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2" r:id="rId4"/>
    <p:sldId id="273" r:id="rId5"/>
    <p:sldId id="274" r:id="rId6"/>
    <p:sldId id="290" r:id="rId7"/>
    <p:sldId id="275" r:id="rId8"/>
    <p:sldId id="276" r:id="rId9"/>
    <p:sldId id="281" r:id="rId10"/>
    <p:sldId id="282" r:id="rId11"/>
    <p:sldId id="288" r:id="rId12"/>
    <p:sldId id="277" r:id="rId13"/>
    <p:sldId id="278" r:id="rId14"/>
    <p:sldId id="279" r:id="rId15"/>
    <p:sldId id="280" r:id="rId16"/>
    <p:sldId id="283" r:id="rId17"/>
    <p:sldId id="284" r:id="rId18"/>
    <p:sldId id="285" r:id="rId19"/>
    <p:sldId id="286" r:id="rId20"/>
    <p:sldId id="289" r:id="rId21"/>
    <p:sldId id="28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0"/>
            <p14:sldId id="272"/>
            <p14:sldId id="273"/>
            <p14:sldId id="274"/>
            <p14:sldId id="290"/>
            <p14:sldId id="275"/>
            <p14:sldId id="276"/>
            <p14:sldId id="281"/>
            <p14:sldId id="282"/>
            <p14:sldId id="288"/>
            <p14:sldId id="277"/>
            <p14:sldId id="278"/>
            <p14:sldId id="279"/>
            <p14:sldId id="280"/>
            <p14:sldId id="283"/>
            <p14:sldId id="284"/>
            <p14:sldId id="285"/>
            <p14:sldId id="286"/>
            <p14:sldId id="289"/>
            <p14:sldId id="2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2" autoAdjust="0"/>
    <p:restoredTop sz="94660"/>
  </p:normalViewPr>
  <p:slideViewPr>
    <p:cSldViewPr snapToGrid="0">
      <p:cViewPr varScale="1">
        <p:scale>
          <a:sx n="75" d="100"/>
          <a:sy n="75" d="100"/>
        </p:scale>
        <p:origin x="192" y="5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946145" y="3118032"/>
            <a:ext cx="4805996" cy="3029550"/>
          </a:xfrm>
        </p:spPr>
        <p:txBody>
          <a:bodyPr anchor="t">
            <a:normAutofit fontScale="90000"/>
          </a:bodyPr>
          <a:lstStyle/>
          <a:p>
            <a:r>
              <a:rPr lang="en-US" sz="5400" b="1" dirty="0">
                <a:solidFill>
                  <a:srgbClr val="0070C0"/>
                </a:solidFill>
              </a:rPr>
              <a:t>Lab#12:</a:t>
            </a:r>
            <a:br>
              <a:rPr lang="en-US" sz="5400" b="1" dirty="0">
                <a:solidFill>
                  <a:srgbClr val="0070C0"/>
                </a:solidFill>
              </a:rPr>
            </a:br>
            <a:r>
              <a:rPr lang="en-US" sz="4400" b="1" dirty="0">
                <a:solidFill>
                  <a:srgbClr val="0070C0"/>
                </a:solidFill>
              </a:rPr>
              <a:t>PHYSCIAL AGENTS OF MICROBIAL CONTROL</a:t>
            </a:r>
            <a:br>
              <a:rPr lang="en-US" sz="1800" dirty="0">
                <a:effectLst/>
                <a:latin typeface="Times New Roman" panose="02020603050405020304" pitchFamily="18" charset="0"/>
                <a:ea typeface="Times New Roman" panose="02020603050405020304" pitchFamily="18" charset="0"/>
              </a:rPr>
            </a:br>
            <a:endParaRPr lang="en-US" sz="5400" b="1" dirty="0">
              <a:solidFill>
                <a:srgbClr val="0070C0"/>
              </a:solidFill>
            </a:endParaRPr>
          </a:p>
        </p:txBody>
      </p:sp>
      <p:sp>
        <p:nvSpPr>
          <p:cNvPr id="29"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A picture containing indoor, kitchen appliance&#10;&#10;Description automatically generated">
            <a:extLst>
              <a:ext uri="{FF2B5EF4-FFF2-40B4-BE49-F238E27FC236}">
                <a16:creationId xmlns:a16="http://schemas.microsoft.com/office/drawing/2014/main" id="{E309ECA3-BCD7-4F7E-814C-E6748A2A06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512" y="1330982"/>
            <a:ext cx="4770679" cy="4936383"/>
          </a:xfrm>
          <a:prstGeom prst="rect">
            <a:avLst/>
          </a:prstGeom>
        </p:spPr>
      </p:pic>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CCF69-E160-4F52-B9F1-3E7AB47B9E6C}"/>
              </a:ext>
            </a:extLst>
          </p:cNvPr>
          <p:cNvSpPr>
            <a:spLocks noGrp="1"/>
          </p:cNvSpPr>
          <p:nvPr>
            <p:ph type="title"/>
          </p:nvPr>
        </p:nvSpPr>
        <p:spPr/>
        <p:txBody>
          <a:bodyPr/>
          <a:lstStyle/>
          <a:p>
            <a:r>
              <a:rPr lang="en-US" b="1" dirty="0"/>
              <a:t>Part II: Low Temperature Procedure</a:t>
            </a:r>
            <a:endParaRPr lang="en-US" dirty="0"/>
          </a:p>
        </p:txBody>
      </p:sp>
      <p:sp>
        <p:nvSpPr>
          <p:cNvPr id="3" name="Content Placeholder 2">
            <a:extLst>
              <a:ext uri="{FF2B5EF4-FFF2-40B4-BE49-F238E27FC236}">
                <a16:creationId xmlns:a16="http://schemas.microsoft.com/office/drawing/2014/main" id="{09AFCE21-EEAC-4D4A-A4EC-2E7AC76D8FB8}"/>
              </a:ext>
            </a:extLst>
          </p:cNvPr>
          <p:cNvSpPr>
            <a:spLocks noGrp="1"/>
          </p:cNvSpPr>
          <p:nvPr>
            <p:ph idx="1"/>
          </p:nvPr>
        </p:nvSpPr>
        <p:spPr/>
        <p:txBody>
          <a:bodyPr>
            <a:normAutofit fontScale="92500"/>
          </a:bodyPr>
          <a:lstStyle/>
          <a:p>
            <a:pPr marL="0" indent="0">
              <a:buNone/>
            </a:pPr>
            <a:r>
              <a:rPr lang="en-US" b="1" dirty="0"/>
              <a:t>Procedure: </a:t>
            </a: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 </a:t>
            </a:r>
          </a:p>
          <a:p>
            <a:pPr marR="0" fontAlgn="base">
              <a:lnSpc>
                <a:spcPct val="100000"/>
              </a:lnSpc>
              <a:defRPr/>
            </a:pPr>
            <a:r>
              <a:rPr lang="en-US" dirty="0"/>
              <a:t>Label 4 tubes of TS broth with the following: ER, BR, EF, BF.  </a:t>
            </a:r>
            <a:br>
              <a:rPr lang="en-US" dirty="0"/>
            </a:br>
            <a:endParaRPr lang="en-US" dirty="0"/>
          </a:p>
          <a:p>
            <a:pPr marR="0" fontAlgn="base">
              <a:lnSpc>
                <a:spcPct val="100000"/>
              </a:lnSpc>
              <a:defRPr/>
            </a:pPr>
            <a:r>
              <a:rPr lang="en-US" dirty="0"/>
              <a:t>Inoculate the "E" tubes with E. coli, and the "B" tubes with B. subtilis.</a:t>
            </a:r>
            <a:br>
              <a:rPr lang="en-US" dirty="0"/>
            </a:br>
            <a:r>
              <a:rPr lang="en-US" dirty="0"/>
              <a:t>  </a:t>
            </a:r>
          </a:p>
          <a:p>
            <a:pPr marR="0" fontAlgn="base">
              <a:lnSpc>
                <a:spcPct val="100000"/>
              </a:lnSpc>
              <a:defRPr/>
            </a:pPr>
            <a:r>
              <a:rPr lang="en-US" dirty="0"/>
              <a:t>Tubes ER and BR will be placed in the refrigerator until the next lab period.  </a:t>
            </a:r>
            <a:br>
              <a:rPr lang="en-US" dirty="0"/>
            </a:br>
            <a:endParaRPr lang="en-US" dirty="0"/>
          </a:p>
          <a:p>
            <a:pPr marR="0" fontAlgn="base">
              <a:lnSpc>
                <a:spcPct val="100000"/>
              </a:lnSpc>
              <a:defRPr/>
            </a:pPr>
            <a:r>
              <a:rPr lang="en-US" dirty="0"/>
              <a:t>Tubes EF and BF will be placed in the freezer until the next lab period.</a:t>
            </a:r>
          </a:p>
          <a:p>
            <a:pPr marL="0" indent="0">
              <a:buNone/>
            </a:pP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698096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6062F-E11C-4CDF-8F0F-34518D0FE2A2}"/>
              </a:ext>
            </a:extLst>
          </p:cNvPr>
          <p:cNvSpPr>
            <a:spLocks noGrp="1"/>
          </p:cNvSpPr>
          <p:nvPr>
            <p:ph type="title"/>
          </p:nvPr>
        </p:nvSpPr>
        <p:spPr/>
        <p:txBody>
          <a:bodyPr/>
          <a:lstStyle/>
          <a:p>
            <a:r>
              <a:rPr lang="en-US" b="1" dirty="0"/>
              <a:t>Part II: Low Temperature Results</a:t>
            </a:r>
            <a:endParaRPr lang="en-US" dirty="0"/>
          </a:p>
        </p:txBody>
      </p:sp>
      <p:graphicFrame>
        <p:nvGraphicFramePr>
          <p:cNvPr id="4" name="Table 3">
            <a:extLst>
              <a:ext uri="{FF2B5EF4-FFF2-40B4-BE49-F238E27FC236}">
                <a16:creationId xmlns:a16="http://schemas.microsoft.com/office/drawing/2014/main" id="{9AAFF803-C6B1-4B2B-8A61-FF9DDDB00E20}"/>
              </a:ext>
            </a:extLst>
          </p:cNvPr>
          <p:cNvGraphicFramePr>
            <a:graphicFrameLocks noGrp="1"/>
          </p:cNvGraphicFramePr>
          <p:nvPr>
            <p:extLst>
              <p:ext uri="{D42A27DB-BD31-4B8C-83A1-F6EECF244321}">
                <p14:modId xmlns:p14="http://schemas.microsoft.com/office/powerpoint/2010/main" val="1181907199"/>
              </p:ext>
            </p:extLst>
          </p:nvPr>
        </p:nvGraphicFramePr>
        <p:xfrm>
          <a:off x="1561514" y="2593389"/>
          <a:ext cx="9489047" cy="2064289"/>
        </p:xfrm>
        <a:graphic>
          <a:graphicData uri="http://schemas.openxmlformats.org/drawingml/2006/table">
            <a:tbl>
              <a:tblPr firstRow="1" firstCol="1" bandRow="1"/>
              <a:tblGrid>
                <a:gridCol w="3493363">
                  <a:extLst>
                    <a:ext uri="{9D8B030D-6E8A-4147-A177-3AD203B41FA5}">
                      <a16:colId xmlns:a16="http://schemas.microsoft.com/office/drawing/2014/main" val="4207021921"/>
                    </a:ext>
                  </a:extLst>
                </a:gridCol>
                <a:gridCol w="2604507">
                  <a:extLst>
                    <a:ext uri="{9D8B030D-6E8A-4147-A177-3AD203B41FA5}">
                      <a16:colId xmlns:a16="http://schemas.microsoft.com/office/drawing/2014/main" val="27732403"/>
                    </a:ext>
                  </a:extLst>
                </a:gridCol>
                <a:gridCol w="3391177">
                  <a:extLst>
                    <a:ext uri="{9D8B030D-6E8A-4147-A177-3AD203B41FA5}">
                      <a16:colId xmlns:a16="http://schemas.microsoft.com/office/drawing/2014/main" val="81737197"/>
                    </a:ext>
                  </a:extLst>
                </a:gridCol>
              </a:tblGrid>
              <a:tr h="651439">
                <a:tc>
                  <a:txBody>
                    <a:bodyPr/>
                    <a:lstStyle/>
                    <a:p>
                      <a:pPr marL="0" marR="0" algn="l" fontAlgn="t">
                        <a:spcBef>
                          <a:spcPts val="0"/>
                        </a:spcBef>
                        <a:spcAft>
                          <a:spcPts val="0"/>
                        </a:spcAft>
                      </a:pPr>
                      <a:r>
                        <a:rPr lang="en-US" sz="24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dirty="0">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t">
                        <a:spcBef>
                          <a:spcPts val="0"/>
                        </a:spcBef>
                        <a:spcAft>
                          <a:spcPts val="0"/>
                        </a:spcAft>
                      </a:pPr>
                      <a:r>
                        <a:rPr lang="en-US" sz="24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Observations of Growth</a:t>
                      </a:r>
                      <a:endParaRPr lang="en-US" sz="4000" b="0" i="0" u="none" strike="noStrike" dirty="0">
                        <a:effectLst/>
                        <a:latin typeface="Arial" panose="020B0604020202020204" pitchFamily="34" charset="0"/>
                      </a:endParaRPr>
                    </a:p>
                  </a:txBody>
                  <a:tcPr marL="201476" marR="201476" marT="100738" marB="1007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837164398"/>
                  </a:ext>
                </a:extLst>
              </a:tr>
              <a:tr h="470950">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Temperature</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2400" b="1" i="1" u="none" strike="noStrike">
                          <a:effectLst/>
                          <a:latin typeface="Calibri" panose="020F0502020204030204" pitchFamily="34" charset="0"/>
                          <a:ea typeface="Times New Roman" panose="02020603050405020304" pitchFamily="18" charset="0"/>
                          <a:cs typeface="Times New Roman" panose="02020603050405020304" pitchFamily="18" charset="0"/>
                        </a:rPr>
                        <a:t>E. coli</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2400" b="1" i="1" u="none" strike="noStrike">
                          <a:effectLst/>
                          <a:latin typeface="Calibri" panose="020F0502020204030204" pitchFamily="34" charset="0"/>
                          <a:ea typeface="Times New Roman" panose="02020603050405020304" pitchFamily="18" charset="0"/>
                          <a:cs typeface="Times New Roman" panose="02020603050405020304" pitchFamily="18" charset="0"/>
                        </a:rPr>
                        <a:t>B. subtilis</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4517605"/>
                  </a:ext>
                </a:extLst>
              </a:tr>
              <a:tr h="470950">
                <a:tc>
                  <a:txBody>
                    <a:bodyPr/>
                    <a:lstStyle/>
                    <a:p>
                      <a:pPr marL="0" marR="0" algn="l" fontAlgn="t">
                        <a:spcBef>
                          <a:spcPts val="0"/>
                        </a:spcBef>
                        <a:spcAft>
                          <a:spcPts val="0"/>
                        </a:spcAft>
                      </a:pPr>
                      <a:r>
                        <a:rPr lang="en-US" sz="2400" b="0" i="0" u="none" strike="noStrike">
                          <a:effectLst/>
                          <a:latin typeface="Calibri" panose="020F0502020204030204" pitchFamily="34" charset="0"/>
                          <a:ea typeface="Times New Roman" panose="02020603050405020304" pitchFamily="18" charset="0"/>
                          <a:cs typeface="Times New Roman" panose="02020603050405020304" pitchFamily="18" charset="0"/>
                        </a:rPr>
                        <a:t>Freezing</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766076"/>
                  </a:ext>
                </a:extLst>
              </a:tr>
              <a:tr h="470950">
                <a:tc>
                  <a:txBody>
                    <a:bodyPr/>
                    <a:lstStyle/>
                    <a:p>
                      <a:pPr marL="0" marR="0" algn="l" fontAlgn="t">
                        <a:spcBef>
                          <a:spcPts val="0"/>
                        </a:spcBef>
                        <a:spcAft>
                          <a:spcPts val="0"/>
                        </a:spcAft>
                      </a:pPr>
                      <a:r>
                        <a:rPr lang="en-US" sz="2400" b="0" i="0" u="none" strike="noStrike">
                          <a:effectLst/>
                          <a:latin typeface="Calibri" panose="020F0502020204030204" pitchFamily="34" charset="0"/>
                          <a:ea typeface="Times New Roman" panose="02020603050405020304" pitchFamily="18" charset="0"/>
                          <a:cs typeface="Times New Roman" panose="02020603050405020304" pitchFamily="18" charset="0"/>
                        </a:rPr>
                        <a:t>Refrigeration</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dirty="0">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1144955"/>
                  </a:ext>
                </a:extLst>
              </a:tr>
            </a:tbl>
          </a:graphicData>
        </a:graphic>
      </p:graphicFrame>
      <p:sp>
        <p:nvSpPr>
          <p:cNvPr id="5" name="TextBox 4">
            <a:extLst>
              <a:ext uri="{FF2B5EF4-FFF2-40B4-BE49-F238E27FC236}">
                <a16:creationId xmlns:a16="http://schemas.microsoft.com/office/drawing/2014/main" id="{8F721A40-7E57-49E3-9BCF-AE3F9684A3B5}"/>
              </a:ext>
            </a:extLst>
          </p:cNvPr>
          <p:cNvSpPr txBox="1"/>
          <p:nvPr/>
        </p:nvSpPr>
        <p:spPr>
          <a:xfrm>
            <a:off x="1561514" y="2131724"/>
            <a:ext cx="1065035" cy="461665"/>
          </a:xfrm>
          <a:prstGeom prst="rect">
            <a:avLst/>
          </a:prstGeom>
          <a:noFill/>
        </p:spPr>
        <p:txBody>
          <a:bodyPr wrap="none" rtlCol="0">
            <a:spAutoFit/>
          </a:bodyPr>
          <a:lstStyle/>
          <a:p>
            <a:r>
              <a:rPr lang="en-US" sz="2400" b="1" dirty="0"/>
              <a:t>Result:</a:t>
            </a:r>
          </a:p>
        </p:txBody>
      </p:sp>
    </p:spTree>
    <p:extLst>
      <p:ext uri="{BB962C8B-B14F-4D97-AF65-F5344CB8AC3E}">
        <p14:creationId xmlns:p14="http://schemas.microsoft.com/office/powerpoint/2010/main" val="3897805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C2AFF-F942-430F-8CC2-A7171024FA74}"/>
              </a:ext>
            </a:extLst>
          </p:cNvPr>
          <p:cNvSpPr>
            <a:spLocks noGrp="1"/>
          </p:cNvSpPr>
          <p:nvPr>
            <p:ph type="title"/>
          </p:nvPr>
        </p:nvSpPr>
        <p:spPr/>
        <p:txBody>
          <a:bodyPr/>
          <a:lstStyle/>
          <a:p>
            <a:r>
              <a:rPr lang="en-US" b="1" dirty="0"/>
              <a:t>Part III: Osmotic Pressure Overview</a:t>
            </a:r>
            <a:endParaRPr lang="en-US" dirty="0"/>
          </a:p>
        </p:txBody>
      </p:sp>
      <p:sp>
        <p:nvSpPr>
          <p:cNvPr id="3" name="Content Placeholder 2">
            <a:extLst>
              <a:ext uri="{FF2B5EF4-FFF2-40B4-BE49-F238E27FC236}">
                <a16:creationId xmlns:a16="http://schemas.microsoft.com/office/drawing/2014/main" id="{6476EE8C-F0F0-4C22-AE48-3A73F88DAEC6}"/>
              </a:ext>
            </a:extLst>
          </p:cNvPr>
          <p:cNvSpPr>
            <a:spLocks noGrp="1"/>
          </p:cNvSpPr>
          <p:nvPr>
            <p:ph idx="1"/>
          </p:nvPr>
        </p:nvSpPr>
        <p:spPr>
          <a:xfrm>
            <a:off x="838200" y="1825625"/>
            <a:ext cx="10880188" cy="4351338"/>
          </a:xfrm>
        </p:spPr>
        <p:txBody>
          <a:bodyPr/>
          <a:lstStyle/>
          <a:p>
            <a:pPr fontAlgn="base">
              <a:defRPr/>
            </a:pPr>
            <a:r>
              <a:rPr lang="en-US" sz="2600" dirty="0"/>
              <a:t>Cell membrane of bacteria is semi permeable. Water moves from the solution of lower solute concentration to solution of higher solute concentration across cell membrane  of bacteria.</a:t>
            </a:r>
          </a:p>
          <a:p>
            <a:pPr fontAlgn="base">
              <a:defRPr/>
            </a:pPr>
            <a:r>
              <a:rPr lang="en-US" sz="2600" dirty="0"/>
              <a:t>Approximate solute concentration of bacterial cytoplasm is 0.85% </a:t>
            </a:r>
            <a:r>
              <a:rPr lang="en-US" sz="2600" dirty="0" err="1"/>
              <a:t>NaCl</a:t>
            </a:r>
            <a:r>
              <a:rPr lang="en-US" sz="2600" dirty="0"/>
              <a:t> which gives normal osmotic pressure.</a:t>
            </a:r>
          </a:p>
          <a:p>
            <a:pPr fontAlgn="base">
              <a:defRPr/>
            </a:pPr>
            <a:r>
              <a:rPr lang="en-US" sz="2600" dirty="0"/>
              <a:t>when the bacteria is placed in hypertonic solution, it causes plasmolysis or cell shrinking, similarly in hypotonic solution, bacteria undergoes </a:t>
            </a:r>
            <a:r>
              <a:rPr lang="en-US" sz="2600" dirty="0" err="1"/>
              <a:t>plasmotysis</a:t>
            </a:r>
            <a:r>
              <a:rPr lang="en-US" sz="2600" dirty="0"/>
              <a:t> or turgid state.</a:t>
            </a:r>
          </a:p>
          <a:p>
            <a:pPr fontAlgn="base">
              <a:defRPr/>
            </a:pPr>
            <a:r>
              <a:rPr lang="en-US" sz="2600" dirty="0"/>
              <a:t>This plasmolysis and </a:t>
            </a:r>
            <a:r>
              <a:rPr lang="en-US" sz="2600" dirty="0" err="1"/>
              <a:t>plasmotysis</a:t>
            </a:r>
            <a:r>
              <a:rPr lang="en-US" sz="2600" dirty="0"/>
              <a:t> kills bacteria because it causes change in osmotic pressure.</a:t>
            </a:r>
          </a:p>
          <a:p>
            <a:endParaRPr lang="en-US" dirty="0"/>
          </a:p>
        </p:txBody>
      </p:sp>
    </p:spTree>
    <p:extLst>
      <p:ext uri="{BB962C8B-B14F-4D97-AF65-F5344CB8AC3E}">
        <p14:creationId xmlns:p14="http://schemas.microsoft.com/office/powerpoint/2010/main" val="38554448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CAF3E-CF45-4BAB-98F0-7158BF682B78}"/>
              </a:ext>
            </a:extLst>
          </p:cNvPr>
          <p:cNvSpPr>
            <a:spLocks noGrp="1"/>
          </p:cNvSpPr>
          <p:nvPr>
            <p:ph type="title"/>
          </p:nvPr>
        </p:nvSpPr>
        <p:spPr/>
        <p:txBody>
          <a:bodyPr/>
          <a:lstStyle/>
          <a:p>
            <a:r>
              <a:rPr lang="en-US" b="1" dirty="0"/>
              <a:t>Part III: Osmotic Pressure Procedure</a:t>
            </a:r>
            <a:endParaRPr lang="en-US" dirty="0"/>
          </a:p>
        </p:txBody>
      </p:sp>
      <p:sp>
        <p:nvSpPr>
          <p:cNvPr id="3" name="Content Placeholder 2">
            <a:extLst>
              <a:ext uri="{FF2B5EF4-FFF2-40B4-BE49-F238E27FC236}">
                <a16:creationId xmlns:a16="http://schemas.microsoft.com/office/drawing/2014/main" id="{EB045840-F79F-40DB-8F01-A7CEF618EEBD}"/>
              </a:ext>
            </a:extLst>
          </p:cNvPr>
          <p:cNvSpPr>
            <a:spLocks noGrp="1"/>
          </p:cNvSpPr>
          <p:nvPr>
            <p:ph idx="1"/>
          </p:nvPr>
        </p:nvSpPr>
        <p:spPr/>
        <p:txBody>
          <a:bodyPr>
            <a:normAutofit/>
          </a:bodyPr>
          <a:lstStyle/>
          <a:p>
            <a:pPr marL="0" indent="0">
              <a:buNone/>
            </a:pPr>
            <a:r>
              <a:rPr lang="en-US" dirty="0"/>
              <a:t>Procedure:</a:t>
            </a:r>
          </a:p>
          <a:p>
            <a:pPr fontAlgn="base">
              <a:defRPr/>
            </a:pPr>
            <a:r>
              <a:rPr lang="en-US" sz="2600" dirty="0"/>
              <a:t>Each group/pair should have one TSA plate each of the following salt (NaCl) concentrations: 0%, 5%, 10%, 15% and 20%.  </a:t>
            </a:r>
          </a:p>
          <a:p>
            <a:pPr fontAlgn="base">
              <a:defRPr/>
            </a:pPr>
            <a:r>
              <a:rPr lang="en-US" sz="2600" dirty="0"/>
              <a:t>Label the salt (NaCl) TSA plates with name, date.</a:t>
            </a:r>
          </a:p>
          <a:p>
            <a:pPr fontAlgn="base">
              <a:defRPr/>
            </a:pPr>
            <a:r>
              <a:rPr lang="en-US" sz="2600" dirty="0"/>
              <a:t>Use permanent marker to divide each of the salt plate in half. </a:t>
            </a:r>
          </a:p>
          <a:p>
            <a:pPr fontAlgn="base">
              <a:defRPr/>
            </a:pPr>
            <a:r>
              <a:rPr lang="en-US" sz="2600" dirty="0"/>
              <a:t>Using the inoculating loop, streak one half of each plate with </a:t>
            </a:r>
            <a:r>
              <a:rPr lang="en-US" sz="2600" i="1" dirty="0"/>
              <a:t>E. coli </a:t>
            </a:r>
            <a:r>
              <a:rPr lang="en-US" sz="2600" dirty="0"/>
              <a:t>and the other half with </a:t>
            </a:r>
            <a:r>
              <a:rPr lang="en-US" sz="2600" i="1" dirty="0"/>
              <a:t>B. sub</a:t>
            </a:r>
            <a:r>
              <a:rPr lang="en-US" sz="2600" dirty="0"/>
              <a:t>. Incubate upside down in the incubator for 48 hours at 37°C .</a:t>
            </a:r>
          </a:p>
          <a:p>
            <a:pPr fontAlgn="base">
              <a:defRPr/>
            </a:pPr>
            <a:r>
              <a:rPr lang="en-US" sz="2600" dirty="0"/>
              <a:t>Observe growth and make comparisons.</a:t>
            </a:r>
          </a:p>
          <a:p>
            <a:pPr marL="0" indent="0">
              <a:buNone/>
            </a:pPr>
            <a:endParaRPr lang="en-US" dirty="0"/>
          </a:p>
        </p:txBody>
      </p:sp>
    </p:spTree>
    <p:extLst>
      <p:ext uri="{BB962C8B-B14F-4D97-AF65-F5344CB8AC3E}">
        <p14:creationId xmlns:p14="http://schemas.microsoft.com/office/powerpoint/2010/main" val="6247851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6A386EB-69F8-456B-A231-EBA8702688AA}"/>
              </a:ext>
            </a:extLst>
          </p:cNvPr>
          <p:cNvSpPr>
            <a:spLocks noGrp="1"/>
          </p:cNvSpPr>
          <p:nvPr>
            <p:ph type="title"/>
          </p:nvPr>
        </p:nvSpPr>
        <p:spPr>
          <a:xfrm>
            <a:off x="838200" y="184806"/>
            <a:ext cx="10515600" cy="1205172"/>
          </a:xfrm>
        </p:spPr>
        <p:txBody>
          <a:bodyPr vert="horz" lIns="91440" tIns="45720" rIns="91440" bIns="45720" rtlCol="0" anchor="ctr">
            <a:normAutofit/>
          </a:bodyPr>
          <a:lstStyle/>
          <a:p>
            <a:r>
              <a:rPr lang="en-US" sz="5200" b="1" kern="1200" dirty="0">
                <a:solidFill>
                  <a:schemeClr val="tx1"/>
                </a:solidFill>
                <a:latin typeface="+mj-lt"/>
                <a:ea typeface="+mj-ea"/>
                <a:cs typeface="+mj-cs"/>
              </a:rPr>
              <a:t>Part III: Osmotic Pressure Results</a:t>
            </a:r>
            <a:endParaRPr lang="en-US" sz="5200" kern="1200" dirty="0">
              <a:solidFill>
                <a:schemeClr val="tx1"/>
              </a:solidFill>
              <a:latin typeface="+mj-lt"/>
              <a:ea typeface="+mj-ea"/>
              <a:cs typeface="+mj-cs"/>
            </a:endParaRPr>
          </a:p>
        </p:txBody>
      </p:sp>
      <p:graphicFrame>
        <p:nvGraphicFramePr>
          <p:cNvPr id="4" name="Table 3">
            <a:extLst>
              <a:ext uri="{FF2B5EF4-FFF2-40B4-BE49-F238E27FC236}">
                <a16:creationId xmlns:a16="http://schemas.microsoft.com/office/drawing/2014/main" id="{ABD7D167-05D2-484F-AABE-7CF7727594FA}"/>
              </a:ext>
            </a:extLst>
          </p:cNvPr>
          <p:cNvGraphicFramePr>
            <a:graphicFrameLocks noGrp="1"/>
          </p:cNvGraphicFramePr>
          <p:nvPr>
            <p:extLst>
              <p:ext uri="{D42A27DB-BD31-4B8C-83A1-F6EECF244321}">
                <p14:modId xmlns:p14="http://schemas.microsoft.com/office/powerpoint/2010/main" val="3919405675"/>
              </p:ext>
            </p:extLst>
          </p:nvPr>
        </p:nvGraphicFramePr>
        <p:xfrm>
          <a:off x="2221106" y="2015989"/>
          <a:ext cx="8498477" cy="4215999"/>
        </p:xfrm>
        <a:graphic>
          <a:graphicData uri="http://schemas.openxmlformats.org/drawingml/2006/table">
            <a:tbl>
              <a:tblPr firstRow="1" firstCol="1" bandRow="1"/>
              <a:tblGrid>
                <a:gridCol w="1377083">
                  <a:extLst>
                    <a:ext uri="{9D8B030D-6E8A-4147-A177-3AD203B41FA5}">
                      <a16:colId xmlns:a16="http://schemas.microsoft.com/office/drawing/2014/main" val="986912071"/>
                    </a:ext>
                  </a:extLst>
                </a:gridCol>
                <a:gridCol w="1377083">
                  <a:extLst>
                    <a:ext uri="{9D8B030D-6E8A-4147-A177-3AD203B41FA5}">
                      <a16:colId xmlns:a16="http://schemas.microsoft.com/office/drawing/2014/main" val="377355896"/>
                    </a:ext>
                  </a:extLst>
                </a:gridCol>
                <a:gridCol w="1377083">
                  <a:extLst>
                    <a:ext uri="{9D8B030D-6E8A-4147-A177-3AD203B41FA5}">
                      <a16:colId xmlns:a16="http://schemas.microsoft.com/office/drawing/2014/main" val="503407927"/>
                    </a:ext>
                  </a:extLst>
                </a:gridCol>
                <a:gridCol w="1377083">
                  <a:extLst>
                    <a:ext uri="{9D8B030D-6E8A-4147-A177-3AD203B41FA5}">
                      <a16:colId xmlns:a16="http://schemas.microsoft.com/office/drawing/2014/main" val="2257353023"/>
                    </a:ext>
                  </a:extLst>
                </a:gridCol>
                <a:gridCol w="1377083">
                  <a:extLst>
                    <a:ext uri="{9D8B030D-6E8A-4147-A177-3AD203B41FA5}">
                      <a16:colId xmlns:a16="http://schemas.microsoft.com/office/drawing/2014/main" val="4216493298"/>
                    </a:ext>
                  </a:extLst>
                </a:gridCol>
                <a:gridCol w="1613062">
                  <a:extLst>
                    <a:ext uri="{9D8B030D-6E8A-4147-A177-3AD203B41FA5}">
                      <a16:colId xmlns:a16="http://schemas.microsoft.com/office/drawing/2014/main" val="2633866660"/>
                    </a:ext>
                  </a:extLst>
                </a:gridCol>
              </a:tblGrid>
              <a:tr h="1405333">
                <a:tc>
                  <a:txBody>
                    <a:bodyPr/>
                    <a:lstStyle/>
                    <a:p>
                      <a:pPr marL="0" marR="0" algn="ctr" fontAlgn="t">
                        <a:spcBef>
                          <a:spcPts val="0"/>
                        </a:spcBef>
                        <a:spcAft>
                          <a:spcPts val="0"/>
                        </a:spcAft>
                      </a:pPr>
                      <a:r>
                        <a:rPr lang="en-US" sz="2000" b="0" i="0" u="none" strike="noStrike" dirty="0">
                          <a:effectLst/>
                          <a:latin typeface="Arial" panose="020B0604020202020204" pitchFamily="34" charset="0"/>
                        </a:rPr>
                        <a:t>Bacteria</a:t>
                      </a: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Times New Roman" panose="02020603050405020304" pitchFamily="18" charset="0"/>
                        </a:rPr>
                        <a:t>0%</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Times New Roman" panose="02020603050405020304" pitchFamily="18" charset="0"/>
                        </a:rPr>
                        <a:t>3%</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6%</a:t>
                      </a: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Times New Roman" panose="02020603050405020304" pitchFamily="18" charset="0"/>
                        </a:rPr>
                        <a:t>9%</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Times New Roman" panose="02020603050405020304" pitchFamily="18" charset="0"/>
                        </a:rPr>
                        <a:t>12%</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6664665"/>
                  </a:ext>
                </a:extLst>
              </a:tr>
              <a:tr h="1405333">
                <a:tc>
                  <a:txBody>
                    <a:bodyPr/>
                    <a:lstStyle/>
                    <a:p>
                      <a:pPr marL="0" marR="0" algn="ctr" defTabSz="914400" rtl="0" eaLnBrk="1" fontAlgn="t" latinLnBrk="0" hangingPunct="1">
                        <a:spcBef>
                          <a:spcPts val="0"/>
                        </a:spcBef>
                        <a:spcAft>
                          <a:spcPts val="0"/>
                        </a:spcAft>
                      </a:pPr>
                      <a:r>
                        <a:rPr lang="en-US" sz="2000" b="0" i="0" u="none" strike="noStrike" kern="1200" dirty="0" err="1">
                          <a:solidFill>
                            <a:schemeClr val="tx1"/>
                          </a:solidFill>
                          <a:effectLst/>
                          <a:latin typeface="Arial" panose="020B0604020202020204" pitchFamily="34" charset="0"/>
                          <a:ea typeface="+mn-ea"/>
                          <a:cs typeface="+mn-cs"/>
                        </a:rPr>
                        <a:t>B.sub</a:t>
                      </a:r>
                      <a:endParaRPr lang="en-US" sz="2000" b="0" i="0" u="none" strike="noStrike" kern="1200" dirty="0">
                        <a:solidFill>
                          <a:schemeClr val="tx1"/>
                        </a:solidFill>
                        <a:effectLst/>
                        <a:latin typeface="Arial" panose="020B0604020202020204" pitchFamily="34" charset="0"/>
                        <a:ea typeface="+mn-ea"/>
                        <a:cs typeface="+mn-cs"/>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33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33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4860680"/>
                  </a:ext>
                </a:extLst>
              </a:tr>
              <a:tr h="1405333">
                <a:tc>
                  <a:txBody>
                    <a:bodyPr/>
                    <a:lstStyle/>
                    <a:p>
                      <a:pPr marL="0" marR="0" algn="ctr" defTabSz="914400" rtl="0" eaLnBrk="1" fontAlgn="t" latinLnBrk="0" hangingPunct="1">
                        <a:spcBef>
                          <a:spcPts val="0"/>
                        </a:spcBef>
                        <a:spcAft>
                          <a:spcPts val="0"/>
                        </a:spcAft>
                      </a:pPr>
                      <a:r>
                        <a:rPr lang="en-US" sz="2000" b="0" i="0" u="none" strike="noStrike" kern="1200" dirty="0">
                          <a:solidFill>
                            <a:schemeClr val="tx1"/>
                          </a:solidFill>
                          <a:effectLst/>
                          <a:latin typeface="Arial" panose="020B0604020202020204" pitchFamily="34" charset="0"/>
                          <a:ea typeface="+mn-ea"/>
                          <a:cs typeface="+mn-cs"/>
                        </a:rPr>
                        <a:t>E. coli</a:t>
                      </a: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1702319"/>
                  </a:ext>
                </a:extLst>
              </a:tr>
            </a:tbl>
          </a:graphicData>
        </a:graphic>
      </p:graphicFrame>
      <p:sp>
        <p:nvSpPr>
          <p:cNvPr id="5" name="TextBox 4">
            <a:extLst>
              <a:ext uri="{FF2B5EF4-FFF2-40B4-BE49-F238E27FC236}">
                <a16:creationId xmlns:a16="http://schemas.microsoft.com/office/drawing/2014/main" id="{428414B3-AB54-4CA5-A5A9-4597DC286F1D}"/>
              </a:ext>
            </a:extLst>
          </p:cNvPr>
          <p:cNvSpPr txBox="1"/>
          <p:nvPr/>
        </p:nvSpPr>
        <p:spPr>
          <a:xfrm>
            <a:off x="2082018" y="1459855"/>
            <a:ext cx="1065035" cy="461665"/>
          </a:xfrm>
          <a:prstGeom prst="rect">
            <a:avLst/>
          </a:prstGeom>
          <a:noFill/>
        </p:spPr>
        <p:txBody>
          <a:bodyPr wrap="none" rtlCol="0">
            <a:spAutoFit/>
          </a:bodyPr>
          <a:lstStyle/>
          <a:p>
            <a:r>
              <a:rPr lang="en-US" sz="2400" b="1" dirty="0"/>
              <a:t>Result:</a:t>
            </a:r>
          </a:p>
        </p:txBody>
      </p:sp>
    </p:spTree>
    <p:extLst>
      <p:ext uri="{BB962C8B-B14F-4D97-AF65-F5344CB8AC3E}">
        <p14:creationId xmlns:p14="http://schemas.microsoft.com/office/powerpoint/2010/main" val="1094549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95D97-81ED-4566-B1FF-27FA5C75F238}"/>
              </a:ext>
            </a:extLst>
          </p:cNvPr>
          <p:cNvSpPr>
            <a:spLocks noGrp="1"/>
          </p:cNvSpPr>
          <p:nvPr>
            <p:ph type="title"/>
          </p:nvPr>
        </p:nvSpPr>
        <p:spPr/>
        <p:txBody>
          <a:bodyPr/>
          <a:lstStyle/>
          <a:p>
            <a:r>
              <a:rPr lang="en-US" b="1" dirty="0"/>
              <a:t>Part IV: Drying/ Desiccation Overview</a:t>
            </a:r>
          </a:p>
        </p:txBody>
      </p:sp>
      <p:sp>
        <p:nvSpPr>
          <p:cNvPr id="3" name="Content Placeholder 2">
            <a:extLst>
              <a:ext uri="{FF2B5EF4-FFF2-40B4-BE49-F238E27FC236}">
                <a16:creationId xmlns:a16="http://schemas.microsoft.com/office/drawing/2014/main" id="{90C46976-B762-4B59-A1F1-1F65DBB2AC29}"/>
              </a:ext>
            </a:extLst>
          </p:cNvPr>
          <p:cNvSpPr>
            <a:spLocks noGrp="1"/>
          </p:cNvSpPr>
          <p:nvPr>
            <p:ph idx="1"/>
          </p:nvPr>
        </p:nvSpPr>
        <p:spPr/>
        <p:txBody>
          <a:bodyPr/>
          <a:lstStyle/>
          <a:p>
            <a:pPr fontAlgn="base">
              <a:lnSpc>
                <a:spcPct val="100000"/>
              </a:lnSpc>
              <a:defRPr/>
            </a:pPr>
            <a:r>
              <a:rPr lang="en-US" sz="2600" dirty="0"/>
              <a:t>Desiccation, or drying, generally has a static effect on microorganisms. </a:t>
            </a:r>
          </a:p>
          <a:p>
            <a:pPr fontAlgn="base">
              <a:lnSpc>
                <a:spcPct val="100000"/>
              </a:lnSpc>
              <a:defRPr/>
            </a:pPr>
            <a:r>
              <a:rPr lang="en-US" sz="2600" dirty="0"/>
              <a:t>Lack of water inhibits the action of microbial enzymes. </a:t>
            </a:r>
          </a:p>
          <a:p>
            <a:pPr fontAlgn="base">
              <a:lnSpc>
                <a:spcPct val="100000"/>
              </a:lnSpc>
              <a:defRPr/>
            </a:pPr>
            <a:r>
              <a:rPr lang="en-US" sz="2600" dirty="0"/>
              <a:t>Dehydrated and freeze-dried foods, for example, do not require refrigeration because the absence of water inhibits microbial growth.</a:t>
            </a:r>
          </a:p>
        </p:txBody>
      </p:sp>
    </p:spTree>
    <p:extLst>
      <p:ext uri="{BB962C8B-B14F-4D97-AF65-F5344CB8AC3E}">
        <p14:creationId xmlns:p14="http://schemas.microsoft.com/office/powerpoint/2010/main" val="537947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3D998-28EF-44F0-96A6-5FECCFDAF93F}"/>
              </a:ext>
            </a:extLst>
          </p:cNvPr>
          <p:cNvSpPr>
            <a:spLocks noGrp="1"/>
          </p:cNvSpPr>
          <p:nvPr>
            <p:ph type="title"/>
          </p:nvPr>
        </p:nvSpPr>
        <p:spPr/>
        <p:txBody>
          <a:bodyPr/>
          <a:lstStyle/>
          <a:p>
            <a:r>
              <a:rPr lang="en-US" b="1" dirty="0"/>
              <a:t>Part IV: Drying/ Desiccation Procedure</a:t>
            </a:r>
            <a:endParaRPr lang="en-US" dirty="0"/>
          </a:p>
        </p:txBody>
      </p:sp>
      <p:sp>
        <p:nvSpPr>
          <p:cNvPr id="3" name="Content Placeholder 2">
            <a:extLst>
              <a:ext uri="{FF2B5EF4-FFF2-40B4-BE49-F238E27FC236}">
                <a16:creationId xmlns:a16="http://schemas.microsoft.com/office/drawing/2014/main" id="{7C9023DC-6BF0-434B-962D-38DCA2E118FE}"/>
              </a:ext>
            </a:extLst>
          </p:cNvPr>
          <p:cNvSpPr>
            <a:spLocks noGrp="1"/>
          </p:cNvSpPr>
          <p:nvPr>
            <p:ph idx="1"/>
          </p:nvPr>
        </p:nvSpPr>
        <p:spPr/>
        <p:txBody>
          <a:bodyPr>
            <a:normAutofit fontScale="92500"/>
          </a:bodyPr>
          <a:lstStyle/>
          <a:p>
            <a:pPr marL="0" indent="0">
              <a:buNone/>
            </a:pPr>
            <a:r>
              <a:rPr lang="en-US" dirty="0"/>
              <a:t>Procedure: </a:t>
            </a:r>
          </a:p>
          <a:p>
            <a:pPr fontAlgn="base">
              <a:lnSpc>
                <a:spcPct val="110000"/>
              </a:lnSpc>
              <a:defRPr/>
            </a:pPr>
            <a:r>
              <a:rPr lang="en-US" sz="2600" dirty="0"/>
              <a:t>Label 2 empty petri plates ED and BD.  With a sterile cotton swab, smear the "E" plate with E. coli broth, and the "B" plate with B. subtilis broth.  Tape the plates closed and place them in the designated drawer until the next lab period.</a:t>
            </a:r>
          </a:p>
          <a:p>
            <a:pPr fontAlgn="base">
              <a:lnSpc>
                <a:spcPct val="110000"/>
              </a:lnSpc>
              <a:defRPr/>
            </a:pPr>
            <a:r>
              <a:rPr lang="en-US" sz="2600" dirty="0"/>
              <a:t>Label 2 empty petri dishes EA and BA.  </a:t>
            </a:r>
          </a:p>
          <a:p>
            <a:pPr fontAlgn="base">
              <a:lnSpc>
                <a:spcPct val="110000"/>
              </a:lnSpc>
              <a:defRPr/>
            </a:pPr>
            <a:r>
              <a:rPr lang="en-US" sz="2600" dirty="0"/>
              <a:t>With a sterile cotton swab, smear the "E" plate with E. coli broth and the "B" plate with B. subtilis broth.  </a:t>
            </a:r>
          </a:p>
          <a:p>
            <a:pPr fontAlgn="base">
              <a:lnSpc>
                <a:spcPct val="110000"/>
              </a:lnSpc>
              <a:defRPr/>
            </a:pPr>
            <a:r>
              <a:rPr lang="en-US" sz="2600" dirty="0"/>
              <a:t>Retrieve the "D" plates inoculated in the previous lab from the drawer. Overlay the "A" and "D" plates with melted agar and incubate for 48 hours.</a:t>
            </a:r>
          </a:p>
          <a:p>
            <a:pPr marL="0" indent="0">
              <a:buNone/>
            </a:pPr>
            <a:endParaRPr lang="en-US" dirty="0"/>
          </a:p>
          <a:p>
            <a:endParaRPr lang="en-US" dirty="0"/>
          </a:p>
        </p:txBody>
      </p:sp>
    </p:spTree>
    <p:extLst>
      <p:ext uri="{BB962C8B-B14F-4D97-AF65-F5344CB8AC3E}">
        <p14:creationId xmlns:p14="http://schemas.microsoft.com/office/powerpoint/2010/main" val="1033714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E958F9-DFB4-4E72-BA53-437E3D97A376}"/>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5200" b="1" kern="1200" dirty="0">
                <a:solidFill>
                  <a:schemeClr val="tx1"/>
                </a:solidFill>
                <a:latin typeface="+mj-lt"/>
                <a:ea typeface="+mj-ea"/>
                <a:cs typeface="+mj-cs"/>
              </a:rPr>
              <a:t>Part IV: Drying/ Desiccation Results</a:t>
            </a:r>
            <a:endParaRPr lang="en-US" sz="5200" kern="1200" dirty="0">
              <a:solidFill>
                <a:schemeClr val="tx1"/>
              </a:solidFill>
              <a:latin typeface="+mj-lt"/>
              <a:ea typeface="+mj-ea"/>
              <a:cs typeface="+mj-cs"/>
            </a:endParaRPr>
          </a:p>
        </p:txBody>
      </p:sp>
      <p:graphicFrame>
        <p:nvGraphicFramePr>
          <p:cNvPr id="4" name="Table 3">
            <a:extLst>
              <a:ext uri="{FF2B5EF4-FFF2-40B4-BE49-F238E27FC236}">
                <a16:creationId xmlns:a16="http://schemas.microsoft.com/office/drawing/2014/main" id="{7EE728A5-5906-4685-9259-6FE39A90E906}"/>
              </a:ext>
            </a:extLst>
          </p:cNvPr>
          <p:cNvGraphicFramePr>
            <a:graphicFrameLocks noGrp="1"/>
          </p:cNvGraphicFramePr>
          <p:nvPr>
            <p:extLst>
              <p:ext uri="{D42A27DB-BD31-4B8C-83A1-F6EECF244321}">
                <p14:modId xmlns:p14="http://schemas.microsoft.com/office/powerpoint/2010/main" val="1463578032"/>
              </p:ext>
            </p:extLst>
          </p:nvPr>
        </p:nvGraphicFramePr>
        <p:xfrm>
          <a:off x="1069145" y="2477729"/>
          <a:ext cx="9062999" cy="3652139"/>
        </p:xfrm>
        <a:graphic>
          <a:graphicData uri="http://schemas.openxmlformats.org/drawingml/2006/table">
            <a:tbl>
              <a:tblPr firstRow="1" firstCol="1" bandRow="1"/>
              <a:tblGrid>
                <a:gridCol w="4760774">
                  <a:extLst>
                    <a:ext uri="{9D8B030D-6E8A-4147-A177-3AD203B41FA5}">
                      <a16:colId xmlns:a16="http://schemas.microsoft.com/office/drawing/2014/main" val="3837861752"/>
                    </a:ext>
                  </a:extLst>
                </a:gridCol>
                <a:gridCol w="1975729">
                  <a:extLst>
                    <a:ext uri="{9D8B030D-6E8A-4147-A177-3AD203B41FA5}">
                      <a16:colId xmlns:a16="http://schemas.microsoft.com/office/drawing/2014/main" val="2832854160"/>
                    </a:ext>
                  </a:extLst>
                </a:gridCol>
                <a:gridCol w="2326496">
                  <a:extLst>
                    <a:ext uri="{9D8B030D-6E8A-4147-A177-3AD203B41FA5}">
                      <a16:colId xmlns:a16="http://schemas.microsoft.com/office/drawing/2014/main" val="2310280536"/>
                    </a:ext>
                  </a:extLst>
                </a:gridCol>
              </a:tblGrid>
              <a:tr h="1164283">
                <a:tc>
                  <a:txBody>
                    <a:bodyPr/>
                    <a:lstStyle/>
                    <a:p>
                      <a:pPr marL="0" marR="0" algn="l" fontAlgn="t">
                        <a:spcBef>
                          <a:spcPts val="0"/>
                        </a:spcBef>
                        <a:spcAft>
                          <a:spcPts val="0"/>
                        </a:spcAft>
                      </a:pPr>
                      <a:r>
                        <a:rPr lang="en-US" sz="33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Observations</a:t>
                      </a: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Times New Roman" panose="02020603050405020304" pitchFamily="18" charset="0"/>
                        </a:rPr>
                        <a:t>Air Dry</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0" u="none" strike="noStrike">
                          <a:effectLst/>
                          <a:latin typeface="Calibri" panose="020F0502020204030204" pitchFamily="34" charset="0"/>
                          <a:ea typeface="Times New Roman" panose="02020603050405020304" pitchFamily="18" charset="0"/>
                          <a:cs typeface="Times New Roman" panose="02020603050405020304" pitchFamily="18" charset="0"/>
                        </a:rPr>
                        <a:t>48 hour</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6286964"/>
                  </a:ext>
                </a:extLst>
              </a:tr>
              <a:tr h="1243928">
                <a:tc>
                  <a:txBody>
                    <a:bodyPr/>
                    <a:lstStyle/>
                    <a:p>
                      <a:pPr marL="0" marR="0" algn="l" fontAlgn="t">
                        <a:spcBef>
                          <a:spcPts val="0"/>
                        </a:spcBef>
                        <a:spcAft>
                          <a:spcPts val="0"/>
                        </a:spcAft>
                      </a:pPr>
                      <a:r>
                        <a:rPr lang="en-US" sz="3300" b="1" i="1" u="none" strike="noStrike" dirty="0">
                          <a:effectLst/>
                          <a:latin typeface="Calibri" panose="020F0502020204030204" pitchFamily="34" charset="0"/>
                          <a:ea typeface="Times New Roman" panose="02020603050405020304" pitchFamily="18" charset="0"/>
                          <a:cs typeface="Times New Roman" panose="02020603050405020304" pitchFamily="18" charset="0"/>
                        </a:rPr>
                        <a:t>E. coli</a:t>
                      </a: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1"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1"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0746616"/>
                  </a:ext>
                </a:extLst>
              </a:tr>
              <a:tr h="1243928">
                <a:tc>
                  <a:txBody>
                    <a:bodyPr/>
                    <a:lstStyle/>
                    <a:p>
                      <a:pPr marL="0" marR="0" algn="l" fontAlgn="t">
                        <a:spcBef>
                          <a:spcPts val="0"/>
                        </a:spcBef>
                        <a:spcAft>
                          <a:spcPts val="0"/>
                        </a:spcAft>
                      </a:pPr>
                      <a:r>
                        <a:rPr lang="en-US" sz="3300" b="1" i="1" u="none" strike="noStrike">
                          <a:effectLst/>
                          <a:latin typeface="Calibri" panose="020F0502020204030204" pitchFamily="34" charset="0"/>
                          <a:ea typeface="Times New Roman" panose="02020603050405020304" pitchFamily="18" charset="0"/>
                          <a:cs typeface="Times New Roman" panose="02020603050405020304" pitchFamily="18" charset="0"/>
                        </a:rPr>
                        <a:t>B. subtilis</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1"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1" u="none" strike="noStrike"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352390"/>
                  </a:ext>
                </a:extLst>
              </a:tr>
            </a:tbl>
          </a:graphicData>
        </a:graphic>
      </p:graphicFrame>
    </p:spTree>
    <p:extLst>
      <p:ext uri="{BB962C8B-B14F-4D97-AF65-F5344CB8AC3E}">
        <p14:creationId xmlns:p14="http://schemas.microsoft.com/office/powerpoint/2010/main" val="3198117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A4BDF-4002-415A-B8D2-685D99358F4A}"/>
              </a:ext>
            </a:extLst>
          </p:cNvPr>
          <p:cNvSpPr>
            <a:spLocks noGrp="1"/>
          </p:cNvSpPr>
          <p:nvPr>
            <p:ph type="title"/>
          </p:nvPr>
        </p:nvSpPr>
        <p:spPr>
          <a:xfrm>
            <a:off x="838200" y="281353"/>
            <a:ext cx="10515600" cy="1156116"/>
          </a:xfrm>
        </p:spPr>
        <p:txBody>
          <a:bodyPr/>
          <a:lstStyle/>
          <a:p>
            <a:r>
              <a:rPr lang="en-US" b="1" dirty="0"/>
              <a:t>Part V: Effect of Ultraviolet Radiation</a:t>
            </a:r>
          </a:p>
        </p:txBody>
      </p:sp>
      <p:sp>
        <p:nvSpPr>
          <p:cNvPr id="3" name="Content Placeholder 2">
            <a:extLst>
              <a:ext uri="{FF2B5EF4-FFF2-40B4-BE49-F238E27FC236}">
                <a16:creationId xmlns:a16="http://schemas.microsoft.com/office/drawing/2014/main" id="{FAA412EB-4876-464B-80BA-35143AA12F67}"/>
              </a:ext>
            </a:extLst>
          </p:cNvPr>
          <p:cNvSpPr>
            <a:spLocks noGrp="1"/>
          </p:cNvSpPr>
          <p:nvPr>
            <p:ph idx="1"/>
          </p:nvPr>
        </p:nvSpPr>
        <p:spPr>
          <a:xfrm>
            <a:off x="838200" y="1437469"/>
            <a:ext cx="10515600" cy="5139178"/>
          </a:xfrm>
        </p:spPr>
        <p:txBody>
          <a:bodyPr>
            <a:normAutofit fontScale="77500" lnSpcReduction="20000"/>
          </a:bodyPr>
          <a:lstStyle/>
          <a:p>
            <a:pPr fontAlgn="base">
              <a:lnSpc>
                <a:spcPct val="120000"/>
              </a:lnSpc>
              <a:defRPr/>
            </a:pPr>
            <a:r>
              <a:rPr lang="en-US" sz="2600" dirty="0"/>
              <a:t>Two types of radiations are used- Non- ionizing radiation and ionizing radiation. UV rays are non-ionizing radiation.</a:t>
            </a:r>
          </a:p>
          <a:p>
            <a:pPr fontAlgn="base">
              <a:lnSpc>
                <a:spcPct val="120000"/>
              </a:lnSpc>
              <a:defRPr/>
            </a:pPr>
            <a:r>
              <a:rPr lang="en-US" sz="2600" dirty="0"/>
              <a:t>Ionizing radiation, such as X-rays and gamma rays, has much more energy and penetrating power than ultraviolet radiation.</a:t>
            </a:r>
          </a:p>
          <a:p>
            <a:pPr fontAlgn="base">
              <a:lnSpc>
                <a:spcPct val="120000"/>
              </a:lnSpc>
              <a:defRPr/>
            </a:pPr>
            <a:r>
              <a:rPr lang="en-US" sz="2600" dirty="0"/>
              <a:t>The microbicidal activity of ultraviolet (UV) light depends on the length of exposure: the longer the exposure the greater the </a:t>
            </a:r>
            <a:r>
              <a:rPr lang="en-US" sz="2600" dirty="0" err="1"/>
              <a:t>cidal</a:t>
            </a:r>
            <a:r>
              <a:rPr lang="en-US" sz="2600" dirty="0"/>
              <a:t> activity. It also depends on the wavelength of UV used. The most </a:t>
            </a:r>
            <a:r>
              <a:rPr lang="en-US" sz="2600" dirty="0" err="1"/>
              <a:t>cidal</a:t>
            </a:r>
            <a:r>
              <a:rPr lang="en-US" sz="2600" dirty="0"/>
              <a:t> wavelengths of UV light lie in the 260 nm - 270 nm range where it is absorbed by nucleic acid.</a:t>
            </a:r>
          </a:p>
          <a:p>
            <a:pPr fontAlgn="base">
              <a:lnSpc>
                <a:spcPct val="120000"/>
              </a:lnSpc>
              <a:defRPr/>
            </a:pPr>
            <a:r>
              <a:rPr lang="en-US" sz="2600" dirty="0"/>
              <a:t>Ultraviolet radiation forms thymine dimer which causes mutation and kills microorganisms.</a:t>
            </a:r>
          </a:p>
          <a:p>
            <a:pPr fontAlgn="base">
              <a:lnSpc>
                <a:spcPct val="120000"/>
              </a:lnSpc>
              <a:defRPr/>
            </a:pPr>
            <a:r>
              <a:rPr lang="en-US" sz="2600" dirty="0"/>
              <a:t>An important consideration when using UV light is that it has very poor penetrating power. Only microorganisms on the surface of a material that are exposed directly to the radiation are susceptible to destruction. UV light can also damage the eyes, cause burns, and cause mutation in cells of the skin.</a:t>
            </a:r>
          </a:p>
          <a:p>
            <a:pPr algn="l" fontAlgn="base">
              <a:buFont typeface="Arial" panose="020B0604020202020204" pitchFamily="34" charset="0"/>
              <a:buChar char="•"/>
            </a:pPr>
            <a:endParaRPr lang="en-US" b="0" i="0" dirty="0">
              <a:solidFill>
                <a:srgbClr val="000000"/>
              </a:solidFill>
              <a:effectLst/>
              <a:latin typeface="Open Sans"/>
            </a:endParaRPr>
          </a:p>
          <a:p>
            <a:endParaRPr lang="en-US" dirty="0"/>
          </a:p>
        </p:txBody>
      </p:sp>
    </p:spTree>
    <p:extLst>
      <p:ext uri="{BB962C8B-B14F-4D97-AF65-F5344CB8AC3E}">
        <p14:creationId xmlns:p14="http://schemas.microsoft.com/office/powerpoint/2010/main" val="37520533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936D7-08A1-402A-8FE6-FE15C9342E97}"/>
              </a:ext>
            </a:extLst>
          </p:cNvPr>
          <p:cNvSpPr>
            <a:spLocks noGrp="1"/>
          </p:cNvSpPr>
          <p:nvPr>
            <p:ph type="title"/>
          </p:nvPr>
        </p:nvSpPr>
        <p:spPr>
          <a:xfrm>
            <a:off x="838200" y="266651"/>
            <a:ext cx="10515600" cy="844697"/>
          </a:xfrm>
        </p:spPr>
        <p:txBody>
          <a:bodyPr>
            <a:normAutofit fontScale="90000"/>
          </a:bodyPr>
          <a:lstStyle/>
          <a:p>
            <a:r>
              <a:rPr lang="en-US" b="1" dirty="0"/>
              <a:t>Part V: Effect of Ultraviolet Radiation Procedure</a:t>
            </a:r>
            <a:endParaRPr lang="en-US" dirty="0"/>
          </a:p>
        </p:txBody>
      </p:sp>
      <p:sp>
        <p:nvSpPr>
          <p:cNvPr id="3" name="Content Placeholder 2">
            <a:extLst>
              <a:ext uri="{FF2B5EF4-FFF2-40B4-BE49-F238E27FC236}">
                <a16:creationId xmlns:a16="http://schemas.microsoft.com/office/drawing/2014/main" id="{903831A9-9205-4A8C-BCB7-E1E85019C397}"/>
              </a:ext>
            </a:extLst>
          </p:cNvPr>
          <p:cNvSpPr>
            <a:spLocks noGrp="1"/>
          </p:cNvSpPr>
          <p:nvPr>
            <p:ph idx="1"/>
          </p:nvPr>
        </p:nvSpPr>
        <p:spPr>
          <a:xfrm>
            <a:off x="548640" y="1111348"/>
            <a:ext cx="11254154" cy="5584873"/>
          </a:xfrm>
        </p:spPr>
        <p:txBody>
          <a:bodyPr>
            <a:normAutofit fontScale="25000" lnSpcReduction="20000"/>
          </a:bodyPr>
          <a:lstStyle/>
          <a:p>
            <a:pPr marL="0" indent="0">
              <a:lnSpc>
                <a:spcPct val="120000"/>
              </a:lnSpc>
              <a:buNone/>
            </a:pPr>
            <a:r>
              <a:rPr lang="en-US" sz="8000" b="1" dirty="0"/>
              <a:t>Procedure</a:t>
            </a:r>
            <a:r>
              <a:rPr lang="en-US" sz="8000" dirty="0"/>
              <a:t>(to be done by tables):</a:t>
            </a:r>
          </a:p>
          <a:p>
            <a:pPr fontAlgn="base">
              <a:lnSpc>
                <a:spcPct val="120000"/>
              </a:lnSpc>
              <a:spcBef>
                <a:spcPts val="0"/>
              </a:spcBef>
              <a:defRPr/>
            </a:pPr>
            <a:r>
              <a:rPr lang="en-US" sz="8000" dirty="0"/>
              <a:t>Label 6 of your agar plates with name, date, and code as follows:</a:t>
            </a:r>
          </a:p>
          <a:p>
            <a:pPr marL="0" marR="0" indent="0">
              <a:lnSpc>
                <a:spcPct val="120000"/>
              </a:lnSpc>
              <a:buNone/>
            </a:pPr>
            <a:r>
              <a:rPr lang="en-US" sz="8000" dirty="0"/>
              <a:t>        </a:t>
            </a:r>
            <a:r>
              <a:rPr lang="en-US" sz="8000" i="1" dirty="0" err="1"/>
              <a:t>B.sub</a:t>
            </a:r>
            <a:r>
              <a:rPr lang="en-US" sz="8000" i="1" dirty="0"/>
              <a:t> </a:t>
            </a:r>
            <a:r>
              <a:rPr lang="en-US" sz="8000" dirty="0"/>
              <a:t>closed, UV   (10 min.)</a:t>
            </a:r>
            <a:br>
              <a:rPr lang="en-US" sz="8000" dirty="0"/>
            </a:br>
            <a:r>
              <a:rPr lang="en-US" sz="8000" dirty="0"/>
              <a:t>        </a:t>
            </a:r>
            <a:r>
              <a:rPr lang="en-US" sz="8000" i="1" dirty="0" err="1"/>
              <a:t>B.sub</a:t>
            </a:r>
            <a:r>
              <a:rPr lang="en-US" sz="8000" dirty="0"/>
              <a:t> opened, UV </a:t>
            </a:r>
            <a:br>
              <a:rPr lang="en-US" sz="8000" dirty="0"/>
            </a:br>
            <a:r>
              <a:rPr lang="en-US" sz="8000" dirty="0"/>
              <a:t>        </a:t>
            </a:r>
            <a:r>
              <a:rPr lang="en-US" sz="8000" i="1" dirty="0" err="1"/>
              <a:t>B.sub</a:t>
            </a:r>
            <a:r>
              <a:rPr lang="en-US" sz="8000" i="1" dirty="0"/>
              <a:t> </a:t>
            </a:r>
            <a:r>
              <a:rPr lang="en-US" sz="8000" dirty="0"/>
              <a:t>cut-out, UV</a:t>
            </a:r>
            <a:br>
              <a:rPr lang="en-US" sz="8000" dirty="0"/>
            </a:br>
            <a:r>
              <a:rPr lang="en-US" sz="8000" dirty="0"/>
              <a:t>       </a:t>
            </a:r>
            <a:r>
              <a:rPr lang="en-US" sz="8000" i="1" dirty="0"/>
              <a:t> E. Coli </a:t>
            </a:r>
            <a:r>
              <a:rPr lang="en-US" sz="8000" dirty="0"/>
              <a:t>closed, UV</a:t>
            </a:r>
            <a:br>
              <a:rPr lang="en-US" sz="8000" dirty="0"/>
            </a:br>
            <a:r>
              <a:rPr lang="en-US" sz="8000" dirty="0"/>
              <a:t>        </a:t>
            </a:r>
            <a:r>
              <a:rPr lang="en-US" sz="8000" i="1" dirty="0"/>
              <a:t>E. coli </a:t>
            </a:r>
            <a:r>
              <a:rPr lang="en-US" sz="8000" dirty="0"/>
              <a:t>opened, UV</a:t>
            </a:r>
            <a:br>
              <a:rPr lang="en-US" sz="8000" dirty="0"/>
            </a:br>
            <a:r>
              <a:rPr lang="en-US" sz="8000" dirty="0"/>
              <a:t>       </a:t>
            </a:r>
            <a:r>
              <a:rPr lang="en-US" sz="8000" i="1" dirty="0"/>
              <a:t> E. coli </a:t>
            </a:r>
            <a:r>
              <a:rPr lang="en-US" sz="8000" dirty="0"/>
              <a:t>cut-out, UV</a:t>
            </a:r>
          </a:p>
          <a:p>
            <a:pPr marL="0" marR="0" indent="0">
              <a:lnSpc>
                <a:spcPct val="120000"/>
              </a:lnSpc>
              <a:buNone/>
            </a:pPr>
            <a:endParaRPr lang="en-US" sz="8000" dirty="0"/>
          </a:p>
          <a:p>
            <a:pPr marR="0" fontAlgn="base">
              <a:lnSpc>
                <a:spcPct val="120000"/>
              </a:lnSpc>
              <a:spcBef>
                <a:spcPts val="0"/>
              </a:spcBef>
              <a:defRPr/>
            </a:pPr>
            <a:r>
              <a:rPr lang="en-US" sz="8000" dirty="0"/>
              <a:t>Lawn the plates with either E. coli, or B. sub. as labeled.</a:t>
            </a:r>
          </a:p>
          <a:p>
            <a:pPr marR="0" fontAlgn="base">
              <a:lnSpc>
                <a:spcPct val="120000"/>
              </a:lnSpc>
              <a:spcBef>
                <a:spcPts val="0"/>
              </a:spcBef>
              <a:defRPr/>
            </a:pPr>
            <a:r>
              <a:rPr lang="en-US" sz="8000" dirty="0"/>
              <a:t>The UV labeled plates will be placed under the sterile guard hood and exposed to the UV light for 10 minutes.  </a:t>
            </a:r>
          </a:p>
          <a:p>
            <a:pPr marR="0" fontAlgn="base">
              <a:lnSpc>
                <a:spcPct val="120000"/>
              </a:lnSpc>
              <a:spcBef>
                <a:spcPts val="0"/>
              </a:spcBef>
              <a:defRPr/>
            </a:pPr>
            <a:r>
              <a:rPr lang="en-US" sz="8000" dirty="0"/>
              <a:t>Those labeled "closed" will be exposed with the lids on, and those labeled "open" will be exposed with the lids off.  Those labeled "cut out" will be covered by a cardboard cut out in any shape design.  (these lids will also be removed at the start of exposure)</a:t>
            </a:r>
          </a:p>
          <a:p>
            <a:pPr marR="0" fontAlgn="base">
              <a:lnSpc>
                <a:spcPct val="120000"/>
              </a:lnSpc>
              <a:spcBef>
                <a:spcPts val="0"/>
              </a:spcBef>
              <a:defRPr/>
            </a:pPr>
            <a:r>
              <a:rPr lang="en-US" sz="8000" dirty="0"/>
              <a:t>All plates will be incubated for 48 hours, observed and then comparisons should be </a:t>
            </a:r>
            <a:r>
              <a:rPr lang="en-US" sz="9600" dirty="0"/>
              <a:t>made.</a:t>
            </a:r>
          </a:p>
          <a:p>
            <a:endParaRPr lang="en-US" sz="10400" dirty="0"/>
          </a:p>
        </p:txBody>
      </p:sp>
    </p:spTree>
    <p:extLst>
      <p:ext uri="{BB962C8B-B14F-4D97-AF65-F5344CB8AC3E}">
        <p14:creationId xmlns:p14="http://schemas.microsoft.com/office/powerpoint/2010/main" val="103580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BCAB8-2BDB-47FF-BBF5-F03BC22A31A3}"/>
              </a:ext>
            </a:extLst>
          </p:cNvPr>
          <p:cNvSpPr>
            <a:spLocks noGrp="1"/>
          </p:cNvSpPr>
          <p:nvPr>
            <p:ph type="title"/>
          </p:nvPr>
        </p:nvSpPr>
        <p:spPr>
          <a:xfrm>
            <a:off x="5260851" y="634181"/>
            <a:ext cx="6586491" cy="1286160"/>
          </a:xfrm>
        </p:spPr>
        <p:txBody>
          <a:bodyPr anchor="b">
            <a:normAutofit/>
          </a:bodyPr>
          <a:lstStyle/>
          <a:p>
            <a:r>
              <a:rPr lang="en-US" b="1" dirty="0"/>
              <a:t>Controlling Microbial Growth</a:t>
            </a:r>
          </a:p>
        </p:txBody>
      </p:sp>
      <p:sp>
        <p:nvSpPr>
          <p:cNvPr id="3" name="Content Placeholder 2">
            <a:extLst>
              <a:ext uri="{FF2B5EF4-FFF2-40B4-BE49-F238E27FC236}">
                <a16:creationId xmlns:a16="http://schemas.microsoft.com/office/drawing/2014/main" id="{D155A470-61E9-4091-88A1-A0A7B3155B1F}"/>
              </a:ext>
            </a:extLst>
          </p:cNvPr>
          <p:cNvSpPr>
            <a:spLocks noGrp="1"/>
          </p:cNvSpPr>
          <p:nvPr>
            <p:ph idx="1"/>
          </p:nvPr>
        </p:nvSpPr>
        <p:spPr>
          <a:xfrm>
            <a:off x="4965431" y="2115117"/>
            <a:ext cx="6881911" cy="4552967"/>
          </a:xfrm>
        </p:spPr>
        <p:txBody>
          <a:bodyPr>
            <a:normAutofit fontScale="92500" lnSpcReduction="20000"/>
          </a:bodyPr>
          <a:lstStyle/>
          <a:p>
            <a:pPr>
              <a:lnSpc>
                <a:spcPct val="110000"/>
              </a:lnSpc>
              <a:defRPr/>
            </a:pPr>
            <a:r>
              <a:rPr lang="en-US" sz="2100" dirty="0"/>
              <a:t>To prevent the spread of human disease, it is necessary to control the growth and abundance of microbes in or on various items frequently used by humans.</a:t>
            </a:r>
          </a:p>
          <a:p>
            <a:pPr>
              <a:lnSpc>
                <a:spcPct val="110000"/>
              </a:lnSpc>
              <a:defRPr/>
            </a:pPr>
            <a:r>
              <a:rPr lang="en-US" sz="2100" dirty="0"/>
              <a:t>Microorganisms are controlled by means of physical agents and chemical agents. </a:t>
            </a:r>
          </a:p>
          <a:p>
            <a:pPr>
              <a:lnSpc>
                <a:spcPct val="110000"/>
              </a:lnSpc>
              <a:defRPr/>
            </a:pPr>
            <a:r>
              <a:rPr lang="en-US" sz="2100" dirty="0"/>
              <a:t>Some commonly used physical agents in controlling microbial growth are:</a:t>
            </a:r>
          </a:p>
          <a:p>
            <a:pPr marL="914400" lvl="1" indent="-457200">
              <a:lnSpc>
                <a:spcPct val="110000"/>
              </a:lnSpc>
              <a:buFont typeface="+mj-lt"/>
              <a:buAutoNum type="arabicPeriod"/>
              <a:defRPr/>
            </a:pPr>
            <a:r>
              <a:rPr lang="en-US" sz="2000" dirty="0"/>
              <a:t>Heat or temperature</a:t>
            </a:r>
          </a:p>
          <a:p>
            <a:pPr marL="914400" lvl="1" indent="-457200" fontAlgn="base">
              <a:lnSpc>
                <a:spcPct val="110000"/>
              </a:lnSpc>
              <a:buFont typeface="+mj-lt"/>
              <a:buAutoNum type="arabicPeriod"/>
              <a:defRPr/>
            </a:pPr>
            <a:r>
              <a:rPr lang="en-US" sz="2000" dirty="0"/>
              <a:t>Freezing/low temperature</a:t>
            </a:r>
          </a:p>
          <a:p>
            <a:pPr marL="914400" lvl="1" indent="-457200" fontAlgn="base">
              <a:lnSpc>
                <a:spcPct val="110000"/>
              </a:lnSpc>
              <a:buFont typeface="+mj-lt"/>
              <a:buAutoNum type="arabicPeriod"/>
              <a:defRPr/>
            </a:pPr>
            <a:r>
              <a:rPr lang="en-US" sz="2000" dirty="0"/>
              <a:t>Radiation</a:t>
            </a:r>
          </a:p>
          <a:p>
            <a:pPr marL="914400" lvl="1" indent="-457200" fontAlgn="base">
              <a:lnSpc>
                <a:spcPct val="110000"/>
              </a:lnSpc>
              <a:buFont typeface="+mj-lt"/>
              <a:buAutoNum type="arabicPeriod"/>
              <a:defRPr/>
            </a:pPr>
            <a:r>
              <a:rPr lang="en-US" sz="2000" dirty="0"/>
              <a:t>Desiccation</a:t>
            </a:r>
          </a:p>
          <a:p>
            <a:pPr marL="914400" lvl="1" indent="-457200" fontAlgn="base">
              <a:lnSpc>
                <a:spcPct val="110000"/>
              </a:lnSpc>
              <a:buFont typeface="+mj-lt"/>
              <a:buAutoNum type="arabicPeriod"/>
              <a:defRPr/>
            </a:pPr>
            <a:r>
              <a:rPr lang="en-US" sz="2000" dirty="0"/>
              <a:t>Lyophilization (freeze drying)</a:t>
            </a:r>
          </a:p>
          <a:p>
            <a:pPr marL="914400" lvl="1" indent="-457200" fontAlgn="base">
              <a:lnSpc>
                <a:spcPct val="110000"/>
              </a:lnSpc>
              <a:buFont typeface="+mj-lt"/>
              <a:buAutoNum type="arabicPeriod"/>
              <a:defRPr/>
            </a:pPr>
            <a:r>
              <a:rPr lang="en-US" sz="2000" dirty="0"/>
              <a:t>Osmotic pressure</a:t>
            </a:r>
          </a:p>
          <a:p>
            <a:pPr marL="914400" lvl="1" indent="-457200" fontAlgn="base">
              <a:lnSpc>
                <a:spcPct val="110000"/>
              </a:lnSpc>
              <a:buFont typeface="+mj-lt"/>
              <a:buAutoNum type="arabicPeriod"/>
              <a:defRPr/>
            </a:pPr>
            <a:r>
              <a:rPr lang="en-US" sz="2000" dirty="0"/>
              <a:t>Filtration</a:t>
            </a:r>
          </a:p>
          <a:p>
            <a:pPr>
              <a:defRPr/>
            </a:pPr>
            <a:endParaRPr lang="en-US" sz="2000" dirty="0">
              <a:solidFill>
                <a:schemeClr val="tx1">
                  <a:alpha val="80000"/>
                </a:schemeClr>
              </a:solidFill>
            </a:endParaRPr>
          </a:p>
        </p:txBody>
      </p:sp>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ACF5F"/>
            </a:solidFill>
          </a:ln>
        </p:spPr>
        <p:style>
          <a:lnRef idx="1">
            <a:schemeClr val="accent1"/>
          </a:lnRef>
          <a:fillRef idx="0">
            <a:schemeClr val="accent1"/>
          </a:fillRef>
          <a:effectRef idx="0">
            <a:schemeClr val="accent1"/>
          </a:effectRef>
          <a:fontRef idx="minor">
            <a:schemeClr val="tx1"/>
          </a:fontRef>
        </p:style>
      </p:cxnSp>
      <p:pic>
        <p:nvPicPr>
          <p:cNvPr id="6" name="Picture 5" descr="Photograph of lab hood.&#10;">
            <a:extLst>
              <a:ext uri="{FF2B5EF4-FFF2-40B4-BE49-F238E27FC236}">
                <a16:creationId xmlns:a16="http://schemas.microsoft.com/office/drawing/2014/main" id="{E6D65D0C-7DA5-4A89-81AF-601F22F295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78" y="1401103"/>
            <a:ext cx="4940053" cy="4976341"/>
          </a:xfrm>
          <a:prstGeom prst="rect">
            <a:avLst/>
          </a:prstGeom>
        </p:spPr>
      </p:pic>
    </p:spTree>
    <p:extLst>
      <p:ext uri="{BB962C8B-B14F-4D97-AF65-F5344CB8AC3E}">
        <p14:creationId xmlns:p14="http://schemas.microsoft.com/office/powerpoint/2010/main" val="40278605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C9B86-D2BD-4FBD-B315-7BB4C871B09D}"/>
              </a:ext>
            </a:extLst>
          </p:cNvPr>
          <p:cNvSpPr>
            <a:spLocks noGrp="1"/>
          </p:cNvSpPr>
          <p:nvPr>
            <p:ph type="title"/>
          </p:nvPr>
        </p:nvSpPr>
        <p:spPr/>
        <p:txBody>
          <a:bodyPr/>
          <a:lstStyle/>
          <a:p>
            <a:r>
              <a:rPr lang="en-US" b="1" dirty="0"/>
              <a:t>Part V: Effect of Ultraviolet Radiation</a:t>
            </a:r>
            <a:endParaRPr lang="en-US" dirty="0"/>
          </a:p>
        </p:txBody>
      </p:sp>
      <p:pic>
        <p:nvPicPr>
          <p:cNvPr id="5" name="Picture 4" descr="Photograph of pitri dishes in lab hood">
            <a:extLst>
              <a:ext uri="{FF2B5EF4-FFF2-40B4-BE49-F238E27FC236}">
                <a16:creationId xmlns:a16="http://schemas.microsoft.com/office/drawing/2014/main" id="{C142D7D6-9A00-4B95-9CC2-C061388BA2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7947" y="1902540"/>
            <a:ext cx="5152103" cy="3864077"/>
          </a:xfrm>
          <a:prstGeom prst="rect">
            <a:avLst/>
          </a:prstGeom>
        </p:spPr>
      </p:pic>
      <p:pic>
        <p:nvPicPr>
          <p:cNvPr id="7" name="Picture 6" descr="Photograph of pitri dishes in ultravioleet light.">
            <a:extLst>
              <a:ext uri="{FF2B5EF4-FFF2-40B4-BE49-F238E27FC236}">
                <a16:creationId xmlns:a16="http://schemas.microsoft.com/office/drawing/2014/main" id="{F5B2A339-A833-4211-9174-A30E0BF8A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427" y="1902540"/>
            <a:ext cx="5417573" cy="4063180"/>
          </a:xfrm>
          <a:prstGeom prst="rect">
            <a:avLst/>
          </a:prstGeom>
        </p:spPr>
      </p:pic>
      <p:sp>
        <p:nvSpPr>
          <p:cNvPr id="8" name="TextBox 7">
            <a:extLst>
              <a:ext uri="{FF2B5EF4-FFF2-40B4-BE49-F238E27FC236}">
                <a16:creationId xmlns:a16="http://schemas.microsoft.com/office/drawing/2014/main" id="{53977A5D-CBF5-46DD-B5F6-3052AADD6A24}"/>
              </a:ext>
            </a:extLst>
          </p:cNvPr>
          <p:cNvSpPr txBox="1"/>
          <p:nvPr/>
        </p:nvSpPr>
        <p:spPr>
          <a:xfrm>
            <a:off x="4748981" y="6327058"/>
            <a:ext cx="3368936" cy="369332"/>
          </a:xfrm>
          <a:prstGeom prst="rect">
            <a:avLst/>
          </a:prstGeom>
          <a:noFill/>
        </p:spPr>
        <p:txBody>
          <a:bodyPr wrap="none" rtlCol="0">
            <a:spAutoFit/>
          </a:bodyPr>
          <a:lstStyle/>
          <a:p>
            <a:r>
              <a:rPr lang="en-US" dirty="0"/>
              <a:t>Photo: Georgia Highlands College.</a:t>
            </a:r>
          </a:p>
        </p:txBody>
      </p:sp>
    </p:spTree>
    <p:extLst>
      <p:ext uri="{BB962C8B-B14F-4D97-AF65-F5344CB8AC3E}">
        <p14:creationId xmlns:p14="http://schemas.microsoft.com/office/powerpoint/2010/main" val="39842753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26C51-5A38-4000-BE36-4EE9B5D281B9}"/>
              </a:ext>
            </a:extLst>
          </p:cNvPr>
          <p:cNvSpPr>
            <a:spLocks noGrp="1"/>
          </p:cNvSpPr>
          <p:nvPr>
            <p:ph type="title"/>
          </p:nvPr>
        </p:nvSpPr>
        <p:spPr/>
        <p:txBody>
          <a:bodyPr/>
          <a:lstStyle/>
          <a:p>
            <a:r>
              <a:rPr lang="en-US" b="1" dirty="0"/>
              <a:t>Part V: Effect of Ultraviolet </a:t>
            </a:r>
            <a:r>
              <a:rPr lang="en-US" b="1"/>
              <a:t>Radiation Results</a:t>
            </a:r>
            <a:endParaRPr lang="en-US" dirty="0"/>
          </a:p>
        </p:txBody>
      </p:sp>
      <p:graphicFrame>
        <p:nvGraphicFramePr>
          <p:cNvPr id="8" name="Table 7">
            <a:extLst>
              <a:ext uri="{FF2B5EF4-FFF2-40B4-BE49-F238E27FC236}">
                <a16:creationId xmlns:a16="http://schemas.microsoft.com/office/drawing/2014/main" id="{C675E3D8-1142-4B0D-A161-5C2CC9BCD269}"/>
              </a:ext>
            </a:extLst>
          </p:cNvPr>
          <p:cNvGraphicFramePr>
            <a:graphicFrameLocks noGrp="1"/>
          </p:cNvGraphicFramePr>
          <p:nvPr>
            <p:extLst>
              <p:ext uri="{D42A27DB-BD31-4B8C-83A1-F6EECF244321}">
                <p14:modId xmlns:p14="http://schemas.microsoft.com/office/powerpoint/2010/main" val="1992984419"/>
              </p:ext>
            </p:extLst>
          </p:nvPr>
        </p:nvGraphicFramePr>
        <p:xfrm>
          <a:off x="1568244" y="2322985"/>
          <a:ext cx="9055512" cy="3751504"/>
        </p:xfrm>
        <a:graphic>
          <a:graphicData uri="http://schemas.openxmlformats.org/drawingml/2006/table">
            <a:tbl>
              <a:tblPr firstRow="1" firstCol="1" bandRow="1"/>
              <a:tblGrid>
                <a:gridCol w="4753287">
                  <a:extLst>
                    <a:ext uri="{9D8B030D-6E8A-4147-A177-3AD203B41FA5}">
                      <a16:colId xmlns:a16="http://schemas.microsoft.com/office/drawing/2014/main" val="3837861752"/>
                    </a:ext>
                  </a:extLst>
                </a:gridCol>
                <a:gridCol w="1975729">
                  <a:extLst>
                    <a:ext uri="{9D8B030D-6E8A-4147-A177-3AD203B41FA5}">
                      <a16:colId xmlns:a16="http://schemas.microsoft.com/office/drawing/2014/main" val="2832854160"/>
                    </a:ext>
                  </a:extLst>
                </a:gridCol>
                <a:gridCol w="2326496">
                  <a:extLst>
                    <a:ext uri="{9D8B030D-6E8A-4147-A177-3AD203B41FA5}">
                      <a16:colId xmlns:a16="http://schemas.microsoft.com/office/drawing/2014/main" val="2310280536"/>
                    </a:ext>
                  </a:extLst>
                </a:gridCol>
              </a:tblGrid>
              <a:tr h="1109533">
                <a:tc>
                  <a:txBody>
                    <a:bodyPr/>
                    <a:lstStyle/>
                    <a:p>
                      <a:pPr marL="0" marR="0" algn="l" fontAlgn="t">
                        <a:spcBef>
                          <a:spcPts val="0"/>
                        </a:spcBef>
                        <a:spcAft>
                          <a:spcPts val="0"/>
                        </a:spcAft>
                      </a:pPr>
                      <a:r>
                        <a:rPr lang="en-US" sz="33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Observations</a:t>
                      </a: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2800" b="1" i="1" kern="1200" dirty="0">
                          <a:solidFill>
                            <a:schemeClr val="tx1"/>
                          </a:solidFill>
                          <a:effectLst/>
                          <a:latin typeface="+mn-lt"/>
                          <a:ea typeface="+mn-ea"/>
                          <a:cs typeface="+mn-cs"/>
                        </a:rPr>
                        <a:t>B. subtilis</a:t>
                      </a:r>
                      <a:endParaRPr lang="en-US" sz="72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fontAlgn="t" latinLnBrk="0" hangingPunct="1">
                        <a:spcBef>
                          <a:spcPts val="0"/>
                        </a:spcBef>
                        <a:spcAft>
                          <a:spcPts val="0"/>
                        </a:spcAft>
                      </a:pPr>
                      <a:r>
                        <a:rPr lang="en-US" sz="2800" b="1" i="1" kern="1200" dirty="0">
                          <a:solidFill>
                            <a:schemeClr val="tx1"/>
                          </a:solidFill>
                          <a:effectLst/>
                          <a:latin typeface="+mn-lt"/>
                          <a:ea typeface="+mn-ea"/>
                          <a:cs typeface="+mn-cs"/>
                        </a:rPr>
                        <a:t>E. coli</a:t>
                      </a: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6286964"/>
                  </a:ext>
                </a:extLst>
              </a:tr>
              <a:tr h="880657">
                <a:tc>
                  <a:txBody>
                    <a:bodyPr/>
                    <a:lstStyle/>
                    <a:p>
                      <a:pPr marL="0" marR="0" algn="l" defTabSz="914400" rtl="0" eaLnBrk="1" fontAlgn="t" latinLnBrk="0" hangingPunct="1">
                        <a:spcBef>
                          <a:spcPts val="0"/>
                        </a:spcBef>
                        <a:spcAft>
                          <a:spcPts val="0"/>
                        </a:spcAft>
                      </a:pPr>
                      <a:r>
                        <a:rPr lang="en-US" sz="3300" b="1" i="0" u="none" strike="noStrike" kern="1200" dirty="0">
                          <a:solidFill>
                            <a:schemeClr val="tx1"/>
                          </a:solidFill>
                          <a:effectLst/>
                          <a:latin typeface="Calibri" panose="020F0502020204030204" pitchFamily="34" charset="0"/>
                          <a:ea typeface="+mn-ea"/>
                          <a:cs typeface="Times New Roman" panose="02020603050405020304" pitchFamily="18" charset="0"/>
                        </a:rPr>
                        <a:t>Open</a:t>
                      </a: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1"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1" u="none" strike="noStrike"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0746616"/>
                  </a:ext>
                </a:extLst>
              </a:tr>
              <a:tr h="880657">
                <a:tc>
                  <a:txBody>
                    <a:bodyPr/>
                    <a:lstStyle/>
                    <a:p>
                      <a:pPr marL="0" marR="0" algn="l" fontAlgn="t">
                        <a:spcBef>
                          <a:spcPts val="0"/>
                        </a:spcBef>
                        <a:spcAft>
                          <a:spcPts val="0"/>
                        </a:spcAft>
                      </a:pPr>
                      <a:r>
                        <a:rPr lang="en-US" sz="3300" b="1" i="0" u="none" strike="noStrike" kern="1200" dirty="0">
                          <a:solidFill>
                            <a:schemeClr val="tx1"/>
                          </a:solidFill>
                          <a:effectLst/>
                          <a:latin typeface="Calibri" panose="020F0502020204030204" pitchFamily="34" charset="0"/>
                          <a:cs typeface="Times New Roman" panose="02020603050405020304" pitchFamily="18" charset="0"/>
                        </a:rPr>
                        <a:t>Closed</a:t>
                      </a: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1"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3300" b="1" i="1" u="none" strike="noStrike"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352390"/>
                  </a:ext>
                </a:extLst>
              </a:tr>
              <a:tr h="880657">
                <a:tc>
                  <a:txBody>
                    <a:bodyPr/>
                    <a:lstStyle/>
                    <a:p>
                      <a:pPr marL="0" marR="0" algn="l" fontAlgn="t">
                        <a:spcBef>
                          <a:spcPts val="0"/>
                        </a:spcBef>
                        <a:spcAft>
                          <a:spcPts val="0"/>
                        </a:spcAft>
                      </a:pPr>
                      <a:r>
                        <a:rPr lang="en-US" sz="3300" b="1" i="0" u="none" strike="noStrike" kern="1200" dirty="0">
                          <a:solidFill>
                            <a:schemeClr val="tx1"/>
                          </a:solidFill>
                          <a:effectLst/>
                          <a:latin typeface="Calibri" panose="020F0502020204030204" pitchFamily="34" charset="0"/>
                          <a:cs typeface="Times New Roman" panose="02020603050405020304" pitchFamily="18" charset="0"/>
                        </a:rPr>
                        <a:t>Cut-out</a:t>
                      </a: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endParaRPr lang="en-US" sz="5400" b="0" i="0" u="none" strike="noStrike">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endParaRPr lang="en-US" sz="5400" b="0" i="0" u="none" strike="noStrike" dirty="0">
                        <a:effectLst/>
                        <a:latin typeface="Arial" panose="020B0604020202020204" pitchFamily="34" charset="0"/>
                      </a:endParaRPr>
                    </a:p>
                  </a:txBody>
                  <a:tcPr marL="205740" marR="205740" marT="2857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3316753"/>
                  </a:ext>
                </a:extLst>
              </a:tr>
            </a:tbl>
          </a:graphicData>
        </a:graphic>
      </p:graphicFrame>
      <p:sp>
        <p:nvSpPr>
          <p:cNvPr id="5" name="TextBox 4">
            <a:extLst>
              <a:ext uri="{FF2B5EF4-FFF2-40B4-BE49-F238E27FC236}">
                <a16:creationId xmlns:a16="http://schemas.microsoft.com/office/drawing/2014/main" id="{0BAF6BB8-6599-403F-9AAE-70A0CD863DD2}"/>
              </a:ext>
            </a:extLst>
          </p:cNvPr>
          <p:cNvSpPr txBox="1"/>
          <p:nvPr/>
        </p:nvSpPr>
        <p:spPr>
          <a:xfrm>
            <a:off x="1568244" y="1822170"/>
            <a:ext cx="1065035" cy="461665"/>
          </a:xfrm>
          <a:prstGeom prst="rect">
            <a:avLst/>
          </a:prstGeom>
          <a:noFill/>
        </p:spPr>
        <p:txBody>
          <a:bodyPr wrap="none" rtlCol="0">
            <a:spAutoFit/>
          </a:bodyPr>
          <a:lstStyle/>
          <a:p>
            <a:r>
              <a:rPr lang="en-US" sz="2800" b="1" dirty="0"/>
              <a:t>Result:</a:t>
            </a:r>
          </a:p>
        </p:txBody>
      </p:sp>
    </p:spTree>
    <p:extLst>
      <p:ext uri="{BB962C8B-B14F-4D97-AF65-F5344CB8AC3E}">
        <p14:creationId xmlns:p14="http://schemas.microsoft.com/office/powerpoint/2010/main" val="1271897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BCAB8-2BDB-47FF-BBF5-F03BC22A31A3}"/>
              </a:ext>
            </a:extLst>
          </p:cNvPr>
          <p:cNvSpPr>
            <a:spLocks noGrp="1"/>
          </p:cNvSpPr>
          <p:nvPr>
            <p:ph type="title"/>
          </p:nvPr>
        </p:nvSpPr>
        <p:spPr>
          <a:xfrm>
            <a:off x="4965430" y="629268"/>
            <a:ext cx="7090582" cy="1286160"/>
          </a:xfrm>
        </p:spPr>
        <p:txBody>
          <a:bodyPr anchor="b">
            <a:normAutofit fontScale="90000"/>
          </a:bodyPr>
          <a:lstStyle/>
          <a:p>
            <a:r>
              <a:rPr lang="en-US" b="1" dirty="0"/>
              <a:t>Factors Affecting Antimicrobial Activity</a:t>
            </a:r>
          </a:p>
        </p:txBody>
      </p:sp>
      <p:sp>
        <p:nvSpPr>
          <p:cNvPr id="3" name="Content Placeholder 2">
            <a:extLst>
              <a:ext uri="{FF2B5EF4-FFF2-40B4-BE49-F238E27FC236}">
                <a16:creationId xmlns:a16="http://schemas.microsoft.com/office/drawing/2014/main" id="{D155A470-61E9-4091-88A1-A0A7B3155B1F}"/>
              </a:ext>
            </a:extLst>
          </p:cNvPr>
          <p:cNvSpPr>
            <a:spLocks noGrp="1"/>
          </p:cNvSpPr>
          <p:nvPr>
            <p:ph idx="1"/>
          </p:nvPr>
        </p:nvSpPr>
        <p:spPr>
          <a:xfrm>
            <a:off x="4965431" y="2438400"/>
            <a:ext cx="6586489" cy="3785419"/>
          </a:xfrm>
        </p:spPr>
        <p:txBody>
          <a:bodyPr>
            <a:normAutofit/>
          </a:bodyPr>
          <a:lstStyle/>
          <a:p>
            <a:pPr marL="0" indent="0" fontAlgn="base">
              <a:buNone/>
              <a:defRPr/>
            </a:pPr>
            <a:r>
              <a:rPr lang="en-US" sz="2100" dirty="0"/>
              <a:t>Following factors which may influence antimicrobial activity: </a:t>
            </a:r>
          </a:p>
          <a:p>
            <a:pPr fontAlgn="base">
              <a:defRPr/>
            </a:pPr>
            <a:r>
              <a:rPr lang="en-US" sz="2100" dirty="0"/>
              <a:t>The purpose of   control</a:t>
            </a:r>
          </a:p>
          <a:p>
            <a:pPr fontAlgn="base">
              <a:defRPr/>
            </a:pPr>
            <a:r>
              <a:rPr lang="en-US" sz="2100" dirty="0"/>
              <a:t>the intensity and nature of a physical agent used </a:t>
            </a:r>
          </a:p>
          <a:p>
            <a:pPr fontAlgn="base">
              <a:defRPr/>
            </a:pPr>
            <a:r>
              <a:rPr lang="en-US" sz="2100" dirty="0"/>
              <a:t>the length of exposure to the agent</a:t>
            </a:r>
          </a:p>
          <a:p>
            <a:pPr fontAlgn="base">
              <a:defRPr/>
            </a:pPr>
            <a:r>
              <a:rPr lang="en-US" sz="2100" dirty="0"/>
              <a:t>the temperature at which the agent is used </a:t>
            </a:r>
          </a:p>
          <a:p>
            <a:pPr fontAlgn="base">
              <a:defRPr/>
            </a:pPr>
            <a:r>
              <a:rPr lang="en-US" sz="2100" dirty="0"/>
              <a:t>the number of microorganisms present</a:t>
            </a:r>
          </a:p>
          <a:p>
            <a:pPr fontAlgn="base">
              <a:defRPr/>
            </a:pPr>
            <a:r>
              <a:rPr lang="en-US" sz="2100" dirty="0"/>
              <a:t>the organism itself</a:t>
            </a:r>
          </a:p>
          <a:p>
            <a:pPr fontAlgn="base">
              <a:defRPr/>
            </a:pPr>
            <a:r>
              <a:rPr lang="en-US" sz="2100" dirty="0"/>
              <a:t>the nature of the material bearing the microorganism. </a:t>
            </a:r>
          </a:p>
        </p:txBody>
      </p:sp>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ACF5F"/>
            </a:solidFill>
          </a:ln>
        </p:spPr>
        <p:style>
          <a:lnRef idx="1">
            <a:schemeClr val="accent1"/>
          </a:lnRef>
          <a:fillRef idx="0">
            <a:schemeClr val="accent1"/>
          </a:fillRef>
          <a:effectRef idx="0">
            <a:schemeClr val="accent1"/>
          </a:effectRef>
          <a:fontRef idx="minor">
            <a:schemeClr val="tx1"/>
          </a:fontRef>
        </p:style>
      </p:cxnSp>
      <p:pic>
        <p:nvPicPr>
          <p:cNvPr id="36" name="Picture 35" descr="Photograph of lab fridge.">
            <a:extLst>
              <a:ext uri="{FF2B5EF4-FFF2-40B4-BE49-F238E27FC236}">
                <a16:creationId xmlns:a16="http://schemas.microsoft.com/office/drawing/2014/main" id="{E0944753-C399-4702-AC9F-261FEAEEAB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728" y="943897"/>
            <a:ext cx="4636741" cy="5508093"/>
          </a:xfrm>
          <a:prstGeom prst="rect">
            <a:avLst/>
          </a:prstGeom>
        </p:spPr>
      </p:pic>
    </p:spTree>
    <p:extLst>
      <p:ext uri="{BB962C8B-B14F-4D97-AF65-F5344CB8AC3E}">
        <p14:creationId xmlns:p14="http://schemas.microsoft.com/office/powerpoint/2010/main" val="2115344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8E693-E841-4F6E-B041-2B6BB19A9A33}"/>
              </a:ext>
            </a:extLst>
          </p:cNvPr>
          <p:cNvSpPr>
            <a:spLocks noGrp="1"/>
          </p:cNvSpPr>
          <p:nvPr>
            <p:ph type="title"/>
          </p:nvPr>
        </p:nvSpPr>
        <p:spPr/>
        <p:txBody>
          <a:bodyPr/>
          <a:lstStyle/>
          <a:p>
            <a:r>
              <a:rPr lang="en-US" b="1" dirty="0"/>
              <a:t>Materials Needed (For Each Group/Table)</a:t>
            </a:r>
            <a:endParaRPr lang="en-US" dirty="0"/>
          </a:p>
        </p:txBody>
      </p:sp>
      <p:sp>
        <p:nvSpPr>
          <p:cNvPr id="3" name="Content Placeholder 2">
            <a:extLst>
              <a:ext uri="{FF2B5EF4-FFF2-40B4-BE49-F238E27FC236}">
                <a16:creationId xmlns:a16="http://schemas.microsoft.com/office/drawing/2014/main" id="{D622AA4A-74EF-49D6-9025-D58342D5DB6E}"/>
              </a:ext>
            </a:extLst>
          </p:cNvPr>
          <p:cNvSpPr>
            <a:spLocks noGrp="1"/>
          </p:cNvSpPr>
          <p:nvPr>
            <p:ph idx="1"/>
          </p:nvPr>
        </p:nvSpPr>
        <p:spPr/>
        <p:txBody>
          <a:bodyPr>
            <a:normAutofit/>
          </a:bodyPr>
          <a:lstStyle/>
          <a:p>
            <a:pPr marR="0" lvl="0" fontAlgn="base">
              <a:defRPr/>
            </a:pPr>
            <a:r>
              <a:rPr lang="en-US" dirty="0"/>
              <a:t>12 sterile tryptic soy broth tubes </a:t>
            </a:r>
          </a:p>
          <a:p>
            <a:pPr marR="0" lvl="0" fontAlgn="base">
              <a:defRPr/>
            </a:pPr>
            <a:r>
              <a:rPr lang="en-US" dirty="0"/>
              <a:t>2 empty sterile petri dishes </a:t>
            </a:r>
          </a:p>
          <a:p>
            <a:pPr marR="0" lvl="0" fontAlgn="base">
              <a:defRPr/>
            </a:pPr>
            <a:r>
              <a:rPr lang="en-US" dirty="0"/>
              <a:t>melted TSA media</a:t>
            </a:r>
          </a:p>
          <a:p>
            <a:pPr marR="0" lvl="0" fontAlgn="base">
              <a:defRPr/>
            </a:pPr>
            <a:r>
              <a:rPr lang="en-US" dirty="0"/>
              <a:t>6 regular TSA plates</a:t>
            </a:r>
          </a:p>
          <a:p>
            <a:pPr marR="0" lvl="0" fontAlgn="base">
              <a:defRPr/>
            </a:pPr>
            <a:r>
              <a:rPr lang="en-US" dirty="0"/>
              <a:t>5 TSA plates with varying salt concentrations (0%, 3%, 6%, 9% 12%)</a:t>
            </a:r>
          </a:p>
          <a:p>
            <a:pPr marR="0" lvl="0" fontAlgn="base">
              <a:defRPr/>
            </a:pPr>
            <a:r>
              <a:rPr lang="en-US" dirty="0"/>
              <a:t>5 sterile cotton swabs</a:t>
            </a:r>
          </a:p>
          <a:p>
            <a:pPr marR="0" lvl="0" fontAlgn="base">
              <a:defRPr/>
            </a:pPr>
            <a:r>
              <a:rPr lang="en-US" i="1" dirty="0"/>
              <a:t>E. coli, B. subtilis cultures</a:t>
            </a:r>
          </a:p>
        </p:txBody>
      </p:sp>
    </p:spTree>
    <p:extLst>
      <p:ext uri="{BB962C8B-B14F-4D97-AF65-F5344CB8AC3E}">
        <p14:creationId xmlns:p14="http://schemas.microsoft.com/office/powerpoint/2010/main" val="835567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70B47-7DC6-4BD6-844E-309C168DB192}"/>
              </a:ext>
            </a:extLst>
          </p:cNvPr>
          <p:cNvSpPr>
            <a:spLocks noGrp="1"/>
          </p:cNvSpPr>
          <p:nvPr>
            <p:ph type="title"/>
          </p:nvPr>
        </p:nvSpPr>
        <p:spPr/>
        <p:txBody>
          <a:bodyPr/>
          <a:lstStyle/>
          <a:p>
            <a:r>
              <a:rPr lang="en-US" sz="4000" b="1" dirty="0"/>
              <a:t>Part I-Temperature</a:t>
            </a:r>
          </a:p>
        </p:txBody>
      </p:sp>
      <p:sp>
        <p:nvSpPr>
          <p:cNvPr id="3" name="Content Placeholder 2">
            <a:extLst>
              <a:ext uri="{FF2B5EF4-FFF2-40B4-BE49-F238E27FC236}">
                <a16:creationId xmlns:a16="http://schemas.microsoft.com/office/drawing/2014/main" id="{4682F64A-2A75-4115-BF92-26ABBFF9E7EC}"/>
              </a:ext>
            </a:extLst>
          </p:cNvPr>
          <p:cNvSpPr>
            <a:spLocks noGrp="1"/>
          </p:cNvSpPr>
          <p:nvPr>
            <p:ph idx="1"/>
          </p:nvPr>
        </p:nvSpPr>
        <p:spPr>
          <a:xfrm>
            <a:off x="838200" y="1825625"/>
            <a:ext cx="10515600" cy="4667250"/>
          </a:xfrm>
        </p:spPr>
        <p:txBody>
          <a:bodyPr>
            <a:normAutofit fontScale="92500" lnSpcReduction="10000"/>
          </a:bodyPr>
          <a:lstStyle/>
          <a:p>
            <a:pPr fontAlgn="base">
              <a:lnSpc>
                <a:spcPct val="100000"/>
              </a:lnSpc>
              <a:defRPr/>
            </a:pPr>
            <a:r>
              <a:rPr lang="en-US" dirty="0"/>
              <a:t>Vegetative microorganisms can generally be killed at temperatures from 50°C to 70°C with moist heat.</a:t>
            </a:r>
          </a:p>
          <a:p>
            <a:pPr fontAlgn="base">
              <a:lnSpc>
                <a:spcPct val="100000"/>
              </a:lnSpc>
              <a:defRPr/>
            </a:pPr>
            <a:r>
              <a:rPr lang="en-US" dirty="0"/>
              <a:t>Bacterial endospores, however, are very resistant to heat and extended exposure to much higher temperature is necessary for their destruction. </a:t>
            </a:r>
          </a:p>
          <a:p>
            <a:pPr fontAlgn="base">
              <a:lnSpc>
                <a:spcPct val="100000"/>
              </a:lnSpc>
              <a:defRPr/>
            </a:pPr>
            <a:r>
              <a:rPr lang="en-US" dirty="0"/>
              <a:t>High temperature may be applied as either moist heat or dry heat. </a:t>
            </a:r>
          </a:p>
          <a:p>
            <a:pPr fontAlgn="base">
              <a:lnSpc>
                <a:spcPct val="100000"/>
              </a:lnSpc>
              <a:defRPr/>
            </a:pPr>
            <a:r>
              <a:rPr lang="en-US" dirty="0"/>
              <a:t>Microorganisms have a minimum, an optimum, and a maximum temperature for growth. Temperatures below the minimum usually have a static action on microorganisms. They inhibit microbial growth by slowing down metabolism but do not necessarily kill the organism.</a:t>
            </a:r>
          </a:p>
          <a:p>
            <a:pPr fontAlgn="base">
              <a:lnSpc>
                <a:spcPct val="100000"/>
              </a:lnSpc>
              <a:defRPr/>
            </a:pPr>
            <a:r>
              <a:rPr lang="en-US" dirty="0"/>
              <a:t>Temperatures above the maximum usually have a </a:t>
            </a:r>
            <a:r>
              <a:rPr lang="en-US" dirty="0" err="1"/>
              <a:t>cidal</a:t>
            </a:r>
            <a:r>
              <a:rPr lang="en-US" dirty="0"/>
              <a:t> action, since they denature microbial enzymes and other proteins. </a:t>
            </a:r>
          </a:p>
        </p:txBody>
      </p:sp>
    </p:spTree>
    <p:extLst>
      <p:ext uri="{BB962C8B-B14F-4D97-AF65-F5344CB8AC3E}">
        <p14:creationId xmlns:p14="http://schemas.microsoft.com/office/powerpoint/2010/main" val="3910590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9DDFD-14B2-46BE-B3B1-CFE0D372BFF3}"/>
              </a:ext>
            </a:extLst>
          </p:cNvPr>
          <p:cNvSpPr>
            <a:spLocks noGrp="1"/>
          </p:cNvSpPr>
          <p:nvPr>
            <p:ph type="title"/>
          </p:nvPr>
        </p:nvSpPr>
        <p:spPr/>
        <p:txBody>
          <a:bodyPr/>
          <a:lstStyle/>
          <a:p>
            <a:r>
              <a:rPr lang="en-US" sz="4400" b="1" dirty="0"/>
              <a:t>Part I-Temperature</a:t>
            </a:r>
            <a:endParaRPr lang="en-US" dirty="0"/>
          </a:p>
        </p:txBody>
      </p:sp>
      <p:grpSp>
        <p:nvGrpSpPr>
          <p:cNvPr id="7" name="Group 6" descr="Photograph of autoclave machine">
            <a:extLst>
              <a:ext uri="{FF2B5EF4-FFF2-40B4-BE49-F238E27FC236}">
                <a16:creationId xmlns:a16="http://schemas.microsoft.com/office/drawing/2014/main" id="{CD958D7C-1299-4EF7-BA73-0F3005AF4E33}"/>
              </a:ext>
            </a:extLst>
          </p:cNvPr>
          <p:cNvGrpSpPr/>
          <p:nvPr/>
        </p:nvGrpSpPr>
        <p:grpSpPr>
          <a:xfrm>
            <a:off x="651233" y="1572723"/>
            <a:ext cx="3497580" cy="5032772"/>
            <a:chOff x="597309" y="1554480"/>
            <a:chExt cx="3497580" cy="5032772"/>
          </a:xfrm>
        </p:grpSpPr>
        <p:pic>
          <p:nvPicPr>
            <p:cNvPr id="5" name="Picture 4" descr="A picture containing text, refrigerator, indoor, white&#10;&#10;Description automatically generated">
              <a:extLst>
                <a:ext uri="{FF2B5EF4-FFF2-40B4-BE49-F238E27FC236}">
                  <a16:creationId xmlns:a16="http://schemas.microsoft.com/office/drawing/2014/main" id="{5FB4F09A-1656-4A40-BB6F-DE312248AA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309" y="1554480"/>
              <a:ext cx="3497580" cy="4663440"/>
            </a:xfrm>
            <a:prstGeom prst="rect">
              <a:avLst/>
            </a:prstGeom>
          </p:spPr>
        </p:pic>
        <p:sp>
          <p:nvSpPr>
            <p:cNvPr id="6" name="TextBox 5">
              <a:extLst>
                <a:ext uri="{FF2B5EF4-FFF2-40B4-BE49-F238E27FC236}">
                  <a16:creationId xmlns:a16="http://schemas.microsoft.com/office/drawing/2014/main" id="{B09C88EC-A155-418D-B7F5-DDC2FE7503AD}"/>
                </a:ext>
              </a:extLst>
            </p:cNvPr>
            <p:cNvSpPr txBox="1"/>
            <p:nvPr/>
          </p:nvSpPr>
          <p:spPr>
            <a:xfrm>
              <a:off x="920401" y="6217920"/>
              <a:ext cx="2510303" cy="369332"/>
            </a:xfrm>
            <a:prstGeom prst="rect">
              <a:avLst/>
            </a:prstGeom>
            <a:noFill/>
          </p:spPr>
          <p:txBody>
            <a:bodyPr wrap="none" rtlCol="0">
              <a:spAutoFit/>
            </a:bodyPr>
            <a:lstStyle/>
            <a:p>
              <a:r>
                <a:rPr lang="en-US" dirty="0"/>
                <a:t>Autoclave Machine: GHC</a:t>
              </a:r>
            </a:p>
          </p:txBody>
        </p:sp>
      </p:grpSp>
      <p:grpSp>
        <p:nvGrpSpPr>
          <p:cNvPr id="16" name="Group 15" descr="Photograph of water bath">
            <a:extLst>
              <a:ext uri="{FF2B5EF4-FFF2-40B4-BE49-F238E27FC236}">
                <a16:creationId xmlns:a16="http://schemas.microsoft.com/office/drawing/2014/main" id="{895885E7-207E-461C-AE66-F982C3BF48D0}"/>
              </a:ext>
            </a:extLst>
          </p:cNvPr>
          <p:cNvGrpSpPr/>
          <p:nvPr/>
        </p:nvGrpSpPr>
        <p:grpSpPr>
          <a:xfrm>
            <a:off x="4417981" y="1575262"/>
            <a:ext cx="3507819" cy="5102279"/>
            <a:chOff x="4417981" y="1575262"/>
            <a:chExt cx="3507819" cy="5102279"/>
          </a:xfrm>
        </p:grpSpPr>
        <p:pic>
          <p:nvPicPr>
            <p:cNvPr id="9" name="Picture 8" descr="A picture containing indoor, kitchenware&#10;&#10;Description automatically generated">
              <a:extLst>
                <a:ext uri="{FF2B5EF4-FFF2-40B4-BE49-F238E27FC236}">
                  <a16:creationId xmlns:a16="http://schemas.microsoft.com/office/drawing/2014/main" id="{59ADBD2C-8F24-4B71-96B8-8BF1750CEA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7981" y="1575262"/>
              <a:ext cx="3507819" cy="4642658"/>
            </a:xfrm>
            <a:prstGeom prst="rect">
              <a:avLst/>
            </a:prstGeom>
          </p:spPr>
        </p:pic>
        <p:sp>
          <p:nvSpPr>
            <p:cNvPr id="12" name="TextBox 11">
              <a:extLst>
                <a:ext uri="{FF2B5EF4-FFF2-40B4-BE49-F238E27FC236}">
                  <a16:creationId xmlns:a16="http://schemas.microsoft.com/office/drawing/2014/main" id="{53C18B53-ABD4-4586-ADD5-493D0F8881AB}"/>
                </a:ext>
              </a:extLst>
            </p:cNvPr>
            <p:cNvSpPr txBox="1"/>
            <p:nvPr/>
          </p:nvSpPr>
          <p:spPr>
            <a:xfrm>
              <a:off x="5473233" y="6308209"/>
              <a:ext cx="1245534" cy="369332"/>
            </a:xfrm>
            <a:prstGeom prst="rect">
              <a:avLst/>
            </a:prstGeom>
            <a:noFill/>
          </p:spPr>
          <p:txBody>
            <a:bodyPr wrap="none" rtlCol="0">
              <a:spAutoFit/>
            </a:bodyPr>
            <a:lstStyle/>
            <a:p>
              <a:r>
                <a:rPr lang="en-US" dirty="0"/>
                <a:t>Water Bath</a:t>
              </a:r>
            </a:p>
          </p:txBody>
        </p:sp>
      </p:grpSp>
      <p:grpSp>
        <p:nvGrpSpPr>
          <p:cNvPr id="17" name="Group 16" descr="Photograph of boiiling water in a beaker.">
            <a:extLst>
              <a:ext uri="{FF2B5EF4-FFF2-40B4-BE49-F238E27FC236}">
                <a16:creationId xmlns:a16="http://schemas.microsoft.com/office/drawing/2014/main" id="{E19E5656-03FC-44B6-8C61-9F8416D62100}"/>
              </a:ext>
            </a:extLst>
          </p:cNvPr>
          <p:cNvGrpSpPr/>
          <p:nvPr/>
        </p:nvGrpSpPr>
        <p:grpSpPr>
          <a:xfrm>
            <a:off x="8464137" y="1533698"/>
            <a:ext cx="3221755" cy="5143843"/>
            <a:chOff x="8464137" y="1533698"/>
            <a:chExt cx="3221755" cy="5143843"/>
          </a:xfrm>
        </p:grpSpPr>
        <p:pic>
          <p:nvPicPr>
            <p:cNvPr id="11" name="Picture 10" descr="A picture containing indoor, microwave, oven, counter&#10;&#10;Description automatically generated">
              <a:extLst>
                <a:ext uri="{FF2B5EF4-FFF2-40B4-BE49-F238E27FC236}">
                  <a16:creationId xmlns:a16="http://schemas.microsoft.com/office/drawing/2014/main" id="{5EB4FCA8-C49B-4027-9EE6-8A6838709B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4137" y="1533698"/>
              <a:ext cx="3221755" cy="4684222"/>
            </a:xfrm>
            <a:prstGeom prst="rect">
              <a:avLst/>
            </a:prstGeom>
          </p:spPr>
        </p:pic>
        <p:sp>
          <p:nvSpPr>
            <p:cNvPr id="13" name="TextBox 12">
              <a:extLst>
                <a:ext uri="{FF2B5EF4-FFF2-40B4-BE49-F238E27FC236}">
                  <a16:creationId xmlns:a16="http://schemas.microsoft.com/office/drawing/2014/main" id="{DDE8BBC1-DEE0-400E-BFDA-68F582A331CC}"/>
                </a:ext>
              </a:extLst>
            </p:cNvPr>
            <p:cNvSpPr txBox="1"/>
            <p:nvPr/>
          </p:nvSpPr>
          <p:spPr>
            <a:xfrm>
              <a:off x="9473239" y="6308209"/>
              <a:ext cx="1449628" cy="369332"/>
            </a:xfrm>
            <a:prstGeom prst="rect">
              <a:avLst/>
            </a:prstGeom>
            <a:noFill/>
          </p:spPr>
          <p:txBody>
            <a:bodyPr wrap="none" rtlCol="0">
              <a:spAutoFit/>
            </a:bodyPr>
            <a:lstStyle/>
            <a:p>
              <a:r>
                <a:rPr lang="en-US" dirty="0"/>
                <a:t>Boiling Water</a:t>
              </a:r>
            </a:p>
          </p:txBody>
        </p:sp>
      </p:grpSp>
    </p:spTree>
    <p:extLst>
      <p:ext uri="{BB962C8B-B14F-4D97-AF65-F5344CB8AC3E}">
        <p14:creationId xmlns:p14="http://schemas.microsoft.com/office/powerpoint/2010/main" val="3920928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FC242-E467-4161-8A4C-233E91C5C9EC}"/>
              </a:ext>
            </a:extLst>
          </p:cNvPr>
          <p:cNvSpPr>
            <a:spLocks noGrp="1"/>
          </p:cNvSpPr>
          <p:nvPr>
            <p:ph type="title"/>
          </p:nvPr>
        </p:nvSpPr>
        <p:spPr/>
        <p:txBody>
          <a:bodyPr/>
          <a:lstStyle/>
          <a:p>
            <a:r>
              <a:rPr lang="en-US" sz="4400" b="1" dirty="0"/>
              <a:t>Part I-Temperature</a:t>
            </a:r>
            <a:endParaRPr lang="en-US" dirty="0"/>
          </a:p>
        </p:txBody>
      </p:sp>
      <p:sp>
        <p:nvSpPr>
          <p:cNvPr id="3" name="Content Placeholder 2">
            <a:extLst>
              <a:ext uri="{FF2B5EF4-FFF2-40B4-BE49-F238E27FC236}">
                <a16:creationId xmlns:a16="http://schemas.microsoft.com/office/drawing/2014/main" id="{6C3A088D-9F43-48BB-86E4-43ADFBB676C4}"/>
              </a:ext>
            </a:extLst>
          </p:cNvPr>
          <p:cNvSpPr>
            <a:spLocks noGrp="1"/>
          </p:cNvSpPr>
          <p:nvPr>
            <p:ph idx="1"/>
          </p:nvPr>
        </p:nvSpPr>
        <p:spPr>
          <a:xfrm>
            <a:off x="838200" y="1825625"/>
            <a:ext cx="10515600" cy="4814326"/>
          </a:xfrm>
        </p:spPr>
        <p:txBody>
          <a:bodyPr>
            <a:normAutofit fontScale="92500" lnSpcReduction="10000"/>
          </a:bodyPr>
          <a:lstStyle/>
          <a:p>
            <a:pPr marL="0" marR="0" indent="0" fontAlgn="base">
              <a:buNone/>
              <a:defRPr/>
            </a:pPr>
            <a:r>
              <a:rPr lang="en-US" b="1" dirty="0"/>
              <a:t>Procedure: </a:t>
            </a: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   </a:t>
            </a:r>
          </a:p>
          <a:p>
            <a:pPr marL="0" marR="0" indent="0" fontAlgn="base">
              <a:buNone/>
              <a:defRP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en-US" sz="2600" dirty="0"/>
              <a:t>Label 8 of your tubes of TS broth with name, date, and code as follows</a:t>
            </a:r>
            <a:br>
              <a:rPr lang="en-US" sz="2600" dirty="0"/>
            </a:br>
            <a:r>
              <a:rPr lang="en-US" sz="2600" dirty="0"/>
              <a:t>    (E= Inoculated with E. coli and B= Inoculated with B. subtilis):</a:t>
            </a:r>
          </a:p>
          <a:p>
            <a:pPr marL="0" marR="0" indent="0" fontAlgn="base">
              <a:buNone/>
              <a:defRPr/>
            </a:pPr>
            <a:endParaRPr lang="en-US" sz="2600" dirty="0"/>
          </a:p>
          <a:p>
            <a:pPr marR="0" lvl="0" fontAlgn="base">
              <a:defRPr/>
            </a:pPr>
            <a:r>
              <a:rPr lang="en-US" sz="2600" dirty="0"/>
              <a:t>EC and BC to be inoculated and incubated for 48 hours, then observed as control tubes.</a:t>
            </a:r>
          </a:p>
          <a:p>
            <a:pPr marR="0" lvl="0" fontAlgn="base">
              <a:defRPr/>
            </a:pPr>
            <a:r>
              <a:rPr lang="en-US" sz="2600" dirty="0"/>
              <a:t>ERT and BRT to be inoculated and kept at room temperature for 48 hours, then observed.</a:t>
            </a:r>
          </a:p>
          <a:p>
            <a:pPr marR="0" lvl="0" fontAlgn="base">
              <a:defRPr/>
            </a:pPr>
            <a:r>
              <a:rPr lang="en-US" sz="2600" dirty="0"/>
              <a:t>E56 and B56 to be inoculated and set in a 56</a:t>
            </a:r>
            <a:r>
              <a:rPr lang="en-US" sz="2600" baseline="40000" dirty="0"/>
              <a:t>o</a:t>
            </a:r>
            <a:r>
              <a:rPr lang="en-US" sz="2600" dirty="0"/>
              <a:t> C water bath for 10 minutes, then incubated for 48 hours and observed.</a:t>
            </a:r>
          </a:p>
          <a:p>
            <a:pPr marR="0" lvl="0" fontAlgn="base">
              <a:defRPr/>
            </a:pPr>
            <a:r>
              <a:rPr lang="en-US" sz="2600" dirty="0"/>
              <a:t>EB and BB to be inoculated and set in a boiling water bath for 10 minutes then incubated 48 hours and observed.</a:t>
            </a:r>
          </a:p>
          <a:p>
            <a:endParaRPr lang="en-US" dirty="0"/>
          </a:p>
        </p:txBody>
      </p:sp>
    </p:spTree>
    <p:extLst>
      <p:ext uri="{BB962C8B-B14F-4D97-AF65-F5344CB8AC3E}">
        <p14:creationId xmlns:p14="http://schemas.microsoft.com/office/powerpoint/2010/main" val="628313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0DCC097-1DB8-4B6D-85D0-6FBA0E1CA4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E0B58608-23C8-4441-994D-C6823EEE1D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2083506"/>
          </a:xfrm>
          <a:custGeom>
            <a:avLst/>
            <a:gdLst>
              <a:gd name="connsiteX0" fmla="*/ 0 w 12191999"/>
              <a:gd name="connsiteY0" fmla="*/ 0 h 2083506"/>
              <a:gd name="connsiteX1" fmla="*/ 9429748 w 12191999"/>
              <a:gd name="connsiteY1" fmla="*/ 0 h 2083506"/>
              <a:gd name="connsiteX2" fmla="*/ 9429748 w 12191999"/>
              <a:gd name="connsiteY2" fmla="*/ 1 h 2083506"/>
              <a:gd name="connsiteX3" fmla="*/ 12191999 w 12191999"/>
              <a:gd name="connsiteY3" fmla="*/ 1 h 2083506"/>
              <a:gd name="connsiteX4" fmla="*/ 12191999 w 12191999"/>
              <a:gd name="connsiteY4" fmla="*/ 1164372 h 2083506"/>
              <a:gd name="connsiteX5" fmla="*/ 12147852 w 12191999"/>
              <a:gd name="connsiteY5" fmla="*/ 1163783 h 2083506"/>
              <a:gd name="connsiteX6" fmla="*/ 11993604 w 12191999"/>
              <a:gd name="connsiteY6" fmla="*/ 1153496 h 2083506"/>
              <a:gd name="connsiteX7" fmla="*/ 11865319 w 12191999"/>
              <a:gd name="connsiteY7" fmla="*/ 1176624 h 2083506"/>
              <a:gd name="connsiteX8" fmla="*/ 11718353 w 12191999"/>
              <a:gd name="connsiteY8" fmla="*/ 1209136 h 2083506"/>
              <a:gd name="connsiteX9" fmla="*/ 11609067 w 12191999"/>
              <a:gd name="connsiteY9" fmla="*/ 1218512 h 2083506"/>
              <a:gd name="connsiteX10" fmla="*/ 11545958 w 12191999"/>
              <a:gd name="connsiteY10" fmla="*/ 1240430 h 2083506"/>
              <a:gd name="connsiteX11" fmla="*/ 11445770 w 12191999"/>
              <a:gd name="connsiteY11" fmla="*/ 1225780 h 2083506"/>
              <a:gd name="connsiteX12" fmla="*/ 11398842 w 12191999"/>
              <a:gd name="connsiteY12" fmla="*/ 1227250 h 2083506"/>
              <a:gd name="connsiteX13" fmla="*/ 11240093 w 12191999"/>
              <a:gd name="connsiteY13" fmla="*/ 1266797 h 2083506"/>
              <a:gd name="connsiteX14" fmla="*/ 11141364 w 12191999"/>
              <a:gd name="connsiteY14" fmla="*/ 1288059 h 2083506"/>
              <a:gd name="connsiteX15" fmla="*/ 11015396 w 12191999"/>
              <a:gd name="connsiteY15" fmla="*/ 1353104 h 2083506"/>
              <a:gd name="connsiteX16" fmla="*/ 10973905 w 12191999"/>
              <a:gd name="connsiteY16" fmla="*/ 1365109 h 2083506"/>
              <a:gd name="connsiteX17" fmla="*/ 10904858 w 12191999"/>
              <a:gd name="connsiteY17" fmla="*/ 1371966 h 2083506"/>
              <a:gd name="connsiteX18" fmla="*/ 10827883 w 12191999"/>
              <a:gd name="connsiteY18" fmla="*/ 1410270 h 2083506"/>
              <a:gd name="connsiteX19" fmla="*/ 10690996 w 12191999"/>
              <a:gd name="connsiteY19" fmla="*/ 1426394 h 2083506"/>
              <a:gd name="connsiteX20" fmla="*/ 10624461 w 12191999"/>
              <a:gd name="connsiteY20" fmla="*/ 1444283 h 2083506"/>
              <a:gd name="connsiteX21" fmla="*/ 10517208 w 12191999"/>
              <a:gd name="connsiteY21" fmla="*/ 1478947 h 2083506"/>
              <a:gd name="connsiteX22" fmla="*/ 10497937 w 12191999"/>
              <a:gd name="connsiteY22" fmla="*/ 1469831 h 2083506"/>
              <a:gd name="connsiteX23" fmla="*/ 10471201 w 12191999"/>
              <a:gd name="connsiteY23" fmla="*/ 1486037 h 2083506"/>
              <a:gd name="connsiteX24" fmla="*/ 10448263 w 12191999"/>
              <a:gd name="connsiteY24" fmla="*/ 1478223 h 2083506"/>
              <a:gd name="connsiteX25" fmla="*/ 10388089 w 12191999"/>
              <a:gd name="connsiteY25" fmla="*/ 1507175 h 2083506"/>
              <a:gd name="connsiteX26" fmla="*/ 10333720 w 12191999"/>
              <a:gd name="connsiteY26" fmla="*/ 1515848 h 2083506"/>
              <a:gd name="connsiteX27" fmla="*/ 10104338 w 12191999"/>
              <a:gd name="connsiteY27" fmla="*/ 1569424 h 2083506"/>
              <a:gd name="connsiteX28" fmla="*/ 9910445 w 12191999"/>
              <a:gd name="connsiteY28" fmla="*/ 1632275 h 2083506"/>
              <a:gd name="connsiteX29" fmla="*/ 9770872 w 12191999"/>
              <a:gd name="connsiteY29" fmla="*/ 1688088 h 2083506"/>
              <a:gd name="connsiteX30" fmla="*/ 9733849 w 12191999"/>
              <a:gd name="connsiteY30" fmla="*/ 1700034 h 2083506"/>
              <a:gd name="connsiteX31" fmla="*/ 9703714 w 12191999"/>
              <a:gd name="connsiteY31" fmla="*/ 1730093 h 2083506"/>
              <a:gd name="connsiteX32" fmla="*/ 9698351 w 12191999"/>
              <a:gd name="connsiteY32" fmla="*/ 1730377 h 2083506"/>
              <a:gd name="connsiteX33" fmla="*/ 9632895 w 12191999"/>
              <a:gd name="connsiteY33" fmla="*/ 1736363 h 2083506"/>
              <a:gd name="connsiteX34" fmla="*/ 9569107 w 12191999"/>
              <a:gd name="connsiteY34" fmla="*/ 1741010 h 2083506"/>
              <a:gd name="connsiteX35" fmla="*/ 9536451 w 12191999"/>
              <a:gd name="connsiteY35" fmla="*/ 1755120 h 2083506"/>
              <a:gd name="connsiteX36" fmla="*/ 9529385 w 12191999"/>
              <a:gd name="connsiteY36" fmla="*/ 1757515 h 2083506"/>
              <a:gd name="connsiteX37" fmla="*/ 9498527 w 12191999"/>
              <a:gd name="connsiteY37" fmla="*/ 1753117 h 2083506"/>
              <a:gd name="connsiteX38" fmla="*/ 9436642 w 12191999"/>
              <a:gd name="connsiteY38" fmla="*/ 1755478 h 2083506"/>
              <a:gd name="connsiteX39" fmla="*/ 9429748 w 12191999"/>
              <a:gd name="connsiteY39" fmla="*/ 1756317 h 2083506"/>
              <a:gd name="connsiteX40" fmla="*/ 9429748 w 12191999"/>
              <a:gd name="connsiteY40" fmla="*/ 1768745 h 2083506"/>
              <a:gd name="connsiteX41" fmla="*/ 9425802 w 12191999"/>
              <a:gd name="connsiteY41" fmla="*/ 1769273 h 2083506"/>
              <a:gd name="connsiteX42" fmla="*/ 9349763 w 12191999"/>
              <a:gd name="connsiteY42" fmla="*/ 1776107 h 2083506"/>
              <a:gd name="connsiteX43" fmla="*/ 9256503 w 12191999"/>
              <a:gd name="connsiteY43" fmla="*/ 1800699 h 2083506"/>
              <a:gd name="connsiteX44" fmla="*/ 9222873 w 12191999"/>
              <a:gd name="connsiteY44" fmla="*/ 1803003 h 2083506"/>
              <a:gd name="connsiteX45" fmla="*/ 9224095 w 12191999"/>
              <a:gd name="connsiteY45" fmla="*/ 1807355 h 2083506"/>
              <a:gd name="connsiteX46" fmla="*/ 9211603 w 12191999"/>
              <a:gd name="connsiteY46" fmla="*/ 1807675 h 2083506"/>
              <a:gd name="connsiteX47" fmla="*/ 9183719 w 12191999"/>
              <a:gd name="connsiteY47" fmla="*/ 1807781 h 2083506"/>
              <a:gd name="connsiteX48" fmla="*/ 9100221 w 12191999"/>
              <a:gd name="connsiteY48" fmla="*/ 1808989 h 2083506"/>
              <a:gd name="connsiteX49" fmla="*/ 9077439 w 12191999"/>
              <a:gd name="connsiteY49" fmla="*/ 1817333 h 2083506"/>
              <a:gd name="connsiteX50" fmla="*/ 9055889 w 12191999"/>
              <a:gd name="connsiteY50" fmla="*/ 1817464 h 2083506"/>
              <a:gd name="connsiteX51" fmla="*/ 8930912 w 12191999"/>
              <a:gd name="connsiteY51" fmla="*/ 1828648 h 2083506"/>
              <a:gd name="connsiteX52" fmla="*/ 8913729 w 12191999"/>
              <a:gd name="connsiteY52" fmla="*/ 1829483 h 2083506"/>
              <a:gd name="connsiteX53" fmla="*/ 8904423 w 12191999"/>
              <a:gd name="connsiteY53" fmla="*/ 1833234 h 2083506"/>
              <a:gd name="connsiteX54" fmla="*/ 8871099 w 12191999"/>
              <a:gd name="connsiteY54" fmla="*/ 1833979 h 2083506"/>
              <a:gd name="connsiteX55" fmla="*/ 8869557 w 12191999"/>
              <a:gd name="connsiteY55" fmla="*/ 1836113 h 2083506"/>
              <a:gd name="connsiteX56" fmla="*/ 8760021 w 12191999"/>
              <a:gd name="connsiteY56" fmla="*/ 1854442 h 2083506"/>
              <a:gd name="connsiteX57" fmla="*/ 8741254 w 12191999"/>
              <a:gd name="connsiteY57" fmla="*/ 1857469 h 2083506"/>
              <a:gd name="connsiteX58" fmla="*/ 8725039 w 12191999"/>
              <a:gd name="connsiteY58" fmla="*/ 1856552 h 2083506"/>
              <a:gd name="connsiteX59" fmla="*/ 8635265 w 12191999"/>
              <a:gd name="connsiteY59" fmla="*/ 1859168 h 2083506"/>
              <a:gd name="connsiteX60" fmla="*/ 8613911 w 12191999"/>
              <a:gd name="connsiteY60" fmla="*/ 1857561 h 2083506"/>
              <a:gd name="connsiteX61" fmla="*/ 8604931 w 12191999"/>
              <a:gd name="connsiteY61" fmla="*/ 1854170 h 2083506"/>
              <a:gd name="connsiteX62" fmla="*/ 8570171 w 12191999"/>
              <a:gd name="connsiteY62" fmla="*/ 1860579 h 2083506"/>
              <a:gd name="connsiteX63" fmla="*/ 8516537 w 12191999"/>
              <a:gd name="connsiteY63" fmla="*/ 1864971 h 2083506"/>
              <a:gd name="connsiteX64" fmla="*/ 8491046 w 12191999"/>
              <a:gd name="connsiteY64" fmla="*/ 1868141 h 2083506"/>
              <a:gd name="connsiteX65" fmla="*/ 8470478 w 12191999"/>
              <a:gd name="connsiteY65" fmla="*/ 1866216 h 2083506"/>
              <a:gd name="connsiteX66" fmla="*/ 8353433 w 12191999"/>
              <a:gd name="connsiteY66" fmla="*/ 1865729 h 2083506"/>
              <a:gd name="connsiteX67" fmla="*/ 8347675 w 12191999"/>
              <a:gd name="connsiteY67" fmla="*/ 1865075 h 2083506"/>
              <a:gd name="connsiteX68" fmla="*/ 8343939 w 12191999"/>
              <a:gd name="connsiteY68" fmla="*/ 1865677 h 2083506"/>
              <a:gd name="connsiteX69" fmla="*/ 8221566 w 12191999"/>
              <a:gd name="connsiteY69" fmla="*/ 1881148 h 2083506"/>
              <a:gd name="connsiteX70" fmla="*/ 8066095 w 12191999"/>
              <a:gd name="connsiteY70" fmla="*/ 1919902 h 2083506"/>
              <a:gd name="connsiteX71" fmla="*/ 8044849 w 12191999"/>
              <a:gd name="connsiteY71" fmla="*/ 1916308 h 2083506"/>
              <a:gd name="connsiteX72" fmla="*/ 8041142 w 12191999"/>
              <a:gd name="connsiteY72" fmla="*/ 1915506 h 2083506"/>
              <a:gd name="connsiteX73" fmla="*/ 8022159 w 12191999"/>
              <a:gd name="connsiteY73" fmla="*/ 1911521 h 2083506"/>
              <a:gd name="connsiteX74" fmla="*/ 7944932 w 12191999"/>
              <a:gd name="connsiteY74" fmla="*/ 1917265 h 2083506"/>
              <a:gd name="connsiteX75" fmla="*/ 7879011 w 12191999"/>
              <a:gd name="connsiteY75" fmla="*/ 1928570 h 2083506"/>
              <a:gd name="connsiteX76" fmla="*/ 7865529 w 12191999"/>
              <a:gd name="connsiteY76" fmla="*/ 1934399 h 2083506"/>
              <a:gd name="connsiteX77" fmla="*/ 7774801 w 12191999"/>
              <a:gd name="connsiteY77" fmla="*/ 1947969 h 2083506"/>
              <a:gd name="connsiteX78" fmla="*/ 7748398 w 12191999"/>
              <a:gd name="connsiteY78" fmla="*/ 1955982 h 2083506"/>
              <a:gd name="connsiteX79" fmla="*/ 7740684 w 12191999"/>
              <a:gd name="connsiteY79" fmla="*/ 1955717 h 2083506"/>
              <a:gd name="connsiteX80" fmla="*/ 7712976 w 12191999"/>
              <a:gd name="connsiteY80" fmla="*/ 1960442 h 2083506"/>
              <a:gd name="connsiteX81" fmla="*/ 7699956 w 12191999"/>
              <a:gd name="connsiteY81" fmla="*/ 1966104 h 2083506"/>
              <a:gd name="connsiteX82" fmla="*/ 7684158 w 12191999"/>
              <a:gd name="connsiteY82" fmla="*/ 1962927 h 2083506"/>
              <a:gd name="connsiteX83" fmla="*/ 7643109 w 12191999"/>
              <a:gd name="connsiteY83" fmla="*/ 1964400 h 2083506"/>
              <a:gd name="connsiteX84" fmla="*/ 7630180 w 12191999"/>
              <a:gd name="connsiteY84" fmla="*/ 1970266 h 2083506"/>
              <a:gd name="connsiteX85" fmla="*/ 7609131 w 12191999"/>
              <a:gd name="connsiteY85" fmla="*/ 1971774 h 2083506"/>
              <a:gd name="connsiteX86" fmla="*/ 7555555 w 12191999"/>
              <a:gd name="connsiteY86" fmla="*/ 1969491 h 2083506"/>
              <a:gd name="connsiteX87" fmla="*/ 7520919 w 12191999"/>
              <a:gd name="connsiteY87" fmla="*/ 1970177 h 2083506"/>
              <a:gd name="connsiteX88" fmla="*/ 7456258 w 12191999"/>
              <a:gd name="connsiteY88" fmla="*/ 1960468 h 2083506"/>
              <a:gd name="connsiteX89" fmla="*/ 7393047 w 12191999"/>
              <a:gd name="connsiteY89" fmla="*/ 1952408 h 2083506"/>
              <a:gd name="connsiteX90" fmla="*/ 7199912 w 12191999"/>
              <a:gd name="connsiteY90" fmla="*/ 1959913 h 2083506"/>
              <a:gd name="connsiteX91" fmla="*/ 7146774 w 12191999"/>
              <a:gd name="connsiteY91" fmla="*/ 1956641 h 2083506"/>
              <a:gd name="connsiteX92" fmla="*/ 7122244 w 12191999"/>
              <a:gd name="connsiteY92" fmla="*/ 1953891 h 2083506"/>
              <a:gd name="connsiteX93" fmla="*/ 7032241 w 12191999"/>
              <a:gd name="connsiteY93" fmla="*/ 1962723 h 2083506"/>
              <a:gd name="connsiteX94" fmla="*/ 6941492 w 12191999"/>
              <a:gd name="connsiteY94" fmla="*/ 1976868 h 2083506"/>
              <a:gd name="connsiteX95" fmla="*/ 6906514 w 12191999"/>
              <a:gd name="connsiteY95" fmla="*/ 1968589 h 2083506"/>
              <a:gd name="connsiteX96" fmla="*/ 6826395 w 12191999"/>
              <a:gd name="connsiteY96" fmla="*/ 1974141 h 2083506"/>
              <a:gd name="connsiteX97" fmla="*/ 6716431 w 12191999"/>
              <a:gd name="connsiteY97" fmla="*/ 2004297 h 2083506"/>
              <a:gd name="connsiteX98" fmla="*/ 6569607 w 12191999"/>
              <a:gd name="connsiteY98" fmla="*/ 2015496 h 2083506"/>
              <a:gd name="connsiteX99" fmla="*/ 6561430 w 12191999"/>
              <a:gd name="connsiteY99" fmla="*/ 2020996 h 2083506"/>
              <a:gd name="connsiteX100" fmla="*/ 6549371 w 12191999"/>
              <a:gd name="connsiteY100" fmla="*/ 2024747 h 2083506"/>
              <a:gd name="connsiteX101" fmla="*/ 6547040 w 12191999"/>
              <a:gd name="connsiteY101" fmla="*/ 2024474 h 2083506"/>
              <a:gd name="connsiteX102" fmla="*/ 6530482 w 12191999"/>
              <a:gd name="connsiteY102" fmla="*/ 2026659 h 2083506"/>
              <a:gd name="connsiteX103" fmla="*/ 6528565 w 12191999"/>
              <a:gd name="connsiteY103" fmla="*/ 2028600 h 2083506"/>
              <a:gd name="connsiteX104" fmla="*/ 6517741 w 12191999"/>
              <a:gd name="connsiteY104" fmla="*/ 2030558 h 2083506"/>
              <a:gd name="connsiteX105" fmla="*/ 6497855 w 12191999"/>
              <a:gd name="connsiteY105" fmla="*/ 2035650 h 2083506"/>
              <a:gd name="connsiteX106" fmla="*/ 6492785 w 12191999"/>
              <a:gd name="connsiteY106" fmla="*/ 2035444 h 2083506"/>
              <a:gd name="connsiteX107" fmla="*/ 6460692 w 12191999"/>
              <a:gd name="connsiteY107" fmla="*/ 2041321 h 2083506"/>
              <a:gd name="connsiteX108" fmla="*/ 6459609 w 12191999"/>
              <a:gd name="connsiteY108" fmla="*/ 2040851 h 2083506"/>
              <a:gd name="connsiteX109" fmla="*/ 6447765 w 12191999"/>
              <a:gd name="connsiteY109" fmla="*/ 2040102 h 2083506"/>
              <a:gd name="connsiteX110" fmla="*/ 6426590 w 12191999"/>
              <a:gd name="connsiteY110" fmla="*/ 2039928 h 2083506"/>
              <a:gd name="connsiteX111" fmla="*/ 6401693 w 12191999"/>
              <a:gd name="connsiteY111" fmla="*/ 2033537 h 2083506"/>
              <a:gd name="connsiteX112" fmla="*/ 6387141 w 12191999"/>
              <a:gd name="connsiteY112" fmla="*/ 2033161 h 2083506"/>
              <a:gd name="connsiteX113" fmla="*/ 6357846 w 12191999"/>
              <a:gd name="connsiteY113" fmla="*/ 2036782 h 2083506"/>
              <a:gd name="connsiteX114" fmla="*/ 6342914 w 12191999"/>
              <a:gd name="connsiteY114" fmla="*/ 2037585 h 2083506"/>
              <a:gd name="connsiteX115" fmla="*/ 6336300 w 12191999"/>
              <a:gd name="connsiteY115" fmla="*/ 2038781 h 2083506"/>
              <a:gd name="connsiteX116" fmla="*/ 6317178 w 12191999"/>
              <a:gd name="connsiteY116" fmla="*/ 2038968 h 2083506"/>
              <a:gd name="connsiteX117" fmla="*/ 6161427 w 12191999"/>
              <a:gd name="connsiteY117" fmla="*/ 2047338 h 2083506"/>
              <a:gd name="connsiteX118" fmla="*/ 6097339 w 12191999"/>
              <a:gd name="connsiteY118" fmla="*/ 2082438 h 2083506"/>
              <a:gd name="connsiteX119" fmla="*/ 6079059 w 12191999"/>
              <a:gd name="connsiteY119" fmla="*/ 2081299 h 2083506"/>
              <a:gd name="connsiteX120" fmla="*/ 5998439 w 12191999"/>
              <a:gd name="connsiteY120" fmla="*/ 2070958 h 2083506"/>
              <a:gd name="connsiteX121" fmla="*/ 5904290 w 12191999"/>
              <a:gd name="connsiteY121" fmla="*/ 2070255 h 2083506"/>
              <a:gd name="connsiteX122" fmla="*/ 5814867 w 12191999"/>
              <a:gd name="connsiteY122" fmla="*/ 2079032 h 2083506"/>
              <a:gd name="connsiteX123" fmla="*/ 5725743 w 12191999"/>
              <a:gd name="connsiteY123" fmla="*/ 2070558 h 2083506"/>
              <a:gd name="connsiteX124" fmla="*/ 5650546 w 12191999"/>
              <a:gd name="connsiteY124" fmla="*/ 2052412 h 2083506"/>
              <a:gd name="connsiteX125" fmla="*/ 5581284 w 12191999"/>
              <a:gd name="connsiteY125" fmla="*/ 2023175 h 2083506"/>
              <a:gd name="connsiteX126" fmla="*/ 5572593 w 12191999"/>
              <a:gd name="connsiteY126" fmla="*/ 2018391 h 2083506"/>
              <a:gd name="connsiteX127" fmla="*/ 5548580 w 12191999"/>
              <a:gd name="connsiteY127" fmla="*/ 2016951 h 2083506"/>
              <a:gd name="connsiteX128" fmla="*/ 5471173 w 12191999"/>
              <a:gd name="connsiteY128" fmla="*/ 2018786 h 2083506"/>
              <a:gd name="connsiteX129" fmla="*/ 5340320 w 12191999"/>
              <a:gd name="connsiteY129" fmla="*/ 2037611 h 2083506"/>
              <a:gd name="connsiteX130" fmla="*/ 5254376 w 12191999"/>
              <a:gd name="connsiteY130" fmla="*/ 2042928 h 2083506"/>
              <a:gd name="connsiteX131" fmla="*/ 5258035 w 12191999"/>
              <a:gd name="connsiteY131" fmla="*/ 2035649 h 2083506"/>
              <a:gd name="connsiteX132" fmla="*/ 5230622 w 12191999"/>
              <a:gd name="connsiteY132" fmla="*/ 2024576 h 2083506"/>
              <a:gd name="connsiteX133" fmla="*/ 5026203 w 12191999"/>
              <a:gd name="connsiteY133" fmla="*/ 2030162 h 2083506"/>
              <a:gd name="connsiteX134" fmla="*/ 4973988 w 12191999"/>
              <a:gd name="connsiteY134" fmla="*/ 2026668 h 2083506"/>
              <a:gd name="connsiteX135" fmla="*/ 4928030 w 12191999"/>
              <a:gd name="connsiteY135" fmla="*/ 2033642 h 2083506"/>
              <a:gd name="connsiteX136" fmla="*/ 4908970 w 12191999"/>
              <a:gd name="connsiteY136" fmla="*/ 2030033 h 2083506"/>
              <a:gd name="connsiteX137" fmla="*/ 4905679 w 12191999"/>
              <a:gd name="connsiteY137" fmla="*/ 2029300 h 2083506"/>
              <a:gd name="connsiteX138" fmla="*/ 4892525 w 12191999"/>
              <a:gd name="connsiteY138" fmla="*/ 2028768 h 2083506"/>
              <a:gd name="connsiteX139" fmla="*/ 4888818 w 12191999"/>
              <a:gd name="connsiteY139" fmla="*/ 2025619 h 2083506"/>
              <a:gd name="connsiteX140" fmla="*/ 4869018 w 12191999"/>
              <a:gd name="connsiteY140" fmla="*/ 2022668 h 2083506"/>
              <a:gd name="connsiteX141" fmla="*/ 4844804 w 12191999"/>
              <a:gd name="connsiteY141" fmla="*/ 2022527 h 2083506"/>
              <a:gd name="connsiteX142" fmla="*/ 4758778 w 12191999"/>
              <a:gd name="connsiteY142" fmla="*/ 2021694 h 2083506"/>
              <a:gd name="connsiteX143" fmla="*/ 4744748 w 12191999"/>
              <a:gd name="connsiteY143" fmla="*/ 2023396 h 2083506"/>
              <a:gd name="connsiteX144" fmla="*/ 4698956 w 12191999"/>
              <a:gd name="connsiteY144" fmla="*/ 2020558 h 2083506"/>
              <a:gd name="connsiteX145" fmla="*/ 4658147 w 12191999"/>
              <a:gd name="connsiteY145" fmla="*/ 2019920 h 2083506"/>
              <a:gd name="connsiteX146" fmla="*/ 4631706 w 12191999"/>
              <a:gd name="connsiteY146" fmla="*/ 2021274 h 2083506"/>
              <a:gd name="connsiteX147" fmla="*/ 4624776 w 12191999"/>
              <a:gd name="connsiteY147" fmla="*/ 2020152 h 2083506"/>
              <a:gd name="connsiteX148" fmla="*/ 4598150 w 12191999"/>
              <a:gd name="connsiteY148" fmla="*/ 2019429 h 2083506"/>
              <a:gd name="connsiteX149" fmla="*/ 4584588 w 12191999"/>
              <a:gd name="connsiteY149" fmla="*/ 2021092 h 2083506"/>
              <a:gd name="connsiteX150" fmla="*/ 4571203 w 12191999"/>
              <a:gd name="connsiteY150" fmla="*/ 2017263 h 2083506"/>
              <a:gd name="connsiteX151" fmla="*/ 4567930 w 12191999"/>
              <a:gd name="connsiteY151" fmla="*/ 2014458 h 2083506"/>
              <a:gd name="connsiteX152" fmla="*/ 4548984 w 12191999"/>
              <a:gd name="connsiteY152" fmla="*/ 2015717 h 2083506"/>
              <a:gd name="connsiteX153" fmla="*/ 4533451 w 12191999"/>
              <a:gd name="connsiteY153" fmla="*/ 2012976 h 2083506"/>
              <a:gd name="connsiteX154" fmla="*/ 4519910 w 12191999"/>
              <a:gd name="connsiteY154" fmla="*/ 2014768 h 2083506"/>
              <a:gd name="connsiteX155" fmla="*/ 4514290 w 12191999"/>
              <a:gd name="connsiteY155" fmla="*/ 2014364 h 2083506"/>
              <a:gd name="connsiteX156" fmla="*/ 4500320 w 12191999"/>
              <a:gd name="connsiteY156" fmla="*/ 2013007 h 2083506"/>
              <a:gd name="connsiteX157" fmla="*/ 4476219 w 12191999"/>
              <a:gd name="connsiteY157" fmla="*/ 2009993 h 2083506"/>
              <a:gd name="connsiteX158" fmla="*/ 4468701 w 12191999"/>
              <a:gd name="connsiteY158" fmla="*/ 2009574 h 2083506"/>
              <a:gd name="connsiteX159" fmla="*/ 4452333 w 12191999"/>
              <a:gd name="connsiteY159" fmla="*/ 2004964 h 2083506"/>
              <a:gd name="connsiteX160" fmla="*/ 4420644 w 12191999"/>
              <a:gd name="connsiteY160" fmla="*/ 2001021 h 2083506"/>
              <a:gd name="connsiteX161" fmla="*/ 4364856 w 12191999"/>
              <a:gd name="connsiteY161" fmla="*/ 1987267 h 2083506"/>
              <a:gd name="connsiteX162" fmla="*/ 4332062 w 12191999"/>
              <a:gd name="connsiteY162" fmla="*/ 1980703 h 2083506"/>
              <a:gd name="connsiteX163" fmla="*/ 4309876 w 12191999"/>
              <a:gd name="connsiteY163" fmla="*/ 1974653 h 2083506"/>
              <a:gd name="connsiteX164" fmla="*/ 4244391 w 12191999"/>
              <a:gd name="connsiteY164" fmla="*/ 1966109 h 2083506"/>
              <a:gd name="connsiteX165" fmla="*/ 4132071 w 12191999"/>
              <a:gd name="connsiteY165" fmla="*/ 1954813 h 2083506"/>
              <a:gd name="connsiteX166" fmla="*/ 4109069 w 12191999"/>
              <a:gd name="connsiteY166" fmla="*/ 1951778 h 2083506"/>
              <a:gd name="connsiteX167" fmla="*/ 4092908 w 12191999"/>
              <a:gd name="connsiteY167" fmla="*/ 1946662 h 2083506"/>
              <a:gd name="connsiteX168" fmla="*/ 4092306 w 12191999"/>
              <a:gd name="connsiteY168" fmla="*/ 1943291 h 2083506"/>
              <a:gd name="connsiteX169" fmla="*/ 4080234 w 12191999"/>
              <a:gd name="connsiteY169" fmla="*/ 1941219 h 2083506"/>
              <a:gd name="connsiteX170" fmla="*/ 4077778 w 12191999"/>
              <a:gd name="connsiteY170" fmla="*/ 1940145 h 2083506"/>
              <a:gd name="connsiteX171" fmla="*/ 4062936 w 12191999"/>
              <a:gd name="connsiteY171" fmla="*/ 1934506 h 2083506"/>
              <a:gd name="connsiteX172" fmla="*/ 4012506 w 12191999"/>
              <a:gd name="connsiteY172" fmla="*/ 1935475 h 2083506"/>
              <a:gd name="connsiteX173" fmla="*/ 3965880 w 12191999"/>
              <a:gd name="connsiteY173" fmla="*/ 1925968 h 2083506"/>
              <a:gd name="connsiteX174" fmla="*/ 3765338 w 12191999"/>
              <a:gd name="connsiteY174" fmla="*/ 1906649 h 2083506"/>
              <a:gd name="connsiteX175" fmla="*/ 3749493 w 12191999"/>
              <a:gd name="connsiteY175" fmla="*/ 1893071 h 2083506"/>
              <a:gd name="connsiteX176" fmla="*/ 3672704 w 12191999"/>
              <a:gd name="connsiteY176" fmla="*/ 1881383 h 2083506"/>
              <a:gd name="connsiteX177" fmla="*/ 3530082 w 12191999"/>
              <a:gd name="connsiteY177" fmla="*/ 1883187 h 2083506"/>
              <a:gd name="connsiteX178" fmla="*/ 3387664 w 12191999"/>
              <a:gd name="connsiteY178" fmla="*/ 1862579 h 2083506"/>
              <a:gd name="connsiteX179" fmla="*/ 3371681 w 12191999"/>
              <a:gd name="connsiteY179" fmla="*/ 1865293 h 2083506"/>
              <a:gd name="connsiteX180" fmla="*/ 3355305 w 12191999"/>
              <a:gd name="connsiteY180" fmla="*/ 1865842 h 2083506"/>
              <a:gd name="connsiteX181" fmla="*/ 3353790 w 12191999"/>
              <a:gd name="connsiteY181" fmla="*/ 1865158 h 2083506"/>
              <a:gd name="connsiteX182" fmla="*/ 3336210 w 12191999"/>
              <a:gd name="connsiteY182" fmla="*/ 1863564 h 2083506"/>
              <a:gd name="connsiteX183" fmla="*/ 3331381 w 12191999"/>
              <a:gd name="connsiteY183" fmla="*/ 1864716 h 2083506"/>
              <a:gd name="connsiteX184" fmla="*/ 3319012 w 12191999"/>
              <a:gd name="connsiteY184" fmla="*/ 1864093 h 2083506"/>
              <a:gd name="connsiteX185" fmla="*/ 3293818 w 12191999"/>
              <a:gd name="connsiteY185" fmla="*/ 1864135 h 2083506"/>
              <a:gd name="connsiteX186" fmla="*/ 3289881 w 12191999"/>
              <a:gd name="connsiteY186" fmla="*/ 1862954 h 2083506"/>
              <a:gd name="connsiteX187" fmla="*/ 3253090 w 12191999"/>
              <a:gd name="connsiteY187" fmla="*/ 1861164 h 2083506"/>
              <a:gd name="connsiteX188" fmla="*/ 3252949 w 12191999"/>
              <a:gd name="connsiteY188" fmla="*/ 1860574 h 2083506"/>
              <a:gd name="connsiteX189" fmla="*/ 3244187 w 12191999"/>
              <a:gd name="connsiteY189" fmla="*/ 1857604 h 2083506"/>
              <a:gd name="connsiteX190" fmla="*/ 3246570 w 12191999"/>
              <a:gd name="connsiteY190" fmla="*/ 1852946 h 2083506"/>
              <a:gd name="connsiteX191" fmla="*/ 3237810 w 12191999"/>
              <a:gd name="connsiteY191" fmla="*/ 1853064 h 2083506"/>
              <a:gd name="connsiteX192" fmla="*/ 3230822 w 12191999"/>
              <a:gd name="connsiteY192" fmla="*/ 1855474 h 2083506"/>
              <a:gd name="connsiteX193" fmla="*/ 3136549 w 12191999"/>
              <a:gd name="connsiteY193" fmla="*/ 1874037 h 2083506"/>
              <a:gd name="connsiteX194" fmla="*/ 2845754 w 12191999"/>
              <a:gd name="connsiteY194" fmla="*/ 1910932 h 2083506"/>
              <a:gd name="connsiteX195" fmla="*/ 2786878 w 12191999"/>
              <a:gd name="connsiteY195" fmla="*/ 1917162 h 2083506"/>
              <a:gd name="connsiteX196" fmla="*/ 2725298 w 12191999"/>
              <a:gd name="connsiteY196" fmla="*/ 1912340 h 2083506"/>
              <a:gd name="connsiteX197" fmla="*/ 2697754 w 12191999"/>
              <a:gd name="connsiteY197" fmla="*/ 1914863 h 2083506"/>
              <a:gd name="connsiteX198" fmla="*/ 2568063 w 12191999"/>
              <a:gd name="connsiteY198" fmla="*/ 1936283 h 2083506"/>
              <a:gd name="connsiteX199" fmla="*/ 2489784 w 12191999"/>
              <a:gd name="connsiteY199" fmla="*/ 1943720 h 2083506"/>
              <a:gd name="connsiteX200" fmla="*/ 2458978 w 12191999"/>
              <a:gd name="connsiteY200" fmla="*/ 1938095 h 2083506"/>
              <a:gd name="connsiteX201" fmla="*/ 2318712 w 12191999"/>
              <a:gd name="connsiteY201" fmla="*/ 1934474 h 2083506"/>
              <a:gd name="connsiteX202" fmla="*/ 2268709 w 12191999"/>
              <a:gd name="connsiteY202" fmla="*/ 1940521 h 2083506"/>
              <a:gd name="connsiteX203" fmla="*/ 2264080 w 12191999"/>
              <a:gd name="connsiteY203" fmla="*/ 1941232 h 2083506"/>
              <a:gd name="connsiteX204" fmla="*/ 2254684 w 12191999"/>
              <a:gd name="connsiteY204" fmla="*/ 1943524 h 2083506"/>
              <a:gd name="connsiteX205" fmla="*/ 2252523 w 12191999"/>
              <a:gd name="connsiteY205" fmla="*/ 1943004 h 2083506"/>
              <a:gd name="connsiteX206" fmla="*/ 2173350 w 12191999"/>
              <a:gd name="connsiteY206" fmla="*/ 1929202 h 2083506"/>
              <a:gd name="connsiteX207" fmla="*/ 2155266 w 12191999"/>
              <a:gd name="connsiteY207" fmla="*/ 1920267 h 2083506"/>
              <a:gd name="connsiteX208" fmla="*/ 2091013 w 12191999"/>
              <a:gd name="connsiteY208" fmla="*/ 1914631 h 2083506"/>
              <a:gd name="connsiteX209" fmla="*/ 2030712 w 12191999"/>
              <a:gd name="connsiteY209" fmla="*/ 1897690 h 2083506"/>
              <a:gd name="connsiteX210" fmla="*/ 1908838 w 12191999"/>
              <a:gd name="connsiteY210" fmla="*/ 1892222 h 2083506"/>
              <a:gd name="connsiteX211" fmla="*/ 1877796 w 12191999"/>
              <a:gd name="connsiteY211" fmla="*/ 1883887 h 2083506"/>
              <a:gd name="connsiteX212" fmla="*/ 1875824 w 12191999"/>
              <a:gd name="connsiteY212" fmla="*/ 1879265 h 2083506"/>
              <a:gd name="connsiteX213" fmla="*/ 1823048 w 12191999"/>
              <a:gd name="connsiteY213" fmla="*/ 1881064 h 2083506"/>
              <a:gd name="connsiteX214" fmla="*/ 1765736 w 12191999"/>
              <a:gd name="connsiteY214" fmla="*/ 1856578 h 2083506"/>
              <a:gd name="connsiteX215" fmla="*/ 1725669 w 12191999"/>
              <a:gd name="connsiteY215" fmla="*/ 1833744 h 2083506"/>
              <a:gd name="connsiteX216" fmla="*/ 1725216 w 12191999"/>
              <a:gd name="connsiteY216" fmla="*/ 1829447 h 2083506"/>
              <a:gd name="connsiteX217" fmla="*/ 1721485 w 12191999"/>
              <a:gd name="connsiteY217" fmla="*/ 1828960 h 2083506"/>
              <a:gd name="connsiteX218" fmla="*/ 1717786 w 12191999"/>
              <a:gd name="connsiteY218" fmla="*/ 1832224 h 2083506"/>
              <a:gd name="connsiteX219" fmla="*/ 1689907 w 12191999"/>
              <a:gd name="connsiteY219" fmla="*/ 1825425 h 2083506"/>
              <a:gd name="connsiteX220" fmla="*/ 1688093 w 12191999"/>
              <a:gd name="connsiteY220" fmla="*/ 1817391 h 2083506"/>
              <a:gd name="connsiteX221" fmla="*/ 1496789 w 12191999"/>
              <a:gd name="connsiteY221" fmla="*/ 1805297 h 2083506"/>
              <a:gd name="connsiteX222" fmla="*/ 1392839 w 12191999"/>
              <a:gd name="connsiteY222" fmla="*/ 1758649 h 2083506"/>
              <a:gd name="connsiteX223" fmla="*/ 1360872 w 12191999"/>
              <a:gd name="connsiteY223" fmla="*/ 1752441 h 2083506"/>
              <a:gd name="connsiteX224" fmla="*/ 1313885 w 12191999"/>
              <a:gd name="connsiteY224" fmla="*/ 1731785 h 2083506"/>
              <a:gd name="connsiteX225" fmla="*/ 1247665 w 12191999"/>
              <a:gd name="connsiteY225" fmla="*/ 1727765 h 2083506"/>
              <a:gd name="connsiteX226" fmla="*/ 1196850 w 12191999"/>
              <a:gd name="connsiteY226" fmla="*/ 1729622 h 2083506"/>
              <a:gd name="connsiteX227" fmla="*/ 1168728 w 12191999"/>
              <a:gd name="connsiteY227" fmla="*/ 1728550 h 2083506"/>
              <a:gd name="connsiteX228" fmla="*/ 1096918 w 12191999"/>
              <a:gd name="connsiteY228" fmla="*/ 1721485 h 2083506"/>
              <a:gd name="connsiteX229" fmla="*/ 1094082 w 12191999"/>
              <a:gd name="connsiteY229" fmla="*/ 1720113 h 2083506"/>
              <a:gd name="connsiteX230" fmla="*/ 1040782 w 12191999"/>
              <a:gd name="connsiteY230" fmla="*/ 1721762 h 2083506"/>
              <a:gd name="connsiteX231" fmla="*/ 955980 w 12191999"/>
              <a:gd name="connsiteY231" fmla="*/ 1719289 h 2083506"/>
              <a:gd name="connsiteX232" fmla="*/ 926108 w 12191999"/>
              <a:gd name="connsiteY232" fmla="*/ 1715917 h 2083506"/>
              <a:gd name="connsiteX233" fmla="*/ 876049 w 12191999"/>
              <a:gd name="connsiteY233" fmla="*/ 1710422 h 2083506"/>
              <a:gd name="connsiteX234" fmla="*/ 839194 w 12191999"/>
              <a:gd name="connsiteY234" fmla="*/ 1700176 h 2083506"/>
              <a:gd name="connsiteX235" fmla="*/ 797112 w 12191999"/>
              <a:gd name="connsiteY235" fmla="*/ 1698014 h 2083506"/>
              <a:gd name="connsiteX236" fmla="*/ 786610 w 12191999"/>
              <a:gd name="connsiteY236" fmla="*/ 1705455 h 2083506"/>
              <a:gd name="connsiteX237" fmla="*/ 741833 w 12191999"/>
              <a:gd name="connsiteY237" fmla="*/ 1700566 h 2083506"/>
              <a:gd name="connsiteX238" fmla="*/ 673985 w 12191999"/>
              <a:gd name="connsiteY238" fmla="*/ 1692278 h 2083506"/>
              <a:gd name="connsiteX239" fmla="*/ 634665 w 12191999"/>
              <a:gd name="connsiteY239" fmla="*/ 1689550 h 2083506"/>
              <a:gd name="connsiteX240" fmla="*/ 527471 w 12191999"/>
              <a:gd name="connsiteY240" fmla="*/ 1679869 h 2083506"/>
              <a:gd name="connsiteX241" fmla="*/ 420260 w 12191999"/>
              <a:gd name="connsiteY241" fmla="*/ 1668475 h 2083506"/>
              <a:gd name="connsiteX242" fmla="*/ 357630 w 12191999"/>
              <a:gd name="connsiteY242" fmla="*/ 1652142 h 2083506"/>
              <a:gd name="connsiteX243" fmla="*/ 269407 w 12191999"/>
              <a:gd name="connsiteY243" fmla="*/ 1643812 h 2083506"/>
              <a:gd name="connsiteX244" fmla="*/ 254769 w 12191999"/>
              <a:gd name="connsiteY244" fmla="*/ 1641013 h 2083506"/>
              <a:gd name="connsiteX245" fmla="*/ 150763 w 12191999"/>
              <a:gd name="connsiteY245" fmla="*/ 1628143 h 2083506"/>
              <a:gd name="connsiteX246" fmla="*/ 29133 w 12191999"/>
              <a:gd name="connsiteY246" fmla="*/ 1626172 h 2083506"/>
              <a:gd name="connsiteX247" fmla="*/ 0 w 12191999"/>
              <a:gd name="connsiteY247" fmla="*/ 1619589 h 208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2191999" h="2083506">
                <a:moveTo>
                  <a:pt x="0" y="0"/>
                </a:moveTo>
                <a:lnTo>
                  <a:pt x="9429748" y="0"/>
                </a:lnTo>
                <a:lnTo>
                  <a:pt x="9429748" y="1"/>
                </a:lnTo>
                <a:lnTo>
                  <a:pt x="12191999" y="1"/>
                </a:lnTo>
                <a:lnTo>
                  <a:pt x="12191999" y="1164372"/>
                </a:lnTo>
                <a:lnTo>
                  <a:pt x="12147852" y="1163783"/>
                </a:lnTo>
                <a:cubicBezTo>
                  <a:pt x="12063101" y="1189107"/>
                  <a:pt x="12045020" y="1156925"/>
                  <a:pt x="11993604" y="1153496"/>
                </a:cubicBezTo>
                <a:cubicBezTo>
                  <a:pt x="11954216" y="1165241"/>
                  <a:pt x="11911195" y="1167350"/>
                  <a:pt x="11865319" y="1176624"/>
                </a:cubicBezTo>
                <a:cubicBezTo>
                  <a:pt x="11822513" y="1184682"/>
                  <a:pt x="11766915" y="1201558"/>
                  <a:pt x="11718353" y="1209136"/>
                </a:cubicBezTo>
                <a:cubicBezTo>
                  <a:pt x="11675379" y="1217463"/>
                  <a:pt x="11638007" y="1216639"/>
                  <a:pt x="11609067" y="1218512"/>
                </a:cubicBezTo>
                <a:cubicBezTo>
                  <a:pt x="11597582" y="1221322"/>
                  <a:pt x="11554280" y="1243577"/>
                  <a:pt x="11545958" y="1240430"/>
                </a:cubicBezTo>
                <a:lnTo>
                  <a:pt x="11445770" y="1225780"/>
                </a:lnTo>
                <a:cubicBezTo>
                  <a:pt x="11425543" y="1230782"/>
                  <a:pt x="11413740" y="1222096"/>
                  <a:pt x="11398842" y="1227250"/>
                </a:cubicBezTo>
                <a:cubicBezTo>
                  <a:pt x="11367060" y="1233093"/>
                  <a:pt x="11269285" y="1263712"/>
                  <a:pt x="11240093" y="1266797"/>
                </a:cubicBezTo>
                <a:cubicBezTo>
                  <a:pt x="11197297" y="1273685"/>
                  <a:pt x="11181311" y="1272682"/>
                  <a:pt x="11141364" y="1288059"/>
                </a:cubicBezTo>
                <a:cubicBezTo>
                  <a:pt x="11099891" y="1305386"/>
                  <a:pt x="11051533" y="1319157"/>
                  <a:pt x="11015396" y="1353104"/>
                </a:cubicBezTo>
                <a:cubicBezTo>
                  <a:pt x="11009424" y="1362217"/>
                  <a:pt x="10992328" y="1361966"/>
                  <a:pt x="10973905" y="1365109"/>
                </a:cubicBezTo>
                <a:cubicBezTo>
                  <a:pt x="10955482" y="1368254"/>
                  <a:pt x="10907369" y="1372817"/>
                  <a:pt x="10904858" y="1371966"/>
                </a:cubicBezTo>
                <a:cubicBezTo>
                  <a:pt x="10880521" y="1379494"/>
                  <a:pt x="10873670" y="1399734"/>
                  <a:pt x="10827883" y="1410270"/>
                </a:cubicBezTo>
                <a:cubicBezTo>
                  <a:pt x="10790248" y="1415655"/>
                  <a:pt x="10724899" y="1420726"/>
                  <a:pt x="10690996" y="1426394"/>
                </a:cubicBezTo>
                <a:cubicBezTo>
                  <a:pt x="10676463" y="1423331"/>
                  <a:pt x="10634514" y="1436908"/>
                  <a:pt x="10624461" y="1444283"/>
                </a:cubicBezTo>
                <a:cubicBezTo>
                  <a:pt x="10601952" y="1468442"/>
                  <a:pt x="10536224" y="1460228"/>
                  <a:pt x="10517208" y="1478947"/>
                </a:cubicBezTo>
                <a:cubicBezTo>
                  <a:pt x="10509508" y="1482271"/>
                  <a:pt x="10505833" y="1468818"/>
                  <a:pt x="10497937" y="1469831"/>
                </a:cubicBezTo>
                <a:lnTo>
                  <a:pt x="10471201" y="1486037"/>
                </a:lnTo>
                <a:lnTo>
                  <a:pt x="10448263" y="1478223"/>
                </a:lnTo>
                <a:lnTo>
                  <a:pt x="10388089" y="1507175"/>
                </a:lnTo>
                <a:cubicBezTo>
                  <a:pt x="10350285" y="1513081"/>
                  <a:pt x="10383281" y="1526586"/>
                  <a:pt x="10333720" y="1515848"/>
                </a:cubicBezTo>
                <a:cubicBezTo>
                  <a:pt x="10286428" y="1526223"/>
                  <a:pt x="10174884" y="1550019"/>
                  <a:pt x="10104338" y="1569424"/>
                </a:cubicBezTo>
                <a:cubicBezTo>
                  <a:pt x="10066963" y="1581564"/>
                  <a:pt x="9967395" y="1605712"/>
                  <a:pt x="9910445" y="1632275"/>
                </a:cubicBezTo>
                <a:cubicBezTo>
                  <a:pt x="9856131" y="1644130"/>
                  <a:pt x="9831118" y="1689967"/>
                  <a:pt x="9770872" y="1688088"/>
                </a:cubicBezTo>
                <a:cubicBezTo>
                  <a:pt x="9769882" y="1691843"/>
                  <a:pt x="9737016" y="1697044"/>
                  <a:pt x="9733849" y="1700034"/>
                </a:cubicBezTo>
                <a:lnTo>
                  <a:pt x="9703714" y="1730093"/>
                </a:lnTo>
                <a:lnTo>
                  <a:pt x="9698351" y="1730377"/>
                </a:lnTo>
                <a:lnTo>
                  <a:pt x="9632895" y="1736363"/>
                </a:lnTo>
                <a:lnTo>
                  <a:pt x="9569107" y="1741010"/>
                </a:lnTo>
                <a:cubicBezTo>
                  <a:pt x="9558961" y="1745882"/>
                  <a:pt x="9548028" y="1750646"/>
                  <a:pt x="9536451" y="1755120"/>
                </a:cubicBezTo>
                <a:lnTo>
                  <a:pt x="9529385" y="1757515"/>
                </a:lnTo>
                <a:lnTo>
                  <a:pt x="9498527" y="1753117"/>
                </a:lnTo>
                <a:lnTo>
                  <a:pt x="9436642" y="1755478"/>
                </a:lnTo>
                <a:lnTo>
                  <a:pt x="9429748" y="1756317"/>
                </a:lnTo>
                <a:lnTo>
                  <a:pt x="9429748" y="1768745"/>
                </a:lnTo>
                <a:lnTo>
                  <a:pt x="9425802" y="1769273"/>
                </a:lnTo>
                <a:cubicBezTo>
                  <a:pt x="9390751" y="1773262"/>
                  <a:pt x="9371406" y="1773457"/>
                  <a:pt x="9349763" y="1776107"/>
                </a:cubicBezTo>
                <a:cubicBezTo>
                  <a:pt x="9314721" y="1782260"/>
                  <a:pt x="9277650" y="1796217"/>
                  <a:pt x="9256503" y="1800699"/>
                </a:cubicBezTo>
                <a:lnTo>
                  <a:pt x="9222873" y="1803003"/>
                </a:lnTo>
                <a:lnTo>
                  <a:pt x="9224095" y="1807355"/>
                </a:lnTo>
                <a:lnTo>
                  <a:pt x="9211603" y="1807675"/>
                </a:lnTo>
                <a:lnTo>
                  <a:pt x="9183719" y="1807781"/>
                </a:lnTo>
                <a:cubicBezTo>
                  <a:pt x="9166319" y="1808439"/>
                  <a:pt x="9117935" y="1807396"/>
                  <a:pt x="9100221" y="1808989"/>
                </a:cubicBezTo>
                <a:cubicBezTo>
                  <a:pt x="9095111" y="1813630"/>
                  <a:pt x="9087224" y="1816160"/>
                  <a:pt x="9077439" y="1817333"/>
                </a:cubicBezTo>
                <a:lnTo>
                  <a:pt x="9055889" y="1817464"/>
                </a:lnTo>
                <a:lnTo>
                  <a:pt x="8930912" y="1828648"/>
                </a:lnTo>
                <a:lnTo>
                  <a:pt x="8913729" y="1829483"/>
                </a:lnTo>
                <a:lnTo>
                  <a:pt x="8904423" y="1833234"/>
                </a:lnTo>
                <a:cubicBezTo>
                  <a:pt x="8897319" y="1833982"/>
                  <a:pt x="8876911" y="1833498"/>
                  <a:pt x="8871099" y="1833979"/>
                </a:cubicBezTo>
                <a:lnTo>
                  <a:pt x="8869557" y="1836113"/>
                </a:lnTo>
                <a:cubicBezTo>
                  <a:pt x="8851043" y="1839524"/>
                  <a:pt x="8781405" y="1850882"/>
                  <a:pt x="8760021" y="1854442"/>
                </a:cubicBezTo>
                <a:cubicBezTo>
                  <a:pt x="8755749" y="1851161"/>
                  <a:pt x="8746183" y="1856343"/>
                  <a:pt x="8741254" y="1857469"/>
                </a:cubicBezTo>
                <a:cubicBezTo>
                  <a:pt x="8740491" y="1855259"/>
                  <a:pt x="8728559" y="1854585"/>
                  <a:pt x="8725039" y="1856552"/>
                </a:cubicBezTo>
                <a:cubicBezTo>
                  <a:pt x="8641157" y="1867333"/>
                  <a:pt x="8683145" y="1845054"/>
                  <a:pt x="8635265" y="1859168"/>
                </a:cubicBezTo>
                <a:cubicBezTo>
                  <a:pt x="8626795" y="1860103"/>
                  <a:pt x="8619931" y="1859212"/>
                  <a:pt x="8613911" y="1857561"/>
                </a:cubicBezTo>
                <a:lnTo>
                  <a:pt x="8604931" y="1854170"/>
                </a:lnTo>
                <a:lnTo>
                  <a:pt x="8570171" y="1860579"/>
                </a:lnTo>
                <a:cubicBezTo>
                  <a:pt x="8553049" y="1862813"/>
                  <a:pt x="8535028" y="1864294"/>
                  <a:pt x="8516537" y="1864971"/>
                </a:cubicBezTo>
                <a:cubicBezTo>
                  <a:pt x="8512388" y="1860455"/>
                  <a:pt x="8497874" y="1866870"/>
                  <a:pt x="8491046" y="1868141"/>
                </a:cubicBezTo>
                <a:cubicBezTo>
                  <a:pt x="8490975" y="1865191"/>
                  <a:pt x="8475847" y="1863778"/>
                  <a:pt x="8470478" y="1866216"/>
                </a:cubicBezTo>
                <a:cubicBezTo>
                  <a:pt x="8357654" y="1876758"/>
                  <a:pt x="8421139" y="1849210"/>
                  <a:pt x="8353433" y="1865729"/>
                </a:cubicBezTo>
                <a:lnTo>
                  <a:pt x="8347675" y="1865075"/>
                </a:lnTo>
                <a:lnTo>
                  <a:pt x="8343939" y="1865677"/>
                </a:lnTo>
                <a:cubicBezTo>
                  <a:pt x="8309852" y="1870841"/>
                  <a:pt x="8272587" y="1875809"/>
                  <a:pt x="8221566" y="1881148"/>
                </a:cubicBezTo>
                <a:cubicBezTo>
                  <a:pt x="8158043" y="1892960"/>
                  <a:pt x="8095547" y="1914042"/>
                  <a:pt x="8066095" y="1919902"/>
                </a:cubicBezTo>
                <a:cubicBezTo>
                  <a:pt x="8058949" y="1919234"/>
                  <a:pt x="8051921" y="1917862"/>
                  <a:pt x="8044849" y="1916308"/>
                </a:cubicBezTo>
                <a:lnTo>
                  <a:pt x="8041142" y="1915506"/>
                </a:lnTo>
                <a:lnTo>
                  <a:pt x="8022159" y="1911521"/>
                </a:lnTo>
                <a:lnTo>
                  <a:pt x="7944932" y="1917265"/>
                </a:lnTo>
                <a:lnTo>
                  <a:pt x="7879011" y="1928570"/>
                </a:lnTo>
                <a:lnTo>
                  <a:pt x="7865529" y="1934399"/>
                </a:lnTo>
                <a:lnTo>
                  <a:pt x="7774801" y="1947969"/>
                </a:lnTo>
                <a:lnTo>
                  <a:pt x="7748398" y="1955982"/>
                </a:lnTo>
                <a:lnTo>
                  <a:pt x="7740684" y="1955717"/>
                </a:lnTo>
                <a:cubicBezTo>
                  <a:pt x="7728362" y="1958584"/>
                  <a:pt x="7714099" y="1968442"/>
                  <a:pt x="7712976" y="1960442"/>
                </a:cubicBezTo>
                <a:lnTo>
                  <a:pt x="7699956" y="1966104"/>
                </a:lnTo>
                <a:lnTo>
                  <a:pt x="7684158" y="1962927"/>
                </a:lnTo>
                <a:cubicBezTo>
                  <a:pt x="7674684" y="1962643"/>
                  <a:pt x="7652105" y="1963177"/>
                  <a:pt x="7643109" y="1964400"/>
                </a:cubicBezTo>
                <a:lnTo>
                  <a:pt x="7630180" y="1970266"/>
                </a:lnTo>
                <a:lnTo>
                  <a:pt x="7609131" y="1971774"/>
                </a:lnTo>
                <a:cubicBezTo>
                  <a:pt x="7596694" y="1971644"/>
                  <a:pt x="7570258" y="1969757"/>
                  <a:pt x="7555555" y="1969491"/>
                </a:cubicBezTo>
                <a:cubicBezTo>
                  <a:pt x="7541460" y="1966540"/>
                  <a:pt x="7530571" y="1964848"/>
                  <a:pt x="7520919" y="1970177"/>
                </a:cubicBezTo>
                <a:cubicBezTo>
                  <a:pt x="7500295" y="1966884"/>
                  <a:pt x="7480780" y="1949401"/>
                  <a:pt x="7456258" y="1960468"/>
                </a:cubicBezTo>
                <a:cubicBezTo>
                  <a:pt x="7434946" y="1957506"/>
                  <a:pt x="7435772" y="1952500"/>
                  <a:pt x="7393047" y="1952408"/>
                </a:cubicBezTo>
                <a:cubicBezTo>
                  <a:pt x="7356520" y="1952860"/>
                  <a:pt x="7236307" y="1958626"/>
                  <a:pt x="7199912" y="1959913"/>
                </a:cubicBezTo>
                <a:cubicBezTo>
                  <a:pt x="7176501" y="1959942"/>
                  <a:pt x="7160098" y="1958343"/>
                  <a:pt x="7146774" y="1956641"/>
                </a:cubicBezTo>
                <a:lnTo>
                  <a:pt x="7122244" y="1953891"/>
                </a:lnTo>
                <a:lnTo>
                  <a:pt x="7032241" y="1962723"/>
                </a:lnTo>
                <a:cubicBezTo>
                  <a:pt x="6997214" y="1965198"/>
                  <a:pt x="6963725" y="1968396"/>
                  <a:pt x="6941492" y="1976868"/>
                </a:cubicBezTo>
                <a:cubicBezTo>
                  <a:pt x="6947015" y="1970398"/>
                  <a:pt x="6923088" y="1965379"/>
                  <a:pt x="6906514" y="1968589"/>
                </a:cubicBezTo>
                <a:cubicBezTo>
                  <a:pt x="6925890" y="1943204"/>
                  <a:pt x="6840983" y="1991464"/>
                  <a:pt x="6826395" y="1974141"/>
                </a:cubicBezTo>
                <a:cubicBezTo>
                  <a:pt x="6825676" y="1990223"/>
                  <a:pt x="6751393" y="2017492"/>
                  <a:pt x="6716431" y="2004297"/>
                </a:cubicBezTo>
                <a:cubicBezTo>
                  <a:pt x="6663167" y="2007518"/>
                  <a:pt x="6625450" y="2020811"/>
                  <a:pt x="6569607" y="2015496"/>
                </a:cubicBezTo>
                <a:cubicBezTo>
                  <a:pt x="6567874" y="2017648"/>
                  <a:pt x="6565034" y="2019449"/>
                  <a:pt x="6561430" y="2020996"/>
                </a:cubicBezTo>
                <a:lnTo>
                  <a:pt x="6549371" y="2024747"/>
                </a:lnTo>
                <a:lnTo>
                  <a:pt x="6547040" y="2024474"/>
                </a:lnTo>
                <a:cubicBezTo>
                  <a:pt x="6537882" y="2024425"/>
                  <a:pt x="6533193" y="2025332"/>
                  <a:pt x="6530482" y="2026659"/>
                </a:cubicBezTo>
                <a:lnTo>
                  <a:pt x="6528565" y="2028600"/>
                </a:lnTo>
                <a:lnTo>
                  <a:pt x="6517741" y="2030558"/>
                </a:lnTo>
                <a:lnTo>
                  <a:pt x="6497855" y="2035650"/>
                </a:lnTo>
                <a:lnTo>
                  <a:pt x="6492785" y="2035444"/>
                </a:lnTo>
                <a:lnTo>
                  <a:pt x="6460692" y="2041321"/>
                </a:lnTo>
                <a:lnTo>
                  <a:pt x="6459609" y="2040851"/>
                </a:lnTo>
                <a:cubicBezTo>
                  <a:pt x="6456451" y="2039933"/>
                  <a:pt x="6452734" y="2039508"/>
                  <a:pt x="6447765" y="2040102"/>
                </a:cubicBezTo>
                <a:cubicBezTo>
                  <a:pt x="6446007" y="2031126"/>
                  <a:pt x="6441093" y="2037380"/>
                  <a:pt x="6426590" y="2039928"/>
                </a:cubicBezTo>
                <a:cubicBezTo>
                  <a:pt x="6423606" y="2033241"/>
                  <a:pt x="6413230" y="2032925"/>
                  <a:pt x="6401693" y="2033537"/>
                </a:cubicBezTo>
                <a:lnTo>
                  <a:pt x="6387141" y="2033161"/>
                </a:lnTo>
                <a:lnTo>
                  <a:pt x="6357846" y="2036782"/>
                </a:lnTo>
                <a:lnTo>
                  <a:pt x="6342914" y="2037585"/>
                </a:lnTo>
                <a:lnTo>
                  <a:pt x="6336300" y="2038781"/>
                </a:lnTo>
                <a:lnTo>
                  <a:pt x="6317178" y="2038968"/>
                </a:lnTo>
                <a:lnTo>
                  <a:pt x="6161427" y="2047338"/>
                </a:lnTo>
                <a:cubicBezTo>
                  <a:pt x="6147824" y="2057658"/>
                  <a:pt x="6118908" y="2077615"/>
                  <a:pt x="6097339" y="2082438"/>
                </a:cubicBezTo>
                <a:cubicBezTo>
                  <a:pt x="6090149" y="2084046"/>
                  <a:pt x="6083776" y="2083972"/>
                  <a:pt x="6079059" y="2081299"/>
                </a:cubicBezTo>
                <a:cubicBezTo>
                  <a:pt x="6063900" y="2082334"/>
                  <a:pt x="6011621" y="2084537"/>
                  <a:pt x="5998439" y="2070958"/>
                </a:cubicBezTo>
                <a:cubicBezTo>
                  <a:pt x="5976443" y="2071759"/>
                  <a:pt x="5925514" y="2069780"/>
                  <a:pt x="5904290" y="2070255"/>
                </a:cubicBezTo>
                <a:cubicBezTo>
                  <a:pt x="5871515" y="2066244"/>
                  <a:pt x="5843986" y="2088249"/>
                  <a:pt x="5814867" y="2079032"/>
                </a:cubicBezTo>
                <a:cubicBezTo>
                  <a:pt x="5792003" y="2070559"/>
                  <a:pt x="5750009" y="2076273"/>
                  <a:pt x="5725743" y="2070558"/>
                </a:cubicBezTo>
                <a:cubicBezTo>
                  <a:pt x="5716432" y="2058355"/>
                  <a:pt x="5667424" y="2047322"/>
                  <a:pt x="5650546" y="2052412"/>
                </a:cubicBezTo>
                <a:cubicBezTo>
                  <a:pt x="5614627" y="2046084"/>
                  <a:pt x="5608108" y="2028306"/>
                  <a:pt x="5581284" y="2023175"/>
                </a:cubicBezTo>
                <a:lnTo>
                  <a:pt x="5572593" y="2018391"/>
                </a:lnTo>
                <a:lnTo>
                  <a:pt x="5548580" y="2016951"/>
                </a:lnTo>
                <a:cubicBezTo>
                  <a:pt x="5523726" y="2017783"/>
                  <a:pt x="5498337" y="2019663"/>
                  <a:pt x="5471173" y="2018786"/>
                </a:cubicBezTo>
                <a:cubicBezTo>
                  <a:pt x="5447687" y="2003020"/>
                  <a:pt x="5353807" y="2022324"/>
                  <a:pt x="5340320" y="2037611"/>
                </a:cubicBezTo>
                <a:cubicBezTo>
                  <a:pt x="5340015" y="2024215"/>
                  <a:pt x="5271937" y="2042455"/>
                  <a:pt x="5254376" y="2042928"/>
                </a:cubicBezTo>
                <a:cubicBezTo>
                  <a:pt x="5248522" y="2043086"/>
                  <a:pt x="5248281" y="2041270"/>
                  <a:pt x="5258035" y="2035649"/>
                </a:cubicBezTo>
                <a:cubicBezTo>
                  <a:pt x="5239374" y="2037214"/>
                  <a:pt x="5220112" y="2030252"/>
                  <a:pt x="5230622" y="2024576"/>
                </a:cubicBezTo>
                <a:cubicBezTo>
                  <a:pt x="5173932" y="2036724"/>
                  <a:pt x="5090262" y="2024645"/>
                  <a:pt x="5026203" y="2030162"/>
                </a:cubicBezTo>
                <a:cubicBezTo>
                  <a:pt x="4991280" y="2016814"/>
                  <a:pt x="5010212" y="2029164"/>
                  <a:pt x="4973988" y="2026668"/>
                </a:cubicBezTo>
                <a:cubicBezTo>
                  <a:pt x="4983896" y="2038955"/>
                  <a:pt x="4930012" y="2019774"/>
                  <a:pt x="4928030" y="2033642"/>
                </a:cubicBezTo>
                <a:cubicBezTo>
                  <a:pt x="4921501" y="2032748"/>
                  <a:pt x="4915238" y="2031445"/>
                  <a:pt x="4908970" y="2030033"/>
                </a:cubicBezTo>
                <a:lnTo>
                  <a:pt x="4905679" y="2029300"/>
                </a:lnTo>
                <a:lnTo>
                  <a:pt x="4892525" y="2028768"/>
                </a:lnTo>
                <a:lnTo>
                  <a:pt x="4888818" y="2025619"/>
                </a:lnTo>
                <a:lnTo>
                  <a:pt x="4869018" y="2022668"/>
                </a:lnTo>
                <a:cubicBezTo>
                  <a:pt x="4861602" y="2022028"/>
                  <a:pt x="4853622" y="2021880"/>
                  <a:pt x="4844804" y="2022527"/>
                </a:cubicBezTo>
                <a:cubicBezTo>
                  <a:pt x="4823110" y="2028022"/>
                  <a:pt x="4789330" y="2021287"/>
                  <a:pt x="4758778" y="2021694"/>
                </a:cubicBezTo>
                <a:lnTo>
                  <a:pt x="4744748" y="2023396"/>
                </a:lnTo>
                <a:lnTo>
                  <a:pt x="4698956" y="2020558"/>
                </a:lnTo>
                <a:cubicBezTo>
                  <a:pt x="4685921" y="2020008"/>
                  <a:pt x="4672392" y="2019718"/>
                  <a:pt x="4658147" y="2019920"/>
                </a:cubicBezTo>
                <a:lnTo>
                  <a:pt x="4631706" y="2021274"/>
                </a:lnTo>
                <a:lnTo>
                  <a:pt x="4624776" y="2020152"/>
                </a:lnTo>
                <a:cubicBezTo>
                  <a:pt x="4612703" y="2020277"/>
                  <a:pt x="4596727" y="2024226"/>
                  <a:pt x="4598150" y="2019429"/>
                </a:cubicBezTo>
                <a:lnTo>
                  <a:pt x="4584588" y="2021092"/>
                </a:lnTo>
                <a:lnTo>
                  <a:pt x="4571203" y="2017263"/>
                </a:lnTo>
                <a:cubicBezTo>
                  <a:pt x="4569736" y="2016374"/>
                  <a:pt x="4568633" y="2015427"/>
                  <a:pt x="4567930" y="2014458"/>
                </a:cubicBezTo>
                <a:lnTo>
                  <a:pt x="4548984" y="2015717"/>
                </a:lnTo>
                <a:lnTo>
                  <a:pt x="4533451" y="2012976"/>
                </a:lnTo>
                <a:lnTo>
                  <a:pt x="4519910" y="2014768"/>
                </a:lnTo>
                <a:lnTo>
                  <a:pt x="4514290" y="2014364"/>
                </a:lnTo>
                <a:lnTo>
                  <a:pt x="4500320" y="2013007"/>
                </a:lnTo>
                <a:cubicBezTo>
                  <a:pt x="4493159" y="2012056"/>
                  <a:pt x="4485144" y="2010910"/>
                  <a:pt x="4476219" y="2009993"/>
                </a:cubicBezTo>
                <a:lnTo>
                  <a:pt x="4468701" y="2009574"/>
                </a:lnTo>
                <a:lnTo>
                  <a:pt x="4452333" y="2004964"/>
                </a:lnTo>
                <a:cubicBezTo>
                  <a:pt x="4440422" y="2001479"/>
                  <a:pt x="4431048" y="1999130"/>
                  <a:pt x="4420644" y="2001021"/>
                </a:cubicBezTo>
                <a:cubicBezTo>
                  <a:pt x="4402911" y="1996519"/>
                  <a:pt x="4390524" y="1983900"/>
                  <a:pt x="4364856" y="1987267"/>
                </a:cubicBezTo>
                <a:cubicBezTo>
                  <a:pt x="4372645" y="1981550"/>
                  <a:pt x="4336350" y="1986575"/>
                  <a:pt x="4332062" y="1980703"/>
                </a:cubicBezTo>
                <a:cubicBezTo>
                  <a:pt x="4330083" y="1975974"/>
                  <a:pt x="4318612" y="1976397"/>
                  <a:pt x="4309876" y="1974653"/>
                </a:cubicBezTo>
                <a:cubicBezTo>
                  <a:pt x="4303650" y="1969824"/>
                  <a:pt x="4259693" y="1965414"/>
                  <a:pt x="4244391" y="1966109"/>
                </a:cubicBezTo>
                <a:cubicBezTo>
                  <a:pt x="4201255" y="1970914"/>
                  <a:pt x="4166558" y="1951471"/>
                  <a:pt x="4132071" y="1954813"/>
                </a:cubicBezTo>
                <a:cubicBezTo>
                  <a:pt x="4123041" y="1954358"/>
                  <a:pt x="4115554" y="1953263"/>
                  <a:pt x="4109069" y="1951778"/>
                </a:cubicBezTo>
                <a:lnTo>
                  <a:pt x="4092908" y="1946662"/>
                </a:lnTo>
                <a:cubicBezTo>
                  <a:pt x="4092707" y="1945539"/>
                  <a:pt x="4092506" y="1944415"/>
                  <a:pt x="4092306" y="1943291"/>
                </a:cubicBezTo>
                <a:lnTo>
                  <a:pt x="4080234" y="1941219"/>
                </a:lnTo>
                <a:lnTo>
                  <a:pt x="4077778" y="1940145"/>
                </a:lnTo>
                <a:cubicBezTo>
                  <a:pt x="4073105" y="1938081"/>
                  <a:pt x="4068339" y="1936119"/>
                  <a:pt x="4062936" y="1934506"/>
                </a:cubicBezTo>
                <a:cubicBezTo>
                  <a:pt x="4048082" y="1947155"/>
                  <a:pt x="4014523" y="1922869"/>
                  <a:pt x="4012506" y="1935475"/>
                </a:cubicBezTo>
                <a:cubicBezTo>
                  <a:pt x="3980228" y="1928812"/>
                  <a:pt x="3986775" y="1942559"/>
                  <a:pt x="3965880" y="1925968"/>
                </a:cubicBezTo>
                <a:cubicBezTo>
                  <a:pt x="3899515" y="1923414"/>
                  <a:pt x="3830855" y="1902158"/>
                  <a:pt x="3765338" y="1906649"/>
                </a:cubicBezTo>
                <a:cubicBezTo>
                  <a:pt x="3780686" y="1902635"/>
                  <a:pt x="3768784" y="1893856"/>
                  <a:pt x="3749493" y="1893071"/>
                </a:cubicBezTo>
                <a:cubicBezTo>
                  <a:pt x="3807776" y="1876857"/>
                  <a:pt x="3656400" y="1898030"/>
                  <a:pt x="3672704" y="1881383"/>
                </a:cubicBezTo>
                <a:cubicBezTo>
                  <a:pt x="3645532" y="1893973"/>
                  <a:pt x="3537791" y="1900656"/>
                  <a:pt x="3530082" y="1883187"/>
                </a:cubicBezTo>
                <a:cubicBezTo>
                  <a:pt x="3479808" y="1875044"/>
                  <a:pt x="3426017" y="1877998"/>
                  <a:pt x="3387664" y="1862579"/>
                </a:cubicBezTo>
                <a:cubicBezTo>
                  <a:pt x="3382649" y="1863935"/>
                  <a:pt x="3377277" y="1864791"/>
                  <a:pt x="3371681" y="1865293"/>
                </a:cubicBezTo>
                <a:lnTo>
                  <a:pt x="3355305" y="1865842"/>
                </a:lnTo>
                <a:lnTo>
                  <a:pt x="3353790" y="1865158"/>
                </a:lnTo>
                <a:cubicBezTo>
                  <a:pt x="3346144" y="1863282"/>
                  <a:pt x="3340687" y="1863057"/>
                  <a:pt x="3336210" y="1863564"/>
                </a:cubicBezTo>
                <a:lnTo>
                  <a:pt x="3331381" y="1864716"/>
                </a:lnTo>
                <a:lnTo>
                  <a:pt x="3319012" y="1864093"/>
                </a:lnTo>
                <a:lnTo>
                  <a:pt x="3293818" y="1864135"/>
                </a:lnTo>
                <a:lnTo>
                  <a:pt x="3289881" y="1862954"/>
                </a:lnTo>
                <a:lnTo>
                  <a:pt x="3253090" y="1861164"/>
                </a:lnTo>
                <a:cubicBezTo>
                  <a:pt x="3253042" y="1860968"/>
                  <a:pt x="3252996" y="1860771"/>
                  <a:pt x="3252949" y="1860574"/>
                </a:cubicBezTo>
                <a:cubicBezTo>
                  <a:pt x="3251799" y="1859213"/>
                  <a:pt x="3249368" y="1858131"/>
                  <a:pt x="3244187" y="1857604"/>
                </a:cubicBezTo>
                <a:cubicBezTo>
                  <a:pt x="3250860" y="1853873"/>
                  <a:pt x="3250577" y="1852999"/>
                  <a:pt x="3246570" y="1852946"/>
                </a:cubicBezTo>
                <a:lnTo>
                  <a:pt x="3237810" y="1853064"/>
                </a:lnTo>
                <a:lnTo>
                  <a:pt x="3230822" y="1855474"/>
                </a:lnTo>
                <a:cubicBezTo>
                  <a:pt x="3206812" y="1862286"/>
                  <a:pt x="3176733" y="1868865"/>
                  <a:pt x="3136549" y="1874037"/>
                </a:cubicBezTo>
                <a:cubicBezTo>
                  <a:pt x="3081163" y="1880168"/>
                  <a:pt x="2902557" y="1900580"/>
                  <a:pt x="2845754" y="1910932"/>
                </a:cubicBezTo>
                <a:cubicBezTo>
                  <a:pt x="2860822" y="1944376"/>
                  <a:pt x="2813389" y="1905358"/>
                  <a:pt x="2786878" y="1917162"/>
                </a:cubicBezTo>
                <a:cubicBezTo>
                  <a:pt x="2766803" y="1917398"/>
                  <a:pt x="2741628" y="1915886"/>
                  <a:pt x="2725298" y="1912340"/>
                </a:cubicBezTo>
                <a:cubicBezTo>
                  <a:pt x="2716680" y="1911427"/>
                  <a:pt x="2707572" y="1911972"/>
                  <a:pt x="2697754" y="1914863"/>
                </a:cubicBezTo>
                <a:cubicBezTo>
                  <a:pt x="2667185" y="1939014"/>
                  <a:pt x="2622149" y="1926211"/>
                  <a:pt x="2568063" y="1936283"/>
                </a:cubicBezTo>
                <a:cubicBezTo>
                  <a:pt x="2552625" y="1932001"/>
                  <a:pt x="2502682" y="1953378"/>
                  <a:pt x="2489784" y="1943720"/>
                </a:cubicBezTo>
                <a:cubicBezTo>
                  <a:pt x="2478524" y="1943155"/>
                  <a:pt x="2467418" y="1949411"/>
                  <a:pt x="2458978" y="1938095"/>
                </a:cubicBezTo>
                <a:cubicBezTo>
                  <a:pt x="2417552" y="1934639"/>
                  <a:pt x="2366376" y="1931293"/>
                  <a:pt x="2318712" y="1934474"/>
                </a:cubicBezTo>
                <a:cubicBezTo>
                  <a:pt x="2296029" y="1936526"/>
                  <a:pt x="2282069" y="1938434"/>
                  <a:pt x="2268709" y="1940521"/>
                </a:cubicBezTo>
                <a:lnTo>
                  <a:pt x="2264080" y="1941232"/>
                </a:lnTo>
                <a:lnTo>
                  <a:pt x="2254684" y="1943524"/>
                </a:lnTo>
                <a:lnTo>
                  <a:pt x="2252523" y="1943004"/>
                </a:lnTo>
                <a:lnTo>
                  <a:pt x="2173350" y="1929202"/>
                </a:lnTo>
                <a:lnTo>
                  <a:pt x="2155266" y="1920267"/>
                </a:lnTo>
                <a:lnTo>
                  <a:pt x="2091013" y="1914631"/>
                </a:lnTo>
                <a:cubicBezTo>
                  <a:pt x="2033357" y="1920614"/>
                  <a:pt x="2070513" y="1905065"/>
                  <a:pt x="2030712" y="1897690"/>
                </a:cubicBezTo>
                <a:cubicBezTo>
                  <a:pt x="1994539" y="1893055"/>
                  <a:pt x="1958569" y="1883188"/>
                  <a:pt x="1908838" y="1892222"/>
                </a:cubicBezTo>
                <a:cubicBezTo>
                  <a:pt x="1897236" y="1896147"/>
                  <a:pt x="1883338" y="1892415"/>
                  <a:pt x="1877796" y="1883887"/>
                </a:cubicBezTo>
                <a:cubicBezTo>
                  <a:pt x="1876842" y="1882419"/>
                  <a:pt x="1876177" y="1880863"/>
                  <a:pt x="1875824" y="1879265"/>
                </a:cubicBezTo>
                <a:cubicBezTo>
                  <a:pt x="1843474" y="1887199"/>
                  <a:pt x="1841511" y="1873818"/>
                  <a:pt x="1823048" y="1881064"/>
                </a:cubicBezTo>
                <a:cubicBezTo>
                  <a:pt x="1792640" y="1872164"/>
                  <a:pt x="1782358" y="1850450"/>
                  <a:pt x="1765736" y="1856578"/>
                </a:cubicBezTo>
                <a:cubicBezTo>
                  <a:pt x="1753024" y="1849107"/>
                  <a:pt x="1745932" y="1828316"/>
                  <a:pt x="1725669" y="1833744"/>
                </a:cubicBezTo>
                <a:cubicBezTo>
                  <a:pt x="1727428" y="1831405"/>
                  <a:pt x="1726953" y="1830157"/>
                  <a:pt x="1725216" y="1829447"/>
                </a:cubicBezTo>
                <a:lnTo>
                  <a:pt x="1721485" y="1828960"/>
                </a:lnTo>
                <a:lnTo>
                  <a:pt x="1717786" y="1832224"/>
                </a:lnTo>
                <a:cubicBezTo>
                  <a:pt x="1703445" y="1843277"/>
                  <a:pt x="1706547" y="1827935"/>
                  <a:pt x="1689907" y="1825425"/>
                </a:cubicBezTo>
                <a:cubicBezTo>
                  <a:pt x="1682338" y="1823445"/>
                  <a:pt x="1685181" y="1820226"/>
                  <a:pt x="1688093" y="1817391"/>
                </a:cubicBezTo>
                <a:lnTo>
                  <a:pt x="1496789" y="1805297"/>
                </a:lnTo>
                <a:cubicBezTo>
                  <a:pt x="1463551" y="1793913"/>
                  <a:pt x="1426345" y="1786892"/>
                  <a:pt x="1392839" y="1758649"/>
                </a:cubicBezTo>
                <a:cubicBezTo>
                  <a:pt x="1386461" y="1750573"/>
                  <a:pt x="1374031" y="1756918"/>
                  <a:pt x="1360872" y="1752441"/>
                </a:cubicBezTo>
                <a:cubicBezTo>
                  <a:pt x="1347711" y="1747963"/>
                  <a:pt x="1332751" y="1735898"/>
                  <a:pt x="1313885" y="1731785"/>
                </a:cubicBezTo>
                <a:cubicBezTo>
                  <a:pt x="1281989" y="1726305"/>
                  <a:pt x="1256405" y="1739744"/>
                  <a:pt x="1247665" y="1727765"/>
                </a:cubicBezTo>
                <a:cubicBezTo>
                  <a:pt x="1231363" y="1728538"/>
                  <a:pt x="1209120" y="1742556"/>
                  <a:pt x="1196850" y="1729622"/>
                </a:cubicBezTo>
                <a:cubicBezTo>
                  <a:pt x="1195195" y="1740224"/>
                  <a:pt x="1178147" y="1721561"/>
                  <a:pt x="1168728" y="1728550"/>
                </a:cubicBezTo>
                <a:cubicBezTo>
                  <a:pt x="1152073" y="1727193"/>
                  <a:pt x="1122804" y="1725926"/>
                  <a:pt x="1096918" y="1721485"/>
                </a:cubicBezTo>
                <a:lnTo>
                  <a:pt x="1094082" y="1720113"/>
                </a:lnTo>
                <a:lnTo>
                  <a:pt x="1040782" y="1721762"/>
                </a:lnTo>
                <a:cubicBezTo>
                  <a:pt x="987172" y="1722352"/>
                  <a:pt x="1023272" y="1708707"/>
                  <a:pt x="955980" y="1719289"/>
                </a:cubicBezTo>
                <a:cubicBezTo>
                  <a:pt x="948995" y="1714208"/>
                  <a:pt x="940521" y="1713816"/>
                  <a:pt x="926108" y="1715917"/>
                </a:cubicBezTo>
                <a:cubicBezTo>
                  <a:pt x="900077" y="1715834"/>
                  <a:pt x="902688" y="1703436"/>
                  <a:pt x="876049" y="1710422"/>
                </a:cubicBezTo>
                <a:cubicBezTo>
                  <a:pt x="881084" y="1703830"/>
                  <a:pt x="826830" y="1706893"/>
                  <a:pt x="839194" y="1700176"/>
                </a:cubicBezTo>
                <a:cubicBezTo>
                  <a:pt x="822548" y="1693764"/>
                  <a:pt x="813674" y="1703628"/>
                  <a:pt x="797112" y="1698014"/>
                </a:cubicBezTo>
                <a:cubicBezTo>
                  <a:pt x="778195" y="1696418"/>
                  <a:pt x="807647" y="1705364"/>
                  <a:pt x="786610" y="1705455"/>
                </a:cubicBezTo>
                <a:cubicBezTo>
                  <a:pt x="761170" y="1704357"/>
                  <a:pt x="760599" y="1716610"/>
                  <a:pt x="741833" y="1700566"/>
                </a:cubicBezTo>
                <a:lnTo>
                  <a:pt x="673985" y="1692278"/>
                </a:lnTo>
                <a:cubicBezTo>
                  <a:pt x="658515" y="1695829"/>
                  <a:pt x="646395" y="1693620"/>
                  <a:pt x="634665" y="1689550"/>
                </a:cubicBezTo>
                <a:cubicBezTo>
                  <a:pt x="599149" y="1689690"/>
                  <a:pt x="567176" y="1683160"/>
                  <a:pt x="527471" y="1679869"/>
                </a:cubicBezTo>
                <a:cubicBezTo>
                  <a:pt x="484099" y="1683240"/>
                  <a:pt x="462693" y="1671949"/>
                  <a:pt x="420260" y="1668475"/>
                </a:cubicBezTo>
                <a:cubicBezTo>
                  <a:pt x="377482" y="1677390"/>
                  <a:pt x="393500" y="1652730"/>
                  <a:pt x="357630" y="1652142"/>
                </a:cubicBezTo>
                <a:cubicBezTo>
                  <a:pt x="298692" y="1659518"/>
                  <a:pt x="359631" y="1643849"/>
                  <a:pt x="269407" y="1643812"/>
                </a:cubicBezTo>
                <a:cubicBezTo>
                  <a:pt x="264204" y="1645215"/>
                  <a:pt x="253436" y="1643159"/>
                  <a:pt x="254769" y="1641013"/>
                </a:cubicBezTo>
                <a:cubicBezTo>
                  <a:pt x="234996" y="1641090"/>
                  <a:pt x="179093" y="1626583"/>
                  <a:pt x="150763" y="1628143"/>
                </a:cubicBezTo>
                <a:cubicBezTo>
                  <a:pt x="96232" y="1619954"/>
                  <a:pt x="68845" y="1629422"/>
                  <a:pt x="29133" y="1626172"/>
                </a:cubicBezTo>
                <a:lnTo>
                  <a:pt x="0" y="1619589"/>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1E1A48F2-0701-4A5B-AC3E-0E72683C1C4F}"/>
              </a:ext>
            </a:extLst>
          </p:cNvPr>
          <p:cNvSpPr>
            <a:spLocks noGrp="1"/>
          </p:cNvSpPr>
          <p:nvPr>
            <p:ph type="title"/>
          </p:nvPr>
        </p:nvSpPr>
        <p:spPr>
          <a:xfrm>
            <a:off x="828675" y="494414"/>
            <a:ext cx="10534650" cy="817403"/>
          </a:xfrm>
        </p:spPr>
        <p:txBody>
          <a:bodyPr vert="horz" lIns="91440" tIns="45720" rIns="91440" bIns="45720" rtlCol="0" anchor="b">
            <a:normAutofit/>
          </a:bodyPr>
          <a:lstStyle/>
          <a:p>
            <a:pPr algn="ctr"/>
            <a:r>
              <a:rPr lang="en-US" sz="3600" b="1" kern="1200">
                <a:solidFill>
                  <a:schemeClr val="tx1"/>
                </a:solidFill>
                <a:latin typeface="+mj-lt"/>
                <a:ea typeface="+mj-ea"/>
                <a:cs typeface="+mj-cs"/>
              </a:rPr>
              <a:t>Part I-Temperature</a:t>
            </a:r>
            <a:endParaRPr lang="en-US" sz="3600" kern="1200">
              <a:solidFill>
                <a:schemeClr val="tx1"/>
              </a:solidFill>
              <a:latin typeface="+mj-lt"/>
              <a:ea typeface="+mj-ea"/>
              <a:cs typeface="+mj-cs"/>
            </a:endParaRPr>
          </a:p>
        </p:txBody>
      </p:sp>
      <p:graphicFrame>
        <p:nvGraphicFramePr>
          <p:cNvPr id="4" name="Table 3">
            <a:extLst>
              <a:ext uri="{FF2B5EF4-FFF2-40B4-BE49-F238E27FC236}">
                <a16:creationId xmlns:a16="http://schemas.microsoft.com/office/drawing/2014/main" id="{05309E31-8631-450D-A162-56D0D58CA512}"/>
              </a:ext>
            </a:extLst>
          </p:cNvPr>
          <p:cNvGraphicFramePr>
            <a:graphicFrameLocks noGrp="1"/>
          </p:cNvGraphicFramePr>
          <p:nvPr>
            <p:extLst>
              <p:ext uri="{D42A27DB-BD31-4B8C-83A1-F6EECF244321}">
                <p14:modId xmlns:p14="http://schemas.microsoft.com/office/powerpoint/2010/main" val="1444824070"/>
              </p:ext>
            </p:extLst>
          </p:nvPr>
        </p:nvGraphicFramePr>
        <p:xfrm>
          <a:off x="888221" y="2354239"/>
          <a:ext cx="10415558" cy="3948089"/>
        </p:xfrm>
        <a:graphic>
          <a:graphicData uri="http://schemas.openxmlformats.org/drawingml/2006/table">
            <a:tbl>
              <a:tblPr firstRow="1" firstCol="1" bandRow="1"/>
              <a:tblGrid>
                <a:gridCol w="4419874">
                  <a:extLst>
                    <a:ext uri="{9D8B030D-6E8A-4147-A177-3AD203B41FA5}">
                      <a16:colId xmlns:a16="http://schemas.microsoft.com/office/drawing/2014/main" val="4207021921"/>
                    </a:ext>
                  </a:extLst>
                </a:gridCol>
                <a:gridCol w="2604507">
                  <a:extLst>
                    <a:ext uri="{9D8B030D-6E8A-4147-A177-3AD203B41FA5}">
                      <a16:colId xmlns:a16="http://schemas.microsoft.com/office/drawing/2014/main" val="27732403"/>
                    </a:ext>
                  </a:extLst>
                </a:gridCol>
                <a:gridCol w="3391177">
                  <a:extLst>
                    <a:ext uri="{9D8B030D-6E8A-4147-A177-3AD203B41FA5}">
                      <a16:colId xmlns:a16="http://schemas.microsoft.com/office/drawing/2014/main" val="81737197"/>
                    </a:ext>
                  </a:extLst>
                </a:gridCol>
              </a:tblGrid>
              <a:tr h="651439">
                <a:tc>
                  <a:txBody>
                    <a:bodyPr/>
                    <a:lstStyle/>
                    <a:p>
                      <a:pPr marL="0" marR="0" algn="l" fontAlgn="t">
                        <a:spcBef>
                          <a:spcPts val="0"/>
                        </a:spcBef>
                        <a:spcAft>
                          <a:spcPts val="0"/>
                        </a:spcAft>
                      </a:pPr>
                      <a:r>
                        <a:rPr lang="en-US" sz="24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dirty="0">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t">
                        <a:spcBef>
                          <a:spcPts val="0"/>
                        </a:spcBef>
                        <a:spcAft>
                          <a:spcPts val="0"/>
                        </a:spcAft>
                      </a:pPr>
                      <a:r>
                        <a:rPr lang="en-US" sz="24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Observations of Growth</a:t>
                      </a:r>
                      <a:endParaRPr lang="en-US" sz="4000" b="0" i="0" u="none" strike="noStrike" dirty="0">
                        <a:effectLst/>
                        <a:latin typeface="Arial" panose="020B0604020202020204" pitchFamily="34" charset="0"/>
                      </a:endParaRPr>
                    </a:p>
                  </a:txBody>
                  <a:tcPr marL="201476" marR="201476" marT="100738" marB="1007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837164398"/>
                  </a:ext>
                </a:extLst>
              </a:tr>
              <a:tr h="470950">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Temperature</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2400" b="1" i="1" u="none" strike="noStrike">
                          <a:effectLst/>
                          <a:latin typeface="Calibri" panose="020F0502020204030204" pitchFamily="34" charset="0"/>
                          <a:ea typeface="Times New Roman" panose="02020603050405020304" pitchFamily="18" charset="0"/>
                          <a:cs typeface="Times New Roman" panose="02020603050405020304" pitchFamily="18" charset="0"/>
                        </a:rPr>
                        <a:t>E. coli</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spcBef>
                          <a:spcPts val="0"/>
                        </a:spcBef>
                        <a:spcAft>
                          <a:spcPts val="0"/>
                        </a:spcAft>
                      </a:pPr>
                      <a:r>
                        <a:rPr lang="en-US" sz="2400" b="1" i="1" u="none" strike="noStrike">
                          <a:effectLst/>
                          <a:latin typeface="Calibri" panose="020F0502020204030204" pitchFamily="34" charset="0"/>
                          <a:ea typeface="Times New Roman" panose="02020603050405020304" pitchFamily="18" charset="0"/>
                          <a:cs typeface="Times New Roman" panose="02020603050405020304" pitchFamily="18" charset="0"/>
                        </a:rPr>
                        <a:t>B. subtilis</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4517605"/>
                  </a:ext>
                </a:extLst>
              </a:tr>
              <a:tr h="470950">
                <a:tc>
                  <a:txBody>
                    <a:bodyPr/>
                    <a:lstStyle/>
                    <a:p>
                      <a:pPr marL="0" marR="0" algn="l" fontAlgn="t">
                        <a:spcBef>
                          <a:spcPts val="0"/>
                        </a:spcBef>
                        <a:spcAft>
                          <a:spcPts val="0"/>
                        </a:spcAft>
                      </a:pPr>
                      <a:r>
                        <a:rPr lang="en-US" sz="2400" b="0" i="0" u="none" strike="noStrike">
                          <a:effectLst/>
                          <a:latin typeface="Calibri" panose="020F0502020204030204" pitchFamily="34" charset="0"/>
                          <a:ea typeface="Times New Roman" panose="02020603050405020304" pitchFamily="18" charset="0"/>
                          <a:cs typeface="Times New Roman" panose="02020603050405020304" pitchFamily="18" charset="0"/>
                        </a:rPr>
                        <a:t>Freezing</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766076"/>
                  </a:ext>
                </a:extLst>
              </a:tr>
              <a:tr h="470950">
                <a:tc>
                  <a:txBody>
                    <a:bodyPr/>
                    <a:lstStyle/>
                    <a:p>
                      <a:pPr marL="0" marR="0" algn="l" fontAlgn="t">
                        <a:spcBef>
                          <a:spcPts val="0"/>
                        </a:spcBef>
                        <a:spcAft>
                          <a:spcPts val="0"/>
                        </a:spcAft>
                      </a:pPr>
                      <a:r>
                        <a:rPr lang="en-US" sz="2400" b="0" i="0" u="none" strike="noStrike">
                          <a:effectLst/>
                          <a:latin typeface="Calibri" panose="020F0502020204030204" pitchFamily="34" charset="0"/>
                          <a:ea typeface="Times New Roman" panose="02020603050405020304" pitchFamily="18" charset="0"/>
                          <a:cs typeface="Times New Roman" panose="02020603050405020304" pitchFamily="18" charset="0"/>
                        </a:rPr>
                        <a:t>Refrigeration</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1144955"/>
                  </a:ext>
                </a:extLst>
              </a:tr>
              <a:tr h="470950">
                <a:tc>
                  <a:txBody>
                    <a:bodyPr/>
                    <a:lstStyle/>
                    <a:p>
                      <a:pPr marL="0" marR="0" algn="l" fontAlgn="t">
                        <a:spcBef>
                          <a:spcPts val="0"/>
                        </a:spcBef>
                        <a:spcAft>
                          <a:spcPts val="0"/>
                        </a:spcAft>
                      </a:pPr>
                      <a:r>
                        <a:rPr lang="en-US" sz="2400" b="0" i="0" u="none" strike="noStrike">
                          <a:effectLst/>
                          <a:latin typeface="Calibri" panose="020F0502020204030204" pitchFamily="34" charset="0"/>
                          <a:ea typeface="Times New Roman" panose="02020603050405020304" pitchFamily="18" charset="0"/>
                          <a:cs typeface="Times New Roman" panose="02020603050405020304" pitchFamily="18" charset="0"/>
                        </a:rPr>
                        <a:t>Room Temperature</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5072599"/>
                  </a:ext>
                </a:extLst>
              </a:tr>
              <a:tr h="470950">
                <a:tc>
                  <a:txBody>
                    <a:bodyPr/>
                    <a:lstStyle/>
                    <a:p>
                      <a:pPr marL="0" marR="0" algn="l" fontAlgn="t">
                        <a:spcBef>
                          <a:spcPts val="0"/>
                        </a:spcBef>
                        <a:spcAft>
                          <a:spcPts val="0"/>
                        </a:spcAft>
                      </a:pPr>
                      <a:r>
                        <a:rPr lang="en-US" sz="2400" b="0" i="0" u="none" strike="noStrike">
                          <a:effectLst/>
                          <a:latin typeface="Calibri" panose="020F0502020204030204" pitchFamily="34" charset="0"/>
                          <a:ea typeface="Times New Roman" panose="02020603050405020304" pitchFamily="18" charset="0"/>
                          <a:cs typeface="Times New Roman" panose="02020603050405020304" pitchFamily="18" charset="0"/>
                        </a:rPr>
                        <a:t>Control (37 C)</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7954051"/>
                  </a:ext>
                </a:extLst>
              </a:tr>
              <a:tr h="470950">
                <a:tc>
                  <a:txBody>
                    <a:bodyPr/>
                    <a:lstStyle/>
                    <a:p>
                      <a:pPr marL="0" marR="0" algn="l" fontAlgn="t">
                        <a:spcBef>
                          <a:spcPts val="0"/>
                        </a:spcBef>
                        <a:spcAft>
                          <a:spcPts val="0"/>
                        </a:spcAft>
                      </a:pPr>
                      <a:r>
                        <a:rPr lang="en-US" sz="2400" b="0" i="0" u="none" strike="noStrike">
                          <a:effectLst/>
                          <a:latin typeface="Calibri" panose="020F0502020204030204" pitchFamily="34" charset="0"/>
                          <a:ea typeface="Times New Roman" panose="02020603050405020304" pitchFamily="18" charset="0"/>
                          <a:cs typeface="Times New Roman" panose="02020603050405020304" pitchFamily="18" charset="0"/>
                        </a:rPr>
                        <a:t>Water Bath (56 C for 10 min.)</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7259528"/>
                  </a:ext>
                </a:extLst>
              </a:tr>
              <a:tr h="470950">
                <a:tc>
                  <a:txBody>
                    <a:bodyPr/>
                    <a:lstStyle/>
                    <a:p>
                      <a:pPr marL="0" marR="0" algn="l" fontAlgn="t">
                        <a:spcBef>
                          <a:spcPts val="0"/>
                        </a:spcBef>
                        <a:spcAft>
                          <a:spcPts val="0"/>
                        </a:spcAft>
                      </a:pPr>
                      <a:r>
                        <a:rPr lang="en-US" sz="2400" b="0" i="0" u="none" strike="noStrike" dirty="0">
                          <a:effectLst/>
                          <a:latin typeface="Calibri" panose="020F0502020204030204" pitchFamily="34" charset="0"/>
                          <a:ea typeface="Times New Roman" panose="02020603050405020304" pitchFamily="18" charset="0"/>
                          <a:cs typeface="Times New Roman" panose="02020603050405020304" pitchFamily="18" charset="0"/>
                        </a:rPr>
                        <a:t>Boiling for 10 min.</a:t>
                      </a:r>
                      <a:endParaRPr lang="en-US" sz="4000" b="0" i="0" u="none" strike="noStrike" dirty="0">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spcBef>
                          <a:spcPts val="0"/>
                        </a:spcBef>
                        <a:spcAft>
                          <a:spcPts val="0"/>
                        </a:spcAft>
                      </a:pPr>
                      <a:r>
                        <a:rPr lang="en-US" sz="2400" b="1" i="0" u="none" strike="noStrike"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4000" b="0" i="0" u="none" strike="noStrike" dirty="0">
                        <a:effectLst/>
                        <a:latin typeface="Arial" panose="020B0604020202020204" pitchFamily="34" charset="0"/>
                      </a:endParaRPr>
                    </a:p>
                  </a:txBody>
                  <a:tcPr marL="151107" marR="151107" marT="2098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8628773"/>
                  </a:ext>
                </a:extLst>
              </a:tr>
            </a:tbl>
          </a:graphicData>
        </a:graphic>
      </p:graphicFrame>
      <p:sp>
        <p:nvSpPr>
          <p:cNvPr id="5" name="TextBox 4">
            <a:extLst>
              <a:ext uri="{FF2B5EF4-FFF2-40B4-BE49-F238E27FC236}">
                <a16:creationId xmlns:a16="http://schemas.microsoft.com/office/drawing/2014/main" id="{4825475F-73CB-4E32-A984-A967A1DF683E}"/>
              </a:ext>
            </a:extLst>
          </p:cNvPr>
          <p:cNvSpPr txBox="1"/>
          <p:nvPr/>
        </p:nvSpPr>
        <p:spPr>
          <a:xfrm>
            <a:off x="828675" y="1831019"/>
            <a:ext cx="1180260" cy="523220"/>
          </a:xfrm>
          <a:prstGeom prst="rect">
            <a:avLst/>
          </a:prstGeom>
          <a:noFill/>
        </p:spPr>
        <p:txBody>
          <a:bodyPr wrap="none" rtlCol="0">
            <a:spAutoFit/>
          </a:bodyPr>
          <a:lstStyle/>
          <a:p>
            <a:r>
              <a:rPr lang="en-US" sz="2800" b="1" dirty="0"/>
              <a:t>Result:</a:t>
            </a:r>
          </a:p>
        </p:txBody>
      </p:sp>
    </p:spTree>
    <p:extLst>
      <p:ext uri="{BB962C8B-B14F-4D97-AF65-F5344CB8AC3E}">
        <p14:creationId xmlns:p14="http://schemas.microsoft.com/office/powerpoint/2010/main" val="1099511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47804-FC7A-4474-B810-E5834ED4BB01}"/>
              </a:ext>
            </a:extLst>
          </p:cNvPr>
          <p:cNvSpPr>
            <a:spLocks noGrp="1"/>
          </p:cNvSpPr>
          <p:nvPr>
            <p:ph type="title"/>
          </p:nvPr>
        </p:nvSpPr>
        <p:spPr/>
        <p:txBody>
          <a:bodyPr/>
          <a:lstStyle/>
          <a:p>
            <a:r>
              <a:rPr lang="en-US" b="1" dirty="0"/>
              <a:t>Part II: Low Temperature Overview</a:t>
            </a:r>
            <a:endParaRPr lang="en-US" dirty="0"/>
          </a:p>
        </p:txBody>
      </p:sp>
      <p:sp>
        <p:nvSpPr>
          <p:cNvPr id="3" name="Content Placeholder 2">
            <a:extLst>
              <a:ext uri="{FF2B5EF4-FFF2-40B4-BE49-F238E27FC236}">
                <a16:creationId xmlns:a16="http://schemas.microsoft.com/office/drawing/2014/main" id="{FC9D0D04-AE22-440A-BB24-BD9FCE72BFC9}"/>
              </a:ext>
            </a:extLst>
          </p:cNvPr>
          <p:cNvSpPr>
            <a:spLocks noGrp="1"/>
          </p:cNvSpPr>
          <p:nvPr>
            <p:ph idx="1"/>
          </p:nvPr>
        </p:nvSpPr>
        <p:spPr>
          <a:xfrm>
            <a:off x="838199" y="1825625"/>
            <a:ext cx="10894255" cy="4351338"/>
          </a:xfrm>
        </p:spPr>
        <p:txBody>
          <a:bodyPr>
            <a:normAutofit/>
          </a:bodyPr>
          <a:lstStyle/>
          <a:p>
            <a:pPr fontAlgn="base">
              <a:lnSpc>
                <a:spcPct val="100000"/>
              </a:lnSpc>
              <a:defRPr/>
            </a:pPr>
            <a:r>
              <a:rPr lang="en-US" dirty="0"/>
              <a:t>Low temperature inhibits microbial growth by slowing down microbial metabolism. Examples include refrigeration and freezing. </a:t>
            </a:r>
          </a:p>
          <a:p>
            <a:pPr fontAlgn="base">
              <a:lnSpc>
                <a:spcPct val="100000"/>
              </a:lnSpc>
              <a:defRPr/>
            </a:pPr>
            <a:r>
              <a:rPr lang="en-US" dirty="0"/>
              <a:t>Refrigeration at 5°C slows the growth of microorganisms and keeps food fresh for a few days. </a:t>
            </a:r>
          </a:p>
          <a:p>
            <a:pPr fontAlgn="base">
              <a:lnSpc>
                <a:spcPct val="100000"/>
              </a:lnSpc>
              <a:defRPr/>
            </a:pPr>
            <a:r>
              <a:rPr lang="en-US" dirty="0"/>
              <a:t>Freezing at -10°C stops microbial growth, but generally does not kill microorganisms, and keeps food fresh for several months.</a:t>
            </a:r>
          </a:p>
        </p:txBody>
      </p:sp>
    </p:spTree>
    <p:extLst>
      <p:ext uri="{BB962C8B-B14F-4D97-AF65-F5344CB8AC3E}">
        <p14:creationId xmlns:p14="http://schemas.microsoft.com/office/powerpoint/2010/main" val="8813425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41B69732-1682-4493-86EF-E7A87CA966FD}"/>
</file>

<file path=customXml/itemProps2.xml><?xml version="1.0" encoding="utf-8"?>
<ds:datastoreItem xmlns:ds="http://schemas.openxmlformats.org/officeDocument/2006/customXml" ds:itemID="{9DDDBDE4-A4BE-45DF-A1E8-A56E438B81CA}"/>
</file>

<file path=customXml/itemProps3.xml><?xml version="1.0" encoding="utf-8"?>
<ds:datastoreItem xmlns:ds="http://schemas.openxmlformats.org/officeDocument/2006/customXml" ds:itemID="{A3BA09EF-9CD1-43AD-A2C8-55F1AE92C557}"/>
</file>

<file path=docProps/app.xml><?xml version="1.0" encoding="utf-8"?>
<Properties xmlns="http://schemas.openxmlformats.org/officeDocument/2006/extended-properties" xmlns:vt="http://schemas.openxmlformats.org/officeDocument/2006/docPropsVTypes">
  <TotalTime>2107</TotalTime>
  <Words>1639</Words>
  <Application>Microsoft Macintosh PowerPoint</Application>
  <PresentationFormat>Widescreen</PresentationFormat>
  <Paragraphs>172</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Open Sans</vt:lpstr>
      <vt:lpstr>Times New Roman</vt:lpstr>
      <vt:lpstr>Office Theme</vt:lpstr>
      <vt:lpstr>Lab#12: PHYSCIAL AGENTS OF MICROBIAL CONTROL </vt:lpstr>
      <vt:lpstr>Controlling Microbial Growth</vt:lpstr>
      <vt:lpstr>Factors Affecting Antimicrobial Activity</vt:lpstr>
      <vt:lpstr>Materials Needed (For Each Group/Table)</vt:lpstr>
      <vt:lpstr>Part I-Temperature</vt:lpstr>
      <vt:lpstr>Part I-Temperature</vt:lpstr>
      <vt:lpstr>Part I-Temperature</vt:lpstr>
      <vt:lpstr>Part I-Temperature</vt:lpstr>
      <vt:lpstr>Part II: Low Temperature Overview</vt:lpstr>
      <vt:lpstr>Part II: Low Temperature Procedure</vt:lpstr>
      <vt:lpstr>Part II: Low Temperature Results</vt:lpstr>
      <vt:lpstr>Part III: Osmotic Pressure Overview</vt:lpstr>
      <vt:lpstr>Part III: Osmotic Pressure Procedure</vt:lpstr>
      <vt:lpstr>Part III: Osmotic Pressure Results</vt:lpstr>
      <vt:lpstr>Part IV: Drying/ Desiccation Overview</vt:lpstr>
      <vt:lpstr>Part IV: Drying/ Desiccation Procedure</vt:lpstr>
      <vt:lpstr>Part IV: Drying/ Desiccation Results</vt:lpstr>
      <vt:lpstr>Part V: Effect of Ultraviolet Radiation</vt:lpstr>
      <vt:lpstr>Part V: Effect of Ultraviolet Radiation Procedure</vt:lpstr>
      <vt:lpstr>Part V: Effect of Ultraviolet Radiation</vt:lpstr>
      <vt:lpstr>Part V: Effect of Ultraviolet Radiation Results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48</cp:revision>
  <dcterms:created xsi:type="dcterms:W3CDTF">2021-01-27T04:41:19Z</dcterms:created>
  <dcterms:modified xsi:type="dcterms:W3CDTF">2021-08-01T13:04:28Z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