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8" r:id="rId2"/>
    <p:sldId id="261" r:id="rId3"/>
    <p:sldId id="263" r:id="rId4"/>
    <p:sldId id="266" r:id="rId5"/>
    <p:sldId id="267" r:id="rId6"/>
    <p:sldId id="264" r:id="rId7"/>
    <p:sldId id="265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73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EBDA6D-DC69-4DCE-BAF7-6763517D3376}" type="datetimeFigureOut">
              <a:rPr lang="en-US"/>
              <a:t>8/6/2021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977E94-A6AB-4E02-8E43-E89F9CF4757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542583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7F6C43-988E-4257-9A1C-C162EF036D58}" type="datetimeFigureOut">
              <a:rPr lang="en-US"/>
              <a:t>8/6/2021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D491D0-8E1B-49C7-849B-A28568D9449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26325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inv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832533" y="1371600"/>
            <a:ext cx="9359467" cy="297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2832533" y="4462272"/>
            <a:ext cx="9359467" cy="10332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">
          <a:xfrm>
            <a:off x="3175199" y="1943842"/>
            <a:ext cx="8500062" cy="2387600"/>
          </a:xfrm>
        </p:spPr>
        <p:txBody>
          <a:bodyPr anchor="b"/>
          <a:lstStyle>
            <a:lvl1pPr algn="l">
              <a:lnSpc>
                <a:spcPct val="90000"/>
              </a:lnSpc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75199" y="4538659"/>
            <a:ext cx="8500062" cy="865321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8/6/2021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549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64405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rot="5400000">
            <a:off x="8267671" y="3370131"/>
            <a:ext cx="6858000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 rot="5400000">
            <a:off x="7523375" y="2743540"/>
            <a:ext cx="6857433" cy="1371487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66348" y="462249"/>
            <a:ext cx="1370886" cy="57147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8199" y="462249"/>
            <a:ext cx="9693088" cy="571471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78199" y="6356350"/>
            <a:ext cx="1971947" cy="365125"/>
          </a:xfrm>
        </p:spPr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82374" y="6356350"/>
            <a:ext cx="5687786" cy="365125"/>
          </a:xfrm>
        </p:spPr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2389" y="6356350"/>
            <a:ext cx="1968898" cy="365125"/>
          </a:xfrm>
        </p:spPr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294111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1200" y="1722436"/>
            <a:ext cx="11074400" cy="4525965"/>
          </a:xfrm>
        </p:spPr>
        <p:txBody>
          <a:bodyPr/>
          <a:lstStyle>
            <a:lvl1pPr marL="1730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 b="0">
                <a:solidFill>
                  <a:schemeClr val="accent6">
                    <a:lumMod val="75000"/>
                  </a:schemeClr>
                </a:solidFill>
              </a:defRPr>
            </a:lvl1pPr>
            <a:lvl2pPr marL="684213" indent="-22701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2000">
                <a:solidFill>
                  <a:schemeClr val="accent6">
                    <a:lumMod val="75000"/>
                  </a:schemeClr>
                </a:solidFill>
              </a:defRPr>
            </a:lvl2pPr>
            <a:lvl3pPr marL="10874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800">
                <a:solidFill>
                  <a:schemeClr val="accent6">
                    <a:lumMod val="75000"/>
                  </a:schemeClr>
                </a:solidFill>
              </a:defRPr>
            </a:lvl3pPr>
            <a:lvl4pPr marL="1541463" indent="-16986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600">
                <a:solidFill>
                  <a:schemeClr val="accent6">
                    <a:lumMod val="75000"/>
                  </a:schemeClr>
                </a:solidFill>
              </a:defRPr>
            </a:lvl4pPr>
            <a:lvl5pPr marL="20018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400"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711200" y="533400"/>
            <a:ext cx="11001600" cy="457200"/>
          </a:xfrm>
        </p:spPr>
        <p:txBody>
          <a:bodyPr>
            <a:normAutofit/>
          </a:bodyPr>
          <a:lstStyle>
            <a:lvl1pPr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31200" y="6653838"/>
            <a:ext cx="38608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00" y="6638076"/>
            <a:ext cx="2844800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406400" y="16201"/>
            <a:ext cx="10972800" cy="639763"/>
          </a:xfrm>
        </p:spPr>
        <p:txBody>
          <a:bodyPr/>
          <a:lstStyle>
            <a:lvl1pPr>
              <a:buClr>
                <a:schemeClr val="accent6">
                  <a:lumMod val="50000"/>
                </a:schemeClr>
              </a:buCl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97289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1200" y="1722436"/>
            <a:ext cx="11074400" cy="4525965"/>
          </a:xfrm>
        </p:spPr>
        <p:txBody>
          <a:bodyPr/>
          <a:lstStyle>
            <a:lvl1pPr marL="1730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 b="0">
                <a:solidFill>
                  <a:schemeClr val="accent6">
                    <a:lumMod val="75000"/>
                  </a:schemeClr>
                </a:solidFill>
              </a:defRPr>
            </a:lvl1pPr>
            <a:lvl2pPr marL="684213" indent="-22701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2000">
                <a:solidFill>
                  <a:schemeClr val="accent6">
                    <a:lumMod val="75000"/>
                  </a:schemeClr>
                </a:solidFill>
              </a:defRPr>
            </a:lvl2pPr>
            <a:lvl3pPr marL="10874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800">
                <a:solidFill>
                  <a:schemeClr val="accent6">
                    <a:lumMod val="75000"/>
                  </a:schemeClr>
                </a:solidFill>
              </a:defRPr>
            </a:lvl3pPr>
            <a:lvl4pPr marL="1541463" indent="-16986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600">
                <a:solidFill>
                  <a:schemeClr val="accent6">
                    <a:lumMod val="75000"/>
                  </a:schemeClr>
                </a:solidFill>
              </a:defRPr>
            </a:lvl4pPr>
            <a:lvl5pPr marL="20018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400"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711200" y="533400"/>
            <a:ext cx="11001600" cy="457200"/>
          </a:xfrm>
        </p:spPr>
        <p:txBody>
          <a:bodyPr>
            <a:normAutofit/>
          </a:bodyPr>
          <a:lstStyle>
            <a:lvl1pPr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31200" y="6653838"/>
            <a:ext cx="38608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00" y="6638076"/>
            <a:ext cx="2844800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406400" y="16201"/>
            <a:ext cx="10972800" cy="639763"/>
          </a:xfrm>
        </p:spPr>
        <p:txBody>
          <a:bodyPr/>
          <a:lstStyle>
            <a:lvl1pPr>
              <a:buClr>
                <a:schemeClr val="accent6">
                  <a:lumMod val="50000"/>
                </a:schemeClr>
              </a:buCl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11804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413334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 bwMode="inv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502152" y="-20637"/>
            <a:ext cx="7315200" cy="434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3502152" y="4462272"/>
            <a:ext cx="7315200" cy="17190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3838015" y="658346"/>
            <a:ext cx="6597464" cy="3664417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5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38014" y="4589463"/>
            <a:ext cx="6597465" cy="1500187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8/6/2021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452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80160" y="2194560"/>
            <a:ext cx="4489704" cy="3986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5368" y="2194560"/>
            <a:ext cx="4493424" cy="3986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01040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0160" y="1828456"/>
            <a:ext cx="4489704" cy="8306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80160" y="2743194"/>
            <a:ext cx="4489704" cy="34337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9088" y="1828456"/>
            <a:ext cx="4489704" cy="8306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9088" y="2743194"/>
            <a:ext cx="4489704" cy="34337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61286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41611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30296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2"/>
          <p:cNvSpPr>
            <a:spLocks noGrp="1"/>
          </p:cNvSpPr>
          <p:nvPr>
            <p:ph type="body" sz="half" idx="2"/>
          </p:nvPr>
        </p:nvSpPr>
        <p:spPr>
          <a:xfrm>
            <a:off x="1291818" y="2465294"/>
            <a:ext cx="3834874" cy="3711669"/>
          </a:xfrm>
        </p:spPr>
        <p:txBody>
          <a:bodyPr>
            <a:normAutofit/>
          </a:bodyPr>
          <a:lstStyle>
            <a:lvl1pPr marL="0" indent="0">
              <a:spcBef>
                <a:spcPts val="1500"/>
              </a:spcBef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3"/>
          <p:cNvSpPr>
            <a:spLocks noGrp="1"/>
          </p:cNvSpPr>
          <p:nvPr>
            <p:ph idx="1"/>
          </p:nvPr>
        </p:nvSpPr>
        <p:spPr>
          <a:xfrm>
            <a:off x="5518897" y="2465294"/>
            <a:ext cx="5174504" cy="3711669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14742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1819" y="2465293"/>
            <a:ext cx="3834874" cy="3711669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5518896" y="1828456"/>
            <a:ext cx="5389895" cy="5029544"/>
          </a:xfrm>
        </p:spPr>
        <p:txBody>
          <a:bodyPr tIns="13716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61366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347472"/>
            <a:ext cx="12188952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0" y="457200"/>
            <a:ext cx="12188952" cy="1371257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280160" y="466343"/>
            <a:ext cx="9628632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0160" y="2190749"/>
            <a:ext cx="9628632" cy="39862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8/6/2021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921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buNone/>
        <a:defRPr sz="30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500"/>
        </a:spcBef>
        <a:buFont typeface="Wingdings" panose="05000000000000000000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Lab#10: Use Of Selective &amp; Differential Media</a:t>
            </a:r>
            <a:br>
              <a:rPr lang="en-US" dirty="0"/>
            </a:br>
            <a:endParaRPr lang="en-US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75199" y="4538660"/>
            <a:ext cx="8500062" cy="712214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Lab Preparatory Manual</a:t>
            </a:r>
            <a:endParaRPr lang="en-US" sz="36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6983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99883" y="1850061"/>
            <a:ext cx="11192234" cy="4846161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200" dirty="0"/>
              <a:t>1 EMB Plate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200" dirty="0"/>
              <a:t>1 MacConkey Plate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200" dirty="0"/>
              <a:t>1 Mannitol Salt Agar Plate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200" dirty="0"/>
              <a:t>1 PEA Plate</a:t>
            </a:r>
          </a:p>
          <a:p>
            <a:pPr fontAlgn="base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3200" dirty="0"/>
              <a:t>Purple plastic loops</a:t>
            </a:r>
          </a:p>
          <a:p>
            <a:pPr fontAlgn="base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3200" dirty="0"/>
              <a:t>Paper towels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2800" i="1" dirty="0"/>
          </a:p>
          <a:p>
            <a:pPr fontAlgn="base">
              <a:lnSpc>
                <a:spcPct val="70000"/>
              </a:lnSpc>
              <a:defRPr/>
            </a:pPr>
            <a:endParaRPr lang="en-US" sz="2800" dirty="0">
              <a:solidFill>
                <a:schemeClr val="tx1">
                  <a:alpha val="80000"/>
                </a:schemeClr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856509" y="762001"/>
            <a:ext cx="8229600" cy="803563"/>
          </a:xfrm>
        </p:spPr>
        <p:txBody>
          <a:bodyPr>
            <a:normAutofit fontScale="90000"/>
          </a:bodyPr>
          <a:lstStyle/>
          <a:p>
            <a:pPr algn="ctr">
              <a:buNone/>
            </a:pPr>
            <a:r>
              <a:rPr lang="en-US" sz="6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Set Up On Teacher’s Table</a:t>
            </a:r>
          </a:p>
        </p:txBody>
      </p:sp>
    </p:spTree>
    <p:extLst>
      <p:ext uri="{BB962C8B-B14F-4D97-AF65-F5344CB8AC3E}">
        <p14:creationId xmlns:p14="http://schemas.microsoft.com/office/powerpoint/2010/main" val="2676704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398" y="1967346"/>
            <a:ext cx="11241260" cy="4771079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200" dirty="0"/>
              <a:t>Each student should have on his/her table: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200" dirty="0"/>
              <a:t>Bleach Bottles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200" dirty="0"/>
              <a:t>Distilled Water Bottles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200" dirty="0"/>
              <a:t>Tissue Papers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200" dirty="0"/>
              <a:t>Purple Plastic Needles/loops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200" dirty="0"/>
              <a:t> 1, 500 ml Beaker half filled with bleach water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200" dirty="0"/>
              <a:t>Bacti-cinerator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en-US" sz="2800" dirty="0"/>
          </a:p>
          <a:p>
            <a:pPr>
              <a:buFont typeface="Wingdings" panose="05000000000000000000" pitchFamily="2" charset="2"/>
              <a:buChar char="§"/>
            </a:pPr>
            <a:endParaRPr lang="en-US" sz="2800" dirty="0"/>
          </a:p>
          <a:p>
            <a:pPr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67345" y="734291"/>
            <a:ext cx="8229600" cy="80356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Set Up On Students’ Table</a:t>
            </a:r>
          </a:p>
        </p:txBody>
      </p:sp>
    </p:spTree>
    <p:extLst>
      <p:ext uri="{BB962C8B-B14F-4D97-AF65-F5344CB8AC3E}">
        <p14:creationId xmlns:p14="http://schemas.microsoft.com/office/powerpoint/2010/main" val="22383168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398" y="1967346"/>
            <a:ext cx="11269396" cy="4771079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3000" i="1" dirty="0">
                <a:highlight>
                  <a:srgbClr val="FFFF00"/>
                </a:highlight>
              </a:rPr>
              <a:t>Check each student drawer and make sure everything is stock with: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Pack of lens paper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Pack of Bibulous paper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Green half test-tube rack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1 Oil immersion pen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Bottle of lens cleaner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Kim-wipe box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1 metal loop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1 Roll of color tape (color should match up with what the tape that is on the drawer door)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1 small box of cover slips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1 empty  slide box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1 small box of glass slides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en-US" sz="2800" dirty="0"/>
          </a:p>
          <a:p>
            <a:pPr>
              <a:buFont typeface="Wingdings" panose="05000000000000000000" pitchFamily="2" charset="2"/>
              <a:buChar char="§"/>
            </a:pPr>
            <a:endParaRPr lang="en-US" sz="2800" dirty="0"/>
          </a:p>
          <a:p>
            <a:pPr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67345" y="734291"/>
            <a:ext cx="8229600" cy="80356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Set Up On Students’ Drawer</a:t>
            </a:r>
          </a:p>
        </p:txBody>
      </p:sp>
    </p:spTree>
    <p:extLst>
      <p:ext uri="{BB962C8B-B14F-4D97-AF65-F5344CB8AC3E}">
        <p14:creationId xmlns:p14="http://schemas.microsoft.com/office/powerpoint/2010/main" val="2222456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755D375-88C4-4AB4-9424-ACD7F7F721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132" y="2045993"/>
            <a:ext cx="11753948" cy="4636161"/>
          </a:xfrm>
        </p:spPr>
        <p:txBody>
          <a:bodyPr>
            <a:normAutofit fontScale="77500" lnSpcReduction="20000"/>
          </a:bodyPr>
          <a:lstStyle/>
          <a:p>
            <a:pPr marL="0" indent="-53975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300" i="1" dirty="0">
                <a:highlight>
                  <a:srgbClr val="FFFF00"/>
                </a:highlight>
              </a:rPr>
              <a:t>All of these can be set on the mobile cart besides the Instructor’s table so students/faculty can grab as needed:</a:t>
            </a:r>
          </a:p>
          <a:p>
            <a:pPr marL="173038" lvl="1" indent="-173038">
              <a:lnSpc>
                <a:spcPct val="120000"/>
              </a:lnSpc>
              <a:spcBef>
                <a:spcPts val="0"/>
              </a:spcBef>
            </a:pPr>
            <a:r>
              <a:rPr lang="en-US" sz="3700" dirty="0"/>
              <a:t>24 EMB Plates (4 EMB  on each table X 6 tables)</a:t>
            </a:r>
          </a:p>
          <a:p>
            <a:pPr marL="173038" lvl="1" indent="-173038">
              <a:lnSpc>
                <a:spcPct val="120000"/>
              </a:lnSpc>
              <a:spcBef>
                <a:spcPts val="0"/>
              </a:spcBef>
            </a:pPr>
            <a:r>
              <a:rPr lang="en-US" sz="3700" dirty="0"/>
              <a:t>24 MacConkey Plates (4 on each table X 6 tables)</a:t>
            </a:r>
          </a:p>
          <a:p>
            <a:pPr marL="173038" lvl="1" indent="-173038">
              <a:lnSpc>
                <a:spcPct val="120000"/>
              </a:lnSpc>
              <a:spcBef>
                <a:spcPts val="0"/>
              </a:spcBef>
            </a:pPr>
            <a:r>
              <a:rPr lang="en-US" sz="3700" dirty="0"/>
              <a:t>24 Mannitol Salt Agar Plates (4 on each table X 6 tables)</a:t>
            </a:r>
          </a:p>
          <a:p>
            <a:pPr marL="173038" lvl="1" indent="-173038">
              <a:lnSpc>
                <a:spcPct val="120000"/>
              </a:lnSpc>
              <a:spcBef>
                <a:spcPts val="0"/>
              </a:spcBef>
            </a:pPr>
            <a:r>
              <a:rPr lang="en-US" sz="3700" dirty="0"/>
              <a:t>24 PEA Plates (4 on each table X 6 tables)</a:t>
            </a:r>
          </a:p>
          <a:p>
            <a:pPr marL="173038" lvl="1" indent="-173038">
              <a:lnSpc>
                <a:spcPct val="120000"/>
              </a:lnSpc>
              <a:spcBef>
                <a:spcPts val="0"/>
              </a:spcBef>
            </a:pPr>
            <a:r>
              <a:rPr lang="en-US" sz="3700" dirty="0"/>
              <a:t>4 Blood Agar Plates ( 1 on each table)</a:t>
            </a:r>
          </a:p>
          <a:p>
            <a:pPr marL="173038" marR="0" lvl="1" indent="-173038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800" dirty="0"/>
              <a:t>Purple Plastic needles </a:t>
            </a:r>
          </a:p>
          <a:p>
            <a:pPr marL="173038" marR="0" lvl="1" indent="-173038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800" dirty="0"/>
              <a:t>Beakers of Bleach/ Water mix</a:t>
            </a:r>
          </a:p>
          <a:p>
            <a:pPr marL="173038" marR="0" lvl="1" indent="-173038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800" dirty="0"/>
              <a:t>Lighter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400" i="1" dirty="0"/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300" dirty="0"/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300" i="1" dirty="0"/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300" i="1" dirty="0"/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300" i="1" dirty="0"/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300" i="1" dirty="0"/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300" i="1" dirty="0"/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154F0E-A11D-4F7E-9A5C-1C455E1448E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11200" y="941362"/>
            <a:ext cx="11001600" cy="774895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+mj-ea"/>
                <a:cs typeface="+mj-cs"/>
              </a:rPr>
              <a:t>Set Up On Side Table/Mobile Cart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77434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755D375-88C4-4AB4-9424-ACD7F7F721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132" y="2045993"/>
            <a:ext cx="11753948" cy="4636161"/>
          </a:xfrm>
        </p:spPr>
        <p:txBody>
          <a:bodyPr>
            <a:normAutofit fontScale="70000" lnSpcReduction="20000"/>
          </a:bodyPr>
          <a:lstStyle/>
          <a:p>
            <a:pPr marL="0" indent="-53975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300" i="1" dirty="0">
                <a:highlight>
                  <a:srgbClr val="FFFF00"/>
                </a:highlight>
              </a:rPr>
              <a:t>All of these can be set on the mobile cart besides the Instructor’s table so students/faculty can grab as needed:</a:t>
            </a:r>
          </a:p>
          <a:p>
            <a:pPr marL="173038" marR="0" lvl="1" indent="-173038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800" dirty="0"/>
              <a:t>Candles</a:t>
            </a:r>
          </a:p>
          <a:p>
            <a:pPr marL="173038" marR="0" lvl="1" indent="-173038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800" dirty="0"/>
              <a:t>2 Large Pickle Jars</a:t>
            </a:r>
          </a:p>
          <a:p>
            <a:pPr marL="173038" marR="0" lvl="1" indent="-173038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800" dirty="0"/>
              <a:t>3 Petri plate racks</a:t>
            </a:r>
          </a:p>
          <a:p>
            <a:pPr marL="173038" lvl="1" indent="-173038">
              <a:lnSpc>
                <a:spcPct val="120000"/>
              </a:lnSpc>
              <a:spcBef>
                <a:spcPts val="0"/>
              </a:spcBef>
            </a:pPr>
            <a:r>
              <a:rPr lang="en-US" sz="3700" dirty="0"/>
              <a:t>Freshly prepared culture media: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300" dirty="0"/>
              <a:t>12 TSB tubes of </a:t>
            </a:r>
            <a:r>
              <a:rPr lang="en-US" sz="3300" i="1" dirty="0"/>
              <a:t>Escherichia coli (E. coli</a:t>
            </a:r>
            <a:r>
              <a:rPr lang="en-US" sz="3300" dirty="0"/>
              <a:t>) 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300" dirty="0"/>
              <a:t>12 TSB tubes of </a:t>
            </a:r>
            <a:r>
              <a:rPr lang="en-US" sz="3300" i="1" dirty="0"/>
              <a:t>Staphylococcus epidermidis (S. epi.) 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300" dirty="0"/>
              <a:t>12 TSB tubes of </a:t>
            </a:r>
            <a:r>
              <a:rPr lang="en-US" sz="3300" i="1" dirty="0"/>
              <a:t>Staphylococcus aureus (S. aureus)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300" dirty="0"/>
              <a:t>12 TSB tubes of </a:t>
            </a:r>
            <a:r>
              <a:rPr lang="en-US" sz="3300" i="1" dirty="0"/>
              <a:t>Proteus vulgaris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300" dirty="0"/>
              <a:t>12 TSB tubes of </a:t>
            </a:r>
            <a:r>
              <a:rPr lang="en-US" sz="3400" i="1" dirty="0"/>
              <a:t>Streptococcus pyogenes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300" dirty="0"/>
              <a:t>12 TSB tubes of </a:t>
            </a:r>
            <a:r>
              <a:rPr lang="en-US" sz="3400" i="1" dirty="0"/>
              <a:t>Streptococcus pneumoniae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400" i="1" dirty="0"/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300" dirty="0"/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300" i="1" dirty="0"/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300" i="1" dirty="0"/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300" i="1" dirty="0"/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300" i="1" dirty="0"/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300" i="1" dirty="0"/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154F0E-A11D-4F7E-9A5C-1C455E1448E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11200" y="941362"/>
            <a:ext cx="11001600" cy="774895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+mj-ea"/>
                <a:cs typeface="+mj-cs"/>
              </a:rPr>
              <a:t>Set Up On Side Table/Mobile Cart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69836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A09BD3D-E94C-4BD1-8FEC-8E94D6899C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8400" y="2208628"/>
            <a:ext cx="11074400" cy="4349263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3200" dirty="0"/>
              <a:t>Take away the used auto-clave bags and set up 3 new bags at the back of the room.</a:t>
            </a:r>
          </a:p>
          <a:p>
            <a:r>
              <a:rPr lang="en-US" sz="3200" dirty="0"/>
              <a:t>Check the Gloves (all sizes).</a:t>
            </a:r>
          </a:p>
          <a:p>
            <a:r>
              <a:rPr lang="en-US" sz="3200" dirty="0"/>
              <a:t>Buy milk samples (5/6 different kind from different stores) </a:t>
            </a:r>
            <a:r>
              <a:rPr lang="en-US" sz="3200"/>
              <a:t>for next lab.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9983C5-9E91-4717-BE01-85766D7841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11200" y="647114"/>
            <a:ext cx="11001600" cy="9144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Preparation For Next Lab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012380053"/>
      </p:ext>
    </p:extLst>
  </p:cSld>
  <p:clrMapOvr>
    <a:masterClrMapping/>
  </p:clrMapOvr>
</p:sld>
</file>

<file path=ppt/theme/theme1.xml><?xml version="1.0" encoding="utf-8"?>
<a:theme xmlns:a="http://schemas.openxmlformats.org/drawingml/2006/main" name="Educational subjects 16x9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0001127.potx" id="{6B18C398-4F76-4BDC-B8A4-D02A96E0AA82}" vid="{FBF1AC64-E511-41D2-AA23-0E693E79CD77}"/>
    </a:ext>
  </a:extLst>
</a:theme>
</file>

<file path=ppt/theme/theme2.xml><?xml version="1.0" encoding="utf-8"?>
<a:theme xmlns:a="http://schemas.openxmlformats.org/drawingml/2006/main" name="Office Them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D20B9345-8B0B-4F48-9FBE-778F0537D9CD}"/>
</file>

<file path=customXml/itemProps2.xml><?xml version="1.0" encoding="utf-8"?>
<ds:datastoreItem xmlns:ds="http://schemas.openxmlformats.org/officeDocument/2006/customXml" ds:itemID="{E0438DB6-9715-47E3-B510-27137DD8E42A}"/>
</file>

<file path=customXml/itemProps3.xml><?xml version="1.0" encoding="utf-8"?>
<ds:datastoreItem xmlns:ds="http://schemas.openxmlformats.org/officeDocument/2006/customXml" ds:itemID="{0EF8C676-61A3-48D1-9662-8264221D6A1C}"/>
</file>

<file path=docProps/app.xml><?xml version="1.0" encoding="utf-8"?>
<Properties xmlns="http://schemas.openxmlformats.org/officeDocument/2006/extended-properties" xmlns:vt="http://schemas.openxmlformats.org/officeDocument/2006/docPropsVTypes">
  <Template>Educational subjects presentation, chalkboard illustrations design (widescreen)</Template>
  <TotalTime>500</TotalTime>
  <Words>401</Words>
  <Application>Microsoft Office PowerPoint</Application>
  <PresentationFormat>Widescreen</PresentationFormat>
  <Paragraphs>74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Segoe UI</vt:lpstr>
      <vt:lpstr>Wingdings</vt:lpstr>
      <vt:lpstr>Educational subjects 16x9</vt:lpstr>
      <vt:lpstr>Lab#10: Use Of Selective &amp; Differential Media </vt:lpstr>
      <vt:lpstr>Set Up On Teacher’s Table</vt:lpstr>
      <vt:lpstr>Set Up On Students’ Table</vt:lpstr>
      <vt:lpstr>Set Up On Students’ Drawer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MOLECULAR BIOLOGY OF THE GENE</dc:title>
  <dc:creator>Kallol Nandi</dc:creator>
  <cp:lastModifiedBy>Banhi Nandi</cp:lastModifiedBy>
  <cp:revision>48</cp:revision>
  <dcterms:created xsi:type="dcterms:W3CDTF">2018-03-15T23:33:56Z</dcterms:created>
  <dcterms:modified xsi:type="dcterms:W3CDTF">2021-08-06T04:16:02Z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