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72" r:id="rId4"/>
    <p:sldId id="273" r:id="rId5"/>
    <p:sldId id="274" r:id="rId6"/>
    <p:sldId id="275" r:id="rId7"/>
    <p:sldId id="276" r:id="rId8"/>
    <p:sldId id="277" r:id="rId9"/>
    <p:sldId id="278" r:id="rId10"/>
    <p:sldId id="279" r:id="rId11"/>
    <p:sldId id="280" r:id="rId12"/>
    <p:sldId id="28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56"/>
            <p14:sldId id="270"/>
            <p14:sldId id="272"/>
            <p14:sldId id="273"/>
            <p14:sldId id="274"/>
            <p14:sldId id="275"/>
            <p14:sldId id="276"/>
            <p14:sldId id="277"/>
            <p14:sldId id="278"/>
            <p14:sldId id="279"/>
            <p14:sldId id="280"/>
            <p14:sldId id="28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996" autoAdjust="0"/>
    <p:restoredTop sz="94660"/>
  </p:normalViewPr>
  <p:slideViewPr>
    <p:cSldViewPr snapToGrid="0">
      <p:cViewPr varScale="1">
        <p:scale>
          <a:sx n="75" d="100"/>
          <a:sy n="75" d="100"/>
        </p:scale>
        <p:origin x="192" y="9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7/30/21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7/30/21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0E5BB2A-FC6B-4C68-9FA7-F3433DCE8518}"/>
              </a:ext>
            </a:extLst>
          </p:cNvPr>
          <p:cNvSpPr>
            <a:spLocks noGrp="1"/>
          </p:cNvSpPr>
          <p:nvPr>
            <p:ph type="ctrTitle"/>
          </p:nvPr>
        </p:nvSpPr>
        <p:spPr>
          <a:xfrm>
            <a:off x="6946145" y="3118032"/>
            <a:ext cx="4805996" cy="1401448"/>
          </a:xfrm>
        </p:spPr>
        <p:txBody>
          <a:bodyPr anchor="t">
            <a:normAutofit fontScale="90000"/>
          </a:bodyPr>
          <a:lstStyle/>
          <a:p>
            <a:r>
              <a:rPr lang="en-US" sz="5400" b="1" dirty="0">
                <a:solidFill>
                  <a:schemeClr val="accent1">
                    <a:lumMod val="50000"/>
                  </a:schemeClr>
                </a:solidFill>
              </a:rPr>
              <a:t>Lab #2: Microscopy</a:t>
            </a:r>
          </a:p>
        </p:txBody>
      </p:sp>
      <p:sp>
        <p:nvSpPr>
          <p:cNvPr id="29"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0" name="Picture 19">
            <a:extLst>
              <a:ext uri="{FF2B5EF4-FFF2-40B4-BE49-F238E27FC236}">
                <a16:creationId xmlns:a16="http://schemas.microsoft.com/office/drawing/2014/main" id="{D88D7FBE-D28B-45ED-898A-F8BA88F62EC2}"/>
              </a:ext>
            </a:extLst>
          </p:cNvPr>
          <p:cNvPicPr/>
          <p:nvPr/>
        </p:nvPicPr>
        <p:blipFill rotWithShape="1">
          <a:blip r:embed="rId3">
            <a:alphaModFix/>
            <a:extLst>
              <a:ext uri="{28A0092B-C50C-407E-A947-70E740481C1C}">
                <a14:useLocalDpi xmlns:a14="http://schemas.microsoft.com/office/drawing/2010/main" val="0"/>
              </a:ext>
            </a:extLst>
          </a:blip>
          <a:srcRect t="7653" r="1" b="1"/>
          <a:stretch/>
        </p:blipFill>
        <p:spPr bwMode="auto">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noFill/>
          <a:effectLst>
            <a:softEdge rad="0"/>
          </a:effectLst>
          <a:extLst>
            <a:ext uri="{FAA26D3D-D897-4be2-8F04-BA451C77F1D7}">
              <ma14:placeholderFlag xmlns:lc="http://schemas.openxmlformats.org/drawingml/2006/lockedCanvas" xmlns:ma14="http://schemas.microsoft.com/office/mac/drawingml/2011/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a:ext>
          </a:extLst>
        </p:spPr>
      </p:pic>
    </p:spTree>
    <p:extLst>
      <p:ext uri="{BB962C8B-B14F-4D97-AF65-F5344CB8AC3E}">
        <p14:creationId xmlns:p14="http://schemas.microsoft.com/office/powerpoint/2010/main" val="2327465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9ACFC-2C95-4F03-BA7E-BDC6BB733B6E}"/>
              </a:ext>
            </a:extLst>
          </p:cNvPr>
          <p:cNvSpPr>
            <a:spLocks noGrp="1"/>
          </p:cNvSpPr>
          <p:nvPr>
            <p:ph type="title"/>
          </p:nvPr>
        </p:nvSpPr>
        <p:spPr/>
        <p:txBody>
          <a:bodyPr/>
          <a:lstStyle/>
          <a:p>
            <a:r>
              <a:rPr lang="en-US" b="1" dirty="0"/>
              <a:t>How To Focus Part II</a:t>
            </a:r>
            <a:endParaRPr lang="en-US" dirty="0"/>
          </a:p>
        </p:txBody>
      </p:sp>
      <p:sp>
        <p:nvSpPr>
          <p:cNvPr id="3" name="Content Placeholder 2">
            <a:extLst>
              <a:ext uri="{FF2B5EF4-FFF2-40B4-BE49-F238E27FC236}">
                <a16:creationId xmlns:a16="http://schemas.microsoft.com/office/drawing/2014/main" id="{0F0BFBF1-10D0-41EC-955E-0E6105AFBE0C}"/>
              </a:ext>
            </a:extLst>
          </p:cNvPr>
          <p:cNvSpPr>
            <a:spLocks noGrp="1"/>
          </p:cNvSpPr>
          <p:nvPr>
            <p:ph idx="1"/>
          </p:nvPr>
        </p:nvSpPr>
        <p:spPr>
          <a:xfrm>
            <a:off x="838200" y="1500995"/>
            <a:ext cx="10515600" cy="5037827"/>
          </a:xfrm>
        </p:spPr>
        <p:txBody>
          <a:bodyPr>
            <a:noAutofit/>
          </a:bodyPr>
          <a:lstStyle/>
          <a:p>
            <a:pPr>
              <a:lnSpc>
                <a:spcPct val="120000"/>
              </a:lnSpc>
            </a:pPr>
            <a:r>
              <a:rPr lang="en-US" sz="2000" dirty="0"/>
              <a:t>Use the coarse adjustment knob (large knob) to take the stage at the lowest position and then slowly bring it up. Continue until you get the image into view (to be sure, move the stage up/down at least 2/3 times)</a:t>
            </a:r>
          </a:p>
          <a:p>
            <a:pPr>
              <a:lnSpc>
                <a:spcPct val="120000"/>
              </a:lnSpc>
            </a:pPr>
            <a:r>
              <a:rPr lang="en-US" sz="2000" dirty="0"/>
              <a:t>Use the fine adjustment knob (small knob) to make the image clearer to see more detail.</a:t>
            </a:r>
          </a:p>
          <a:p>
            <a:pPr>
              <a:lnSpc>
                <a:spcPct val="120000"/>
              </a:lnSpc>
            </a:pPr>
            <a:r>
              <a:rPr lang="en-US" sz="2000" dirty="0"/>
              <a:t>Adjust the slide so you can see the specimen in the center.  </a:t>
            </a:r>
          </a:p>
          <a:p>
            <a:pPr>
              <a:lnSpc>
                <a:spcPct val="120000"/>
              </a:lnSpc>
            </a:pPr>
            <a:r>
              <a:rPr lang="en-US" sz="2000" dirty="0"/>
              <a:t>Once you have the image in view, rotate the nosepiece to view it under different powers</a:t>
            </a:r>
          </a:p>
          <a:p>
            <a:pPr>
              <a:lnSpc>
                <a:spcPct val="120000"/>
              </a:lnSpc>
            </a:pPr>
            <a:r>
              <a:rPr lang="en-US" sz="2000" dirty="0"/>
              <a:t>Start at the lowest magnification, then work your way up. Fine focusing on different levels is necessary so you can choose the clearest view.  </a:t>
            </a:r>
          </a:p>
          <a:p>
            <a:pPr>
              <a:lnSpc>
                <a:spcPct val="120000"/>
              </a:lnSpc>
            </a:pPr>
            <a:r>
              <a:rPr lang="en-US" sz="2000" dirty="0"/>
              <a:t>Adjust the diaphragm when you move from one magnification level to another.  A higher magnification may require more light than the lower objectives.</a:t>
            </a:r>
          </a:p>
        </p:txBody>
      </p:sp>
    </p:spTree>
    <p:extLst>
      <p:ext uri="{BB962C8B-B14F-4D97-AF65-F5344CB8AC3E}">
        <p14:creationId xmlns:p14="http://schemas.microsoft.com/office/powerpoint/2010/main" val="4276525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2699A-9FE0-4DE7-A52B-C2B57092EE84}"/>
              </a:ext>
            </a:extLst>
          </p:cNvPr>
          <p:cNvSpPr>
            <a:spLocks noGrp="1"/>
          </p:cNvSpPr>
          <p:nvPr>
            <p:ph type="title"/>
          </p:nvPr>
        </p:nvSpPr>
        <p:spPr/>
        <p:txBody>
          <a:bodyPr/>
          <a:lstStyle/>
          <a:p>
            <a:r>
              <a:rPr lang="en-US" b="1" dirty="0"/>
              <a:t>How To Focus </a:t>
            </a:r>
            <a:r>
              <a:rPr lang="en-US" b="1"/>
              <a:t>Part III</a:t>
            </a:r>
            <a:endParaRPr lang="en-US" dirty="0"/>
          </a:p>
        </p:txBody>
      </p:sp>
      <p:sp>
        <p:nvSpPr>
          <p:cNvPr id="3" name="Content Placeholder 2">
            <a:extLst>
              <a:ext uri="{FF2B5EF4-FFF2-40B4-BE49-F238E27FC236}">
                <a16:creationId xmlns:a16="http://schemas.microsoft.com/office/drawing/2014/main" id="{390C282F-5334-43EF-B9A1-EDE7C3522D17}"/>
              </a:ext>
            </a:extLst>
          </p:cNvPr>
          <p:cNvSpPr>
            <a:spLocks noGrp="1"/>
          </p:cNvSpPr>
          <p:nvPr>
            <p:ph idx="1"/>
          </p:nvPr>
        </p:nvSpPr>
        <p:spPr/>
        <p:txBody>
          <a:bodyPr/>
          <a:lstStyle/>
          <a:p>
            <a:r>
              <a:rPr lang="en-US" dirty="0"/>
              <a:t>Oil Immersion Lens: Put just one drop of oil only when 100X are on place</a:t>
            </a:r>
          </a:p>
          <a:p>
            <a:r>
              <a:rPr lang="en-US" dirty="0"/>
              <a:t>If you can not see the image anymore</a:t>
            </a:r>
            <a:r>
              <a:rPr lang="en-US" b="1" dirty="0">
                <a:solidFill>
                  <a:srgbClr val="FF0000"/>
                </a:solidFill>
              </a:rPr>
              <a:t>, do not go back to 40X (Dry-high) and 10X!!!!!</a:t>
            </a:r>
          </a:p>
          <a:p>
            <a:r>
              <a:rPr lang="en-US" dirty="0"/>
              <a:t>Can go back to 4X</a:t>
            </a:r>
          </a:p>
          <a:p>
            <a:r>
              <a:rPr lang="en-US" dirty="0"/>
              <a:t>Do not use Camp wipe to clean lens. Use lens paper to clean lens. Do not mop. Just DAB </a:t>
            </a:r>
            <a:r>
              <a:rPr lang="en-US" dirty="0" err="1"/>
              <a:t>DAB</a:t>
            </a:r>
            <a:r>
              <a:rPr lang="en-US" dirty="0"/>
              <a:t> </a:t>
            </a:r>
            <a:r>
              <a:rPr lang="en-US" dirty="0" err="1"/>
              <a:t>DAB</a:t>
            </a:r>
            <a:r>
              <a:rPr lang="en-US" dirty="0"/>
              <a:t> (4/5 times)</a:t>
            </a:r>
          </a:p>
          <a:p>
            <a:r>
              <a:rPr lang="en-US" dirty="0"/>
              <a:t>Use camp wipe to clean the slide.</a:t>
            </a:r>
          </a:p>
        </p:txBody>
      </p:sp>
    </p:spTree>
    <p:extLst>
      <p:ext uri="{BB962C8B-B14F-4D97-AF65-F5344CB8AC3E}">
        <p14:creationId xmlns:p14="http://schemas.microsoft.com/office/powerpoint/2010/main" val="12573003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C2F7A-2E49-48E1-A8FE-66E6732589F3}"/>
              </a:ext>
            </a:extLst>
          </p:cNvPr>
          <p:cNvSpPr>
            <a:spLocks noGrp="1"/>
          </p:cNvSpPr>
          <p:nvPr>
            <p:ph type="title"/>
          </p:nvPr>
        </p:nvSpPr>
        <p:spPr>
          <a:xfrm>
            <a:off x="838200" y="365126"/>
            <a:ext cx="10515600" cy="608652"/>
          </a:xfrm>
        </p:spPr>
        <p:txBody>
          <a:bodyPr>
            <a:normAutofit fontScale="90000"/>
          </a:bodyPr>
          <a:lstStyle/>
          <a:p>
            <a:r>
              <a:rPr lang="en-US" b="1" dirty="0"/>
              <a:t>Take Care of Your Scope</a:t>
            </a:r>
          </a:p>
        </p:txBody>
      </p:sp>
      <p:sp>
        <p:nvSpPr>
          <p:cNvPr id="3" name="Content Placeholder 2">
            <a:extLst>
              <a:ext uri="{FF2B5EF4-FFF2-40B4-BE49-F238E27FC236}">
                <a16:creationId xmlns:a16="http://schemas.microsoft.com/office/drawing/2014/main" id="{21FBA214-31D4-4A1F-A597-CD60C891FF49}"/>
              </a:ext>
            </a:extLst>
          </p:cNvPr>
          <p:cNvSpPr>
            <a:spLocks noGrp="1"/>
          </p:cNvSpPr>
          <p:nvPr>
            <p:ph idx="1"/>
          </p:nvPr>
        </p:nvSpPr>
        <p:spPr>
          <a:xfrm>
            <a:off x="605642" y="1306286"/>
            <a:ext cx="11388436" cy="5415148"/>
          </a:xfrm>
        </p:spPr>
        <p:txBody>
          <a:bodyPr>
            <a:normAutofit fontScale="92500" lnSpcReduction="20000"/>
          </a:bodyPr>
          <a:lstStyle/>
          <a:p>
            <a:pPr marL="0" indent="0">
              <a:lnSpc>
                <a:spcPct val="120000"/>
              </a:lnSpc>
              <a:spcBef>
                <a:spcPts val="0"/>
              </a:spcBef>
              <a:buNone/>
              <a:defRPr/>
            </a:pPr>
            <a:r>
              <a:rPr lang="en-US" sz="2400" b="1" dirty="0">
                <a:solidFill>
                  <a:srgbClr val="002060"/>
                </a:solidFill>
              </a:rPr>
              <a:t>Getting Scope Out:</a:t>
            </a:r>
          </a:p>
          <a:p>
            <a:pPr>
              <a:lnSpc>
                <a:spcPct val="120000"/>
              </a:lnSpc>
              <a:spcBef>
                <a:spcPts val="0"/>
              </a:spcBef>
              <a:defRPr/>
            </a:pPr>
            <a:r>
              <a:rPr lang="en-US" sz="2400" dirty="0"/>
              <a:t>When moving your scope, always hold it with one hand </a:t>
            </a:r>
            <a:r>
              <a:rPr lang="en-US" sz="2400" i="1" dirty="0"/>
              <a:t>under</a:t>
            </a:r>
            <a:r>
              <a:rPr lang="en-US" sz="2400" dirty="0"/>
              <a:t> the base, and one hand </a:t>
            </a:r>
            <a:r>
              <a:rPr lang="en-US" sz="2400" i="1" dirty="0"/>
              <a:t>around</a:t>
            </a:r>
            <a:r>
              <a:rPr lang="en-US" sz="2400" dirty="0"/>
              <a:t> the arm.</a:t>
            </a:r>
          </a:p>
          <a:p>
            <a:pPr>
              <a:lnSpc>
                <a:spcPct val="120000"/>
              </a:lnSpc>
              <a:spcBef>
                <a:spcPts val="0"/>
              </a:spcBef>
              <a:defRPr/>
            </a:pPr>
            <a:r>
              <a:rPr lang="en-US" sz="2400" dirty="0"/>
              <a:t>Pick up the scope and gently put it down in front of you.  Never scoot it because the vibration caused by the nonskid bottom of the scope on the lab bench can damage the scope. </a:t>
            </a:r>
          </a:p>
          <a:p>
            <a:pPr>
              <a:lnSpc>
                <a:spcPct val="120000"/>
              </a:lnSpc>
              <a:spcBef>
                <a:spcPts val="0"/>
              </a:spcBef>
              <a:defRPr/>
            </a:pPr>
            <a:r>
              <a:rPr lang="en-US" sz="2400" dirty="0"/>
              <a:t>Before you turn on switch for light - make sure to turn the knob (Rheostat) towards the lowest light, otherwise bulb will break. Then turn on the switch and increase the light intensity.</a:t>
            </a:r>
          </a:p>
          <a:p>
            <a:pPr>
              <a:lnSpc>
                <a:spcPct val="120000"/>
              </a:lnSpc>
              <a:spcBef>
                <a:spcPts val="0"/>
              </a:spcBef>
              <a:defRPr/>
            </a:pPr>
            <a:endParaRPr lang="en-US" sz="1000" dirty="0">
              <a:solidFill>
                <a:schemeClr val="tx1">
                  <a:alpha val="80000"/>
                </a:schemeClr>
              </a:solidFill>
            </a:endParaRPr>
          </a:p>
          <a:p>
            <a:pPr marL="0" indent="0">
              <a:lnSpc>
                <a:spcPct val="120000"/>
              </a:lnSpc>
              <a:spcBef>
                <a:spcPts val="0"/>
              </a:spcBef>
              <a:buNone/>
              <a:defRPr/>
            </a:pPr>
            <a:r>
              <a:rPr lang="en-US" sz="2400" b="1" dirty="0">
                <a:solidFill>
                  <a:srgbClr val="002060"/>
                </a:solidFill>
              </a:rPr>
              <a:t>Putting Scope Away:</a:t>
            </a:r>
          </a:p>
          <a:p>
            <a:pPr marL="228600" lvl="1">
              <a:lnSpc>
                <a:spcPct val="120000"/>
              </a:lnSpc>
              <a:spcBef>
                <a:spcPts val="0"/>
              </a:spcBef>
              <a:defRPr/>
            </a:pPr>
            <a:r>
              <a:rPr lang="en-US" dirty="0"/>
              <a:t>Use lens paper to clean lenses. </a:t>
            </a:r>
            <a:r>
              <a:rPr lang="en-US" dirty="0">
                <a:solidFill>
                  <a:srgbClr val="FF0000"/>
                </a:solidFill>
              </a:rPr>
              <a:t>Do not use the same lens paper  to clean other lenses. </a:t>
            </a:r>
          </a:p>
          <a:p>
            <a:pPr marL="228600" lvl="1">
              <a:lnSpc>
                <a:spcPct val="120000"/>
              </a:lnSpc>
              <a:spcBef>
                <a:spcPts val="0"/>
              </a:spcBef>
              <a:defRPr/>
            </a:pPr>
            <a:r>
              <a:rPr lang="en-US" dirty="0"/>
              <a:t>If observing several slides with oil in sequence, the oil-immersion lens does not need to be cleaned between each slide.  </a:t>
            </a:r>
          </a:p>
          <a:p>
            <a:pPr marL="228600" lvl="1">
              <a:lnSpc>
                <a:spcPct val="120000"/>
              </a:lnSpc>
              <a:spcBef>
                <a:spcPts val="0"/>
              </a:spcBef>
              <a:defRPr/>
            </a:pPr>
            <a:r>
              <a:rPr lang="en-US" dirty="0"/>
              <a:t>Clean stage if it is oily with </a:t>
            </a:r>
            <a:r>
              <a:rPr lang="en-US" dirty="0" err="1"/>
              <a:t>kim</a:t>
            </a:r>
            <a:r>
              <a:rPr lang="en-US" dirty="0"/>
              <a:t>-wipes</a:t>
            </a:r>
          </a:p>
          <a:p>
            <a:pPr marL="228600" lvl="1">
              <a:lnSpc>
                <a:spcPct val="120000"/>
              </a:lnSpc>
              <a:spcBef>
                <a:spcPts val="0"/>
              </a:spcBef>
              <a:defRPr/>
            </a:pPr>
            <a:r>
              <a:rPr lang="en-US" dirty="0"/>
              <a:t>Use course focus to position stage as low as it can go.</a:t>
            </a:r>
          </a:p>
          <a:p>
            <a:pPr marL="228600" lvl="1">
              <a:lnSpc>
                <a:spcPct val="120000"/>
              </a:lnSpc>
              <a:spcBef>
                <a:spcPts val="0"/>
              </a:spcBef>
              <a:defRPr/>
            </a:pPr>
            <a:r>
              <a:rPr lang="en-US" dirty="0"/>
              <a:t>Shortest objective lens (the one with the red band) should be pointing down toward stage.</a:t>
            </a:r>
          </a:p>
          <a:p>
            <a:pPr marL="228600" lvl="1">
              <a:lnSpc>
                <a:spcPct val="120000"/>
              </a:lnSpc>
              <a:spcBef>
                <a:spcPts val="0"/>
              </a:spcBef>
              <a:defRPr/>
            </a:pPr>
            <a:r>
              <a:rPr lang="en-US" dirty="0"/>
              <a:t>Always put scope back in the scope cabinet.</a:t>
            </a:r>
          </a:p>
        </p:txBody>
      </p:sp>
    </p:spTree>
    <p:extLst>
      <p:ext uri="{BB962C8B-B14F-4D97-AF65-F5344CB8AC3E}">
        <p14:creationId xmlns:p14="http://schemas.microsoft.com/office/powerpoint/2010/main" val="295166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BCAB8-2BDB-47FF-BBF5-F03BC22A31A3}"/>
              </a:ext>
            </a:extLst>
          </p:cNvPr>
          <p:cNvSpPr>
            <a:spLocks noGrp="1"/>
          </p:cNvSpPr>
          <p:nvPr>
            <p:ph type="title"/>
          </p:nvPr>
        </p:nvSpPr>
        <p:spPr>
          <a:xfrm>
            <a:off x="4965430" y="629268"/>
            <a:ext cx="6586491" cy="1286160"/>
          </a:xfrm>
        </p:spPr>
        <p:txBody>
          <a:bodyPr anchor="b">
            <a:normAutofit fontScale="90000"/>
          </a:bodyPr>
          <a:lstStyle/>
          <a:p>
            <a:r>
              <a:rPr lang="en-US" b="1" dirty="0"/>
              <a:t>Compound Light Microscope</a:t>
            </a:r>
            <a:endParaRPr lang="en-US" dirty="0"/>
          </a:p>
        </p:txBody>
      </p:sp>
      <p:sp>
        <p:nvSpPr>
          <p:cNvPr id="3" name="Content Placeholder 2">
            <a:extLst>
              <a:ext uri="{FF2B5EF4-FFF2-40B4-BE49-F238E27FC236}">
                <a16:creationId xmlns:a16="http://schemas.microsoft.com/office/drawing/2014/main" id="{D155A470-61E9-4091-88A1-A0A7B3155B1F}"/>
              </a:ext>
            </a:extLst>
          </p:cNvPr>
          <p:cNvSpPr>
            <a:spLocks noGrp="1"/>
          </p:cNvSpPr>
          <p:nvPr>
            <p:ph idx="1"/>
          </p:nvPr>
        </p:nvSpPr>
        <p:spPr>
          <a:xfrm>
            <a:off x="4536375" y="2438400"/>
            <a:ext cx="7015546" cy="4152400"/>
          </a:xfrm>
        </p:spPr>
        <p:txBody>
          <a:bodyPr>
            <a:normAutofit lnSpcReduction="10000"/>
          </a:bodyPr>
          <a:lstStyle/>
          <a:p>
            <a:pPr>
              <a:lnSpc>
                <a:spcPct val="100000"/>
              </a:lnSpc>
              <a:spcBef>
                <a:spcPts val="0"/>
              </a:spcBef>
              <a:defRPr/>
            </a:pPr>
            <a:r>
              <a:rPr lang="en-US" sz="2400" dirty="0"/>
              <a:t>MICROSCOPE: Is an instrument for viewing objects that are too small to be seen by the naked or unaided eye.</a:t>
            </a:r>
          </a:p>
          <a:p>
            <a:pPr>
              <a:lnSpc>
                <a:spcPct val="100000"/>
              </a:lnSpc>
              <a:spcBef>
                <a:spcPts val="0"/>
              </a:spcBef>
              <a:defRPr/>
            </a:pPr>
            <a:r>
              <a:rPr lang="en-US" sz="2400" dirty="0"/>
              <a:t>MICROSCOPY: The science of investigating small objects using such an instrument is called microscopy</a:t>
            </a:r>
          </a:p>
          <a:p>
            <a:pPr>
              <a:lnSpc>
                <a:spcPct val="100000"/>
              </a:lnSpc>
              <a:spcBef>
                <a:spcPts val="0"/>
              </a:spcBef>
              <a:defRPr/>
            </a:pPr>
            <a:r>
              <a:rPr lang="en-US" sz="2400" dirty="0"/>
              <a:t>Compound microscope has two sets of lenses for magnification.</a:t>
            </a:r>
          </a:p>
          <a:p>
            <a:pPr marL="971550" lvl="2" indent="-514350">
              <a:lnSpc>
                <a:spcPct val="100000"/>
              </a:lnSpc>
              <a:spcBef>
                <a:spcPts val="0"/>
              </a:spcBef>
              <a:buSzPct val="90000"/>
              <a:buFont typeface="+mj-lt"/>
              <a:buAutoNum type="arabicPeriod"/>
              <a:defRPr/>
            </a:pPr>
            <a:r>
              <a:rPr lang="en-US" sz="2400" dirty="0"/>
              <a:t>Lenses closer to the eye = Ocular lens</a:t>
            </a:r>
          </a:p>
          <a:p>
            <a:pPr marL="971550" lvl="2" indent="-514350">
              <a:lnSpc>
                <a:spcPct val="100000"/>
              </a:lnSpc>
              <a:spcBef>
                <a:spcPts val="0"/>
              </a:spcBef>
              <a:buSzPct val="90000"/>
              <a:buFont typeface="+mj-lt"/>
              <a:buAutoNum type="arabicPeriod"/>
              <a:defRPr/>
            </a:pPr>
            <a:r>
              <a:rPr lang="en-US" sz="2400" dirty="0"/>
              <a:t>Lenses closer to the object being viewed = Objective lens. </a:t>
            </a:r>
          </a:p>
          <a:p>
            <a:pPr marL="1371600" lvl="2" indent="-457200">
              <a:lnSpc>
                <a:spcPct val="100000"/>
              </a:lnSpc>
              <a:spcBef>
                <a:spcPts val="0"/>
              </a:spcBef>
              <a:buSzPct val="80000"/>
              <a:buFont typeface="Courier New" panose="02070309020205020404" pitchFamily="49" charset="0"/>
              <a:buChar char="o"/>
              <a:defRPr/>
            </a:pPr>
            <a:r>
              <a:rPr lang="en-US" sz="2400" dirty="0"/>
              <a:t>Microscope used in Microbiology lab has four objective lenses.</a:t>
            </a:r>
          </a:p>
        </p:txBody>
      </p:sp>
      <p:pic>
        <p:nvPicPr>
          <p:cNvPr id="4" name="Picture 3" descr="Photograph of a Compound Light Microscope.">
            <a:extLst>
              <a:ext uri="{FF2B5EF4-FFF2-40B4-BE49-F238E27FC236}">
                <a16:creationId xmlns:a16="http://schemas.microsoft.com/office/drawing/2014/main" id="{DCB4858C-BB54-4018-BC0B-8F90E8A9465A}"/>
              </a:ext>
            </a:extLst>
          </p:cNvPr>
          <p:cNvPicPr>
            <a:picLocks noChangeAspect="1"/>
          </p:cNvPicPr>
          <p:nvPr/>
        </p:nvPicPr>
        <p:blipFill rotWithShape="1">
          <a:blip r:embed="rId2">
            <a:extLst>
              <a:ext uri="{28A0092B-C50C-407E-A947-70E740481C1C}">
                <a14:useLocalDpi xmlns:a14="http://schemas.microsoft.com/office/drawing/2010/main" val="0"/>
              </a:ext>
            </a:extLst>
          </a:blip>
          <a:srcRect l="8536" r="1339"/>
          <a:stretch/>
        </p:blipFill>
        <p:spPr>
          <a:xfrm>
            <a:off x="21" y="427512"/>
            <a:ext cx="4346606" cy="6430487"/>
          </a:xfrm>
          <a:prstGeom prst="rect">
            <a:avLst/>
          </a:prstGeom>
          <a:effectLst/>
        </p:spPr>
      </p:pic>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DACF5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7860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BCAB8-2BDB-47FF-BBF5-F03BC22A31A3}"/>
              </a:ext>
            </a:extLst>
          </p:cNvPr>
          <p:cNvSpPr>
            <a:spLocks noGrp="1"/>
          </p:cNvSpPr>
          <p:nvPr>
            <p:ph type="title"/>
          </p:nvPr>
        </p:nvSpPr>
        <p:spPr>
          <a:xfrm>
            <a:off x="4965431" y="370851"/>
            <a:ext cx="6586491" cy="1286160"/>
          </a:xfrm>
        </p:spPr>
        <p:txBody>
          <a:bodyPr anchor="b">
            <a:normAutofit/>
          </a:bodyPr>
          <a:lstStyle/>
          <a:p>
            <a:r>
              <a:rPr lang="en-US" altLang="en-US" b="1" dirty="0"/>
              <a:t>Basic Parts of a Microscope</a:t>
            </a:r>
            <a:endParaRPr lang="en-US" dirty="0"/>
          </a:p>
        </p:txBody>
      </p:sp>
      <p:sp>
        <p:nvSpPr>
          <p:cNvPr id="3" name="Content Placeholder 2">
            <a:extLst>
              <a:ext uri="{FF2B5EF4-FFF2-40B4-BE49-F238E27FC236}">
                <a16:creationId xmlns:a16="http://schemas.microsoft.com/office/drawing/2014/main" id="{D155A470-61E9-4091-88A1-A0A7B3155B1F}"/>
              </a:ext>
            </a:extLst>
          </p:cNvPr>
          <p:cNvSpPr>
            <a:spLocks noGrp="1"/>
          </p:cNvSpPr>
          <p:nvPr>
            <p:ph idx="1"/>
          </p:nvPr>
        </p:nvSpPr>
        <p:spPr>
          <a:xfrm>
            <a:off x="4965431" y="2438400"/>
            <a:ext cx="6586489" cy="3785419"/>
          </a:xfrm>
        </p:spPr>
        <p:txBody>
          <a:bodyPr>
            <a:normAutofit fontScale="92500" lnSpcReduction="20000"/>
          </a:bodyPr>
          <a:lstStyle/>
          <a:p>
            <a:pPr marL="457200" indent="-457200" fontAlgn="base">
              <a:lnSpc>
                <a:spcPct val="110000"/>
              </a:lnSpc>
              <a:buFont typeface="+mj-lt"/>
              <a:buAutoNum type="arabicPeriod"/>
              <a:defRPr/>
            </a:pPr>
            <a:r>
              <a:rPr lang="en-US" sz="2000" dirty="0">
                <a:solidFill>
                  <a:srgbClr val="002060">
                    <a:alpha val="80000"/>
                  </a:srgbClr>
                </a:solidFill>
              </a:rPr>
              <a:t>Ocular lens </a:t>
            </a:r>
            <a:r>
              <a:rPr lang="en-US" sz="2000" dirty="0">
                <a:solidFill>
                  <a:schemeClr val="tx1">
                    <a:alpha val="80000"/>
                  </a:schemeClr>
                </a:solidFill>
              </a:rPr>
              <a:t>– Closest to your eyes; where you look into; has a lens that can magnify up to 10x</a:t>
            </a:r>
          </a:p>
          <a:p>
            <a:pPr marL="457200" indent="-457200" fontAlgn="base">
              <a:lnSpc>
                <a:spcPct val="110000"/>
              </a:lnSpc>
              <a:buFont typeface="+mj-lt"/>
              <a:buAutoNum type="arabicPeriod"/>
              <a:defRPr/>
            </a:pPr>
            <a:r>
              <a:rPr lang="en-US" sz="2000" dirty="0">
                <a:solidFill>
                  <a:srgbClr val="002060">
                    <a:alpha val="80000"/>
                  </a:srgbClr>
                </a:solidFill>
              </a:rPr>
              <a:t>Body</a:t>
            </a:r>
            <a:r>
              <a:rPr lang="en-US" sz="2000" dirty="0">
                <a:solidFill>
                  <a:schemeClr val="tx1">
                    <a:alpha val="80000"/>
                  </a:schemeClr>
                </a:solidFill>
              </a:rPr>
              <a:t> - tube that connects the eyepiece to the objective lenses</a:t>
            </a:r>
          </a:p>
          <a:p>
            <a:pPr marL="457200" indent="-457200" fontAlgn="base">
              <a:lnSpc>
                <a:spcPct val="110000"/>
              </a:lnSpc>
              <a:buFont typeface="+mj-lt"/>
              <a:buAutoNum type="arabicPeriod"/>
              <a:defRPr/>
            </a:pPr>
            <a:r>
              <a:rPr lang="en-US" sz="2000" dirty="0">
                <a:solidFill>
                  <a:srgbClr val="002060">
                    <a:alpha val="80000"/>
                  </a:srgbClr>
                </a:solidFill>
              </a:rPr>
              <a:t>Arm</a:t>
            </a:r>
            <a:r>
              <a:rPr lang="en-US" sz="2000" dirty="0">
                <a:solidFill>
                  <a:schemeClr val="tx1">
                    <a:alpha val="80000"/>
                  </a:schemeClr>
                </a:solidFill>
              </a:rPr>
              <a:t> – used for handling and supporting the microscope</a:t>
            </a:r>
          </a:p>
          <a:p>
            <a:pPr marL="457200" indent="-457200" fontAlgn="base">
              <a:lnSpc>
                <a:spcPct val="110000"/>
              </a:lnSpc>
              <a:buFont typeface="+mj-lt"/>
              <a:buAutoNum type="arabicPeriod"/>
              <a:defRPr/>
            </a:pPr>
            <a:r>
              <a:rPr lang="en-US" sz="2000" dirty="0">
                <a:solidFill>
                  <a:srgbClr val="002060">
                    <a:alpha val="80000"/>
                  </a:srgbClr>
                </a:solidFill>
              </a:rPr>
              <a:t>Nosepiece</a:t>
            </a:r>
            <a:r>
              <a:rPr lang="en-US" sz="2000" dirty="0">
                <a:solidFill>
                  <a:schemeClr val="tx1">
                    <a:alpha val="80000"/>
                  </a:schemeClr>
                </a:solidFill>
              </a:rPr>
              <a:t> – rotating part that holds all objective lenses</a:t>
            </a:r>
          </a:p>
          <a:p>
            <a:pPr marL="457200" indent="-457200" fontAlgn="base">
              <a:lnSpc>
                <a:spcPct val="110000"/>
              </a:lnSpc>
              <a:buFont typeface="+mj-lt"/>
              <a:buAutoNum type="arabicPeriod"/>
              <a:defRPr/>
            </a:pPr>
            <a:r>
              <a:rPr lang="en-US" sz="2000" dirty="0">
                <a:solidFill>
                  <a:srgbClr val="002060">
                    <a:alpha val="80000"/>
                  </a:srgbClr>
                </a:solidFill>
              </a:rPr>
              <a:t>Objective lenses </a:t>
            </a:r>
            <a:r>
              <a:rPr lang="en-US" sz="2000" dirty="0">
                <a:solidFill>
                  <a:schemeClr val="tx1">
                    <a:alpha val="80000"/>
                  </a:schemeClr>
                </a:solidFill>
              </a:rPr>
              <a:t>– primary image formation is done by these lenses; catches the light and magnifies the specimen</a:t>
            </a:r>
          </a:p>
          <a:p>
            <a:pPr marL="457200" indent="-457200" fontAlgn="base">
              <a:lnSpc>
                <a:spcPct val="110000"/>
              </a:lnSpc>
              <a:buFont typeface="+mj-lt"/>
              <a:buAutoNum type="arabicPeriod"/>
              <a:defRPr/>
            </a:pPr>
            <a:r>
              <a:rPr lang="en-US" sz="2000" dirty="0">
                <a:solidFill>
                  <a:srgbClr val="002060">
                    <a:alpha val="80000"/>
                  </a:srgbClr>
                </a:solidFill>
              </a:rPr>
              <a:t>Condenser</a:t>
            </a:r>
            <a:r>
              <a:rPr lang="en-US" sz="2000" dirty="0">
                <a:solidFill>
                  <a:schemeClr val="tx1">
                    <a:alpha val="80000"/>
                  </a:schemeClr>
                </a:solidFill>
              </a:rPr>
              <a:t>- a lens, just below the stage; gathers all the light coming from the illuminator; light is then focused through the object and magnified by the objective lens.</a:t>
            </a:r>
          </a:p>
        </p:txBody>
      </p:sp>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DACF5F"/>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9FE0A2E9-5D84-479C-B4A9-566804CE384C}"/>
              </a:ext>
            </a:extLst>
          </p:cNvPr>
          <p:cNvGrpSpPr/>
          <p:nvPr/>
        </p:nvGrpSpPr>
        <p:grpSpPr>
          <a:xfrm>
            <a:off x="172278" y="132534"/>
            <a:ext cx="4558749" cy="6573043"/>
            <a:chOff x="8315784" y="1427131"/>
            <a:chExt cx="3507810" cy="4742400"/>
          </a:xfrm>
        </p:grpSpPr>
        <p:grpSp>
          <p:nvGrpSpPr>
            <p:cNvPr id="7" name="Group 6">
              <a:extLst>
                <a:ext uri="{FF2B5EF4-FFF2-40B4-BE49-F238E27FC236}">
                  <a16:creationId xmlns:a16="http://schemas.microsoft.com/office/drawing/2014/main" id="{EFF53263-A9E2-43C8-B20B-8C8DB76C121E}"/>
                </a:ext>
              </a:extLst>
            </p:cNvPr>
            <p:cNvGrpSpPr/>
            <p:nvPr/>
          </p:nvGrpSpPr>
          <p:grpSpPr>
            <a:xfrm>
              <a:off x="8315784" y="1427131"/>
              <a:ext cx="3507810" cy="4373068"/>
              <a:chOff x="8315784" y="1379764"/>
              <a:chExt cx="3507810" cy="4373068"/>
            </a:xfrm>
          </p:grpSpPr>
          <p:grpSp>
            <p:nvGrpSpPr>
              <p:cNvPr id="15" name="Group 14">
                <a:extLst>
                  <a:ext uri="{FF2B5EF4-FFF2-40B4-BE49-F238E27FC236}">
                    <a16:creationId xmlns:a16="http://schemas.microsoft.com/office/drawing/2014/main" id="{C1C50C0C-C73F-418A-A150-AF5FD6EA2F45}"/>
                  </a:ext>
                </a:extLst>
              </p:cNvPr>
              <p:cNvGrpSpPr/>
              <p:nvPr/>
            </p:nvGrpSpPr>
            <p:grpSpPr>
              <a:xfrm>
                <a:off x="8315784" y="1379764"/>
                <a:ext cx="3507810" cy="4373068"/>
                <a:chOff x="8315784" y="1379764"/>
                <a:chExt cx="3507810" cy="4373068"/>
              </a:xfrm>
            </p:grpSpPr>
            <p:grpSp>
              <p:nvGrpSpPr>
                <p:cNvPr id="18" name="Group 17">
                  <a:extLst>
                    <a:ext uri="{FF2B5EF4-FFF2-40B4-BE49-F238E27FC236}">
                      <a16:creationId xmlns:a16="http://schemas.microsoft.com/office/drawing/2014/main" id="{92766E92-33DE-4906-9F74-BC275D94DA40}"/>
                    </a:ext>
                  </a:extLst>
                </p:cNvPr>
                <p:cNvGrpSpPr/>
                <p:nvPr/>
              </p:nvGrpSpPr>
              <p:grpSpPr>
                <a:xfrm>
                  <a:off x="8315784" y="1379764"/>
                  <a:ext cx="3507810" cy="4373068"/>
                  <a:chOff x="8197749" y="1238492"/>
                  <a:chExt cx="3507810" cy="4373068"/>
                </a:xfrm>
              </p:grpSpPr>
              <p:grpSp>
                <p:nvGrpSpPr>
                  <p:cNvPr id="20" name="Group 19">
                    <a:extLst>
                      <a:ext uri="{FF2B5EF4-FFF2-40B4-BE49-F238E27FC236}">
                        <a16:creationId xmlns:a16="http://schemas.microsoft.com/office/drawing/2014/main" id="{E4FAB83D-0C51-43F2-913A-9820EDA818D1}"/>
                      </a:ext>
                    </a:extLst>
                  </p:cNvPr>
                  <p:cNvGrpSpPr/>
                  <p:nvPr/>
                </p:nvGrpSpPr>
                <p:grpSpPr>
                  <a:xfrm>
                    <a:off x="8197749" y="1238492"/>
                    <a:ext cx="3507810" cy="4373068"/>
                    <a:chOff x="8197749" y="1238492"/>
                    <a:chExt cx="3507810" cy="4373068"/>
                  </a:xfrm>
                </p:grpSpPr>
                <p:pic>
                  <p:nvPicPr>
                    <p:cNvPr id="25" name="Picture 24" descr="A picture containing indoor, microscope&#10;&#10;Description automatically generated">
                      <a:extLst>
                        <a:ext uri="{FF2B5EF4-FFF2-40B4-BE49-F238E27FC236}">
                          <a16:creationId xmlns:a16="http://schemas.microsoft.com/office/drawing/2014/main" id="{D2AD6353-CEE7-4C6E-9ACD-09DBFCB85A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06928" y="1346719"/>
                      <a:ext cx="3198631" cy="4264841"/>
                    </a:xfrm>
                    <a:prstGeom prst="rect">
                      <a:avLst/>
                    </a:prstGeom>
                  </p:spPr>
                </p:pic>
                <p:sp>
                  <p:nvSpPr>
                    <p:cNvPr id="26" name="TextBox 25">
                      <a:extLst>
                        <a:ext uri="{FF2B5EF4-FFF2-40B4-BE49-F238E27FC236}">
                          <a16:creationId xmlns:a16="http://schemas.microsoft.com/office/drawing/2014/main" id="{35505680-2E63-451E-910B-026C3EBA858E}"/>
                        </a:ext>
                      </a:extLst>
                    </p:cNvPr>
                    <p:cNvSpPr txBox="1"/>
                    <p:nvPr/>
                  </p:nvSpPr>
                  <p:spPr>
                    <a:xfrm>
                      <a:off x="11377723" y="1238492"/>
                      <a:ext cx="301686" cy="369332"/>
                    </a:xfrm>
                    <a:prstGeom prst="rect">
                      <a:avLst/>
                    </a:prstGeom>
                    <a:noFill/>
                    <a:ln>
                      <a:noFill/>
                    </a:ln>
                  </p:spPr>
                  <p:txBody>
                    <a:bodyPr wrap="square" rtlCol="0">
                      <a:spAutoFit/>
                    </a:bodyPr>
                    <a:lstStyle/>
                    <a:p>
                      <a:r>
                        <a:rPr lang="en-US" b="1" dirty="0">
                          <a:solidFill>
                            <a:srgbClr val="FF0000"/>
                          </a:solidFill>
                        </a:rPr>
                        <a:t>1</a:t>
                      </a:r>
                    </a:p>
                  </p:txBody>
                </p:sp>
                <p:cxnSp>
                  <p:nvCxnSpPr>
                    <p:cNvPr id="27" name="Straight Arrow Connector 26">
                      <a:extLst>
                        <a:ext uri="{FF2B5EF4-FFF2-40B4-BE49-F238E27FC236}">
                          <a16:creationId xmlns:a16="http://schemas.microsoft.com/office/drawing/2014/main" id="{0C980195-634D-4F48-BF57-A292A65C3E81}"/>
                        </a:ext>
                      </a:extLst>
                    </p:cNvPr>
                    <p:cNvCxnSpPr>
                      <a:cxnSpLocks/>
                      <a:stCxn id="26" idx="2"/>
                    </p:cNvCxnSpPr>
                    <p:nvPr/>
                  </p:nvCxnSpPr>
                  <p:spPr>
                    <a:xfrm flipH="1">
                      <a:off x="11194452" y="1607824"/>
                      <a:ext cx="334114" cy="222027"/>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BA625F7E-1516-4B94-9A7C-49533B10CA66}"/>
                        </a:ext>
                      </a:extLst>
                    </p:cNvPr>
                    <p:cNvCxnSpPr/>
                    <p:nvPr/>
                  </p:nvCxnSpPr>
                  <p:spPr>
                    <a:xfrm>
                      <a:off x="11528566" y="1607824"/>
                      <a:ext cx="0" cy="222027"/>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F34E518-C0DC-498C-95E0-A750DCD3D2C1}"/>
                        </a:ext>
                      </a:extLst>
                    </p:cNvPr>
                    <p:cNvSpPr txBox="1"/>
                    <p:nvPr/>
                  </p:nvSpPr>
                  <p:spPr>
                    <a:xfrm>
                      <a:off x="10061619" y="2707352"/>
                      <a:ext cx="309756" cy="369332"/>
                    </a:xfrm>
                    <a:prstGeom prst="rect">
                      <a:avLst/>
                    </a:prstGeom>
                    <a:noFill/>
                    <a:ln>
                      <a:noFill/>
                    </a:ln>
                  </p:spPr>
                  <p:txBody>
                    <a:bodyPr wrap="square" rtlCol="0">
                      <a:spAutoFit/>
                    </a:bodyPr>
                    <a:lstStyle/>
                    <a:p>
                      <a:r>
                        <a:rPr lang="en-US" b="1" dirty="0">
                          <a:solidFill>
                            <a:srgbClr val="FF0000"/>
                          </a:solidFill>
                        </a:rPr>
                        <a:t>2</a:t>
                      </a:r>
                    </a:p>
                  </p:txBody>
                </p:sp>
                <p:sp>
                  <p:nvSpPr>
                    <p:cNvPr id="30" name="TextBox 29">
                      <a:extLst>
                        <a:ext uri="{FF2B5EF4-FFF2-40B4-BE49-F238E27FC236}">
                          <a16:creationId xmlns:a16="http://schemas.microsoft.com/office/drawing/2014/main" id="{01D71855-35E7-4371-BE33-B741004B7295}"/>
                        </a:ext>
                      </a:extLst>
                    </p:cNvPr>
                    <p:cNvSpPr txBox="1"/>
                    <p:nvPr/>
                  </p:nvSpPr>
                  <p:spPr>
                    <a:xfrm>
                      <a:off x="8197749" y="3109808"/>
                      <a:ext cx="301686" cy="369332"/>
                    </a:xfrm>
                    <a:prstGeom prst="rect">
                      <a:avLst/>
                    </a:prstGeom>
                    <a:noFill/>
                  </p:spPr>
                  <p:txBody>
                    <a:bodyPr wrap="none" rtlCol="0">
                      <a:spAutoFit/>
                    </a:bodyPr>
                    <a:lstStyle/>
                    <a:p>
                      <a:r>
                        <a:rPr lang="en-US" b="1" dirty="0">
                          <a:solidFill>
                            <a:srgbClr val="FF0000"/>
                          </a:solidFill>
                        </a:rPr>
                        <a:t>3</a:t>
                      </a:r>
                    </a:p>
                  </p:txBody>
                </p:sp>
                <p:cxnSp>
                  <p:nvCxnSpPr>
                    <p:cNvPr id="31" name="Straight Arrow Connector 30">
                      <a:extLst>
                        <a:ext uri="{FF2B5EF4-FFF2-40B4-BE49-F238E27FC236}">
                          <a16:creationId xmlns:a16="http://schemas.microsoft.com/office/drawing/2014/main" id="{3C06F1EE-1D91-47D1-AE29-AD9B435D21BB}"/>
                        </a:ext>
                      </a:extLst>
                    </p:cNvPr>
                    <p:cNvCxnSpPr>
                      <a:cxnSpLocks/>
                    </p:cNvCxnSpPr>
                    <p:nvPr/>
                  </p:nvCxnSpPr>
                  <p:spPr>
                    <a:xfrm flipV="1">
                      <a:off x="8410222" y="3276286"/>
                      <a:ext cx="393555" cy="181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661C803B-5AF8-4BB3-998D-8F4A242145D8}"/>
                        </a:ext>
                      </a:extLst>
                    </p:cNvPr>
                    <p:cNvCxnSpPr/>
                    <p:nvPr/>
                  </p:nvCxnSpPr>
                  <p:spPr>
                    <a:xfrm flipH="1" flipV="1">
                      <a:off x="10216497" y="3376978"/>
                      <a:ext cx="684774" cy="189320"/>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03E49609-E06A-4927-96F3-34517EF5639E}"/>
                        </a:ext>
                      </a:extLst>
                    </p:cNvPr>
                    <p:cNvSpPr txBox="1"/>
                    <p:nvPr/>
                  </p:nvSpPr>
                  <p:spPr>
                    <a:xfrm>
                      <a:off x="11233319" y="3789278"/>
                      <a:ext cx="301686" cy="369332"/>
                    </a:xfrm>
                    <a:prstGeom prst="rect">
                      <a:avLst/>
                    </a:prstGeom>
                    <a:noFill/>
                  </p:spPr>
                  <p:txBody>
                    <a:bodyPr wrap="none" rtlCol="0">
                      <a:spAutoFit/>
                    </a:bodyPr>
                    <a:lstStyle/>
                    <a:p>
                      <a:r>
                        <a:rPr lang="en-US" b="1" dirty="0">
                          <a:solidFill>
                            <a:srgbClr val="FF0000"/>
                          </a:solidFill>
                        </a:rPr>
                        <a:t>5</a:t>
                      </a:r>
                    </a:p>
                  </p:txBody>
                </p:sp>
                <p:cxnSp>
                  <p:nvCxnSpPr>
                    <p:cNvPr id="34" name="Straight Arrow Connector 33">
                      <a:extLst>
                        <a:ext uri="{FF2B5EF4-FFF2-40B4-BE49-F238E27FC236}">
                          <a16:creationId xmlns:a16="http://schemas.microsoft.com/office/drawing/2014/main" id="{E414E545-30BB-4E20-95DE-4BEE482FC82A}"/>
                        </a:ext>
                      </a:extLst>
                    </p:cNvPr>
                    <p:cNvCxnSpPr/>
                    <p:nvPr/>
                  </p:nvCxnSpPr>
                  <p:spPr>
                    <a:xfrm flipH="1" flipV="1">
                      <a:off x="10069689" y="3566298"/>
                      <a:ext cx="1133268" cy="407646"/>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0376940D-1A1D-499D-ABC0-31440804EAC7}"/>
                        </a:ext>
                      </a:extLst>
                    </p:cNvPr>
                    <p:cNvCxnSpPr>
                      <a:cxnSpLocks/>
                    </p:cNvCxnSpPr>
                    <p:nvPr/>
                  </p:nvCxnSpPr>
                  <p:spPr>
                    <a:xfrm flipH="1" flipV="1">
                      <a:off x="9903584" y="3641293"/>
                      <a:ext cx="1250522" cy="310908"/>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21" name="TextBox 20">
                    <a:extLst>
                      <a:ext uri="{FF2B5EF4-FFF2-40B4-BE49-F238E27FC236}">
                        <a16:creationId xmlns:a16="http://schemas.microsoft.com/office/drawing/2014/main" id="{341CDD42-44ED-4E32-B240-602EE03E9AEF}"/>
                      </a:ext>
                    </a:extLst>
                  </p:cNvPr>
                  <p:cNvSpPr txBox="1"/>
                  <p:nvPr/>
                </p:nvSpPr>
                <p:spPr>
                  <a:xfrm>
                    <a:off x="11264882" y="5217676"/>
                    <a:ext cx="301686" cy="369332"/>
                  </a:xfrm>
                  <a:prstGeom prst="rect">
                    <a:avLst/>
                  </a:prstGeom>
                  <a:noFill/>
                </p:spPr>
                <p:txBody>
                  <a:bodyPr wrap="none" rtlCol="0">
                    <a:spAutoFit/>
                  </a:bodyPr>
                  <a:lstStyle/>
                  <a:p>
                    <a:r>
                      <a:rPr lang="en-US" b="1" dirty="0">
                        <a:solidFill>
                          <a:srgbClr val="FF0000"/>
                        </a:solidFill>
                      </a:rPr>
                      <a:t>7</a:t>
                    </a:r>
                  </a:p>
                </p:txBody>
              </p:sp>
              <p:cxnSp>
                <p:nvCxnSpPr>
                  <p:cNvPr id="22" name="Straight Arrow Connector 21">
                    <a:extLst>
                      <a:ext uri="{FF2B5EF4-FFF2-40B4-BE49-F238E27FC236}">
                        <a16:creationId xmlns:a16="http://schemas.microsoft.com/office/drawing/2014/main" id="{D2546DC0-D773-4353-B104-F1929BD33547}"/>
                      </a:ext>
                    </a:extLst>
                  </p:cNvPr>
                  <p:cNvCxnSpPr>
                    <a:cxnSpLocks/>
                  </p:cNvCxnSpPr>
                  <p:nvPr/>
                </p:nvCxnSpPr>
                <p:spPr>
                  <a:xfrm flipH="1" flipV="1">
                    <a:off x="9903584" y="4209494"/>
                    <a:ext cx="1431727" cy="1161764"/>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E67E3A4-D8C0-4A2B-9129-B54A1C2D2ED6}"/>
                      </a:ext>
                    </a:extLst>
                  </p:cNvPr>
                  <p:cNvSpPr txBox="1"/>
                  <p:nvPr/>
                </p:nvSpPr>
                <p:spPr>
                  <a:xfrm>
                    <a:off x="8197749" y="3952201"/>
                    <a:ext cx="301686" cy="369332"/>
                  </a:xfrm>
                  <a:prstGeom prst="rect">
                    <a:avLst/>
                  </a:prstGeom>
                  <a:noFill/>
                </p:spPr>
                <p:txBody>
                  <a:bodyPr wrap="none" rtlCol="0">
                    <a:spAutoFit/>
                  </a:bodyPr>
                  <a:lstStyle/>
                  <a:p>
                    <a:r>
                      <a:rPr lang="en-US" b="1" dirty="0">
                        <a:solidFill>
                          <a:srgbClr val="FF0000"/>
                        </a:solidFill>
                      </a:rPr>
                      <a:t>8</a:t>
                    </a:r>
                  </a:p>
                </p:txBody>
              </p:sp>
              <p:cxnSp>
                <p:nvCxnSpPr>
                  <p:cNvPr id="24" name="Straight Arrow Connector 23">
                    <a:extLst>
                      <a:ext uri="{FF2B5EF4-FFF2-40B4-BE49-F238E27FC236}">
                        <a16:creationId xmlns:a16="http://schemas.microsoft.com/office/drawing/2014/main" id="{ABFA2D3F-CADF-42B7-8DF6-A8AF0FED317D}"/>
                      </a:ext>
                    </a:extLst>
                  </p:cNvPr>
                  <p:cNvCxnSpPr>
                    <a:cxnSpLocks/>
                    <a:stCxn id="23" idx="3"/>
                  </p:cNvCxnSpPr>
                  <p:nvPr/>
                </p:nvCxnSpPr>
                <p:spPr>
                  <a:xfrm flipV="1">
                    <a:off x="8499435" y="3841169"/>
                    <a:ext cx="1130415" cy="295698"/>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B6A30DEE-FB60-46F2-8593-A0747B2ED51E}"/>
                    </a:ext>
                  </a:extLst>
                </p:cNvPr>
                <p:cNvSpPr txBox="1"/>
                <p:nvPr/>
              </p:nvSpPr>
              <p:spPr>
                <a:xfrm>
                  <a:off x="10950105" y="3547589"/>
                  <a:ext cx="301686" cy="369332"/>
                </a:xfrm>
                <a:prstGeom prst="rect">
                  <a:avLst/>
                </a:prstGeom>
                <a:noFill/>
              </p:spPr>
              <p:txBody>
                <a:bodyPr wrap="none" rtlCol="0">
                  <a:spAutoFit/>
                </a:bodyPr>
                <a:lstStyle/>
                <a:p>
                  <a:r>
                    <a:rPr lang="en-US" b="1" dirty="0">
                      <a:solidFill>
                        <a:srgbClr val="FF0000"/>
                      </a:solidFill>
                    </a:rPr>
                    <a:t>4</a:t>
                  </a:r>
                </a:p>
              </p:txBody>
            </p:sp>
          </p:grpSp>
          <p:sp>
            <p:nvSpPr>
              <p:cNvPr id="16" name="TextBox 15">
                <a:extLst>
                  <a:ext uri="{FF2B5EF4-FFF2-40B4-BE49-F238E27FC236}">
                    <a16:creationId xmlns:a16="http://schemas.microsoft.com/office/drawing/2014/main" id="{A78A272C-5FEB-465F-8D94-2F8C566483BA}"/>
                  </a:ext>
                </a:extLst>
              </p:cNvPr>
              <p:cNvSpPr txBox="1"/>
              <p:nvPr/>
            </p:nvSpPr>
            <p:spPr>
              <a:xfrm>
                <a:off x="11382917" y="4617140"/>
                <a:ext cx="301686" cy="369332"/>
              </a:xfrm>
              <a:prstGeom prst="rect">
                <a:avLst/>
              </a:prstGeom>
              <a:noFill/>
            </p:spPr>
            <p:txBody>
              <a:bodyPr wrap="none" rtlCol="0">
                <a:spAutoFit/>
              </a:bodyPr>
              <a:lstStyle/>
              <a:p>
                <a:r>
                  <a:rPr lang="en-US" b="1" dirty="0">
                    <a:solidFill>
                      <a:srgbClr val="FF0000"/>
                    </a:solidFill>
                  </a:rPr>
                  <a:t>6</a:t>
                </a:r>
              </a:p>
            </p:txBody>
          </p:sp>
          <p:cxnSp>
            <p:nvCxnSpPr>
              <p:cNvPr id="17" name="Straight Arrow Connector 16">
                <a:extLst>
                  <a:ext uri="{FF2B5EF4-FFF2-40B4-BE49-F238E27FC236}">
                    <a16:creationId xmlns:a16="http://schemas.microsoft.com/office/drawing/2014/main" id="{01CE7E65-8057-4FD0-95F4-6146191CA8F5}"/>
                  </a:ext>
                </a:extLst>
              </p:cNvPr>
              <p:cNvCxnSpPr>
                <a:cxnSpLocks/>
              </p:cNvCxnSpPr>
              <p:nvPr/>
            </p:nvCxnSpPr>
            <p:spPr>
              <a:xfrm flipH="1" flipV="1">
                <a:off x="10187724" y="4278139"/>
                <a:ext cx="1253611" cy="504273"/>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a16="http://schemas.microsoft.com/office/drawing/2014/main" id="{8C30A6A6-8E1E-4759-999A-8F360828328B}"/>
                </a:ext>
              </a:extLst>
            </p:cNvPr>
            <p:cNvSpPr txBox="1"/>
            <p:nvPr/>
          </p:nvSpPr>
          <p:spPr>
            <a:xfrm>
              <a:off x="8315784" y="4829779"/>
              <a:ext cx="418704" cy="369332"/>
            </a:xfrm>
            <a:prstGeom prst="rect">
              <a:avLst/>
            </a:prstGeom>
            <a:noFill/>
          </p:spPr>
          <p:txBody>
            <a:bodyPr wrap="none" rtlCol="0">
              <a:spAutoFit/>
            </a:bodyPr>
            <a:lstStyle/>
            <a:p>
              <a:r>
                <a:rPr lang="en-US" b="1" dirty="0">
                  <a:solidFill>
                    <a:srgbClr val="FF0000"/>
                  </a:solidFill>
                </a:rPr>
                <a:t>11</a:t>
              </a:r>
            </a:p>
          </p:txBody>
        </p:sp>
        <p:cxnSp>
          <p:nvCxnSpPr>
            <p:cNvPr id="10" name="Straight Arrow Connector 9">
              <a:extLst>
                <a:ext uri="{FF2B5EF4-FFF2-40B4-BE49-F238E27FC236}">
                  <a16:creationId xmlns:a16="http://schemas.microsoft.com/office/drawing/2014/main" id="{356156CF-B6FF-4472-8B34-A0FA2DEA4731}"/>
                </a:ext>
              </a:extLst>
            </p:cNvPr>
            <p:cNvCxnSpPr>
              <a:cxnSpLocks/>
            </p:cNvCxnSpPr>
            <p:nvPr/>
          </p:nvCxnSpPr>
          <p:spPr>
            <a:xfrm flipV="1">
              <a:off x="8582171" y="4705449"/>
              <a:ext cx="852427" cy="308420"/>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2298F71-6829-40C2-8175-49B86A9D09AC}"/>
                </a:ext>
              </a:extLst>
            </p:cNvPr>
            <p:cNvSpPr txBox="1"/>
            <p:nvPr/>
          </p:nvSpPr>
          <p:spPr>
            <a:xfrm>
              <a:off x="8610597" y="5559897"/>
              <a:ext cx="418704" cy="369332"/>
            </a:xfrm>
            <a:prstGeom prst="rect">
              <a:avLst/>
            </a:prstGeom>
            <a:noFill/>
          </p:spPr>
          <p:txBody>
            <a:bodyPr wrap="none" rtlCol="0">
              <a:spAutoFit/>
            </a:bodyPr>
            <a:lstStyle/>
            <a:p>
              <a:r>
                <a:rPr lang="en-US" b="1" dirty="0">
                  <a:solidFill>
                    <a:srgbClr val="FF0000"/>
                  </a:solidFill>
                </a:rPr>
                <a:t>12</a:t>
              </a:r>
            </a:p>
          </p:txBody>
        </p:sp>
        <p:cxnSp>
          <p:nvCxnSpPr>
            <p:cNvPr id="12" name="Straight Arrow Connector 11">
              <a:extLst>
                <a:ext uri="{FF2B5EF4-FFF2-40B4-BE49-F238E27FC236}">
                  <a16:creationId xmlns:a16="http://schemas.microsoft.com/office/drawing/2014/main" id="{61BDA1D4-800F-4211-A783-ADEDD967F658}"/>
                </a:ext>
              </a:extLst>
            </p:cNvPr>
            <p:cNvCxnSpPr>
              <a:cxnSpLocks/>
            </p:cNvCxnSpPr>
            <p:nvPr/>
          </p:nvCxnSpPr>
          <p:spPr>
            <a:xfrm flipV="1">
              <a:off x="8959777" y="5010361"/>
              <a:ext cx="521526" cy="612709"/>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ABD50CA-6FB2-4053-8949-E5548B95081C}"/>
                </a:ext>
              </a:extLst>
            </p:cNvPr>
            <p:cNvSpPr txBox="1"/>
            <p:nvPr/>
          </p:nvSpPr>
          <p:spPr>
            <a:xfrm>
              <a:off x="10021619" y="5800199"/>
              <a:ext cx="418704" cy="369332"/>
            </a:xfrm>
            <a:prstGeom prst="rect">
              <a:avLst/>
            </a:prstGeom>
            <a:noFill/>
          </p:spPr>
          <p:txBody>
            <a:bodyPr wrap="none" rtlCol="0">
              <a:spAutoFit/>
            </a:bodyPr>
            <a:lstStyle/>
            <a:p>
              <a:r>
                <a:rPr lang="en-US" b="1" dirty="0">
                  <a:solidFill>
                    <a:srgbClr val="FF0000"/>
                  </a:solidFill>
                </a:rPr>
                <a:t>13</a:t>
              </a:r>
            </a:p>
          </p:txBody>
        </p:sp>
        <p:cxnSp>
          <p:nvCxnSpPr>
            <p:cNvPr id="14" name="Straight Arrow Connector 13">
              <a:extLst>
                <a:ext uri="{FF2B5EF4-FFF2-40B4-BE49-F238E27FC236}">
                  <a16:creationId xmlns:a16="http://schemas.microsoft.com/office/drawing/2014/main" id="{3E73EBDC-2A35-4EBC-9A23-D2875676F82B}"/>
                </a:ext>
              </a:extLst>
            </p:cNvPr>
            <p:cNvCxnSpPr>
              <a:cxnSpLocks/>
            </p:cNvCxnSpPr>
            <p:nvPr/>
          </p:nvCxnSpPr>
          <p:spPr>
            <a:xfrm flipH="1" flipV="1">
              <a:off x="10117957" y="4769606"/>
              <a:ext cx="113014" cy="1094750"/>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15344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8E693-E841-4F6E-B041-2B6BB19A9A33}"/>
              </a:ext>
            </a:extLst>
          </p:cNvPr>
          <p:cNvSpPr>
            <a:spLocks noGrp="1"/>
          </p:cNvSpPr>
          <p:nvPr>
            <p:ph type="title"/>
          </p:nvPr>
        </p:nvSpPr>
        <p:spPr/>
        <p:txBody>
          <a:bodyPr/>
          <a:lstStyle/>
          <a:p>
            <a:r>
              <a:rPr lang="en-US" b="1" dirty="0"/>
              <a:t>Basic Parts of a Microscope Part II</a:t>
            </a:r>
            <a:endParaRPr lang="en-US" dirty="0"/>
          </a:p>
        </p:txBody>
      </p:sp>
      <p:sp>
        <p:nvSpPr>
          <p:cNvPr id="3" name="Content Placeholder 2">
            <a:extLst>
              <a:ext uri="{FF2B5EF4-FFF2-40B4-BE49-F238E27FC236}">
                <a16:creationId xmlns:a16="http://schemas.microsoft.com/office/drawing/2014/main" id="{D622AA4A-74EF-49D6-9025-D58342D5DB6E}"/>
              </a:ext>
            </a:extLst>
          </p:cNvPr>
          <p:cNvSpPr>
            <a:spLocks noGrp="1"/>
          </p:cNvSpPr>
          <p:nvPr>
            <p:ph idx="1"/>
          </p:nvPr>
        </p:nvSpPr>
        <p:spPr/>
        <p:txBody>
          <a:bodyPr>
            <a:noAutofit/>
          </a:bodyPr>
          <a:lstStyle/>
          <a:p>
            <a:pPr marL="0" indent="0" fontAlgn="base">
              <a:buNone/>
              <a:defRPr/>
            </a:pPr>
            <a:r>
              <a:rPr lang="en-US" sz="2000" dirty="0">
                <a:solidFill>
                  <a:srgbClr val="002060">
                    <a:alpha val="80000"/>
                  </a:srgbClr>
                </a:solidFill>
              </a:rPr>
              <a:t>7. Diaphragm – </a:t>
            </a:r>
            <a:r>
              <a:rPr lang="en-US" sz="2000" dirty="0">
                <a:solidFill>
                  <a:schemeClr val="tx1">
                    <a:alpha val="80000"/>
                  </a:schemeClr>
                </a:solidFill>
              </a:rPr>
              <a:t>Controls the amount of light going through the condenser to the specimen</a:t>
            </a:r>
            <a:br>
              <a:rPr lang="en-US" sz="2000" dirty="0">
                <a:solidFill>
                  <a:schemeClr val="tx1">
                    <a:alpha val="80000"/>
                  </a:schemeClr>
                </a:solidFill>
              </a:rPr>
            </a:br>
            <a:endParaRPr lang="en-US" sz="2000" dirty="0">
              <a:solidFill>
                <a:schemeClr val="tx1">
                  <a:alpha val="80000"/>
                </a:schemeClr>
              </a:solidFill>
            </a:endParaRPr>
          </a:p>
          <a:p>
            <a:pPr marL="0" indent="0" fontAlgn="base">
              <a:buNone/>
              <a:defRPr/>
            </a:pPr>
            <a:r>
              <a:rPr lang="en-US" sz="2000" dirty="0">
                <a:solidFill>
                  <a:srgbClr val="002060">
                    <a:alpha val="80000"/>
                  </a:srgbClr>
                </a:solidFill>
              </a:rPr>
              <a:t>8. Mechanical Stage – </a:t>
            </a:r>
            <a:r>
              <a:rPr lang="en-US" sz="2000" dirty="0">
                <a:solidFill>
                  <a:schemeClr val="tx1">
                    <a:alpha val="80000"/>
                  </a:schemeClr>
                </a:solidFill>
              </a:rPr>
              <a:t>Platform where slides are placed</a:t>
            </a:r>
            <a:br>
              <a:rPr lang="en-US" sz="2000" dirty="0">
                <a:solidFill>
                  <a:schemeClr val="tx1">
                    <a:alpha val="80000"/>
                  </a:schemeClr>
                </a:solidFill>
              </a:rPr>
            </a:br>
            <a:endParaRPr lang="en-US" sz="2000" dirty="0">
              <a:solidFill>
                <a:schemeClr val="tx1">
                  <a:alpha val="80000"/>
                </a:schemeClr>
              </a:solidFill>
            </a:endParaRPr>
          </a:p>
          <a:p>
            <a:pPr marL="0" indent="0" fontAlgn="base">
              <a:buNone/>
              <a:defRPr/>
            </a:pPr>
            <a:r>
              <a:rPr lang="en-US" sz="2000" dirty="0">
                <a:solidFill>
                  <a:srgbClr val="002060"/>
                </a:solidFill>
              </a:rPr>
              <a:t>9. Stage clips – </a:t>
            </a:r>
            <a:r>
              <a:rPr lang="en-US" sz="2000" dirty="0">
                <a:solidFill>
                  <a:schemeClr val="tx1">
                    <a:alpha val="80000"/>
                  </a:schemeClr>
                </a:solidFill>
              </a:rPr>
              <a:t>Hold the slides in place</a:t>
            </a:r>
            <a:br>
              <a:rPr lang="en-US" sz="2000" dirty="0">
                <a:solidFill>
                  <a:schemeClr val="tx1">
                    <a:alpha val="80000"/>
                  </a:schemeClr>
                </a:solidFill>
              </a:rPr>
            </a:br>
            <a:endParaRPr lang="en-US" sz="2000" dirty="0">
              <a:solidFill>
                <a:schemeClr val="tx1">
                  <a:alpha val="80000"/>
                </a:schemeClr>
              </a:solidFill>
            </a:endParaRPr>
          </a:p>
          <a:p>
            <a:pPr marL="0" indent="0" fontAlgn="base">
              <a:buNone/>
              <a:defRPr/>
            </a:pPr>
            <a:r>
              <a:rPr lang="en-US" sz="2000" dirty="0">
                <a:solidFill>
                  <a:srgbClr val="002060"/>
                </a:solidFill>
              </a:rPr>
              <a:t>10. Illuminator </a:t>
            </a:r>
            <a:r>
              <a:rPr lang="en-US" sz="2000" dirty="0">
                <a:solidFill>
                  <a:schemeClr val="tx1">
                    <a:alpha val="80000"/>
                  </a:schemeClr>
                </a:solidFill>
              </a:rPr>
              <a:t>– Light source, which can either be a mirror or a light bulb depending on the type of microscope</a:t>
            </a:r>
            <a:br>
              <a:rPr lang="en-US" sz="2000" dirty="0">
                <a:solidFill>
                  <a:schemeClr val="tx1">
                    <a:alpha val="80000"/>
                  </a:schemeClr>
                </a:solidFill>
              </a:rPr>
            </a:br>
            <a:endParaRPr lang="en-US" sz="2000" dirty="0">
              <a:solidFill>
                <a:schemeClr val="tx1">
                  <a:alpha val="80000"/>
                </a:schemeClr>
              </a:solidFill>
            </a:endParaRPr>
          </a:p>
          <a:p>
            <a:pPr marL="0" indent="0" fontAlgn="base">
              <a:buNone/>
              <a:defRPr/>
            </a:pPr>
            <a:r>
              <a:rPr lang="en-US" sz="2000" dirty="0">
                <a:solidFill>
                  <a:srgbClr val="002060">
                    <a:alpha val="80000"/>
                  </a:srgbClr>
                </a:solidFill>
              </a:rPr>
              <a:t>11. Coarse Adjustment Knob </a:t>
            </a:r>
            <a:r>
              <a:rPr lang="en-US" sz="2000" dirty="0">
                <a:solidFill>
                  <a:schemeClr val="tx1">
                    <a:alpha val="80000"/>
                  </a:schemeClr>
                </a:solidFill>
              </a:rPr>
              <a:t>– Moves the stage nearer or farther from the objective lens; used for focusing at a lower power</a:t>
            </a:r>
            <a:br>
              <a:rPr lang="en-US" sz="2000" dirty="0">
                <a:solidFill>
                  <a:schemeClr val="tx1">
                    <a:alpha val="80000"/>
                  </a:schemeClr>
                </a:solidFill>
              </a:rPr>
            </a:br>
            <a:endParaRPr lang="en-US" sz="2000" dirty="0">
              <a:solidFill>
                <a:schemeClr val="tx1">
                  <a:alpha val="80000"/>
                </a:schemeClr>
              </a:solidFill>
            </a:endParaRPr>
          </a:p>
          <a:p>
            <a:pPr marL="0" indent="0" fontAlgn="base">
              <a:buNone/>
              <a:defRPr/>
            </a:pPr>
            <a:r>
              <a:rPr lang="en-US" sz="2000" dirty="0">
                <a:solidFill>
                  <a:srgbClr val="002060">
                    <a:alpha val="80000"/>
                  </a:srgbClr>
                </a:solidFill>
              </a:rPr>
              <a:t>12. Fine Adjustment Knob </a:t>
            </a:r>
            <a:r>
              <a:rPr lang="en-US" sz="2000" dirty="0">
                <a:solidFill>
                  <a:schemeClr val="tx1">
                    <a:alpha val="80000"/>
                  </a:schemeClr>
                </a:solidFill>
              </a:rPr>
              <a:t>– Used to clear out the image</a:t>
            </a:r>
            <a:br>
              <a:rPr lang="en-US" sz="2000" dirty="0">
                <a:solidFill>
                  <a:schemeClr val="tx1">
                    <a:alpha val="80000"/>
                  </a:schemeClr>
                </a:solidFill>
              </a:rPr>
            </a:br>
            <a:endParaRPr lang="en-US" sz="2000" dirty="0">
              <a:solidFill>
                <a:schemeClr val="tx1">
                  <a:alpha val="80000"/>
                </a:schemeClr>
              </a:solidFill>
            </a:endParaRPr>
          </a:p>
          <a:p>
            <a:pPr marL="0" indent="0" fontAlgn="base">
              <a:buNone/>
              <a:defRPr/>
            </a:pPr>
            <a:r>
              <a:rPr lang="en-US" sz="2000" dirty="0">
                <a:solidFill>
                  <a:srgbClr val="002060"/>
                </a:solidFill>
              </a:rPr>
              <a:t>13. Base </a:t>
            </a:r>
            <a:r>
              <a:rPr lang="en-US" sz="2000" dirty="0">
                <a:solidFill>
                  <a:schemeClr val="tx1">
                    <a:alpha val="80000"/>
                  </a:schemeClr>
                </a:solidFill>
              </a:rPr>
              <a:t>– bottom of the microscope that supports all the other parts</a:t>
            </a:r>
          </a:p>
        </p:txBody>
      </p:sp>
    </p:spTree>
    <p:extLst>
      <p:ext uri="{BB962C8B-B14F-4D97-AF65-F5344CB8AC3E}">
        <p14:creationId xmlns:p14="http://schemas.microsoft.com/office/powerpoint/2010/main" val="835567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1895A-C277-4724-BF8B-DEE0150BA575}"/>
              </a:ext>
            </a:extLst>
          </p:cNvPr>
          <p:cNvSpPr>
            <a:spLocks noGrp="1"/>
          </p:cNvSpPr>
          <p:nvPr>
            <p:ph type="title"/>
          </p:nvPr>
        </p:nvSpPr>
        <p:spPr>
          <a:xfrm>
            <a:off x="838200" y="175344"/>
            <a:ext cx="10515600" cy="1325563"/>
          </a:xfrm>
        </p:spPr>
        <p:txBody>
          <a:bodyPr/>
          <a:lstStyle/>
          <a:p>
            <a:r>
              <a:rPr lang="en-US" altLang="en-US" b="1" dirty="0"/>
              <a:t>The Ocular Lenses</a:t>
            </a:r>
            <a:endParaRPr lang="en-US" dirty="0"/>
          </a:p>
        </p:txBody>
      </p:sp>
      <p:sp>
        <p:nvSpPr>
          <p:cNvPr id="3" name="Content Placeholder 2">
            <a:extLst>
              <a:ext uri="{FF2B5EF4-FFF2-40B4-BE49-F238E27FC236}">
                <a16:creationId xmlns:a16="http://schemas.microsoft.com/office/drawing/2014/main" id="{91BDFDDB-12CB-4BDE-AECA-31385AAB05B1}"/>
              </a:ext>
            </a:extLst>
          </p:cNvPr>
          <p:cNvSpPr>
            <a:spLocks noGrp="1"/>
          </p:cNvSpPr>
          <p:nvPr>
            <p:ph idx="1"/>
          </p:nvPr>
        </p:nvSpPr>
        <p:spPr>
          <a:xfrm>
            <a:off x="631166" y="1135510"/>
            <a:ext cx="10515600" cy="4937485"/>
          </a:xfrm>
        </p:spPr>
        <p:txBody>
          <a:bodyPr>
            <a:noAutofit/>
          </a:bodyPr>
          <a:lstStyle/>
          <a:p>
            <a:pPr marL="457200" indent="-457200" fontAlgn="base">
              <a:lnSpc>
                <a:spcPct val="120000"/>
              </a:lnSpc>
              <a:buFont typeface="+mj-lt"/>
              <a:buAutoNum type="arabicPeriod"/>
              <a:defRPr/>
            </a:pPr>
            <a:r>
              <a:rPr lang="en-US" sz="1800" dirty="0">
                <a:solidFill>
                  <a:schemeClr val="tx1">
                    <a:alpha val="80000"/>
                  </a:schemeClr>
                </a:solidFill>
              </a:rPr>
              <a:t>Magnifies the specimen 10x </a:t>
            </a:r>
            <a:br>
              <a:rPr lang="en-US" sz="1800" dirty="0">
                <a:solidFill>
                  <a:schemeClr val="tx1">
                    <a:alpha val="80000"/>
                  </a:schemeClr>
                </a:solidFill>
              </a:rPr>
            </a:br>
            <a:endParaRPr lang="en-US" sz="1800" dirty="0">
              <a:solidFill>
                <a:schemeClr val="tx1">
                  <a:alpha val="80000"/>
                </a:schemeClr>
              </a:solidFill>
            </a:endParaRPr>
          </a:p>
          <a:p>
            <a:pPr marL="457200" indent="-457200" fontAlgn="base">
              <a:lnSpc>
                <a:spcPct val="120000"/>
              </a:lnSpc>
              <a:buFont typeface="+mj-lt"/>
              <a:buAutoNum type="arabicPeriod"/>
              <a:defRPr/>
            </a:pPr>
            <a:r>
              <a:rPr lang="en-US" sz="1800" dirty="0">
                <a:solidFill>
                  <a:schemeClr val="tx1">
                    <a:alpha val="80000"/>
                  </a:schemeClr>
                </a:solidFill>
              </a:rPr>
              <a:t>Based on the individual face width, the ocular lenses should be moved in relationship to each other and adjusted, so that one lighted circle (field of view) is seen simultaneously with both left and right eyes. </a:t>
            </a:r>
            <a:br>
              <a:rPr lang="en-US" sz="1800" dirty="0">
                <a:solidFill>
                  <a:schemeClr val="tx1">
                    <a:alpha val="80000"/>
                  </a:schemeClr>
                </a:solidFill>
              </a:rPr>
            </a:br>
            <a:endParaRPr lang="en-US" sz="1800" dirty="0">
              <a:solidFill>
                <a:schemeClr val="tx1">
                  <a:alpha val="80000"/>
                </a:schemeClr>
              </a:solidFill>
            </a:endParaRPr>
          </a:p>
          <a:p>
            <a:pPr marL="457200" indent="-457200" fontAlgn="base">
              <a:lnSpc>
                <a:spcPct val="120000"/>
              </a:lnSpc>
              <a:buFont typeface="+mj-lt"/>
              <a:buAutoNum type="arabicPeriod"/>
              <a:defRPr/>
            </a:pPr>
            <a:r>
              <a:rPr lang="en-US" sz="1800" dirty="0">
                <a:solidFill>
                  <a:schemeClr val="tx1">
                    <a:alpha val="80000"/>
                  </a:schemeClr>
                </a:solidFill>
              </a:rPr>
              <a:t>Left ocular is adjustable, and it is possible to adjust the ocular lenses to accommodate the difference of vision between the right and left eyes.  This will allow viewing without the use of eyeglasses. </a:t>
            </a:r>
          </a:p>
          <a:p>
            <a:pPr marL="800100" lvl="1" indent="-342900" fontAlgn="base">
              <a:lnSpc>
                <a:spcPct val="120000"/>
              </a:lnSpc>
              <a:defRPr/>
            </a:pPr>
            <a:r>
              <a:rPr lang="en-US" sz="1800" dirty="0">
                <a:solidFill>
                  <a:schemeClr val="tx1">
                    <a:alpha val="80000"/>
                  </a:schemeClr>
                </a:solidFill>
              </a:rPr>
              <a:t>If you use lens or glass- set it on 0. or,</a:t>
            </a:r>
          </a:p>
          <a:p>
            <a:pPr marL="800100" lvl="1" indent="-342900" fontAlgn="base">
              <a:lnSpc>
                <a:spcPct val="120000"/>
              </a:lnSpc>
              <a:defRPr/>
            </a:pPr>
            <a:r>
              <a:rPr lang="en-US" sz="1800" dirty="0">
                <a:solidFill>
                  <a:schemeClr val="tx1">
                    <a:alpha val="80000"/>
                  </a:schemeClr>
                </a:solidFill>
              </a:rPr>
              <a:t>Use only the right ocular while focusing with the coarse-adjustment, then use the fine focus to make the object clear.</a:t>
            </a:r>
          </a:p>
          <a:p>
            <a:pPr marL="800100" lvl="1" indent="-342900" fontAlgn="base">
              <a:lnSpc>
                <a:spcPct val="120000"/>
              </a:lnSpc>
              <a:defRPr/>
            </a:pPr>
            <a:r>
              <a:rPr lang="en-US" sz="1800" dirty="0">
                <a:solidFill>
                  <a:schemeClr val="tx1">
                    <a:alpha val="80000"/>
                  </a:schemeClr>
                </a:solidFill>
              </a:rPr>
              <a:t>Using the left ocular alone, turn the numbered dial at the base of the left ocular until the image is clear.</a:t>
            </a:r>
          </a:p>
          <a:p>
            <a:pPr marL="800100" lvl="1" indent="-342900" fontAlgn="base">
              <a:lnSpc>
                <a:spcPct val="120000"/>
              </a:lnSpc>
              <a:defRPr/>
            </a:pPr>
            <a:r>
              <a:rPr lang="en-US" sz="1800" dirty="0">
                <a:solidFill>
                  <a:schemeClr val="tx1">
                    <a:alpha val="80000"/>
                  </a:schemeClr>
                </a:solidFill>
              </a:rPr>
              <a:t>Look through both oculars.</a:t>
            </a:r>
          </a:p>
        </p:txBody>
      </p:sp>
    </p:spTree>
    <p:extLst>
      <p:ext uri="{BB962C8B-B14F-4D97-AF65-F5344CB8AC3E}">
        <p14:creationId xmlns:p14="http://schemas.microsoft.com/office/powerpoint/2010/main" val="886649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78ED9-71EC-40BF-B90C-AE6F7A56C265}"/>
              </a:ext>
            </a:extLst>
          </p:cNvPr>
          <p:cNvSpPr>
            <a:spLocks noGrp="1"/>
          </p:cNvSpPr>
          <p:nvPr>
            <p:ph type="title"/>
          </p:nvPr>
        </p:nvSpPr>
        <p:spPr/>
        <p:txBody>
          <a:bodyPr/>
          <a:lstStyle/>
          <a:p>
            <a:r>
              <a:rPr lang="en-US" altLang="en-US" b="1" dirty="0"/>
              <a:t>Magnification and Objective Lenses</a:t>
            </a:r>
            <a:endParaRPr lang="en-US" dirty="0"/>
          </a:p>
        </p:txBody>
      </p:sp>
      <p:sp>
        <p:nvSpPr>
          <p:cNvPr id="3" name="Content Placeholder 2">
            <a:extLst>
              <a:ext uri="{FF2B5EF4-FFF2-40B4-BE49-F238E27FC236}">
                <a16:creationId xmlns:a16="http://schemas.microsoft.com/office/drawing/2014/main" id="{B3420A45-B2BE-4514-BD7D-D9AB160A97FE}"/>
              </a:ext>
            </a:extLst>
          </p:cNvPr>
          <p:cNvSpPr>
            <a:spLocks noGrp="1"/>
          </p:cNvSpPr>
          <p:nvPr>
            <p:ph sz="half" idx="1"/>
          </p:nvPr>
        </p:nvSpPr>
        <p:spPr>
          <a:xfrm>
            <a:off x="838200" y="1911927"/>
            <a:ext cx="4897582" cy="4265036"/>
          </a:xfrm>
          <a:ln>
            <a:solidFill>
              <a:schemeClr val="tx1"/>
            </a:solidFill>
          </a:ln>
        </p:spPr>
        <p:txBody>
          <a:bodyPr/>
          <a:lstStyle/>
          <a:p>
            <a:pPr marL="342900" indent="-342900" fontAlgn="base">
              <a:defRPr/>
            </a:pPr>
            <a:r>
              <a:rPr lang="en-US" dirty="0">
                <a:solidFill>
                  <a:schemeClr val="tx1">
                    <a:alpha val="80000"/>
                  </a:schemeClr>
                </a:solidFill>
              </a:rPr>
              <a:t>Rotary nosepiece of microscope has four objective lenses attached.</a:t>
            </a:r>
          </a:p>
          <a:p>
            <a:pPr marL="342900" indent="-342900" fontAlgn="base">
              <a:defRPr/>
            </a:pPr>
            <a:r>
              <a:rPr lang="en-US" dirty="0">
                <a:solidFill>
                  <a:schemeClr val="tx1">
                    <a:alpha val="80000"/>
                  </a:schemeClr>
                </a:solidFill>
              </a:rPr>
              <a:t>To calculate the power of magnification, multiply the power of the ocular lens by the power of the objective lens.</a:t>
            </a:r>
          </a:p>
        </p:txBody>
      </p:sp>
      <p:sp>
        <p:nvSpPr>
          <p:cNvPr id="6" name="Arrow: Right 5">
            <a:extLst>
              <a:ext uri="{FF2B5EF4-FFF2-40B4-BE49-F238E27FC236}">
                <a16:creationId xmlns:a16="http://schemas.microsoft.com/office/drawing/2014/main" id="{BD84719E-1FE7-43B6-9705-7C7D4E0FD10B}"/>
              </a:ext>
            </a:extLst>
          </p:cNvPr>
          <p:cNvSpPr/>
          <p:nvPr/>
        </p:nvSpPr>
        <p:spPr>
          <a:xfrm>
            <a:off x="5788885" y="3836742"/>
            <a:ext cx="398159" cy="4154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E93570A3-A9BC-4F61-8F1C-63B89A23EDC8}"/>
              </a:ext>
            </a:extLst>
          </p:cNvPr>
          <p:cNvSpPr>
            <a:spLocks noGrp="1"/>
          </p:cNvSpPr>
          <p:nvPr>
            <p:ph sz="half" idx="2"/>
          </p:nvPr>
        </p:nvSpPr>
        <p:spPr>
          <a:xfrm>
            <a:off x="6187044" y="1911927"/>
            <a:ext cx="5166756" cy="4265036"/>
          </a:xfrm>
          <a:ln>
            <a:solidFill>
              <a:schemeClr val="tx1"/>
            </a:solidFill>
          </a:ln>
        </p:spPr>
        <p:txBody>
          <a:bodyPr/>
          <a:lstStyle/>
          <a:p>
            <a:pPr fontAlgn="base">
              <a:spcBef>
                <a:spcPct val="50000"/>
              </a:spcBef>
              <a:defRPr/>
            </a:pPr>
            <a:r>
              <a:rPr lang="en-US" altLang="en-US" dirty="0">
                <a:solidFill>
                  <a:srgbClr val="002060">
                    <a:alpha val="80000"/>
                  </a:srgbClr>
                </a:solidFill>
              </a:rPr>
              <a:t>Scanning Power Objective Lens:</a:t>
            </a:r>
          </a:p>
          <a:p>
            <a:pPr marL="342900" indent="-342900" fontAlgn="base">
              <a:defRPr/>
            </a:pPr>
            <a:r>
              <a:rPr lang="en-US" altLang="en-US" dirty="0">
                <a:solidFill>
                  <a:schemeClr val="tx1">
                    <a:alpha val="80000"/>
                  </a:schemeClr>
                </a:solidFill>
              </a:rPr>
              <a:t>Red band around it.</a:t>
            </a:r>
          </a:p>
          <a:p>
            <a:pPr marL="342900" indent="-342900" fontAlgn="base">
              <a:defRPr/>
            </a:pPr>
            <a:r>
              <a:rPr lang="en-US" altLang="en-US" dirty="0">
                <a:solidFill>
                  <a:schemeClr val="tx1">
                    <a:alpha val="80000"/>
                  </a:schemeClr>
                </a:solidFill>
              </a:rPr>
              <a:t>Magnifies objects 4x.</a:t>
            </a:r>
          </a:p>
          <a:p>
            <a:pPr marL="342900" indent="-342900" fontAlgn="base">
              <a:defRPr/>
            </a:pPr>
            <a:r>
              <a:rPr lang="en-US" altLang="en-US" dirty="0">
                <a:solidFill>
                  <a:schemeClr val="tx1">
                    <a:alpha val="80000"/>
                  </a:schemeClr>
                </a:solidFill>
              </a:rPr>
              <a:t>What is the Total Magnification?  ____</a:t>
            </a:r>
          </a:p>
        </p:txBody>
      </p:sp>
      <p:pic>
        <p:nvPicPr>
          <p:cNvPr id="5" name="Content Placeholder 3" descr="Photograph of Scanning Power Objective Lense">
            <a:extLst>
              <a:ext uri="{FF2B5EF4-FFF2-40B4-BE49-F238E27FC236}">
                <a16:creationId xmlns:a16="http://schemas.microsoft.com/office/drawing/2014/main" id="{27D499E0-DFF1-4235-9038-AF7D647D8BB2}"/>
              </a:ext>
            </a:extLst>
          </p:cNvPr>
          <p:cNvPicPr>
            <a:picLocks noChangeAspect="1"/>
          </p:cNvPicPr>
          <p:nvPr/>
        </p:nvPicPr>
        <p:blipFill>
          <a:blip r:embed="rId2"/>
          <a:stretch>
            <a:fillRect/>
          </a:stretch>
        </p:blipFill>
        <p:spPr>
          <a:xfrm>
            <a:off x="7661837" y="4450670"/>
            <a:ext cx="1907822" cy="16312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783081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78ED9-71EC-40BF-B90C-AE6F7A56C265}"/>
              </a:ext>
            </a:extLst>
          </p:cNvPr>
          <p:cNvSpPr>
            <a:spLocks noGrp="1"/>
          </p:cNvSpPr>
          <p:nvPr>
            <p:ph type="title"/>
          </p:nvPr>
        </p:nvSpPr>
        <p:spPr/>
        <p:txBody>
          <a:bodyPr/>
          <a:lstStyle/>
          <a:p>
            <a:r>
              <a:rPr lang="en-US" altLang="en-US" b="1" dirty="0"/>
              <a:t>Magnification and Objective Lenses</a:t>
            </a:r>
            <a:endParaRPr lang="en-US" dirty="0"/>
          </a:p>
        </p:txBody>
      </p:sp>
      <p:sp>
        <p:nvSpPr>
          <p:cNvPr id="3" name="Content Placeholder 2">
            <a:extLst>
              <a:ext uri="{FF2B5EF4-FFF2-40B4-BE49-F238E27FC236}">
                <a16:creationId xmlns:a16="http://schemas.microsoft.com/office/drawing/2014/main" id="{B3420A45-B2BE-4514-BD7D-D9AB160A97FE}"/>
              </a:ext>
            </a:extLst>
          </p:cNvPr>
          <p:cNvSpPr>
            <a:spLocks noGrp="1"/>
          </p:cNvSpPr>
          <p:nvPr>
            <p:ph sz="half" idx="1"/>
          </p:nvPr>
        </p:nvSpPr>
        <p:spPr>
          <a:ln>
            <a:solidFill>
              <a:schemeClr val="tx1"/>
            </a:solidFill>
          </a:ln>
        </p:spPr>
        <p:txBody>
          <a:bodyPr>
            <a:normAutofit/>
          </a:bodyPr>
          <a:lstStyle/>
          <a:p>
            <a:pPr fontAlgn="base">
              <a:spcBef>
                <a:spcPct val="50000"/>
              </a:spcBef>
              <a:defRPr/>
            </a:pPr>
            <a:r>
              <a:rPr lang="en-US" altLang="en-US" dirty="0">
                <a:solidFill>
                  <a:schemeClr val="accent1">
                    <a:lumMod val="50000"/>
                    <a:alpha val="80000"/>
                  </a:schemeClr>
                </a:solidFill>
              </a:rPr>
              <a:t>Low Power Objective Lens:</a:t>
            </a:r>
          </a:p>
          <a:p>
            <a:pPr marL="342900" indent="-342900" fontAlgn="base">
              <a:defRPr/>
            </a:pPr>
            <a:r>
              <a:rPr lang="en-US" altLang="en-US" dirty="0">
                <a:solidFill>
                  <a:schemeClr val="tx1">
                    <a:alpha val="80000"/>
                  </a:schemeClr>
                </a:solidFill>
              </a:rPr>
              <a:t>Has yellow band around it.</a:t>
            </a:r>
          </a:p>
          <a:p>
            <a:pPr marL="342900" indent="-342900" fontAlgn="base">
              <a:defRPr/>
            </a:pPr>
            <a:r>
              <a:rPr lang="en-US" altLang="en-US" dirty="0">
                <a:solidFill>
                  <a:schemeClr val="tx1">
                    <a:alpha val="80000"/>
                  </a:schemeClr>
                </a:solidFill>
              </a:rPr>
              <a:t>Magnifies objects 10x.</a:t>
            </a:r>
          </a:p>
          <a:p>
            <a:pPr marL="342900" indent="-342900" fontAlgn="base">
              <a:defRPr/>
            </a:pPr>
            <a:r>
              <a:rPr lang="en-US" altLang="en-US" dirty="0">
                <a:solidFill>
                  <a:schemeClr val="tx1">
                    <a:alpha val="80000"/>
                  </a:schemeClr>
                </a:solidFill>
              </a:rPr>
              <a:t>What is the Total Magnification?  ____ </a:t>
            </a:r>
          </a:p>
          <a:p>
            <a:pPr marL="342900" indent="-342900" fontAlgn="base">
              <a:defRPr/>
            </a:pPr>
            <a:r>
              <a:rPr lang="en-US" altLang="en-US" dirty="0">
                <a:solidFill>
                  <a:schemeClr val="tx1">
                    <a:alpha val="80000"/>
                  </a:schemeClr>
                </a:solidFill>
              </a:rPr>
              <a:t>What does the term </a:t>
            </a:r>
            <a:r>
              <a:rPr lang="en-US" altLang="en-US" dirty="0">
                <a:solidFill>
                  <a:srgbClr val="FF0000">
                    <a:alpha val="80000"/>
                  </a:srgbClr>
                </a:solidFill>
              </a:rPr>
              <a:t>parfocal</a:t>
            </a:r>
            <a:r>
              <a:rPr lang="en-US" altLang="en-US" dirty="0">
                <a:solidFill>
                  <a:schemeClr val="tx1">
                    <a:alpha val="80000"/>
                  </a:schemeClr>
                </a:solidFill>
              </a:rPr>
              <a:t> mean?</a:t>
            </a:r>
          </a:p>
        </p:txBody>
      </p:sp>
      <p:pic>
        <p:nvPicPr>
          <p:cNvPr id="6" name="Picture 5" descr="Photograph of Low Power Objective Lens">
            <a:extLst>
              <a:ext uri="{FF2B5EF4-FFF2-40B4-BE49-F238E27FC236}">
                <a16:creationId xmlns:a16="http://schemas.microsoft.com/office/drawing/2014/main" id="{026676E8-9275-4401-9727-1EBE93E3CD77}"/>
              </a:ext>
            </a:extLst>
          </p:cNvPr>
          <p:cNvPicPr>
            <a:picLocks noChangeAspect="1"/>
          </p:cNvPicPr>
          <p:nvPr/>
        </p:nvPicPr>
        <p:blipFill>
          <a:blip r:embed="rId2"/>
          <a:stretch>
            <a:fillRect/>
          </a:stretch>
        </p:blipFill>
        <p:spPr>
          <a:xfrm>
            <a:off x="3140765" y="4730668"/>
            <a:ext cx="1379854" cy="1351217"/>
          </a:xfrm>
          <a:prstGeom prst="rect">
            <a:avLst/>
          </a:prstGeom>
          <a:ln>
            <a:noFill/>
          </a:ln>
          <a:effectLst>
            <a:outerShdw blurRad="292100" dist="139700" dir="2700000" algn="tl" rotWithShape="0">
              <a:srgbClr val="333333">
                <a:alpha val="65000"/>
              </a:srgbClr>
            </a:outerShdw>
          </a:effectLst>
        </p:spPr>
      </p:pic>
      <p:sp>
        <p:nvSpPr>
          <p:cNvPr id="4" name="Content Placeholder 3">
            <a:extLst>
              <a:ext uri="{FF2B5EF4-FFF2-40B4-BE49-F238E27FC236}">
                <a16:creationId xmlns:a16="http://schemas.microsoft.com/office/drawing/2014/main" id="{E93570A3-A9BC-4F61-8F1C-63B89A23EDC8}"/>
              </a:ext>
            </a:extLst>
          </p:cNvPr>
          <p:cNvSpPr>
            <a:spLocks noGrp="1"/>
          </p:cNvSpPr>
          <p:nvPr>
            <p:ph sz="half" idx="2"/>
          </p:nvPr>
        </p:nvSpPr>
        <p:spPr>
          <a:ln>
            <a:solidFill>
              <a:schemeClr val="tx1"/>
            </a:solidFill>
          </a:ln>
        </p:spPr>
        <p:txBody>
          <a:bodyPr>
            <a:normAutofit/>
          </a:bodyPr>
          <a:lstStyle/>
          <a:p>
            <a:pPr fontAlgn="base">
              <a:spcBef>
                <a:spcPct val="50000"/>
              </a:spcBef>
              <a:defRPr/>
            </a:pPr>
            <a:r>
              <a:rPr lang="en-US" altLang="en-US" dirty="0">
                <a:solidFill>
                  <a:srgbClr val="002060">
                    <a:alpha val="80000"/>
                  </a:srgbClr>
                </a:solidFill>
              </a:rPr>
              <a:t>High Dry Objective Lens:</a:t>
            </a:r>
          </a:p>
          <a:p>
            <a:pPr marL="342900" indent="-342900" fontAlgn="base">
              <a:defRPr/>
            </a:pPr>
            <a:r>
              <a:rPr lang="en-US" altLang="en-US" dirty="0">
                <a:solidFill>
                  <a:schemeClr val="tx1">
                    <a:alpha val="80000"/>
                  </a:schemeClr>
                </a:solidFill>
              </a:rPr>
              <a:t>Has blue band around it.</a:t>
            </a:r>
          </a:p>
          <a:p>
            <a:pPr marL="342900" indent="-342900" fontAlgn="base">
              <a:defRPr/>
            </a:pPr>
            <a:r>
              <a:rPr lang="en-US" altLang="en-US" dirty="0">
                <a:solidFill>
                  <a:schemeClr val="tx1">
                    <a:alpha val="80000"/>
                  </a:schemeClr>
                </a:solidFill>
              </a:rPr>
              <a:t>Magnifies objects 40x.</a:t>
            </a:r>
          </a:p>
          <a:p>
            <a:pPr marL="342900" indent="-342900" fontAlgn="base">
              <a:defRPr/>
            </a:pPr>
            <a:r>
              <a:rPr lang="en-US" altLang="en-US" dirty="0">
                <a:solidFill>
                  <a:schemeClr val="tx1">
                    <a:alpha val="80000"/>
                  </a:schemeClr>
                </a:solidFill>
              </a:rPr>
              <a:t>What is the Total Magnification?  ____</a:t>
            </a:r>
            <a:endParaRPr lang="en-US" altLang="en-US" sz="2400" dirty="0">
              <a:latin typeface="Comic Sans MS" panose="030F0702030302020204" pitchFamily="66" charset="0"/>
            </a:endParaRPr>
          </a:p>
        </p:txBody>
      </p:sp>
      <p:pic>
        <p:nvPicPr>
          <p:cNvPr id="7" name="Picture 6" descr="Photograph of High Dry Objective">
            <a:extLst>
              <a:ext uri="{FF2B5EF4-FFF2-40B4-BE49-F238E27FC236}">
                <a16:creationId xmlns:a16="http://schemas.microsoft.com/office/drawing/2014/main" id="{83F24E6D-8E7D-42F3-8C00-B656134A8EB4}"/>
              </a:ext>
            </a:extLst>
          </p:cNvPr>
          <p:cNvPicPr>
            <a:picLocks noChangeAspect="1"/>
          </p:cNvPicPr>
          <p:nvPr/>
        </p:nvPicPr>
        <p:blipFill>
          <a:blip r:embed="rId3"/>
          <a:stretch>
            <a:fillRect/>
          </a:stretch>
        </p:blipFill>
        <p:spPr>
          <a:xfrm>
            <a:off x="7575321" y="4423553"/>
            <a:ext cx="1909585" cy="16583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40642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41F61-AA60-4B03-95FA-29C611E8B9A5}"/>
              </a:ext>
            </a:extLst>
          </p:cNvPr>
          <p:cNvSpPr>
            <a:spLocks noGrp="1"/>
          </p:cNvSpPr>
          <p:nvPr>
            <p:ph type="title"/>
          </p:nvPr>
        </p:nvSpPr>
        <p:spPr/>
        <p:txBody>
          <a:bodyPr/>
          <a:lstStyle/>
          <a:p>
            <a:r>
              <a:rPr lang="en-US" altLang="en-US" b="1" dirty="0"/>
              <a:t>Magnification and Objective Lenses</a:t>
            </a:r>
            <a:endParaRPr lang="en-US" dirty="0"/>
          </a:p>
        </p:txBody>
      </p:sp>
      <p:sp>
        <p:nvSpPr>
          <p:cNvPr id="3" name="Content Placeholder 2">
            <a:extLst>
              <a:ext uri="{FF2B5EF4-FFF2-40B4-BE49-F238E27FC236}">
                <a16:creationId xmlns:a16="http://schemas.microsoft.com/office/drawing/2014/main" id="{BBD831AB-05DB-4BD6-912B-AB400FBD7609}"/>
              </a:ext>
            </a:extLst>
          </p:cNvPr>
          <p:cNvSpPr>
            <a:spLocks noGrp="1"/>
          </p:cNvSpPr>
          <p:nvPr>
            <p:ph idx="1"/>
          </p:nvPr>
        </p:nvSpPr>
        <p:spPr/>
        <p:txBody>
          <a:bodyPr/>
          <a:lstStyle/>
          <a:p>
            <a:pPr marL="0" indent="0">
              <a:lnSpc>
                <a:spcPct val="100000"/>
              </a:lnSpc>
              <a:buNone/>
            </a:pPr>
            <a:r>
              <a:rPr lang="en-US" dirty="0">
                <a:solidFill>
                  <a:srgbClr val="002060">
                    <a:alpha val="80000"/>
                  </a:srgbClr>
                </a:solidFill>
              </a:rPr>
              <a:t>Oil Immersion Lens:</a:t>
            </a:r>
          </a:p>
          <a:p>
            <a:pPr>
              <a:lnSpc>
                <a:spcPct val="100000"/>
              </a:lnSpc>
            </a:pPr>
            <a:r>
              <a:rPr lang="en-US" dirty="0">
                <a:solidFill>
                  <a:srgbClr val="002060"/>
                </a:solidFill>
              </a:rPr>
              <a:t> H</a:t>
            </a:r>
            <a:r>
              <a:rPr lang="en-US" dirty="0"/>
              <a:t>as the highest magnification power, 100X </a:t>
            </a:r>
          </a:p>
          <a:p>
            <a:pPr>
              <a:lnSpc>
                <a:spcPct val="100000"/>
              </a:lnSpc>
            </a:pPr>
            <a:r>
              <a:rPr lang="en-US" dirty="0"/>
              <a:t>Total magnification ?___________.</a:t>
            </a:r>
          </a:p>
          <a:p>
            <a:pPr>
              <a:lnSpc>
                <a:spcPct val="100000"/>
              </a:lnSpc>
            </a:pPr>
            <a:r>
              <a:rPr lang="en-US" dirty="0"/>
              <a:t>To improve resolution and use of light, an oil of the same refractive index as the glass slide and the objective lens is placed between the two. </a:t>
            </a:r>
          </a:p>
          <a:p>
            <a:pPr>
              <a:lnSpc>
                <a:spcPct val="100000"/>
              </a:lnSpc>
            </a:pPr>
            <a:r>
              <a:rPr lang="en-US" dirty="0"/>
              <a:t>Oil prevents refraction of light outwards and allows it to pass straight into objective.</a:t>
            </a:r>
          </a:p>
        </p:txBody>
      </p:sp>
    </p:spTree>
    <p:extLst>
      <p:ext uri="{BB962C8B-B14F-4D97-AF65-F5344CB8AC3E}">
        <p14:creationId xmlns:p14="http://schemas.microsoft.com/office/powerpoint/2010/main" val="457422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CA1C2-1637-409C-80C6-40B0A173DC82}"/>
              </a:ext>
            </a:extLst>
          </p:cNvPr>
          <p:cNvSpPr>
            <a:spLocks noGrp="1"/>
          </p:cNvSpPr>
          <p:nvPr>
            <p:ph type="title"/>
          </p:nvPr>
        </p:nvSpPr>
        <p:spPr/>
        <p:txBody>
          <a:bodyPr/>
          <a:lstStyle/>
          <a:p>
            <a:r>
              <a:rPr lang="en-US" b="1" dirty="0"/>
              <a:t>How To Focus  </a:t>
            </a:r>
            <a:endParaRPr lang="en-US" dirty="0"/>
          </a:p>
        </p:txBody>
      </p:sp>
      <p:sp>
        <p:nvSpPr>
          <p:cNvPr id="3" name="Content Placeholder 2">
            <a:extLst>
              <a:ext uri="{FF2B5EF4-FFF2-40B4-BE49-F238E27FC236}">
                <a16:creationId xmlns:a16="http://schemas.microsoft.com/office/drawing/2014/main" id="{274C0DD8-40E0-4453-AE43-D989B23E37D4}"/>
              </a:ext>
            </a:extLst>
          </p:cNvPr>
          <p:cNvSpPr>
            <a:spLocks noGrp="1"/>
          </p:cNvSpPr>
          <p:nvPr>
            <p:ph idx="1"/>
          </p:nvPr>
        </p:nvSpPr>
        <p:spPr/>
        <p:txBody>
          <a:bodyPr>
            <a:normAutofit fontScale="92500"/>
          </a:bodyPr>
          <a:lstStyle/>
          <a:p>
            <a:pPr>
              <a:lnSpc>
                <a:spcPct val="100000"/>
              </a:lnSpc>
            </a:pPr>
            <a:r>
              <a:rPr lang="en-US" dirty="0"/>
              <a:t>Adjust the ocular lenses to see through one lighted circle (field of view). </a:t>
            </a:r>
          </a:p>
          <a:p>
            <a:pPr>
              <a:lnSpc>
                <a:spcPct val="100000"/>
              </a:lnSpc>
            </a:pPr>
            <a:r>
              <a:rPr lang="en-US" dirty="0"/>
              <a:t>Place the prepared slides on the mechanical stage, securing it with stage clips.</a:t>
            </a:r>
          </a:p>
          <a:p>
            <a:pPr>
              <a:lnSpc>
                <a:spcPct val="100000"/>
              </a:lnSpc>
            </a:pPr>
            <a:r>
              <a:rPr lang="en-US" dirty="0"/>
              <a:t>Adjust diaphragm and light source to get light. At the beginning, you need very little light. Keep diaphragm completely open but adjust the rheostat.</a:t>
            </a:r>
          </a:p>
          <a:p>
            <a:pPr>
              <a:lnSpc>
                <a:spcPct val="100000"/>
              </a:lnSpc>
            </a:pPr>
            <a:r>
              <a:rPr lang="en-US" b="1" dirty="0"/>
              <a:t>Check Condenser: </a:t>
            </a:r>
            <a:r>
              <a:rPr lang="en-US" dirty="0"/>
              <a:t>Needs to be pretty close to the stage, just 1-2 mm below the slide.</a:t>
            </a:r>
          </a:p>
          <a:p>
            <a:pPr>
              <a:lnSpc>
                <a:spcPct val="100000"/>
              </a:lnSpc>
            </a:pPr>
            <a:r>
              <a:rPr lang="en-US" dirty="0"/>
              <a:t>Rotate the nosepiece to click the red-banded Low objective (4x) on place.</a:t>
            </a:r>
          </a:p>
        </p:txBody>
      </p:sp>
    </p:spTree>
    <p:extLst>
      <p:ext uri="{BB962C8B-B14F-4D97-AF65-F5344CB8AC3E}">
        <p14:creationId xmlns:p14="http://schemas.microsoft.com/office/powerpoint/2010/main" val="36832188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58444F4F-9237-47DB-AA49-461C0A9CCC87}"/>
</file>

<file path=customXml/itemProps2.xml><?xml version="1.0" encoding="utf-8"?>
<ds:datastoreItem xmlns:ds="http://schemas.openxmlformats.org/officeDocument/2006/customXml" ds:itemID="{0775BC11-1334-4C5D-8241-738216223EBD}"/>
</file>

<file path=customXml/itemProps3.xml><?xml version="1.0" encoding="utf-8"?>
<ds:datastoreItem xmlns:ds="http://schemas.openxmlformats.org/officeDocument/2006/customXml" ds:itemID="{13EB8EC3-C744-4BA7-83F8-CFFD4264647A}"/>
</file>

<file path=docProps/app.xml><?xml version="1.0" encoding="utf-8"?>
<Properties xmlns="http://schemas.openxmlformats.org/officeDocument/2006/extended-properties" xmlns:vt="http://schemas.openxmlformats.org/officeDocument/2006/docPropsVTypes">
  <TotalTime>263</TotalTime>
  <Words>1194</Words>
  <Application>Microsoft Macintosh PowerPoint</Application>
  <PresentationFormat>Widescreen</PresentationFormat>
  <Paragraphs>97</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Comic Sans MS</vt:lpstr>
      <vt:lpstr>Courier New</vt:lpstr>
      <vt:lpstr>Office Theme</vt:lpstr>
      <vt:lpstr>Lab #2: Microscopy</vt:lpstr>
      <vt:lpstr>Compound Light Microscope</vt:lpstr>
      <vt:lpstr>Basic Parts of a Microscope</vt:lpstr>
      <vt:lpstr>Basic Parts of a Microscope Part II</vt:lpstr>
      <vt:lpstr>The Ocular Lenses</vt:lpstr>
      <vt:lpstr>Magnification and Objective Lenses</vt:lpstr>
      <vt:lpstr>Magnification and Objective Lenses</vt:lpstr>
      <vt:lpstr>Magnification and Objective Lenses</vt:lpstr>
      <vt:lpstr>How To Focus  </vt:lpstr>
      <vt:lpstr>How To Focus Part II</vt:lpstr>
      <vt:lpstr>How To Focus Part III</vt:lpstr>
      <vt:lpstr>Take Care of Your Scope</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15</cp:revision>
  <cp:lastPrinted>2021-07-31T00:00:53Z</cp:lastPrinted>
  <dcterms:created xsi:type="dcterms:W3CDTF">2021-01-27T04:41:19Z</dcterms:created>
  <dcterms:modified xsi:type="dcterms:W3CDTF">2021-07-31T00:25:00Z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