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69.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3.xml" ContentType="application/vnd.openxmlformats-officedocument.presentationml.slide+xml"/>
  <Override PartName="/ppt/slides/slide57.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45.xml" ContentType="application/vnd.openxmlformats-officedocument.presentationml.slide+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9.xml" ContentType="application/vnd.openxmlformats-officedocument.presentationml.slide+xml"/>
  <Override PartName="/ppt/slides/slide54.xml" ContentType="application/vnd.openxmlformats-officedocument.presentationml.slide+xml"/>
  <Override PartName="/ppt/slides/slide48.xml" ContentType="application/vnd.openxmlformats-officedocument.presentationml.slide+xml"/>
  <Override PartName="/ppt/slides/slide53.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0.xml" ContentType="application/vnd.openxmlformats-officedocument.presentationml.slide+xml"/>
  <Override PartName="/ppt/notesSlides/notesSlide68.xml" ContentType="application/vnd.openxmlformats-officedocument.presentationml.notesSlide+xml"/>
  <Override PartName="/ppt/slideMasters/slideMaster1.xml" ContentType="application/vnd.openxmlformats-officedocument.presentationml.slideMaster+xml"/>
  <Override PartName="/ppt/notesSlides/notesSlide66.xml" ContentType="application/vnd.openxmlformats-officedocument.presentationml.notesSlide+xml"/>
  <Override PartName="/ppt/notesSlides/notesSlide65.xml" ContentType="application/vnd.openxmlformats-officedocument.presentationml.notesSlide+xml"/>
  <Override PartName="/ppt/notesSlides/notesSlide67.xml" ContentType="application/vnd.openxmlformats-officedocument.presentationml.notesSlide+xml"/>
  <Override PartName="/ppt/notesSlides/notesSlide17.xml" ContentType="application/vnd.openxmlformats-officedocument.presentationml.notesSlide+xml"/>
  <Override PartName="/ppt/notesSlides/notesSlide44.xml" ContentType="application/vnd.openxmlformats-officedocument.presentationml.notesSlide+xml"/>
  <Override PartName="/ppt/notesSlides/notesSlide27.xml" ContentType="application/vnd.openxmlformats-officedocument.presentationml.notesSlide+xml"/>
  <Override PartName="/ppt/notesSlides/notesSlide43.xml" ContentType="application/vnd.openxmlformats-officedocument.presentationml.notesSlide+xml"/>
  <Override PartName="/ppt/notesSlides/notesSlide3.xml" ContentType="application/vnd.openxmlformats-officedocument.presentationml.notesSlide+xml"/>
  <Override PartName="/ppt/notesSlides/notesSlide42.xml" ContentType="application/vnd.openxmlformats-officedocument.presentationml.notesSlide+xml"/>
  <Override PartName="/ppt/notesSlides/notesSlide16.xml" ContentType="application/vnd.openxmlformats-officedocument.presentationml.notesSlide+xml"/>
  <Override PartName="/ppt/notesSlides/notesSlide41.xml" ContentType="application/vnd.openxmlformats-officedocument.presentationml.notesSlide+xml"/>
  <Override PartName="/ppt/notesSlides/notesSlide2.xml" ContentType="application/vnd.openxmlformats-officedocument.presentationml.notesSlide+xml"/>
  <Override PartName="/ppt/notesSlides/notesSlide45.xml" ContentType="application/vnd.openxmlformats-officedocument.presentationml.notesSlide+xml"/>
  <Override PartName="/ppt/notesSlides/notesSlide26.xml" ContentType="application/vnd.openxmlformats-officedocument.presentationml.notesSlide+xml"/>
  <Override PartName="/ppt/notesSlides/notesSlide49.xml" ContentType="application/vnd.openxmlformats-officedocument.presentationml.notesSlide+xml"/>
  <Override PartName="/ppt/notesSlides/notesSlide25.xml" ContentType="application/vnd.openxmlformats-officedocument.presentationml.notesSlide+xml"/>
  <Override PartName="/ppt/notesSlides/notesSlide48.xml" ContentType="application/vnd.openxmlformats-officedocument.presentationml.notesSlide+xml"/>
  <Override PartName="/ppt/notesSlides/notesSlide11.xml" ContentType="application/vnd.openxmlformats-officedocument.presentationml.notesSlide+xml"/>
  <Override PartName="/ppt/notesSlides/notesSlide47.xml" ContentType="application/vnd.openxmlformats-officedocument.presentationml.notesSlide+xml"/>
  <Override PartName="/ppt/notesSlides/notesSlide1.xml" ContentType="application/vnd.openxmlformats-officedocument.presentationml.notesSlide+xml"/>
  <Override PartName="/ppt/notesSlides/notesSlide46.xml" ContentType="application/vnd.openxmlformats-officedocument.presentationml.notesSlide+xml"/>
  <Override PartName="/ppt/notesSlides/notesSlide10.xml" ContentType="application/vnd.openxmlformats-officedocument.presentationml.notesSlide+xml"/>
  <Override PartName="/ppt/notesSlides/notesSlide28.xml" ContentType="application/vnd.openxmlformats-officedocument.presentationml.notesSlide+xml"/>
  <Override PartName="/ppt/notesSlides/notesSlide40.xml" ContentType="application/vnd.openxmlformats-officedocument.presentationml.notesSlide+xml"/>
  <Override PartName="/ppt/notesSlides/notesSlide35.xml" ContentType="application/vnd.openxmlformats-officedocument.presentationml.notesSlide+xml"/>
  <Override PartName="/ppt/notesSlides/notesSlide30.xml" ContentType="application/vnd.openxmlformats-officedocument.presentationml.notesSlide+xml"/>
  <Override PartName="/ppt/notesSlides/notesSlide34.xml" ContentType="application/vnd.openxmlformats-officedocument.presentationml.notesSlide+xml"/>
  <Override PartName="/ppt/notesSlides/notesSlide7.xml" ContentType="application/vnd.openxmlformats-officedocument.presentationml.notesSlide+xml"/>
  <Override PartName="/ppt/notesSlides/notesSlide33.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6.xml" ContentType="application/vnd.openxmlformats-officedocument.presentationml.notesSlide+xml"/>
  <Override PartName="/ppt/notesSlides/notesSlide36.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29.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5.xml" ContentType="application/vnd.openxmlformats-officedocument.presentationml.notesSlide+xml"/>
  <Override PartName="/ppt/notesSlides/notesSlide37.xml" ContentType="application/vnd.openxmlformats-officedocument.presentationml.notesSlide+xml"/>
  <Override PartName="/ppt/notesSlides/notesSlide8.xml" ContentType="application/vnd.openxmlformats-officedocument.presentationml.notesSlide+xml"/>
  <Override PartName="/ppt/notesSlides/notesSlide24.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slideLayouts/slideLayout3.xml" ContentType="application/vnd.openxmlformats-officedocument.presentationml.slideLayout+xml"/>
  <Override PartName="/ppt/notesSlides/notesSlide62.xml" ContentType="application/vnd.openxmlformats-officedocument.presentationml.notesSlide+xml"/>
  <Override PartName="/ppt/slideLayouts/slideLayout4.xml" ContentType="application/vnd.openxmlformats-officedocument.presentationml.slideLayout+xml"/>
  <Override PartName="/ppt/notesSlides/notesSlide61.xml" ContentType="application/vnd.openxmlformats-officedocument.presentationml.notesSlide+xml"/>
  <Override PartName="/ppt/slideLayouts/slideLayout5.xml" ContentType="application/vnd.openxmlformats-officedocument.presentationml.slideLayout+xml"/>
  <Override PartName="/ppt/notesSlides/notesSlide60.xml" ContentType="application/vnd.openxmlformats-officedocument.presentationml.notesSlide+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20.xml" ContentType="application/vnd.openxmlformats-officedocument.presentationml.notesSlide+xml"/>
  <Override PartName="/ppt/notesSlides/notesSlide64.xml" ContentType="application/vnd.openxmlformats-officedocument.presentationml.notesSlide+xml"/>
  <Override PartName="/ppt/notesSlides/notesSlide15.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63.xml" ContentType="application/vnd.openxmlformats-officedocument.presentationml.notesSlide+xml"/>
  <Override PartName="/ppt/notesSlides/notesSlide14.xml" ContentType="application/vnd.openxmlformats-officedocument.presentationml.notesSlide+xml"/>
  <Override PartName="/ppt/slideLayouts/slideLayout6.xml" ContentType="application/vnd.openxmlformats-officedocument.presentationml.slideLayout+xml"/>
  <Override PartName="/ppt/notesSlides/notesSlide59.xml" ContentType="application/vnd.openxmlformats-officedocument.presentationml.notesSlide+xml"/>
  <Override PartName="/ppt/slideLayouts/slideLayout7.xml" ContentType="application/vnd.openxmlformats-officedocument.presentationml.slideLayout+xml"/>
  <Override PartName="/ppt/notesSlides/notesSlide54.xml" ContentType="application/vnd.openxmlformats-officedocument.presentationml.notesSlide+xml"/>
  <Override PartName="/ppt/slideLayouts/slideLayout12.xml" ContentType="application/vnd.openxmlformats-officedocument.presentationml.slideLayout+xml"/>
  <Override PartName="/ppt/notesSlides/notesSlide53.xml" ContentType="application/vnd.openxmlformats-officedocument.presentationml.notesSlide+xml"/>
  <Override PartName="/ppt/notesSlides/notesSlide22.xml" ContentType="application/vnd.openxmlformats-officedocument.presentationml.notesSlide+xml"/>
  <Override PartName="/ppt/notesSlides/notesSlide52.xml" ContentType="application/vnd.openxmlformats-officedocument.presentationml.notesSlide+xml"/>
  <Override PartName="/ppt/notesSlides/notesSlide23.xml" ContentType="application/vnd.openxmlformats-officedocument.presentationml.notesSlide+xml"/>
  <Override PartName="/ppt/notesSlides/notesSlide51.xml" ContentType="application/vnd.openxmlformats-officedocument.presentationml.notesSlide+xml"/>
  <Override PartName="/ppt/slideLayouts/slideLayout11.xml" ContentType="application/vnd.openxmlformats-officedocument.presentationml.slideLayout+xml"/>
  <Override PartName="/ppt/notesSlides/notesSlide55.xml" ContentType="application/vnd.openxmlformats-officedocument.presentationml.notesSlide+xml"/>
  <Override PartName="/ppt/slideLayouts/slideLayout10.xml" ContentType="application/vnd.openxmlformats-officedocument.presentationml.slideLayout+xml"/>
  <Override PartName="/ppt/notesSlides/notesSlide13.xml" ContentType="application/vnd.openxmlformats-officedocument.presentationml.notesSlide+xml"/>
  <Override PartName="/ppt/notesSlides/notesSlide58.xml" ContentType="application/vnd.openxmlformats-officedocument.presentationml.notesSlide+xml"/>
  <Override PartName="/ppt/slideLayouts/slideLayout8.xml" ContentType="application/vnd.openxmlformats-officedocument.presentationml.slideLayout+xml"/>
  <Override PartName="/ppt/notesSlides/notesSlide50.xml" ContentType="application/vnd.openxmlformats-officedocument.presentationml.notesSlide+xml"/>
  <Override PartName="/ppt/notesSlides/notesSlide57.xml" ContentType="application/vnd.openxmlformats-officedocument.presentationml.notesSlide+xml"/>
  <Override PartName="/ppt/slideLayouts/slideLayout9.xml" ContentType="application/vnd.openxmlformats-officedocument.presentationml.slideLayout+xml"/>
  <Override PartName="/ppt/notesSlides/notesSlide56.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ppt/tags/tag12.xml" ContentType="application/vnd.openxmlformats-officedocument.presentationml.tags+xml"/>
  <Override PartName="/ppt/tags/tag2.xml" ContentType="application/vnd.openxmlformats-officedocument.presentationml.tags+xml"/>
  <Override PartName="/ppt/tags/tag18.xml" ContentType="application/vnd.openxmlformats-officedocument.presentationml.tags+xml"/>
  <Override PartName="/ppt/tags/tag69.xml" ContentType="application/vnd.openxmlformats-officedocument.presentationml.tags+xml"/>
  <Override PartName="/ppt/tags/tag19.xml" ContentType="application/vnd.openxmlformats-officedocument.presentationml.tags+xml"/>
  <Override PartName="/ppt/tags/tag17.xml" ContentType="application/vnd.openxmlformats-officedocument.presentationml.tags+xml"/>
  <Override PartName="/ppt/tags/tag11.xml" ContentType="application/vnd.openxmlformats-officedocument.presentationml.tags+xml"/>
  <Override PartName="/ppt/tags/tag3.xml" ContentType="application/vnd.openxmlformats-officedocument.presentationml.tags+xml"/>
  <Override PartName="/ppt/tags/tag13.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7.xml" ContentType="application/vnd.openxmlformats-officedocument.presentationml.tags+xml"/>
  <Override PartName="/ppt/tags/tag6.xml" ContentType="application/vnd.openxmlformats-officedocument.presentationml.tags+xml"/>
  <Override PartName="/ppt/tags/tag14.xml" ContentType="application/vnd.openxmlformats-officedocument.presentationml.tags+xml"/>
  <Override PartName="/ppt/tags/tag5.xml" ContentType="application/vnd.openxmlformats-officedocument.presentationml.tags+xml"/>
  <Override PartName="/ppt/tags/tag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68.xml" ContentType="application/vnd.openxmlformats-officedocument.presentationml.tags+xml"/>
  <Override PartName="/ppt/tags/tag21.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55.xml" ContentType="application/vnd.openxmlformats-officedocument.presentationml.tags+xml"/>
  <Override PartName="/ppt/tags/tag54.xml" ContentType="application/vnd.openxmlformats-officedocument.presentationml.tags+xml"/>
  <Override PartName="/ppt/tags/tag53.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docProps/core.xml" ContentType="application/vnd.openxmlformats-package.core-properties+xml"/>
  <Override PartName="/ppt/tags/tag71.xml" ContentType="application/vnd.openxmlformats-officedocument.presentationml.tags+xml"/>
  <Override PartName="/ppt/tags/tag67.xml" ContentType="application/vnd.openxmlformats-officedocument.presentationml.tags+xml"/>
  <Override PartName="/ppt/tags/tag70.xml" ContentType="application/vnd.openxmlformats-officedocument.presentationml.tags+xml"/>
  <Override PartName="/docProps/app.xml" ContentType="application/vnd.openxmlformats-officedocument.extended-properties+xml"/>
  <Override PartName="/ppt/tags/tag1.xml" ContentType="application/vnd.openxmlformats-officedocument.presentationml.tags+xml"/>
  <Override PartName="/ppt/tags/tag66.xml" ContentType="application/vnd.openxmlformats-officedocument.presentationml.tags+xml"/>
  <Override PartName="/ppt/tags/tag65.xml" ContentType="application/vnd.openxmlformats-officedocument.presentationml.tags+xml"/>
  <Override PartName="/ppt/tags/tag64.xml" ContentType="application/vnd.openxmlformats-officedocument.presentationml.tags+xml"/>
  <Override PartName="/ppt/tags/tag63.xml" ContentType="application/vnd.openxmlformats-officedocument.presentationml.tags+xml"/>
  <Override PartName="/ppt/tags/tag48.xml" ContentType="application/vnd.openxmlformats-officedocument.presentationml.tags+xml"/>
  <Override PartName="/ppt/tags/tag47.xml" ContentType="application/vnd.openxmlformats-officedocument.presentationml.tags+xml"/>
  <Override PartName="/ppt/tags/tag46.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28.xml" ContentType="application/vnd.openxmlformats-officedocument.presentationml.tags+xml"/>
  <Override PartName="/ppt/tags/tag27.xml" ContentType="application/vnd.openxmlformats-officedocument.presentationml.tags+xml"/>
  <Override PartName="/ppt/tags/tag26.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1.xml" ContentType="application/vnd.openxmlformats-officedocument.presentationml.tags+xml"/>
  <Override PartName="/ppt/tags/tag40.xml" ContentType="application/vnd.openxmlformats-officedocument.presentationml.tags+xml"/>
  <Override PartName="/ppt/tags/tag39.xml" ContentType="application/vnd.openxmlformats-officedocument.presentationml.tags+xml"/>
  <Override PartName="/ppt/tags/tag38.xml" ContentType="application/vnd.openxmlformats-officedocument.presentationml.tags+xml"/>
  <Override PartName="/ppt/tags/tag37.xml" ContentType="application/vnd.openxmlformats-officedocument.presentationml.tags+xml"/>
  <Override PartName="/ppt/tags/tag36.xml" ContentType="application/vnd.openxmlformats-officedocument.presentationml.tags+xml"/>
  <Override PartName="/ppt/tags/tag20.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41" r:id="rId1"/>
  </p:sldMasterIdLst>
  <p:notesMasterIdLst>
    <p:notesMasterId r:id="rId71"/>
  </p:notesMasterIdLst>
  <p:sldIdLst>
    <p:sldId id="347" r:id="rId2"/>
    <p:sldId id="268" r:id="rId3"/>
    <p:sldId id="349" r:id="rId4"/>
    <p:sldId id="350" r:id="rId5"/>
    <p:sldId id="351" r:id="rId6"/>
    <p:sldId id="352" r:id="rId7"/>
    <p:sldId id="353" r:id="rId8"/>
    <p:sldId id="354" r:id="rId9"/>
    <p:sldId id="355" r:id="rId10"/>
    <p:sldId id="356" r:id="rId11"/>
    <p:sldId id="357" r:id="rId12"/>
    <p:sldId id="358" r:id="rId13"/>
    <p:sldId id="359" r:id="rId14"/>
    <p:sldId id="360" r:id="rId15"/>
    <p:sldId id="361" r:id="rId16"/>
    <p:sldId id="362" r:id="rId17"/>
    <p:sldId id="363" r:id="rId18"/>
    <p:sldId id="364" r:id="rId19"/>
    <p:sldId id="365" r:id="rId20"/>
    <p:sldId id="366" r:id="rId21"/>
    <p:sldId id="367" r:id="rId22"/>
    <p:sldId id="368" r:id="rId23"/>
    <p:sldId id="369" r:id="rId24"/>
    <p:sldId id="370" r:id="rId25"/>
    <p:sldId id="371" r:id="rId26"/>
    <p:sldId id="372" r:id="rId27"/>
    <p:sldId id="373" r:id="rId28"/>
    <p:sldId id="374" r:id="rId29"/>
    <p:sldId id="375" r:id="rId30"/>
    <p:sldId id="376" r:id="rId31"/>
    <p:sldId id="377" r:id="rId32"/>
    <p:sldId id="378" r:id="rId33"/>
    <p:sldId id="379" r:id="rId34"/>
    <p:sldId id="380" r:id="rId35"/>
    <p:sldId id="381" r:id="rId36"/>
    <p:sldId id="382" r:id="rId37"/>
    <p:sldId id="383" r:id="rId38"/>
    <p:sldId id="384" r:id="rId39"/>
    <p:sldId id="385" r:id="rId40"/>
    <p:sldId id="386" r:id="rId41"/>
    <p:sldId id="387" r:id="rId42"/>
    <p:sldId id="388" r:id="rId43"/>
    <p:sldId id="389" r:id="rId44"/>
    <p:sldId id="390" r:id="rId45"/>
    <p:sldId id="391" r:id="rId46"/>
    <p:sldId id="392" r:id="rId47"/>
    <p:sldId id="393" r:id="rId48"/>
    <p:sldId id="394" r:id="rId49"/>
    <p:sldId id="395" r:id="rId50"/>
    <p:sldId id="396" r:id="rId51"/>
    <p:sldId id="397" r:id="rId52"/>
    <p:sldId id="398" r:id="rId53"/>
    <p:sldId id="399" r:id="rId54"/>
    <p:sldId id="400" r:id="rId55"/>
    <p:sldId id="401" r:id="rId56"/>
    <p:sldId id="402" r:id="rId57"/>
    <p:sldId id="403" r:id="rId58"/>
    <p:sldId id="404" r:id="rId59"/>
    <p:sldId id="405" r:id="rId60"/>
    <p:sldId id="406" r:id="rId61"/>
    <p:sldId id="407" r:id="rId62"/>
    <p:sldId id="408" r:id="rId63"/>
    <p:sldId id="409" r:id="rId64"/>
    <p:sldId id="410" r:id="rId65"/>
    <p:sldId id="411" r:id="rId66"/>
    <p:sldId id="412" r:id="rId67"/>
    <p:sldId id="413" r:id="rId68"/>
    <p:sldId id="414" r:id="rId69"/>
    <p:sldId id="415" r:id="rId70"/>
  </p:sldIdLst>
  <p:sldSz cx="9144000" cy="6858000" type="screen4x3"/>
  <p:notesSz cx="7010400" cy="9296400"/>
  <p:custDataLst>
    <p:tags r:id="rId72"/>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7">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DDDDD"/>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5" autoAdjust="0"/>
    <p:restoredTop sz="80500" autoAdjust="0"/>
  </p:normalViewPr>
  <p:slideViewPr>
    <p:cSldViewPr>
      <p:cViewPr varScale="1">
        <p:scale>
          <a:sx n="53" d="100"/>
          <a:sy n="53" d="100"/>
        </p:scale>
        <p:origin x="1664" y="3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62"/>
    </p:cViewPr>
  </p:sorterViewPr>
  <p:notesViewPr>
    <p:cSldViewPr>
      <p:cViewPr>
        <p:scale>
          <a:sx n="66" d="100"/>
          <a:sy n="66" d="100"/>
        </p:scale>
        <p:origin x="-1002" y="216"/>
      </p:cViewPr>
      <p:guideLst>
        <p:guide orient="horz" pos="2927"/>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79" Type="http://schemas.openxmlformats.org/officeDocument/2006/relationships/customXml" Target="../customXml/item3.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gs" Target="tags/tag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78"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38475" cy="465138"/>
          </a:xfrm>
          <a:prstGeom prst="rect">
            <a:avLst/>
          </a:prstGeom>
          <a:noFill/>
          <a:ln>
            <a:noFill/>
          </a:ln>
          <a:effectLst/>
          <a:extLst/>
        </p:spPr>
        <p:txBody>
          <a:bodyPr vert="horz" wrap="square" lIns="93152" tIns="46576" rIns="93152" bIns="46576" numCol="1" anchor="t" anchorCtr="0" compatLnSpc="1">
            <a:prstTxWarp prst="textNoShape">
              <a:avLst/>
            </a:prstTxWarp>
          </a:bodyPr>
          <a:lstStyle>
            <a:lvl1pPr defTabSz="930262">
              <a:defRPr sz="1100">
                <a:latin typeface="Arial" charset="0"/>
              </a:defRPr>
            </a:lvl1pPr>
          </a:lstStyle>
          <a:p>
            <a:pPr>
              <a:defRPr/>
            </a:pPr>
            <a:endParaRPr lang="en-US"/>
          </a:p>
        </p:txBody>
      </p:sp>
      <p:sp>
        <p:nvSpPr>
          <p:cNvPr id="11267" name="Rectangle 3"/>
          <p:cNvSpPr>
            <a:spLocks noGrp="1" noChangeArrowheads="1"/>
          </p:cNvSpPr>
          <p:nvPr>
            <p:ph type="dt" idx="1"/>
          </p:nvPr>
        </p:nvSpPr>
        <p:spPr bwMode="auto">
          <a:xfrm>
            <a:off x="3970338" y="0"/>
            <a:ext cx="3038475" cy="465138"/>
          </a:xfrm>
          <a:prstGeom prst="rect">
            <a:avLst/>
          </a:prstGeom>
          <a:noFill/>
          <a:ln>
            <a:noFill/>
          </a:ln>
          <a:effectLst/>
          <a:extLst/>
        </p:spPr>
        <p:txBody>
          <a:bodyPr vert="horz" wrap="square" lIns="93152" tIns="46576" rIns="93152" bIns="46576" numCol="1" anchor="t" anchorCtr="0" compatLnSpc="1">
            <a:prstTxWarp prst="textNoShape">
              <a:avLst/>
            </a:prstTxWarp>
          </a:bodyPr>
          <a:lstStyle>
            <a:lvl1pPr algn="r" defTabSz="930262">
              <a:defRPr sz="1100">
                <a:latin typeface="Arial"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81100" y="696913"/>
            <a:ext cx="4649788" cy="34877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701675" y="4416425"/>
            <a:ext cx="5607050" cy="4183063"/>
          </a:xfrm>
          <a:prstGeom prst="rect">
            <a:avLst/>
          </a:prstGeom>
          <a:noFill/>
          <a:ln>
            <a:noFill/>
          </a:ln>
          <a:effectLst/>
          <a:extLst/>
        </p:spPr>
        <p:txBody>
          <a:bodyPr vert="horz" wrap="square" lIns="93152" tIns="46576" rIns="93152" bIns="46576"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0" y="8829675"/>
            <a:ext cx="3038475" cy="465138"/>
          </a:xfrm>
          <a:prstGeom prst="rect">
            <a:avLst/>
          </a:prstGeom>
          <a:noFill/>
          <a:ln>
            <a:noFill/>
          </a:ln>
          <a:effectLst/>
          <a:extLst/>
        </p:spPr>
        <p:txBody>
          <a:bodyPr vert="horz" wrap="square" lIns="93152" tIns="46576" rIns="93152" bIns="46576" numCol="1" anchor="b" anchorCtr="0" compatLnSpc="1">
            <a:prstTxWarp prst="textNoShape">
              <a:avLst/>
            </a:prstTxWarp>
          </a:bodyPr>
          <a:lstStyle>
            <a:lvl1pPr defTabSz="930262">
              <a:defRPr sz="1100">
                <a:latin typeface="Arial" charset="0"/>
              </a:defRPr>
            </a:lvl1pPr>
          </a:lstStyle>
          <a:p>
            <a:pPr>
              <a:defRPr/>
            </a:pPr>
            <a:endParaRPr lang="en-US"/>
          </a:p>
        </p:txBody>
      </p:sp>
      <p:sp>
        <p:nvSpPr>
          <p:cNvPr id="11271" name="Rectangle 7"/>
          <p:cNvSpPr>
            <a:spLocks noGrp="1" noChangeArrowheads="1"/>
          </p:cNvSpPr>
          <p:nvPr>
            <p:ph type="sldNum" sz="quarter" idx="5"/>
          </p:nvPr>
        </p:nvSpPr>
        <p:spPr bwMode="auto">
          <a:xfrm>
            <a:off x="3970338" y="8829675"/>
            <a:ext cx="3038475" cy="465138"/>
          </a:xfrm>
          <a:prstGeom prst="rect">
            <a:avLst/>
          </a:prstGeom>
          <a:noFill/>
          <a:ln>
            <a:noFill/>
          </a:ln>
          <a:effectLst/>
          <a:extLst/>
        </p:spPr>
        <p:txBody>
          <a:bodyPr vert="horz" wrap="square" lIns="93152" tIns="46576" rIns="93152" bIns="46576" numCol="1" anchor="b" anchorCtr="0" compatLnSpc="1">
            <a:prstTxWarp prst="textNoShape">
              <a:avLst/>
            </a:prstTxWarp>
          </a:bodyPr>
          <a:lstStyle>
            <a:lvl1pPr algn="r" defTabSz="928688">
              <a:defRPr sz="1100"/>
            </a:lvl1pPr>
          </a:lstStyle>
          <a:p>
            <a:fld id="{C0F20B9F-041A-4CD3-B620-48FF87C9E0D7}" type="slidenum">
              <a:rPr lang="en-US" altLang="en-US"/>
              <a:pPr/>
              <a:t>‹#›</a:t>
            </a:fld>
            <a:endParaRPr lang="en-US" altLang="en-US"/>
          </a:p>
        </p:txBody>
      </p:sp>
    </p:spTree>
    <p:extLst>
      <p:ext uri="{BB962C8B-B14F-4D97-AF65-F5344CB8AC3E}">
        <p14:creationId xmlns:p14="http://schemas.microsoft.com/office/powerpoint/2010/main" val="1428484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Arial" charset="0"/>
        <a:ea typeface="+mn-ea"/>
        <a:cs typeface="+mn-cs"/>
      </a:defRPr>
    </a:lvl1pPr>
    <a:lvl2pPr marL="457200" algn="l" rtl="0" eaLnBrk="0" fontAlgn="base" hangingPunct="0">
      <a:spcBef>
        <a:spcPct val="0"/>
      </a:spcBef>
      <a:spcAft>
        <a:spcPct val="0"/>
      </a:spcAft>
      <a:defRPr sz="1200" kern="1200">
        <a:solidFill>
          <a:schemeClr val="tx1"/>
        </a:solidFill>
        <a:latin typeface="Arial" charset="0"/>
        <a:ea typeface="+mn-ea"/>
        <a:cs typeface="+mn-cs"/>
      </a:defRPr>
    </a:lvl2pPr>
    <a:lvl3pPr marL="914400" algn="l" rtl="0" eaLnBrk="0" fontAlgn="base" hangingPunct="0">
      <a:spcBef>
        <a:spcPct val="0"/>
      </a:spcBef>
      <a:spcAft>
        <a:spcPct val="0"/>
      </a:spcAft>
      <a:defRPr sz="1200" kern="1200">
        <a:solidFill>
          <a:schemeClr val="tx1"/>
        </a:solidFill>
        <a:latin typeface="Arial" charset="0"/>
        <a:ea typeface="+mn-ea"/>
        <a:cs typeface="+mn-cs"/>
      </a:defRPr>
    </a:lvl3pPr>
    <a:lvl4pPr marL="1371600" algn="l" rtl="0" eaLnBrk="0" fontAlgn="base" hangingPunct="0">
      <a:spcBef>
        <a:spcPct val="0"/>
      </a:spcBef>
      <a:spcAft>
        <a:spcPct val="0"/>
      </a:spcAft>
      <a:defRPr sz="1200" kern="1200">
        <a:solidFill>
          <a:schemeClr val="tx1"/>
        </a:solidFill>
        <a:latin typeface="Arial" charset="0"/>
        <a:ea typeface="+mn-ea"/>
        <a:cs typeface="+mn-cs"/>
      </a:defRPr>
    </a:lvl4pPr>
    <a:lvl5pPr marL="1828800" algn="l" rtl="0" eaLnBrk="0" fontAlgn="base" hangingPunct="0">
      <a:spcBef>
        <a:spcPct val="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9C2F6D-54E7-47F6-B4D0-78EFCE667B8A}" type="slidenum">
              <a:rPr lang="en-US" altLang="en-US"/>
              <a:pPr eaLnBrk="1" hangingPunct="1"/>
              <a:t>2</a:t>
            </a:fld>
            <a:endParaRPr lang="en-US" altLang="en-US"/>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six topics covered in this unit include:   </a:t>
            </a:r>
          </a:p>
          <a:p>
            <a:pPr lvl="1" eaLnBrk="1" hangingPunct="1">
              <a:lnSpc>
                <a:spcPct val="110000"/>
              </a:lnSpc>
            </a:pPr>
            <a:r>
              <a:rPr lang="en-US" altLang="en-US" smtClean="0">
                <a:latin typeface="Arial" panose="020B0604020202020204" pitchFamily="34" charset="0"/>
              </a:rPr>
              <a:t>Objectives of Process Analysis,</a:t>
            </a:r>
          </a:p>
          <a:p>
            <a:pPr lvl="1" eaLnBrk="1" hangingPunct="1">
              <a:lnSpc>
                <a:spcPct val="110000"/>
              </a:lnSpc>
            </a:pPr>
            <a:r>
              <a:rPr lang="en-US" altLang="en-US" smtClean="0">
                <a:latin typeface="Arial" panose="020B0604020202020204" pitchFamily="34" charset="0"/>
              </a:rPr>
              <a:t>Process Analysis skills and knowledge,</a:t>
            </a:r>
          </a:p>
          <a:p>
            <a:pPr lvl="1" eaLnBrk="1" hangingPunct="1">
              <a:lnSpc>
                <a:spcPct val="110000"/>
              </a:lnSpc>
            </a:pPr>
            <a:r>
              <a:rPr lang="en-US" altLang="en-US" smtClean="0">
                <a:latin typeface="Arial" panose="020B0604020202020204" pitchFamily="34" charset="0"/>
              </a:rPr>
              <a:t>Steps for Process Analysis,</a:t>
            </a:r>
          </a:p>
          <a:p>
            <a:pPr lvl="1" eaLnBrk="1" hangingPunct="1">
              <a:lnSpc>
                <a:spcPct val="110000"/>
              </a:lnSpc>
            </a:pPr>
            <a:r>
              <a:rPr lang="en-US" altLang="en-US" smtClean="0">
                <a:latin typeface="Arial" panose="020B0604020202020204" pitchFamily="34" charset="0"/>
              </a:rPr>
              <a:t>Clinical Practice Processes,</a:t>
            </a:r>
          </a:p>
          <a:p>
            <a:pPr lvl="1" eaLnBrk="1" hangingPunct="1">
              <a:lnSpc>
                <a:spcPct val="110000"/>
              </a:lnSpc>
            </a:pPr>
            <a:r>
              <a:rPr lang="en-US" altLang="en-US" smtClean="0">
                <a:latin typeface="Arial" panose="020B0604020202020204" pitchFamily="34" charset="0"/>
              </a:rPr>
              <a:t>Process Variations and Exceptions, and</a:t>
            </a:r>
          </a:p>
          <a:p>
            <a:pPr lvl="1" eaLnBrk="1" hangingPunct="1">
              <a:lnSpc>
                <a:spcPct val="110000"/>
              </a:lnSpc>
            </a:pPr>
            <a:r>
              <a:rPr lang="en-US" altLang="en-US" smtClean="0">
                <a:latin typeface="Arial" panose="020B0604020202020204" pitchFamily="34" charset="0"/>
              </a:rPr>
              <a:t>Identifying EHR functionality from Process Analysis.</a:t>
            </a:r>
          </a:p>
          <a:p>
            <a:pPr lvl="1"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0871061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txBox="1">
            <a:spLocks noGrp="1" noChangeArrowheads="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47" tIns="46575" rIns="93147" bIns="46575" anchor="b"/>
          <a:lstStyle>
            <a:lvl1pPr defTabSz="965200">
              <a:defRPr>
                <a:solidFill>
                  <a:schemeClr val="tx1"/>
                </a:solidFill>
                <a:latin typeface="Arial" panose="020B0604020202020204" pitchFamily="34" charset="0"/>
              </a:defRPr>
            </a:lvl1pPr>
            <a:lvl2pPr marL="742950" indent="-285750" defTabSz="965200">
              <a:defRPr>
                <a:solidFill>
                  <a:schemeClr val="tx1"/>
                </a:solidFill>
                <a:latin typeface="Arial" panose="020B0604020202020204" pitchFamily="34" charset="0"/>
              </a:defRPr>
            </a:lvl2pPr>
            <a:lvl3pPr marL="1143000" indent="-228600" defTabSz="965200">
              <a:defRPr>
                <a:solidFill>
                  <a:schemeClr val="tx1"/>
                </a:solidFill>
                <a:latin typeface="Arial" panose="020B0604020202020204" pitchFamily="34" charset="0"/>
              </a:defRPr>
            </a:lvl3pPr>
            <a:lvl4pPr marL="1600200" indent="-228600" defTabSz="965200">
              <a:defRPr>
                <a:solidFill>
                  <a:schemeClr val="tx1"/>
                </a:solidFill>
                <a:latin typeface="Arial" panose="020B0604020202020204" pitchFamily="34" charset="0"/>
              </a:defRPr>
            </a:lvl4pPr>
            <a:lvl5pPr marL="2057400" indent="-228600" defTabSz="965200">
              <a:defRPr>
                <a:solidFill>
                  <a:schemeClr val="tx1"/>
                </a:solidFill>
                <a:latin typeface="Arial" panose="020B0604020202020204" pitchFamily="34" charset="0"/>
              </a:defRPr>
            </a:lvl5pPr>
            <a:lvl6pPr marL="2514600" indent="-228600" defTabSz="965200" eaLnBrk="0" fontAlgn="base" hangingPunct="0">
              <a:spcBef>
                <a:spcPct val="0"/>
              </a:spcBef>
              <a:spcAft>
                <a:spcPct val="0"/>
              </a:spcAft>
              <a:defRPr>
                <a:solidFill>
                  <a:schemeClr val="tx1"/>
                </a:solidFill>
                <a:latin typeface="Arial" panose="020B0604020202020204" pitchFamily="34" charset="0"/>
              </a:defRPr>
            </a:lvl6pPr>
            <a:lvl7pPr marL="2971800" indent="-228600" defTabSz="965200" eaLnBrk="0" fontAlgn="base" hangingPunct="0">
              <a:spcBef>
                <a:spcPct val="0"/>
              </a:spcBef>
              <a:spcAft>
                <a:spcPct val="0"/>
              </a:spcAft>
              <a:defRPr>
                <a:solidFill>
                  <a:schemeClr val="tx1"/>
                </a:solidFill>
                <a:latin typeface="Arial" panose="020B0604020202020204" pitchFamily="34" charset="0"/>
              </a:defRPr>
            </a:lvl7pPr>
            <a:lvl8pPr marL="3429000" indent="-228600" defTabSz="965200" eaLnBrk="0" fontAlgn="base" hangingPunct="0">
              <a:spcBef>
                <a:spcPct val="0"/>
              </a:spcBef>
              <a:spcAft>
                <a:spcPct val="0"/>
              </a:spcAft>
              <a:defRPr>
                <a:solidFill>
                  <a:schemeClr val="tx1"/>
                </a:solidFill>
                <a:latin typeface="Arial" panose="020B0604020202020204" pitchFamily="34" charset="0"/>
              </a:defRPr>
            </a:lvl8pPr>
            <a:lvl9pPr marL="3886200" indent="-228600" defTabSz="965200" eaLnBrk="0" fontAlgn="base" hangingPunct="0">
              <a:spcBef>
                <a:spcPct val="0"/>
              </a:spcBef>
              <a:spcAft>
                <a:spcPct val="0"/>
              </a:spcAft>
              <a:defRPr>
                <a:solidFill>
                  <a:schemeClr val="tx1"/>
                </a:solidFill>
                <a:latin typeface="Arial" panose="020B0604020202020204" pitchFamily="34" charset="0"/>
              </a:defRPr>
            </a:lvl9pPr>
          </a:lstStyle>
          <a:p>
            <a:pPr algn="r" eaLnBrk="1" hangingPunct="1"/>
            <a:fld id="{1BF32E2D-041B-4D76-A203-BE05DBAD365B}" type="slidenum">
              <a:rPr lang="en-US" altLang="en-US" sz="1200"/>
              <a:pPr algn="r" eaLnBrk="1" hangingPunct="1"/>
              <a:t>11</a:t>
            </a:fld>
            <a:endParaRPr lang="en-US" altLang="en-US" sz="1200"/>
          </a:p>
        </p:txBody>
      </p:sp>
      <p:sp>
        <p:nvSpPr>
          <p:cNvPr id="28675" name="Rectangle 2"/>
          <p:cNvSpPr>
            <a:spLocks noRot="1" noChangeArrowheads="1" noTextEdit="1"/>
          </p:cNvSpPr>
          <p:nvPr>
            <p:ph type="sldImg"/>
          </p:nvPr>
        </p:nvSpPr>
        <p:spPr>
          <a:ln/>
        </p:spPr>
      </p:sp>
      <p:sp>
        <p:nvSpPr>
          <p:cNvPr id="286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Other strategies are given here and include outsourcing, order assignments, and resequencing. It is important to understand that in the clinic setting, application of Health IT can be used to facilitate or outright accomplish many of these strategies.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804483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3F713D9D-6BD9-4D9B-BB51-EEC8F747C8BC}" type="slidenum">
              <a:rPr lang="en-US" altLang="en-US" smtClean="0"/>
              <a:pPr/>
              <a:t>12</a:t>
            </a:fld>
            <a:endParaRPr lang="en-US" altLang="en-US" smtClean="0"/>
          </a:p>
        </p:txBody>
      </p:sp>
      <p:sp>
        <p:nvSpPr>
          <p:cNvPr id="3072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Automation means designing processes so that machines, i.e., computers, can do them rather than humans.</a:t>
            </a:r>
          </a:p>
          <a:p>
            <a:endParaRPr lang="en-US" altLang="en-US" smtClean="0">
              <a:latin typeface="Arial" panose="020B0604020202020204" pitchFamily="34" charset="0"/>
            </a:endParaRPr>
          </a:p>
          <a:p>
            <a:r>
              <a:rPr lang="en-US" altLang="en-US" smtClean="0">
                <a:latin typeface="Arial" panose="020B0604020202020204" pitchFamily="34" charset="0"/>
              </a:rPr>
              <a:t>Characteristics conducive to automation include tasks that can be completely defined, done the same way every time, and are repetitive or done often enough that automation is cost effective. </a:t>
            </a:r>
          </a:p>
          <a:p>
            <a:pPr lvl="1"/>
            <a:endParaRPr lang="en-US" altLang="en-US" smtClean="0">
              <a:latin typeface="Arial" panose="020B0604020202020204" pitchFamily="34" charset="0"/>
            </a:endParaRPr>
          </a:p>
          <a:p>
            <a:r>
              <a:rPr lang="en-US" altLang="en-US" smtClean="0">
                <a:latin typeface="Arial" panose="020B0604020202020204" pitchFamily="34" charset="0"/>
              </a:rPr>
              <a:t>Design decisions related to this allocation of function determine the extent to which a given job, task, function or responsibility is to be automated or assigned to human performance. The decisions are based on many factors. These include the relative capabilities and limitations of humans versus technology in terms of reliability, speed, accuracy, strength, flexibility of response, financial cost, the importance of successful or timely accomplishment of tasks, safety, and user satisfaction (both short-term, e.g. as comfort and pleasure, and long-term, e.g. as health, well-being and job satisfaction). Basing such decisions solely on those functions the technology is capable of performing and then simply allocating the remaining system functions to users is likely to result in an ineffective design. </a:t>
            </a:r>
          </a:p>
        </p:txBody>
      </p:sp>
    </p:spTree>
    <p:extLst>
      <p:ext uri="{BB962C8B-B14F-4D97-AF65-F5344CB8AC3E}">
        <p14:creationId xmlns:p14="http://schemas.microsoft.com/office/powerpoint/2010/main" val="36825462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44E6F2CD-9628-4CF0-8694-165DE88591EB}" type="slidenum">
              <a:rPr lang="en-US" altLang="en-US" smtClean="0"/>
              <a:pPr/>
              <a:t>13</a:t>
            </a:fld>
            <a:endParaRPr lang="en-US" altLang="en-US" smtClean="0"/>
          </a:p>
        </p:txBody>
      </p:sp>
      <p:sp>
        <p:nvSpPr>
          <p:cNvPr id="32771" name="Rectangle 2"/>
          <p:cNvSpPr>
            <a:spLocks noRot="1" noChangeArrowheads="1" noTextEdit="1"/>
          </p:cNvSpPr>
          <p:nvPr>
            <p:ph type="sldImg"/>
          </p:nvPr>
        </p:nvSpPr>
        <p:spPr>
          <a:ln/>
        </p:spPr>
      </p:sp>
      <p:sp>
        <p:nvSpPr>
          <p:cNvPr id="327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There are many opportunities to use computer systems to automate clinic processes. Some examples are:</a:t>
            </a:r>
          </a:p>
          <a:p>
            <a:pPr lvl="1" eaLnBrk="1" hangingPunct="1"/>
            <a:r>
              <a:rPr lang="en-US" altLang="en-US" smtClean="0">
                <a:latin typeface="Arial" panose="020B0604020202020204" pitchFamily="34" charset="0"/>
              </a:rPr>
              <a:t>triggering prescription refills,</a:t>
            </a:r>
          </a:p>
          <a:p>
            <a:pPr lvl="1" eaLnBrk="1" hangingPunct="1"/>
            <a:r>
              <a:rPr lang="en-US" altLang="en-US" smtClean="0">
                <a:latin typeface="Arial" panose="020B0604020202020204" pitchFamily="34" charset="0"/>
              </a:rPr>
              <a:t>alerting clinicians to abnormal lab results,</a:t>
            </a:r>
          </a:p>
          <a:p>
            <a:pPr lvl="1" eaLnBrk="1" hangingPunct="1"/>
            <a:r>
              <a:rPr lang="en-US" altLang="en-US" smtClean="0">
                <a:latin typeface="Arial" panose="020B0604020202020204" pitchFamily="34" charset="0"/>
              </a:rPr>
              <a:t>triggering planned assessments, and</a:t>
            </a:r>
          </a:p>
          <a:p>
            <a:pPr lvl="1" eaLnBrk="1" hangingPunct="1"/>
            <a:r>
              <a:rPr lang="en-US" altLang="en-US" smtClean="0">
                <a:latin typeface="Arial" panose="020B0604020202020204" pitchFamily="34" charset="0"/>
              </a:rPr>
              <a:t>subscribing to automatic information updates rather than waiting and requesting information when needed. (Mansar calls this buffering.)</a:t>
            </a:r>
          </a:p>
          <a:p>
            <a:pPr lvl="1"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5302158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B29104FC-1AE1-4BEA-A2DA-1D352CD0648C}" type="slidenum">
              <a:rPr lang="en-US" altLang="en-US" smtClean="0"/>
              <a:pPr/>
              <a:t>14</a:t>
            </a:fld>
            <a:endParaRPr lang="en-US" altLang="en-US" smtClean="0"/>
          </a:p>
        </p:txBody>
      </p:sp>
      <p:sp>
        <p:nvSpPr>
          <p:cNvPr id="34819" name="Rectangle 2"/>
          <p:cNvSpPr>
            <a:spLocks noRot="1" noChangeArrowheads="1" noTextEdit="1"/>
          </p:cNvSpPr>
          <p:nvPr>
            <p:ph type="sldImg"/>
          </p:nvPr>
        </p:nvSpPr>
        <p:spPr>
          <a:ln/>
        </p:spPr>
      </p:sp>
      <p:sp>
        <p:nvSpPr>
          <p:cNvPr id="348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Centralization can mean common coordination of activities at multiple locations such that they are done the same way. It can also mean carrying out tasks at one location rather than having them be carried out by multiple organizations or individuals.</a:t>
            </a:r>
          </a:p>
        </p:txBody>
      </p:sp>
    </p:spTree>
    <p:extLst>
      <p:ext uri="{BB962C8B-B14F-4D97-AF65-F5344CB8AC3E}">
        <p14:creationId xmlns:p14="http://schemas.microsoft.com/office/powerpoint/2010/main" val="29440626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BCF94D37-9AD9-48E1-89A7-9401956DC065}" type="slidenum">
              <a:rPr lang="en-US" altLang="en-US" smtClean="0"/>
              <a:pPr/>
              <a:t>15</a:t>
            </a:fld>
            <a:endParaRPr lang="en-US" altLang="en-US" smtClean="0"/>
          </a:p>
        </p:txBody>
      </p:sp>
      <p:sp>
        <p:nvSpPr>
          <p:cNvPr id="36867" name="Rectangle 2"/>
          <p:cNvSpPr>
            <a:spLocks noRot="1" noChangeArrowheads="1" noTextEdit="1"/>
          </p:cNvSpPr>
          <p:nvPr>
            <p:ph type="sldImg"/>
          </p:nvPr>
        </p:nvSpPr>
        <p:spPr>
          <a:ln/>
        </p:spPr>
      </p:sp>
      <p:sp>
        <p:nvSpPr>
          <p:cNvPr id="368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Control addition means adding checks in a process. Addition of a control step identifies errors before they have a negative impact. This control can be performed by a human or a computer, i.e., it can be automated.</a:t>
            </a: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5843736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B15AE7B4-FE20-4785-B1DE-22518F36FC94}" type="slidenum">
              <a:rPr lang="en-US" altLang="en-US" smtClean="0"/>
              <a:pPr/>
              <a:t>16</a:t>
            </a:fld>
            <a:endParaRPr lang="en-US" altLang="en-US" smtClean="0"/>
          </a:p>
        </p:txBody>
      </p:sp>
      <p:sp>
        <p:nvSpPr>
          <p:cNvPr id="38915" name="Rectangle 2"/>
          <p:cNvSpPr>
            <a:spLocks noRot="1" noChangeArrowheads="1" noTextEdit="1"/>
          </p:cNvSpPr>
          <p:nvPr>
            <p:ph type="sldImg"/>
          </p:nvPr>
        </p:nvSpPr>
        <p:spPr>
          <a:ln/>
        </p:spPr>
      </p:sp>
      <p:sp>
        <p:nvSpPr>
          <p:cNvPr id="75780" name="Rectangle 3"/>
          <p:cNvSpPr>
            <a:spLocks noGrp="1" noChangeArrowheads="1"/>
          </p:cNvSpPr>
          <p:nvPr>
            <p:ph type="body" idx="1"/>
          </p:nvPr>
        </p:nvSpPr>
        <p:spPr/>
        <p:txBody>
          <a:bodyPr/>
          <a:lstStyle/>
          <a:p>
            <a:pPr eaLnBrk="1" hangingPunct="1">
              <a:spcBef>
                <a:spcPts val="0"/>
              </a:spcBef>
              <a:defRPr/>
            </a:pPr>
            <a:r>
              <a:rPr lang="en-US" dirty="0" smtClean="0"/>
              <a:t>Control Addition examples in healthcare are numerous.  Some examples include:</a:t>
            </a:r>
          </a:p>
          <a:p>
            <a:pPr marL="264417" lvl="1" indent="-165261" eaLnBrk="1" hangingPunct="1">
              <a:spcBef>
                <a:spcPts val="0"/>
              </a:spcBef>
              <a:buFont typeface="Arial" pitchFamily="34" charset="0"/>
              <a:buChar char="•"/>
              <a:defRPr/>
            </a:pPr>
            <a:r>
              <a:rPr lang="en-US" dirty="0" smtClean="0"/>
              <a:t>checking insurance eligibility of a planned procedure or a co-pay,</a:t>
            </a:r>
          </a:p>
          <a:p>
            <a:pPr marL="264417" lvl="1" indent="-165261" eaLnBrk="1" hangingPunct="1">
              <a:spcBef>
                <a:spcPts val="0"/>
              </a:spcBef>
              <a:buFont typeface="Arial" pitchFamily="34" charset="0"/>
              <a:buChar char="•"/>
              <a:defRPr/>
            </a:pPr>
            <a:r>
              <a:rPr lang="en-US" dirty="0" smtClean="0"/>
              <a:t>checking insurance eligibility of a  prescription prior to sending it home with a patient, and</a:t>
            </a:r>
          </a:p>
          <a:p>
            <a:pPr marL="264417" lvl="1" indent="-165261" eaLnBrk="1" hangingPunct="1">
              <a:spcBef>
                <a:spcPts val="0"/>
              </a:spcBef>
              <a:buFont typeface="Arial" pitchFamily="34" charset="0"/>
              <a:buChar char="•"/>
              <a:defRPr/>
            </a:pPr>
            <a:r>
              <a:rPr lang="en-US" dirty="0" smtClean="0"/>
              <a:t>checking for drug-drug interactions or drug allergies prior to writing a prescription.</a:t>
            </a:r>
          </a:p>
          <a:p>
            <a:pPr marL="165261" indent="-165261" eaLnBrk="1" hangingPunct="1">
              <a:spcBef>
                <a:spcPts val="0"/>
              </a:spcBef>
              <a:buFont typeface="Arial" pitchFamily="34" charset="0"/>
              <a:buChar char="•"/>
              <a:defRPr/>
            </a:pPr>
            <a:endParaRPr lang="en-US" dirty="0" smtClean="0"/>
          </a:p>
        </p:txBody>
      </p:sp>
    </p:spTree>
    <p:extLst>
      <p:ext uri="{BB962C8B-B14F-4D97-AF65-F5344CB8AC3E}">
        <p14:creationId xmlns:p14="http://schemas.microsoft.com/office/powerpoint/2010/main" val="457018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4D8862B6-DFD1-4912-891D-461B3716B18B}" type="slidenum">
              <a:rPr lang="en-US" altLang="en-US" smtClean="0"/>
              <a:pPr/>
              <a:t>17</a:t>
            </a:fld>
            <a:endParaRPr lang="en-US" altLang="en-US" smtClean="0"/>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Control (or work) relocation is changing the person who performs a task, triggers a task to be done, or approves a task. In principle, control relocation usually means pushing control to the “front line.” Stated differently, it means empowering those closest to the customer to make more decisions or even pushing control to the customer.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2924203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6BD961E1-442E-4F3C-A165-23CD222E066C}" type="slidenum">
              <a:rPr lang="en-US" altLang="en-US" smtClean="0"/>
              <a:pPr/>
              <a:t>18</a:t>
            </a:fld>
            <a:endParaRPr lang="en-US" altLang="en-US" smtClean="0"/>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Contact reduction is straight forward.  It involves decreasing the number of contacts, length of contacts, or otherwise decreasing the resources devoted to customer contact.</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84717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4242DDE7-5B35-4C0B-83B6-EBE84825B66F}" type="slidenum">
              <a:rPr lang="en-US" altLang="en-US" smtClean="0"/>
              <a:pPr/>
              <a:t>19</a:t>
            </a:fld>
            <a:endParaRPr lang="en-US" altLang="en-US" smtClean="0"/>
          </a:p>
        </p:txBody>
      </p:sp>
      <p:sp>
        <p:nvSpPr>
          <p:cNvPr id="45059" name="Rectangle 2"/>
          <p:cNvSpPr>
            <a:spLocks noRot="1" noChangeArrowheads="1" noTextEdit="1"/>
          </p:cNvSpPr>
          <p:nvPr>
            <p:ph type="sldImg"/>
          </p:nvPr>
        </p:nvSpPr>
        <p:spPr>
          <a:ln/>
        </p:spPr>
      </p:sp>
      <p:sp>
        <p:nvSpPr>
          <p:cNvPr id="81924" name="Rectangle 3"/>
          <p:cNvSpPr>
            <a:spLocks noGrp="1" noChangeArrowheads="1"/>
          </p:cNvSpPr>
          <p:nvPr>
            <p:ph type="body" idx="1"/>
          </p:nvPr>
        </p:nvSpPr>
        <p:spPr/>
        <p:txBody>
          <a:bodyPr/>
          <a:lstStyle/>
          <a:p>
            <a:pPr eaLnBrk="1" hangingPunct="1">
              <a:spcBef>
                <a:spcPts val="0"/>
              </a:spcBef>
              <a:defRPr/>
            </a:pPr>
            <a:r>
              <a:rPr lang="en-US" dirty="0" err="1" smtClean="0">
                <a:latin typeface="Arial" pitchFamily="34" charset="0"/>
              </a:rPr>
              <a:t>Mansar</a:t>
            </a:r>
            <a:r>
              <a:rPr lang="en-US" dirty="0" smtClean="0">
                <a:latin typeface="Arial" pitchFamily="34" charset="0"/>
              </a:rPr>
              <a:t> and </a:t>
            </a:r>
            <a:r>
              <a:rPr lang="en-US" dirty="0" err="1" smtClean="0">
                <a:latin typeface="Arial" pitchFamily="34" charset="0"/>
              </a:rPr>
              <a:t>Reijers</a:t>
            </a:r>
            <a:r>
              <a:rPr lang="en-US" dirty="0" smtClean="0">
                <a:latin typeface="Arial" pitchFamily="34" charset="0"/>
              </a:rPr>
              <a:t> call this category customer teams.  In healthcare, these are known as care teams. Sometimes organizations can be complex for customers to navigate. One way to alleviate customer dissatisfaction and other untoward effects caused by complexity is to assign a case manager, or a group of people involved in providing services to a customer. Case managers and care teams smooth the process and increase customer satisfaction.</a:t>
            </a:r>
          </a:p>
          <a:p>
            <a:pPr eaLnBrk="1" hangingPunct="1">
              <a:spcBef>
                <a:spcPts val="0"/>
              </a:spcBef>
              <a:defRPr/>
            </a:pPr>
            <a:endParaRPr lang="en-US" dirty="0" smtClean="0">
              <a:latin typeface="Arial" pitchFamily="34" charset="0"/>
            </a:endParaRPr>
          </a:p>
          <a:p>
            <a:pPr eaLnBrk="1" hangingPunct="1">
              <a:spcBef>
                <a:spcPts val="0"/>
              </a:spcBef>
              <a:defRPr/>
            </a:pPr>
            <a:r>
              <a:rPr lang="en-US" dirty="0" smtClean="0">
                <a:latin typeface="Arial" pitchFamily="34" charset="0"/>
              </a:rPr>
              <a:t>Examples include:</a:t>
            </a:r>
          </a:p>
          <a:p>
            <a:pPr marL="264417" lvl="1" indent="-165261" eaLnBrk="1" hangingPunct="1">
              <a:spcBef>
                <a:spcPts val="0"/>
              </a:spcBef>
              <a:buFont typeface="Arial" pitchFamily="34" charset="0"/>
              <a:buChar char="•"/>
              <a:defRPr/>
            </a:pPr>
            <a:r>
              <a:rPr lang="en-US" dirty="0" smtClean="0">
                <a:latin typeface="Arial" pitchFamily="34" charset="0"/>
              </a:rPr>
              <a:t>a case manager assigned to a patient who needs multiple ancillary services, </a:t>
            </a:r>
          </a:p>
          <a:p>
            <a:pPr marL="264417" lvl="1" indent="-165261" eaLnBrk="1" hangingPunct="1">
              <a:spcBef>
                <a:spcPts val="0"/>
              </a:spcBef>
              <a:buFont typeface="Arial" pitchFamily="34" charset="0"/>
              <a:buChar char="•"/>
              <a:defRPr/>
            </a:pPr>
            <a:r>
              <a:rPr lang="en-US" dirty="0" smtClean="0">
                <a:latin typeface="Arial" pitchFamily="34" charset="0"/>
              </a:rPr>
              <a:t>a </a:t>
            </a:r>
            <a:r>
              <a:rPr lang="en-US" dirty="0" err="1" smtClean="0">
                <a:latin typeface="Arial" pitchFamily="34" charset="0"/>
              </a:rPr>
              <a:t>medicaid</a:t>
            </a:r>
            <a:r>
              <a:rPr lang="en-US" dirty="0" smtClean="0">
                <a:latin typeface="Arial" pitchFamily="34" charset="0"/>
              </a:rPr>
              <a:t> case manager, </a:t>
            </a:r>
          </a:p>
          <a:p>
            <a:pPr marL="264417" lvl="1" indent="-165261" eaLnBrk="1" hangingPunct="1">
              <a:spcBef>
                <a:spcPts val="0"/>
              </a:spcBef>
              <a:buFont typeface="Arial" pitchFamily="34" charset="0"/>
              <a:buChar char="•"/>
              <a:defRPr/>
            </a:pPr>
            <a:r>
              <a:rPr lang="en-US" dirty="0" smtClean="0">
                <a:latin typeface="Arial" pitchFamily="34" charset="0"/>
              </a:rPr>
              <a:t>a case manager for a patient’s interaction and interface with social services, and </a:t>
            </a:r>
          </a:p>
          <a:p>
            <a:pPr marL="264417" lvl="1" indent="-165261" eaLnBrk="1" hangingPunct="1">
              <a:spcBef>
                <a:spcPts val="0"/>
              </a:spcBef>
              <a:buFont typeface="Arial" pitchFamily="34" charset="0"/>
              <a:buChar char="•"/>
              <a:defRPr/>
            </a:pPr>
            <a:r>
              <a:rPr lang="en-US" dirty="0" smtClean="0">
                <a:latin typeface="Arial" pitchFamily="34" charset="0"/>
              </a:rPr>
              <a:t>a patient advocate. </a:t>
            </a:r>
          </a:p>
          <a:p>
            <a:pPr marL="99156" lvl="1" eaLnBrk="1" hangingPunct="1">
              <a:spcBef>
                <a:spcPts val="0"/>
              </a:spcBef>
              <a:defRPr/>
            </a:pPr>
            <a:endParaRPr lang="en-US" dirty="0" smtClean="0">
              <a:latin typeface="Arial" pitchFamily="34" charset="0"/>
            </a:endParaRPr>
          </a:p>
          <a:p>
            <a:pPr eaLnBrk="1" hangingPunct="1">
              <a:spcBef>
                <a:spcPts val="0"/>
              </a:spcBef>
              <a:defRPr/>
            </a:pPr>
            <a:r>
              <a:rPr lang="en-US" dirty="0" smtClean="0">
                <a:latin typeface="Arial" pitchFamily="34" charset="0"/>
              </a:rPr>
              <a:t>In healthcare, often multiple care providers are needed including doctors, nurses, and allied health professionals.  These professionals come together to provide a care team that works together to provide for a patient’s needs.</a:t>
            </a:r>
          </a:p>
          <a:p>
            <a:pPr eaLnBrk="1" hangingPunct="1">
              <a:spcBef>
                <a:spcPts val="0"/>
              </a:spcBef>
              <a:defRPr/>
            </a:pPr>
            <a:r>
              <a:rPr lang="en-US" dirty="0" smtClean="0">
                <a:latin typeface="Arial" pitchFamily="34" charset="0"/>
              </a:rPr>
              <a:t> </a:t>
            </a:r>
          </a:p>
        </p:txBody>
      </p:sp>
    </p:spTree>
    <p:extLst>
      <p:ext uri="{BB962C8B-B14F-4D97-AF65-F5344CB8AC3E}">
        <p14:creationId xmlns:p14="http://schemas.microsoft.com/office/powerpoint/2010/main" val="37830313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9316065D-4988-4F8A-8C73-E06069A738E3}" type="slidenum">
              <a:rPr lang="en-US" altLang="en-US" smtClean="0"/>
              <a:pPr/>
              <a:t>20</a:t>
            </a:fld>
            <a:endParaRPr lang="en-US" altLang="en-US" smtClean="0"/>
          </a:p>
        </p:txBody>
      </p:sp>
      <p:sp>
        <p:nvSpPr>
          <p:cNvPr id="47107" name="Rectangle 2"/>
          <p:cNvSpPr>
            <a:spLocks noRot="1" noChangeArrowheads="1" noTextEdit="1"/>
          </p:cNvSpPr>
          <p:nvPr>
            <p:ph type="sldImg"/>
          </p:nvPr>
        </p:nvSpPr>
        <p:spPr>
          <a:ln/>
        </p:spPr>
      </p:sp>
      <p:sp>
        <p:nvSpPr>
          <p:cNvPr id="471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An exception is a case that is somehow different from the rest, usually involving incompleteness, errors, special circumstances or special needs.</a:t>
            </a:r>
          </a:p>
          <a:p>
            <a:endParaRPr lang="en-US" altLang="en-US" b="1" smtClean="0">
              <a:latin typeface="Arial" panose="020B0604020202020204" pitchFamily="34" charset="0"/>
            </a:endParaRPr>
          </a:p>
          <a:p>
            <a:r>
              <a:rPr lang="en-US" altLang="en-US" smtClean="0">
                <a:latin typeface="Arial" panose="020B0604020202020204" pitchFamily="34" charset="0"/>
              </a:rPr>
              <a:t>Exception handling is designing a process to handle the ordinary cases and “shunting” the exceptions into a different work stream.</a:t>
            </a:r>
          </a:p>
          <a:p>
            <a:endParaRPr lang="en-US" altLang="en-US" smtClean="0">
              <a:latin typeface="Arial" panose="020B0604020202020204" pitchFamily="34" charset="0"/>
            </a:endParaRPr>
          </a:p>
          <a:p>
            <a:r>
              <a:rPr lang="en-US" altLang="en-US" smtClean="0">
                <a:latin typeface="Arial" panose="020B0604020202020204" pitchFamily="34" charset="0"/>
              </a:rPr>
              <a:t>The practice of separating exceptions frees the process to operate at maximum efficiency, i.e., the process is not gummed up by special cases. Often in process redesign, it is tempting to design for exceptions.  </a:t>
            </a:r>
          </a:p>
          <a:p>
            <a:endParaRPr lang="en-US" altLang="en-US" b="1" smtClean="0">
              <a:latin typeface="Arial" panose="020B0604020202020204" pitchFamily="34" charset="0"/>
            </a:endParaRPr>
          </a:p>
          <a:p>
            <a:r>
              <a:rPr lang="en-US" altLang="en-US" smtClean="0">
                <a:latin typeface="Arial" panose="020B0604020202020204" pitchFamily="34" charset="0"/>
              </a:rPr>
              <a:t>Resist this temptation.  Design for the norm and separate out the exceptions.  A good example of exception handling is the drive-through at fast food restaurants.  If there is something about an order that is not ready when the car gets to the window, the cashier takes the money and asks the driver to pull aside, after which, the other “normal cases” can flow smoothly, i.e., the main designed process isn’t held up because one guy’s fries, the exception, weren’t ready.  The process is designed so that the exception doesn’t interfere or reduce the efficiency.</a:t>
            </a:r>
          </a:p>
        </p:txBody>
      </p:sp>
    </p:spTree>
    <p:extLst>
      <p:ext uri="{BB962C8B-B14F-4D97-AF65-F5344CB8AC3E}">
        <p14:creationId xmlns:p14="http://schemas.microsoft.com/office/powerpoint/2010/main" val="25732187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rPr>
              <a:t>The topics covered in Unit 6 include:</a:t>
            </a:r>
          </a:p>
          <a:p>
            <a:pPr marL="604838" lvl="1" indent="-165100">
              <a:buFontTx/>
              <a:buChar char="•"/>
            </a:pPr>
            <a:r>
              <a:rPr lang="en-US" altLang="en-US" dirty="0" smtClean="0">
                <a:latin typeface="Arial" panose="020B0604020202020204" pitchFamily="34" charset="0"/>
              </a:rPr>
              <a:t>Objectives, skills and knowledge for Process Redesign,</a:t>
            </a:r>
          </a:p>
          <a:p>
            <a:pPr marL="604838" lvl="1" indent="-165100">
              <a:buFontTx/>
              <a:buChar char="•"/>
            </a:pPr>
            <a:r>
              <a:rPr lang="en-US" altLang="en-US" dirty="0" smtClean="0">
                <a:latin typeface="Arial" panose="020B0604020202020204" pitchFamily="34" charset="0"/>
              </a:rPr>
              <a:t>Human-Centered Design framework applied to Process Redesign,</a:t>
            </a:r>
          </a:p>
          <a:p>
            <a:pPr marL="604838" lvl="1" indent="-165100">
              <a:buFontTx/>
              <a:buChar char="•"/>
            </a:pPr>
            <a:r>
              <a:rPr lang="en-US" altLang="en-US" dirty="0" smtClean="0">
                <a:latin typeface="Arial" panose="020B0604020202020204" pitchFamily="34" charset="0"/>
              </a:rPr>
              <a:t>Common process problems,</a:t>
            </a:r>
          </a:p>
          <a:p>
            <a:pPr marL="604838" lvl="1" indent="-165100">
              <a:buFontTx/>
              <a:buChar char="•"/>
            </a:pPr>
            <a:r>
              <a:rPr lang="en-US" altLang="en-US" dirty="0" smtClean="0">
                <a:latin typeface="Arial" panose="020B0604020202020204" pitchFamily="34" charset="0"/>
              </a:rPr>
              <a:t>Solutions to process problems, and</a:t>
            </a:r>
          </a:p>
          <a:p>
            <a:pPr marL="604838" lvl="1" indent="-165100">
              <a:buFontTx/>
              <a:buChar char="•"/>
            </a:pPr>
            <a:r>
              <a:rPr lang="en-US" altLang="en-US" dirty="0" smtClean="0">
                <a:latin typeface="Arial" panose="020B0604020202020204" pitchFamily="34" charset="0"/>
              </a:rPr>
              <a:t>Matching common clinic system functionality to solve process problems. </a:t>
            </a:r>
          </a:p>
          <a:p>
            <a:pPr marL="604838" lvl="1" indent="-165100">
              <a:buFontTx/>
              <a:buChar char="•"/>
            </a:pPr>
            <a:endParaRPr lang="en-US" altLang="en-US" dirty="0" smtClean="0">
              <a:latin typeface="Arial" panose="020B0604020202020204" pitchFamily="34" charset="0"/>
            </a:endParaRPr>
          </a:p>
        </p:txBody>
      </p:sp>
      <p:sp>
        <p:nvSpPr>
          <p:cNvPr id="1229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86A07EFC-8A1C-40EA-AD93-68CE98E86126}" type="slidenum">
              <a:rPr lang="en-US" altLang="en-US" smtClean="0"/>
              <a:pPr/>
              <a:t>3</a:t>
            </a:fld>
            <a:endParaRPr lang="en-US" altLang="en-US" smtClean="0"/>
          </a:p>
        </p:txBody>
      </p:sp>
    </p:spTree>
    <p:extLst>
      <p:ext uri="{BB962C8B-B14F-4D97-AF65-F5344CB8AC3E}">
        <p14:creationId xmlns:p14="http://schemas.microsoft.com/office/powerpoint/2010/main" val="411884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7DA1D638-0051-4AAB-9D17-04AEE490FD8D}" type="slidenum">
              <a:rPr lang="en-US" altLang="en-US" smtClean="0"/>
              <a:pPr/>
              <a:t>21</a:t>
            </a:fld>
            <a:endParaRPr lang="en-US" altLang="en-US" smtClean="0"/>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Exception handling examples in healthcare include having a special process for contacting no-shows and rescheduling, and when one lab test in a batch is held up, available results are returned per schedule and the lab test that was held up is reported when available.</a:t>
            </a:r>
          </a:p>
          <a:p>
            <a:pPr lvl="1" eaLnBrk="1" hangingPunct="1">
              <a:buFontTx/>
              <a:buChar char="•"/>
            </a:pPr>
            <a:endParaRPr lang="en-US" altLang="en-US" smtClean="0">
              <a:latin typeface="Arial" panose="020B0604020202020204" pitchFamily="34" charset="0"/>
            </a:endParaRPr>
          </a:p>
        </p:txBody>
      </p:sp>
    </p:spTree>
    <p:extLst>
      <p:ext uri="{BB962C8B-B14F-4D97-AF65-F5344CB8AC3E}">
        <p14:creationId xmlns:p14="http://schemas.microsoft.com/office/powerpoint/2010/main" val="5027856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98B3329F-55B2-4C4C-994B-644164448816}" type="slidenum">
              <a:rPr lang="en-US" altLang="en-US" smtClean="0"/>
              <a:pPr/>
              <a:t>22</a:t>
            </a:fld>
            <a:endParaRPr lang="en-US" altLang="en-US" smtClean="0"/>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Extra resources means identifying those process steps that are known bottlenecks, i.e., the processes cause downstream delays, and then adding extra resources at those steps to optimize the overall process. An example of extra resources in healthcare include keeping someone at the front desk to check patients in, and maintaining sufficient medical office assistants and nursing staff so that everything that can be done before the provider sees the patient is done with time to spare so the provider does not have to wait.</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6202319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7FF3E85F-F166-4A56-A8D2-44EF6519459D}" type="slidenum">
              <a:rPr lang="en-US" altLang="en-US" smtClean="0"/>
              <a:pPr/>
              <a:t>23</a:t>
            </a:fld>
            <a:endParaRPr lang="en-US" altLang="en-US" smtClean="0"/>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Flexible assignment is “hedging your bet” and minimizing risk.</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In process design, things might not always work out, or may have unintended consequences.  Flexible assignment means making changes in staff for instance that don’t lock the practice in should things go wrong.</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An example would be hiring a medical office assistant who can also do blood draws in case having the nurses draw blood causes an imbalance in workload.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9113599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3CD45E4E-3F47-4E53-9F78-4DCC96BF7C13}" type="slidenum">
              <a:rPr lang="en-US" altLang="en-US" smtClean="0"/>
              <a:pPr/>
              <a:t>24</a:t>
            </a:fld>
            <a:endParaRPr lang="en-US" altLang="en-US" smtClean="0"/>
          </a:p>
        </p:txBody>
      </p:sp>
      <p:sp>
        <p:nvSpPr>
          <p:cNvPr id="55299" name="Rectangle 2"/>
          <p:cNvSpPr>
            <a:spLocks noRot="1" noChangeArrowheads="1" noTextEdit="1"/>
          </p:cNvSpPr>
          <p:nvPr>
            <p:ph type="sldImg"/>
          </p:nvPr>
        </p:nvSpPr>
        <p:spPr>
          <a:ln/>
        </p:spPr>
      </p:sp>
      <p:sp>
        <p:nvSpPr>
          <p:cNvPr id="553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Integration is designing clinic processes so that they mesh well with high volume/high interaction organizations.  By mesh well, we mean that hand-offs are automated and flow smoothly.</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Examples include </a:t>
            </a:r>
          </a:p>
          <a:p>
            <a:pPr marL="604838" lvl="1" indent="-165100" eaLnBrk="1" hangingPunct="1">
              <a:buFontTx/>
              <a:buChar char="•"/>
            </a:pPr>
            <a:r>
              <a:rPr lang="en-US" altLang="en-US" smtClean="0">
                <a:latin typeface="Arial" panose="020B0604020202020204" pitchFamily="34" charset="0"/>
              </a:rPr>
              <a:t>electronic interface with  a claims clearinghouse,</a:t>
            </a:r>
          </a:p>
          <a:p>
            <a:pPr marL="604838" lvl="1" indent="-165100" eaLnBrk="1" hangingPunct="1">
              <a:buFontTx/>
              <a:buChar char="•"/>
            </a:pPr>
            <a:r>
              <a:rPr lang="en-US" altLang="en-US" smtClean="0">
                <a:latin typeface="Arial" panose="020B0604020202020204" pitchFamily="34" charset="0"/>
              </a:rPr>
              <a:t>electronic interface with a lab or high volume diagnostic service, and</a:t>
            </a:r>
          </a:p>
          <a:p>
            <a:pPr marL="604838" lvl="1" indent="-165100" eaLnBrk="1" hangingPunct="1">
              <a:buFontTx/>
              <a:buChar char="•"/>
            </a:pPr>
            <a:r>
              <a:rPr lang="en-US" altLang="en-US" smtClean="0">
                <a:latin typeface="Arial" panose="020B0604020202020204" pitchFamily="34" charset="0"/>
              </a:rPr>
              <a:t>electronic interface with a local hospital.</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0625246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AED3FDDC-5E11-438B-80E2-E2023B0FCB25}" type="slidenum">
              <a:rPr lang="en-US" altLang="en-US" smtClean="0"/>
              <a:pPr/>
              <a:t>25</a:t>
            </a:fld>
            <a:endParaRPr lang="en-US" altLang="en-US" smtClean="0"/>
          </a:p>
        </p:txBody>
      </p:sp>
      <p:sp>
        <p:nvSpPr>
          <p:cNvPr id="57347" name="Rectangle 2"/>
          <p:cNvSpPr>
            <a:spLocks noRot="1" noChangeArrowheads="1" noTextEdit="1"/>
          </p:cNvSpPr>
          <p:nvPr>
            <p:ph type="sldImg"/>
          </p:nvPr>
        </p:nvSpPr>
        <p:spPr>
          <a:ln/>
        </p:spPr>
      </p:sp>
      <p:sp>
        <p:nvSpPr>
          <p:cNvPr id="573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Interfacing means providing common and standard interaction points for high volume interactions.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Some examples include</a:t>
            </a:r>
          </a:p>
          <a:p>
            <a:pPr marL="604838" lvl="1" indent="-165100" eaLnBrk="1" hangingPunct="1">
              <a:buFontTx/>
              <a:buChar char="•"/>
            </a:pPr>
            <a:r>
              <a:rPr lang="en-US" altLang="en-US" smtClean="0">
                <a:latin typeface="Arial" panose="020B0604020202020204" pitchFamily="34" charset="0"/>
              </a:rPr>
              <a:t>all labs come through a Lab interface,</a:t>
            </a:r>
          </a:p>
          <a:p>
            <a:pPr marL="604838" lvl="1" indent="-165100" eaLnBrk="1" hangingPunct="1">
              <a:buFontTx/>
              <a:buChar char="•"/>
            </a:pPr>
            <a:r>
              <a:rPr lang="en-US" altLang="en-US" smtClean="0">
                <a:latin typeface="Arial" panose="020B0604020202020204" pitchFamily="34" charset="0"/>
              </a:rPr>
              <a:t>on-line appointment scheduling, and</a:t>
            </a:r>
          </a:p>
          <a:p>
            <a:pPr marL="604838" lvl="1" indent="-165100" eaLnBrk="1" hangingPunct="1">
              <a:buFontTx/>
              <a:buChar char="•"/>
            </a:pPr>
            <a:r>
              <a:rPr lang="en-US" altLang="en-US" smtClean="0">
                <a:latin typeface="Arial" panose="020B0604020202020204" pitchFamily="34" charset="0"/>
              </a:rPr>
              <a:t>all documents are received in one place and processed.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2852499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C85DA44B-AB6D-4F9A-B0AC-CB0E2FE91954}" type="slidenum">
              <a:rPr lang="en-US" altLang="en-US" smtClean="0"/>
              <a:pPr/>
              <a:t>26</a:t>
            </a:fld>
            <a:endParaRPr lang="en-US" altLang="en-US" smtClean="0"/>
          </a:p>
        </p:txBody>
      </p:sp>
      <p:sp>
        <p:nvSpPr>
          <p:cNvPr id="59395" name="Rectangle 2"/>
          <p:cNvSpPr>
            <a:spLocks noRot="1" noChangeArrowheads="1" noTextEdit="1"/>
          </p:cNvSpPr>
          <p:nvPr>
            <p:ph type="sldImg"/>
          </p:nvPr>
        </p:nvSpPr>
        <p:spPr>
          <a:ln/>
        </p:spPr>
      </p:sp>
      <p:sp>
        <p:nvSpPr>
          <p:cNvPr id="593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Knock-out essentially means fail fast.</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Decisions that decrease workload should be made as early in the process as possible.</a:t>
            </a:r>
          </a:p>
          <a:p>
            <a:pPr eaLnBrk="1" hangingPunct="1"/>
            <a:r>
              <a:rPr lang="en-US" altLang="en-US" smtClean="0">
                <a:latin typeface="Arial" panose="020B0604020202020204" pitchFamily="34" charset="0"/>
              </a:rPr>
              <a:t>For example:</a:t>
            </a:r>
          </a:p>
          <a:p>
            <a:pPr marL="604838" lvl="1" indent="-165100" eaLnBrk="1" hangingPunct="1">
              <a:buFontTx/>
              <a:buChar char="•"/>
            </a:pPr>
            <a:r>
              <a:rPr lang="en-US" altLang="en-US" smtClean="0">
                <a:latin typeface="Arial" panose="020B0604020202020204" pitchFamily="34" charset="0"/>
              </a:rPr>
              <a:t>checking insurance eligibility first thing,</a:t>
            </a:r>
          </a:p>
          <a:p>
            <a:pPr marL="604838" lvl="1" indent="-165100" eaLnBrk="1" hangingPunct="1">
              <a:buFontTx/>
              <a:buChar char="•"/>
            </a:pPr>
            <a:r>
              <a:rPr lang="en-US" altLang="en-US" smtClean="0">
                <a:latin typeface="Arial" panose="020B0604020202020204" pitchFamily="34" charset="0"/>
              </a:rPr>
              <a:t>initiating the approval process for a procedures as early as possible, and</a:t>
            </a:r>
          </a:p>
          <a:p>
            <a:pPr marL="604838" lvl="1" indent="-165100" eaLnBrk="1" hangingPunct="1">
              <a:buFontTx/>
              <a:buChar char="•"/>
            </a:pPr>
            <a:r>
              <a:rPr lang="en-US" altLang="en-US" smtClean="0">
                <a:latin typeface="Arial" panose="020B0604020202020204" pitchFamily="34" charset="0"/>
              </a:rPr>
              <a:t>screening patients for issues that require urgent or a higher level of care immediately, for example, practice phone messages say first of all “if this is a life threatening emergency, hang up and call 911.”</a:t>
            </a:r>
          </a:p>
        </p:txBody>
      </p:sp>
    </p:spTree>
    <p:extLst>
      <p:ext uri="{BB962C8B-B14F-4D97-AF65-F5344CB8AC3E}">
        <p14:creationId xmlns:p14="http://schemas.microsoft.com/office/powerpoint/2010/main" val="11741882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833AFC0A-B8C9-4D4F-97A2-1088987B09C6}" type="slidenum">
              <a:rPr lang="en-US" altLang="en-US" smtClean="0"/>
              <a:pPr/>
              <a:t>27</a:t>
            </a:fld>
            <a:endParaRPr lang="en-US" altLang="en-US" smtClean="0"/>
          </a:p>
        </p:txBody>
      </p:sp>
      <p:sp>
        <p:nvSpPr>
          <p:cNvPr id="61443" name="Rectangle 2"/>
          <p:cNvSpPr>
            <a:spLocks noRot="1" noChangeArrowheads="1" noTextEdit="1"/>
          </p:cNvSpPr>
          <p:nvPr>
            <p:ph type="sldImg"/>
          </p:nvPr>
        </p:nvSpPr>
        <p:spPr>
          <a:ln/>
        </p:spPr>
      </p:sp>
      <p:sp>
        <p:nvSpPr>
          <p:cNvPr id="614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It is important to design processes to involve as few roles and people as possible. This eliminates unnecessary delays, extra hand-offs, and communication errors. Be careful to avoid splitting responsibilities across departments or organizations.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This is more a design principle than a strategy with examples.</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3245337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6E0D1184-FCD2-4242-B1A3-BBD6F8FD4E1B}" type="slidenum">
              <a:rPr lang="en-US" altLang="en-US" smtClean="0"/>
              <a:pPr/>
              <a:t>28</a:t>
            </a:fld>
            <a:endParaRPr lang="en-US" altLang="en-US" smtClean="0"/>
          </a:p>
        </p:txBody>
      </p:sp>
      <p:sp>
        <p:nvSpPr>
          <p:cNvPr id="63491" name="Rectangle 2"/>
          <p:cNvSpPr>
            <a:spLocks noRot="1" noChangeArrowheads="1" noTextEdit="1"/>
          </p:cNvSpPr>
          <p:nvPr>
            <p:ph type="sldImg"/>
          </p:nvPr>
        </p:nvSpPr>
        <p:spPr>
          <a:ln/>
        </p:spPr>
      </p:sp>
      <p:sp>
        <p:nvSpPr>
          <p:cNvPr id="634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If others can do things better or more efficiently than the clinic, consider outsourcing.</a:t>
            </a:r>
          </a:p>
          <a:p>
            <a:pPr eaLnBrk="1" hangingPunct="1"/>
            <a:endParaRPr lang="en-US" altLang="en-US" b="1" smtClean="0">
              <a:latin typeface="Arial" panose="020B0604020202020204" pitchFamily="34" charset="0"/>
            </a:endParaRPr>
          </a:p>
          <a:p>
            <a:pPr eaLnBrk="1" hangingPunct="1"/>
            <a:r>
              <a:rPr lang="en-US" altLang="en-US" smtClean="0">
                <a:latin typeface="Arial" panose="020B0604020202020204" pitchFamily="34" charset="0"/>
              </a:rPr>
              <a:t>Examples where outsourcing may be more efficient include</a:t>
            </a:r>
          </a:p>
          <a:p>
            <a:pPr marL="604838" lvl="1" indent="-165100" eaLnBrk="1" hangingPunct="1">
              <a:buFontTx/>
              <a:buChar char="•"/>
            </a:pPr>
            <a:r>
              <a:rPr lang="en-US" altLang="en-US" smtClean="0">
                <a:latin typeface="Arial" panose="020B0604020202020204" pitchFamily="34" charset="0"/>
              </a:rPr>
              <a:t>responding to requests for records,</a:t>
            </a:r>
          </a:p>
          <a:p>
            <a:pPr marL="604838" lvl="1" indent="-165100" eaLnBrk="1" hangingPunct="1">
              <a:buFontTx/>
              <a:buChar char="•"/>
            </a:pPr>
            <a:r>
              <a:rPr lang="en-US" altLang="en-US" smtClean="0">
                <a:latin typeface="Arial" panose="020B0604020202020204" pitchFamily="34" charset="0"/>
              </a:rPr>
              <a:t>using an external lab or diagnostic testing service, and</a:t>
            </a:r>
          </a:p>
          <a:p>
            <a:pPr marL="604838" lvl="1" indent="-165100" eaLnBrk="1" hangingPunct="1">
              <a:buFontTx/>
              <a:buChar char="•"/>
            </a:pPr>
            <a:r>
              <a:rPr lang="en-US" altLang="en-US" smtClean="0">
                <a:latin typeface="Arial" panose="020B0604020202020204" pitchFamily="34" charset="0"/>
              </a:rPr>
              <a:t>hosting the medical record software and IT support.</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1465278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98662F25-AB4C-4700-9307-C66E9542B6C9}" type="slidenum">
              <a:rPr lang="en-US" altLang="en-US" smtClean="0"/>
              <a:pPr/>
              <a:t>29</a:t>
            </a:fld>
            <a:endParaRPr lang="en-US" altLang="en-US" smtClean="0"/>
          </a:p>
        </p:txBody>
      </p:sp>
      <p:sp>
        <p:nvSpPr>
          <p:cNvPr id="65539" name="Rectangle 2"/>
          <p:cNvSpPr>
            <a:spLocks noRot="1" noChangeArrowheads="1" noTextEdit="1"/>
          </p:cNvSpPr>
          <p:nvPr>
            <p:ph type="sldImg"/>
          </p:nvPr>
        </p:nvSpPr>
        <p:spPr>
          <a:ln/>
        </p:spPr>
      </p:sp>
      <p:sp>
        <p:nvSpPr>
          <p:cNvPr id="655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Identifying Process Types is more a principle than a strategy, but the process analysis should have identified the main types of clinic work streams and processes.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0899572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F7CB849B-2BC4-4F32-BF35-779D7F5C04D4}" type="slidenum">
              <a:rPr lang="en-US" altLang="en-US" smtClean="0"/>
              <a:pPr/>
              <a:t>30</a:t>
            </a:fld>
            <a:endParaRPr lang="en-US" altLang="en-US" smtClean="0"/>
          </a:p>
        </p:txBody>
      </p:sp>
      <p:sp>
        <p:nvSpPr>
          <p:cNvPr id="67587" name="Rectangle 2"/>
          <p:cNvSpPr>
            <a:spLocks noRot="1" noChangeArrowheads="1" noTextEdit="1"/>
          </p:cNvSpPr>
          <p:nvPr>
            <p:ph type="sldImg"/>
          </p:nvPr>
        </p:nvSpPr>
        <p:spPr>
          <a:ln/>
        </p:spPr>
      </p:sp>
      <p:sp>
        <p:nvSpPr>
          <p:cNvPr id="675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Queues and batches cause delays and wait time.  To avoid long queues and large batches of work, it is best to assign work as it comes in and to a person responsible for seeing the work through to completion.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For example,</a:t>
            </a:r>
          </a:p>
          <a:p>
            <a:pPr marL="263525" lvl="1" indent="-165100" eaLnBrk="1" hangingPunct="1">
              <a:buFontTx/>
              <a:buChar char="•"/>
            </a:pPr>
            <a:r>
              <a:rPr lang="en-US" altLang="en-US" smtClean="0">
                <a:latin typeface="Arial" panose="020B0604020202020204" pitchFamily="34" charset="0"/>
              </a:rPr>
              <a:t>Guaranteed same-day appointments avoid patient back-ups and</a:t>
            </a:r>
          </a:p>
          <a:p>
            <a:pPr marL="263525" lvl="1" indent="-165100" eaLnBrk="1" hangingPunct="1">
              <a:buFontTx/>
              <a:buChar char="•"/>
            </a:pPr>
            <a:r>
              <a:rPr lang="en-US" altLang="en-US" smtClean="0">
                <a:latin typeface="Arial" panose="020B0604020202020204" pitchFamily="34" charset="0"/>
              </a:rPr>
              <a:t>Assigning a person to handle all prescription refills regardless of whether the prescription is called in by patients or pharmacies.</a:t>
            </a:r>
          </a:p>
        </p:txBody>
      </p:sp>
    </p:spTree>
    <p:extLst>
      <p:ext uri="{BB962C8B-B14F-4D97-AF65-F5344CB8AC3E}">
        <p14:creationId xmlns:p14="http://schemas.microsoft.com/office/powerpoint/2010/main" val="3007636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0BEE28BD-BA3E-4B5A-B891-CB1BBDBDB0FD}" type="slidenum">
              <a:rPr lang="en-US" altLang="en-US" smtClean="0"/>
              <a:pPr/>
              <a:t>4</a:t>
            </a:fld>
            <a:endParaRPr lang="en-US" altLang="en-US" smtClean="0"/>
          </a:p>
        </p:txBody>
      </p:sp>
      <p:sp>
        <p:nvSpPr>
          <p:cNvPr id="14339" name="Rectangle 2"/>
          <p:cNvSpPr>
            <a:spLocks noRot="1" noChangeArrowheads="1" noTextEdit="1"/>
          </p:cNvSpPr>
          <p:nvPr>
            <p:ph type="sldImg"/>
          </p:nvPr>
        </p:nvSpPr>
        <p:spPr>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Healthcare is comprised of individuals working in processes. As W. Edwards Deming stated, the way to consistently improve the performance of individuals is to improve the system or process.  The goal of Process Analysis is to identify aspects of the process that cause or make process problems more likely. The goal of Process Redesign is to prevent, or mitigate process problems, e.g., delays, errors, wasted resources, or inconsistencies. </a:t>
            </a:r>
          </a:p>
        </p:txBody>
      </p:sp>
    </p:spTree>
    <p:extLst>
      <p:ext uri="{BB962C8B-B14F-4D97-AF65-F5344CB8AC3E}">
        <p14:creationId xmlns:p14="http://schemas.microsoft.com/office/powerpoint/2010/main" val="178850030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D4589447-08D6-4B23-88E9-F958D6133B19}" type="slidenum">
              <a:rPr lang="en-US" altLang="en-US" smtClean="0"/>
              <a:pPr/>
              <a:t>31</a:t>
            </a:fld>
            <a:endParaRPr lang="en-US" altLang="en-US" smtClean="0"/>
          </a:p>
        </p:txBody>
      </p:sp>
      <p:sp>
        <p:nvSpPr>
          <p:cNvPr id="69635" name="Rectangle 2"/>
          <p:cNvSpPr>
            <a:spLocks noRot="1" noChangeArrowheads="1" noTextEdit="1"/>
          </p:cNvSpPr>
          <p:nvPr>
            <p:ph type="sldImg"/>
          </p:nvPr>
        </p:nvSpPr>
        <p:spPr>
          <a:ln/>
        </p:spPr>
      </p:sp>
      <p:sp>
        <p:nvSpPr>
          <p:cNvPr id="696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Anything that can be done in parallel rather than waiting for another step to be completed should be done in parallel. Resequence process steps to accomplish tasks as early in the process as possible.</a:t>
            </a:r>
          </a:p>
        </p:txBody>
      </p:sp>
    </p:spTree>
    <p:extLst>
      <p:ext uri="{BB962C8B-B14F-4D97-AF65-F5344CB8AC3E}">
        <p14:creationId xmlns:p14="http://schemas.microsoft.com/office/powerpoint/2010/main" val="7253791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5E8A4C02-EFC3-42CA-9F55-9218AB63CF7F}" type="slidenum">
              <a:rPr lang="en-US" altLang="en-US" smtClean="0"/>
              <a:pPr/>
              <a:t>32</a:t>
            </a:fld>
            <a:endParaRPr lang="en-US" altLang="en-US" smtClean="0"/>
          </a:p>
        </p:txBody>
      </p:sp>
      <p:sp>
        <p:nvSpPr>
          <p:cNvPr id="71683" name="Rectangle 2"/>
          <p:cNvSpPr>
            <a:spLocks noRot="1" noChangeArrowheads="1" noTextEdit="1"/>
          </p:cNvSpPr>
          <p:nvPr>
            <p:ph type="sldImg"/>
          </p:nvPr>
        </p:nvSpPr>
        <p:spPr>
          <a:ln/>
        </p:spPr>
      </p:sp>
      <p:sp>
        <p:nvSpPr>
          <p:cNvPr id="95236" name="Rectangle 3"/>
          <p:cNvSpPr>
            <a:spLocks noGrp="1" noChangeArrowheads="1"/>
          </p:cNvSpPr>
          <p:nvPr>
            <p:ph type="body" idx="1"/>
          </p:nvPr>
        </p:nvSpPr>
        <p:spPr/>
        <p:txBody>
          <a:bodyPr/>
          <a:lstStyle/>
          <a:p>
            <a:pPr eaLnBrk="1" hangingPunct="1">
              <a:spcBef>
                <a:spcPts val="0"/>
              </a:spcBef>
              <a:defRPr/>
            </a:pPr>
            <a:r>
              <a:rPr lang="en-US" dirty="0" smtClean="0">
                <a:latin typeface="Arial" pitchFamily="34" charset="0"/>
              </a:rPr>
              <a:t>Task composition is more something to consider than a redesign strategy.  Some things are better done as smaller steps, while other things may be easier to accomplish as a group of steps.</a:t>
            </a:r>
          </a:p>
          <a:p>
            <a:pPr eaLnBrk="1" hangingPunct="1">
              <a:spcBef>
                <a:spcPts val="0"/>
              </a:spcBef>
              <a:defRPr/>
            </a:pPr>
            <a:endParaRPr lang="en-US" dirty="0" smtClean="0">
              <a:latin typeface="Arial" pitchFamily="34" charset="0"/>
            </a:endParaRPr>
          </a:p>
          <a:p>
            <a:pPr eaLnBrk="1" hangingPunct="1">
              <a:spcBef>
                <a:spcPts val="0"/>
              </a:spcBef>
              <a:defRPr/>
            </a:pPr>
            <a:r>
              <a:rPr lang="en-US" dirty="0" smtClean="0">
                <a:latin typeface="Arial" pitchFamily="34" charset="0"/>
              </a:rPr>
              <a:t>An example is the processing of incoming documents:</a:t>
            </a:r>
          </a:p>
          <a:p>
            <a:pPr marL="0" lvl="1" eaLnBrk="1" hangingPunct="1">
              <a:spcBef>
                <a:spcPts val="0"/>
              </a:spcBef>
              <a:defRPr/>
            </a:pPr>
            <a:r>
              <a:rPr lang="en-US" dirty="0" smtClean="0">
                <a:latin typeface="Arial" pitchFamily="34" charset="0"/>
              </a:rPr>
              <a:t>Processing incoming documents is more efficient and accurate when broken down into smaller steps.  These steps include </a:t>
            </a:r>
          </a:p>
          <a:p>
            <a:pPr marL="440695" lvl="1" indent="-264417" eaLnBrk="1" hangingPunct="1">
              <a:spcBef>
                <a:spcPts val="0"/>
              </a:spcBef>
              <a:buFont typeface="+mj-lt"/>
              <a:buAutoNum type="arabicPeriod"/>
              <a:defRPr/>
            </a:pPr>
            <a:r>
              <a:rPr lang="en-US" dirty="0" smtClean="0">
                <a:latin typeface="Arial" pitchFamily="34" charset="0"/>
              </a:rPr>
              <a:t>opening all the mail,</a:t>
            </a:r>
          </a:p>
          <a:p>
            <a:pPr marL="440695" lvl="1" indent="-264417" eaLnBrk="1" hangingPunct="1">
              <a:spcBef>
                <a:spcPts val="0"/>
              </a:spcBef>
              <a:buFont typeface="+mj-lt"/>
              <a:buAutoNum type="arabicPeriod"/>
              <a:defRPr/>
            </a:pPr>
            <a:r>
              <a:rPr lang="en-US" dirty="0" smtClean="0">
                <a:latin typeface="Arial" pitchFamily="34" charset="0"/>
              </a:rPr>
              <a:t>checking for document identifiers on the envelopes,  </a:t>
            </a:r>
          </a:p>
          <a:p>
            <a:pPr marL="440695" lvl="1" indent="-264417" eaLnBrk="1" hangingPunct="1">
              <a:spcBef>
                <a:spcPts val="0"/>
              </a:spcBef>
              <a:buFont typeface="+mj-lt"/>
              <a:buAutoNum type="arabicPeriod"/>
              <a:defRPr/>
            </a:pPr>
            <a:r>
              <a:rPr lang="en-US" dirty="0" smtClean="0">
                <a:latin typeface="Arial" pitchFamily="34" charset="0"/>
              </a:rPr>
              <a:t>sorting in patient number order, and </a:t>
            </a:r>
          </a:p>
          <a:p>
            <a:pPr marL="440695" lvl="1" indent="-264417" eaLnBrk="1" hangingPunct="1">
              <a:spcBef>
                <a:spcPts val="0"/>
              </a:spcBef>
              <a:buFont typeface="+mj-lt"/>
              <a:buAutoNum type="arabicPeriod"/>
              <a:defRPr/>
            </a:pPr>
            <a:r>
              <a:rPr lang="en-US" dirty="0" smtClean="0">
                <a:latin typeface="Arial" pitchFamily="34" charset="0"/>
              </a:rPr>
              <a:t>filing. </a:t>
            </a:r>
          </a:p>
          <a:p>
            <a:pPr marL="0" lvl="1" eaLnBrk="1" hangingPunct="1">
              <a:spcBef>
                <a:spcPts val="0"/>
              </a:spcBef>
              <a:defRPr/>
            </a:pPr>
            <a:r>
              <a:rPr lang="en-US" dirty="0" smtClean="0">
                <a:latin typeface="Arial" pitchFamily="34" charset="0"/>
              </a:rPr>
              <a:t>This is more efficient and accurate than opening a single piece of mail, checking the envelope for document identifiers, processing and filing before opening the next piece of mail.</a:t>
            </a:r>
          </a:p>
        </p:txBody>
      </p:sp>
    </p:spTree>
    <p:extLst>
      <p:ext uri="{BB962C8B-B14F-4D97-AF65-F5344CB8AC3E}">
        <p14:creationId xmlns:p14="http://schemas.microsoft.com/office/powerpoint/2010/main" val="1553727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0481C116-B8C4-4C73-AF25-93D906C2505A}" type="slidenum">
              <a:rPr lang="en-US" altLang="en-US" smtClean="0"/>
              <a:pPr/>
              <a:t>33</a:t>
            </a:fld>
            <a:endParaRPr lang="en-US" altLang="en-US" smtClean="0"/>
          </a:p>
        </p:txBody>
      </p:sp>
      <p:sp>
        <p:nvSpPr>
          <p:cNvPr id="73731" name="Rectangle 2"/>
          <p:cNvSpPr>
            <a:spLocks noRot="1" noChangeArrowheads="1" noTextEdit="1"/>
          </p:cNvSpPr>
          <p:nvPr>
            <p:ph type="sldImg"/>
          </p:nvPr>
        </p:nvSpPr>
        <p:spPr>
          <a:ln/>
        </p:spPr>
      </p:sp>
      <p:sp>
        <p:nvSpPr>
          <p:cNvPr id="737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Task elimination is probably what most people think of first when they hear the words process redesign. Getting rid of steps that do not add value, i.e., the “unproductive work.”</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Examples:</a:t>
            </a:r>
          </a:p>
          <a:p>
            <a:pPr marL="263525" lvl="1" indent="-165100" eaLnBrk="1" hangingPunct="1">
              <a:buFontTx/>
              <a:buChar char="•"/>
            </a:pPr>
            <a:r>
              <a:rPr lang="en-US" altLang="en-US" smtClean="0">
                <a:latin typeface="Arial" panose="020B0604020202020204" pitchFamily="34" charset="0"/>
              </a:rPr>
              <a:t> ePrescribing eliminates a significant number of steps,</a:t>
            </a:r>
          </a:p>
          <a:p>
            <a:pPr marL="263525" lvl="1" indent="-165100" eaLnBrk="1" hangingPunct="1">
              <a:buFontTx/>
              <a:buChar char="•"/>
            </a:pPr>
            <a:r>
              <a:rPr lang="en-US" altLang="en-US" smtClean="0">
                <a:latin typeface="Arial" panose="020B0604020202020204" pitchFamily="34" charset="0"/>
              </a:rPr>
              <a:t> getting rid of redundant work does too,</a:t>
            </a:r>
          </a:p>
          <a:p>
            <a:pPr marL="263525" lvl="1" indent="-165100" eaLnBrk="1" hangingPunct="1">
              <a:buFontTx/>
              <a:buChar char="•"/>
            </a:pPr>
            <a:r>
              <a:rPr lang="en-US" altLang="en-US" smtClean="0">
                <a:latin typeface="Arial" panose="020B0604020202020204" pitchFamily="34" charset="0"/>
              </a:rPr>
              <a:t> automating steps effectively eliminates tasks that humans need to do, and</a:t>
            </a:r>
          </a:p>
          <a:p>
            <a:pPr marL="263525" lvl="1" indent="-165100" eaLnBrk="1" hangingPunct="1">
              <a:buFontTx/>
              <a:buChar char="•"/>
            </a:pPr>
            <a:r>
              <a:rPr lang="en-US" altLang="en-US" smtClean="0">
                <a:latin typeface="Arial" panose="020B0604020202020204" pitchFamily="34" charset="0"/>
              </a:rPr>
              <a:t> control relocation also can eliminate tasks that office staff need to do.</a:t>
            </a:r>
          </a:p>
        </p:txBody>
      </p:sp>
    </p:spTree>
    <p:extLst>
      <p:ext uri="{BB962C8B-B14F-4D97-AF65-F5344CB8AC3E}">
        <p14:creationId xmlns:p14="http://schemas.microsoft.com/office/powerpoint/2010/main" val="40100272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DDD802F0-C04D-4B9A-BD06-AA0EA5EA734A}" type="slidenum">
              <a:rPr lang="en-US" altLang="en-US" smtClean="0"/>
              <a:pPr/>
              <a:t>34</a:t>
            </a:fld>
            <a:endParaRPr lang="en-US" altLang="en-US" smtClean="0"/>
          </a:p>
        </p:txBody>
      </p:sp>
      <p:sp>
        <p:nvSpPr>
          <p:cNvPr id="75779" name="Rectangle 2"/>
          <p:cNvSpPr>
            <a:spLocks noRot="1" noChangeArrowheads="1" noTextEdit="1"/>
          </p:cNvSpPr>
          <p:nvPr>
            <p:ph type="sldImg"/>
          </p:nvPr>
        </p:nvSpPr>
        <p:spPr>
          <a:ln/>
        </p:spPr>
      </p:sp>
      <p:sp>
        <p:nvSpPr>
          <p:cNvPr id="757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Specialist-generalist is more of a consideration than a particular strategy that can be applied. Some things are more efficient if a person handles only one type of issue.  An example would be in a large practice where one person can devote 100% of his time to scheduling external diagnostic tests or surgeries; whereas in a small practice, people wear many hats. The choice of specialist or generalist depends on the training and skill level required for a task, on how easy a task is to do when it is not a main focus of someone, and on the size of the practice.</a:t>
            </a:r>
          </a:p>
        </p:txBody>
      </p:sp>
    </p:spTree>
    <p:extLst>
      <p:ext uri="{BB962C8B-B14F-4D97-AF65-F5344CB8AC3E}">
        <p14:creationId xmlns:p14="http://schemas.microsoft.com/office/powerpoint/2010/main" val="5581644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A319C6A5-429F-4B0B-BC8C-CC140604B97F}" type="slidenum">
              <a:rPr lang="en-US" altLang="en-US" smtClean="0"/>
              <a:pPr/>
              <a:t>35</a:t>
            </a:fld>
            <a:endParaRPr lang="en-US" altLang="en-US" smtClean="0"/>
          </a:p>
        </p:txBody>
      </p:sp>
      <p:sp>
        <p:nvSpPr>
          <p:cNvPr id="77827" name="Rectangle 2"/>
          <p:cNvSpPr>
            <a:spLocks noRot="1" noChangeArrowheads="1" noTextEdit="1"/>
          </p:cNvSpPr>
          <p:nvPr>
            <p:ph type="sldImg"/>
          </p:nvPr>
        </p:nvSpPr>
        <p:spPr>
          <a:ln/>
        </p:spPr>
      </p:sp>
      <p:sp>
        <p:nvSpPr>
          <p:cNvPr id="778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Triage is related to the specialist – generalist concept.  Triage means that there is an initial sorting step where things requiring specialist attention are sent to specialists and others are sent where they are most efficiently handled. For example, a triage nurse in an emergency department ensures that urgent patients get seen first and less serious ones wait longer.</a:t>
            </a: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353843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465219B2-F6E4-4B5B-B40C-68B21A4E588A}" type="slidenum">
              <a:rPr lang="en-US" altLang="en-US" smtClean="0"/>
              <a:pPr/>
              <a:t>36</a:t>
            </a:fld>
            <a:endParaRPr lang="en-US" altLang="en-US" smtClean="0"/>
          </a:p>
        </p:txBody>
      </p:sp>
      <p:sp>
        <p:nvSpPr>
          <p:cNvPr id="79875" name="Rectangle 2"/>
          <p:cNvSpPr>
            <a:spLocks noRot="1" noChangeArrowheads="1" noTextEdit="1"/>
          </p:cNvSpPr>
          <p:nvPr>
            <p:ph type="sldImg"/>
          </p:nvPr>
        </p:nvSpPr>
        <p:spPr>
          <a:ln/>
        </p:spPr>
      </p:sp>
      <p:sp>
        <p:nvSpPr>
          <p:cNvPr id="798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Some process changes are large: “breakthroughs” in improving efficient, major shifts in the way work is done, and great improvements in performance. Other changes are small with incremental advances. Many of the strategies discussed above, depending on how they are applied, can be either. The former usually takes more preparation and planning, and of course, innovation.</a:t>
            </a:r>
          </a:p>
        </p:txBody>
      </p:sp>
    </p:spTree>
    <p:extLst>
      <p:ext uri="{BB962C8B-B14F-4D97-AF65-F5344CB8AC3E}">
        <p14:creationId xmlns:p14="http://schemas.microsoft.com/office/powerpoint/2010/main" val="269607888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C7A7F029-5A6D-4919-87C5-D19F29EF368F}" type="slidenum">
              <a:rPr lang="en-US" altLang="en-US" smtClean="0"/>
              <a:pPr/>
              <a:t>37</a:t>
            </a:fld>
            <a:endParaRPr lang="en-US" altLang="en-US" smtClean="0"/>
          </a:p>
        </p:txBody>
      </p:sp>
      <p:sp>
        <p:nvSpPr>
          <p:cNvPr id="81923" name="Rectangle 2"/>
          <p:cNvSpPr>
            <a:spLocks noRot="1" noChangeArrowheads="1" noTextEdit="1"/>
          </p:cNvSpPr>
          <p:nvPr>
            <p:ph type="sldImg"/>
          </p:nvPr>
        </p:nvSpPr>
        <p:spPr>
          <a:ln/>
        </p:spPr>
      </p:sp>
      <p:sp>
        <p:nvSpPr>
          <p:cNvPr id="819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In the first part of this unit, we have covered:</a:t>
            </a:r>
          </a:p>
          <a:p>
            <a:pPr eaLnBrk="1" hangingPunct="1"/>
            <a:endParaRPr lang="en-US" altLang="en-US" smtClean="0">
              <a:latin typeface="Arial" panose="020B0604020202020204" pitchFamily="34" charset="0"/>
            </a:endParaRPr>
          </a:p>
          <a:p>
            <a:pPr marL="263525" lvl="1" indent="-165100" eaLnBrk="1" hangingPunct="1">
              <a:buFontTx/>
              <a:buChar char="•"/>
            </a:pPr>
            <a:r>
              <a:rPr lang="en-US" altLang="en-US" smtClean="0">
                <a:latin typeface="Arial" panose="020B0604020202020204" pitchFamily="34" charset="0"/>
              </a:rPr>
              <a:t>Goals of process redesign,</a:t>
            </a:r>
          </a:p>
          <a:p>
            <a:pPr marL="263525" lvl="1" indent="-165100" eaLnBrk="1" hangingPunct="1">
              <a:buFontTx/>
              <a:buChar char="•"/>
            </a:pPr>
            <a:r>
              <a:rPr lang="en-US" altLang="en-US" smtClean="0">
                <a:latin typeface="Arial" panose="020B0604020202020204" pitchFamily="34" charset="0"/>
              </a:rPr>
              <a:t>Common process problems,</a:t>
            </a:r>
          </a:p>
          <a:p>
            <a:pPr marL="263525" lvl="1" indent="-165100" eaLnBrk="1" hangingPunct="1">
              <a:buFontTx/>
              <a:buChar char="•"/>
            </a:pPr>
            <a:r>
              <a:rPr lang="en-US" altLang="en-US" smtClean="0">
                <a:latin typeface="Arial" panose="020B0604020202020204" pitchFamily="34" charset="0"/>
              </a:rPr>
              <a:t>Process redesign strategies to address common process problems, and </a:t>
            </a:r>
          </a:p>
          <a:p>
            <a:pPr marL="263525" lvl="1" indent="-165100" eaLnBrk="1" hangingPunct="1">
              <a:buFontTx/>
              <a:buChar char="•"/>
            </a:pPr>
            <a:r>
              <a:rPr lang="en-US" altLang="en-US" smtClean="0">
                <a:latin typeface="Arial" panose="020B0604020202020204" pitchFamily="34" charset="0"/>
              </a:rPr>
              <a:t>Clinic examples of redesign strategies.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next part covers Human Centered Design as applied to process redesign.</a:t>
            </a:r>
          </a:p>
        </p:txBody>
      </p:sp>
    </p:spTree>
    <p:extLst>
      <p:ext uri="{BB962C8B-B14F-4D97-AF65-F5344CB8AC3E}">
        <p14:creationId xmlns:p14="http://schemas.microsoft.com/office/powerpoint/2010/main" val="37035982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defRPr>
            </a:lvl1pPr>
            <a:lvl2pPr marL="742950" indent="-285750" defTabSz="928688">
              <a:defRPr>
                <a:solidFill>
                  <a:schemeClr val="tx1"/>
                </a:solidFill>
                <a:latin typeface="Arial" panose="020B0604020202020204" pitchFamily="34" charset="0"/>
              </a:defRPr>
            </a:lvl2pPr>
            <a:lvl3pPr marL="1143000" indent="-228600" defTabSz="928688">
              <a:defRPr>
                <a:solidFill>
                  <a:schemeClr val="tx1"/>
                </a:solidFill>
                <a:latin typeface="Arial" panose="020B0604020202020204" pitchFamily="34" charset="0"/>
              </a:defRPr>
            </a:lvl3pPr>
            <a:lvl4pPr marL="1600200" indent="-228600" defTabSz="928688">
              <a:defRPr>
                <a:solidFill>
                  <a:schemeClr val="tx1"/>
                </a:solidFill>
                <a:latin typeface="Arial" panose="020B0604020202020204" pitchFamily="34" charset="0"/>
              </a:defRPr>
            </a:lvl4pPr>
            <a:lvl5pPr marL="2057400" indent="-228600" defTabSz="928688">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fld id="{2F76B859-B45A-447F-B2E8-A7C4E1B0C6D8}" type="slidenum">
              <a:rPr lang="en-US" altLang="en-US" smtClean="0"/>
              <a:pPr/>
              <a:t>38</a:t>
            </a:fld>
            <a:endParaRPr lang="en-US" altLang="en-US" smtClean="0"/>
          </a:p>
        </p:txBody>
      </p:sp>
      <p:sp>
        <p:nvSpPr>
          <p:cNvPr id="83971" name="Rectangle 2"/>
          <p:cNvSpPr>
            <a:spLocks noRot="1" noChangeArrowheads="1" noTextEdit="1"/>
          </p:cNvSpPr>
          <p:nvPr>
            <p:ph type="sldImg"/>
          </p:nvPr>
        </p:nvSpPr>
        <p:spPr>
          <a:ln/>
        </p:spPr>
      </p:sp>
      <p:sp>
        <p:nvSpPr>
          <p:cNvPr id="839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Human-Centered Design (HCD) is an approach to systems design and development that aims to make interactive systems more usable by focusing on the </a:t>
            </a:r>
            <a:r>
              <a:rPr lang="en-US" altLang="en-US" smtClean="0">
                <a:solidFill>
                  <a:srgbClr val="A50021"/>
                </a:solidFill>
                <a:latin typeface="Arial" panose="020B0604020202020204" pitchFamily="34" charset="0"/>
              </a:rPr>
              <a:t>use</a:t>
            </a:r>
            <a:r>
              <a:rPr lang="en-US" altLang="en-US" smtClean="0">
                <a:latin typeface="Arial" panose="020B0604020202020204" pitchFamily="34" charset="0"/>
              </a:rPr>
              <a:t> of the system and </a:t>
            </a:r>
            <a:r>
              <a:rPr lang="en-US" altLang="en-US" smtClean="0">
                <a:solidFill>
                  <a:srgbClr val="A50021"/>
                </a:solidFill>
                <a:latin typeface="Arial" panose="020B0604020202020204" pitchFamily="34" charset="0"/>
              </a:rPr>
              <a:t>applying human factors</a:t>
            </a:r>
            <a:r>
              <a:rPr lang="en-US" altLang="en-US" smtClean="0">
                <a:latin typeface="Arial" panose="020B0604020202020204" pitchFamily="34" charset="0"/>
              </a:rPr>
              <a:t>/ergonomics and usability knowledge and technique. The International Organization for Standardization (ISO) has an international standard that lays out a framework for Human Centered Design, </a:t>
            </a:r>
            <a:r>
              <a:rPr lang="en-US" altLang="en-US" i="1" smtClean="0">
                <a:latin typeface="Arial" panose="020B0604020202020204" pitchFamily="34" charset="0"/>
              </a:rPr>
              <a:t>ISO 9241-210:2010(E) Human-Centered Design for interactive systems.</a:t>
            </a:r>
            <a:r>
              <a:rPr lang="en-US" altLang="en-US" i="1" baseline="30000" smtClean="0">
                <a:latin typeface="Arial" panose="020B0604020202020204" pitchFamily="34" charset="0"/>
              </a:rPr>
              <a:t>4</a:t>
            </a:r>
            <a:r>
              <a:rPr lang="en-US" altLang="en-US" smtClean="0">
                <a:latin typeface="Arial" panose="020B0604020202020204" pitchFamily="34" charset="0"/>
              </a:rPr>
              <a:t>  While Human-Centered Design is usually applied to the development of computer software or machines with which humans interact, we apply it here to the design and implementation of process changes.</a:t>
            </a: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112381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defRPr>
            </a:lvl1pPr>
            <a:lvl2pPr marL="742950" indent="-285750" defTabSz="928688">
              <a:defRPr>
                <a:solidFill>
                  <a:schemeClr val="tx1"/>
                </a:solidFill>
                <a:latin typeface="Arial" panose="020B0604020202020204" pitchFamily="34" charset="0"/>
              </a:defRPr>
            </a:lvl2pPr>
            <a:lvl3pPr marL="1143000" indent="-228600" defTabSz="928688">
              <a:defRPr>
                <a:solidFill>
                  <a:schemeClr val="tx1"/>
                </a:solidFill>
                <a:latin typeface="Arial" panose="020B0604020202020204" pitchFamily="34" charset="0"/>
              </a:defRPr>
            </a:lvl3pPr>
            <a:lvl4pPr marL="1600200" indent="-228600" defTabSz="928688">
              <a:defRPr>
                <a:solidFill>
                  <a:schemeClr val="tx1"/>
                </a:solidFill>
                <a:latin typeface="Arial" panose="020B0604020202020204" pitchFamily="34" charset="0"/>
              </a:defRPr>
            </a:lvl4pPr>
            <a:lvl5pPr marL="2057400" indent="-228600" defTabSz="928688">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fld id="{DA7CCE2A-5DFE-4BDC-ACEA-18BEF344B9DD}" type="slidenum">
              <a:rPr lang="en-US" altLang="en-US" smtClean="0"/>
              <a:pPr/>
              <a:t>39</a:t>
            </a:fld>
            <a:endParaRPr lang="en-US" altLang="en-US" smtClean="0"/>
          </a:p>
        </p:txBody>
      </p:sp>
      <p:sp>
        <p:nvSpPr>
          <p:cNvPr id="86019" name="Rectangle 2"/>
          <p:cNvSpPr>
            <a:spLocks noRot="1" noChangeArrowheads="1" noTextEdit="1"/>
          </p:cNvSpPr>
          <p:nvPr>
            <p:ph type="sldImg"/>
          </p:nvPr>
        </p:nvSpPr>
        <p:spPr>
          <a:ln/>
        </p:spPr>
      </p:sp>
      <p:sp>
        <p:nvSpPr>
          <p:cNvPr id="860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For large software systems such as electronic health records, we distinguish two types of design:</a:t>
            </a:r>
          </a:p>
          <a:p>
            <a:pPr eaLnBrk="1" hangingPunct="1"/>
            <a:endParaRPr lang="en-US" altLang="en-US" sz="300" smtClean="0">
              <a:latin typeface="Arial" panose="020B0604020202020204" pitchFamily="34" charset="0"/>
            </a:endParaRPr>
          </a:p>
          <a:p>
            <a:pPr lvl="1" eaLnBrk="1" hangingPunct="1"/>
            <a:r>
              <a:rPr lang="en-US" altLang="en-US" smtClean="0">
                <a:latin typeface="Arial" panose="020B0604020202020204" pitchFamily="34" charset="0"/>
              </a:rPr>
              <a:t>D – design of the software itself and</a:t>
            </a:r>
          </a:p>
          <a:p>
            <a:pPr lvl="1" eaLnBrk="1" hangingPunct="1"/>
            <a:r>
              <a:rPr lang="en-US" altLang="en-US" smtClean="0">
                <a:latin typeface="Arial" panose="020B0604020202020204" pitchFamily="34" charset="0"/>
              </a:rPr>
              <a:t>d – configuration of the system to make it work for a particular clinic.</a:t>
            </a:r>
          </a:p>
          <a:p>
            <a:pPr lvl="1" eaLnBrk="1" hangingPunct="1"/>
            <a:endParaRPr lang="en-US" altLang="en-US" smtClean="0">
              <a:latin typeface="Arial" panose="020B0604020202020204" pitchFamily="34" charset="0"/>
            </a:endParaRPr>
          </a:p>
          <a:p>
            <a:pPr eaLnBrk="1" hangingPunct="1">
              <a:spcBef>
                <a:spcPct val="30000"/>
              </a:spcBef>
            </a:pPr>
            <a:r>
              <a:rPr lang="en-US" altLang="en-US" smtClean="0">
                <a:latin typeface="Arial" panose="020B0604020202020204" pitchFamily="34" charset="0"/>
              </a:rPr>
              <a:t>Human-Centered Design is usually applied to the development of computer software or machines with which humans interact. Decisions about how electronic health record software is used in the workflow of clinic providers and staff, often done as part of implementation, heavily impacts how clinic providers and staff interact with the system.  Thus, we apply Human-Centered Design here to the design and implementation of process changes, i.e., little d.  In fact, ISO 9241-210 emphasizes that Human-Centered Design activities “are applicable … at any stage in the development of a system.”</a:t>
            </a:r>
            <a:r>
              <a:rPr lang="en-US" altLang="en-US" baseline="30000" smtClean="0">
                <a:latin typeface="Arial" panose="020B0604020202020204" pitchFamily="34" charset="0"/>
              </a:rPr>
              <a:t>4</a:t>
            </a:r>
            <a:endParaRPr lang="en-US" altLang="en-US" smtClean="0">
              <a:latin typeface="Arial" panose="020B0604020202020204" pitchFamily="34" charset="0"/>
            </a:endParaRPr>
          </a:p>
        </p:txBody>
      </p:sp>
    </p:spTree>
    <p:extLst>
      <p:ext uri="{BB962C8B-B14F-4D97-AF65-F5344CB8AC3E}">
        <p14:creationId xmlns:p14="http://schemas.microsoft.com/office/powerpoint/2010/main" val="81997203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defRPr>
            </a:lvl1pPr>
            <a:lvl2pPr marL="742950" indent="-285750" defTabSz="928688">
              <a:defRPr>
                <a:solidFill>
                  <a:schemeClr val="tx1"/>
                </a:solidFill>
                <a:latin typeface="Arial" panose="020B0604020202020204" pitchFamily="34" charset="0"/>
              </a:defRPr>
            </a:lvl2pPr>
            <a:lvl3pPr marL="1143000" indent="-228600" defTabSz="928688">
              <a:defRPr>
                <a:solidFill>
                  <a:schemeClr val="tx1"/>
                </a:solidFill>
                <a:latin typeface="Arial" panose="020B0604020202020204" pitchFamily="34" charset="0"/>
              </a:defRPr>
            </a:lvl3pPr>
            <a:lvl4pPr marL="1600200" indent="-228600" defTabSz="928688">
              <a:defRPr>
                <a:solidFill>
                  <a:schemeClr val="tx1"/>
                </a:solidFill>
                <a:latin typeface="Arial" panose="020B0604020202020204" pitchFamily="34" charset="0"/>
              </a:defRPr>
            </a:lvl4pPr>
            <a:lvl5pPr marL="2057400" indent="-228600" defTabSz="928688">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fld id="{232DDF5A-CE57-4151-8734-99C2A24850CA}" type="slidenum">
              <a:rPr lang="en-US" altLang="en-US" smtClean="0"/>
              <a:pPr/>
              <a:t>40</a:t>
            </a:fld>
            <a:endParaRPr lang="en-US" altLang="en-US" smtClean="0"/>
          </a:p>
        </p:txBody>
      </p:sp>
      <p:sp>
        <p:nvSpPr>
          <p:cNvPr id="88067" name="Rectangle 2"/>
          <p:cNvSpPr>
            <a:spLocks noRot="1" noChangeArrowheads="1" noTextEdit="1"/>
          </p:cNvSpPr>
          <p:nvPr>
            <p:ph type="sldImg"/>
          </p:nvPr>
        </p:nvSpPr>
        <p:spPr>
          <a:ln/>
        </p:spPr>
      </p:sp>
      <p:sp>
        <p:nvSpPr>
          <p:cNvPr id="28676" name="Rectangle 3"/>
          <p:cNvSpPr>
            <a:spLocks noGrp="1" noChangeArrowheads="1"/>
          </p:cNvSpPr>
          <p:nvPr>
            <p:ph type="body" idx="1"/>
          </p:nvPr>
        </p:nvSpPr>
        <p:spPr/>
        <p:txBody>
          <a:bodyPr/>
          <a:lstStyle/>
          <a:p>
            <a:pPr indent="-149395" eaLnBrk="1" hangingPunct="1">
              <a:lnSpc>
                <a:spcPct val="80000"/>
              </a:lnSpc>
              <a:spcBef>
                <a:spcPts val="0"/>
              </a:spcBef>
              <a:defRPr/>
            </a:pPr>
            <a:r>
              <a:rPr lang="en-US" dirty="0" smtClean="0">
                <a:latin typeface="Arial" pitchFamily="34" charset="0"/>
              </a:rPr>
              <a:t>The principles of Human-Centered Design are outlined in ISO 9241-210.</a:t>
            </a:r>
            <a:r>
              <a:rPr lang="en-US" baseline="30000" dirty="0" smtClean="0">
                <a:latin typeface="Arial" pitchFamily="34" charset="0"/>
              </a:rPr>
              <a:t>4 </a:t>
            </a:r>
            <a:r>
              <a:rPr lang="en-US" dirty="0" smtClean="0">
                <a:latin typeface="Arial" pitchFamily="34" charset="0"/>
              </a:rPr>
              <a:t> They are:</a:t>
            </a:r>
          </a:p>
          <a:p>
            <a:pPr marL="533400" indent="-533400" eaLnBrk="1" hangingPunct="1">
              <a:lnSpc>
                <a:spcPct val="90000"/>
              </a:lnSpc>
              <a:buFontTx/>
              <a:buAutoNum type="alphaLcParenR"/>
              <a:defRPr/>
            </a:pPr>
            <a:r>
              <a:rPr lang="en-US" sz="2400" dirty="0" smtClean="0"/>
              <a:t>The design is based upon an explicit understanding of users, tasks and environments </a:t>
            </a:r>
          </a:p>
          <a:p>
            <a:pPr marL="533400" indent="-533400" eaLnBrk="1" hangingPunct="1">
              <a:lnSpc>
                <a:spcPct val="90000"/>
              </a:lnSpc>
              <a:buFontTx/>
              <a:buAutoNum type="alphaLcParenR"/>
              <a:defRPr/>
            </a:pPr>
            <a:r>
              <a:rPr lang="en-US" sz="2400" dirty="0" smtClean="0"/>
              <a:t>Users are involved throughout design and development</a:t>
            </a:r>
          </a:p>
          <a:p>
            <a:pPr marL="533400" indent="-533400" eaLnBrk="1" hangingPunct="1">
              <a:lnSpc>
                <a:spcPct val="90000"/>
              </a:lnSpc>
              <a:buFontTx/>
              <a:buAutoNum type="alphaLcParenR"/>
              <a:defRPr/>
            </a:pPr>
            <a:r>
              <a:rPr lang="en-US" sz="2400" dirty="0" smtClean="0"/>
              <a:t>The design is driven and refined by user-centered evaluation </a:t>
            </a:r>
          </a:p>
          <a:p>
            <a:pPr marL="533400" indent="-533400" eaLnBrk="1" hangingPunct="1">
              <a:lnSpc>
                <a:spcPct val="90000"/>
              </a:lnSpc>
              <a:buFontTx/>
              <a:buAutoNum type="alphaLcParenR"/>
              <a:defRPr/>
            </a:pPr>
            <a:r>
              <a:rPr lang="en-US" sz="2400" dirty="0" smtClean="0"/>
              <a:t>The process is iterative</a:t>
            </a:r>
          </a:p>
          <a:p>
            <a:pPr marL="533400" indent="-533400" eaLnBrk="1" hangingPunct="1">
              <a:lnSpc>
                <a:spcPct val="90000"/>
              </a:lnSpc>
              <a:buFontTx/>
              <a:buAutoNum type="alphaLcParenR"/>
              <a:defRPr/>
            </a:pPr>
            <a:r>
              <a:rPr lang="en-US" sz="2400" dirty="0" smtClean="0"/>
              <a:t>The design addresses the whole user experience including an appropriate balance between human and machine</a:t>
            </a:r>
          </a:p>
          <a:p>
            <a:pPr marL="533400" indent="-533400" eaLnBrk="1" hangingPunct="1">
              <a:lnSpc>
                <a:spcPct val="90000"/>
              </a:lnSpc>
              <a:buFontTx/>
              <a:buAutoNum type="alphaLcParenR"/>
              <a:defRPr/>
            </a:pPr>
            <a:r>
              <a:rPr lang="en-US" sz="2400" dirty="0" smtClean="0"/>
              <a:t>The design team includes multidisciplinary skills and perspectives</a:t>
            </a:r>
            <a:endParaRPr lang="en-US" dirty="0" smtClean="0">
              <a:latin typeface="Arial" pitchFamily="34" charset="0"/>
            </a:endParaRPr>
          </a:p>
          <a:p>
            <a:pPr marL="602298" lvl="1" indent="-149395" eaLnBrk="1" hangingPunct="1">
              <a:lnSpc>
                <a:spcPct val="80000"/>
              </a:lnSpc>
              <a:spcBef>
                <a:spcPts val="0"/>
              </a:spcBef>
              <a:defRPr/>
            </a:pPr>
            <a:endParaRPr lang="en-US" dirty="0" smtClean="0">
              <a:latin typeface="Arial" pitchFamily="34" charset="0"/>
            </a:endParaRPr>
          </a:p>
          <a:p>
            <a:pPr indent="-149395" eaLnBrk="1" hangingPunct="1">
              <a:lnSpc>
                <a:spcPct val="80000"/>
              </a:lnSpc>
              <a:spcBef>
                <a:spcPts val="0"/>
              </a:spcBef>
              <a:defRPr/>
            </a:pPr>
            <a:r>
              <a:rPr lang="en-US" dirty="0" smtClean="0">
                <a:latin typeface="Arial" pitchFamily="34" charset="0"/>
              </a:rPr>
              <a:t>Importantly, initial knowledge acquisition and design can never capture ALL of what users need.  The iterative approach is necessary for systems and humans to work well together.</a:t>
            </a:r>
          </a:p>
        </p:txBody>
      </p:sp>
    </p:spTree>
    <p:extLst>
      <p:ext uri="{BB962C8B-B14F-4D97-AF65-F5344CB8AC3E}">
        <p14:creationId xmlns:p14="http://schemas.microsoft.com/office/powerpoint/2010/main" val="26302055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D348CC42-B78C-4408-9CA5-95E9B5431D9E}" type="slidenum">
              <a:rPr lang="en-US" altLang="en-US" smtClean="0"/>
              <a:pPr/>
              <a:t>5</a:t>
            </a:fld>
            <a:endParaRPr lang="en-US" altLang="en-US" smtClean="0"/>
          </a:p>
        </p:txBody>
      </p:sp>
      <p:sp>
        <p:nvSpPr>
          <p:cNvPr id="16387" name="Rectangle 2"/>
          <p:cNvSpPr>
            <a:spLocks noRot="1" noChangeArrowheads="1" noTextEdit="1"/>
          </p:cNvSpPr>
          <p:nvPr>
            <p:ph type="sldImg"/>
          </p:nvPr>
        </p:nvSpPr>
        <p:spPr>
          <a:ln/>
        </p:spPr>
      </p:sp>
      <p:sp>
        <p:nvSpPr>
          <p:cNvPr id="62468" name="Rectangle 3"/>
          <p:cNvSpPr>
            <a:spLocks noGrp="1" noChangeArrowheads="1"/>
          </p:cNvSpPr>
          <p:nvPr>
            <p:ph type="body" idx="1"/>
          </p:nvPr>
        </p:nvSpPr>
        <p:spPr/>
        <p:txBody>
          <a:bodyPr/>
          <a:lstStyle/>
          <a:p>
            <a:pPr eaLnBrk="1" hangingPunct="1">
              <a:spcBef>
                <a:spcPts val="0"/>
              </a:spcBef>
              <a:defRPr/>
            </a:pPr>
            <a:r>
              <a:rPr lang="en-US" dirty="0" smtClean="0"/>
              <a:t>Process redesign is a strategic initiative to improve the quality, cost, and safety of patient care. Goals of process redesign include:</a:t>
            </a:r>
          </a:p>
          <a:p>
            <a:pPr marL="661043" lvl="1" indent="-220348" eaLnBrk="1" hangingPunct="1">
              <a:spcBef>
                <a:spcPts val="0"/>
              </a:spcBef>
              <a:buFontTx/>
              <a:buChar char="•"/>
              <a:defRPr/>
            </a:pPr>
            <a:r>
              <a:rPr lang="en-US" dirty="0" smtClean="0"/>
              <a:t>Improving quality and safety of care,</a:t>
            </a:r>
          </a:p>
          <a:p>
            <a:pPr marL="661043" lvl="1" indent="-220348" eaLnBrk="1" hangingPunct="1">
              <a:spcBef>
                <a:spcPts val="0"/>
              </a:spcBef>
              <a:buFontTx/>
              <a:buChar char="•"/>
              <a:defRPr/>
            </a:pPr>
            <a:r>
              <a:rPr lang="en-US" dirty="0" smtClean="0"/>
              <a:t>Enhancing the patient’s care experience,</a:t>
            </a:r>
          </a:p>
          <a:p>
            <a:pPr marL="661043" lvl="1" indent="-220348" eaLnBrk="1" hangingPunct="1">
              <a:spcBef>
                <a:spcPts val="0"/>
              </a:spcBef>
              <a:buFontTx/>
              <a:buChar char="•"/>
              <a:defRPr/>
            </a:pPr>
            <a:r>
              <a:rPr lang="en-US" dirty="0" smtClean="0"/>
              <a:t>Decreasing the cost of care, and</a:t>
            </a:r>
          </a:p>
          <a:p>
            <a:pPr marL="661043" lvl="1" indent="-220348" eaLnBrk="1" hangingPunct="1">
              <a:spcBef>
                <a:spcPts val="0"/>
              </a:spcBef>
              <a:buFontTx/>
              <a:buChar char="•"/>
              <a:defRPr/>
            </a:pPr>
            <a:r>
              <a:rPr lang="en-US" dirty="0" smtClean="0"/>
              <a:t>Making clinic processes more efficient.</a:t>
            </a:r>
          </a:p>
          <a:p>
            <a:pPr marL="661043" lvl="1" indent="-220348" eaLnBrk="1" hangingPunct="1">
              <a:spcBef>
                <a:spcPts val="0"/>
              </a:spcBef>
              <a:buFontTx/>
              <a:buChar char="•"/>
              <a:defRPr/>
            </a:pPr>
            <a:endParaRPr lang="en-US" dirty="0" smtClean="0"/>
          </a:p>
          <a:p>
            <a:pPr indent="-220348" eaLnBrk="1" hangingPunct="1">
              <a:spcBef>
                <a:spcPts val="0"/>
              </a:spcBef>
              <a:defRPr/>
            </a:pPr>
            <a:r>
              <a:rPr lang="en-US" dirty="0" smtClean="0"/>
              <a:t>Achieving these goals often involves replacing manual processes with processes capable of greater accuracy and higher performance and making changes in who performs tasks. An effective approach for doing this leverages Health IT to automate processes, give patients more control, provide more useful information to providers, practice staff, and patients and share data between providers.</a:t>
            </a:r>
          </a:p>
        </p:txBody>
      </p:sp>
    </p:spTree>
    <p:extLst>
      <p:ext uri="{BB962C8B-B14F-4D97-AF65-F5344CB8AC3E}">
        <p14:creationId xmlns:p14="http://schemas.microsoft.com/office/powerpoint/2010/main" val="41470293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ISO 9241-210:2010(E) Ergonomics of human–system interaction —Part 210:Human-centred design for interactive systems outlines a framework for Human-Centered Design for interactive systems.</a:t>
            </a:r>
            <a:r>
              <a:rPr lang="en-US" altLang="en-US" baseline="30000" smtClean="0">
                <a:latin typeface="Arial" panose="020B0604020202020204" pitchFamily="34" charset="0"/>
              </a:rPr>
              <a:t>4</a:t>
            </a:r>
            <a:r>
              <a:rPr lang="en-US" altLang="en-US" smtClean="0">
                <a:latin typeface="Arial" panose="020B0604020202020204" pitchFamily="34" charset="0"/>
              </a:rPr>
              <a:t> Electronic Health Records are interactive systems. The ISO Human-Centered Design framework includes planning, understanding context of use, specifying user requirements, producing design solutions, and evaluation to see whether or not the design solution meets the needs of the user.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Understanding the context of use occurs during the knowledge acquisition phase. Specifying the user requirements occurs during both the knowledge acquisition and the process analysis phase. Design solutions are produced in process redesign and evaluated as and after they are implemented (evaluation is covered in a future unit).  Importantly, the ISO HCD framework emphasizes the iterative nature of design.</a:t>
            </a:r>
          </a:p>
          <a:p>
            <a:endParaRPr lang="en-US" altLang="en-US" smtClean="0">
              <a:latin typeface="Arial" panose="020B0604020202020204" pitchFamily="34" charset="0"/>
            </a:endParaRPr>
          </a:p>
        </p:txBody>
      </p:sp>
      <p:sp>
        <p:nvSpPr>
          <p:cNvPr id="9011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defRPr>
            </a:lvl1pPr>
            <a:lvl2pPr marL="742950" indent="-285750" defTabSz="928688">
              <a:defRPr>
                <a:solidFill>
                  <a:schemeClr val="tx1"/>
                </a:solidFill>
                <a:latin typeface="Arial" panose="020B0604020202020204" pitchFamily="34" charset="0"/>
              </a:defRPr>
            </a:lvl2pPr>
            <a:lvl3pPr marL="1143000" indent="-228600" defTabSz="928688">
              <a:defRPr>
                <a:solidFill>
                  <a:schemeClr val="tx1"/>
                </a:solidFill>
                <a:latin typeface="Arial" panose="020B0604020202020204" pitchFamily="34" charset="0"/>
              </a:defRPr>
            </a:lvl3pPr>
            <a:lvl4pPr marL="1600200" indent="-228600" defTabSz="928688">
              <a:defRPr>
                <a:solidFill>
                  <a:schemeClr val="tx1"/>
                </a:solidFill>
                <a:latin typeface="Arial" panose="020B0604020202020204" pitchFamily="34" charset="0"/>
              </a:defRPr>
            </a:lvl4pPr>
            <a:lvl5pPr marL="2057400" indent="-228600" defTabSz="928688">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fld id="{E3251F7E-1907-47F5-A266-2D9B54BF179B}" type="slidenum">
              <a:rPr lang="en-US" altLang="en-US" smtClean="0"/>
              <a:pPr/>
              <a:t>41</a:t>
            </a:fld>
            <a:endParaRPr lang="en-US" altLang="en-US" smtClean="0"/>
          </a:p>
        </p:txBody>
      </p:sp>
    </p:spTree>
    <p:extLst>
      <p:ext uri="{BB962C8B-B14F-4D97-AF65-F5344CB8AC3E}">
        <p14:creationId xmlns:p14="http://schemas.microsoft.com/office/powerpoint/2010/main" val="292778748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defRPr>
            </a:lvl1pPr>
            <a:lvl2pPr marL="742950" indent="-285750" defTabSz="928688">
              <a:defRPr>
                <a:solidFill>
                  <a:schemeClr val="tx1"/>
                </a:solidFill>
                <a:latin typeface="Arial" panose="020B0604020202020204" pitchFamily="34" charset="0"/>
              </a:defRPr>
            </a:lvl2pPr>
            <a:lvl3pPr marL="1143000" indent="-228600" defTabSz="928688">
              <a:defRPr>
                <a:solidFill>
                  <a:schemeClr val="tx1"/>
                </a:solidFill>
                <a:latin typeface="Arial" panose="020B0604020202020204" pitchFamily="34" charset="0"/>
              </a:defRPr>
            </a:lvl3pPr>
            <a:lvl4pPr marL="1600200" indent="-228600" defTabSz="928688">
              <a:defRPr>
                <a:solidFill>
                  <a:schemeClr val="tx1"/>
                </a:solidFill>
                <a:latin typeface="Arial" panose="020B0604020202020204" pitchFamily="34" charset="0"/>
              </a:defRPr>
            </a:lvl4pPr>
            <a:lvl5pPr marL="2057400" indent="-228600" defTabSz="928688">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fld id="{519B0F92-0A3A-440A-976A-C158C7CA384D}" type="slidenum">
              <a:rPr lang="en-US" altLang="en-US" smtClean="0"/>
              <a:pPr/>
              <a:t>42</a:t>
            </a:fld>
            <a:endParaRPr lang="en-US" altLang="en-US" smtClean="0"/>
          </a:p>
        </p:txBody>
      </p:sp>
      <p:sp>
        <p:nvSpPr>
          <p:cNvPr id="92163" name="Rectangle 2"/>
          <p:cNvSpPr>
            <a:spLocks noRot="1" noChangeArrowheads="1" noTextEdit="1"/>
          </p:cNvSpPr>
          <p:nvPr>
            <p:ph type="sldImg"/>
          </p:nvPr>
        </p:nvSpPr>
        <p:spPr>
          <a:ln/>
        </p:spPr>
      </p:sp>
      <p:sp>
        <p:nvSpPr>
          <p:cNvPr id="30724" name="Rectangle 3"/>
          <p:cNvSpPr>
            <a:spLocks noGrp="1" noChangeArrowheads="1"/>
          </p:cNvSpPr>
          <p:nvPr>
            <p:ph type="body" idx="1"/>
          </p:nvPr>
        </p:nvSpPr>
        <p:spPr/>
        <p:txBody>
          <a:bodyPr/>
          <a:lstStyle/>
          <a:p>
            <a:pPr eaLnBrk="1" hangingPunct="1">
              <a:spcBef>
                <a:spcPts val="0"/>
              </a:spcBef>
              <a:defRPr/>
            </a:pPr>
            <a:r>
              <a:rPr lang="en-US" dirty="0" smtClean="0">
                <a:latin typeface="Arial" pitchFamily="34" charset="0"/>
              </a:rPr>
              <a:t>Although design is facilitated by creativity, best practices in process redesign provide a check list of things that designers should consider. These are methods, perspective, and alignment.  </a:t>
            </a:r>
          </a:p>
          <a:p>
            <a:pPr eaLnBrk="1" hangingPunct="1">
              <a:spcBef>
                <a:spcPts val="0"/>
              </a:spcBef>
              <a:defRPr/>
            </a:pPr>
            <a:endParaRPr lang="en-US" dirty="0" smtClean="0">
              <a:latin typeface="Arial" pitchFamily="34" charset="0"/>
            </a:endParaRPr>
          </a:p>
          <a:p>
            <a:pPr eaLnBrk="1" hangingPunct="1">
              <a:spcBef>
                <a:spcPts val="0"/>
              </a:spcBef>
              <a:defRPr/>
            </a:pPr>
            <a:r>
              <a:rPr lang="en-US" dirty="0" smtClean="0">
                <a:latin typeface="Arial" pitchFamily="34" charset="0"/>
              </a:rPr>
              <a:t>Methods</a:t>
            </a:r>
            <a:r>
              <a:rPr lang="en-US" b="1" dirty="0" smtClean="0">
                <a:latin typeface="Arial" pitchFamily="34" charset="0"/>
              </a:rPr>
              <a:t> </a:t>
            </a:r>
            <a:r>
              <a:rPr lang="en-US" dirty="0" smtClean="0">
                <a:latin typeface="Arial" pitchFamily="34" charset="0"/>
              </a:rPr>
              <a:t>include:</a:t>
            </a:r>
          </a:p>
          <a:p>
            <a:pPr marL="271741" indent="-169838" eaLnBrk="1" hangingPunct="1">
              <a:spcBef>
                <a:spcPts val="0"/>
              </a:spcBef>
              <a:buFont typeface="Arial" pitchFamily="34" charset="0"/>
              <a:buChar char="•"/>
              <a:defRPr/>
            </a:pPr>
            <a:r>
              <a:rPr lang="en-US" dirty="0" smtClean="0">
                <a:latin typeface="Arial" pitchFamily="34" charset="0"/>
              </a:rPr>
              <a:t>copying and further developing other designs,</a:t>
            </a:r>
          </a:p>
          <a:p>
            <a:pPr marL="271741" indent="-169838" eaLnBrk="1" hangingPunct="1">
              <a:spcBef>
                <a:spcPts val="0"/>
              </a:spcBef>
              <a:buFont typeface="Arial" pitchFamily="34" charset="0"/>
              <a:buChar char="•"/>
              <a:defRPr/>
            </a:pPr>
            <a:r>
              <a:rPr lang="en-US" dirty="0" smtClean="0">
                <a:latin typeface="Arial" pitchFamily="34" charset="0"/>
              </a:rPr>
              <a:t>logical progression from previous designs – for example, the redesign strategies presented by </a:t>
            </a:r>
            <a:r>
              <a:rPr lang="en-US" dirty="0" err="1" smtClean="0">
                <a:latin typeface="Arial" pitchFamily="34" charset="0"/>
              </a:rPr>
              <a:t>Mansar</a:t>
            </a:r>
            <a:r>
              <a:rPr lang="en-US" dirty="0" smtClean="0">
                <a:latin typeface="Arial" pitchFamily="34" charset="0"/>
              </a:rPr>
              <a:t> and </a:t>
            </a:r>
            <a:r>
              <a:rPr lang="en-US" dirty="0" err="1" smtClean="0">
                <a:latin typeface="Arial" pitchFamily="34" charset="0"/>
              </a:rPr>
              <a:t>Reijers</a:t>
            </a:r>
            <a:r>
              <a:rPr lang="en-US" dirty="0" smtClean="0">
                <a:latin typeface="Arial" pitchFamily="34" charset="0"/>
              </a:rPr>
              <a:t>, and</a:t>
            </a:r>
          </a:p>
          <a:p>
            <a:pPr marL="271741" indent="-169838" eaLnBrk="1" hangingPunct="1">
              <a:spcBef>
                <a:spcPts val="0"/>
              </a:spcBef>
              <a:buFont typeface="Arial" pitchFamily="34" charset="0"/>
              <a:buChar char="•"/>
              <a:defRPr/>
            </a:pPr>
            <a:r>
              <a:rPr lang="en-US" dirty="0" smtClean="0">
                <a:latin typeface="Arial" pitchFamily="34" charset="0"/>
              </a:rPr>
              <a:t>innovative creativity.</a:t>
            </a:r>
          </a:p>
          <a:p>
            <a:pPr marL="271741" indent="-169838" eaLnBrk="1" hangingPunct="1">
              <a:spcBef>
                <a:spcPts val="0"/>
              </a:spcBef>
              <a:buFont typeface="Arial" pitchFamily="34" charset="0"/>
              <a:buChar char="•"/>
              <a:defRPr/>
            </a:pPr>
            <a:endParaRPr lang="en-US" dirty="0" smtClean="0">
              <a:latin typeface="Arial" pitchFamily="34" charset="0"/>
            </a:endParaRPr>
          </a:p>
          <a:p>
            <a:pPr eaLnBrk="1" hangingPunct="1">
              <a:spcBef>
                <a:spcPts val="0"/>
              </a:spcBef>
              <a:defRPr/>
            </a:pPr>
            <a:r>
              <a:rPr lang="en-US" dirty="0" smtClean="0">
                <a:latin typeface="Arial" pitchFamily="34" charset="0"/>
              </a:rPr>
              <a:t>It is important to examine processes and design options from different perspectives</a:t>
            </a:r>
            <a:r>
              <a:rPr lang="en-US" b="1" dirty="0" smtClean="0">
                <a:latin typeface="Arial" pitchFamily="34" charset="0"/>
              </a:rPr>
              <a:t> </a:t>
            </a:r>
            <a:r>
              <a:rPr lang="en-US" dirty="0" smtClean="0">
                <a:latin typeface="Arial" pitchFamily="34" charset="0"/>
              </a:rPr>
              <a:t>as well as to assess alignment with regulations and organizational goals.</a:t>
            </a:r>
          </a:p>
          <a:p>
            <a:pPr eaLnBrk="1" hangingPunct="1">
              <a:spcBef>
                <a:spcPts val="0"/>
              </a:spcBef>
              <a:defRPr/>
            </a:pPr>
            <a:endParaRPr lang="en-US" dirty="0" smtClean="0">
              <a:latin typeface="Arial" pitchFamily="34" charset="0"/>
            </a:endParaRPr>
          </a:p>
        </p:txBody>
      </p:sp>
    </p:spTree>
    <p:extLst>
      <p:ext uri="{BB962C8B-B14F-4D97-AF65-F5344CB8AC3E}">
        <p14:creationId xmlns:p14="http://schemas.microsoft.com/office/powerpoint/2010/main" val="21396380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defRPr>
            </a:lvl1pPr>
            <a:lvl2pPr marL="742950" indent="-285750" defTabSz="928688">
              <a:defRPr>
                <a:solidFill>
                  <a:schemeClr val="tx1"/>
                </a:solidFill>
                <a:latin typeface="Arial" panose="020B0604020202020204" pitchFamily="34" charset="0"/>
              </a:defRPr>
            </a:lvl2pPr>
            <a:lvl3pPr marL="1143000" indent="-228600" defTabSz="928688">
              <a:defRPr>
                <a:solidFill>
                  <a:schemeClr val="tx1"/>
                </a:solidFill>
                <a:latin typeface="Arial" panose="020B0604020202020204" pitchFamily="34" charset="0"/>
              </a:defRPr>
            </a:lvl3pPr>
            <a:lvl4pPr marL="1600200" indent="-228600" defTabSz="928688">
              <a:defRPr>
                <a:solidFill>
                  <a:schemeClr val="tx1"/>
                </a:solidFill>
                <a:latin typeface="Arial" panose="020B0604020202020204" pitchFamily="34" charset="0"/>
              </a:defRPr>
            </a:lvl4pPr>
            <a:lvl5pPr marL="2057400" indent="-228600" defTabSz="928688">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fld id="{2C1AEACF-1727-4AAF-AC76-392C2C7A5CFC}" type="slidenum">
              <a:rPr lang="en-US" altLang="en-US" smtClean="0"/>
              <a:pPr/>
              <a:t>43</a:t>
            </a:fld>
            <a:endParaRPr lang="en-US" altLang="en-US" smtClean="0"/>
          </a:p>
        </p:txBody>
      </p:sp>
      <p:sp>
        <p:nvSpPr>
          <p:cNvPr id="94211" name="Rectangle 2"/>
          <p:cNvSpPr>
            <a:spLocks noRot="1" noChangeArrowheads="1" noTextEdit="1"/>
          </p:cNvSpPr>
          <p:nvPr>
            <p:ph type="sldImg"/>
          </p:nvPr>
        </p:nvSpPr>
        <p:spPr>
          <a:ln/>
        </p:spPr>
      </p:sp>
      <p:sp>
        <p:nvSpPr>
          <p:cNvPr id="31748" name="Rectangle 3"/>
          <p:cNvSpPr>
            <a:spLocks noGrp="1" noChangeArrowheads="1"/>
          </p:cNvSpPr>
          <p:nvPr>
            <p:ph type="body" idx="1"/>
          </p:nvPr>
        </p:nvSpPr>
        <p:spPr/>
        <p:txBody>
          <a:bodyPr/>
          <a:lstStyle/>
          <a:p>
            <a:pPr eaLnBrk="1" hangingPunct="1">
              <a:spcBef>
                <a:spcPts val="0"/>
              </a:spcBef>
              <a:defRPr/>
            </a:pPr>
            <a:r>
              <a:rPr lang="en-US" dirty="0" smtClean="0"/>
              <a:t>Copying and further developing other designs is a great place to start. </a:t>
            </a:r>
          </a:p>
          <a:p>
            <a:pPr eaLnBrk="1" hangingPunct="1">
              <a:spcBef>
                <a:spcPts val="0"/>
              </a:spcBef>
              <a:defRPr/>
            </a:pPr>
            <a:endParaRPr lang="en-US" dirty="0" smtClean="0"/>
          </a:p>
          <a:p>
            <a:pPr eaLnBrk="1" hangingPunct="1">
              <a:spcBef>
                <a:spcPts val="0"/>
              </a:spcBef>
              <a:defRPr/>
            </a:pPr>
            <a:r>
              <a:rPr lang="en-US" dirty="0" smtClean="0"/>
              <a:t>Examples of sources of information include:</a:t>
            </a:r>
          </a:p>
          <a:p>
            <a:pPr marL="271741" lvl="1" indent="-169838" eaLnBrk="1" hangingPunct="1">
              <a:spcBef>
                <a:spcPts val="0"/>
              </a:spcBef>
              <a:buFont typeface="Arial" pitchFamily="34" charset="0"/>
              <a:buChar char="•"/>
              <a:defRPr/>
            </a:pPr>
            <a:r>
              <a:rPr lang="en-US" dirty="0" smtClean="0"/>
              <a:t>Design guidelines and standards (available from AHRQ),</a:t>
            </a:r>
          </a:p>
          <a:p>
            <a:pPr marL="271741" lvl="1" indent="-169838" eaLnBrk="1" hangingPunct="1">
              <a:spcBef>
                <a:spcPts val="0"/>
              </a:spcBef>
              <a:buFont typeface="Arial" pitchFamily="34" charset="0"/>
              <a:buChar char="•"/>
              <a:defRPr/>
            </a:pPr>
            <a:r>
              <a:rPr lang="en-US" dirty="0" smtClean="0"/>
              <a:t>Best practices from other industries (strategies synthesized by </a:t>
            </a:r>
            <a:r>
              <a:rPr lang="en-US" dirty="0" err="1" smtClean="0"/>
              <a:t>Mansar</a:t>
            </a:r>
            <a:r>
              <a:rPr lang="en-US" dirty="0" smtClean="0"/>
              <a:t> and </a:t>
            </a:r>
            <a:r>
              <a:rPr lang="en-US" dirty="0" err="1" smtClean="0"/>
              <a:t>Reijers</a:t>
            </a:r>
            <a:r>
              <a:rPr lang="en-US" dirty="0" smtClean="0"/>
              <a:t>),</a:t>
            </a:r>
          </a:p>
          <a:p>
            <a:pPr marL="271741" lvl="1" indent="-169838" eaLnBrk="1" hangingPunct="1">
              <a:spcBef>
                <a:spcPts val="0"/>
              </a:spcBef>
              <a:buFont typeface="Arial" pitchFamily="34" charset="0"/>
              <a:buChar char="•"/>
              <a:defRPr/>
            </a:pPr>
            <a:r>
              <a:rPr lang="en-US" dirty="0" smtClean="0"/>
              <a:t>Other clinics which have implemented EHR – case studies and examples available from AHRQ,</a:t>
            </a:r>
          </a:p>
          <a:p>
            <a:pPr marL="271741" lvl="1" indent="-169838" eaLnBrk="1" hangingPunct="1">
              <a:spcBef>
                <a:spcPts val="0"/>
              </a:spcBef>
              <a:buFont typeface="Arial" pitchFamily="34" charset="0"/>
              <a:buChar char="•"/>
              <a:defRPr/>
            </a:pPr>
            <a:r>
              <a:rPr lang="en-US" dirty="0" smtClean="0"/>
              <a:t>Other clinics which have a proven process that doesn’t depend on EHR,</a:t>
            </a:r>
          </a:p>
          <a:p>
            <a:pPr marL="271741" lvl="1" indent="-169838" eaLnBrk="1" hangingPunct="1">
              <a:spcBef>
                <a:spcPts val="0"/>
              </a:spcBef>
              <a:buFont typeface="Arial" pitchFamily="34" charset="0"/>
              <a:buChar char="•"/>
              <a:defRPr/>
            </a:pPr>
            <a:r>
              <a:rPr lang="en-US" dirty="0" smtClean="0"/>
              <a:t>Prior quality improvement projects at your clinic, and</a:t>
            </a:r>
          </a:p>
          <a:p>
            <a:pPr marL="271741" lvl="1" indent="-169838" eaLnBrk="1" hangingPunct="1">
              <a:spcBef>
                <a:spcPts val="0"/>
              </a:spcBef>
              <a:buFont typeface="Arial" pitchFamily="34" charset="0"/>
              <a:buChar char="•"/>
              <a:defRPr/>
            </a:pPr>
            <a:r>
              <a:rPr lang="en-US" dirty="0" smtClean="0"/>
              <a:t>Problems with current clinic workflows – i.e., just ask clinic providers, staff, and patients what’s not working well.</a:t>
            </a:r>
          </a:p>
          <a:p>
            <a:pPr marL="169813" indent="-169813" eaLnBrk="1" hangingPunct="1">
              <a:spcBef>
                <a:spcPts val="0"/>
              </a:spcBef>
              <a:buFont typeface="Arial" pitchFamily="34" charset="0"/>
              <a:buChar char="•"/>
              <a:defRPr/>
            </a:pPr>
            <a:endParaRPr lang="en-US" dirty="0" smtClean="0"/>
          </a:p>
        </p:txBody>
      </p:sp>
    </p:spTree>
    <p:extLst>
      <p:ext uri="{BB962C8B-B14F-4D97-AF65-F5344CB8AC3E}">
        <p14:creationId xmlns:p14="http://schemas.microsoft.com/office/powerpoint/2010/main" val="30827599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defRPr>
            </a:lvl1pPr>
            <a:lvl2pPr marL="742950" indent="-285750" defTabSz="928688">
              <a:defRPr>
                <a:solidFill>
                  <a:schemeClr val="tx1"/>
                </a:solidFill>
                <a:latin typeface="Arial" panose="020B0604020202020204" pitchFamily="34" charset="0"/>
              </a:defRPr>
            </a:lvl2pPr>
            <a:lvl3pPr marL="1143000" indent="-228600" defTabSz="928688">
              <a:defRPr>
                <a:solidFill>
                  <a:schemeClr val="tx1"/>
                </a:solidFill>
                <a:latin typeface="Arial" panose="020B0604020202020204" pitchFamily="34" charset="0"/>
              </a:defRPr>
            </a:lvl3pPr>
            <a:lvl4pPr marL="1600200" indent="-228600" defTabSz="928688">
              <a:defRPr>
                <a:solidFill>
                  <a:schemeClr val="tx1"/>
                </a:solidFill>
                <a:latin typeface="Arial" panose="020B0604020202020204" pitchFamily="34" charset="0"/>
              </a:defRPr>
            </a:lvl4pPr>
            <a:lvl5pPr marL="2057400" indent="-228600" defTabSz="928688">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fld id="{9BE71BD2-1825-4FEB-A979-6998CE068EEF}" type="slidenum">
              <a:rPr lang="en-US" altLang="en-US" smtClean="0"/>
              <a:pPr/>
              <a:t>44</a:t>
            </a:fld>
            <a:endParaRPr lang="en-US" altLang="en-US" smtClean="0"/>
          </a:p>
        </p:txBody>
      </p:sp>
      <p:sp>
        <p:nvSpPr>
          <p:cNvPr id="96259" name="Rectangle 2"/>
          <p:cNvSpPr>
            <a:spLocks noRot="1" noChangeArrowheads="1" noTextEdit="1"/>
          </p:cNvSpPr>
          <p:nvPr>
            <p:ph type="sldImg"/>
          </p:nvPr>
        </p:nvSpPr>
        <p:spPr>
          <a:ln/>
        </p:spPr>
      </p:sp>
      <p:sp>
        <p:nvSpPr>
          <p:cNvPr id="962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Another great place to start is with a previous design and implement a Logical progression from that design.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Ideas for progressing from a previous design include:</a:t>
            </a:r>
          </a:p>
          <a:p>
            <a:pPr marL="271463" lvl="1" indent="-168275" eaLnBrk="1" hangingPunct="1">
              <a:buFontTx/>
              <a:buChar char="•"/>
            </a:pPr>
            <a:r>
              <a:rPr lang="en-US" altLang="en-US" smtClean="0">
                <a:latin typeface="Arial" panose="020B0604020202020204" pitchFamily="34" charset="0"/>
              </a:rPr>
              <a:t>performing a Gap Analysis between the as-is state and the clinic’s ideal design,</a:t>
            </a:r>
          </a:p>
          <a:p>
            <a:pPr marL="271463" lvl="1" indent="-168275" eaLnBrk="1" hangingPunct="1">
              <a:buFontTx/>
              <a:buChar char="•"/>
            </a:pPr>
            <a:r>
              <a:rPr lang="en-US" altLang="en-US" smtClean="0">
                <a:latin typeface="Arial" panose="020B0604020202020204" pitchFamily="34" charset="0"/>
              </a:rPr>
              <a:t>leveraging technology, i.e., greater use of automation, and </a:t>
            </a:r>
          </a:p>
          <a:p>
            <a:pPr marL="271463" lvl="1" indent="-168275" eaLnBrk="1" hangingPunct="1">
              <a:buFontTx/>
              <a:buChar char="•"/>
            </a:pPr>
            <a:r>
              <a:rPr lang="en-US" altLang="en-US" smtClean="0">
                <a:latin typeface="Arial" panose="020B0604020202020204" pitchFamily="34" charset="0"/>
              </a:rPr>
              <a:t>performing a workflow diagram analysis, i.e., using the process diagrams to look for redundant work, unnecessary steps, delays, and overly complex areas of the process.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Although it is not a good idea to rely on creativity alone, methods such as brainstorming, parallel design and comparison, storyboarding, affinity diagrams, and organizational prototyping can yield ideas, and are also great ways to engage practice providers and staff in understanding the complexities of processes, and the constraints under which the clinic works, as well as leverage provider and staff creativity to improve operations and patient care.</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62640997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defRPr>
            </a:lvl1pPr>
            <a:lvl2pPr marL="742950" indent="-285750" defTabSz="928688">
              <a:defRPr>
                <a:solidFill>
                  <a:schemeClr val="tx1"/>
                </a:solidFill>
                <a:latin typeface="Arial" panose="020B0604020202020204" pitchFamily="34" charset="0"/>
              </a:defRPr>
            </a:lvl2pPr>
            <a:lvl3pPr marL="1143000" indent="-228600" defTabSz="928688">
              <a:defRPr>
                <a:solidFill>
                  <a:schemeClr val="tx1"/>
                </a:solidFill>
                <a:latin typeface="Arial" panose="020B0604020202020204" pitchFamily="34" charset="0"/>
              </a:defRPr>
            </a:lvl3pPr>
            <a:lvl4pPr marL="1600200" indent="-228600" defTabSz="928688">
              <a:defRPr>
                <a:solidFill>
                  <a:schemeClr val="tx1"/>
                </a:solidFill>
                <a:latin typeface="Arial" panose="020B0604020202020204" pitchFamily="34" charset="0"/>
              </a:defRPr>
            </a:lvl4pPr>
            <a:lvl5pPr marL="2057400" indent="-228600" defTabSz="928688">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fld id="{3F67D82E-D245-4414-B424-0D5D6A73B1D0}" type="slidenum">
              <a:rPr lang="en-US" altLang="en-US" smtClean="0"/>
              <a:pPr/>
              <a:t>45</a:t>
            </a:fld>
            <a:endParaRPr lang="en-US" altLang="en-US" smtClean="0"/>
          </a:p>
        </p:txBody>
      </p:sp>
      <p:sp>
        <p:nvSpPr>
          <p:cNvPr id="98307" name="Rectangle 2"/>
          <p:cNvSpPr>
            <a:spLocks noRot="1" noChangeArrowheads="1" noTextEdit="1"/>
          </p:cNvSpPr>
          <p:nvPr>
            <p:ph type="sldImg"/>
          </p:nvPr>
        </p:nvSpPr>
        <p:spPr>
          <a:ln/>
        </p:spPr>
      </p:sp>
      <p:sp>
        <p:nvSpPr>
          <p:cNvPr id="983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Two key perspectives that should be considered in clinic process redesign are the patient’s perspective and the clinic provider’s and staff’s perspectives.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Simply put, the patient’s experience with a process is often very different than that of staff and providers.  Optimizing clinic processes for one may degrade the experience for the other.  The solution is to walk or talk-through processes from a patient’s perspective as well as from clinic providers and staff’s perspectives.  You will find that the patient’s path through the clinic crosses or touches more than one clinic process. Process redesign will often be a compromise between what is patient friendly and what is optimum for clinic providers and staff.</a:t>
            </a:r>
          </a:p>
        </p:txBody>
      </p:sp>
    </p:spTree>
    <p:extLst>
      <p:ext uri="{BB962C8B-B14F-4D97-AF65-F5344CB8AC3E}">
        <p14:creationId xmlns:p14="http://schemas.microsoft.com/office/powerpoint/2010/main" val="21882712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defRPr>
            </a:lvl1pPr>
            <a:lvl2pPr marL="742950" indent="-285750" defTabSz="928688">
              <a:defRPr>
                <a:solidFill>
                  <a:schemeClr val="tx1"/>
                </a:solidFill>
                <a:latin typeface="Arial" panose="020B0604020202020204" pitchFamily="34" charset="0"/>
              </a:defRPr>
            </a:lvl2pPr>
            <a:lvl3pPr marL="1143000" indent="-228600" defTabSz="928688">
              <a:defRPr>
                <a:solidFill>
                  <a:schemeClr val="tx1"/>
                </a:solidFill>
                <a:latin typeface="Arial" panose="020B0604020202020204" pitchFamily="34" charset="0"/>
              </a:defRPr>
            </a:lvl3pPr>
            <a:lvl4pPr marL="1600200" indent="-228600" defTabSz="928688">
              <a:defRPr>
                <a:solidFill>
                  <a:schemeClr val="tx1"/>
                </a:solidFill>
                <a:latin typeface="Arial" panose="020B0604020202020204" pitchFamily="34" charset="0"/>
              </a:defRPr>
            </a:lvl4pPr>
            <a:lvl5pPr marL="2057400" indent="-228600" defTabSz="928688">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fld id="{26E725CD-36B1-4B6F-9852-2ADC4A631F4D}" type="slidenum">
              <a:rPr lang="en-US" altLang="en-US" smtClean="0"/>
              <a:pPr/>
              <a:t>46</a:t>
            </a:fld>
            <a:endParaRPr lang="en-US" altLang="en-US" smtClean="0"/>
          </a:p>
        </p:txBody>
      </p:sp>
      <p:sp>
        <p:nvSpPr>
          <p:cNvPr id="100355" name="Rectangle 2"/>
          <p:cNvSpPr>
            <a:spLocks noRot="1" noChangeArrowheads="1" noTextEdit="1"/>
          </p:cNvSpPr>
          <p:nvPr>
            <p:ph type="sldImg"/>
          </p:nvPr>
        </p:nvSpPr>
        <p:spPr>
          <a:ln/>
        </p:spPr>
      </p:sp>
      <p:sp>
        <p:nvSpPr>
          <p:cNvPr id="35844" name="Rectangle 3"/>
          <p:cNvSpPr>
            <a:spLocks noGrp="1" noChangeArrowheads="1"/>
          </p:cNvSpPr>
          <p:nvPr>
            <p:ph type="body" idx="1"/>
          </p:nvPr>
        </p:nvSpPr>
        <p:spPr/>
        <p:txBody>
          <a:bodyPr/>
          <a:lstStyle/>
          <a:p>
            <a:pPr eaLnBrk="1" hangingPunct="1">
              <a:lnSpc>
                <a:spcPct val="90000"/>
              </a:lnSpc>
              <a:spcBef>
                <a:spcPts val="0"/>
              </a:spcBef>
              <a:defRPr/>
            </a:pPr>
            <a:r>
              <a:rPr lang="en-US" dirty="0" smtClean="0">
                <a:latin typeface="Arial" pitchFamily="34" charset="0"/>
              </a:rPr>
              <a:t>Process designs should also be evaluated for alignment with the following six aspects. Often these important aspects are overlooked when analysts and clinic providers and staff are concentrating on tasks and sequence of process steps.</a:t>
            </a:r>
          </a:p>
          <a:p>
            <a:pPr eaLnBrk="1" hangingPunct="1">
              <a:lnSpc>
                <a:spcPct val="90000"/>
              </a:lnSpc>
              <a:spcBef>
                <a:spcPts val="0"/>
              </a:spcBef>
              <a:defRPr/>
            </a:pPr>
            <a:endParaRPr lang="en-US" dirty="0" smtClean="0">
              <a:latin typeface="Arial" pitchFamily="34" charset="0"/>
            </a:endParaRPr>
          </a:p>
          <a:p>
            <a:pPr marL="452902" lvl="1" indent="-224879" eaLnBrk="1" hangingPunct="1">
              <a:lnSpc>
                <a:spcPct val="90000"/>
              </a:lnSpc>
              <a:spcBef>
                <a:spcPts val="0"/>
              </a:spcBef>
              <a:buFont typeface="Calibri" pitchFamily="34" charset="0"/>
              <a:buAutoNum type="arabicPeriod"/>
              <a:defRPr/>
            </a:pPr>
            <a:r>
              <a:rPr lang="en-US" sz="1100" dirty="0">
                <a:latin typeface="Arial" pitchFamily="34" charset="0"/>
              </a:rPr>
              <a:t>Organizational structures, i.e., roles, responsibilities, authority can be assessed by asking providers and staff questions like, “Who will perform this task?” “Is it within their scope of practice or training?”  “Who needs to approve, review or sign-off?” </a:t>
            </a:r>
          </a:p>
          <a:p>
            <a:pPr marL="452902" lvl="1" indent="-224879" eaLnBrk="1" hangingPunct="1">
              <a:lnSpc>
                <a:spcPct val="90000"/>
              </a:lnSpc>
              <a:spcBef>
                <a:spcPts val="0"/>
              </a:spcBef>
              <a:buFont typeface="Calibri" pitchFamily="34" charset="0"/>
              <a:buAutoNum type="arabicPeriod"/>
              <a:defRPr/>
            </a:pPr>
            <a:r>
              <a:rPr lang="en-US" sz="1100" dirty="0">
                <a:latin typeface="Arial" pitchFamily="34" charset="0"/>
              </a:rPr>
              <a:t>Available talent can be assessed by asking “Who will perform this task?”, “is this a good match for their abilities?” </a:t>
            </a:r>
          </a:p>
          <a:p>
            <a:pPr marL="452902" lvl="1" indent="-224879" eaLnBrk="1" hangingPunct="1">
              <a:lnSpc>
                <a:spcPct val="90000"/>
              </a:lnSpc>
              <a:spcBef>
                <a:spcPts val="0"/>
              </a:spcBef>
              <a:buFont typeface="Calibri" pitchFamily="34" charset="0"/>
              <a:buAutoNum type="arabicPeriod"/>
              <a:defRPr/>
            </a:pPr>
            <a:r>
              <a:rPr lang="en-US" sz="1100" dirty="0">
                <a:latin typeface="Arial" pitchFamily="34" charset="0"/>
              </a:rPr>
              <a:t>Physical layout can be assessed by physically walking through processes to see if the traffic paths are likely to cause congestion, raise privacy concerns, or have extra steps.</a:t>
            </a:r>
          </a:p>
          <a:p>
            <a:pPr marL="452902" lvl="1" indent="-224879" eaLnBrk="1" hangingPunct="1">
              <a:lnSpc>
                <a:spcPct val="90000"/>
              </a:lnSpc>
              <a:spcBef>
                <a:spcPts val="0"/>
              </a:spcBef>
              <a:buFont typeface="Calibri" pitchFamily="34" charset="0"/>
              <a:buAutoNum type="arabicPeriod"/>
              <a:defRPr/>
            </a:pPr>
            <a:r>
              <a:rPr lang="en-US" sz="1100" dirty="0">
                <a:latin typeface="Arial" pitchFamily="34" charset="0"/>
              </a:rPr>
              <a:t>Information flow can be assessed by physically walking through information paths to see if the needed information is available, and if the representation by the information systems adequately supports the task. </a:t>
            </a:r>
          </a:p>
          <a:p>
            <a:pPr marL="452902" lvl="1" indent="-224879" eaLnBrk="1" hangingPunct="1">
              <a:lnSpc>
                <a:spcPct val="90000"/>
              </a:lnSpc>
              <a:spcBef>
                <a:spcPts val="0"/>
              </a:spcBef>
              <a:buFont typeface="Calibri" pitchFamily="34" charset="0"/>
              <a:buAutoNum type="arabicPeriod"/>
              <a:defRPr/>
            </a:pPr>
            <a:r>
              <a:rPr lang="en-US" sz="1100" dirty="0">
                <a:latin typeface="Arial" pitchFamily="34" charset="0"/>
              </a:rPr>
              <a:t>Information use can be assessed by assessing each task to see if the needed information is available, and if the representation by the information systems adequately supports the task. </a:t>
            </a:r>
          </a:p>
          <a:p>
            <a:pPr marL="452902" lvl="1" indent="-224879" eaLnBrk="1" hangingPunct="1">
              <a:lnSpc>
                <a:spcPct val="90000"/>
              </a:lnSpc>
              <a:spcBef>
                <a:spcPts val="0"/>
              </a:spcBef>
              <a:buFont typeface="Calibri" pitchFamily="34" charset="0"/>
              <a:buAutoNum type="arabicPeriod"/>
              <a:defRPr/>
            </a:pPr>
            <a:r>
              <a:rPr lang="en-US" sz="1100" dirty="0">
                <a:latin typeface="Arial" pitchFamily="34" charset="0"/>
              </a:rPr>
              <a:t>Regulatory requirements, such as “Meaningful Use” and accreditation have required reporting which may vary by specialty area and by state.  Regulatory requirements can be assessed by asking clinic leadership what regulations apply to the clinic and by a gap analysis between the requirements and the proposed process.</a:t>
            </a:r>
          </a:p>
          <a:p>
            <a:pPr marL="677781" lvl="1" indent="-224879" eaLnBrk="1" hangingPunct="1">
              <a:lnSpc>
                <a:spcPct val="90000"/>
              </a:lnSpc>
              <a:spcBef>
                <a:spcPts val="0"/>
              </a:spcBef>
              <a:buFont typeface="Calibri" pitchFamily="34" charset="0"/>
              <a:buAutoNum type="arabicPeriod"/>
              <a:defRPr/>
            </a:pPr>
            <a:endParaRPr lang="en-US" sz="1100" dirty="0">
              <a:latin typeface="Arial" pitchFamily="34" charset="0"/>
            </a:endParaRPr>
          </a:p>
        </p:txBody>
      </p:sp>
    </p:spTree>
    <p:extLst>
      <p:ext uri="{BB962C8B-B14F-4D97-AF65-F5344CB8AC3E}">
        <p14:creationId xmlns:p14="http://schemas.microsoft.com/office/powerpoint/2010/main" val="12458663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defRPr>
            </a:lvl1pPr>
            <a:lvl2pPr marL="742950" indent="-285750" defTabSz="928688">
              <a:defRPr>
                <a:solidFill>
                  <a:schemeClr val="tx1"/>
                </a:solidFill>
                <a:latin typeface="Arial" panose="020B0604020202020204" pitchFamily="34" charset="0"/>
              </a:defRPr>
            </a:lvl2pPr>
            <a:lvl3pPr marL="1143000" indent="-228600" defTabSz="928688">
              <a:defRPr>
                <a:solidFill>
                  <a:schemeClr val="tx1"/>
                </a:solidFill>
                <a:latin typeface="Arial" panose="020B0604020202020204" pitchFamily="34" charset="0"/>
              </a:defRPr>
            </a:lvl3pPr>
            <a:lvl4pPr marL="1600200" indent="-228600" defTabSz="928688">
              <a:defRPr>
                <a:solidFill>
                  <a:schemeClr val="tx1"/>
                </a:solidFill>
                <a:latin typeface="Arial" panose="020B0604020202020204" pitchFamily="34" charset="0"/>
              </a:defRPr>
            </a:lvl4pPr>
            <a:lvl5pPr marL="2057400" indent="-228600" defTabSz="928688">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fld id="{EC592B88-BFF6-4326-981F-E974B754446F}" type="slidenum">
              <a:rPr lang="en-US" altLang="en-US" smtClean="0"/>
              <a:pPr/>
              <a:t>47</a:t>
            </a:fld>
            <a:endParaRPr lang="en-US" altLang="en-US" smtClean="0"/>
          </a:p>
        </p:txBody>
      </p:sp>
      <p:sp>
        <p:nvSpPr>
          <p:cNvPr id="102403" name="Rectangle 2"/>
          <p:cNvSpPr>
            <a:spLocks noRot="1" noChangeArrowheads="1" noTextEdit="1"/>
          </p:cNvSpPr>
          <p:nvPr>
            <p:ph type="sldImg"/>
          </p:nvPr>
        </p:nvSpPr>
        <p:spPr>
          <a:ln/>
        </p:spPr>
      </p:sp>
      <p:sp>
        <p:nvSpPr>
          <p:cNvPr id="1024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In this lecture, we have covered the Human-Centered Process Design and its impact on the workflow of clinical decision support, physical layout, and system interfaces.</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0163489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BD00B9B0-7F08-4BCD-955E-B0F2B7C6DFC7}" type="slidenum">
              <a:rPr lang="en-US" altLang="en-US" smtClean="0"/>
              <a:pPr/>
              <a:t>48</a:t>
            </a:fld>
            <a:endParaRPr lang="en-US" altLang="en-US" smtClean="0"/>
          </a:p>
        </p:txBody>
      </p:sp>
      <p:sp>
        <p:nvSpPr>
          <p:cNvPr id="104451" name="Rectangle 2"/>
          <p:cNvSpPr>
            <a:spLocks noRot="1" noChangeArrowheads="1" noTextEdit="1"/>
          </p:cNvSpPr>
          <p:nvPr>
            <p:ph type="sldImg"/>
          </p:nvPr>
        </p:nvSpPr>
        <p:spPr>
          <a:ln/>
        </p:spPr>
      </p:sp>
      <p:sp>
        <p:nvSpPr>
          <p:cNvPr id="28676" name="Rectangle 3"/>
          <p:cNvSpPr>
            <a:spLocks noGrp="1" noChangeArrowheads="1"/>
          </p:cNvSpPr>
          <p:nvPr>
            <p:ph type="body" idx="1"/>
          </p:nvPr>
        </p:nvSpPr>
        <p:spPr/>
        <p:txBody>
          <a:bodyPr/>
          <a:lstStyle/>
          <a:p>
            <a:pPr marL="226451" indent="-226451" eaLnBrk="1" hangingPunct="1">
              <a:spcBef>
                <a:spcPts val="0"/>
              </a:spcBef>
              <a:defRPr/>
            </a:pPr>
            <a:r>
              <a:rPr lang="en-US" dirty="0" smtClean="0"/>
              <a:t>The topics covered so far in Unit 6 include:</a:t>
            </a:r>
          </a:p>
          <a:p>
            <a:pPr marL="271741" indent="-169838" eaLnBrk="1" hangingPunct="1">
              <a:lnSpc>
                <a:spcPct val="110000"/>
              </a:lnSpc>
              <a:spcBef>
                <a:spcPts val="0"/>
              </a:spcBef>
              <a:buFont typeface="Arial" pitchFamily="34" charset="0"/>
              <a:buChar char="•"/>
              <a:defRPr/>
            </a:pPr>
            <a:r>
              <a:rPr lang="en-US" dirty="0" smtClean="0"/>
              <a:t>Objectives, Skills and Knowledge for Process Redesign,</a:t>
            </a:r>
          </a:p>
          <a:p>
            <a:pPr marL="271741" indent="-169838" eaLnBrk="1" hangingPunct="1">
              <a:lnSpc>
                <a:spcPct val="110000"/>
              </a:lnSpc>
              <a:spcBef>
                <a:spcPts val="0"/>
              </a:spcBef>
              <a:buFont typeface="Arial" pitchFamily="34" charset="0"/>
              <a:buChar char="•"/>
              <a:defRPr/>
            </a:pPr>
            <a:r>
              <a:rPr lang="en-US" dirty="0" smtClean="0"/>
              <a:t>Common process problems,</a:t>
            </a:r>
          </a:p>
          <a:p>
            <a:pPr marL="271741" indent="-169838" eaLnBrk="1" hangingPunct="1">
              <a:lnSpc>
                <a:spcPct val="110000"/>
              </a:lnSpc>
              <a:spcBef>
                <a:spcPts val="0"/>
              </a:spcBef>
              <a:buFont typeface="Arial" pitchFamily="34" charset="0"/>
              <a:buChar char="•"/>
              <a:defRPr/>
            </a:pPr>
            <a:r>
              <a:rPr lang="en-US" dirty="0" smtClean="0"/>
              <a:t>Solutions to process problems, and  </a:t>
            </a:r>
          </a:p>
          <a:p>
            <a:pPr marL="271741" indent="-169838" eaLnBrk="1" hangingPunct="1">
              <a:lnSpc>
                <a:spcPct val="110000"/>
              </a:lnSpc>
              <a:spcBef>
                <a:spcPts val="0"/>
              </a:spcBef>
              <a:buFont typeface="Arial" pitchFamily="34" charset="0"/>
              <a:buChar char="•"/>
              <a:defRPr/>
            </a:pPr>
            <a:r>
              <a:rPr lang="en-US" dirty="0" smtClean="0"/>
              <a:t>Human-Centered Design Framework as applied to Process Redesign. </a:t>
            </a:r>
            <a:endParaRPr lang="en-US" b="1" dirty="0" smtClean="0"/>
          </a:p>
          <a:p>
            <a:pPr eaLnBrk="1" hangingPunct="1">
              <a:lnSpc>
                <a:spcPct val="110000"/>
              </a:lnSpc>
              <a:spcBef>
                <a:spcPts val="0"/>
              </a:spcBef>
              <a:defRPr/>
            </a:pPr>
            <a:endParaRPr lang="en-US" b="1" dirty="0" smtClean="0"/>
          </a:p>
          <a:p>
            <a:pPr eaLnBrk="1" hangingPunct="1">
              <a:lnSpc>
                <a:spcPct val="110000"/>
              </a:lnSpc>
              <a:spcBef>
                <a:spcPts val="0"/>
              </a:spcBef>
              <a:defRPr/>
            </a:pPr>
            <a:r>
              <a:rPr lang="en-US" dirty="0" smtClean="0"/>
              <a:t>The topic to be covered in this lecture is matching common clinic system functionality to solve process problems.  </a:t>
            </a:r>
          </a:p>
        </p:txBody>
      </p:sp>
    </p:spTree>
    <p:extLst>
      <p:ext uri="{BB962C8B-B14F-4D97-AF65-F5344CB8AC3E}">
        <p14:creationId xmlns:p14="http://schemas.microsoft.com/office/powerpoint/2010/main" val="7737077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94FC0B9C-2E02-4651-841E-CE78E70D6A82}" type="slidenum">
              <a:rPr lang="en-US" altLang="en-US" smtClean="0"/>
              <a:pPr/>
              <a:t>49</a:t>
            </a:fld>
            <a:endParaRPr lang="en-US" altLang="en-US" smtClean="0"/>
          </a:p>
        </p:txBody>
      </p:sp>
      <p:sp>
        <p:nvSpPr>
          <p:cNvPr id="106499" name="Rectangle 2"/>
          <p:cNvSpPr>
            <a:spLocks noRot="1" noChangeArrowheads="1" noTextEdit="1"/>
          </p:cNvSpPr>
          <p:nvPr>
            <p:ph type="sldImg"/>
          </p:nvPr>
        </p:nvSpPr>
        <p:spPr>
          <a:ln/>
        </p:spPr>
      </p:sp>
      <p:sp>
        <p:nvSpPr>
          <p:cNvPr id="1065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We talked about Big D and little d earlier in this unit.  For large software systems such as electronic health records, we distinguish two types of design:</a:t>
            </a:r>
            <a:endParaRPr lang="en-US" altLang="en-US" sz="300" smtClean="0">
              <a:latin typeface="Arial" panose="020B0604020202020204" pitchFamily="34" charset="0"/>
            </a:endParaRPr>
          </a:p>
          <a:p>
            <a:pPr lvl="1" eaLnBrk="1" hangingPunct="1"/>
            <a:r>
              <a:rPr lang="en-US" altLang="en-US" smtClean="0">
                <a:latin typeface="Arial" panose="020B0604020202020204" pitchFamily="34" charset="0"/>
              </a:rPr>
              <a:t>D – design of the software itself and</a:t>
            </a:r>
          </a:p>
          <a:p>
            <a:pPr lvl="1" eaLnBrk="1" hangingPunct="1"/>
            <a:r>
              <a:rPr lang="en-US" altLang="en-US" smtClean="0">
                <a:latin typeface="Arial" panose="020B0604020202020204" pitchFamily="34" charset="0"/>
              </a:rPr>
              <a:t>d – configuration of the system to make it work for a particular clinic.</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Importantly, to select an electronic health record that matches well with clinic needs, and to configure one once it has been purchased, you need to be familiar with the functionality of such systems.</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85291281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093AA980-7C59-48ED-A4C5-14C0240E3ED9}" type="slidenum">
              <a:rPr lang="en-US" altLang="en-US" smtClean="0"/>
              <a:pPr/>
              <a:t>50</a:t>
            </a:fld>
            <a:endParaRPr lang="en-US" altLang="en-US" smtClean="0"/>
          </a:p>
        </p:txBody>
      </p:sp>
      <p:sp>
        <p:nvSpPr>
          <p:cNvPr id="108547" name="Rectangle 2"/>
          <p:cNvSpPr>
            <a:spLocks noRot="1" noChangeArrowheads="1" noTextEdit="1"/>
          </p:cNvSpPr>
          <p:nvPr>
            <p:ph type="sldImg"/>
          </p:nvPr>
        </p:nvSpPr>
        <p:spPr>
          <a:ln/>
        </p:spPr>
      </p:sp>
      <p:sp>
        <p:nvSpPr>
          <p:cNvPr id="30724" name="Rectangle 3"/>
          <p:cNvSpPr>
            <a:spLocks noGrp="1" noChangeArrowheads="1"/>
          </p:cNvSpPr>
          <p:nvPr>
            <p:ph type="body" idx="1"/>
          </p:nvPr>
        </p:nvSpPr>
        <p:spPr/>
        <p:txBody>
          <a:bodyPr/>
          <a:lstStyle/>
          <a:p>
            <a:pPr indent="-226451" eaLnBrk="1" hangingPunct="1">
              <a:lnSpc>
                <a:spcPct val="90000"/>
              </a:lnSpc>
              <a:spcBef>
                <a:spcPts val="0"/>
              </a:spcBef>
              <a:defRPr/>
            </a:pPr>
            <a:r>
              <a:rPr lang="en-US" dirty="0" smtClean="0"/>
              <a:t>The diagram shows that there are a few different systems with which clinics should consider EMR interfaces.  These include a</a:t>
            </a:r>
          </a:p>
          <a:p>
            <a:pPr marL="271741" lvl="1" indent="-169838" eaLnBrk="1" hangingPunct="1">
              <a:lnSpc>
                <a:spcPct val="90000"/>
              </a:lnSpc>
              <a:spcBef>
                <a:spcPts val="0"/>
              </a:spcBef>
              <a:buFont typeface="Arial" pitchFamily="34" charset="0"/>
              <a:buChar char="•"/>
              <a:defRPr/>
            </a:pPr>
            <a:r>
              <a:rPr lang="en-US" dirty="0" smtClean="0"/>
              <a:t>Practice Management System,</a:t>
            </a:r>
          </a:p>
          <a:p>
            <a:pPr marL="271741" lvl="1" indent="-169838" eaLnBrk="1" hangingPunct="1">
              <a:lnSpc>
                <a:spcPct val="90000"/>
              </a:lnSpc>
              <a:spcBef>
                <a:spcPts val="0"/>
              </a:spcBef>
              <a:buFont typeface="Arial" pitchFamily="34" charset="0"/>
              <a:buChar char="•"/>
              <a:defRPr/>
            </a:pPr>
            <a:r>
              <a:rPr lang="en-US" dirty="0" smtClean="0"/>
              <a:t>System at a local or central lab,</a:t>
            </a:r>
          </a:p>
          <a:p>
            <a:pPr marL="271741" lvl="1" indent="-169838" eaLnBrk="1" hangingPunct="1">
              <a:lnSpc>
                <a:spcPct val="90000"/>
              </a:lnSpc>
              <a:spcBef>
                <a:spcPts val="0"/>
              </a:spcBef>
              <a:buFont typeface="Arial" pitchFamily="34" charset="0"/>
              <a:buChar char="•"/>
              <a:defRPr/>
            </a:pPr>
            <a:r>
              <a:rPr lang="en-US" dirty="0" smtClean="0"/>
              <a:t>Diagnostic imaging equipment or image Picture Archival and Communication System (PACS),</a:t>
            </a:r>
          </a:p>
          <a:p>
            <a:pPr marL="271741" lvl="1" indent="-169838" eaLnBrk="1" hangingPunct="1">
              <a:lnSpc>
                <a:spcPct val="90000"/>
              </a:lnSpc>
              <a:spcBef>
                <a:spcPts val="0"/>
              </a:spcBef>
              <a:buFont typeface="Arial" pitchFamily="34" charset="0"/>
              <a:buChar char="•"/>
              <a:defRPr/>
            </a:pPr>
            <a:r>
              <a:rPr lang="en-US" dirty="0" smtClean="0"/>
              <a:t>Patient portal, and</a:t>
            </a:r>
          </a:p>
          <a:p>
            <a:pPr marL="271741" lvl="1" indent="-169838" eaLnBrk="1" hangingPunct="1">
              <a:lnSpc>
                <a:spcPct val="90000"/>
              </a:lnSpc>
              <a:spcBef>
                <a:spcPts val="0"/>
              </a:spcBef>
              <a:buFont typeface="Arial" pitchFamily="34" charset="0"/>
              <a:buChar char="•"/>
              <a:defRPr/>
            </a:pPr>
            <a:r>
              <a:rPr lang="en-US" dirty="0" smtClean="0"/>
              <a:t>Local Health Information Exchange or connections with other local healthcare facilities with whom the clinic has care or business relationships.  </a:t>
            </a:r>
          </a:p>
          <a:p>
            <a:pPr marL="679353" lvl="1" indent="-226451" eaLnBrk="1" hangingPunct="1">
              <a:lnSpc>
                <a:spcPct val="90000"/>
              </a:lnSpc>
              <a:spcBef>
                <a:spcPts val="0"/>
              </a:spcBef>
              <a:buFontTx/>
              <a:buChar char="•"/>
              <a:defRPr/>
            </a:pPr>
            <a:endParaRPr lang="en-US" dirty="0" smtClean="0"/>
          </a:p>
          <a:p>
            <a:pPr indent="-226451" eaLnBrk="1" hangingPunct="1">
              <a:lnSpc>
                <a:spcPct val="90000"/>
              </a:lnSpc>
              <a:spcBef>
                <a:spcPts val="0"/>
              </a:spcBef>
              <a:defRPr/>
            </a:pPr>
            <a:r>
              <a:rPr lang="en-US" dirty="0" smtClean="0"/>
              <a:t>Designing clinic processes requires knowledge of these types of systems and of the functionality that they possess.  Further, selection and implementation of an EHR is complicated by the fact that vendors sometimes bundle functionality from one or more of these systems into an EHR. For example, some systems available have both Practice Management System (PMS) and EHR functionality. Further, other systems have lab functionality to support tracking and results storage of labs done by the practice.  Still other systems may include optional patient portal functionality.   Needless to say, an early step in the analysis is to create a context diagram like that depicted here.  Such a diagram quickly orients the analyst to opportunities for interfaces and to existing interfaces that must be taken into consideration. The next slides will cover common functionality of each of these systems.</a:t>
            </a:r>
          </a:p>
        </p:txBody>
      </p:sp>
    </p:spTree>
    <p:extLst>
      <p:ext uri="{BB962C8B-B14F-4D97-AF65-F5344CB8AC3E}">
        <p14:creationId xmlns:p14="http://schemas.microsoft.com/office/powerpoint/2010/main" val="1214729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F7A38B44-FF91-4661-AA48-C304CA237BBD}" type="slidenum">
              <a:rPr lang="en-US" altLang="en-US" smtClean="0"/>
              <a:pPr/>
              <a:t>6</a:t>
            </a:fld>
            <a:endParaRPr lang="en-US" altLang="en-US" smtClean="0"/>
          </a:p>
        </p:txBody>
      </p:sp>
      <p:sp>
        <p:nvSpPr>
          <p:cNvPr id="18435" name="Rectangle 2"/>
          <p:cNvSpPr>
            <a:spLocks noRot="1" noChangeArrowheads="1" noTextEdit="1"/>
          </p:cNvSpPr>
          <p:nvPr>
            <p:ph type="sldImg"/>
          </p:nvPr>
        </p:nvSpPr>
        <p:spPr>
          <a:ln/>
        </p:spPr>
      </p:sp>
      <p:sp>
        <p:nvSpPr>
          <p:cNvPr id="184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In a presentation about clinic workflow redesign from Clinic Ole in Napa California, the QI/EMR Implementation Coordinator, Carlos Avina, graphically describes the goal of process redesign. In a typical clinic, there is a small amount of quality improvement, there is productive work and there is unproductive work.  The goal of process redesign is to get rid of unproductive work and focus all effort on productive work, including increasing the amount of effort spent continually improving clinic processes, and ultimately, patient care.</a:t>
            </a: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4102940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2027E3B0-6E63-4515-B108-B703E1331F67}" type="slidenum">
              <a:rPr lang="en-US" altLang="en-US" smtClean="0"/>
              <a:pPr/>
              <a:t>51</a:t>
            </a:fld>
            <a:endParaRPr lang="en-US" altLang="en-US" smtClean="0"/>
          </a:p>
        </p:txBody>
      </p:sp>
      <p:sp>
        <p:nvSpPr>
          <p:cNvPr id="110595" name="Rectangle 2"/>
          <p:cNvSpPr>
            <a:spLocks noRot="1" noChangeArrowheads="1" noTextEdit="1"/>
          </p:cNvSpPr>
          <p:nvPr>
            <p:ph type="sldImg"/>
          </p:nvPr>
        </p:nvSpPr>
        <p:spPr>
          <a:ln/>
        </p:spPr>
      </p:sp>
      <p:sp>
        <p:nvSpPr>
          <p:cNvPr id="1105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PMS systems handle administrative clinic office functions i.e., administrative as opposed to clinical information.  It stores patient demographic information, provider information, and patient insurance information.  It is used to schedule appointments, store contact information for third party payers, perform billing tasks electronically, including facilitating medical coding with ICD-9, or ICD-10, track status of claims, and generate reports on stored information.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Importantly, this is common functionality that is available in PMSs. Clinics may use some or none of these.</a:t>
            </a:r>
          </a:p>
        </p:txBody>
      </p:sp>
    </p:spTree>
    <p:extLst>
      <p:ext uri="{BB962C8B-B14F-4D97-AF65-F5344CB8AC3E}">
        <p14:creationId xmlns:p14="http://schemas.microsoft.com/office/powerpoint/2010/main" val="300791427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35F97B81-C257-49AA-BF2D-F6642A9CCC70}" type="slidenum">
              <a:rPr lang="en-US" altLang="en-US" smtClean="0"/>
              <a:pPr/>
              <a:t>52</a:t>
            </a:fld>
            <a:endParaRPr lang="en-US" altLang="en-US" smtClean="0"/>
          </a:p>
        </p:txBody>
      </p:sp>
      <p:sp>
        <p:nvSpPr>
          <p:cNvPr id="112643" name="Rectangle 2"/>
          <p:cNvSpPr>
            <a:spLocks noRot="1" noChangeArrowheads="1" noTextEdit="1"/>
          </p:cNvSpPr>
          <p:nvPr>
            <p:ph type="sldImg"/>
          </p:nvPr>
        </p:nvSpPr>
        <p:spPr>
          <a:ln/>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5425" eaLnBrk="1" hangingPunct="1"/>
            <a:r>
              <a:rPr lang="en-US" altLang="en-US" smtClean="0">
                <a:latin typeface="Arial" panose="020B0604020202020204" pitchFamily="34" charset="0"/>
              </a:rPr>
              <a:t>There are three main points of interaction between a PMS and an EHR.  The Patient demographics are captured at registration and pushed to the EHR, the scheduled appointment in the PMS is pushed to the EHR, and the diagnoses &amp; services are captured in the EHR and pushed to the PMS for billing.</a:t>
            </a:r>
          </a:p>
          <a:p>
            <a:pPr indent="-225425" eaLnBrk="1" hangingPunct="1"/>
            <a:endParaRPr lang="en-US" altLang="en-US" smtClean="0">
              <a:latin typeface="Arial" panose="020B0604020202020204" pitchFamily="34" charset="0"/>
            </a:endParaRPr>
          </a:p>
          <a:p>
            <a:pPr indent="-225425" eaLnBrk="1" hangingPunct="1"/>
            <a:r>
              <a:rPr lang="en-US" altLang="en-US" smtClean="0">
                <a:latin typeface="Arial" panose="020B0604020202020204" pitchFamily="34" charset="0"/>
              </a:rPr>
              <a:t>Clinics may not want to create all of these.  Furthermore, some EHR software may also perform some of these same functions.  For example, the EHR may handle appointment scheduling.  In cases like this, decisions must be made about which system will handle the task.  In other cases, when EHR software is bundled with a PMS, the clinic may wish to migrate from its PMS to the new PMS-EHR combo.  Thus, implementation would also include a migration of the PMS. Clinics without a PMS may benefit greatly from an EHR that is bundled with a PMS.</a:t>
            </a:r>
          </a:p>
        </p:txBody>
      </p:sp>
    </p:spTree>
    <p:extLst>
      <p:ext uri="{BB962C8B-B14F-4D97-AF65-F5344CB8AC3E}">
        <p14:creationId xmlns:p14="http://schemas.microsoft.com/office/powerpoint/2010/main" val="9567304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99C0FF7C-4D73-440E-A43E-033228B14506}" type="slidenum">
              <a:rPr lang="en-US" altLang="en-US" smtClean="0"/>
              <a:pPr/>
              <a:t>53</a:t>
            </a:fld>
            <a:endParaRPr lang="en-US" altLang="en-US" smtClean="0"/>
          </a:p>
        </p:txBody>
      </p:sp>
      <p:sp>
        <p:nvSpPr>
          <p:cNvPr id="114691" name="Rectangle 2"/>
          <p:cNvSpPr>
            <a:spLocks noRot="1" noChangeArrowheads="1" noTextEdit="1"/>
          </p:cNvSpPr>
          <p:nvPr>
            <p:ph type="sldImg"/>
          </p:nvPr>
        </p:nvSpPr>
        <p:spPr>
          <a:ln/>
        </p:spPr>
      </p:sp>
      <p:sp>
        <p:nvSpPr>
          <p:cNvPr id="1146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LIMS is a general term for software that handles and automates the functions of a clinical or research laboratory.  A clinic may have or need a LIMS to manage lab tests performed in the clinic, for example, if the clinic has analyzers for blood chemistry, or blood counts.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Clinics may send samples out to local or central labs. In this case, the clinic may want an interface with the Lab’s LIMS.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Either or both of these situations may apply.  Analysis and redesign means figuring out which of these situations exist, finding appropriate software, and designing processes to fully leverage the software.</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7349040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6B891527-171B-4062-9EA6-D8C819D6E73E}" type="slidenum">
              <a:rPr lang="en-US" altLang="en-US" smtClean="0"/>
              <a:pPr/>
              <a:t>54</a:t>
            </a:fld>
            <a:endParaRPr lang="en-US" altLang="en-US" smtClean="0"/>
          </a:p>
        </p:txBody>
      </p:sp>
      <p:sp>
        <p:nvSpPr>
          <p:cNvPr id="116739" name="Rectangle 2"/>
          <p:cNvSpPr>
            <a:spLocks noRot="1" noChangeArrowheads="1" noTextEdit="1"/>
          </p:cNvSpPr>
          <p:nvPr>
            <p:ph type="sldImg"/>
          </p:nvPr>
        </p:nvSpPr>
        <p:spPr>
          <a:ln/>
        </p:spPr>
      </p:sp>
      <p:sp>
        <p:nvSpPr>
          <p:cNvPr id="1167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general functions of a LIMS system include:</a:t>
            </a:r>
          </a:p>
          <a:p>
            <a:pPr marL="271463" lvl="1" indent="-168275" eaLnBrk="1" hangingPunct="1">
              <a:buFontTx/>
              <a:buChar char="•"/>
            </a:pPr>
            <a:r>
              <a:rPr lang="en-US" altLang="en-US" smtClean="0">
                <a:latin typeface="Arial" panose="020B0604020202020204" pitchFamily="34" charset="0"/>
              </a:rPr>
              <a:t>Printing sample labels,</a:t>
            </a:r>
          </a:p>
          <a:p>
            <a:pPr marL="271463" lvl="1" indent="-168275" eaLnBrk="1" hangingPunct="1">
              <a:buFontTx/>
              <a:buChar char="•"/>
            </a:pPr>
            <a:r>
              <a:rPr lang="en-US" altLang="en-US" smtClean="0">
                <a:latin typeface="Arial" panose="020B0604020202020204" pitchFamily="34" charset="0"/>
              </a:rPr>
              <a:t>Sample tracking,</a:t>
            </a:r>
          </a:p>
          <a:p>
            <a:pPr marL="271463" lvl="1" indent="-168275" eaLnBrk="1" hangingPunct="1">
              <a:buFontTx/>
              <a:buChar char="•"/>
            </a:pPr>
            <a:r>
              <a:rPr lang="en-US" altLang="en-US" smtClean="0">
                <a:latin typeface="Arial" panose="020B0604020202020204" pitchFamily="34" charset="0"/>
              </a:rPr>
              <a:t>Lab instrumentation interface,</a:t>
            </a:r>
          </a:p>
          <a:p>
            <a:pPr marL="271463" lvl="1" indent="-168275" eaLnBrk="1" hangingPunct="1">
              <a:buFontTx/>
              <a:buChar char="•"/>
            </a:pPr>
            <a:r>
              <a:rPr lang="en-US" altLang="en-US" smtClean="0">
                <a:latin typeface="Arial" panose="020B0604020202020204" pitchFamily="34" charset="0"/>
              </a:rPr>
              <a:t>EMR/EHR interface, which includes</a:t>
            </a:r>
          </a:p>
          <a:p>
            <a:pPr marL="452438" lvl="2" indent="-168275" eaLnBrk="1" hangingPunct="1">
              <a:buFont typeface="Arial" panose="020B0604020202020204" pitchFamily="34" charset="0"/>
              <a:buChar char="–"/>
            </a:pPr>
            <a:r>
              <a:rPr lang="en-US" altLang="en-US" smtClean="0">
                <a:latin typeface="Arial" panose="020B0604020202020204" pitchFamily="34" charset="0"/>
              </a:rPr>
              <a:t>Ordering lab tests and </a:t>
            </a:r>
          </a:p>
          <a:p>
            <a:pPr marL="452438" lvl="2" indent="-168275" eaLnBrk="1" hangingPunct="1">
              <a:buFont typeface="Arial" panose="020B0604020202020204" pitchFamily="34" charset="0"/>
              <a:buChar char="–"/>
            </a:pPr>
            <a:r>
              <a:rPr lang="en-US" altLang="en-US" smtClean="0">
                <a:latin typeface="Arial" panose="020B0604020202020204" pitchFamily="34" charset="0"/>
              </a:rPr>
              <a:t>Reporting results, as well as  </a:t>
            </a:r>
          </a:p>
          <a:p>
            <a:pPr marL="271463" lvl="1" indent="-168275" eaLnBrk="1" hangingPunct="1">
              <a:buFontTx/>
              <a:buChar char="•"/>
            </a:pPr>
            <a:r>
              <a:rPr lang="en-US" altLang="en-US" smtClean="0">
                <a:latin typeface="Arial" panose="020B0604020202020204" pitchFamily="34" charset="0"/>
              </a:rPr>
              <a:t>Lab quality control support, and</a:t>
            </a:r>
          </a:p>
          <a:p>
            <a:pPr marL="271463" lvl="1" indent="-168275" eaLnBrk="1" hangingPunct="1">
              <a:buFontTx/>
              <a:buChar char="•"/>
            </a:pPr>
            <a:r>
              <a:rPr lang="en-US" altLang="en-US" smtClean="0">
                <a:latin typeface="Arial" panose="020B0604020202020204" pitchFamily="34" charset="0"/>
              </a:rPr>
              <a:t>Billing support.</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9963840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EBF4986D-D806-4892-AAC1-5DC5133DE413}" type="slidenum">
              <a:rPr lang="en-US" altLang="en-US" smtClean="0"/>
              <a:pPr/>
              <a:t>55</a:t>
            </a:fld>
            <a:endParaRPr lang="en-US" altLang="en-US" smtClean="0"/>
          </a:p>
        </p:txBody>
      </p:sp>
      <p:sp>
        <p:nvSpPr>
          <p:cNvPr id="118787" name="Rectangle 2"/>
          <p:cNvSpPr>
            <a:spLocks noRot="1" noChangeArrowheads="1" noTextEdit="1"/>
          </p:cNvSpPr>
          <p:nvPr>
            <p:ph type="sldImg"/>
          </p:nvPr>
        </p:nvSpPr>
        <p:spPr>
          <a:ln/>
        </p:spPr>
      </p:sp>
      <p:sp>
        <p:nvSpPr>
          <p:cNvPr id="1187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25425" eaLnBrk="1" hangingPunct="1"/>
            <a:r>
              <a:rPr lang="en-US" altLang="en-US" smtClean="0">
                <a:latin typeface="Arial" panose="020B0604020202020204" pitchFamily="34" charset="0"/>
              </a:rPr>
              <a:t>LIMS-EHR workflow differs based on whether the lab is in the clinic or external. Some example workflows are:</a:t>
            </a:r>
          </a:p>
          <a:p>
            <a:pPr indent="-225425" eaLnBrk="1" hangingPunct="1"/>
            <a:endParaRPr lang="en-US" altLang="en-US" smtClean="0">
              <a:latin typeface="Arial" panose="020B0604020202020204" pitchFamily="34" charset="0"/>
            </a:endParaRPr>
          </a:p>
          <a:p>
            <a:pPr lvl="1" indent="-225425" eaLnBrk="1" hangingPunct="1">
              <a:buFontTx/>
              <a:buChar char="•"/>
            </a:pPr>
            <a:r>
              <a:rPr lang="en-US" altLang="en-US" smtClean="0">
                <a:latin typeface="Arial" panose="020B0604020202020204" pitchFamily="34" charset="0"/>
              </a:rPr>
              <a:t>Lab tests are ordered in the EHR and then pushed to the LIMS where label printing is enabled at the clinic.</a:t>
            </a:r>
          </a:p>
          <a:p>
            <a:pPr lvl="1" indent="-225425" eaLnBrk="1" hangingPunct="1">
              <a:buFontTx/>
              <a:buChar char="•"/>
            </a:pPr>
            <a:r>
              <a:rPr lang="en-US" altLang="en-US" smtClean="0">
                <a:latin typeface="Arial" panose="020B0604020202020204" pitchFamily="34" charset="0"/>
              </a:rPr>
              <a:t>Lab tests ordered in EHR  and  codes for labs are pushed to the PMS for billing.</a:t>
            </a:r>
          </a:p>
          <a:p>
            <a:pPr lvl="1" indent="-225425" eaLnBrk="1" hangingPunct="1">
              <a:buFontTx/>
              <a:buChar char="•"/>
            </a:pPr>
            <a:r>
              <a:rPr lang="en-US" altLang="en-US" smtClean="0">
                <a:latin typeface="Arial" panose="020B0604020202020204" pitchFamily="34" charset="0"/>
              </a:rPr>
              <a:t>LIMS lab test results are pushed to EHR.</a:t>
            </a:r>
          </a:p>
          <a:p>
            <a:pPr indent="-225425" eaLnBrk="1" hangingPunct="1"/>
            <a:endParaRPr lang="en-US" altLang="en-US" smtClean="0">
              <a:latin typeface="Arial" panose="020B0604020202020204" pitchFamily="34" charset="0"/>
            </a:endParaRPr>
          </a:p>
          <a:p>
            <a:pPr indent="-225425" eaLnBrk="1" hangingPunct="1"/>
            <a:r>
              <a:rPr lang="en-US" altLang="en-US" smtClean="0">
                <a:latin typeface="Arial" panose="020B0604020202020204" pitchFamily="34" charset="0"/>
              </a:rPr>
              <a:t>Whether or not there is an electronic interface in a clinic, LIMS with lab analyzers make a difference.  Where there is no interface, the lab results will need to be entered into the EHR by hand.  Whether or not a clinic EHR can interface with an external lab also makes a difference; where there is no interface lab results will need to be entered by hand, as will the process of figuring out which results are clinically significant, which patients need to be contacted, and who is following up on those calls.</a:t>
            </a:r>
          </a:p>
        </p:txBody>
      </p:sp>
    </p:spTree>
    <p:extLst>
      <p:ext uri="{BB962C8B-B14F-4D97-AF65-F5344CB8AC3E}">
        <p14:creationId xmlns:p14="http://schemas.microsoft.com/office/powerpoint/2010/main" val="35094590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20026BA8-A412-4DB3-AAD5-D43C144217A8}" type="slidenum">
              <a:rPr lang="en-US" altLang="en-US" smtClean="0"/>
              <a:pPr/>
              <a:t>56</a:t>
            </a:fld>
            <a:endParaRPr lang="en-US" altLang="en-US" smtClean="0"/>
          </a:p>
        </p:txBody>
      </p:sp>
      <p:sp>
        <p:nvSpPr>
          <p:cNvPr id="120835" name="Rectangle 2"/>
          <p:cNvSpPr>
            <a:spLocks noRot="1" noChangeArrowheads="1" noTextEdit="1"/>
          </p:cNvSpPr>
          <p:nvPr>
            <p:ph type="sldImg"/>
          </p:nvPr>
        </p:nvSpPr>
        <p:spPr>
          <a:ln/>
        </p:spPr>
      </p:sp>
      <p:sp>
        <p:nvSpPr>
          <p:cNvPr id="1208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When a clinic provides image-based diagnostic testing services, the imaging device will produce images that are static like x-rays, moving pictures, e.g. endoscopy films, or both. These images require storing and organizing, usually done by a Picture Archiving and Communications System (PACS).  Clinics may have just an imager, e.g., an x-ray or may also have a PACS. Images may be viewed in the imager software, or if integrated with an EHR, through the EHR.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9240123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Imager-PACS-EHR workflow works in three ways.  The image is ordered in the EHR and the order is pushed to the imager; the imager creates the images and pushes them to the PACS; and the images from the imager or PACS are viewable through the EHR.</a:t>
            </a:r>
          </a:p>
          <a:p>
            <a:endParaRPr lang="en-US" altLang="en-US" smtClean="0">
              <a:latin typeface="Arial" panose="020B0604020202020204" pitchFamily="34" charset="0"/>
            </a:endParaRPr>
          </a:p>
        </p:txBody>
      </p:sp>
      <p:sp>
        <p:nvSpPr>
          <p:cNvPr id="12288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259A9267-330B-4724-A6E7-28A7ADDEF71E}" type="slidenum">
              <a:rPr lang="en-US" altLang="en-US" smtClean="0"/>
              <a:pPr/>
              <a:t>57</a:t>
            </a:fld>
            <a:endParaRPr lang="en-US" altLang="en-US" smtClean="0"/>
          </a:p>
        </p:txBody>
      </p:sp>
    </p:spTree>
    <p:extLst>
      <p:ext uri="{BB962C8B-B14F-4D97-AF65-F5344CB8AC3E}">
        <p14:creationId xmlns:p14="http://schemas.microsoft.com/office/powerpoint/2010/main" val="301049942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81A6672C-13B1-480A-8F1E-F3A284A9449E}" type="slidenum">
              <a:rPr lang="en-US" altLang="en-US" smtClean="0"/>
              <a:pPr/>
              <a:t>58</a:t>
            </a:fld>
            <a:endParaRPr lang="en-US" altLang="en-US" smtClean="0"/>
          </a:p>
        </p:txBody>
      </p:sp>
      <p:sp>
        <p:nvSpPr>
          <p:cNvPr id="124931" name="Rectangle 2"/>
          <p:cNvSpPr>
            <a:spLocks noRot="1" noChangeArrowheads="1" noTextEdit="1"/>
          </p:cNvSpPr>
          <p:nvPr>
            <p:ph type="sldImg"/>
          </p:nvPr>
        </p:nvSpPr>
        <p:spPr>
          <a:ln/>
        </p:spPr>
      </p:sp>
      <p:sp>
        <p:nvSpPr>
          <p:cNvPr id="1249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Patient Portals are used by healthcare facilities to interact with patients.  Most offer self-service features such as appointment scheduling, advance registration or payment, viewing health data, and communicating with providers.  Portals can come with a clinic EHR or be independent systems.  Independent systems require integrating or interfacing with the EHR. Also, since patient portals are for patients, they are provided over the web.  Many clinics do not have the capability to host web-software, and thus, use vendor-hosted portal products.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56934032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The DukeHealth.org site provides an example of a patient portal.  </a:t>
            </a:r>
          </a:p>
        </p:txBody>
      </p:sp>
      <p:sp>
        <p:nvSpPr>
          <p:cNvPr id="12698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2C56DC81-3420-4DE1-973B-2CD51853498E}" type="slidenum">
              <a:rPr lang="en-US" altLang="en-US" smtClean="0"/>
              <a:pPr/>
              <a:t>59</a:t>
            </a:fld>
            <a:endParaRPr lang="en-US" altLang="en-US" smtClean="0"/>
          </a:p>
        </p:txBody>
      </p:sp>
    </p:spTree>
    <p:extLst>
      <p:ext uri="{BB962C8B-B14F-4D97-AF65-F5344CB8AC3E}">
        <p14:creationId xmlns:p14="http://schemas.microsoft.com/office/powerpoint/2010/main" val="230620625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69B3EEE4-28EF-4FDD-A5EF-BFE8660DF28E}" type="slidenum">
              <a:rPr lang="en-US" altLang="en-US" smtClean="0"/>
              <a:pPr/>
              <a:t>60</a:t>
            </a:fld>
            <a:endParaRPr lang="en-US" altLang="en-US" smtClean="0"/>
          </a:p>
        </p:txBody>
      </p:sp>
      <p:sp>
        <p:nvSpPr>
          <p:cNvPr id="129027" name="Rectangle 2"/>
          <p:cNvSpPr>
            <a:spLocks noRot="1" noChangeArrowheads="1" noTextEdit="1"/>
          </p:cNvSpPr>
          <p:nvPr>
            <p:ph type="sldImg"/>
          </p:nvPr>
        </p:nvSpPr>
        <p:spPr>
          <a:ln/>
        </p:spPr>
      </p:sp>
      <p:sp>
        <p:nvSpPr>
          <p:cNvPr id="1290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One of the requirements of Meaningful Use is the ability to exchange health information.  An HIE is a regional infrastructure that facilitates the exchange of such health information.  Note, it is the exchange of information rather than point-to-point transfers of information.</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5316140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E8BF97AC-F390-43E2-8320-B6E0E61EDCCA}" type="slidenum">
              <a:rPr lang="en-US" altLang="en-US" smtClean="0"/>
              <a:pPr/>
              <a:t>7</a:t>
            </a:fld>
            <a:endParaRPr lang="en-US" altLang="en-US" smtClean="0"/>
          </a:p>
        </p:txBody>
      </p:sp>
      <p:sp>
        <p:nvSpPr>
          <p:cNvPr id="20483" name="Rectangle 2"/>
          <p:cNvSpPr>
            <a:spLocks noRot="1" noChangeArrowheads="1" noTextEdit="1"/>
          </p:cNvSpPr>
          <p:nvPr>
            <p:ph type="sldImg"/>
          </p:nvPr>
        </p:nvSpPr>
        <p:spPr>
          <a:ln/>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In a clinic, unproductive work is effort that dose not contribute to patient care, i.e., tasks that are not necessary for providing patient care. Unproductive work includes:</a:t>
            </a:r>
          </a:p>
          <a:p>
            <a:pPr marL="263525" lvl="1" indent="-165100" eaLnBrk="1" hangingPunct="1">
              <a:buFontTx/>
              <a:buChar char="•"/>
            </a:pPr>
            <a:r>
              <a:rPr lang="en-US" altLang="en-US" smtClean="0">
                <a:latin typeface="Arial" panose="020B0604020202020204" pitchFamily="34" charset="0"/>
              </a:rPr>
              <a:t>Waiting, </a:t>
            </a:r>
          </a:p>
          <a:p>
            <a:pPr marL="263525" lvl="1" indent="-165100" eaLnBrk="1" hangingPunct="1">
              <a:buFontTx/>
              <a:buChar char="•"/>
            </a:pPr>
            <a:r>
              <a:rPr lang="en-US" altLang="en-US" smtClean="0">
                <a:latin typeface="Arial" panose="020B0604020202020204" pitchFamily="34" charset="0"/>
              </a:rPr>
              <a:t>Transportation and unnecessary motion ,</a:t>
            </a:r>
          </a:p>
          <a:p>
            <a:pPr marL="263525" lvl="1" indent="-165100" eaLnBrk="1" hangingPunct="1">
              <a:buFontTx/>
              <a:buChar char="•"/>
            </a:pPr>
            <a:r>
              <a:rPr lang="en-US" altLang="en-US" smtClean="0">
                <a:latin typeface="Arial" panose="020B0604020202020204" pitchFamily="34" charset="0"/>
              </a:rPr>
              <a:t>Doing things twice, for example, writing a prescription and then documenting that the prescription was written,</a:t>
            </a:r>
          </a:p>
          <a:p>
            <a:pPr marL="263525" lvl="1" indent="-165100" eaLnBrk="1" hangingPunct="1">
              <a:buFontTx/>
              <a:buChar char="•"/>
            </a:pPr>
            <a:r>
              <a:rPr lang="en-US" altLang="en-US" smtClean="0">
                <a:latin typeface="Arial" panose="020B0604020202020204" pitchFamily="34" charset="0"/>
              </a:rPr>
              <a:t>Errors,</a:t>
            </a:r>
          </a:p>
          <a:p>
            <a:pPr marL="263525" lvl="1" indent="-165100" eaLnBrk="1" hangingPunct="1">
              <a:buFontTx/>
              <a:buChar char="•"/>
            </a:pPr>
            <a:r>
              <a:rPr lang="en-US" altLang="en-US" smtClean="0">
                <a:latin typeface="Arial" panose="020B0604020202020204" pitchFamily="34" charset="0"/>
              </a:rPr>
              <a:t>Repetitive tasks performed by humans, and</a:t>
            </a:r>
          </a:p>
          <a:p>
            <a:pPr marL="263525" lvl="1" indent="-165100" eaLnBrk="1" hangingPunct="1">
              <a:buFontTx/>
              <a:buChar char="•"/>
            </a:pPr>
            <a:r>
              <a:rPr lang="en-US" altLang="en-US" smtClean="0">
                <a:latin typeface="Arial" panose="020B0604020202020204" pitchFamily="34" charset="0"/>
              </a:rPr>
              <a:t>People with higher level of training than necessary performing tasks.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Unproductive work can be identified during knowledge acquisition, process analysis, or during redesign.</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Note: by unproductive work, we are not talking about breaks, mealtime and vacation, i.e., things necessary for humans to be rested.  These things contribute in important ways to patient care by making sure that providers and staff are at their best when caring for patients.</a:t>
            </a:r>
          </a:p>
        </p:txBody>
      </p:sp>
    </p:spTree>
    <p:extLst>
      <p:ext uri="{BB962C8B-B14F-4D97-AF65-F5344CB8AC3E}">
        <p14:creationId xmlns:p14="http://schemas.microsoft.com/office/powerpoint/2010/main" val="39333486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4FD5DD48-5650-4BA2-8D0E-D60793A21DE0}" type="slidenum">
              <a:rPr lang="en-US" altLang="en-US" smtClean="0"/>
              <a:pPr/>
              <a:t>61</a:t>
            </a:fld>
            <a:endParaRPr lang="en-US" altLang="en-US" smtClean="0"/>
          </a:p>
        </p:txBody>
      </p:sp>
      <p:sp>
        <p:nvSpPr>
          <p:cNvPr id="131075" name="Rectangle 2"/>
          <p:cNvSpPr>
            <a:spLocks noRot="1" noChangeArrowheads="1" noTextEdit="1"/>
          </p:cNvSpPr>
          <p:nvPr>
            <p:ph type="sldImg"/>
          </p:nvPr>
        </p:nvSpPr>
        <p:spPr>
          <a:ln/>
        </p:spPr>
      </p:sp>
      <p:sp>
        <p:nvSpPr>
          <p:cNvPr id="52228" name="Rectangle 3"/>
          <p:cNvSpPr>
            <a:spLocks noGrp="1" noChangeArrowheads="1"/>
          </p:cNvSpPr>
          <p:nvPr>
            <p:ph type="body" idx="1"/>
          </p:nvPr>
        </p:nvSpPr>
        <p:spPr/>
        <p:txBody>
          <a:bodyPr/>
          <a:lstStyle/>
          <a:p>
            <a:pPr eaLnBrk="1" hangingPunct="1">
              <a:spcBef>
                <a:spcPts val="0"/>
              </a:spcBef>
              <a:defRPr/>
            </a:pPr>
            <a:r>
              <a:rPr lang="en-US" dirty="0" smtClean="0">
                <a:latin typeface="Arial" pitchFamily="34" charset="0"/>
              </a:rPr>
              <a:t>There are many workflows associated with HIE.  Details of the workflows depend on whether point to point interfaces are built or there is a regional or national infrastructure.  Some examples of HIE workflow include: </a:t>
            </a:r>
          </a:p>
          <a:p>
            <a:pPr marL="271741" indent="-169838" eaLnBrk="1" hangingPunct="1">
              <a:spcBef>
                <a:spcPts val="0"/>
              </a:spcBef>
              <a:buFont typeface="Arial" pitchFamily="34" charset="0"/>
              <a:buChar char="•"/>
              <a:defRPr/>
            </a:pPr>
            <a:r>
              <a:rPr lang="en-US" dirty="0" smtClean="0">
                <a:latin typeface="Arial" pitchFamily="34" charset="0"/>
              </a:rPr>
              <a:t>The patient is seen in the local emergency department and information is pushed to the primary care provider.</a:t>
            </a:r>
          </a:p>
          <a:p>
            <a:pPr marL="271741" indent="-169838" eaLnBrk="1" hangingPunct="1">
              <a:spcBef>
                <a:spcPts val="0"/>
              </a:spcBef>
              <a:buFont typeface="Arial" pitchFamily="34" charset="0"/>
              <a:buChar char="•"/>
              <a:defRPr/>
            </a:pPr>
            <a:r>
              <a:rPr lang="en-US" dirty="0" smtClean="0">
                <a:latin typeface="Arial" pitchFamily="34" charset="0"/>
              </a:rPr>
              <a:t>The primary care provider refers a patient to a specialist and pushes relevant information to the specialist.  After seeing the patient the specialist pushes back documentation from the specialist visit,  and</a:t>
            </a:r>
          </a:p>
          <a:p>
            <a:pPr marL="271741" indent="-169838" eaLnBrk="1" hangingPunct="1">
              <a:spcBef>
                <a:spcPts val="0"/>
              </a:spcBef>
              <a:buFont typeface="Arial" pitchFamily="34" charset="0"/>
              <a:buChar char="•"/>
              <a:defRPr/>
            </a:pPr>
            <a:r>
              <a:rPr lang="en-US" dirty="0" smtClean="0">
                <a:latin typeface="Arial" pitchFamily="34" charset="0"/>
              </a:rPr>
              <a:t>A reportable disease is documented in the EHR and the EHR pushes this information or notification to the local health department.</a:t>
            </a:r>
          </a:p>
          <a:p>
            <a:pPr eaLnBrk="1" hangingPunct="1">
              <a:spcBef>
                <a:spcPts val="0"/>
              </a:spcBef>
              <a:defRPr/>
            </a:pPr>
            <a:endParaRPr lang="en-US" dirty="0" smtClean="0">
              <a:latin typeface="Arial" pitchFamily="34" charset="0"/>
            </a:endParaRPr>
          </a:p>
          <a:p>
            <a:pPr eaLnBrk="1" hangingPunct="1">
              <a:spcBef>
                <a:spcPts val="0"/>
              </a:spcBef>
              <a:defRPr/>
            </a:pPr>
            <a:r>
              <a:rPr lang="en-US" dirty="0" smtClean="0">
                <a:latin typeface="Arial" pitchFamily="34" charset="0"/>
              </a:rPr>
              <a:t>Meaningful Use requires exchange of the Continuity of Care Document (CCD), an HL7 standard, that is used to exchange information about a healthcare visit or episode of care.</a:t>
            </a:r>
          </a:p>
        </p:txBody>
      </p:sp>
    </p:spTree>
    <p:extLst>
      <p:ext uri="{BB962C8B-B14F-4D97-AF65-F5344CB8AC3E}">
        <p14:creationId xmlns:p14="http://schemas.microsoft.com/office/powerpoint/2010/main" val="389900416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821A611F-368E-4152-9337-7570BD53823B}" type="slidenum">
              <a:rPr lang="en-US" altLang="en-US" smtClean="0"/>
              <a:pPr/>
              <a:t>62</a:t>
            </a:fld>
            <a:endParaRPr lang="en-US" altLang="en-US" smtClean="0"/>
          </a:p>
        </p:txBody>
      </p:sp>
      <p:sp>
        <p:nvSpPr>
          <p:cNvPr id="133123" name="Rectangle 2"/>
          <p:cNvSpPr>
            <a:spLocks noRot="1" noChangeArrowheads="1" noTextEdit="1"/>
          </p:cNvSpPr>
          <p:nvPr>
            <p:ph type="sldImg"/>
          </p:nvPr>
        </p:nvSpPr>
        <p:spPr>
          <a:ln/>
        </p:spPr>
      </p:sp>
      <p:sp>
        <p:nvSpPr>
          <p:cNvPr id="54276" name="Rectangle 3"/>
          <p:cNvSpPr>
            <a:spLocks noGrp="1" noChangeArrowheads="1"/>
          </p:cNvSpPr>
          <p:nvPr>
            <p:ph type="body" idx="1"/>
          </p:nvPr>
        </p:nvSpPr>
        <p:spPr/>
        <p:txBody>
          <a:bodyPr/>
          <a:lstStyle/>
          <a:p>
            <a:pPr indent="-226451" eaLnBrk="1" hangingPunct="1">
              <a:spcBef>
                <a:spcPts val="0"/>
              </a:spcBef>
              <a:defRPr/>
            </a:pPr>
            <a:r>
              <a:rPr lang="en-US" dirty="0" smtClean="0">
                <a:latin typeface="Arial" pitchFamily="34" charset="0"/>
              </a:rPr>
              <a:t>Now we will do a Process Redesign example.  After these instructions, pause the slides.  </a:t>
            </a:r>
          </a:p>
          <a:p>
            <a:pPr indent="-226451" eaLnBrk="1" hangingPunct="1">
              <a:spcBef>
                <a:spcPts val="0"/>
              </a:spcBef>
              <a:defRPr/>
            </a:pPr>
            <a:endParaRPr lang="en-US" dirty="0" smtClean="0">
              <a:latin typeface="Arial" pitchFamily="34" charset="0"/>
            </a:endParaRPr>
          </a:p>
          <a:p>
            <a:pPr indent="-226451" eaLnBrk="1" hangingPunct="1">
              <a:spcBef>
                <a:spcPts val="0"/>
              </a:spcBef>
              <a:defRPr/>
            </a:pPr>
            <a:r>
              <a:rPr lang="en-US" dirty="0" smtClean="0">
                <a:latin typeface="Arial" pitchFamily="34" charset="0"/>
              </a:rPr>
              <a:t>A fairly new five-provider clinic has been in business for seven years. They have a practice management system in place, and they are fairly happy with it but are not determined to stay with that product.  The diagnostic services that the clinic provides are blood counts from an in-house analyzer and urine dipstick (glucose, </a:t>
            </a:r>
            <a:r>
              <a:rPr lang="en-US" dirty="0" err="1" smtClean="0">
                <a:latin typeface="Arial" pitchFamily="34" charset="0"/>
              </a:rPr>
              <a:t>keytones</a:t>
            </a:r>
            <a:r>
              <a:rPr lang="en-US" dirty="0" smtClean="0">
                <a:latin typeface="Arial" pitchFamily="34" charset="0"/>
              </a:rPr>
              <a:t>, urine blood, protein, nitrite, pH, </a:t>
            </a:r>
            <a:r>
              <a:rPr lang="en-US" dirty="0" err="1" smtClean="0">
                <a:latin typeface="Arial" pitchFamily="34" charset="0"/>
              </a:rPr>
              <a:t>urobilinogen</a:t>
            </a:r>
            <a:r>
              <a:rPr lang="en-US" dirty="0" smtClean="0">
                <a:latin typeface="Arial" pitchFamily="34" charset="0"/>
              </a:rPr>
              <a:t>, bilirubin, leucocytes, and specific gravity, and pregnancy).  Other blood-based samples and urine, are sent to the local office of a national laboratory testing chain for processing. Today, results are returned to the lab on paper sheets. The practice currently does not do </a:t>
            </a:r>
            <a:r>
              <a:rPr lang="en-US" dirty="0" err="1" smtClean="0">
                <a:latin typeface="Arial" pitchFamily="34" charset="0"/>
              </a:rPr>
              <a:t>ePrescribing</a:t>
            </a:r>
            <a:r>
              <a:rPr lang="en-US" dirty="0" smtClean="0">
                <a:latin typeface="Arial" pitchFamily="34" charset="0"/>
              </a:rPr>
              <a:t> but would like to.</a:t>
            </a:r>
          </a:p>
          <a:p>
            <a:pPr indent="-226451" eaLnBrk="1" hangingPunct="1">
              <a:spcBef>
                <a:spcPts val="0"/>
              </a:spcBef>
              <a:defRPr/>
            </a:pPr>
            <a:endParaRPr lang="en-US" dirty="0" smtClean="0">
              <a:latin typeface="Arial" pitchFamily="34" charset="0"/>
            </a:endParaRPr>
          </a:p>
          <a:p>
            <a:pPr indent="-226451" eaLnBrk="1" hangingPunct="1">
              <a:spcBef>
                <a:spcPts val="0"/>
              </a:spcBef>
              <a:defRPr/>
            </a:pPr>
            <a:r>
              <a:rPr lang="en-US" dirty="0" smtClean="0">
                <a:latin typeface="Arial" pitchFamily="34" charset="0"/>
              </a:rPr>
              <a:t>Answer the following:</a:t>
            </a:r>
          </a:p>
          <a:p>
            <a:pPr marL="226451" indent="-226451" eaLnBrk="1" hangingPunct="1">
              <a:spcBef>
                <a:spcPts val="0"/>
              </a:spcBef>
              <a:buFont typeface="+mj-lt"/>
              <a:buAutoNum type="arabicPeriod"/>
              <a:defRPr/>
            </a:pPr>
            <a:r>
              <a:rPr lang="en-US" dirty="0" smtClean="0">
                <a:latin typeface="Arial" pitchFamily="34" charset="0"/>
              </a:rPr>
              <a:t>Draw a context diagram for this practice.</a:t>
            </a:r>
          </a:p>
          <a:p>
            <a:pPr marL="226451" indent="-226451" eaLnBrk="1" hangingPunct="1">
              <a:spcBef>
                <a:spcPts val="0"/>
              </a:spcBef>
              <a:buFont typeface="+mj-lt"/>
              <a:buAutoNum type="arabicPeriod"/>
              <a:defRPr/>
            </a:pPr>
            <a:r>
              <a:rPr lang="en-US" dirty="0" smtClean="0">
                <a:latin typeface="Arial" pitchFamily="34" charset="0"/>
              </a:rPr>
              <a:t>Discuss two things you need more information about to be able to make redesign recommendations; what do you need to know to make a recommendation?</a:t>
            </a:r>
          </a:p>
          <a:p>
            <a:pPr marL="226451" indent="-226451" eaLnBrk="1" hangingPunct="1">
              <a:spcBef>
                <a:spcPts val="0"/>
              </a:spcBef>
              <a:buFont typeface="+mj-lt"/>
              <a:buAutoNum type="arabicPeriod"/>
              <a:defRPr/>
            </a:pPr>
            <a:r>
              <a:rPr lang="en-US" dirty="0" smtClean="0">
                <a:latin typeface="Arial" pitchFamily="34" charset="0"/>
              </a:rPr>
              <a:t>Discuss two redesign recommendations that you can make based on the scenario; What EHR functions are needed?</a:t>
            </a:r>
          </a:p>
          <a:p>
            <a:pPr marL="226451" indent="-226451" eaLnBrk="1" hangingPunct="1">
              <a:spcBef>
                <a:spcPts val="0"/>
              </a:spcBef>
              <a:buFont typeface="+mj-lt"/>
              <a:buAutoNum type="arabicPeriod"/>
              <a:defRPr/>
            </a:pPr>
            <a:r>
              <a:rPr lang="en-US" dirty="0" smtClean="0">
                <a:latin typeface="Arial" pitchFamily="34" charset="0"/>
              </a:rPr>
              <a:t>Discuss the system interfaces that you think are needed. </a:t>
            </a:r>
          </a:p>
          <a:p>
            <a:pPr indent="-226451" eaLnBrk="1" hangingPunct="1">
              <a:spcBef>
                <a:spcPts val="0"/>
              </a:spcBef>
              <a:defRPr/>
            </a:pPr>
            <a:r>
              <a:rPr lang="en-US" dirty="0" smtClean="0">
                <a:latin typeface="Arial" pitchFamily="34" charset="0"/>
              </a:rPr>
              <a:t>Work these questions by yourself first.  The following slides will review the answers.  </a:t>
            </a:r>
          </a:p>
          <a:p>
            <a:pPr indent="-226451" eaLnBrk="1" hangingPunct="1">
              <a:spcBef>
                <a:spcPts val="0"/>
              </a:spcBef>
              <a:defRPr/>
            </a:pPr>
            <a:endParaRPr lang="en-US" dirty="0" smtClean="0">
              <a:latin typeface="Arial" pitchFamily="34" charset="0"/>
            </a:endParaRPr>
          </a:p>
          <a:p>
            <a:pPr indent="-226451" eaLnBrk="1" hangingPunct="1">
              <a:spcBef>
                <a:spcPts val="0"/>
              </a:spcBef>
              <a:defRPr/>
            </a:pPr>
            <a:r>
              <a:rPr lang="en-US" dirty="0" smtClean="0">
                <a:latin typeface="Arial" pitchFamily="34" charset="0"/>
              </a:rPr>
              <a:t>Pause the slides now.</a:t>
            </a:r>
          </a:p>
        </p:txBody>
      </p:sp>
    </p:spTree>
    <p:extLst>
      <p:ext uri="{BB962C8B-B14F-4D97-AF65-F5344CB8AC3E}">
        <p14:creationId xmlns:p14="http://schemas.microsoft.com/office/powerpoint/2010/main" val="398911141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5ED3A3E3-64E1-492F-8284-05F42195AA95}" type="slidenum">
              <a:rPr lang="en-US" altLang="en-US" smtClean="0"/>
              <a:pPr/>
              <a:t>63</a:t>
            </a:fld>
            <a:endParaRPr lang="en-US" altLang="en-US" smtClean="0"/>
          </a:p>
        </p:txBody>
      </p:sp>
      <p:sp>
        <p:nvSpPr>
          <p:cNvPr id="135171" name="Rectangle 2"/>
          <p:cNvSpPr>
            <a:spLocks noRot="1" noChangeArrowheads="1" noTextEdit="1"/>
          </p:cNvSpPr>
          <p:nvPr>
            <p:ph type="sldImg"/>
          </p:nvPr>
        </p:nvSpPr>
        <p:spPr>
          <a:ln/>
        </p:spPr>
      </p:sp>
      <p:sp>
        <p:nvSpPr>
          <p:cNvPr id="1351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Question 1: Your context diagram for item 1 should have similar components in it.  Let’s walk through this diagram.  At the top left, the scenario mentions that the practice had a practice management system.  It is a given that the EMR should interface with that system.  In the scenario, there was no mention of whether or not claims were sent electronically to a clearinghouse or to third party payers directly, so the diagram shows a dotted line and question mark to denote uncertainty.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Aside: I denote all areas of uncertainty on the diagram to keep them from being forgotten!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Moving clockwise, the scenario mentioned using a central lab (local office of a national lab testing chain). Moving clockwise again, the scenario mentioned that the practice did blood counts in the office using an analyzer; this represents an interface. Moving clockwise again, there was no mention of interfaces with a local HIE or local healthcare facilities or of the need for a patient portal or of appointment scheduling so I note it as an area of uncertainty.  Lastly, the practice does not currently have, but did mention  as a future need, ePrescribing. This diagram uses different color lines to represent the “as is” from the “to be” and the “uncertain and need to check” items. Importantly: Your diagram may have had a completely different shape, and that’s fine. The shape or layout of the diagram is not important.  What is important is that you had the right entities and relationships! </a:t>
            </a:r>
          </a:p>
        </p:txBody>
      </p:sp>
    </p:spTree>
    <p:extLst>
      <p:ext uri="{BB962C8B-B14F-4D97-AF65-F5344CB8AC3E}">
        <p14:creationId xmlns:p14="http://schemas.microsoft.com/office/powerpoint/2010/main" val="302384871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B185FF38-115A-4BF4-9927-E929C62BB92D}" type="slidenum">
              <a:rPr lang="en-US" altLang="en-US" smtClean="0"/>
              <a:pPr/>
              <a:t>64</a:t>
            </a:fld>
            <a:endParaRPr lang="en-US" altLang="en-US" smtClean="0"/>
          </a:p>
        </p:txBody>
      </p:sp>
      <p:sp>
        <p:nvSpPr>
          <p:cNvPr id="137219" name="Rectangle 2"/>
          <p:cNvSpPr>
            <a:spLocks noRot="1" noChangeArrowheads="1" noTextEdit="1"/>
          </p:cNvSpPr>
          <p:nvPr>
            <p:ph type="sldImg"/>
          </p:nvPr>
        </p:nvSpPr>
        <p:spPr>
          <a:ln/>
        </p:spPr>
      </p:sp>
      <p:sp>
        <p:nvSpPr>
          <p:cNvPr id="46084" name="Rectangle 3"/>
          <p:cNvSpPr>
            <a:spLocks noGrp="1" noChangeArrowheads="1"/>
          </p:cNvSpPr>
          <p:nvPr>
            <p:ph type="body" idx="1"/>
          </p:nvPr>
        </p:nvSpPr>
        <p:spPr/>
        <p:txBody>
          <a:bodyPr/>
          <a:lstStyle/>
          <a:p>
            <a:pPr eaLnBrk="1" hangingPunct="1">
              <a:spcBef>
                <a:spcPts val="0"/>
              </a:spcBef>
              <a:defRPr/>
            </a:pPr>
            <a:r>
              <a:rPr lang="en-US" dirty="0" smtClean="0"/>
              <a:t>Question 2:  Two things about which you need more information to make redesign recommendations; what do you need to know to make a recommendation?</a:t>
            </a:r>
          </a:p>
          <a:p>
            <a:pPr marL="226451" indent="-226451" eaLnBrk="1" hangingPunct="1">
              <a:spcBef>
                <a:spcPts val="0"/>
              </a:spcBef>
              <a:defRPr/>
            </a:pPr>
            <a:endParaRPr lang="en-US" dirty="0" smtClean="0"/>
          </a:p>
          <a:p>
            <a:pPr marL="543483" lvl="1" indent="-226451" eaLnBrk="1" hangingPunct="1">
              <a:spcBef>
                <a:spcPts val="0"/>
              </a:spcBef>
              <a:buFont typeface="+mj-lt"/>
              <a:buAutoNum type="arabicPeriod"/>
              <a:defRPr/>
            </a:pPr>
            <a:r>
              <a:rPr lang="en-US" dirty="0" smtClean="0"/>
              <a:t>Are there local HIEs or health facilities with which you need an interface?</a:t>
            </a:r>
          </a:p>
          <a:p>
            <a:pPr marL="543483" lvl="1" indent="-226451" eaLnBrk="1" hangingPunct="1">
              <a:spcBef>
                <a:spcPts val="0"/>
              </a:spcBef>
              <a:buFont typeface="+mj-lt"/>
              <a:buAutoNum type="arabicPeriod"/>
              <a:defRPr/>
            </a:pPr>
            <a:r>
              <a:rPr lang="en-US" dirty="0" smtClean="0"/>
              <a:t>Patient portal is a key opportunity to gain efficiency by relocating control over scheduling, </a:t>
            </a:r>
            <a:r>
              <a:rPr lang="en-US" dirty="0" err="1" smtClean="0"/>
              <a:t>etc</a:t>
            </a:r>
            <a:r>
              <a:rPr lang="en-US" dirty="0" smtClean="0"/>
              <a:t> to the patient.  There was no mention of this in the scenario.</a:t>
            </a:r>
          </a:p>
          <a:p>
            <a:pPr marL="543483" lvl="1" indent="-226451" eaLnBrk="1" hangingPunct="1">
              <a:spcBef>
                <a:spcPts val="0"/>
              </a:spcBef>
              <a:buFont typeface="+mj-lt"/>
              <a:buAutoNum type="arabicPeriod"/>
              <a:defRPr/>
            </a:pPr>
            <a:r>
              <a:rPr lang="en-US" dirty="0" smtClean="0"/>
              <a:t>Likewise, there was no mention of electronic claims.</a:t>
            </a:r>
          </a:p>
          <a:p>
            <a:pPr marL="226451" lvl="1" eaLnBrk="1" hangingPunct="1">
              <a:spcBef>
                <a:spcPts val="0"/>
              </a:spcBef>
              <a:defRPr/>
            </a:pPr>
            <a:endParaRPr lang="en-US" dirty="0" smtClean="0"/>
          </a:p>
          <a:p>
            <a:pPr indent="-226451" eaLnBrk="1" hangingPunct="1">
              <a:spcBef>
                <a:spcPts val="0"/>
              </a:spcBef>
              <a:defRPr/>
            </a:pPr>
            <a:r>
              <a:rPr lang="en-US" dirty="0" smtClean="0"/>
              <a:t>To make a recommendation, you need to know what the current capability is as well as the desire to perform or automate these functions, and in the case of interfaces, if the other party is capable of an electronic interface.</a:t>
            </a:r>
          </a:p>
        </p:txBody>
      </p:sp>
    </p:spTree>
    <p:extLst>
      <p:ext uri="{BB962C8B-B14F-4D97-AF65-F5344CB8AC3E}">
        <p14:creationId xmlns:p14="http://schemas.microsoft.com/office/powerpoint/2010/main" val="64853801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D9A9B075-934A-493C-9F3C-26C496716C1A}" type="slidenum">
              <a:rPr lang="en-US" altLang="en-US" smtClean="0"/>
              <a:pPr/>
              <a:t>65</a:t>
            </a:fld>
            <a:endParaRPr lang="en-US" altLang="en-US" smtClean="0"/>
          </a:p>
        </p:txBody>
      </p:sp>
      <p:sp>
        <p:nvSpPr>
          <p:cNvPr id="139267" name="Rectangle 2"/>
          <p:cNvSpPr>
            <a:spLocks noRot="1" noChangeArrowheads="1" noTextEdit="1"/>
          </p:cNvSpPr>
          <p:nvPr>
            <p:ph type="sldImg"/>
          </p:nvPr>
        </p:nvSpPr>
        <p:spPr>
          <a:ln/>
        </p:spPr>
      </p:sp>
      <p:sp>
        <p:nvSpPr>
          <p:cNvPr id="57348" name="Rectangle 3"/>
          <p:cNvSpPr>
            <a:spLocks noGrp="1" noChangeArrowheads="1"/>
          </p:cNvSpPr>
          <p:nvPr>
            <p:ph type="body" idx="1"/>
          </p:nvPr>
        </p:nvSpPr>
        <p:spPr/>
        <p:txBody>
          <a:bodyPr/>
          <a:lstStyle/>
          <a:p>
            <a:pPr indent="-226451" eaLnBrk="1" hangingPunct="1">
              <a:spcBef>
                <a:spcPts val="0"/>
              </a:spcBef>
              <a:defRPr/>
            </a:pPr>
            <a:r>
              <a:rPr lang="en-US" dirty="0" smtClean="0">
                <a:latin typeface="Arial" pitchFamily="34" charset="0"/>
              </a:rPr>
              <a:t>Four possible redesign recommendations are: </a:t>
            </a:r>
          </a:p>
          <a:p>
            <a:pPr marL="169838" indent="-169838" eaLnBrk="1" hangingPunct="1">
              <a:spcBef>
                <a:spcPts val="0"/>
              </a:spcBef>
              <a:buFont typeface="Arial" pitchFamily="34" charset="0"/>
              <a:buChar char="•"/>
              <a:defRPr/>
            </a:pPr>
            <a:r>
              <a:rPr lang="en-US" dirty="0" err="1" smtClean="0">
                <a:latin typeface="Arial" pitchFamily="34" charset="0"/>
              </a:rPr>
              <a:t>ePrescribing</a:t>
            </a:r>
            <a:r>
              <a:rPr lang="en-US" dirty="0" smtClean="0">
                <a:latin typeface="Arial" pitchFamily="34" charset="0"/>
              </a:rPr>
              <a:t> which requires EHR with this functionality.  </a:t>
            </a:r>
          </a:p>
          <a:p>
            <a:pPr marL="169838" indent="-169838" eaLnBrk="1" hangingPunct="1">
              <a:spcBef>
                <a:spcPts val="0"/>
              </a:spcBef>
              <a:buFont typeface="Arial" pitchFamily="34" charset="0"/>
              <a:buChar char="•"/>
              <a:defRPr/>
            </a:pPr>
            <a:r>
              <a:rPr lang="en-US" dirty="0" smtClean="0">
                <a:latin typeface="Arial" pitchFamily="34" charset="0"/>
              </a:rPr>
              <a:t>Integration with an existing PMS or EHR that has PMS functionality.  Migrating data from a current PMS will be a harder implementation, but workflow and ongoing maintenance may be easier in the long run.  </a:t>
            </a:r>
          </a:p>
          <a:p>
            <a:pPr marL="169838" indent="-169838" eaLnBrk="1" hangingPunct="1">
              <a:spcBef>
                <a:spcPts val="0"/>
              </a:spcBef>
              <a:buFont typeface="Arial" pitchFamily="34" charset="0"/>
              <a:buChar char="•"/>
              <a:defRPr/>
            </a:pPr>
            <a:r>
              <a:rPr lang="en-US" dirty="0" smtClean="0">
                <a:latin typeface="Arial" pitchFamily="34" charset="0"/>
              </a:rPr>
              <a:t>The patient portal can be used to increase self-service opportunities, and </a:t>
            </a:r>
          </a:p>
          <a:p>
            <a:pPr marL="169838" indent="-169838" eaLnBrk="1" hangingPunct="1">
              <a:spcBef>
                <a:spcPts val="0"/>
              </a:spcBef>
              <a:buFont typeface="Arial" pitchFamily="34" charset="0"/>
              <a:buChar char="•"/>
              <a:defRPr/>
            </a:pPr>
            <a:r>
              <a:rPr lang="en-US" dirty="0" smtClean="0">
                <a:latin typeface="Arial" pitchFamily="34" charset="0"/>
              </a:rPr>
              <a:t>Automated appointment reminders.</a:t>
            </a:r>
          </a:p>
          <a:p>
            <a:pPr indent="-226451" eaLnBrk="1" hangingPunct="1">
              <a:spcBef>
                <a:spcPts val="0"/>
              </a:spcBef>
              <a:defRPr/>
            </a:pPr>
            <a:endParaRPr lang="en-US" dirty="0" smtClean="0">
              <a:latin typeface="Arial" pitchFamily="34" charset="0"/>
            </a:endParaRPr>
          </a:p>
        </p:txBody>
      </p:sp>
    </p:spTree>
    <p:extLst>
      <p:ext uri="{BB962C8B-B14F-4D97-AF65-F5344CB8AC3E}">
        <p14:creationId xmlns:p14="http://schemas.microsoft.com/office/powerpoint/2010/main" val="210822675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BC0D014E-97B6-485B-8313-B76CA1129CF8}" type="slidenum">
              <a:rPr lang="en-US" altLang="en-US" smtClean="0"/>
              <a:pPr/>
              <a:t>66</a:t>
            </a:fld>
            <a:endParaRPr lang="en-US" altLang="en-US" smtClean="0"/>
          </a:p>
        </p:txBody>
      </p:sp>
      <p:sp>
        <p:nvSpPr>
          <p:cNvPr id="141315" name="Rectangle 2"/>
          <p:cNvSpPr>
            <a:spLocks noRot="1" noChangeArrowheads="1" noTextEdit="1"/>
          </p:cNvSpPr>
          <p:nvPr>
            <p:ph type="sldImg"/>
          </p:nvPr>
        </p:nvSpPr>
        <p:spPr>
          <a:ln/>
        </p:spPr>
      </p:sp>
      <p:sp>
        <p:nvSpPr>
          <p:cNvPr id="48132" name="Rectangle 3"/>
          <p:cNvSpPr>
            <a:spLocks noGrp="1" noChangeArrowheads="1"/>
          </p:cNvSpPr>
          <p:nvPr>
            <p:ph type="body" idx="1"/>
          </p:nvPr>
        </p:nvSpPr>
        <p:spPr/>
        <p:txBody>
          <a:bodyPr/>
          <a:lstStyle/>
          <a:p>
            <a:pPr marL="226451" indent="-226451" eaLnBrk="1" hangingPunct="1">
              <a:spcBef>
                <a:spcPts val="0"/>
              </a:spcBef>
              <a:defRPr/>
            </a:pPr>
            <a:r>
              <a:rPr lang="en-US" dirty="0" smtClean="0"/>
              <a:t>System Interfaces include:</a:t>
            </a:r>
          </a:p>
          <a:p>
            <a:pPr marL="271741" lvl="1" indent="-169838" eaLnBrk="1" hangingPunct="1">
              <a:spcBef>
                <a:spcPts val="0"/>
              </a:spcBef>
              <a:buFont typeface="Arial" pitchFamily="34" charset="0"/>
              <a:buChar char="•"/>
              <a:defRPr/>
            </a:pPr>
            <a:r>
              <a:rPr lang="en-US" dirty="0" smtClean="0"/>
              <a:t>A PMS,</a:t>
            </a:r>
          </a:p>
          <a:p>
            <a:pPr marL="271741" lvl="1" indent="-169838" eaLnBrk="1" hangingPunct="1">
              <a:spcBef>
                <a:spcPts val="0"/>
              </a:spcBef>
              <a:buFont typeface="Arial" pitchFamily="34" charset="0"/>
              <a:buChar char="•"/>
              <a:defRPr/>
            </a:pPr>
            <a:r>
              <a:rPr lang="en-US" dirty="0" smtClean="0"/>
              <a:t>Internal lab analyzer,</a:t>
            </a:r>
          </a:p>
          <a:p>
            <a:pPr marL="271741" lvl="1" indent="-169838" eaLnBrk="1" hangingPunct="1">
              <a:spcBef>
                <a:spcPts val="0"/>
              </a:spcBef>
              <a:buFont typeface="Arial" pitchFamily="34" charset="0"/>
              <a:buChar char="•"/>
              <a:defRPr/>
            </a:pPr>
            <a:r>
              <a:rPr lang="en-US" dirty="0" smtClean="0"/>
              <a:t>Central lab,</a:t>
            </a:r>
          </a:p>
          <a:p>
            <a:pPr marL="271741" lvl="1" indent="-169838" eaLnBrk="1" hangingPunct="1">
              <a:spcBef>
                <a:spcPts val="0"/>
              </a:spcBef>
              <a:buFont typeface="Arial" pitchFamily="34" charset="0"/>
              <a:buChar char="•"/>
              <a:defRPr/>
            </a:pPr>
            <a:r>
              <a:rPr lang="en-US" dirty="0" err="1" smtClean="0"/>
              <a:t>ePrescribing</a:t>
            </a:r>
            <a:r>
              <a:rPr lang="en-US" dirty="0" smtClean="0"/>
              <a:t>, and </a:t>
            </a:r>
          </a:p>
          <a:p>
            <a:pPr marL="271741" lvl="1" indent="-169838" eaLnBrk="1" hangingPunct="1">
              <a:spcBef>
                <a:spcPts val="0"/>
              </a:spcBef>
              <a:buFont typeface="Arial" pitchFamily="34" charset="0"/>
              <a:buChar char="•"/>
              <a:defRPr/>
            </a:pPr>
            <a:r>
              <a:rPr lang="en-US" dirty="0" smtClean="0"/>
              <a:t>Patient portal. </a:t>
            </a:r>
          </a:p>
          <a:p>
            <a:pPr lvl="1" eaLnBrk="1" hangingPunct="1">
              <a:spcBef>
                <a:spcPts val="0"/>
              </a:spcBef>
              <a:buFont typeface="Arial" pitchFamily="34" charset="0"/>
              <a:buNone/>
              <a:defRPr/>
            </a:pPr>
            <a:endParaRPr lang="en-US" dirty="0" smtClean="0"/>
          </a:p>
          <a:p>
            <a:pPr marL="0" lvl="1" eaLnBrk="1" hangingPunct="1">
              <a:spcBef>
                <a:spcPts val="0"/>
              </a:spcBef>
              <a:defRPr/>
            </a:pPr>
            <a:r>
              <a:rPr lang="en-US" dirty="0" smtClean="0"/>
              <a:t>You may need to gather more information about HIE and interfaces with local healthcare facilities, i.e., are there any with which the practice has contractual relationships?</a:t>
            </a:r>
          </a:p>
          <a:p>
            <a:pPr marL="679353" lvl="1" indent="-226451" eaLnBrk="1" hangingPunct="1">
              <a:spcBef>
                <a:spcPts val="0"/>
              </a:spcBef>
              <a:buFont typeface="Arial" pitchFamily="34" charset="0"/>
              <a:buChar char="•"/>
              <a:defRPr/>
            </a:pPr>
            <a:endParaRPr lang="en-US" dirty="0" smtClean="0"/>
          </a:p>
        </p:txBody>
      </p:sp>
    </p:spTree>
    <p:extLst>
      <p:ext uri="{BB962C8B-B14F-4D97-AF65-F5344CB8AC3E}">
        <p14:creationId xmlns:p14="http://schemas.microsoft.com/office/powerpoint/2010/main" val="10888786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14336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This concludes unit 6.  In this unit you have addressed how to identify the factors that optimize workflow processes in health care settings, describe how information technology can be used to increase the efficiency of workflow in health care settings, identify aspects of clinical workflow that are improved by EHR, propose ways in which the workflow processes in health care settings can be redesigned to ensure patient safety and increase efficiency in such settings, and use knowledge of common software functionality to inform a process redesign for a given clinic scenario.</a:t>
            </a:r>
          </a:p>
          <a:p>
            <a:endParaRPr lang="en-US" altLang="en-US" smtClean="0">
              <a:latin typeface="Arial" panose="020B0604020202020204" pitchFamily="34" charset="0"/>
            </a:endParaRPr>
          </a:p>
        </p:txBody>
      </p:sp>
      <p:sp>
        <p:nvSpPr>
          <p:cNvPr id="14336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1052FD07-C5B3-4F89-AA5C-EFC57EB6EAB8}" type="slidenum">
              <a:rPr lang="en-US" altLang="en-US" smtClean="0"/>
              <a:pPr/>
              <a:t>67</a:t>
            </a:fld>
            <a:endParaRPr lang="en-US" altLang="en-US" smtClean="0"/>
          </a:p>
        </p:txBody>
      </p:sp>
    </p:spTree>
    <p:extLst>
      <p:ext uri="{BB962C8B-B14F-4D97-AF65-F5344CB8AC3E}">
        <p14:creationId xmlns:p14="http://schemas.microsoft.com/office/powerpoint/2010/main" val="224226648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a:solidFill>
                  <a:schemeClr val="tx1"/>
                </a:solidFill>
                <a:latin typeface="Arial" panose="020B0604020202020204" pitchFamily="34" charset="0"/>
              </a:defRPr>
            </a:lvl1pPr>
            <a:lvl2pPr marL="742950" indent="-285750" defTabSz="928688">
              <a:defRPr>
                <a:solidFill>
                  <a:schemeClr val="tx1"/>
                </a:solidFill>
                <a:latin typeface="Arial" panose="020B0604020202020204" pitchFamily="34" charset="0"/>
              </a:defRPr>
            </a:lvl2pPr>
            <a:lvl3pPr marL="1143000" indent="-228600" defTabSz="928688">
              <a:defRPr>
                <a:solidFill>
                  <a:schemeClr val="tx1"/>
                </a:solidFill>
                <a:latin typeface="Arial" panose="020B0604020202020204" pitchFamily="34" charset="0"/>
              </a:defRPr>
            </a:lvl3pPr>
            <a:lvl4pPr marL="1600200" indent="-228600" defTabSz="928688">
              <a:defRPr>
                <a:solidFill>
                  <a:schemeClr val="tx1"/>
                </a:solidFill>
                <a:latin typeface="Arial" panose="020B0604020202020204" pitchFamily="34" charset="0"/>
              </a:defRPr>
            </a:lvl4pPr>
            <a:lvl5pPr marL="2057400" indent="-228600" defTabSz="928688">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fld id="{EE6894EE-14D6-431F-9AD9-DB6C52354B9A}" type="slidenum">
              <a:rPr lang="en-US" altLang="en-US" smtClean="0"/>
              <a:pPr/>
              <a:t>68</a:t>
            </a:fld>
            <a:endParaRPr lang="en-US" altLang="en-US" smtClean="0"/>
          </a:p>
        </p:txBody>
      </p:sp>
      <p:sp>
        <p:nvSpPr>
          <p:cNvPr id="145411" name="Rectangle 2"/>
          <p:cNvSpPr>
            <a:spLocks noRot="1" noChangeArrowheads="1" noTextEdit="1"/>
          </p:cNvSpPr>
          <p:nvPr>
            <p:ph type="sldImg"/>
          </p:nvPr>
        </p:nvSpPr>
        <p:spPr>
          <a:ln/>
        </p:spPr>
      </p:sp>
      <p:sp>
        <p:nvSpPr>
          <p:cNvPr id="1454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These references were used in this lecture.</a:t>
            </a:r>
          </a:p>
        </p:txBody>
      </p:sp>
    </p:spTree>
    <p:extLst>
      <p:ext uri="{BB962C8B-B14F-4D97-AF65-F5344CB8AC3E}">
        <p14:creationId xmlns:p14="http://schemas.microsoft.com/office/powerpoint/2010/main" val="294248896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4C772AA4-C1A6-474C-B5D7-E73254612D4D}" type="slidenum">
              <a:rPr lang="en-US" altLang="en-US" smtClean="0"/>
              <a:pPr/>
              <a:t>69</a:t>
            </a:fld>
            <a:endParaRPr lang="en-US" altLang="en-US" smtClean="0"/>
          </a:p>
        </p:txBody>
      </p:sp>
      <p:sp>
        <p:nvSpPr>
          <p:cNvPr id="147459" name="Rectangle 2"/>
          <p:cNvSpPr>
            <a:spLocks noRot="1" noChangeArrowheads="1" noTextEdit="1"/>
          </p:cNvSpPr>
          <p:nvPr>
            <p:ph type="sldImg"/>
          </p:nvPr>
        </p:nvSpPr>
        <p:spPr>
          <a:ln/>
        </p:spPr>
      </p:sp>
      <p:sp>
        <p:nvSpPr>
          <p:cNvPr id="1474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These references were used in this unit.</a:t>
            </a:r>
          </a:p>
        </p:txBody>
      </p:sp>
    </p:spTree>
    <p:extLst>
      <p:ext uri="{BB962C8B-B14F-4D97-AF65-F5344CB8AC3E}">
        <p14:creationId xmlns:p14="http://schemas.microsoft.com/office/powerpoint/2010/main" val="27955527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528127A5-EACF-4BE1-AB87-AED3B4F714A2}" type="slidenum">
              <a:rPr lang="en-US" altLang="en-US" smtClean="0"/>
              <a:pPr/>
              <a:t>8</a:t>
            </a:fld>
            <a:endParaRPr lang="en-US" altLang="en-US" smtClean="0"/>
          </a:p>
        </p:txBody>
      </p:sp>
      <p:sp>
        <p:nvSpPr>
          <p:cNvPr id="22531" name="Rectangle 2"/>
          <p:cNvSpPr>
            <a:spLocks noRot="1" noChangeArrowheads="1" noTextEdit="1"/>
          </p:cNvSpPr>
          <p:nvPr>
            <p:ph type="sldImg"/>
          </p:nvPr>
        </p:nvSpPr>
        <p:spPr>
          <a:ln/>
        </p:spPr>
      </p:sp>
      <p:sp>
        <p:nvSpPr>
          <p:cNvPr id="225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If we say that unproductive work is the problem, then redesign strategies are the potential solutions.  Redesign strategies are applied to fix process problems. There are some natural matches between problems and strategies to fix them. The key to process redesign is identifying process problems (unproductive work), and applying the right redesign strategy.</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267587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7D9B670A-50AE-4887-837C-3AD9FD8C0D29}" type="slidenum">
              <a:rPr lang="en-US" altLang="en-US" smtClean="0"/>
              <a:pPr/>
              <a:t>9</a:t>
            </a:fld>
            <a:endParaRPr lang="en-US" altLang="en-US" smtClean="0"/>
          </a:p>
        </p:txBody>
      </p:sp>
      <p:sp>
        <p:nvSpPr>
          <p:cNvPr id="24579" name="Rectangle 2"/>
          <p:cNvSpPr>
            <a:spLocks noRot="1" noChangeArrowheads="1" noTextEdit="1"/>
          </p:cNvSpPr>
          <p:nvPr>
            <p:ph type="sldImg"/>
          </p:nvPr>
        </p:nvSpPr>
        <p:spPr>
          <a:ln/>
        </p:spPr>
      </p:sp>
      <p:sp>
        <p:nvSpPr>
          <p:cNvPr id="245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In a recent case study reported by Mansar and Reijers,</a:t>
            </a:r>
            <a:r>
              <a:rPr lang="en-US" altLang="en-US" baseline="30000" smtClean="0">
                <a:latin typeface="Arial" panose="020B0604020202020204" pitchFamily="34" charset="0"/>
              </a:rPr>
              <a:t> 2 </a:t>
            </a:r>
            <a:r>
              <a:rPr lang="en-US" altLang="en-US" smtClean="0">
                <a:latin typeface="Arial" panose="020B0604020202020204" pitchFamily="34" charset="0"/>
              </a:rPr>
              <a:t>introduction of technology accounted for 25% improvement in invoicing time. Adding  process redesign in addition to technology resulted in 80% improvement. Thus, while technology is often necessary, it is seldom sufficient.</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853380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FD60DBAA-236F-4910-BAE9-BA2CF644AD34}" type="slidenum">
              <a:rPr lang="en-US" altLang="en-US" smtClean="0"/>
              <a:pPr/>
              <a:t>10</a:t>
            </a:fld>
            <a:endParaRPr lang="en-US" altLang="en-US" smtClean="0"/>
          </a:p>
        </p:txBody>
      </p:sp>
      <p:sp>
        <p:nvSpPr>
          <p:cNvPr id="26627" name="Rectangle 2"/>
          <p:cNvSpPr>
            <a:spLocks noRot="1" noChangeArrowheads="1" noTextEdit="1"/>
          </p:cNvSpPr>
          <p:nvPr>
            <p:ph type="sldImg"/>
          </p:nvPr>
        </p:nvSpPr>
        <p:spPr>
          <a:ln/>
        </p:spPr>
      </p:sp>
      <p:sp>
        <p:nvSpPr>
          <p:cNvPr id="266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Mansar and Reijers</a:t>
            </a:r>
            <a:r>
              <a:rPr lang="en-US" altLang="en-US" baseline="30000" smtClean="0">
                <a:latin typeface="Arial" panose="020B0604020202020204" pitchFamily="34" charset="0"/>
              </a:rPr>
              <a:t>2</a:t>
            </a:r>
            <a:r>
              <a:rPr lang="en-US" altLang="en-US" smtClean="0">
                <a:latin typeface="Arial" panose="020B0604020202020204" pitchFamily="34" charset="0"/>
              </a:rPr>
              <a:t> have synthesized known strategies to decrease the amount of unproductive work. Each is defined and illustrated with an example on the following slides. For the purposes of this unit, we have consolidated closely-related strategies.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A checklist of these redesign strategies can be used on the job to systematically assess clinic processes for redesign opportunities.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Strategies for redesign include automation, buffering, centralization, control addition and relocation, as well as contact reduction and use of customer teams and case managers.  Other redesign strategies are empower, exception,  extra resources, flexible assignment, integration, interfacing, and knock-outs. Each of these will be discussed in the following slides.</a:t>
            </a: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3391935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userDrawn="1">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2327275" y="0"/>
            <a:ext cx="4419600" cy="233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p:cNvPicPr>
            <a:picLocks noChangeAspect="1" noChangeArrowheads="1"/>
          </p:cNvPicPr>
          <p:nvPr userDrawn="1">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317500" y="6248400"/>
            <a:ext cx="843756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650789" y="2438400"/>
            <a:ext cx="7772400" cy="1470025"/>
          </a:xfrm>
        </p:spPr>
        <p:txBody>
          <a:bodyPr/>
          <a:lstStyle>
            <a:lvl1pPr>
              <a:defRPr sz="4000"/>
            </a:lvl1pPr>
          </a:lstStyle>
          <a:p>
            <a:r>
              <a:rPr lang="en-US" dirty="0"/>
              <a:t>Component Title</a:t>
            </a:r>
          </a:p>
        </p:txBody>
      </p:sp>
      <p:sp>
        <p:nvSpPr>
          <p:cNvPr id="5123" name="Rectangle 3"/>
          <p:cNvSpPr>
            <a:spLocks noGrp="1" noChangeArrowheads="1"/>
          </p:cNvSpPr>
          <p:nvPr>
            <p:ph type="subTitle" idx="1"/>
          </p:nvPr>
        </p:nvSpPr>
        <p:spPr>
          <a:xfrm>
            <a:off x="1336589" y="4191000"/>
            <a:ext cx="6400800" cy="1752600"/>
          </a:xfrm>
        </p:spPr>
        <p:txBody>
          <a:bodyPr/>
          <a:lstStyle>
            <a:lvl1pPr marL="0" indent="0" algn="ctr">
              <a:buFontTx/>
              <a:buNone/>
              <a:defRPr baseline="0">
                <a:solidFill>
                  <a:schemeClr val="bg1">
                    <a:lumMod val="50000"/>
                  </a:schemeClr>
                </a:solidFill>
                <a:latin typeface="+mj-lt"/>
              </a:defRPr>
            </a:lvl1pPr>
          </a:lstStyle>
          <a:p>
            <a:r>
              <a:rPr lang="en-US" smtClean="0"/>
              <a:t>Click to edit Master subtitle style</a:t>
            </a:r>
            <a:endParaRPr lang="en-US" dirty="0"/>
          </a:p>
        </p:txBody>
      </p:sp>
    </p:spTree>
    <p:extLst>
      <p:ext uri="{BB962C8B-B14F-4D97-AF65-F5344CB8AC3E}">
        <p14:creationId xmlns:p14="http://schemas.microsoft.com/office/powerpoint/2010/main" val="564298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6" name="Rectangle 6"/>
          <p:cNvSpPr>
            <a:spLocks noGrp="1" noChangeArrowheads="1"/>
          </p:cNvSpPr>
          <p:nvPr>
            <p:ph type="sldNum" sz="quarter" idx="12"/>
          </p:nvPr>
        </p:nvSpPr>
        <p:spPr>
          <a:ln/>
        </p:spPr>
        <p:txBody>
          <a:bodyPr/>
          <a:lstStyle>
            <a:lvl1pPr>
              <a:defRPr/>
            </a:lvl1pPr>
          </a:lstStyle>
          <a:p>
            <a:fld id="{B31436ED-DA2B-4EE9-832E-ABF0FEC268D2}" type="slidenum">
              <a:rPr lang="en-US" altLang="en-US"/>
              <a:pPr/>
              <a:t>‹#›</a:t>
            </a:fld>
            <a:endParaRPr lang="en-US" altLang="en-US"/>
          </a:p>
        </p:txBody>
      </p:sp>
    </p:spTree>
    <p:extLst>
      <p:ext uri="{BB962C8B-B14F-4D97-AF65-F5344CB8AC3E}">
        <p14:creationId xmlns:p14="http://schemas.microsoft.com/office/powerpoint/2010/main" val="3105777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6" name="Rectangle 6"/>
          <p:cNvSpPr>
            <a:spLocks noGrp="1" noChangeArrowheads="1"/>
          </p:cNvSpPr>
          <p:nvPr>
            <p:ph type="sldNum" sz="quarter" idx="12"/>
          </p:nvPr>
        </p:nvSpPr>
        <p:spPr>
          <a:ln/>
        </p:spPr>
        <p:txBody>
          <a:bodyPr/>
          <a:lstStyle>
            <a:lvl1pPr>
              <a:defRPr/>
            </a:lvl1pPr>
          </a:lstStyle>
          <a:p>
            <a:fld id="{F26ECAF5-FF89-4511-AB7A-7314C0AFE901}" type="slidenum">
              <a:rPr lang="en-US" altLang="en-US"/>
              <a:pPr/>
              <a:t>‹#›</a:t>
            </a:fld>
            <a:endParaRPr lang="en-US" altLang="en-US"/>
          </a:p>
        </p:txBody>
      </p:sp>
    </p:spTree>
    <p:extLst>
      <p:ext uri="{BB962C8B-B14F-4D97-AF65-F5344CB8AC3E}">
        <p14:creationId xmlns:p14="http://schemas.microsoft.com/office/powerpoint/2010/main" val="34449349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7"/>
          <p:cNvSpPr>
            <a:spLocks noGrp="1" noChangeArrowheads="1"/>
          </p:cNvSpPr>
          <p:nvPr>
            <p:ph type="sldNum" sz="quarter" idx="10"/>
          </p:nvPr>
        </p:nvSpPr>
        <p:spPr/>
        <p:txBody>
          <a:bodyPr/>
          <a:lstStyle>
            <a:lvl1pPr>
              <a:defRPr/>
            </a:lvl1pPr>
          </a:lstStyle>
          <a:p>
            <a:r>
              <a:rPr lang="en-US" altLang="en-US"/>
              <a:t> </a:t>
            </a:r>
            <a:fld id="{F6807C96-22BE-40E4-9211-86FF72FA7763}" type="slidenum">
              <a:rPr lang="en-US" altLang="en-US"/>
              <a:pPr/>
              <a:t>‹#›</a:t>
            </a:fld>
            <a:endParaRPr lang="en-US" altLang="en-US"/>
          </a:p>
        </p:txBody>
      </p:sp>
      <p:sp>
        <p:nvSpPr>
          <p:cNvPr id="5" name="Rectangle 8"/>
          <p:cNvSpPr>
            <a:spLocks noGrp="1" noChangeArrowheads="1"/>
          </p:cNvSpPr>
          <p:nvPr>
            <p:ph type="ftr" sz="quarter" idx="11"/>
          </p:nvPr>
        </p:nvSpPr>
        <p:spPr/>
        <p:txBody>
          <a:bodyPr/>
          <a:lstStyle>
            <a:lvl1pPr>
              <a:defRPr>
                <a:solidFill>
                  <a:srgbClr val="000000"/>
                </a:solidFill>
              </a:defRPr>
            </a:lvl1pPr>
          </a:lstStyle>
          <a:p>
            <a:pPr>
              <a:defRPr/>
            </a:pPr>
            <a:r>
              <a:rPr lang="en-US"/>
              <a:t>Health IT Workforce Curriculum </a:t>
            </a:r>
          </a:p>
          <a:p>
            <a:pPr>
              <a:defRPr/>
            </a:pPr>
            <a:r>
              <a:rPr lang="en-US"/>
              <a:t>Version 2.0/Spring 2011</a:t>
            </a:r>
          </a:p>
        </p:txBody>
      </p:sp>
      <p:sp>
        <p:nvSpPr>
          <p:cNvPr id="6" name="Rectangle 4"/>
          <p:cNvSpPr>
            <a:spLocks noGrp="1" noChangeArrowheads="1"/>
          </p:cNvSpPr>
          <p:nvPr>
            <p:ph type="dt" sz="half" idx="12"/>
          </p:nvPr>
        </p:nvSpPr>
        <p:spPr/>
        <p:txBody>
          <a:bodyPr/>
          <a:lstStyle>
            <a:lvl1pPr>
              <a:defRPr/>
            </a:lvl1pPr>
          </a:lstStyle>
          <a:p>
            <a:pPr>
              <a:defRPr/>
            </a:pPr>
            <a:r>
              <a:rPr lang="en-US"/>
              <a:t>Component 10/Unit 5-1</a:t>
            </a:r>
          </a:p>
        </p:txBody>
      </p:sp>
    </p:spTree>
    <p:extLst>
      <p:ext uri="{BB962C8B-B14F-4D97-AF65-F5344CB8AC3E}">
        <p14:creationId xmlns:p14="http://schemas.microsoft.com/office/powerpoint/2010/main" val="4191932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6" name="Rectangle 6"/>
          <p:cNvSpPr>
            <a:spLocks noGrp="1" noChangeArrowheads="1"/>
          </p:cNvSpPr>
          <p:nvPr>
            <p:ph type="sldNum" sz="quarter" idx="12"/>
          </p:nvPr>
        </p:nvSpPr>
        <p:spPr>
          <a:ln/>
        </p:spPr>
        <p:txBody>
          <a:bodyPr/>
          <a:lstStyle>
            <a:lvl1pPr>
              <a:defRPr/>
            </a:lvl1pPr>
          </a:lstStyle>
          <a:p>
            <a:fld id="{E24B7C10-F03D-419A-A86D-2B9C8D2514AA}" type="slidenum">
              <a:rPr lang="en-US" altLang="en-US"/>
              <a:pPr/>
              <a:t>‹#›</a:t>
            </a:fld>
            <a:endParaRPr lang="en-US" altLang="en-US"/>
          </a:p>
        </p:txBody>
      </p:sp>
    </p:spTree>
    <p:extLst>
      <p:ext uri="{BB962C8B-B14F-4D97-AF65-F5344CB8AC3E}">
        <p14:creationId xmlns:p14="http://schemas.microsoft.com/office/powerpoint/2010/main" val="3197088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6" name="Rectangle 6"/>
          <p:cNvSpPr>
            <a:spLocks noGrp="1" noChangeArrowheads="1"/>
          </p:cNvSpPr>
          <p:nvPr>
            <p:ph type="sldNum" sz="quarter" idx="12"/>
          </p:nvPr>
        </p:nvSpPr>
        <p:spPr>
          <a:ln/>
        </p:spPr>
        <p:txBody>
          <a:bodyPr/>
          <a:lstStyle>
            <a:lvl1pPr>
              <a:defRPr/>
            </a:lvl1pPr>
          </a:lstStyle>
          <a:p>
            <a:fld id="{117A142D-1BAE-4DE6-9DE9-AF0598ADE67B}" type="slidenum">
              <a:rPr lang="en-US" altLang="en-US"/>
              <a:pPr/>
              <a:t>‹#›</a:t>
            </a:fld>
            <a:endParaRPr lang="en-US" altLang="en-US"/>
          </a:p>
        </p:txBody>
      </p:sp>
    </p:spTree>
    <p:extLst>
      <p:ext uri="{BB962C8B-B14F-4D97-AF65-F5344CB8AC3E}">
        <p14:creationId xmlns:p14="http://schemas.microsoft.com/office/powerpoint/2010/main" val="3815681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7" name="Rectangle 6"/>
          <p:cNvSpPr>
            <a:spLocks noGrp="1" noChangeArrowheads="1"/>
          </p:cNvSpPr>
          <p:nvPr>
            <p:ph type="sldNum" sz="quarter" idx="12"/>
          </p:nvPr>
        </p:nvSpPr>
        <p:spPr>
          <a:ln/>
        </p:spPr>
        <p:txBody>
          <a:bodyPr/>
          <a:lstStyle>
            <a:lvl1pPr>
              <a:defRPr/>
            </a:lvl1pPr>
          </a:lstStyle>
          <a:p>
            <a:fld id="{8B1D5221-95AB-493D-AF16-B7D7C6A0B556}" type="slidenum">
              <a:rPr lang="en-US" altLang="en-US"/>
              <a:pPr/>
              <a:t>‹#›</a:t>
            </a:fld>
            <a:endParaRPr lang="en-US" altLang="en-US"/>
          </a:p>
        </p:txBody>
      </p:sp>
    </p:spTree>
    <p:extLst>
      <p:ext uri="{BB962C8B-B14F-4D97-AF65-F5344CB8AC3E}">
        <p14:creationId xmlns:p14="http://schemas.microsoft.com/office/powerpoint/2010/main" val="3695759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9" name="Rectangle 6"/>
          <p:cNvSpPr>
            <a:spLocks noGrp="1" noChangeArrowheads="1"/>
          </p:cNvSpPr>
          <p:nvPr>
            <p:ph type="sldNum" sz="quarter" idx="12"/>
          </p:nvPr>
        </p:nvSpPr>
        <p:spPr>
          <a:ln/>
        </p:spPr>
        <p:txBody>
          <a:bodyPr/>
          <a:lstStyle>
            <a:lvl1pPr>
              <a:defRPr/>
            </a:lvl1pPr>
          </a:lstStyle>
          <a:p>
            <a:fld id="{43E09D7F-FF98-4E1C-AD11-7E4A59E01839}" type="slidenum">
              <a:rPr lang="en-US" altLang="en-US"/>
              <a:pPr/>
              <a:t>‹#›</a:t>
            </a:fld>
            <a:endParaRPr lang="en-US" altLang="en-US"/>
          </a:p>
        </p:txBody>
      </p:sp>
    </p:spTree>
    <p:extLst>
      <p:ext uri="{BB962C8B-B14F-4D97-AF65-F5344CB8AC3E}">
        <p14:creationId xmlns:p14="http://schemas.microsoft.com/office/powerpoint/2010/main" val="608213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5" name="Rectangle 6"/>
          <p:cNvSpPr>
            <a:spLocks noGrp="1" noChangeArrowheads="1"/>
          </p:cNvSpPr>
          <p:nvPr>
            <p:ph type="sldNum" sz="quarter" idx="12"/>
          </p:nvPr>
        </p:nvSpPr>
        <p:spPr>
          <a:ln/>
        </p:spPr>
        <p:txBody>
          <a:bodyPr/>
          <a:lstStyle>
            <a:lvl1pPr>
              <a:defRPr/>
            </a:lvl1pPr>
          </a:lstStyle>
          <a:p>
            <a:fld id="{775E36BD-10A3-42E5-9103-BFCC7DF9B35D}" type="slidenum">
              <a:rPr lang="en-US" altLang="en-US"/>
              <a:pPr/>
              <a:t>‹#›</a:t>
            </a:fld>
            <a:endParaRPr lang="en-US" altLang="en-US"/>
          </a:p>
        </p:txBody>
      </p:sp>
    </p:spTree>
    <p:extLst>
      <p:ext uri="{BB962C8B-B14F-4D97-AF65-F5344CB8AC3E}">
        <p14:creationId xmlns:p14="http://schemas.microsoft.com/office/powerpoint/2010/main" val="2198992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4" name="Rectangle 6"/>
          <p:cNvSpPr>
            <a:spLocks noGrp="1" noChangeArrowheads="1"/>
          </p:cNvSpPr>
          <p:nvPr>
            <p:ph type="sldNum" sz="quarter" idx="12"/>
          </p:nvPr>
        </p:nvSpPr>
        <p:spPr>
          <a:ln/>
        </p:spPr>
        <p:txBody>
          <a:bodyPr/>
          <a:lstStyle>
            <a:lvl1pPr>
              <a:defRPr/>
            </a:lvl1pPr>
          </a:lstStyle>
          <a:p>
            <a:fld id="{6F891236-0E1F-4C4C-8F99-779D5C04E6BE}" type="slidenum">
              <a:rPr lang="en-US" altLang="en-US"/>
              <a:pPr/>
              <a:t>‹#›</a:t>
            </a:fld>
            <a:endParaRPr lang="en-US" altLang="en-US"/>
          </a:p>
        </p:txBody>
      </p:sp>
    </p:spTree>
    <p:extLst>
      <p:ext uri="{BB962C8B-B14F-4D97-AF65-F5344CB8AC3E}">
        <p14:creationId xmlns:p14="http://schemas.microsoft.com/office/powerpoint/2010/main" val="1839860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7" name="Rectangle 6"/>
          <p:cNvSpPr>
            <a:spLocks noGrp="1" noChangeArrowheads="1"/>
          </p:cNvSpPr>
          <p:nvPr>
            <p:ph type="sldNum" sz="quarter" idx="12"/>
          </p:nvPr>
        </p:nvSpPr>
        <p:spPr>
          <a:ln/>
        </p:spPr>
        <p:txBody>
          <a:bodyPr/>
          <a:lstStyle>
            <a:lvl1pPr>
              <a:defRPr/>
            </a:lvl1pPr>
          </a:lstStyle>
          <a:p>
            <a:fld id="{C80428B0-1913-4BC0-B936-7289CCBF85F1}" type="slidenum">
              <a:rPr lang="en-US" altLang="en-US"/>
              <a:pPr/>
              <a:t>‹#›</a:t>
            </a:fld>
            <a:endParaRPr lang="en-US" altLang="en-US"/>
          </a:p>
        </p:txBody>
      </p:sp>
    </p:spTree>
    <p:extLst>
      <p:ext uri="{BB962C8B-B14F-4D97-AF65-F5344CB8AC3E}">
        <p14:creationId xmlns:p14="http://schemas.microsoft.com/office/powerpoint/2010/main" val="872290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7" name="Rectangle 6"/>
          <p:cNvSpPr>
            <a:spLocks noGrp="1" noChangeArrowheads="1"/>
          </p:cNvSpPr>
          <p:nvPr>
            <p:ph type="sldNum" sz="quarter" idx="12"/>
          </p:nvPr>
        </p:nvSpPr>
        <p:spPr>
          <a:ln/>
        </p:spPr>
        <p:txBody>
          <a:bodyPr/>
          <a:lstStyle>
            <a:lvl1pPr>
              <a:defRPr/>
            </a:lvl1pPr>
          </a:lstStyle>
          <a:p>
            <a:fld id="{EB9A3A7A-5662-490B-B4AD-6849AD930525}" type="slidenum">
              <a:rPr lang="en-US" altLang="en-US"/>
              <a:pPr/>
              <a:t>‹#›</a:t>
            </a:fld>
            <a:endParaRPr lang="en-US" altLang="en-US"/>
          </a:p>
        </p:txBody>
      </p:sp>
    </p:spTree>
    <p:extLst>
      <p:ext uri="{BB962C8B-B14F-4D97-AF65-F5344CB8AC3E}">
        <p14:creationId xmlns:p14="http://schemas.microsoft.com/office/powerpoint/2010/main" val="2290162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00"/>
                </a:solidFill>
                <a:latin typeface="Arial" charset="0"/>
              </a:defRPr>
            </a:lvl1pPr>
          </a:lstStyle>
          <a:p>
            <a:pPr>
              <a:defRPr/>
            </a:pPr>
            <a:r>
              <a:rPr lang="en-US"/>
              <a:t>Component 10/Unit 5-1</a:t>
            </a:r>
            <a:endParaRPr lang="en-US" dirty="0"/>
          </a:p>
        </p:txBody>
      </p:sp>
      <p:sp>
        <p:nvSpPr>
          <p:cNvPr id="1029" name="Rectangle 5"/>
          <p:cNvSpPr>
            <a:spLocks noGrp="1" noChangeArrowheads="1"/>
          </p:cNvSpPr>
          <p:nvPr>
            <p:ph type="ftr" sz="quarter" idx="3"/>
          </p:nvPr>
        </p:nvSpPr>
        <p:spPr bwMode="auto">
          <a:xfrm>
            <a:off x="35814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defRPr>
            </a:lvl1pPr>
          </a:lstStyle>
          <a:p>
            <a:pPr>
              <a:defRPr/>
            </a:pPr>
            <a:r>
              <a:rPr lang="en-US"/>
              <a:t>Health IT Workforce Curriculum  Version 2.0/Spring 2011</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00"/>
                </a:solidFill>
              </a:defRPr>
            </a:lvl1pPr>
          </a:lstStyle>
          <a:p>
            <a:fld id="{924377AD-EDCE-48D8-905F-E695BC340D9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108" r:id="rId1"/>
    <p:sldLayoutId id="2147484098" r:id="rId2"/>
    <p:sldLayoutId id="2147484099" r:id="rId3"/>
    <p:sldLayoutId id="2147484100" r:id="rId4"/>
    <p:sldLayoutId id="2147484101" r:id="rId5"/>
    <p:sldLayoutId id="2147484102" r:id="rId6"/>
    <p:sldLayoutId id="2147484103" r:id="rId7"/>
    <p:sldLayoutId id="2147484104" r:id="rId8"/>
    <p:sldLayoutId id="2147484105" r:id="rId9"/>
    <p:sldLayoutId id="2147484106" r:id="rId10"/>
    <p:sldLayoutId id="2147484107" r:id="rId11"/>
    <p:sldLayoutId id="2147484109" r:id="rId12"/>
  </p:sldLayoutIdLst>
  <p:hf hdr="0"/>
  <p:txStyles>
    <p:titleStyle>
      <a:lvl1pPr algn="ctr" rtl="0" eaLnBrk="0" fontAlgn="base" hangingPunct="0">
        <a:spcBef>
          <a:spcPct val="0"/>
        </a:spcBef>
        <a:spcAft>
          <a:spcPct val="0"/>
        </a:spcAft>
        <a:defRPr lang="en-US" sz="4000" dirty="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Verdana" pitchFamily="34" charset="0"/>
        </a:defRPr>
      </a:lvl2pPr>
      <a:lvl3pPr algn="ctr" rtl="0" eaLnBrk="0" fontAlgn="base" hangingPunct="0">
        <a:spcBef>
          <a:spcPct val="0"/>
        </a:spcBef>
        <a:spcAft>
          <a:spcPct val="0"/>
        </a:spcAft>
        <a:defRPr sz="4000">
          <a:solidFill>
            <a:schemeClr val="tx2"/>
          </a:solidFill>
          <a:latin typeface="Verdana" pitchFamily="34" charset="0"/>
        </a:defRPr>
      </a:lvl3pPr>
      <a:lvl4pPr algn="ctr" rtl="0" eaLnBrk="0" fontAlgn="base" hangingPunct="0">
        <a:spcBef>
          <a:spcPct val="0"/>
        </a:spcBef>
        <a:spcAft>
          <a:spcPct val="0"/>
        </a:spcAft>
        <a:defRPr sz="4000">
          <a:solidFill>
            <a:schemeClr val="tx2"/>
          </a:solidFill>
          <a:latin typeface="Verdana" pitchFamily="34" charset="0"/>
        </a:defRPr>
      </a:lvl4pPr>
      <a:lvl5pPr algn="ctr" rtl="0" eaLnBrk="0" fontAlgn="base" hangingPunct="0">
        <a:spcBef>
          <a:spcPct val="0"/>
        </a:spcBef>
        <a:spcAft>
          <a:spcPct val="0"/>
        </a:spcAft>
        <a:defRPr sz="4000">
          <a:solidFill>
            <a:schemeClr val="tx2"/>
          </a:solidFill>
          <a:latin typeface="Verdana"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lang="en-US" sz="3200" dirty="0">
          <a:solidFill>
            <a:schemeClr val="tx1"/>
          </a:solidFill>
          <a:latin typeface="+mn-lt"/>
          <a:ea typeface="+mn-ea"/>
          <a:cs typeface="+mn-cs"/>
        </a:defRPr>
      </a:lvl1pPr>
      <a:lvl2pPr marL="742950" indent="-285750" algn="l" rtl="0" eaLnBrk="0" fontAlgn="base" hangingPunct="0">
        <a:spcBef>
          <a:spcPct val="20000"/>
        </a:spcBef>
        <a:spcAft>
          <a:spcPct val="0"/>
        </a:spcAft>
        <a:buChar char="–"/>
        <a:defRPr lang="en-US" sz="2800" dirty="0">
          <a:solidFill>
            <a:schemeClr val="tx1"/>
          </a:solidFill>
          <a:latin typeface="+mn-lt"/>
        </a:defRPr>
      </a:lvl2pPr>
      <a:lvl3pPr marL="1143000" indent="-228600" algn="l" rtl="0" eaLnBrk="0" fontAlgn="base" hangingPunct="0">
        <a:spcBef>
          <a:spcPct val="20000"/>
        </a:spcBef>
        <a:spcAft>
          <a:spcPct val="0"/>
        </a:spcAft>
        <a:buChar char="•"/>
        <a:defRPr lang="en-US" sz="2400" dirty="0">
          <a:solidFill>
            <a:schemeClr val="tx1"/>
          </a:solidFill>
          <a:latin typeface="+mn-lt"/>
        </a:defRPr>
      </a:lvl3pPr>
      <a:lvl4pPr marL="1600200" indent="-228600" algn="l" rtl="0" eaLnBrk="0" fontAlgn="base" hangingPunct="0">
        <a:spcBef>
          <a:spcPct val="20000"/>
        </a:spcBef>
        <a:spcAft>
          <a:spcPct val="0"/>
        </a:spcAft>
        <a:buChar char="–"/>
        <a:defRPr lang="en-US" sz="2000" dirty="0">
          <a:solidFill>
            <a:schemeClr val="tx1"/>
          </a:solidFill>
          <a:latin typeface="+mn-lt"/>
        </a:defRPr>
      </a:lvl4pPr>
      <a:lvl5pPr marL="2057400" indent="-228600" algn="l" rtl="0" eaLnBrk="0" fontAlgn="base" hangingPunct="0">
        <a:spcBef>
          <a:spcPct val="20000"/>
        </a:spcBef>
        <a:spcAft>
          <a:spcPct val="0"/>
        </a:spcAft>
        <a:buChar char="»"/>
        <a:defRPr lang="en-US" sz="2000" dirty="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40.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6.xml"/><Relationship Id="rId5" Type="http://schemas.openxmlformats.org/officeDocument/2006/relationships/image" Target="../media/image3.jpeg"/><Relationship Id="rId4" Type="http://schemas.openxmlformats.org/officeDocument/2006/relationships/hyperlink" Target="http://upload.wikimedia.org/wikipedia/commons/7/73/W._Edwards_Deming.jpg" TargetMode="Externa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2.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43.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tags" Target="../tags/tag5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6.xml"/><Relationship Id="rId1" Type="http://schemas.openxmlformats.org/officeDocument/2006/relationships/tags" Target="../tags/tag55.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6.xml"/><Relationship Id="rId1" Type="http://schemas.openxmlformats.org/officeDocument/2006/relationships/tags" Target="../tags/tag6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6.xml"/><Relationship Id="rId1" Type="http://schemas.openxmlformats.org/officeDocument/2006/relationships/tags" Target="../tags/tag64.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6.xml"/><Relationship Id="rId1" Type="http://schemas.openxmlformats.org/officeDocument/2006/relationships/tags" Target="../tags/tag65.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tags" Target="../tags/tag70.xml"/><Relationship Id="rId4" Type="http://schemas.openxmlformats.org/officeDocument/2006/relationships/hyperlink" Target="http://www.rchc.net/Public/OHIT/ClinicProcessRedesign-PPT.pdf" TargetMode="Externa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tags" Target="../tags/tag71.xml"/><Relationship Id="rId5" Type="http://schemas.openxmlformats.org/officeDocument/2006/relationships/hyperlink" Target="http://www.people.vcu.edu/~rsleeth/ManagerLeaderQuotes.htm" TargetMode="External"/><Relationship Id="rId4" Type="http://schemas.openxmlformats.org/officeDocument/2006/relationships/hyperlink" Target="http://www.rchc.net/Public/OHIT/ClinicProcessRedesign-PPT.pdf"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078162"/>
          </a:xfrm>
        </p:spPr>
        <p:txBody>
          <a:bodyPr/>
          <a:lstStyle/>
          <a:p>
            <a:r>
              <a:rPr lang="en-US" altLang="en-US" dirty="0">
                <a:cs typeface="Calibri" panose="020F0502020204030204" pitchFamily="34" charset="0"/>
              </a:rPr>
              <a:t>Fundamentals of Workflow Process</a:t>
            </a:r>
            <a:br>
              <a:rPr lang="en-US" altLang="en-US" dirty="0">
                <a:cs typeface="Calibri" panose="020F0502020204030204" pitchFamily="34" charset="0"/>
              </a:rPr>
            </a:br>
            <a:r>
              <a:rPr lang="en-US" altLang="en-US" dirty="0">
                <a:cs typeface="Calibri" panose="020F0502020204030204" pitchFamily="34" charset="0"/>
              </a:rPr>
              <a:t>Analysis and Redesign</a:t>
            </a:r>
            <a:endParaRPr lang="en-US" dirty="0"/>
          </a:p>
        </p:txBody>
      </p:sp>
      <p:sp>
        <p:nvSpPr>
          <p:cNvPr id="7" name="Rectangle 6"/>
          <p:cNvSpPr/>
          <p:nvPr/>
        </p:nvSpPr>
        <p:spPr>
          <a:xfrm>
            <a:off x="2209800" y="4724400"/>
            <a:ext cx="5562600" cy="369332"/>
          </a:xfrm>
          <a:prstGeom prst="rect">
            <a:avLst/>
          </a:prstGeom>
        </p:spPr>
        <p:txBody>
          <a:bodyPr wrap="square">
            <a:spAutoFit/>
          </a:bodyPr>
          <a:lstStyle/>
          <a:p>
            <a:pPr algn="ctr"/>
            <a:r>
              <a:rPr lang="en-US" dirty="0"/>
              <a:t>Slides compiled by Drs. Zhang and Shahriar</a:t>
            </a:r>
          </a:p>
        </p:txBody>
      </p:sp>
    </p:spTree>
    <p:extLst>
      <p:ext uri="{BB962C8B-B14F-4D97-AF65-F5344CB8AC3E}">
        <p14:creationId xmlns:p14="http://schemas.microsoft.com/office/powerpoint/2010/main" val="17398567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altLang="en-US" smtClean="0"/>
              <a:t>Redesign Strategies</a:t>
            </a:r>
            <a:r>
              <a:rPr lang="en-US" altLang="en-US" baseline="30000" smtClean="0"/>
              <a:t>2</a:t>
            </a:r>
          </a:p>
        </p:txBody>
      </p:sp>
      <p:sp>
        <p:nvSpPr>
          <p:cNvPr id="25603" name="Rectangle 3"/>
          <p:cNvSpPr>
            <a:spLocks noGrp="1" noChangeArrowheads="1"/>
          </p:cNvSpPr>
          <p:nvPr>
            <p:ph sz="half" idx="1"/>
          </p:nvPr>
        </p:nvSpPr>
        <p:spPr>
          <a:xfrm>
            <a:off x="457200" y="1600200"/>
            <a:ext cx="4419600" cy="4525963"/>
          </a:xfrm>
        </p:spPr>
        <p:txBody>
          <a:bodyPr/>
          <a:lstStyle/>
          <a:p>
            <a:pPr eaLnBrk="1" hangingPunct="1"/>
            <a:r>
              <a:rPr lang="en-US" altLang="en-US" smtClean="0">
                <a:solidFill>
                  <a:srgbClr val="FF0000"/>
                </a:solidFill>
              </a:rPr>
              <a:t>Automation</a:t>
            </a:r>
            <a:r>
              <a:rPr lang="en-US" altLang="en-US" smtClean="0"/>
              <a:t> </a:t>
            </a:r>
          </a:p>
          <a:p>
            <a:pPr eaLnBrk="1" hangingPunct="1"/>
            <a:r>
              <a:rPr lang="en-US" altLang="en-US" smtClean="0"/>
              <a:t>Buffering </a:t>
            </a:r>
          </a:p>
          <a:p>
            <a:pPr eaLnBrk="1" hangingPunct="1"/>
            <a:r>
              <a:rPr lang="en-US" altLang="en-US" smtClean="0">
                <a:solidFill>
                  <a:srgbClr val="FF0000"/>
                </a:solidFill>
              </a:rPr>
              <a:t>Centralization</a:t>
            </a:r>
            <a:r>
              <a:rPr lang="en-US" altLang="en-US" smtClean="0"/>
              <a:t> </a:t>
            </a:r>
          </a:p>
          <a:p>
            <a:pPr eaLnBrk="1" hangingPunct="1"/>
            <a:r>
              <a:rPr lang="en-US" altLang="en-US" smtClean="0"/>
              <a:t>Control addition </a:t>
            </a:r>
          </a:p>
          <a:p>
            <a:pPr eaLnBrk="1" hangingPunct="1"/>
            <a:r>
              <a:rPr lang="en-US" altLang="en-US" smtClean="0"/>
              <a:t>Control relocation </a:t>
            </a:r>
          </a:p>
          <a:p>
            <a:pPr eaLnBrk="1" hangingPunct="1"/>
            <a:r>
              <a:rPr lang="en-US" altLang="en-US" smtClean="0"/>
              <a:t>Contact reduction </a:t>
            </a:r>
          </a:p>
          <a:p>
            <a:pPr eaLnBrk="1" hangingPunct="1"/>
            <a:r>
              <a:rPr lang="en-US" altLang="en-US" smtClean="0"/>
              <a:t>Customer teams </a:t>
            </a:r>
            <a:br>
              <a:rPr lang="en-US" altLang="en-US" smtClean="0"/>
            </a:br>
            <a:r>
              <a:rPr lang="en-US" altLang="en-US" smtClean="0"/>
              <a:t>and case managers </a:t>
            </a:r>
          </a:p>
        </p:txBody>
      </p:sp>
      <p:sp>
        <p:nvSpPr>
          <p:cNvPr id="25604" name="Rectangle 5"/>
          <p:cNvSpPr>
            <a:spLocks noGrp="1" noChangeArrowheads="1"/>
          </p:cNvSpPr>
          <p:nvPr>
            <p:ph sz="half" idx="2"/>
          </p:nvPr>
        </p:nvSpPr>
        <p:spPr>
          <a:xfrm>
            <a:off x="5029200" y="1600200"/>
            <a:ext cx="3733800" cy="4525963"/>
          </a:xfrm>
        </p:spPr>
        <p:txBody>
          <a:bodyPr/>
          <a:lstStyle/>
          <a:p>
            <a:pPr eaLnBrk="1" hangingPunct="1"/>
            <a:r>
              <a:rPr lang="en-US" altLang="en-US" smtClean="0"/>
              <a:t>Empower </a:t>
            </a:r>
          </a:p>
          <a:p>
            <a:pPr eaLnBrk="1" hangingPunct="1"/>
            <a:r>
              <a:rPr lang="en-US" altLang="en-US" smtClean="0"/>
              <a:t>Exception </a:t>
            </a:r>
          </a:p>
          <a:p>
            <a:pPr eaLnBrk="1" hangingPunct="1"/>
            <a:r>
              <a:rPr lang="en-US" altLang="en-US" smtClean="0"/>
              <a:t>Extra resources </a:t>
            </a:r>
          </a:p>
          <a:p>
            <a:pPr eaLnBrk="1" hangingPunct="1"/>
            <a:r>
              <a:rPr lang="en-US" altLang="en-US" smtClean="0"/>
              <a:t>Flexible assignment </a:t>
            </a:r>
          </a:p>
          <a:p>
            <a:pPr eaLnBrk="1" hangingPunct="1"/>
            <a:r>
              <a:rPr lang="en-US" altLang="en-US" smtClean="0"/>
              <a:t>Integration </a:t>
            </a:r>
          </a:p>
          <a:p>
            <a:pPr eaLnBrk="1" hangingPunct="1"/>
            <a:r>
              <a:rPr lang="en-US" altLang="en-US" smtClean="0"/>
              <a:t>Interfacing </a:t>
            </a:r>
          </a:p>
          <a:p>
            <a:pPr eaLnBrk="1" hangingPunct="1"/>
            <a:r>
              <a:rPr lang="en-US" altLang="en-US" smtClean="0"/>
              <a:t>Knock-outs</a:t>
            </a:r>
          </a:p>
          <a:p>
            <a:pPr eaLnBrk="1" hangingPunct="1"/>
            <a:endParaRPr lang="en-US" altLang="en-US" smtClean="0"/>
          </a:p>
        </p:txBody>
      </p:sp>
    </p:spTree>
    <p:custDataLst>
      <p:tags r:id="rId1"/>
    </p:custDataLst>
    <p:extLst>
      <p:ext uri="{BB962C8B-B14F-4D97-AF65-F5344CB8AC3E}">
        <p14:creationId xmlns:p14="http://schemas.microsoft.com/office/powerpoint/2010/main" val="1256286395"/>
      </p:ext>
    </p:extLst>
  </p:cSld>
  <p:clrMapOvr>
    <a:masterClrMapping/>
  </p:clrMapOvr>
  <p:transition advTm="50599"/>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a:xfrm>
            <a:off x="0" y="274638"/>
            <a:ext cx="8229600" cy="1143000"/>
          </a:xfrm>
        </p:spPr>
        <p:txBody>
          <a:bodyPr/>
          <a:lstStyle/>
          <a:p>
            <a:pPr eaLnBrk="1" hangingPunct="1"/>
            <a:r>
              <a:rPr lang="en-US" altLang="en-US" smtClean="0"/>
              <a:t>Redesign Strategies</a:t>
            </a:r>
            <a:r>
              <a:rPr lang="en-US" altLang="en-US" baseline="30000" smtClean="0"/>
              <a:t>2</a:t>
            </a:r>
            <a:br>
              <a:rPr lang="en-US" altLang="en-US" baseline="30000" smtClean="0"/>
            </a:br>
            <a:r>
              <a:rPr lang="en-US" altLang="en-US" sz="3600" baseline="30000" smtClean="0"/>
              <a:t>(cont.)</a:t>
            </a:r>
          </a:p>
        </p:txBody>
      </p:sp>
      <p:sp>
        <p:nvSpPr>
          <p:cNvPr id="27651" name="Rectangle 3"/>
          <p:cNvSpPr>
            <a:spLocks noGrp="1" noChangeArrowheads="1"/>
          </p:cNvSpPr>
          <p:nvPr>
            <p:ph type="body" sz="half" idx="4294967295"/>
          </p:nvPr>
        </p:nvSpPr>
        <p:spPr>
          <a:xfrm>
            <a:off x="0" y="1600200"/>
            <a:ext cx="4191000" cy="4525963"/>
          </a:xfrm>
        </p:spPr>
        <p:txBody>
          <a:bodyPr/>
          <a:lstStyle/>
          <a:p>
            <a:pPr eaLnBrk="1" hangingPunct="1"/>
            <a:r>
              <a:rPr lang="en-US" altLang="en-US" sz="2800" smtClean="0"/>
              <a:t>Numerical involvement</a:t>
            </a:r>
          </a:p>
          <a:p>
            <a:pPr eaLnBrk="1" hangingPunct="1"/>
            <a:r>
              <a:rPr lang="en-US" altLang="en-US" sz="2800" smtClean="0"/>
              <a:t>Outsourcing </a:t>
            </a:r>
          </a:p>
          <a:p>
            <a:pPr eaLnBrk="1" hangingPunct="1"/>
            <a:r>
              <a:rPr lang="en-US" altLang="en-US" sz="2800" smtClean="0"/>
              <a:t>Order-based work </a:t>
            </a:r>
          </a:p>
          <a:p>
            <a:pPr eaLnBrk="1" hangingPunct="1"/>
            <a:r>
              <a:rPr lang="en-US" altLang="en-US" sz="2800" smtClean="0"/>
              <a:t>Order assignment </a:t>
            </a:r>
          </a:p>
          <a:p>
            <a:pPr eaLnBrk="1" hangingPunct="1"/>
            <a:r>
              <a:rPr lang="en-US" altLang="en-US" sz="2800" smtClean="0"/>
              <a:t>Order types </a:t>
            </a:r>
          </a:p>
          <a:p>
            <a:pPr eaLnBrk="1" hangingPunct="1"/>
            <a:r>
              <a:rPr lang="en-US" altLang="en-US" sz="2800" smtClean="0"/>
              <a:t>Parallelism </a:t>
            </a:r>
          </a:p>
          <a:p>
            <a:pPr eaLnBrk="1" hangingPunct="1"/>
            <a:r>
              <a:rPr lang="en-US" altLang="en-US" sz="2800" smtClean="0"/>
              <a:t>Split responsibilities</a:t>
            </a:r>
          </a:p>
        </p:txBody>
      </p:sp>
      <p:sp>
        <p:nvSpPr>
          <p:cNvPr id="27652" name="Rectangle 5"/>
          <p:cNvSpPr>
            <a:spLocks noGrp="1" noChangeArrowheads="1"/>
          </p:cNvSpPr>
          <p:nvPr>
            <p:ph type="body" sz="half" idx="4294967295"/>
          </p:nvPr>
        </p:nvSpPr>
        <p:spPr>
          <a:xfrm>
            <a:off x="5334000" y="1600200"/>
            <a:ext cx="3810000" cy="4525963"/>
          </a:xfrm>
        </p:spPr>
        <p:txBody>
          <a:bodyPr/>
          <a:lstStyle/>
          <a:p>
            <a:pPr eaLnBrk="1" hangingPunct="1"/>
            <a:r>
              <a:rPr lang="en-US" altLang="en-US" sz="2800" smtClean="0"/>
              <a:t>Task composition </a:t>
            </a:r>
          </a:p>
          <a:p>
            <a:pPr eaLnBrk="1" hangingPunct="1"/>
            <a:r>
              <a:rPr lang="en-US" altLang="en-US" sz="2800" smtClean="0"/>
              <a:t>Task elimination </a:t>
            </a:r>
          </a:p>
          <a:p>
            <a:pPr eaLnBrk="1" hangingPunct="1"/>
            <a:r>
              <a:rPr lang="en-US" altLang="en-US" sz="2800" smtClean="0"/>
              <a:t>Triage </a:t>
            </a:r>
          </a:p>
          <a:p>
            <a:pPr eaLnBrk="1" hangingPunct="1"/>
            <a:r>
              <a:rPr lang="en-US" altLang="en-US" sz="2800" smtClean="0"/>
              <a:t>Trusted party </a:t>
            </a:r>
          </a:p>
          <a:p>
            <a:pPr eaLnBrk="1" hangingPunct="1"/>
            <a:r>
              <a:rPr lang="en-US" altLang="en-US" sz="2800" smtClean="0"/>
              <a:t>Resequencing </a:t>
            </a:r>
          </a:p>
          <a:p>
            <a:pPr eaLnBrk="1" hangingPunct="1"/>
            <a:r>
              <a:rPr lang="en-US" altLang="en-US" sz="2800" smtClean="0"/>
              <a:t>Specialist-generalist</a:t>
            </a:r>
          </a:p>
        </p:txBody>
      </p:sp>
    </p:spTree>
    <p:custDataLst>
      <p:tags r:id="rId1"/>
    </p:custDataLst>
    <p:extLst>
      <p:ext uri="{BB962C8B-B14F-4D97-AF65-F5344CB8AC3E}">
        <p14:creationId xmlns:p14="http://schemas.microsoft.com/office/powerpoint/2010/main" val="847869293"/>
      </p:ext>
    </p:extLst>
  </p:cSld>
  <p:clrMapOvr>
    <a:masterClrMapping/>
  </p:clrMapOvr>
  <p:transition advTm="50599"/>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altLang="en-US" sz="3600" smtClean="0"/>
              <a:t>Optimization Method:   Automation </a:t>
            </a:r>
          </a:p>
        </p:txBody>
      </p:sp>
      <p:sp>
        <p:nvSpPr>
          <p:cNvPr id="29699" name="Rectangle 3"/>
          <p:cNvSpPr>
            <a:spLocks noGrp="1" noChangeArrowheads="1"/>
          </p:cNvSpPr>
          <p:nvPr>
            <p:ph idx="1"/>
          </p:nvPr>
        </p:nvSpPr>
        <p:spPr/>
        <p:txBody>
          <a:bodyPr/>
          <a:lstStyle/>
          <a:p>
            <a:pPr eaLnBrk="1" hangingPunct="1">
              <a:lnSpc>
                <a:spcPct val="110000"/>
              </a:lnSpc>
            </a:pPr>
            <a:r>
              <a:rPr lang="en-US" altLang="en-US" sz="2800" smtClean="0"/>
              <a:t>Design decisions determine the </a:t>
            </a:r>
            <a:r>
              <a:rPr lang="en-US" altLang="en-US" sz="2800" smtClean="0">
                <a:solidFill>
                  <a:srgbClr val="FF0000"/>
                </a:solidFill>
              </a:rPr>
              <a:t>extent</a:t>
            </a:r>
            <a:r>
              <a:rPr lang="en-US" altLang="en-US" sz="2800" smtClean="0"/>
              <a:t> to which a given job, task, function or responsibility is to </a:t>
            </a:r>
            <a:r>
              <a:rPr lang="en-US" altLang="en-US" sz="2800" smtClean="0">
                <a:solidFill>
                  <a:srgbClr val="FF0000"/>
                </a:solidFill>
              </a:rPr>
              <a:t>be automated or assigned to human performance</a:t>
            </a:r>
            <a:r>
              <a:rPr lang="en-US" altLang="en-US" sz="2800" baseline="30000" smtClean="0">
                <a:solidFill>
                  <a:srgbClr val="FF0000"/>
                </a:solidFill>
              </a:rPr>
              <a:t>3</a:t>
            </a:r>
            <a:r>
              <a:rPr lang="en-US" altLang="en-US" sz="2800" smtClean="0"/>
              <a:t> </a:t>
            </a:r>
          </a:p>
          <a:p>
            <a:pPr eaLnBrk="1" hangingPunct="1">
              <a:lnSpc>
                <a:spcPct val="110000"/>
              </a:lnSpc>
            </a:pPr>
            <a:r>
              <a:rPr lang="en-US" altLang="en-US" sz="2800" smtClean="0"/>
              <a:t>Consider the relative </a:t>
            </a:r>
            <a:r>
              <a:rPr lang="en-US" altLang="en-US" sz="2800" smtClean="0">
                <a:solidFill>
                  <a:srgbClr val="FF0000"/>
                </a:solidFill>
              </a:rPr>
              <a:t>capabilities and limitations of human vs technology </a:t>
            </a:r>
          </a:p>
          <a:p>
            <a:pPr eaLnBrk="1" hangingPunct="1">
              <a:lnSpc>
                <a:spcPct val="110000"/>
              </a:lnSpc>
            </a:pPr>
            <a:r>
              <a:rPr lang="en-US" altLang="en-US" sz="2800" smtClean="0"/>
              <a:t>Basing decisions solely on the capabilities of the technology is not advised</a:t>
            </a:r>
          </a:p>
          <a:p>
            <a:pPr eaLnBrk="1" hangingPunct="1">
              <a:lnSpc>
                <a:spcPct val="110000"/>
              </a:lnSpc>
            </a:pPr>
            <a:endParaRPr lang="en-US" altLang="en-US" sz="2800" smtClean="0"/>
          </a:p>
          <a:p>
            <a:pPr eaLnBrk="1" hangingPunct="1"/>
            <a:endParaRPr lang="en-US" altLang="en-US" sz="2800" smtClean="0"/>
          </a:p>
        </p:txBody>
      </p:sp>
    </p:spTree>
    <p:custDataLst>
      <p:tags r:id="rId1"/>
    </p:custDataLst>
    <p:extLst>
      <p:ext uri="{BB962C8B-B14F-4D97-AF65-F5344CB8AC3E}">
        <p14:creationId xmlns:p14="http://schemas.microsoft.com/office/powerpoint/2010/main" val="3765981812"/>
      </p:ext>
    </p:extLst>
  </p:cSld>
  <p:clrMapOvr>
    <a:masterClrMapping/>
  </p:clrMapOvr>
  <p:transition advTm="107739"/>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altLang="en-US" smtClean="0"/>
              <a:t>Automation Examples</a:t>
            </a:r>
          </a:p>
        </p:txBody>
      </p:sp>
      <p:sp>
        <p:nvSpPr>
          <p:cNvPr id="31747" name="Rectangle 3"/>
          <p:cNvSpPr>
            <a:spLocks noGrp="1" noChangeArrowheads="1"/>
          </p:cNvSpPr>
          <p:nvPr>
            <p:ph idx="1"/>
          </p:nvPr>
        </p:nvSpPr>
        <p:spPr>
          <a:xfrm>
            <a:off x="838200" y="1600200"/>
            <a:ext cx="8001000" cy="4525963"/>
          </a:xfrm>
        </p:spPr>
        <p:txBody>
          <a:bodyPr/>
          <a:lstStyle/>
          <a:p>
            <a:pPr marL="0" indent="0" eaLnBrk="1" hangingPunct="1">
              <a:buFontTx/>
              <a:buNone/>
            </a:pPr>
            <a:r>
              <a:rPr lang="en-US" altLang="en-US" sz="2800" smtClean="0"/>
              <a:t>Opportunities to use computer systems </a:t>
            </a:r>
            <a:br>
              <a:rPr lang="en-US" altLang="en-US" sz="2800" smtClean="0"/>
            </a:br>
            <a:r>
              <a:rPr lang="en-US" altLang="en-US" sz="2800" smtClean="0"/>
              <a:t>to automate clinic processes:</a:t>
            </a:r>
          </a:p>
          <a:p>
            <a:pPr lvl="1" eaLnBrk="1" hangingPunct="1">
              <a:buFont typeface="Arial" panose="020B0604020202020204" pitchFamily="34" charset="0"/>
              <a:buChar char="•"/>
            </a:pPr>
            <a:r>
              <a:rPr lang="en-US" altLang="en-US" sz="2400" smtClean="0">
                <a:solidFill>
                  <a:srgbClr val="FF0000"/>
                </a:solidFill>
              </a:rPr>
              <a:t>Triggering prescription refills</a:t>
            </a:r>
          </a:p>
          <a:p>
            <a:pPr lvl="1" eaLnBrk="1" hangingPunct="1">
              <a:buFont typeface="Arial" panose="020B0604020202020204" pitchFamily="34" charset="0"/>
              <a:buChar char="•"/>
            </a:pPr>
            <a:r>
              <a:rPr lang="en-US" altLang="en-US" sz="2400" smtClean="0">
                <a:solidFill>
                  <a:srgbClr val="FF0000"/>
                </a:solidFill>
              </a:rPr>
              <a:t>Alerting clinicians to abnormal lab results</a:t>
            </a:r>
          </a:p>
          <a:p>
            <a:pPr lvl="1" eaLnBrk="1" hangingPunct="1">
              <a:buFont typeface="Arial" panose="020B0604020202020204" pitchFamily="34" charset="0"/>
              <a:buChar char="•"/>
            </a:pPr>
            <a:r>
              <a:rPr lang="en-US" altLang="en-US" sz="2400" smtClean="0"/>
              <a:t>Triggering planned assessments</a:t>
            </a:r>
          </a:p>
          <a:p>
            <a:pPr lvl="1" eaLnBrk="1" hangingPunct="1">
              <a:buFont typeface="Arial" panose="020B0604020202020204" pitchFamily="34" charset="0"/>
              <a:buChar char="•"/>
            </a:pPr>
            <a:r>
              <a:rPr lang="en-US" altLang="en-US" sz="2400" smtClean="0"/>
              <a:t>Subscribing to automatic information updates</a:t>
            </a:r>
          </a:p>
          <a:p>
            <a:pPr lvl="2" eaLnBrk="1" hangingPunct="1"/>
            <a:r>
              <a:rPr lang="en-US" altLang="en-US" sz="2000" smtClean="0"/>
              <a:t>Rather waiting and requesting information when needed </a:t>
            </a:r>
          </a:p>
          <a:p>
            <a:pPr lvl="2" eaLnBrk="1" hangingPunct="1"/>
            <a:r>
              <a:rPr lang="en-US" altLang="en-US" sz="2000" smtClean="0"/>
              <a:t>Buffering</a:t>
            </a:r>
          </a:p>
          <a:p>
            <a:pPr marL="0" indent="0" eaLnBrk="1" hangingPunct="1"/>
            <a:endParaRPr lang="en-US" altLang="en-US" sz="2800" smtClean="0"/>
          </a:p>
        </p:txBody>
      </p:sp>
    </p:spTree>
    <p:custDataLst>
      <p:tags r:id="rId1"/>
    </p:custDataLst>
    <p:extLst>
      <p:ext uri="{BB962C8B-B14F-4D97-AF65-F5344CB8AC3E}">
        <p14:creationId xmlns:p14="http://schemas.microsoft.com/office/powerpoint/2010/main" val="2715449991"/>
      </p:ext>
    </p:extLst>
  </p:cSld>
  <p:clrMapOvr>
    <a:masterClrMapping/>
  </p:clrMapOvr>
  <p:transition advTm="37149"/>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ltLang="en-US" sz="3600" smtClean="0"/>
              <a:t>Optimization Method: Centralization </a:t>
            </a:r>
          </a:p>
        </p:txBody>
      </p:sp>
      <p:sp>
        <p:nvSpPr>
          <p:cNvPr id="33795" name="Rectangle 3"/>
          <p:cNvSpPr>
            <a:spLocks noGrp="1" noChangeArrowheads="1"/>
          </p:cNvSpPr>
          <p:nvPr>
            <p:ph idx="1"/>
          </p:nvPr>
        </p:nvSpPr>
        <p:spPr/>
        <p:txBody>
          <a:bodyPr/>
          <a:lstStyle/>
          <a:p>
            <a:pPr eaLnBrk="1" hangingPunct="1"/>
            <a:r>
              <a:rPr lang="en-US" altLang="en-US" sz="2800" smtClean="0"/>
              <a:t>Centralization can mean </a:t>
            </a:r>
            <a:r>
              <a:rPr lang="en-US" altLang="en-US" sz="2800" smtClean="0">
                <a:solidFill>
                  <a:srgbClr val="FF0000"/>
                </a:solidFill>
              </a:rPr>
              <a:t>common coordination of activities at multiple locations </a:t>
            </a:r>
            <a:r>
              <a:rPr lang="en-US" altLang="en-US" sz="2800" smtClean="0"/>
              <a:t>such that they are done the same way</a:t>
            </a:r>
          </a:p>
          <a:p>
            <a:pPr eaLnBrk="1" hangingPunct="1"/>
            <a:r>
              <a:rPr lang="en-US" altLang="en-US" sz="2800" smtClean="0"/>
              <a:t>Can also mean </a:t>
            </a:r>
            <a:r>
              <a:rPr lang="en-US" altLang="en-US" sz="2800" smtClean="0">
                <a:solidFill>
                  <a:srgbClr val="FF0000"/>
                </a:solidFill>
              </a:rPr>
              <a:t>carrying out tasks at one location </a:t>
            </a:r>
            <a:r>
              <a:rPr lang="en-US" altLang="en-US" sz="2800" smtClean="0"/>
              <a:t>rather than having them be carried out by multiple organizations or individuals</a:t>
            </a:r>
          </a:p>
          <a:p>
            <a:pPr eaLnBrk="1" hangingPunct="1"/>
            <a:r>
              <a:rPr lang="en-US" altLang="en-US" sz="2800" smtClean="0"/>
              <a:t>E.g., </a:t>
            </a:r>
          </a:p>
          <a:p>
            <a:pPr lvl="1" eaLnBrk="1" hangingPunct="1"/>
            <a:r>
              <a:rPr lang="en-US" altLang="en-US" sz="2400" smtClean="0">
                <a:solidFill>
                  <a:srgbClr val="FF0000"/>
                </a:solidFill>
              </a:rPr>
              <a:t>Claims clearing house </a:t>
            </a:r>
          </a:p>
          <a:p>
            <a:pPr lvl="1" eaLnBrk="1" hangingPunct="1"/>
            <a:r>
              <a:rPr lang="en-US" altLang="en-US" sz="2400" smtClean="0">
                <a:solidFill>
                  <a:srgbClr val="FF0000"/>
                </a:solidFill>
              </a:rPr>
              <a:t>Assigning one person in the clinic to answer the phone</a:t>
            </a:r>
          </a:p>
          <a:p>
            <a:pPr eaLnBrk="1" hangingPunct="1"/>
            <a:endParaRPr lang="en-US" altLang="en-US" sz="2800" smtClean="0"/>
          </a:p>
        </p:txBody>
      </p:sp>
    </p:spTree>
    <p:custDataLst>
      <p:tags r:id="rId1"/>
    </p:custDataLst>
    <p:extLst>
      <p:ext uri="{BB962C8B-B14F-4D97-AF65-F5344CB8AC3E}">
        <p14:creationId xmlns:p14="http://schemas.microsoft.com/office/powerpoint/2010/main" val="1999083104"/>
      </p:ext>
    </p:extLst>
  </p:cSld>
  <p:clrMapOvr>
    <a:masterClrMapping/>
  </p:clrMapOvr>
  <p:transition advTm="24589"/>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274638"/>
            <a:ext cx="8229600" cy="1554162"/>
          </a:xfrm>
        </p:spPr>
        <p:txBody>
          <a:bodyPr/>
          <a:lstStyle/>
          <a:p>
            <a:pPr eaLnBrk="1" hangingPunct="1"/>
            <a:r>
              <a:rPr lang="en-US" altLang="en-US" smtClean="0"/>
              <a:t>Optimization Method: </a:t>
            </a:r>
            <a:br>
              <a:rPr lang="en-US" altLang="en-US" smtClean="0"/>
            </a:br>
            <a:r>
              <a:rPr lang="en-US" altLang="en-US" smtClean="0"/>
              <a:t>Control Addition</a:t>
            </a:r>
          </a:p>
        </p:txBody>
      </p:sp>
      <p:sp>
        <p:nvSpPr>
          <p:cNvPr id="35843" name="Rectangle 3"/>
          <p:cNvSpPr>
            <a:spLocks noGrp="1" noChangeArrowheads="1"/>
          </p:cNvSpPr>
          <p:nvPr>
            <p:ph idx="1"/>
          </p:nvPr>
        </p:nvSpPr>
        <p:spPr>
          <a:xfrm>
            <a:off x="533400" y="2057400"/>
            <a:ext cx="8229600" cy="4525963"/>
          </a:xfrm>
        </p:spPr>
        <p:txBody>
          <a:bodyPr/>
          <a:lstStyle/>
          <a:p>
            <a:pPr eaLnBrk="1" hangingPunct="1"/>
            <a:r>
              <a:rPr lang="en-US" altLang="en-US" smtClean="0"/>
              <a:t>Control addition means </a:t>
            </a:r>
            <a:r>
              <a:rPr lang="en-US" altLang="en-US" smtClean="0">
                <a:solidFill>
                  <a:srgbClr val="FF0000"/>
                </a:solidFill>
              </a:rPr>
              <a:t>adding checks in a process </a:t>
            </a:r>
          </a:p>
          <a:p>
            <a:pPr eaLnBrk="1" hangingPunct="1"/>
            <a:r>
              <a:rPr lang="en-US" altLang="en-US" smtClean="0"/>
              <a:t>Addition of a control step identifies errors before they have a negative impact</a:t>
            </a:r>
          </a:p>
          <a:p>
            <a:pPr eaLnBrk="1" hangingPunct="1"/>
            <a:r>
              <a:rPr lang="en-US" altLang="en-US" smtClean="0"/>
              <a:t>Can be performed by a human or a computer</a:t>
            </a:r>
          </a:p>
        </p:txBody>
      </p:sp>
    </p:spTree>
    <p:custDataLst>
      <p:tags r:id="rId1"/>
    </p:custDataLst>
    <p:extLst>
      <p:ext uri="{BB962C8B-B14F-4D97-AF65-F5344CB8AC3E}">
        <p14:creationId xmlns:p14="http://schemas.microsoft.com/office/powerpoint/2010/main" val="2253809044"/>
      </p:ext>
    </p:extLst>
  </p:cSld>
  <p:clrMapOvr>
    <a:masterClrMapping/>
  </p:clrMapOvr>
  <p:transition advTm="21519"/>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altLang="en-US" smtClean="0"/>
              <a:t>Control Addition Examples</a:t>
            </a:r>
          </a:p>
        </p:txBody>
      </p:sp>
      <p:sp>
        <p:nvSpPr>
          <p:cNvPr id="37891" name="Rectangle 3"/>
          <p:cNvSpPr>
            <a:spLocks noGrp="1" noChangeArrowheads="1"/>
          </p:cNvSpPr>
          <p:nvPr>
            <p:ph idx="1"/>
          </p:nvPr>
        </p:nvSpPr>
        <p:spPr>
          <a:xfrm>
            <a:off x="457200" y="1371600"/>
            <a:ext cx="8229600" cy="4525963"/>
          </a:xfrm>
        </p:spPr>
        <p:txBody>
          <a:bodyPr>
            <a:normAutofit lnSpcReduction="10000"/>
          </a:bodyPr>
          <a:lstStyle/>
          <a:p>
            <a:pPr eaLnBrk="1" hangingPunct="1"/>
            <a:r>
              <a:rPr lang="en-US" altLang="en-US" smtClean="0"/>
              <a:t>Checking </a:t>
            </a:r>
          </a:p>
          <a:p>
            <a:pPr lvl="1" eaLnBrk="1" hangingPunct="1"/>
            <a:r>
              <a:rPr lang="en-US" altLang="en-US" smtClean="0">
                <a:solidFill>
                  <a:srgbClr val="FF0000"/>
                </a:solidFill>
              </a:rPr>
              <a:t>Insurance eligibility</a:t>
            </a:r>
          </a:p>
          <a:p>
            <a:pPr lvl="2" eaLnBrk="1" hangingPunct="1"/>
            <a:r>
              <a:rPr lang="en-US" altLang="en-US" smtClean="0"/>
              <a:t>Planned procedure</a:t>
            </a:r>
          </a:p>
          <a:p>
            <a:pPr lvl="2" eaLnBrk="1" hangingPunct="1"/>
            <a:r>
              <a:rPr lang="en-US" altLang="en-US" smtClean="0"/>
              <a:t>Co-pay</a:t>
            </a:r>
          </a:p>
          <a:p>
            <a:pPr lvl="2" eaLnBrk="1" hangingPunct="1"/>
            <a:r>
              <a:rPr lang="en-US" altLang="en-US" smtClean="0"/>
              <a:t>Prescription</a:t>
            </a:r>
          </a:p>
          <a:p>
            <a:pPr lvl="3" eaLnBrk="1" hangingPunct="1"/>
            <a:r>
              <a:rPr lang="en-US" altLang="en-US" smtClean="0"/>
              <a:t>Prior to sending it home with a patient</a:t>
            </a:r>
          </a:p>
          <a:p>
            <a:pPr lvl="1" eaLnBrk="1" hangingPunct="1"/>
            <a:r>
              <a:rPr lang="en-US" altLang="en-US" smtClean="0">
                <a:solidFill>
                  <a:srgbClr val="FF0000"/>
                </a:solidFill>
              </a:rPr>
              <a:t>Drug-to-drug interactions</a:t>
            </a:r>
          </a:p>
          <a:p>
            <a:pPr lvl="2" eaLnBrk="1" hangingPunct="1"/>
            <a:r>
              <a:rPr lang="en-US" altLang="en-US" smtClean="0"/>
              <a:t>Prior to writing a prescription</a:t>
            </a:r>
          </a:p>
          <a:p>
            <a:pPr lvl="1" eaLnBrk="1" hangingPunct="1"/>
            <a:r>
              <a:rPr lang="en-US" altLang="en-US" smtClean="0">
                <a:solidFill>
                  <a:srgbClr val="FF0000"/>
                </a:solidFill>
              </a:rPr>
              <a:t>Drug allergies</a:t>
            </a:r>
          </a:p>
          <a:p>
            <a:pPr lvl="2" eaLnBrk="1" hangingPunct="1"/>
            <a:r>
              <a:rPr lang="en-US" altLang="en-US" smtClean="0"/>
              <a:t>Prior to writing a prescription</a:t>
            </a:r>
          </a:p>
          <a:p>
            <a:pPr eaLnBrk="1" hangingPunct="1">
              <a:buFontTx/>
              <a:buNone/>
            </a:pPr>
            <a:endParaRPr lang="en-US" altLang="en-US" smtClean="0"/>
          </a:p>
        </p:txBody>
      </p:sp>
    </p:spTree>
    <p:custDataLst>
      <p:tags r:id="rId1"/>
    </p:custDataLst>
    <p:extLst>
      <p:ext uri="{BB962C8B-B14F-4D97-AF65-F5344CB8AC3E}">
        <p14:creationId xmlns:p14="http://schemas.microsoft.com/office/powerpoint/2010/main" val="4086292032"/>
      </p:ext>
    </p:extLst>
  </p:cSld>
  <p:clrMapOvr>
    <a:masterClrMapping/>
  </p:clrMapOvr>
  <p:transition advTm="46969"/>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altLang="en-US" smtClean="0"/>
              <a:t>Control Relocation </a:t>
            </a:r>
          </a:p>
        </p:txBody>
      </p:sp>
      <p:sp>
        <p:nvSpPr>
          <p:cNvPr id="39939" name="Rectangle 3"/>
          <p:cNvSpPr>
            <a:spLocks noGrp="1" noChangeArrowheads="1"/>
          </p:cNvSpPr>
          <p:nvPr>
            <p:ph idx="1"/>
          </p:nvPr>
        </p:nvSpPr>
        <p:spPr/>
        <p:txBody>
          <a:bodyPr>
            <a:normAutofit lnSpcReduction="10000"/>
          </a:bodyPr>
          <a:lstStyle/>
          <a:p>
            <a:pPr eaLnBrk="1" hangingPunct="1"/>
            <a:r>
              <a:rPr lang="en-US" altLang="en-US" sz="2400" smtClean="0"/>
              <a:t>Control relocation is </a:t>
            </a:r>
            <a:r>
              <a:rPr lang="en-US" altLang="en-US" sz="2400" smtClean="0">
                <a:solidFill>
                  <a:srgbClr val="FF0000"/>
                </a:solidFill>
              </a:rPr>
              <a:t>changing who performs a task, triggers a task to be done</a:t>
            </a:r>
            <a:r>
              <a:rPr lang="en-US" altLang="en-US" sz="2400" smtClean="0"/>
              <a:t>, or approves a task</a:t>
            </a:r>
          </a:p>
          <a:p>
            <a:pPr eaLnBrk="1" hangingPunct="1"/>
            <a:r>
              <a:rPr lang="en-US" altLang="en-US" sz="2400" smtClean="0"/>
              <a:t>In principle, control relocation usually means pushing control to the “front line” or even to the customer </a:t>
            </a:r>
          </a:p>
          <a:p>
            <a:pPr eaLnBrk="1" hangingPunct="1"/>
            <a:endParaRPr lang="en-US" altLang="en-US" sz="2400" smtClean="0"/>
          </a:p>
          <a:p>
            <a:pPr eaLnBrk="1" hangingPunct="1"/>
            <a:r>
              <a:rPr lang="en-US" altLang="en-US" sz="2400" smtClean="0"/>
              <a:t>Notable examples of control relocation in healthcare:</a:t>
            </a:r>
          </a:p>
          <a:p>
            <a:pPr lvl="2" eaLnBrk="1" hangingPunct="1"/>
            <a:r>
              <a:rPr lang="en-US" altLang="en-US" sz="2000" smtClean="0"/>
              <a:t>Home monitoring devices</a:t>
            </a:r>
          </a:p>
          <a:p>
            <a:pPr lvl="2" eaLnBrk="1" hangingPunct="1"/>
            <a:r>
              <a:rPr lang="en-US" altLang="en-US" sz="2000" smtClean="0"/>
              <a:t>On-line</a:t>
            </a:r>
          </a:p>
          <a:p>
            <a:pPr lvl="3" eaLnBrk="1" hangingPunct="1"/>
            <a:r>
              <a:rPr lang="en-US" altLang="en-US" sz="1800" smtClean="0"/>
              <a:t>Appointment scheduling</a:t>
            </a:r>
          </a:p>
          <a:p>
            <a:pPr lvl="3" eaLnBrk="1" hangingPunct="1"/>
            <a:r>
              <a:rPr lang="en-US" altLang="en-US" sz="1800" smtClean="0"/>
              <a:t>Data entry of patient information before a visit</a:t>
            </a:r>
          </a:p>
          <a:p>
            <a:pPr lvl="2" eaLnBrk="1" hangingPunct="1"/>
            <a:r>
              <a:rPr lang="en-US" altLang="en-US" sz="2000" smtClean="0"/>
              <a:t>Patient portals that enable patients to share their health records</a:t>
            </a:r>
          </a:p>
          <a:p>
            <a:pPr eaLnBrk="1" hangingPunct="1"/>
            <a:endParaRPr lang="en-US" altLang="en-US" sz="2400" smtClean="0"/>
          </a:p>
        </p:txBody>
      </p:sp>
    </p:spTree>
    <p:custDataLst>
      <p:tags r:id="rId1"/>
    </p:custDataLst>
    <p:extLst>
      <p:ext uri="{BB962C8B-B14F-4D97-AF65-F5344CB8AC3E}">
        <p14:creationId xmlns:p14="http://schemas.microsoft.com/office/powerpoint/2010/main" val="2240734022"/>
      </p:ext>
    </p:extLst>
  </p:cSld>
  <p:clrMapOvr>
    <a:masterClrMapping/>
  </p:clrMapOvr>
  <p:transition advTm="32209"/>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altLang="en-US" smtClean="0"/>
              <a:t>Contact Reduction</a:t>
            </a:r>
          </a:p>
        </p:txBody>
      </p:sp>
      <p:sp>
        <p:nvSpPr>
          <p:cNvPr id="52227" name="Rectangle 3"/>
          <p:cNvSpPr>
            <a:spLocks noGrp="1" noChangeArrowheads="1"/>
          </p:cNvSpPr>
          <p:nvPr>
            <p:ph idx="1"/>
          </p:nvPr>
        </p:nvSpPr>
        <p:spPr/>
        <p:txBody>
          <a:bodyPr/>
          <a:lstStyle/>
          <a:p>
            <a:pPr marL="0" indent="0" eaLnBrk="1" hangingPunct="1">
              <a:buFontTx/>
              <a:buNone/>
              <a:defRPr/>
            </a:pPr>
            <a:r>
              <a:rPr lang="en-US" altLang="en-US" dirty="0" smtClean="0"/>
              <a:t>Decreasing the </a:t>
            </a:r>
          </a:p>
          <a:p>
            <a:pPr lvl="1" eaLnBrk="1" hangingPunct="1">
              <a:buFont typeface="Arial" panose="020B0604020202020204" pitchFamily="34" charset="0"/>
              <a:buChar char="•"/>
              <a:defRPr/>
            </a:pPr>
            <a:r>
              <a:rPr lang="en-US" altLang="en-US" dirty="0" smtClean="0"/>
              <a:t>Number of times </a:t>
            </a:r>
          </a:p>
          <a:p>
            <a:pPr lvl="1" eaLnBrk="1" hangingPunct="1">
              <a:buFont typeface="Arial" panose="020B0604020202020204" pitchFamily="34" charset="0"/>
              <a:buChar char="•"/>
              <a:defRPr/>
            </a:pPr>
            <a:r>
              <a:rPr lang="en-US" altLang="en-US" dirty="0" smtClean="0"/>
              <a:t>Length of contact </a:t>
            </a:r>
          </a:p>
          <a:p>
            <a:pPr lvl="1" eaLnBrk="1" hangingPunct="1">
              <a:buFont typeface="Arial" panose="020B0604020202020204" pitchFamily="34" charset="0"/>
              <a:buChar char="•"/>
              <a:defRPr/>
            </a:pPr>
            <a:r>
              <a:rPr lang="en-US" altLang="en-US" dirty="0" smtClean="0"/>
              <a:t>Other resources devoted to customer contact</a:t>
            </a:r>
          </a:p>
          <a:p>
            <a:pPr eaLnBrk="1" hangingPunct="1">
              <a:defRPr/>
            </a:pPr>
            <a:r>
              <a:rPr lang="en-US" altLang="en-US" dirty="0" smtClean="0"/>
              <a:t>E.g.,</a:t>
            </a:r>
          </a:p>
          <a:p>
            <a:pPr lvl="1" eaLnBrk="1" hangingPunct="1">
              <a:defRPr/>
            </a:pPr>
            <a:r>
              <a:rPr lang="en-US" altLang="en-US" sz="2400" dirty="0" smtClean="0"/>
              <a:t>Completion of patient information forms before a visit</a:t>
            </a:r>
          </a:p>
          <a:p>
            <a:pPr lvl="1" eaLnBrk="1" hangingPunct="1">
              <a:defRPr/>
            </a:pPr>
            <a:r>
              <a:rPr lang="en-US" altLang="en-US" sz="2400" dirty="0" smtClean="0"/>
              <a:t>Automated appointment reminders</a:t>
            </a:r>
          </a:p>
          <a:p>
            <a:pPr lvl="1" eaLnBrk="1" hangingPunct="1">
              <a:defRPr/>
            </a:pPr>
            <a:r>
              <a:rPr lang="en-US" altLang="en-US" sz="2400" dirty="0" smtClean="0"/>
              <a:t>Pushing tasks down to the lowest level </a:t>
            </a:r>
            <a:br>
              <a:rPr lang="en-US" altLang="en-US" sz="2400" dirty="0" smtClean="0"/>
            </a:br>
            <a:r>
              <a:rPr lang="en-US" altLang="en-US" sz="2400" dirty="0" smtClean="0"/>
              <a:t>of staff with appropriate training</a:t>
            </a:r>
          </a:p>
          <a:p>
            <a:pPr marL="0" indent="0" eaLnBrk="1" hangingPunct="1">
              <a:buFontTx/>
              <a:buNone/>
              <a:defRPr/>
            </a:pPr>
            <a:endParaRPr lang="en-US" altLang="en-US" dirty="0" smtClean="0"/>
          </a:p>
        </p:txBody>
      </p:sp>
    </p:spTree>
    <p:custDataLst>
      <p:tags r:id="rId1"/>
    </p:custDataLst>
    <p:extLst>
      <p:ext uri="{BB962C8B-B14F-4D97-AF65-F5344CB8AC3E}">
        <p14:creationId xmlns:p14="http://schemas.microsoft.com/office/powerpoint/2010/main" val="2974051521"/>
      </p:ext>
    </p:extLst>
  </p:cSld>
  <p:clrMapOvr>
    <a:masterClrMapping/>
  </p:clrMapOvr>
  <p:transition advTm="16369"/>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en-US" smtClean="0">
                <a:latin typeface="Arial" panose="020B0604020202020204" pitchFamily="34" charset="0"/>
              </a:rPr>
              <a:t>Customer Teams</a:t>
            </a:r>
            <a:endParaRPr lang="en-US" altLang="en-US" smtClean="0"/>
          </a:p>
        </p:txBody>
      </p:sp>
      <p:sp>
        <p:nvSpPr>
          <p:cNvPr id="44035" name="Rectangle 3"/>
          <p:cNvSpPr>
            <a:spLocks noGrp="1" noChangeArrowheads="1"/>
          </p:cNvSpPr>
          <p:nvPr>
            <p:ph idx="1"/>
          </p:nvPr>
        </p:nvSpPr>
        <p:spPr/>
        <p:txBody>
          <a:bodyPr/>
          <a:lstStyle/>
          <a:p>
            <a:pPr eaLnBrk="1" hangingPunct="1"/>
            <a:r>
              <a:rPr lang="en-US" altLang="en-US" sz="2800" smtClean="0"/>
              <a:t>Care Teams &amp; Case Managers</a:t>
            </a:r>
          </a:p>
          <a:p>
            <a:pPr eaLnBrk="1" hangingPunct="1"/>
            <a:r>
              <a:rPr lang="en-US" altLang="en-US" sz="2800" smtClean="0"/>
              <a:t>Help customers navigate complexity</a:t>
            </a:r>
          </a:p>
          <a:p>
            <a:pPr eaLnBrk="1" hangingPunct="1">
              <a:spcBef>
                <a:spcPct val="0"/>
              </a:spcBef>
            </a:pPr>
            <a:endParaRPr lang="en-US" altLang="en-US" sz="2800" smtClean="0"/>
          </a:p>
          <a:p>
            <a:pPr eaLnBrk="1" hangingPunct="1">
              <a:spcBef>
                <a:spcPct val="0"/>
              </a:spcBef>
            </a:pPr>
            <a:r>
              <a:rPr lang="en-US" altLang="en-US" sz="2800" smtClean="0"/>
              <a:t>Examples include</a:t>
            </a:r>
          </a:p>
          <a:p>
            <a:pPr marL="663575" lvl="2" indent="-165100" eaLnBrk="1" hangingPunct="1">
              <a:spcBef>
                <a:spcPct val="0"/>
              </a:spcBef>
            </a:pPr>
            <a:r>
              <a:rPr lang="en-US" altLang="en-US" smtClean="0"/>
              <a:t>a case manager assigned to a patient who needs multiple ancillary services, </a:t>
            </a:r>
          </a:p>
          <a:p>
            <a:pPr marL="663575" lvl="2" indent="-165100" eaLnBrk="1" hangingPunct="1">
              <a:spcBef>
                <a:spcPct val="0"/>
              </a:spcBef>
            </a:pPr>
            <a:r>
              <a:rPr lang="en-US" altLang="en-US" smtClean="0"/>
              <a:t>a medicaid case manager, </a:t>
            </a:r>
          </a:p>
          <a:p>
            <a:pPr marL="663575" lvl="2" indent="-165100" eaLnBrk="1" hangingPunct="1">
              <a:spcBef>
                <a:spcPct val="0"/>
              </a:spcBef>
            </a:pPr>
            <a:r>
              <a:rPr lang="en-US" altLang="en-US" smtClean="0"/>
              <a:t>a case manager for a patient’s interaction and interface with social services, and </a:t>
            </a:r>
          </a:p>
          <a:p>
            <a:pPr marL="663575" lvl="2" indent="-165100" eaLnBrk="1" hangingPunct="1">
              <a:spcBef>
                <a:spcPct val="0"/>
              </a:spcBef>
            </a:pPr>
            <a:r>
              <a:rPr lang="en-US" altLang="en-US" smtClean="0"/>
              <a:t>a patient advocate</a:t>
            </a:r>
          </a:p>
        </p:txBody>
      </p:sp>
    </p:spTree>
    <p:custDataLst>
      <p:tags r:id="rId1"/>
    </p:custDataLst>
    <p:extLst>
      <p:ext uri="{BB962C8B-B14F-4D97-AF65-F5344CB8AC3E}">
        <p14:creationId xmlns:p14="http://schemas.microsoft.com/office/powerpoint/2010/main" val="2652208714"/>
      </p:ext>
    </p:extLst>
  </p:cSld>
  <p:clrMapOvr>
    <a:masterClrMapping/>
  </p:clrMapOvr>
  <p:transition advTm="80459"/>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altLang="en-US" dirty="0" smtClean="0"/>
              <a:t>Goals</a:t>
            </a:r>
          </a:p>
        </p:txBody>
      </p:sp>
      <p:sp>
        <p:nvSpPr>
          <p:cNvPr id="6147" name="Rectangle 3"/>
          <p:cNvSpPr>
            <a:spLocks noGrp="1" noChangeArrowheads="1"/>
          </p:cNvSpPr>
          <p:nvPr>
            <p:ph idx="1"/>
          </p:nvPr>
        </p:nvSpPr>
        <p:spPr/>
        <p:txBody>
          <a:bodyPr/>
          <a:lstStyle/>
          <a:p>
            <a:pPr eaLnBrk="1" hangingPunct="1">
              <a:lnSpc>
                <a:spcPct val="110000"/>
              </a:lnSpc>
            </a:pPr>
            <a:r>
              <a:rPr altLang="en-US" sz="2800" dirty="0" smtClean="0"/>
              <a:t>Objectives of Process Analysis</a:t>
            </a:r>
          </a:p>
          <a:p>
            <a:pPr eaLnBrk="1" hangingPunct="1">
              <a:lnSpc>
                <a:spcPct val="110000"/>
              </a:lnSpc>
            </a:pPr>
            <a:r>
              <a:rPr altLang="en-US" sz="2800" dirty="0" smtClean="0"/>
              <a:t>Steps for Process Analysis</a:t>
            </a:r>
          </a:p>
          <a:p>
            <a:pPr eaLnBrk="1" hangingPunct="1">
              <a:lnSpc>
                <a:spcPct val="110000"/>
              </a:lnSpc>
            </a:pPr>
            <a:r>
              <a:rPr altLang="en-US" sz="2800" dirty="0" smtClean="0"/>
              <a:t>Process Variations and Exceptions</a:t>
            </a:r>
          </a:p>
          <a:p>
            <a:pPr eaLnBrk="1" hangingPunct="1">
              <a:lnSpc>
                <a:spcPct val="110000"/>
              </a:lnSpc>
            </a:pPr>
            <a:r>
              <a:rPr altLang="en-US" sz="2800" dirty="0" smtClean="0"/>
              <a:t>Identifying EHR functionality from Process Analysis</a:t>
            </a:r>
          </a:p>
          <a:p>
            <a:pPr eaLnBrk="1" hangingPunct="1"/>
            <a:endParaRPr altLang="en-US" dirty="0" smtClean="0"/>
          </a:p>
        </p:txBody>
      </p:sp>
      <p:sp>
        <p:nvSpPr>
          <p:cNvPr id="615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5B4E0C2-7C73-422A-BA33-0A218AB19367}" type="slidenum">
              <a:rPr lang="en-US" altLang="en-US">
                <a:solidFill>
                  <a:srgbClr val="000000"/>
                </a:solidFill>
              </a:rPr>
              <a:pPr eaLnBrk="1" hangingPunct="1"/>
              <a:t>2</a:t>
            </a:fld>
            <a:endParaRPr lang="en-US" altLang="en-US">
              <a:solidFill>
                <a:srgbClr val="000000"/>
              </a:solidFill>
            </a:endParaRPr>
          </a:p>
        </p:txBody>
      </p:sp>
    </p:spTree>
    <p:custDataLst>
      <p:tags r:id="rId1"/>
    </p:custDataLst>
  </p:cSld>
  <p:clrMapOvr>
    <a:masterClrMapping/>
  </p:clrMapOvr>
  <p:transition advTm="32689"/>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altLang="en-US" smtClean="0"/>
              <a:t>Exception Handling </a:t>
            </a:r>
          </a:p>
        </p:txBody>
      </p:sp>
      <p:sp>
        <p:nvSpPr>
          <p:cNvPr id="46083" name="Rectangle 3"/>
          <p:cNvSpPr>
            <a:spLocks noGrp="1" noChangeArrowheads="1"/>
          </p:cNvSpPr>
          <p:nvPr>
            <p:ph idx="1"/>
          </p:nvPr>
        </p:nvSpPr>
        <p:spPr/>
        <p:txBody>
          <a:bodyPr/>
          <a:lstStyle/>
          <a:p>
            <a:pPr eaLnBrk="1" hangingPunct="1"/>
            <a:r>
              <a:rPr lang="en-US" altLang="en-US" sz="2800" smtClean="0"/>
              <a:t>Exception</a:t>
            </a:r>
          </a:p>
          <a:p>
            <a:pPr lvl="1" eaLnBrk="1" hangingPunct="1"/>
            <a:r>
              <a:rPr lang="en-US" altLang="en-US" sz="2400" smtClean="0"/>
              <a:t>A case that is </a:t>
            </a:r>
            <a:r>
              <a:rPr lang="en-US" altLang="en-US" sz="2400" smtClean="0">
                <a:solidFill>
                  <a:srgbClr val="FF0000"/>
                </a:solidFill>
              </a:rPr>
              <a:t>somehow different from the rest</a:t>
            </a:r>
          </a:p>
          <a:p>
            <a:pPr lvl="1" eaLnBrk="1" hangingPunct="1"/>
            <a:r>
              <a:rPr lang="en-US" altLang="en-US" sz="2400" smtClean="0"/>
              <a:t>incomplete, has errors, special circumstances or special needs</a:t>
            </a:r>
          </a:p>
          <a:p>
            <a:pPr eaLnBrk="1" hangingPunct="1"/>
            <a:r>
              <a:rPr lang="en-US" altLang="en-US" sz="2800" smtClean="0"/>
              <a:t>Exception handling: </a:t>
            </a:r>
          </a:p>
          <a:p>
            <a:pPr lvl="1" eaLnBrk="1" hangingPunct="1"/>
            <a:r>
              <a:rPr lang="en-US" altLang="en-US" sz="2000" smtClean="0"/>
              <a:t>Designing a process to handle the ordinary cases</a:t>
            </a:r>
          </a:p>
          <a:p>
            <a:pPr lvl="1" eaLnBrk="1" hangingPunct="1"/>
            <a:r>
              <a:rPr lang="en-US" altLang="en-US" sz="2400" smtClean="0"/>
              <a:t> </a:t>
            </a:r>
            <a:r>
              <a:rPr lang="en-US" altLang="en-US" sz="2000" smtClean="0"/>
              <a:t>“Shunting” the exceptions into a different work stream</a:t>
            </a:r>
          </a:p>
          <a:p>
            <a:pPr eaLnBrk="1" hangingPunct="1"/>
            <a:endParaRPr lang="en-US" altLang="en-US" sz="2400" smtClean="0"/>
          </a:p>
          <a:p>
            <a:pPr eaLnBrk="1" hangingPunct="1"/>
            <a:r>
              <a:rPr lang="en-US" altLang="en-US" sz="2400" smtClean="0"/>
              <a:t>Frees the process to operate at maximum efficiency</a:t>
            </a:r>
          </a:p>
        </p:txBody>
      </p:sp>
    </p:spTree>
    <p:custDataLst>
      <p:tags r:id="rId1"/>
    </p:custDataLst>
    <p:extLst>
      <p:ext uri="{BB962C8B-B14F-4D97-AF65-F5344CB8AC3E}">
        <p14:creationId xmlns:p14="http://schemas.microsoft.com/office/powerpoint/2010/main" val="1147191783"/>
      </p:ext>
    </p:extLst>
  </p:cSld>
  <p:clrMapOvr>
    <a:masterClrMapping/>
  </p:clrMapOvr>
  <p:transition advTm="88729"/>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altLang="en-US" smtClean="0"/>
              <a:t>Exception Handling Examples</a:t>
            </a:r>
          </a:p>
        </p:txBody>
      </p:sp>
      <p:sp>
        <p:nvSpPr>
          <p:cNvPr id="48131" name="Rectangle 3"/>
          <p:cNvSpPr>
            <a:spLocks noGrp="1" noChangeArrowheads="1"/>
          </p:cNvSpPr>
          <p:nvPr>
            <p:ph idx="1"/>
          </p:nvPr>
        </p:nvSpPr>
        <p:spPr/>
        <p:txBody>
          <a:bodyPr/>
          <a:lstStyle/>
          <a:p>
            <a:pPr eaLnBrk="1" hangingPunct="1"/>
            <a:r>
              <a:rPr lang="en-US" altLang="en-US" sz="2400" smtClean="0"/>
              <a:t>Special process for contacting </a:t>
            </a:r>
            <a:r>
              <a:rPr lang="en-US" altLang="en-US" sz="2400" smtClean="0">
                <a:solidFill>
                  <a:srgbClr val="FF0000"/>
                </a:solidFill>
              </a:rPr>
              <a:t>no-shows and rescheduling</a:t>
            </a:r>
          </a:p>
          <a:p>
            <a:pPr eaLnBrk="1" hangingPunct="1"/>
            <a:endParaRPr lang="en-US" altLang="en-US" sz="2400" smtClean="0"/>
          </a:p>
          <a:p>
            <a:pPr eaLnBrk="1" hangingPunct="1"/>
            <a:r>
              <a:rPr lang="en-US" altLang="en-US" sz="2400" smtClean="0"/>
              <a:t>When one lab test in a batch is held up, available results are returned and others are reported when available</a:t>
            </a:r>
          </a:p>
        </p:txBody>
      </p:sp>
    </p:spTree>
    <p:custDataLst>
      <p:tags r:id="rId1"/>
    </p:custDataLst>
    <p:extLst>
      <p:ext uri="{BB962C8B-B14F-4D97-AF65-F5344CB8AC3E}">
        <p14:creationId xmlns:p14="http://schemas.microsoft.com/office/powerpoint/2010/main" val="648722654"/>
      </p:ext>
    </p:extLst>
  </p:cSld>
  <p:clrMapOvr>
    <a:masterClrMapping/>
  </p:clrMapOvr>
  <p:transition advTm="23309"/>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altLang="en-US" smtClean="0"/>
              <a:t>Extra Resources </a:t>
            </a:r>
          </a:p>
        </p:txBody>
      </p:sp>
      <p:sp>
        <p:nvSpPr>
          <p:cNvPr id="50179" name="Rectangle 3"/>
          <p:cNvSpPr>
            <a:spLocks noGrp="1" noChangeArrowheads="1"/>
          </p:cNvSpPr>
          <p:nvPr>
            <p:ph idx="1"/>
          </p:nvPr>
        </p:nvSpPr>
        <p:spPr/>
        <p:txBody>
          <a:bodyPr/>
          <a:lstStyle/>
          <a:p>
            <a:pPr eaLnBrk="1" hangingPunct="1">
              <a:lnSpc>
                <a:spcPct val="90000"/>
              </a:lnSpc>
            </a:pPr>
            <a:r>
              <a:rPr lang="en-US" altLang="en-US" sz="2800" smtClean="0"/>
              <a:t>Identifying those process steps that are known bottlenecks</a:t>
            </a:r>
          </a:p>
          <a:p>
            <a:pPr lvl="1" eaLnBrk="1" hangingPunct="1">
              <a:lnSpc>
                <a:spcPct val="90000"/>
              </a:lnSpc>
            </a:pPr>
            <a:r>
              <a:rPr lang="en-US" altLang="en-US" sz="2400" smtClean="0"/>
              <a:t> i.e., Cause downstream delays</a:t>
            </a:r>
          </a:p>
          <a:p>
            <a:pPr lvl="1" eaLnBrk="1" hangingPunct="1">
              <a:lnSpc>
                <a:spcPct val="90000"/>
              </a:lnSpc>
            </a:pPr>
            <a:r>
              <a:rPr lang="en-US" altLang="en-US" sz="2400" smtClean="0"/>
              <a:t>Adding extra resources at those steps to optimize the overall process</a:t>
            </a:r>
          </a:p>
          <a:p>
            <a:pPr eaLnBrk="1" hangingPunct="1">
              <a:lnSpc>
                <a:spcPct val="90000"/>
              </a:lnSpc>
            </a:pPr>
            <a:endParaRPr lang="en-US" altLang="en-US" smtClean="0"/>
          </a:p>
          <a:p>
            <a:pPr eaLnBrk="1" hangingPunct="1">
              <a:lnSpc>
                <a:spcPct val="90000"/>
              </a:lnSpc>
            </a:pPr>
            <a:r>
              <a:rPr lang="en-US" altLang="en-US" sz="2800" smtClean="0"/>
              <a:t>Examples</a:t>
            </a:r>
          </a:p>
          <a:p>
            <a:pPr lvl="1" eaLnBrk="1" hangingPunct="1">
              <a:lnSpc>
                <a:spcPct val="90000"/>
              </a:lnSpc>
            </a:pPr>
            <a:r>
              <a:rPr lang="en-US" altLang="en-US" sz="2400" smtClean="0">
                <a:solidFill>
                  <a:srgbClr val="FF0000"/>
                </a:solidFill>
              </a:rPr>
              <a:t>Staffing the front desk</a:t>
            </a:r>
          </a:p>
          <a:p>
            <a:pPr lvl="1" eaLnBrk="1" hangingPunct="1">
              <a:lnSpc>
                <a:spcPct val="90000"/>
              </a:lnSpc>
            </a:pPr>
            <a:r>
              <a:rPr lang="en-US" altLang="en-US" sz="2400" smtClean="0"/>
              <a:t>Eliminating provider wait time</a:t>
            </a:r>
          </a:p>
        </p:txBody>
      </p:sp>
    </p:spTree>
    <p:custDataLst>
      <p:tags r:id="rId1"/>
    </p:custDataLst>
    <p:extLst>
      <p:ext uri="{BB962C8B-B14F-4D97-AF65-F5344CB8AC3E}">
        <p14:creationId xmlns:p14="http://schemas.microsoft.com/office/powerpoint/2010/main" val="4240310294"/>
      </p:ext>
    </p:extLst>
  </p:cSld>
  <p:clrMapOvr>
    <a:masterClrMapping/>
  </p:clrMapOvr>
  <p:transition advTm="48479"/>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altLang="en-US" smtClean="0"/>
              <a:t>Flexible Assignment </a:t>
            </a:r>
          </a:p>
        </p:txBody>
      </p:sp>
      <p:sp>
        <p:nvSpPr>
          <p:cNvPr id="52227" name="Rectangle 3"/>
          <p:cNvSpPr>
            <a:spLocks noGrp="1" noChangeArrowheads="1"/>
          </p:cNvSpPr>
          <p:nvPr>
            <p:ph idx="1"/>
          </p:nvPr>
        </p:nvSpPr>
        <p:spPr>
          <a:xfrm>
            <a:off x="457200" y="1371600"/>
            <a:ext cx="8229600" cy="4800600"/>
          </a:xfrm>
        </p:spPr>
        <p:txBody>
          <a:bodyPr/>
          <a:lstStyle/>
          <a:p>
            <a:pPr eaLnBrk="1" hangingPunct="1"/>
            <a:r>
              <a:rPr lang="en-US" altLang="en-US" smtClean="0"/>
              <a:t>“Hedging your bet”</a:t>
            </a:r>
          </a:p>
          <a:p>
            <a:pPr lvl="1" eaLnBrk="1" hangingPunct="1"/>
            <a:r>
              <a:rPr lang="en-US" altLang="en-US" smtClean="0"/>
              <a:t>Minimizing risk</a:t>
            </a:r>
          </a:p>
          <a:p>
            <a:pPr eaLnBrk="1" hangingPunct="1"/>
            <a:r>
              <a:rPr lang="en-US" altLang="en-US" smtClean="0"/>
              <a:t>Things might not always work out </a:t>
            </a:r>
          </a:p>
          <a:p>
            <a:pPr eaLnBrk="1" hangingPunct="1"/>
            <a:r>
              <a:rPr lang="en-US" altLang="en-US" smtClean="0"/>
              <a:t>Flexible assignment</a:t>
            </a:r>
          </a:p>
          <a:p>
            <a:pPr lvl="1" eaLnBrk="1" hangingPunct="1"/>
            <a:r>
              <a:rPr lang="en-US" altLang="en-US" smtClean="0"/>
              <a:t>Not backing yourself into a corner</a:t>
            </a:r>
          </a:p>
          <a:p>
            <a:pPr eaLnBrk="1" hangingPunct="1"/>
            <a:r>
              <a:rPr lang="en-US" altLang="en-US" smtClean="0"/>
              <a:t>Example:</a:t>
            </a:r>
          </a:p>
          <a:p>
            <a:pPr lvl="1" eaLnBrk="1" hangingPunct="1"/>
            <a:r>
              <a:rPr lang="en-US" altLang="en-US" sz="2400" smtClean="0"/>
              <a:t>Hiring a medical office assistant who can also do blood draws in case having nurses draw blood causes an imbalance in workload </a:t>
            </a:r>
          </a:p>
        </p:txBody>
      </p:sp>
    </p:spTree>
    <p:custDataLst>
      <p:tags r:id="rId1"/>
    </p:custDataLst>
    <p:extLst>
      <p:ext uri="{BB962C8B-B14F-4D97-AF65-F5344CB8AC3E}">
        <p14:creationId xmlns:p14="http://schemas.microsoft.com/office/powerpoint/2010/main" val="3123440344"/>
      </p:ext>
    </p:extLst>
  </p:cSld>
  <p:clrMapOvr>
    <a:masterClrMapping/>
  </p:clrMapOvr>
  <p:transition advTm="40019"/>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457200" y="274638"/>
            <a:ext cx="8229600" cy="792162"/>
          </a:xfrm>
        </p:spPr>
        <p:txBody>
          <a:bodyPr/>
          <a:lstStyle/>
          <a:p>
            <a:pPr eaLnBrk="1" hangingPunct="1"/>
            <a:r>
              <a:rPr lang="en-US" altLang="en-US" smtClean="0"/>
              <a:t>Integration </a:t>
            </a:r>
          </a:p>
        </p:txBody>
      </p:sp>
      <p:sp>
        <p:nvSpPr>
          <p:cNvPr id="54275" name="Rectangle 3"/>
          <p:cNvSpPr>
            <a:spLocks noGrp="1" noChangeArrowheads="1"/>
          </p:cNvSpPr>
          <p:nvPr>
            <p:ph idx="1"/>
          </p:nvPr>
        </p:nvSpPr>
        <p:spPr>
          <a:xfrm>
            <a:off x="457200" y="1417638"/>
            <a:ext cx="8229600" cy="4708525"/>
          </a:xfrm>
        </p:spPr>
        <p:txBody>
          <a:bodyPr/>
          <a:lstStyle/>
          <a:p>
            <a:pPr eaLnBrk="1" hangingPunct="1"/>
            <a:r>
              <a:rPr lang="en-US" altLang="en-US" smtClean="0"/>
              <a:t>Designing clinic processes so that they mesh well with high volume/high interaction organizations</a:t>
            </a:r>
          </a:p>
          <a:p>
            <a:pPr eaLnBrk="1" hangingPunct="1"/>
            <a:endParaRPr lang="en-US" altLang="en-US" smtClean="0"/>
          </a:p>
          <a:p>
            <a:pPr eaLnBrk="1" hangingPunct="1"/>
            <a:r>
              <a:rPr lang="en-US" altLang="en-US" smtClean="0"/>
              <a:t>Example:</a:t>
            </a:r>
          </a:p>
          <a:p>
            <a:pPr lvl="1" eaLnBrk="1" hangingPunct="1"/>
            <a:r>
              <a:rPr lang="en-US" altLang="en-US" smtClean="0"/>
              <a:t>Electronic interface with </a:t>
            </a:r>
          </a:p>
          <a:p>
            <a:pPr lvl="2" eaLnBrk="1" hangingPunct="1"/>
            <a:r>
              <a:rPr lang="en-US" altLang="en-US" smtClean="0"/>
              <a:t>Claims clearinghouse</a:t>
            </a:r>
          </a:p>
          <a:p>
            <a:pPr lvl="2" eaLnBrk="1" hangingPunct="1"/>
            <a:r>
              <a:rPr lang="en-US" altLang="en-US" smtClean="0"/>
              <a:t>Lab or high volume diagnostic service</a:t>
            </a:r>
          </a:p>
          <a:p>
            <a:pPr lvl="2" eaLnBrk="1" hangingPunct="1"/>
            <a:r>
              <a:rPr lang="en-US" altLang="en-US" smtClean="0"/>
              <a:t>Local hospital</a:t>
            </a:r>
          </a:p>
        </p:txBody>
      </p:sp>
    </p:spTree>
    <p:custDataLst>
      <p:tags r:id="rId1"/>
    </p:custDataLst>
    <p:extLst>
      <p:ext uri="{BB962C8B-B14F-4D97-AF65-F5344CB8AC3E}">
        <p14:creationId xmlns:p14="http://schemas.microsoft.com/office/powerpoint/2010/main" val="1690115279"/>
      </p:ext>
    </p:extLst>
  </p:cSld>
  <p:clrMapOvr>
    <a:masterClrMapping/>
  </p:clrMapOvr>
  <p:transition advTm="36809"/>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274638"/>
            <a:ext cx="8229600" cy="944562"/>
          </a:xfrm>
        </p:spPr>
        <p:txBody>
          <a:bodyPr/>
          <a:lstStyle/>
          <a:p>
            <a:pPr eaLnBrk="1" hangingPunct="1"/>
            <a:r>
              <a:rPr lang="en-US" altLang="en-US" smtClean="0"/>
              <a:t>Interfacing </a:t>
            </a:r>
          </a:p>
        </p:txBody>
      </p:sp>
      <p:sp>
        <p:nvSpPr>
          <p:cNvPr id="56323" name="Rectangle 3"/>
          <p:cNvSpPr>
            <a:spLocks noGrp="1" noChangeArrowheads="1"/>
          </p:cNvSpPr>
          <p:nvPr>
            <p:ph idx="1"/>
          </p:nvPr>
        </p:nvSpPr>
        <p:spPr/>
        <p:txBody>
          <a:bodyPr/>
          <a:lstStyle/>
          <a:p>
            <a:pPr eaLnBrk="1" hangingPunct="1"/>
            <a:r>
              <a:rPr lang="en-US" altLang="en-US" sz="2800" smtClean="0"/>
              <a:t>Interfacing means providing </a:t>
            </a:r>
            <a:r>
              <a:rPr lang="en-US" altLang="en-US" sz="2800" smtClean="0">
                <a:solidFill>
                  <a:srgbClr val="FF0000"/>
                </a:solidFill>
              </a:rPr>
              <a:t>common and standard interaction points for high volume interactions</a:t>
            </a:r>
          </a:p>
          <a:p>
            <a:pPr eaLnBrk="1" hangingPunct="1"/>
            <a:endParaRPr lang="en-US" altLang="en-US" sz="2800" smtClean="0"/>
          </a:p>
          <a:p>
            <a:pPr eaLnBrk="1" hangingPunct="1"/>
            <a:r>
              <a:rPr lang="en-US" altLang="en-US" sz="2800" smtClean="0"/>
              <a:t>Example</a:t>
            </a:r>
          </a:p>
          <a:p>
            <a:pPr lvl="1" eaLnBrk="1" hangingPunct="1"/>
            <a:r>
              <a:rPr lang="en-US" altLang="en-US" sz="2400" smtClean="0"/>
              <a:t>All labs come through a Lab interface</a:t>
            </a:r>
          </a:p>
          <a:p>
            <a:pPr lvl="1" eaLnBrk="1" hangingPunct="1"/>
            <a:r>
              <a:rPr lang="en-US" altLang="en-US" sz="2400" smtClean="0">
                <a:solidFill>
                  <a:srgbClr val="FF0000"/>
                </a:solidFill>
              </a:rPr>
              <a:t>On-line appointment scheduling</a:t>
            </a:r>
          </a:p>
          <a:p>
            <a:pPr lvl="1" eaLnBrk="1" hangingPunct="1"/>
            <a:r>
              <a:rPr lang="en-US" altLang="en-US" sz="2400" smtClean="0"/>
              <a:t>All documents are received in one place and processed </a:t>
            </a:r>
          </a:p>
        </p:txBody>
      </p:sp>
    </p:spTree>
    <p:custDataLst>
      <p:tags r:id="rId1"/>
    </p:custDataLst>
    <p:extLst>
      <p:ext uri="{BB962C8B-B14F-4D97-AF65-F5344CB8AC3E}">
        <p14:creationId xmlns:p14="http://schemas.microsoft.com/office/powerpoint/2010/main" val="2556196718"/>
      </p:ext>
    </p:extLst>
  </p:cSld>
  <p:clrMapOvr>
    <a:masterClrMapping/>
  </p:clrMapOvr>
  <p:transition advTm="24929"/>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altLang="en-US" smtClean="0"/>
              <a:t>Knock-out</a:t>
            </a:r>
          </a:p>
        </p:txBody>
      </p:sp>
      <p:sp>
        <p:nvSpPr>
          <p:cNvPr id="58371" name="Rectangle 3"/>
          <p:cNvSpPr>
            <a:spLocks noGrp="1" noChangeArrowheads="1"/>
          </p:cNvSpPr>
          <p:nvPr>
            <p:ph idx="1"/>
          </p:nvPr>
        </p:nvSpPr>
        <p:spPr/>
        <p:txBody>
          <a:bodyPr/>
          <a:lstStyle/>
          <a:p>
            <a:pPr eaLnBrk="1" hangingPunct="1">
              <a:lnSpc>
                <a:spcPct val="90000"/>
              </a:lnSpc>
            </a:pPr>
            <a:r>
              <a:rPr lang="en-US" altLang="en-US" smtClean="0"/>
              <a:t>Fail fast</a:t>
            </a:r>
          </a:p>
          <a:p>
            <a:pPr eaLnBrk="1" hangingPunct="1">
              <a:lnSpc>
                <a:spcPct val="90000"/>
              </a:lnSpc>
            </a:pPr>
            <a:r>
              <a:rPr lang="en-US" altLang="en-US" smtClean="0"/>
              <a:t>Decisions that decrease workload should be made as early in the process as possible</a:t>
            </a:r>
          </a:p>
          <a:p>
            <a:pPr eaLnBrk="1" hangingPunct="1">
              <a:lnSpc>
                <a:spcPct val="90000"/>
              </a:lnSpc>
            </a:pPr>
            <a:r>
              <a:rPr lang="en-US" altLang="en-US" smtClean="0"/>
              <a:t>Examples:</a:t>
            </a:r>
          </a:p>
          <a:p>
            <a:pPr lvl="1" eaLnBrk="1" hangingPunct="1">
              <a:lnSpc>
                <a:spcPct val="90000"/>
              </a:lnSpc>
            </a:pPr>
            <a:r>
              <a:rPr lang="en-US" altLang="en-US" smtClean="0">
                <a:solidFill>
                  <a:srgbClr val="FF0000"/>
                </a:solidFill>
              </a:rPr>
              <a:t>Checking insurance eligibility </a:t>
            </a:r>
            <a:r>
              <a:rPr lang="en-US" altLang="en-US" smtClean="0"/>
              <a:t>first thing</a:t>
            </a:r>
          </a:p>
          <a:p>
            <a:pPr lvl="1" eaLnBrk="1" hangingPunct="1">
              <a:lnSpc>
                <a:spcPct val="90000"/>
              </a:lnSpc>
            </a:pPr>
            <a:r>
              <a:rPr lang="en-US" altLang="en-US" smtClean="0"/>
              <a:t>Early initiation of insurance approval</a:t>
            </a:r>
          </a:p>
          <a:p>
            <a:pPr lvl="1" eaLnBrk="1" hangingPunct="1">
              <a:lnSpc>
                <a:spcPct val="90000"/>
              </a:lnSpc>
            </a:pPr>
            <a:r>
              <a:rPr lang="en-US" altLang="en-US" smtClean="0"/>
              <a:t>Screening patients for issues requiring urgent care immediately</a:t>
            </a:r>
          </a:p>
        </p:txBody>
      </p:sp>
    </p:spTree>
    <p:custDataLst>
      <p:tags r:id="rId1"/>
    </p:custDataLst>
    <p:extLst>
      <p:ext uri="{BB962C8B-B14F-4D97-AF65-F5344CB8AC3E}">
        <p14:creationId xmlns:p14="http://schemas.microsoft.com/office/powerpoint/2010/main" val="761894679"/>
      </p:ext>
    </p:extLst>
  </p:cSld>
  <p:clrMapOvr>
    <a:masterClrMapping/>
  </p:clrMapOvr>
  <p:transition advTm="42669"/>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altLang="en-US" sz="3600" smtClean="0"/>
              <a:t>As Few Hands as Possible </a:t>
            </a:r>
          </a:p>
        </p:txBody>
      </p:sp>
      <p:sp>
        <p:nvSpPr>
          <p:cNvPr id="60419" name="Rectangle 3"/>
          <p:cNvSpPr>
            <a:spLocks noGrp="1" noChangeArrowheads="1"/>
          </p:cNvSpPr>
          <p:nvPr>
            <p:ph idx="1"/>
          </p:nvPr>
        </p:nvSpPr>
        <p:spPr/>
        <p:txBody>
          <a:bodyPr/>
          <a:lstStyle/>
          <a:p>
            <a:pPr eaLnBrk="1" hangingPunct="1"/>
            <a:r>
              <a:rPr lang="en-US" altLang="en-US" smtClean="0"/>
              <a:t>Design processes to involve as </a:t>
            </a:r>
            <a:r>
              <a:rPr lang="en-US" altLang="en-US" smtClean="0">
                <a:solidFill>
                  <a:srgbClr val="FF0000"/>
                </a:solidFill>
              </a:rPr>
              <a:t>few roles / people as possible</a:t>
            </a:r>
          </a:p>
          <a:p>
            <a:pPr lvl="1" eaLnBrk="1" hangingPunct="1"/>
            <a:r>
              <a:rPr lang="en-US" altLang="en-US" smtClean="0"/>
              <a:t>Eliminates unnecessary delays</a:t>
            </a:r>
          </a:p>
          <a:p>
            <a:pPr lvl="1" eaLnBrk="1" hangingPunct="1"/>
            <a:r>
              <a:rPr lang="en-US" altLang="en-US" smtClean="0"/>
              <a:t>Hand-offs</a:t>
            </a:r>
          </a:p>
          <a:p>
            <a:pPr lvl="1" eaLnBrk="1" hangingPunct="1"/>
            <a:r>
              <a:rPr lang="en-US" altLang="en-US" smtClean="0"/>
              <a:t>Communication errors</a:t>
            </a:r>
          </a:p>
          <a:p>
            <a:pPr eaLnBrk="1" hangingPunct="1"/>
            <a:r>
              <a:rPr lang="en-US" altLang="en-US" smtClean="0"/>
              <a:t>Avoid splitting responsibilities across departments or organizations</a:t>
            </a:r>
          </a:p>
        </p:txBody>
      </p:sp>
    </p:spTree>
    <p:custDataLst>
      <p:tags r:id="rId1"/>
    </p:custDataLst>
    <p:extLst>
      <p:ext uri="{BB962C8B-B14F-4D97-AF65-F5344CB8AC3E}">
        <p14:creationId xmlns:p14="http://schemas.microsoft.com/office/powerpoint/2010/main" val="2203225409"/>
      </p:ext>
    </p:extLst>
  </p:cSld>
  <p:clrMapOvr>
    <a:masterClrMapping/>
  </p:clrMapOvr>
  <p:transition advTm="26359"/>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altLang="en-US" smtClean="0"/>
              <a:t>Outsourcing, Trusted Party  </a:t>
            </a:r>
          </a:p>
        </p:txBody>
      </p:sp>
      <p:sp>
        <p:nvSpPr>
          <p:cNvPr id="62467" name="Rectangle 3"/>
          <p:cNvSpPr>
            <a:spLocks noGrp="1" noChangeArrowheads="1"/>
          </p:cNvSpPr>
          <p:nvPr>
            <p:ph idx="1"/>
          </p:nvPr>
        </p:nvSpPr>
        <p:spPr/>
        <p:txBody>
          <a:bodyPr/>
          <a:lstStyle/>
          <a:p>
            <a:pPr eaLnBrk="1" hangingPunct="1">
              <a:lnSpc>
                <a:spcPct val="90000"/>
              </a:lnSpc>
            </a:pPr>
            <a:r>
              <a:rPr lang="en-US" altLang="en-US" smtClean="0"/>
              <a:t>If </a:t>
            </a:r>
            <a:r>
              <a:rPr lang="en-US" altLang="en-US" smtClean="0">
                <a:solidFill>
                  <a:srgbClr val="FF0000"/>
                </a:solidFill>
              </a:rPr>
              <a:t>others can do things better or more efficiently</a:t>
            </a:r>
            <a:r>
              <a:rPr lang="en-US" altLang="en-US" smtClean="0"/>
              <a:t> than the clinic, consider outsourcing</a:t>
            </a:r>
          </a:p>
          <a:p>
            <a:pPr eaLnBrk="1" hangingPunct="1">
              <a:lnSpc>
                <a:spcPct val="90000"/>
              </a:lnSpc>
            </a:pPr>
            <a:r>
              <a:rPr lang="en-US" altLang="en-US" smtClean="0"/>
              <a:t>Examples:</a:t>
            </a:r>
          </a:p>
          <a:p>
            <a:pPr lvl="1" eaLnBrk="1" hangingPunct="1">
              <a:lnSpc>
                <a:spcPct val="90000"/>
              </a:lnSpc>
            </a:pPr>
            <a:r>
              <a:rPr lang="en-US" altLang="en-US" smtClean="0"/>
              <a:t>Responding to requests for records</a:t>
            </a:r>
          </a:p>
          <a:p>
            <a:pPr lvl="1" eaLnBrk="1" hangingPunct="1">
              <a:lnSpc>
                <a:spcPct val="90000"/>
              </a:lnSpc>
            </a:pPr>
            <a:r>
              <a:rPr lang="en-US" altLang="en-US" smtClean="0">
                <a:solidFill>
                  <a:srgbClr val="FF0000"/>
                </a:solidFill>
              </a:rPr>
              <a:t>Using an external lab </a:t>
            </a:r>
            <a:r>
              <a:rPr lang="en-US" altLang="en-US" smtClean="0"/>
              <a:t>or diagnostic testing service</a:t>
            </a:r>
          </a:p>
          <a:p>
            <a:pPr lvl="1" eaLnBrk="1" hangingPunct="1">
              <a:lnSpc>
                <a:spcPct val="90000"/>
              </a:lnSpc>
            </a:pPr>
            <a:r>
              <a:rPr lang="en-US" altLang="en-US" smtClean="0">
                <a:solidFill>
                  <a:srgbClr val="FF0000"/>
                </a:solidFill>
              </a:rPr>
              <a:t>Hosting the medical record software and IT support</a:t>
            </a:r>
          </a:p>
          <a:p>
            <a:pPr lvl="1" eaLnBrk="1" hangingPunct="1">
              <a:lnSpc>
                <a:spcPct val="90000"/>
              </a:lnSpc>
              <a:buFontTx/>
              <a:buNone/>
            </a:pPr>
            <a:endParaRPr lang="en-US" altLang="en-US" smtClean="0"/>
          </a:p>
        </p:txBody>
      </p:sp>
    </p:spTree>
    <p:custDataLst>
      <p:tags r:id="rId1"/>
    </p:custDataLst>
    <p:extLst>
      <p:ext uri="{BB962C8B-B14F-4D97-AF65-F5344CB8AC3E}">
        <p14:creationId xmlns:p14="http://schemas.microsoft.com/office/powerpoint/2010/main" val="361801745"/>
      </p:ext>
    </p:extLst>
  </p:cSld>
  <p:clrMapOvr>
    <a:masterClrMapping/>
  </p:clrMapOvr>
  <p:transition advTm="24209"/>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altLang="en-US" smtClean="0"/>
              <a:t>Process Types</a:t>
            </a:r>
          </a:p>
        </p:txBody>
      </p:sp>
      <p:sp>
        <p:nvSpPr>
          <p:cNvPr id="64515" name="Rectangle 3"/>
          <p:cNvSpPr>
            <a:spLocks noGrp="1" noChangeArrowheads="1"/>
          </p:cNvSpPr>
          <p:nvPr>
            <p:ph idx="1"/>
          </p:nvPr>
        </p:nvSpPr>
        <p:spPr/>
        <p:txBody>
          <a:bodyPr/>
          <a:lstStyle/>
          <a:p>
            <a:pPr eaLnBrk="1" hangingPunct="1"/>
            <a:r>
              <a:rPr lang="en-US" altLang="en-US" smtClean="0"/>
              <a:t>Process analysis should have identified</a:t>
            </a:r>
          </a:p>
          <a:p>
            <a:pPr lvl="1" eaLnBrk="1" hangingPunct="1"/>
            <a:r>
              <a:rPr lang="en-US" altLang="en-US" smtClean="0"/>
              <a:t>Main clinic work streams</a:t>
            </a:r>
          </a:p>
          <a:p>
            <a:pPr lvl="1" eaLnBrk="1" hangingPunct="1"/>
            <a:r>
              <a:rPr lang="en-US" altLang="en-US" smtClean="0"/>
              <a:t>Processes </a:t>
            </a:r>
          </a:p>
        </p:txBody>
      </p:sp>
    </p:spTree>
    <p:custDataLst>
      <p:tags r:id="rId1"/>
    </p:custDataLst>
    <p:extLst>
      <p:ext uri="{BB962C8B-B14F-4D97-AF65-F5344CB8AC3E}">
        <p14:creationId xmlns:p14="http://schemas.microsoft.com/office/powerpoint/2010/main" val="2719670611"/>
      </p:ext>
    </p:extLst>
  </p:cSld>
  <p:clrMapOvr>
    <a:masterClrMapping/>
  </p:clrMapOvr>
  <p:transition advTm="14619"/>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altLang="en-US" smtClean="0"/>
              <a:t>Topics Covered in Unit 6 </a:t>
            </a:r>
          </a:p>
        </p:txBody>
      </p:sp>
      <p:sp>
        <p:nvSpPr>
          <p:cNvPr id="11267" name="Content Placeholder 2"/>
          <p:cNvSpPr>
            <a:spLocks noGrp="1"/>
          </p:cNvSpPr>
          <p:nvPr>
            <p:ph idx="1"/>
          </p:nvPr>
        </p:nvSpPr>
        <p:spPr/>
        <p:txBody>
          <a:bodyPr/>
          <a:lstStyle/>
          <a:p>
            <a:r>
              <a:rPr lang="en-US" altLang="en-US" dirty="0" smtClean="0"/>
              <a:t>Objectives, skills and knowledge for Process Redesign</a:t>
            </a:r>
          </a:p>
          <a:p>
            <a:r>
              <a:rPr lang="en-US" altLang="en-US" dirty="0" smtClean="0"/>
              <a:t>Human-Centered Design framework applied to Process Redesign</a:t>
            </a:r>
          </a:p>
          <a:p>
            <a:r>
              <a:rPr lang="en-US" altLang="en-US" dirty="0" smtClean="0"/>
              <a:t>Common process problems</a:t>
            </a:r>
          </a:p>
          <a:p>
            <a:r>
              <a:rPr lang="en-US" altLang="en-US" dirty="0" smtClean="0"/>
              <a:t>Solutions to process problems</a:t>
            </a:r>
          </a:p>
          <a:p>
            <a:r>
              <a:rPr lang="en-US" altLang="en-US" dirty="0" smtClean="0"/>
              <a:t>Matching common clinic system functionality to solve process problems </a:t>
            </a:r>
          </a:p>
          <a:p>
            <a:endParaRPr lang="en-US" altLang="en-US" dirty="0" smtClean="0"/>
          </a:p>
        </p:txBody>
      </p:sp>
    </p:spTree>
    <p:custDataLst>
      <p:tags r:id="rId1"/>
    </p:custDataLst>
    <p:extLst>
      <p:ext uri="{BB962C8B-B14F-4D97-AF65-F5344CB8AC3E}">
        <p14:creationId xmlns:p14="http://schemas.microsoft.com/office/powerpoint/2010/main" val="299570795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altLang="en-US" smtClean="0"/>
              <a:t>Eliminate Queues and Batching</a:t>
            </a:r>
          </a:p>
        </p:txBody>
      </p:sp>
      <p:sp>
        <p:nvSpPr>
          <p:cNvPr id="66563" name="Rectangle 3"/>
          <p:cNvSpPr>
            <a:spLocks noGrp="1" noChangeArrowheads="1"/>
          </p:cNvSpPr>
          <p:nvPr>
            <p:ph idx="1"/>
          </p:nvPr>
        </p:nvSpPr>
        <p:spPr/>
        <p:txBody>
          <a:bodyPr/>
          <a:lstStyle/>
          <a:p>
            <a:pPr eaLnBrk="1" hangingPunct="1"/>
            <a:r>
              <a:rPr lang="en-US" altLang="en-US" sz="2800" smtClean="0"/>
              <a:t>Queues and batches cause delays and wait time</a:t>
            </a:r>
          </a:p>
          <a:p>
            <a:pPr eaLnBrk="1" hangingPunct="1"/>
            <a:r>
              <a:rPr lang="en-US" altLang="en-US" sz="2800" smtClean="0"/>
              <a:t>Instead assign work as it comes in to a person responsible for seeing it through to completion</a:t>
            </a:r>
          </a:p>
          <a:p>
            <a:pPr eaLnBrk="1" hangingPunct="1"/>
            <a:r>
              <a:rPr lang="en-US" altLang="en-US" sz="2800" smtClean="0"/>
              <a:t>Example</a:t>
            </a:r>
          </a:p>
          <a:p>
            <a:pPr lvl="1" eaLnBrk="1" hangingPunct="1"/>
            <a:r>
              <a:rPr lang="en-US" altLang="en-US" sz="2400" smtClean="0"/>
              <a:t>Same day appointment guaranteed</a:t>
            </a:r>
          </a:p>
          <a:p>
            <a:pPr lvl="1" eaLnBrk="1" hangingPunct="1"/>
            <a:r>
              <a:rPr lang="en-US" altLang="en-US" sz="2400" smtClean="0"/>
              <a:t>Assigning a person to handle prescription refills that are called in by patients or pharmacies</a:t>
            </a:r>
          </a:p>
        </p:txBody>
      </p:sp>
    </p:spTree>
    <p:custDataLst>
      <p:tags r:id="rId1"/>
    </p:custDataLst>
    <p:extLst>
      <p:ext uri="{BB962C8B-B14F-4D97-AF65-F5344CB8AC3E}">
        <p14:creationId xmlns:p14="http://schemas.microsoft.com/office/powerpoint/2010/main" val="2994249107"/>
      </p:ext>
    </p:extLst>
  </p:cSld>
  <p:clrMapOvr>
    <a:masterClrMapping/>
  </p:clrMapOvr>
  <p:transition advTm="25859"/>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en-US" altLang="en-US" smtClean="0"/>
              <a:t>Parallelism, Resequencing </a:t>
            </a:r>
          </a:p>
        </p:txBody>
      </p:sp>
      <p:sp>
        <p:nvSpPr>
          <p:cNvPr id="68611" name="Rectangle 3"/>
          <p:cNvSpPr>
            <a:spLocks noGrp="1" noChangeArrowheads="1"/>
          </p:cNvSpPr>
          <p:nvPr>
            <p:ph idx="1"/>
          </p:nvPr>
        </p:nvSpPr>
        <p:spPr/>
        <p:txBody>
          <a:bodyPr/>
          <a:lstStyle/>
          <a:p>
            <a:pPr eaLnBrk="1" hangingPunct="1"/>
            <a:r>
              <a:rPr lang="en-US" altLang="en-US" smtClean="0"/>
              <a:t>Anything that can be done in parallel should be done in parallel </a:t>
            </a:r>
          </a:p>
          <a:p>
            <a:pPr lvl="1" eaLnBrk="1" hangingPunct="1"/>
            <a:r>
              <a:rPr lang="en-US" altLang="en-US" smtClean="0"/>
              <a:t>Rather than waiting for another step to be completed</a:t>
            </a:r>
          </a:p>
          <a:p>
            <a:pPr eaLnBrk="1" hangingPunct="1"/>
            <a:r>
              <a:rPr lang="en-US" altLang="en-US" smtClean="0"/>
              <a:t>Resequence process steps to accomplish tasks as early in the process as possible</a:t>
            </a:r>
          </a:p>
          <a:p>
            <a:pPr eaLnBrk="1" hangingPunct="1"/>
            <a:endParaRPr lang="en-US" altLang="en-US" smtClean="0"/>
          </a:p>
        </p:txBody>
      </p:sp>
    </p:spTree>
    <p:custDataLst>
      <p:tags r:id="rId1"/>
    </p:custDataLst>
    <p:extLst>
      <p:ext uri="{BB962C8B-B14F-4D97-AF65-F5344CB8AC3E}">
        <p14:creationId xmlns:p14="http://schemas.microsoft.com/office/powerpoint/2010/main" val="4033853951"/>
      </p:ext>
    </p:extLst>
  </p:cSld>
  <p:clrMapOvr>
    <a:masterClrMapping/>
  </p:clrMapOvr>
  <p:transition advTm="19359"/>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US" altLang="en-US" smtClean="0"/>
              <a:t>Task Composition</a:t>
            </a:r>
          </a:p>
        </p:txBody>
      </p:sp>
      <p:sp>
        <p:nvSpPr>
          <p:cNvPr id="70659" name="Rectangle 3"/>
          <p:cNvSpPr>
            <a:spLocks noGrp="1" noChangeArrowheads="1"/>
          </p:cNvSpPr>
          <p:nvPr>
            <p:ph idx="1"/>
          </p:nvPr>
        </p:nvSpPr>
        <p:spPr/>
        <p:txBody>
          <a:bodyPr/>
          <a:lstStyle/>
          <a:p>
            <a:pPr eaLnBrk="1" hangingPunct="1"/>
            <a:r>
              <a:rPr lang="en-US" altLang="en-US" smtClean="0"/>
              <a:t>Some things are better done as smaller steps</a:t>
            </a:r>
          </a:p>
          <a:p>
            <a:pPr eaLnBrk="1" hangingPunct="1"/>
            <a:r>
              <a:rPr lang="en-US" altLang="en-US" smtClean="0"/>
              <a:t>Other things may be easier to accomplish as a group of steps</a:t>
            </a:r>
          </a:p>
          <a:p>
            <a:pPr eaLnBrk="1" hangingPunct="1"/>
            <a:r>
              <a:rPr lang="en-US" altLang="en-US" smtClean="0"/>
              <a:t>Example:</a:t>
            </a:r>
          </a:p>
          <a:p>
            <a:pPr lvl="1" eaLnBrk="1" hangingPunct="1"/>
            <a:r>
              <a:rPr lang="en-US" altLang="en-US" smtClean="0"/>
              <a:t>Processing incoming documents to be filed</a:t>
            </a:r>
          </a:p>
          <a:p>
            <a:pPr lvl="1" eaLnBrk="1" hangingPunct="1"/>
            <a:endParaRPr lang="en-US" altLang="en-US" smtClean="0"/>
          </a:p>
        </p:txBody>
      </p:sp>
    </p:spTree>
    <p:custDataLst>
      <p:tags r:id="rId1"/>
    </p:custDataLst>
    <p:extLst>
      <p:ext uri="{BB962C8B-B14F-4D97-AF65-F5344CB8AC3E}">
        <p14:creationId xmlns:p14="http://schemas.microsoft.com/office/powerpoint/2010/main" val="1137734533"/>
      </p:ext>
    </p:extLst>
  </p:cSld>
  <p:clrMapOvr>
    <a:masterClrMapping/>
  </p:clrMapOvr>
  <p:transition advTm="50579"/>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533400" y="304800"/>
            <a:ext cx="8229600" cy="1143000"/>
          </a:xfrm>
        </p:spPr>
        <p:txBody>
          <a:bodyPr/>
          <a:lstStyle/>
          <a:p>
            <a:pPr eaLnBrk="1" hangingPunct="1"/>
            <a:r>
              <a:rPr lang="en-US" altLang="en-US" smtClean="0"/>
              <a:t>Task Elimination</a:t>
            </a:r>
          </a:p>
        </p:txBody>
      </p:sp>
      <p:sp>
        <p:nvSpPr>
          <p:cNvPr id="72707" name="Rectangle 3"/>
          <p:cNvSpPr>
            <a:spLocks noGrp="1" noChangeArrowheads="1"/>
          </p:cNvSpPr>
          <p:nvPr>
            <p:ph idx="1"/>
          </p:nvPr>
        </p:nvSpPr>
        <p:spPr/>
        <p:txBody>
          <a:bodyPr/>
          <a:lstStyle/>
          <a:p>
            <a:pPr eaLnBrk="1" hangingPunct="1"/>
            <a:r>
              <a:rPr lang="en-US" altLang="en-US" smtClean="0"/>
              <a:t>Getting rid of steps that do not add value</a:t>
            </a:r>
          </a:p>
          <a:p>
            <a:pPr eaLnBrk="1" hangingPunct="1"/>
            <a:r>
              <a:rPr lang="en-US" altLang="en-US" smtClean="0"/>
              <a:t>Examples:</a:t>
            </a:r>
          </a:p>
          <a:p>
            <a:pPr lvl="1" eaLnBrk="1" hangingPunct="1"/>
            <a:r>
              <a:rPr lang="en-US" altLang="en-US" smtClean="0"/>
              <a:t>ePrescribing</a:t>
            </a:r>
          </a:p>
          <a:p>
            <a:pPr lvl="1" eaLnBrk="1" hangingPunct="1"/>
            <a:r>
              <a:rPr lang="en-US" altLang="en-US" smtClean="0"/>
              <a:t>Getting rid of redundant work</a:t>
            </a:r>
          </a:p>
          <a:p>
            <a:pPr lvl="1" eaLnBrk="1" hangingPunct="1"/>
            <a:r>
              <a:rPr lang="en-US" altLang="en-US" smtClean="0"/>
              <a:t>Automating steps</a:t>
            </a:r>
          </a:p>
        </p:txBody>
      </p:sp>
    </p:spTree>
    <p:custDataLst>
      <p:tags r:id="rId1"/>
    </p:custDataLst>
    <p:extLst>
      <p:ext uri="{BB962C8B-B14F-4D97-AF65-F5344CB8AC3E}">
        <p14:creationId xmlns:p14="http://schemas.microsoft.com/office/powerpoint/2010/main" val="2670909855"/>
      </p:ext>
    </p:extLst>
  </p:cSld>
  <p:clrMapOvr>
    <a:masterClrMapping/>
  </p:clrMapOvr>
  <p:transition advTm="46739"/>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US" altLang="en-US" smtClean="0"/>
              <a:t>Specialist-generalist</a:t>
            </a:r>
          </a:p>
        </p:txBody>
      </p:sp>
      <p:sp>
        <p:nvSpPr>
          <p:cNvPr id="74755" name="Rectangle 3"/>
          <p:cNvSpPr>
            <a:spLocks noGrp="1" noChangeArrowheads="1"/>
          </p:cNvSpPr>
          <p:nvPr>
            <p:ph idx="1"/>
          </p:nvPr>
        </p:nvSpPr>
        <p:spPr/>
        <p:txBody>
          <a:bodyPr/>
          <a:lstStyle/>
          <a:p>
            <a:pPr eaLnBrk="1" hangingPunct="1"/>
            <a:r>
              <a:rPr lang="en-US" altLang="en-US" sz="2800" smtClean="0"/>
              <a:t>Some things are more efficient if a person handles only one type of issue </a:t>
            </a:r>
          </a:p>
          <a:p>
            <a:pPr eaLnBrk="1" hangingPunct="1"/>
            <a:r>
              <a:rPr lang="en-US" altLang="en-US" sz="2800" smtClean="0"/>
              <a:t>Other situations require people who wear many hats</a:t>
            </a:r>
          </a:p>
          <a:p>
            <a:pPr eaLnBrk="1" hangingPunct="1"/>
            <a:r>
              <a:rPr lang="en-US" altLang="en-US" sz="2800" smtClean="0"/>
              <a:t>Choice, specialist or generalist, depends on:</a:t>
            </a:r>
          </a:p>
          <a:p>
            <a:pPr lvl="1" eaLnBrk="1" hangingPunct="1"/>
            <a:r>
              <a:rPr lang="en-US" altLang="en-US" sz="2400" smtClean="0"/>
              <a:t>Training and skill level required for a task, </a:t>
            </a:r>
          </a:p>
          <a:p>
            <a:pPr lvl="1" eaLnBrk="1" hangingPunct="1"/>
            <a:r>
              <a:rPr lang="en-US" altLang="en-US" sz="2400" smtClean="0"/>
              <a:t>How easy a task is to do when it is not a main focus of someone's effort, and </a:t>
            </a:r>
          </a:p>
          <a:p>
            <a:pPr lvl="1" eaLnBrk="1" hangingPunct="1"/>
            <a:r>
              <a:rPr lang="en-US" altLang="en-US" sz="2400" smtClean="0"/>
              <a:t>Practice size / volume</a:t>
            </a:r>
          </a:p>
        </p:txBody>
      </p:sp>
    </p:spTree>
    <p:custDataLst>
      <p:tags r:id="rId1"/>
    </p:custDataLst>
    <p:extLst>
      <p:ext uri="{BB962C8B-B14F-4D97-AF65-F5344CB8AC3E}">
        <p14:creationId xmlns:p14="http://schemas.microsoft.com/office/powerpoint/2010/main" val="3194371668"/>
      </p:ext>
    </p:extLst>
  </p:cSld>
  <p:clrMapOvr>
    <a:masterClrMapping/>
  </p:clrMapOvr>
  <p:transition advTm="49789"/>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a:xfrm>
            <a:off x="457200" y="274638"/>
            <a:ext cx="8229600" cy="944562"/>
          </a:xfrm>
        </p:spPr>
        <p:txBody>
          <a:bodyPr/>
          <a:lstStyle/>
          <a:p>
            <a:pPr eaLnBrk="1" hangingPunct="1"/>
            <a:r>
              <a:rPr lang="en-US" altLang="en-US" smtClean="0"/>
              <a:t>Triage</a:t>
            </a:r>
          </a:p>
        </p:txBody>
      </p:sp>
      <p:sp>
        <p:nvSpPr>
          <p:cNvPr id="76803" name="Rectangle 3"/>
          <p:cNvSpPr>
            <a:spLocks noGrp="1" noChangeArrowheads="1"/>
          </p:cNvSpPr>
          <p:nvPr>
            <p:ph idx="1"/>
          </p:nvPr>
        </p:nvSpPr>
        <p:spPr>
          <a:xfrm>
            <a:off x="457200" y="1371600"/>
            <a:ext cx="8229600" cy="4754563"/>
          </a:xfrm>
        </p:spPr>
        <p:txBody>
          <a:bodyPr/>
          <a:lstStyle/>
          <a:p>
            <a:pPr eaLnBrk="1" hangingPunct="1">
              <a:lnSpc>
                <a:spcPct val="90000"/>
              </a:lnSpc>
            </a:pPr>
            <a:r>
              <a:rPr lang="en-US" altLang="en-US" sz="2400" smtClean="0"/>
              <a:t>Related to the specialist – generalist concept</a:t>
            </a:r>
          </a:p>
          <a:p>
            <a:pPr eaLnBrk="1" hangingPunct="1">
              <a:lnSpc>
                <a:spcPct val="90000"/>
              </a:lnSpc>
            </a:pPr>
            <a:endParaRPr lang="en-US" altLang="en-US" sz="2400" smtClean="0"/>
          </a:p>
          <a:p>
            <a:pPr eaLnBrk="1" hangingPunct="1">
              <a:lnSpc>
                <a:spcPct val="90000"/>
              </a:lnSpc>
            </a:pPr>
            <a:r>
              <a:rPr lang="en-US" altLang="en-US" sz="2400" smtClean="0"/>
              <a:t>Means there is an initial sorting step</a:t>
            </a:r>
          </a:p>
          <a:p>
            <a:pPr lvl="1" eaLnBrk="1" hangingPunct="1">
              <a:lnSpc>
                <a:spcPct val="90000"/>
              </a:lnSpc>
            </a:pPr>
            <a:r>
              <a:rPr lang="en-US" altLang="en-US" sz="2000" smtClean="0"/>
              <a:t>Things requiring specialist attention are sent to specialists </a:t>
            </a:r>
          </a:p>
          <a:p>
            <a:pPr lvl="1" eaLnBrk="1" hangingPunct="1">
              <a:lnSpc>
                <a:spcPct val="90000"/>
              </a:lnSpc>
            </a:pPr>
            <a:r>
              <a:rPr lang="en-US" altLang="en-US" sz="2000" smtClean="0"/>
              <a:t>Others are sent where they are most efficiently handled</a:t>
            </a:r>
          </a:p>
          <a:p>
            <a:pPr eaLnBrk="1" hangingPunct="1">
              <a:lnSpc>
                <a:spcPct val="90000"/>
              </a:lnSpc>
            </a:pPr>
            <a:endParaRPr lang="en-US" altLang="en-US" sz="2400" smtClean="0"/>
          </a:p>
          <a:p>
            <a:pPr eaLnBrk="1" hangingPunct="1">
              <a:lnSpc>
                <a:spcPct val="90000"/>
              </a:lnSpc>
            </a:pPr>
            <a:r>
              <a:rPr lang="en-US" altLang="en-US" sz="2400" smtClean="0"/>
              <a:t>Example</a:t>
            </a:r>
          </a:p>
          <a:p>
            <a:pPr lvl="1" eaLnBrk="1" hangingPunct="1">
              <a:lnSpc>
                <a:spcPct val="90000"/>
              </a:lnSpc>
            </a:pPr>
            <a:r>
              <a:rPr lang="en-US" altLang="en-US" sz="2000" smtClean="0"/>
              <a:t>Triage nurse in an emergency department assures that urgent patients get seen first and less serious ones wait longer</a:t>
            </a:r>
          </a:p>
        </p:txBody>
      </p:sp>
    </p:spTree>
    <p:custDataLst>
      <p:tags r:id="rId1"/>
    </p:custDataLst>
    <p:extLst>
      <p:ext uri="{BB962C8B-B14F-4D97-AF65-F5344CB8AC3E}">
        <p14:creationId xmlns:p14="http://schemas.microsoft.com/office/powerpoint/2010/main" val="880930671"/>
      </p:ext>
    </p:extLst>
  </p:cSld>
  <p:clrMapOvr>
    <a:masterClrMapping/>
  </p:clrMapOvr>
  <p:transition advTm="31879"/>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609600" y="228600"/>
            <a:ext cx="8229600" cy="762000"/>
          </a:xfrm>
        </p:spPr>
        <p:txBody>
          <a:bodyPr/>
          <a:lstStyle/>
          <a:p>
            <a:pPr eaLnBrk="1" hangingPunct="1"/>
            <a:r>
              <a:rPr lang="en-US" altLang="en-US" smtClean="0"/>
              <a:t>Types of Changes</a:t>
            </a:r>
          </a:p>
        </p:txBody>
      </p:sp>
      <p:sp>
        <p:nvSpPr>
          <p:cNvPr id="78851" name="Rectangle 3"/>
          <p:cNvSpPr>
            <a:spLocks noGrp="1" noChangeArrowheads="1"/>
          </p:cNvSpPr>
          <p:nvPr>
            <p:ph idx="1"/>
          </p:nvPr>
        </p:nvSpPr>
        <p:spPr>
          <a:xfrm>
            <a:off x="609600" y="1143000"/>
            <a:ext cx="8229600" cy="4953000"/>
          </a:xfrm>
        </p:spPr>
        <p:txBody>
          <a:bodyPr/>
          <a:lstStyle/>
          <a:p>
            <a:pPr eaLnBrk="1" hangingPunct="1"/>
            <a:r>
              <a:rPr lang="en-US" altLang="en-US" sz="2400" smtClean="0"/>
              <a:t>Some process changes are large: </a:t>
            </a:r>
          </a:p>
          <a:p>
            <a:pPr lvl="1" eaLnBrk="1" hangingPunct="1"/>
            <a:r>
              <a:rPr lang="en-US" altLang="en-US" sz="2000" smtClean="0"/>
              <a:t>“Breakthroughs”</a:t>
            </a:r>
          </a:p>
          <a:p>
            <a:pPr lvl="1" eaLnBrk="1" hangingPunct="1"/>
            <a:r>
              <a:rPr lang="en-US" altLang="en-US" sz="2000" smtClean="0"/>
              <a:t>Major shifts in the way work is done</a:t>
            </a:r>
          </a:p>
          <a:p>
            <a:pPr lvl="1" eaLnBrk="1" hangingPunct="1"/>
            <a:r>
              <a:rPr lang="en-US" altLang="en-US" sz="2000" smtClean="0"/>
              <a:t>Great improvements in performance</a:t>
            </a:r>
          </a:p>
          <a:p>
            <a:pPr lvl="1" eaLnBrk="1" hangingPunct="1"/>
            <a:r>
              <a:rPr lang="en-US" altLang="en-US" sz="2000" smtClean="0"/>
              <a:t>Usually takes more preparation, planning, and innovation</a:t>
            </a:r>
          </a:p>
          <a:p>
            <a:pPr eaLnBrk="1" hangingPunct="1"/>
            <a:endParaRPr lang="en-US" altLang="en-US" sz="2400" smtClean="0"/>
          </a:p>
          <a:p>
            <a:pPr eaLnBrk="1" hangingPunct="1"/>
            <a:r>
              <a:rPr lang="en-US" altLang="en-US" sz="2400" smtClean="0"/>
              <a:t>Other changes are small incremental advances</a:t>
            </a:r>
          </a:p>
          <a:p>
            <a:pPr eaLnBrk="1" hangingPunct="1"/>
            <a:endParaRPr lang="en-US" altLang="en-US" sz="2400" smtClean="0"/>
          </a:p>
          <a:p>
            <a:pPr eaLnBrk="1" hangingPunct="1"/>
            <a:r>
              <a:rPr lang="en-US" altLang="en-US" sz="2400" smtClean="0"/>
              <a:t>Many of the strategies discussed here can be either</a:t>
            </a:r>
          </a:p>
          <a:p>
            <a:pPr eaLnBrk="1" hangingPunct="1"/>
            <a:endParaRPr lang="en-US" altLang="en-US" sz="2400" smtClean="0"/>
          </a:p>
          <a:p>
            <a:pPr eaLnBrk="1" hangingPunct="1"/>
            <a:r>
              <a:rPr lang="en-US" altLang="en-US" sz="2400" smtClean="0"/>
              <a:t>The former usually takes more preparation and planning, and of course innovation</a:t>
            </a:r>
          </a:p>
        </p:txBody>
      </p:sp>
    </p:spTree>
    <p:custDataLst>
      <p:tags r:id="rId1"/>
    </p:custDataLst>
    <p:extLst>
      <p:ext uri="{BB962C8B-B14F-4D97-AF65-F5344CB8AC3E}">
        <p14:creationId xmlns:p14="http://schemas.microsoft.com/office/powerpoint/2010/main" val="1383043160"/>
      </p:ext>
    </p:extLst>
  </p:cSld>
  <p:clrMapOvr>
    <a:masterClrMapping/>
  </p:clrMapOvr>
  <p:transition advTm="39479"/>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p:txBody>
          <a:bodyPr/>
          <a:lstStyle/>
          <a:p>
            <a:pPr eaLnBrk="1" hangingPunct="1"/>
            <a:r>
              <a:rPr lang="en-US" altLang="en-US" smtClean="0"/>
              <a:t>Summary</a:t>
            </a:r>
          </a:p>
        </p:txBody>
      </p:sp>
      <p:sp>
        <p:nvSpPr>
          <p:cNvPr id="80899" name="Rectangle 3"/>
          <p:cNvSpPr>
            <a:spLocks noGrp="1" noChangeArrowheads="1"/>
          </p:cNvSpPr>
          <p:nvPr>
            <p:ph idx="1"/>
          </p:nvPr>
        </p:nvSpPr>
        <p:spPr/>
        <p:txBody>
          <a:bodyPr/>
          <a:lstStyle/>
          <a:p>
            <a:pPr marL="0" indent="0" eaLnBrk="1" hangingPunct="1">
              <a:buFontTx/>
              <a:buNone/>
            </a:pPr>
            <a:r>
              <a:rPr lang="en-US" altLang="en-US" smtClean="0"/>
              <a:t>In the first part of this unit, we have covered:</a:t>
            </a:r>
          </a:p>
          <a:p>
            <a:pPr lvl="1" eaLnBrk="1" hangingPunct="1">
              <a:buFont typeface="Arial" panose="020B0604020202020204" pitchFamily="34" charset="0"/>
              <a:buChar char="•"/>
            </a:pPr>
            <a:r>
              <a:rPr lang="en-US" altLang="en-US" smtClean="0"/>
              <a:t>Goals of process redesign</a:t>
            </a:r>
          </a:p>
          <a:p>
            <a:pPr lvl="1" eaLnBrk="1" hangingPunct="1">
              <a:buFont typeface="Arial" panose="020B0604020202020204" pitchFamily="34" charset="0"/>
              <a:buChar char="•"/>
            </a:pPr>
            <a:r>
              <a:rPr lang="en-US" altLang="en-US" smtClean="0"/>
              <a:t>Common process problems</a:t>
            </a:r>
          </a:p>
          <a:p>
            <a:pPr lvl="1" eaLnBrk="1" hangingPunct="1">
              <a:buFont typeface="Arial" panose="020B0604020202020204" pitchFamily="34" charset="0"/>
              <a:buChar char="•"/>
            </a:pPr>
            <a:r>
              <a:rPr lang="en-US" altLang="en-US" smtClean="0"/>
              <a:t>Process redesign strategies to address common process problems</a:t>
            </a:r>
          </a:p>
          <a:p>
            <a:pPr lvl="1" eaLnBrk="1" hangingPunct="1">
              <a:buFont typeface="Arial" panose="020B0604020202020204" pitchFamily="34" charset="0"/>
              <a:buChar char="•"/>
            </a:pPr>
            <a:r>
              <a:rPr lang="en-US" altLang="en-US" smtClean="0"/>
              <a:t>Clinic examples of redesign strategies</a:t>
            </a:r>
          </a:p>
        </p:txBody>
      </p:sp>
    </p:spTree>
    <p:custDataLst>
      <p:tags r:id="rId1"/>
    </p:custDataLst>
    <p:extLst>
      <p:ext uri="{BB962C8B-B14F-4D97-AF65-F5344CB8AC3E}">
        <p14:creationId xmlns:p14="http://schemas.microsoft.com/office/powerpoint/2010/main" val="1010749835"/>
      </p:ext>
    </p:extLst>
  </p:cSld>
  <p:clrMapOvr>
    <a:masterClrMapping/>
  </p:clrMapOvr>
  <p:transition advTm="32999"/>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pPr eaLnBrk="1" hangingPunct="1"/>
            <a:r>
              <a:rPr lang="en-US" altLang="en-US" sz="3600" b="1" smtClean="0"/>
              <a:t>Human-Centered Design (HCD)</a:t>
            </a:r>
          </a:p>
        </p:txBody>
      </p:sp>
      <p:sp>
        <p:nvSpPr>
          <p:cNvPr id="82947" name="Text Box 4"/>
          <p:cNvSpPr txBox="1">
            <a:spLocks noChangeArrowheads="1"/>
          </p:cNvSpPr>
          <p:nvPr/>
        </p:nvSpPr>
        <p:spPr bwMode="auto">
          <a:xfrm>
            <a:off x="593725" y="1941513"/>
            <a:ext cx="7788275"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Tx/>
              <a:buNone/>
            </a:pPr>
            <a:r>
              <a:rPr lang="en-US" altLang="en-US" sz="2800"/>
              <a:t>HCD is an </a:t>
            </a:r>
            <a:r>
              <a:rPr lang="en-US" altLang="en-US" sz="2800">
                <a:solidFill>
                  <a:srgbClr val="FF0000"/>
                </a:solidFill>
              </a:rPr>
              <a:t>approach to systems design and development</a:t>
            </a:r>
            <a:r>
              <a:rPr lang="en-US" altLang="en-US" sz="2800"/>
              <a:t> that aims to </a:t>
            </a:r>
            <a:r>
              <a:rPr lang="en-US" altLang="en-US" sz="2800">
                <a:solidFill>
                  <a:srgbClr val="FF0000"/>
                </a:solidFill>
              </a:rPr>
              <a:t>make interactive systems more usable by focusing </a:t>
            </a:r>
            <a:r>
              <a:rPr lang="en-US" altLang="en-US" sz="2800"/>
              <a:t>on the use of the system and applying </a:t>
            </a:r>
            <a:r>
              <a:rPr lang="en-US" altLang="en-US" sz="2800">
                <a:solidFill>
                  <a:srgbClr val="FF0000"/>
                </a:solidFill>
              </a:rPr>
              <a:t>human factors/ ergonomics and usability knowledge </a:t>
            </a:r>
            <a:r>
              <a:rPr lang="en-US" altLang="en-US" sz="2800"/>
              <a:t>and techniques.</a:t>
            </a:r>
            <a:r>
              <a:rPr lang="en-US" altLang="en-US" sz="2800" baseline="30000"/>
              <a:t>4</a:t>
            </a:r>
            <a:endParaRPr lang="en-US" altLang="en-US" sz="2800"/>
          </a:p>
        </p:txBody>
      </p:sp>
    </p:spTree>
    <p:custDataLst>
      <p:tags r:id="rId1"/>
    </p:custDataLst>
    <p:extLst>
      <p:ext uri="{BB962C8B-B14F-4D97-AF65-F5344CB8AC3E}">
        <p14:creationId xmlns:p14="http://schemas.microsoft.com/office/powerpoint/2010/main" val="1466364169"/>
      </p:ext>
    </p:extLst>
  </p:cSld>
  <p:clrMapOvr>
    <a:masterClrMapping/>
  </p:clrMapOvr>
  <p:transition advTm="50269"/>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lang="en-US" altLang="en-US" smtClean="0"/>
              <a:t>Big D and Little d</a:t>
            </a:r>
          </a:p>
        </p:txBody>
      </p:sp>
      <p:sp>
        <p:nvSpPr>
          <p:cNvPr id="6147" name="Rectangle 3"/>
          <p:cNvSpPr>
            <a:spLocks noGrp="1" noChangeArrowheads="1"/>
          </p:cNvSpPr>
          <p:nvPr>
            <p:ph idx="1"/>
          </p:nvPr>
        </p:nvSpPr>
        <p:spPr/>
        <p:txBody>
          <a:bodyPr/>
          <a:lstStyle/>
          <a:p>
            <a:pPr marL="0" indent="0" eaLnBrk="1" hangingPunct="1">
              <a:buFontTx/>
              <a:buNone/>
              <a:defRPr/>
            </a:pPr>
            <a:r>
              <a:rPr lang="en-US" dirty="0" smtClean="0"/>
              <a:t>For large software systems such as electronic health records, we distinguish two types of design:</a:t>
            </a:r>
          </a:p>
          <a:p>
            <a:pPr eaLnBrk="1" hangingPunct="1">
              <a:buFontTx/>
              <a:buNone/>
              <a:defRPr/>
            </a:pPr>
            <a:r>
              <a:rPr lang="en-US" sz="900" dirty="0" smtClean="0"/>
              <a:t>	</a:t>
            </a:r>
          </a:p>
          <a:p>
            <a:pPr marL="1030288" lvl="1" indent="-573088" eaLnBrk="1" hangingPunct="1">
              <a:buFontTx/>
              <a:buNone/>
              <a:defRPr/>
            </a:pPr>
            <a:r>
              <a:rPr lang="en-US" dirty="0" smtClean="0"/>
              <a:t>D– design of the software itself</a:t>
            </a:r>
          </a:p>
          <a:p>
            <a:pPr marL="1030288" lvl="1" indent="-573088" eaLnBrk="1" hangingPunct="1">
              <a:buFontTx/>
              <a:buNone/>
              <a:defRPr/>
            </a:pPr>
            <a:r>
              <a:rPr lang="en-US" dirty="0" smtClean="0"/>
              <a:t>d – </a:t>
            </a:r>
            <a:r>
              <a:rPr lang="en-US" dirty="0" smtClean="0">
                <a:solidFill>
                  <a:srgbClr val="FF0000"/>
                </a:solidFill>
              </a:rPr>
              <a:t>configuration</a:t>
            </a:r>
            <a:r>
              <a:rPr lang="en-US" dirty="0" smtClean="0"/>
              <a:t> of the system to make it work for a particular clinic’s processes</a:t>
            </a:r>
          </a:p>
        </p:txBody>
      </p:sp>
      <p:sp>
        <p:nvSpPr>
          <p:cNvPr id="84996" name="Text Box 4"/>
          <p:cNvSpPr txBox="1">
            <a:spLocks noChangeArrowheads="1"/>
          </p:cNvSpPr>
          <p:nvPr/>
        </p:nvSpPr>
        <p:spPr bwMode="auto">
          <a:xfrm>
            <a:off x="457200" y="5181600"/>
            <a:ext cx="8305800" cy="641350"/>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Decisions about how electronic health record software is used in the clinic workflow heavily impacts how clinic providers and staff interact with the system.</a:t>
            </a:r>
          </a:p>
        </p:txBody>
      </p:sp>
    </p:spTree>
    <p:custDataLst>
      <p:tags r:id="rId1"/>
    </p:custDataLst>
    <p:extLst>
      <p:ext uri="{BB962C8B-B14F-4D97-AF65-F5344CB8AC3E}">
        <p14:creationId xmlns:p14="http://schemas.microsoft.com/office/powerpoint/2010/main" val="1877194904"/>
      </p:ext>
    </p:extLst>
  </p:cSld>
  <p:clrMapOvr>
    <a:masterClrMapping/>
  </p:clrMapOvr>
  <p:transition advTm="79219"/>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571500" y="609600"/>
            <a:ext cx="6248400"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a:t>You can only elevate individual performance by elevating that </a:t>
            </a:r>
            <a:br>
              <a:rPr lang="en-US" altLang="en-US"/>
            </a:br>
            <a:r>
              <a:rPr lang="en-US" altLang="en-US"/>
              <a:t>of the entire system.</a:t>
            </a:r>
            <a:r>
              <a:rPr lang="en-US" altLang="en-US" baseline="30000"/>
              <a:t>1</a:t>
            </a:r>
            <a:endParaRPr lang="en-US" altLang="en-US"/>
          </a:p>
          <a:p>
            <a:pPr eaLnBrk="1" hangingPunct="1">
              <a:spcBef>
                <a:spcPct val="0"/>
              </a:spcBef>
              <a:buFontTx/>
              <a:buNone/>
            </a:pPr>
            <a:r>
              <a:rPr lang="en-US" altLang="en-US"/>
              <a:t>			      </a:t>
            </a:r>
            <a:r>
              <a:rPr lang="en-US" altLang="en-US" sz="2000"/>
              <a:t>- W. Edwards Deming </a:t>
            </a:r>
          </a:p>
        </p:txBody>
      </p:sp>
      <p:pic>
        <p:nvPicPr>
          <p:cNvPr id="13316" name="Picture 6" descr="File:W. Edwards Deming.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48238" y="3048000"/>
            <a:ext cx="3743325" cy="260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7" name="TextBox 1"/>
          <p:cNvSpPr txBox="1">
            <a:spLocks noChangeArrowheads="1"/>
          </p:cNvSpPr>
          <p:nvPr/>
        </p:nvSpPr>
        <p:spPr bwMode="auto">
          <a:xfrm>
            <a:off x="381000" y="5715000"/>
            <a:ext cx="7745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Public domain photograph of W. Edwards Deming obtained from http://commons.wikimedia.org/</a:t>
            </a:r>
          </a:p>
        </p:txBody>
      </p:sp>
    </p:spTree>
    <p:custDataLst>
      <p:tags r:id="rId1"/>
    </p:custDataLst>
    <p:extLst>
      <p:ext uri="{BB962C8B-B14F-4D97-AF65-F5344CB8AC3E}">
        <p14:creationId xmlns:p14="http://schemas.microsoft.com/office/powerpoint/2010/main" val="25997263"/>
      </p:ext>
    </p:extLst>
  </p:cSld>
  <p:clrMapOvr>
    <a:masterClrMapping/>
  </p:clrMapOvr>
  <p:transition advTm="44389"/>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609600" y="228600"/>
            <a:ext cx="8229600" cy="1143000"/>
          </a:xfrm>
        </p:spPr>
        <p:txBody>
          <a:bodyPr/>
          <a:lstStyle/>
          <a:p>
            <a:pPr eaLnBrk="1" hangingPunct="1"/>
            <a:r>
              <a:rPr lang="en-US" altLang="en-US" sz="3600" smtClean="0"/>
              <a:t>Human-Centered Design Principles</a:t>
            </a:r>
            <a:br>
              <a:rPr lang="en-US" altLang="en-US" sz="3600" smtClean="0"/>
            </a:br>
            <a:r>
              <a:rPr lang="en-US" altLang="en-US" sz="2400" smtClean="0"/>
              <a:t>ISO 9241-210</a:t>
            </a:r>
            <a:r>
              <a:rPr lang="en-US" altLang="en-US" sz="2400" baseline="30000" smtClean="0"/>
              <a:t>4</a:t>
            </a:r>
          </a:p>
        </p:txBody>
      </p:sp>
      <p:sp>
        <p:nvSpPr>
          <p:cNvPr id="87043" name="Rectangle 3"/>
          <p:cNvSpPr>
            <a:spLocks noGrp="1" noChangeArrowheads="1"/>
          </p:cNvSpPr>
          <p:nvPr>
            <p:ph idx="1"/>
          </p:nvPr>
        </p:nvSpPr>
        <p:spPr>
          <a:xfrm>
            <a:off x="152400" y="1905000"/>
            <a:ext cx="4953000" cy="3794125"/>
          </a:xfrm>
        </p:spPr>
        <p:txBody>
          <a:bodyPr/>
          <a:lstStyle/>
          <a:p>
            <a:pPr marL="533400" indent="-533400" eaLnBrk="1" hangingPunct="1">
              <a:lnSpc>
                <a:spcPct val="90000"/>
              </a:lnSpc>
              <a:buFontTx/>
              <a:buAutoNum type="alphaLcParenR"/>
            </a:pPr>
            <a:r>
              <a:rPr lang="en-US" altLang="en-US" sz="1800" smtClean="0"/>
              <a:t>The design is based upon an explicit understanding of users, tasks and environments </a:t>
            </a:r>
          </a:p>
          <a:p>
            <a:pPr marL="533400" indent="-533400" eaLnBrk="1" hangingPunct="1">
              <a:lnSpc>
                <a:spcPct val="90000"/>
              </a:lnSpc>
              <a:buFontTx/>
              <a:buAutoNum type="alphaLcParenR"/>
            </a:pPr>
            <a:r>
              <a:rPr lang="en-US" altLang="en-US" sz="1800" smtClean="0"/>
              <a:t>Users are involved throughout design and development</a:t>
            </a:r>
          </a:p>
          <a:p>
            <a:pPr marL="533400" indent="-533400" eaLnBrk="1" hangingPunct="1">
              <a:lnSpc>
                <a:spcPct val="90000"/>
              </a:lnSpc>
              <a:buFontTx/>
              <a:buAutoNum type="alphaLcParenR"/>
            </a:pPr>
            <a:r>
              <a:rPr lang="en-US" altLang="en-US" sz="1800" smtClean="0"/>
              <a:t>The design is driven and refined by user-centered evaluation </a:t>
            </a:r>
          </a:p>
          <a:p>
            <a:pPr marL="533400" indent="-533400" eaLnBrk="1" hangingPunct="1">
              <a:lnSpc>
                <a:spcPct val="90000"/>
              </a:lnSpc>
              <a:buFontTx/>
              <a:buAutoNum type="alphaLcParenR"/>
            </a:pPr>
            <a:r>
              <a:rPr lang="en-US" altLang="en-US" sz="1800" smtClean="0"/>
              <a:t>The process is iterative</a:t>
            </a:r>
          </a:p>
          <a:p>
            <a:pPr marL="533400" indent="-533400" eaLnBrk="1" hangingPunct="1">
              <a:lnSpc>
                <a:spcPct val="90000"/>
              </a:lnSpc>
              <a:buFontTx/>
              <a:buAutoNum type="alphaLcParenR"/>
            </a:pPr>
            <a:r>
              <a:rPr lang="en-US" altLang="en-US" sz="1800" smtClean="0"/>
              <a:t>The design addresses the whole user experience </a:t>
            </a:r>
          </a:p>
          <a:p>
            <a:pPr marL="533400" indent="-533400" eaLnBrk="1" hangingPunct="1">
              <a:lnSpc>
                <a:spcPct val="90000"/>
              </a:lnSpc>
              <a:buFontTx/>
              <a:buAutoNum type="alphaLcParenR"/>
            </a:pPr>
            <a:r>
              <a:rPr lang="en-US" altLang="en-US" sz="1800" smtClean="0"/>
              <a:t>The design team includes multidisciplinary skills and perspectives</a:t>
            </a:r>
          </a:p>
        </p:txBody>
      </p:sp>
      <p:pic>
        <p:nvPicPr>
          <p:cNvPr id="87044" name="Picture 1" descr="Screen Clippi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34000" y="1803400"/>
            <a:ext cx="35814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4012377083"/>
      </p:ext>
    </p:extLst>
  </p:cSld>
  <p:clrMapOvr>
    <a:masterClrMapping/>
  </p:clrMapOvr>
  <p:transition advTm="62179"/>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457200" y="228600"/>
            <a:ext cx="8229600" cy="685800"/>
          </a:xfrm>
        </p:spPr>
        <p:txBody>
          <a:bodyPr/>
          <a:lstStyle/>
          <a:p>
            <a:r>
              <a:rPr lang="en-US" altLang="en-US" sz="3600" smtClean="0"/>
              <a:t>ISO HCD Framework</a:t>
            </a:r>
            <a:r>
              <a:rPr lang="en-US" altLang="en-US" sz="3600" baseline="30000" smtClean="0"/>
              <a:t>4</a:t>
            </a:r>
            <a:endParaRPr lang="en-US" altLang="en-US" sz="3600" smtClean="0"/>
          </a:p>
        </p:txBody>
      </p:sp>
      <p:pic>
        <p:nvPicPr>
          <p:cNvPr id="89091" name="Picture 5" descr="Diagram of the ISO human centered design framework.  The diagtam shows six parts of the framework. 1st box is labeled &quot;Plan the Human Centered design process&quot;. 2nd boc in he sequence is labeled &quot;understand and specify the context of use&quot;. 3rd box in the sequence is labeled &quot;Specify user requirements&quot;, 4th box is labeled &quot;produce design solutions to meet user requirements&quot;. 5th box is labeled, &quot;Evaluate the designs against requirements&quot;, and 6th bos is labeled, &quot;Designed solution meets requirements&quot;. Importantly, there are dotted lines from the 5th box and pointing to boxes 2, 3, and 4, to indicate the iterative nature of the process.  "/>
          <p:cNvPicPr>
            <a:picLocks noChangeAspect="1" noChangeArrowheads="1"/>
          </p:cNvPicPr>
          <p:nvPr/>
        </p:nvPicPr>
        <p:blipFill>
          <a:blip r:embed="rId4">
            <a:extLst>
              <a:ext uri="{28A0092B-C50C-407E-A947-70E740481C1C}">
                <a14:useLocalDpi xmlns:a14="http://schemas.microsoft.com/office/drawing/2010/main" val="0"/>
              </a:ext>
            </a:extLst>
          </a:blip>
          <a:srcRect l="3148" r="3148" b="9862"/>
          <a:stretch>
            <a:fillRect/>
          </a:stretch>
        </p:blipFill>
        <p:spPr bwMode="auto">
          <a:xfrm>
            <a:off x="885825" y="1371600"/>
            <a:ext cx="7570788"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39346935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en-US" altLang="en-US" smtClean="0"/>
              <a:t>Design Solutions</a:t>
            </a:r>
          </a:p>
        </p:txBody>
      </p:sp>
      <p:sp>
        <p:nvSpPr>
          <p:cNvPr id="91139" name="Rectangle 3"/>
          <p:cNvSpPr>
            <a:spLocks noGrp="1" noChangeArrowheads="1"/>
          </p:cNvSpPr>
          <p:nvPr>
            <p:ph idx="1"/>
          </p:nvPr>
        </p:nvSpPr>
        <p:spPr/>
        <p:txBody>
          <a:bodyPr/>
          <a:lstStyle/>
          <a:p>
            <a:pPr eaLnBrk="1" hangingPunct="1"/>
            <a:r>
              <a:rPr lang="en-US" altLang="en-US" smtClean="0"/>
              <a:t>Methods</a:t>
            </a:r>
          </a:p>
          <a:p>
            <a:pPr lvl="1" eaLnBrk="1" hangingPunct="1"/>
            <a:r>
              <a:rPr lang="en-US" altLang="en-US" smtClean="0"/>
              <a:t>Copying and further developing other designs</a:t>
            </a:r>
          </a:p>
          <a:p>
            <a:pPr lvl="1" eaLnBrk="1" hangingPunct="1"/>
            <a:r>
              <a:rPr lang="en-US" altLang="en-US" smtClean="0"/>
              <a:t>Logical progression from previous designs</a:t>
            </a:r>
          </a:p>
          <a:p>
            <a:pPr lvl="1" eaLnBrk="1" hangingPunct="1"/>
            <a:r>
              <a:rPr lang="en-US" altLang="en-US" smtClean="0"/>
              <a:t>Innovative creativity</a:t>
            </a:r>
          </a:p>
          <a:p>
            <a:pPr eaLnBrk="1" hangingPunct="1"/>
            <a:r>
              <a:rPr lang="en-US" altLang="en-US" smtClean="0"/>
              <a:t>Perspectives</a:t>
            </a:r>
          </a:p>
          <a:p>
            <a:pPr eaLnBrk="1" hangingPunct="1"/>
            <a:r>
              <a:rPr lang="en-US" altLang="en-US" smtClean="0"/>
              <a:t>Alignment</a:t>
            </a:r>
          </a:p>
          <a:p>
            <a:pPr lvl="1" eaLnBrk="1" hangingPunct="1"/>
            <a:endParaRPr lang="en-US" altLang="en-US" smtClean="0"/>
          </a:p>
        </p:txBody>
      </p:sp>
    </p:spTree>
    <p:custDataLst>
      <p:tags r:id="rId1"/>
    </p:custDataLst>
    <p:extLst>
      <p:ext uri="{BB962C8B-B14F-4D97-AF65-F5344CB8AC3E}">
        <p14:creationId xmlns:p14="http://schemas.microsoft.com/office/powerpoint/2010/main" val="2873044805"/>
      </p:ext>
    </p:extLst>
  </p:cSld>
  <p:clrMapOvr>
    <a:masterClrMapping/>
  </p:clrMapOvr>
  <p:transition advTm="50209"/>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a:xfrm>
            <a:off x="609600" y="0"/>
            <a:ext cx="8229600" cy="1143000"/>
          </a:xfrm>
        </p:spPr>
        <p:txBody>
          <a:bodyPr/>
          <a:lstStyle/>
          <a:p>
            <a:pPr eaLnBrk="1" hangingPunct="1"/>
            <a:r>
              <a:rPr lang="en-US" altLang="en-US" smtClean="0"/>
              <a:t>Design Methods</a:t>
            </a:r>
          </a:p>
        </p:txBody>
      </p:sp>
      <p:sp>
        <p:nvSpPr>
          <p:cNvPr id="93187" name="Rectangle 3"/>
          <p:cNvSpPr>
            <a:spLocks noGrp="1" noChangeArrowheads="1"/>
          </p:cNvSpPr>
          <p:nvPr>
            <p:ph idx="1"/>
          </p:nvPr>
        </p:nvSpPr>
        <p:spPr>
          <a:xfrm>
            <a:off x="609600" y="1219200"/>
            <a:ext cx="8229600" cy="4525963"/>
          </a:xfrm>
        </p:spPr>
        <p:txBody>
          <a:bodyPr/>
          <a:lstStyle/>
          <a:p>
            <a:pPr eaLnBrk="1" hangingPunct="1"/>
            <a:endParaRPr lang="en-US" altLang="en-US" sz="2400" smtClean="0"/>
          </a:p>
          <a:p>
            <a:pPr eaLnBrk="1" hangingPunct="1">
              <a:buFontTx/>
              <a:buNone/>
            </a:pPr>
            <a:r>
              <a:rPr lang="en-US" altLang="en-US" sz="2800" smtClean="0"/>
              <a:t>Copying and further developing other designs</a:t>
            </a:r>
          </a:p>
          <a:p>
            <a:pPr lvl="1" eaLnBrk="1" hangingPunct="1">
              <a:buFont typeface="Arial" panose="020B0604020202020204" pitchFamily="34" charset="0"/>
              <a:buChar char="•"/>
            </a:pPr>
            <a:r>
              <a:rPr lang="en-US" altLang="en-US" sz="2400" smtClean="0"/>
              <a:t>Design guidelines and standards (AHRQ)</a:t>
            </a:r>
          </a:p>
          <a:p>
            <a:pPr lvl="1" eaLnBrk="1" hangingPunct="1">
              <a:buFont typeface="Arial" panose="020B0604020202020204" pitchFamily="34" charset="0"/>
              <a:buChar char="•"/>
            </a:pPr>
            <a:r>
              <a:rPr lang="en-US" altLang="en-US" sz="2400" smtClean="0"/>
              <a:t>Best practices from other industries</a:t>
            </a:r>
          </a:p>
          <a:p>
            <a:pPr lvl="1" eaLnBrk="1" hangingPunct="1">
              <a:buFont typeface="Arial" panose="020B0604020202020204" pitchFamily="34" charset="0"/>
              <a:buChar char="•"/>
            </a:pPr>
            <a:r>
              <a:rPr lang="en-US" altLang="en-US" sz="2400" smtClean="0"/>
              <a:t>Other clinics which have implemented EHR</a:t>
            </a:r>
          </a:p>
          <a:p>
            <a:pPr lvl="1" eaLnBrk="1" hangingPunct="1">
              <a:buFont typeface="Arial" panose="020B0604020202020204" pitchFamily="34" charset="0"/>
              <a:buChar char="•"/>
            </a:pPr>
            <a:r>
              <a:rPr lang="en-US" altLang="en-US" sz="2400" smtClean="0"/>
              <a:t>Other clinics which have a proven process that doesn’t depend on EHR</a:t>
            </a:r>
          </a:p>
          <a:p>
            <a:pPr lvl="1" eaLnBrk="1" hangingPunct="1">
              <a:buFont typeface="Arial" panose="020B0604020202020204" pitchFamily="34" charset="0"/>
              <a:buChar char="•"/>
            </a:pPr>
            <a:r>
              <a:rPr lang="en-US" altLang="en-US" sz="2400" smtClean="0"/>
              <a:t>Prior quality improvement projects at your clinic</a:t>
            </a:r>
          </a:p>
          <a:p>
            <a:pPr lvl="1" eaLnBrk="1" hangingPunct="1">
              <a:buFont typeface="Arial" panose="020B0604020202020204" pitchFamily="34" charset="0"/>
              <a:buChar char="•"/>
            </a:pPr>
            <a:r>
              <a:rPr lang="en-US" altLang="en-US" sz="2400" smtClean="0"/>
              <a:t>Problems with current clinic workflows</a:t>
            </a:r>
          </a:p>
          <a:p>
            <a:pPr lvl="1" eaLnBrk="1" hangingPunct="1"/>
            <a:endParaRPr lang="en-US" altLang="en-US" sz="2000" smtClean="0"/>
          </a:p>
        </p:txBody>
      </p:sp>
    </p:spTree>
    <p:custDataLst>
      <p:tags r:id="rId1"/>
    </p:custDataLst>
    <p:extLst>
      <p:ext uri="{BB962C8B-B14F-4D97-AF65-F5344CB8AC3E}">
        <p14:creationId xmlns:p14="http://schemas.microsoft.com/office/powerpoint/2010/main" val="2544499926"/>
      </p:ext>
    </p:extLst>
  </p:cSld>
  <p:clrMapOvr>
    <a:masterClrMapping/>
  </p:clrMapOvr>
  <p:transition advTm="54889"/>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457200" y="274638"/>
            <a:ext cx="8229600" cy="792162"/>
          </a:xfrm>
        </p:spPr>
        <p:txBody>
          <a:bodyPr/>
          <a:lstStyle/>
          <a:p>
            <a:pPr eaLnBrk="1" hangingPunct="1"/>
            <a:r>
              <a:rPr lang="en-US" altLang="en-US" smtClean="0"/>
              <a:t>Design Methods cont.</a:t>
            </a:r>
          </a:p>
        </p:txBody>
      </p:sp>
      <p:sp>
        <p:nvSpPr>
          <p:cNvPr id="107523" name="Rectangle 3"/>
          <p:cNvSpPr>
            <a:spLocks noGrp="1" noChangeArrowheads="1"/>
          </p:cNvSpPr>
          <p:nvPr>
            <p:ph idx="1"/>
          </p:nvPr>
        </p:nvSpPr>
        <p:spPr>
          <a:xfrm>
            <a:off x="609600" y="1600200"/>
            <a:ext cx="8077200" cy="4525963"/>
          </a:xfrm>
        </p:spPr>
        <p:txBody>
          <a:bodyPr>
            <a:normAutofit lnSpcReduction="10000"/>
          </a:bodyPr>
          <a:lstStyle/>
          <a:p>
            <a:pPr eaLnBrk="1" hangingPunct="1">
              <a:buFontTx/>
              <a:buNone/>
              <a:defRPr/>
            </a:pPr>
            <a:r>
              <a:rPr lang="en-US" altLang="en-US" sz="2800" dirty="0" smtClean="0"/>
              <a:t>Logical progression from previous designs</a:t>
            </a:r>
          </a:p>
          <a:p>
            <a:pPr lvl="1" eaLnBrk="1" hangingPunct="1">
              <a:defRPr/>
            </a:pPr>
            <a:r>
              <a:rPr lang="en-US" altLang="en-US" sz="2400" dirty="0" smtClean="0"/>
              <a:t>Gap Analysis between as-is and clinic’s ideal</a:t>
            </a:r>
          </a:p>
          <a:p>
            <a:pPr lvl="1" eaLnBrk="1" hangingPunct="1">
              <a:defRPr/>
            </a:pPr>
            <a:r>
              <a:rPr lang="en-US" altLang="en-US" sz="2400" dirty="0" smtClean="0"/>
              <a:t>Leveraging technology, i.e., automation</a:t>
            </a:r>
          </a:p>
          <a:p>
            <a:pPr lvl="1" eaLnBrk="1" hangingPunct="1">
              <a:defRPr/>
            </a:pPr>
            <a:r>
              <a:rPr lang="en-US" altLang="en-US" sz="2400" dirty="0" smtClean="0"/>
              <a:t>Workflow diagram analysis</a:t>
            </a:r>
          </a:p>
          <a:p>
            <a:pPr eaLnBrk="1" hangingPunct="1">
              <a:buFontTx/>
              <a:buNone/>
              <a:defRPr/>
            </a:pPr>
            <a:r>
              <a:rPr lang="en-US" altLang="en-US" sz="2800" dirty="0" smtClean="0"/>
              <a:t>Innovative creativity </a:t>
            </a:r>
          </a:p>
          <a:p>
            <a:pPr lvl="1" eaLnBrk="1" hangingPunct="1">
              <a:buFont typeface="Arial" panose="020B0604020202020204" pitchFamily="34" charset="0"/>
              <a:buChar char="•"/>
              <a:defRPr/>
            </a:pPr>
            <a:r>
              <a:rPr lang="en-US" altLang="en-US" sz="2400" dirty="0" smtClean="0"/>
              <a:t>Brainstorming</a:t>
            </a:r>
          </a:p>
          <a:p>
            <a:pPr lvl="1" eaLnBrk="1" hangingPunct="1">
              <a:buFont typeface="Arial" panose="020B0604020202020204" pitchFamily="34" charset="0"/>
              <a:buChar char="•"/>
              <a:defRPr/>
            </a:pPr>
            <a:r>
              <a:rPr lang="en-US" altLang="en-US" sz="2400" dirty="0" smtClean="0"/>
              <a:t>Parallel Design</a:t>
            </a:r>
          </a:p>
          <a:p>
            <a:pPr lvl="1" eaLnBrk="1" hangingPunct="1">
              <a:buFont typeface="Arial" panose="020B0604020202020204" pitchFamily="34" charset="0"/>
              <a:buChar char="•"/>
              <a:defRPr/>
            </a:pPr>
            <a:r>
              <a:rPr lang="en-US" altLang="en-US" sz="2400" dirty="0" smtClean="0"/>
              <a:t>Storyboarding</a:t>
            </a:r>
          </a:p>
          <a:p>
            <a:pPr lvl="1" eaLnBrk="1" hangingPunct="1">
              <a:buFont typeface="Arial" panose="020B0604020202020204" pitchFamily="34" charset="0"/>
              <a:buChar char="•"/>
              <a:defRPr/>
            </a:pPr>
            <a:r>
              <a:rPr lang="en-US" altLang="en-US" sz="2400" dirty="0" smtClean="0"/>
              <a:t>Affinity Diagrams</a:t>
            </a:r>
          </a:p>
          <a:p>
            <a:pPr lvl="1" eaLnBrk="1" hangingPunct="1">
              <a:buFont typeface="Arial" panose="020B0604020202020204" pitchFamily="34" charset="0"/>
              <a:buChar char="•"/>
              <a:defRPr/>
            </a:pPr>
            <a:r>
              <a:rPr lang="en-US" altLang="en-US" sz="2400" dirty="0" smtClean="0"/>
              <a:t>Organizational Prototyping</a:t>
            </a:r>
          </a:p>
          <a:p>
            <a:pPr marL="457200" lvl="1" indent="0" eaLnBrk="1" hangingPunct="1">
              <a:buFontTx/>
              <a:buNone/>
              <a:defRPr/>
            </a:pPr>
            <a:endParaRPr lang="en-US" altLang="en-US" sz="2000" dirty="0" smtClean="0"/>
          </a:p>
        </p:txBody>
      </p:sp>
    </p:spTree>
    <p:custDataLst>
      <p:tags r:id="rId1"/>
    </p:custDataLst>
    <p:extLst>
      <p:ext uri="{BB962C8B-B14F-4D97-AF65-F5344CB8AC3E}">
        <p14:creationId xmlns:p14="http://schemas.microsoft.com/office/powerpoint/2010/main" val="2399704246"/>
      </p:ext>
    </p:extLst>
  </p:cSld>
  <p:clrMapOvr>
    <a:masterClrMapping/>
  </p:clrMapOvr>
  <p:transition advTm="32499"/>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eaLnBrk="1" hangingPunct="1"/>
            <a:r>
              <a:rPr lang="en-US" altLang="en-US" smtClean="0"/>
              <a:t>Design Perspectives</a:t>
            </a:r>
          </a:p>
        </p:txBody>
      </p:sp>
      <p:sp>
        <p:nvSpPr>
          <p:cNvPr id="97283" name="Rectangle 3"/>
          <p:cNvSpPr>
            <a:spLocks noGrp="1" noChangeArrowheads="1"/>
          </p:cNvSpPr>
          <p:nvPr>
            <p:ph idx="1"/>
          </p:nvPr>
        </p:nvSpPr>
        <p:spPr/>
        <p:txBody>
          <a:bodyPr/>
          <a:lstStyle/>
          <a:p>
            <a:pPr eaLnBrk="1" hangingPunct="1"/>
            <a:r>
              <a:rPr lang="en-US" altLang="en-US" sz="2800" smtClean="0"/>
              <a:t>Two key perspectives </a:t>
            </a:r>
          </a:p>
          <a:p>
            <a:pPr lvl="1" eaLnBrk="1" hangingPunct="1"/>
            <a:r>
              <a:rPr lang="en-US" altLang="en-US" sz="2400" smtClean="0"/>
              <a:t>Patient </a:t>
            </a:r>
          </a:p>
          <a:p>
            <a:pPr lvl="1" eaLnBrk="1" hangingPunct="1"/>
            <a:r>
              <a:rPr lang="en-US" altLang="en-US" sz="2400" smtClean="0"/>
              <a:t>Clinic providers and staff</a:t>
            </a:r>
          </a:p>
          <a:p>
            <a:pPr eaLnBrk="1" hangingPunct="1"/>
            <a:endParaRPr lang="en-US" altLang="en-US" sz="2800" smtClean="0"/>
          </a:p>
          <a:p>
            <a:pPr eaLnBrk="1" hangingPunct="1"/>
            <a:r>
              <a:rPr lang="en-US" altLang="en-US" sz="2800" smtClean="0"/>
              <a:t>Optimizing clinic processes for one may degrade the experience for the other - will often be a compromise between the two</a:t>
            </a:r>
          </a:p>
        </p:txBody>
      </p:sp>
    </p:spTree>
    <p:custDataLst>
      <p:tags r:id="rId1"/>
    </p:custDataLst>
    <p:extLst>
      <p:ext uri="{BB962C8B-B14F-4D97-AF65-F5344CB8AC3E}">
        <p14:creationId xmlns:p14="http://schemas.microsoft.com/office/powerpoint/2010/main" val="3606774978"/>
      </p:ext>
    </p:extLst>
  </p:cSld>
  <p:clrMapOvr>
    <a:masterClrMapping/>
  </p:clrMapOvr>
  <p:transition advTm="52999"/>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r>
              <a:rPr lang="en-US" altLang="en-US" smtClean="0"/>
              <a:t>Design Alignment</a:t>
            </a:r>
          </a:p>
        </p:txBody>
      </p:sp>
      <p:sp>
        <p:nvSpPr>
          <p:cNvPr id="99331" name="Rectangle 3"/>
          <p:cNvSpPr>
            <a:spLocks noGrp="1" noChangeArrowheads="1"/>
          </p:cNvSpPr>
          <p:nvPr>
            <p:ph idx="1"/>
          </p:nvPr>
        </p:nvSpPr>
        <p:spPr>
          <a:xfrm>
            <a:off x="609600" y="1600200"/>
            <a:ext cx="8077200" cy="4525963"/>
          </a:xfrm>
        </p:spPr>
        <p:txBody>
          <a:bodyPr/>
          <a:lstStyle/>
          <a:p>
            <a:pPr eaLnBrk="1" hangingPunct="1"/>
            <a:r>
              <a:rPr lang="en-US" altLang="en-US" sz="2800" smtClean="0"/>
              <a:t>Process designs should also be evaluated for alignment with the following six aspects</a:t>
            </a:r>
          </a:p>
          <a:p>
            <a:pPr lvl="1" eaLnBrk="1" hangingPunct="1"/>
            <a:r>
              <a:rPr lang="en-US" altLang="en-US" sz="2400" smtClean="0"/>
              <a:t>Organizational structures</a:t>
            </a:r>
          </a:p>
          <a:p>
            <a:pPr lvl="2" eaLnBrk="1" hangingPunct="1"/>
            <a:r>
              <a:rPr lang="en-US" altLang="en-US" sz="2000" smtClean="0"/>
              <a:t>i.e., Roles, responsibilities, authority</a:t>
            </a:r>
          </a:p>
          <a:p>
            <a:pPr lvl="1" eaLnBrk="1" hangingPunct="1"/>
            <a:r>
              <a:rPr lang="en-US" altLang="en-US" sz="2400" smtClean="0"/>
              <a:t>Available talent (who will perform task?)</a:t>
            </a:r>
          </a:p>
          <a:p>
            <a:pPr lvl="1" eaLnBrk="1" hangingPunct="1"/>
            <a:r>
              <a:rPr lang="en-US" altLang="en-US" sz="2400" smtClean="0"/>
              <a:t>Physical layout (traffic paths will cause congestion?)</a:t>
            </a:r>
          </a:p>
          <a:p>
            <a:pPr lvl="1" eaLnBrk="1" hangingPunct="1"/>
            <a:r>
              <a:rPr lang="en-US" altLang="en-US" sz="2400" smtClean="0"/>
              <a:t>Information flow </a:t>
            </a:r>
          </a:p>
          <a:p>
            <a:pPr lvl="1" eaLnBrk="1" hangingPunct="1"/>
            <a:r>
              <a:rPr lang="en-US" altLang="en-US" sz="2400" smtClean="0"/>
              <a:t>Information use</a:t>
            </a:r>
          </a:p>
          <a:p>
            <a:pPr lvl="1" eaLnBrk="1" hangingPunct="1"/>
            <a:r>
              <a:rPr lang="en-US" altLang="en-US" sz="2400" smtClean="0"/>
              <a:t>Regulatory requirements</a:t>
            </a:r>
          </a:p>
          <a:p>
            <a:pPr lvl="2" eaLnBrk="1" hangingPunct="1"/>
            <a:r>
              <a:rPr lang="en-US" altLang="en-US" sz="2000" smtClean="0"/>
              <a:t>Accreditation and “Meaningful Use”</a:t>
            </a:r>
          </a:p>
        </p:txBody>
      </p:sp>
    </p:spTree>
    <p:custDataLst>
      <p:tags r:id="rId1"/>
    </p:custDataLst>
    <p:extLst>
      <p:ext uri="{BB962C8B-B14F-4D97-AF65-F5344CB8AC3E}">
        <p14:creationId xmlns:p14="http://schemas.microsoft.com/office/powerpoint/2010/main" val="2710031221"/>
      </p:ext>
    </p:extLst>
  </p:cSld>
  <p:clrMapOvr>
    <a:masterClrMapping/>
  </p:clrMapOvr>
  <p:transition advTm="130619"/>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r>
              <a:rPr lang="en-US" altLang="en-US" smtClean="0"/>
              <a:t>Summary</a:t>
            </a:r>
          </a:p>
        </p:txBody>
      </p:sp>
      <p:sp>
        <p:nvSpPr>
          <p:cNvPr id="101379" name="Rectangle 3"/>
          <p:cNvSpPr>
            <a:spLocks noGrp="1" noChangeArrowheads="1"/>
          </p:cNvSpPr>
          <p:nvPr>
            <p:ph idx="1"/>
          </p:nvPr>
        </p:nvSpPr>
        <p:spPr/>
        <p:txBody>
          <a:bodyPr/>
          <a:lstStyle/>
          <a:p>
            <a:pPr eaLnBrk="1" hangingPunct="1"/>
            <a:r>
              <a:rPr lang="en-US" altLang="en-US" smtClean="0"/>
              <a:t>Human-Centered Process Design</a:t>
            </a:r>
          </a:p>
          <a:p>
            <a:pPr eaLnBrk="1" hangingPunct="1"/>
            <a:r>
              <a:rPr lang="en-US" altLang="en-US" smtClean="0"/>
              <a:t>Impact on workflow of:</a:t>
            </a:r>
          </a:p>
          <a:p>
            <a:pPr lvl="1" eaLnBrk="1" hangingPunct="1"/>
            <a:r>
              <a:rPr lang="en-US" altLang="en-US" smtClean="0"/>
              <a:t>Clinical decision support</a:t>
            </a:r>
          </a:p>
          <a:p>
            <a:pPr lvl="1" eaLnBrk="1" hangingPunct="1"/>
            <a:r>
              <a:rPr lang="en-US" altLang="en-US" smtClean="0"/>
              <a:t>Physical layout</a:t>
            </a:r>
          </a:p>
          <a:p>
            <a:pPr lvl="1" eaLnBrk="1" hangingPunct="1"/>
            <a:r>
              <a:rPr lang="en-US" altLang="en-US" smtClean="0"/>
              <a:t>System interfaces</a:t>
            </a:r>
          </a:p>
          <a:p>
            <a:pPr eaLnBrk="1" hangingPunct="1"/>
            <a:endParaRPr lang="en-US" altLang="en-US" smtClean="0"/>
          </a:p>
          <a:p>
            <a:pPr eaLnBrk="1" hangingPunct="1"/>
            <a:endParaRPr lang="en-US" altLang="en-US" smtClean="0"/>
          </a:p>
        </p:txBody>
      </p:sp>
    </p:spTree>
    <p:custDataLst>
      <p:tags r:id="rId1"/>
    </p:custDataLst>
    <p:extLst>
      <p:ext uri="{BB962C8B-B14F-4D97-AF65-F5344CB8AC3E}">
        <p14:creationId xmlns:p14="http://schemas.microsoft.com/office/powerpoint/2010/main" val="1962340296"/>
      </p:ext>
    </p:extLst>
  </p:cSld>
  <p:clrMapOvr>
    <a:masterClrMapping/>
  </p:clrMapOvr>
  <p:transition advTm="15769"/>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609600" y="0"/>
            <a:ext cx="8229600" cy="1143000"/>
          </a:xfrm>
        </p:spPr>
        <p:txBody>
          <a:bodyPr/>
          <a:lstStyle/>
          <a:p>
            <a:pPr eaLnBrk="1" hangingPunct="1"/>
            <a:r>
              <a:rPr lang="en-US" altLang="en-US" smtClean="0"/>
              <a:t>Topics – Unit 10.6</a:t>
            </a:r>
          </a:p>
        </p:txBody>
      </p:sp>
      <p:sp>
        <p:nvSpPr>
          <p:cNvPr id="103427" name="Rectangle 3"/>
          <p:cNvSpPr>
            <a:spLocks noGrp="1" noChangeArrowheads="1"/>
          </p:cNvSpPr>
          <p:nvPr>
            <p:ph idx="1"/>
          </p:nvPr>
        </p:nvSpPr>
        <p:spPr>
          <a:xfrm>
            <a:off x="609600" y="1325563"/>
            <a:ext cx="8229600" cy="4525962"/>
          </a:xfrm>
        </p:spPr>
        <p:txBody>
          <a:bodyPr/>
          <a:lstStyle/>
          <a:p>
            <a:pPr eaLnBrk="1" hangingPunct="1">
              <a:lnSpc>
                <a:spcPct val="110000"/>
              </a:lnSpc>
            </a:pPr>
            <a:r>
              <a:rPr lang="en-US" altLang="en-US" sz="2800" smtClean="0"/>
              <a:t>Objectives, Skills and Knowledge for Process Redesign</a:t>
            </a:r>
          </a:p>
          <a:p>
            <a:pPr eaLnBrk="1" hangingPunct="1">
              <a:lnSpc>
                <a:spcPct val="110000"/>
              </a:lnSpc>
            </a:pPr>
            <a:r>
              <a:rPr lang="en-US" altLang="en-US" sz="2800" smtClean="0"/>
              <a:t>Common process problems</a:t>
            </a:r>
          </a:p>
          <a:p>
            <a:pPr eaLnBrk="1" hangingPunct="1">
              <a:lnSpc>
                <a:spcPct val="110000"/>
              </a:lnSpc>
            </a:pPr>
            <a:r>
              <a:rPr lang="en-US" altLang="en-US" sz="2800" smtClean="0"/>
              <a:t>Solutions to process problems</a:t>
            </a:r>
          </a:p>
          <a:p>
            <a:pPr eaLnBrk="1" hangingPunct="1"/>
            <a:r>
              <a:rPr lang="en-US" altLang="en-US" sz="2800" smtClean="0"/>
              <a:t>Human-Centered Design Framework applied to Process Redesign</a:t>
            </a:r>
          </a:p>
          <a:p>
            <a:pPr eaLnBrk="1" hangingPunct="1">
              <a:lnSpc>
                <a:spcPct val="110000"/>
              </a:lnSpc>
            </a:pPr>
            <a:r>
              <a:rPr lang="en-US" altLang="en-US" sz="2800" smtClean="0"/>
              <a:t>Matching common clinic system functionality to solve process problems </a:t>
            </a:r>
          </a:p>
          <a:p>
            <a:pPr eaLnBrk="1" hangingPunct="1"/>
            <a:endParaRPr lang="en-US" altLang="en-US" sz="2800" smtClean="0"/>
          </a:p>
          <a:p>
            <a:pPr eaLnBrk="1" hangingPunct="1"/>
            <a:endParaRPr lang="en-US" altLang="en-US" sz="2800" smtClean="0"/>
          </a:p>
        </p:txBody>
      </p:sp>
    </p:spTree>
    <p:custDataLst>
      <p:tags r:id="rId1"/>
    </p:custDataLst>
    <p:extLst>
      <p:ext uri="{BB962C8B-B14F-4D97-AF65-F5344CB8AC3E}">
        <p14:creationId xmlns:p14="http://schemas.microsoft.com/office/powerpoint/2010/main" val="3192886726"/>
      </p:ext>
    </p:extLst>
  </p:cSld>
  <p:clrMapOvr>
    <a:masterClrMapping/>
  </p:clrMapOvr>
  <p:transition advTm="37529"/>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r>
              <a:rPr lang="en-US" altLang="en-US" smtClean="0"/>
              <a:t>Big D and Little d</a:t>
            </a:r>
          </a:p>
        </p:txBody>
      </p:sp>
      <p:sp>
        <p:nvSpPr>
          <p:cNvPr id="105475" name="Rectangle 3"/>
          <p:cNvSpPr>
            <a:spLocks noGrp="1" noChangeArrowheads="1"/>
          </p:cNvSpPr>
          <p:nvPr>
            <p:ph idx="1"/>
          </p:nvPr>
        </p:nvSpPr>
        <p:spPr/>
        <p:txBody>
          <a:bodyPr/>
          <a:lstStyle/>
          <a:p>
            <a:pPr eaLnBrk="1" hangingPunct="1"/>
            <a:r>
              <a:rPr lang="en-US" altLang="en-US" smtClean="0"/>
              <a:t>For large software systems such as electronic health records, we distinguish two types of design:</a:t>
            </a:r>
          </a:p>
          <a:p>
            <a:pPr eaLnBrk="1" hangingPunct="1">
              <a:buFontTx/>
              <a:buNone/>
            </a:pPr>
            <a:r>
              <a:rPr lang="en-US" altLang="en-US" sz="900" smtClean="0"/>
              <a:t>	</a:t>
            </a:r>
          </a:p>
          <a:p>
            <a:pPr marL="1028700" lvl="2" indent="-577850" eaLnBrk="1" hangingPunct="1">
              <a:buFontTx/>
              <a:buNone/>
            </a:pPr>
            <a:r>
              <a:rPr lang="en-US" altLang="en-US" sz="2800" smtClean="0"/>
              <a:t>D – design of the software itself</a:t>
            </a:r>
          </a:p>
          <a:p>
            <a:pPr marL="1028700" lvl="1" indent="-577850" eaLnBrk="1" hangingPunct="1">
              <a:buFontTx/>
              <a:buNone/>
            </a:pPr>
            <a:r>
              <a:rPr lang="en-US" altLang="en-US" smtClean="0"/>
              <a:t>d – configuration of the system to make it work for a particular clinic’s processes</a:t>
            </a:r>
          </a:p>
        </p:txBody>
      </p:sp>
      <p:sp>
        <p:nvSpPr>
          <p:cNvPr id="105476" name="Text Box 4"/>
          <p:cNvSpPr txBox="1">
            <a:spLocks noChangeArrowheads="1"/>
          </p:cNvSpPr>
          <p:nvPr/>
        </p:nvSpPr>
        <p:spPr bwMode="auto">
          <a:xfrm>
            <a:off x="457200" y="5181600"/>
            <a:ext cx="8305800" cy="915988"/>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To select an electronic health record that matches well with clinic needs and to configure one once it has been purchased, you need to be familiar with the functionality of such systems.</a:t>
            </a:r>
          </a:p>
        </p:txBody>
      </p:sp>
    </p:spTree>
    <p:custDataLst>
      <p:tags r:id="rId1"/>
    </p:custDataLst>
    <p:extLst>
      <p:ext uri="{BB962C8B-B14F-4D97-AF65-F5344CB8AC3E}">
        <p14:creationId xmlns:p14="http://schemas.microsoft.com/office/powerpoint/2010/main" val="629242124"/>
      </p:ext>
    </p:extLst>
  </p:cSld>
  <p:clrMapOvr>
    <a:masterClrMapping/>
  </p:clrMapOvr>
  <p:transition advTm="40709"/>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09600" y="152400"/>
            <a:ext cx="8229600" cy="1143000"/>
          </a:xfrm>
        </p:spPr>
        <p:txBody>
          <a:bodyPr/>
          <a:lstStyle/>
          <a:p>
            <a:pPr eaLnBrk="1" hangingPunct="1"/>
            <a:r>
              <a:rPr lang="en-US" altLang="en-US" sz="3600" smtClean="0"/>
              <a:t>Goals of Redesigning Processes</a:t>
            </a:r>
          </a:p>
        </p:txBody>
      </p:sp>
      <p:sp>
        <p:nvSpPr>
          <p:cNvPr id="15363" name="Rectangle 3"/>
          <p:cNvSpPr>
            <a:spLocks noGrp="1" noChangeArrowheads="1"/>
          </p:cNvSpPr>
          <p:nvPr>
            <p:ph idx="1"/>
          </p:nvPr>
        </p:nvSpPr>
        <p:spPr>
          <a:xfrm>
            <a:off x="609600" y="1325563"/>
            <a:ext cx="8229600" cy="4525962"/>
          </a:xfrm>
        </p:spPr>
        <p:txBody>
          <a:bodyPr/>
          <a:lstStyle/>
          <a:p>
            <a:pPr eaLnBrk="1" hangingPunct="1"/>
            <a:endParaRPr lang="en-US" altLang="en-US" smtClean="0"/>
          </a:p>
          <a:p>
            <a:pPr eaLnBrk="1" hangingPunct="1"/>
            <a:r>
              <a:rPr lang="en-US" altLang="en-US" smtClean="0"/>
              <a:t>Improving quality and safety of care</a:t>
            </a:r>
          </a:p>
          <a:p>
            <a:pPr eaLnBrk="1" hangingPunct="1"/>
            <a:r>
              <a:rPr lang="en-US" altLang="en-US" smtClean="0"/>
              <a:t>Enhancing the patient’s care experience</a:t>
            </a:r>
          </a:p>
          <a:p>
            <a:pPr eaLnBrk="1" hangingPunct="1"/>
            <a:r>
              <a:rPr lang="en-US" altLang="en-US" smtClean="0"/>
              <a:t>Decreasing the cost of care</a:t>
            </a:r>
          </a:p>
          <a:p>
            <a:pPr eaLnBrk="1" hangingPunct="1"/>
            <a:r>
              <a:rPr lang="en-US" altLang="en-US" smtClean="0"/>
              <a:t>Making clinic processes more efficient</a:t>
            </a:r>
          </a:p>
        </p:txBody>
      </p:sp>
    </p:spTree>
    <p:custDataLst>
      <p:tags r:id="rId1"/>
    </p:custDataLst>
    <p:extLst>
      <p:ext uri="{BB962C8B-B14F-4D97-AF65-F5344CB8AC3E}">
        <p14:creationId xmlns:p14="http://schemas.microsoft.com/office/powerpoint/2010/main" val="4113996840"/>
      </p:ext>
    </p:extLst>
  </p:cSld>
  <p:clrMapOvr>
    <a:masterClrMapping/>
  </p:clrMapOvr>
  <p:transition advTm="57599"/>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609600" y="228600"/>
            <a:ext cx="8229600" cy="1143000"/>
          </a:xfrm>
        </p:spPr>
        <p:txBody>
          <a:bodyPr/>
          <a:lstStyle/>
          <a:p>
            <a:pPr eaLnBrk="1" hangingPunct="1"/>
            <a:r>
              <a:rPr lang="en-US" altLang="en-US" sz="3600" smtClean="0"/>
              <a:t>Common Software Interfaces in Small to Mid-size Clinics</a:t>
            </a:r>
          </a:p>
        </p:txBody>
      </p:sp>
      <p:grpSp>
        <p:nvGrpSpPr>
          <p:cNvPr id="107523" name="Group 31" descr="Diagram showing different systems within EMR interfaces."/>
          <p:cNvGrpSpPr>
            <a:grpSpLocks/>
          </p:cNvGrpSpPr>
          <p:nvPr/>
        </p:nvGrpSpPr>
        <p:grpSpPr bwMode="auto">
          <a:xfrm>
            <a:off x="304800" y="1371600"/>
            <a:ext cx="8020050" cy="4679950"/>
            <a:chOff x="192" y="864"/>
            <a:chExt cx="5052" cy="2948"/>
          </a:xfrm>
        </p:grpSpPr>
        <p:sp>
          <p:nvSpPr>
            <p:cNvPr id="107524" name="Oval 4" descr="The circle labeled Clinic Practice EMR represents an EMR in a clinic.  Attached to it are test boxes representing other systems with which it interfaces.  These include Practice management system (which also may interface with a claims clearinghouse), an imaging device, a PACS system, a central lab information system, a central lab, pharmacies, a patient portal, a local health information exchange, and an interface with local healthcare facilities."/>
            <p:cNvSpPr>
              <a:spLocks noChangeArrowheads="1"/>
            </p:cNvSpPr>
            <p:nvPr/>
          </p:nvSpPr>
          <p:spPr bwMode="auto">
            <a:xfrm>
              <a:off x="2208" y="1824"/>
              <a:ext cx="1056" cy="100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Clinical</a:t>
              </a:r>
            </a:p>
            <a:p>
              <a:pPr algn="ctr" eaLnBrk="1" hangingPunct="1">
                <a:spcBef>
                  <a:spcPct val="0"/>
                </a:spcBef>
                <a:buFontTx/>
                <a:buNone/>
              </a:pPr>
              <a:r>
                <a:rPr lang="en-US" altLang="en-US" sz="1800"/>
                <a:t>Practice</a:t>
              </a:r>
            </a:p>
            <a:p>
              <a:pPr algn="ctr" eaLnBrk="1" hangingPunct="1">
                <a:spcBef>
                  <a:spcPct val="0"/>
                </a:spcBef>
                <a:buFontTx/>
                <a:buNone/>
              </a:pPr>
              <a:r>
                <a:rPr lang="en-US" altLang="en-US" sz="1800"/>
                <a:t>EMR</a:t>
              </a:r>
            </a:p>
          </p:txBody>
        </p:sp>
        <p:sp>
          <p:nvSpPr>
            <p:cNvPr id="107525" name="Text Box 6"/>
            <p:cNvSpPr txBox="1">
              <a:spLocks noChangeArrowheads="1"/>
            </p:cNvSpPr>
            <p:nvPr/>
          </p:nvSpPr>
          <p:spPr bwMode="auto">
            <a:xfrm>
              <a:off x="1440" y="1296"/>
              <a:ext cx="956"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Practice</a:t>
              </a:r>
            </a:p>
            <a:p>
              <a:pPr eaLnBrk="1" hangingPunct="1">
                <a:spcBef>
                  <a:spcPct val="0"/>
                </a:spcBef>
                <a:buFontTx/>
                <a:buNone/>
              </a:pPr>
              <a:r>
                <a:rPr lang="en-US" altLang="en-US" sz="1800"/>
                <a:t>Management</a:t>
              </a:r>
            </a:p>
            <a:p>
              <a:pPr eaLnBrk="1" hangingPunct="1">
                <a:spcBef>
                  <a:spcPct val="0"/>
                </a:spcBef>
                <a:buFontTx/>
                <a:buNone/>
              </a:pPr>
              <a:r>
                <a:rPr lang="en-US" altLang="en-US" sz="1800"/>
                <a:t>System</a:t>
              </a:r>
            </a:p>
          </p:txBody>
        </p:sp>
        <p:sp>
          <p:nvSpPr>
            <p:cNvPr id="107526" name="Text Box 7"/>
            <p:cNvSpPr txBox="1">
              <a:spLocks noChangeArrowheads="1"/>
            </p:cNvSpPr>
            <p:nvPr/>
          </p:nvSpPr>
          <p:spPr bwMode="auto">
            <a:xfrm>
              <a:off x="192" y="864"/>
              <a:ext cx="1252"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Claims</a:t>
              </a:r>
            </a:p>
            <a:p>
              <a:pPr algn="ctr" eaLnBrk="1" hangingPunct="1">
                <a:spcBef>
                  <a:spcPct val="0"/>
                </a:spcBef>
                <a:buFontTx/>
                <a:buNone/>
              </a:pPr>
              <a:r>
                <a:rPr lang="en-US" altLang="en-US" sz="1800"/>
                <a:t>Clearinghouse or </a:t>
              </a:r>
            </a:p>
            <a:p>
              <a:pPr algn="ctr" eaLnBrk="1" hangingPunct="1">
                <a:spcBef>
                  <a:spcPct val="0"/>
                </a:spcBef>
                <a:buFontTx/>
                <a:buNone/>
              </a:pPr>
              <a:r>
                <a:rPr lang="en-US" altLang="en-US" sz="1800"/>
                <a:t>3</a:t>
              </a:r>
              <a:r>
                <a:rPr lang="en-US" altLang="en-US" sz="1800" baseline="30000"/>
                <a:t>rd</a:t>
              </a:r>
              <a:r>
                <a:rPr lang="en-US" altLang="en-US" sz="1800"/>
                <a:t> party payer</a:t>
              </a:r>
            </a:p>
          </p:txBody>
        </p:sp>
        <p:sp>
          <p:nvSpPr>
            <p:cNvPr id="107527" name="Text Box 8"/>
            <p:cNvSpPr txBox="1">
              <a:spLocks noChangeArrowheads="1"/>
            </p:cNvSpPr>
            <p:nvPr/>
          </p:nvSpPr>
          <p:spPr bwMode="auto">
            <a:xfrm>
              <a:off x="3648" y="1776"/>
              <a:ext cx="8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Central Lab</a:t>
              </a:r>
            </a:p>
          </p:txBody>
        </p:sp>
        <p:sp>
          <p:nvSpPr>
            <p:cNvPr id="107528" name="Text Box 9"/>
            <p:cNvSpPr txBox="1">
              <a:spLocks noChangeArrowheads="1"/>
            </p:cNvSpPr>
            <p:nvPr/>
          </p:nvSpPr>
          <p:spPr bwMode="auto">
            <a:xfrm>
              <a:off x="2928" y="1152"/>
              <a:ext cx="1356"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Central Lab </a:t>
              </a:r>
            </a:p>
            <a:p>
              <a:pPr algn="ctr" eaLnBrk="1" hangingPunct="1">
                <a:spcBef>
                  <a:spcPct val="0"/>
                </a:spcBef>
                <a:buFontTx/>
                <a:buNone/>
              </a:pPr>
              <a:r>
                <a:rPr lang="en-US" altLang="en-US" sz="1800"/>
                <a:t>Information System</a:t>
              </a:r>
            </a:p>
          </p:txBody>
        </p:sp>
        <p:sp>
          <p:nvSpPr>
            <p:cNvPr id="107529" name="Text Box 10"/>
            <p:cNvSpPr txBox="1">
              <a:spLocks noChangeArrowheads="1"/>
            </p:cNvSpPr>
            <p:nvPr/>
          </p:nvSpPr>
          <p:spPr bwMode="auto">
            <a:xfrm>
              <a:off x="4176" y="2688"/>
              <a:ext cx="9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Patient Portal</a:t>
              </a:r>
            </a:p>
          </p:txBody>
        </p:sp>
        <p:sp>
          <p:nvSpPr>
            <p:cNvPr id="107530" name="Text Box 11"/>
            <p:cNvSpPr txBox="1">
              <a:spLocks noChangeArrowheads="1"/>
            </p:cNvSpPr>
            <p:nvPr/>
          </p:nvSpPr>
          <p:spPr bwMode="auto">
            <a:xfrm>
              <a:off x="3936" y="3024"/>
              <a:ext cx="7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Local HIE</a:t>
              </a:r>
            </a:p>
          </p:txBody>
        </p:sp>
        <p:sp>
          <p:nvSpPr>
            <p:cNvPr id="107531" name="Text Box 12"/>
            <p:cNvSpPr txBox="1">
              <a:spLocks noChangeArrowheads="1"/>
            </p:cNvSpPr>
            <p:nvPr/>
          </p:nvSpPr>
          <p:spPr bwMode="auto">
            <a:xfrm>
              <a:off x="3648" y="3408"/>
              <a:ext cx="1412"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Interface with local </a:t>
              </a:r>
            </a:p>
            <a:p>
              <a:pPr algn="ctr" eaLnBrk="1" hangingPunct="1">
                <a:spcBef>
                  <a:spcPct val="0"/>
                </a:spcBef>
                <a:buFontTx/>
                <a:buNone/>
              </a:pPr>
              <a:r>
                <a:rPr lang="en-US" altLang="en-US" sz="1800"/>
                <a:t>Healthcare Facilities</a:t>
              </a:r>
            </a:p>
          </p:txBody>
        </p:sp>
        <p:cxnSp>
          <p:nvCxnSpPr>
            <p:cNvPr id="107532" name="AutoShape 13"/>
            <p:cNvCxnSpPr>
              <a:cxnSpLocks noChangeShapeType="1"/>
              <a:stCxn id="107524" idx="5"/>
              <a:endCxn id="107529" idx="1"/>
            </p:cNvCxnSpPr>
            <p:nvPr/>
          </p:nvCxnSpPr>
          <p:spPr bwMode="auto">
            <a:xfrm>
              <a:off x="3109" y="2684"/>
              <a:ext cx="1067" cy="12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07533" name="AutoShape 14"/>
            <p:cNvCxnSpPr>
              <a:cxnSpLocks noChangeShapeType="1"/>
              <a:stCxn id="107524" idx="5"/>
              <a:endCxn id="107530" idx="1"/>
            </p:cNvCxnSpPr>
            <p:nvPr/>
          </p:nvCxnSpPr>
          <p:spPr bwMode="auto">
            <a:xfrm>
              <a:off x="3109" y="2684"/>
              <a:ext cx="827" cy="456"/>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07534" name="AutoShape 15"/>
            <p:cNvCxnSpPr>
              <a:cxnSpLocks noChangeShapeType="1"/>
              <a:stCxn id="107524" idx="5"/>
              <a:endCxn id="107531" idx="1"/>
            </p:cNvCxnSpPr>
            <p:nvPr/>
          </p:nvCxnSpPr>
          <p:spPr bwMode="auto">
            <a:xfrm>
              <a:off x="3109" y="2684"/>
              <a:ext cx="539" cy="926"/>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07535" name="Text Box 17"/>
            <p:cNvSpPr txBox="1">
              <a:spLocks noChangeArrowheads="1"/>
            </p:cNvSpPr>
            <p:nvPr/>
          </p:nvSpPr>
          <p:spPr bwMode="auto">
            <a:xfrm>
              <a:off x="576" y="2784"/>
              <a:ext cx="108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Imaging device</a:t>
              </a:r>
            </a:p>
          </p:txBody>
        </p:sp>
        <p:sp>
          <p:nvSpPr>
            <p:cNvPr id="107536" name="Text Box 18"/>
            <p:cNvSpPr txBox="1">
              <a:spLocks noChangeArrowheads="1"/>
            </p:cNvSpPr>
            <p:nvPr/>
          </p:nvSpPr>
          <p:spPr bwMode="auto">
            <a:xfrm>
              <a:off x="1680" y="3216"/>
              <a:ext cx="50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PACS</a:t>
              </a:r>
            </a:p>
          </p:txBody>
        </p:sp>
        <p:cxnSp>
          <p:nvCxnSpPr>
            <p:cNvPr id="107537" name="AutoShape 19"/>
            <p:cNvCxnSpPr>
              <a:cxnSpLocks noChangeShapeType="1"/>
              <a:stCxn id="107524" idx="2"/>
              <a:endCxn id="107535" idx="0"/>
            </p:cNvCxnSpPr>
            <p:nvPr/>
          </p:nvCxnSpPr>
          <p:spPr bwMode="auto">
            <a:xfrm rot="10800000" flipV="1">
              <a:off x="1118" y="2328"/>
              <a:ext cx="1090" cy="456"/>
            </a:xfrm>
            <a:prstGeom prst="curvedConnector2">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cxnSp>
        <p:cxnSp>
          <p:nvCxnSpPr>
            <p:cNvPr id="107538" name="AutoShape 20"/>
            <p:cNvCxnSpPr>
              <a:cxnSpLocks noChangeShapeType="1"/>
              <a:stCxn id="107535" idx="2"/>
              <a:endCxn id="107536" idx="1"/>
            </p:cNvCxnSpPr>
            <p:nvPr/>
          </p:nvCxnSpPr>
          <p:spPr bwMode="auto">
            <a:xfrm rot="16200000" flipH="1">
              <a:off x="1240" y="2893"/>
              <a:ext cx="317" cy="562"/>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07539" name="AutoShape 21"/>
            <p:cNvCxnSpPr>
              <a:cxnSpLocks noChangeShapeType="1"/>
              <a:stCxn id="107536" idx="3"/>
              <a:endCxn id="107524" idx="4"/>
            </p:cNvCxnSpPr>
            <p:nvPr/>
          </p:nvCxnSpPr>
          <p:spPr bwMode="auto">
            <a:xfrm flipV="1">
              <a:off x="2188" y="2832"/>
              <a:ext cx="548" cy="500"/>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07540" name="AutoShape 22"/>
            <p:cNvCxnSpPr>
              <a:cxnSpLocks noChangeShapeType="1"/>
              <a:stCxn id="107525" idx="2"/>
              <a:endCxn id="107524" idx="1"/>
            </p:cNvCxnSpPr>
            <p:nvPr/>
          </p:nvCxnSpPr>
          <p:spPr bwMode="auto">
            <a:xfrm>
              <a:off x="1918" y="1873"/>
              <a:ext cx="445" cy="99"/>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07541" name="AutoShape 23"/>
            <p:cNvCxnSpPr>
              <a:cxnSpLocks noChangeShapeType="1"/>
              <a:stCxn id="107525" idx="1"/>
              <a:endCxn id="107526" idx="2"/>
            </p:cNvCxnSpPr>
            <p:nvPr/>
          </p:nvCxnSpPr>
          <p:spPr bwMode="auto">
            <a:xfrm flipH="1" flipV="1">
              <a:off x="818" y="1441"/>
              <a:ext cx="622" cy="144"/>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07542" name="AutoShape 24"/>
            <p:cNvCxnSpPr>
              <a:cxnSpLocks noChangeShapeType="1"/>
              <a:stCxn id="107524" idx="6"/>
              <a:endCxn id="107527" idx="2"/>
            </p:cNvCxnSpPr>
            <p:nvPr/>
          </p:nvCxnSpPr>
          <p:spPr bwMode="auto">
            <a:xfrm flipV="1">
              <a:off x="3264" y="2007"/>
              <a:ext cx="814" cy="321"/>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07543" name="AutoShape 25"/>
            <p:cNvCxnSpPr>
              <a:cxnSpLocks noChangeShapeType="1"/>
              <a:stCxn id="107527" idx="3"/>
              <a:endCxn id="107528" idx="3"/>
            </p:cNvCxnSpPr>
            <p:nvPr/>
          </p:nvCxnSpPr>
          <p:spPr bwMode="auto">
            <a:xfrm flipH="1" flipV="1">
              <a:off x="4284" y="1354"/>
              <a:ext cx="224" cy="538"/>
            </a:xfrm>
            <a:prstGeom prst="curvedConnector3">
              <a:avLst>
                <a:gd name="adj1" fmla="val -64287"/>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07544" name="AutoShape 26"/>
            <p:cNvCxnSpPr>
              <a:cxnSpLocks noChangeShapeType="1"/>
              <a:stCxn id="107528" idx="1"/>
              <a:endCxn id="107524" idx="0"/>
            </p:cNvCxnSpPr>
            <p:nvPr/>
          </p:nvCxnSpPr>
          <p:spPr bwMode="auto">
            <a:xfrm rot="10800000" flipV="1">
              <a:off x="2736" y="1354"/>
              <a:ext cx="192" cy="470"/>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07545" name="AutoShape 27"/>
            <p:cNvCxnSpPr>
              <a:cxnSpLocks noChangeShapeType="1"/>
              <a:stCxn id="107524" idx="3"/>
              <a:endCxn id="107535" idx="3"/>
            </p:cNvCxnSpPr>
            <p:nvPr/>
          </p:nvCxnSpPr>
          <p:spPr bwMode="auto">
            <a:xfrm rot="5400000">
              <a:off x="1904" y="2440"/>
              <a:ext cx="216" cy="703"/>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07546" name="Text Box 28"/>
            <p:cNvSpPr txBox="1">
              <a:spLocks noChangeArrowheads="1"/>
            </p:cNvSpPr>
            <p:nvPr/>
          </p:nvSpPr>
          <p:spPr bwMode="auto">
            <a:xfrm>
              <a:off x="4368" y="2112"/>
              <a:ext cx="87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Pharmacies</a:t>
              </a:r>
            </a:p>
          </p:txBody>
        </p:sp>
        <p:cxnSp>
          <p:nvCxnSpPr>
            <p:cNvPr id="107547" name="AutoShape 29"/>
            <p:cNvCxnSpPr>
              <a:cxnSpLocks noChangeShapeType="1"/>
              <a:stCxn id="107524" idx="6"/>
              <a:endCxn id="107546" idx="2"/>
            </p:cNvCxnSpPr>
            <p:nvPr/>
          </p:nvCxnSpPr>
          <p:spPr bwMode="auto">
            <a:xfrm>
              <a:off x="3264" y="2328"/>
              <a:ext cx="1542" cy="15"/>
            </a:xfrm>
            <a:prstGeom prst="curvedConnector4">
              <a:avLst>
                <a:gd name="adj1" fmla="val 35796"/>
                <a:gd name="adj2" fmla="val 1053333"/>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grpSp>
    </p:spTree>
    <p:custDataLst>
      <p:tags r:id="rId1"/>
    </p:custDataLst>
    <p:extLst>
      <p:ext uri="{BB962C8B-B14F-4D97-AF65-F5344CB8AC3E}">
        <p14:creationId xmlns:p14="http://schemas.microsoft.com/office/powerpoint/2010/main" val="1189669974"/>
      </p:ext>
    </p:extLst>
  </p:cSld>
  <p:clrMapOvr>
    <a:masterClrMapping/>
  </p:clrMapOvr>
  <p:transition advTm="115849"/>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381000" y="350838"/>
            <a:ext cx="8458200" cy="1143000"/>
          </a:xfrm>
        </p:spPr>
        <p:txBody>
          <a:bodyPr/>
          <a:lstStyle/>
          <a:p>
            <a:pPr eaLnBrk="1" hangingPunct="1"/>
            <a:r>
              <a:rPr lang="en-US" altLang="en-US" sz="3200" smtClean="0"/>
              <a:t>Practice Management System (PMS)</a:t>
            </a:r>
          </a:p>
        </p:txBody>
      </p:sp>
      <p:sp>
        <p:nvSpPr>
          <p:cNvPr id="109571" name="Rectangle 3"/>
          <p:cNvSpPr>
            <a:spLocks noGrp="1" noChangeArrowheads="1"/>
          </p:cNvSpPr>
          <p:nvPr>
            <p:ph idx="1"/>
          </p:nvPr>
        </p:nvSpPr>
        <p:spPr>
          <a:xfrm>
            <a:off x="762000" y="1722438"/>
            <a:ext cx="7315200" cy="4525962"/>
          </a:xfrm>
        </p:spPr>
        <p:txBody>
          <a:bodyPr/>
          <a:lstStyle/>
          <a:p>
            <a:pPr marL="0" indent="0" eaLnBrk="1" hangingPunct="1">
              <a:lnSpc>
                <a:spcPct val="90000"/>
              </a:lnSpc>
              <a:buFontTx/>
              <a:buNone/>
            </a:pPr>
            <a:r>
              <a:rPr lang="en-US" altLang="en-US" sz="2800" smtClean="0"/>
              <a:t>PMS systems handle clinic office functions</a:t>
            </a:r>
          </a:p>
          <a:p>
            <a:pPr lvl="1" eaLnBrk="1" hangingPunct="1">
              <a:lnSpc>
                <a:spcPct val="90000"/>
              </a:lnSpc>
              <a:buFont typeface="Arial" panose="020B0604020202020204" pitchFamily="34" charset="0"/>
              <a:buChar char="•"/>
            </a:pPr>
            <a:r>
              <a:rPr lang="en-US" altLang="en-US" sz="2400" smtClean="0"/>
              <a:t>Store</a:t>
            </a:r>
          </a:p>
          <a:p>
            <a:pPr lvl="2" eaLnBrk="1" hangingPunct="1">
              <a:lnSpc>
                <a:spcPct val="90000"/>
              </a:lnSpc>
            </a:pPr>
            <a:r>
              <a:rPr lang="en-US" altLang="en-US" sz="2000" smtClean="0"/>
              <a:t>Patient demographic information </a:t>
            </a:r>
          </a:p>
          <a:p>
            <a:pPr lvl="2" eaLnBrk="1" hangingPunct="1">
              <a:lnSpc>
                <a:spcPct val="90000"/>
              </a:lnSpc>
            </a:pPr>
            <a:r>
              <a:rPr lang="en-US" altLang="en-US" sz="2000" smtClean="0"/>
              <a:t>Provider information </a:t>
            </a:r>
          </a:p>
          <a:p>
            <a:pPr lvl="2" eaLnBrk="1" hangingPunct="1">
              <a:lnSpc>
                <a:spcPct val="90000"/>
              </a:lnSpc>
            </a:pPr>
            <a:r>
              <a:rPr lang="en-US" altLang="en-US" sz="2000" smtClean="0"/>
              <a:t>Patient insurance information</a:t>
            </a:r>
          </a:p>
          <a:p>
            <a:pPr lvl="2" eaLnBrk="1" hangingPunct="1">
              <a:lnSpc>
                <a:spcPct val="90000"/>
              </a:lnSpc>
            </a:pPr>
            <a:r>
              <a:rPr lang="en-US" altLang="en-US" sz="2000" smtClean="0"/>
              <a:t>Store contact information for third party payers</a:t>
            </a:r>
          </a:p>
          <a:p>
            <a:pPr lvl="1" eaLnBrk="1" hangingPunct="1">
              <a:lnSpc>
                <a:spcPct val="90000"/>
              </a:lnSpc>
              <a:buFont typeface="Arial" panose="020B0604020202020204" pitchFamily="34" charset="0"/>
              <a:buChar char="•"/>
            </a:pPr>
            <a:r>
              <a:rPr lang="en-US" altLang="en-US" sz="2400" smtClean="0"/>
              <a:t>Schedule appointments </a:t>
            </a:r>
          </a:p>
          <a:p>
            <a:pPr lvl="1" eaLnBrk="1" hangingPunct="1">
              <a:lnSpc>
                <a:spcPct val="90000"/>
              </a:lnSpc>
              <a:buFont typeface="Arial" panose="020B0604020202020204" pitchFamily="34" charset="0"/>
              <a:buChar char="•"/>
            </a:pPr>
            <a:r>
              <a:rPr lang="en-US" altLang="en-US" sz="2400" smtClean="0"/>
              <a:t>Perform billing tasks</a:t>
            </a:r>
          </a:p>
          <a:p>
            <a:pPr lvl="2" eaLnBrk="1" hangingPunct="1">
              <a:lnSpc>
                <a:spcPct val="90000"/>
              </a:lnSpc>
            </a:pPr>
            <a:r>
              <a:rPr lang="en-US" altLang="en-US" sz="2000" smtClean="0"/>
              <a:t>Electronically </a:t>
            </a:r>
          </a:p>
          <a:p>
            <a:pPr lvl="1" eaLnBrk="1" hangingPunct="1">
              <a:lnSpc>
                <a:spcPct val="90000"/>
              </a:lnSpc>
              <a:buFont typeface="Arial" panose="020B0604020202020204" pitchFamily="34" charset="0"/>
              <a:buChar char="•"/>
            </a:pPr>
            <a:r>
              <a:rPr lang="en-US" altLang="en-US" sz="2400" smtClean="0"/>
              <a:t>Track status of claims </a:t>
            </a:r>
          </a:p>
          <a:p>
            <a:pPr lvl="1" eaLnBrk="1" hangingPunct="1">
              <a:lnSpc>
                <a:spcPct val="90000"/>
              </a:lnSpc>
              <a:buFont typeface="Arial" panose="020B0604020202020204" pitchFamily="34" charset="0"/>
              <a:buChar char="•"/>
            </a:pPr>
            <a:r>
              <a:rPr lang="en-US" altLang="en-US" sz="2400" smtClean="0"/>
              <a:t>Generate reports on stored information </a:t>
            </a:r>
          </a:p>
        </p:txBody>
      </p:sp>
    </p:spTree>
    <p:custDataLst>
      <p:tags r:id="rId1"/>
    </p:custDataLst>
    <p:extLst>
      <p:ext uri="{BB962C8B-B14F-4D97-AF65-F5344CB8AC3E}">
        <p14:creationId xmlns:p14="http://schemas.microsoft.com/office/powerpoint/2010/main" val="945181586"/>
      </p:ext>
    </p:extLst>
  </p:cSld>
  <p:clrMapOvr>
    <a:masterClrMapping/>
  </p:clrMapOvr>
  <p:transition advTm="52929"/>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p:txBody>
          <a:bodyPr/>
          <a:lstStyle/>
          <a:p>
            <a:pPr eaLnBrk="1" hangingPunct="1"/>
            <a:r>
              <a:rPr lang="en-US" altLang="en-US" smtClean="0"/>
              <a:t>PMS-EHR Workflow </a:t>
            </a:r>
          </a:p>
        </p:txBody>
      </p:sp>
      <p:sp>
        <p:nvSpPr>
          <p:cNvPr id="111619" name="Rectangle 3"/>
          <p:cNvSpPr>
            <a:spLocks noGrp="1" noChangeArrowheads="1"/>
          </p:cNvSpPr>
          <p:nvPr>
            <p:ph idx="1"/>
          </p:nvPr>
        </p:nvSpPr>
        <p:spPr/>
        <p:txBody>
          <a:bodyPr/>
          <a:lstStyle/>
          <a:p>
            <a:pPr eaLnBrk="1" hangingPunct="1"/>
            <a:r>
              <a:rPr lang="en-US" altLang="en-US" smtClean="0"/>
              <a:t>Pushed to EHR</a:t>
            </a:r>
          </a:p>
          <a:p>
            <a:pPr lvl="1" eaLnBrk="1" hangingPunct="1"/>
            <a:r>
              <a:rPr lang="en-US" altLang="en-US" smtClean="0"/>
              <a:t>Patient demographics captured at registration</a:t>
            </a:r>
          </a:p>
          <a:p>
            <a:pPr lvl="1" eaLnBrk="1" hangingPunct="1"/>
            <a:r>
              <a:rPr lang="en-US" altLang="en-US" smtClean="0"/>
              <a:t>Scheduled appointment in PMS </a:t>
            </a:r>
          </a:p>
          <a:p>
            <a:pPr eaLnBrk="1" hangingPunct="1"/>
            <a:r>
              <a:rPr lang="en-US" altLang="en-US" smtClean="0"/>
              <a:t>Pushed to PMS</a:t>
            </a:r>
          </a:p>
          <a:p>
            <a:pPr lvl="1" eaLnBrk="1" hangingPunct="1"/>
            <a:r>
              <a:rPr lang="en-US" altLang="en-US" smtClean="0"/>
              <a:t>Diagnoses and services captured in EHR </a:t>
            </a:r>
          </a:p>
          <a:p>
            <a:pPr lvl="2" eaLnBrk="1" hangingPunct="1"/>
            <a:r>
              <a:rPr lang="en-US" altLang="en-US" smtClean="0"/>
              <a:t>For billing</a:t>
            </a:r>
          </a:p>
          <a:p>
            <a:pPr eaLnBrk="1" hangingPunct="1">
              <a:buFontTx/>
              <a:buNone/>
            </a:pPr>
            <a:r>
              <a:rPr lang="en-US" altLang="en-US" smtClean="0"/>
              <a:t> </a:t>
            </a:r>
          </a:p>
        </p:txBody>
      </p:sp>
    </p:spTree>
    <p:custDataLst>
      <p:tags r:id="rId1"/>
    </p:custDataLst>
    <p:extLst>
      <p:ext uri="{BB962C8B-B14F-4D97-AF65-F5344CB8AC3E}">
        <p14:creationId xmlns:p14="http://schemas.microsoft.com/office/powerpoint/2010/main" val="2398860808"/>
      </p:ext>
    </p:extLst>
  </p:cSld>
  <p:clrMapOvr>
    <a:masterClrMapping/>
  </p:clrMapOvr>
  <p:transition advTm="88109"/>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r>
              <a:rPr lang="en-US" altLang="en-US" sz="3600" smtClean="0"/>
              <a:t>Lab Information Management System (LIMS) Functions</a:t>
            </a:r>
          </a:p>
        </p:txBody>
      </p:sp>
      <p:sp>
        <p:nvSpPr>
          <p:cNvPr id="113667" name="Text Box 4"/>
          <p:cNvSpPr txBox="1">
            <a:spLocks noChangeArrowheads="1"/>
          </p:cNvSpPr>
          <p:nvPr/>
        </p:nvSpPr>
        <p:spPr bwMode="auto">
          <a:xfrm>
            <a:off x="381000" y="2438400"/>
            <a:ext cx="3292475"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Tx/>
              <a:buNone/>
            </a:pPr>
            <a:r>
              <a:rPr lang="en-US" altLang="en-US" sz="2800"/>
              <a:t>LIMS is a general term for software that handles and automates the functions of a clinical or research laboratory</a:t>
            </a:r>
          </a:p>
        </p:txBody>
      </p:sp>
      <p:grpSp>
        <p:nvGrpSpPr>
          <p:cNvPr id="113668" name="Group 22" descr="Chart showing whether a clinic may want to interface with a lab's LIMS."/>
          <p:cNvGrpSpPr>
            <a:grpSpLocks/>
          </p:cNvGrpSpPr>
          <p:nvPr/>
        </p:nvGrpSpPr>
        <p:grpSpPr bwMode="auto">
          <a:xfrm>
            <a:off x="4495800" y="1981200"/>
            <a:ext cx="4648200" cy="3200400"/>
            <a:chOff x="2832" y="1248"/>
            <a:chExt cx="2928" cy="2016"/>
          </a:xfrm>
        </p:grpSpPr>
        <p:sp>
          <p:nvSpPr>
            <p:cNvPr id="113669" name="Rectangle 5" descr="This diagram is a square sectioned into four quadrants. The upper left quadrant has two green checks in it indicating that lab tests are done in the clinic and that the clinic needs an interface with a lab analyzer. The upper right box has a green check and a red x indicating that lab tests are done in the clinic and that the clinic does NOT need an interface with a lab analyzer. The lower right quadrant has two red x's indicating that lab tests are NOT done in the clinic and that the clinic does NOT need an interface with a lab analyzer. Lastly, the lower left quadrant has a red x and a green check indicating that lab tests are NOT done in the clinic and that the clinic need an interface with a lab analyzer."/>
            <p:cNvSpPr>
              <a:spLocks noChangeArrowheads="1"/>
            </p:cNvSpPr>
            <p:nvPr/>
          </p:nvSpPr>
          <p:spPr bwMode="auto">
            <a:xfrm>
              <a:off x="3936" y="1776"/>
              <a:ext cx="1632" cy="1488"/>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2000"/>
            </a:p>
          </p:txBody>
        </p:sp>
        <p:cxnSp>
          <p:nvCxnSpPr>
            <p:cNvPr id="113670" name="AutoShape 6"/>
            <p:cNvCxnSpPr>
              <a:cxnSpLocks noChangeShapeType="1"/>
              <a:stCxn id="113669" idx="0"/>
              <a:endCxn id="113669" idx="2"/>
            </p:cNvCxnSpPr>
            <p:nvPr/>
          </p:nvCxnSpPr>
          <p:spPr bwMode="auto">
            <a:xfrm>
              <a:off x="4752" y="1776"/>
              <a:ext cx="0" cy="14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13671" name="AutoShape 7"/>
            <p:cNvCxnSpPr>
              <a:cxnSpLocks noChangeShapeType="1"/>
              <a:stCxn id="113669" idx="1"/>
              <a:endCxn id="113669" idx="3"/>
            </p:cNvCxnSpPr>
            <p:nvPr/>
          </p:nvCxnSpPr>
          <p:spPr bwMode="auto">
            <a:xfrm>
              <a:off x="3936" y="2520"/>
              <a:ext cx="1632"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13672" name="Text Box 8"/>
            <p:cNvSpPr txBox="1">
              <a:spLocks noChangeArrowheads="1"/>
            </p:cNvSpPr>
            <p:nvPr/>
          </p:nvSpPr>
          <p:spPr bwMode="auto">
            <a:xfrm>
              <a:off x="2832" y="1968"/>
              <a:ext cx="912"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t>Tests done</a:t>
              </a:r>
            </a:p>
            <a:p>
              <a:pPr eaLnBrk="1" hangingPunct="1">
                <a:spcBef>
                  <a:spcPct val="0"/>
                </a:spcBef>
                <a:buFontTx/>
                <a:buNone/>
              </a:pPr>
              <a:r>
                <a:rPr lang="en-US" altLang="en-US" sz="2000"/>
                <a:t>In-clinic</a:t>
              </a:r>
            </a:p>
          </p:txBody>
        </p:sp>
        <p:sp>
          <p:nvSpPr>
            <p:cNvPr id="113673" name="Text Box 9"/>
            <p:cNvSpPr txBox="1">
              <a:spLocks noChangeArrowheads="1"/>
            </p:cNvSpPr>
            <p:nvPr/>
          </p:nvSpPr>
          <p:spPr bwMode="auto">
            <a:xfrm>
              <a:off x="2832" y="2688"/>
              <a:ext cx="1069"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t>Tests not</a:t>
              </a:r>
            </a:p>
            <a:p>
              <a:pPr eaLnBrk="1" hangingPunct="1">
                <a:spcBef>
                  <a:spcPct val="0"/>
                </a:spcBef>
                <a:buFontTx/>
                <a:buNone/>
              </a:pPr>
              <a:r>
                <a:rPr lang="en-US" altLang="en-US" sz="2000"/>
                <a:t>Done in clinic</a:t>
              </a:r>
            </a:p>
          </p:txBody>
        </p:sp>
        <p:sp>
          <p:nvSpPr>
            <p:cNvPr id="113674" name="Text Box 10"/>
            <p:cNvSpPr txBox="1">
              <a:spLocks noChangeArrowheads="1"/>
            </p:cNvSpPr>
            <p:nvPr/>
          </p:nvSpPr>
          <p:spPr bwMode="auto">
            <a:xfrm>
              <a:off x="4080" y="1248"/>
              <a:ext cx="1476"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t>Electronic interface</a:t>
              </a:r>
            </a:p>
          </p:txBody>
        </p:sp>
        <p:sp>
          <p:nvSpPr>
            <p:cNvPr id="113675" name="Text Box 11"/>
            <p:cNvSpPr txBox="1">
              <a:spLocks noChangeArrowheads="1"/>
            </p:cNvSpPr>
            <p:nvPr/>
          </p:nvSpPr>
          <p:spPr bwMode="auto">
            <a:xfrm>
              <a:off x="3984" y="1488"/>
              <a:ext cx="53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t>wants</a:t>
              </a:r>
            </a:p>
          </p:txBody>
        </p:sp>
        <p:sp>
          <p:nvSpPr>
            <p:cNvPr id="113676" name="Text Box 12"/>
            <p:cNvSpPr txBox="1">
              <a:spLocks noChangeArrowheads="1"/>
            </p:cNvSpPr>
            <p:nvPr/>
          </p:nvSpPr>
          <p:spPr bwMode="auto">
            <a:xfrm>
              <a:off x="4719" y="1488"/>
              <a:ext cx="1041"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t>Doesn’t want</a:t>
              </a:r>
            </a:p>
          </p:txBody>
        </p:sp>
        <p:sp>
          <p:nvSpPr>
            <p:cNvPr id="113677" name="Text Box 13"/>
            <p:cNvSpPr txBox="1">
              <a:spLocks noChangeArrowheads="1"/>
            </p:cNvSpPr>
            <p:nvPr/>
          </p:nvSpPr>
          <p:spPr bwMode="auto">
            <a:xfrm>
              <a:off x="4032" y="2016"/>
              <a:ext cx="31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a:solidFill>
                    <a:schemeClr val="folHlink"/>
                  </a:solidFill>
                  <a:sym typeface="Wingdings" panose="05000000000000000000" pitchFamily="2" charset="2"/>
                </a:rPr>
                <a:t></a:t>
              </a:r>
            </a:p>
          </p:txBody>
        </p:sp>
        <p:sp>
          <p:nvSpPr>
            <p:cNvPr id="113678" name="Text Box 14"/>
            <p:cNvSpPr txBox="1">
              <a:spLocks noChangeArrowheads="1"/>
            </p:cNvSpPr>
            <p:nvPr/>
          </p:nvSpPr>
          <p:spPr bwMode="auto">
            <a:xfrm>
              <a:off x="5136" y="1972"/>
              <a:ext cx="299"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3600">
                  <a:solidFill>
                    <a:srgbClr val="A50021"/>
                  </a:solidFill>
                  <a:sym typeface="Wingdings" panose="05000000000000000000" pitchFamily="2" charset="2"/>
                </a:rPr>
                <a:t></a:t>
              </a:r>
            </a:p>
          </p:txBody>
        </p:sp>
        <p:sp>
          <p:nvSpPr>
            <p:cNvPr id="113679" name="Text Box 15"/>
            <p:cNvSpPr txBox="1">
              <a:spLocks noChangeArrowheads="1"/>
            </p:cNvSpPr>
            <p:nvPr/>
          </p:nvSpPr>
          <p:spPr bwMode="auto">
            <a:xfrm>
              <a:off x="4368" y="2016"/>
              <a:ext cx="31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a:solidFill>
                    <a:schemeClr val="folHlink"/>
                  </a:solidFill>
                  <a:sym typeface="Wingdings" panose="05000000000000000000" pitchFamily="2" charset="2"/>
                </a:rPr>
                <a:t></a:t>
              </a:r>
            </a:p>
          </p:txBody>
        </p:sp>
        <p:sp>
          <p:nvSpPr>
            <p:cNvPr id="113680" name="Text Box 16"/>
            <p:cNvSpPr txBox="1">
              <a:spLocks noChangeArrowheads="1"/>
            </p:cNvSpPr>
            <p:nvPr/>
          </p:nvSpPr>
          <p:spPr bwMode="auto">
            <a:xfrm>
              <a:off x="4848" y="2016"/>
              <a:ext cx="31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a:solidFill>
                    <a:schemeClr val="folHlink"/>
                  </a:solidFill>
                  <a:sym typeface="Wingdings" panose="05000000000000000000" pitchFamily="2" charset="2"/>
                </a:rPr>
                <a:t></a:t>
              </a:r>
            </a:p>
          </p:txBody>
        </p:sp>
        <p:sp>
          <p:nvSpPr>
            <p:cNvPr id="113681" name="Text Box 17"/>
            <p:cNvSpPr txBox="1">
              <a:spLocks noChangeArrowheads="1"/>
            </p:cNvSpPr>
            <p:nvPr/>
          </p:nvSpPr>
          <p:spPr bwMode="auto">
            <a:xfrm>
              <a:off x="4800" y="2688"/>
              <a:ext cx="299"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3600">
                  <a:solidFill>
                    <a:srgbClr val="A50021"/>
                  </a:solidFill>
                  <a:sym typeface="Wingdings" panose="05000000000000000000" pitchFamily="2" charset="2"/>
                </a:rPr>
                <a:t></a:t>
              </a:r>
            </a:p>
          </p:txBody>
        </p:sp>
        <p:sp>
          <p:nvSpPr>
            <p:cNvPr id="113682" name="Text Box 18"/>
            <p:cNvSpPr txBox="1">
              <a:spLocks noChangeArrowheads="1"/>
            </p:cNvSpPr>
            <p:nvPr/>
          </p:nvSpPr>
          <p:spPr bwMode="auto">
            <a:xfrm>
              <a:off x="3984" y="2688"/>
              <a:ext cx="299"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3600">
                  <a:solidFill>
                    <a:srgbClr val="A50021"/>
                  </a:solidFill>
                  <a:sym typeface="Wingdings" panose="05000000000000000000" pitchFamily="2" charset="2"/>
                </a:rPr>
                <a:t></a:t>
              </a:r>
            </a:p>
          </p:txBody>
        </p:sp>
        <p:sp>
          <p:nvSpPr>
            <p:cNvPr id="113683" name="Text Box 19"/>
            <p:cNvSpPr txBox="1">
              <a:spLocks noChangeArrowheads="1"/>
            </p:cNvSpPr>
            <p:nvPr/>
          </p:nvSpPr>
          <p:spPr bwMode="auto">
            <a:xfrm>
              <a:off x="5136" y="2688"/>
              <a:ext cx="299"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3600">
                  <a:solidFill>
                    <a:srgbClr val="A50021"/>
                  </a:solidFill>
                  <a:sym typeface="Wingdings" panose="05000000000000000000" pitchFamily="2" charset="2"/>
                </a:rPr>
                <a:t></a:t>
              </a:r>
            </a:p>
          </p:txBody>
        </p:sp>
        <p:sp>
          <p:nvSpPr>
            <p:cNvPr id="113684" name="Text Box 20"/>
            <p:cNvSpPr txBox="1">
              <a:spLocks noChangeArrowheads="1"/>
            </p:cNvSpPr>
            <p:nvPr/>
          </p:nvSpPr>
          <p:spPr bwMode="auto">
            <a:xfrm>
              <a:off x="4320" y="2688"/>
              <a:ext cx="317"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a:solidFill>
                    <a:schemeClr val="folHlink"/>
                  </a:solidFill>
                  <a:sym typeface="Wingdings" panose="05000000000000000000" pitchFamily="2" charset="2"/>
                </a:rPr>
                <a:t></a:t>
              </a:r>
            </a:p>
          </p:txBody>
        </p:sp>
      </p:grpSp>
    </p:spTree>
    <p:custDataLst>
      <p:tags r:id="rId1"/>
    </p:custDataLst>
    <p:extLst>
      <p:ext uri="{BB962C8B-B14F-4D97-AF65-F5344CB8AC3E}">
        <p14:creationId xmlns:p14="http://schemas.microsoft.com/office/powerpoint/2010/main" val="3892007325"/>
      </p:ext>
    </p:extLst>
  </p:cSld>
  <p:clrMapOvr>
    <a:masterClrMapping/>
  </p:clrMapOvr>
  <p:transition advTm="49019"/>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lstStyle/>
          <a:p>
            <a:pPr eaLnBrk="1" hangingPunct="1"/>
            <a:r>
              <a:rPr lang="en-US" altLang="en-US" smtClean="0"/>
              <a:t>LIMS Functionality</a:t>
            </a:r>
          </a:p>
        </p:txBody>
      </p:sp>
      <p:sp>
        <p:nvSpPr>
          <p:cNvPr id="115715" name="Rectangle 3"/>
          <p:cNvSpPr>
            <a:spLocks noGrp="1" noChangeArrowheads="1"/>
          </p:cNvSpPr>
          <p:nvPr>
            <p:ph idx="1"/>
          </p:nvPr>
        </p:nvSpPr>
        <p:spPr/>
        <p:txBody>
          <a:bodyPr/>
          <a:lstStyle/>
          <a:p>
            <a:pPr eaLnBrk="1" hangingPunct="1"/>
            <a:r>
              <a:rPr lang="en-US" altLang="en-US" sz="2800" smtClean="0"/>
              <a:t>Printing sample labels</a:t>
            </a:r>
          </a:p>
          <a:p>
            <a:pPr eaLnBrk="1" hangingPunct="1"/>
            <a:r>
              <a:rPr lang="en-US" altLang="en-US" sz="2800" smtClean="0"/>
              <a:t>Sample tracking</a:t>
            </a:r>
          </a:p>
          <a:p>
            <a:pPr eaLnBrk="1" hangingPunct="1"/>
            <a:r>
              <a:rPr lang="en-US" altLang="en-US" sz="2800" smtClean="0"/>
              <a:t>Lab instrumentation interface</a:t>
            </a:r>
          </a:p>
          <a:p>
            <a:pPr eaLnBrk="1" hangingPunct="1"/>
            <a:r>
              <a:rPr lang="en-US" altLang="en-US" sz="2800" smtClean="0"/>
              <a:t>EMR/EHR interface</a:t>
            </a:r>
          </a:p>
          <a:p>
            <a:pPr lvl="1" eaLnBrk="1" hangingPunct="1"/>
            <a:r>
              <a:rPr lang="en-US" altLang="en-US" sz="2400" smtClean="0"/>
              <a:t>Ordering lab tests</a:t>
            </a:r>
          </a:p>
          <a:p>
            <a:pPr lvl="1" eaLnBrk="1" hangingPunct="1"/>
            <a:r>
              <a:rPr lang="en-US" altLang="en-US" sz="2400" smtClean="0"/>
              <a:t>Results reporting</a:t>
            </a:r>
          </a:p>
          <a:p>
            <a:pPr eaLnBrk="1" hangingPunct="1"/>
            <a:r>
              <a:rPr lang="en-US" altLang="en-US" sz="2800" smtClean="0"/>
              <a:t>Lab quality control support</a:t>
            </a:r>
          </a:p>
          <a:p>
            <a:pPr eaLnBrk="1" hangingPunct="1"/>
            <a:r>
              <a:rPr lang="en-US" altLang="en-US" sz="2800" smtClean="0"/>
              <a:t>Billing support</a:t>
            </a:r>
          </a:p>
          <a:p>
            <a:pPr eaLnBrk="1" hangingPunct="1"/>
            <a:endParaRPr lang="en-US" altLang="en-US" smtClean="0"/>
          </a:p>
        </p:txBody>
      </p:sp>
    </p:spTree>
    <p:custDataLst>
      <p:tags r:id="rId1"/>
    </p:custDataLst>
    <p:extLst>
      <p:ext uri="{BB962C8B-B14F-4D97-AF65-F5344CB8AC3E}">
        <p14:creationId xmlns:p14="http://schemas.microsoft.com/office/powerpoint/2010/main" val="537084779"/>
      </p:ext>
    </p:extLst>
  </p:cSld>
  <p:clrMapOvr>
    <a:masterClrMapping/>
  </p:clrMapOvr>
  <p:transition advTm="26879"/>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p:nvPr>
        </p:nvSpPr>
        <p:spPr/>
        <p:txBody>
          <a:bodyPr/>
          <a:lstStyle/>
          <a:p>
            <a:pPr eaLnBrk="1" hangingPunct="1"/>
            <a:r>
              <a:rPr lang="en-US" altLang="en-US" smtClean="0"/>
              <a:t>LIMS-EHR Workflow</a:t>
            </a:r>
          </a:p>
        </p:txBody>
      </p:sp>
      <p:sp>
        <p:nvSpPr>
          <p:cNvPr id="117763" name="Rectangle 3"/>
          <p:cNvSpPr>
            <a:spLocks noGrp="1" noChangeArrowheads="1"/>
          </p:cNvSpPr>
          <p:nvPr>
            <p:ph idx="1"/>
          </p:nvPr>
        </p:nvSpPr>
        <p:spPr/>
        <p:txBody>
          <a:bodyPr/>
          <a:lstStyle/>
          <a:p>
            <a:pPr eaLnBrk="1" hangingPunct="1"/>
            <a:r>
              <a:rPr lang="en-US" altLang="en-US" sz="2800" smtClean="0"/>
              <a:t>Pushed to LIMS</a:t>
            </a:r>
          </a:p>
          <a:p>
            <a:pPr lvl="1" eaLnBrk="1" hangingPunct="1"/>
            <a:r>
              <a:rPr lang="en-US" altLang="en-US" sz="2400" smtClean="0"/>
              <a:t>Lab tests ordered in EHR </a:t>
            </a:r>
          </a:p>
          <a:p>
            <a:pPr lvl="1" eaLnBrk="1" hangingPunct="1"/>
            <a:r>
              <a:rPr lang="en-US" altLang="en-US" sz="2400" smtClean="0"/>
              <a:t>Label printing enabled</a:t>
            </a:r>
          </a:p>
          <a:p>
            <a:pPr eaLnBrk="1" hangingPunct="1"/>
            <a:r>
              <a:rPr lang="en-US" altLang="en-US" sz="2800" smtClean="0"/>
              <a:t>Pushed to PMS </a:t>
            </a:r>
          </a:p>
          <a:p>
            <a:pPr lvl="1" eaLnBrk="1" hangingPunct="1"/>
            <a:r>
              <a:rPr lang="en-US" altLang="en-US" sz="2400" smtClean="0"/>
              <a:t>Lab tests ordered in EHR</a:t>
            </a:r>
          </a:p>
          <a:p>
            <a:pPr lvl="1" eaLnBrk="1" hangingPunct="1"/>
            <a:r>
              <a:rPr lang="en-US" altLang="en-US" sz="2400" smtClean="0"/>
              <a:t>Codes for labs </a:t>
            </a:r>
          </a:p>
          <a:p>
            <a:pPr lvl="1" eaLnBrk="1" hangingPunct="1"/>
            <a:r>
              <a:rPr lang="en-US" altLang="en-US" sz="2400" smtClean="0"/>
              <a:t>For billing</a:t>
            </a:r>
          </a:p>
          <a:p>
            <a:pPr eaLnBrk="1" hangingPunct="1"/>
            <a:r>
              <a:rPr lang="en-US" altLang="en-US" sz="2800" smtClean="0"/>
              <a:t>Pushed to EHR</a:t>
            </a:r>
          </a:p>
          <a:p>
            <a:pPr lvl="1" eaLnBrk="1" hangingPunct="1"/>
            <a:r>
              <a:rPr lang="en-US" altLang="en-US" sz="2400" smtClean="0"/>
              <a:t>LIMS lab test results </a:t>
            </a:r>
          </a:p>
        </p:txBody>
      </p:sp>
    </p:spTree>
    <p:custDataLst>
      <p:tags r:id="rId1"/>
    </p:custDataLst>
    <p:extLst>
      <p:ext uri="{BB962C8B-B14F-4D97-AF65-F5344CB8AC3E}">
        <p14:creationId xmlns:p14="http://schemas.microsoft.com/office/powerpoint/2010/main" val="940681834"/>
      </p:ext>
    </p:extLst>
  </p:cSld>
  <p:clrMapOvr>
    <a:masterClrMapping/>
  </p:clrMapOvr>
  <p:transition advTm="80418"/>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ChangeArrowheads="1"/>
          </p:cNvSpPr>
          <p:nvPr>
            <p:ph type="title"/>
          </p:nvPr>
        </p:nvSpPr>
        <p:spPr>
          <a:xfrm>
            <a:off x="609600" y="0"/>
            <a:ext cx="8229600" cy="1143000"/>
          </a:xfrm>
        </p:spPr>
        <p:txBody>
          <a:bodyPr/>
          <a:lstStyle/>
          <a:p>
            <a:pPr eaLnBrk="1" hangingPunct="1"/>
            <a:r>
              <a:rPr lang="en-US" altLang="en-US" smtClean="0"/>
              <a:t>Imaging Functions</a:t>
            </a:r>
          </a:p>
        </p:txBody>
      </p:sp>
      <p:sp>
        <p:nvSpPr>
          <p:cNvPr id="119811" name="Rectangle 3"/>
          <p:cNvSpPr>
            <a:spLocks noGrp="1" noChangeArrowheads="1"/>
          </p:cNvSpPr>
          <p:nvPr>
            <p:ph idx="1"/>
          </p:nvPr>
        </p:nvSpPr>
        <p:spPr>
          <a:xfrm>
            <a:off x="609600" y="1325563"/>
            <a:ext cx="8229600" cy="4525962"/>
          </a:xfrm>
        </p:spPr>
        <p:txBody>
          <a:bodyPr>
            <a:normAutofit lnSpcReduction="10000"/>
          </a:bodyPr>
          <a:lstStyle/>
          <a:p>
            <a:pPr eaLnBrk="1" hangingPunct="1">
              <a:lnSpc>
                <a:spcPct val="90000"/>
              </a:lnSpc>
            </a:pPr>
            <a:r>
              <a:rPr lang="en-US" altLang="en-US" sz="2400" smtClean="0"/>
              <a:t>When a clinic provides image-based diagnostic testing services, the imaging device will produce images</a:t>
            </a:r>
          </a:p>
          <a:p>
            <a:pPr lvl="1" eaLnBrk="1" hangingPunct="1">
              <a:lnSpc>
                <a:spcPct val="90000"/>
              </a:lnSpc>
            </a:pPr>
            <a:r>
              <a:rPr lang="en-US" altLang="en-US" sz="2000" smtClean="0"/>
              <a:t>Static</a:t>
            </a:r>
          </a:p>
          <a:p>
            <a:pPr lvl="1" eaLnBrk="1" hangingPunct="1">
              <a:lnSpc>
                <a:spcPct val="90000"/>
              </a:lnSpc>
            </a:pPr>
            <a:r>
              <a:rPr lang="en-US" altLang="en-US" sz="2000" smtClean="0"/>
              <a:t>Moving pictures</a:t>
            </a:r>
          </a:p>
          <a:p>
            <a:pPr lvl="1" eaLnBrk="1" hangingPunct="1">
              <a:lnSpc>
                <a:spcPct val="90000"/>
              </a:lnSpc>
            </a:pPr>
            <a:r>
              <a:rPr lang="en-US" altLang="en-US" sz="2000" smtClean="0"/>
              <a:t>Both</a:t>
            </a:r>
          </a:p>
          <a:p>
            <a:pPr eaLnBrk="1" hangingPunct="1">
              <a:lnSpc>
                <a:spcPct val="90000"/>
              </a:lnSpc>
            </a:pPr>
            <a:r>
              <a:rPr lang="en-US" altLang="en-US" sz="2400" smtClean="0"/>
              <a:t>Images require storing and organizing,</a:t>
            </a:r>
          </a:p>
          <a:p>
            <a:pPr lvl="1" eaLnBrk="1" hangingPunct="1">
              <a:lnSpc>
                <a:spcPct val="90000"/>
              </a:lnSpc>
            </a:pPr>
            <a:r>
              <a:rPr lang="en-US" altLang="en-US" sz="2000" smtClean="0"/>
              <a:t>Usually done by a Picture Archiving and Communications System (PACS)</a:t>
            </a:r>
          </a:p>
          <a:p>
            <a:pPr eaLnBrk="1" hangingPunct="1">
              <a:lnSpc>
                <a:spcPct val="90000"/>
              </a:lnSpc>
            </a:pPr>
            <a:r>
              <a:rPr lang="en-US" altLang="en-US" sz="2400" smtClean="0"/>
              <a:t>Clinics may have just an imager</a:t>
            </a:r>
          </a:p>
          <a:p>
            <a:pPr lvl="1" eaLnBrk="1" hangingPunct="1">
              <a:lnSpc>
                <a:spcPct val="90000"/>
              </a:lnSpc>
            </a:pPr>
            <a:r>
              <a:rPr lang="en-US" altLang="en-US" sz="2000" smtClean="0"/>
              <a:t>Or may also have a PACS</a:t>
            </a:r>
          </a:p>
          <a:p>
            <a:pPr eaLnBrk="1" hangingPunct="1">
              <a:lnSpc>
                <a:spcPct val="90000"/>
              </a:lnSpc>
            </a:pPr>
            <a:r>
              <a:rPr lang="en-US" altLang="en-US" sz="2400" smtClean="0"/>
              <a:t>Images may be viewed in the imager software</a:t>
            </a:r>
          </a:p>
          <a:p>
            <a:pPr lvl="1" eaLnBrk="1" hangingPunct="1">
              <a:lnSpc>
                <a:spcPct val="90000"/>
              </a:lnSpc>
            </a:pPr>
            <a:r>
              <a:rPr lang="en-US" altLang="en-US" sz="2000" smtClean="0"/>
              <a:t>Or through the EHR</a:t>
            </a:r>
          </a:p>
          <a:p>
            <a:pPr lvl="1" eaLnBrk="1" hangingPunct="1">
              <a:lnSpc>
                <a:spcPct val="90000"/>
              </a:lnSpc>
            </a:pPr>
            <a:r>
              <a:rPr lang="en-US" altLang="en-US" sz="2000" smtClean="0"/>
              <a:t>Ifintegrated with an EHR</a:t>
            </a:r>
          </a:p>
        </p:txBody>
      </p:sp>
    </p:spTree>
    <p:custDataLst>
      <p:tags r:id="rId1"/>
    </p:custDataLst>
    <p:extLst>
      <p:ext uri="{BB962C8B-B14F-4D97-AF65-F5344CB8AC3E}">
        <p14:creationId xmlns:p14="http://schemas.microsoft.com/office/powerpoint/2010/main" val="425035033"/>
      </p:ext>
    </p:extLst>
  </p:cSld>
  <p:clrMapOvr>
    <a:masterClrMapping/>
  </p:clrMapOvr>
  <p:transition advTm="45409"/>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pPr eaLnBrk="1" hangingPunct="1"/>
            <a:r>
              <a:rPr lang="en-US" altLang="en-US" smtClean="0"/>
              <a:t>Imager-PACS-EHR workflow</a:t>
            </a:r>
          </a:p>
        </p:txBody>
      </p:sp>
      <p:sp>
        <p:nvSpPr>
          <p:cNvPr id="121859" name="Rectangle 3"/>
          <p:cNvSpPr>
            <a:spLocks noGrp="1" noChangeArrowheads="1"/>
          </p:cNvSpPr>
          <p:nvPr>
            <p:ph idx="1"/>
          </p:nvPr>
        </p:nvSpPr>
        <p:spPr/>
        <p:txBody>
          <a:bodyPr/>
          <a:lstStyle/>
          <a:p>
            <a:pPr eaLnBrk="1" hangingPunct="1"/>
            <a:r>
              <a:rPr lang="en-US" altLang="en-US" smtClean="0"/>
              <a:t>Image ordered in EHR</a:t>
            </a:r>
          </a:p>
          <a:p>
            <a:pPr eaLnBrk="1" hangingPunct="1"/>
            <a:r>
              <a:rPr lang="en-US" altLang="en-US" smtClean="0"/>
              <a:t>Order pushed to imager</a:t>
            </a:r>
          </a:p>
          <a:p>
            <a:pPr eaLnBrk="1" hangingPunct="1"/>
            <a:r>
              <a:rPr lang="en-US" altLang="en-US" smtClean="0"/>
              <a:t>Imager creates images</a:t>
            </a:r>
          </a:p>
          <a:p>
            <a:pPr eaLnBrk="1" hangingPunct="1"/>
            <a:r>
              <a:rPr lang="en-US" altLang="en-US" smtClean="0"/>
              <a:t>Pushes to PACS</a:t>
            </a:r>
          </a:p>
          <a:p>
            <a:pPr eaLnBrk="1" hangingPunct="1"/>
            <a:r>
              <a:rPr lang="en-US" altLang="en-US" smtClean="0"/>
              <a:t>Images from imager or PACS</a:t>
            </a:r>
          </a:p>
          <a:p>
            <a:pPr lvl="1" eaLnBrk="1" hangingPunct="1"/>
            <a:r>
              <a:rPr lang="en-US" altLang="en-US" smtClean="0"/>
              <a:t>Viewable through EHR</a:t>
            </a:r>
          </a:p>
        </p:txBody>
      </p:sp>
    </p:spTree>
    <p:custDataLst>
      <p:tags r:id="rId1"/>
    </p:custDataLst>
    <p:extLst>
      <p:ext uri="{BB962C8B-B14F-4D97-AF65-F5344CB8AC3E}">
        <p14:creationId xmlns:p14="http://schemas.microsoft.com/office/powerpoint/2010/main" val="1761772319"/>
      </p:ext>
    </p:extLst>
  </p:cSld>
  <p:clrMapOvr>
    <a:masterClrMapping/>
  </p:clrMapOvr>
  <p:transition advTm="26949"/>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p:txBody>
          <a:bodyPr/>
          <a:lstStyle/>
          <a:p>
            <a:pPr eaLnBrk="1" hangingPunct="1"/>
            <a:r>
              <a:rPr lang="en-US" altLang="en-US" smtClean="0"/>
              <a:t>Patient Portal</a:t>
            </a:r>
          </a:p>
        </p:txBody>
      </p:sp>
      <p:sp>
        <p:nvSpPr>
          <p:cNvPr id="123907" name="Rectangle 3"/>
          <p:cNvSpPr>
            <a:spLocks noGrp="1" noChangeArrowheads="1"/>
          </p:cNvSpPr>
          <p:nvPr>
            <p:ph idx="1"/>
          </p:nvPr>
        </p:nvSpPr>
        <p:spPr/>
        <p:txBody>
          <a:bodyPr/>
          <a:lstStyle/>
          <a:p>
            <a:pPr eaLnBrk="1" hangingPunct="1">
              <a:lnSpc>
                <a:spcPct val="90000"/>
              </a:lnSpc>
            </a:pPr>
            <a:r>
              <a:rPr lang="en-US" altLang="en-US" sz="2800" smtClean="0"/>
              <a:t>Used for healthcare facilities to interact </a:t>
            </a:r>
            <a:br>
              <a:rPr lang="en-US" altLang="en-US" sz="2800" smtClean="0"/>
            </a:br>
            <a:r>
              <a:rPr lang="en-US" altLang="en-US" sz="2800" smtClean="0"/>
              <a:t>with patients</a:t>
            </a:r>
          </a:p>
          <a:p>
            <a:pPr eaLnBrk="1" hangingPunct="1">
              <a:lnSpc>
                <a:spcPct val="90000"/>
              </a:lnSpc>
            </a:pPr>
            <a:r>
              <a:rPr lang="en-US" altLang="en-US" sz="2800" smtClean="0"/>
              <a:t>Most offer self-service features</a:t>
            </a:r>
          </a:p>
          <a:p>
            <a:pPr lvl="1" eaLnBrk="1" hangingPunct="1">
              <a:lnSpc>
                <a:spcPct val="90000"/>
              </a:lnSpc>
            </a:pPr>
            <a:r>
              <a:rPr lang="en-US" altLang="en-US" sz="2400" smtClean="0"/>
              <a:t>Appointment scheduling</a:t>
            </a:r>
          </a:p>
          <a:p>
            <a:pPr lvl="1" eaLnBrk="1" hangingPunct="1">
              <a:lnSpc>
                <a:spcPct val="90000"/>
              </a:lnSpc>
            </a:pPr>
            <a:r>
              <a:rPr lang="en-US" altLang="en-US" sz="2400" smtClean="0"/>
              <a:t>Advance registration or payment</a:t>
            </a:r>
          </a:p>
          <a:p>
            <a:pPr lvl="1" eaLnBrk="1" hangingPunct="1">
              <a:lnSpc>
                <a:spcPct val="90000"/>
              </a:lnSpc>
            </a:pPr>
            <a:r>
              <a:rPr lang="en-US" altLang="en-US" sz="2400" smtClean="0"/>
              <a:t>Viewing health data</a:t>
            </a:r>
          </a:p>
          <a:p>
            <a:pPr lvl="1" eaLnBrk="1" hangingPunct="1">
              <a:lnSpc>
                <a:spcPct val="90000"/>
              </a:lnSpc>
            </a:pPr>
            <a:r>
              <a:rPr lang="en-US" altLang="en-US" sz="2400" smtClean="0"/>
              <a:t>Communicating with providers</a:t>
            </a:r>
          </a:p>
          <a:p>
            <a:pPr eaLnBrk="1" hangingPunct="1">
              <a:lnSpc>
                <a:spcPct val="90000"/>
              </a:lnSpc>
            </a:pPr>
            <a:r>
              <a:rPr lang="en-US" altLang="en-US" sz="2800" smtClean="0"/>
              <a:t>Can come with a clinic EHR</a:t>
            </a:r>
          </a:p>
          <a:p>
            <a:pPr lvl="1" eaLnBrk="1" hangingPunct="1">
              <a:lnSpc>
                <a:spcPct val="90000"/>
              </a:lnSpc>
            </a:pPr>
            <a:r>
              <a:rPr lang="en-US" altLang="en-US" sz="2400" smtClean="0"/>
              <a:t>Or be independent systems</a:t>
            </a:r>
          </a:p>
        </p:txBody>
      </p:sp>
    </p:spTree>
    <p:custDataLst>
      <p:tags r:id="rId1"/>
    </p:custDataLst>
    <p:extLst>
      <p:ext uri="{BB962C8B-B14F-4D97-AF65-F5344CB8AC3E}">
        <p14:creationId xmlns:p14="http://schemas.microsoft.com/office/powerpoint/2010/main" val="1087751947"/>
      </p:ext>
    </p:extLst>
  </p:cSld>
  <p:clrMapOvr>
    <a:masterClrMapping/>
  </p:clrMapOvr>
  <p:transition advTm="57229"/>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4"/>
          <p:cNvSpPr>
            <a:spLocks noGrp="1" noChangeArrowheads="1"/>
          </p:cNvSpPr>
          <p:nvPr>
            <p:ph type="title"/>
          </p:nvPr>
        </p:nvSpPr>
        <p:spPr/>
        <p:txBody>
          <a:bodyPr/>
          <a:lstStyle/>
          <a:p>
            <a:pPr eaLnBrk="1" hangingPunct="1"/>
            <a:r>
              <a:rPr lang="en-US" altLang="en-US" smtClean="0"/>
              <a:t>Example Patient Portal</a:t>
            </a:r>
          </a:p>
        </p:txBody>
      </p:sp>
      <p:pic>
        <p:nvPicPr>
          <p:cNvPr id="25603" name="Picture 5" descr="The large imiage on the slide is a screen shot of the patient portal at Duke University Health System. The screen has on it 1) patient log in, 2) tutorial son how to use the portal, 3) a menu on the lesf where a patient can access services, search for a physician, and schedule appointments, 4) a patient information section, and 5) a section where a patient can find clinical trials at Duke."/>
          <p:cNvPicPr>
            <a:picLocks noChangeAspect="1" noChangeArrowheads="1"/>
          </p:cNvPicPr>
          <p:nvPr/>
        </p:nvPicPr>
        <p:blipFill>
          <a:blip r:embed="rId4"/>
          <a:srcRect t="9488" b="9488"/>
          <a:stretch>
            <a:fillRect/>
          </a:stretch>
        </p:blipFill>
        <p:spPr bwMode="auto">
          <a:xfrm>
            <a:off x="1143000" y="1238250"/>
            <a:ext cx="6859588" cy="4592638"/>
          </a:xfrm>
          <a:prstGeom prst="rect">
            <a:avLst/>
          </a:prstGeom>
          <a:ln>
            <a:noFill/>
          </a:ln>
          <a:effectLst>
            <a:outerShdw blurRad="292100" dist="139700" dir="2700000" algn="tl" rotWithShape="0">
              <a:srgbClr val="333333">
                <a:alpha val="65000"/>
              </a:srgbClr>
            </a:outerShdw>
          </a:effectLst>
        </p:spPr>
      </p:pic>
      <p:sp>
        <p:nvSpPr>
          <p:cNvPr id="125956" name="TextBox 1"/>
          <p:cNvSpPr txBox="1">
            <a:spLocks noChangeArrowheads="1"/>
          </p:cNvSpPr>
          <p:nvPr/>
        </p:nvSpPr>
        <p:spPr bwMode="auto">
          <a:xfrm>
            <a:off x="1162050" y="5822950"/>
            <a:ext cx="508793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200"/>
              <a:t>Screenshot from publically available website: http://www.dukehealth.org/</a:t>
            </a:r>
          </a:p>
        </p:txBody>
      </p:sp>
    </p:spTree>
    <p:custDataLst>
      <p:tags r:id="rId1"/>
    </p:custDataLst>
    <p:extLst>
      <p:ext uri="{BB962C8B-B14F-4D97-AF65-F5344CB8AC3E}">
        <p14:creationId xmlns:p14="http://schemas.microsoft.com/office/powerpoint/2010/main" val="483496928"/>
      </p:ext>
    </p:extLst>
  </p:cSld>
  <p:clrMapOvr>
    <a:masterClrMapping/>
  </p:clrMapOvr>
  <p:transition advTm="19449"/>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14"/>
          <p:cNvSpPr txBox="1">
            <a:spLocks noChangeArrowheads="1"/>
          </p:cNvSpPr>
          <p:nvPr/>
        </p:nvSpPr>
        <p:spPr bwMode="auto">
          <a:xfrm>
            <a:off x="685800" y="990600"/>
            <a:ext cx="29813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400"/>
              <a:t>Typical Performance</a:t>
            </a:r>
          </a:p>
        </p:txBody>
      </p:sp>
      <p:sp>
        <p:nvSpPr>
          <p:cNvPr id="17411" name="Text Box 15"/>
          <p:cNvSpPr txBox="1">
            <a:spLocks noChangeArrowheads="1"/>
          </p:cNvSpPr>
          <p:nvPr/>
        </p:nvSpPr>
        <p:spPr bwMode="auto">
          <a:xfrm>
            <a:off x="5181600" y="990600"/>
            <a:ext cx="26590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400"/>
              <a:t>Goal Performance</a:t>
            </a:r>
          </a:p>
        </p:txBody>
      </p:sp>
      <p:grpSp>
        <p:nvGrpSpPr>
          <p:cNvPr id="17412" name="Group 23" descr="Graphic diagram of two columns, one on left is labeled typical performance and has 10% quality improvemeny, 40% productive work and 50% unproductive work. The column on the right, labeled Ideal performance, is composed only of quality improvement and productive work. An arrow points from the typical performance to the ideal performance."/>
          <p:cNvGrpSpPr>
            <a:grpSpLocks/>
          </p:cNvGrpSpPr>
          <p:nvPr/>
        </p:nvGrpSpPr>
        <p:grpSpPr bwMode="auto">
          <a:xfrm>
            <a:off x="1371600" y="1981200"/>
            <a:ext cx="6019800" cy="3810000"/>
            <a:chOff x="864" y="1248"/>
            <a:chExt cx="3792" cy="2400"/>
          </a:xfrm>
        </p:grpSpPr>
        <p:sp>
          <p:nvSpPr>
            <p:cNvPr id="17415" name="Rectangle 9"/>
            <p:cNvSpPr>
              <a:spLocks noChangeArrowheads="1"/>
            </p:cNvSpPr>
            <p:nvPr/>
          </p:nvSpPr>
          <p:spPr bwMode="auto">
            <a:xfrm>
              <a:off x="864" y="3456"/>
              <a:ext cx="960" cy="192"/>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QI</a:t>
              </a:r>
            </a:p>
          </p:txBody>
        </p:sp>
        <p:sp>
          <p:nvSpPr>
            <p:cNvPr id="17416" name="Rectangle 10"/>
            <p:cNvSpPr>
              <a:spLocks noChangeArrowheads="1"/>
            </p:cNvSpPr>
            <p:nvPr/>
          </p:nvSpPr>
          <p:spPr bwMode="auto">
            <a:xfrm>
              <a:off x="3696" y="2976"/>
              <a:ext cx="960" cy="672"/>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QI</a:t>
              </a:r>
            </a:p>
          </p:txBody>
        </p:sp>
        <p:sp>
          <p:nvSpPr>
            <p:cNvPr id="17417" name="Rectangle 11"/>
            <p:cNvSpPr>
              <a:spLocks noChangeArrowheads="1"/>
            </p:cNvSpPr>
            <p:nvPr/>
          </p:nvSpPr>
          <p:spPr bwMode="auto">
            <a:xfrm>
              <a:off x="864" y="2544"/>
              <a:ext cx="960" cy="912"/>
            </a:xfrm>
            <a:prstGeom prst="rect">
              <a:avLst/>
            </a:prstGeom>
            <a:solidFill>
              <a:srgbClr val="A0A0E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Productive</a:t>
              </a:r>
            </a:p>
            <a:p>
              <a:pPr algn="ctr" eaLnBrk="1" hangingPunct="1">
                <a:spcBef>
                  <a:spcPct val="0"/>
                </a:spcBef>
                <a:buFontTx/>
                <a:buNone/>
              </a:pPr>
              <a:r>
                <a:rPr lang="en-US" altLang="en-US" sz="1800"/>
                <a:t>work</a:t>
              </a:r>
            </a:p>
          </p:txBody>
        </p:sp>
        <p:sp>
          <p:nvSpPr>
            <p:cNvPr id="17418" name="Rectangle 12"/>
            <p:cNvSpPr>
              <a:spLocks noChangeArrowheads="1"/>
            </p:cNvSpPr>
            <p:nvPr/>
          </p:nvSpPr>
          <p:spPr bwMode="auto">
            <a:xfrm>
              <a:off x="864" y="1248"/>
              <a:ext cx="960" cy="1296"/>
            </a:xfrm>
            <a:prstGeom prst="rect">
              <a:avLst/>
            </a:prstGeom>
            <a:solidFill>
              <a:srgbClr val="FABCBC"/>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Unproductive</a:t>
              </a:r>
            </a:p>
            <a:p>
              <a:pPr algn="ctr" eaLnBrk="1" hangingPunct="1">
                <a:spcBef>
                  <a:spcPct val="0"/>
                </a:spcBef>
                <a:buFontTx/>
                <a:buNone/>
              </a:pPr>
              <a:r>
                <a:rPr lang="en-US" altLang="en-US" sz="1800"/>
                <a:t>work</a:t>
              </a:r>
            </a:p>
          </p:txBody>
        </p:sp>
        <p:sp>
          <p:nvSpPr>
            <p:cNvPr id="17419" name="Rectangle 13"/>
            <p:cNvSpPr>
              <a:spLocks noChangeArrowheads="1"/>
            </p:cNvSpPr>
            <p:nvPr/>
          </p:nvSpPr>
          <p:spPr bwMode="auto">
            <a:xfrm>
              <a:off x="3696" y="1248"/>
              <a:ext cx="960" cy="1728"/>
            </a:xfrm>
            <a:prstGeom prst="rect">
              <a:avLst/>
            </a:prstGeom>
            <a:solidFill>
              <a:srgbClr val="A0A0E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Productive</a:t>
              </a:r>
            </a:p>
            <a:p>
              <a:pPr algn="ctr" eaLnBrk="1" hangingPunct="1">
                <a:spcBef>
                  <a:spcPct val="0"/>
                </a:spcBef>
                <a:buFontTx/>
                <a:buNone/>
              </a:pPr>
              <a:r>
                <a:rPr lang="en-US" altLang="en-US" sz="1800"/>
                <a:t>work</a:t>
              </a:r>
            </a:p>
          </p:txBody>
        </p:sp>
        <p:sp>
          <p:nvSpPr>
            <p:cNvPr id="17420" name="AutoShape 18"/>
            <p:cNvSpPr>
              <a:spLocks noChangeArrowheads="1"/>
            </p:cNvSpPr>
            <p:nvPr/>
          </p:nvSpPr>
          <p:spPr bwMode="auto">
            <a:xfrm>
              <a:off x="2208" y="2256"/>
              <a:ext cx="1056" cy="240"/>
            </a:xfrm>
            <a:prstGeom prst="rightArrow">
              <a:avLst>
                <a:gd name="adj1" fmla="val 50000"/>
                <a:gd name="adj2" fmla="val 110000"/>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endParaRPr lang="en-US" altLang="en-US" sz="1800"/>
            </a:p>
          </p:txBody>
        </p:sp>
      </p:grpSp>
      <p:sp>
        <p:nvSpPr>
          <p:cNvPr id="17414" name="Rectangle 1"/>
          <p:cNvSpPr>
            <a:spLocks noChangeArrowheads="1"/>
          </p:cNvSpPr>
          <p:nvPr/>
        </p:nvSpPr>
        <p:spPr bwMode="auto">
          <a:xfrm>
            <a:off x="3232150" y="4044950"/>
            <a:ext cx="2362200" cy="1814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400"/>
              <a:t>The goal of process redesign is to get rid of unproductive work and focus all effort on productive work, including increasing the amount of effort spent continually improving clinic processes</a:t>
            </a:r>
          </a:p>
        </p:txBody>
      </p:sp>
    </p:spTree>
    <p:custDataLst>
      <p:tags r:id="rId1"/>
    </p:custDataLst>
    <p:extLst>
      <p:ext uri="{BB962C8B-B14F-4D97-AF65-F5344CB8AC3E}">
        <p14:creationId xmlns:p14="http://schemas.microsoft.com/office/powerpoint/2010/main" val="1898042586"/>
      </p:ext>
    </p:extLst>
  </p:cSld>
  <p:clrMapOvr>
    <a:masterClrMapping/>
  </p:clrMapOvr>
  <p:transition advTm="54439"/>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p:nvPr>
        </p:nvSpPr>
        <p:spPr/>
        <p:txBody>
          <a:bodyPr/>
          <a:lstStyle/>
          <a:p>
            <a:pPr eaLnBrk="1" hangingPunct="1"/>
            <a:r>
              <a:rPr lang="en-US" altLang="en-US" smtClean="0"/>
              <a:t>Health Information Exchange</a:t>
            </a:r>
          </a:p>
        </p:txBody>
      </p:sp>
      <p:sp>
        <p:nvSpPr>
          <p:cNvPr id="128003" name="Rectangle 3"/>
          <p:cNvSpPr>
            <a:spLocks noGrp="1" noChangeArrowheads="1"/>
          </p:cNvSpPr>
          <p:nvPr>
            <p:ph idx="1"/>
          </p:nvPr>
        </p:nvSpPr>
        <p:spPr/>
        <p:txBody>
          <a:bodyPr/>
          <a:lstStyle/>
          <a:p>
            <a:pPr eaLnBrk="1" hangingPunct="1"/>
            <a:r>
              <a:rPr lang="en-US" altLang="en-US" smtClean="0"/>
              <a:t>Ability to do this is one of the requirements of meaningful use</a:t>
            </a:r>
          </a:p>
          <a:p>
            <a:pPr eaLnBrk="1" hangingPunct="1"/>
            <a:r>
              <a:rPr lang="en-US" altLang="en-US" smtClean="0"/>
              <a:t>Regional infrastructure that facilitates exchange of such health information</a:t>
            </a:r>
          </a:p>
        </p:txBody>
      </p:sp>
    </p:spTree>
    <p:custDataLst>
      <p:tags r:id="rId1"/>
    </p:custDataLst>
    <p:extLst>
      <p:ext uri="{BB962C8B-B14F-4D97-AF65-F5344CB8AC3E}">
        <p14:creationId xmlns:p14="http://schemas.microsoft.com/office/powerpoint/2010/main" val="3074841783"/>
      </p:ext>
    </p:extLst>
  </p:cSld>
  <p:clrMapOvr>
    <a:masterClrMapping/>
  </p:clrMapOvr>
  <p:transition advTm="27069"/>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p:txBody>
          <a:bodyPr/>
          <a:lstStyle/>
          <a:p>
            <a:pPr eaLnBrk="1" hangingPunct="1"/>
            <a:r>
              <a:rPr lang="en-US" altLang="en-US" smtClean="0"/>
              <a:t>HIE Workflow</a:t>
            </a:r>
          </a:p>
        </p:txBody>
      </p:sp>
      <p:sp>
        <p:nvSpPr>
          <p:cNvPr id="130051" name="Rectangle 3"/>
          <p:cNvSpPr>
            <a:spLocks noGrp="1" noChangeArrowheads="1"/>
          </p:cNvSpPr>
          <p:nvPr>
            <p:ph idx="1"/>
          </p:nvPr>
        </p:nvSpPr>
        <p:spPr/>
        <p:txBody>
          <a:bodyPr/>
          <a:lstStyle/>
          <a:p>
            <a:pPr eaLnBrk="1" hangingPunct="1">
              <a:lnSpc>
                <a:spcPct val="90000"/>
              </a:lnSpc>
            </a:pPr>
            <a:r>
              <a:rPr lang="en-US" altLang="en-US" sz="2800" smtClean="0"/>
              <a:t>Patient is seen in the local emergency department</a:t>
            </a:r>
          </a:p>
          <a:p>
            <a:pPr eaLnBrk="1" hangingPunct="1">
              <a:lnSpc>
                <a:spcPct val="90000"/>
              </a:lnSpc>
            </a:pPr>
            <a:r>
              <a:rPr lang="en-US" altLang="en-US" sz="2800" smtClean="0"/>
              <a:t>Information pushed to primary care provider</a:t>
            </a:r>
          </a:p>
          <a:p>
            <a:pPr eaLnBrk="1" hangingPunct="1">
              <a:lnSpc>
                <a:spcPct val="90000"/>
              </a:lnSpc>
            </a:pPr>
            <a:r>
              <a:rPr lang="en-US" altLang="en-US" sz="2800" smtClean="0"/>
              <a:t>Primary care provider refers a patient to a specialist</a:t>
            </a:r>
          </a:p>
          <a:p>
            <a:pPr eaLnBrk="1" hangingPunct="1">
              <a:lnSpc>
                <a:spcPct val="90000"/>
              </a:lnSpc>
            </a:pPr>
            <a:r>
              <a:rPr lang="en-US" altLang="en-US" sz="2800" smtClean="0"/>
              <a:t>Pushes relevant information to specialist </a:t>
            </a:r>
          </a:p>
          <a:p>
            <a:pPr eaLnBrk="1" hangingPunct="1">
              <a:lnSpc>
                <a:spcPct val="90000"/>
              </a:lnSpc>
            </a:pPr>
            <a:r>
              <a:rPr lang="en-US" altLang="en-US" sz="2800" smtClean="0"/>
              <a:t>Specialist pushes back documentation from the specialist visit</a:t>
            </a:r>
          </a:p>
          <a:p>
            <a:pPr eaLnBrk="1" hangingPunct="1">
              <a:lnSpc>
                <a:spcPct val="90000"/>
              </a:lnSpc>
            </a:pPr>
            <a:r>
              <a:rPr lang="en-US" altLang="en-US" sz="2800" smtClean="0"/>
              <a:t>Reportable disease documented in HER</a:t>
            </a:r>
          </a:p>
          <a:p>
            <a:pPr eaLnBrk="1" hangingPunct="1">
              <a:lnSpc>
                <a:spcPct val="90000"/>
              </a:lnSpc>
            </a:pPr>
            <a:r>
              <a:rPr lang="en-US" altLang="en-US" sz="2800" smtClean="0"/>
              <a:t>EHR pushes to local health department</a:t>
            </a:r>
          </a:p>
        </p:txBody>
      </p:sp>
    </p:spTree>
    <p:custDataLst>
      <p:tags r:id="rId1"/>
    </p:custDataLst>
    <p:extLst>
      <p:ext uri="{BB962C8B-B14F-4D97-AF65-F5344CB8AC3E}">
        <p14:creationId xmlns:p14="http://schemas.microsoft.com/office/powerpoint/2010/main" val="636453170"/>
      </p:ext>
    </p:extLst>
  </p:cSld>
  <p:clrMapOvr>
    <a:masterClrMapping/>
  </p:clrMapOvr>
  <p:transition advTm="81759"/>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4"/>
          <p:cNvSpPr>
            <a:spLocks noGrp="1" noChangeArrowheads="1"/>
          </p:cNvSpPr>
          <p:nvPr>
            <p:ph type="title"/>
          </p:nvPr>
        </p:nvSpPr>
        <p:spPr>
          <a:xfrm>
            <a:off x="457200" y="76200"/>
            <a:ext cx="8229600" cy="762000"/>
          </a:xfrm>
        </p:spPr>
        <p:txBody>
          <a:bodyPr/>
          <a:lstStyle/>
          <a:p>
            <a:pPr eaLnBrk="1" hangingPunct="1"/>
            <a:r>
              <a:rPr lang="en-US" altLang="en-US" smtClean="0"/>
              <a:t>Process Redesign Example</a:t>
            </a:r>
          </a:p>
        </p:txBody>
      </p:sp>
      <p:sp>
        <p:nvSpPr>
          <p:cNvPr id="132099" name="Text Box 5"/>
          <p:cNvSpPr txBox="1">
            <a:spLocks noChangeArrowheads="1"/>
          </p:cNvSpPr>
          <p:nvPr/>
        </p:nvSpPr>
        <p:spPr bwMode="auto">
          <a:xfrm>
            <a:off x="463550" y="954088"/>
            <a:ext cx="8397875"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a:t>A fairly new five-provider clinic has been in business for seven years. They have a practice management system in place, and they are fairly happy with it but are not determined to stay with that product.  The diagnostic services that the clinic provides are blood counts from an in-house analyzer and urine dipstick (glucose, keytones, urine blood, protein, nitrite, pH, urobilinogen, bilirubin, leucocytes, and specific gravity, and pregnancy).  Other blood-based samples and urine, are sent to the local office of a national laboratory testing chain for processing. Today, results are returned to the lab on paper sheets. The practice currently does not do ePrescribing but would like to.</a:t>
            </a:r>
          </a:p>
        </p:txBody>
      </p:sp>
      <p:sp>
        <p:nvSpPr>
          <p:cNvPr id="2" name="Rectangle 1"/>
          <p:cNvSpPr/>
          <p:nvPr/>
        </p:nvSpPr>
        <p:spPr>
          <a:xfrm>
            <a:off x="533400" y="4027488"/>
            <a:ext cx="7772400" cy="2308225"/>
          </a:xfrm>
          <a:prstGeom prst="rect">
            <a:avLst/>
          </a:prstGeom>
        </p:spPr>
        <p:txBody>
          <a:bodyPr>
            <a:spAutoFit/>
          </a:bodyPr>
          <a:lstStyle/>
          <a:p>
            <a:pPr indent="-226451" eaLnBrk="1" hangingPunct="1">
              <a:spcBef>
                <a:spcPts val="0"/>
              </a:spcBef>
              <a:defRPr/>
            </a:pPr>
            <a:r>
              <a:rPr lang="en-US" dirty="0"/>
              <a:t>Answer the following:</a:t>
            </a:r>
          </a:p>
          <a:p>
            <a:pPr marL="226451" indent="-226451" eaLnBrk="1" hangingPunct="1">
              <a:spcBef>
                <a:spcPts val="0"/>
              </a:spcBef>
              <a:buFont typeface="+mj-lt"/>
              <a:buAutoNum type="arabicPeriod"/>
              <a:defRPr/>
            </a:pPr>
            <a:r>
              <a:rPr lang="en-US" dirty="0"/>
              <a:t>Draw a context diagram for this practice.</a:t>
            </a:r>
          </a:p>
          <a:p>
            <a:pPr marL="226451" indent="-226451" eaLnBrk="1" hangingPunct="1">
              <a:spcBef>
                <a:spcPts val="0"/>
              </a:spcBef>
              <a:buFont typeface="+mj-lt"/>
              <a:buAutoNum type="arabicPeriod"/>
              <a:defRPr/>
            </a:pPr>
            <a:r>
              <a:rPr lang="en-US" dirty="0"/>
              <a:t>Discuss two things you need more information about to be able to make redesign recommendations; what do you need to know to make a recommendation?</a:t>
            </a:r>
          </a:p>
          <a:p>
            <a:pPr marL="226451" indent="-226451" eaLnBrk="1" hangingPunct="1">
              <a:spcBef>
                <a:spcPts val="0"/>
              </a:spcBef>
              <a:buFont typeface="+mj-lt"/>
              <a:buAutoNum type="arabicPeriod"/>
              <a:defRPr/>
            </a:pPr>
            <a:r>
              <a:rPr lang="en-US" dirty="0"/>
              <a:t>Discuss two redesign recommendations that you can make based on the scenario; What EHR functions are needed?</a:t>
            </a:r>
          </a:p>
          <a:p>
            <a:pPr marL="226451" indent="-226451" eaLnBrk="1" hangingPunct="1">
              <a:spcBef>
                <a:spcPts val="0"/>
              </a:spcBef>
              <a:buFont typeface="+mj-lt"/>
              <a:buAutoNum type="arabicPeriod"/>
              <a:defRPr/>
            </a:pPr>
            <a:r>
              <a:rPr lang="en-US" dirty="0"/>
              <a:t>Discuss the system interfaces that you think are needed. </a:t>
            </a:r>
          </a:p>
        </p:txBody>
      </p:sp>
    </p:spTree>
    <p:custDataLst>
      <p:tags r:id="rId1"/>
    </p:custDataLst>
    <p:extLst>
      <p:ext uri="{BB962C8B-B14F-4D97-AF65-F5344CB8AC3E}">
        <p14:creationId xmlns:p14="http://schemas.microsoft.com/office/powerpoint/2010/main" val="841898912"/>
      </p:ext>
    </p:extLst>
  </p:cSld>
  <p:clrMapOvr>
    <a:masterClrMapping/>
  </p:clrMapOvr>
  <p:transition advTm="60339"/>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pPr eaLnBrk="1" hangingPunct="1"/>
            <a:r>
              <a:rPr lang="en-US" altLang="en-US" smtClean="0"/>
              <a:t>Q1: Context Diagram</a:t>
            </a:r>
          </a:p>
        </p:txBody>
      </p:sp>
      <p:grpSp>
        <p:nvGrpSpPr>
          <p:cNvPr id="134147" name="Group 36" descr="Sample diagram showing how an EMR may need to relate to labs, pharmacies, patient portal, HIE or local healthcare facilities."/>
          <p:cNvGrpSpPr>
            <a:grpSpLocks/>
          </p:cNvGrpSpPr>
          <p:nvPr/>
        </p:nvGrpSpPr>
        <p:grpSpPr bwMode="auto">
          <a:xfrm>
            <a:off x="762000" y="1524000"/>
            <a:ext cx="7816850" cy="4146550"/>
            <a:chOff x="480" y="960"/>
            <a:chExt cx="4924" cy="2612"/>
          </a:xfrm>
        </p:grpSpPr>
        <p:sp>
          <p:nvSpPr>
            <p:cNvPr id="134148" name="Oval 4" descr="The image is a diagram with a circle in the middle that represents a clinic EMR. At the top left, there is a text box representing a practice management system.   The diagram shows a dotted line with a question mark betweeen the PMS and the claims clearinghouse to denote uncertaintyclaims whether claims were sent electronically to a clearinghouse or to third party payers directly. Moving clockwise, there is a text box for a central lab. Moving clockwise again, a local lab analyzer. Moving clockwise again, dotted lines with question marks to local HIE,  local healthcare facilities, and patient portal.  Lastly, the ePrescribing is denoted with a blue line labeled with the ext &quot;needed&quot;. &#10;"/>
            <p:cNvSpPr>
              <a:spLocks noChangeArrowheads="1"/>
            </p:cNvSpPr>
            <p:nvPr/>
          </p:nvSpPr>
          <p:spPr bwMode="auto">
            <a:xfrm>
              <a:off x="3216" y="2160"/>
              <a:ext cx="1056" cy="1008"/>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Clinical</a:t>
              </a:r>
            </a:p>
            <a:p>
              <a:pPr algn="ctr" eaLnBrk="1" hangingPunct="1">
                <a:spcBef>
                  <a:spcPct val="0"/>
                </a:spcBef>
                <a:buFontTx/>
                <a:buNone/>
              </a:pPr>
              <a:r>
                <a:rPr lang="en-US" altLang="en-US" sz="1800"/>
                <a:t>Practice</a:t>
              </a:r>
            </a:p>
            <a:p>
              <a:pPr algn="ctr" eaLnBrk="1" hangingPunct="1">
                <a:spcBef>
                  <a:spcPct val="0"/>
                </a:spcBef>
                <a:buFontTx/>
                <a:buNone/>
              </a:pPr>
              <a:r>
                <a:rPr lang="en-US" altLang="en-US" sz="1800"/>
                <a:t>EMR</a:t>
              </a:r>
            </a:p>
          </p:txBody>
        </p:sp>
        <p:sp>
          <p:nvSpPr>
            <p:cNvPr id="134149" name="Text Box 5"/>
            <p:cNvSpPr txBox="1">
              <a:spLocks noChangeArrowheads="1"/>
            </p:cNvSpPr>
            <p:nvPr/>
          </p:nvSpPr>
          <p:spPr bwMode="auto">
            <a:xfrm>
              <a:off x="2112" y="1536"/>
              <a:ext cx="956"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Practice</a:t>
              </a:r>
            </a:p>
            <a:p>
              <a:pPr eaLnBrk="1" hangingPunct="1">
                <a:spcBef>
                  <a:spcPct val="0"/>
                </a:spcBef>
                <a:buFontTx/>
                <a:buNone/>
              </a:pPr>
              <a:r>
                <a:rPr lang="en-US" altLang="en-US" sz="1800"/>
                <a:t>Management</a:t>
              </a:r>
            </a:p>
            <a:p>
              <a:pPr eaLnBrk="1" hangingPunct="1">
                <a:spcBef>
                  <a:spcPct val="0"/>
                </a:spcBef>
                <a:buFontTx/>
                <a:buNone/>
              </a:pPr>
              <a:r>
                <a:rPr lang="en-US" altLang="en-US" sz="1800"/>
                <a:t>System</a:t>
              </a:r>
            </a:p>
          </p:txBody>
        </p:sp>
        <p:sp>
          <p:nvSpPr>
            <p:cNvPr id="134150" name="Text Box 6"/>
            <p:cNvSpPr txBox="1">
              <a:spLocks noChangeArrowheads="1"/>
            </p:cNvSpPr>
            <p:nvPr/>
          </p:nvSpPr>
          <p:spPr bwMode="auto">
            <a:xfrm>
              <a:off x="672" y="960"/>
              <a:ext cx="1252"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Claims</a:t>
              </a:r>
            </a:p>
            <a:p>
              <a:pPr algn="ctr" eaLnBrk="1" hangingPunct="1">
                <a:spcBef>
                  <a:spcPct val="0"/>
                </a:spcBef>
                <a:buFontTx/>
                <a:buNone/>
              </a:pPr>
              <a:r>
                <a:rPr lang="en-US" altLang="en-US" sz="1800"/>
                <a:t>Clearinghouse or </a:t>
              </a:r>
            </a:p>
            <a:p>
              <a:pPr algn="ctr" eaLnBrk="1" hangingPunct="1">
                <a:spcBef>
                  <a:spcPct val="0"/>
                </a:spcBef>
                <a:buFontTx/>
                <a:buNone/>
              </a:pPr>
              <a:r>
                <a:rPr lang="en-US" altLang="en-US" sz="1800"/>
                <a:t>3</a:t>
              </a:r>
              <a:r>
                <a:rPr lang="en-US" altLang="en-US" sz="1800" baseline="30000"/>
                <a:t>rd</a:t>
              </a:r>
              <a:r>
                <a:rPr lang="en-US" altLang="en-US" sz="1800"/>
                <a:t> party payer</a:t>
              </a:r>
            </a:p>
          </p:txBody>
        </p:sp>
        <p:sp>
          <p:nvSpPr>
            <p:cNvPr id="134151" name="Text Box 7"/>
            <p:cNvSpPr txBox="1">
              <a:spLocks noChangeArrowheads="1"/>
            </p:cNvSpPr>
            <p:nvPr/>
          </p:nvSpPr>
          <p:spPr bwMode="auto">
            <a:xfrm>
              <a:off x="4272" y="1392"/>
              <a:ext cx="58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Central</a:t>
              </a:r>
            </a:p>
            <a:p>
              <a:pPr algn="ctr" eaLnBrk="1" hangingPunct="1">
                <a:spcBef>
                  <a:spcPct val="0"/>
                </a:spcBef>
                <a:buFontTx/>
                <a:buNone/>
              </a:pPr>
              <a:r>
                <a:rPr lang="en-US" altLang="en-US" sz="1800"/>
                <a:t>Lab</a:t>
              </a:r>
            </a:p>
          </p:txBody>
        </p:sp>
        <p:sp>
          <p:nvSpPr>
            <p:cNvPr id="134152" name="Text Box 11"/>
            <p:cNvSpPr txBox="1">
              <a:spLocks noChangeArrowheads="1"/>
            </p:cNvSpPr>
            <p:nvPr/>
          </p:nvSpPr>
          <p:spPr bwMode="auto">
            <a:xfrm>
              <a:off x="480" y="3168"/>
              <a:ext cx="1796"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Interface with HIE or local </a:t>
              </a:r>
            </a:p>
            <a:p>
              <a:pPr algn="ctr" eaLnBrk="1" hangingPunct="1">
                <a:spcBef>
                  <a:spcPct val="0"/>
                </a:spcBef>
                <a:buFontTx/>
                <a:buNone/>
              </a:pPr>
              <a:r>
                <a:rPr lang="en-US" altLang="en-US" sz="1800"/>
                <a:t>Healthcare Facilities</a:t>
              </a:r>
            </a:p>
          </p:txBody>
        </p:sp>
        <p:cxnSp>
          <p:nvCxnSpPr>
            <p:cNvPr id="134153" name="AutoShape 14"/>
            <p:cNvCxnSpPr>
              <a:cxnSpLocks noChangeShapeType="1"/>
              <a:stCxn id="134148" idx="3"/>
              <a:endCxn id="134152" idx="3"/>
            </p:cNvCxnSpPr>
            <p:nvPr/>
          </p:nvCxnSpPr>
          <p:spPr bwMode="auto">
            <a:xfrm flipH="1">
              <a:off x="2276" y="3020"/>
              <a:ext cx="1095" cy="350"/>
            </a:xfrm>
            <a:prstGeom prst="straightConnector1">
              <a:avLst/>
            </a:prstGeom>
            <a:noFill/>
            <a:ln w="9525">
              <a:solidFill>
                <a:schemeClr val="bg2"/>
              </a:solidFill>
              <a:prstDash val="lgDash"/>
              <a:round/>
              <a:headEnd/>
              <a:tailEnd type="triangle" w="med" len="med"/>
            </a:ln>
            <a:extLst>
              <a:ext uri="{909E8E84-426E-40DD-AFC4-6F175D3DCCD1}">
                <a14:hiddenFill xmlns:a14="http://schemas.microsoft.com/office/drawing/2010/main">
                  <a:noFill/>
                </a14:hiddenFill>
              </a:ext>
            </a:extLst>
          </p:spPr>
        </p:cxnSp>
        <p:sp>
          <p:nvSpPr>
            <p:cNvPr id="134154" name="Text Box 15"/>
            <p:cNvSpPr txBox="1">
              <a:spLocks noChangeArrowheads="1"/>
            </p:cNvSpPr>
            <p:nvPr/>
          </p:nvSpPr>
          <p:spPr bwMode="auto">
            <a:xfrm>
              <a:off x="4464" y="3120"/>
              <a:ext cx="940"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a:t>Internal </a:t>
              </a:r>
            </a:p>
            <a:p>
              <a:pPr algn="ctr" eaLnBrk="1" hangingPunct="1">
                <a:spcBef>
                  <a:spcPct val="0"/>
                </a:spcBef>
                <a:buFontTx/>
                <a:buNone/>
              </a:pPr>
              <a:r>
                <a:rPr lang="en-US" altLang="en-US" sz="1800"/>
                <a:t>Lab analyzer</a:t>
              </a:r>
            </a:p>
          </p:txBody>
        </p:sp>
        <p:cxnSp>
          <p:nvCxnSpPr>
            <p:cNvPr id="134155" name="AutoShape 17"/>
            <p:cNvCxnSpPr>
              <a:cxnSpLocks noChangeShapeType="1"/>
              <a:stCxn id="134148" idx="6"/>
              <a:endCxn id="134154" idx="0"/>
            </p:cNvCxnSpPr>
            <p:nvPr/>
          </p:nvCxnSpPr>
          <p:spPr bwMode="auto">
            <a:xfrm>
              <a:off x="4272" y="2664"/>
              <a:ext cx="662" cy="456"/>
            </a:xfrm>
            <a:prstGeom prst="curvedConnector2">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cxnSp>
        <p:cxnSp>
          <p:nvCxnSpPr>
            <p:cNvPr id="134156" name="AutoShape 20"/>
            <p:cNvCxnSpPr>
              <a:cxnSpLocks noChangeShapeType="1"/>
              <a:stCxn id="134149" idx="2"/>
              <a:endCxn id="134148" idx="1"/>
            </p:cNvCxnSpPr>
            <p:nvPr/>
          </p:nvCxnSpPr>
          <p:spPr bwMode="auto">
            <a:xfrm>
              <a:off x="2590" y="2113"/>
              <a:ext cx="781" cy="195"/>
            </a:xfrm>
            <a:prstGeom prst="straightConnector1">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34157" name="AutoShape 21"/>
            <p:cNvCxnSpPr>
              <a:cxnSpLocks noChangeShapeType="1"/>
              <a:stCxn id="134149" idx="1"/>
              <a:endCxn id="134150" idx="2"/>
            </p:cNvCxnSpPr>
            <p:nvPr/>
          </p:nvCxnSpPr>
          <p:spPr bwMode="auto">
            <a:xfrm flipH="1" flipV="1">
              <a:off x="1298" y="1537"/>
              <a:ext cx="814" cy="288"/>
            </a:xfrm>
            <a:prstGeom prst="straightConnector1">
              <a:avLst/>
            </a:prstGeom>
            <a:noFill/>
            <a:ln w="9525">
              <a:solidFill>
                <a:schemeClr val="bg2"/>
              </a:solidFill>
              <a:prstDash val="lgDash"/>
              <a:round/>
              <a:headEnd type="triangle" w="med" len="med"/>
              <a:tailEnd type="triangle" w="med" len="med"/>
            </a:ln>
            <a:extLst>
              <a:ext uri="{909E8E84-426E-40DD-AFC4-6F175D3DCCD1}">
                <a14:hiddenFill xmlns:a14="http://schemas.microsoft.com/office/drawing/2010/main">
                  <a:noFill/>
                </a14:hiddenFill>
              </a:ext>
            </a:extLst>
          </p:spPr>
        </p:cxnSp>
        <p:cxnSp>
          <p:nvCxnSpPr>
            <p:cNvPr id="134158" name="AutoShape 22"/>
            <p:cNvCxnSpPr>
              <a:cxnSpLocks noChangeShapeType="1"/>
              <a:stCxn id="134148" idx="6"/>
              <a:endCxn id="134151" idx="3"/>
            </p:cNvCxnSpPr>
            <p:nvPr/>
          </p:nvCxnSpPr>
          <p:spPr bwMode="auto">
            <a:xfrm flipV="1">
              <a:off x="4272" y="1594"/>
              <a:ext cx="580" cy="1070"/>
            </a:xfrm>
            <a:prstGeom prst="curvedConnector3">
              <a:avLst>
                <a:gd name="adj1" fmla="val 124829"/>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cxnSp>
        <p:cxnSp>
          <p:nvCxnSpPr>
            <p:cNvPr id="134159" name="AutoShape 24"/>
            <p:cNvCxnSpPr>
              <a:cxnSpLocks noChangeShapeType="1"/>
              <a:stCxn id="134151" idx="1"/>
              <a:endCxn id="134148" idx="0"/>
            </p:cNvCxnSpPr>
            <p:nvPr/>
          </p:nvCxnSpPr>
          <p:spPr bwMode="auto">
            <a:xfrm rot="10800000" flipV="1">
              <a:off x="3744" y="1594"/>
              <a:ext cx="528" cy="566"/>
            </a:xfrm>
            <a:prstGeom prst="curvedConnector2">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cxnSp>
        <p:cxnSp>
          <p:nvCxnSpPr>
            <p:cNvPr id="134160" name="AutoShape 25"/>
            <p:cNvCxnSpPr>
              <a:cxnSpLocks noChangeShapeType="1"/>
              <a:stCxn id="134148" idx="4"/>
              <a:endCxn id="134154" idx="2"/>
            </p:cNvCxnSpPr>
            <p:nvPr/>
          </p:nvCxnSpPr>
          <p:spPr bwMode="auto">
            <a:xfrm rot="16200000" flipH="1">
              <a:off x="4161" y="2751"/>
              <a:ext cx="356" cy="1190"/>
            </a:xfrm>
            <a:prstGeom prst="curvedConnector3">
              <a:avLst>
                <a:gd name="adj1" fmla="val 140449"/>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34161" name="Text Box 26"/>
            <p:cNvSpPr txBox="1">
              <a:spLocks noChangeArrowheads="1"/>
            </p:cNvSpPr>
            <p:nvPr/>
          </p:nvSpPr>
          <p:spPr bwMode="auto">
            <a:xfrm>
              <a:off x="2688" y="3072"/>
              <a:ext cx="253" cy="32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b="1">
                  <a:solidFill>
                    <a:srgbClr val="A50021"/>
                  </a:solidFill>
                </a:rPr>
                <a:t>?</a:t>
              </a:r>
            </a:p>
          </p:txBody>
        </p:sp>
        <p:sp>
          <p:nvSpPr>
            <p:cNvPr id="134162" name="Text Box 27"/>
            <p:cNvSpPr txBox="1">
              <a:spLocks noChangeArrowheads="1"/>
            </p:cNvSpPr>
            <p:nvPr/>
          </p:nvSpPr>
          <p:spPr bwMode="auto">
            <a:xfrm>
              <a:off x="1584" y="1536"/>
              <a:ext cx="253" cy="32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b="1">
                  <a:solidFill>
                    <a:srgbClr val="A50021"/>
                  </a:solidFill>
                </a:rPr>
                <a:t>?</a:t>
              </a:r>
            </a:p>
          </p:txBody>
        </p:sp>
        <p:sp>
          <p:nvSpPr>
            <p:cNvPr id="134163" name="Text Box 28"/>
            <p:cNvSpPr txBox="1">
              <a:spLocks noChangeArrowheads="1"/>
            </p:cNvSpPr>
            <p:nvPr/>
          </p:nvSpPr>
          <p:spPr bwMode="auto">
            <a:xfrm>
              <a:off x="768" y="2448"/>
              <a:ext cx="87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Pharmacies</a:t>
              </a:r>
            </a:p>
          </p:txBody>
        </p:sp>
        <p:cxnSp>
          <p:nvCxnSpPr>
            <p:cNvPr id="134164" name="AutoShape 29"/>
            <p:cNvCxnSpPr>
              <a:cxnSpLocks noChangeShapeType="1"/>
              <a:stCxn id="134148" idx="2"/>
              <a:endCxn id="134163" idx="3"/>
            </p:cNvCxnSpPr>
            <p:nvPr/>
          </p:nvCxnSpPr>
          <p:spPr bwMode="auto">
            <a:xfrm flipH="1" flipV="1">
              <a:off x="1644" y="2564"/>
              <a:ext cx="1572" cy="100"/>
            </a:xfrm>
            <a:prstGeom prst="straightConnector1">
              <a:avLst/>
            </a:prstGeom>
            <a:noFill/>
            <a:ln w="9525">
              <a:solidFill>
                <a:srgbClr val="0000FF"/>
              </a:solidFill>
              <a:round/>
              <a:headEnd/>
              <a:tailEnd type="triangle" w="med" len="med"/>
            </a:ln>
            <a:extLst>
              <a:ext uri="{909E8E84-426E-40DD-AFC4-6F175D3DCCD1}">
                <a14:hiddenFill xmlns:a14="http://schemas.microsoft.com/office/drawing/2010/main">
                  <a:noFill/>
                </a14:hiddenFill>
              </a:ext>
            </a:extLst>
          </p:spPr>
        </p:cxnSp>
        <p:sp>
          <p:nvSpPr>
            <p:cNvPr id="134165" name="Text Box 30"/>
            <p:cNvSpPr txBox="1">
              <a:spLocks noChangeArrowheads="1"/>
            </p:cNvSpPr>
            <p:nvPr/>
          </p:nvSpPr>
          <p:spPr bwMode="auto">
            <a:xfrm>
              <a:off x="2063" y="2518"/>
              <a:ext cx="488" cy="1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solidFill>
                    <a:srgbClr val="0000FF"/>
                  </a:solidFill>
                </a:rPr>
                <a:t>needed</a:t>
              </a:r>
            </a:p>
          </p:txBody>
        </p:sp>
        <p:sp>
          <p:nvSpPr>
            <p:cNvPr id="134166" name="Text Box 31"/>
            <p:cNvSpPr txBox="1">
              <a:spLocks noChangeArrowheads="1"/>
            </p:cNvSpPr>
            <p:nvPr/>
          </p:nvSpPr>
          <p:spPr bwMode="auto">
            <a:xfrm>
              <a:off x="768" y="2832"/>
              <a:ext cx="96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Patient portal</a:t>
              </a:r>
            </a:p>
          </p:txBody>
        </p:sp>
        <p:cxnSp>
          <p:nvCxnSpPr>
            <p:cNvPr id="134167" name="AutoShape 32"/>
            <p:cNvCxnSpPr>
              <a:cxnSpLocks noChangeShapeType="1"/>
              <a:stCxn id="134148" idx="3"/>
              <a:endCxn id="134166" idx="3"/>
            </p:cNvCxnSpPr>
            <p:nvPr/>
          </p:nvCxnSpPr>
          <p:spPr bwMode="auto">
            <a:xfrm flipH="1" flipV="1">
              <a:off x="1732" y="2948"/>
              <a:ext cx="1639" cy="72"/>
            </a:xfrm>
            <a:prstGeom prst="straightConnector1">
              <a:avLst/>
            </a:prstGeom>
            <a:noFill/>
            <a:ln w="9525">
              <a:solidFill>
                <a:schemeClr val="bg2"/>
              </a:solidFill>
              <a:prstDash val="lgDash"/>
              <a:round/>
              <a:headEnd/>
              <a:tailEnd type="triangle" w="med" len="med"/>
            </a:ln>
            <a:extLst>
              <a:ext uri="{909E8E84-426E-40DD-AFC4-6F175D3DCCD1}">
                <a14:hiddenFill xmlns:a14="http://schemas.microsoft.com/office/drawing/2010/main">
                  <a:noFill/>
                </a14:hiddenFill>
              </a:ext>
            </a:extLst>
          </p:spPr>
        </p:cxnSp>
        <p:sp>
          <p:nvSpPr>
            <p:cNvPr id="134168" name="Text Box 33"/>
            <p:cNvSpPr txBox="1">
              <a:spLocks noChangeArrowheads="1"/>
            </p:cNvSpPr>
            <p:nvPr/>
          </p:nvSpPr>
          <p:spPr bwMode="auto">
            <a:xfrm>
              <a:off x="2496" y="2832"/>
              <a:ext cx="253" cy="32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800" b="1">
                  <a:solidFill>
                    <a:srgbClr val="A50021"/>
                  </a:solidFill>
                </a:rPr>
                <a:t>?</a:t>
              </a:r>
            </a:p>
          </p:txBody>
        </p:sp>
      </p:grpSp>
    </p:spTree>
    <p:custDataLst>
      <p:tags r:id="rId1"/>
    </p:custDataLst>
    <p:extLst>
      <p:ext uri="{BB962C8B-B14F-4D97-AF65-F5344CB8AC3E}">
        <p14:creationId xmlns:p14="http://schemas.microsoft.com/office/powerpoint/2010/main" val="2137948646"/>
      </p:ext>
    </p:extLst>
  </p:cSld>
  <p:clrMapOvr>
    <a:masterClrMapping/>
  </p:clrMapOvr>
  <p:transition advTm="131539"/>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ChangeArrowheads="1"/>
          </p:cNvSpPr>
          <p:nvPr>
            <p:ph type="title"/>
          </p:nvPr>
        </p:nvSpPr>
        <p:spPr>
          <a:xfrm>
            <a:off x="457200" y="274638"/>
            <a:ext cx="8382000" cy="1935162"/>
          </a:xfrm>
        </p:spPr>
        <p:txBody>
          <a:bodyPr anchor="t"/>
          <a:lstStyle/>
          <a:p>
            <a:pPr marL="839788" indent="-839788" algn="l" eaLnBrk="1" hangingPunct="1"/>
            <a:r>
              <a:rPr lang="en-US" altLang="en-US" sz="3600" smtClean="0"/>
              <a:t>Q2: Two things about which you need more information to make redesign recommendations</a:t>
            </a:r>
          </a:p>
        </p:txBody>
      </p:sp>
      <p:sp>
        <p:nvSpPr>
          <p:cNvPr id="136195" name="Rectangle 3"/>
          <p:cNvSpPr>
            <a:spLocks noGrp="1" noChangeArrowheads="1"/>
          </p:cNvSpPr>
          <p:nvPr>
            <p:ph idx="1"/>
          </p:nvPr>
        </p:nvSpPr>
        <p:spPr>
          <a:xfrm>
            <a:off x="457200" y="2514600"/>
            <a:ext cx="8229600" cy="3611563"/>
          </a:xfrm>
        </p:spPr>
        <p:txBody>
          <a:bodyPr/>
          <a:lstStyle/>
          <a:p>
            <a:pPr lvl="1" eaLnBrk="1" hangingPunct="1"/>
            <a:r>
              <a:rPr lang="en-US" altLang="en-US" sz="3200" smtClean="0"/>
              <a:t>Local HIEs or health facilities with which you need an interface?</a:t>
            </a:r>
          </a:p>
          <a:p>
            <a:pPr lvl="1" eaLnBrk="1" hangingPunct="1"/>
            <a:r>
              <a:rPr lang="en-US" altLang="en-US" sz="3200" smtClean="0"/>
              <a:t>Patient portal?</a:t>
            </a:r>
          </a:p>
          <a:p>
            <a:pPr lvl="1" eaLnBrk="1" hangingPunct="1"/>
            <a:r>
              <a:rPr lang="en-US" altLang="en-US" sz="3200" smtClean="0"/>
              <a:t>Electronic claims?</a:t>
            </a:r>
          </a:p>
        </p:txBody>
      </p:sp>
    </p:spTree>
    <p:custDataLst>
      <p:tags r:id="rId1"/>
    </p:custDataLst>
    <p:extLst>
      <p:ext uri="{BB962C8B-B14F-4D97-AF65-F5344CB8AC3E}">
        <p14:creationId xmlns:p14="http://schemas.microsoft.com/office/powerpoint/2010/main" val="1297643754"/>
      </p:ext>
    </p:extLst>
  </p:cSld>
  <p:clrMapOvr>
    <a:masterClrMapping/>
  </p:clrMapOvr>
  <p:transition advTm="67979"/>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304800" y="274638"/>
            <a:ext cx="8610600" cy="1143000"/>
          </a:xfrm>
        </p:spPr>
        <p:txBody>
          <a:bodyPr/>
          <a:lstStyle/>
          <a:p>
            <a:pPr marL="838200" indent="-838200" algn="l" eaLnBrk="1" hangingPunct="1"/>
            <a:r>
              <a:rPr lang="en-US" altLang="en-US" sz="3200" smtClean="0"/>
              <a:t>Q3: Two redesign recommendations and what EHR functions are needed?</a:t>
            </a:r>
          </a:p>
        </p:txBody>
      </p:sp>
      <p:sp>
        <p:nvSpPr>
          <p:cNvPr id="138243" name="Rectangle 3"/>
          <p:cNvSpPr>
            <a:spLocks noGrp="1" noChangeArrowheads="1"/>
          </p:cNvSpPr>
          <p:nvPr>
            <p:ph idx="1"/>
          </p:nvPr>
        </p:nvSpPr>
        <p:spPr>
          <a:xfrm>
            <a:off x="457200" y="1905000"/>
            <a:ext cx="8229600" cy="4221163"/>
          </a:xfrm>
        </p:spPr>
        <p:txBody>
          <a:bodyPr/>
          <a:lstStyle/>
          <a:p>
            <a:pPr marL="609600" indent="-609600" eaLnBrk="1" hangingPunct="1">
              <a:lnSpc>
                <a:spcPct val="90000"/>
              </a:lnSpc>
              <a:buFontTx/>
              <a:buAutoNum type="arabicPeriod"/>
            </a:pPr>
            <a:r>
              <a:rPr lang="en-US" altLang="en-US" sz="2400" smtClean="0"/>
              <a:t>ePrescribing, requires EHR with this functionality</a:t>
            </a:r>
          </a:p>
          <a:p>
            <a:pPr marL="609600" indent="-609600" eaLnBrk="1" hangingPunct="1">
              <a:lnSpc>
                <a:spcPct val="90000"/>
              </a:lnSpc>
              <a:buFontTx/>
              <a:buAutoNum type="arabicPeriod"/>
            </a:pPr>
            <a:r>
              <a:rPr lang="en-US" altLang="en-US" sz="2400" smtClean="0"/>
              <a:t>Integration with existing PMS or EHR that has PMS functionality and migrating data from current PMS will be harder implementation, but workflow and ongoing maintenance may be easier</a:t>
            </a:r>
          </a:p>
          <a:p>
            <a:pPr marL="609600" indent="-609600" eaLnBrk="1" hangingPunct="1">
              <a:lnSpc>
                <a:spcPct val="90000"/>
              </a:lnSpc>
              <a:buFontTx/>
              <a:buAutoNum type="arabicPeriod"/>
            </a:pPr>
            <a:r>
              <a:rPr lang="en-US" altLang="en-US" sz="2400" smtClean="0"/>
              <a:t>Patient portal to increase self-service opportunities</a:t>
            </a:r>
          </a:p>
          <a:p>
            <a:pPr marL="609600" indent="-609600" eaLnBrk="1" hangingPunct="1">
              <a:lnSpc>
                <a:spcPct val="90000"/>
              </a:lnSpc>
              <a:buFontTx/>
              <a:buAutoNum type="arabicPeriod"/>
            </a:pPr>
            <a:r>
              <a:rPr lang="en-US" altLang="en-US" sz="2400" smtClean="0"/>
              <a:t>Automate appointment reminders</a:t>
            </a:r>
          </a:p>
        </p:txBody>
      </p:sp>
    </p:spTree>
    <p:custDataLst>
      <p:tags r:id="rId1"/>
    </p:custDataLst>
    <p:extLst>
      <p:ext uri="{BB962C8B-B14F-4D97-AF65-F5344CB8AC3E}">
        <p14:creationId xmlns:p14="http://schemas.microsoft.com/office/powerpoint/2010/main" val="599209494"/>
      </p:ext>
    </p:extLst>
  </p:cSld>
  <p:clrMapOvr>
    <a:masterClrMapping/>
  </p:clrMapOvr>
  <p:transition advTm="50559"/>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p:txBody>
          <a:bodyPr/>
          <a:lstStyle/>
          <a:p>
            <a:pPr eaLnBrk="1" hangingPunct="1"/>
            <a:r>
              <a:rPr lang="en-US" altLang="en-US" smtClean="0"/>
              <a:t>Q4: System interfaces</a:t>
            </a:r>
          </a:p>
        </p:txBody>
      </p:sp>
      <p:sp>
        <p:nvSpPr>
          <p:cNvPr id="140291" name="Rectangle 3"/>
          <p:cNvSpPr>
            <a:spLocks noGrp="1" noChangeArrowheads="1"/>
          </p:cNvSpPr>
          <p:nvPr>
            <p:ph idx="1"/>
          </p:nvPr>
        </p:nvSpPr>
        <p:spPr/>
        <p:txBody>
          <a:bodyPr/>
          <a:lstStyle/>
          <a:p>
            <a:pPr eaLnBrk="1" hangingPunct="1"/>
            <a:r>
              <a:rPr lang="en-US" altLang="en-US" smtClean="0"/>
              <a:t>PMS</a:t>
            </a:r>
          </a:p>
          <a:p>
            <a:pPr eaLnBrk="1" hangingPunct="1"/>
            <a:r>
              <a:rPr lang="en-US" altLang="en-US" smtClean="0"/>
              <a:t>Internal lab analyzer</a:t>
            </a:r>
          </a:p>
          <a:p>
            <a:pPr eaLnBrk="1" hangingPunct="1"/>
            <a:r>
              <a:rPr lang="en-US" altLang="en-US" smtClean="0"/>
              <a:t>Central lab</a:t>
            </a:r>
          </a:p>
          <a:p>
            <a:pPr eaLnBrk="1" hangingPunct="1"/>
            <a:r>
              <a:rPr lang="en-US" altLang="en-US" smtClean="0"/>
              <a:t>ePrescribing</a:t>
            </a:r>
          </a:p>
          <a:p>
            <a:pPr eaLnBrk="1" hangingPunct="1"/>
            <a:r>
              <a:rPr lang="en-US" altLang="en-US" smtClean="0"/>
              <a:t>Patient portal</a:t>
            </a:r>
          </a:p>
          <a:p>
            <a:pPr eaLnBrk="1" hangingPunct="1"/>
            <a:r>
              <a:rPr lang="en-US" altLang="en-US" smtClean="0"/>
              <a:t>Need more information to know about HIE and interfaces with local healthcare facilities</a:t>
            </a:r>
          </a:p>
        </p:txBody>
      </p:sp>
    </p:spTree>
    <p:custDataLst>
      <p:tags r:id="rId1"/>
    </p:custDataLst>
    <p:extLst>
      <p:ext uri="{BB962C8B-B14F-4D97-AF65-F5344CB8AC3E}">
        <p14:creationId xmlns:p14="http://schemas.microsoft.com/office/powerpoint/2010/main" val="135076098"/>
      </p:ext>
    </p:extLst>
  </p:cSld>
  <p:clrMapOvr>
    <a:masterClrMapping/>
  </p:clrMapOvr>
  <p:transition advTm="41049"/>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Title 1"/>
          <p:cNvSpPr>
            <a:spLocks noGrp="1"/>
          </p:cNvSpPr>
          <p:nvPr>
            <p:ph type="title"/>
          </p:nvPr>
        </p:nvSpPr>
        <p:spPr/>
        <p:txBody>
          <a:bodyPr/>
          <a:lstStyle/>
          <a:p>
            <a:r>
              <a:rPr lang="en-US" altLang="en-US" smtClean="0"/>
              <a:t>Summary</a:t>
            </a:r>
          </a:p>
        </p:txBody>
      </p:sp>
      <p:sp>
        <p:nvSpPr>
          <p:cNvPr id="3" name="Content Placeholder 2"/>
          <p:cNvSpPr>
            <a:spLocks noGrp="1"/>
          </p:cNvSpPr>
          <p:nvPr>
            <p:ph idx="1"/>
          </p:nvPr>
        </p:nvSpPr>
        <p:spPr/>
        <p:txBody>
          <a:bodyPr/>
          <a:lstStyle/>
          <a:p>
            <a:pPr marL="0" indent="0" eaLnBrk="1" hangingPunct="1">
              <a:lnSpc>
                <a:spcPct val="110000"/>
              </a:lnSpc>
              <a:buFontTx/>
              <a:buNone/>
              <a:defRPr/>
            </a:pPr>
            <a:r>
              <a:rPr lang="en-US" sz="2000" dirty="0" smtClean="0"/>
              <a:t>You are now ready to </a:t>
            </a:r>
          </a:p>
          <a:p>
            <a:pPr eaLnBrk="1" hangingPunct="1">
              <a:lnSpc>
                <a:spcPct val="110000"/>
              </a:lnSpc>
              <a:defRPr/>
            </a:pPr>
            <a:r>
              <a:rPr lang="en-US" sz="2000" dirty="0" smtClean="0"/>
              <a:t>Identify </a:t>
            </a:r>
            <a:r>
              <a:rPr lang="en-US" sz="2000" dirty="0"/>
              <a:t>the factors that optimize workflow processes in health care settings,</a:t>
            </a:r>
          </a:p>
          <a:p>
            <a:pPr eaLnBrk="1" hangingPunct="1">
              <a:lnSpc>
                <a:spcPct val="110000"/>
              </a:lnSpc>
              <a:defRPr/>
            </a:pPr>
            <a:r>
              <a:rPr lang="en-US" sz="2000" dirty="0"/>
              <a:t>Describe how information technology can be used to increase the efficiency of workflow in health care settings,</a:t>
            </a:r>
          </a:p>
          <a:p>
            <a:pPr eaLnBrk="1" hangingPunct="1">
              <a:lnSpc>
                <a:spcPct val="110000"/>
              </a:lnSpc>
              <a:defRPr/>
            </a:pPr>
            <a:r>
              <a:rPr lang="en-US" sz="2000" dirty="0"/>
              <a:t>ID aspects of clinical workflow that are improved by EHR,</a:t>
            </a:r>
          </a:p>
          <a:p>
            <a:pPr eaLnBrk="1" hangingPunct="1">
              <a:lnSpc>
                <a:spcPct val="110000"/>
              </a:lnSpc>
              <a:defRPr/>
            </a:pPr>
            <a:r>
              <a:rPr lang="en-US" sz="2000" dirty="0"/>
              <a:t>Propose ways in which the workflow processes in health care settings can be redesigned to ensure patient safety and increase efficiency in such settings, and </a:t>
            </a:r>
          </a:p>
          <a:p>
            <a:pPr eaLnBrk="1" hangingPunct="1">
              <a:lnSpc>
                <a:spcPct val="110000"/>
              </a:lnSpc>
              <a:defRPr/>
            </a:pPr>
            <a:r>
              <a:rPr lang="en-US" sz="2000" dirty="0"/>
              <a:t>Use knowledge of common software functionality to inform a process redesign for a given clinic scenario.</a:t>
            </a:r>
          </a:p>
          <a:p>
            <a:pPr>
              <a:defRPr/>
            </a:pPr>
            <a:endParaRPr lang="en-US" sz="2000" dirty="0"/>
          </a:p>
        </p:txBody>
      </p:sp>
    </p:spTree>
    <p:custDataLst>
      <p:tags r:id="rId1"/>
    </p:custDataLst>
    <p:extLst>
      <p:ext uri="{BB962C8B-B14F-4D97-AF65-F5344CB8AC3E}">
        <p14:creationId xmlns:p14="http://schemas.microsoft.com/office/powerpoint/2010/main" val="410367864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pPr eaLnBrk="1" hangingPunct="1"/>
            <a:r>
              <a:rPr lang="en-US" altLang="en-US" smtClean="0"/>
              <a:t>References</a:t>
            </a:r>
          </a:p>
        </p:txBody>
      </p:sp>
      <p:sp>
        <p:nvSpPr>
          <p:cNvPr id="144387" name="Rectangle 3"/>
          <p:cNvSpPr>
            <a:spLocks noGrp="1" noChangeArrowheads="1"/>
          </p:cNvSpPr>
          <p:nvPr>
            <p:ph idx="1"/>
          </p:nvPr>
        </p:nvSpPr>
        <p:spPr/>
        <p:txBody>
          <a:bodyPr/>
          <a:lstStyle/>
          <a:p>
            <a:pPr marL="609600" indent="-609600" eaLnBrk="1" hangingPunct="1">
              <a:lnSpc>
                <a:spcPct val="90000"/>
              </a:lnSpc>
              <a:buFontTx/>
              <a:buAutoNum type="arabicPeriod"/>
            </a:pPr>
            <a:r>
              <a:rPr lang="en-US" altLang="en-US" sz="2400" smtClean="0"/>
              <a:t>Carlos Avina, </a:t>
            </a:r>
            <a:r>
              <a:rPr lang="en-US" altLang="en-US" sz="2400" i="1" smtClean="0"/>
              <a:t>Community Health clinic Ole, Case Study.</a:t>
            </a:r>
            <a:r>
              <a:rPr lang="en-US" altLang="en-US" sz="2400" smtClean="0"/>
              <a:t> Accessed on August 28, 2010, Available from </a:t>
            </a:r>
            <a:r>
              <a:rPr lang="en-US" altLang="en-US" sz="2400" smtClean="0">
                <a:hlinkClick r:id="rId4"/>
              </a:rPr>
              <a:t>http://www.rchc.net/Public/OHIT/ClinicProcessRedesign-PPT.pdf</a:t>
            </a:r>
            <a:endParaRPr lang="en-US" altLang="en-US" sz="2400" smtClean="0"/>
          </a:p>
          <a:p>
            <a:pPr marL="609600" indent="-609600" eaLnBrk="1" hangingPunct="1">
              <a:lnSpc>
                <a:spcPct val="90000"/>
              </a:lnSpc>
              <a:buFontTx/>
              <a:buAutoNum type="arabicPeriod"/>
            </a:pPr>
            <a:r>
              <a:rPr lang="en-US" altLang="en-US" sz="2400" smtClean="0"/>
              <a:t>Mansar, S.L., Reijers H.A, </a:t>
            </a:r>
            <a:r>
              <a:rPr lang="en-US" altLang="en-US" sz="2400" i="1" smtClean="0"/>
              <a:t>Best Practices in business process redesign: validation of a redesign framework</a:t>
            </a:r>
            <a:r>
              <a:rPr lang="en-US" altLang="en-US" sz="2400" smtClean="0"/>
              <a:t>. Computers in Industry 56 (2005) 457-471.</a:t>
            </a:r>
          </a:p>
          <a:p>
            <a:pPr marL="609600" indent="-609600" eaLnBrk="1" hangingPunct="1">
              <a:lnSpc>
                <a:spcPct val="90000"/>
              </a:lnSpc>
              <a:buFontTx/>
              <a:buAutoNum type="arabicPeriod"/>
            </a:pPr>
            <a:r>
              <a:rPr lang="en-US" altLang="en-US" sz="2400" smtClean="0"/>
              <a:t>Coiera, Enrico, </a:t>
            </a:r>
            <a:r>
              <a:rPr lang="en-US" altLang="en-US" sz="2400" i="1" smtClean="0"/>
              <a:t>Guide to Health Informatics, 2</a:t>
            </a:r>
            <a:r>
              <a:rPr lang="en-US" altLang="en-US" sz="2400" i="1" baseline="30000" smtClean="0"/>
              <a:t>nd</a:t>
            </a:r>
            <a:r>
              <a:rPr lang="en-US" altLang="en-US" sz="2400" i="1" smtClean="0"/>
              <a:t> ed. </a:t>
            </a:r>
            <a:r>
              <a:rPr lang="en-US" altLang="en-US" sz="2400" smtClean="0"/>
              <a:t>2003. Hodder Arnold, London.</a:t>
            </a:r>
          </a:p>
          <a:p>
            <a:pPr marL="609600" indent="-609600" eaLnBrk="1" hangingPunct="1">
              <a:spcBef>
                <a:spcPct val="0"/>
              </a:spcBef>
              <a:buFontTx/>
              <a:buAutoNum type="arabicPeriod"/>
            </a:pPr>
            <a:r>
              <a:rPr lang="en-US" altLang="en-US" sz="2400" smtClean="0"/>
              <a:t>ISO 9241-210:2010(E) </a:t>
            </a:r>
            <a:r>
              <a:rPr lang="en-US" altLang="en-US" sz="2400" i="1" smtClean="0"/>
              <a:t>Ergonomics of human–system interaction —Part 210:Human-centred design for interactive systems.</a:t>
            </a:r>
          </a:p>
          <a:p>
            <a:pPr marL="609600" indent="-609600" eaLnBrk="1" hangingPunct="1">
              <a:lnSpc>
                <a:spcPct val="90000"/>
              </a:lnSpc>
              <a:buFontTx/>
              <a:buAutoNum type="arabicPeriod"/>
            </a:pPr>
            <a:endParaRPr lang="en-US" altLang="en-US" sz="2400" smtClean="0"/>
          </a:p>
        </p:txBody>
      </p:sp>
    </p:spTree>
    <p:custDataLst>
      <p:tags r:id="rId1"/>
    </p:custDataLst>
    <p:extLst>
      <p:ext uri="{BB962C8B-B14F-4D97-AF65-F5344CB8AC3E}">
        <p14:creationId xmlns:p14="http://schemas.microsoft.com/office/powerpoint/2010/main" val="3429296032"/>
      </p:ext>
    </p:extLst>
  </p:cSld>
  <p:clrMapOvr>
    <a:masterClrMapping/>
  </p:clrMapOvr>
  <p:transition advTm="2049"/>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p:txBody>
          <a:bodyPr/>
          <a:lstStyle/>
          <a:p>
            <a:pPr eaLnBrk="1" hangingPunct="1"/>
            <a:r>
              <a:rPr lang="en-US" altLang="en-US" smtClean="0"/>
              <a:t>References</a:t>
            </a:r>
          </a:p>
        </p:txBody>
      </p:sp>
      <p:sp>
        <p:nvSpPr>
          <p:cNvPr id="146435" name="Rectangle 3"/>
          <p:cNvSpPr>
            <a:spLocks noGrp="1" noChangeArrowheads="1"/>
          </p:cNvSpPr>
          <p:nvPr>
            <p:ph idx="1"/>
          </p:nvPr>
        </p:nvSpPr>
        <p:spPr/>
        <p:txBody>
          <a:bodyPr/>
          <a:lstStyle/>
          <a:p>
            <a:pPr marL="609600" indent="-609600" eaLnBrk="1" hangingPunct="1">
              <a:lnSpc>
                <a:spcPct val="90000"/>
              </a:lnSpc>
              <a:buFontTx/>
              <a:buAutoNum type="arabicPeriod"/>
            </a:pPr>
            <a:r>
              <a:rPr lang="en-US" altLang="en-US" sz="2000" smtClean="0"/>
              <a:t>Deming, W. Edwards. </a:t>
            </a:r>
            <a:r>
              <a:rPr lang="en-US" altLang="en-US" sz="2000" i="1" smtClean="0"/>
              <a:t>Out of Crisis</a:t>
            </a:r>
            <a:r>
              <a:rPr lang="en-US" altLang="en-US" sz="2000" smtClean="0"/>
              <a:t>.  MIT Press, Cambridge, Massachusetts 1982.</a:t>
            </a:r>
          </a:p>
          <a:p>
            <a:pPr marL="609600" indent="-609600" eaLnBrk="1" hangingPunct="1">
              <a:lnSpc>
                <a:spcPct val="90000"/>
              </a:lnSpc>
              <a:buFontTx/>
              <a:buAutoNum type="arabicPeriod"/>
            </a:pPr>
            <a:r>
              <a:rPr lang="en-US" altLang="en-US" sz="2000" smtClean="0"/>
              <a:t>Carlos Avina, Community Health clinic Ole, Case Study. Accessed on August 28, 2010, Available from </a:t>
            </a:r>
            <a:r>
              <a:rPr lang="en-US" altLang="en-US" sz="2000" smtClean="0">
                <a:hlinkClick r:id="rId4"/>
              </a:rPr>
              <a:t>http://www.rchc.net/Public/OHIT/ClinicProcessRedesign-PPT.pdf</a:t>
            </a:r>
            <a:endParaRPr lang="en-US" altLang="en-US" sz="2000" smtClean="0"/>
          </a:p>
          <a:p>
            <a:pPr marL="609600" indent="-609600" eaLnBrk="1" hangingPunct="1">
              <a:lnSpc>
                <a:spcPct val="90000"/>
              </a:lnSpc>
              <a:buFontTx/>
              <a:buAutoNum type="arabicPeriod"/>
            </a:pPr>
            <a:r>
              <a:rPr lang="en-US" altLang="en-US" sz="2000" smtClean="0">
                <a:hlinkClick r:id="rId5"/>
              </a:rPr>
              <a:t>http://www.people.vcu.edu/~rsleeth/ManagerLeaderQuotes.htm</a:t>
            </a:r>
            <a:endParaRPr lang="en-US" altLang="en-US" sz="2000" smtClean="0"/>
          </a:p>
          <a:p>
            <a:pPr marL="609600" indent="-609600" eaLnBrk="1" hangingPunct="1">
              <a:lnSpc>
                <a:spcPct val="90000"/>
              </a:lnSpc>
              <a:buFontTx/>
              <a:buAutoNum type="arabicPeriod"/>
            </a:pPr>
            <a:r>
              <a:rPr lang="en-US" altLang="en-US" sz="2000" smtClean="0"/>
              <a:t>Mansar, S.L., Reijers H.A, Best Practices in business process redesign: validation of a redesign framework. Computers in Industry 56 (2005) 457-471  </a:t>
            </a:r>
          </a:p>
          <a:p>
            <a:pPr marL="609600" indent="-609600" eaLnBrk="1" hangingPunct="1">
              <a:lnSpc>
                <a:spcPct val="90000"/>
              </a:lnSpc>
              <a:buFontTx/>
              <a:buAutoNum type="arabicPeriod"/>
            </a:pPr>
            <a:r>
              <a:rPr lang="en-US" altLang="en-US" sz="2000" smtClean="0"/>
              <a:t>ISO 9241-210:2010(E) Ergonomics of human–system interaction —Part 210:Human-centred design for interactive systems </a:t>
            </a:r>
          </a:p>
          <a:p>
            <a:pPr marL="609600" indent="-609600" eaLnBrk="1" hangingPunct="1">
              <a:lnSpc>
                <a:spcPct val="90000"/>
              </a:lnSpc>
              <a:buFontTx/>
              <a:buAutoNum type="arabicPeriod"/>
            </a:pPr>
            <a:r>
              <a:rPr lang="en-US" altLang="en-US" sz="2000" smtClean="0"/>
              <a:t>Coiera, Enrico, Guide to Health Informatics, 2</a:t>
            </a:r>
            <a:r>
              <a:rPr lang="en-US" altLang="en-US" sz="2000" baseline="30000" smtClean="0"/>
              <a:t>nd</a:t>
            </a:r>
            <a:r>
              <a:rPr lang="en-US" altLang="en-US" sz="2000" smtClean="0"/>
              <a:t> ed. 2003. Hodder Arnold, London.</a:t>
            </a:r>
          </a:p>
          <a:p>
            <a:pPr marL="609600" indent="-609600" eaLnBrk="1" hangingPunct="1">
              <a:lnSpc>
                <a:spcPct val="90000"/>
              </a:lnSpc>
            </a:pPr>
            <a:endParaRPr lang="en-US" altLang="en-US" sz="2000" smtClean="0"/>
          </a:p>
        </p:txBody>
      </p:sp>
    </p:spTree>
    <p:custDataLst>
      <p:tags r:id="rId1"/>
    </p:custDataLst>
    <p:extLst>
      <p:ext uri="{BB962C8B-B14F-4D97-AF65-F5344CB8AC3E}">
        <p14:creationId xmlns:p14="http://schemas.microsoft.com/office/powerpoint/2010/main" val="3855353434"/>
      </p:ext>
    </p:extLst>
  </p:cSld>
  <p:clrMapOvr>
    <a:masterClrMapping/>
  </p:clrMapOvr>
  <p:transition advTm="5429"/>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en-US" smtClean="0"/>
              <a:t>Unproductive Work</a:t>
            </a:r>
          </a:p>
        </p:txBody>
      </p:sp>
      <p:sp>
        <p:nvSpPr>
          <p:cNvPr id="19459" name="Rectangle 3"/>
          <p:cNvSpPr>
            <a:spLocks noGrp="1" noChangeArrowheads="1"/>
          </p:cNvSpPr>
          <p:nvPr>
            <p:ph idx="1"/>
          </p:nvPr>
        </p:nvSpPr>
        <p:spPr/>
        <p:txBody>
          <a:bodyPr/>
          <a:lstStyle/>
          <a:p>
            <a:pPr marL="0" indent="0" eaLnBrk="1" hangingPunct="1">
              <a:lnSpc>
                <a:spcPct val="90000"/>
              </a:lnSpc>
              <a:buFontTx/>
              <a:buNone/>
            </a:pPr>
            <a:r>
              <a:rPr lang="en-US" altLang="en-US" smtClean="0"/>
              <a:t>Tasks </a:t>
            </a:r>
            <a:r>
              <a:rPr lang="en-US" altLang="en-US" smtClean="0">
                <a:solidFill>
                  <a:srgbClr val="FF0000"/>
                </a:solidFill>
              </a:rPr>
              <a:t>not necessary</a:t>
            </a:r>
            <a:r>
              <a:rPr lang="en-US" altLang="en-US" smtClean="0"/>
              <a:t> for providing patient care</a:t>
            </a:r>
          </a:p>
          <a:p>
            <a:pPr lvl="1" eaLnBrk="1" hangingPunct="1">
              <a:lnSpc>
                <a:spcPct val="90000"/>
              </a:lnSpc>
              <a:buFont typeface="Arial" panose="020B0604020202020204" pitchFamily="34" charset="0"/>
              <a:buChar char="•"/>
            </a:pPr>
            <a:r>
              <a:rPr lang="en-US" altLang="en-US" smtClean="0"/>
              <a:t>Waiting </a:t>
            </a:r>
          </a:p>
          <a:p>
            <a:pPr lvl="1" eaLnBrk="1" hangingPunct="1">
              <a:lnSpc>
                <a:spcPct val="90000"/>
              </a:lnSpc>
              <a:buFont typeface="Arial" panose="020B0604020202020204" pitchFamily="34" charset="0"/>
              <a:buChar char="•"/>
            </a:pPr>
            <a:r>
              <a:rPr lang="en-US" altLang="en-US" smtClean="0"/>
              <a:t>Transportation / unnecessary motion </a:t>
            </a:r>
          </a:p>
          <a:p>
            <a:pPr lvl="1" eaLnBrk="1" hangingPunct="1">
              <a:lnSpc>
                <a:spcPct val="90000"/>
              </a:lnSpc>
              <a:buFont typeface="Arial" panose="020B0604020202020204" pitchFamily="34" charset="0"/>
              <a:buChar char="•"/>
            </a:pPr>
            <a:r>
              <a:rPr lang="en-US" altLang="en-US" smtClean="0"/>
              <a:t>Doing things twice</a:t>
            </a:r>
          </a:p>
          <a:p>
            <a:pPr lvl="1" eaLnBrk="1" hangingPunct="1">
              <a:lnSpc>
                <a:spcPct val="90000"/>
              </a:lnSpc>
              <a:buFont typeface="Arial" panose="020B0604020202020204" pitchFamily="34" charset="0"/>
              <a:buChar char="•"/>
            </a:pPr>
            <a:r>
              <a:rPr lang="en-US" altLang="en-US" smtClean="0"/>
              <a:t>Errors</a:t>
            </a:r>
          </a:p>
          <a:p>
            <a:pPr lvl="1" eaLnBrk="1" hangingPunct="1">
              <a:lnSpc>
                <a:spcPct val="90000"/>
              </a:lnSpc>
              <a:buFont typeface="Arial" panose="020B0604020202020204" pitchFamily="34" charset="0"/>
              <a:buChar char="•"/>
            </a:pPr>
            <a:r>
              <a:rPr lang="en-US" altLang="en-US" smtClean="0"/>
              <a:t>Repetitive tasks</a:t>
            </a:r>
          </a:p>
          <a:p>
            <a:pPr lvl="1" eaLnBrk="1" hangingPunct="1">
              <a:lnSpc>
                <a:spcPct val="90000"/>
              </a:lnSpc>
              <a:buFont typeface="Arial" panose="020B0604020202020204" pitchFamily="34" charset="0"/>
              <a:buChar char="•"/>
            </a:pPr>
            <a:r>
              <a:rPr lang="en-US" altLang="en-US" smtClean="0"/>
              <a:t>People with higher level of training than necessary performing tasks</a:t>
            </a:r>
          </a:p>
        </p:txBody>
      </p:sp>
    </p:spTree>
    <p:custDataLst>
      <p:tags r:id="rId1"/>
    </p:custDataLst>
    <p:extLst>
      <p:ext uri="{BB962C8B-B14F-4D97-AF65-F5344CB8AC3E}">
        <p14:creationId xmlns:p14="http://schemas.microsoft.com/office/powerpoint/2010/main" val="3135143797"/>
      </p:ext>
    </p:extLst>
  </p:cSld>
  <p:clrMapOvr>
    <a:masterClrMapping/>
  </p:clrMapOvr>
  <p:transition advTm="80379"/>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5"/>
          <p:cNvSpPr txBox="1">
            <a:spLocks noChangeArrowheads="1"/>
          </p:cNvSpPr>
          <p:nvPr/>
        </p:nvSpPr>
        <p:spPr bwMode="auto">
          <a:xfrm>
            <a:off x="1219200" y="2209800"/>
            <a:ext cx="6445250"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3600"/>
              <a:t>Unproductive work = problem</a:t>
            </a:r>
          </a:p>
          <a:p>
            <a:pPr eaLnBrk="1" hangingPunct="1">
              <a:spcBef>
                <a:spcPct val="0"/>
              </a:spcBef>
              <a:buFontTx/>
              <a:buNone/>
            </a:pPr>
            <a:endParaRPr lang="en-US" altLang="en-US" sz="1200"/>
          </a:p>
          <a:p>
            <a:pPr eaLnBrk="1" hangingPunct="1">
              <a:spcBef>
                <a:spcPct val="0"/>
              </a:spcBef>
              <a:buFontTx/>
              <a:buNone/>
            </a:pPr>
            <a:r>
              <a:rPr lang="en-US" altLang="en-US" sz="3600"/>
              <a:t>Redesign strategies = solution </a:t>
            </a:r>
          </a:p>
        </p:txBody>
      </p:sp>
    </p:spTree>
    <p:custDataLst>
      <p:tags r:id="rId1"/>
    </p:custDataLst>
    <p:extLst>
      <p:ext uri="{BB962C8B-B14F-4D97-AF65-F5344CB8AC3E}">
        <p14:creationId xmlns:p14="http://schemas.microsoft.com/office/powerpoint/2010/main" val="2848401509"/>
      </p:ext>
    </p:extLst>
  </p:cSld>
  <p:clrMapOvr>
    <a:masterClrMapping/>
  </p:clrMapOvr>
  <p:transition advTm="37099"/>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sz="3600" smtClean="0"/>
              <a:t>Why not just implement technology?</a:t>
            </a:r>
          </a:p>
        </p:txBody>
      </p:sp>
      <p:sp>
        <p:nvSpPr>
          <p:cNvPr id="23555" name="Rectangle 3"/>
          <p:cNvSpPr>
            <a:spLocks noGrp="1" noChangeArrowheads="1"/>
          </p:cNvSpPr>
          <p:nvPr>
            <p:ph idx="1"/>
          </p:nvPr>
        </p:nvSpPr>
        <p:spPr/>
        <p:txBody>
          <a:bodyPr/>
          <a:lstStyle/>
          <a:p>
            <a:pPr eaLnBrk="1" hangingPunct="1"/>
            <a:r>
              <a:rPr lang="en-US" altLang="en-US" smtClean="0"/>
              <a:t>In a recent case study</a:t>
            </a:r>
            <a:r>
              <a:rPr lang="en-US" altLang="en-US" baseline="30000" smtClean="0"/>
              <a:t>2 </a:t>
            </a:r>
            <a:r>
              <a:rPr lang="en-US" altLang="en-US" smtClean="0"/>
              <a:t>introduction of technology accounted for 25% improvement in invoicing time [Mansar and Reijers]</a:t>
            </a:r>
          </a:p>
          <a:p>
            <a:pPr eaLnBrk="1" hangingPunct="1"/>
            <a:r>
              <a:rPr lang="en-US" altLang="en-US" smtClean="0"/>
              <a:t>Addition of process redesign in addition to technology resulted in 80% improvement</a:t>
            </a:r>
          </a:p>
          <a:p>
            <a:pPr eaLnBrk="1" hangingPunct="1"/>
            <a:r>
              <a:rPr lang="en-US" altLang="en-US" smtClean="0"/>
              <a:t>Technology is often necessary, but is seldom sufficient</a:t>
            </a:r>
          </a:p>
        </p:txBody>
      </p:sp>
    </p:spTree>
    <p:custDataLst>
      <p:tags r:id="rId1"/>
    </p:custDataLst>
    <p:extLst>
      <p:ext uri="{BB962C8B-B14F-4D97-AF65-F5344CB8AC3E}">
        <p14:creationId xmlns:p14="http://schemas.microsoft.com/office/powerpoint/2010/main" val="697197764"/>
      </p:ext>
    </p:extLst>
  </p:cSld>
  <p:clrMapOvr>
    <a:masterClrMapping/>
  </p:clrMapOvr>
  <p:transition advTm="31359"/>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property id=&quot;20141&quot; value=&quot;2010-0801-Unit5a&quot;/&gt;&lt;property id=&quot;20148&quot; value=&quot;5&quot;/&gt;&lt;property id=&quot;20184&quot; value=&quot;7&quot;/&gt;&lt;property id=&quot;20224&quot; value=&quot;C:\10_5_1&quot;/&gt;&lt;property id=&quot;20250&quot; value=&quot;0&quot;/&gt;&lt;property id=&quot;20251&quot; value=&quot;0&quot;/&gt;&lt;property id=&quot;20259&quot; value=&quot;0&quot;/&gt;&lt;object type=&quot;8&quot; unique_id=&quot;10601&quot;&gt;&lt;/object&gt;&lt;object type=&quot;2&quot; unique_id=&quot;10602&quot;&gt;&lt;object type=&quot;3&quot; unique_id=&quot;10606&quot;&gt;&lt;property id=&quot;20148&quot; value=&quot;5&quot;/&gt;&lt;property id=&quot;20300&quot; value=&quot;Slide 8 - &amp;quot;Process Improvement&amp;quot;&quot;/&gt;&lt;property id=&quot;20302&quot; value=&quot;1&quot;/&gt;&lt;property id=&quot;20303&quot; value=&quot;-1&quot;/&gt;&lt;property id=&quot;20307&quot; value=&quot;266&quot;/&gt;&lt;property id=&quot;20309&quot; value=&quot;-1&quot;/&gt;&lt;property id=&quot;20312&quot; value=&quot;0&quot;/&gt;&lt;/object&gt;&lt;object type=&quot;3&quot; unique_id=&quot;10607&quot;&gt;&lt;property id=&quot;20148&quot; value=&quot;5&quot;/&gt;&lt;property id=&quot;20300&quot; value=&quot;Slide 4&quot;/&gt;&lt;property id=&quot;20302&quot; value=&quot;1&quot;/&gt;&lt;property id=&quot;20303&quot; value=&quot;-1&quot;/&gt;&lt;property id=&quot;20307&quot; value=&quot;267&quot;/&gt;&lt;property id=&quot;20309&quot; value=&quot;-1&quot;/&gt;&lt;property id=&quot;20312&quot; value=&quot;0&quot;/&gt;&lt;/object&gt;&lt;object type=&quot;3&quot; unique_id=&quot;12218&quot;&gt;&lt;property id=&quot;20148&quot; value=&quot;5&quot;/&gt;&lt;property id=&quot;20300&quot; value=&quot;Slide 1 - &amp;quot;Component 10 – Fundamentals &amp;#x0D;&amp;#x0A;of Workflow Process &amp;#x0D;&amp;#x0A;Analysis and Redesign&amp;quot;&quot;/&gt;&lt;property id=&quot;20302&quot; value=&quot;1&quot;/&gt;&lt;property id=&quot;20303&quot; value=&quot;-1&quot;/&gt;&lt;property id=&quot;20307&quot; value=&quot;269&quot;/&gt;&lt;property id=&quot;20309&quot; value=&quot;-1&quot;/&gt;&lt;property id=&quot;20312&quot; value=&quot;0&quot;/&gt;&lt;/object&gt;&lt;object type=&quot;3&quot; unique_id=&quot;12219&quot;&gt;&lt;property id=&quot;20148&quot; value=&quot;5&quot;/&gt;&lt;property id=&quot;20300&quot; value=&quot;Slide 2 - &amp;quot;Objectives&amp;quot;&quot;/&gt;&lt;property id=&quot;20302&quot; value=&quot;1&quot;/&gt;&lt;property id=&quot;20303&quot; value=&quot;-1&quot;/&gt;&lt;property id=&quot;20307&quot; value=&quot;270&quot;/&gt;&lt;property id=&quot;20309&quot; value=&quot;-1&quot;/&gt;&lt;property id=&quot;20312&quot; value=&quot;0&quot;/&gt;&lt;/object&gt;&lt;object type=&quot;3&quot; unique_id=&quot;12220&quot;&gt;&lt;property id=&quot;20148&quot; value=&quot;5&quot;/&gt;&lt;property id=&quot;20300&quot; value=&quot;Slide 3 - &amp;quot;Topics – Unit 10.5&amp;quot;&quot;/&gt;&lt;property id=&quot;20302&quot; value=&quot;1&quot;/&gt;&lt;property id=&quot;20303&quot; value=&quot;-1&quot;/&gt;&lt;property id=&quot;20307&quot; value=&quot;268&quot;/&gt;&lt;property id=&quot;20309&quot; value=&quot;-1&quot;/&gt;&lt;property id=&quot;20312&quot; value=&quot;0&quot;/&gt;&lt;/object&gt;&lt;object type=&quot;3&quot; unique_id=&quot;16932&quot;&gt;&lt;property id=&quot;20148&quot; value=&quot;5&quot;/&gt;&lt;property id=&quot;20300&quot; value=&quot;Slide 5 - &amp;quot;Definitions&amp;quot;&quot;/&gt;&lt;property id=&quot;20302&quot; value=&quot;1&quot;/&gt;&lt;property id=&quot;20303&quot; value=&quot;-1&quot;/&gt;&lt;property id=&quot;20307&quot; value=&quot;271&quot;/&gt;&lt;property id=&quot;20309&quot; value=&quot;-1&quot;/&gt;&lt;property id=&quot;20312&quot; value=&quot;0&quot;/&gt;&lt;/object&gt;&lt;object type=&quot;3&quot; unique_id=&quot;17030&quot;&gt;&lt;property id=&quot;20148&quot; value=&quot;5&quot;/&gt;&lt;property id=&quot;20300&quot; value=&quot;Slide 12 - &amp;quot;Process Inventory&amp;quot;&quot;/&gt;&lt;property id=&quot;20302&quot; value=&quot;1&quot;/&gt;&lt;property id=&quot;20303&quot; value=&quot;-1&quot;/&gt;&lt;property id=&quot;20307&quot; value=&quot;284&quot;/&gt;&lt;property id=&quot;20309&quot; value=&quot;-1&quot;/&gt;&lt;property id=&quot;20312&quot; value=&quot;0&quot;/&gt;&lt;/object&gt;&lt;object type=&quot;3&quot; unique_id=&quot;17091&quot;&gt;&lt;property id=&quot;20148&quot; value=&quot;5&quot;/&gt;&lt;property id=&quot;20300&quot; value=&quot;Slide 10 - &amp;quot;Framework for Process Analysis&amp;quot;&quot;/&gt;&lt;property id=&quot;20302&quot; value=&quot;1&quot;/&gt;&lt;property id=&quot;20303&quot; value=&quot;-1&quot;/&gt;&lt;property id=&quot;20307&quot; value=&quot;286&quot;/&gt;&lt;property id=&quot;20309&quot; value=&quot;-1&quot;/&gt;&lt;property id=&quot;20312&quot; value=&quot;0&quot;/&gt;&lt;/object&gt;&lt;object type=&quot;3&quot; unique_id=&quot;17368&quot;&gt;&lt;property id=&quot;20148&quot; value=&quot;5&quot;/&gt;&lt;property id=&quot;20300&quot; value=&quot;Slide 13 - &amp;quot;Practice Functions&amp;quot;&quot;/&gt;&lt;property id=&quot;20302&quot; value=&quot;1&quot;/&gt;&lt;property id=&quot;20303&quot; value=&quot;-1&quot;/&gt;&lt;property id=&quot;20307&quot; value=&quot;289&quot;/&gt;&lt;property id=&quot;20309&quot; value=&quot;-1&quot;/&gt;&lt;property id=&quot;20312&quot; value=&quot;0&quot;/&gt;&lt;/object&gt;&lt;object type=&quot;3&quot; unique_id=&quot;17369&quot;&gt;&lt;property id=&quot;20148&quot; value=&quot;5&quot;/&gt;&lt;property id=&quot;20300&quot; value=&quot;Slide 14 - &amp;quot;Practice Process List&amp;quot;&quot;/&gt;&lt;property id=&quot;20302&quot; value=&quot;1&quot;/&gt;&lt;property id=&quot;20303&quot; value=&quot;-1&quot;/&gt;&lt;property id=&quot;20307&quot; value=&quot;290&quot;/&gt;&lt;property id=&quot;20309&quot; value=&quot;-1&quot;/&gt;&lt;property id=&quot;20312&quot; value=&quot;0&quot;/&gt;&lt;/object&gt;&lt;object type=&quot;3&quot; unique_id=&quot;17370&quot;&gt;&lt;property id=&quot;20148&quot; value=&quot;5&quot;/&gt;&lt;property id=&quot;20300&quot; value=&quot;Slide 11 - &amp;quot;Steps for Process Analysis&amp;quot;&quot;/&gt;&lt;property id=&quot;20302&quot; value=&quot;1&quot;/&gt;&lt;property id=&quot;20303&quot; value=&quot;-1&quot;/&gt;&lt;property id=&quot;20307&quot; value=&quot;291&quot;/&gt;&lt;property id=&quot;20309&quot; value=&quot;-1&quot;/&gt;&lt;property id=&quot;20312&quot; value=&quot;0&quot;/&gt;&lt;/object&gt;&lt;object type=&quot;3&quot; unique_id=&quot;17639&quot;&gt;&lt;property id=&quot;20148&quot; value=&quot;5&quot;/&gt;&lt;property id=&quot;20300&quot; value=&quot;Slide 15 - &amp;quot;Process Inventory&amp;quot;&quot;/&gt;&lt;property id=&quot;20302&quot; value=&quot;1&quot;/&gt;&lt;property id=&quot;20303&quot; value=&quot;-1&quot;/&gt;&lt;property id=&quot;20307&quot; value=&quot;293&quot;/&gt;&lt;property id=&quot;20309&quot; value=&quot;-1&quot;/&gt;&lt;property id=&quot;20312&quot; value=&quot;0&quot;/&gt;&lt;/object&gt;&lt;object type=&quot;3&quot; unique_id=&quot;18646&quot;&gt;&lt;property id=&quot;20148&quot; value=&quot;5&quot;/&gt;&lt;property id=&quot;20300&quot; value=&quot;Slide 16 - &amp;quot;Process Variations and Exceptions&amp;quot;&quot;/&gt;&lt;property id=&quot;20302&quot; value=&quot;1&quot;/&gt;&lt;property id=&quot;20303&quot; value=&quot;-1&quot;/&gt;&lt;property id=&quot;20307&quot; value=&quot;308&quot;/&gt;&lt;property id=&quot;20309&quot; value=&quot;-1&quot;/&gt;&lt;property id=&quot;20312&quot; value=&quot;0&quot;/&gt;&lt;/object&gt;&lt;object type=&quot;3&quot; unique_id=&quot;20763&quot;&gt;&lt;property id=&quot;20148&quot; value=&quot;5&quot;/&gt;&lt;property id=&quot;20300&quot; value=&quot;Slide 6 - &amp;quot;Process&amp;quot;&quot;/&gt;&lt;property id=&quot;20302&quot; value=&quot;1&quot;/&gt;&lt;property id=&quot;20303&quot; value=&quot;-1&quot;/&gt;&lt;property id=&quot;20307&quot; value=&quot;316&quot;/&gt;&lt;property id=&quot;20309&quot; value=&quot;-1&quot;/&gt;&lt;property id=&quot;20312&quot; value=&quot;0&quot;/&gt;&lt;/object&gt;&lt;object type=&quot;3&quot; unique_id=&quot;20764&quot;&gt;&lt;property id=&quot;20148&quot; value=&quot;5&quot;/&gt;&lt;property id=&quot;20300&quot; value=&quot;Slide 7 - &amp;quot;Process Analysis&amp;quot;&quot;/&gt;&lt;property id=&quot;20302&quot; value=&quot;1&quot;/&gt;&lt;property id=&quot;20303&quot; value=&quot;-1&quot;/&gt;&lt;property id=&quot;20307&quot; value=&quot;317&quot;/&gt;&lt;property id=&quot;20309&quot; value=&quot;-1&quot;/&gt;&lt;property id=&quot;20312&quot; value=&quot;0&quot;/&gt;&lt;/object&gt;&lt;object type=&quot;3&quot; unique_id=&quot;20765&quot;&gt;&lt;property id=&quot;20148&quot; value=&quot;5&quot;/&gt;&lt;property id=&quot;20300&quot; value=&quot;Slide 9 - &amp;quot;Process Analysis Skills&amp;quot;&quot;/&gt;&lt;property id=&quot;20302&quot; value=&quot;1&quot;/&gt;&lt;property id=&quot;20303&quot; value=&quot;-1&quot;/&gt;&lt;property id=&quot;20307&quot; value=&quot;318&quot;/&gt;&lt;property id=&quot;20309&quot; value=&quot;-1&quot;/&gt;&lt;property id=&quot;20312&quot; value=&quot;0&quot;/&gt;&lt;/object&gt;&lt;object type=&quot;3&quot; unique_id=&quot;20950&quot;&gt;&lt;property id=&quot;20148&quot; value=&quot;5&quot;/&gt;&lt;property id=&quot;20300&quot; value=&quot;Slide 17 - &amp;quot;Conclusion&amp;quot;&quot;/&gt;&lt;property id=&quot;20302&quot; value=&quot;1&quot;/&gt;&lt;property id=&quot;20303&quot; value=&quot;-1&quot;/&gt;&lt;property id=&quot;20307&quot; value=&quot;322&quot;/&gt;&lt;property id=&quot;20309&quot; value=&quot;-1&quot;/&gt;&lt;property id=&quot;20312&quot; value=&quot;0&quot;/&gt;&lt;/object&gt;&lt;object type=&quot;3&quot; unique_id=&quot;20951&quot;&gt;&lt;property id=&quot;20148&quot; value=&quot;5&quot;/&gt;&lt;property id=&quot;20300&quot; value=&quot;Slide 18 - &amp;quot;References&amp;quot;&quot;/&gt;&lt;property id=&quot;20302&quot; value=&quot;1&quot;/&gt;&lt;property id=&quot;20303&quot; value=&quot;-1&quot;/&gt;&lt;property id=&quot;20307&quot; value=&quot;321&quot;/&gt;&lt;property id=&quot;20309&quot; value=&quot;-1&quot;/&gt;&lt;property id=&quot;20312&quot; value=&quot;0&quot;/&gt;&lt;/object&gt;&lt;/object&gt;&lt;object type=&quot;10&quot; unique_id=&quot;20947&quot;&gt;&lt;object type=&quot;11&quot; unique_id=&quot;20948&quot;&gt;&lt;/object&gt;&lt;/object&gt;&lt;object type=&quot;4&quot; unique_id=&quot;20949&quot;&gt;&lt;/object&gt;&lt;/object&gt;&lt;/database&gt;"/>
  <p:tag name="MMPROD_THEME_BG_IMAGE" val=""/>
  <p:tag name="MMPROD_TAG_VCONFIG" val="PD94bWwgdmVyc2lvbj0iMS4wIiBlbmNvZGluZz0iVVRGLTgiPz4NCjxjb25maWd1cmF0aW9uPg0KCTxicmFuZGluZz4NCgkJPHVpZm9udCBuYW1lPSJGT05UX05PVEVTX1RFWFQiIHZhbHVlPSJWZXJkYW5hLDksZmFsc2UsZmFsc2UsZmFsc2UiLz4NCgk8L2JyYW5kaW5nPg0KCTxjb2xvcnM+DQoJCTx1aWNvbG9yIG5hbWU9InByaW1hcnkiIHZhbHVlPSIweDZGODQ4OCIvPg0KCQk8dWljb2xvciBuYW1lPSJnbG93IiB2YWx1ZT0iMHgzNUQzMzQiLz4NCgkJPHVpY29sb3IgbmFtZT0idGV4dCIgdmFsdWU9IjB4RkZGRkZGIi8+DQoJCTx1aWNvbG9yIG5hbWU9ImxpZ2h0IiB2YWx1ZT0iMHg0RTVENjAiLz4NCgkJPHVpY29sb3IgbmFtZT0ic2hhZG93IiB2YWx1ZT0iMHgwMDAwMDAiLz4NCgkJPHVpY29sb3IgbmFtZT0iYmFja2dyb3VuZCIgdmFsdWU9IjB4NzI3OTcxIi8+DQoJPC9jb2xvcnM+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DQoJCTx1aXNob3cgbmFtZT0iYWx3YXlzU2NydW5jaCIgdmFsdWU9ImZhbHNlIi8+DQoJCTx1aXNob3cgbmFtZT0iaW5pdGlhbGRpc3BsYXltb2RlaXNub3JtYWwiIHZhbHVlPSJ0cnVlIi8+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DQoJCTx1aXRleHQgbmFtZT0iU0NSVUJCQVJTVEFUVVNfTk9BVURJTyIgdmFsdWU9Ik5vIEF1ZGlvIi8+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DQoJCTx1aXRleHQgbmFtZT0iU0NSVUJCQVJTVEFUVVNfUkVWSUVXUVVJWiIgdmFsdWU9IlJldmlld2luZyBRdWl6Ii8+DQoJCTwhLS0gc3Vic3RpdHV0aW9uOiAlbSA9PSBtaW51dGVzIHJlbWFpbmluZyAtLT4NCgkJPCEtLSBzdWJzdGl0dXRpb246ICVzID09IHNlY29uZHMgcmVtYWluaW5nIC0tPg0KCQk8dWl0ZXh0IG5hbWU9IkVMQVBTRUQiIHZhbHVlPSIlbSBNaW51dGVzICVzIFNlY29uZHMgUmVtYWluaW5nIi8+DQoJCTx1aXRleHQgbmFtZT0iTk9URk9VTkQiIHZhbHVlPSJOb3RoaW5nIEZvdW5kIi8+DQoJCTx1aXRleHQgbmFtZT0iQVRUQUNITUVOVFMiIHZhbHVlPSJBdHRhY2htZW50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DQoJCTwhLS1xdWl6IHBvZCBhbmQgbWVzc2FnZSBib3ggdGV4dHMtLT4NCgkJPHVpdGV4dCBuYW1lPSJRVUlaUE9EX1FVSVpfQVRURU1QVCIgdmFsdWU9IlF1aXogQXR0ZW1wdDoiLz4NCgkJPHVpdGV4dCBuYW1lPSJRVUlaUE9EX1FVSVpfQVRURU1QVF9WQUxVRSIgdmFsdWU9IiVuIG9mICV0Ii8+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DQoJCTx1aXRleHQgbmFtZT0iUVVJWlBPRF9RVUlaQVRNUFRfSU5GIiB2YWx1ZT0iSW5maW5pdGUiLz4NCgkJPHVpdGV4dCBuYW1lPSJRVUlaUE9EX1FVRVNBVE1QVF9JTkYiIHZhbHVlPSJJbmZpbml0ZSIvPg0KCQk8dWl0ZXh0IG5hbWU9IldBUk5JTkdNU0dfWUVTU1RSSU5HIiB2YWx1ZT0iWWVzIi8+DQoJCTx1aXRleHQgbmFtZT0iV0FSTklOR01TR19OT1NUUklORyIgdmFsdWU9Ik5vIi8+DQoJCTx1aXRleHQgbmFtZT0iV0FSTklOR01TR19USVRMRVNUUklORyIgdmFsdWU9IlF1aXogTmF2aWdhdGlvbiBXYXJuaW5nIi8+DQoJCTx1aXRleHQgbmFtZT0iV0FSTklOR01TR19NU0dTVFJJTkciIHZhbHVlPSJUaGVyZSBhcmUgdW4tYXR0ZW1wdGVkIHF1ZXN0aW9ucyBpbiB0aGlzIFF1aXouJiN4QTsmI3hBO0NsaWNraW5nIFllcyB3aWxsIHRha2UgeW91IG91dCBvZiB0aGUgUXVpei4gQ2xpY2sgTm8gdG8gY29udGludWUgdGhlIFF1aXouIi8+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DQoJCTx1aXRleHQgbmFtZT0iRE9DV1JBUF9USVRMRSIgdmFsdWU9IlByZXNlbnRlciBGaWxlIEF0dGFjaG1lbnQiLz4NCgkJPHVpdGV4dCBuYW1lPSJET0NXUkFQX01TRyIgdmFsdWU9IlNhdmUgdG8gTXkgQ29tcHV0ZXIiLz4NCgkJPHVpdGV4dCBuYW1lPSJET0NXUkFQX1BST01QVCIgdmFsdWU9IkNsaWNrIHRvIERvd25sb2FkIi8+DQoJPC9sYW5ndWFnZT4NCgk8bGFuZ3VhZ2UgaWQ9ImRl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ZvbGllICVuIi8+DQoJCTwhLS0gc3Vic3RpdHV0aW9uOiAlbiA9PSBzbGlkZSBudW1iZXIgLS0+DQoJCTwhLS0gc3Vic3RpdHV0aW9uOiAldCA9PSB0b3RhbCBzbGlkZSBjb3VudCAtLT4NCgkJPHVpdGV4dCBuYW1lPSJTQ1JVQkJBUlNUQVRVU19TTElERUlORk8iIHZhbHVlPSJGb2xpZSAlbiAvICV0IHwgIi8+DQoJCTx1aXRleHQgbmFtZT0iU0NSVUJCQVJTVEFUVVNfU1RPUFBFRCIgdmFsdWU9IkJlZW5kZXQiLz4NCgkJPHVpdGV4dCBuYW1lPSJTQ1JVQkJBUlNUQVRVU19QTEFZSU5HIiB2YWx1ZT0iV2llZGVyZ2FiZSIvPg0KCQk8dWl0ZXh0IG5hbWU9IlNDUlVCQkFSU1RBVFVTX05PQVVESU8iIHZhbHVlPSJLZWluIEF1ZGlvIi8+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DQoJCTx1aXRleHQgbmFtZT0iU0NSVUJCQVJTVEFUVVNfUkVWSUVXUVVJWiIgdmFsdWU9Ik5vY2htYWxzIGR1cmNoc2VoZW4iLz4NCgkJPCEtLSBzdWJzdGl0dXRpb246ICVtID09IG1pbnV0ZXMgcmVtYWluaW5nIC0tPg0KCQk8IS0tIHN1YnN0aXR1dGlvbjogJXMgPT0gc2Vjb25kcyByZW1haW5pbmcgLS0+DQoJCTx1aXRleHQgbmFtZT0iRUxBUFNFRCIgdmFsdWU9IlJlc3RkYXVlcjogJW0gTWludXRlbiAlcyBTZWt1bmRlbiIvPg0KCQk8dWl0ZXh0IG5hbWU9Ik5PVEZPVU5EIiB2YWx1ZT0iTmljaHRzIGdlZnVuZGVuIi8+DQoJCTx1aXRleHQgbmFtZT0iQVRUQUNITUVOVFMiIHZhbHVlPSJBbmxhZ2VuIi8+DQoJCTwhLS0gc3Vic3RpdHV0aW9uOiAlcCA9PSBjdXJyZW50IHNwZWFrZXIncyB0aXRsZSAtLT4NCgkJPHVpdGV4dCBuYW1lPSJCSU9XSU5fVElUTEUiIHZhbHVlPSJTcHJlY2hlcjogJXAiLz4NCgkJPHVpdGV4dCBuYW1lPSJCSU9CVE5fVElUTEUiIHZhbHVlPSJTcHJlY2hlciIvPg0KCQk8dWl0ZXh0IG5hbWU9IkRJVklERVJCVE5fVElUTEUiIHZhbHVlPSJ8Ii8+DQoJCTx1aXRleHQgbmFtZT0iQ09OVEFDVEJUTl9USVRMRSIgdmFsdWU9IktvbnRha3QiLz4NCgkJPHVpdGV4dCBuYW1lPSJUQUJfUVVJWiIgdmFsdWU9IlF1aXoiLz4NCgkJPHVpdGV4dCBuYW1lPSJUQUJfT1VUTElORSIgdmFsdWU9IlN0cnVrdHVyIi8+DQoJCTx1aXRleHQgbmFtZT0iVEFCX1RIVU1CIiB2YWx1ZT0iTWluaWF0dXIiLz4NCgkJPHVpdGV4dCBuYW1lPSJUQUJfTk9URVMiIHZhbHVlPSJOb3RpemVuIi8+DQoJCTx1aXRleHQgbmFtZT0iVEFCX1NFQVJDSCIgdmFsdWU9IlN1Y2hlbiIvPg0KCQk8dWl0ZXh0IG5hbWU9IlNMSURFX0hFQURJTkciIHZhbHVlPSJGb2xpZW50aXRlbCIvPg0KCQk8dWl0ZXh0IG5hbWU9IkRVUkFUSU9OX0hFQURJTkciIHZhbHVlPSJEYXVlciIvPg0KCQk8dWl0ZXh0IG5hbWU9IlNFQVJDSF9IRUFESU5HIiB2YWx1ZT0iVGV4dCBzdWNoZW46Ii8+DQoJCTx1aXRleHQgbmFtZT0iVEhVTUJfSEVBRElORyIgdmFsdWU9IkZvbGllIi8+DQoJCTx1aXRleHQgbmFtZT0iVEhVTUJfSU5GTyIgdmFsdWU9IkZvbGllbnRpdGVsL0RhdWVyIi8+DQoJCTx1aXRleHQgbmFtZT0iQVRUQUNITkFNRV9IRUFESU5HIiB2YWx1ZT0iRGF0ZWluYW1lIi8+DQoJCTx1aXRleHQgbmFtZT0iQVRUQUNIU0laRV9IRUFESU5HIiB2YWx1ZT0iR3LDtsOfZSIvPg0KCQk8dWl0ZXh0IG5hbWU9IlNMSURFX05PVEVTIiB2YWx1ZT0iRm9saWVubm90aXplbiIvPg0KCQk8IS0tcXVpeiBwb2QgYW5kIG1lc3NhZ2UgYm94IHRleHRzLS0+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DQoJCTx1aXRleHQgbmFtZT0iUVVJWlBPRF9RVUVTVFlQRV9TVlkiIHZhbHVlPSJVbWZyYWdlIi8+DQoJCTx1aXRleHQgbmFtZT0iUVVJWlBPRF9RVUlaQVRNUFRfSU5GIiB2YWx1ZT0iVW5lbmRsaWNoIi8+DQoJCTx1aXRleHQgbmFtZT0iUVVJWlBPRF9RVUVTQVRNUFRfSU5GIiB2YWx1ZT0iVW5lbmRsaWNoIi8+DQoJCTx1aXRleHQgbmFtZT0iV0FSTklOR01TR19ZRVNTVFJJTkciIHZhbHVlPSJKYSIvPg0KCQk8dWl0ZXh0IG5hbWU9IldBUk5JTkdNU0dfTk9TVFJJTkciIHZhbHVlPSJOZWluIi8+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EZW4gVGVpbG5laG1lcm4gZGllIFNlaXRlbmxlaXN0ZSBhbnplaWdlbiIvPg0KCQk8dWl0ZXh0IG5hbWU9Ik1VVEUiIHZhbHVlPSJUb24gYXVzIi8+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DQoJPGxhbmd1YWdlIGlkPSJm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ZSAlbiIvPg0KCQk8IS0tIHN1YnN0aXR1dGlvbjogJW4gPT0gc2xpZGUgbnVtYmVyIC0tPg0KCQk8IS0tIHN1YnN0aXR1dGlvbjogJXQgPT0gdG90YWwgc2xpZGUgY291bnQgLS0+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DQoJCTx1aXRleHQgbmFtZT0iU0NSVUJCQVJTVEFUVVNfVklEUExBWUlORyIgdmFsdWU9IkxlY3R1cmUgdmlkw6lvIGVuIGNvdXJzIi8+DQoJCTx1aXRleHQgbmFtZT0iU0NSVUJCQVJTVEFUVVNfTE9BRElORyIgdmFsdWU9IkNoYXJnZW1lbnQgZW4gY291cnMiLz4NCgkJPHVpdGV4dCBuYW1lPSJTQ1JVQkJBUlNUQVRVU19CVUZGRVJJTkciIHZhbHVlPSJNaXNlIGVuIG3DqW1vaXJlIi8+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DQoJCTx1aXRleHQgbmFtZT0iRUxBUFNFRCIgdmFsdWU9IiVtIG1pbnV0ZXMgJXMgc2Vjb25kZXMgcmVzdGFudGVzIi8+DQoJCTx1aXRleHQgbmFtZT0iTk9URk9VTkQiIHZhbHVlPSJSaWVuIHRyb3V2w6kiLz4NCgkJPHVpdGV4dCBuYW1lPSJBVFRBQ0hNRU5UUyIgdmFsdWU9IlBpw6hjZXMgam9pbnRlcyIvPg0KCQk8IS0tIHN1YnN0aXR1dGlvbjogJXAgPT0gY3VycmVudCBzcGVha2VyJ3MgdGl0bGUgLS0+DQoJCTx1aXRleHQgbmFtZT0iQklPV0lOX1RJVExFIiB2YWx1ZT0iQmlvIDogJXAiLz4NCgkJPHVpdGV4dCBuYW1lPSJCSU9CVE5fVElUTEUiIHZhbHVlPSJCaW8gOiIvPg0KCQk8dWl0ZXh0IG5hbWU9IkRJVklERVJCVE5fVElUTEUiIHZhbHVlPSJ8Ii8+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DQoJCTx1aXRleHQgbmFtZT0iUVVJWlBPRF9RVUlaX1NDT1JFIiB2YWx1ZT0iTm90ZSBvYnRlbnVlIDoiLz4NCgkJPHVpdGV4dCBuYW1lPSJRVUlaUE9EX1FVSVpfUEFTU1NDT1JFIiB2YWx1ZT0iTm90ZSBkJ2FkbWlzc2liaWxpdMOpwqA6Ii8+DQoJCTx1aXRleHQgbmFtZT0iUVVJWlBPRF9RVUlaX01BWFNDT1JFIiB2YWx1ZT0iTm90ZSBtYXhpbWFsZSA6Ii8+DQoJCTx1aXRleHQgbmFtZT0iUVVJWlBPRF9RVUVTQVRNUFRfU1RSIiB2YWx1ZT0iVGVudGF0aXZlIDogJW4gc3VyICV0Ii8+DQoJCTx1aXRleHQgbmFtZT0iUVVJWlBPRF9RVUVTVFlQRV9TVFIiIHZhbHVlPSJUeXBlOiAlcyIvPg0KCQk8dWl0ZXh0IG5hbWU9IlFVSVpQT0RfUVVFU1RZUEVfR1JEIiB2YWx1ZT0iTm90w6kiLz4NCgkJPHVpdGV4dCBuYW1lPSJRVUlaUE9EX1FVRVNUWVBFX1NWWSIgdmFsdWU9IkVucXXDqnRlIi8+DQoJCTx1aXRleHQgbmFtZT0iUVVJWlBPRF9RVUlaQVRNUFRfSU5GIiB2YWx1ZT0iSWxsaW1pdMOpIi8+DQoJCTx1aXRleHQgbmFtZT0iUVVJWlBPRF9RVUVTQVRNUFRfSU5GIiB2YWx1ZT0iSWxsaW1pdMOpIi8+DQoJCTx1aXRleHQgbmFtZT0iV0FSTklOR01TR19ZRVNTVFJJTkciIHZhbHVlPSJPdWkiLz4NCgkJPHVpdGV4dCBuYW1lPSJXQVJOSU5HTVNHX05PU1RSSU5HIiB2YWx1ZT0iTm9uIi8+DQoJCTx1aXRleHQgbmFtZT0iV0FSTklOR01TR19USVRMRVNUUklORyIgdmFsdWU9IkF2ZXJ0aXNzZW1lbnQgZGUgbmF2aWdhdGlvbiBkdSBxdWVzdGlvbm5haXJlIi8+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DQoJCTwhLS0gc3Vic3RpdHV0aW9uOiAlbiA9PSBzbGlkZSBudW1iZXIgLS0+DQoJCTwhLS0gc3Vic3RpdHV0aW9uOiAldCA9PSB0b3RhbCBzbGlkZSBjb3VudCAtLT4NCgkJPHVpdGV4dCBuYW1lPSJTQ1JVQkJBUlNUQVRVU19TTElERUlORk8iIHZhbHVlPSLjgrnjg6njgqTjg4kgOiAlbiAvICV0IHwgIi8+DQoJCTx1aXRleHQgbmFtZT0iU0NSVUJCQVJTVEFUVVNfU1RPUFBFRCIgdmFsdWU9IuWBnOatoiIvPg0KCQk8dWl0ZXh0IG5hbWU9IlNDUlVCQkFSU1RBVFVTX1BMQVlJTkciIHZhbHVlPSLlho3nlJ/kuK0iLz4NCgkJPHVpdGV4dCBuYW1lPSJTQ1JVQkJBUlNUQVRVU19OT0FVRElPIiB2YWx1ZT0i6Z+z5aOw44Gq44GXIi8+DQoJCTx1aXRleHQgbmFtZT0iU0NSVUJCQVJTVEFUVVNfVklEUExBWUlORyIgdmFsdWU9IuODk+ODh+OCquWGjeeUn+S4rSIvPg0KCQk8dWl0ZXh0IG5hbWU9IlNDUlVCQkFSU1RBVFVTX0xPQURJTkciIHZhbHVlPSLjg63jg7zjg4nkuK0iLz4NCgkJPHVpdGV4dCBuYW1lPSJTQ1JVQkJBUlNUQVRVU19CVUZGRVJJTkciIHZhbHVlPSLjg5Djg4Pjg5XjgqHkuK0iLz4NCgkJPHVpdGV4dCBuYW1lPSJTQ1JVQkJBUlNUQVRVU19RVUVTVElPTiIgdmFsdWU9IuizquWVj+OBq+etlOOBiOOBpuS4i+OBleOBhCIvPg0KCQk8dWl0ZXh0IG5hbWU9IlNDUlVCQkFSU1RBVFVTX1JFVklFV1FVSVoiIHZhbHVlPSLjgq/jgqTjgrrjgpLjg6zjg5Pjg6Xjg7zjgZfjgabjgYTjgb7jgZkiLz4NCgkJPCEtLSBzdWJzdGl0dXRpb246ICVtID09IG1pbnV0ZXMgcmVtYWluaW5nIC0tPg0KCQk8IS0tIHN1YnN0aXR1dGlvbjogJXMgPT0gc2Vjb25kcyByZW1haW5pbmcgLS0+DQoJCTx1aXRleHQgbmFtZT0iRUxBUFNFRCIgdmFsdWU9Iuaui+OCiiA6ICVtIOWIhiAlcyDnp5IiLz4NCgkJPHVpdGV4dCBuYW1lPSJOT1RGT1VORCIgdmFsdWU9IuS9leOCguimi+OBpOOBi+OCiuOBvuOBm+OCkyIvPg0KCQk8dWl0ZXh0IG5hbWU9IkFUVEFDSE1FTlRTIiB2YWx1ZT0i5re75LuYIi8+DQoJCTwhLS0gc3Vic3RpdHV0aW9uOiAlcCA9PSBjdXJyZW50IHNwZWFrZXIncyB0aXRsZSAtLT4NCgkJPHVpdGV4dCBuYW1lPSJCSU9XSU5fVElUTEUiIHZhbHVlPSLntYzmrbQgOiAlcCIvPg0KCQk8dWl0ZXh0IG5hbWU9IkJJT0JUTl9USVRMRSIgdmFsdWU9Iue1jOattCIvPg0KCQk8dWl0ZXh0IG5hbWU9IkRJVklERVJCVE5fVElUTEUiIHZhbHVlPSJ8Ii8+DQoJCTx1aXRleHQgbmFtZT0iQ09OVEFDVEJUTl9USVRMRSIgdmFsdWU9IuOBiuWVj+OBhOWQiOOCj+OBmyIvPg0KCQk8dWl0ZXh0IG5hbWU9IlRBQl9RVUlaIiB2YWx1ZT0i44Kv44Kk44K6Ii8+DQoJCTx1aXRleHQgbmFtZT0iVEFCX09VVExJTkUiIHZhbHVlPSLjgqLjgqbjg4jjg6njgqTjg7MiLz4NCgkJPHVpdGV4dCBuYW1lPSJUQUJfVEhVTUIiIHZhbHVlPSLjgrXjg6Djg43jg7zjg6siLz4NCgkJPHVpdGV4dCBuYW1lPSJUQUJfTk9URVMiIHZhbHVlPSLjg47jg7zjg4giLz4NCgkJPHVpdGV4dCBuYW1lPSJUQUJfU0VBUkNIIiB2YWx1ZT0i5qSc57SiIi8+DQoJCTx1aXRleHQgbmFtZT0iU0xJREVfSEVBRElORyIgdmFsdWU9IuOCueODqeOCpOODieOCv+OCpOODiOODqyIvPg0KCQk8dWl0ZXh0IG5hbWU9IkRVUkFUSU9OX0hFQURJTkciIHZhbHVlPSLplbfjgZUiLz4NCgkJPHVpdGV4dCBuYW1lPSJTRUFSQ0hfSEVBRElORyIgdmFsdWU9IuaknOe0ouOBmeOCi+ODhuOCreOCueODiCA6ICIvPg0KCQk8dWl0ZXh0IG5hbWU9IlRIVU1CX0hFQURJTkciIHZhbHVlPSLjgrnjg6njgqTjg4kiLz4NCgkJPHVpdGV4dCBuYW1lPSJUSFVNQl9JTkZPIiB2YWx1ZT0i44K544Op44Kk44OJ44K/44Kk44OI44OrIC8g6ZW344GVIi8+DQoJCTx1aXRleHQgbmFtZT0iQVRUQUNITkFNRV9IRUFESU5HIiB2YWx1ZT0i44OV44Kh44Kk44Or5ZCNIi8+DQoJCTx1aXRleHQgbmFtZT0iQVRUQUNIU0laRV9IRUFESU5HIiB2YWx1ZT0i44K144Kk44K6Ii8+DQoJCTx1aXRleHQgbmFtZT0iU0xJREVfTk9URVMiIHZhbHVlPSLjgrnjg6njgqTjg4njg47jg7zjg4giLz4NCgkJPCEtLXF1aXogcG9kIGFuZCBtZXNzYWdlIGJveCB0ZXh0cy0tPg0KCQk8dWl0ZXh0IG5hbWU9IlFVSVpQT0RfUVVJWl9BVFRFTVBUIiB2YWx1ZT0i44Kv44Kk44K66Kmm6KGM5Zue5pWwIDogIi8+DQoJCTx1aXRleHQgbmFtZT0iUVVJWlBPRF9RVUlaX0FUVEVNUFRfVkFMVUUiIHZhbHVlPSIlbiAvICV0Ii8+DQoJCTx1aXRleHQgbmFtZT0iUVVJWlBPRF9RVUlaX1NDT1JFIiB2YWx1ZT0i44K544Kz44KiIDogIi8+DQoJCTx1aXRleHQgbmFtZT0iUVVJWlBPRF9RVUlaX1BBU1NTQ09SRSIgdmFsdWU9IuWQiOagvOeCuSA6Ii8+DQoJCTx1aXRleHQgbmFtZT0iUVVJWlBPRF9RVUlaX01BWFNDT1JFIiB2YWx1ZT0i5pyA6auY5b6X54K5IDogIi8+DQoJCTx1aXRleHQgbmFtZT0iUVVJWlBPRF9RVUVTQVRNUFRfU1RSIiB2YWx1ZT0i6Kmm6KGM5Zue5pWwIDogJW4gLyAldCIvPg0KCQk8dWl0ZXh0IG5hbWU9IlFVSVpQT0RfUVVFU1RZUEVfU1RSIiB2YWx1ZT0i44K/44Kk44OXIDogJXMiLz4NCgkJPHVpdGV4dCBuYW1lPSJRVUlaUE9EX1FVRVNUWVBFX0dSRCIgdmFsdWU9IuipleS+oSIvPg0KCQk8dWl0ZXh0IG5hbWU9IlFVSVpQT0RfUVVFU1RZUEVfU1ZZIiB2YWx1ZT0i44Ki44Oz44Kx44O844OIIi8+DQoJCTx1aXRleHQgbmFtZT0iUVVJWlBPRF9RVUlaQVRNUFRfSU5GIiB2YWx1ZT0i54Sh5Yi26ZmQIi8+DQoJCTx1aXRleHQgbmFtZT0iUVVJWlBPRF9RVUVTQVRNUFRfSU5GIiB2YWx1ZT0i54Sh5Yi26ZmQIi8+DQoJCTx1aXRleHQgbmFtZT0iV0FSTklOR01TR19ZRVNTVFJJTkciIHZhbHVlPSLjga/jgYQiLz4NCgkJPHVpdGV4dCBuYW1lPSJXQVJOSU5HTVNHX05PU1RSSU5HIiB2YWx1ZT0i44GE44GE44GIIi8+DQoJCTx1aXRleHQgbmFtZT0iV0FSTklOR01TR19USVRMRVNUUklORyIgdmFsdWU9IuOCr+OCpOOCuuOBruODiuODk+OCsuODvOOCt+ODp+ODs+OBq+mWouOBmeOCi+itpuWRiiIvPg0KCQk8dWl0ZXh0IG5hbWU9IldBUk5JTkdNU0dfTVNHU1RSSU5HIiB2YWx1ZT0i44GT44Gu44Kv44Kk44K644Gr44Gv44CB44G+44Gg6Kej562U44GX44Gm44GE44Gq44GE6LOq5ZWP44GM44GC44KK44G+44GZ44CCJiN4QTsmI3hBOyDjgq/jgqTjgrrjgpLntYLkuobjgZnjgovjgavjga/jgIHjgIzjga/jgYTjgI3jgpLjgq/jg6rjg4Pjgq/jgZfjgb7jgZnjgILjgq/jgqTjgrrjgpLntprooYzjgZnjgovjgavjga/jgIHjgIzjgYTjgYTjgYjjgI3jgpLjgq/jg6rjg4Pjgq/jgZfjgb7jgZnjgIIiLz4NCgkJPHVpdGV4dCBuYW1lPSJJTkZPUk1BVElPTl9IMjY0X0ZMQVNIUExBWUVSIiB2YWx1ZT0i44GK5L2/44GE44Gu44Kz44Oz44OU44Ol44O844K/44Gr54++5Zyo44Kk44Oz44K544OI44O844Or44GV44KM44Gm44GE44KLIEZsYXNoIFBsYXllciDjga7jg5Djg7zjgrjjg6fjg7Pjga/jgIHjgZPjga7jg5Pjg4fjgqrjgpLjgrXjg53jg7zjg4jjgZfjgabjgYTjgb7jgZvjgpPjgILmnIDmlrDjga4gRmxhc2ggUGxheWVyIOOCkuODgOOCpuODs+ODreODvOODieOBmeOCi+OBq+OBr+OAgeODk+ODh+OCqumgmOWfn+OCkuOCr+ODquODg+OCr+OBl+OBpuOBj+OBoOOBleOBhOOAg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jgrXjgqTjg4njg5Djg7zjgpLlj4LliqDogIXjgavopovjgZvjgosiLz4NCgkJPHVpdGV4dCBuYW1lPSJNVVRFIiB2YWx1ZT0i44Of44Ol44O844OIIi8+DQoJCTx1aXRleHQgbmFtZT0iRE9DV1JBUF9USVRMRSIgdmFsdWU9IlByZXNlbnRlciDmt7vku5jjg5XjgqHjgqTjg6siLz4NCgkJPHVpdGV4dCBuYW1lPSJET0NXUkFQX01TRyIgdmFsdWU9IuODnuOCpOOCs+ODs+ODlOODpeODvOOCv+OBq+S/neWtmCIvPg0KCQk8dWl0ZXh0IG5hbWU9IkRPQ1dSQVBfUFJPTVBUIiB2YWx1ZT0i44Kv44Oq44OD44Kv44GX44Gm44OA44Km44Oz44Ot44O844OJIi8+DQoJPC9sYW5ndWFnZT4NCgk8bGFuZ3VhZ2UgaWQ9Imtv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DQoJCTwhLS0gc3Vic3RpdHV0aW9uOiAlcyA9PSBzZWNvbmRzIHJlbWFpbmluZyAtLT4NCgkJPHVpdGV4dCBuYW1lPSJFTEFQU0VEIiB2YWx1ZT0iJW3rtoQgJXPstIgg64Ko7J2MIi8+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DQoJCTx1aXRleHQgbmFtZT0iQklPQlROX1RJVExFIiB2YWx1ZT0i6rK966ClIOyGjOqwnCIvPg0KCQk8dWl0ZXh0IG5hbWU9IkRJVklERVJCVE5fVElUTEUiIHZhbHVlPSJ8Ii8+DQoJCTx1aXRleHQgbmFtZT0iQ09OVEFDVEJUTl9USVRMRSIgdmFsdWU9IuyXsOudveyymCIvPg0KCQk8dWl0ZXh0IG5hbWU9IlRBQl9RVUlaIiB2YWx1ZT0i7YC07KaI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siJg6Ii8+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siJg6ICVuLyV0Ii8+DQoJCTx1aXRleHQgbmFtZT0iUVVJWlBPRF9RVUVTVFlQRV9TVFIiIHZhbHVlPSLsnKDtmJU6ICVzIi8+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2AtOymiOulvCDsooXro4ztlZjroKTrqbQgW+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DQoJCTx1aXRleHQgbmFtZT0iU0NSVUJCQVJTVEFUVVNfVklEUExBWUlORyIgdmFsdWU9IlbDrWRlbyBlbiByZXByb2QuIi8+DQoJCTx1aXRleHQgbmFtZT0iU0NSVUJCQVJTVEFUVVNfTE9BRElORyIgdmFsdWU9IkNhcmdhbmRvIi8+DQoJCTx1aXRleHQgbmFtZT0iU0NSVUJCQVJTVEFUVVNfQlVGRkVSSU5HIiB2YWx1ZT0iQWxtYWNlbmFuZG8gZW4gYsO6ZmVyIi8+DQoJCTx1aXRleHQgbmFtZT0iU0NSVUJCQVJTVEFUVVNfUVVFU1RJT04iIHZhbHVlPSJDb250ZXN0YXIgcHJlZ3VudGEiLz4NCgkJPHVpdGV4dCBuYW1lPSJTQ1JVQkJBUlNUQVRVU19SRVZJRVdRVUlaIiB2YWx1ZT0iUmV2aXNhbmRvIHBydWViYSIvPg0KCQk8IS0tIHN1YnN0aXR1dGlvbjogJW0gPT0gbWludXRlcyByZW1haW5pbmcgLS0+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DQoJCTx1aXRleHQgbmFtZT0iQklPQlROX1RJVExFIiB2YWx1ZT0iQmlvZ3JhZsOtYSIvPg0KCQk8dWl0ZXh0IG5hbWU9IkRJVklERVJCVE5fVElUTEUiIHZhbHVlPSJ8Ii8+DQoJCTx1aXRleHQgbmFtZT0iQ09OVEFDVEJUTl9USVRMRSIgdmFsdWU9IkNvbnRhY3RvIi8+DQoJCTx1aXRleHQgbmFtZT0iVEFCX1FVSVoiIHZhbHVlPSJQcnVlYmEiLz4NCgkJPHVpdGV4dCBuYW1lPSJUQUJfT1VUTElORSIgdmFsdWU9IkNvbnRvcm5vIi8+DQoJCTx1aXRleHQgbmFtZT0iVEFCX1RIVU1CIiB2YWx1ZT0iTWluaWF0LiIvPg0KCQk8dWl0ZXh0IG5hbWU9IlRBQl9OT1RFUyIgdmFsdWU9Ik5vdGFzIi8+DQoJCTx1aXRleHQgbmFtZT0iVEFCX1NFQVJDSCIgdmFsdWU9IkJ1c2NhciIvPg0KCQk8dWl0ZXh0IG5hbWU9IlNMSURFX0hFQURJTkciIHZhbHVlPSJUw610dWxvIGRlIGRpYXBvc2l0aXZhIi8+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DQoJCTx1aXRleHQgbmFtZT0iQVRUQUNITkFNRV9IRUFESU5HIiB2YWx1ZT0iTm9tYnJlIGRlIGFyY2hpdm8iLz4NCgkJPHVpdGV4dCBuYW1lPSJBVFRBQ0hTSVpFX0hFQURJTkciIHZhbHVlPSJUYW1hw7FvIi8+DQoJCTx1aXRleHQgbmFtZT0iU0xJREVfTk9URVMiIHZhbHVlPSJOb3RhcyBkZSBkaWFwb3NpdGl2YSIvPg0KCQk8IS0tcXVpeiBwb2QgYW5kIG1lc3NhZ2UgYm94IHRleHRzLS0+DQoJCTx1aXRleHQgbmFtZT0iUVVJWlBPRF9RVUlaX0FUVEVNUFQiIHZhbHVlPSJJbnRlbnRvIGRlIHBydWViYToiLz4NCgkJPHVpdGV4dCBuYW1lPSJRVUlaUE9EX1FVSVpfQVRURU1QVF9WQUxVRSIgdmFsdWU9IiVuIGRlICV0Ii8+DQoJCTx1aXRleHQgbmFtZT0iUVVJWlBPRF9RVUlaX1NDT1JFIiB2YWx1ZT0iUHVudHVhY2nDs246Ii8+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DQoJCTx1aXRleHQgbmFtZT0iV0FSTklOR01TR19ZRVNTVFJJTkciIHZhbHVlPSJTw60iLz4NCgkJPHVpdGV4dCBuYW1lPSJXQVJOSU5HTVNHX05PU1RSSU5HIiB2YWx1ZT0iTm8iLz4NCgkJPHVpdGV4dCBuYW1lPSJXQVJOSU5HTVNHX1RJVExFU1RSSU5HIiB2YWx1ZT0iQXZpc28gZGUgbmF2ZWdhY2nDs24gZGUgcHJ1ZWJhIi8+DQoJCTx1aXRleHQgbmFtZT0iV0FSTklOR01TR19NU0dTVFJJTkciIHZhbHVlPSJIYXkgcHJlZ3VudGFzIHNpbiBpbnRlbnRvcyBlbiBlc3RhIHBydWViYS4mI3hBOyYjeEE7UGFyYSBzYWxpciBkZSBsYSBwcnVlYmEsIGhhZ2EgY2xpYyBlbiBTw60uIFBhcmEgY29udGludWFyLCBoYWdhIGNsaWMgZW4gTm8uIi8+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DQoJCTwhLS0gc3Vic3RpdHV0aW9uOiAlbiA9PSBzbGlkZSBudW1iZXIgLS0+DQoJCTx1aXRleHQgbmFtZT0iQk9PS01BUktTTElERSIgdmFsdWU9IkFkb2JlIFByZXNlbnRlcjogJXAgJXMiLz4NCgkJPHVpdGV4dCBuYW1lPSJTSE9XU0lERUJBUiIgdmFsdWU9Ik1vc3RyYXIgYmFycmEgbGF0ZXJhbCBhIGxvcyBwYXJ0aWNpcGFudGVzIi8+DQoJCTx1aXRleHQgbmFtZT0iTVVURSIgdmFsdWU9IlNpbGVuY2lhciIvPg0KCQk8dWl0ZXh0IG5hbWU9IkRPQ1dSQVBfVElUTEUiIHZhbHVlPSJBcmNoaXZvIGFkanVudG8gZGUgUHJlc2VudGVyIi8+DQoJCTx1aXRleHQgbmFtZT0iRE9DV1JBUF9NU0ciIHZhbHVlPSJHdWFyZGFyIGVuIE1pIFBDIi8+DQoJCTx1aXRleHQgbmFtZT0iRE9DV1JBUF9QUk9NUFQiIHZhbHVlPSJIYWdhIGNsaWMgZW4gRGVzY2FyZ2FyIi8+DQoJPC9sYW5ndWFnZT4NCgk8bGFuZ3VhZ2UgaWQ9InB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lNsaWRlICVuIi8+DQoJCTwhLS0gc3Vic3RpdHV0aW9uOiAlbiA9PSBzbGlkZSBudW1iZXIgLS0+DQoJCTwhLS0gc3Vic3RpdHV0aW9uOiAldCA9PSB0b3RhbCBzbGlkZSBjb3VudCAtLT4NCgkJPHVpdGV4dCBuYW1lPSJTQ1JVQkJBUlNUQVRVU19TTElERUlORk8iIHZhbHVlPSJTbGlkZSAlbiAvICV0IHwgIi8+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0byIvPg0KCQk8dWl0ZXh0IG5hbWU9IlRBQl9RVUlaIiB2YWx1ZT0iUXVlc3QuIi8+DQoJCTx1aXRleHQgbmFtZT0iVEFCX09VVExJTkUiIHZhbHVlPSJFc3F1ZW1hIi8+DQoJCTx1aXRleHQgbmFtZT0iVEFCX1RIVU1CIiB2YWx1ZT0iTWluaSIvPg0KCQk8dWl0ZXh0IG5hbWU9IlRBQl9OT1RFUyIgdmFsdWU9Ik5vdGFzIi8+DQoJCTx1aXRleHQgbmFtZT0iVEFCX1NFQVJDSCIgdmFsdWU9IkJ1c2NhIi8+DQoJCTx1aXRleHQgbmFtZT0iU0xJREVfSEVBRElORyIgdmFsdWU9IlTDrXR1bG8gZG8gc2xpZGUiLz4NCgkJPHVpdGV4dCBuYW1lPSJEVVJBVElPTl9IRUFESU5HIiB2YWx1ZT0iRHVyYcOnw6NvIi8+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DQoJCTx1aXRleHQgbmFtZT0iU0xJREVfTk9URVMiIHZhbHVlPSJBbm90YcOnw7VlcyBkbyBzbGlkZSIvPg0KCQk8IS0tcXVpeiBwb2QgYW5kIG1lc3NhZ2UgYm94IHRleHRzLS0+DQoJCTx1aXRleHQgbmFtZT0iUVVJWlBPRF9RVUlaX0FUVEVNUFQiIHZhbHVlPSJUZW50YXRpdmEgbm8gcXVlc3Rpb27DoXJpbzoiLz4NCgkJPHVpdGV4dCBuYW1lPSJRVUlaUE9EX1FVSVpfQVRURU1QVF9WQUxVRSIgdmFsdWU9IiVuIGRlICV0Ii8+DQoJCTx1aXRleHQgbmFtZT0iUVVJWlBPRF9RVUlaX1NDT1JFIiB2YWx1ZT0iUG9udHVhw6fDo286Ii8+DQoJCTx1aXRleHQgbmFtZT0iUVVJWlBPRF9RVUlaX1BBU1NTQ09SRSIgdmFsdWU9IlBvbnR1YcOnw6NvIGRlIGFwcm92YcOnw6NvOiIvPg0KCQk8dWl0ZXh0IG5hbWU9IlFVSVpQT0RfUVVJWl9NQVhTQ09SRSIgdmFsdWU9IlBvbnR1YcOnw6NvIG3DoXhpbWE6Ii8+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DQoJCTx1aXRleHQgbmFtZT0iUVVJWlBPRF9RVUlaQVRNUFRfSU5GIiB2YWx1ZT0iSW5maW5pdG8iLz4NCgkJPHVpdGV4dCBuYW1lPSJRVUlaUE9EX1FVRVNBVE1QVF9JTkYiIHZhbHVlPSJJbmZpbml0byIvPg0KCQk8dWl0ZXh0IG5hbWU9IldBUk5JTkdNU0dfWUVTU1RSSU5HIiB2YWx1ZT0iU2ltIi8+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DQoJPC9sYW5ndWFnZT4NCgk8bGFuZ3VhZ2UgaWQ9Iml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ludGVycm90dG8iLz4NCgkJPHVpdGV4dCBuYW1lPSJTQ1JVQkJBUlNUQVRVU19QTEFZSU5HIiB2YWx1ZT0iUmlwcm9kdXppb25lIi8+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DQoJCTx1aXRleHQgbmFtZT0iRUxBUFNFRCIgdmFsdWU9IiVtIE1pbnV0aSAlcyBTZWNvbmRpIHJpbWFuZW50aSIvPg0KCQk8dWl0ZXh0IG5hbWU9Ik5PVEZPVU5EIiB2YWx1ZT0iTmVzc3VuIGVsZW1lbnRvIHRyb3ZhdG8iLz4NCgkJPHVpdGV4dCBuYW1lPSJBVFRBQ0hNRU5UUyIgdmFsdWU9IkFsbGVnYXRp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DQoJCTx1aXRleHQgbmFtZT0iRFVSQVRJT05fSEVBRElORyIgdmFsdWU9IkR1cmF0YSIvPg0KCQk8dWl0ZXh0IG5hbWU9IlNFQVJDSF9IRUFESU5HIiB2YWx1ZT0iQ2VyY2EgdGVzdG86Ii8+DQoJCTx1aXRleHQgbmFtZT0iVEhVTUJfSEVBRElORyIgdmFsdWU9IkRpYXBvc2l0aXZhIi8+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DQoJCTx1aXRleHQgbmFtZT0iUVVJWlBPRF9RVUVTVFlQRV9TVFIiIHZhbHVlPSJUaXBvOiAlcyIvPg0KCQk8dWl0ZXh0IG5hbWU9IlFVSVpQT0RfUVVFU1RZUEVfR1JEIiB2YWx1ZT0iQ29uIHZhbHV0YXppb25lIi8+DQoJCTx1aXRleHQgbmFtZT0iUVVJWlBPRF9RVUVTVFlQRV9TVlkiIHZhbHVlPSJJbmRhZ2luZSIvPg0KCQk8dWl0ZXh0IG5hbWU9IlFVSVpQT0RfUVVJWkFUTVBUX0lORiIgdmFsdWU9IkluZmluaXRpIi8+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DQoJCTx1aXRleHQgbmFtZT0iRE9DV1JBUF9USVRMRSIgdmFsdWU9IkFsbGVnYXRvIGZpbGUgUHJlc2VudGVyIi8+DQoJCTx1aXRleHQgbmFtZT0iRE9DV1JBUF9NU0ciIHZhbHVlPSJTYWx2YSBpbiBSaXNvcnNlIGRlbCBjb21wdXRlciIvPg0KCQk8dWl0ZXh0IG5hbWU9IkRPQ1dSQVBfUFJPTVBUIiB2YWx1ZT0iQ2xpYyBwZXIgc2NhcmljYXJlIi8+DQoJPC9sYW5ndWFnZT4NCgk8bGFuZ3VhZ2UgaWQ9Im5s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DQoJCTx1aXRleHQgbmFtZT0iU0NSVUJCQVJTVEFUVVNfVklEUExBWUlORyIgdmFsdWU9IlZpZGVvIGFmc3BlbGVuIi8+DQoJCTx1aXRleHQgbmFtZT0iU0NSVUJCQVJTVEFUVVNfTE9BRElORyIgdmFsdWU9IkxhZGVuIi8+DQoJCTx1aXRleHQgbmFtZT0iU0NSVUJCQVJTVEFUVVNfQlVGRkVSSU5HIiB2YWx1ZT0iQnVmZmVyZW4iLz4NCgkJPHVpdGV4dCBuYW1lPSJTQ1JVQkJBUlNUQVRVU19RVUVTVElPTiIgdmFsdWU9IlZyYWFnIG1ldCBhbnR3b29yZCIvPg0KCQk8dWl0ZXh0IG5hbWU9IlNDUlVCQkFSU1RBVFVTX1JFVklFV1FVSVoiIHZhbHVlPSJRdWl6IGNvbnRyb2xlcmVuIi8+DQoJCTwhLS0gc3Vic3RpdHV0aW9uOiAlbSA9PSBtaW51dGVzIHJlbWFpbmluZyAtLT4NCgkJPCEtLSBzdWJzdGl0dXRpb246ICVzID09IHNlY29uZHMgcmVtYWluaW5nIC0tPg0KCQk8dWl0ZXh0IG5hbWU9IkVMQVBTRUQiIHZhbHVlPSJFciByZXN0ZXJlbiAlbSBtaW51dGVuICVzIHNlY29uZGVuIi8+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DQoJCTx1aXRleHQgbmFtZT0iVEFCX1FVSVoiIHZhbHVlPSJRdWl6Ii8+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DQoJCTx1aXRleHQgbmFtZT0iU0VBUkNIX0hFQURJTkciIHZhbHVlPSJab2VrZW4gbmFhciB0ZWtzdDoiLz4NCgkJPHVpdGV4dCBuYW1lPSJUSFVNQl9IRUFESU5HIiB2YWx1ZT0iRGlhIi8+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DQoJCTwhLS1xdWl6IHBvZCBhbmQgbWVzc2FnZSBib3ggdGV4dHMtLT4NCgkJPHVpdGV4dCBuYW1lPSJRVUlaUE9EX1FVSVpfQVRURU1QVCIgdmFsdWU9IlF1aXpwb2dpbmc6Ii8+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DQoJCTx1aXRleHQgbmFtZT0iUVVJWlBPRF9RVUVTVFlQRV9TVFIiIHZhbHVlPSJUeXBlOiAlcyIvPg0KCQk8dWl0ZXh0IG5hbWU9IlFVSVpQT0RfUVVFU1RZUEVfR1JEIiB2YWx1ZT0iVGVsdCB2b29yIHNjb3JlIi8+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DQoJCTx1aWZvbnQgbmFtZT0iRk9OVF9QUkVTRU5UQVRJT05OQU1FIiB2YWx1ZT0i5a6L5L2TLTE4MDMwLDE0LGZhbHNlLGZhbHNlLHRydWUiLz4NCgkJPHVpZm9udCBuYW1lPSJGT05UX1BSRVNFTlRFUk5BTUUiIHZhbHVlPSLlrovkvZMtMTgwMzAsMTQsdHJ1ZSxmYWxzZSx0cnVlIi8+DQoJCTx1aWZvbnQgbmFtZT0iRk9OVF9QUkVTRU5URVJUSVRMRSIgdmFsdWU9IuWui+S9ky0xODAzMCwxMyxmYWxzZSxmYWxzZSx0cnVlIi8+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DQoJCTx1aWZvbnQgbmFtZT0iRk9OVF9NU0dCT1hfV0lOVElUTEUiIHZhbHVlPSLlrovkvZMtMTgwMzAsMTIsdHJ1ZSxmYWxzZSx0cnVlIi8+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DQoJCTx1aWZvbnQgbmFtZT0iRk9OVF9RVUlaUE9EX1FVRVNUSU9OX1NDT1JFIiB2YWx1ZT0i5a6L5L2TLTE4MDMwLDEwLGZhbHNlLGZhbHNlLHRydWUiLz4NCgkJPHVpZm9udCBuYW1lPSJGT05UX1FVSVpQT0RfUVVFU1RJT05fU0NPUkVfVkFMVUUiIHZhbHVlPSLlrovkvZMtMTgwMzAsMTAsdHJ1ZSxmYWxzZSx0cnVlIi8+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S9ky0xODAzMCwxMCxmYWxzZSxmYWxzZSx0cnVlIi8+DQoJCTx1aWZvbnQgbmFtZT0iRk9OVF9RVUlaUE9EX1FVSVpfUVVFU1RJT05fQVRURU1QVEVEX1ZBTFVFIiB2YWx1ZT0i5a6L5L2TLTE4MDMwLDEwLHRydWUsZmFsc2UsdHJ1ZSIvPg0KCQk8dWlmb250IG5hbWU9IkZPTlRfUVVJWlBPRF9RVUlaX1NDT1JFX1RBRyIgdmFsdWU9IuWui+S9ky0xODAzMCwxMix0cnVlLGZhbHNlLHRydWUiLz4NCgkJPHVpZm9udCBuYW1lPSJGT05UX1FVSVpQT0RfUVVJWl9TQ09SRSIgdmFsdWU9IuWui+S9ky0xODAzMCwxMCxmYWxzZSxmYWxzZSx0cnVlIi8+DQoJCTx1aWZvbnQgbmFtZT0iRk9OVF9RVUlaUE9EX1FVSVpfU0NPUkVfVkFMVUUiIHZhbHVlPSLlrovkvZMtMTgwMzAsMTAsdHJ1ZSxmYWxzZSx0cnVlIi8+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S9ky0xODAzMCwxMCxmYWxzZSxmYWxzZSx0cnVlIi8+DQoJCTx1aWZvbnQgbmFtZT0iRk9OVF9RVUlaUE9EX1FVSVpfUEFTU1NDT1JFX1ZBTFVFIiB2YWx1ZT0i5a6L5L2TLTE4MDMwLDEwLHRydWUsZmFsc2UsdHJ1ZSIvPg0KCQk8IS0tIHVpdGV4dCAtLT4NCgkJPCEtLSBzdWJzdGl0dXRpb246ICVuID09IHNsaWRlIG51bWJlciAtLT4NCgkJPHVpdGV4dCBuYW1lPSJVTk5BTUVEU0xJREVUSVRMRSIgdmFsdWU9IuW5u+eBr+eJhyAlbiIvPg0KCQk8IS0tIHN1YnN0aXR1dGlvbjogJW4gPT0gc2xpZGUgbnVtYmVyIC0tPg0KCQk8IS0tIHN1YnN0aXR1dGlvbjogJXQgPT0gdG90YWwgc2xpZGUgY291bnQgLS0+DQoJCTx1aXRleHQgbmFtZT0iU0NSVUJCQVJTVEFUVVNfU0xJREVJTkZPIiB2YWx1ZT0i5bm754Gv54mHICVuIC8gJXQgfCAiLz4NCgkJPHVpdGV4dCBuYW1lPSJTQ1JVQkJBUlNUQVRVU19TVE9QUEVEIiB2YWx1ZT0i5bey5YGc5q2iIi8+DQoJCTx1aXRleHQgbmFtZT0iU0NSVUJCQVJTVEFUVVNfUExBWUlORyIgdmFsdWU9Iuato+WcqOaSreaUviIvPg0KCQk8dWl0ZXh0IG5hbWU9IlNDUlVCQkFSU1RBVFVTX05PQVVESU8iIHZhbHVlPSLml6Dpn7PpopEiLz4NCgkJPHVpdGV4dCBuYW1lPSJTQ1JVQkJBUlNUQVRVU19WSURQTEFZSU5HIiB2YWx1ZT0i6KeG6aKR5pKt5pS+Ii8+DQoJCTx1aXRleHQgbmFtZT0iU0NSVUJCQVJTVEFUVVNfTE9BRElORyIgdmFsdWU9Iuato+WcqOi9veWFpSIvPg0KCQk8dWl0ZXh0IG5hbWU9IlNDUlVCQkFSU1RBVFVTX0JVRkZFUklORyIgdmFsdWU9Iuato+WcqOi/m+ihjOe8k+WGsuWkhOeQhiIvPg0KCQk8dWl0ZXh0IG5hbWU9IlNDUlVCQkFSU1RBVFVTX1FVRVNUSU9OIiB2YWx1ZT0i5Zue562U6Zeu6aKYIi8+DQoJCTx1aXRleHQgbmFtZT0iU0NSVUJCQVJTVEFUVVNfUkVWSUVXUVVJWiIgdmFsdWU9Iuato+WcqOWuoemYhea1i+mqjCIvPg0KCQk8IS0tIHN1YnN0aXR1dGlvbjogJW0gPT0gbWludXRlcyByZW1haW5pbmcgLS0+DQoJCTwhLS0gc3Vic3RpdHV0aW9uOiAlcyA9PSBzZWNvbmRzIHJlbWFpbmluZyAtLT4NCgkJPHVpdGV4dCBuYW1lPSJFTEFQU0VEIiB2YWx1ZT0i5Ymp5L2ZICVtIOWIhumSnyAlcyDnp5IiLz4NCgkJPHVpdGV4dCBuYW1lPSJOT1RGT1VORCIgdmFsdWU9IuacquaJvuWIsOS7u+S9leWGheWuuSIvPg0KCQk8dWl0ZXh0IG5hbWU9IkFUVEFDSE1FTlRTIiB2YWx1ZT0i6ZmE5Lu2Ii8+DQoJCTwhLS0gc3Vic3RpdHV0aW9uOiAlcCA9PSBjdXJyZW50IHNwZWFrZXIncyB0aXRsZSAtLT4NCgkJPHVpdGV4dCBuYW1lPSJCSU9XSU5fVElUTEUiIHZhbHVlPSLkuKrkurrnroDku4s6ICVwIi8+DQoJCTx1aXRleHQgbmFtZT0iQklPQlROX1RJVExFIiB2YWx1ZT0i5Liq5Lq6566A5LuLIi8+DQoJCTx1aXRleHQgbmFtZT0iRElWSURFUkJUTl9USVRMRSIgdmFsdWU9InwiLz4NCgkJPHVpdGV4dCBuYW1lPSJDT05UQUNUQlROX1RJVExFIiB2YWx1ZT0i6IGU57O75pa55byPIi8+DQoJCTx1aXRleHQgbmFtZT0iVEFCX1FVSVoiIHZhbHVlPSLmtYvpqowiLz4NCgkJPHVpdGV4dCBuYW1lPSJUQUJfT1VUTElORSIgdmFsdWU9IuWkp+e6siIvPg0KCQk8dWl0ZXh0IG5hbWU9IlRBQl9USFVNQiIgdmFsdWU9Iue8qeeVpeWbviIvPg0KCQk8dWl0ZXh0IG5hbWU9IlRBQl9OT1RFUyIgdmFsdWU9IuWkh+azqCIvPg0KCQk8dWl0ZXh0IG5hbWU9IlRBQl9TRUFSQ0giIHZhbHVlPSLmkJzntKIiLz4NCgkJPHVpdGV4dCBuYW1lPSJTTElERV9IRUFESU5HIiB2YWx1ZT0i5bm754Gv54mH5qCH6aKYIi8+DQoJCTx1aXRleHQgbmFtZT0iRFVSQVRJT05fSEVBRElORyIgdmFsdWU9IuaMgee7reaXtumXtCIvPg0KCQk8dWl0ZXh0IG5hbWU9IlNFQVJDSF9IRUFESU5HIiB2YWx1ZT0i5pCc57Si5paH5pysOiIvPg0KCQk8dWl0ZXh0IG5hbWU9IlRIVU1CX0hFQURJTkciIHZhbHVlPSLlubvnga/niYciLz4NCgkJPHVpdGV4dCBuYW1lPSJUSFVNQl9JTkZPIiB2YWx1ZT0i5bm754Gv54mH5qCH6aKYL+aMgee7reaXtumXtCIvPg0KCQk8dWl0ZXh0IG5hbWU9IkFUVEFDSE5BTUVfSEVBRElORyIgdmFsdWU9IuaWh+S7tuWQjSIvPg0KCQk8dWl0ZXh0IG5hbWU9IkFUVEFDSFNJWkVfSEVBRElORyIgdmFsdWU9IuWkp+WwjyIvPg0KCQk8dWl0ZXh0IG5hbWU9IlNMSURFX05PVEVTIiB2YWx1ZT0i5bm754Gv54mH5aSH5rOoIi8+DQoJCTwhLS1xdWl6IHBvZCBhbmQgbWVzc2FnZSBib3ggdGV4dHMtLT4NCgkJPHVpdGV4dCBuYW1lPSJRVUlaUE9EX1FVSVpfQVRURU1QVCIgdmFsdWU9Iua1i+mqjOWwneivleasoeaVsDoiLz4NCgkJPHVpdGV4dCBuYW1lPSJRVUlaUE9EX1FVSVpfQVRURU1QVF9WQUxVRSIgdmFsdWU9IuesrCAlbiDmrKHvvIzlhbEgJXQg5qyhIi8+DQoJCTx1aXRleHQgbmFtZT0iUVVJWlBPRF9RVUlaX1NDT1JFIiB2YWx1ZT0i5b6X5YiGOiIvPg0KCQk8dWl0ZXh0IG5hbWU9IlFVSVpQT0RfUVVJWl9QQVNTU0NPUkUiIHZhbHVlPSLlj4rmoLzliIbmlbA6Ii8+DQoJCTx1aXRleHQgbmFtZT0iUVVJWlBPRF9RVUlaX01BWFNDT1JFIiB2YWx1ZT0i5pyA6auY5YiG5pWwOiIvPg0KCQk8dWl0ZXh0IG5hbWU9IlFVSVpQT0RfUVVFU0FUTVBUX1NUUiIgdmFsdWU9IuWwneivleasoeaVsDog56ysICVuIOasoe+8jOWFsSAldCDmrKEiLz4NCgkJPHVpdGV4dCBuYW1lPSJRVUlaUE9EX1FVRVNUWVBFX1NUUiIgdmFsdWU9Iuexu+WeizogJXMiLz4NCgkJPHVpdGV4dCBuYW1lPSJRVUlaUE9EX1FVRVNUWVBFX0dSRCIgdmFsdWU9IuivhOe6pyIvPg0KCQk8dWl0ZXh0IG5hbWU9IlFVSVpQT0RfUVVFU1RZUEVfU1ZZIiB2YWx1ZT0i6LCD5p+lIi8+DQoJCTx1aXRleHQgbmFtZT0iUVVJWlBPRF9RVUlaQVRNUFRfSU5GIiB2YWx1ZT0i5peg6ZmQIi8+DQoJCTx1aXRleHQgbmFtZT0iUVVJWlBPRF9RVUVTQVRNUFRfSU5GIiB2YWx1ZT0i5peg6ZmQIi8+DQoJCTx1aXRleHQgbmFtZT0iV0FSTklOR01TR19ZRVNTVFJJTkciIHZhbHVlPSLmmK8iLz4NCgkJPHVpdGV4dCBuYW1lPSJXQVJOSU5HTVNHX05PU1RSSU5HIiB2YWx1ZT0i5ZCmIi8+DQoJCTx1aXRleHQgbmFtZT0iV0FSTklOR01TR19USVRMRVNUUklORyIgdmFsdWU9Iua1i+mqjOWvvOiIquitpuWRiiIvPg0KCQk8dWl0ZXh0IG5hbWU9IldBUk5JTkdNU0dfTVNHU1RSSU5HIiB2YWx1ZT0i5q2k5rWL6aqM5Lit5pyJ5pyq5bCd6K+V5L2c562U55qE6Zeu6aKY44CCJiN4QTsmI3hBO+WNleWHu+KAnOaYr+KAnemAgOWHuuatpOa1i+mqjOOAguWNleWHu+KAnOWQpuKAnee7p+e7rea1i+mqjOOAgiIvPg0KCQk8dWl0ZXh0IG5hbWU9IklORk9STUFUSU9OX0gyNjRfRkxBU0hQTEFZRVIiIHZhbHVlPSLlvZPliY3lronoo4XlnKjmgqjnmoTorqHnrpfmnLrkuIrnmoQgRmxhc2ggUGxheWVyIOeJiOacrOS4jeaUr+aMgeivpeinhumikeOAguWNleWHu+inhumikeWMuuWfn+S4i+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C5Yqg6ICF5pi+56S65o+Q6KaB5qCPIi8+DQoJCTx1aXRleHQgbmFtZT0iTVVURSIgdmFsdWU9IumdmemfsyIvPg0KCQk8dWl0ZXh0IG5hbWU9IkRPQ1dSQVBfVElUTEUiIHZhbHVlPSJQcmVzZW50ZXIg5paH5Lu26ZmE5Lu2Ii8+DQoJCTx1aXRleHQgbmFtZT0iRE9DV1JBUF9NU0ciIHZhbHVlPSLkv53lrZjliLDmiJHnmoTorqHnrpfmnLoiLz4NCgkJPHVpdGV4dCBuYW1lPSJET0NXUkFQX1BST01QVCIgdmFsdWU9IuWNleWHu+S7peS4i+i9vSIvPg0KCTwvbGFuZ3VhZ2U+DQo8L2NvbmZpZ3VyYXRpb24+DQo="/>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PSNARRATIONPROPS" val="P:\Duke\10_6_1\proc wav\10_6_1_08.wav"/>
  <p:tag name="PPSNARRATION" val="8,1191182317,P:\Duke\Completed\10_6_1\10_6_1_Lecture_Trans\comp10_unit6-1_lecture_slides\Media.ppcx"/>
</p:tagLst>
</file>

<file path=ppt/tags/tag11.xml><?xml version="1.0" encoding="utf-8"?>
<p:tagLst xmlns:a="http://schemas.openxmlformats.org/drawingml/2006/main" xmlns:r="http://schemas.openxmlformats.org/officeDocument/2006/relationships" xmlns:p="http://schemas.openxmlformats.org/presentationml/2006/main">
  <p:tag name="PPSNARRATIONPROPS" val="P:\Duke\10_6_1\proc wav\10_6_1_10.wav"/>
  <p:tag name="PPSNARRATION" val="10,1191182317,P:\Duke\Completed\10_6_1\10_6_1_Lecture_Trans\comp10_unit6-1_lecture_slides\Media.ppcx"/>
</p:tagLst>
</file>

<file path=ppt/tags/tag12.xml><?xml version="1.0" encoding="utf-8"?>
<p:tagLst xmlns:a="http://schemas.openxmlformats.org/drawingml/2006/main" xmlns:r="http://schemas.openxmlformats.org/officeDocument/2006/relationships" xmlns:p="http://schemas.openxmlformats.org/presentationml/2006/main">
  <p:tag name="PPSNARRATIONPROPS" val="P:\Duke\10_6_1\proc wav\10_6_1_11.wav"/>
  <p:tag name="PPSNARRATION" val="11,1191182317,P:\Duke\Completed\10_6_1\10_6_1_Lecture_Trans\comp10_unit6-1_lecture_slides\Media.ppcx"/>
</p:tagLst>
</file>

<file path=ppt/tags/tag13.xml><?xml version="1.0" encoding="utf-8"?>
<p:tagLst xmlns:a="http://schemas.openxmlformats.org/drawingml/2006/main" xmlns:r="http://schemas.openxmlformats.org/officeDocument/2006/relationships" xmlns:p="http://schemas.openxmlformats.org/presentationml/2006/main">
  <p:tag name="PPSNARRATIONPROPS" val="P:\Duke\10_6_1\proc wav\10_6_1_12.wav"/>
  <p:tag name="PPSNARRATION" val="12,1191182317,P:\Duke\Completed\10_6_1\10_6_1_Lecture_Trans\comp10_unit6-1_lecture_slides\Media.ppcx"/>
</p:tagLst>
</file>

<file path=ppt/tags/tag14.xml><?xml version="1.0" encoding="utf-8"?>
<p:tagLst xmlns:a="http://schemas.openxmlformats.org/drawingml/2006/main" xmlns:r="http://schemas.openxmlformats.org/officeDocument/2006/relationships" xmlns:p="http://schemas.openxmlformats.org/presentationml/2006/main">
  <p:tag name="PPSNARRATIONPROPS" val="P:\Duke\10_6_1\proc wav\10_6_1_13.wav"/>
  <p:tag name="PPSNARRATION" val="13,1191182317,P:\Duke\Completed\10_6_1\10_6_1_Lecture_Trans\comp10_unit6-1_lecture_slides\Media.ppcx"/>
</p:tagLst>
</file>

<file path=ppt/tags/tag15.xml><?xml version="1.0" encoding="utf-8"?>
<p:tagLst xmlns:a="http://schemas.openxmlformats.org/drawingml/2006/main" xmlns:r="http://schemas.openxmlformats.org/officeDocument/2006/relationships" xmlns:p="http://schemas.openxmlformats.org/presentationml/2006/main">
  <p:tag name="PPSNARRATIONPROPS" val="P:\Duke\10_6_1\proc wav\10_6_1_14.wav"/>
  <p:tag name="PPSNARRATION" val="14,1191182317,P:\Duke\Completed\10_6_1\10_6_1_Lecture_Trans\comp10_unit6-1_lecture_slides\Media.ppcx"/>
</p:tagLst>
</file>

<file path=ppt/tags/tag16.xml><?xml version="1.0" encoding="utf-8"?>
<p:tagLst xmlns:a="http://schemas.openxmlformats.org/drawingml/2006/main" xmlns:r="http://schemas.openxmlformats.org/officeDocument/2006/relationships" xmlns:p="http://schemas.openxmlformats.org/presentationml/2006/main">
  <p:tag name="PPSNARRATIONPROPS" val="P:\Duke\10_6_1\proc wav\10_6_1_15.wav"/>
  <p:tag name="PPSNARRATION" val="15,1191182317,P:\Duke\Completed\10_6_1\10_6_1_Lecture_Trans\comp10_unit6-1_lecture_slides\Media.ppcx"/>
</p:tagLst>
</file>

<file path=ppt/tags/tag17.xml><?xml version="1.0" encoding="utf-8"?>
<p:tagLst xmlns:a="http://schemas.openxmlformats.org/drawingml/2006/main" xmlns:r="http://schemas.openxmlformats.org/officeDocument/2006/relationships" xmlns:p="http://schemas.openxmlformats.org/presentationml/2006/main">
  <p:tag name="PPSNARRATIONPROPS" val="P:\Duke\10_6_1\proc wav\10_6_1_17.wav"/>
  <p:tag name="PPSNARRATION" val="17,1191182317,P:\Duke\Completed\10_6_1\10_6_1_Lecture_Trans\comp10_unit6-1_lecture_slides\Media.ppcx"/>
</p:tagLst>
</file>

<file path=ppt/tags/tag18.xml><?xml version="1.0" encoding="utf-8"?>
<p:tagLst xmlns:a="http://schemas.openxmlformats.org/drawingml/2006/main" xmlns:r="http://schemas.openxmlformats.org/officeDocument/2006/relationships" xmlns:p="http://schemas.openxmlformats.org/presentationml/2006/main">
  <p:tag name="PPSNARRATIONPROPS" val="P:\Duke\10_6_1\proc wav\10_6_1_18.wav"/>
  <p:tag name="PPSNARRATION" val="18,1191182317,P:\Duke\Completed\10_6_1\10_6_1_Lecture_Trans\comp10_unit6-1_lecture_slides\Media.ppcx"/>
</p:tagLst>
</file>

<file path=ppt/tags/tag19.xml><?xml version="1.0" encoding="utf-8"?>
<p:tagLst xmlns:a="http://schemas.openxmlformats.org/drawingml/2006/main" xmlns:r="http://schemas.openxmlformats.org/officeDocument/2006/relationships" xmlns:p="http://schemas.openxmlformats.org/presentationml/2006/main">
  <p:tag name="PPSNARRATIONPROPS" val="P:\Duke\10_6_1\proc wav\10_6_1_20.wav"/>
  <p:tag name="PPSNARRATION" val="20,1191182317,P:\Duke\Completed\10_6_1\10_6_1_Lecture_Trans\comp10_unit6-1_lecture_slides\Media.ppcx"/>
</p:tagLst>
</file>

<file path=ppt/tags/tag2.xml><?xml version="1.0" encoding="utf-8"?>
<p:tagLst xmlns:a="http://schemas.openxmlformats.org/drawingml/2006/main" xmlns:r="http://schemas.openxmlformats.org/officeDocument/2006/relationships" xmlns:p="http://schemas.openxmlformats.org/presentationml/2006/main">
  <p:tag name="MMPROD_SUBSTITUTION_ID" val="{3D6C2513-5493-41E6-B81E-B989F7528821}"/>
</p:tagLst>
</file>

<file path=ppt/tags/tag20.xml><?xml version="1.0" encoding="utf-8"?>
<p:tagLst xmlns:a="http://schemas.openxmlformats.org/drawingml/2006/main" xmlns:r="http://schemas.openxmlformats.org/officeDocument/2006/relationships" xmlns:p="http://schemas.openxmlformats.org/presentationml/2006/main">
  <p:tag name="PPSNARRATIONPROPS" val="P:\Duke\10_6_1\proc wav\10_6_1_22.wav"/>
  <p:tag name="PPSNARRATION" val="22,1191182317,P:\Duke\Completed\10_6_1\10_6_1_Lecture_Trans\comp10_unit6-1_lecture_slides\Media.ppcx"/>
</p:tagLst>
</file>

<file path=ppt/tags/tag21.xml><?xml version="1.0" encoding="utf-8"?>
<p:tagLst xmlns:a="http://schemas.openxmlformats.org/drawingml/2006/main" xmlns:r="http://schemas.openxmlformats.org/officeDocument/2006/relationships" xmlns:p="http://schemas.openxmlformats.org/presentationml/2006/main">
  <p:tag name="PPSNARRATIONPROPS" val="P:\Duke\10_6_1\proc wav\10_6_1_24.wav"/>
  <p:tag name="PPSNARRATION" val="24,1191182317,P:\Duke\Completed\10_6_1\10_6_1_Lecture_Trans\comp10_unit6-1_lecture_slides\Media.ppcx"/>
</p:tagLst>
</file>

<file path=ppt/tags/tag22.xml><?xml version="1.0" encoding="utf-8"?>
<p:tagLst xmlns:a="http://schemas.openxmlformats.org/drawingml/2006/main" xmlns:r="http://schemas.openxmlformats.org/officeDocument/2006/relationships" xmlns:p="http://schemas.openxmlformats.org/presentationml/2006/main">
  <p:tag name="PPSNARRATIONPROPS" val="P:\Duke\10_6_1\proc wav\10_6_1_25.wav"/>
  <p:tag name="PPSNARRATION" val="25,1191182317,P:\Duke\Completed\10_6_1\10_6_1_Lecture_Trans\comp10_unit6-1_lecture_slides\Media.ppcx"/>
</p:tagLst>
</file>

<file path=ppt/tags/tag23.xml><?xml version="1.0" encoding="utf-8"?>
<p:tagLst xmlns:a="http://schemas.openxmlformats.org/drawingml/2006/main" xmlns:r="http://schemas.openxmlformats.org/officeDocument/2006/relationships" xmlns:p="http://schemas.openxmlformats.org/presentationml/2006/main">
  <p:tag name="PPSNARRATIONPROPS" val="P:\Duke\10_6_1\proc wav\10_6_1_26.wav"/>
  <p:tag name="PPSNARRATION" val="26,1191182317,P:\Duke\Completed\10_6_1\10_6_1_Lecture_Trans\comp10_unit6-1_lecture_slides\Media.ppcx"/>
</p:tagLst>
</file>

<file path=ppt/tags/tag24.xml><?xml version="1.0" encoding="utf-8"?>
<p:tagLst xmlns:a="http://schemas.openxmlformats.org/drawingml/2006/main" xmlns:r="http://schemas.openxmlformats.org/officeDocument/2006/relationships" xmlns:p="http://schemas.openxmlformats.org/presentationml/2006/main">
  <p:tag name="PPSNARRATIONPROPS" val="P:\Duke\10_6_1\proc wav\10_6_1_27.wav"/>
  <p:tag name="PPSNARRATION" val="27,1191182317,P:\Duke\Completed\10_6_1\10_6_1_Lecture_Trans\comp10_unit6-1_lecture_slides\Media.ppcx"/>
</p:tagLst>
</file>

<file path=ppt/tags/tag25.xml><?xml version="1.0" encoding="utf-8"?>
<p:tagLst xmlns:a="http://schemas.openxmlformats.org/drawingml/2006/main" xmlns:r="http://schemas.openxmlformats.org/officeDocument/2006/relationships" xmlns:p="http://schemas.openxmlformats.org/presentationml/2006/main">
  <p:tag name="PPSNARRATIONPROPS" val="P:\Duke\10_6_1\proc wav\10_6_1_28.wav"/>
  <p:tag name="PPSNARRATION" val="28,1191182317,P:\Duke\Completed\10_6_1\10_6_1_Lecture_Trans\comp10_unit6-1_lecture_slides\Media.ppcx"/>
</p:tagLst>
</file>

<file path=ppt/tags/tag26.xml><?xml version="1.0" encoding="utf-8"?>
<p:tagLst xmlns:a="http://schemas.openxmlformats.org/drawingml/2006/main" xmlns:r="http://schemas.openxmlformats.org/officeDocument/2006/relationships" xmlns:p="http://schemas.openxmlformats.org/presentationml/2006/main">
  <p:tag name="PPSNARRATIONPROPS" val="P:\Duke\10_6_1\proc wav\10_6_1_29.wav"/>
  <p:tag name="PPSNARRATION" val="29,1191182317,P:\Duke\Completed\10_6_1\10_6_1_Lecture_Trans\comp10_unit6-1_lecture_slides\Media.ppcx"/>
</p:tagLst>
</file>

<file path=ppt/tags/tag27.xml><?xml version="1.0" encoding="utf-8"?>
<p:tagLst xmlns:a="http://schemas.openxmlformats.org/drawingml/2006/main" xmlns:r="http://schemas.openxmlformats.org/officeDocument/2006/relationships" xmlns:p="http://schemas.openxmlformats.org/presentationml/2006/main">
  <p:tag name="PPSNARRATIONPROPS" val="P:\Duke\10_6_1\proc wav\10_6_1_30.wav"/>
  <p:tag name="PPSNARRATION" val="30,1191182317,P:\Duke\Completed\10_6_1\10_6_1_Lecture_Trans\comp10_unit6-1_lecture_slides\Media.ppcx"/>
</p:tagLst>
</file>

<file path=ppt/tags/tag28.xml><?xml version="1.0" encoding="utf-8"?>
<p:tagLst xmlns:a="http://schemas.openxmlformats.org/drawingml/2006/main" xmlns:r="http://schemas.openxmlformats.org/officeDocument/2006/relationships" xmlns:p="http://schemas.openxmlformats.org/presentationml/2006/main">
  <p:tag name="PPSNARRATIONPROPS" val="P:\Duke\10_6_1\proc wav\10_6_1_31.wav"/>
  <p:tag name="PPSNARRATION" val="31,1191182317,P:\Duke\Completed\10_6_1\10_6_1_Lecture_Trans\comp10_unit6-1_lecture_slides\Media.ppcx"/>
</p:tagLst>
</file>

<file path=ppt/tags/tag29.xml><?xml version="1.0" encoding="utf-8"?>
<p:tagLst xmlns:a="http://schemas.openxmlformats.org/drawingml/2006/main" xmlns:r="http://schemas.openxmlformats.org/officeDocument/2006/relationships" xmlns:p="http://schemas.openxmlformats.org/presentationml/2006/main">
  <p:tag name="PPSNARRATIONPROPS" val="P:\Duke\10_6_1\proc wav\10_6_1_32.wav"/>
  <p:tag name="PPSNARRATION" val="32,1191182317,P:\Duke\Completed\10_6_1\10_6_1_Lecture_Trans\comp10_unit6-1_lecture_slides\Media.ppcx"/>
</p:tagLst>
</file>

<file path=ppt/tags/tag3.xml><?xml version="1.0" encoding="utf-8"?>
<p:tagLst xmlns:a="http://schemas.openxmlformats.org/drawingml/2006/main" xmlns:r="http://schemas.openxmlformats.org/officeDocument/2006/relationships" xmlns:p="http://schemas.openxmlformats.org/presentationml/2006/main">
  <p:tag name="MMPROD_SUBSTITUTION_ID" val="{730F5621-53B0-4EFF-945A-E956489EB9FD}"/>
</p:tagLst>
</file>

<file path=ppt/tags/tag30.xml><?xml version="1.0" encoding="utf-8"?>
<p:tagLst xmlns:a="http://schemas.openxmlformats.org/drawingml/2006/main" xmlns:r="http://schemas.openxmlformats.org/officeDocument/2006/relationships" xmlns:p="http://schemas.openxmlformats.org/presentationml/2006/main">
  <p:tag name="PPSNARRATIONPROPS" val="P:\Duke\10_6_1\proc wav\10_6_1_33.wav"/>
  <p:tag name="PPSNARRATION" val="33,1191182317,P:\Duke\Completed\10_6_1\10_6_1_Lecture_Trans\comp10_unit6-1_lecture_slides\Media.ppcx"/>
</p:tagLst>
</file>

<file path=ppt/tags/tag31.xml><?xml version="1.0" encoding="utf-8"?>
<p:tagLst xmlns:a="http://schemas.openxmlformats.org/drawingml/2006/main" xmlns:r="http://schemas.openxmlformats.org/officeDocument/2006/relationships" xmlns:p="http://schemas.openxmlformats.org/presentationml/2006/main">
  <p:tag name="PPSNARRATIONPROPS" val="P:\Duke\10_6_1\proc wav\10_6_1_34.wav"/>
  <p:tag name="PPSNARRATION" val="34,1191182317,P:\Duke\Completed\10_6_1\10_6_1_Lecture_Trans\comp10_unit6-1_lecture_slides\Media.ppcx"/>
</p:tagLst>
</file>

<file path=ppt/tags/tag32.xml><?xml version="1.0" encoding="utf-8"?>
<p:tagLst xmlns:a="http://schemas.openxmlformats.org/drawingml/2006/main" xmlns:r="http://schemas.openxmlformats.org/officeDocument/2006/relationships" xmlns:p="http://schemas.openxmlformats.org/presentationml/2006/main">
  <p:tag name="PPSNARRATIONPROPS" val="P:\Duke\10_6_1\proc wav\10_6_1_35.wav"/>
  <p:tag name="PPSNARRATION" val="35,1191182317,P:\Duke\Completed\10_6_1\10_6_1_Lecture_Trans\comp10_unit6-1_lecture_slides\Media.ppcx"/>
</p:tagLst>
</file>

<file path=ppt/tags/tag33.xml><?xml version="1.0" encoding="utf-8"?>
<p:tagLst xmlns:a="http://schemas.openxmlformats.org/drawingml/2006/main" xmlns:r="http://schemas.openxmlformats.org/officeDocument/2006/relationships" xmlns:p="http://schemas.openxmlformats.org/presentationml/2006/main">
  <p:tag name="PPSNARRATIONPROPS" val="P:\Duke\10_6_1\proc wav\10_6_1_36.wav"/>
  <p:tag name="PPSNARRATION" val="36,1191182317,P:\Duke\Completed\10_6_1\10_6_1_Lecture_Trans\comp10_unit6-1_lecture_slides\Media.ppcx"/>
</p:tagLst>
</file>

<file path=ppt/tags/tag34.xml><?xml version="1.0" encoding="utf-8"?>
<p:tagLst xmlns:a="http://schemas.openxmlformats.org/drawingml/2006/main" xmlns:r="http://schemas.openxmlformats.org/officeDocument/2006/relationships" xmlns:p="http://schemas.openxmlformats.org/presentationml/2006/main">
  <p:tag name="PPSNARRATIONPROPS" val="P:\Duke\10_6_1\proc wav\10_6_1_37.wav"/>
  <p:tag name="PPSNARRATION" val="37,1191182317,P:\Duke\Completed\10_6_1\10_6_1_Lecture_Trans\comp10_unit6-1_lecture_slides\Media.ppcx"/>
</p:tagLst>
</file>

<file path=ppt/tags/tag35.xml><?xml version="1.0" encoding="utf-8"?>
<p:tagLst xmlns:a="http://schemas.openxmlformats.org/drawingml/2006/main" xmlns:r="http://schemas.openxmlformats.org/officeDocument/2006/relationships" xmlns:p="http://schemas.openxmlformats.org/presentationml/2006/main">
  <p:tag name="PPSNARRATIONPROPS" val="P:\Duke\10_6_1\proc wav\10_6_1_38.wav"/>
  <p:tag name="PPSNARRATION" val="38,1191182317,P:\Duke\Completed\10_6_1\10_6_1_Lecture_Trans\comp10_unit6-1_lecture_slides\Media.ppcx"/>
</p:tagLst>
</file>

<file path=ppt/tags/tag36.xml><?xml version="1.0" encoding="utf-8"?>
<p:tagLst xmlns:a="http://schemas.openxmlformats.org/drawingml/2006/main" xmlns:r="http://schemas.openxmlformats.org/officeDocument/2006/relationships" xmlns:p="http://schemas.openxmlformats.org/presentationml/2006/main">
  <p:tag name="PPSNARRATIONPROPS" val="P:\Duke\10_6_1\proc wav\10_6_1_39.wav"/>
  <p:tag name="PPSNARRATION" val="39,1191182317,P:\Duke\Completed\10_6_1\10_6_1_Lecture_Trans\comp10_unit6-1_lecture_slides\Media.ppcx"/>
</p:tagLst>
</file>

<file path=ppt/tags/tag37.xml><?xml version="1.0" encoding="utf-8"?>
<p:tagLst xmlns:a="http://schemas.openxmlformats.org/drawingml/2006/main" xmlns:r="http://schemas.openxmlformats.org/officeDocument/2006/relationships" xmlns:p="http://schemas.openxmlformats.org/presentationml/2006/main">
  <p:tag name="PPSNARRATIONPROPS" val="P:\Duke\10_6_1\proc wav\10_6_1_40.wav"/>
  <p:tag name="PPSNARRATION" val="40,1191182317,P:\Duke\Completed\10_6_1\10_6_1_Lecture_Trans\comp10_unit6-1_lecture_slides\Media.ppcx"/>
</p:tagLst>
</file>

<file path=ppt/tags/tag38.xml><?xml version="1.0" encoding="utf-8"?>
<p:tagLst xmlns:a="http://schemas.openxmlformats.org/drawingml/2006/main" xmlns:r="http://schemas.openxmlformats.org/officeDocument/2006/relationships" xmlns:p="http://schemas.openxmlformats.org/presentationml/2006/main">
  <p:tag name="PPSNARRATIONPROPS" val="P:\Duke\10_6_1\proc wav\10_6_1_41.wav"/>
  <p:tag name="PPSNARRATION" val="41,1191182317,P:\Duke\Completed\10_6_1\10_6_1_Lecture_Trans\comp10_unit6-1_lecture_slides\Media.ppcx"/>
</p:tagLst>
</file>

<file path=ppt/tags/tag39.xml><?xml version="1.0" encoding="utf-8"?>
<p:tagLst xmlns:a="http://schemas.openxmlformats.org/drawingml/2006/main" xmlns:r="http://schemas.openxmlformats.org/officeDocument/2006/relationships" xmlns:p="http://schemas.openxmlformats.org/presentationml/2006/main">
  <p:tag name="PPSNARRATIONPROPS" val="P:\Duke\10_6_1\proc wav\10_6_1_42.wav"/>
  <p:tag name="PPSNARRATION" val="42,1191182317,P:\Duke\Completed\10_6_1\10_6_1_Lecture_Trans\comp10_unit6-1_lecture_slides\Media.ppcx"/>
</p:tagLst>
</file>

<file path=ppt/tags/tag4.xml><?xml version="1.0" encoding="utf-8"?>
<p:tagLst xmlns:a="http://schemas.openxmlformats.org/drawingml/2006/main" xmlns:r="http://schemas.openxmlformats.org/officeDocument/2006/relationships" xmlns:p="http://schemas.openxmlformats.org/presentationml/2006/main">
  <p:tag name="PPSNARRATIONPROPS" val="P:\Duke\10_5_1\proc wav\10_5_1_03.wav"/>
  <p:tag name="PPSNARRATION" val="3,362333645,P:\Duke\Completed\10_5_1\10_5_1_Lecture_Trans\comp10_unit5-1_lecture_slides\Media.ppcx"/>
</p:tagLst>
</file>

<file path=ppt/tags/tag40.xml><?xml version="1.0" encoding="utf-8"?>
<p:tagLst xmlns:a="http://schemas.openxmlformats.org/drawingml/2006/main" xmlns:r="http://schemas.openxmlformats.org/officeDocument/2006/relationships" xmlns:p="http://schemas.openxmlformats.org/presentationml/2006/main">
  <p:tag name="PPSNARRATIONPROPS" val="P:\Duke\10_6_2\proc wav\10_6_2_03.wav"/>
  <p:tag name="PPSNARRATION" val="3,441953179,P:\Duke\Completed\10_6_2\10_6_2_Lecture_Trans\comp10_unit6-2_lecture_slides\Media.ppcx"/>
</p:tagLst>
</file>

<file path=ppt/tags/tag41.xml><?xml version="1.0" encoding="utf-8"?>
<p:tagLst xmlns:a="http://schemas.openxmlformats.org/drawingml/2006/main" xmlns:r="http://schemas.openxmlformats.org/officeDocument/2006/relationships" xmlns:p="http://schemas.openxmlformats.org/presentationml/2006/main">
  <p:tag name="PPSNARRATIONPROPS" val="P:\Duke\10_6_2\proc wav\10_6_2_04.wav"/>
  <p:tag name="PPSNARRATION" val="4,441953179,P:\Duke\Completed\10_6_2\10_6_2_Lecture_Trans\comp10_unit6-2_lecture_slides\Media.ppcx"/>
</p:tagLst>
</file>

<file path=ppt/tags/tag42.xml><?xml version="1.0" encoding="utf-8"?>
<p:tagLst xmlns:a="http://schemas.openxmlformats.org/drawingml/2006/main" xmlns:r="http://schemas.openxmlformats.org/officeDocument/2006/relationships" xmlns:p="http://schemas.openxmlformats.org/presentationml/2006/main">
  <p:tag name="PPSNARRATIONPROPS" val="P:\Duke\10_6_2\proc wav\10_6_2_05.wav"/>
  <p:tag name="PPSNARRATION" val="5,441953179,P:\Duke\Completed\10_6_2\10_6_2_Lecture_Trans\comp10_unit6-2_lecture_slides\Media.ppcx"/>
</p:tagLst>
</file>

<file path=ppt/tags/tag43.xml><?xml version="1.0" encoding="utf-8"?>
<p:tagLst xmlns:a="http://schemas.openxmlformats.org/drawingml/2006/main" xmlns:r="http://schemas.openxmlformats.org/officeDocument/2006/relationships" xmlns:p="http://schemas.openxmlformats.org/presentationml/2006/main">
  <p:tag name="PPSNARRATIONPROPS" val="P:\Duke\10_6_2\proc wav\10_6_2_06.wav"/>
  <p:tag name="PPSNARRATION" val="6,441953179,P:\Duke\Completed\10_6_2\10_6_2_Lecture_Trans\comp10_unit6-2_lecture_slides\Media.ppcx"/>
</p:tagLst>
</file>

<file path=ppt/tags/tag44.xml><?xml version="1.0" encoding="utf-8"?>
<p:tagLst xmlns:a="http://schemas.openxmlformats.org/drawingml/2006/main" xmlns:r="http://schemas.openxmlformats.org/officeDocument/2006/relationships" xmlns:p="http://schemas.openxmlformats.org/presentationml/2006/main">
  <p:tag name="PPSNARRATIONPROPS" val="P:\Duke\10_6_2\proc wav\10_6_2_07.wav"/>
  <p:tag name="PPSNARRATION" val="7,441953179,P:\Duke\Completed\10_6_2\10_6_2_Lecture_Trans\comp10_unit6-2_lecture_slides\Media.ppcx"/>
</p:tagLst>
</file>

<file path=ppt/tags/tag45.xml><?xml version="1.0" encoding="utf-8"?>
<p:tagLst xmlns:a="http://schemas.openxmlformats.org/drawingml/2006/main" xmlns:r="http://schemas.openxmlformats.org/officeDocument/2006/relationships" xmlns:p="http://schemas.openxmlformats.org/presentationml/2006/main">
  <p:tag name="PPSNARRATIONPROPS" val="P:\Duke\10_6_2\proc wav\10_6_2_08.wav"/>
  <p:tag name="PPSNARRATION" val="8,441953179,P:\Duke\Completed\10_6_2\10_6_2_Lecture_Trans\comp10_unit6-2_lecture_slides\Media.ppcx"/>
</p:tagLst>
</file>

<file path=ppt/tags/tag46.xml><?xml version="1.0" encoding="utf-8"?>
<p:tagLst xmlns:a="http://schemas.openxmlformats.org/drawingml/2006/main" xmlns:r="http://schemas.openxmlformats.org/officeDocument/2006/relationships" xmlns:p="http://schemas.openxmlformats.org/presentationml/2006/main">
  <p:tag name="PPSNARRATIONPROPS" val="P:\Duke\10_6_2\proc wav\10_6_2_09.wav"/>
  <p:tag name="PPSNARRATION" val="9,441953179,P:\Duke\Completed\10_6_2\10_6_2_Lecture_Trans\comp10_unit6-2_lecture_slides\Media.ppcx"/>
</p:tagLst>
</file>

<file path=ppt/tags/tag47.xml><?xml version="1.0" encoding="utf-8"?>
<p:tagLst xmlns:a="http://schemas.openxmlformats.org/drawingml/2006/main" xmlns:r="http://schemas.openxmlformats.org/officeDocument/2006/relationships" xmlns:p="http://schemas.openxmlformats.org/presentationml/2006/main">
  <p:tag name="PPSNARRATIONPROPS" val="P:\Duke\10_6_2\proc wav\10_6_2_11.wav"/>
  <p:tag name="PPSNARRATION" val="11,441953179,P:\Duke\Completed\10_6_2\10_6_2_Lecture_Trans\comp10_unit6-2_lecture_slides\Media.ppcx"/>
</p:tagLst>
</file>

<file path=ppt/tags/tag48.xml><?xml version="1.0" encoding="utf-8"?>
<p:tagLst xmlns:a="http://schemas.openxmlformats.org/drawingml/2006/main" xmlns:r="http://schemas.openxmlformats.org/officeDocument/2006/relationships" xmlns:p="http://schemas.openxmlformats.org/presentationml/2006/main">
  <p:tag name="PPSNARRATIONPROPS" val="P:\Duke\10_6_2\proc wav\10_6_2_12.wav"/>
  <p:tag name="PPSNARRATION" val="12,441953179,P:\Duke\Completed\10_6_2\10_6_2_Lecture_Trans\comp10_unit6-2_lecture_slides\Media.ppcx"/>
</p:tagLst>
</file>

<file path=ppt/tags/tag49.xml><?xml version="1.0" encoding="utf-8"?>
<p:tagLst xmlns:a="http://schemas.openxmlformats.org/drawingml/2006/main" xmlns:r="http://schemas.openxmlformats.org/officeDocument/2006/relationships" xmlns:p="http://schemas.openxmlformats.org/presentationml/2006/main">
  <p:tag name="PPSNARRATIONPROPS" val="P:\Duke\10_6_2\proc wav\10_6_2_18.wav"/>
  <p:tag name="PPSNARRATION" val="18,441953179,P:\Duke\Completed\10_6_2\10_6_2_Lecture_Trans\comp10_unit6-2_lecture_slides\Media.ppcx"/>
</p:tagLst>
</file>

<file path=ppt/tags/tag5.xml><?xml version="1.0" encoding="utf-8"?>
<p:tagLst xmlns:a="http://schemas.openxmlformats.org/drawingml/2006/main" xmlns:r="http://schemas.openxmlformats.org/officeDocument/2006/relationships" xmlns:p="http://schemas.openxmlformats.org/presentationml/2006/main">
  <p:tag name="PPSNARRATIONPROPS" val="P:\Duke\10_6_1\proc wav\10_6_1_03.wav"/>
  <p:tag name="PPSNARRATION" val="3,1191182317,P:\Duke\Completed\10_6_1\10_6_1_Lecture_Trans\comp10_unit6-1_lecture_slides\Media.ppcx"/>
</p:tagLst>
</file>

<file path=ppt/tags/tag50.xml><?xml version="1.0" encoding="utf-8"?>
<p:tagLst xmlns:a="http://schemas.openxmlformats.org/drawingml/2006/main" xmlns:r="http://schemas.openxmlformats.org/officeDocument/2006/relationships" xmlns:p="http://schemas.openxmlformats.org/presentationml/2006/main">
  <p:tag name="PPSNARRATIONPROPS" val="P:\Duke\10_6_3\proc wav\10_6_3_03.wav"/>
  <p:tag name="PPSNARRATION" val="3,798541100,P:\Duke\Completed\10_6_3\10_6_3_Lecture_Trans\comp10_unit6-3_lecture_slides\Media.ppcx"/>
</p:tagLst>
</file>

<file path=ppt/tags/tag51.xml><?xml version="1.0" encoding="utf-8"?>
<p:tagLst xmlns:a="http://schemas.openxmlformats.org/drawingml/2006/main" xmlns:r="http://schemas.openxmlformats.org/officeDocument/2006/relationships" xmlns:p="http://schemas.openxmlformats.org/presentationml/2006/main">
  <p:tag name="PPSNARRATIONPROPS" val="P:\Duke\10_6_3\proc wav\10_6_3_04.wav"/>
  <p:tag name="PPSNARRATION" val="4,798541100,P:\Duke\Completed\10_6_3\10_6_3_Lecture_Trans\comp10_unit6-3_lecture_slides\Media.ppcx"/>
</p:tagLst>
</file>

<file path=ppt/tags/tag52.xml><?xml version="1.0" encoding="utf-8"?>
<p:tagLst xmlns:a="http://schemas.openxmlformats.org/drawingml/2006/main" xmlns:r="http://schemas.openxmlformats.org/officeDocument/2006/relationships" xmlns:p="http://schemas.openxmlformats.org/presentationml/2006/main">
  <p:tag name="PPSNARRATIONPROPS" val="P:\Duke\10_6_3\proc wav\10_6_3_05.wav"/>
  <p:tag name="PPSNARRATION" val="5,798541100,P:\Duke\Completed\10_6_3\10_6_3_Lecture_Trans\comp10_unit6-3_lecture_slides\Media.ppcx"/>
</p:tagLst>
</file>

<file path=ppt/tags/tag53.xml><?xml version="1.0" encoding="utf-8"?>
<p:tagLst xmlns:a="http://schemas.openxmlformats.org/drawingml/2006/main" xmlns:r="http://schemas.openxmlformats.org/officeDocument/2006/relationships" xmlns:p="http://schemas.openxmlformats.org/presentationml/2006/main">
  <p:tag name="PPSNARRATIONPROPS" val="P:\Duke\10_6_3\proc wav\10_6_3_06.wav"/>
  <p:tag name="PPSNARRATION" val="6,798541100,P:\Duke\Completed\10_6_3\10_6_3_Lecture_Trans\comp10_unit6-3_lecture_slides\Media.ppcx"/>
</p:tagLst>
</file>

<file path=ppt/tags/tag54.xml><?xml version="1.0" encoding="utf-8"?>
<p:tagLst xmlns:a="http://schemas.openxmlformats.org/drawingml/2006/main" xmlns:r="http://schemas.openxmlformats.org/officeDocument/2006/relationships" xmlns:p="http://schemas.openxmlformats.org/presentationml/2006/main">
  <p:tag name="PPSNARRATIONPROPS" val="P:\Duke\10_6_3\proc wav\10_6_3_07.wav"/>
  <p:tag name="PPSNARRATION" val="7,798541100,P:\Duke\Completed\10_6_3\10_6_3_Lecture_Trans\comp10_unit6-3_lecture_slides\Media.ppcx"/>
</p:tagLst>
</file>

<file path=ppt/tags/tag55.xml><?xml version="1.0" encoding="utf-8"?>
<p:tagLst xmlns:a="http://schemas.openxmlformats.org/drawingml/2006/main" xmlns:r="http://schemas.openxmlformats.org/officeDocument/2006/relationships" xmlns:p="http://schemas.openxmlformats.org/presentationml/2006/main">
  <p:tag name="PPSNARRATIONPROPS" val="P:\Duke\10_6_3\proc wav\10_6_3_08.wav"/>
  <p:tag name="PPSNARRATION" val="8,798541100,P:\Duke\Completed\10_6_3\10_6_3_Lecture_Trans\comp10_unit6-3_lecture_slides\Media.ppcx"/>
</p:tagLst>
</file>

<file path=ppt/tags/tag56.xml><?xml version="1.0" encoding="utf-8"?>
<p:tagLst xmlns:a="http://schemas.openxmlformats.org/drawingml/2006/main" xmlns:r="http://schemas.openxmlformats.org/officeDocument/2006/relationships" xmlns:p="http://schemas.openxmlformats.org/presentationml/2006/main">
  <p:tag name="PPSNARRATIONPROPS" val="P:\Duke\10_6_3\proc wav\10_6_3_09.wav"/>
  <p:tag name="PPSNARRATION" val="9,798541100,P:\Duke\Completed\10_6_3\10_6_3_Lecture_Trans\comp10_unit6-3_lecture_slides\Media.ppcx"/>
</p:tagLst>
</file>

<file path=ppt/tags/tag57.xml><?xml version="1.0" encoding="utf-8"?>
<p:tagLst xmlns:a="http://schemas.openxmlformats.org/drawingml/2006/main" xmlns:r="http://schemas.openxmlformats.org/officeDocument/2006/relationships" xmlns:p="http://schemas.openxmlformats.org/presentationml/2006/main">
  <p:tag name="PPSNARRATIONPROPS" val="P:\Duke\10_6_3\proc wav\10_6_3_10.wav"/>
  <p:tag name="PPSNARRATION" val="10,798541100,P:\Duke\Completed\10_6_3\10_6_3_Lecture_Trans\comp10_unit6-3_lecture_slides\Media.ppcx"/>
</p:tagLst>
</file>

<file path=ppt/tags/tag58.xml><?xml version="1.0" encoding="utf-8"?>
<p:tagLst xmlns:a="http://schemas.openxmlformats.org/drawingml/2006/main" xmlns:r="http://schemas.openxmlformats.org/officeDocument/2006/relationships" xmlns:p="http://schemas.openxmlformats.org/presentationml/2006/main">
  <p:tag name="PPSNARRATIONPROPS" val="P:\Duke\10_6_3\proc wav\10_6_3_11.wav"/>
  <p:tag name="PPSNARRATION" val="11,798541100,P:\Duke\Completed\10_6_3\10_6_3_Lecture_Trans\comp10_unit6-3_lecture_slides\Media.ppcx"/>
</p:tagLst>
</file>

<file path=ppt/tags/tag59.xml><?xml version="1.0" encoding="utf-8"?>
<p:tagLst xmlns:a="http://schemas.openxmlformats.org/drawingml/2006/main" xmlns:r="http://schemas.openxmlformats.org/officeDocument/2006/relationships" xmlns:p="http://schemas.openxmlformats.org/presentationml/2006/main">
  <p:tag name="PPSNARRATIONPROPS" val="P:\Duke\10_6_3\proc wav\10_6_3_12.wav"/>
  <p:tag name="PPSNARRATION" val="12,798541100,P:\Duke\Completed\10_6_3\10_6_3_Lecture_Trans\comp10_unit6-3_lecture_slides\Media.ppcx"/>
</p:tagLst>
</file>

<file path=ppt/tags/tag6.xml><?xml version="1.0" encoding="utf-8"?>
<p:tagLst xmlns:a="http://schemas.openxmlformats.org/drawingml/2006/main" xmlns:r="http://schemas.openxmlformats.org/officeDocument/2006/relationships" xmlns:p="http://schemas.openxmlformats.org/presentationml/2006/main">
  <p:tag name="PPSNARRATIONPROPS" val="P:\Duke\10_6_1\proc wav\10_6_1_04.wav"/>
  <p:tag name="PPSNARRATION" val="4,1191182317,P:\Duke\Completed\10_6_1\10_6_1_Lecture_Trans\comp10_unit6-1_lecture_slides\Media.ppcx"/>
</p:tagLst>
</file>

<file path=ppt/tags/tag60.xml><?xml version="1.0" encoding="utf-8"?>
<p:tagLst xmlns:a="http://schemas.openxmlformats.org/drawingml/2006/main" xmlns:r="http://schemas.openxmlformats.org/officeDocument/2006/relationships" xmlns:p="http://schemas.openxmlformats.org/presentationml/2006/main">
  <p:tag name="PPSNARRATIONPROPS" val="P:\Duke\10_6_3\proc wav\10_6_3_13.wav"/>
  <p:tag name="PPSNARRATION" val="13,798541100,P:\Duke\Completed\10_6_3\10_6_3_Lecture_Trans\comp10_unit6-3_lecture_slides\Media.ppcx"/>
</p:tagLst>
</file>

<file path=ppt/tags/tag61.xml><?xml version="1.0" encoding="utf-8"?>
<p:tagLst xmlns:a="http://schemas.openxmlformats.org/drawingml/2006/main" xmlns:r="http://schemas.openxmlformats.org/officeDocument/2006/relationships" xmlns:p="http://schemas.openxmlformats.org/presentationml/2006/main">
  <p:tag name="PPSNARRATIONPROPS" val="P:\Duke\10_6_3\proc wav\10_6_3_14.wav"/>
  <p:tag name="PPSNARRATION" val="14,798541100,P:\Duke\Completed\10_6_3\10_6_3_Lecture_Trans\comp10_unit6-3_lecture_slides\Media.ppcx"/>
</p:tagLst>
</file>

<file path=ppt/tags/tag62.xml><?xml version="1.0" encoding="utf-8"?>
<p:tagLst xmlns:a="http://schemas.openxmlformats.org/drawingml/2006/main" xmlns:r="http://schemas.openxmlformats.org/officeDocument/2006/relationships" xmlns:p="http://schemas.openxmlformats.org/presentationml/2006/main">
  <p:tag name="PPSNARRATIONPROPS" val="P:\Duke\10_6_3\proc wav\10_6_3_15.wav"/>
  <p:tag name="PPSNARRATION" val="15,798541100,P:\Duke\Completed\10_6_3\10_6_3_Lecture_Trans\comp10_unit6-3_lecture_slides\Media.ppcx"/>
</p:tagLst>
</file>

<file path=ppt/tags/tag63.xml><?xml version="1.0" encoding="utf-8"?>
<p:tagLst xmlns:a="http://schemas.openxmlformats.org/drawingml/2006/main" xmlns:r="http://schemas.openxmlformats.org/officeDocument/2006/relationships" xmlns:p="http://schemas.openxmlformats.org/presentationml/2006/main">
  <p:tag name="PPSNARRATIONPROPS" val="P:\Duke\10_6_3\proc wav\10_6_3_16.wav"/>
  <p:tag name="PPSNARRATION" val="16,798541100,P:\Duke\Completed\10_6_3\10_6_3_Lecture_Trans\comp10_unit6-3_lecture_slides\Media.ppcx"/>
</p:tagLst>
</file>

<file path=ppt/tags/tag64.xml><?xml version="1.0" encoding="utf-8"?>
<p:tagLst xmlns:a="http://schemas.openxmlformats.org/drawingml/2006/main" xmlns:r="http://schemas.openxmlformats.org/officeDocument/2006/relationships" xmlns:p="http://schemas.openxmlformats.org/presentationml/2006/main">
  <p:tag name="PPSNARRATIONPROPS" val="P:\Duke\10_6_3\proc wav\10_6_3_18.wav"/>
  <p:tag name="PPSNARRATION" val="18,798541100,P:\Duke\Completed\10_6_3\10_6_3_Lecture_Trans\comp10_unit6-3_lecture_slides\Media.ppcx"/>
</p:tagLst>
</file>

<file path=ppt/tags/tag65.xml><?xml version="1.0" encoding="utf-8"?>
<p:tagLst xmlns:a="http://schemas.openxmlformats.org/drawingml/2006/main" xmlns:r="http://schemas.openxmlformats.org/officeDocument/2006/relationships" xmlns:p="http://schemas.openxmlformats.org/presentationml/2006/main">
  <p:tag name="PPSNARRATIONPROPS" val="P:\Duke\10_6_3\proc wav\10_6_3_19.wav"/>
  <p:tag name="PPSNARRATION" val="19,798541100,P:\Duke\Completed\10_6_3\10_6_3_Lecture_Trans\comp10_unit6-3_lecture_slides\Media.ppcx"/>
</p:tagLst>
</file>

<file path=ppt/tags/tag66.xml><?xml version="1.0" encoding="utf-8"?>
<p:tagLst xmlns:a="http://schemas.openxmlformats.org/drawingml/2006/main" xmlns:r="http://schemas.openxmlformats.org/officeDocument/2006/relationships" xmlns:p="http://schemas.openxmlformats.org/presentationml/2006/main">
  <p:tag name="PPSNARRATIONPROPS" val="P:\Duke\10_6_3\proc wav\10_6_3_20.wav"/>
  <p:tag name="PPSNARRATION" val="20,798541100,P:\Duke\Completed\10_6_3\10_6_3_Lecture_Trans\comp10_unit6-3_lecture_slides\Media.ppcx"/>
</p:tagLst>
</file>

<file path=ppt/tags/tag67.xml><?xml version="1.0" encoding="utf-8"?>
<p:tagLst xmlns:a="http://schemas.openxmlformats.org/drawingml/2006/main" xmlns:r="http://schemas.openxmlformats.org/officeDocument/2006/relationships" xmlns:p="http://schemas.openxmlformats.org/presentationml/2006/main">
  <p:tag name="PPSNARRATIONPROPS" val="P:\Duke\10_6_3\proc wav\10_6_3_21.wav"/>
  <p:tag name="PPSNARRATION" val="21,798541100,P:\Duke\Completed\10_6_3\10_6_3_Lecture_Trans\comp10_unit6-3_lecture_slides\Media.ppcx"/>
</p:tagLst>
</file>

<file path=ppt/tags/tag68.xml><?xml version="1.0" encoding="utf-8"?>
<p:tagLst xmlns:a="http://schemas.openxmlformats.org/drawingml/2006/main" xmlns:r="http://schemas.openxmlformats.org/officeDocument/2006/relationships" xmlns:p="http://schemas.openxmlformats.org/presentationml/2006/main">
  <p:tag name="PPSNARRATIONPROPS" val="P:\Duke\10_6_3\proc wav\10_6_3_22.wav"/>
  <p:tag name="PPSNARRATION" val="22,798541100,P:\Duke\Completed\10_6_3\10_6_3_Lecture_Trans\comp10_unit6-3_lecture_slides\Media.ppcx"/>
</p:tagLst>
</file>

<file path=ppt/tags/tag69.xml><?xml version="1.0" encoding="utf-8"?>
<p:tagLst xmlns:a="http://schemas.openxmlformats.org/drawingml/2006/main" xmlns:r="http://schemas.openxmlformats.org/officeDocument/2006/relationships" xmlns:p="http://schemas.openxmlformats.org/presentationml/2006/main">
  <p:tag name="PPSNARRATIONPROPS" val="P:\Duke\10_6_3\proc wav\10_6_3_23.wav"/>
  <p:tag name="PPSNARRATION" val="23,798541100,P:\Duke\Completed\10_6_3\10_6_3_Lecture_Trans\comp10_unit6-3_lecture_slides\Media.ppcx"/>
</p:tagLst>
</file>

<file path=ppt/tags/tag7.xml><?xml version="1.0" encoding="utf-8"?>
<p:tagLst xmlns:a="http://schemas.openxmlformats.org/drawingml/2006/main" xmlns:r="http://schemas.openxmlformats.org/officeDocument/2006/relationships" xmlns:p="http://schemas.openxmlformats.org/presentationml/2006/main">
  <p:tag name="PPSNARRATIONPROPS" val="P:\Duke\10_6_1\proc wav\10_6_1_05.wav"/>
  <p:tag name="PPSNARRATION" val="5,1191182317,P:\Duke\Completed\10_6_1\10_6_1_Lecture_Trans\comp10_unit6-1_lecture_slides\Media.ppcx"/>
</p:tagLst>
</file>

<file path=ppt/tags/tag70.xml><?xml version="1.0" encoding="utf-8"?>
<p:tagLst xmlns:a="http://schemas.openxmlformats.org/drawingml/2006/main" xmlns:r="http://schemas.openxmlformats.org/officeDocument/2006/relationships" xmlns:p="http://schemas.openxmlformats.org/presentationml/2006/main">
  <p:tag name="PPSNARRATIONPROPS" val="P:\Duke\10_6_2\proc wav\10_6_2_19.wav"/>
  <p:tag name="PPSNARRATION" val="19,441953179,P:\Duke\Completed\10_6_2\10_6_2_Lecture_Trans\comp10_unit6-2_lecture_slides\Media.ppcx"/>
</p:tagLst>
</file>

<file path=ppt/tags/tag71.xml><?xml version="1.0" encoding="utf-8"?>
<p:tagLst xmlns:a="http://schemas.openxmlformats.org/drawingml/2006/main" xmlns:r="http://schemas.openxmlformats.org/officeDocument/2006/relationships" xmlns:p="http://schemas.openxmlformats.org/presentationml/2006/main">
  <p:tag name="PPSNARRATIONPROPS" val="P:\Duke\10_6_1\proc wav\10_6_1_43.wav"/>
  <p:tag name="PPSNARRATION" val="43,1191182317,P:\Duke\Completed\10_6_1\10_6_1_Lecture_Trans\comp10_unit6-1_lecture_slides\Media.ppcx"/>
</p:tagLst>
</file>

<file path=ppt/tags/tag8.xml><?xml version="1.0" encoding="utf-8"?>
<p:tagLst xmlns:a="http://schemas.openxmlformats.org/drawingml/2006/main" xmlns:r="http://schemas.openxmlformats.org/officeDocument/2006/relationships" xmlns:p="http://schemas.openxmlformats.org/presentationml/2006/main">
  <p:tag name="PPSNARRATIONPROPS" val="P:\Duke\10_6_1\proc wav\10_6_1_06.wav"/>
  <p:tag name="PPSNARRATION" val="6,1191182317,P:\Duke\Completed\10_6_1\10_6_1_Lecture_Trans\comp10_unit6-1_lecture_slides\Media.ppcx"/>
</p:tagLst>
</file>

<file path=ppt/tags/tag9.xml><?xml version="1.0" encoding="utf-8"?>
<p:tagLst xmlns:a="http://schemas.openxmlformats.org/drawingml/2006/main" xmlns:r="http://schemas.openxmlformats.org/officeDocument/2006/relationships" xmlns:p="http://schemas.openxmlformats.org/presentationml/2006/main">
  <p:tag name="PPSNARRATIONPROPS" val="P:\Duke\10_6_1\proc wav\10_6_1_07.wav"/>
  <p:tag name="PPSNARRATION" val="7,1191182317,P:\Duke\Completed\10_6_1\10_6_1_Lecture_Trans\comp10_unit6-1_lecture_slides\Media.ppcx"/>
</p:tagLst>
</file>

<file path=ppt/theme/theme1.xml><?xml version="1.0" encoding="utf-8"?>
<a:theme xmlns:a="http://schemas.openxmlformats.org/drawingml/2006/main" name="1_Default Design">
  <a:themeElements>
    <a:clrScheme name="HIT">
      <a:dk1>
        <a:srgbClr val="000000"/>
      </a:dk1>
      <a:lt1>
        <a:srgbClr val="FFFFFF"/>
      </a:lt1>
      <a:dk2>
        <a:srgbClr val="000000"/>
      </a:dk2>
      <a:lt2>
        <a:srgbClr val="000000"/>
      </a:lt2>
      <a:accent1>
        <a:srgbClr val="7F7F7F"/>
      </a:accent1>
      <a:accent2>
        <a:srgbClr val="F2F2F2"/>
      </a:accent2>
      <a:accent3>
        <a:srgbClr val="FFFFFF"/>
      </a:accent3>
      <a:accent4>
        <a:srgbClr val="000000"/>
      </a:accent4>
      <a:accent5>
        <a:srgbClr val="000000"/>
      </a:accent5>
      <a:accent6>
        <a:srgbClr val="000000"/>
      </a:accent6>
      <a:hlink>
        <a:srgbClr val="000000"/>
      </a:hlink>
      <a:folHlink>
        <a:srgbClr val="000000"/>
      </a:folHlink>
    </a:clrScheme>
    <a:fontScheme name="Custom 1">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320272AB-DC66-4E2B-ADAC-41C22B4BC0F4}"/>
</file>

<file path=customXml/itemProps2.xml><?xml version="1.0" encoding="utf-8"?>
<ds:datastoreItem xmlns:ds="http://schemas.openxmlformats.org/officeDocument/2006/customXml" ds:itemID="{2933F947-5E26-41AD-B2B1-4FA6CFF7B783}"/>
</file>

<file path=customXml/itemProps3.xml><?xml version="1.0" encoding="utf-8"?>
<ds:datastoreItem xmlns:ds="http://schemas.openxmlformats.org/officeDocument/2006/customXml" ds:itemID="{F2421FD2-30DA-4F5F-8597-2D12FB527390}"/>
</file>

<file path=docProps/app.xml><?xml version="1.0" encoding="utf-8"?>
<Properties xmlns="http://schemas.openxmlformats.org/officeDocument/2006/extended-properties" xmlns:vt="http://schemas.openxmlformats.org/officeDocument/2006/docPropsVTypes">
  <TotalTime>2157</TotalTime>
  <Words>9227</Words>
  <Application>Microsoft Office PowerPoint</Application>
  <PresentationFormat>On-screen Show (4:3)</PresentationFormat>
  <Paragraphs>889</Paragraphs>
  <Slides>69</Slides>
  <Notes>68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69</vt:i4>
      </vt:variant>
    </vt:vector>
  </HeadingPairs>
  <TitlesOfParts>
    <vt:vector size="74" baseType="lpstr">
      <vt:lpstr>Arial</vt:lpstr>
      <vt:lpstr>Calibri</vt:lpstr>
      <vt:lpstr>Verdana</vt:lpstr>
      <vt:lpstr>Wingdings</vt:lpstr>
      <vt:lpstr>1_Default Design</vt:lpstr>
      <vt:lpstr>Fundamentals of Workflow Process Analysis and Redesign</vt:lpstr>
      <vt:lpstr>Goals</vt:lpstr>
      <vt:lpstr>Topics Covered in Unit 6 </vt:lpstr>
      <vt:lpstr>PowerPoint Presentation</vt:lpstr>
      <vt:lpstr>Goals of Redesigning Processes</vt:lpstr>
      <vt:lpstr>PowerPoint Presentation</vt:lpstr>
      <vt:lpstr>Unproductive Work</vt:lpstr>
      <vt:lpstr>PowerPoint Presentation</vt:lpstr>
      <vt:lpstr>Why not just implement technology?</vt:lpstr>
      <vt:lpstr>Redesign Strategies2</vt:lpstr>
      <vt:lpstr>Redesign Strategies2 (cont.)</vt:lpstr>
      <vt:lpstr>Optimization Method:   Automation </vt:lpstr>
      <vt:lpstr>Automation Examples</vt:lpstr>
      <vt:lpstr>Optimization Method: Centralization </vt:lpstr>
      <vt:lpstr>Optimization Method:  Control Addition</vt:lpstr>
      <vt:lpstr>Control Addition Examples</vt:lpstr>
      <vt:lpstr>Control Relocation </vt:lpstr>
      <vt:lpstr>Contact Reduction</vt:lpstr>
      <vt:lpstr>Customer Teams</vt:lpstr>
      <vt:lpstr>Exception Handling </vt:lpstr>
      <vt:lpstr>Exception Handling Examples</vt:lpstr>
      <vt:lpstr>Extra Resources </vt:lpstr>
      <vt:lpstr>Flexible Assignment </vt:lpstr>
      <vt:lpstr>Integration </vt:lpstr>
      <vt:lpstr>Interfacing </vt:lpstr>
      <vt:lpstr>Knock-out</vt:lpstr>
      <vt:lpstr>As Few Hands as Possible </vt:lpstr>
      <vt:lpstr>Outsourcing, Trusted Party  </vt:lpstr>
      <vt:lpstr>Process Types</vt:lpstr>
      <vt:lpstr>Eliminate Queues and Batching</vt:lpstr>
      <vt:lpstr>Parallelism, Resequencing </vt:lpstr>
      <vt:lpstr>Task Composition</vt:lpstr>
      <vt:lpstr>Task Elimination</vt:lpstr>
      <vt:lpstr>Specialist-generalist</vt:lpstr>
      <vt:lpstr>Triage</vt:lpstr>
      <vt:lpstr>Types of Changes</vt:lpstr>
      <vt:lpstr>Summary</vt:lpstr>
      <vt:lpstr>Human-Centered Design (HCD)</vt:lpstr>
      <vt:lpstr>Big D and Little d</vt:lpstr>
      <vt:lpstr>Human-Centered Design Principles ISO 9241-2104</vt:lpstr>
      <vt:lpstr>ISO HCD Framework4</vt:lpstr>
      <vt:lpstr>Design Solutions</vt:lpstr>
      <vt:lpstr>Design Methods</vt:lpstr>
      <vt:lpstr>Design Methods cont.</vt:lpstr>
      <vt:lpstr>Design Perspectives</vt:lpstr>
      <vt:lpstr>Design Alignment</vt:lpstr>
      <vt:lpstr>Summary</vt:lpstr>
      <vt:lpstr>Topics – Unit 10.6</vt:lpstr>
      <vt:lpstr>Big D and Little d</vt:lpstr>
      <vt:lpstr>Common Software Interfaces in Small to Mid-size Clinics</vt:lpstr>
      <vt:lpstr>Practice Management System (PMS)</vt:lpstr>
      <vt:lpstr>PMS-EHR Workflow </vt:lpstr>
      <vt:lpstr>Lab Information Management System (LIMS) Functions</vt:lpstr>
      <vt:lpstr>LIMS Functionality</vt:lpstr>
      <vt:lpstr>LIMS-EHR Workflow</vt:lpstr>
      <vt:lpstr>Imaging Functions</vt:lpstr>
      <vt:lpstr>Imager-PACS-EHR workflow</vt:lpstr>
      <vt:lpstr>Patient Portal</vt:lpstr>
      <vt:lpstr>Example Patient Portal</vt:lpstr>
      <vt:lpstr>Health Information Exchange</vt:lpstr>
      <vt:lpstr>HIE Workflow</vt:lpstr>
      <vt:lpstr>Process Redesign Example</vt:lpstr>
      <vt:lpstr>Q1: Context Diagram</vt:lpstr>
      <vt:lpstr>Q2: Two things about which you need more information to make redesign recommendations</vt:lpstr>
      <vt:lpstr>Q3: Two redesign recommendations and what EHR functions are needed?</vt:lpstr>
      <vt:lpstr>Q4: System interfaces</vt:lpstr>
      <vt:lpstr>Summary</vt:lpstr>
      <vt:lpstr>References</vt:lpstr>
      <vt:lpstr>References</vt:lpstr>
    </vt:vector>
  </TitlesOfParts>
  <Company>Duke Medical 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DCRI</dc:creator>
  <cp:lastModifiedBy>Hossain Shahriar</cp:lastModifiedBy>
  <cp:revision>130</cp:revision>
  <cp:lastPrinted>2011-04-12T20:47:28Z</cp:lastPrinted>
  <dcterms:created xsi:type="dcterms:W3CDTF">2010-06-22T17:56:09Z</dcterms:created>
  <dcterms:modified xsi:type="dcterms:W3CDTF">2020-12-14T01:02:56Z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