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7.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32.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31.xml" ContentType="application/vnd.openxmlformats-officedocument.presentationml.slide+xml"/>
  <Override PartName="/ppt/slides/slide26.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27.xml" ContentType="application/vnd.openxmlformats-officedocument.presentationml.slide+xml"/>
  <Override PartName="/ppt/notesSlides/notesSlide31.xml" ContentType="application/vnd.openxmlformats-officedocument.presentationml.notesSlide+xml"/>
  <Override PartName="/ppt/notesSlides/notesSlide27.xml" ContentType="application/vnd.openxmlformats-officedocument.presentationml.notesSlide+xml"/>
  <Override PartName="/ppt/slideMasters/slideMaster1.xml" ContentType="application/vnd.openxmlformats-officedocument.presentationml.slideMaster+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26.xml" ContentType="application/vnd.openxmlformats-officedocument.presentationml.notesSlide+xml"/>
  <Override PartName="/ppt/notesSlides/notesSlide28.xml" ContentType="application/vnd.openxmlformats-officedocument.presentationml.notesSlide+xml"/>
  <Override PartName="/ppt/notesSlides/notesSlide25.xml" ContentType="application/vnd.openxmlformats-officedocument.presentationml.notesSlide+xml"/>
  <Override PartName="/ppt/notesSlides/notesSlide17.xml" ContentType="application/vnd.openxmlformats-officedocument.presentationml.notesSlide+xml"/>
  <Override PartName="/ppt/notesSlides/notesSlide5.xml" ContentType="application/vnd.openxmlformats-officedocument.presentationml.notesSlide+xml"/>
  <Override PartName="/ppt/notesSlides/notesSlide18.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19.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16.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22.xml" ContentType="application/vnd.openxmlformats-officedocument.presentationml.notesSlide+xml"/>
  <Override PartName="/ppt/notesSlides/notesSlide1.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notesSlides/notesSlide24.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23.xml" ContentType="application/vnd.openxmlformats-officedocument.presentationml.notes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ags/tag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3.xml" ContentType="application/vnd.openxmlformats-officedocument.presentationml.tags+xml"/>
  <Override PartName="/ppt/tags/tag1.xml" ContentType="application/vnd.openxmlformats-officedocument.presentationml.tags+xml"/>
  <Override PartName="/ppt/tags/tag2.xml" ContentType="application/vnd.openxmlformats-officedocument.presentationml.tags+xml"/>
  <Override PartName="/ppt/tags/tag27.xml" ContentType="application/vnd.openxmlformats-officedocument.presentationml.tags+xml"/>
  <Override PartName="/ppt/tags/tag34.xml" ContentType="application/vnd.openxmlformats-officedocument.presentationml.tags+xml"/>
  <Override PartName="/ppt/tags/tag30.xml" ContentType="application/vnd.openxmlformats-officedocument.presentationml.tags+xml"/>
  <Override PartName="/ppt/tags/tag28.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26.xml" ContentType="application/vnd.openxmlformats-officedocument.presentationml.tags+xml"/>
  <Override PartName="/ppt/tags/tag5.xml" ContentType="application/vnd.openxmlformats-officedocument.presentationml.tags+xml"/>
  <Override PartName="/ppt/tags/tag25.xml" ContentType="application/vnd.openxmlformats-officedocument.presentationml.tags+xml"/>
  <Override PartName="/ppt/tags/tag18.xml" ContentType="application/vnd.openxmlformats-officedocument.presentationml.tags+xml"/>
  <Override PartName="/ppt/tags/tag11.xml" ContentType="application/vnd.openxmlformats-officedocument.presentationml.tags+xml"/>
  <Override PartName="/ppt/tags/tag17.xml" ContentType="application/vnd.openxmlformats-officedocument.presentationml.tags+xml"/>
  <Override PartName="/ppt/tags/tag16.xml" ContentType="application/vnd.openxmlformats-officedocument.presentationml.tags+xml"/>
  <Override PartName="/ppt/tags/tag12.xml" ContentType="application/vnd.openxmlformats-officedocument.presentationml.tags+xml"/>
  <Override PartName="/ppt/tags/tag15.xml" ContentType="application/vnd.openxmlformats-officedocument.presentationml.tags+xml"/>
  <Override PartName="/ppt/tags/tag14.xml" ContentType="application/vnd.openxmlformats-officedocument.presentationml.tags+xml"/>
  <Override PartName="/ppt/tags/tag13.xml" ContentType="application/vnd.openxmlformats-officedocument.presentationml.tags+xml"/>
  <Override PartName="/ppt/tags/tag10.xml" ContentType="application/vnd.openxmlformats-officedocument.presentationml.tags+xml"/>
  <Override PartName="/ppt/tags/tag19.xml" ContentType="application/vnd.openxmlformats-officedocument.presentationml.tags+xml"/>
  <Override PartName="/ppt/tags/tag9.xml" ContentType="application/vnd.openxmlformats-officedocument.presentationml.tags+xml"/>
  <Override PartName="/ppt/tags/tag24.xml" ContentType="application/vnd.openxmlformats-officedocument.presentationml.tags+xml"/>
  <Override PartName="/ppt/tags/tag23.xml" ContentType="application/vnd.openxmlformats-officedocument.presentationml.tags+xml"/>
  <Override PartName="/ppt/tags/tag6.xml" ContentType="application/vnd.openxmlformats-officedocument.presentationml.tags+xml"/>
  <Override PartName="/ppt/tags/tag2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21.xml" ContentType="application/vnd.openxmlformats-officedocument.presentationml.tags+xml"/>
  <Override PartName="/ppt/tags/tag20.xml" ContentType="application/vnd.openxmlformats-officedocument.presentationml.tags+xml"/>
  <Override PartName="/ppt/tags/tag4.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041" r:id="rId1"/>
  </p:sldMasterIdLst>
  <p:notesMasterIdLst>
    <p:notesMasterId r:id="rId34"/>
  </p:notesMasterIdLst>
  <p:sldIdLst>
    <p:sldId id="347" r:id="rId2"/>
    <p:sldId id="268" r:id="rId3"/>
    <p:sldId id="267" r:id="rId4"/>
    <p:sldId id="271" r:id="rId5"/>
    <p:sldId id="316" r:id="rId6"/>
    <p:sldId id="317" r:id="rId7"/>
    <p:sldId id="266" r:id="rId8"/>
    <p:sldId id="318" r:id="rId9"/>
    <p:sldId id="286" r:id="rId10"/>
    <p:sldId id="291" r:id="rId11"/>
    <p:sldId id="284" r:id="rId12"/>
    <p:sldId id="289" r:id="rId13"/>
    <p:sldId id="290" r:id="rId14"/>
    <p:sldId id="293" r:id="rId15"/>
    <p:sldId id="308" r:id="rId16"/>
    <p:sldId id="324" r:id="rId17"/>
    <p:sldId id="325" r:id="rId18"/>
    <p:sldId id="326" r:id="rId19"/>
    <p:sldId id="327" r:id="rId20"/>
    <p:sldId id="328" r:id="rId21"/>
    <p:sldId id="329" r:id="rId22"/>
    <p:sldId id="330" r:id="rId23"/>
    <p:sldId id="332" r:id="rId24"/>
    <p:sldId id="333" r:id="rId25"/>
    <p:sldId id="335" r:id="rId26"/>
    <p:sldId id="336" r:id="rId27"/>
    <p:sldId id="337" r:id="rId28"/>
    <p:sldId id="346" r:id="rId29"/>
    <p:sldId id="338" r:id="rId30"/>
    <p:sldId id="344" r:id="rId31"/>
    <p:sldId id="345" r:id="rId32"/>
    <p:sldId id="321" r:id="rId33"/>
  </p:sldIdLst>
  <p:sldSz cx="9144000" cy="6858000" type="screen4x3"/>
  <p:notesSz cx="7010400" cy="9296400"/>
  <p:custDataLst>
    <p:tags r:id="rId35"/>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7">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DDDDD"/>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5" autoAdjust="0"/>
    <p:restoredTop sz="80500" autoAdjust="0"/>
  </p:normalViewPr>
  <p:slideViewPr>
    <p:cSldViewPr>
      <p:cViewPr varScale="1">
        <p:scale>
          <a:sx n="53" d="100"/>
          <a:sy n="53" d="100"/>
        </p:scale>
        <p:origin x="1664" y="3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62"/>
    </p:cViewPr>
  </p:sorterViewPr>
  <p:notesViewPr>
    <p:cSldViewPr>
      <p:cViewPr>
        <p:scale>
          <a:sx n="66" d="100"/>
          <a:sy n="66" d="100"/>
        </p:scale>
        <p:origin x="-1002" y="216"/>
      </p:cViewPr>
      <p:guideLst>
        <p:guide orient="horz" pos="2927"/>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42"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038475" cy="465138"/>
          </a:xfrm>
          <a:prstGeom prst="rect">
            <a:avLst/>
          </a:prstGeom>
          <a:noFill/>
          <a:ln>
            <a:noFill/>
          </a:ln>
          <a:effectLst/>
          <a:extLst/>
        </p:spPr>
        <p:txBody>
          <a:bodyPr vert="horz" wrap="square" lIns="93152" tIns="46576" rIns="93152" bIns="46576" numCol="1" anchor="t" anchorCtr="0" compatLnSpc="1">
            <a:prstTxWarp prst="textNoShape">
              <a:avLst/>
            </a:prstTxWarp>
          </a:bodyPr>
          <a:lstStyle>
            <a:lvl1pPr defTabSz="930262">
              <a:defRPr sz="1100">
                <a:latin typeface="Arial" charset="0"/>
              </a:defRPr>
            </a:lvl1pPr>
          </a:lstStyle>
          <a:p>
            <a:pPr>
              <a:defRPr/>
            </a:pPr>
            <a:endParaRPr lang="en-US"/>
          </a:p>
        </p:txBody>
      </p:sp>
      <p:sp>
        <p:nvSpPr>
          <p:cNvPr id="11267" name="Rectangle 3"/>
          <p:cNvSpPr>
            <a:spLocks noGrp="1" noChangeArrowheads="1"/>
          </p:cNvSpPr>
          <p:nvPr>
            <p:ph type="dt" idx="1"/>
          </p:nvPr>
        </p:nvSpPr>
        <p:spPr bwMode="auto">
          <a:xfrm>
            <a:off x="3970338" y="0"/>
            <a:ext cx="3038475" cy="465138"/>
          </a:xfrm>
          <a:prstGeom prst="rect">
            <a:avLst/>
          </a:prstGeom>
          <a:noFill/>
          <a:ln>
            <a:noFill/>
          </a:ln>
          <a:effectLst/>
          <a:extLst/>
        </p:spPr>
        <p:txBody>
          <a:bodyPr vert="horz" wrap="square" lIns="93152" tIns="46576" rIns="93152" bIns="46576" numCol="1" anchor="t" anchorCtr="0" compatLnSpc="1">
            <a:prstTxWarp prst="textNoShape">
              <a:avLst/>
            </a:prstTxWarp>
          </a:bodyPr>
          <a:lstStyle>
            <a:lvl1pPr algn="r" defTabSz="930262">
              <a:defRPr sz="1100">
                <a:latin typeface="Arial" charset="0"/>
              </a:defRPr>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81100" y="696913"/>
            <a:ext cx="4649788" cy="34877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701675" y="4416425"/>
            <a:ext cx="5607050" cy="4183063"/>
          </a:xfrm>
          <a:prstGeom prst="rect">
            <a:avLst/>
          </a:prstGeom>
          <a:noFill/>
          <a:ln>
            <a:noFill/>
          </a:ln>
          <a:effectLst/>
          <a:extLst/>
        </p:spPr>
        <p:txBody>
          <a:bodyPr vert="horz" wrap="square" lIns="93152" tIns="46576" rIns="93152" bIns="46576"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11270" name="Rectangle 6"/>
          <p:cNvSpPr>
            <a:spLocks noGrp="1" noChangeArrowheads="1"/>
          </p:cNvSpPr>
          <p:nvPr>
            <p:ph type="ftr" sz="quarter" idx="4"/>
          </p:nvPr>
        </p:nvSpPr>
        <p:spPr bwMode="auto">
          <a:xfrm>
            <a:off x="0" y="8829675"/>
            <a:ext cx="3038475" cy="465138"/>
          </a:xfrm>
          <a:prstGeom prst="rect">
            <a:avLst/>
          </a:prstGeom>
          <a:noFill/>
          <a:ln>
            <a:noFill/>
          </a:ln>
          <a:effectLst/>
          <a:extLst/>
        </p:spPr>
        <p:txBody>
          <a:bodyPr vert="horz" wrap="square" lIns="93152" tIns="46576" rIns="93152" bIns="46576" numCol="1" anchor="b" anchorCtr="0" compatLnSpc="1">
            <a:prstTxWarp prst="textNoShape">
              <a:avLst/>
            </a:prstTxWarp>
          </a:bodyPr>
          <a:lstStyle>
            <a:lvl1pPr defTabSz="930262">
              <a:defRPr sz="1100">
                <a:latin typeface="Arial" charset="0"/>
              </a:defRPr>
            </a:lvl1pPr>
          </a:lstStyle>
          <a:p>
            <a:pPr>
              <a:defRPr/>
            </a:pPr>
            <a:endParaRPr lang="en-US"/>
          </a:p>
        </p:txBody>
      </p:sp>
      <p:sp>
        <p:nvSpPr>
          <p:cNvPr id="11271" name="Rectangle 7"/>
          <p:cNvSpPr>
            <a:spLocks noGrp="1" noChangeArrowheads="1"/>
          </p:cNvSpPr>
          <p:nvPr>
            <p:ph type="sldNum" sz="quarter" idx="5"/>
          </p:nvPr>
        </p:nvSpPr>
        <p:spPr bwMode="auto">
          <a:xfrm>
            <a:off x="3970338" y="8829675"/>
            <a:ext cx="3038475" cy="465138"/>
          </a:xfrm>
          <a:prstGeom prst="rect">
            <a:avLst/>
          </a:prstGeom>
          <a:noFill/>
          <a:ln>
            <a:noFill/>
          </a:ln>
          <a:effectLst/>
          <a:extLst/>
        </p:spPr>
        <p:txBody>
          <a:bodyPr vert="horz" wrap="square" lIns="93152" tIns="46576" rIns="93152" bIns="46576" numCol="1" anchor="b" anchorCtr="0" compatLnSpc="1">
            <a:prstTxWarp prst="textNoShape">
              <a:avLst/>
            </a:prstTxWarp>
          </a:bodyPr>
          <a:lstStyle>
            <a:lvl1pPr algn="r" defTabSz="928688">
              <a:defRPr sz="1100"/>
            </a:lvl1pPr>
          </a:lstStyle>
          <a:p>
            <a:fld id="{C0F20B9F-041A-4CD3-B620-48FF87C9E0D7}" type="slidenum">
              <a:rPr lang="en-US" altLang="en-US"/>
              <a:pPr/>
              <a:t>‹#›</a:t>
            </a:fld>
            <a:endParaRPr lang="en-US" altLang="en-US"/>
          </a:p>
        </p:txBody>
      </p:sp>
    </p:spTree>
    <p:extLst>
      <p:ext uri="{BB962C8B-B14F-4D97-AF65-F5344CB8AC3E}">
        <p14:creationId xmlns:p14="http://schemas.microsoft.com/office/powerpoint/2010/main" val="14284842"/>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Arial" charset="0"/>
        <a:ea typeface="+mn-ea"/>
        <a:cs typeface="+mn-cs"/>
      </a:defRPr>
    </a:lvl1pPr>
    <a:lvl2pPr marL="457200" algn="l" rtl="0" eaLnBrk="0" fontAlgn="base" hangingPunct="0">
      <a:spcBef>
        <a:spcPct val="0"/>
      </a:spcBef>
      <a:spcAft>
        <a:spcPct val="0"/>
      </a:spcAft>
      <a:defRPr sz="1200" kern="1200">
        <a:solidFill>
          <a:schemeClr val="tx1"/>
        </a:solidFill>
        <a:latin typeface="Arial" charset="0"/>
        <a:ea typeface="+mn-ea"/>
        <a:cs typeface="+mn-cs"/>
      </a:defRPr>
    </a:lvl2pPr>
    <a:lvl3pPr marL="914400" algn="l" rtl="0" eaLnBrk="0" fontAlgn="base" hangingPunct="0">
      <a:spcBef>
        <a:spcPct val="0"/>
      </a:spcBef>
      <a:spcAft>
        <a:spcPct val="0"/>
      </a:spcAft>
      <a:defRPr sz="1200" kern="1200">
        <a:solidFill>
          <a:schemeClr val="tx1"/>
        </a:solidFill>
        <a:latin typeface="Arial" charset="0"/>
        <a:ea typeface="+mn-ea"/>
        <a:cs typeface="+mn-cs"/>
      </a:defRPr>
    </a:lvl3pPr>
    <a:lvl4pPr marL="1371600" algn="l" rtl="0" eaLnBrk="0" fontAlgn="base" hangingPunct="0">
      <a:spcBef>
        <a:spcPct val="0"/>
      </a:spcBef>
      <a:spcAft>
        <a:spcPct val="0"/>
      </a:spcAft>
      <a:defRPr sz="1200" kern="1200">
        <a:solidFill>
          <a:schemeClr val="tx1"/>
        </a:solidFill>
        <a:latin typeface="Arial" charset="0"/>
        <a:ea typeface="+mn-ea"/>
        <a:cs typeface="+mn-cs"/>
      </a:defRPr>
    </a:lvl4pPr>
    <a:lvl5pPr marL="1828800" algn="l" rtl="0" eaLnBrk="0" fontAlgn="base" hangingPunct="0">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9C2F6D-54E7-47F6-B4D0-78EFCE667B8A}" type="slidenum">
              <a:rPr lang="en-US" altLang="en-US"/>
              <a:pPr eaLnBrk="1" hangingPunct="1"/>
              <a:t>2</a:t>
            </a:fld>
            <a:endParaRPr lang="en-US" alt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six topics covered in this unit include:   </a:t>
            </a:r>
          </a:p>
          <a:p>
            <a:pPr lvl="1" eaLnBrk="1" hangingPunct="1">
              <a:lnSpc>
                <a:spcPct val="110000"/>
              </a:lnSpc>
            </a:pPr>
            <a:r>
              <a:rPr lang="en-US" altLang="en-US" smtClean="0">
                <a:latin typeface="Arial" panose="020B0604020202020204" pitchFamily="34" charset="0"/>
              </a:rPr>
              <a:t>Objectives of Process Analysis,</a:t>
            </a:r>
          </a:p>
          <a:p>
            <a:pPr lvl="1" eaLnBrk="1" hangingPunct="1">
              <a:lnSpc>
                <a:spcPct val="110000"/>
              </a:lnSpc>
            </a:pPr>
            <a:r>
              <a:rPr lang="en-US" altLang="en-US" smtClean="0">
                <a:latin typeface="Arial" panose="020B0604020202020204" pitchFamily="34" charset="0"/>
              </a:rPr>
              <a:t>Process Analysis skills and knowledge,</a:t>
            </a:r>
          </a:p>
          <a:p>
            <a:pPr lvl="1" eaLnBrk="1" hangingPunct="1">
              <a:lnSpc>
                <a:spcPct val="110000"/>
              </a:lnSpc>
            </a:pPr>
            <a:r>
              <a:rPr lang="en-US" altLang="en-US" smtClean="0">
                <a:latin typeface="Arial" panose="020B0604020202020204" pitchFamily="34" charset="0"/>
              </a:rPr>
              <a:t>Steps for Process Analysis,</a:t>
            </a:r>
          </a:p>
          <a:p>
            <a:pPr lvl="1" eaLnBrk="1" hangingPunct="1">
              <a:lnSpc>
                <a:spcPct val="110000"/>
              </a:lnSpc>
            </a:pPr>
            <a:r>
              <a:rPr lang="en-US" altLang="en-US" smtClean="0">
                <a:latin typeface="Arial" panose="020B0604020202020204" pitchFamily="34" charset="0"/>
              </a:rPr>
              <a:t>Clinical Practice Processes,</a:t>
            </a:r>
          </a:p>
          <a:p>
            <a:pPr lvl="1" eaLnBrk="1" hangingPunct="1">
              <a:lnSpc>
                <a:spcPct val="110000"/>
              </a:lnSpc>
            </a:pPr>
            <a:r>
              <a:rPr lang="en-US" altLang="en-US" smtClean="0">
                <a:latin typeface="Arial" panose="020B0604020202020204" pitchFamily="34" charset="0"/>
              </a:rPr>
              <a:t>Process Variations and Exceptions, and</a:t>
            </a:r>
          </a:p>
          <a:p>
            <a:pPr lvl="1" eaLnBrk="1" hangingPunct="1">
              <a:lnSpc>
                <a:spcPct val="110000"/>
              </a:lnSpc>
            </a:pPr>
            <a:r>
              <a:rPr lang="en-US" altLang="en-US" smtClean="0">
                <a:latin typeface="Arial" panose="020B0604020202020204" pitchFamily="34" charset="0"/>
              </a:rPr>
              <a:t>Identifying EHR functionality from Process Analysis.</a:t>
            </a:r>
          </a:p>
          <a:p>
            <a:pPr lvl="1"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0871061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10BB99-25D3-4045-B8DF-352E0A3552D2}" type="slidenum">
              <a:rPr lang="en-US" altLang="en-US"/>
              <a:pPr eaLnBrk="1" hangingPunct="1"/>
              <a:t>11</a:t>
            </a:fld>
            <a:endParaRPr lang="en-US" alt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 separate unit mentioned identification of major processes in use at a health care facility. After the processes are listed, the analyst works with leadership at the healthcare facility to identify those that are of high priority for analysis and improvement. All of the processes can’t be assessed.  Some can’t feasibly be improved with the available resources, for others the gain would be too small to make the effort worthwhile. Still others can be improved, but by means other than use of health IT.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After the processes for analysis have been identified, the analyst, working with people from the clinic creates diagrams of the processes.  These graphical representations of the processes are used in the process analysis and redesign. We start with a process inventory and diagrams because sometimes they are all that is needed, and they point to areas where different types of objective information may be needed.</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A separate unit covers creating process diagrams.  This unit assumes that students are familiar with at least one method of creating a graphical representation of a process, for example, a flow chart.</a:t>
            </a:r>
          </a:p>
        </p:txBody>
      </p:sp>
    </p:spTree>
    <p:extLst>
      <p:ext uri="{BB962C8B-B14F-4D97-AF65-F5344CB8AC3E}">
        <p14:creationId xmlns:p14="http://schemas.microsoft.com/office/powerpoint/2010/main" val="2790447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71D2FA-0D53-4C7A-B019-44446DBBC589}" type="slidenum">
              <a:rPr lang="en-US" altLang="en-US"/>
              <a:pPr eaLnBrk="1" hangingPunct="1"/>
              <a:t>12</a:t>
            </a:fld>
            <a:endParaRPr lang="en-US" alt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Practices have a set of core functions.  Some functions are performed by most practices, like billing, prescription writing, office visits, and referrals.  Other functions vary according to the type of practice, for example, a small practice may draw blood but may not perform any lab tests, while large practices may have equipment to perform common blood and urine based lab tests. The lab tests, other diagnostic tests, and procedures vary by practice size and by specialty.</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first step in Process Analysis is understanding the main processes that are performed by a practice. A context diagram, like the one on this slide, should always be created to make sure the analyst and clinic staff working with the analyst are aware of the main tasks that a clinic performs.  As a context diagram, the depiction is purposely at a very high level, has less than 20 or 30 boxes, and usually fits on one page of paper.  The purpose of this diagram is to “understand the whole.”  A diagram like this shows areas where data exchange is needed and depicts the main processes at a clinic or other health care facility. </a:t>
            </a: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0586617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95076D-12FA-4C16-863B-59C1336AA14B}" type="slidenum">
              <a:rPr lang="en-US" altLang="en-US"/>
              <a:pPr eaLnBrk="1" hangingPunct="1"/>
              <a:t>13</a:t>
            </a:fld>
            <a:endParaRPr lang="en-US" alt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 process inventory is a list of the main processes used by a practice.  If there are more than 20 or 30 processes on your inventory for a practice, you may be working at too detailed a level.  If the practice consists of multiple specialties, you will have a larger number of processes on the inventory, and the analysis will take longer.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For each process, the main activities, roles, locations, flow, and information needs are identified, either in writing or by process diagrams as described in other units.  These steps are preparatory to Process Analysis and are covered in separate units.</a:t>
            </a:r>
          </a:p>
        </p:txBody>
      </p:sp>
    </p:spTree>
    <p:extLst>
      <p:ext uri="{BB962C8B-B14F-4D97-AF65-F5344CB8AC3E}">
        <p14:creationId xmlns:p14="http://schemas.microsoft.com/office/powerpoint/2010/main" val="1636517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A84DCE8-4A79-4FBF-8F74-36A5998B1337}" type="slidenum">
              <a:rPr lang="en-US" altLang="en-US"/>
              <a:pPr eaLnBrk="1" hangingPunct="1"/>
              <a:t>14</a:t>
            </a:fld>
            <a:endParaRPr lang="en-US" alt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mtClean="0">
                <a:latin typeface="Arial" panose="020B0604020202020204" pitchFamily="34" charset="0"/>
              </a:rPr>
              <a:t>An inventory should also specify which of the common process variations are in use at the practice. For example, virtually all practices need to obtain biological samples and have the samples analyzed. However, how and where the lab samples are processed varies among clinics.  The common variations are:</a:t>
            </a:r>
          </a:p>
          <a:p>
            <a:pPr eaLnBrk="1" hangingPunct="1">
              <a:lnSpc>
                <a:spcPct val="90000"/>
              </a:lnSpc>
            </a:pPr>
            <a:r>
              <a:rPr lang="en-US" altLang="en-US" smtClean="0">
                <a:latin typeface="Arial" panose="020B0604020202020204" pitchFamily="34" charset="0"/>
              </a:rPr>
              <a:t> 1) all lab tests are processed and analyzed at the clinic, </a:t>
            </a:r>
          </a:p>
          <a:p>
            <a:pPr eaLnBrk="1" hangingPunct="1">
              <a:lnSpc>
                <a:spcPct val="90000"/>
              </a:lnSpc>
            </a:pPr>
            <a:r>
              <a:rPr lang="en-US" altLang="en-US" smtClean="0">
                <a:latin typeface="Arial" panose="020B0604020202020204" pitchFamily="34" charset="0"/>
              </a:rPr>
              <a:t>2) blood is drawn at the clinic but samples are sent to a central lab for processing, or </a:t>
            </a:r>
          </a:p>
          <a:p>
            <a:pPr eaLnBrk="1" hangingPunct="1">
              <a:lnSpc>
                <a:spcPct val="90000"/>
              </a:lnSpc>
            </a:pPr>
            <a:r>
              <a:rPr lang="en-US" altLang="en-US" smtClean="0">
                <a:latin typeface="Arial" panose="020B0604020202020204" pitchFamily="34" charset="0"/>
              </a:rPr>
              <a:t>3) some of both 1) and 2) depending on the type of sample and the tests that are needed on the sample.  </a:t>
            </a:r>
          </a:p>
          <a:p>
            <a:pPr eaLnBrk="1" hangingPunct="1">
              <a:lnSpc>
                <a:spcPct val="90000"/>
              </a:lnSpc>
            </a:pPr>
            <a:endParaRPr lang="en-US" altLang="en-US" smtClean="0">
              <a:latin typeface="Arial" panose="020B0604020202020204" pitchFamily="34" charset="0"/>
            </a:endParaRPr>
          </a:p>
          <a:p>
            <a:pPr eaLnBrk="1" hangingPunct="1">
              <a:lnSpc>
                <a:spcPct val="90000"/>
              </a:lnSpc>
            </a:pPr>
            <a:r>
              <a:rPr lang="en-US" altLang="en-US" smtClean="0">
                <a:latin typeface="Arial" panose="020B0604020202020204" pitchFamily="34" charset="0"/>
              </a:rPr>
              <a:t>The workflow, data flow, and information needs for each of these variations differs.</a:t>
            </a:r>
          </a:p>
          <a:p>
            <a:pPr eaLnBrk="1" hangingPunct="1">
              <a:lnSpc>
                <a:spcPct val="90000"/>
              </a:lnSpc>
            </a:pPr>
            <a:endParaRPr lang="en-US" altLang="en-US" smtClean="0">
              <a:latin typeface="Arial" panose="020B0604020202020204" pitchFamily="34" charset="0"/>
            </a:endParaRPr>
          </a:p>
          <a:p>
            <a:pPr eaLnBrk="1" hangingPunct="1">
              <a:lnSpc>
                <a:spcPct val="90000"/>
              </a:lnSpc>
            </a:pPr>
            <a:r>
              <a:rPr lang="en-US" altLang="en-US" smtClean="0">
                <a:latin typeface="Arial" panose="020B0604020202020204" pitchFamily="34" charset="0"/>
              </a:rPr>
              <a:t>In the following scenario, which of the following process variations are used?</a:t>
            </a:r>
          </a:p>
          <a:p>
            <a:pPr eaLnBrk="1" hangingPunct="1">
              <a:lnSpc>
                <a:spcPct val="90000"/>
              </a:lnSpc>
            </a:pPr>
            <a:endParaRPr lang="en-US" altLang="en-US" smtClean="0">
              <a:latin typeface="Arial" panose="020B0604020202020204" pitchFamily="34" charset="0"/>
            </a:endParaRPr>
          </a:p>
          <a:p>
            <a:pPr eaLnBrk="1" hangingPunct="1">
              <a:lnSpc>
                <a:spcPct val="90000"/>
              </a:lnSpc>
            </a:pPr>
            <a:r>
              <a:rPr lang="en-US" altLang="en-US" smtClean="0">
                <a:latin typeface="Arial" panose="020B0604020202020204" pitchFamily="34" charset="0"/>
              </a:rPr>
              <a:t>“PA James tells Patient Paul that there is an unusually high number of strep cases in the community over the past month, and that based on the appearance of his throat that he may have strep throat, and that she would like to swab his throat and do a rapid strep test.  Patient Paul agrees.  PA James swabs his throat with a long cotton tipped swab and does the test.  Five minutes later, PA James returns and tells Patient Paul that the test was positive…”</a:t>
            </a:r>
          </a:p>
          <a:p>
            <a:pPr eaLnBrk="1" hangingPunct="1">
              <a:lnSpc>
                <a:spcPct val="90000"/>
              </a:lnSpc>
            </a:pPr>
            <a:endParaRPr lang="en-US" altLang="en-US" smtClean="0">
              <a:latin typeface="Arial" panose="020B0604020202020204" pitchFamily="34" charset="0"/>
            </a:endParaRPr>
          </a:p>
          <a:p>
            <a:pPr eaLnBrk="1" hangingPunct="1">
              <a:lnSpc>
                <a:spcPct val="90000"/>
              </a:lnSpc>
            </a:pPr>
            <a:r>
              <a:rPr lang="en-US" altLang="en-US" smtClean="0">
                <a:latin typeface="Arial" panose="020B0604020202020204" pitchFamily="34" charset="0"/>
              </a:rPr>
              <a:t>In this scenario for the rapid strep test, the practice is obtaining the sample (a throat swab) and performing the test in the clinic. Importantly, most clinics will use multiple process variations.  The occurrence of multiple variations is a signal to the analyst that 1) the EHR must support multiple options, and 2) that there are criteria for making the decision on which variation is used and that the EHR will likely need to show different screens or otherwise facilitate the process variants based on the criterion. Process choices, sometimes called branches, indicate important functionality needed in an EHR.</a:t>
            </a:r>
          </a:p>
        </p:txBody>
      </p:sp>
    </p:spTree>
    <p:extLst>
      <p:ext uri="{BB962C8B-B14F-4D97-AF65-F5344CB8AC3E}">
        <p14:creationId xmlns:p14="http://schemas.microsoft.com/office/powerpoint/2010/main" val="38136370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F0D934-ECF8-4249-8ED0-FEE911447418}" type="slidenum">
              <a:rPr lang="en-US" altLang="en-US"/>
              <a:pPr eaLnBrk="1" hangingPunct="1"/>
              <a:t>15</a:t>
            </a:fld>
            <a:endParaRPr lang="en-US" alt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Process variations are processes used by the clinic, i.e., the way a particular clinic does something, the clinic’s process.  They are called variations because they vary from clinic to clinic.  For example, some clinics only schedule appointments by phone while others use online scheduling or both online and phone.  There should be a process diagram for the variation or variations used by the clinic.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Process exceptions are errors or common odd things that happen during the clinic’s processes.  Things like a lab sample goes bad or a patient has to leave the appointment early.  You will most likely not have the time and resources to create process diagrams that include exceptions. They are important to note, because EHR functionality needs to cover expected exceptions and needs to have a generic way to handle the unexpected.</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In unit 5-2, we will list common process variations and exceptions for processes used by most clinics.</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427541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49A9DF-A9BA-4BAE-839D-5ADEE8873766}" type="slidenum">
              <a:rPr lang="en-US" altLang="en-US"/>
              <a:pPr eaLnBrk="1" hangingPunct="1"/>
              <a:t>16</a:t>
            </a:fld>
            <a:endParaRPr lang="en-US" alt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Common process variations for patient check-in include</a:t>
            </a:r>
          </a:p>
          <a:p>
            <a:pPr lvl="1" eaLnBrk="1" hangingPunct="1"/>
            <a:r>
              <a:rPr lang="en-US" altLang="en-US" smtClean="0">
                <a:latin typeface="Arial" panose="020B0604020202020204" pitchFamily="34" charset="0"/>
              </a:rPr>
              <a:t>New patient intake and registration,</a:t>
            </a:r>
          </a:p>
          <a:p>
            <a:pPr lvl="1" eaLnBrk="1" hangingPunct="1"/>
            <a:r>
              <a:rPr lang="en-US" altLang="en-US" smtClean="0">
                <a:latin typeface="Arial" panose="020B0604020202020204" pitchFamily="34" charset="0"/>
              </a:rPr>
              <a:t>Existing patient intake and registration, and</a:t>
            </a:r>
          </a:p>
          <a:p>
            <a:pPr lvl="1" eaLnBrk="1" hangingPunct="1"/>
            <a:r>
              <a:rPr lang="en-US" altLang="en-US" smtClean="0">
                <a:latin typeface="Arial" panose="020B0604020202020204" pitchFamily="34" charset="0"/>
              </a:rPr>
              <a:t>Walk-in intake and registration.</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Exceptions for the patient check-in include</a:t>
            </a:r>
          </a:p>
          <a:p>
            <a:pPr lvl="1" eaLnBrk="1" hangingPunct="1"/>
            <a:r>
              <a:rPr lang="en-US" altLang="en-US" smtClean="0">
                <a:latin typeface="Arial" panose="020B0604020202020204" pitchFamily="34" charset="0"/>
              </a:rPr>
              <a:t>No insurance / non-covered service, and</a:t>
            </a:r>
          </a:p>
          <a:p>
            <a:pPr lvl="1" eaLnBrk="1" hangingPunct="1"/>
            <a:r>
              <a:rPr lang="en-US" altLang="en-US" smtClean="0">
                <a:latin typeface="Arial" panose="020B0604020202020204" pitchFamily="34" charset="0"/>
              </a:rPr>
              <a:t>Change in insurance information.</a:t>
            </a:r>
          </a:p>
          <a:p>
            <a:pPr lvl="1"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9745432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785A583-FA09-459D-B325-6C47A9C8835C}" type="slidenum">
              <a:rPr lang="en-US" altLang="en-US"/>
              <a:pPr eaLnBrk="1" hangingPunct="1"/>
              <a:t>17</a:t>
            </a:fld>
            <a:endParaRPr lang="en-US" alt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There are many variations for patient office visits.  A few of them are referral out needed, procedure needed, and diagnostic test needed.</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Likewise, there are many possible exceptions that may occur during an office visit. Some of them include emergent reason to stop the visit, a non-covered service needing a separate visit, and  the need to be seen by a different provider.</a:t>
            </a:r>
          </a:p>
        </p:txBody>
      </p:sp>
    </p:spTree>
    <p:extLst>
      <p:ext uri="{BB962C8B-B14F-4D97-AF65-F5344CB8AC3E}">
        <p14:creationId xmlns:p14="http://schemas.microsoft.com/office/powerpoint/2010/main" val="894593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DAFB454-930D-4F6C-8776-1CE176C7AE3D}" type="slidenum">
              <a:rPr lang="en-US" altLang="en-US"/>
              <a:pPr eaLnBrk="1" hangingPunct="1"/>
              <a:t>18</a:t>
            </a:fld>
            <a:endParaRPr lang="en-US" alt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common variations on the prescription process include paper prescriptions provided during the office visit, electronic prescriptions provided during the office visit, a refill call-in prescription needed, and other call-in prescription needed, for example, a patient on an antibiotic is out of town and not getting better; calls their provider, and asks for a different prescription.</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Common exceptions or errors that can occur during a prescription process include no insurance or a non-covered service, samples provided, prescriptions need to be sent to multiple pharmacies, and the prescription can’t be filled at a pharmacy.</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880787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2C1AA9-DB48-4C30-A12C-EAB98757979C}" type="slidenum">
              <a:rPr lang="en-US" altLang="en-US"/>
              <a:pPr eaLnBrk="1" hangingPunct="1"/>
              <a:t>19</a:t>
            </a:fld>
            <a:endParaRPr lang="en-US" alt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Filing or otherwise associating documents received from external sources, for example, emergency room visits, hospital discharge summaries, reports from procedures and diagnostic tests with a patient’s records can be a lot of work for a primary care clinic. Common process variations include the format of the received document (paper or electronic) and whether or not the information in the document necessitates follow-up with the patient.  For example, a discharge summary that lists a discharge prescription for a medication that is redundant with one the patient was taking prior to hospitalization, a hospitalization for a poorly-controlled chronic condition, or a hospital discharge summary that indicates necessary follow-up with the primary care provider.</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Common exceptions with external documents include inadequate patient identification, inadequate source identification, and unintelligible or ambiguous information.</a:t>
            </a:r>
          </a:p>
        </p:txBody>
      </p:sp>
    </p:spTree>
    <p:extLst>
      <p:ext uri="{BB962C8B-B14F-4D97-AF65-F5344CB8AC3E}">
        <p14:creationId xmlns:p14="http://schemas.microsoft.com/office/powerpoint/2010/main" val="27629512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F6FF862-C246-4739-9865-DAD6B0D9AD9F}" type="slidenum">
              <a:rPr lang="en-US" altLang="en-US"/>
              <a:pPr eaLnBrk="1" hangingPunct="1"/>
              <a:t>20</a:t>
            </a:fld>
            <a:endParaRPr lang="en-US" alt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Common Lab variations include sample taken in clinic and test done in clinic, sample taken in clinic, test done externally, and sample and test done at central lab.</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Lab exceptions, on the other hand, include bad sample – need another blood draw, for example; lab results not received, and lab results not physiologically possible.</a:t>
            </a:r>
          </a:p>
          <a:p>
            <a:pPr lvl="1"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7655746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8966AE-921C-432F-878E-BDD3DD3A9855}" type="slidenum">
              <a:rPr lang="en-US" altLang="en-US"/>
              <a:pPr eaLnBrk="1" hangingPunct="1"/>
              <a:t>3</a:t>
            </a:fld>
            <a:endParaRPr lang="en-US" alt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Healthcare is comprised of individuals working in processes. As W. Edwards Deming stated, the way to consistently improve the performance of individuals is to improve the system or process. Process analysis is a way to examine a process and identify these opportunities for improvement.</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There are different ways to analyze processes, often the methods concentrate on one or more process aspects. The process analysis methodology covered in this unit focuses on identifying processes in use at a clinic, and translating information about the processes into a list of Electronic Medical Record functions that are needed at that clinic. The purpose of this type of process analysis is to make the best match possible between an EMR and a clinic and to optimally leverage health information technology to improve patient care.</a:t>
            </a:r>
          </a:p>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42643610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3613D9-CABD-4B2C-9412-8D664BA73CE4}" type="slidenum">
              <a:rPr lang="en-US" altLang="en-US"/>
              <a:pPr eaLnBrk="1" hangingPunct="1"/>
              <a:t>21</a:t>
            </a:fld>
            <a:endParaRPr lang="en-US" alt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Diagnostic tests vary widely depending on the type of practice. Common diagnostic test variations include the following:</a:t>
            </a:r>
          </a:p>
          <a:p>
            <a:pPr lvl="1" eaLnBrk="1" hangingPunct="1"/>
            <a:r>
              <a:rPr lang="en-US" altLang="en-US" smtClean="0">
                <a:latin typeface="Arial" panose="020B0604020202020204" pitchFamily="34" charset="0"/>
              </a:rPr>
              <a:t>Test done in clinic,</a:t>
            </a:r>
          </a:p>
          <a:p>
            <a:pPr lvl="1" eaLnBrk="1" hangingPunct="1"/>
            <a:r>
              <a:rPr lang="en-US" altLang="en-US" smtClean="0">
                <a:latin typeface="Arial" panose="020B0604020202020204" pitchFamily="34" charset="0"/>
              </a:rPr>
              <a:t>Test done externally,</a:t>
            </a:r>
          </a:p>
          <a:p>
            <a:pPr lvl="1" eaLnBrk="1" hangingPunct="1"/>
            <a:r>
              <a:rPr lang="en-US" altLang="en-US" smtClean="0">
                <a:latin typeface="Arial" panose="020B0604020202020204" pitchFamily="34" charset="0"/>
              </a:rPr>
              <a:t>Report expected, and</a:t>
            </a:r>
          </a:p>
          <a:p>
            <a:pPr lvl="1" eaLnBrk="1" hangingPunct="1"/>
            <a:r>
              <a:rPr lang="en-US" altLang="en-US" smtClean="0">
                <a:latin typeface="Arial" panose="020B0604020202020204" pitchFamily="34" charset="0"/>
              </a:rPr>
              <a:t>Image or test result data expected.</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Similarly, diagnostic test exceptions include:</a:t>
            </a:r>
          </a:p>
          <a:p>
            <a:pPr lvl="1" eaLnBrk="1" hangingPunct="1"/>
            <a:r>
              <a:rPr lang="en-US" altLang="en-US" smtClean="0">
                <a:latin typeface="Arial" panose="020B0604020202020204" pitchFamily="34" charset="0"/>
              </a:rPr>
              <a:t>No insurance / non-covered service,</a:t>
            </a:r>
          </a:p>
          <a:p>
            <a:pPr lvl="1" eaLnBrk="1" hangingPunct="1"/>
            <a:r>
              <a:rPr lang="en-US" altLang="en-US" smtClean="0">
                <a:latin typeface="Arial" panose="020B0604020202020204" pitchFamily="34" charset="0"/>
              </a:rPr>
              <a:t>Test error / unintelligible results, and</a:t>
            </a:r>
          </a:p>
          <a:p>
            <a:pPr lvl="1" eaLnBrk="1" hangingPunct="1"/>
            <a:r>
              <a:rPr lang="en-US" altLang="en-US" smtClean="0">
                <a:latin typeface="Arial" panose="020B0604020202020204" pitchFamily="34" charset="0"/>
              </a:rPr>
              <a:t>Results from external test not received.</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15894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7B6365-D109-40AA-9ABD-DE42E0221F56}" type="slidenum">
              <a:rPr lang="en-US" altLang="en-US"/>
              <a:pPr eaLnBrk="1" hangingPunct="1"/>
              <a:t>22</a:t>
            </a:fld>
            <a:endParaRPr lang="en-US" alt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Generally, but not always, primary care providers refer out to specialists, and specialists receive requests for consults from primary care providers and from other specialists.</a:t>
            </a:r>
          </a:p>
          <a:p>
            <a:pPr eaLnBrk="1" hangingPunct="1"/>
            <a:r>
              <a:rPr lang="en-US" altLang="en-US" smtClean="0">
                <a:latin typeface="Arial" panose="020B0604020202020204" pitchFamily="34" charset="0"/>
              </a:rPr>
              <a:t>Referral variations include:</a:t>
            </a:r>
          </a:p>
          <a:p>
            <a:pPr eaLnBrk="1" hangingPunct="1"/>
            <a:endParaRPr lang="en-US" altLang="en-US" smtClean="0">
              <a:latin typeface="Arial" panose="020B0604020202020204" pitchFamily="34" charset="0"/>
            </a:endParaRPr>
          </a:p>
          <a:p>
            <a:pPr lvl="1" eaLnBrk="1" hangingPunct="1"/>
            <a:r>
              <a:rPr lang="en-US" altLang="en-US" smtClean="0">
                <a:latin typeface="Arial" panose="020B0604020202020204" pitchFamily="34" charset="0"/>
              </a:rPr>
              <a:t>Paper referral communicated by the patient,</a:t>
            </a:r>
          </a:p>
          <a:p>
            <a:pPr lvl="1" eaLnBrk="1" hangingPunct="1"/>
            <a:r>
              <a:rPr lang="en-US" altLang="en-US" smtClean="0">
                <a:latin typeface="Arial" panose="020B0604020202020204" pitchFamily="34" charset="0"/>
              </a:rPr>
              <a:t>Paper provider to provider,</a:t>
            </a:r>
          </a:p>
          <a:p>
            <a:pPr lvl="1" eaLnBrk="1" hangingPunct="1"/>
            <a:r>
              <a:rPr lang="en-US" altLang="en-US" smtClean="0">
                <a:latin typeface="Arial" panose="020B0604020202020204" pitchFamily="34" charset="0"/>
              </a:rPr>
              <a:t>Electronic referral, and</a:t>
            </a:r>
          </a:p>
          <a:p>
            <a:pPr lvl="1" eaLnBrk="1" hangingPunct="1"/>
            <a:r>
              <a:rPr lang="en-US" altLang="en-US" smtClean="0">
                <a:latin typeface="Arial" panose="020B0604020202020204" pitchFamily="34" charset="0"/>
              </a:rPr>
              <a:t>Referrals for one patient to multiple providers.</a:t>
            </a:r>
          </a:p>
          <a:p>
            <a:pPr lvl="1"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Referral exceptions include referee does not accept the referral.</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2839199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5FB68B-0A1E-4A8E-A8B5-3F9DB9AFEAD9}" type="slidenum">
              <a:rPr lang="en-US" altLang="en-US"/>
              <a:pPr eaLnBrk="1" hangingPunct="1"/>
              <a:t>23</a:t>
            </a:fld>
            <a:endParaRPr lang="en-US" alt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Disease management is a process where a provider follows established clinical guidelines to care for a patient with a chronic condition, or conditions.  The guidelines describe what tests should be performed to assess how the patient is faring, and the test frequency, as well as the patient treatment. Disease management can be accomplished with paper charts or with electronic decision support. Disease management exceptions include insufficient data, data errors, care fragmentation, and contraindications.</a:t>
            </a:r>
          </a:p>
        </p:txBody>
      </p:sp>
    </p:spTree>
    <p:extLst>
      <p:ext uri="{BB962C8B-B14F-4D97-AF65-F5344CB8AC3E}">
        <p14:creationId xmlns:p14="http://schemas.microsoft.com/office/powerpoint/2010/main" val="26970346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79DF56B-DEC1-4F5C-9C10-519F41713921}" type="slidenum">
              <a:rPr lang="en-US" altLang="en-US"/>
              <a:pPr eaLnBrk="1" hangingPunct="1"/>
              <a:t>24</a:t>
            </a:fld>
            <a:endParaRPr lang="en-US" alt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Billing is a core process of any practice. Some billing variations are using a paper superbill, i.e., the sheet that providers use to check of tests and write diagnoses on during the visit, as the source, electronic data recorded by providers during the visit as the source, where the coding is done, and whether or not billing and collections are done externally.</a:t>
            </a:r>
          </a:p>
          <a:p>
            <a:r>
              <a:rPr lang="en-US" altLang="en-US" smtClean="0">
                <a:latin typeface="Arial" panose="020B0604020202020204" pitchFamily="34" charset="0"/>
              </a:rPr>
              <a:t> </a:t>
            </a:r>
          </a:p>
          <a:p>
            <a:r>
              <a:rPr lang="en-US" altLang="en-US" smtClean="0">
                <a:latin typeface="Arial" panose="020B0604020202020204" pitchFamily="34" charset="0"/>
              </a:rPr>
              <a:t>Billing exceptions include: No insurance or non-covered service, claim denied, coding errors, and data errors.</a:t>
            </a:r>
          </a:p>
          <a:p>
            <a:r>
              <a:rPr lang="en-US" altLang="en-US" b="1" smtClean="0">
                <a:latin typeface="Arial" panose="020B0604020202020204" pitchFamily="34" charset="0"/>
              </a:rPr>
              <a:t> </a:t>
            </a:r>
            <a:endParaRPr lang="en-US" altLang="en-US" smtClean="0">
              <a:latin typeface="Arial" panose="020B0604020202020204" pitchFamily="34" charset="0"/>
            </a:endParaRPr>
          </a:p>
          <a:p>
            <a:pPr lvl="1"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729831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2B4A85E-1A50-4262-8023-D75C837D0D2D}" type="slidenum">
              <a:rPr lang="en-US" altLang="en-US"/>
              <a:pPr eaLnBrk="1" hangingPunct="1"/>
              <a:t>25</a:t>
            </a:fld>
            <a:endParaRPr lang="en-US" alt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Let’s work an example.  After these instructions, pause the slide show and work this example on your own.  We will go over the results on the next few slides. Suburban Family Clinic, like most other clinics today, uses a phone scheduling process to schedule patient office visits. As a process analysist working with Suburban Family Clinic, you have listed appointment scheduling on the process inventory. Read the “By Phone Appointment Scheduling Scenario” in the course materials.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First, draw a role-based flow chart of the process. Second, indicate the process variations used by Suburban Family Clinic. Third, make a list of exceptions likely to occur with this process. Pause the slides now.</a:t>
            </a:r>
          </a:p>
        </p:txBody>
      </p:sp>
    </p:spTree>
    <p:extLst>
      <p:ext uri="{BB962C8B-B14F-4D97-AF65-F5344CB8AC3E}">
        <p14:creationId xmlns:p14="http://schemas.microsoft.com/office/powerpoint/2010/main" val="31019423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7D21057-0E7C-4DAE-B9ED-EB0DC5CCBC31}" type="slidenum">
              <a:rPr lang="en-US" altLang="en-US"/>
              <a:pPr eaLnBrk="1" hangingPunct="1"/>
              <a:t>26</a:t>
            </a:fld>
            <a:endParaRPr lang="en-US" altLang="en-US"/>
          </a:p>
        </p:txBody>
      </p:sp>
      <p:sp>
        <p:nvSpPr>
          <p:cNvPr id="46083"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p:txBody>
          <a:bodyPr/>
          <a:lstStyle/>
          <a:p>
            <a:pPr indent="-182044" eaLnBrk="1" hangingPunct="1">
              <a:lnSpc>
                <a:spcPct val="90000"/>
              </a:lnSpc>
              <a:spcBef>
                <a:spcPts val="0"/>
              </a:spcBef>
              <a:defRPr/>
            </a:pPr>
            <a:r>
              <a:rPr lang="en-US" dirty="0"/>
              <a:t>In the scenario, Patient Patty wakes up at 5:30 am feeling </a:t>
            </a:r>
            <a:r>
              <a:rPr lang="en-US" dirty="0" smtClean="0"/>
              <a:t>awful, </a:t>
            </a:r>
            <a:r>
              <a:rPr lang="en-US" dirty="0"/>
              <a:t>and decides to call for an appointment with her primary care provider.  She calls Suburban Family Clinic.  The important steps to diagram are those that directly interface with the clinic in some way.  In this scenario, we do not need to represent anything about what time the patient </a:t>
            </a:r>
            <a:r>
              <a:rPr lang="en-US" dirty="0" smtClean="0"/>
              <a:t>calls, </a:t>
            </a:r>
            <a:r>
              <a:rPr lang="en-US" dirty="0"/>
              <a:t>or why </a:t>
            </a:r>
            <a:r>
              <a:rPr lang="en-US" dirty="0" smtClean="0"/>
              <a:t>he decided </a:t>
            </a:r>
            <a:r>
              <a:rPr lang="en-US" dirty="0"/>
              <a:t>to call; it is just important to diagram the trigger event, i.e., the patient desires an office visit, and the step that interfaces with </a:t>
            </a:r>
            <a:r>
              <a:rPr lang="en-US" dirty="0" smtClean="0"/>
              <a:t>the </a:t>
            </a:r>
            <a:r>
              <a:rPr lang="en-US" dirty="0"/>
              <a:t>clinic, i.e., the patient calls the clinic.        </a:t>
            </a:r>
          </a:p>
          <a:p>
            <a:pPr indent="-182044" eaLnBrk="1" hangingPunct="1">
              <a:lnSpc>
                <a:spcPct val="90000"/>
              </a:lnSpc>
              <a:spcBef>
                <a:spcPts val="0"/>
              </a:spcBef>
              <a:defRPr/>
            </a:pPr>
            <a:endParaRPr lang="en-US" dirty="0"/>
          </a:p>
          <a:p>
            <a:pPr indent="-182044" eaLnBrk="1" hangingPunct="1">
              <a:lnSpc>
                <a:spcPct val="90000"/>
              </a:lnSpc>
              <a:spcBef>
                <a:spcPts val="0"/>
              </a:spcBef>
              <a:defRPr/>
            </a:pPr>
            <a:r>
              <a:rPr lang="en-US" dirty="0"/>
              <a:t>Next in the scenario, Receptionist Ronald answers Patient Patty’s call and Patient Patty asks Receptionist Ronald for the soonest appointment with Doctor Dan.  Here, the steps answering the phone and requesting a provider are added to the diagram.</a:t>
            </a:r>
          </a:p>
          <a:p>
            <a:pPr indent="-182044" eaLnBrk="1" hangingPunct="1">
              <a:lnSpc>
                <a:spcPct val="90000"/>
              </a:lnSpc>
              <a:spcBef>
                <a:spcPts val="0"/>
              </a:spcBef>
              <a:defRPr/>
            </a:pPr>
            <a:endParaRPr lang="en-US" dirty="0"/>
          </a:p>
          <a:p>
            <a:pPr indent="-182044" eaLnBrk="1" hangingPunct="1">
              <a:lnSpc>
                <a:spcPct val="90000"/>
              </a:lnSpc>
              <a:spcBef>
                <a:spcPts val="0"/>
              </a:spcBef>
              <a:defRPr/>
            </a:pPr>
            <a:r>
              <a:rPr lang="en-US" dirty="0"/>
              <a:t>Next in the scenario, Receptionist Ronald states that 9:30 is the earliest possible appointment with Doctor Dan </a:t>
            </a:r>
            <a:r>
              <a:rPr lang="en-US" dirty="0" smtClean="0"/>
              <a:t>and </a:t>
            </a:r>
            <a:r>
              <a:rPr lang="en-US" dirty="0"/>
              <a:t>Patient Patty says that 9:30 is fine.  Receptionist Ronald adds her to the schedule for 9:30.  Each of these steps, finding and stating the next available time, the patient’s decision that the time is </a:t>
            </a:r>
            <a:r>
              <a:rPr lang="en-US" dirty="0" smtClean="0"/>
              <a:t>okay, </a:t>
            </a:r>
            <a:r>
              <a:rPr lang="en-US" dirty="0"/>
              <a:t>and scheduling the appointment are important interactions and are added to the diagram.</a:t>
            </a:r>
          </a:p>
          <a:p>
            <a:pPr indent="-182044" eaLnBrk="1" hangingPunct="1">
              <a:lnSpc>
                <a:spcPct val="90000"/>
              </a:lnSpc>
              <a:spcBef>
                <a:spcPts val="0"/>
              </a:spcBef>
              <a:defRPr/>
            </a:pPr>
            <a:endParaRPr lang="en-US" dirty="0"/>
          </a:p>
          <a:p>
            <a:pPr indent="-182044" eaLnBrk="1" hangingPunct="1">
              <a:lnSpc>
                <a:spcPct val="90000"/>
              </a:lnSpc>
              <a:spcBef>
                <a:spcPts val="0"/>
              </a:spcBef>
              <a:defRPr/>
            </a:pPr>
            <a:r>
              <a:rPr lang="en-US" dirty="0"/>
              <a:t>Some questions that you might have are as follows</a:t>
            </a:r>
            <a:r>
              <a:rPr lang="en-US" dirty="0" smtClean="0"/>
              <a:t>:</a:t>
            </a:r>
          </a:p>
          <a:p>
            <a:pPr indent="-182044" eaLnBrk="1" hangingPunct="1">
              <a:lnSpc>
                <a:spcPct val="90000"/>
              </a:lnSpc>
              <a:spcBef>
                <a:spcPts val="0"/>
              </a:spcBef>
              <a:defRPr/>
            </a:pPr>
            <a:endParaRPr lang="en-US" dirty="0"/>
          </a:p>
          <a:p>
            <a:pPr marL="226634" indent="-226634" eaLnBrk="1" hangingPunct="1">
              <a:lnSpc>
                <a:spcPct val="90000"/>
              </a:lnSpc>
              <a:spcBef>
                <a:spcPts val="0"/>
              </a:spcBef>
              <a:buFont typeface="+mj-lt"/>
              <a:buAutoNum type="arabicPeriod"/>
              <a:defRPr/>
            </a:pPr>
            <a:r>
              <a:rPr lang="en-US" b="1" dirty="0"/>
              <a:t>Why did we leave out the detail of Patient Patty’s symptoms and her deciding whether or not to call for an appointment? </a:t>
            </a:r>
            <a:r>
              <a:rPr lang="en-US" dirty="0"/>
              <a:t>These details are not important to the clinic’s process or the interaction between the patient and the clinic, thus, they do not provide any information important to our analysis of the clinic process.</a:t>
            </a:r>
          </a:p>
          <a:p>
            <a:pPr marL="226634" indent="-226634" eaLnBrk="1" hangingPunct="1">
              <a:lnSpc>
                <a:spcPct val="90000"/>
              </a:lnSpc>
              <a:spcBef>
                <a:spcPts val="0"/>
              </a:spcBef>
              <a:buFont typeface="+mj-lt"/>
              <a:buAutoNum type="arabicPeriod"/>
              <a:defRPr/>
            </a:pPr>
            <a:r>
              <a:rPr lang="en-US" b="1" dirty="0" smtClean="0"/>
              <a:t>Why </a:t>
            </a:r>
            <a:r>
              <a:rPr lang="en-US" b="1" dirty="0"/>
              <a:t>did we include detail about whether or not the next available time is </a:t>
            </a:r>
            <a:r>
              <a:rPr lang="en-US" b="1" dirty="0" smtClean="0"/>
              <a:t>okay? </a:t>
            </a:r>
            <a:r>
              <a:rPr lang="en-US" dirty="0"/>
              <a:t>This information signifies a possible branch point in the process, i.e., that the receptionist needs to look for additional times, and that the times might not be agreeable to the patient. This information also signifies information needs by the receptionist. Note the decisions are necessary to outline the possible ways in which the process concludes.</a:t>
            </a:r>
          </a:p>
        </p:txBody>
      </p:sp>
    </p:spTree>
    <p:extLst>
      <p:ext uri="{BB962C8B-B14F-4D97-AF65-F5344CB8AC3E}">
        <p14:creationId xmlns:p14="http://schemas.microsoft.com/office/powerpoint/2010/main" val="316820955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036FCE-580F-4FF9-A33F-1DA3032371FB}" type="slidenum">
              <a:rPr lang="en-US" altLang="en-US"/>
              <a:pPr eaLnBrk="1" hangingPunct="1"/>
              <a:t>27</a:t>
            </a:fld>
            <a:endParaRPr lang="en-US" alt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 the scenario, the appointment scheduling variation used by the clinic appears to be “by phone scheduling.” In your interactions with the clinic, the critical thing to discern is “is this the only variation used by the clinic?” and “what other variations occur?”. Importantly, process variations are processes used by the clinic.  Process exceptions are errors or common odd things that occur during the process.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Possible exceptions that may occur during the appointment scheduling process include the following:</a:t>
            </a:r>
          </a:p>
          <a:p>
            <a:pPr lvl="1" eaLnBrk="1" hangingPunct="1">
              <a:buFontTx/>
              <a:buChar char="•"/>
            </a:pPr>
            <a:r>
              <a:rPr lang="en-US" altLang="en-US" smtClean="0">
                <a:latin typeface="Arial" panose="020B0604020202020204" pitchFamily="34" charset="0"/>
              </a:rPr>
              <a:t> The receptionist doesn’t answer, patient leaves message,</a:t>
            </a:r>
          </a:p>
          <a:p>
            <a:pPr lvl="1" eaLnBrk="1" hangingPunct="1">
              <a:buFontTx/>
              <a:buChar char="•"/>
            </a:pPr>
            <a:r>
              <a:rPr lang="en-US" altLang="en-US" smtClean="0">
                <a:latin typeface="Arial" panose="020B0604020202020204" pitchFamily="34" charset="0"/>
              </a:rPr>
              <a:t> Someone other than patient calls,</a:t>
            </a:r>
          </a:p>
          <a:p>
            <a:pPr lvl="1" eaLnBrk="1" hangingPunct="1">
              <a:buFontTx/>
              <a:buChar char="•"/>
            </a:pPr>
            <a:r>
              <a:rPr lang="en-US" altLang="en-US" smtClean="0">
                <a:latin typeface="Arial" panose="020B0604020202020204" pitchFamily="34" charset="0"/>
              </a:rPr>
              <a:t> The requested provider is not available, and</a:t>
            </a:r>
          </a:p>
          <a:p>
            <a:pPr lvl="1" eaLnBrk="1" hangingPunct="1">
              <a:buFontTx/>
              <a:buChar char="•"/>
            </a:pPr>
            <a:r>
              <a:rPr lang="en-US" altLang="en-US" smtClean="0">
                <a:latin typeface="Arial" panose="020B0604020202020204" pitchFamily="34" charset="0"/>
              </a:rPr>
              <a:t> The available appointment time slots are not acceptable.</a:t>
            </a:r>
          </a:p>
          <a:p>
            <a:pPr eaLnBrk="1" hangingPunct="1">
              <a:buFontTx/>
              <a:buChar char="•"/>
            </a:pPr>
            <a:endParaRPr lang="en-US" altLang="en-US" smtClean="0">
              <a:latin typeface="Arial" panose="020B0604020202020204" pitchFamily="34" charset="0"/>
            </a:endParaRPr>
          </a:p>
        </p:txBody>
      </p:sp>
    </p:spTree>
    <p:extLst>
      <p:ext uri="{BB962C8B-B14F-4D97-AF65-F5344CB8AC3E}">
        <p14:creationId xmlns:p14="http://schemas.microsoft.com/office/powerpoint/2010/main" val="14415472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2036FCE-580F-4FF9-A33F-1DA3032371FB}" type="slidenum">
              <a:rPr lang="en-US" altLang="en-US"/>
              <a:pPr eaLnBrk="1" hangingPunct="1"/>
              <a:t>28</a:t>
            </a:fld>
            <a:endParaRPr lang="en-US" alt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 the scenario, the appointment scheduling variation used by the clinic appears to be “by phone scheduling.” In your interactions with the clinic, the critical thing to discern is “is this the only variation used by the clinic?” and “what other variations occur?”. Importantly, process variations are processes used by the clinic.  Process exceptions are errors or common odd things that occur during the process.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Possible exceptions that may occur during the appointment scheduling process include the following:</a:t>
            </a:r>
          </a:p>
          <a:p>
            <a:pPr lvl="1" eaLnBrk="1" hangingPunct="1">
              <a:buFontTx/>
              <a:buChar char="•"/>
            </a:pPr>
            <a:r>
              <a:rPr lang="en-US" altLang="en-US" smtClean="0">
                <a:latin typeface="Arial" panose="020B0604020202020204" pitchFamily="34" charset="0"/>
              </a:rPr>
              <a:t> The receptionist doesn’t answer, patient leaves message,</a:t>
            </a:r>
          </a:p>
          <a:p>
            <a:pPr lvl="1" eaLnBrk="1" hangingPunct="1">
              <a:buFontTx/>
              <a:buChar char="•"/>
            </a:pPr>
            <a:r>
              <a:rPr lang="en-US" altLang="en-US" smtClean="0">
                <a:latin typeface="Arial" panose="020B0604020202020204" pitchFamily="34" charset="0"/>
              </a:rPr>
              <a:t> Someone other than patient calls,</a:t>
            </a:r>
          </a:p>
          <a:p>
            <a:pPr lvl="1" eaLnBrk="1" hangingPunct="1">
              <a:buFontTx/>
              <a:buChar char="•"/>
            </a:pPr>
            <a:r>
              <a:rPr lang="en-US" altLang="en-US" smtClean="0">
                <a:latin typeface="Arial" panose="020B0604020202020204" pitchFamily="34" charset="0"/>
              </a:rPr>
              <a:t> The requested provider is not available, and</a:t>
            </a:r>
          </a:p>
          <a:p>
            <a:pPr lvl="1" eaLnBrk="1" hangingPunct="1">
              <a:buFontTx/>
              <a:buChar char="•"/>
            </a:pPr>
            <a:r>
              <a:rPr lang="en-US" altLang="en-US" smtClean="0">
                <a:latin typeface="Arial" panose="020B0604020202020204" pitchFamily="34" charset="0"/>
              </a:rPr>
              <a:t> The available appointment time slots are not acceptable.</a:t>
            </a:r>
          </a:p>
          <a:p>
            <a:pPr eaLnBrk="1" hangingPunct="1">
              <a:buFontTx/>
              <a:buChar char="•"/>
            </a:pPr>
            <a:endParaRPr lang="en-US" altLang="en-US" smtClean="0">
              <a:latin typeface="Arial" panose="020B0604020202020204" pitchFamily="34" charset="0"/>
            </a:endParaRPr>
          </a:p>
        </p:txBody>
      </p:sp>
    </p:spTree>
    <p:extLst>
      <p:ext uri="{BB962C8B-B14F-4D97-AF65-F5344CB8AC3E}">
        <p14:creationId xmlns:p14="http://schemas.microsoft.com/office/powerpoint/2010/main" val="406299138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4972E80-8B8C-4E04-B1B3-53224FDFBB15}" type="slidenum">
              <a:rPr lang="en-US" altLang="en-US"/>
              <a:pPr eaLnBrk="1" hangingPunct="1"/>
              <a:t>29</a:t>
            </a:fld>
            <a:endParaRPr lang="en-US" alt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Some of the information gained from process analysis translates directly into EHR functionality, for example: the process variations, flow control between variations, and handling process exceptions. This is the information that we have covered thus far in this slide set.   Often, there are opportunities to make process changes, including leveraging technology. Such changes are decided during process redesign (covered in Unit 6) and also result in identification of necessary EHR functionality.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In-turn, an analyst’s knowledge of available EHR functionality informs process redesign, i.e., the analyst who is familiar with available functions draws on this knowledge to suggest ways in which technology can be leveraged to improve processes.  Use of technology in process redesign is covered in Unit 6.</a:t>
            </a:r>
          </a:p>
        </p:txBody>
      </p:sp>
    </p:spTree>
    <p:extLst>
      <p:ext uri="{BB962C8B-B14F-4D97-AF65-F5344CB8AC3E}">
        <p14:creationId xmlns:p14="http://schemas.microsoft.com/office/powerpoint/2010/main" val="323045814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17F94D0-8081-4CDB-B578-08BCD8FF5656}" type="slidenum">
              <a:rPr lang="en-US" altLang="en-US"/>
              <a:pPr eaLnBrk="1" hangingPunct="1"/>
              <a:t>30</a:t>
            </a:fld>
            <a:endParaRPr lang="en-US" alt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results of this process analysis would be compiled together in one document. This might be called a Process Analysis Report.  The list of processes and exceptions correspond directly to needed EHR functionality and ultimately will be included in a request for proposal intended for EHR software vendors.</a:t>
            </a:r>
          </a:p>
        </p:txBody>
      </p:sp>
    </p:spTree>
    <p:extLst>
      <p:ext uri="{BB962C8B-B14F-4D97-AF65-F5344CB8AC3E}">
        <p14:creationId xmlns:p14="http://schemas.microsoft.com/office/powerpoint/2010/main" val="20244318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B5725E3-3C78-4D83-8C25-5D9EE63B9091}" type="slidenum">
              <a:rPr lang="en-US" altLang="en-US"/>
              <a:pPr eaLnBrk="1" hangingPunct="1"/>
              <a:t>4</a:t>
            </a:fld>
            <a:endParaRPr lang="en-US" alt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Before we start, and in a way, as an introduction, we will cover the following definitions:</a:t>
            </a:r>
          </a:p>
          <a:p>
            <a:pPr lvl="1" eaLnBrk="1" hangingPunct="1">
              <a:buFontTx/>
              <a:buChar char="•"/>
            </a:pPr>
            <a:r>
              <a:rPr lang="en-US" altLang="en-US" smtClean="0">
                <a:latin typeface="Arial" panose="020B0604020202020204" pitchFamily="34" charset="0"/>
              </a:rPr>
              <a:t> Process,</a:t>
            </a:r>
          </a:p>
          <a:p>
            <a:pPr lvl="1" eaLnBrk="1" hangingPunct="1">
              <a:buFontTx/>
              <a:buChar char="•"/>
            </a:pPr>
            <a:r>
              <a:rPr lang="en-US" altLang="en-US" smtClean="0">
                <a:latin typeface="Arial" panose="020B0604020202020204" pitchFamily="34" charset="0"/>
              </a:rPr>
              <a:t> Process Analysis, and</a:t>
            </a:r>
          </a:p>
          <a:p>
            <a:pPr lvl="1" eaLnBrk="1" hangingPunct="1">
              <a:buFontTx/>
              <a:buChar char="•"/>
            </a:pPr>
            <a:r>
              <a:rPr lang="en-US" altLang="en-US" smtClean="0">
                <a:latin typeface="Arial" panose="020B0604020202020204" pitchFamily="34" charset="0"/>
              </a:rPr>
              <a:t> Process Improvement.</a:t>
            </a:r>
          </a:p>
          <a:p>
            <a:pPr eaLnBrk="1" hangingPunct="1"/>
            <a:r>
              <a:rPr lang="en-US" altLang="en-US" smtClean="0">
                <a:latin typeface="Arial" panose="020B0604020202020204" pitchFamily="34" charset="0"/>
              </a:rPr>
              <a:t/>
            </a:r>
            <a:br>
              <a:rPr lang="en-US" altLang="en-US" smtClean="0">
                <a:latin typeface="Arial" panose="020B0604020202020204" pitchFamily="34" charset="0"/>
              </a:rPr>
            </a:br>
            <a:endParaRPr lang="en-US" altLang="en-US" smtClean="0">
              <a:latin typeface="Arial" panose="020B0604020202020204" pitchFamily="34" charset="0"/>
            </a:endParaRPr>
          </a:p>
        </p:txBody>
      </p:sp>
    </p:spTree>
    <p:extLst>
      <p:ext uri="{BB962C8B-B14F-4D97-AF65-F5344CB8AC3E}">
        <p14:creationId xmlns:p14="http://schemas.microsoft.com/office/powerpoint/2010/main" val="272274151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4FC1221-C0D6-414F-9860-4D214B7FAC8E}" type="slidenum">
              <a:rPr lang="en-US" altLang="en-US"/>
              <a:pPr eaLnBrk="1" hangingPunct="1"/>
              <a:t>31</a:t>
            </a:fld>
            <a:endParaRPr lang="en-US" altLang="en-US"/>
          </a:p>
        </p:txBody>
      </p:sp>
      <p:sp>
        <p:nvSpPr>
          <p:cNvPr id="55299"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p:txBody>
          <a:bodyPr/>
          <a:lstStyle/>
          <a:p>
            <a:pPr>
              <a:spcBef>
                <a:spcPts val="0"/>
              </a:spcBef>
              <a:defRPr/>
            </a:pPr>
            <a:r>
              <a:rPr lang="en-US" dirty="0" smtClean="0"/>
              <a:t>A process analysis report should include:</a:t>
            </a:r>
          </a:p>
          <a:p>
            <a:pPr marL="600745" lvl="1" indent="-163840">
              <a:spcBef>
                <a:spcPts val="0"/>
              </a:spcBef>
              <a:buFont typeface="Arial" pitchFamily="34" charset="0"/>
              <a:buChar char="•"/>
              <a:defRPr/>
            </a:pPr>
            <a:r>
              <a:rPr lang="en-US" dirty="0" smtClean="0"/>
              <a:t>Information about the analysis, for example, the analysts name and organization, dates of time on site, individuals from whom information was received,</a:t>
            </a:r>
          </a:p>
          <a:p>
            <a:pPr marL="600745" lvl="1" indent="-163840">
              <a:spcBef>
                <a:spcPts val="0"/>
              </a:spcBef>
              <a:buFont typeface="Arial" pitchFamily="34" charset="0"/>
              <a:buChar char="•"/>
              <a:defRPr/>
            </a:pPr>
            <a:r>
              <a:rPr lang="en-US" dirty="0" smtClean="0"/>
              <a:t>Process inventory,</a:t>
            </a:r>
          </a:p>
          <a:p>
            <a:pPr marL="600745" lvl="1" indent="-163840">
              <a:spcBef>
                <a:spcPts val="0"/>
              </a:spcBef>
              <a:buFont typeface="Arial" pitchFamily="34" charset="0"/>
              <a:buChar char="•"/>
              <a:defRPr/>
            </a:pPr>
            <a:r>
              <a:rPr lang="en-US" dirty="0" smtClean="0"/>
              <a:t>Process variations and exceptions,</a:t>
            </a:r>
          </a:p>
          <a:p>
            <a:pPr marL="600745" lvl="1" indent="-163840">
              <a:spcBef>
                <a:spcPts val="0"/>
              </a:spcBef>
              <a:buFont typeface="Arial" pitchFamily="34" charset="0"/>
              <a:buChar char="•"/>
              <a:defRPr/>
            </a:pPr>
            <a:r>
              <a:rPr lang="en-US" dirty="0" smtClean="0"/>
              <a:t>Process diagrams, and</a:t>
            </a:r>
          </a:p>
          <a:p>
            <a:pPr marL="600745" lvl="1" indent="-163840">
              <a:spcBef>
                <a:spcPts val="0"/>
              </a:spcBef>
              <a:buFont typeface="Arial" pitchFamily="34" charset="0"/>
              <a:buChar char="•"/>
              <a:defRPr/>
            </a:pPr>
            <a:r>
              <a:rPr lang="en-US" dirty="0" smtClean="0"/>
              <a:t>List of EHR functionality needed for the practice.</a:t>
            </a:r>
          </a:p>
          <a:p>
            <a:pPr lvl="1">
              <a:spcBef>
                <a:spcPts val="0"/>
              </a:spcBef>
              <a:defRPr/>
            </a:pPr>
            <a:r>
              <a:rPr lang="en-US" dirty="0" smtClean="0"/>
              <a:t> </a:t>
            </a:r>
          </a:p>
          <a:p>
            <a:pPr>
              <a:spcBef>
                <a:spcPts val="0"/>
              </a:spcBef>
              <a:defRPr/>
            </a:pPr>
            <a:r>
              <a:rPr lang="en-US" dirty="0" smtClean="0"/>
              <a:t>If within the analysts scope of work and training, suggested EHRs that are possible matches for the needed functions.</a:t>
            </a:r>
          </a:p>
          <a:p>
            <a:pPr>
              <a:spcBef>
                <a:spcPts val="0"/>
              </a:spcBef>
              <a:defRPr/>
            </a:pPr>
            <a:endParaRPr lang="en-US" dirty="0" smtClean="0"/>
          </a:p>
          <a:p>
            <a:pPr>
              <a:spcBef>
                <a:spcPts val="0"/>
              </a:spcBef>
              <a:defRPr/>
            </a:pPr>
            <a:r>
              <a:rPr lang="en-US" dirty="0" smtClean="0"/>
              <a:t>This is the end of unit 5-2 and, therefore, the end of unit 5.</a:t>
            </a:r>
          </a:p>
        </p:txBody>
      </p:sp>
    </p:spTree>
    <p:extLst>
      <p:ext uri="{BB962C8B-B14F-4D97-AF65-F5344CB8AC3E}">
        <p14:creationId xmlns:p14="http://schemas.microsoft.com/office/powerpoint/2010/main" val="32357950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276523D-1936-4405-BC25-F59A889FC941}" type="slidenum">
              <a:rPr lang="en-US" altLang="en-US"/>
              <a:pPr eaLnBrk="1" hangingPunct="1"/>
              <a:t>32</a:t>
            </a:fld>
            <a:endParaRPr lang="en-US" alt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These references were used in this unit.</a:t>
            </a:r>
          </a:p>
        </p:txBody>
      </p:sp>
    </p:spTree>
    <p:extLst>
      <p:ext uri="{BB962C8B-B14F-4D97-AF65-F5344CB8AC3E}">
        <p14:creationId xmlns:p14="http://schemas.microsoft.com/office/powerpoint/2010/main" val="21776539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CA2C9A-0E27-412C-8B30-A80403560BB0}" type="slidenum">
              <a:rPr lang="en-US" altLang="en-US"/>
              <a:pPr eaLnBrk="1" hangingPunct="1"/>
              <a:t>5</a:t>
            </a:fld>
            <a:endParaRPr lang="en-US" alt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Merriam-Webster defines process as a series of actions or operations conducing to an end; especially, a continuous operation or treatment. Similarly, the American Society for Quality defines Process as “a set of interrelated work activities characterized by a set of specific inputs and value added tasks that make up a procedure for a set of specific outputs.”</a:t>
            </a:r>
            <a:r>
              <a:rPr lang="en-US" altLang="en-US" baseline="30000" dirty="0" smtClean="0">
                <a:latin typeface="Arial" panose="020B0604020202020204" pitchFamily="34" charset="0"/>
              </a:rPr>
              <a:t>2</a:t>
            </a:r>
            <a:endParaRPr lang="en-US" altLang="en-US" dirty="0" smtClean="0">
              <a:latin typeface="Arial" panose="020B0604020202020204" pitchFamily="34" charset="0"/>
            </a:endParaRP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The word Procedure is related to process.  ASQ defines a Procedure as: “The steps in a process and how these steps are to be performed for the process to fulfill a customer’s requirements; usually documented.”</a:t>
            </a:r>
            <a:r>
              <a:rPr lang="en-US" altLang="en-US" baseline="30000" dirty="0" smtClean="0">
                <a:latin typeface="Arial" panose="020B0604020202020204" pitchFamily="34" charset="0"/>
              </a:rPr>
              <a:t>3</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Important characteristics of Processes for our work are that processes have 1) sequence or order, 2) steps, also called activities, actions, operations, or tasks, 3) inputs and outputs, and 4) happen over and over, i.e., are ongoing.  For example, appointment scheduling is a common process in healthcare facilities. </a:t>
            </a:r>
          </a:p>
        </p:txBody>
      </p:sp>
    </p:spTree>
    <p:extLst>
      <p:ext uri="{BB962C8B-B14F-4D97-AF65-F5344CB8AC3E}">
        <p14:creationId xmlns:p14="http://schemas.microsoft.com/office/powerpoint/2010/main" val="1062756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66F7482-B8C6-4E00-8FDD-073A9422FB65}" type="slidenum">
              <a:rPr lang="en-US" altLang="en-US"/>
              <a:pPr eaLnBrk="1" hangingPunct="1"/>
              <a:t>6</a:t>
            </a:fld>
            <a:endParaRPr lang="en-US" alt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Merriam-Webster provides several definitions for the word analysis.  The one most relevant for our work here is: “an examination of a complex process, its elements, and their relations or a statement of such an analysis.”</a:t>
            </a:r>
            <a:r>
              <a:rPr lang="en-US" altLang="en-US" baseline="30000" dirty="0" smtClean="0">
                <a:latin typeface="Arial" panose="020B0604020202020204" pitchFamily="34" charset="0"/>
              </a:rPr>
              <a:t>2</a:t>
            </a:r>
            <a:endParaRPr lang="en-US" altLang="en-US" dirty="0" smtClean="0">
              <a:latin typeface="Arial" panose="020B0604020202020204" pitchFamily="34" charset="0"/>
            </a:endParaRP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So, a Process Analysis is an examination of a process to understand its elements such as steps and actions; and the relationships between them, including:</a:t>
            </a:r>
          </a:p>
          <a:p>
            <a:pPr lvl="1" eaLnBrk="1" hangingPunct="1">
              <a:buFontTx/>
              <a:buChar char="•"/>
            </a:pPr>
            <a:r>
              <a:rPr lang="en-US" altLang="en-US" dirty="0" smtClean="0">
                <a:latin typeface="Arial" panose="020B0604020202020204" pitchFamily="34" charset="0"/>
              </a:rPr>
              <a:t> the order of steps, </a:t>
            </a:r>
          </a:p>
          <a:p>
            <a:pPr lvl="1" eaLnBrk="1" hangingPunct="1">
              <a:buFontTx/>
              <a:buChar char="•"/>
            </a:pPr>
            <a:r>
              <a:rPr lang="en-US" altLang="en-US" dirty="0" smtClean="0">
                <a:latin typeface="Arial" panose="020B0604020202020204" pitchFamily="34" charset="0"/>
              </a:rPr>
              <a:t> what things can be done in parallel versus sequentially, </a:t>
            </a:r>
          </a:p>
          <a:p>
            <a:pPr lvl="1" eaLnBrk="1" hangingPunct="1">
              <a:buFontTx/>
              <a:buChar char="•"/>
            </a:pPr>
            <a:r>
              <a:rPr lang="en-US" altLang="en-US" dirty="0" smtClean="0">
                <a:latin typeface="Arial" panose="020B0604020202020204" pitchFamily="34" charset="0"/>
              </a:rPr>
              <a:t> who or what performs the steps, and </a:t>
            </a:r>
          </a:p>
          <a:p>
            <a:pPr lvl="1" eaLnBrk="1" hangingPunct="1">
              <a:buFontTx/>
              <a:buChar char="•"/>
            </a:pPr>
            <a:r>
              <a:rPr lang="en-US" altLang="en-US" dirty="0" smtClean="0">
                <a:latin typeface="Arial" panose="020B0604020202020204" pitchFamily="34" charset="0"/>
              </a:rPr>
              <a:t> maybe where they are performed.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However, because the goal of our “analysis” is to ultimately improve a process, we also look for things like gaps, lack of conformity with best practice, undue delays, redundancy, rework, and lack of efficiency.  For us, the combination of understanding process elements and the relationships between them and identification of opportunities for improvement comprise Process Analysis.  </a:t>
            </a:r>
          </a:p>
          <a:p>
            <a:pPr eaLnBrk="1" hangingPunct="1"/>
            <a:endParaRPr lang="en-US" altLang="en-US" dirty="0" smtClean="0">
              <a:latin typeface="Arial" panose="020B0604020202020204" pitchFamily="34" charset="0"/>
            </a:endParaRPr>
          </a:p>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0672566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5EDADB-B139-437F-BA19-1BA265F10B74}" type="slidenum">
              <a:rPr lang="en-US" altLang="en-US"/>
              <a:pPr eaLnBrk="1" hangingPunct="1"/>
              <a:t>7</a:t>
            </a:fld>
            <a:endParaRPr lang="en-US" alt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If we define a process as a continuous series of actions or operations conducing to an end, then process improvement is making changes to a process to make it better in some way.  In healthcare, the Institute of Medicine listed six areas or goals for healthcare quality improvement.  These are that healthcare should be: safe, effective, efficient, timely, patient centered, and equitable. We improve processes by analyzing them and identifying things that could be made better.</a:t>
            </a:r>
          </a:p>
        </p:txBody>
      </p:sp>
    </p:spTree>
    <p:extLst>
      <p:ext uri="{BB962C8B-B14F-4D97-AF65-F5344CB8AC3E}">
        <p14:creationId xmlns:p14="http://schemas.microsoft.com/office/powerpoint/2010/main" val="1976865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A2D8F5-25AF-481C-B503-1B425725FA0F}" type="slidenum">
              <a:rPr lang="en-US" altLang="en-US"/>
              <a:pPr eaLnBrk="1" hangingPunct="1"/>
              <a:t>8</a:t>
            </a:fld>
            <a:endParaRPr lang="en-US" alt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DeMarco further outlines process analysis skills helpful to overcome the challenges inherent in process analysis. These are: </a:t>
            </a:r>
          </a:p>
          <a:p>
            <a:pPr lvl="1" eaLnBrk="1" hangingPunct="1">
              <a:buFontTx/>
              <a:buChar char="•"/>
            </a:pPr>
            <a:r>
              <a:rPr lang="en-US" altLang="en-US" sz="1300" smtClean="0">
                <a:latin typeface="Arial" panose="020B0604020202020204" pitchFamily="34" charset="0"/>
              </a:rPr>
              <a:t> Knowledge of data and data system concepts,</a:t>
            </a:r>
          </a:p>
          <a:p>
            <a:pPr lvl="1" eaLnBrk="1" hangingPunct="1">
              <a:buFontTx/>
              <a:buChar char="•"/>
            </a:pPr>
            <a:r>
              <a:rPr lang="en-US" altLang="en-US" sz="1300" smtClean="0">
                <a:latin typeface="Arial" panose="020B0604020202020204" pitchFamily="34" charset="0"/>
              </a:rPr>
              <a:t> Knowledge of clinical workflow concepts, and the  </a:t>
            </a:r>
          </a:p>
          <a:p>
            <a:pPr lvl="1" eaLnBrk="1" hangingPunct="1">
              <a:buFontTx/>
              <a:buChar char="•"/>
            </a:pPr>
            <a:r>
              <a:rPr lang="en-US" altLang="en-US" sz="1300" smtClean="0">
                <a:latin typeface="Arial" panose="020B0604020202020204" pitchFamily="34" charset="0"/>
              </a:rPr>
              <a:t> Ability to communicate these concepts</a:t>
            </a:r>
          </a:p>
          <a:p>
            <a:pPr eaLnBrk="1" hangingPunct="1"/>
            <a:r>
              <a:rPr lang="en-US" altLang="en-US" smtClean="0">
                <a:latin typeface="Arial" panose="020B0604020202020204" pitchFamily="34" charset="0"/>
              </a:rPr>
              <a:t>We added the ability to identify problem areas.</a:t>
            </a: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6192992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5EADDF-6D6B-45A5-AA02-45302756D51A}" type="slidenum">
              <a:rPr lang="en-US" altLang="en-US"/>
              <a:pPr eaLnBrk="1" hangingPunct="1"/>
              <a:t>9</a:t>
            </a:fld>
            <a:endParaRPr lang="en-US" alt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There are many different methods of analyzing processes, and they have been contributed from different fields, including business, quality improvement, industrial engineering, cognitive science, computer science, and informatics. It is impossible to review all of the perspectives and methods in this unit.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We take a very pragmatic approach in the framework presented here.  Our approach is based on forming an objective picture of clinic processes, process variations, and exceptions and translating information about the processes into a list of Electronic Medical Record functions that are needed at that clinic. The purpose of this type of process analysis is to make the best match possible between an EMR and a clinic, and to optimally leverage health information technology to improve patient care.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The unit on Process Redesign focuses on how to identify areas for improvement, and ways to change clinic processes to improve health care. </a:t>
            </a:r>
          </a:p>
          <a:p>
            <a:pPr eaLnBrk="1" hangingPunct="1"/>
            <a:endParaRPr lang="en-US" altLang="en-US" dirty="0" smtClean="0">
              <a:latin typeface="Arial" panose="020B0604020202020204" pitchFamily="34" charset="0"/>
            </a:endParaRPr>
          </a:p>
          <a:p>
            <a:pPr eaLnBrk="1" hangingPunct="1"/>
            <a:endParaRPr lang="en-US" altLang="en-US" dirty="0" smtClean="0">
              <a:latin typeface="Arial" panose="020B0604020202020204" pitchFamily="34" charset="0"/>
            </a:endParaRPr>
          </a:p>
          <a:p>
            <a:pPr eaLnBrk="1" hangingPunct="1"/>
            <a:endParaRPr lang="en-US" altLang="en-US" dirty="0" smtClean="0">
              <a:latin typeface="Arial" panose="020B0604020202020204" pitchFamily="34" charset="0"/>
            </a:endParaRPr>
          </a:p>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9395850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eaLnBrk="0" hangingPunct="0">
              <a:defRPr>
                <a:solidFill>
                  <a:schemeClr val="tx1"/>
                </a:solidFill>
                <a:latin typeface="Arial" panose="020B0604020202020204" pitchFamily="34" charset="0"/>
              </a:defRPr>
            </a:lvl1pPr>
            <a:lvl2pPr marL="742950" indent="-285750" defTabSz="928688" eaLnBrk="0" hangingPunct="0">
              <a:defRPr>
                <a:solidFill>
                  <a:schemeClr val="tx1"/>
                </a:solidFill>
                <a:latin typeface="Arial" panose="020B0604020202020204" pitchFamily="34" charset="0"/>
              </a:defRPr>
            </a:lvl2pPr>
            <a:lvl3pPr marL="1143000" indent="-228600" defTabSz="928688" eaLnBrk="0" hangingPunct="0">
              <a:defRPr>
                <a:solidFill>
                  <a:schemeClr val="tx1"/>
                </a:solidFill>
                <a:latin typeface="Arial" panose="020B0604020202020204" pitchFamily="34" charset="0"/>
              </a:defRPr>
            </a:lvl3pPr>
            <a:lvl4pPr marL="1600200" indent="-228600" defTabSz="928688" eaLnBrk="0" hangingPunct="0">
              <a:defRPr>
                <a:solidFill>
                  <a:schemeClr val="tx1"/>
                </a:solidFill>
                <a:latin typeface="Arial" panose="020B0604020202020204" pitchFamily="34" charset="0"/>
              </a:defRPr>
            </a:lvl4pPr>
            <a:lvl5pPr marL="2057400" indent="-228600" defTabSz="928688" eaLnBrk="0" hangingPunct="0">
              <a:defRPr>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D4DE2B-DB35-4F87-B74E-935BFEB9EE16}" type="slidenum">
              <a:rPr lang="en-US" altLang="en-US"/>
              <a:pPr eaLnBrk="1" hangingPunct="1"/>
              <a:t>10</a:t>
            </a:fld>
            <a:endParaRPr lang="en-US" alt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Like process diagrams, process analysis can occur at different levels.  A detailed process analysis examines each process, usually using a process diagram, and looks for clues to inefficiency, redundancy or opportunity for error. An analysis at this level might also collect some data about how the process operates, for example, time from patient check-in to time seen by the provider, as well as interview practice providers and staff to understand their perceptions of opportunities for improvement. While this level of detail in process analysis is often necessary to trouble shoot problems, it is not routinely necessary for the task of identifying an EHR that is a good match for a particular clinic.  For this, we recommend a less detailed approach.  By less detailed, we mean identifying the major things that, based on a clinic’s core functions, the EHR needs to do and understanding how the clinic does each.</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We adopt the less detailed approach here:</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 1) Start with process inventory &amp; process diagrams (covered in units 2 and 3).  These should provide a context diagram showing clinic functions and a flowchart for each process.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2) For each process, list the process variations applicable to the clinic as well as exceptions that often occur. For example, for a patient visit, a common exception would be that a patient cancels or does not show up.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last step in process analysis is 3) report findings.  The findings from a process analysis would include: Major observations, a list of EHR functionality necessary to support clinic functions, and opportunities for improvement (technology assisted and otherwise).</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3240665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userDrawn="1">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2327275" y="0"/>
            <a:ext cx="4419600" cy="233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7"/>
          <p:cNvPicPr>
            <a:picLocks noChangeAspect="1" noChangeArrowheads="1"/>
          </p:cNvPicPr>
          <p:nvPr userDrawn="1">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317500" y="6248400"/>
            <a:ext cx="8437563"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2" name="Rectangle 2"/>
          <p:cNvSpPr>
            <a:spLocks noGrp="1" noChangeArrowheads="1"/>
          </p:cNvSpPr>
          <p:nvPr>
            <p:ph type="ctrTitle"/>
          </p:nvPr>
        </p:nvSpPr>
        <p:spPr>
          <a:xfrm>
            <a:off x="650789" y="2438400"/>
            <a:ext cx="7772400" cy="1470025"/>
          </a:xfrm>
        </p:spPr>
        <p:txBody>
          <a:bodyPr/>
          <a:lstStyle>
            <a:lvl1pPr>
              <a:defRPr sz="4000"/>
            </a:lvl1pPr>
          </a:lstStyle>
          <a:p>
            <a:r>
              <a:rPr lang="en-US" dirty="0"/>
              <a:t>Component Title</a:t>
            </a:r>
          </a:p>
        </p:txBody>
      </p:sp>
      <p:sp>
        <p:nvSpPr>
          <p:cNvPr id="5123" name="Rectangle 3"/>
          <p:cNvSpPr>
            <a:spLocks noGrp="1" noChangeArrowheads="1"/>
          </p:cNvSpPr>
          <p:nvPr>
            <p:ph type="subTitle" idx="1"/>
          </p:nvPr>
        </p:nvSpPr>
        <p:spPr>
          <a:xfrm>
            <a:off x="1336589" y="4191000"/>
            <a:ext cx="6400800" cy="1752600"/>
          </a:xfrm>
        </p:spPr>
        <p:txBody>
          <a:bodyPr/>
          <a:lstStyle>
            <a:lvl1pPr marL="0" indent="0" algn="ctr">
              <a:buFontTx/>
              <a:buNone/>
              <a:defRPr baseline="0">
                <a:solidFill>
                  <a:schemeClr val="bg1">
                    <a:lumMod val="50000"/>
                  </a:schemeClr>
                </a:solidFill>
                <a:latin typeface="+mj-lt"/>
              </a:defRPr>
            </a:lvl1pPr>
          </a:lstStyle>
          <a:p>
            <a:r>
              <a:rPr lang="en-US" smtClean="0"/>
              <a:t>Click to edit Master subtitle style</a:t>
            </a:r>
            <a:endParaRPr lang="en-US" dirty="0"/>
          </a:p>
        </p:txBody>
      </p:sp>
    </p:spTree>
    <p:extLst>
      <p:ext uri="{BB962C8B-B14F-4D97-AF65-F5344CB8AC3E}">
        <p14:creationId xmlns:p14="http://schemas.microsoft.com/office/powerpoint/2010/main" val="564298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6" name="Rectangle 6"/>
          <p:cNvSpPr>
            <a:spLocks noGrp="1" noChangeArrowheads="1"/>
          </p:cNvSpPr>
          <p:nvPr>
            <p:ph type="sldNum" sz="quarter" idx="12"/>
          </p:nvPr>
        </p:nvSpPr>
        <p:spPr>
          <a:ln/>
        </p:spPr>
        <p:txBody>
          <a:bodyPr/>
          <a:lstStyle>
            <a:lvl1pPr>
              <a:defRPr/>
            </a:lvl1pPr>
          </a:lstStyle>
          <a:p>
            <a:fld id="{B31436ED-DA2B-4EE9-832E-ABF0FEC268D2}" type="slidenum">
              <a:rPr lang="en-US" altLang="en-US"/>
              <a:pPr/>
              <a:t>‹#›</a:t>
            </a:fld>
            <a:endParaRPr lang="en-US" altLang="en-US"/>
          </a:p>
        </p:txBody>
      </p:sp>
    </p:spTree>
    <p:extLst>
      <p:ext uri="{BB962C8B-B14F-4D97-AF65-F5344CB8AC3E}">
        <p14:creationId xmlns:p14="http://schemas.microsoft.com/office/powerpoint/2010/main" val="3105777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6" name="Rectangle 6"/>
          <p:cNvSpPr>
            <a:spLocks noGrp="1" noChangeArrowheads="1"/>
          </p:cNvSpPr>
          <p:nvPr>
            <p:ph type="sldNum" sz="quarter" idx="12"/>
          </p:nvPr>
        </p:nvSpPr>
        <p:spPr>
          <a:ln/>
        </p:spPr>
        <p:txBody>
          <a:bodyPr/>
          <a:lstStyle>
            <a:lvl1pPr>
              <a:defRPr/>
            </a:lvl1pPr>
          </a:lstStyle>
          <a:p>
            <a:fld id="{F26ECAF5-FF89-4511-AB7A-7314C0AFE901}" type="slidenum">
              <a:rPr lang="en-US" altLang="en-US"/>
              <a:pPr/>
              <a:t>‹#›</a:t>
            </a:fld>
            <a:endParaRPr lang="en-US" altLang="en-US"/>
          </a:p>
        </p:txBody>
      </p:sp>
    </p:spTree>
    <p:extLst>
      <p:ext uri="{BB962C8B-B14F-4D97-AF65-F5344CB8AC3E}">
        <p14:creationId xmlns:p14="http://schemas.microsoft.com/office/powerpoint/2010/main" val="34449349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7"/>
          <p:cNvSpPr>
            <a:spLocks noGrp="1" noChangeArrowheads="1"/>
          </p:cNvSpPr>
          <p:nvPr>
            <p:ph type="sldNum" sz="quarter" idx="10"/>
          </p:nvPr>
        </p:nvSpPr>
        <p:spPr/>
        <p:txBody>
          <a:bodyPr/>
          <a:lstStyle>
            <a:lvl1pPr>
              <a:defRPr/>
            </a:lvl1pPr>
          </a:lstStyle>
          <a:p>
            <a:r>
              <a:rPr lang="en-US" altLang="en-US"/>
              <a:t> </a:t>
            </a:r>
            <a:fld id="{F6807C96-22BE-40E4-9211-86FF72FA7763}" type="slidenum">
              <a:rPr lang="en-US" altLang="en-US"/>
              <a:pPr/>
              <a:t>‹#›</a:t>
            </a:fld>
            <a:endParaRPr lang="en-US" altLang="en-US"/>
          </a:p>
        </p:txBody>
      </p:sp>
      <p:sp>
        <p:nvSpPr>
          <p:cNvPr id="5" name="Rectangle 8"/>
          <p:cNvSpPr>
            <a:spLocks noGrp="1" noChangeArrowheads="1"/>
          </p:cNvSpPr>
          <p:nvPr>
            <p:ph type="ftr" sz="quarter" idx="11"/>
          </p:nvPr>
        </p:nvSpPr>
        <p:spPr/>
        <p:txBody>
          <a:bodyPr/>
          <a:lstStyle>
            <a:lvl1pPr>
              <a:defRPr>
                <a:solidFill>
                  <a:srgbClr val="000000"/>
                </a:solidFill>
              </a:defRPr>
            </a:lvl1pPr>
          </a:lstStyle>
          <a:p>
            <a:pPr>
              <a:defRPr/>
            </a:pPr>
            <a:r>
              <a:rPr lang="en-US"/>
              <a:t>Health IT Workforce Curriculum </a:t>
            </a:r>
          </a:p>
          <a:p>
            <a:pPr>
              <a:defRPr/>
            </a:pPr>
            <a:r>
              <a:rPr lang="en-US"/>
              <a:t>Version 2.0/Spring 2011</a:t>
            </a:r>
          </a:p>
        </p:txBody>
      </p:sp>
      <p:sp>
        <p:nvSpPr>
          <p:cNvPr id="6" name="Rectangle 4"/>
          <p:cNvSpPr>
            <a:spLocks noGrp="1" noChangeArrowheads="1"/>
          </p:cNvSpPr>
          <p:nvPr>
            <p:ph type="dt" sz="half" idx="12"/>
          </p:nvPr>
        </p:nvSpPr>
        <p:spPr/>
        <p:txBody>
          <a:bodyPr/>
          <a:lstStyle>
            <a:lvl1pPr>
              <a:defRPr/>
            </a:lvl1pPr>
          </a:lstStyle>
          <a:p>
            <a:pPr>
              <a:defRPr/>
            </a:pPr>
            <a:r>
              <a:rPr lang="en-US"/>
              <a:t>Component 10/Unit 5-1</a:t>
            </a:r>
          </a:p>
        </p:txBody>
      </p:sp>
    </p:spTree>
    <p:extLst>
      <p:ext uri="{BB962C8B-B14F-4D97-AF65-F5344CB8AC3E}">
        <p14:creationId xmlns:p14="http://schemas.microsoft.com/office/powerpoint/2010/main" val="4191932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6" name="Rectangle 6"/>
          <p:cNvSpPr>
            <a:spLocks noGrp="1" noChangeArrowheads="1"/>
          </p:cNvSpPr>
          <p:nvPr>
            <p:ph type="sldNum" sz="quarter" idx="12"/>
          </p:nvPr>
        </p:nvSpPr>
        <p:spPr>
          <a:ln/>
        </p:spPr>
        <p:txBody>
          <a:bodyPr/>
          <a:lstStyle>
            <a:lvl1pPr>
              <a:defRPr/>
            </a:lvl1pPr>
          </a:lstStyle>
          <a:p>
            <a:fld id="{E24B7C10-F03D-419A-A86D-2B9C8D2514AA}" type="slidenum">
              <a:rPr lang="en-US" altLang="en-US"/>
              <a:pPr/>
              <a:t>‹#›</a:t>
            </a:fld>
            <a:endParaRPr lang="en-US" altLang="en-US"/>
          </a:p>
        </p:txBody>
      </p:sp>
    </p:spTree>
    <p:extLst>
      <p:ext uri="{BB962C8B-B14F-4D97-AF65-F5344CB8AC3E}">
        <p14:creationId xmlns:p14="http://schemas.microsoft.com/office/powerpoint/2010/main" val="3197088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5"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6" name="Rectangle 6"/>
          <p:cNvSpPr>
            <a:spLocks noGrp="1" noChangeArrowheads="1"/>
          </p:cNvSpPr>
          <p:nvPr>
            <p:ph type="sldNum" sz="quarter" idx="12"/>
          </p:nvPr>
        </p:nvSpPr>
        <p:spPr>
          <a:ln/>
        </p:spPr>
        <p:txBody>
          <a:bodyPr/>
          <a:lstStyle>
            <a:lvl1pPr>
              <a:defRPr/>
            </a:lvl1pPr>
          </a:lstStyle>
          <a:p>
            <a:fld id="{117A142D-1BAE-4DE6-9DE9-AF0598ADE67B}" type="slidenum">
              <a:rPr lang="en-US" altLang="en-US"/>
              <a:pPr/>
              <a:t>‹#›</a:t>
            </a:fld>
            <a:endParaRPr lang="en-US" altLang="en-US"/>
          </a:p>
        </p:txBody>
      </p:sp>
    </p:spTree>
    <p:extLst>
      <p:ext uri="{BB962C8B-B14F-4D97-AF65-F5344CB8AC3E}">
        <p14:creationId xmlns:p14="http://schemas.microsoft.com/office/powerpoint/2010/main" val="38156811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7" name="Rectangle 6"/>
          <p:cNvSpPr>
            <a:spLocks noGrp="1" noChangeArrowheads="1"/>
          </p:cNvSpPr>
          <p:nvPr>
            <p:ph type="sldNum" sz="quarter" idx="12"/>
          </p:nvPr>
        </p:nvSpPr>
        <p:spPr>
          <a:ln/>
        </p:spPr>
        <p:txBody>
          <a:bodyPr/>
          <a:lstStyle>
            <a:lvl1pPr>
              <a:defRPr/>
            </a:lvl1pPr>
          </a:lstStyle>
          <a:p>
            <a:fld id="{8B1D5221-95AB-493D-AF16-B7D7C6A0B556}" type="slidenum">
              <a:rPr lang="en-US" altLang="en-US"/>
              <a:pPr/>
              <a:t>‹#›</a:t>
            </a:fld>
            <a:endParaRPr lang="en-US" altLang="en-US"/>
          </a:p>
        </p:txBody>
      </p:sp>
    </p:spTree>
    <p:extLst>
      <p:ext uri="{BB962C8B-B14F-4D97-AF65-F5344CB8AC3E}">
        <p14:creationId xmlns:p14="http://schemas.microsoft.com/office/powerpoint/2010/main" val="3695759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8"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9" name="Rectangle 6"/>
          <p:cNvSpPr>
            <a:spLocks noGrp="1" noChangeArrowheads="1"/>
          </p:cNvSpPr>
          <p:nvPr>
            <p:ph type="sldNum" sz="quarter" idx="12"/>
          </p:nvPr>
        </p:nvSpPr>
        <p:spPr>
          <a:ln/>
        </p:spPr>
        <p:txBody>
          <a:bodyPr/>
          <a:lstStyle>
            <a:lvl1pPr>
              <a:defRPr/>
            </a:lvl1pPr>
          </a:lstStyle>
          <a:p>
            <a:fld id="{43E09D7F-FF98-4E1C-AD11-7E4A59E01839}" type="slidenum">
              <a:rPr lang="en-US" altLang="en-US"/>
              <a:pPr/>
              <a:t>‹#›</a:t>
            </a:fld>
            <a:endParaRPr lang="en-US" altLang="en-US"/>
          </a:p>
        </p:txBody>
      </p:sp>
    </p:spTree>
    <p:extLst>
      <p:ext uri="{BB962C8B-B14F-4D97-AF65-F5344CB8AC3E}">
        <p14:creationId xmlns:p14="http://schemas.microsoft.com/office/powerpoint/2010/main" val="608213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4"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5" name="Rectangle 6"/>
          <p:cNvSpPr>
            <a:spLocks noGrp="1" noChangeArrowheads="1"/>
          </p:cNvSpPr>
          <p:nvPr>
            <p:ph type="sldNum" sz="quarter" idx="12"/>
          </p:nvPr>
        </p:nvSpPr>
        <p:spPr>
          <a:ln/>
        </p:spPr>
        <p:txBody>
          <a:bodyPr/>
          <a:lstStyle>
            <a:lvl1pPr>
              <a:defRPr/>
            </a:lvl1pPr>
          </a:lstStyle>
          <a:p>
            <a:fld id="{775E36BD-10A3-42E5-9103-BFCC7DF9B35D}" type="slidenum">
              <a:rPr lang="en-US" altLang="en-US"/>
              <a:pPr/>
              <a:t>‹#›</a:t>
            </a:fld>
            <a:endParaRPr lang="en-US" altLang="en-US"/>
          </a:p>
        </p:txBody>
      </p:sp>
    </p:spTree>
    <p:extLst>
      <p:ext uri="{BB962C8B-B14F-4D97-AF65-F5344CB8AC3E}">
        <p14:creationId xmlns:p14="http://schemas.microsoft.com/office/powerpoint/2010/main" val="21989929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3"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4" name="Rectangle 6"/>
          <p:cNvSpPr>
            <a:spLocks noGrp="1" noChangeArrowheads="1"/>
          </p:cNvSpPr>
          <p:nvPr>
            <p:ph type="sldNum" sz="quarter" idx="12"/>
          </p:nvPr>
        </p:nvSpPr>
        <p:spPr>
          <a:ln/>
        </p:spPr>
        <p:txBody>
          <a:bodyPr/>
          <a:lstStyle>
            <a:lvl1pPr>
              <a:defRPr/>
            </a:lvl1pPr>
          </a:lstStyle>
          <a:p>
            <a:fld id="{6F891236-0E1F-4C4C-8F99-779D5C04E6BE}" type="slidenum">
              <a:rPr lang="en-US" altLang="en-US"/>
              <a:pPr/>
              <a:t>‹#›</a:t>
            </a:fld>
            <a:endParaRPr lang="en-US" altLang="en-US"/>
          </a:p>
        </p:txBody>
      </p:sp>
    </p:spTree>
    <p:extLst>
      <p:ext uri="{BB962C8B-B14F-4D97-AF65-F5344CB8AC3E}">
        <p14:creationId xmlns:p14="http://schemas.microsoft.com/office/powerpoint/2010/main" val="1839860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7" name="Rectangle 6"/>
          <p:cNvSpPr>
            <a:spLocks noGrp="1" noChangeArrowheads="1"/>
          </p:cNvSpPr>
          <p:nvPr>
            <p:ph type="sldNum" sz="quarter" idx="12"/>
          </p:nvPr>
        </p:nvSpPr>
        <p:spPr>
          <a:ln/>
        </p:spPr>
        <p:txBody>
          <a:bodyPr/>
          <a:lstStyle>
            <a:lvl1pPr>
              <a:defRPr/>
            </a:lvl1pPr>
          </a:lstStyle>
          <a:p>
            <a:fld id="{C80428B0-1913-4BC0-B936-7289CCBF85F1}" type="slidenum">
              <a:rPr lang="en-US" altLang="en-US"/>
              <a:pPr/>
              <a:t>‹#›</a:t>
            </a:fld>
            <a:endParaRPr lang="en-US" altLang="en-US"/>
          </a:p>
        </p:txBody>
      </p:sp>
    </p:spTree>
    <p:extLst>
      <p:ext uri="{BB962C8B-B14F-4D97-AF65-F5344CB8AC3E}">
        <p14:creationId xmlns:p14="http://schemas.microsoft.com/office/powerpoint/2010/main" val="8722908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r>
              <a:rPr lang="en-US"/>
              <a:t>Component 10/Unit 5-1</a:t>
            </a:r>
            <a:endParaRPr lang="en-US" dirty="0"/>
          </a:p>
        </p:txBody>
      </p:sp>
      <p:sp>
        <p:nvSpPr>
          <p:cNvPr id="6" name="Rectangle 5"/>
          <p:cNvSpPr>
            <a:spLocks noGrp="1" noChangeArrowheads="1"/>
          </p:cNvSpPr>
          <p:nvPr>
            <p:ph type="ftr" sz="quarter" idx="11"/>
          </p:nvPr>
        </p:nvSpPr>
        <p:spPr>
          <a:ln/>
        </p:spPr>
        <p:txBody>
          <a:bodyPr/>
          <a:lstStyle>
            <a:lvl1pPr>
              <a:defRPr/>
            </a:lvl1pPr>
          </a:lstStyle>
          <a:p>
            <a:pPr>
              <a:defRPr/>
            </a:pPr>
            <a:r>
              <a:rPr lang="en-US"/>
              <a:t>Health IT Workforce Curriculum  Version 2.0/Spring 2011</a:t>
            </a:r>
          </a:p>
        </p:txBody>
      </p:sp>
      <p:sp>
        <p:nvSpPr>
          <p:cNvPr id="7" name="Rectangle 6"/>
          <p:cNvSpPr>
            <a:spLocks noGrp="1" noChangeArrowheads="1"/>
          </p:cNvSpPr>
          <p:nvPr>
            <p:ph type="sldNum" sz="quarter" idx="12"/>
          </p:nvPr>
        </p:nvSpPr>
        <p:spPr>
          <a:ln/>
        </p:spPr>
        <p:txBody>
          <a:bodyPr/>
          <a:lstStyle>
            <a:lvl1pPr>
              <a:defRPr/>
            </a:lvl1pPr>
          </a:lstStyle>
          <a:p>
            <a:fld id="{EB9A3A7A-5662-490B-B4AD-6849AD930525}" type="slidenum">
              <a:rPr lang="en-US" altLang="en-US"/>
              <a:pPr/>
              <a:t>‹#›</a:t>
            </a:fld>
            <a:endParaRPr lang="en-US" altLang="en-US"/>
          </a:p>
        </p:txBody>
      </p:sp>
    </p:spTree>
    <p:extLst>
      <p:ext uri="{BB962C8B-B14F-4D97-AF65-F5344CB8AC3E}">
        <p14:creationId xmlns:p14="http://schemas.microsoft.com/office/powerpoint/2010/main" val="2290162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00"/>
                </a:solidFill>
                <a:latin typeface="Arial" charset="0"/>
              </a:defRPr>
            </a:lvl1pPr>
          </a:lstStyle>
          <a:p>
            <a:pPr>
              <a:defRPr/>
            </a:pPr>
            <a:r>
              <a:rPr lang="en-US"/>
              <a:t>Component 10/Unit 5-1</a:t>
            </a:r>
            <a:endParaRPr lang="en-US" dirty="0"/>
          </a:p>
        </p:txBody>
      </p:sp>
      <p:sp>
        <p:nvSpPr>
          <p:cNvPr id="1029" name="Rectangle 5"/>
          <p:cNvSpPr>
            <a:spLocks noGrp="1" noChangeArrowheads="1"/>
          </p:cNvSpPr>
          <p:nvPr>
            <p:ph type="ftr" sz="quarter" idx="3"/>
          </p:nvPr>
        </p:nvSpPr>
        <p:spPr bwMode="auto">
          <a:xfrm>
            <a:off x="35814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defRPr>
            </a:lvl1pPr>
          </a:lstStyle>
          <a:p>
            <a:pPr>
              <a:defRPr/>
            </a:pPr>
            <a:r>
              <a:rPr lang="en-US"/>
              <a:t>Health IT Workforce Curriculum  Version 2.0/Spring 2011</a:t>
            </a: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924377AD-EDCE-48D8-905F-E695BC340D9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108" r:id="rId1"/>
    <p:sldLayoutId id="2147484098" r:id="rId2"/>
    <p:sldLayoutId id="2147484099" r:id="rId3"/>
    <p:sldLayoutId id="2147484100" r:id="rId4"/>
    <p:sldLayoutId id="2147484101" r:id="rId5"/>
    <p:sldLayoutId id="2147484102" r:id="rId6"/>
    <p:sldLayoutId id="2147484103" r:id="rId7"/>
    <p:sldLayoutId id="2147484104" r:id="rId8"/>
    <p:sldLayoutId id="2147484105" r:id="rId9"/>
    <p:sldLayoutId id="2147484106" r:id="rId10"/>
    <p:sldLayoutId id="2147484107" r:id="rId11"/>
    <p:sldLayoutId id="2147484109" r:id="rId12"/>
  </p:sldLayoutIdLst>
  <p:hf hdr="0"/>
  <p:txStyles>
    <p:titleStyle>
      <a:lvl1pPr algn="ctr" rtl="0" eaLnBrk="0" fontAlgn="base" hangingPunct="0">
        <a:spcBef>
          <a:spcPct val="0"/>
        </a:spcBef>
        <a:spcAft>
          <a:spcPct val="0"/>
        </a:spcAft>
        <a:defRPr lang="en-US" sz="4000" dirty="0">
          <a:solidFill>
            <a:schemeClr val="tx2"/>
          </a:solidFill>
          <a:latin typeface="+mj-lt"/>
          <a:ea typeface="+mj-ea"/>
          <a:cs typeface="+mj-cs"/>
        </a:defRPr>
      </a:lvl1pPr>
      <a:lvl2pPr algn="ctr" rtl="0" eaLnBrk="0" fontAlgn="base" hangingPunct="0">
        <a:spcBef>
          <a:spcPct val="0"/>
        </a:spcBef>
        <a:spcAft>
          <a:spcPct val="0"/>
        </a:spcAft>
        <a:defRPr sz="4000">
          <a:solidFill>
            <a:schemeClr val="tx2"/>
          </a:solidFill>
          <a:latin typeface="Verdana" pitchFamily="34" charset="0"/>
        </a:defRPr>
      </a:lvl2pPr>
      <a:lvl3pPr algn="ctr" rtl="0" eaLnBrk="0" fontAlgn="base" hangingPunct="0">
        <a:spcBef>
          <a:spcPct val="0"/>
        </a:spcBef>
        <a:spcAft>
          <a:spcPct val="0"/>
        </a:spcAft>
        <a:defRPr sz="4000">
          <a:solidFill>
            <a:schemeClr val="tx2"/>
          </a:solidFill>
          <a:latin typeface="Verdana" pitchFamily="34" charset="0"/>
        </a:defRPr>
      </a:lvl3pPr>
      <a:lvl4pPr algn="ctr" rtl="0" eaLnBrk="0" fontAlgn="base" hangingPunct="0">
        <a:spcBef>
          <a:spcPct val="0"/>
        </a:spcBef>
        <a:spcAft>
          <a:spcPct val="0"/>
        </a:spcAft>
        <a:defRPr sz="4000">
          <a:solidFill>
            <a:schemeClr val="tx2"/>
          </a:solidFill>
          <a:latin typeface="Verdana" pitchFamily="34" charset="0"/>
        </a:defRPr>
      </a:lvl4pPr>
      <a:lvl5pPr algn="ctr" rtl="0" eaLnBrk="0" fontAlgn="base" hangingPunct="0">
        <a:spcBef>
          <a:spcPct val="0"/>
        </a:spcBef>
        <a:spcAft>
          <a:spcPct val="0"/>
        </a:spcAft>
        <a:defRPr sz="4000">
          <a:solidFill>
            <a:schemeClr val="tx2"/>
          </a:solidFill>
          <a:latin typeface="Verdana" pitchFamily="34"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lang="en-US" sz="3200" dirty="0">
          <a:solidFill>
            <a:schemeClr val="tx1"/>
          </a:solidFill>
          <a:latin typeface="+mn-lt"/>
          <a:ea typeface="+mn-ea"/>
          <a:cs typeface="+mn-cs"/>
        </a:defRPr>
      </a:lvl1pPr>
      <a:lvl2pPr marL="742950" indent="-285750" algn="l" rtl="0" eaLnBrk="0" fontAlgn="base" hangingPunct="0">
        <a:spcBef>
          <a:spcPct val="20000"/>
        </a:spcBef>
        <a:spcAft>
          <a:spcPct val="0"/>
        </a:spcAft>
        <a:buChar char="–"/>
        <a:defRPr lang="en-US" sz="2800" dirty="0">
          <a:solidFill>
            <a:schemeClr val="tx1"/>
          </a:solidFill>
          <a:latin typeface="+mn-lt"/>
        </a:defRPr>
      </a:lvl2pPr>
      <a:lvl3pPr marL="1143000" indent="-228600" algn="l" rtl="0" eaLnBrk="0" fontAlgn="base" hangingPunct="0">
        <a:spcBef>
          <a:spcPct val="20000"/>
        </a:spcBef>
        <a:spcAft>
          <a:spcPct val="0"/>
        </a:spcAft>
        <a:buChar char="•"/>
        <a:defRPr lang="en-US" sz="2400" dirty="0">
          <a:solidFill>
            <a:schemeClr val="tx1"/>
          </a:solidFill>
          <a:latin typeface="+mn-lt"/>
        </a:defRPr>
      </a:lvl3pPr>
      <a:lvl4pPr marL="1600200" indent="-228600" algn="l" rtl="0" eaLnBrk="0" fontAlgn="base" hangingPunct="0">
        <a:spcBef>
          <a:spcPct val="20000"/>
        </a:spcBef>
        <a:spcAft>
          <a:spcPct val="0"/>
        </a:spcAft>
        <a:buChar char="–"/>
        <a:defRPr lang="en-US" sz="2000" dirty="0">
          <a:solidFill>
            <a:schemeClr val="tx1"/>
          </a:solidFill>
          <a:latin typeface="+mn-lt"/>
        </a:defRPr>
      </a:lvl4pPr>
      <a:lvl5pPr marL="2057400" indent="-228600" algn="l" rtl="0" eaLnBrk="0" fontAlgn="base" hangingPunct="0">
        <a:spcBef>
          <a:spcPct val="20000"/>
        </a:spcBef>
        <a:spcAft>
          <a:spcPct val="0"/>
        </a:spcAft>
        <a:buChar char="»"/>
        <a:defRPr lang="en-US" sz="2000" dirty="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3.xml"/><Relationship Id="rId6" Type="http://schemas.openxmlformats.org/officeDocument/2006/relationships/image" Target="../media/image10.tmp"/><Relationship Id="rId5" Type="http://schemas.openxmlformats.org/officeDocument/2006/relationships/image" Target="../media/image9.tmp"/><Relationship Id="rId4" Type="http://schemas.openxmlformats.org/officeDocument/2006/relationships/image" Target="../media/image8.tmp"/></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2.tmp"/><Relationship Id="rId4" Type="http://schemas.openxmlformats.org/officeDocument/2006/relationships/image" Target="../media/image11.tmp"/></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13.tmp"/></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30.xml"/><Relationship Id="rId5" Type="http://schemas.openxmlformats.org/officeDocument/2006/relationships/image" Target="../media/image15.tmp"/><Relationship Id="rId4" Type="http://schemas.openxmlformats.org/officeDocument/2006/relationships/image" Target="../media/image14.tmp"/></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3.jpeg"/><Relationship Id="rId4" Type="http://schemas.openxmlformats.org/officeDocument/2006/relationships/hyperlink" Target="http://upload.wikimedia.org/wikipedia/commons/7/73/W._Edwards_Deming.jpg"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16.tmp"/></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4.xml"/><Relationship Id="rId5" Type="http://schemas.openxmlformats.org/officeDocument/2006/relationships/hyperlink" Target="http://asq.org/glossary/p.html" TargetMode="External"/><Relationship Id="rId4" Type="http://schemas.openxmlformats.org/officeDocument/2006/relationships/hyperlink" Target="http://www.merriam-webster.com/dictionary/process"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8.xml"/><Relationship Id="rId4" Type="http://schemas.openxmlformats.org/officeDocument/2006/relationships/image" Target="../media/image4.tmp"/></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9.xml"/><Relationship Id="rId4" Type="http://schemas.openxmlformats.org/officeDocument/2006/relationships/image" Target="../media/image5.tmp"/></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7.tm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078162"/>
          </a:xfrm>
        </p:spPr>
        <p:txBody>
          <a:bodyPr/>
          <a:lstStyle/>
          <a:p>
            <a:r>
              <a:rPr lang="en-US" altLang="en-US" dirty="0"/>
              <a:t>Fundamentals </a:t>
            </a:r>
            <a:br>
              <a:rPr lang="en-US" altLang="en-US" dirty="0"/>
            </a:br>
            <a:r>
              <a:rPr lang="en-US" altLang="en-US" dirty="0"/>
              <a:t>of Workflow Process </a:t>
            </a:r>
            <a:br>
              <a:rPr lang="en-US" altLang="en-US" dirty="0"/>
            </a:br>
            <a:r>
              <a:rPr lang="en-US" altLang="en-US" dirty="0"/>
              <a:t>Analysis and Redesign</a:t>
            </a:r>
            <a:endParaRPr lang="en-US" dirty="0"/>
          </a:p>
        </p:txBody>
      </p:sp>
      <p:sp>
        <p:nvSpPr>
          <p:cNvPr id="7" name="Rectangle 6"/>
          <p:cNvSpPr/>
          <p:nvPr/>
        </p:nvSpPr>
        <p:spPr>
          <a:xfrm>
            <a:off x="2209800" y="4724400"/>
            <a:ext cx="5562600" cy="369332"/>
          </a:xfrm>
          <a:prstGeom prst="rect">
            <a:avLst/>
          </a:prstGeom>
        </p:spPr>
        <p:txBody>
          <a:bodyPr wrap="square">
            <a:spAutoFit/>
          </a:bodyPr>
          <a:lstStyle/>
          <a:p>
            <a:pPr algn="ctr"/>
            <a:r>
              <a:rPr lang="en-US" dirty="0"/>
              <a:t>Slides compiled by Drs. Zhang and Shahriar</a:t>
            </a:r>
          </a:p>
        </p:txBody>
      </p:sp>
    </p:spTree>
    <p:extLst>
      <p:ext uri="{BB962C8B-B14F-4D97-AF65-F5344CB8AC3E}">
        <p14:creationId xmlns:p14="http://schemas.microsoft.com/office/powerpoint/2010/main" val="17398567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altLang="en-US" smtClean="0"/>
              <a:t>Steps for Process Analysis</a:t>
            </a:r>
          </a:p>
        </p:txBody>
      </p:sp>
      <p:sp>
        <p:nvSpPr>
          <p:cNvPr id="14339" name="Rectangle 3"/>
          <p:cNvSpPr>
            <a:spLocks noGrp="1" noChangeArrowheads="1"/>
          </p:cNvSpPr>
          <p:nvPr>
            <p:ph idx="1"/>
          </p:nvPr>
        </p:nvSpPr>
        <p:spPr>
          <a:xfrm>
            <a:off x="457200" y="1752600"/>
            <a:ext cx="8229600" cy="4525963"/>
          </a:xfrm>
        </p:spPr>
        <p:txBody>
          <a:bodyPr/>
          <a:lstStyle/>
          <a:p>
            <a:pPr eaLnBrk="1" hangingPunct="1">
              <a:lnSpc>
                <a:spcPct val="80000"/>
              </a:lnSpc>
            </a:pPr>
            <a:r>
              <a:rPr altLang="en-US" sz="2800" dirty="0" smtClean="0"/>
              <a:t>Start with process inventory and diagrams</a:t>
            </a:r>
          </a:p>
          <a:p>
            <a:pPr lvl="1" eaLnBrk="1" hangingPunct="1">
              <a:lnSpc>
                <a:spcPct val="80000"/>
              </a:lnSpc>
            </a:pPr>
            <a:r>
              <a:rPr altLang="en-US" sz="2400" dirty="0" smtClean="0">
                <a:solidFill>
                  <a:srgbClr val="FF0000"/>
                </a:solidFill>
              </a:rPr>
              <a:t>Context</a:t>
            </a:r>
            <a:r>
              <a:rPr altLang="en-US" sz="2400" dirty="0" smtClean="0"/>
              <a:t> </a:t>
            </a:r>
            <a:r>
              <a:rPr altLang="en-US" sz="2400" dirty="0" smtClean="0">
                <a:solidFill>
                  <a:srgbClr val="FF0000"/>
                </a:solidFill>
              </a:rPr>
              <a:t>diagram</a:t>
            </a:r>
            <a:r>
              <a:rPr altLang="en-US" sz="2400" dirty="0" smtClean="0"/>
              <a:t> showing clinic functions</a:t>
            </a:r>
          </a:p>
          <a:p>
            <a:pPr lvl="1" eaLnBrk="1" hangingPunct="1">
              <a:lnSpc>
                <a:spcPct val="80000"/>
              </a:lnSpc>
            </a:pPr>
            <a:r>
              <a:rPr altLang="en-US" sz="2400" dirty="0" smtClean="0">
                <a:solidFill>
                  <a:srgbClr val="FF0000"/>
                </a:solidFill>
              </a:rPr>
              <a:t>Flowchart</a:t>
            </a:r>
            <a:r>
              <a:rPr altLang="en-US" sz="2400" dirty="0" smtClean="0"/>
              <a:t> for each process</a:t>
            </a:r>
          </a:p>
          <a:p>
            <a:pPr eaLnBrk="1" hangingPunct="1">
              <a:lnSpc>
                <a:spcPct val="80000"/>
              </a:lnSpc>
            </a:pPr>
            <a:r>
              <a:rPr altLang="en-US" sz="2800" dirty="0" smtClean="0"/>
              <a:t>For each process, list</a:t>
            </a:r>
          </a:p>
          <a:p>
            <a:pPr lvl="1" eaLnBrk="1" hangingPunct="1">
              <a:lnSpc>
                <a:spcPct val="80000"/>
              </a:lnSpc>
            </a:pPr>
            <a:r>
              <a:rPr altLang="en-US" sz="2400" dirty="0" smtClean="0">
                <a:solidFill>
                  <a:srgbClr val="FF0000"/>
                </a:solidFill>
              </a:rPr>
              <a:t>Variations</a:t>
            </a:r>
            <a:r>
              <a:rPr altLang="en-US" sz="2400" dirty="0" smtClean="0"/>
              <a:t> applicable to the clinic</a:t>
            </a:r>
          </a:p>
          <a:p>
            <a:pPr lvl="1" eaLnBrk="1" hangingPunct="1">
              <a:lnSpc>
                <a:spcPct val="80000"/>
              </a:lnSpc>
            </a:pPr>
            <a:r>
              <a:rPr altLang="en-US" sz="2400" dirty="0" smtClean="0">
                <a:solidFill>
                  <a:srgbClr val="FF0000"/>
                </a:solidFill>
              </a:rPr>
              <a:t>Exceptions</a:t>
            </a:r>
          </a:p>
          <a:p>
            <a:pPr eaLnBrk="1" hangingPunct="1">
              <a:lnSpc>
                <a:spcPct val="80000"/>
              </a:lnSpc>
            </a:pPr>
            <a:r>
              <a:rPr altLang="en-US" sz="2800" dirty="0" smtClean="0"/>
              <a:t>Report findings</a:t>
            </a:r>
          </a:p>
          <a:p>
            <a:pPr lvl="1" eaLnBrk="1" hangingPunct="1">
              <a:lnSpc>
                <a:spcPct val="80000"/>
              </a:lnSpc>
            </a:pPr>
            <a:r>
              <a:rPr altLang="en-US" sz="2400" dirty="0" smtClean="0">
                <a:solidFill>
                  <a:srgbClr val="FF0000"/>
                </a:solidFill>
              </a:rPr>
              <a:t>Major observations</a:t>
            </a:r>
          </a:p>
          <a:p>
            <a:pPr lvl="1" eaLnBrk="1" hangingPunct="1">
              <a:lnSpc>
                <a:spcPct val="80000"/>
              </a:lnSpc>
            </a:pPr>
            <a:r>
              <a:rPr altLang="en-US" sz="2400" dirty="0" smtClean="0">
                <a:solidFill>
                  <a:srgbClr val="FF0000"/>
                </a:solidFill>
              </a:rPr>
              <a:t>EHR functionality necessary </a:t>
            </a:r>
            <a:r>
              <a:rPr altLang="en-US" sz="2400" dirty="0" smtClean="0"/>
              <a:t>to support clinic functions</a:t>
            </a:r>
          </a:p>
          <a:p>
            <a:pPr lvl="1" eaLnBrk="1" hangingPunct="1">
              <a:lnSpc>
                <a:spcPct val="80000"/>
              </a:lnSpc>
            </a:pPr>
            <a:r>
              <a:rPr altLang="en-US" sz="2400" dirty="0" smtClean="0"/>
              <a:t>Opportunities for improvement</a:t>
            </a:r>
          </a:p>
        </p:txBody>
      </p:sp>
      <p:sp>
        <p:nvSpPr>
          <p:cNvPr id="1434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72BD632-F15A-4B67-9B62-CABC5E4E8423}" type="slidenum">
              <a:rPr lang="en-US" altLang="en-US">
                <a:solidFill>
                  <a:srgbClr val="000000"/>
                </a:solidFill>
              </a:rPr>
              <a:pPr eaLnBrk="1" hangingPunct="1"/>
              <a:t>10</a:t>
            </a:fld>
            <a:endParaRPr lang="en-US" altLang="en-US">
              <a:solidFill>
                <a:srgbClr val="000000"/>
              </a:solidFill>
            </a:endParaRPr>
          </a:p>
        </p:txBody>
      </p:sp>
    </p:spTree>
    <p:custDataLst>
      <p:tags r:id="rId1"/>
    </p:custDataLst>
  </p:cSld>
  <p:clrMapOvr>
    <a:masterClrMapping/>
  </p:clrMapOvr>
  <p:transition advTm="149569"/>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altLang="en-US" smtClean="0"/>
              <a:t>Process Inventory</a:t>
            </a:r>
          </a:p>
        </p:txBody>
      </p:sp>
      <p:sp>
        <p:nvSpPr>
          <p:cNvPr id="15363" name="Rectangle 3"/>
          <p:cNvSpPr>
            <a:spLocks noGrp="1" noChangeArrowheads="1"/>
          </p:cNvSpPr>
          <p:nvPr>
            <p:ph idx="1"/>
          </p:nvPr>
        </p:nvSpPr>
        <p:spPr>
          <a:xfrm>
            <a:off x="457200" y="1600200"/>
            <a:ext cx="4876800" cy="4495800"/>
          </a:xfrm>
        </p:spPr>
        <p:txBody>
          <a:bodyPr>
            <a:normAutofit lnSpcReduction="10000"/>
          </a:bodyPr>
          <a:lstStyle/>
          <a:p>
            <a:pPr marL="609600" indent="-609600" eaLnBrk="1" hangingPunct="1"/>
            <a:r>
              <a:rPr altLang="en-US" sz="2400" dirty="0" smtClean="0">
                <a:solidFill>
                  <a:srgbClr val="FF0000"/>
                </a:solidFill>
              </a:rPr>
              <a:t>Identification of main clinic processes</a:t>
            </a:r>
          </a:p>
          <a:p>
            <a:pPr marL="609600" indent="-609600" eaLnBrk="1" hangingPunct="1">
              <a:spcBef>
                <a:spcPct val="0"/>
              </a:spcBef>
            </a:pPr>
            <a:endParaRPr altLang="en-US" sz="2400" dirty="0" smtClean="0"/>
          </a:p>
          <a:p>
            <a:pPr marL="609600" indent="-609600" eaLnBrk="1" hangingPunct="1">
              <a:spcBef>
                <a:spcPct val="0"/>
              </a:spcBef>
            </a:pPr>
            <a:r>
              <a:rPr altLang="en-US" sz="2400" dirty="0" smtClean="0"/>
              <a:t>Analyst works with clinic leadership to identify high priority processes</a:t>
            </a:r>
          </a:p>
          <a:p>
            <a:pPr marL="609600" indent="-609600" eaLnBrk="1" hangingPunct="1">
              <a:spcBef>
                <a:spcPct val="0"/>
              </a:spcBef>
            </a:pPr>
            <a:endParaRPr altLang="en-US" sz="2400" dirty="0" smtClean="0"/>
          </a:p>
          <a:p>
            <a:pPr marL="609600" indent="-609600" eaLnBrk="1" hangingPunct="1">
              <a:spcBef>
                <a:spcPct val="0"/>
              </a:spcBef>
            </a:pPr>
            <a:r>
              <a:rPr altLang="en-US" sz="2400" dirty="0" smtClean="0"/>
              <a:t>Select processes are analyzed</a:t>
            </a:r>
          </a:p>
          <a:p>
            <a:pPr marL="990600" lvl="1" indent="-533400" eaLnBrk="1" hangingPunct="1">
              <a:spcBef>
                <a:spcPct val="0"/>
              </a:spcBef>
            </a:pPr>
            <a:r>
              <a:rPr altLang="en-US" sz="2000" dirty="0" smtClean="0"/>
              <a:t>Some can’t be improved </a:t>
            </a:r>
          </a:p>
          <a:p>
            <a:pPr marL="990600" lvl="1" indent="-533400" eaLnBrk="1" hangingPunct="1">
              <a:spcBef>
                <a:spcPct val="0"/>
              </a:spcBef>
            </a:pPr>
            <a:r>
              <a:rPr altLang="en-US" sz="2000" dirty="0" smtClean="0"/>
              <a:t>Some the </a:t>
            </a:r>
            <a:r>
              <a:rPr altLang="en-US" sz="2000" dirty="0" smtClean="0">
                <a:solidFill>
                  <a:srgbClr val="FF0000"/>
                </a:solidFill>
              </a:rPr>
              <a:t>gain is too small </a:t>
            </a:r>
          </a:p>
          <a:p>
            <a:pPr marL="990600" lvl="1" indent="-533400" eaLnBrk="1" hangingPunct="1">
              <a:spcBef>
                <a:spcPct val="0"/>
              </a:spcBef>
            </a:pPr>
            <a:r>
              <a:rPr altLang="en-US" sz="2000" dirty="0" smtClean="0"/>
              <a:t>Some can be improved, but by means other than use of health IT</a:t>
            </a:r>
          </a:p>
        </p:txBody>
      </p:sp>
      <p:sp>
        <p:nvSpPr>
          <p:cNvPr id="1536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5DFFBAB-658B-416B-83A8-77AEFF760EEA}" type="slidenum">
              <a:rPr lang="en-US" altLang="en-US">
                <a:solidFill>
                  <a:srgbClr val="000000"/>
                </a:solidFill>
              </a:rPr>
              <a:pPr eaLnBrk="1" hangingPunct="1"/>
              <a:t>11</a:t>
            </a:fld>
            <a:endParaRPr lang="en-US" altLang="en-US">
              <a:solidFill>
                <a:srgbClr val="000000"/>
              </a:solidFill>
            </a:endParaRPr>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2193" y="1600200"/>
            <a:ext cx="2934109" cy="1514686"/>
          </a:xfrm>
          <a:prstGeom prst="rect">
            <a:avLst/>
          </a:prstGeom>
        </p:spPr>
      </p:pic>
      <p:pic>
        <p:nvPicPr>
          <p:cNvPr id="3" name="Picture 2"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376435" y="3408152"/>
            <a:ext cx="3172268" cy="1324160"/>
          </a:xfrm>
          <a:prstGeom prst="rect">
            <a:avLst/>
          </a:prstGeom>
        </p:spPr>
      </p:pic>
      <p:pic>
        <p:nvPicPr>
          <p:cNvPr id="4" name="Picture 3"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66270" y="5099407"/>
            <a:ext cx="3162741" cy="1514686"/>
          </a:xfrm>
          <a:prstGeom prst="rect">
            <a:avLst/>
          </a:prstGeom>
        </p:spPr>
      </p:pic>
    </p:spTree>
    <p:custDataLst>
      <p:tags r:id="rId1"/>
    </p:custDataLst>
  </p:cSld>
  <p:clrMapOvr>
    <a:masterClrMapping/>
  </p:clrMapOvr>
  <p:transition advTm="94009"/>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altLang="en-US" smtClean="0"/>
              <a:t>Practice Functions</a:t>
            </a:r>
          </a:p>
        </p:txBody>
      </p:sp>
      <p:sp>
        <p:nvSpPr>
          <p:cNvPr id="16387" name="Text Box 3"/>
          <p:cNvSpPr txBox="1">
            <a:spLocks noChangeArrowheads="1"/>
          </p:cNvSpPr>
          <p:nvPr/>
        </p:nvSpPr>
        <p:spPr bwMode="auto">
          <a:xfrm>
            <a:off x="3776663" y="4876800"/>
            <a:ext cx="1362075"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Office visits</a:t>
            </a:r>
          </a:p>
        </p:txBody>
      </p:sp>
      <p:sp>
        <p:nvSpPr>
          <p:cNvPr id="16388" name="Text Box 4"/>
          <p:cNvSpPr txBox="1">
            <a:spLocks noChangeArrowheads="1"/>
          </p:cNvSpPr>
          <p:nvPr/>
        </p:nvSpPr>
        <p:spPr bwMode="auto">
          <a:xfrm>
            <a:off x="3897313" y="1528763"/>
            <a:ext cx="1120775" cy="3762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Lab tests</a:t>
            </a:r>
          </a:p>
        </p:txBody>
      </p:sp>
      <p:sp>
        <p:nvSpPr>
          <p:cNvPr id="16389" name="Text Box 5"/>
          <p:cNvSpPr txBox="1">
            <a:spLocks noChangeArrowheads="1"/>
          </p:cNvSpPr>
          <p:nvPr/>
        </p:nvSpPr>
        <p:spPr bwMode="auto">
          <a:xfrm>
            <a:off x="5715000" y="1981200"/>
            <a:ext cx="2492375" cy="65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Other Diagnostic tests</a:t>
            </a:r>
          </a:p>
          <a:p>
            <a:pPr eaLnBrk="1" hangingPunct="1"/>
            <a:r>
              <a:rPr lang="en-US" altLang="en-US"/>
              <a:t>(depends on specialty)</a:t>
            </a:r>
          </a:p>
        </p:txBody>
      </p:sp>
      <p:sp>
        <p:nvSpPr>
          <p:cNvPr id="16390" name="Text Box 6"/>
          <p:cNvSpPr txBox="1">
            <a:spLocks noChangeArrowheads="1"/>
          </p:cNvSpPr>
          <p:nvPr/>
        </p:nvSpPr>
        <p:spPr bwMode="auto">
          <a:xfrm>
            <a:off x="2819400" y="5562600"/>
            <a:ext cx="1400175"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New patient</a:t>
            </a:r>
          </a:p>
        </p:txBody>
      </p:sp>
      <p:sp>
        <p:nvSpPr>
          <p:cNvPr id="16391" name="Text Box 7"/>
          <p:cNvSpPr txBox="1">
            <a:spLocks noChangeArrowheads="1"/>
          </p:cNvSpPr>
          <p:nvPr/>
        </p:nvSpPr>
        <p:spPr bwMode="auto">
          <a:xfrm>
            <a:off x="4648200" y="5562600"/>
            <a:ext cx="1743075"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Existing patient</a:t>
            </a:r>
          </a:p>
        </p:txBody>
      </p:sp>
      <p:sp>
        <p:nvSpPr>
          <p:cNvPr id="16392" name="Text Box 8"/>
          <p:cNvSpPr txBox="1">
            <a:spLocks noChangeArrowheads="1"/>
          </p:cNvSpPr>
          <p:nvPr/>
        </p:nvSpPr>
        <p:spPr bwMode="auto">
          <a:xfrm>
            <a:off x="2133600" y="2133600"/>
            <a:ext cx="803275"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Billing</a:t>
            </a:r>
          </a:p>
        </p:txBody>
      </p:sp>
      <p:sp>
        <p:nvSpPr>
          <p:cNvPr id="16393" name="Text Box 9"/>
          <p:cNvSpPr txBox="1">
            <a:spLocks noChangeArrowheads="1"/>
          </p:cNvSpPr>
          <p:nvPr/>
        </p:nvSpPr>
        <p:spPr bwMode="auto">
          <a:xfrm>
            <a:off x="5867400" y="4343400"/>
            <a:ext cx="1362075"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Procedures</a:t>
            </a:r>
          </a:p>
        </p:txBody>
      </p:sp>
      <p:sp>
        <p:nvSpPr>
          <p:cNvPr id="16394" name="Text Box 10"/>
          <p:cNvSpPr txBox="1">
            <a:spLocks noChangeArrowheads="1"/>
          </p:cNvSpPr>
          <p:nvPr/>
        </p:nvSpPr>
        <p:spPr bwMode="auto">
          <a:xfrm>
            <a:off x="457200" y="3354388"/>
            <a:ext cx="2085975" cy="3762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Write prescriptions</a:t>
            </a:r>
          </a:p>
        </p:txBody>
      </p:sp>
      <p:sp>
        <p:nvSpPr>
          <p:cNvPr id="16395" name="Text Box 11"/>
          <p:cNvSpPr txBox="1">
            <a:spLocks noChangeArrowheads="1"/>
          </p:cNvSpPr>
          <p:nvPr/>
        </p:nvSpPr>
        <p:spPr bwMode="auto">
          <a:xfrm>
            <a:off x="762000" y="4343400"/>
            <a:ext cx="2416175"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Disease management</a:t>
            </a:r>
          </a:p>
        </p:txBody>
      </p:sp>
      <p:cxnSp>
        <p:nvCxnSpPr>
          <p:cNvPr id="16396" name="AutoShape 12"/>
          <p:cNvCxnSpPr>
            <a:cxnSpLocks noChangeShapeType="1"/>
            <a:stCxn id="16387" idx="2"/>
            <a:endCxn id="16390" idx="0"/>
          </p:cNvCxnSpPr>
          <p:nvPr/>
        </p:nvCxnSpPr>
        <p:spPr bwMode="auto">
          <a:xfrm rot="5400000">
            <a:off x="3833813" y="4938713"/>
            <a:ext cx="309562" cy="938212"/>
          </a:xfrm>
          <a:prstGeom prst="bentConnector3">
            <a:avLst>
              <a:gd name="adj1" fmla="val 49745"/>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cxnSp>
        <p:nvCxnSpPr>
          <p:cNvPr id="16397" name="AutoShape 13"/>
          <p:cNvCxnSpPr>
            <a:cxnSpLocks noChangeShapeType="1"/>
            <a:stCxn id="16387" idx="2"/>
            <a:endCxn id="16391" idx="0"/>
          </p:cNvCxnSpPr>
          <p:nvPr/>
        </p:nvCxnSpPr>
        <p:spPr bwMode="auto">
          <a:xfrm rot="16200000" flipH="1">
            <a:off x="4833938" y="4876800"/>
            <a:ext cx="309562" cy="1062038"/>
          </a:xfrm>
          <a:prstGeom prst="bentConnector3">
            <a:avLst>
              <a:gd name="adj1" fmla="val 49745"/>
            </a:avLst>
          </a:prstGeom>
          <a:noFill/>
          <a:ln w="9525">
            <a:solidFill>
              <a:schemeClr val="tx1"/>
            </a:solidFill>
            <a:miter lim="800000"/>
            <a:headEnd/>
            <a:tailEnd/>
          </a:ln>
          <a:extLst>
            <a:ext uri="{909E8E84-426E-40DD-AFC4-6F175D3DCCD1}">
              <a14:hiddenFill xmlns:a14="http://schemas.microsoft.com/office/drawing/2010/main">
                <a:noFill/>
              </a14:hiddenFill>
            </a:ext>
          </a:extLst>
        </p:spPr>
      </p:cxnSp>
      <p:sp>
        <p:nvSpPr>
          <p:cNvPr id="16398" name="Oval 14"/>
          <p:cNvSpPr>
            <a:spLocks noChangeArrowheads="1"/>
          </p:cNvSpPr>
          <p:nvPr/>
        </p:nvSpPr>
        <p:spPr bwMode="auto">
          <a:xfrm>
            <a:off x="3581400" y="2743200"/>
            <a:ext cx="1752600" cy="16002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400" b="1"/>
              <a:t>Medical</a:t>
            </a:r>
          </a:p>
          <a:p>
            <a:pPr algn="ctr" eaLnBrk="1" hangingPunct="1"/>
            <a:r>
              <a:rPr lang="en-US" altLang="en-US" sz="2400" b="1"/>
              <a:t>Practice</a:t>
            </a:r>
          </a:p>
        </p:txBody>
      </p:sp>
      <p:cxnSp>
        <p:nvCxnSpPr>
          <p:cNvPr id="16399" name="AutoShape 15"/>
          <p:cNvCxnSpPr>
            <a:cxnSpLocks noChangeShapeType="1"/>
            <a:stCxn id="16398" idx="4"/>
            <a:endCxn id="16387" idx="0"/>
          </p:cNvCxnSpPr>
          <p:nvPr/>
        </p:nvCxnSpPr>
        <p:spPr bwMode="auto">
          <a:xfrm>
            <a:off x="4457700" y="4343400"/>
            <a:ext cx="0" cy="5334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00" name="AutoShape 16"/>
          <p:cNvCxnSpPr>
            <a:cxnSpLocks noChangeShapeType="1"/>
            <a:stCxn id="16398" idx="0"/>
            <a:endCxn id="16388" idx="2"/>
          </p:cNvCxnSpPr>
          <p:nvPr/>
        </p:nvCxnSpPr>
        <p:spPr bwMode="auto">
          <a:xfrm flipV="1">
            <a:off x="4457700" y="1905000"/>
            <a:ext cx="0" cy="8382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01" name="AutoShape 17"/>
          <p:cNvCxnSpPr>
            <a:cxnSpLocks noChangeShapeType="1"/>
            <a:stCxn id="16392" idx="3"/>
            <a:endCxn id="16398" idx="1"/>
          </p:cNvCxnSpPr>
          <p:nvPr/>
        </p:nvCxnSpPr>
        <p:spPr bwMode="auto">
          <a:xfrm>
            <a:off x="2936875" y="2322513"/>
            <a:ext cx="901700" cy="655637"/>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02" name="AutoShape 18"/>
          <p:cNvCxnSpPr>
            <a:cxnSpLocks noChangeShapeType="1"/>
            <a:stCxn id="16394" idx="3"/>
            <a:endCxn id="16398" idx="2"/>
          </p:cNvCxnSpPr>
          <p:nvPr/>
        </p:nvCxnSpPr>
        <p:spPr bwMode="auto">
          <a:xfrm>
            <a:off x="2543175" y="3543300"/>
            <a:ext cx="1038225"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03" name="AutoShape 19"/>
          <p:cNvCxnSpPr>
            <a:cxnSpLocks noChangeShapeType="1"/>
            <a:stCxn id="16395" idx="3"/>
            <a:endCxn id="16398" idx="3"/>
          </p:cNvCxnSpPr>
          <p:nvPr/>
        </p:nvCxnSpPr>
        <p:spPr bwMode="auto">
          <a:xfrm flipV="1">
            <a:off x="3178175" y="4108450"/>
            <a:ext cx="660400" cy="42386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04" name="AutoShape 20"/>
          <p:cNvCxnSpPr>
            <a:cxnSpLocks noChangeShapeType="1"/>
            <a:stCxn id="16389" idx="1"/>
            <a:endCxn id="16398" idx="7"/>
          </p:cNvCxnSpPr>
          <p:nvPr/>
        </p:nvCxnSpPr>
        <p:spPr bwMode="auto">
          <a:xfrm flipH="1">
            <a:off x="5076825" y="2306638"/>
            <a:ext cx="638175" cy="671512"/>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16405" name="AutoShape 21"/>
          <p:cNvCxnSpPr>
            <a:cxnSpLocks noChangeShapeType="1"/>
            <a:stCxn id="16393" idx="1"/>
            <a:endCxn id="16398" idx="5"/>
          </p:cNvCxnSpPr>
          <p:nvPr/>
        </p:nvCxnSpPr>
        <p:spPr bwMode="auto">
          <a:xfrm flipH="1" flipV="1">
            <a:off x="5076825" y="4108450"/>
            <a:ext cx="790575" cy="423863"/>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6406" name="Text Box 22"/>
          <p:cNvSpPr txBox="1">
            <a:spLocks noChangeArrowheads="1"/>
          </p:cNvSpPr>
          <p:nvPr/>
        </p:nvSpPr>
        <p:spPr bwMode="auto">
          <a:xfrm>
            <a:off x="6705600" y="3217863"/>
            <a:ext cx="1311275" cy="65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Referrals / </a:t>
            </a:r>
          </a:p>
          <a:p>
            <a:pPr algn="ctr" eaLnBrk="1" hangingPunct="1"/>
            <a:r>
              <a:rPr lang="en-US" altLang="en-US"/>
              <a:t>consults</a:t>
            </a:r>
          </a:p>
        </p:txBody>
      </p:sp>
      <p:cxnSp>
        <p:nvCxnSpPr>
          <p:cNvPr id="16407" name="AutoShape 23"/>
          <p:cNvCxnSpPr>
            <a:cxnSpLocks noChangeShapeType="1"/>
            <a:stCxn id="16406" idx="1"/>
            <a:endCxn id="16398" idx="6"/>
          </p:cNvCxnSpPr>
          <p:nvPr/>
        </p:nvCxnSpPr>
        <p:spPr bwMode="auto">
          <a:xfrm flipH="1">
            <a:off x="5334000" y="3543300"/>
            <a:ext cx="1371600"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641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D474B8D-2FCB-45DA-88E0-9ED2F366FC5D}" type="slidenum">
              <a:rPr lang="en-US" altLang="en-US">
                <a:solidFill>
                  <a:srgbClr val="000000"/>
                </a:solidFill>
              </a:rPr>
              <a:pPr eaLnBrk="1" hangingPunct="1"/>
              <a:t>12</a:t>
            </a:fld>
            <a:endParaRPr lang="en-US" altLang="en-US">
              <a:solidFill>
                <a:srgbClr val="000000"/>
              </a:solidFill>
            </a:endParaRPr>
          </a:p>
        </p:txBody>
      </p:sp>
    </p:spTree>
    <p:custDataLst>
      <p:tags r:id="rId1"/>
    </p:custDataLst>
  </p:cSld>
  <p:clrMapOvr>
    <a:masterClrMapping/>
  </p:clrMapOvr>
  <p:transition advTm="102489"/>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altLang="en-US" smtClean="0"/>
              <a:t>Practice Process List</a:t>
            </a:r>
          </a:p>
        </p:txBody>
      </p:sp>
      <p:sp>
        <p:nvSpPr>
          <p:cNvPr id="17411" name="Rectangle 3"/>
          <p:cNvSpPr>
            <a:spLocks noGrp="1" noChangeArrowheads="1"/>
          </p:cNvSpPr>
          <p:nvPr>
            <p:ph idx="1"/>
          </p:nvPr>
        </p:nvSpPr>
        <p:spPr/>
        <p:txBody>
          <a:bodyPr/>
          <a:lstStyle/>
          <a:p>
            <a:pPr eaLnBrk="1" hangingPunct="1">
              <a:lnSpc>
                <a:spcPct val="90000"/>
              </a:lnSpc>
            </a:pPr>
            <a:r>
              <a:rPr altLang="en-US" sz="2800" smtClean="0"/>
              <a:t>Patient check-in</a:t>
            </a:r>
          </a:p>
          <a:p>
            <a:pPr eaLnBrk="1" hangingPunct="1">
              <a:lnSpc>
                <a:spcPct val="90000"/>
              </a:lnSpc>
            </a:pPr>
            <a:r>
              <a:rPr altLang="en-US" sz="2800" smtClean="0"/>
              <a:t>Patient visit</a:t>
            </a:r>
          </a:p>
          <a:p>
            <a:pPr eaLnBrk="1" hangingPunct="1">
              <a:lnSpc>
                <a:spcPct val="90000"/>
              </a:lnSpc>
            </a:pPr>
            <a:r>
              <a:rPr altLang="en-US" sz="2800" smtClean="0"/>
              <a:t>Prescriptions</a:t>
            </a:r>
          </a:p>
          <a:p>
            <a:pPr eaLnBrk="1" hangingPunct="1">
              <a:lnSpc>
                <a:spcPct val="90000"/>
              </a:lnSpc>
            </a:pPr>
            <a:r>
              <a:rPr altLang="en-US" sz="2800" smtClean="0"/>
              <a:t>Assimilating received documentation</a:t>
            </a:r>
          </a:p>
          <a:p>
            <a:pPr eaLnBrk="1" hangingPunct="1">
              <a:lnSpc>
                <a:spcPct val="90000"/>
              </a:lnSpc>
            </a:pPr>
            <a:r>
              <a:rPr altLang="en-US" sz="2800" smtClean="0"/>
              <a:t>Labs</a:t>
            </a:r>
          </a:p>
          <a:p>
            <a:pPr eaLnBrk="1" hangingPunct="1">
              <a:lnSpc>
                <a:spcPct val="90000"/>
              </a:lnSpc>
            </a:pPr>
            <a:r>
              <a:rPr altLang="en-US" sz="2800" smtClean="0"/>
              <a:t>Other Diagnostic Tests</a:t>
            </a:r>
          </a:p>
          <a:p>
            <a:pPr eaLnBrk="1" hangingPunct="1">
              <a:lnSpc>
                <a:spcPct val="90000"/>
              </a:lnSpc>
            </a:pPr>
            <a:r>
              <a:rPr altLang="en-US" sz="2800" smtClean="0"/>
              <a:t>Referral / consult</a:t>
            </a:r>
          </a:p>
          <a:p>
            <a:pPr eaLnBrk="1" hangingPunct="1">
              <a:lnSpc>
                <a:spcPct val="90000"/>
              </a:lnSpc>
            </a:pPr>
            <a:r>
              <a:rPr altLang="en-US" sz="2800" smtClean="0"/>
              <a:t>Disease Management</a:t>
            </a:r>
          </a:p>
          <a:p>
            <a:pPr eaLnBrk="1" hangingPunct="1">
              <a:lnSpc>
                <a:spcPct val="90000"/>
              </a:lnSpc>
            </a:pPr>
            <a:r>
              <a:rPr altLang="en-US" sz="2800" smtClean="0"/>
              <a:t>Billing</a:t>
            </a:r>
          </a:p>
        </p:txBody>
      </p:sp>
      <p:sp>
        <p:nvSpPr>
          <p:cNvPr id="1741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411D482-F65E-4926-B469-6DBD44C0F672}" type="slidenum">
              <a:rPr lang="en-US" altLang="en-US">
                <a:solidFill>
                  <a:srgbClr val="000000"/>
                </a:solidFill>
              </a:rPr>
              <a:pPr eaLnBrk="1" hangingPunct="1"/>
              <a:t>13</a:t>
            </a:fld>
            <a:endParaRPr lang="en-US" altLang="en-US">
              <a:solidFill>
                <a:srgbClr val="000000"/>
              </a:solidFill>
            </a:endParaRPr>
          </a:p>
        </p:txBody>
      </p:sp>
    </p:spTree>
    <p:custDataLst>
      <p:tags r:id="rId1"/>
    </p:custDataLst>
  </p:cSld>
  <p:clrMapOvr>
    <a:masterClrMapping/>
  </p:clrMapOvr>
  <p:transition advTm="49519"/>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altLang="en-US" smtClean="0"/>
              <a:t>Process Inventory</a:t>
            </a:r>
          </a:p>
        </p:txBody>
      </p:sp>
      <p:sp>
        <p:nvSpPr>
          <p:cNvPr id="18435" name="Rectangle 3"/>
          <p:cNvSpPr>
            <a:spLocks noGrp="1" noChangeArrowheads="1"/>
          </p:cNvSpPr>
          <p:nvPr>
            <p:ph idx="1"/>
          </p:nvPr>
        </p:nvSpPr>
        <p:spPr>
          <a:xfrm>
            <a:off x="762000" y="1828800"/>
            <a:ext cx="8229600" cy="3687763"/>
          </a:xfrm>
        </p:spPr>
        <p:txBody>
          <a:bodyPr/>
          <a:lstStyle/>
          <a:p>
            <a:pPr eaLnBrk="1" hangingPunct="1"/>
            <a:r>
              <a:rPr altLang="en-US" dirty="0" smtClean="0"/>
              <a:t>List of the main processes used by a practice</a:t>
            </a:r>
          </a:p>
          <a:p>
            <a:pPr eaLnBrk="1" hangingPunct="1"/>
            <a:r>
              <a:rPr altLang="en-US" dirty="0" smtClean="0">
                <a:solidFill>
                  <a:srgbClr val="FF0000"/>
                </a:solidFill>
              </a:rPr>
              <a:t>Specifies common variations and exceptions</a:t>
            </a:r>
          </a:p>
          <a:p>
            <a:pPr eaLnBrk="1" hangingPunct="1"/>
            <a:endParaRPr altLang="en-US" dirty="0" smtClean="0"/>
          </a:p>
        </p:txBody>
      </p:sp>
      <p:sp>
        <p:nvSpPr>
          <p:cNvPr id="1843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945E06B-8751-4B16-B076-DE42B769D392}" type="slidenum">
              <a:rPr lang="en-US" altLang="en-US">
                <a:solidFill>
                  <a:srgbClr val="000000"/>
                </a:solidFill>
              </a:rPr>
              <a:pPr eaLnBrk="1" hangingPunct="1"/>
              <a:t>14</a:t>
            </a:fld>
            <a:endParaRPr lang="en-US" altLang="en-US">
              <a:solidFill>
                <a:srgbClr val="000000"/>
              </a:solidFill>
            </a:endParaRPr>
          </a:p>
        </p:txBody>
      </p:sp>
    </p:spTree>
    <p:custDataLst>
      <p:tags r:id="rId1"/>
    </p:custDataLst>
  </p:cSld>
  <p:clrMapOvr>
    <a:masterClrMapping/>
  </p:clrMapOvr>
  <p:transition advTm="16020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638"/>
            <a:ext cx="8229600" cy="868362"/>
          </a:xfrm>
        </p:spPr>
        <p:txBody>
          <a:bodyPr/>
          <a:lstStyle/>
          <a:p>
            <a:pPr eaLnBrk="1" hangingPunct="1"/>
            <a:r>
              <a:rPr altLang="en-US" sz="3600" dirty="0" smtClean="0"/>
              <a:t>Process Variations and Exceptions</a:t>
            </a:r>
          </a:p>
        </p:txBody>
      </p:sp>
      <p:sp>
        <p:nvSpPr>
          <p:cNvPr id="19459" name="Rectangle 3"/>
          <p:cNvSpPr>
            <a:spLocks noGrp="1" noChangeArrowheads="1"/>
          </p:cNvSpPr>
          <p:nvPr>
            <p:ph idx="1"/>
          </p:nvPr>
        </p:nvSpPr>
        <p:spPr>
          <a:xfrm>
            <a:off x="533400" y="1905000"/>
            <a:ext cx="8229600" cy="2819400"/>
          </a:xfrm>
        </p:spPr>
        <p:txBody>
          <a:bodyPr/>
          <a:lstStyle/>
          <a:p>
            <a:pPr eaLnBrk="1" hangingPunct="1">
              <a:buFontTx/>
              <a:buNone/>
            </a:pPr>
            <a:r>
              <a:rPr altLang="en-US" sz="2800" dirty="0" smtClean="0"/>
              <a:t>Variations: processes used by the clinic</a:t>
            </a:r>
          </a:p>
          <a:p>
            <a:pPr eaLnBrk="1" hangingPunct="1">
              <a:buFontTx/>
              <a:buNone/>
            </a:pPr>
            <a:endParaRPr altLang="en-US" sz="2800" dirty="0" smtClean="0"/>
          </a:p>
          <a:p>
            <a:pPr eaLnBrk="1" hangingPunct="1">
              <a:buFontTx/>
              <a:buNone/>
            </a:pPr>
            <a:r>
              <a:rPr altLang="en-US" sz="2800" dirty="0" smtClean="0"/>
              <a:t>Exceptions: errors or common odd things that occur during the process</a:t>
            </a:r>
          </a:p>
          <a:p>
            <a:pPr eaLnBrk="1" hangingPunct="1"/>
            <a:endParaRPr altLang="en-US" dirty="0" smtClean="0"/>
          </a:p>
        </p:txBody>
      </p:sp>
      <p:sp>
        <p:nvSpPr>
          <p:cNvPr id="1946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CFA4442-C9B2-4532-A63D-FF3BEF4D2C4D}" type="slidenum">
              <a:rPr lang="en-US" altLang="en-US">
                <a:solidFill>
                  <a:srgbClr val="000000"/>
                </a:solidFill>
              </a:rPr>
              <a:pPr eaLnBrk="1" hangingPunct="1"/>
              <a:t>15</a:t>
            </a:fld>
            <a:endParaRPr lang="en-US" altLang="en-US">
              <a:solidFill>
                <a:srgbClr val="000000"/>
              </a:solidFill>
            </a:endParaRPr>
          </a:p>
        </p:txBody>
      </p:sp>
    </p:spTree>
    <p:custDataLst>
      <p:tags r:id="rId1"/>
    </p:custDataLst>
  </p:cSld>
  <p:clrMapOvr>
    <a:masterClrMapping/>
  </p:clrMapOvr>
  <p:transition advTm="90949"/>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228600" y="274638"/>
            <a:ext cx="8915400" cy="1143000"/>
          </a:xfrm>
        </p:spPr>
        <p:txBody>
          <a:bodyPr/>
          <a:lstStyle/>
          <a:p>
            <a:pPr eaLnBrk="1" hangingPunct="1"/>
            <a:r>
              <a:rPr altLang="en-US" sz="3200" dirty="0" smtClean="0"/>
              <a:t>Common Process Variations &amp; Exceptions:  Patient Check-In</a:t>
            </a:r>
          </a:p>
        </p:txBody>
      </p:sp>
      <p:sp>
        <p:nvSpPr>
          <p:cNvPr id="7171" name="Rectangle 3"/>
          <p:cNvSpPr>
            <a:spLocks noGrp="1" noChangeArrowheads="1"/>
          </p:cNvSpPr>
          <p:nvPr>
            <p:ph idx="1"/>
          </p:nvPr>
        </p:nvSpPr>
        <p:spPr>
          <a:xfrm>
            <a:off x="381000" y="1752600"/>
            <a:ext cx="8229600" cy="4525963"/>
          </a:xfrm>
        </p:spPr>
        <p:txBody>
          <a:bodyPr>
            <a:normAutofit/>
          </a:bodyPr>
          <a:lstStyle/>
          <a:p>
            <a:pPr eaLnBrk="1" hangingPunct="1">
              <a:buFontTx/>
              <a:buNone/>
            </a:pPr>
            <a:r>
              <a:rPr altLang="en-US" sz="2400" dirty="0" smtClean="0"/>
              <a:t>Patient check-in variations</a:t>
            </a:r>
          </a:p>
          <a:p>
            <a:pPr lvl="1" eaLnBrk="1" hangingPunct="1"/>
            <a:r>
              <a:rPr altLang="en-US" sz="2000" dirty="0" smtClean="0"/>
              <a:t>New patient</a:t>
            </a:r>
          </a:p>
          <a:p>
            <a:pPr lvl="1" eaLnBrk="1" hangingPunct="1"/>
            <a:r>
              <a:rPr altLang="en-US" sz="2000" dirty="0" smtClean="0"/>
              <a:t>Existing patient</a:t>
            </a:r>
          </a:p>
          <a:p>
            <a:pPr lvl="1" eaLnBrk="1" hangingPunct="1"/>
            <a:r>
              <a:rPr altLang="en-US" sz="2000" dirty="0" smtClean="0"/>
              <a:t>Walk-in</a:t>
            </a:r>
          </a:p>
          <a:p>
            <a:pPr eaLnBrk="1" hangingPunct="1">
              <a:buFontTx/>
              <a:buNone/>
            </a:pPr>
            <a:endParaRPr altLang="en-US" sz="1400" dirty="0" smtClean="0"/>
          </a:p>
          <a:p>
            <a:pPr eaLnBrk="1" hangingPunct="1">
              <a:buFontTx/>
              <a:buNone/>
            </a:pPr>
            <a:r>
              <a:rPr altLang="en-US" sz="2400" dirty="0" smtClean="0"/>
              <a:t>Patient check-in exceptions</a:t>
            </a:r>
          </a:p>
          <a:p>
            <a:pPr lvl="1" eaLnBrk="1" hangingPunct="1"/>
            <a:r>
              <a:rPr altLang="en-US" sz="2000" dirty="0" smtClean="0">
                <a:solidFill>
                  <a:srgbClr val="FF0000"/>
                </a:solidFill>
              </a:rPr>
              <a:t>No insurance </a:t>
            </a:r>
            <a:r>
              <a:rPr altLang="en-US" sz="2000" dirty="0" smtClean="0"/>
              <a:t>/ non-covered service</a:t>
            </a:r>
          </a:p>
          <a:p>
            <a:pPr lvl="1" eaLnBrk="1" hangingPunct="1"/>
            <a:r>
              <a:rPr altLang="en-US" sz="2000" dirty="0" smtClean="0">
                <a:solidFill>
                  <a:srgbClr val="FF0000"/>
                </a:solidFill>
              </a:rPr>
              <a:t>Change</a:t>
            </a:r>
            <a:r>
              <a:rPr altLang="en-US" sz="2000" dirty="0" smtClean="0"/>
              <a:t> in insurance information</a:t>
            </a:r>
          </a:p>
        </p:txBody>
      </p:sp>
      <p:sp>
        <p:nvSpPr>
          <p:cNvPr id="717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013224D-8E9B-4581-8BFE-E25A4B669E96}" type="slidenum">
              <a:rPr lang="en-US" altLang="en-US">
                <a:solidFill>
                  <a:srgbClr val="000000"/>
                </a:solidFill>
              </a:rPr>
              <a:pPr eaLnBrk="1" hangingPunct="1"/>
              <a:t>16</a:t>
            </a:fld>
            <a:endParaRPr lang="en-US" altLang="en-US">
              <a:solidFill>
                <a:srgbClr val="000000"/>
              </a:solidFill>
            </a:endParaRPr>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19800" y="1770580"/>
            <a:ext cx="2815189" cy="1843313"/>
          </a:xfrm>
          <a:prstGeom prst="rect">
            <a:avLst/>
          </a:prstGeom>
        </p:spPr>
      </p:pic>
      <p:pic>
        <p:nvPicPr>
          <p:cNvPr id="3" name="Picture 2"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0027" y="3948855"/>
            <a:ext cx="2814962" cy="1762275"/>
          </a:xfrm>
          <a:prstGeom prst="rect">
            <a:avLst/>
          </a:prstGeom>
        </p:spPr>
      </p:pic>
    </p:spTree>
    <p:custDataLst>
      <p:tags r:id="rId1"/>
    </p:custDataLst>
    <p:extLst>
      <p:ext uri="{BB962C8B-B14F-4D97-AF65-F5344CB8AC3E}">
        <p14:creationId xmlns:p14="http://schemas.microsoft.com/office/powerpoint/2010/main" val="883337187"/>
      </p:ext>
    </p:extLst>
  </p:cSld>
  <p:clrMapOvr>
    <a:masterClrMapping/>
  </p:clrMapOvr>
  <p:transition advTm="39099"/>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0" y="304800"/>
            <a:ext cx="8915400" cy="1143000"/>
          </a:xfrm>
        </p:spPr>
        <p:txBody>
          <a:bodyPr/>
          <a:lstStyle/>
          <a:p>
            <a:pPr eaLnBrk="1" hangingPunct="1"/>
            <a:r>
              <a:rPr altLang="en-US" sz="3200" dirty="0" smtClean="0"/>
              <a:t>Common Process Variations &amp; Exceptions:  Patient Visit</a:t>
            </a:r>
          </a:p>
        </p:txBody>
      </p:sp>
      <p:sp>
        <p:nvSpPr>
          <p:cNvPr id="8195" name="Rectangle 3"/>
          <p:cNvSpPr>
            <a:spLocks noGrp="1" noChangeArrowheads="1"/>
          </p:cNvSpPr>
          <p:nvPr>
            <p:ph idx="1"/>
          </p:nvPr>
        </p:nvSpPr>
        <p:spPr>
          <a:xfrm>
            <a:off x="457200" y="1828800"/>
            <a:ext cx="8229600" cy="4525963"/>
          </a:xfrm>
        </p:spPr>
        <p:txBody>
          <a:bodyPr>
            <a:normAutofit/>
          </a:bodyPr>
          <a:lstStyle/>
          <a:p>
            <a:pPr eaLnBrk="1" hangingPunct="1">
              <a:lnSpc>
                <a:spcPct val="90000"/>
              </a:lnSpc>
              <a:buFontTx/>
              <a:buNone/>
            </a:pPr>
            <a:r>
              <a:rPr altLang="en-US" sz="2800" dirty="0" smtClean="0"/>
              <a:t>Patient visit variations</a:t>
            </a:r>
          </a:p>
          <a:p>
            <a:pPr lvl="1" eaLnBrk="1" hangingPunct="1">
              <a:lnSpc>
                <a:spcPct val="90000"/>
              </a:lnSpc>
            </a:pPr>
            <a:r>
              <a:rPr altLang="en-US" sz="2400" dirty="0" smtClean="0"/>
              <a:t>Referral needed</a:t>
            </a:r>
          </a:p>
          <a:p>
            <a:pPr lvl="1" eaLnBrk="1" hangingPunct="1">
              <a:lnSpc>
                <a:spcPct val="90000"/>
              </a:lnSpc>
            </a:pPr>
            <a:r>
              <a:rPr altLang="en-US" sz="2400" dirty="0" smtClean="0"/>
              <a:t>Procedure needed</a:t>
            </a:r>
          </a:p>
          <a:p>
            <a:pPr lvl="1" eaLnBrk="1" hangingPunct="1">
              <a:lnSpc>
                <a:spcPct val="90000"/>
              </a:lnSpc>
            </a:pPr>
            <a:r>
              <a:rPr altLang="en-US" sz="2400" dirty="0" smtClean="0"/>
              <a:t>Diagnostic test needed</a:t>
            </a:r>
          </a:p>
          <a:p>
            <a:pPr eaLnBrk="1" hangingPunct="1">
              <a:lnSpc>
                <a:spcPct val="90000"/>
              </a:lnSpc>
              <a:buFontTx/>
              <a:buNone/>
            </a:pPr>
            <a:endParaRPr altLang="en-US" sz="1600" dirty="0" smtClean="0"/>
          </a:p>
          <a:p>
            <a:pPr eaLnBrk="1" hangingPunct="1">
              <a:lnSpc>
                <a:spcPct val="90000"/>
              </a:lnSpc>
              <a:buFontTx/>
              <a:buNone/>
            </a:pPr>
            <a:r>
              <a:rPr altLang="en-US" sz="2800" dirty="0" smtClean="0"/>
              <a:t>Patient visit exceptions</a:t>
            </a:r>
          </a:p>
          <a:p>
            <a:pPr lvl="1" eaLnBrk="1" hangingPunct="1">
              <a:lnSpc>
                <a:spcPct val="90000"/>
              </a:lnSpc>
            </a:pPr>
            <a:r>
              <a:rPr altLang="en-US" sz="2400" dirty="0" smtClean="0">
                <a:solidFill>
                  <a:srgbClr val="FF0000"/>
                </a:solidFill>
              </a:rPr>
              <a:t>Emergency </a:t>
            </a:r>
            <a:r>
              <a:rPr altLang="en-US" sz="2400" dirty="0" smtClean="0"/>
              <a:t>reason to stop visit</a:t>
            </a:r>
          </a:p>
          <a:p>
            <a:pPr lvl="1" eaLnBrk="1" hangingPunct="1">
              <a:lnSpc>
                <a:spcPct val="90000"/>
              </a:lnSpc>
            </a:pPr>
            <a:r>
              <a:rPr altLang="en-US" sz="2400" dirty="0" smtClean="0">
                <a:solidFill>
                  <a:srgbClr val="FF0000"/>
                </a:solidFill>
              </a:rPr>
              <a:t>Non-covered service </a:t>
            </a:r>
            <a:r>
              <a:rPr altLang="en-US" sz="2400" dirty="0" smtClean="0"/>
              <a:t>needing separate visit</a:t>
            </a:r>
          </a:p>
          <a:p>
            <a:pPr lvl="1" eaLnBrk="1" hangingPunct="1">
              <a:lnSpc>
                <a:spcPct val="90000"/>
              </a:lnSpc>
            </a:pPr>
            <a:r>
              <a:rPr altLang="en-US" sz="2400" dirty="0" smtClean="0"/>
              <a:t>Need to be seen by </a:t>
            </a:r>
            <a:r>
              <a:rPr altLang="en-US" sz="2400" dirty="0" smtClean="0">
                <a:solidFill>
                  <a:srgbClr val="FF0000"/>
                </a:solidFill>
              </a:rPr>
              <a:t>different provider</a:t>
            </a:r>
          </a:p>
        </p:txBody>
      </p:sp>
      <p:sp>
        <p:nvSpPr>
          <p:cNvPr id="819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7A34632-FBF8-42D0-8EB8-8E8481332510}" type="slidenum">
              <a:rPr lang="en-US" altLang="en-US">
                <a:solidFill>
                  <a:srgbClr val="000000"/>
                </a:solidFill>
              </a:rPr>
              <a:pPr eaLnBrk="1" hangingPunct="1"/>
              <a:t>17</a:t>
            </a:fld>
            <a:endParaRPr lang="en-US" altLang="en-US">
              <a:solidFill>
                <a:srgbClr val="000000"/>
              </a:solidFill>
            </a:endParaRPr>
          </a:p>
        </p:txBody>
      </p:sp>
    </p:spTree>
    <p:custDataLst>
      <p:tags r:id="rId1"/>
    </p:custDataLst>
    <p:extLst>
      <p:ext uri="{BB962C8B-B14F-4D97-AF65-F5344CB8AC3E}">
        <p14:creationId xmlns:p14="http://schemas.microsoft.com/office/powerpoint/2010/main" val="3187423337"/>
      </p:ext>
    </p:extLst>
  </p:cSld>
  <p:clrMapOvr>
    <a:masterClrMapping/>
  </p:clrMapOvr>
  <p:transition advTm="40669"/>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altLang="en-US" sz="3200" dirty="0" smtClean="0"/>
              <a:t>Common Process Variations &amp; Exceptions: Prescription</a:t>
            </a:r>
          </a:p>
        </p:txBody>
      </p:sp>
      <p:sp>
        <p:nvSpPr>
          <p:cNvPr id="9219" name="Rectangle 3"/>
          <p:cNvSpPr>
            <a:spLocks noGrp="1" noChangeArrowheads="1"/>
          </p:cNvSpPr>
          <p:nvPr>
            <p:ph idx="1"/>
          </p:nvPr>
        </p:nvSpPr>
        <p:spPr>
          <a:xfrm>
            <a:off x="609600" y="1568450"/>
            <a:ext cx="8229600" cy="4525963"/>
          </a:xfrm>
        </p:spPr>
        <p:txBody>
          <a:bodyPr/>
          <a:lstStyle/>
          <a:p>
            <a:pPr eaLnBrk="1" hangingPunct="1">
              <a:lnSpc>
                <a:spcPct val="80000"/>
              </a:lnSpc>
              <a:buFontTx/>
              <a:buNone/>
            </a:pPr>
            <a:r>
              <a:rPr altLang="en-US" sz="2800" dirty="0" smtClean="0"/>
              <a:t>Prescription variations</a:t>
            </a:r>
          </a:p>
          <a:p>
            <a:pPr lvl="1" eaLnBrk="1" hangingPunct="1">
              <a:lnSpc>
                <a:spcPct val="80000"/>
              </a:lnSpc>
            </a:pPr>
            <a:r>
              <a:rPr altLang="en-US" sz="2400" dirty="0" smtClean="0"/>
              <a:t>Paper</a:t>
            </a:r>
          </a:p>
          <a:p>
            <a:pPr lvl="1" eaLnBrk="1" hangingPunct="1">
              <a:lnSpc>
                <a:spcPct val="80000"/>
              </a:lnSpc>
            </a:pPr>
            <a:r>
              <a:rPr altLang="en-US" sz="2400" dirty="0" smtClean="0"/>
              <a:t>Electronic</a:t>
            </a:r>
          </a:p>
          <a:p>
            <a:pPr lvl="1" eaLnBrk="1" hangingPunct="1">
              <a:lnSpc>
                <a:spcPct val="80000"/>
              </a:lnSpc>
            </a:pPr>
            <a:r>
              <a:rPr altLang="en-US" sz="2400" dirty="0" smtClean="0"/>
              <a:t>Refill call-in needed</a:t>
            </a:r>
          </a:p>
          <a:p>
            <a:pPr lvl="1" eaLnBrk="1" hangingPunct="1">
              <a:lnSpc>
                <a:spcPct val="80000"/>
              </a:lnSpc>
            </a:pPr>
            <a:r>
              <a:rPr altLang="en-US" sz="2400" dirty="0" smtClean="0"/>
              <a:t>Other call-in needed</a:t>
            </a:r>
          </a:p>
          <a:p>
            <a:pPr eaLnBrk="1" hangingPunct="1">
              <a:lnSpc>
                <a:spcPct val="80000"/>
              </a:lnSpc>
              <a:buFontTx/>
              <a:buNone/>
            </a:pPr>
            <a:endParaRPr altLang="en-US" sz="2800" dirty="0" smtClean="0"/>
          </a:p>
          <a:p>
            <a:pPr eaLnBrk="1" hangingPunct="1">
              <a:lnSpc>
                <a:spcPct val="80000"/>
              </a:lnSpc>
              <a:buFontTx/>
              <a:buNone/>
            </a:pPr>
            <a:r>
              <a:rPr altLang="en-US" sz="2800" dirty="0" smtClean="0"/>
              <a:t>Prescription exceptions</a:t>
            </a:r>
          </a:p>
          <a:p>
            <a:pPr lvl="1" eaLnBrk="1" hangingPunct="1">
              <a:lnSpc>
                <a:spcPct val="80000"/>
              </a:lnSpc>
            </a:pPr>
            <a:r>
              <a:rPr altLang="en-US" sz="2400" dirty="0" smtClean="0"/>
              <a:t>No insurance / non-covered service</a:t>
            </a:r>
          </a:p>
          <a:p>
            <a:pPr lvl="1" eaLnBrk="1" hangingPunct="1">
              <a:lnSpc>
                <a:spcPct val="80000"/>
              </a:lnSpc>
            </a:pPr>
            <a:r>
              <a:rPr altLang="en-US" sz="2400" dirty="0" smtClean="0">
                <a:solidFill>
                  <a:srgbClr val="FF0000"/>
                </a:solidFill>
              </a:rPr>
              <a:t>Samples provided</a:t>
            </a:r>
          </a:p>
          <a:p>
            <a:pPr lvl="1" eaLnBrk="1" hangingPunct="1">
              <a:lnSpc>
                <a:spcPct val="80000"/>
              </a:lnSpc>
            </a:pPr>
            <a:r>
              <a:rPr altLang="en-US" sz="2400" dirty="0" smtClean="0"/>
              <a:t>Prescriptions to multiple pharmacies</a:t>
            </a:r>
          </a:p>
          <a:p>
            <a:pPr lvl="1" eaLnBrk="1" hangingPunct="1">
              <a:lnSpc>
                <a:spcPct val="80000"/>
              </a:lnSpc>
            </a:pPr>
            <a:r>
              <a:rPr altLang="en-US" sz="2400" dirty="0" smtClean="0">
                <a:solidFill>
                  <a:srgbClr val="FF0000"/>
                </a:solidFill>
              </a:rPr>
              <a:t>Prescription can’t be filled </a:t>
            </a:r>
            <a:r>
              <a:rPr altLang="en-US" sz="2400" dirty="0" smtClean="0"/>
              <a:t>at pharmacy (patient to carry on prescription to pharmacy)</a:t>
            </a:r>
          </a:p>
        </p:txBody>
      </p:sp>
      <p:sp>
        <p:nvSpPr>
          <p:cNvPr id="922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313770-39F5-463B-BF0B-95F07788BB52}" type="slidenum">
              <a:rPr lang="en-US" altLang="en-US">
                <a:solidFill>
                  <a:srgbClr val="000000"/>
                </a:solidFill>
              </a:rPr>
              <a:pPr eaLnBrk="1" hangingPunct="1"/>
              <a:t>18</a:t>
            </a:fld>
            <a:endParaRPr lang="en-US" altLang="en-US">
              <a:solidFill>
                <a:srgbClr val="000000"/>
              </a:solidFill>
            </a:endParaRPr>
          </a:p>
        </p:txBody>
      </p:sp>
    </p:spTree>
    <p:custDataLst>
      <p:tags r:id="rId1"/>
    </p:custDataLst>
    <p:extLst>
      <p:ext uri="{BB962C8B-B14F-4D97-AF65-F5344CB8AC3E}">
        <p14:creationId xmlns:p14="http://schemas.microsoft.com/office/powerpoint/2010/main" val="1219468363"/>
      </p:ext>
    </p:extLst>
  </p:cSld>
  <p:clrMapOvr>
    <a:masterClrMapping/>
  </p:clrMapOvr>
  <p:transition advTm="68589"/>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316787" y="152400"/>
            <a:ext cx="8839200" cy="1143000"/>
          </a:xfrm>
        </p:spPr>
        <p:txBody>
          <a:bodyPr/>
          <a:lstStyle/>
          <a:p>
            <a:pPr eaLnBrk="1" hangingPunct="1"/>
            <a:r>
              <a:rPr altLang="en-US" sz="3200" dirty="0" smtClean="0"/>
              <a:t>Common Process Variations &amp; Exceptions: Received Documentation</a:t>
            </a:r>
          </a:p>
        </p:txBody>
      </p:sp>
      <p:sp>
        <p:nvSpPr>
          <p:cNvPr id="10243" name="Rectangle 3"/>
          <p:cNvSpPr>
            <a:spLocks noGrp="1" noChangeArrowheads="1"/>
          </p:cNvSpPr>
          <p:nvPr>
            <p:ph idx="1"/>
          </p:nvPr>
        </p:nvSpPr>
        <p:spPr>
          <a:xfrm>
            <a:off x="446070" y="1751012"/>
            <a:ext cx="8229600" cy="4038600"/>
          </a:xfrm>
        </p:spPr>
        <p:txBody>
          <a:bodyPr/>
          <a:lstStyle/>
          <a:p>
            <a:pPr eaLnBrk="1" hangingPunct="1">
              <a:lnSpc>
                <a:spcPct val="90000"/>
              </a:lnSpc>
              <a:buFontTx/>
              <a:buNone/>
            </a:pPr>
            <a:r>
              <a:rPr altLang="en-US" sz="2800" dirty="0" smtClean="0"/>
              <a:t>Received documentation variations</a:t>
            </a:r>
          </a:p>
          <a:p>
            <a:pPr lvl="1" eaLnBrk="1" hangingPunct="1">
              <a:lnSpc>
                <a:spcPct val="90000"/>
              </a:lnSpc>
            </a:pPr>
            <a:r>
              <a:rPr altLang="en-US" sz="2400" dirty="0" smtClean="0"/>
              <a:t>Paper</a:t>
            </a:r>
          </a:p>
          <a:p>
            <a:pPr lvl="1" eaLnBrk="1" hangingPunct="1">
              <a:lnSpc>
                <a:spcPct val="90000"/>
              </a:lnSpc>
            </a:pPr>
            <a:r>
              <a:rPr altLang="en-US" sz="2400" dirty="0" smtClean="0"/>
              <a:t>Electronic</a:t>
            </a:r>
          </a:p>
          <a:p>
            <a:pPr lvl="1" eaLnBrk="1" hangingPunct="1">
              <a:lnSpc>
                <a:spcPct val="90000"/>
              </a:lnSpc>
            </a:pPr>
            <a:r>
              <a:rPr altLang="en-US" sz="2400" dirty="0" smtClean="0"/>
              <a:t>Triggers patient contact</a:t>
            </a:r>
          </a:p>
          <a:p>
            <a:pPr eaLnBrk="1" hangingPunct="1">
              <a:lnSpc>
                <a:spcPct val="90000"/>
              </a:lnSpc>
              <a:buFontTx/>
              <a:buNone/>
            </a:pPr>
            <a:endParaRPr altLang="en-US" sz="2800" dirty="0" smtClean="0"/>
          </a:p>
          <a:p>
            <a:pPr eaLnBrk="1" hangingPunct="1">
              <a:lnSpc>
                <a:spcPct val="90000"/>
              </a:lnSpc>
              <a:buFontTx/>
              <a:buNone/>
            </a:pPr>
            <a:r>
              <a:rPr altLang="en-US" sz="2800" dirty="0" smtClean="0"/>
              <a:t>Received documentation exceptions</a:t>
            </a:r>
          </a:p>
          <a:p>
            <a:pPr lvl="1" eaLnBrk="1" hangingPunct="1">
              <a:lnSpc>
                <a:spcPct val="90000"/>
              </a:lnSpc>
            </a:pPr>
            <a:r>
              <a:rPr altLang="en-US" sz="2400" dirty="0" smtClean="0">
                <a:solidFill>
                  <a:srgbClr val="FF0000"/>
                </a:solidFill>
              </a:rPr>
              <a:t>Inadequate patient identification</a:t>
            </a:r>
          </a:p>
          <a:p>
            <a:pPr lvl="1" eaLnBrk="1" hangingPunct="1">
              <a:lnSpc>
                <a:spcPct val="90000"/>
              </a:lnSpc>
            </a:pPr>
            <a:r>
              <a:rPr altLang="en-US" sz="2400" dirty="0" smtClean="0"/>
              <a:t>Inadequate source identification</a:t>
            </a:r>
          </a:p>
          <a:p>
            <a:pPr lvl="1" eaLnBrk="1" hangingPunct="1">
              <a:lnSpc>
                <a:spcPct val="90000"/>
              </a:lnSpc>
            </a:pPr>
            <a:r>
              <a:rPr altLang="en-US" sz="2400" dirty="0" smtClean="0"/>
              <a:t>Unintelligible or ambiguous information</a:t>
            </a:r>
          </a:p>
          <a:p>
            <a:pPr lvl="1" eaLnBrk="1" hangingPunct="1">
              <a:lnSpc>
                <a:spcPct val="90000"/>
              </a:lnSpc>
            </a:pPr>
            <a:endParaRPr altLang="en-US" sz="2400" dirty="0" smtClean="0"/>
          </a:p>
        </p:txBody>
      </p:sp>
      <p:sp>
        <p:nvSpPr>
          <p:cNvPr id="1024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1AB7384-1DD6-4AB1-AB1D-9ABF7BB4D7D0}" type="slidenum">
              <a:rPr lang="en-US" altLang="en-US">
                <a:solidFill>
                  <a:srgbClr val="000000"/>
                </a:solidFill>
              </a:rPr>
              <a:pPr eaLnBrk="1" hangingPunct="1"/>
              <a:t>19</a:t>
            </a:fld>
            <a:endParaRPr lang="en-US" altLang="en-US">
              <a:solidFill>
                <a:srgbClr val="000000"/>
              </a:solidFill>
            </a:endParaRPr>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4200" y="3886200"/>
            <a:ext cx="2092504" cy="1693227"/>
          </a:xfrm>
          <a:prstGeom prst="rect">
            <a:avLst/>
          </a:prstGeom>
        </p:spPr>
      </p:pic>
    </p:spTree>
    <p:custDataLst>
      <p:tags r:id="rId1"/>
    </p:custDataLst>
    <p:extLst>
      <p:ext uri="{BB962C8B-B14F-4D97-AF65-F5344CB8AC3E}">
        <p14:creationId xmlns:p14="http://schemas.microsoft.com/office/powerpoint/2010/main" val="3259376517"/>
      </p:ext>
    </p:extLst>
  </p:cSld>
  <p:clrMapOvr>
    <a:masterClrMapping/>
  </p:clrMapOvr>
  <p:transition advTm="74949"/>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altLang="en-US" dirty="0" smtClean="0"/>
              <a:t>Goals</a:t>
            </a:r>
          </a:p>
        </p:txBody>
      </p:sp>
      <p:sp>
        <p:nvSpPr>
          <p:cNvPr id="6147" name="Rectangle 3"/>
          <p:cNvSpPr>
            <a:spLocks noGrp="1" noChangeArrowheads="1"/>
          </p:cNvSpPr>
          <p:nvPr>
            <p:ph idx="1"/>
          </p:nvPr>
        </p:nvSpPr>
        <p:spPr/>
        <p:txBody>
          <a:bodyPr/>
          <a:lstStyle/>
          <a:p>
            <a:pPr eaLnBrk="1" hangingPunct="1">
              <a:lnSpc>
                <a:spcPct val="110000"/>
              </a:lnSpc>
            </a:pPr>
            <a:r>
              <a:rPr altLang="en-US" sz="2800" dirty="0" smtClean="0"/>
              <a:t>Objectives of Process Analysis</a:t>
            </a:r>
          </a:p>
          <a:p>
            <a:pPr eaLnBrk="1" hangingPunct="1">
              <a:lnSpc>
                <a:spcPct val="110000"/>
              </a:lnSpc>
            </a:pPr>
            <a:r>
              <a:rPr altLang="en-US" sz="2800" dirty="0" smtClean="0"/>
              <a:t>Steps for Process Analysis</a:t>
            </a:r>
          </a:p>
          <a:p>
            <a:pPr eaLnBrk="1" hangingPunct="1">
              <a:lnSpc>
                <a:spcPct val="110000"/>
              </a:lnSpc>
            </a:pPr>
            <a:r>
              <a:rPr altLang="en-US" sz="2800" dirty="0" smtClean="0"/>
              <a:t>Process Variations and Exceptions</a:t>
            </a:r>
          </a:p>
          <a:p>
            <a:pPr eaLnBrk="1" hangingPunct="1">
              <a:lnSpc>
                <a:spcPct val="110000"/>
              </a:lnSpc>
            </a:pPr>
            <a:r>
              <a:rPr altLang="en-US" sz="2800" dirty="0" smtClean="0"/>
              <a:t>Identifying EHR functionality from Process Analysis</a:t>
            </a:r>
          </a:p>
          <a:p>
            <a:pPr eaLnBrk="1" hangingPunct="1"/>
            <a:endParaRPr altLang="en-US" dirty="0" smtClean="0"/>
          </a:p>
        </p:txBody>
      </p:sp>
      <p:sp>
        <p:nvSpPr>
          <p:cNvPr id="615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B4E0C2-7C73-422A-BA33-0A218AB19367}" type="slidenum">
              <a:rPr lang="en-US" altLang="en-US">
                <a:solidFill>
                  <a:srgbClr val="000000"/>
                </a:solidFill>
              </a:rPr>
              <a:pPr eaLnBrk="1" hangingPunct="1"/>
              <a:t>2</a:t>
            </a:fld>
            <a:endParaRPr lang="en-US" altLang="en-US">
              <a:solidFill>
                <a:srgbClr val="000000"/>
              </a:solidFill>
            </a:endParaRPr>
          </a:p>
        </p:txBody>
      </p:sp>
    </p:spTree>
    <p:custDataLst>
      <p:tags r:id="rId1"/>
    </p:custDataLst>
  </p:cSld>
  <p:clrMapOvr>
    <a:masterClrMapping/>
  </p:clrMapOvr>
  <p:transition advTm="32689"/>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altLang="en-US" sz="3200" dirty="0" smtClean="0"/>
              <a:t>Common Process Variations &amp; Exceptions: Labs</a:t>
            </a:r>
          </a:p>
        </p:txBody>
      </p:sp>
      <p:sp>
        <p:nvSpPr>
          <p:cNvPr id="11267" name="Rectangle 3"/>
          <p:cNvSpPr>
            <a:spLocks noGrp="1" noChangeArrowheads="1"/>
          </p:cNvSpPr>
          <p:nvPr>
            <p:ph idx="1"/>
          </p:nvPr>
        </p:nvSpPr>
        <p:spPr>
          <a:xfrm>
            <a:off x="685800" y="1828800"/>
            <a:ext cx="8077200" cy="4525963"/>
          </a:xfrm>
        </p:spPr>
        <p:txBody>
          <a:bodyPr>
            <a:normAutofit/>
          </a:bodyPr>
          <a:lstStyle/>
          <a:p>
            <a:pPr eaLnBrk="1" hangingPunct="1">
              <a:lnSpc>
                <a:spcPct val="90000"/>
              </a:lnSpc>
              <a:buFontTx/>
              <a:buNone/>
            </a:pPr>
            <a:r>
              <a:rPr altLang="en-US" sz="2800" dirty="0" smtClean="0"/>
              <a:t>Lab variations</a:t>
            </a:r>
          </a:p>
          <a:p>
            <a:pPr lvl="1" eaLnBrk="1" hangingPunct="1">
              <a:lnSpc>
                <a:spcPct val="90000"/>
              </a:lnSpc>
            </a:pPr>
            <a:r>
              <a:rPr altLang="en-US" sz="2400" dirty="0" smtClean="0"/>
              <a:t>Sample taken in clinic, test done in clinic</a:t>
            </a:r>
          </a:p>
          <a:p>
            <a:pPr lvl="1" eaLnBrk="1" hangingPunct="1">
              <a:lnSpc>
                <a:spcPct val="90000"/>
              </a:lnSpc>
            </a:pPr>
            <a:r>
              <a:rPr altLang="en-US" sz="2400" dirty="0" smtClean="0">
                <a:solidFill>
                  <a:srgbClr val="FF0000"/>
                </a:solidFill>
              </a:rPr>
              <a:t>Sample taken in clinic, test done externally</a:t>
            </a:r>
          </a:p>
          <a:p>
            <a:pPr lvl="1" eaLnBrk="1" hangingPunct="1">
              <a:lnSpc>
                <a:spcPct val="90000"/>
              </a:lnSpc>
            </a:pPr>
            <a:r>
              <a:rPr altLang="en-US" sz="2400" dirty="0" smtClean="0"/>
              <a:t>Sample and test done at central lab</a:t>
            </a:r>
          </a:p>
          <a:p>
            <a:pPr eaLnBrk="1" hangingPunct="1">
              <a:lnSpc>
                <a:spcPct val="90000"/>
              </a:lnSpc>
              <a:buFontTx/>
              <a:buNone/>
            </a:pPr>
            <a:endParaRPr altLang="en-US" sz="2800" dirty="0" smtClean="0"/>
          </a:p>
          <a:p>
            <a:pPr eaLnBrk="1" hangingPunct="1">
              <a:lnSpc>
                <a:spcPct val="90000"/>
              </a:lnSpc>
              <a:buFontTx/>
              <a:buNone/>
            </a:pPr>
            <a:r>
              <a:rPr altLang="en-US" sz="2800" dirty="0" smtClean="0"/>
              <a:t>Lab exceptions</a:t>
            </a:r>
          </a:p>
          <a:p>
            <a:pPr lvl="1" eaLnBrk="1" hangingPunct="1">
              <a:lnSpc>
                <a:spcPct val="90000"/>
              </a:lnSpc>
            </a:pPr>
            <a:r>
              <a:rPr altLang="en-US" sz="2400" dirty="0" smtClean="0"/>
              <a:t>Bad sample – need another</a:t>
            </a:r>
          </a:p>
          <a:p>
            <a:pPr lvl="1" eaLnBrk="1" hangingPunct="1">
              <a:lnSpc>
                <a:spcPct val="90000"/>
              </a:lnSpc>
            </a:pPr>
            <a:r>
              <a:rPr altLang="en-US" sz="2400" dirty="0" smtClean="0"/>
              <a:t>Results not received</a:t>
            </a:r>
          </a:p>
          <a:p>
            <a:pPr lvl="1" eaLnBrk="1" hangingPunct="1">
              <a:lnSpc>
                <a:spcPct val="90000"/>
              </a:lnSpc>
            </a:pPr>
            <a:r>
              <a:rPr altLang="en-US" sz="2400" dirty="0" smtClean="0"/>
              <a:t>Lab results not physiologically possible</a:t>
            </a:r>
          </a:p>
        </p:txBody>
      </p:sp>
      <p:sp>
        <p:nvSpPr>
          <p:cNvPr id="1127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82F4E14-E5DA-4A69-ADA8-0A894D6CBB89}" type="slidenum">
              <a:rPr lang="en-US" altLang="en-US">
                <a:solidFill>
                  <a:srgbClr val="000000"/>
                </a:solidFill>
              </a:rPr>
              <a:pPr eaLnBrk="1" hangingPunct="1"/>
              <a:t>20</a:t>
            </a:fld>
            <a:endParaRPr lang="en-US" altLang="en-US">
              <a:solidFill>
                <a:srgbClr val="000000"/>
              </a:solidFill>
            </a:endParaRPr>
          </a:p>
        </p:txBody>
      </p:sp>
    </p:spTree>
    <p:custDataLst>
      <p:tags r:id="rId1"/>
    </p:custDataLst>
    <p:extLst>
      <p:ext uri="{BB962C8B-B14F-4D97-AF65-F5344CB8AC3E}">
        <p14:creationId xmlns:p14="http://schemas.microsoft.com/office/powerpoint/2010/main" val="1599486163"/>
      </p:ext>
    </p:extLst>
  </p:cSld>
  <p:clrMapOvr>
    <a:masterClrMapping/>
  </p:clrMapOvr>
  <p:transition advTm="40069"/>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altLang="en-US" sz="3600" dirty="0" smtClean="0"/>
              <a:t>Common Process Variations &amp; Exceptions: Diagnostic Tests</a:t>
            </a:r>
          </a:p>
        </p:txBody>
      </p:sp>
      <p:sp>
        <p:nvSpPr>
          <p:cNvPr id="12291" name="Rectangle 3"/>
          <p:cNvSpPr>
            <a:spLocks noGrp="1" noChangeArrowheads="1"/>
          </p:cNvSpPr>
          <p:nvPr>
            <p:ph idx="1"/>
          </p:nvPr>
        </p:nvSpPr>
        <p:spPr>
          <a:xfrm>
            <a:off x="533400" y="1828800"/>
            <a:ext cx="8229600" cy="4525963"/>
          </a:xfrm>
        </p:spPr>
        <p:txBody>
          <a:bodyPr>
            <a:normAutofit/>
          </a:bodyPr>
          <a:lstStyle/>
          <a:p>
            <a:pPr eaLnBrk="1" hangingPunct="1">
              <a:lnSpc>
                <a:spcPct val="90000"/>
              </a:lnSpc>
              <a:buFontTx/>
              <a:buNone/>
            </a:pPr>
            <a:r>
              <a:rPr altLang="en-US" sz="2400" dirty="0" smtClean="0"/>
              <a:t>Diagnostic test variations</a:t>
            </a:r>
          </a:p>
          <a:p>
            <a:pPr lvl="1" eaLnBrk="1" hangingPunct="1">
              <a:lnSpc>
                <a:spcPct val="90000"/>
              </a:lnSpc>
            </a:pPr>
            <a:r>
              <a:rPr altLang="en-US" sz="2000" dirty="0" smtClean="0"/>
              <a:t>Test done in clinic</a:t>
            </a:r>
          </a:p>
          <a:p>
            <a:pPr lvl="1" eaLnBrk="1" hangingPunct="1">
              <a:lnSpc>
                <a:spcPct val="90000"/>
              </a:lnSpc>
            </a:pPr>
            <a:r>
              <a:rPr altLang="en-US" sz="2000" dirty="0" smtClean="0"/>
              <a:t>Test done externally</a:t>
            </a:r>
          </a:p>
          <a:p>
            <a:pPr lvl="1" eaLnBrk="1" hangingPunct="1">
              <a:lnSpc>
                <a:spcPct val="90000"/>
              </a:lnSpc>
            </a:pPr>
            <a:r>
              <a:rPr altLang="en-US" sz="2000" dirty="0" smtClean="0"/>
              <a:t>Report expected</a:t>
            </a:r>
          </a:p>
          <a:p>
            <a:pPr lvl="1" eaLnBrk="1" hangingPunct="1">
              <a:lnSpc>
                <a:spcPct val="90000"/>
              </a:lnSpc>
            </a:pPr>
            <a:r>
              <a:rPr altLang="en-US" sz="2000" dirty="0" smtClean="0"/>
              <a:t>Image or test result data expected</a:t>
            </a:r>
          </a:p>
          <a:p>
            <a:pPr eaLnBrk="1" hangingPunct="1">
              <a:lnSpc>
                <a:spcPct val="90000"/>
              </a:lnSpc>
              <a:buFontTx/>
              <a:buNone/>
            </a:pPr>
            <a:endParaRPr altLang="en-US" sz="2400" dirty="0" smtClean="0"/>
          </a:p>
          <a:p>
            <a:pPr eaLnBrk="1" hangingPunct="1">
              <a:lnSpc>
                <a:spcPct val="90000"/>
              </a:lnSpc>
              <a:buFontTx/>
              <a:buNone/>
            </a:pPr>
            <a:r>
              <a:rPr altLang="en-US" sz="2400" dirty="0" smtClean="0"/>
              <a:t>Diagnostic test exceptions</a:t>
            </a:r>
          </a:p>
          <a:p>
            <a:pPr lvl="1" eaLnBrk="1" hangingPunct="1">
              <a:lnSpc>
                <a:spcPct val="90000"/>
              </a:lnSpc>
            </a:pPr>
            <a:r>
              <a:rPr altLang="en-US" sz="2000" dirty="0" smtClean="0"/>
              <a:t>No insurance / non-covered service</a:t>
            </a:r>
          </a:p>
          <a:p>
            <a:pPr lvl="1" eaLnBrk="1" hangingPunct="1">
              <a:lnSpc>
                <a:spcPct val="90000"/>
              </a:lnSpc>
            </a:pPr>
            <a:r>
              <a:rPr altLang="en-US" sz="2000" dirty="0" smtClean="0"/>
              <a:t>Test error / unintelligible results</a:t>
            </a:r>
          </a:p>
          <a:p>
            <a:pPr lvl="1" eaLnBrk="1" hangingPunct="1">
              <a:lnSpc>
                <a:spcPct val="90000"/>
              </a:lnSpc>
            </a:pPr>
            <a:r>
              <a:rPr altLang="en-US" sz="2000" dirty="0" smtClean="0"/>
              <a:t>Results from external test not received</a:t>
            </a:r>
          </a:p>
        </p:txBody>
      </p:sp>
      <p:sp>
        <p:nvSpPr>
          <p:cNvPr id="1229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E718E2-4F5F-4257-A10A-15AA7980A834}" type="slidenum">
              <a:rPr lang="en-US" altLang="en-US">
                <a:solidFill>
                  <a:srgbClr val="000000"/>
                </a:solidFill>
              </a:rPr>
              <a:pPr eaLnBrk="1" hangingPunct="1"/>
              <a:t>21</a:t>
            </a:fld>
            <a:endParaRPr lang="en-US" altLang="en-US">
              <a:solidFill>
                <a:srgbClr val="000000"/>
              </a:solidFill>
            </a:endParaRPr>
          </a:p>
        </p:txBody>
      </p:sp>
    </p:spTree>
    <p:custDataLst>
      <p:tags r:id="rId1"/>
    </p:custDataLst>
    <p:extLst>
      <p:ext uri="{BB962C8B-B14F-4D97-AF65-F5344CB8AC3E}">
        <p14:creationId xmlns:p14="http://schemas.microsoft.com/office/powerpoint/2010/main" val="4030669499"/>
      </p:ext>
    </p:extLst>
  </p:cSld>
  <p:clrMapOvr>
    <a:masterClrMapping/>
  </p:clrMapOvr>
  <p:transition advTm="40469"/>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altLang="en-US" sz="3600" dirty="0" smtClean="0"/>
              <a:t>Common Process Variations &amp; Exceptions:  Referral</a:t>
            </a:r>
          </a:p>
        </p:txBody>
      </p:sp>
      <p:sp>
        <p:nvSpPr>
          <p:cNvPr id="13315" name="Rectangle 3"/>
          <p:cNvSpPr>
            <a:spLocks noGrp="1" noChangeArrowheads="1"/>
          </p:cNvSpPr>
          <p:nvPr>
            <p:ph idx="1"/>
          </p:nvPr>
        </p:nvSpPr>
        <p:spPr>
          <a:xfrm>
            <a:off x="533400" y="1828800"/>
            <a:ext cx="8229600" cy="4525963"/>
          </a:xfrm>
        </p:spPr>
        <p:txBody>
          <a:bodyPr>
            <a:normAutofit/>
          </a:bodyPr>
          <a:lstStyle/>
          <a:p>
            <a:pPr eaLnBrk="1" hangingPunct="1">
              <a:buFontTx/>
              <a:buNone/>
            </a:pPr>
            <a:r>
              <a:rPr altLang="en-US" sz="2800" dirty="0" smtClean="0"/>
              <a:t>Referral variations</a:t>
            </a:r>
          </a:p>
          <a:p>
            <a:pPr lvl="1" eaLnBrk="1" hangingPunct="1"/>
            <a:r>
              <a:rPr altLang="en-US" sz="2400" dirty="0" smtClean="0"/>
              <a:t>Paper via patient</a:t>
            </a:r>
          </a:p>
          <a:p>
            <a:pPr lvl="1" eaLnBrk="1" hangingPunct="1"/>
            <a:r>
              <a:rPr altLang="en-US" sz="2400" dirty="0" smtClean="0"/>
              <a:t>Paper provider to provider</a:t>
            </a:r>
          </a:p>
          <a:p>
            <a:pPr lvl="1" eaLnBrk="1" hangingPunct="1"/>
            <a:r>
              <a:rPr altLang="en-US" sz="2400" dirty="0" smtClean="0"/>
              <a:t>Electronic</a:t>
            </a:r>
          </a:p>
          <a:p>
            <a:pPr lvl="1" eaLnBrk="1" hangingPunct="1"/>
            <a:r>
              <a:rPr altLang="en-US" sz="2400" dirty="0" smtClean="0"/>
              <a:t>Multiple referrals</a:t>
            </a:r>
          </a:p>
          <a:p>
            <a:pPr lvl="1" eaLnBrk="1" hangingPunct="1"/>
            <a:endParaRPr altLang="en-US" sz="2400" dirty="0" smtClean="0"/>
          </a:p>
          <a:p>
            <a:pPr eaLnBrk="1" hangingPunct="1">
              <a:buFontTx/>
              <a:buNone/>
            </a:pPr>
            <a:r>
              <a:rPr altLang="en-US" sz="2800" dirty="0" smtClean="0"/>
              <a:t>Referral exceptions</a:t>
            </a:r>
          </a:p>
          <a:p>
            <a:pPr lvl="1" eaLnBrk="1" hangingPunct="1"/>
            <a:r>
              <a:rPr altLang="en-US" sz="2400" dirty="0" smtClean="0"/>
              <a:t>Referee does not accept the referral</a:t>
            </a:r>
          </a:p>
        </p:txBody>
      </p:sp>
      <p:sp>
        <p:nvSpPr>
          <p:cNvPr id="1331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406F17-7A5A-44C3-A70D-227B900E3608}" type="slidenum">
              <a:rPr lang="en-US" altLang="en-US">
                <a:solidFill>
                  <a:srgbClr val="000000"/>
                </a:solidFill>
              </a:rPr>
              <a:pPr eaLnBrk="1" hangingPunct="1"/>
              <a:t>22</a:t>
            </a:fld>
            <a:endParaRPr lang="en-US" altLang="en-US">
              <a:solidFill>
                <a:srgbClr val="000000"/>
              </a:solidFill>
            </a:endParaRPr>
          </a:p>
        </p:txBody>
      </p:sp>
    </p:spTree>
    <p:custDataLst>
      <p:tags r:id="rId1"/>
    </p:custDataLst>
    <p:extLst>
      <p:ext uri="{BB962C8B-B14F-4D97-AF65-F5344CB8AC3E}">
        <p14:creationId xmlns:p14="http://schemas.microsoft.com/office/powerpoint/2010/main" val="2468760573"/>
      </p:ext>
    </p:extLst>
  </p:cSld>
  <p:clrMapOvr>
    <a:masterClrMapping/>
  </p:clrMapOvr>
  <p:transition advTm="51599"/>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altLang="en-US" sz="3200" dirty="0" smtClean="0"/>
              <a:t>Common Process Variations &amp; Exceptions: Disease Management</a:t>
            </a:r>
          </a:p>
        </p:txBody>
      </p:sp>
      <p:sp>
        <p:nvSpPr>
          <p:cNvPr id="15363" name="Rectangle 3"/>
          <p:cNvSpPr>
            <a:spLocks noGrp="1" noChangeArrowheads="1"/>
          </p:cNvSpPr>
          <p:nvPr>
            <p:ph idx="1"/>
          </p:nvPr>
        </p:nvSpPr>
        <p:spPr>
          <a:xfrm>
            <a:off x="533400" y="1828800"/>
            <a:ext cx="8229600" cy="4525963"/>
          </a:xfrm>
        </p:spPr>
        <p:txBody>
          <a:bodyPr>
            <a:normAutofit/>
          </a:bodyPr>
          <a:lstStyle/>
          <a:p>
            <a:pPr eaLnBrk="1" hangingPunct="1">
              <a:lnSpc>
                <a:spcPct val="90000"/>
              </a:lnSpc>
              <a:buFontTx/>
              <a:buNone/>
            </a:pPr>
            <a:r>
              <a:rPr altLang="en-US" sz="2800" dirty="0" smtClean="0"/>
              <a:t>Disease management variations</a:t>
            </a:r>
          </a:p>
          <a:p>
            <a:pPr lvl="1" eaLnBrk="1" hangingPunct="1">
              <a:lnSpc>
                <a:spcPct val="90000"/>
              </a:lnSpc>
            </a:pPr>
            <a:r>
              <a:rPr altLang="en-US" sz="2400" dirty="0" smtClean="0"/>
              <a:t>Paper</a:t>
            </a:r>
          </a:p>
          <a:p>
            <a:pPr lvl="1" eaLnBrk="1" hangingPunct="1">
              <a:lnSpc>
                <a:spcPct val="90000"/>
              </a:lnSpc>
            </a:pPr>
            <a:r>
              <a:rPr altLang="en-US" sz="2400" dirty="0" smtClean="0"/>
              <a:t>Electronic</a:t>
            </a:r>
          </a:p>
          <a:p>
            <a:pPr lvl="1" eaLnBrk="1" hangingPunct="1">
              <a:lnSpc>
                <a:spcPct val="90000"/>
              </a:lnSpc>
            </a:pPr>
            <a:endParaRPr altLang="en-US" sz="2400" dirty="0" smtClean="0"/>
          </a:p>
          <a:p>
            <a:pPr eaLnBrk="1" hangingPunct="1">
              <a:lnSpc>
                <a:spcPct val="90000"/>
              </a:lnSpc>
              <a:buFontTx/>
              <a:buNone/>
            </a:pPr>
            <a:r>
              <a:rPr altLang="en-US" sz="2800" dirty="0" smtClean="0"/>
              <a:t>Disease management exceptions</a:t>
            </a:r>
          </a:p>
          <a:p>
            <a:pPr lvl="1" eaLnBrk="1" hangingPunct="1">
              <a:lnSpc>
                <a:spcPct val="90000"/>
              </a:lnSpc>
            </a:pPr>
            <a:r>
              <a:rPr altLang="en-US" sz="2400" dirty="0" smtClean="0"/>
              <a:t>Insufficient data</a:t>
            </a:r>
          </a:p>
          <a:p>
            <a:pPr lvl="1" eaLnBrk="1" hangingPunct="1">
              <a:lnSpc>
                <a:spcPct val="90000"/>
              </a:lnSpc>
            </a:pPr>
            <a:r>
              <a:rPr altLang="en-US" sz="2400" dirty="0" smtClean="0"/>
              <a:t>Data errors</a:t>
            </a:r>
          </a:p>
          <a:p>
            <a:pPr lvl="1" eaLnBrk="1" hangingPunct="1">
              <a:lnSpc>
                <a:spcPct val="90000"/>
              </a:lnSpc>
            </a:pPr>
            <a:r>
              <a:rPr altLang="en-US" sz="2400" dirty="0" smtClean="0"/>
              <a:t>Care fragmentation</a:t>
            </a:r>
          </a:p>
          <a:p>
            <a:pPr lvl="1" eaLnBrk="1" hangingPunct="1">
              <a:lnSpc>
                <a:spcPct val="90000"/>
              </a:lnSpc>
            </a:pPr>
            <a:r>
              <a:rPr altLang="en-US" sz="2400" dirty="0" smtClean="0"/>
              <a:t>Contraindications</a:t>
            </a:r>
          </a:p>
        </p:txBody>
      </p:sp>
      <p:sp>
        <p:nvSpPr>
          <p:cNvPr id="1536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31A72E-F7EB-4C8A-87A4-83045732BC88}" type="slidenum">
              <a:rPr lang="en-US" altLang="en-US">
                <a:solidFill>
                  <a:srgbClr val="000000"/>
                </a:solidFill>
              </a:rPr>
              <a:pPr eaLnBrk="1" hangingPunct="1"/>
              <a:t>23</a:t>
            </a:fld>
            <a:endParaRPr lang="en-US" altLang="en-US">
              <a:solidFill>
                <a:srgbClr val="000000"/>
              </a:solidFill>
            </a:endParaRPr>
          </a:p>
        </p:txBody>
      </p:sp>
    </p:spTree>
    <p:custDataLst>
      <p:tags r:id="rId1"/>
    </p:custDataLst>
    <p:extLst>
      <p:ext uri="{BB962C8B-B14F-4D97-AF65-F5344CB8AC3E}">
        <p14:creationId xmlns:p14="http://schemas.microsoft.com/office/powerpoint/2010/main" val="2444679852"/>
      </p:ext>
    </p:extLst>
  </p:cSld>
  <p:clrMapOvr>
    <a:masterClrMapping/>
  </p:clrMapOvr>
  <p:transition advTm="41939"/>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altLang="en-US" sz="3200" dirty="0" smtClean="0"/>
              <a:t>Common Process Variations &amp; Exceptions:  Billing</a:t>
            </a:r>
          </a:p>
        </p:txBody>
      </p:sp>
      <p:sp>
        <p:nvSpPr>
          <p:cNvPr id="16387" name="Rectangle 3"/>
          <p:cNvSpPr>
            <a:spLocks noGrp="1" noChangeArrowheads="1"/>
          </p:cNvSpPr>
          <p:nvPr>
            <p:ph idx="1"/>
          </p:nvPr>
        </p:nvSpPr>
        <p:spPr>
          <a:xfrm>
            <a:off x="533400" y="1828800"/>
            <a:ext cx="8229600" cy="4416425"/>
          </a:xfrm>
        </p:spPr>
        <p:txBody>
          <a:bodyPr>
            <a:normAutofit/>
          </a:bodyPr>
          <a:lstStyle/>
          <a:p>
            <a:pPr eaLnBrk="1" hangingPunct="1">
              <a:lnSpc>
                <a:spcPct val="80000"/>
              </a:lnSpc>
              <a:buFontTx/>
              <a:buNone/>
            </a:pPr>
            <a:r>
              <a:rPr altLang="en-US" sz="2400" dirty="0" smtClean="0"/>
              <a:t>Billing variations</a:t>
            </a:r>
          </a:p>
          <a:p>
            <a:pPr lvl="1" eaLnBrk="1" hangingPunct="1">
              <a:lnSpc>
                <a:spcPct val="80000"/>
              </a:lnSpc>
            </a:pPr>
            <a:r>
              <a:rPr altLang="en-US" sz="2000" dirty="0" smtClean="0"/>
              <a:t>Paper (superbill as source)</a:t>
            </a:r>
          </a:p>
          <a:p>
            <a:pPr lvl="1" eaLnBrk="1" hangingPunct="1">
              <a:lnSpc>
                <a:spcPct val="80000"/>
              </a:lnSpc>
            </a:pPr>
            <a:r>
              <a:rPr altLang="en-US" sz="2000" dirty="0" smtClean="0"/>
              <a:t>Electronic</a:t>
            </a:r>
          </a:p>
          <a:p>
            <a:pPr lvl="1" eaLnBrk="1" hangingPunct="1">
              <a:lnSpc>
                <a:spcPct val="80000"/>
              </a:lnSpc>
            </a:pPr>
            <a:r>
              <a:rPr altLang="en-US" sz="2000" dirty="0" smtClean="0"/>
              <a:t>Where coding is done</a:t>
            </a:r>
          </a:p>
          <a:p>
            <a:pPr lvl="1" eaLnBrk="1" hangingPunct="1">
              <a:lnSpc>
                <a:spcPct val="80000"/>
              </a:lnSpc>
            </a:pPr>
            <a:r>
              <a:rPr altLang="en-US" sz="2000" dirty="0" smtClean="0"/>
              <a:t>Billing &amp; collections done externally</a:t>
            </a:r>
          </a:p>
          <a:p>
            <a:pPr eaLnBrk="1" hangingPunct="1">
              <a:lnSpc>
                <a:spcPct val="80000"/>
              </a:lnSpc>
              <a:buFontTx/>
              <a:buNone/>
            </a:pPr>
            <a:endParaRPr altLang="en-US" sz="2400" dirty="0" smtClean="0"/>
          </a:p>
          <a:p>
            <a:pPr eaLnBrk="1" hangingPunct="1">
              <a:lnSpc>
                <a:spcPct val="80000"/>
              </a:lnSpc>
              <a:buFontTx/>
              <a:buNone/>
            </a:pPr>
            <a:r>
              <a:rPr altLang="en-US" sz="2400" dirty="0" smtClean="0"/>
              <a:t>Billing exceptions</a:t>
            </a:r>
          </a:p>
          <a:p>
            <a:pPr lvl="1" eaLnBrk="1" hangingPunct="1">
              <a:lnSpc>
                <a:spcPct val="80000"/>
              </a:lnSpc>
            </a:pPr>
            <a:r>
              <a:rPr altLang="en-US" sz="2000" dirty="0" smtClean="0"/>
              <a:t>No insurance / non-covered service</a:t>
            </a:r>
          </a:p>
          <a:p>
            <a:pPr lvl="1" eaLnBrk="1" hangingPunct="1">
              <a:lnSpc>
                <a:spcPct val="80000"/>
              </a:lnSpc>
            </a:pPr>
            <a:r>
              <a:rPr altLang="en-US" sz="2000" dirty="0" smtClean="0"/>
              <a:t>Claim denied</a:t>
            </a:r>
          </a:p>
          <a:p>
            <a:pPr lvl="1" eaLnBrk="1" hangingPunct="1">
              <a:lnSpc>
                <a:spcPct val="80000"/>
              </a:lnSpc>
            </a:pPr>
            <a:r>
              <a:rPr altLang="en-US" sz="2000" dirty="0" smtClean="0"/>
              <a:t>Coding errors</a:t>
            </a:r>
          </a:p>
          <a:p>
            <a:pPr lvl="1" eaLnBrk="1" hangingPunct="1">
              <a:lnSpc>
                <a:spcPct val="80000"/>
              </a:lnSpc>
            </a:pPr>
            <a:r>
              <a:rPr altLang="en-US" sz="2000" dirty="0" smtClean="0"/>
              <a:t>Data errors</a:t>
            </a:r>
          </a:p>
        </p:txBody>
      </p:sp>
      <p:sp>
        <p:nvSpPr>
          <p:cNvPr id="1639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7CD90B-7C7F-4B96-8463-DAFA8470E2CF}" type="slidenum">
              <a:rPr lang="en-US" altLang="en-US">
                <a:solidFill>
                  <a:srgbClr val="000000"/>
                </a:solidFill>
              </a:rPr>
              <a:pPr eaLnBrk="1" hangingPunct="1"/>
              <a:t>24</a:t>
            </a:fld>
            <a:endParaRPr lang="en-US" altLang="en-US">
              <a:solidFill>
                <a:srgbClr val="000000"/>
              </a:solidFill>
            </a:endParaRPr>
          </a:p>
        </p:txBody>
      </p:sp>
    </p:spTree>
    <p:custDataLst>
      <p:tags r:id="rId1"/>
    </p:custDataLst>
    <p:extLst>
      <p:ext uri="{BB962C8B-B14F-4D97-AF65-F5344CB8AC3E}">
        <p14:creationId xmlns:p14="http://schemas.microsoft.com/office/powerpoint/2010/main" val="3151715437"/>
      </p:ext>
    </p:extLst>
  </p:cSld>
  <p:clrMapOvr>
    <a:masterClrMapping/>
  </p:clrMapOvr>
  <p:transition advTm="53389"/>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5"/>
          <p:cNvSpPr>
            <a:spLocks noGrp="1" noChangeArrowheads="1"/>
          </p:cNvSpPr>
          <p:nvPr>
            <p:ph type="title"/>
          </p:nvPr>
        </p:nvSpPr>
        <p:spPr/>
        <p:txBody>
          <a:bodyPr/>
          <a:lstStyle/>
          <a:p>
            <a:pPr eaLnBrk="1" hangingPunct="1"/>
            <a:r>
              <a:rPr altLang="en-US" smtClean="0"/>
              <a:t>Process Analysis Example</a:t>
            </a:r>
          </a:p>
        </p:txBody>
      </p:sp>
      <p:sp>
        <p:nvSpPr>
          <p:cNvPr id="18436" name="Text Box 8"/>
          <p:cNvSpPr txBox="1">
            <a:spLocks noChangeArrowheads="1"/>
          </p:cNvSpPr>
          <p:nvPr/>
        </p:nvSpPr>
        <p:spPr bwMode="auto">
          <a:xfrm>
            <a:off x="533400" y="1371600"/>
            <a:ext cx="786447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dirty="0"/>
              <a:t>As a process analyst working with </a:t>
            </a:r>
            <a:r>
              <a:rPr lang="en-US" altLang="en-US" sz="2800" dirty="0">
                <a:solidFill>
                  <a:srgbClr val="FF0000"/>
                </a:solidFill>
              </a:rPr>
              <a:t>Suburban Family Clinic</a:t>
            </a:r>
            <a:r>
              <a:rPr lang="en-US" altLang="en-US" sz="2800" dirty="0"/>
              <a:t>, you have listed </a:t>
            </a:r>
            <a:r>
              <a:rPr lang="en-US" altLang="en-US" sz="2800" dirty="0">
                <a:solidFill>
                  <a:srgbClr val="FF0000"/>
                </a:solidFill>
              </a:rPr>
              <a:t>appointment scheduling</a:t>
            </a:r>
            <a:r>
              <a:rPr lang="en-US" altLang="en-US" sz="2800" dirty="0"/>
              <a:t> on the process inventory. </a:t>
            </a:r>
            <a:r>
              <a:rPr lang="en-US" altLang="en-US" sz="2800" dirty="0" smtClean="0"/>
              <a:t>See </a:t>
            </a:r>
            <a:r>
              <a:rPr lang="en-US" altLang="en-US" sz="2800" dirty="0"/>
              <a:t>the “By Phone Appointment Scheduling Scenario” </a:t>
            </a:r>
            <a:r>
              <a:rPr lang="en-US" altLang="en-US" sz="2800" dirty="0" smtClean="0"/>
              <a:t>next slides. </a:t>
            </a:r>
            <a:endParaRPr lang="en-US" altLang="en-US" sz="2800" dirty="0"/>
          </a:p>
        </p:txBody>
      </p:sp>
      <p:sp>
        <p:nvSpPr>
          <p:cNvPr id="1843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18D0F64-FDBE-49ED-A850-98853C4BC5E8}" type="slidenum">
              <a:rPr lang="en-US" altLang="en-US">
                <a:solidFill>
                  <a:srgbClr val="000000"/>
                </a:solidFill>
              </a:rPr>
              <a:pPr eaLnBrk="1" hangingPunct="1"/>
              <a:t>25</a:t>
            </a:fld>
            <a:endParaRPr lang="en-US" altLang="en-US">
              <a:solidFill>
                <a:srgbClr val="000000"/>
              </a:solidFill>
            </a:endParaRPr>
          </a:p>
        </p:txBody>
      </p:sp>
    </p:spTree>
    <p:custDataLst>
      <p:tags r:id="rId1"/>
    </p:custDataLst>
    <p:extLst>
      <p:ext uri="{BB962C8B-B14F-4D97-AF65-F5344CB8AC3E}">
        <p14:creationId xmlns:p14="http://schemas.microsoft.com/office/powerpoint/2010/main" val="2852807036"/>
      </p:ext>
    </p:extLst>
  </p:cSld>
  <p:clrMapOvr>
    <a:masterClrMapping/>
  </p:clrMapOvr>
  <p:transition advTm="75279"/>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a:xfrm>
            <a:off x="381000" y="533400"/>
            <a:ext cx="8458200" cy="1143000"/>
          </a:xfrm>
        </p:spPr>
        <p:txBody>
          <a:bodyPr/>
          <a:lstStyle/>
          <a:p>
            <a:pPr eaLnBrk="1" hangingPunct="1">
              <a:lnSpc>
                <a:spcPct val="75000"/>
              </a:lnSpc>
            </a:pPr>
            <a:r>
              <a:rPr altLang="en-US" dirty="0" smtClean="0"/>
              <a:t>Role-Based Flowchart</a:t>
            </a:r>
            <a:br>
              <a:rPr altLang="en-US" dirty="0" smtClean="0"/>
            </a:br>
            <a:r>
              <a:rPr altLang="en-US" dirty="0" smtClean="0"/>
              <a:t> </a:t>
            </a:r>
            <a:r>
              <a:rPr altLang="en-US" sz="2400" dirty="0" smtClean="0">
                <a:solidFill>
                  <a:schemeClr val="tx1"/>
                </a:solidFill>
              </a:rPr>
              <a:t>Suburban Family Clinic By Phone Appointment Scheduling</a:t>
            </a:r>
          </a:p>
        </p:txBody>
      </p:sp>
      <p:grpSp>
        <p:nvGrpSpPr>
          <p:cNvPr id="19459" name="Group 11"/>
          <p:cNvGrpSpPr>
            <a:grpSpLocks/>
          </p:cNvGrpSpPr>
          <p:nvPr/>
        </p:nvGrpSpPr>
        <p:grpSpPr bwMode="auto">
          <a:xfrm>
            <a:off x="304800" y="2286000"/>
            <a:ext cx="8382000" cy="3581400"/>
            <a:chOff x="288" y="1248"/>
            <a:chExt cx="5280" cy="2256"/>
          </a:xfrm>
        </p:grpSpPr>
        <p:sp>
          <p:nvSpPr>
            <p:cNvPr id="19485" name="Text Box 5"/>
            <p:cNvSpPr txBox="1">
              <a:spLocks noChangeArrowheads="1"/>
            </p:cNvSpPr>
            <p:nvPr/>
          </p:nvSpPr>
          <p:spPr bwMode="auto">
            <a:xfrm rot="-5400000">
              <a:off x="-145" y="1681"/>
              <a:ext cx="1104" cy="237"/>
            </a:xfrm>
            <a:prstGeom prst="rect">
              <a:avLst/>
            </a:prstGeom>
            <a:solidFill>
              <a:srgbClr val="DDDDDD"/>
            </a:solidFill>
            <a:ln w="9525">
              <a:solidFill>
                <a:schemeClr val="bg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Patient</a:t>
              </a:r>
            </a:p>
          </p:txBody>
        </p:sp>
        <p:sp>
          <p:nvSpPr>
            <p:cNvPr id="19486" name="Text Box 6"/>
            <p:cNvSpPr txBox="1">
              <a:spLocks noChangeArrowheads="1"/>
            </p:cNvSpPr>
            <p:nvPr/>
          </p:nvSpPr>
          <p:spPr bwMode="auto">
            <a:xfrm rot="-5400000">
              <a:off x="-169" y="2809"/>
              <a:ext cx="1152" cy="237"/>
            </a:xfrm>
            <a:prstGeom prst="rect">
              <a:avLst/>
            </a:prstGeom>
            <a:solidFill>
              <a:srgbClr val="DDDDDD"/>
            </a:solidFill>
            <a:ln w="9525">
              <a:solidFill>
                <a:schemeClr val="bg2"/>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Receptionist</a:t>
              </a:r>
            </a:p>
          </p:txBody>
        </p:sp>
        <p:sp>
          <p:nvSpPr>
            <p:cNvPr id="19487" name="Line 7"/>
            <p:cNvSpPr>
              <a:spLocks noChangeShapeType="1"/>
            </p:cNvSpPr>
            <p:nvPr/>
          </p:nvSpPr>
          <p:spPr bwMode="auto">
            <a:xfrm>
              <a:off x="528" y="1248"/>
              <a:ext cx="5040" cy="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88" name="Line 8"/>
            <p:cNvSpPr>
              <a:spLocks noChangeShapeType="1"/>
            </p:cNvSpPr>
            <p:nvPr/>
          </p:nvSpPr>
          <p:spPr bwMode="auto">
            <a:xfrm>
              <a:off x="528" y="2352"/>
              <a:ext cx="5040" cy="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9489" name="Line 9"/>
            <p:cNvSpPr>
              <a:spLocks noChangeShapeType="1"/>
            </p:cNvSpPr>
            <p:nvPr/>
          </p:nvSpPr>
          <p:spPr bwMode="auto">
            <a:xfrm>
              <a:off x="528" y="3504"/>
              <a:ext cx="5040" cy="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9460" name="AutoShape 10"/>
          <p:cNvSpPr>
            <a:spLocks noChangeArrowheads="1"/>
          </p:cNvSpPr>
          <p:nvPr/>
        </p:nvSpPr>
        <p:spPr bwMode="auto">
          <a:xfrm>
            <a:off x="762000" y="2781300"/>
            <a:ext cx="1371600" cy="609600"/>
          </a:xfrm>
          <a:prstGeom prst="flowChartTerminator">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Desires </a:t>
            </a:r>
          </a:p>
          <a:p>
            <a:pPr algn="ctr" eaLnBrk="1" hangingPunct="1"/>
            <a:r>
              <a:rPr lang="en-US" altLang="en-US"/>
              <a:t>office visit</a:t>
            </a:r>
          </a:p>
        </p:txBody>
      </p:sp>
      <p:sp>
        <p:nvSpPr>
          <p:cNvPr id="19461" name="Rectangle 12"/>
          <p:cNvSpPr>
            <a:spLocks noChangeArrowheads="1"/>
          </p:cNvSpPr>
          <p:nvPr/>
        </p:nvSpPr>
        <p:spPr bwMode="auto">
          <a:xfrm>
            <a:off x="2317750" y="2667000"/>
            <a:ext cx="1143000" cy="838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Calls clinic</a:t>
            </a:r>
          </a:p>
        </p:txBody>
      </p:sp>
      <p:sp>
        <p:nvSpPr>
          <p:cNvPr id="19462" name="Rectangle 13"/>
          <p:cNvSpPr>
            <a:spLocks noChangeArrowheads="1"/>
          </p:cNvSpPr>
          <p:nvPr/>
        </p:nvSpPr>
        <p:spPr bwMode="auto">
          <a:xfrm>
            <a:off x="2209800" y="4343400"/>
            <a:ext cx="1250950" cy="838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Answers </a:t>
            </a:r>
          </a:p>
          <a:p>
            <a:pPr algn="ctr" eaLnBrk="1" hangingPunct="1"/>
            <a:r>
              <a:rPr lang="en-US" altLang="en-US"/>
              <a:t>Phone or </a:t>
            </a:r>
          </a:p>
          <a:p>
            <a:pPr algn="ctr" eaLnBrk="1" hangingPunct="1"/>
            <a:r>
              <a:rPr lang="en-US" altLang="en-US"/>
              <a:t>message</a:t>
            </a:r>
          </a:p>
        </p:txBody>
      </p:sp>
      <p:sp>
        <p:nvSpPr>
          <p:cNvPr id="19463" name="Rectangle 14"/>
          <p:cNvSpPr>
            <a:spLocks noChangeArrowheads="1"/>
          </p:cNvSpPr>
          <p:nvPr/>
        </p:nvSpPr>
        <p:spPr bwMode="auto">
          <a:xfrm>
            <a:off x="4800600" y="4419600"/>
            <a:ext cx="1250950" cy="838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States next </a:t>
            </a:r>
          </a:p>
          <a:p>
            <a:pPr algn="ctr" eaLnBrk="1" hangingPunct="1"/>
            <a:r>
              <a:rPr lang="en-US" altLang="en-US"/>
              <a:t>available </a:t>
            </a:r>
          </a:p>
          <a:p>
            <a:pPr algn="ctr" eaLnBrk="1" hangingPunct="1"/>
            <a:r>
              <a:rPr lang="en-US" altLang="en-US"/>
              <a:t>time</a:t>
            </a:r>
          </a:p>
        </p:txBody>
      </p:sp>
      <p:sp>
        <p:nvSpPr>
          <p:cNvPr id="19464" name="AutoShape 15"/>
          <p:cNvSpPr>
            <a:spLocks noChangeArrowheads="1"/>
          </p:cNvSpPr>
          <p:nvPr/>
        </p:nvSpPr>
        <p:spPr bwMode="auto">
          <a:xfrm>
            <a:off x="4816475" y="2590800"/>
            <a:ext cx="1219200" cy="1219200"/>
          </a:xfrm>
          <a:prstGeom prst="flowChartDecision">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Time</a:t>
            </a:r>
          </a:p>
          <a:p>
            <a:pPr algn="ctr" eaLnBrk="1" hangingPunct="1"/>
            <a:r>
              <a:rPr lang="en-US" altLang="en-US"/>
              <a:t>ok?</a:t>
            </a:r>
          </a:p>
        </p:txBody>
      </p:sp>
      <p:sp>
        <p:nvSpPr>
          <p:cNvPr id="19465" name="AutoShape 16"/>
          <p:cNvSpPr>
            <a:spLocks noChangeArrowheads="1"/>
          </p:cNvSpPr>
          <p:nvPr/>
        </p:nvSpPr>
        <p:spPr bwMode="auto">
          <a:xfrm>
            <a:off x="7727950" y="4495800"/>
            <a:ext cx="1295400" cy="609600"/>
          </a:xfrm>
          <a:prstGeom prst="flowChartTerminator">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Schedule</a:t>
            </a:r>
          </a:p>
          <a:p>
            <a:pPr algn="ctr" eaLnBrk="1" hangingPunct="1"/>
            <a:r>
              <a:rPr lang="en-US" altLang="en-US"/>
              <a:t>office visit</a:t>
            </a:r>
          </a:p>
        </p:txBody>
      </p:sp>
      <p:cxnSp>
        <p:nvCxnSpPr>
          <p:cNvPr id="19466" name="AutoShape 17"/>
          <p:cNvCxnSpPr>
            <a:cxnSpLocks noChangeShapeType="1"/>
            <a:stCxn id="19460" idx="3"/>
            <a:endCxn id="19461" idx="1"/>
          </p:cNvCxnSpPr>
          <p:nvPr/>
        </p:nvCxnSpPr>
        <p:spPr bwMode="auto">
          <a:xfrm>
            <a:off x="2133600" y="3086100"/>
            <a:ext cx="18415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9467" name="AutoShape 18"/>
          <p:cNvCxnSpPr>
            <a:cxnSpLocks noChangeShapeType="1"/>
            <a:endCxn id="19462" idx="0"/>
          </p:cNvCxnSpPr>
          <p:nvPr/>
        </p:nvCxnSpPr>
        <p:spPr bwMode="auto">
          <a:xfrm>
            <a:off x="2835275" y="3505200"/>
            <a:ext cx="0" cy="8382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9468" name="AutoShape 20"/>
          <p:cNvCxnSpPr>
            <a:cxnSpLocks noChangeShapeType="1"/>
            <a:stCxn id="19463" idx="0"/>
            <a:endCxn id="19464" idx="2"/>
          </p:cNvCxnSpPr>
          <p:nvPr/>
        </p:nvCxnSpPr>
        <p:spPr bwMode="auto">
          <a:xfrm rot="-5400000">
            <a:off x="5121275" y="4114800"/>
            <a:ext cx="6096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19469" name="AutoShape 22"/>
          <p:cNvCxnSpPr>
            <a:cxnSpLocks noChangeShapeType="1"/>
            <a:stCxn id="19464" idx="0"/>
            <a:endCxn id="19465" idx="0"/>
          </p:cNvCxnSpPr>
          <p:nvPr/>
        </p:nvCxnSpPr>
        <p:spPr bwMode="auto">
          <a:xfrm rot="5400000" flipV="1">
            <a:off x="5948363" y="2068512"/>
            <a:ext cx="1905000" cy="2949575"/>
          </a:xfrm>
          <a:prstGeom prst="bentConnector3">
            <a:avLst>
              <a:gd name="adj1" fmla="val -12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19470" name="Text Box 23"/>
          <p:cNvSpPr txBox="1">
            <a:spLocks noChangeArrowheads="1"/>
          </p:cNvSpPr>
          <p:nvPr/>
        </p:nvSpPr>
        <p:spPr bwMode="auto">
          <a:xfrm>
            <a:off x="4876800" y="2286000"/>
            <a:ext cx="565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yes</a:t>
            </a:r>
          </a:p>
        </p:txBody>
      </p:sp>
      <p:sp>
        <p:nvSpPr>
          <p:cNvPr id="19471" name="Text Box 24"/>
          <p:cNvSpPr txBox="1">
            <a:spLocks noChangeArrowheads="1"/>
          </p:cNvSpPr>
          <p:nvPr/>
        </p:nvSpPr>
        <p:spPr bwMode="auto">
          <a:xfrm>
            <a:off x="5867400" y="2819400"/>
            <a:ext cx="463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no</a:t>
            </a:r>
          </a:p>
        </p:txBody>
      </p:sp>
      <p:sp>
        <p:nvSpPr>
          <p:cNvPr id="19472" name="Rectangle 25"/>
          <p:cNvSpPr>
            <a:spLocks noChangeArrowheads="1"/>
          </p:cNvSpPr>
          <p:nvPr/>
        </p:nvSpPr>
        <p:spPr bwMode="auto">
          <a:xfrm>
            <a:off x="3733800" y="2667000"/>
            <a:ext cx="1035050" cy="838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Requests</a:t>
            </a:r>
          </a:p>
          <a:p>
            <a:pPr algn="ctr" eaLnBrk="1" hangingPunct="1"/>
            <a:r>
              <a:rPr lang="en-US" altLang="en-US"/>
              <a:t>provider</a:t>
            </a:r>
          </a:p>
        </p:txBody>
      </p:sp>
      <p:cxnSp>
        <p:nvCxnSpPr>
          <p:cNvPr id="19473" name="AutoShape 26"/>
          <p:cNvCxnSpPr>
            <a:cxnSpLocks noChangeShapeType="1"/>
            <a:stCxn id="19462" idx="3"/>
            <a:endCxn id="19472" idx="1"/>
          </p:cNvCxnSpPr>
          <p:nvPr/>
        </p:nvCxnSpPr>
        <p:spPr bwMode="auto">
          <a:xfrm flipV="1">
            <a:off x="3460750" y="3086100"/>
            <a:ext cx="273050" cy="16764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19474" name="AutoShape 27"/>
          <p:cNvCxnSpPr>
            <a:cxnSpLocks noChangeShapeType="1"/>
            <a:stCxn id="19472" idx="2"/>
            <a:endCxn id="19463" idx="1"/>
          </p:cNvCxnSpPr>
          <p:nvPr/>
        </p:nvCxnSpPr>
        <p:spPr bwMode="auto">
          <a:xfrm rot="16200000" flipH="1">
            <a:off x="3859213" y="3897312"/>
            <a:ext cx="1333500" cy="549275"/>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19475" name="AutoShape 28"/>
          <p:cNvSpPr>
            <a:spLocks noChangeArrowheads="1"/>
          </p:cNvSpPr>
          <p:nvPr/>
        </p:nvSpPr>
        <p:spPr bwMode="auto">
          <a:xfrm>
            <a:off x="6248400" y="2590800"/>
            <a:ext cx="1219200" cy="1219200"/>
          </a:xfrm>
          <a:prstGeom prst="flowChartDecision">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To far </a:t>
            </a:r>
          </a:p>
          <a:p>
            <a:pPr algn="ctr" eaLnBrk="1" hangingPunct="1"/>
            <a:r>
              <a:rPr lang="en-US" altLang="en-US"/>
              <a:t>Out?</a:t>
            </a:r>
          </a:p>
        </p:txBody>
      </p:sp>
      <p:cxnSp>
        <p:nvCxnSpPr>
          <p:cNvPr id="19476" name="AutoShape 30"/>
          <p:cNvCxnSpPr>
            <a:cxnSpLocks noChangeShapeType="1"/>
            <a:stCxn id="19475" idx="2"/>
            <a:endCxn id="19463" idx="3"/>
          </p:cNvCxnSpPr>
          <p:nvPr/>
        </p:nvCxnSpPr>
        <p:spPr bwMode="auto">
          <a:xfrm rot="5400000">
            <a:off x="5940425" y="3921125"/>
            <a:ext cx="1028700" cy="806450"/>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19477" name="AutoShape 31"/>
          <p:cNvCxnSpPr>
            <a:cxnSpLocks noChangeShapeType="1"/>
            <a:stCxn id="19464" idx="3"/>
            <a:endCxn id="19475" idx="1"/>
          </p:cNvCxnSpPr>
          <p:nvPr/>
        </p:nvCxnSpPr>
        <p:spPr bwMode="auto">
          <a:xfrm>
            <a:off x="6035675" y="3200400"/>
            <a:ext cx="21272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19478" name="Text Box 32"/>
          <p:cNvSpPr txBox="1">
            <a:spLocks noChangeArrowheads="1"/>
          </p:cNvSpPr>
          <p:nvPr/>
        </p:nvSpPr>
        <p:spPr bwMode="auto">
          <a:xfrm>
            <a:off x="6400800" y="3657600"/>
            <a:ext cx="4635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no</a:t>
            </a:r>
          </a:p>
        </p:txBody>
      </p:sp>
      <p:sp>
        <p:nvSpPr>
          <p:cNvPr id="19479" name="AutoShape 33"/>
          <p:cNvSpPr>
            <a:spLocks noChangeArrowheads="1"/>
          </p:cNvSpPr>
          <p:nvPr/>
        </p:nvSpPr>
        <p:spPr bwMode="auto">
          <a:xfrm>
            <a:off x="6553200" y="5181600"/>
            <a:ext cx="1295400" cy="609600"/>
          </a:xfrm>
          <a:prstGeom prst="flowChartTerminator">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Visit not</a:t>
            </a:r>
          </a:p>
          <a:p>
            <a:pPr algn="ctr" eaLnBrk="1" hangingPunct="1"/>
            <a:r>
              <a:rPr lang="en-US" altLang="en-US"/>
              <a:t>scheduled</a:t>
            </a:r>
          </a:p>
        </p:txBody>
      </p:sp>
      <p:cxnSp>
        <p:nvCxnSpPr>
          <p:cNvPr id="19480" name="AutoShape 34"/>
          <p:cNvCxnSpPr>
            <a:cxnSpLocks noChangeShapeType="1"/>
            <a:stCxn id="19475" idx="3"/>
            <a:endCxn id="19479" idx="0"/>
          </p:cNvCxnSpPr>
          <p:nvPr/>
        </p:nvCxnSpPr>
        <p:spPr bwMode="auto">
          <a:xfrm flipH="1">
            <a:off x="7200900" y="3200400"/>
            <a:ext cx="266700" cy="1981200"/>
          </a:xfrm>
          <a:prstGeom prst="bentConnector4">
            <a:avLst>
              <a:gd name="adj1" fmla="val -85713"/>
              <a:gd name="adj2" fmla="val 65384"/>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19481" name="Text Box 35"/>
          <p:cNvSpPr txBox="1">
            <a:spLocks noChangeArrowheads="1"/>
          </p:cNvSpPr>
          <p:nvPr/>
        </p:nvSpPr>
        <p:spPr bwMode="auto">
          <a:xfrm>
            <a:off x="7391400" y="2895600"/>
            <a:ext cx="565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a:t>yes</a:t>
            </a:r>
          </a:p>
        </p:txBody>
      </p:sp>
      <p:sp>
        <p:nvSpPr>
          <p:cNvPr id="1948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C08026A-ABF3-478D-9D93-557C5FA3F7A5}" type="slidenum">
              <a:rPr lang="en-US" altLang="en-US">
                <a:solidFill>
                  <a:srgbClr val="000000"/>
                </a:solidFill>
              </a:rPr>
              <a:pPr eaLnBrk="1" hangingPunct="1"/>
              <a:t>26</a:t>
            </a:fld>
            <a:endParaRPr lang="en-US" altLang="en-US">
              <a:solidFill>
                <a:srgbClr val="000000"/>
              </a:solidFill>
            </a:endParaRPr>
          </a:p>
        </p:txBody>
      </p:sp>
      <p:sp>
        <p:nvSpPr>
          <p:cNvPr id="32" name="Rectangle 7"/>
          <p:cNvSpPr txBox="1">
            <a:spLocks noChangeArrowheads="1"/>
          </p:cNvSpPr>
          <p:nvPr/>
        </p:nvSpPr>
        <p:spPr>
          <a:xfrm>
            <a:off x="588196" y="6241256"/>
            <a:ext cx="8229600" cy="349250"/>
          </a:xfrm>
          <a:prstGeom prst="rect">
            <a:avLst/>
          </a:prstGeom>
        </p:spPr>
        <p:txBody>
          <a:bodyPr/>
          <a:lstStyle>
            <a:lvl1pPr marL="342900" indent="-342900" algn="l" rtl="0" eaLnBrk="0" fontAlgn="base" hangingPunct="0">
              <a:spcBef>
                <a:spcPct val="20000"/>
              </a:spcBef>
              <a:spcAft>
                <a:spcPct val="0"/>
              </a:spcAft>
              <a:buChar char="•"/>
              <a:defRPr lang="en-US" sz="3200" dirty="0">
                <a:solidFill>
                  <a:schemeClr val="tx1"/>
                </a:solidFill>
                <a:latin typeface="+mn-lt"/>
                <a:ea typeface="+mn-ea"/>
                <a:cs typeface="+mn-cs"/>
              </a:defRPr>
            </a:lvl1pPr>
            <a:lvl2pPr marL="742950" indent="-285750" algn="l" rtl="0" eaLnBrk="0" fontAlgn="base" hangingPunct="0">
              <a:spcBef>
                <a:spcPct val="20000"/>
              </a:spcBef>
              <a:spcAft>
                <a:spcPct val="0"/>
              </a:spcAft>
              <a:buChar char="–"/>
              <a:defRPr lang="en-US" sz="2800" dirty="0">
                <a:solidFill>
                  <a:schemeClr val="tx1"/>
                </a:solidFill>
                <a:latin typeface="+mn-lt"/>
              </a:defRPr>
            </a:lvl2pPr>
            <a:lvl3pPr marL="1143000" indent="-228600" algn="l" rtl="0" eaLnBrk="0" fontAlgn="base" hangingPunct="0">
              <a:spcBef>
                <a:spcPct val="20000"/>
              </a:spcBef>
              <a:spcAft>
                <a:spcPct val="0"/>
              </a:spcAft>
              <a:buChar char="•"/>
              <a:defRPr lang="en-US" sz="2400" dirty="0">
                <a:solidFill>
                  <a:schemeClr val="tx1"/>
                </a:solidFill>
                <a:latin typeface="+mn-lt"/>
              </a:defRPr>
            </a:lvl3pPr>
            <a:lvl4pPr marL="1600200" indent="-228600" algn="l" rtl="0" eaLnBrk="0" fontAlgn="base" hangingPunct="0">
              <a:spcBef>
                <a:spcPct val="20000"/>
              </a:spcBef>
              <a:spcAft>
                <a:spcPct val="0"/>
              </a:spcAft>
              <a:buChar char="–"/>
              <a:defRPr lang="en-US" sz="2000" dirty="0">
                <a:solidFill>
                  <a:schemeClr val="tx1"/>
                </a:solidFill>
                <a:latin typeface="+mn-lt"/>
              </a:defRPr>
            </a:lvl4pPr>
            <a:lvl5pPr marL="2057400" indent="-228600" algn="l" rtl="0" eaLnBrk="0" fontAlgn="base" hangingPunct="0">
              <a:spcBef>
                <a:spcPct val="20000"/>
              </a:spcBef>
              <a:spcAft>
                <a:spcPct val="0"/>
              </a:spcAft>
              <a:buChar char="»"/>
              <a:defRPr lang="en-US" sz="2000" dirty="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eaLnBrk="1" hangingPunct="1">
              <a:buNone/>
            </a:pPr>
            <a:r>
              <a:rPr lang="en-US" altLang="en-US" sz="2000" b="1" kern="0" dirty="0" smtClean="0">
                <a:solidFill>
                  <a:srgbClr val="FF0000"/>
                </a:solidFill>
              </a:rPr>
              <a:t>Can you identify the process variations?</a:t>
            </a:r>
          </a:p>
        </p:txBody>
      </p:sp>
    </p:spTree>
    <p:custDataLst>
      <p:tags r:id="rId1"/>
    </p:custDataLst>
    <p:extLst>
      <p:ext uri="{BB962C8B-B14F-4D97-AF65-F5344CB8AC3E}">
        <p14:creationId xmlns:p14="http://schemas.microsoft.com/office/powerpoint/2010/main" val="3732582323"/>
      </p:ext>
    </p:extLst>
  </p:cSld>
  <p:clrMapOvr>
    <a:masterClrMapping/>
  </p:clrMapOvr>
  <p:transition advTm="169679"/>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274638"/>
            <a:ext cx="8229600" cy="639762"/>
          </a:xfrm>
        </p:spPr>
        <p:txBody>
          <a:bodyPr/>
          <a:lstStyle/>
          <a:p>
            <a:pPr eaLnBrk="1" hangingPunct="1">
              <a:lnSpc>
                <a:spcPct val="75000"/>
              </a:lnSpc>
            </a:pPr>
            <a:r>
              <a:rPr altLang="en-US" sz="3600" dirty="0" smtClean="0"/>
              <a:t>Process Variations &amp; Exceptions</a:t>
            </a:r>
            <a:endParaRPr altLang="en-US" sz="2000" dirty="0" smtClean="0">
              <a:solidFill>
                <a:schemeClr val="tx1"/>
              </a:solidFill>
            </a:endParaRPr>
          </a:p>
        </p:txBody>
      </p:sp>
      <p:sp>
        <p:nvSpPr>
          <p:cNvPr id="20483" name="Rectangle 23"/>
          <p:cNvSpPr>
            <a:spLocks noGrp="1" noChangeArrowheads="1"/>
          </p:cNvSpPr>
          <p:nvPr>
            <p:ph idx="1"/>
          </p:nvPr>
        </p:nvSpPr>
        <p:spPr>
          <a:xfrm>
            <a:off x="304800" y="1242623"/>
            <a:ext cx="6626831" cy="2971800"/>
          </a:xfrm>
        </p:spPr>
        <p:txBody>
          <a:bodyPr>
            <a:normAutofit lnSpcReduction="10000"/>
          </a:bodyPr>
          <a:lstStyle/>
          <a:p>
            <a:pPr marL="0" eaLnBrk="1" hangingPunct="1">
              <a:spcBef>
                <a:spcPct val="0"/>
              </a:spcBef>
              <a:buFontTx/>
              <a:buNone/>
            </a:pPr>
            <a:r>
              <a:rPr altLang="en-US" sz="2000" dirty="0" smtClean="0">
                <a:solidFill>
                  <a:srgbClr val="FF0000"/>
                </a:solidFill>
              </a:rPr>
              <a:t>Suburban Family Clinic: </a:t>
            </a:r>
            <a:r>
              <a:rPr altLang="en-US" sz="2000" dirty="0" smtClean="0"/>
              <a:t>Phone Appointment Scheduling:</a:t>
            </a:r>
            <a:endParaRPr altLang="en-US" sz="1800" dirty="0" smtClean="0"/>
          </a:p>
          <a:p>
            <a:pPr lvl="1" eaLnBrk="1" hangingPunct="1"/>
            <a:r>
              <a:rPr altLang="en-US" sz="2000" dirty="0" smtClean="0"/>
              <a:t>Appointment scheduling variations</a:t>
            </a:r>
          </a:p>
          <a:p>
            <a:pPr lvl="2" eaLnBrk="1" hangingPunct="1"/>
            <a:r>
              <a:rPr altLang="en-US" sz="1800" dirty="0" smtClean="0"/>
              <a:t>By phone</a:t>
            </a:r>
          </a:p>
          <a:p>
            <a:pPr lvl="1" eaLnBrk="1" hangingPunct="1"/>
            <a:r>
              <a:rPr altLang="en-US" sz="2000" dirty="0" smtClean="0"/>
              <a:t>Appointment scheduling possible exceptions</a:t>
            </a:r>
          </a:p>
          <a:p>
            <a:pPr lvl="2" eaLnBrk="1" hangingPunct="1"/>
            <a:r>
              <a:rPr altLang="en-US" sz="1800" dirty="0" smtClean="0">
                <a:solidFill>
                  <a:srgbClr val="00B050"/>
                </a:solidFill>
              </a:rPr>
              <a:t>Receptionist doesn’t answer, patient leaves message</a:t>
            </a:r>
          </a:p>
          <a:p>
            <a:pPr lvl="2" eaLnBrk="1" hangingPunct="1"/>
            <a:r>
              <a:rPr altLang="en-US" sz="1800" dirty="0" smtClean="0">
                <a:solidFill>
                  <a:srgbClr val="7030A0"/>
                </a:solidFill>
              </a:rPr>
              <a:t>Someone other than patient calls</a:t>
            </a:r>
          </a:p>
          <a:p>
            <a:pPr lvl="2" eaLnBrk="1" hangingPunct="1"/>
            <a:r>
              <a:rPr altLang="en-US" sz="1800" dirty="0" smtClean="0">
                <a:solidFill>
                  <a:srgbClr val="00B0F0"/>
                </a:solidFill>
              </a:rPr>
              <a:t>Requested provider not available</a:t>
            </a:r>
          </a:p>
          <a:p>
            <a:pPr lvl="2" eaLnBrk="1" hangingPunct="1"/>
            <a:r>
              <a:rPr altLang="en-US" sz="1800" dirty="0" smtClean="0">
                <a:solidFill>
                  <a:srgbClr val="00B0F0"/>
                </a:solidFill>
              </a:rPr>
              <a:t>Available appointment time slots not acceptable</a:t>
            </a:r>
          </a:p>
        </p:txBody>
      </p:sp>
      <p:sp>
        <p:nvSpPr>
          <p:cNvPr id="2048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31A25E-57FD-4623-AE52-52E96AC12805}" type="slidenum">
              <a:rPr lang="en-US" altLang="en-US">
                <a:solidFill>
                  <a:srgbClr val="000000"/>
                </a:solidFill>
              </a:rPr>
              <a:pPr eaLnBrk="1" hangingPunct="1"/>
              <a:t>27</a:t>
            </a:fld>
            <a:endParaRPr lang="en-US" altLang="en-US">
              <a:solidFill>
                <a:srgbClr val="000000"/>
              </a:solidFill>
            </a:endParaRPr>
          </a:p>
        </p:txBody>
      </p:sp>
    </p:spTree>
    <p:custDataLst>
      <p:tags r:id="rId1"/>
    </p:custDataLst>
    <p:extLst>
      <p:ext uri="{BB962C8B-B14F-4D97-AF65-F5344CB8AC3E}">
        <p14:creationId xmlns:p14="http://schemas.microsoft.com/office/powerpoint/2010/main" val="2786764278"/>
      </p:ext>
    </p:extLst>
  </p:cSld>
  <p:clrMapOvr>
    <a:masterClrMapping/>
  </p:clrMapOvr>
  <p:transition advTm="65409"/>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274638"/>
            <a:ext cx="8229600" cy="639762"/>
          </a:xfrm>
        </p:spPr>
        <p:txBody>
          <a:bodyPr/>
          <a:lstStyle/>
          <a:p>
            <a:pPr eaLnBrk="1" hangingPunct="1">
              <a:lnSpc>
                <a:spcPct val="75000"/>
              </a:lnSpc>
            </a:pPr>
            <a:r>
              <a:rPr altLang="en-US" sz="3600" dirty="0" smtClean="0"/>
              <a:t>Process Variations &amp; Exceptions</a:t>
            </a:r>
            <a:endParaRPr altLang="en-US" sz="2000" dirty="0" smtClean="0">
              <a:solidFill>
                <a:schemeClr val="tx1"/>
              </a:solidFill>
            </a:endParaRPr>
          </a:p>
        </p:txBody>
      </p:sp>
      <p:sp>
        <p:nvSpPr>
          <p:cNvPr id="2048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E31A25E-57FD-4623-AE52-52E96AC12805}" type="slidenum">
              <a:rPr lang="en-US" altLang="en-US">
                <a:solidFill>
                  <a:srgbClr val="000000"/>
                </a:solidFill>
              </a:rPr>
              <a:pPr eaLnBrk="1" hangingPunct="1"/>
              <a:t>28</a:t>
            </a:fld>
            <a:endParaRPr lang="en-US" altLang="en-US">
              <a:solidFill>
                <a:srgbClr val="000000"/>
              </a:solidFill>
            </a:endParaRPr>
          </a:p>
        </p:txBody>
      </p:sp>
      <p:sp>
        <p:nvSpPr>
          <p:cNvPr id="2" name="Rectangle 1"/>
          <p:cNvSpPr/>
          <p:nvPr/>
        </p:nvSpPr>
        <p:spPr>
          <a:xfrm>
            <a:off x="-228600" y="1379210"/>
            <a:ext cx="5486400" cy="4401205"/>
          </a:xfrm>
          <a:prstGeom prst="rect">
            <a:avLst/>
          </a:prstGeom>
        </p:spPr>
        <p:txBody>
          <a:bodyPr wrap="square">
            <a:spAutoFit/>
          </a:bodyPr>
          <a:lstStyle/>
          <a:p>
            <a:pPr lvl="2" eaLnBrk="1" hangingPunct="1"/>
            <a:r>
              <a:rPr lang="en-US" altLang="en-US" sz="2000" dirty="0" smtClean="0">
                <a:solidFill>
                  <a:srgbClr val="FF0000"/>
                </a:solidFill>
              </a:rPr>
              <a:t>Could you recommend EHR feature for above 4 exceptions?</a:t>
            </a:r>
          </a:p>
          <a:p>
            <a:pPr marL="1257300" lvl="2" indent="-342900" eaLnBrk="1" hangingPunct="1">
              <a:buFontTx/>
              <a:buChar char="-"/>
            </a:pPr>
            <a:r>
              <a:rPr lang="en-US" altLang="en-US" sz="2000" dirty="0" smtClean="0">
                <a:solidFill>
                  <a:srgbClr val="00B050"/>
                </a:solidFill>
              </a:rPr>
              <a:t>#1-A reminder at computer to check voice message  </a:t>
            </a:r>
          </a:p>
          <a:p>
            <a:pPr marL="1257300" lvl="2" indent="-342900" eaLnBrk="1" hangingPunct="1">
              <a:buFontTx/>
              <a:buChar char="-"/>
            </a:pPr>
            <a:endParaRPr lang="en-US" altLang="en-US" sz="2000" dirty="0" smtClean="0">
              <a:solidFill>
                <a:srgbClr val="00B050"/>
              </a:solidFill>
            </a:endParaRPr>
          </a:p>
          <a:p>
            <a:pPr marL="1257300" lvl="2" indent="-342900" eaLnBrk="1" hangingPunct="1">
              <a:buFontTx/>
              <a:buChar char="-"/>
            </a:pPr>
            <a:endParaRPr lang="en-US" altLang="en-US" sz="2000" dirty="0" smtClean="0">
              <a:solidFill>
                <a:srgbClr val="00B050"/>
              </a:solidFill>
            </a:endParaRPr>
          </a:p>
          <a:p>
            <a:pPr marL="1257300" lvl="2" indent="-342900" eaLnBrk="1" hangingPunct="1">
              <a:buFontTx/>
              <a:buChar char="-"/>
            </a:pPr>
            <a:r>
              <a:rPr lang="en-US" altLang="en-US" sz="2000" dirty="0" smtClean="0">
                <a:solidFill>
                  <a:srgbClr val="7030A0"/>
                </a:solidFill>
              </a:rPr>
              <a:t>#2-Verify patient identify with stored credentials</a:t>
            </a:r>
          </a:p>
          <a:p>
            <a:pPr marL="1257300" lvl="2" indent="-342900" eaLnBrk="1" hangingPunct="1">
              <a:buFontTx/>
              <a:buChar char="-"/>
            </a:pPr>
            <a:endParaRPr lang="en-US" altLang="en-US" sz="2000" dirty="0" smtClean="0">
              <a:solidFill>
                <a:srgbClr val="00B0F0"/>
              </a:solidFill>
            </a:endParaRPr>
          </a:p>
          <a:p>
            <a:pPr marL="1257300" lvl="2" indent="-342900" eaLnBrk="1" hangingPunct="1">
              <a:buFontTx/>
              <a:buChar char="-"/>
            </a:pPr>
            <a:endParaRPr lang="en-US" altLang="en-US" sz="2000" dirty="0" smtClean="0">
              <a:solidFill>
                <a:srgbClr val="00B0F0"/>
              </a:solidFill>
            </a:endParaRPr>
          </a:p>
          <a:p>
            <a:pPr marL="1257300" lvl="2" indent="-342900" eaLnBrk="1" hangingPunct="1">
              <a:buFontTx/>
              <a:buChar char="-"/>
            </a:pPr>
            <a:endParaRPr lang="en-US" altLang="en-US" sz="2000" dirty="0">
              <a:solidFill>
                <a:srgbClr val="00B0F0"/>
              </a:solidFill>
            </a:endParaRPr>
          </a:p>
          <a:p>
            <a:pPr marL="1257300" lvl="2" indent="-342900" eaLnBrk="1" hangingPunct="1">
              <a:buFontTx/>
              <a:buChar char="-"/>
            </a:pPr>
            <a:endParaRPr lang="en-US" altLang="en-US" sz="2000" dirty="0">
              <a:solidFill>
                <a:srgbClr val="00B0F0"/>
              </a:solidFill>
            </a:endParaRPr>
          </a:p>
          <a:p>
            <a:pPr marL="1257300" lvl="2" indent="-342900" eaLnBrk="1" hangingPunct="1">
              <a:buFontTx/>
              <a:buChar char="-"/>
            </a:pPr>
            <a:r>
              <a:rPr lang="en-US" altLang="en-US" sz="2000" dirty="0" smtClean="0">
                <a:solidFill>
                  <a:srgbClr val="00B0F0"/>
                </a:solidFill>
              </a:rPr>
              <a:t>#3,4- enable schedules of all providers to find suitable time slots</a:t>
            </a:r>
            <a:endParaRPr lang="en-US" altLang="en-US" sz="2000" dirty="0">
              <a:solidFill>
                <a:srgbClr val="00B0F0"/>
              </a:solidFill>
            </a:endParaRPr>
          </a:p>
        </p:txBody>
      </p:sp>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9862" y="2073684"/>
            <a:ext cx="2929337" cy="2130608"/>
          </a:xfrm>
          <a:prstGeom prst="rect">
            <a:avLst/>
          </a:prstGeom>
        </p:spPr>
      </p:pic>
      <p:pic>
        <p:nvPicPr>
          <p:cNvPr id="5" name="Picture 4"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9863" y="4495800"/>
            <a:ext cx="3005538" cy="2133600"/>
          </a:xfrm>
          <a:prstGeom prst="rect">
            <a:avLst/>
          </a:prstGeom>
        </p:spPr>
      </p:pic>
    </p:spTree>
    <p:custDataLst>
      <p:tags r:id="rId1"/>
    </p:custDataLst>
    <p:extLst>
      <p:ext uri="{BB962C8B-B14F-4D97-AF65-F5344CB8AC3E}">
        <p14:creationId xmlns:p14="http://schemas.microsoft.com/office/powerpoint/2010/main" val="1438648053"/>
      </p:ext>
    </p:extLst>
  </p:cSld>
  <p:clrMapOvr>
    <a:masterClrMapping/>
  </p:clrMapOvr>
  <p:transition advTm="65409"/>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altLang="en-US" sz="3200" dirty="0" smtClean="0"/>
              <a:t>Translating Analysis Results to EHR Functionality </a:t>
            </a:r>
          </a:p>
        </p:txBody>
      </p:sp>
      <p:sp>
        <p:nvSpPr>
          <p:cNvPr id="21507" name="Text Box 5"/>
          <p:cNvSpPr txBox="1">
            <a:spLocks noChangeArrowheads="1"/>
          </p:cNvSpPr>
          <p:nvPr/>
        </p:nvSpPr>
        <p:spPr bwMode="auto">
          <a:xfrm>
            <a:off x="601663" y="2587625"/>
            <a:ext cx="1838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a:t>Existing Clinic </a:t>
            </a:r>
          </a:p>
          <a:p>
            <a:pPr algn="ctr" eaLnBrk="1" hangingPunct="1"/>
            <a:r>
              <a:rPr lang="en-US" altLang="en-US" sz="2000"/>
              <a:t>Processes</a:t>
            </a:r>
          </a:p>
        </p:txBody>
      </p:sp>
      <p:sp>
        <p:nvSpPr>
          <p:cNvPr id="21508" name="Text Box 6"/>
          <p:cNvSpPr txBox="1">
            <a:spLocks noChangeArrowheads="1"/>
          </p:cNvSpPr>
          <p:nvPr/>
        </p:nvSpPr>
        <p:spPr bwMode="auto">
          <a:xfrm>
            <a:off x="3733800" y="2587625"/>
            <a:ext cx="12350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a:t>Process Analysis</a:t>
            </a:r>
          </a:p>
        </p:txBody>
      </p:sp>
      <p:sp>
        <p:nvSpPr>
          <p:cNvPr id="21509" name="Text Box 7"/>
          <p:cNvSpPr txBox="1">
            <a:spLocks noChangeArrowheads="1"/>
          </p:cNvSpPr>
          <p:nvPr/>
        </p:nvSpPr>
        <p:spPr bwMode="auto">
          <a:xfrm>
            <a:off x="6324600" y="2587625"/>
            <a:ext cx="17684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a:t>EHR Functionality</a:t>
            </a:r>
          </a:p>
        </p:txBody>
      </p:sp>
      <p:sp>
        <p:nvSpPr>
          <p:cNvPr id="21510" name="Text Box 8"/>
          <p:cNvSpPr txBox="1">
            <a:spLocks noChangeArrowheads="1"/>
          </p:cNvSpPr>
          <p:nvPr/>
        </p:nvSpPr>
        <p:spPr bwMode="auto">
          <a:xfrm>
            <a:off x="5105400" y="4038600"/>
            <a:ext cx="131127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2000"/>
              <a:t>Process Redesign</a:t>
            </a:r>
          </a:p>
        </p:txBody>
      </p:sp>
      <p:cxnSp>
        <p:nvCxnSpPr>
          <p:cNvPr id="21511" name="AutoShape 9"/>
          <p:cNvCxnSpPr>
            <a:cxnSpLocks noChangeShapeType="1"/>
            <a:stCxn id="21507" idx="3"/>
            <a:endCxn id="21508" idx="1"/>
          </p:cNvCxnSpPr>
          <p:nvPr/>
        </p:nvCxnSpPr>
        <p:spPr bwMode="auto">
          <a:xfrm>
            <a:off x="2439988" y="2938463"/>
            <a:ext cx="1293812"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1512" name="AutoShape 13"/>
          <p:cNvCxnSpPr>
            <a:cxnSpLocks noChangeShapeType="1"/>
            <a:stCxn id="21508" idx="2"/>
            <a:endCxn id="21510" idx="1"/>
          </p:cNvCxnSpPr>
          <p:nvPr/>
        </p:nvCxnSpPr>
        <p:spPr bwMode="auto">
          <a:xfrm rot="16200000" flipH="1">
            <a:off x="4178300" y="3462338"/>
            <a:ext cx="1100138" cy="754062"/>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21513" name="AutoShape 14"/>
          <p:cNvCxnSpPr>
            <a:cxnSpLocks noChangeShapeType="1"/>
            <a:stCxn id="21510" idx="3"/>
            <a:endCxn id="21509" idx="2"/>
          </p:cNvCxnSpPr>
          <p:nvPr/>
        </p:nvCxnSpPr>
        <p:spPr bwMode="auto">
          <a:xfrm flipV="1">
            <a:off x="6416675" y="3289300"/>
            <a:ext cx="792163" cy="1100138"/>
          </a:xfrm>
          <a:prstGeom prst="bentConnector2">
            <a:avLst/>
          </a:prstGeom>
          <a:noFill/>
          <a:ln w="28575">
            <a:solidFill>
              <a:schemeClr val="tx1"/>
            </a:solidFill>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21514" name="AutoShape 15"/>
          <p:cNvCxnSpPr>
            <a:cxnSpLocks noChangeShapeType="1"/>
            <a:stCxn id="21508" idx="3"/>
            <a:endCxn id="21509" idx="1"/>
          </p:cNvCxnSpPr>
          <p:nvPr/>
        </p:nvCxnSpPr>
        <p:spPr bwMode="auto">
          <a:xfrm>
            <a:off x="4968875" y="2938463"/>
            <a:ext cx="1355725"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151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D9343D-5DF1-4581-8BEF-3DD6350892D2}" type="slidenum">
              <a:rPr lang="en-US" altLang="en-US">
                <a:solidFill>
                  <a:srgbClr val="000000"/>
                </a:solidFill>
              </a:rPr>
              <a:pPr eaLnBrk="1" hangingPunct="1"/>
              <a:t>29</a:t>
            </a:fld>
            <a:endParaRPr lang="en-US" altLang="en-US">
              <a:solidFill>
                <a:srgbClr val="000000"/>
              </a:solidFill>
            </a:endParaRPr>
          </a:p>
        </p:txBody>
      </p:sp>
      <p:sp>
        <p:nvSpPr>
          <p:cNvPr id="2" name="Rectangle 1"/>
          <p:cNvSpPr/>
          <p:nvPr/>
        </p:nvSpPr>
        <p:spPr>
          <a:xfrm>
            <a:off x="1220716" y="5283877"/>
            <a:ext cx="6246884" cy="646331"/>
          </a:xfrm>
          <a:prstGeom prst="rect">
            <a:avLst/>
          </a:prstGeom>
        </p:spPr>
        <p:txBody>
          <a:bodyPr wrap="square">
            <a:spAutoFit/>
          </a:bodyPr>
          <a:lstStyle/>
          <a:p>
            <a:pPr marL="609600" indent="-609600" eaLnBrk="1" hangingPunct="1">
              <a:buFontTx/>
              <a:buAutoNum type="arabicPeriod"/>
            </a:pPr>
            <a:r>
              <a:rPr lang="en-US" altLang="en-US" dirty="0"/>
              <a:t>Process variations </a:t>
            </a:r>
            <a:r>
              <a:rPr lang="en-US" altLang="en-US" dirty="0">
                <a:cs typeface="Arial" panose="020B0604020202020204" pitchFamily="34" charset="0"/>
              </a:rPr>
              <a:t>→ needed functionality</a:t>
            </a:r>
          </a:p>
          <a:p>
            <a:pPr marL="609600" indent="-609600" eaLnBrk="1" hangingPunct="1">
              <a:buFontTx/>
              <a:buAutoNum type="arabicPeriod"/>
            </a:pPr>
            <a:r>
              <a:rPr lang="en-US" altLang="en-US" dirty="0">
                <a:cs typeface="Arial" panose="020B0604020202020204" pitchFamily="34" charset="0"/>
              </a:rPr>
              <a:t>Common process exceptions → needed functionality</a:t>
            </a:r>
          </a:p>
        </p:txBody>
      </p:sp>
    </p:spTree>
    <p:custDataLst>
      <p:tags r:id="rId1"/>
    </p:custDataLst>
    <p:extLst>
      <p:ext uri="{BB962C8B-B14F-4D97-AF65-F5344CB8AC3E}">
        <p14:creationId xmlns:p14="http://schemas.microsoft.com/office/powerpoint/2010/main" val="3441997338"/>
      </p:ext>
    </p:extLst>
  </p:cSld>
  <p:clrMapOvr>
    <a:masterClrMapping/>
  </p:clrMapOvr>
  <p:transition advTm="72989"/>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660400" y="493713"/>
            <a:ext cx="6248400" cy="206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a:t>“You can only elevate individual performance by elevating that of the entire system.”</a:t>
            </a:r>
            <a:r>
              <a:rPr lang="en-US" altLang="en-US" sz="3200" baseline="30000"/>
              <a:t>1</a:t>
            </a:r>
            <a:endParaRPr lang="en-US" altLang="en-US" sz="3200"/>
          </a:p>
          <a:p>
            <a:pPr eaLnBrk="1" hangingPunct="1"/>
            <a:r>
              <a:rPr lang="en-US" altLang="en-US" sz="3200"/>
              <a:t>			      </a:t>
            </a:r>
            <a:r>
              <a:rPr lang="en-US" altLang="en-US" sz="2000"/>
              <a:t>- W. Edwards Deming </a:t>
            </a:r>
          </a:p>
        </p:txBody>
      </p:sp>
      <p:sp>
        <p:nvSpPr>
          <p:cNvPr id="717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8DCA4E-6B0A-4DBF-A075-5339BF1B003D}" type="slidenum">
              <a:rPr lang="en-US" altLang="en-US">
                <a:solidFill>
                  <a:srgbClr val="000000"/>
                </a:solidFill>
              </a:rPr>
              <a:pPr eaLnBrk="1" hangingPunct="1"/>
              <a:t>3</a:t>
            </a:fld>
            <a:endParaRPr lang="en-US" altLang="en-US">
              <a:solidFill>
                <a:srgbClr val="000000"/>
              </a:solidFill>
            </a:endParaRPr>
          </a:p>
        </p:txBody>
      </p:sp>
      <p:pic>
        <p:nvPicPr>
          <p:cNvPr id="7174" name="Picture 6" descr="File:W. Edwards Deming.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5000" y="3048000"/>
            <a:ext cx="3306148"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5" name="TextBox 1"/>
          <p:cNvSpPr txBox="1">
            <a:spLocks noChangeArrowheads="1"/>
          </p:cNvSpPr>
          <p:nvPr/>
        </p:nvSpPr>
        <p:spPr bwMode="auto">
          <a:xfrm>
            <a:off x="685800" y="5715000"/>
            <a:ext cx="77454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a:t>Public domain photograph of W. Edwards Deming obtained from http://commons.wikimedia.org/</a:t>
            </a:r>
          </a:p>
        </p:txBody>
      </p:sp>
      <p:sp>
        <p:nvSpPr>
          <p:cNvPr id="2" name="Rectangle 1"/>
          <p:cNvSpPr/>
          <p:nvPr/>
        </p:nvSpPr>
        <p:spPr>
          <a:xfrm>
            <a:off x="533400" y="3258274"/>
            <a:ext cx="4572000" cy="1754326"/>
          </a:xfrm>
          <a:prstGeom prst="rect">
            <a:avLst/>
          </a:prstGeom>
        </p:spPr>
        <p:txBody>
          <a:bodyPr>
            <a:spAutoFit/>
          </a:bodyPr>
          <a:lstStyle/>
          <a:p>
            <a:r>
              <a:rPr lang="en-US" altLang="en-US" dirty="0"/>
              <a:t>The process analysis methodology covered in this unit focuses on identifying processes in use at a clinic, and </a:t>
            </a:r>
            <a:r>
              <a:rPr lang="en-US" altLang="en-US" dirty="0">
                <a:solidFill>
                  <a:srgbClr val="FF0000"/>
                </a:solidFill>
              </a:rPr>
              <a:t>translating information about the processes into a list of Electronic Medical Record functions </a:t>
            </a:r>
            <a:r>
              <a:rPr lang="en-US" altLang="en-US" dirty="0"/>
              <a:t>that are needed at that clinic</a:t>
            </a:r>
            <a:endParaRPr lang="en-US" dirty="0"/>
          </a:p>
        </p:txBody>
      </p:sp>
    </p:spTree>
    <p:custDataLst>
      <p:tags r:id="rId1"/>
    </p:custDataLst>
  </p:cSld>
  <p:clrMapOvr>
    <a:masterClrMapping/>
  </p:clrMapOvr>
  <p:transition advTm="74179"/>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21240" y="27398"/>
            <a:ext cx="8229600" cy="1143000"/>
          </a:xfrm>
        </p:spPr>
        <p:txBody>
          <a:bodyPr/>
          <a:lstStyle/>
          <a:p>
            <a:pPr eaLnBrk="1" hangingPunct="1"/>
            <a:r>
              <a:rPr altLang="en-US" dirty="0" smtClean="0"/>
              <a:t>After the Process Analysis</a:t>
            </a:r>
          </a:p>
        </p:txBody>
      </p:sp>
      <p:sp>
        <p:nvSpPr>
          <p:cNvPr id="27651" name="Rectangle 3"/>
          <p:cNvSpPr>
            <a:spLocks noGrp="1" noChangeArrowheads="1"/>
          </p:cNvSpPr>
          <p:nvPr>
            <p:ph idx="1"/>
          </p:nvPr>
        </p:nvSpPr>
        <p:spPr>
          <a:xfrm>
            <a:off x="533400" y="1201125"/>
            <a:ext cx="8229600" cy="4525963"/>
          </a:xfrm>
        </p:spPr>
        <p:txBody>
          <a:bodyPr>
            <a:normAutofit/>
          </a:bodyPr>
          <a:lstStyle/>
          <a:p>
            <a:pPr eaLnBrk="1" hangingPunct="1">
              <a:lnSpc>
                <a:spcPct val="90000"/>
              </a:lnSpc>
            </a:pPr>
            <a:r>
              <a:rPr altLang="en-US" sz="2400" dirty="0" smtClean="0"/>
              <a:t>The list of processes and exceptions are compiled together in one document and </a:t>
            </a:r>
            <a:r>
              <a:rPr altLang="en-US" sz="2400" dirty="0" smtClean="0">
                <a:solidFill>
                  <a:srgbClr val="FF0000"/>
                </a:solidFill>
              </a:rPr>
              <a:t>provided to the clinic management</a:t>
            </a:r>
          </a:p>
          <a:p>
            <a:pPr eaLnBrk="1" hangingPunct="1">
              <a:lnSpc>
                <a:spcPct val="90000"/>
              </a:lnSpc>
            </a:pPr>
            <a:r>
              <a:rPr altLang="en-US" sz="2400" dirty="0" smtClean="0"/>
              <a:t>This list corresponds to needed EHR functionality </a:t>
            </a:r>
          </a:p>
          <a:p>
            <a:pPr lvl="1" eaLnBrk="1" hangingPunct="1">
              <a:lnSpc>
                <a:spcPct val="90000"/>
              </a:lnSpc>
            </a:pPr>
            <a:r>
              <a:rPr altLang="en-US" sz="2000" dirty="0" smtClean="0"/>
              <a:t>Included in process analysis report </a:t>
            </a:r>
          </a:p>
          <a:p>
            <a:pPr lvl="1" eaLnBrk="1" hangingPunct="1">
              <a:lnSpc>
                <a:spcPct val="90000"/>
              </a:lnSpc>
            </a:pPr>
            <a:r>
              <a:rPr altLang="en-US" sz="2000" dirty="0" smtClean="0"/>
              <a:t>Ultimately included in a request for proposal intended for EHR software vendors</a:t>
            </a:r>
          </a:p>
          <a:p>
            <a:pPr eaLnBrk="1" hangingPunct="1">
              <a:lnSpc>
                <a:spcPct val="90000"/>
              </a:lnSpc>
            </a:pPr>
            <a:r>
              <a:rPr altLang="en-US" sz="2400" dirty="0" smtClean="0"/>
              <a:t>Where process diagrams are created as part of the process analysis, they are included in the report</a:t>
            </a:r>
          </a:p>
        </p:txBody>
      </p:sp>
      <p:sp>
        <p:nvSpPr>
          <p:cNvPr id="2765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9624FA-8279-4C83-A638-E6BE46141598}" type="slidenum">
              <a:rPr lang="en-US" altLang="en-US">
                <a:solidFill>
                  <a:srgbClr val="000000"/>
                </a:solidFill>
              </a:rPr>
              <a:pPr eaLnBrk="1" hangingPunct="1"/>
              <a:t>30</a:t>
            </a:fld>
            <a:endParaRPr lang="en-US" altLang="en-US">
              <a:solidFill>
                <a:srgbClr val="000000"/>
              </a:solidFill>
            </a:endParaRPr>
          </a:p>
        </p:txBody>
      </p:sp>
      <p:pic>
        <p:nvPicPr>
          <p:cNvPr id="5" name="Picture 4"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29000" y="4396266"/>
            <a:ext cx="3036839" cy="2344901"/>
          </a:xfrm>
          <a:prstGeom prst="rect">
            <a:avLst/>
          </a:prstGeom>
        </p:spPr>
      </p:pic>
    </p:spTree>
    <p:custDataLst>
      <p:tags r:id="rId1"/>
    </p:custDataLst>
    <p:extLst>
      <p:ext uri="{BB962C8B-B14F-4D97-AF65-F5344CB8AC3E}">
        <p14:creationId xmlns:p14="http://schemas.microsoft.com/office/powerpoint/2010/main" val="2544130987"/>
      </p:ext>
    </p:extLst>
  </p:cSld>
  <p:clrMapOvr>
    <a:masterClrMapping/>
  </p:clrMapOvr>
  <p:transition advTm="30239"/>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altLang="en-US" sz="3200" dirty="0" smtClean="0"/>
              <a:t>Process Analysis Report </a:t>
            </a:r>
            <a:br>
              <a:rPr altLang="en-US" sz="3200" dirty="0" smtClean="0"/>
            </a:br>
            <a:r>
              <a:rPr altLang="en-US" sz="3200" dirty="0" smtClean="0"/>
              <a:t>Should Include</a:t>
            </a:r>
          </a:p>
        </p:txBody>
      </p:sp>
      <p:sp>
        <p:nvSpPr>
          <p:cNvPr id="28675" name="Rectangle 3"/>
          <p:cNvSpPr>
            <a:spLocks noGrp="1" noChangeArrowheads="1"/>
          </p:cNvSpPr>
          <p:nvPr>
            <p:ph idx="1"/>
          </p:nvPr>
        </p:nvSpPr>
        <p:spPr>
          <a:xfrm>
            <a:off x="533400" y="1905001"/>
            <a:ext cx="8229600" cy="3124200"/>
          </a:xfrm>
        </p:spPr>
        <p:txBody>
          <a:bodyPr>
            <a:normAutofit/>
          </a:bodyPr>
          <a:lstStyle/>
          <a:p>
            <a:pPr eaLnBrk="1" hangingPunct="1"/>
            <a:r>
              <a:rPr altLang="en-US" sz="2400" dirty="0" smtClean="0"/>
              <a:t>Information about the analysis</a:t>
            </a:r>
          </a:p>
          <a:p>
            <a:pPr eaLnBrk="1" hangingPunct="1"/>
            <a:r>
              <a:rPr altLang="en-US" sz="2400" dirty="0" smtClean="0"/>
              <a:t>Process inventory</a:t>
            </a:r>
          </a:p>
          <a:p>
            <a:pPr eaLnBrk="1" hangingPunct="1"/>
            <a:r>
              <a:rPr altLang="en-US" sz="2400" dirty="0" smtClean="0"/>
              <a:t>Process variations and exceptions</a:t>
            </a:r>
          </a:p>
          <a:p>
            <a:pPr eaLnBrk="1" hangingPunct="1"/>
            <a:r>
              <a:rPr altLang="en-US" sz="2400" dirty="0" smtClean="0"/>
              <a:t>Process diagrams</a:t>
            </a:r>
          </a:p>
          <a:p>
            <a:pPr eaLnBrk="1" hangingPunct="1"/>
            <a:r>
              <a:rPr altLang="en-US" sz="2400" dirty="0" smtClean="0"/>
              <a:t>List of EHR functionality needed for the practice</a:t>
            </a:r>
          </a:p>
          <a:p>
            <a:pPr eaLnBrk="1" hangingPunct="1">
              <a:buFontTx/>
              <a:buNone/>
            </a:pPr>
            <a:r>
              <a:rPr altLang="en-US" sz="2800" dirty="0" smtClean="0"/>
              <a:t> </a:t>
            </a:r>
          </a:p>
        </p:txBody>
      </p:sp>
      <p:sp>
        <p:nvSpPr>
          <p:cNvPr id="2867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1D708E-4C83-4E2E-B7A3-042F21B4C07C}" type="slidenum">
              <a:rPr lang="en-US" altLang="en-US">
                <a:solidFill>
                  <a:srgbClr val="000000"/>
                </a:solidFill>
              </a:rPr>
              <a:pPr eaLnBrk="1" hangingPunct="1"/>
              <a:t>31</a:t>
            </a:fld>
            <a:endParaRPr lang="en-US" altLang="en-US">
              <a:solidFill>
                <a:srgbClr val="000000"/>
              </a:solidFill>
            </a:endParaRPr>
          </a:p>
        </p:txBody>
      </p:sp>
    </p:spTree>
    <p:custDataLst>
      <p:tags r:id="rId1"/>
    </p:custDataLst>
    <p:extLst>
      <p:ext uri="{BB962C8B-B14F-4D97-AF65-F5344CB8AC3E}">
        <p14:creationId xmlns:p14="http://schemas.microsoft.com/office/powerpoint/2010/main" val="1685617571"/>
      </p:ext>
    </p:extLst>
  </p:cSld>
  <p:clrMapOvr>
    <a:masterClrMapping/>
  </p:clrMapOvr>
  <p:transition advTm="40389"/>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altLang="en-US" smtClean="0"/>
              <a:t>References</a:t>
            </a:r>
          </a:p>
        </p:txBody>
      </p:sp>
      <p:sp>
        <p:nvSpPr>
          <p:cNvPr id="35843" name="Rectangle 3"/>
          <p:cNvSpPr>
            <a:spLocks noGrp="1" noChangeArrowheads="1"/>
          </p:cNvSpPr>
          <p:nvPr>
            <p:ph idx="1"/>
          </p:nvPr>
        </p:nvSpPr>
        <p:spPr>
          <a:xfrm>
            <a:off x="457200" y="1397000"/>
            <a:ext cx="8229600" cy="4525963"/>
          </a:xfrm>
        </p:spPr>
        <p:txBody>
          <a:bodyPr/>
          <a:lstStyle/>
          <a:p>
            <a:pPr marL="609600" indent="-609600" eaLnBrk="1" hangingPunct="1">
              <a:lnSpc>
                <a:spcPct val="80000"/>
              </a:lnSpc>
              <a:buFontTx/>
              <a:buAutoNum type="arabicPeriod"/>
              <a:defRPr/>
            </a:pPr>
            <a:r>
              <a:rPr sz="1600" smtClean="0"/>
              <a:t>Deming, W. Edwards. </a:t>
            </a:r>
            <a:r>
              <a:rPr sz="1600" i="1" smtClean="0"/>
              <a:t>Out of Crisis</a:t>
            </a:r>
            <a:r>
              <a:rPr sz="1600" smtClean="0"/>
              <a:t>.  MIT Press, Cambridge, Massachusetts 1982.</a:t>
            </a:r>
          </a:p>
          <a:p>
            <a:pPr marL="609600" indent="-609600" eaLnBrk="1" hangingPunct="1">
              <a:lnSpc>
                <a:spcPct val="80000"/>
              </a:lnSpc>
              <a:buFontTx/>
              <a:buAutoNum type="arabicPeriod"/>
              <a:defRPr/>
            </a:pPr>
            <a:r>
              <a:rPr sz="1600" i="1" smtClean="0"/>
              <a:t>Merriam-Webster Online Dictionary</a:t>
            </a:r>
            <a:r>
              <a:rPr sz="1600" smtClean="0"/>
              <a:t>, July 17, 2010, Available from </a:t>
            </a:r>
            <a:r>
              <a:rPr sz="1600" smtClean="0">
                <a:hlinkClick r:id="rId4"/>
              </a:rPr>
              <a:t>http://www.merriam-webster.com/dictionary/process</a:t>
            </a:r>
            <a:r>
              <a:rPr sz="1600" smtClean="0"/>
              <a:t>.</a:t>
            </a:r>
          </a:p>
          <a:p>
            <a:pPr marL="609600" indent="-609600" eaLnBrk="1" hangingPunct="1">
              <a:lnSpc>
                <a:spcPct val="80000"/>
              </a:lnSpc>
              <a:buFontTx/>
              <a:buAutoNum type="arabicPeriod"/>
              <a:defRPr/>
            </a:pPr>
            <a:r>
              <a:rPr sz="1600" smtClean="0"/>
              <a:t>American Society of Quality Glossary, Available from  </a:t>
            </a:r>
            <a:r>
              <a:rPr sz="1600" smtClean="0">
                <a:hlinkClick r:id="rId5"/>
              </a:rPr>
              <a:t>http://asq.org/glossary/p.html</a:t>
            </a:r>
            <a:r>
              <a:rPr sz="1600" smtClean="0"/>
              <a:t>.</a:t>
            </a:r>
          </a:p>
          <a:p>
            <a:pPr marL="0" indent="0" eaLnBrk="1" hangingPunct="1">
              <a:lnSpc>
                <a:spcPct val="80000"/>
              </a:lnSpc>
              <a:buFontTx/>
              <a:buNone/>
              <a:defRPr/>
            </a:pPr>
            <a:endParaRPr sz="1600" smtClean="0"/>
          </a:p>
          <a:p>
            <a:pPr marL="609600" indent="-609600" eaLnBrk="1" hangingPunct="1">
              <a:lnSpc>
                <a:spcPct val="80000"/>
              </a:lnSpc>
              <a:buFontTx/>
              <a:buAutoNum type="arabicPeriod"/>
              <a:defRPr/>
            </a:pPr>
            <a:endParaRPr sz="1600" smtClean="0"/>
          </a:p>
          <a:p>
            <a:pPr marL="609600" indent="-609600" eaLnBrk="1" hangingPunct="1">
              <a:lnSpc>
                <a:spcPct val="80000"/>
              </a:lnSpc>
              <a:buFontTx/>
              <a:buNone/>
              <a:defRPr/>
            </a:pPr>
            <a:endParaRPr sz="1800" smtClean="0"/>
          </a:p>
          <a:p>
            <a:pPr marL="609600" indent="-609600" eaLnBrk="1" hangingPunct="1">
              <a:lnSpc>
                <a:spcPct val="80000"/>
              </a:lnSpc>
              <a:defRPr/>
            </a:pPr>
            <a:endParaRPr sz="1800" smtClean="0"/>
          </a:p>
        </p:txBody>
      </p:sp>
      <p:sp>
        <p:nvSpPr>
          <p:cNvPr id="2151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B915F2-D4C6-48EB-8F20-FB681382530C}" type="slidenum">
              <a:rPr lang="en-US" altLang="en-US">
                <a:solidFill>
                  <a:srgbClr val="000000"/>
                </a:solidFill>
              </a:rPr>
              <a:pPr eaLnBrk="1" hangingPunct="1"/>
              <a:t>32</a:t>
            </a:fld>
            <a:endParaRPr lang="en-US" altLang="en-US">
              <a:solidFill>
                <a:srgbClr val="000000"/>
              </a:solidFill>
            </a:endParaRPr>
          </a:p>
        </p:txBody>
      </p:sp>
    </p:spTree>
    <p:custDataLst>
      <p:tags r:id="rId1"/>
    </p:custDataLst>
  </p:cSld>
  <p:clrMapOvr>
    <a:masterClrMapping/>
  </p:clrMapOvr>
  <p:transition advTm="6249"/>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altLang="en-US" smtClean="0"/>
              <a:t>Definitions</a:t>
            </a:r>
          </a:p>
        </p:txBody>
      </p:sp>
      <p:sp>
        <p:nvSpPr>
          <p:cNvPr id="8195" name="Rectangle 3"/>
          <p:cNvSpPr>
            <a:spLocks noGrp="1" noChangeArrowheads="1"/>
          </p:cNvSpPr>
          <p:nvPr>
            <p:ph idx="1"/>
          </p:nvPr>
        </p:nvSpPr>
        <p:spPr>
          <a:xfrm>
            <a:off x="1085850" y="1828800"/>
            <a:ext cx="7600950" cy="4525963"/>
          </a:xfrm>
        </p:spPr>
        <p:txBody>
          <a:bodyPr/>
          <a:lstStyle/>
          <a:p>
            <a:pPr eaLnBrk="1" hangingPunct="1">
              <a:lnSpc>
                <a:spcPct val="90000"/>
              </a:lnSpc>
              <a:buFontTx/>
              <a:buNone/>
            </a:pPr>
            <a:r>
              <a:rPr altLang="en-US" smtClean="0"/>
              <a:t>Definitions:</a:t>
            </a:r>
          </a:p>
          <a:p>
            <a:pPr lvl="1" eaLnBrk="1" hangingPunct="1">
              <a:lnSpc>
                <a:spcPct val="90000"/>
              </a:lnSpc>
              <a:buFont typeface="Arial" panose="020B0604020202020204" pitchFamily="34" charset="0"/>
              <a:buChar char="•"/>
            </a:pPr>
            <a:r>
              <a:rPr altLang="en-US" smtClean="0"/>
              <a:t>Process</a:t>
            </a:r>
            <a:r>
              <a:rPr altLang="en-US" baseline="30000" smtClean="0"/>
              <a:t>2</a:t>
            </a:r>
          </a:p>
          <a:p>
            <a:pPr lvl="1" eaLnBrk="1" hangingPunct="1">
              <a:lnSpc>
                <a:spcPct val="90000"/>
              </a:lnSpc>
              <a:buFont typeface="Arial" panose="020B0604020202020204" pitchFamily="34" charset="0"/>
              <a:buChar char="•"/>
            </a:pPr>
            <a:r>
              <a:rPr altLang="en-US" smtClean="0"/>
              <a:t>Process Analysis</a:t>
            </a:r>
          </a:p>
          <a:p>
            <a:pPr lvl="1" eaLnBrk="1" hangingPunct="1">
              <a:lnSpc>
                <a:spcPct val="90000"/>
              </a:lnSpc>
              <a:buFont typeface="Arial" panose="020B0604020202020204" pitchFamily="34" charset="0"/>
              <a:buChar char="•"/>
            </a:pPr>
            <a:r>
              <a:rPr altLang="en-US" smtClean="0"/>
              <a:t>Process Improvement</a:t>
            </a:r>
          </a:p>
          <a:p>
            <a:pPr eaLnBrk="1" hangingPunct="1">
              <a:lnSpc>
                <a:spcPct val="90000"/>
              </a:lnSpc>
              <a:buFontTx/>
              <a:buNone/>
            </a:pPr>
            <a:endParaRPr altLang="en-US" smtClean="0"/>
          </a:p>
          <a:p>
            <a:pPr eaLnBrk="1" hangingPunct="1">
              <a:lnSpc>
                <a:spcPct val="90000"/>
              </a:lnSpc>
            </a:pPr>
            <a:endParaRPr altLang="en-US" smtClean="0"/>
          </a:p>
          <a:p>
            <a:pPr eaLnBrk="1" hangingPunct="1">
              <a:lnSpc>
                <a:spcPct val="90000"/>
              </a:lnSpc>
              <a:buFontTx/>
              <a:buNone/>
            </a:pPr>
            <a:r>
              <a:rPr altLang="en-US" smtClean="0"/>
              <a:t/>
            </a:r>
            <a:br>
              <a:rPr altLang="en-US" smtClean="0"/>
            </a:br>
            <a:endParaRPr altLang="en-US" smtClean="0"/>
          </a:p>
        </p:txBody>
      </p:sp>
      <p:sp>
        <p:nvSpPr>
          <p:cNvPr id="819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25DFC9-6F34-44E3-AE5E-74B0C3D298EB}" type="slidenum">
              <a:rPr lang="en-US" altLang="en-US">
                <a:solidFill>
                  <a:srgbClr val="000000"/>
                </a:solidFill>
              </a:rPr>
              <a:pPr eaLnBrk="1" hangingPunct="1"/>
              <a:t>4</a:t>
            </a:fld>
            <a:endParaRPr lang="en-US" altLang="en-US">
              <a:solidFill>
                <a:srgbClr val="000000"/>
              </a:solidFill>
            </a:endParaRPr>
          </a:p>
        </p:txBody>
      </p:sp>
    </p:spTree>
    <p:custDataLst>
      <p:tags r:id="rId1"/>
    </p:custDataLst>
  </p:cSld>
  <p:clrMapOvr>
    <a:masterClrMapping/>
  </p:clrMapOvr>
  <p:transition advTm="18409"/>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altLang="en-US" smtClean="0"/>
              <a:t>Process</a:t>
            </a:r>
          </a:p>
        </p:txBody>
      </p:sp>
      <p:sp>
        <p:nvSpPr>
          <p:cNvPr id="9219" name="Text Box 4"/>
          <p:cNvSpPr txBox="1">
            <a:spLocks noChangeArrowheads="1"/>
          </p:cNvSpPr>
          <p:nvPr/>
        </p:nvSpPr>
        <p:spPr bwMode="auto">
          <a:xfrm>
            <a:off x="533400" y="1600200"/>
            <a:ext cx="8245475"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buFont typeface="Arial" panose="020B0604020202020204" pitchFamily="34" charset="0"/>
              <a:buChar char="•"/>
            </a:pPr>
            <a:r>
              <a:rPr lang="en-US" altLang="en-US" sz="3200" dirty="0"/>
              <a:t> Series of actions or operations conducing to an end </a:t>
            </a:r>
            <a:r>
              <a:rPr lang="en-US" altLang="en-US" sz="3200" dirty="0" smtClean="0"/>
              <a:t>- </a:t>
            </a:r>
            <a:r>
              <a:rPr lang="en-US" altLang="en-US" sz="3200" dirty="0"/>
              <a:t>a continuous operation or treatment</a:t>
            </a:r>
          </a:p>
          <a:p>
            <a:pPr eaLnBrk="1" hangingPunct="1"/>
            <a:endParaRPr lang="en-US" altLang="en-US" sz="3200" dirty="0"/>
          </a:p>
          <a:p>
            <a:pPr eaLnBrk="1" hangingPunct="1">
              <a:buFont typeface="Arial" panose="020B0604020202020204" pitchFamily="34" charset="0"/>
              <a:buChar char="•"/>
            </a:pPr>
            <a:r>
              <a:rPr lang="en-US" altLang="en-US" sz="3200" dirty="0"/>
              <a:t> Continuous operation or treatment</a:t>
            </a:r>
          </a:p>
        </p:txBody>
      </p:sp>
      <p:sp>
        <p:nvSpPr>
          <p:cNvPr id="922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CD44CF3-849C-45C7-97B5-F0616806C83E}" type="slidenum">
              <a:rPr lang="en-US" altLang="en-US">
                <a:solidFill>
                  <a:srgbClr val="000000"/>
                </a:solidFill>
              </a:rPr>
              <a:pPr eaLnBrk="1" hangingPunct="1"/>
              <a:t>5</a:t>
            </a:fld>
            <a:endParaRPr lang="en-US" altLang="en-US">
              <a:solidFill>
                <a:srgbClr val="000000"/>
              </a:solidFill>
            </a:endParaRPr>
          </a:p>
        </p:txBody>
      </p:sp>
    </p:spTree>
    <p:custDataLst>
      <p:tags r:id="rId1"/>
    </p:custDataLst>
  </p:cSld>
  <p:clrMapOvr>
    <a:masterClrMapping/>
  </p:clrMapOvr>
  <p:transition advTm="91249"/>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altLang="en-US" smtClean="0"/>
              <a:t>Process Analysis</a:t>
            </a:r>
          </a:p>
        </p:txBody>
      </p:sp>
      <p:sp>
        <p:nvSpPr>
          <p:cNvPr id="10243" name="Text Box 3"/>
          <p:cNvSpPr txBox="1">
            <a:spLocks noChangeArrowheads="1"/>
          </p:cNvSpPr>
          <p:nvPr/>
        </p:nvSpPr>
        <p:spPr bwMode="auto">
          <a:xfrm>
            <a:off x="517525" y="1438186"/>
            <a:ext cx="8169275" cy="4708981"/>
          </a:xfrm>
          <a:prstGeom prst="rect">
            <a:avLst/>
          </a:prstGeom>
          <a:noFill/>
          <a:ln w="9525">
            <a:noFill/>
            <a:miter lim="800000"/>
            <a:headEnd/>
            <a:tailEnd/>
          </a:ln>
          <a:effectLst/>
        </p:spPr>
        <p:txBody>
          <a:bodyPr>
            <a:spAutoFit/>
          </a:bodyPr>
          <a:lstStyle/>
          <a:p>
            <a:pPr marL="342900" indent="-342900" eaLnBrk="1" hangingPunct="1">
              <a:buFont typeface="Arial" panose="020B0604020202020204" pitchFamily="34" charset="0"/>
              <a:buChar char="•"/>
            </a:pPr>
            <a:r>
              <a:rPr lang="en-US" altLang="en-US" sz="2000" dirty="0" smtClean="0"/>
              <a:t>Examination </a:t>
            </a:r>
            <a:r>
              <a:rPr lang="en-US" altLang="en-US" sz="2000" dirty="0"/>
              <a:t>of a process to understand its elements such as steps and actions; and the relationships between them, including:</a:t>
            </a:r>
          </a:p>
          <a:p>
            <a:pPr lvl="2">
              <a:buFontTx/>
              <a:buChar char="•"/>
            </a:pPr>
            <a:r>
              <a:rPr lang="en-US" altLang="en-US" sz="2000" dirty="0"/>
              <a:t> </a:t>
            </a:r>
            <a:r>
              <a:rPr lang="en-US" altLang="en-US" sz="2000" dirty="0" smtClean="0"/>
              <a:t>The </a:t>
            </a:r>
            <a:r>
              <a:rPr lang="en-US" altLang="en-US" sz="2000" dirty="0"/>
              <a:t>order of steps, </a:t>
            </a:r>
          </a:p>
          <a:p>
            <a:pPr lvl="2">
              <a:buFontTx/>
              <a:buChar char="•"/>
            </a:pPr>
            <a:r>
              <a:rPr lang="en-US" altLang="en-US" sz="2000" dirty="0"/>
              <a:t> </a:t>
            </a:r>
            <a:r>
              <a:rPr lang="en-US" altLang="en-US" sz="2000" dirty="0" smtClean="0"/>
              <a:t>What </a:t>
            </a:r>
            <a:r>
              <a:rPr lang="en-US" altLang="en-US" sz="2000" dirty="0"/>
              <a:t>things can be done in parallel versus sequentially, </a:t>
            </a:r>
          </a:p>
          <a:p>
            <a:pPr lvl="2">
              <a:buFontTx/>
              <a:buChar char="•"/>
            </a:pPr>
            <a:r>
              <a:rPr lang="en-US" altLang="en-US" sz="2000" dirty="0"/>
              <a:t> </a:t>
            </a:r>
            <a:r>
              <a:rPr lang="en-US" altLang="en-US" sz="2000" dirty="0" smtClean="0"/>
              <a:t>Who </a:t>
            </a:r>
            <a:r>
              <a:rPr lang="en-US" altLang="en-US" sz="2000" dirty="0"/>
              <a:t>or what performs the steps, and </a:t>
            </a:r>
          </a:p>
          <a:p>
            <a:pPr lvl="2">
              <a:buFontTx/>
              <a:buChar char="•"/>
            </a:pPr>
            <a:r>
              <a:rPr lang="en-US" altLang="en-US" sz="2000" dirty="0"/>
              <a:t> </a:t>
            </a:r>
            <a:r>
              <a:rPr lang="en-US" altLang="en-US" sz="2000" dirty="0" smtClean="0"/>
              <a:t>Maybe </a:t>
            </a:r>
            <a:r>
              <a:rPr lang="en-US" altLang="en-US" sz="2000" dirty="0"/>
              <a:t>where they are performed.</a:t>
            </a:r>
            <a:endParaRPr lang="en-US" sz="2000" dirty="0">
              <a:latin typeface="Arial" charset="0"/>
            </a:endParaRPr>
          </a:p>
          <a:p>
            <a:pPr marL="457200" indent="-457200">
              <a:buFont typeface="Arial" pitchFamily="34" charset="0"/>
              <a:buChar char="•"/>
              <a:defRPr/>
            </a:pPr>
            <a:endParaRPr lang="en-US" sz="2000" dirty="0" smtClean="0">
              <a:latin typeface="Arial" charset="0"/>
            </a:endParaRPr>
          </a:p>
          <a:p>
            <a:pPr marL="457200" indent="-457200">
              <a:buFont typeface="Arial" pitchFamily="34" charset="0"/>
              <a:buChar char="•"/>
              <a:defRPr/>
            </a:pPr>
            <a:r>
              <a:rPr lang="en-US" altLang="en-US" sz="2000" dirty="0" smtClean="0"/>
              <a:t>Goal </a:t>
            </a:r>
            <a:r>
              <a:rPr lang="en-US" altLang="en-US" sz="2000" dirty="0"/>
              <a:t>of </a:t>
            </a:r>
            <a:r>
              <a:rPr lang="en-US" altLang="en-US" sz="2000" dirty="0" smtClean="0"/>
              <a:t>“</a:t>
            </a:r>
            <a:r>
              <a:rPr lang="en-US" altLang="en-US" sz="2000" dirty="0"/>
              <a:t>analysis” is to ultimately improve a </a:t>
            </a:r>
            <a:r>
              <a:rPr lang="en-US" altLang="en-US" sz="2000" dirty="0" smtClean="0"/>
              <a:t>process by looking </a:t>
            </a:r>
            <a:r>
              <a:rPr lang="en-US" altLang="en-US" sz="2000" dirty="0"/>
              <a:t>for </a:t>
            </a:r>
            <a:endParaRPr lang="en-US" altLang="en-US" sz="2000" dirty="0" smtClean="0"/>
          </a:p>
          <a:p>
            <a:pPr marL="914400" lvl="1" indent="-457200">
              <a:buFont typeface="Arial" pitchFamily="34" charset="0"/>
              <a:buChar char="•"/>
              <a:defRPr/>
            </a:pPr>
            <a:r>
              <a:rPr lang="en-US" altLang="en-US" sz="2000" dirty="0" smtClean="0"/>
              <a:t>Gaps</a:t>
            </a:r>
          </a:p>
          <a:p>
            <a:pPr marL="914400" lvl="1" indent="-457200">
              <a:buFont typeface="Arial" pitchFamily="34" charset="0"/>
              <a:buChar char="•"/>
              <a:defRPr/>
            </a:pPr>
            <a:r>
              <a:rPr lang="en-US" altLang="en-US" sz="2000" dirty="0" smtClean="0"/>
              <a:t>Lack </a:t>
            </a:r>
            <a:r>
              <a:rPr lang="en-US" altLang="en-US" sz="2000" dirty="0"/>
              <a:t>of conformity with best </a:t>
            </a:r>
            <a:r>
              <a:rPr lang="en-US" altLang="en-US" sz="2000" dirty="0" smtClean="0"/>
              <a:t>practice</a:t>
            </a:r>
          </a:p>
          <a:p>
            <a:pPr marL="914400" lvl="1" indent="-457200">
              <a:buFont typeface="Arial" pitchFamily="34" charset="0"/>
              <a:buChar char="•"/>
              <a:defRPr/>
            </a:pPr>
            <a:r>
              <a:rPr lang="en-US" altLang="en-US" sz="2000" dirty="0" smtClean="0"/>
              <a:t>undue delays</a:t>
            </a:r>
          </a:p>
          <a:p>
            <a:pPr marL="914400" lvl="1" indent="-457200">
              <a:buFont typeface="Arial" pitchFamily="34" charset="0"/>
              <a:buChar char="•"/>
              <a:defRPr/>
            </a:pPr>
            <a:r>
              <a:rPr lang="en-US" altLang="en-US" sz="2000" dirty="0" smtClean="0"/>
              <a:t>Redundancy</a:t>
            </a:r>
          </a:p>
          <a:p>
            <a:pPr marL="914400" lvl="1" indent="-457200">
              <a:buFont typeface="Arial" pitchFamily="34" charset="0"/>
              <a:buChar char="•"/>
              <a:defRPr/>
            </a:pPr>
            <a:r>
              <a:rPr lang="en-US" altLang="en-US" sz="2000" dirty="0" smtClean="0"/>
              <a:t>Rework</a:t>
            </a:r>
          </a:p>
          <a:p>
            <a:pPr marL="914400" lvl="1" indent="-457200">
              <a:buFont typeface="Arial" pitchFamily="34" charset="0"/>
              <a:buChar char="•"/>
              <a:defRPr/>
            </a:pPr>
            <a:r>
              <a:rPr lang="en-US" altLang="en-US" sz="2000" dirty="0" smtClean="0"/>
              <a:t>Lack </a:t>
            </a:r>
            <a:r>
              <a:rPr lang="en-US" altLang="en-US" sz="2000" dirty="0"/>
              <a:t>of </a:t>
            </a:r>
            <a:r>
              <a:rPr lang="en-US" altLang="en-US" sz="2000" dirty="0" smtClean="0"/>
              <a:t>efficiency</a:t>
            </a:r>
          </a:p>
          <a:p>
            <a:pPr marL="457200" indent="-457200">
              <a:buFont typeface="Arial" pitchFamily="34" charset="0"/>
              <a:buChar char="•"/>
              <a:defRPr/>
            </a:pPr>
            <a:endParaRPr lang="en-US" sz="2000" dirty="0">
              <a:latin typeface="Arial" charset="0"/>
            </a:endParaRPr>
          </a:p>
        </p:txBody>
      </p:sp>
      <p:sp>
        <p:nvSpPr>
          <p:cNvPr id="1024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FD4DC90-2F5F-47D0-AF3D-B228458FE992}" type="slidenum">
              <a:rPr lang="en-US" altLang="en-US">
                <a:solidFill>
                  <a:srgbClr val="000000"/>
                </a:solidFill>
              </a:rPr>
              <a:pPr eaLnBrk="1" hangingPunct="1"/>
              <a:t>6</a:t>
            </a:fld>
            <a:endParaRPr lang="en-US" altLang="en-US">
              <a:solidFill>
                <a:srgbClr val="000000"/>
              </a:solidFill>
            </a:endParaRPr>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53222" y="4387558"/>
            <a:ext cx="2962688" cy="2095792"/>
          </a:xfrm>
          <a:prstGeom prst="rect">
            <a:avLst/>
          </a:prstGeom>
        </p:spPr>
      </p:pic>
    </p:spTree>
    <p:custDataLst>
      <p:tags r:id="rId1"/>
    </p:custDataLst>
  </p:cSld>
  <p:clrMapOvr>
    <a:masterClrMapping/>
  </p:clrMapOvr>
  <p:transition advTm="89889"/>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altLang="en-US" smtClean="0"/>
              <a:t>Process Improvement</a:t>
            </a:r>
          </a:p>
        </p:txBody>
      </p:sp>
      <p:sp>
        <p:nvSpPr>
          <p:cNvPr id="11267" name="Text Box 4"/>
          <p:cNvSpPr txBox="1">
            <a:spLocks noChangeArrowheads="1"/>
          </p:cNvSpPr>
          <p:nvPr/>
        </p:nvSpPr>
        <p:spPr bwMode="auto">
          <a:xfrm>
            <a:off x="685800" y="2286000"/>
            <a:ext cx="763587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pPr>
            <a:r>
              <a:rPr lang="en-US" altLang="en-US" sz="3200" dirty="0"/>
              <a:t>Making changes to a process to </a:t>
            </a:r>
            <a:r>
              <a:rPr lang="en-US" altLang="en-US" sz="3200" dirty="0">
                <a:solidFill>
                  <a:srgbClr val="FF0000"/>
                </a:solidFill>
              </a:rPr>
              <a:t>make it  better</a:t>
            </a:r>
            <a:r>
              <a:rPr lang="en-US" altLang="en-US" sz="3200" dirty="0"/>
              <a:t> in some way</a:t>
            </a:r>
          </a:p>
          <a:p>
            <a:pPr eaLnBrk="1" hangingPunct="1"/>
            <a:endParaRPr lang="en-US" altLang="en-US" sz="3200" dirty="0"/>
          </a:p>
        </p:txBody>
      </p:sp>
      <p:sp>
        <p:nvSpPr>
          <p:cNvPr id="1127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4E5BEF7-75C1-450C-ACE5-4AD4F2EC27C1}" type="slidenum">
              <a:rPr lang="en-US" altLang="en-US">
                <a:solidFill>
                  <a:srgbClr val="000000"/>
                </a:solidFill>
              </a:rPr>
              <a:pPr eaLnBrk="1" hangingPunct="1"/>
              <a:t>7</a:t>
            </a:fld>
            <a:endParaRPr lang="en-US" altLang="en-US">
              <a:solidFill>
                <a:srgbClr val="000000"/>
              </a:solidFill>
            </a:endParaRPr>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6658" y="3855660"/>
            <a:ext cx="2829320" cy="1562318"/>
          </a:xfrm>
          <a:prstGeom prst="rect">
            <a:avLst/>
          </a:prstGeom>
        </p:spPr>
      </p:pic>
    </p:spTree>
    <p:custDataLst>
      <p:tags r:id="rId1"/>
    </p:custDataLst>
  </p:cSld>
  <p:clrMapOvr>
    <a:masterClrMapping/>
  </p:clrMapOvr>
  <p:transition advTm="42029"/>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altLang="en-US" smtClean="0"/>
              <a:t>Process Analysis Skills</a:t>
            </a:r>
          </a:p>
        </p:txBody>
      </p:sp>
      <p:sp>
        <p:nvSpPr>
          <p:cNvPr id="12291" name="Rectangle 3"/>
          <p:cNvSpPr>
            <a:spLocks noGrp="1" noChangeArrowheads="1"/>
          </p:cNvSpPr>
          <p:nvPr>
            <p:ph idx="1"/>
          </p:nvPr>
        </p:nvSpPr>
        <p:spPr>
          <a:xfrm>
            <a:off x="457200" y="1752600"/>
            <a:ext cx="8229600" cy="3352800"/>
          </a:xfrm>
        </p:spPr>
        <p:txBody>
          <a:bodyPr>
            <a:normAutofit/>
          </a:bodyPr>
          <a:lstStyle/>
          <a:p>
            <a:pPr eaLnBrk="1" hangingPunct="1"/>
            <a:r>
              <a:rPr altLang="en-US" sz="2800" dirty="0" smtClean="0"/>
              <a:t>At ease with data and data system concepts</a:t>
            </a:r>
          </a:p>
          <a:p>
            <a:pPr eaLnBrk="1" hangingPunct="1"/>
            <a:r>
              <a:rPr altLang="en-US" sz="2800" dirty="0" smtClean="0"/>
              <a:t>At ease with clinical workflow concepts </a:t>
            </a:r>
          </a:p>
          <a:p>
            <a:pPr eaLnBrk="1" hangingPunct="1"/>
            <a:r>
              <a:rPr altLang="en-US" sz="2800" dirty="0" smtClean="0"/>
              <a:t>Able to communicate such concepts</a:t>
            </a:r>
          </a:p>
          <a:p>
            <a:pPr eaLnBrk="1" hangingPunct="1"/>
            <a:r>
              <a:rPr altLang="en-US" sz="2800" dirty="0" smtClean="0"/>
              <a:t>Able to identify problem areas</a:t>
            </a:r>
          </a:p>
        </p:txBody>
      </p:sp>
      <p:sp>
        <p:nvSpPr>
          <p:cNvPr id="1229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DDCEEC1-5661-4389-870E-107971382351}" type="slidenum">
              <a:rPr lang="en-US" altLang="en-US">
                <a:solidFill>
                  <a:srgbClr val="000000"/>
                </a:solidFill>
              </a:rPr>
              <a:pPr eaLnBrk="1" hangingPunct="1"/>
              <a:t>8</a:t>
            </a:fld>
            <a:endParaRPr lang="en-US" altLang="en-US">
              <a:solidFill>
                <a:srgbClr val="000000"/>
              </a:solidFill>
            </a:endParaRPr>
          </a:p>
        </p:txBody>
      </p:sp>
      <p:pic>
        <p:nvPicPr>
          <p:cNvPr id="2" name="Picture 1" descr="Screen Clippi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34000" y="4114800"/>
            <a:ext cx="3581400" cy="2318466"/>
          </a:xfrm>
          <a:prstGeom prst="rect">
            <a:avLst/>
          </a:prstGeom>
        </p:spPr>
      </p:pic>
    </p:spTree>
    <p:custDataLst>
      <p:tags r:id="rId1"/>
    </p:custDataLst>
  </p:cSld>
  <p:clrMapOvr>
    <a:masterClrMapping/>
  </p:clrMapOvr>
  <p:transition advTm="31279"/>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152400"/>
            <a:ext cx="8229600" cy="914400"/>
          </a:xfrm>
        </p:spPr>
        <p:txBody>
          <a:bodyPr/>
          <a:lstStyle/>
          <a:p>
            <a:pPr eaLnBrk="1" hangingPunct="1"/>
            <a:r>
              <a:rPr altLang="en-US" sz="3600" dirty="0" smtClean="0"/>
              <a:t>Framework for Process Analysis</a:t>
            </a:r>
          </a:p>
        </p:txBody>
      </p:sp>
      <p:sp>
        <p:nvSpPr>
          <p:cNvPr id="40963" name="Rectangle 3"/>
          <p:cNvSpPr>
            <a:spLocks noGrp="1" noChangeArrowheads="1"/>
          </p:cNvSpPr>
          <p:nvPr>
            <p:ph idx="1"/>
          </p:nvPr>
        </p:nvSpPr>
        <p:spPr>
          <a:xfrm>
            <a:off x="533400" y="1447800"/>
            <a:ext cx="8229600" cy="2971800"/>
          </a:xfrm>
        </p:spPr>
        <p:txBody>
          <a:bodyPr>
            <a:normAutofit/>
          </a:bodyPr>
          <a:lstStyle/>
          <a:p>
            <a:pPr eaLnBrk="1" hangingPunct="1">
              <a:lnSpc>
                <a:spcPct val="90000"/>
              </a:lnSpc>
              <a:defRPr/>
            </a:pPr>
            <a:r>
              <a:rPr sz="2400" dirty="0" smtClean="0"/>
              <a:t>Form an objective picture of the process, process variations and exceptions</a:t>
            </a:r>
          </a:p>
          <a:p>
            <a:pPr marL="0" indent="0" eaLnBrk="1" hangingPunct="1">
              <a:lnSpc>
                <a:spcPct val="90000"/>
              </a:lnSpc>
              <a:buFontTx/>
              <a:buNone/>
              <a:defRPr/>
            </a:pPr>
            <a:endParaRPr sz="2400" dirty="0" smtClean="0"/>
          </a:p>
          <a:p>
            <a:pPr eaLnBrk="1" hangingPunct="1">
              <a:lnSpc>
                <a:spcPct val="90000"/>
              </a:lnSpc>
              <a:defRPr/>
            </a:pPr>
            <a:r>
              <a:rPr sz="2400" dirty="0" smtClean="0">
                <a:solidFill>
                  <a:srgbClr val="FF0000"/>
                </a:solidFill>
              </a:rPr>
              <a:t>Translate this information into a list of Electronic Medical Record functions needed at a clinic</a:t>
            </a:r>
          </a:p>
        </p:txBody>
      </p:sp>
      <p:sp>
        <p:nvSpPr>
          <p:cNvPr id="1331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FF9080-1484-49D3-94A8-FA9EE61123B7}" type="slidenum">
              <a:rPr lang="en-US" altLang="en-US">
                <a:solidFill>
                  <a:srgbClr val="000000"/>
                </a:solidFill>
              </a:rPr>
              <a:pPr eaLnBrk="1" hangingPunct="1"/>
              <a:t>9</a:t>
            </a:fld>
            <a:endParaRPr lang="en-US" altLang="en-US">
              <a:solidFill>
                <a:srgbClr val="000000"/>
              </a:solidFill>
            </a:endParaRPr>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52600" y="3863771"/>
            <a:ext cx="4379360" cy="2381454"/>
          </a:xfrm>
          <a:prstGeom prst="rect">
            <a:avLst/>
          </a:prstGeom>
        </p:spPr>
      </p:pic>
    </p:spTree>
    <p:custDataLst>
      <p:tags r:id="rId1"/>
    </p:custDataLst>
  </p:cSld>
  <p:clrMapOvr>
    <a:masterClrMapping/>
  </p:clrMapOvr>
  <p:transition advTm="80889"/>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UIDATA" val="&lt;database version=&quot;7.0&quot;&gt;&lt;object type=&quot;1&quot; unique_id=&quot;10001&quot;&gt;&lt;property id=&quot;20141&quot; value=&quot;2010-0801-Unit5a&quot;/&gt;&lt;property id=&quot;20148&quot; value=&quot;5&quot;/&gt;&lt;property id=&quot;20184&quot; value=&quot;7&quot;/&gt;&lt;property id=&quot;20224&quot; value=&quot;C:\10_5_1&quot;/&gt;&lt;property id=&quot;20250&quot; value=&quot;0&quot;/&gt;&lt;property id=&quot;20251&quot; value=&quot;0&quot;/&gt;&lt;property id=&quot;20259&quot; value=&quot;0&quot;/&gt;&lt;object type=&quot;8&quot; unique_id=&quot;10601&quot;&gt;&lt;/object&gt;&lt;object type=&quot;2&quot; unique_id=&quot;10602&quot;&gt;&lt;object type=&quot;3&quot; unique_id=&quot;10606&quot;&gt;&lt;property id=&quot;20148&quot; value=&quot;5&quot;/&gt;&lt;property id=&quot;20300&quot; value=&quot;Slide 8 - &amp;quot;Process Improvement&amp;quot;&quot;/&gt;&lt;property id=&quot;20302&quot; value=&quot;1&quot;/&gt;&lt;property id=&quot;20303&quot; value=&quot;-1&quot;/&gt;&lt;property id=&quot;20307&quot; value=&quot;266&quot;/&gt;&lt;property id=&quot;20309&quot; value=&quot;-1&quot;/&gt;&lt;property id=&quot;20312&quot; value=&quot;0&quot;/&gt;&lt;/object&gt;&lt;object type=&quot;3&quot; unique_id=&quot;10607&quot;&gt;&lt;property id=&quot;20148&quot; value=&quot;5&quot;/&gt;&lt;property id=&quot;20300&quot; value=&quot;Slide 4&quot;/&gt;&lt;property id=&quot;20302&quot; value=&quot;1&quot;/&gt;&lt;property id=&quot;20303&quot; value=&quot;-1&quot;/&gt;&lt;property id=&quot;20307&quot; value=&quot;267&quot;/&gt;&lt;property id=&quot;20309&quot; value=&quot;-1&quot;/&gt;&lt;property id=&quot;20312&quot; value=&quot;0&quot;/&gt;&lt;/object&gt;&lt;object type=&quot;3&quot; unique_id=&quot;12218&quot;&gt;&lt;property id=&quot;20148&quot; value=&quot;5&quot;/&gt;&lt;property id=&quot;20300&quot; value=&quot;Slide 1 - &amp;quot;Component 10 – Fundamentals &amp;#x0D;&amp;#x0A;of Workflow Process &amp;#x0D;&amp;#x0A;Analysis and Redesign&amp;quot;&quot;/&gt;&lt;property id=&quot;20302&quot; value=&quot;1&quot;/&gt;&lt;property id=&quot;20303&quot; value=&quot;-1&quot;/&gt;&lt;property id=&quot;20307&quot; value=&quot;269&quot;/&gt;&lt;property id=&quot;20309&quot; value=&quot;-1&quot;/&gt;&lt;property id=&quot;20312&quot; value=&quot;0&quot;/&gt;&lt;/object&gt;&lt;object type=&quot;3&quot; unique_id=&quot;12219&quot;&gt;&lt;property id=&quot;20148&quot; value=&quot;5&quot;/&gt;&lt;property id=&quot;20300&quot; value=&quot;Slide 2 - &amp;quot;Objectives&amp;quot;&quot;/&gt;&lt;property id=&quot;20302&quot; value=&quot;1&quot;/&gt;&lt;property id=&quot;20303&quot; value=&quot;-1&quot;/&gt;&lt;property id=&quot;20307&quot; value=&quot;270&quot;/&gt;&lt;property id=&quot;20309&quot; value=&quot;-1&quot;/&gt;&lt;property id=&quot;20312&quot; value=&quot;0&quot;/&gt;&lt;/object&gt;&lt;object type=&quot;3&quot; unique_id=&quot;12220&quot;&gt;&lt;property id=&quot;20148&quot; value=&quot;5&quot;/&gt;&lt;property id=&quot;20300&quot; value=&quot;Slide 3 - &amp;quot;Topics – Unit 10.5&amp;quot;&quot;/&gt;&lt;property id=&quot;20302&quot; value=&quot;1&quot;/&gt;&lt;property id=&quot;20303&quot; value=&quot;-1&quot;/&gt;&lt;property id=&quot;20307&quot; value=&quot;268&quot;/&gt;&lt;property id=&quot;20309&quot; value=&quot;-1&quot;/&gt;&lt;property id=&quot;20312&quot; value=&quot;0&quot;/&gt;&lt;/object&gt;&lt;object type=&quot;3&quot; unique_id=&quot;16932&quot;&gt;&lt;property id=&quot;20148&quot; value=&quot;5&quot;/&gt;&lt;property id=&quot;20300&quot; value=&quot;Slide 5 - &amp;quot;Definitions&amp;quot;&quot;/&gt;&lt;property id=&quot;20302&quot; value=&quot;1&quot;/&gt;&lt;property id=&quot;20303&quot; value=&quot;-1&quot;/&gt;&lt;property id=&quot;20307&quot; value=&quot;271&quot;/&gt;&lt;property id=&quot;20309&quot; value=&quot;-1&quot;/&gt;&lt;property id=&quot;20312&quot; value=&quot;0&quot;/&gt;&lt;/object&gt;&lt;object type=&quot;3&quot; unique_id=&quot;17030&quot;&gt;&lt;property id=&quot;20148&quot; value=&quot;5&quot;/&gt;&lt;property id=&quot;20300&quot; value=&quot;Slide 12 - &amp;quot;Process Inventory&amp;quot;&quot;/&gt;&lt;property id=&quot;20302&quot; value=&quot;1&quot;/&gt;&lt;property id=&quot;20303&quot; value=&quot;-1&quot;/&gt;&lt;property id=&quot;20307&quot; value=&quot;284&quot;/&gt;&lt;property id=&quot;20309&quot; value=&quot;-1&quot;/&gt;&lt;property id=&quot;20312&quot; value=&quot;0&quot;/&gt;&lt;/object&gt;&lt;object type=&quot;3&quot; unique_id=&quot;17091&quot;&gt;&lt;property id=&quot;20148&quot; value=&quot;5&quot;/&gt;&lt;property id=&quot;20300&quot; value=&quot;Slide 10 - &amp;quot;Framework for Process Analysis&amp;quot;&quot;/&gt;&lt;property id=&quot;20302&quot; value=&quot;1&quot;/&gt;&lt;property id=&quot;20303&quot; value=&quot;-1&quot;/&gt;&lt;property id=&quot;20307&quot; value=&quot;286&quot;/&gt;&lt;property id=&quot;20309&quot; value=&quot;-1&quot;/&gt;&lt;property id=&quot;20312&quot; value=&quot;0&quot;/&gt;&lt;/object&gt;&lt;object type=&quot;3&quot; unique_id=&quot;17368&quot;&gt;&lt;property id=&quot;20148&quot; value=&quot;5&quot;/&gt;&lt;property id=&quot;20300&quot; value=&quot;Slide 13 - &amp;quot;Practice Functions&amp;quot;&quot;/&gt;&lt;property id=&quot;20302&quot; value=&quot;1&quot;/&gt;&lt;property id=&quot;20303&quot; value=&quot;-1&quot;/&gt;&lt;property id=&quot;20307&quot; value=&quot;289&quot;/&gt;&lt;property id=&quot;20309&quot; value=&quot;-1&quot;/&gt;&lt;property id=&quot;20312&quot; value=&quot;0&quot;/&gt;&lt;/object&gt;&lt;object type=&quot;3&quot; unique_id=&quot;17369&quot;&gt;&lt;property id=&quot;20148&quot; value=&quot;5&quot;/&gt;&lt;property id=&quot;20300&quot; value=&quot;Slide 14 - &amp;quot;Practice Process List&amp;quot;&quot;/&gt;&lt;property id=&quot;20302&quot; value=&quot;1&quot;/&gt;&lt;property id=&quot;20303&quot; value=&quot;-1&quot;/&gt;&lt;property id=&quot;20307&quot; value=&quot;290&quot;/&gt;&lt;property id=&quot;20309&quot; value=&quot;-1&quot;/&gt;&lt;property id=&quot;20312&quot; value=&quot;0&quot;/&gt;&lt;/object&gt;&lt;object type=&quot;3&quot; unique_id=&quot;17370&quot;&gt;&lt;property id=&quot;20148&quot; value=&quot;5&quot;/&gt;&lt;property id=&quot;20300&quot; value=&quot;Slide 11 - &amp;quot;Steps for Process Analysis&amp;quot;&quot;/&gt;&lt;property id=&quot;20302&quot; value=&quot;1&quot;/&gt;&lt;property id=&quot;20303&quot; value=&quot;-1&quot;/&gt;&lt;property id=&quot;20307&quot; value=&quot;291&quot;/&gt;&lt;property id=&quot;20309&quot; value=&quot;-1&quot;/&gt;&lt;property id=&quot;20312&quot; value=&quot;0&quot;/&gt;&lt;/object&gt;&lt;object type=&quot;3&quot; unique_id=&quot;17639&quot;&gt;&lt;property id=&quot;20148&quot; value=&quot;5&quot;/&gt;&lt;property id=&quot;20300&quot; value=&quot;Slide 15 - &amp;quot;Process Inventory&amp;quot;&quot;/&gt;&lt;property id=&quot;20302&quot; value=&quot;1&quot;/&gt;&lt;property id=&quot;20303&quot; value=&quot;-1&quot;/&gt;&lt;property id=&quot;20307&quot; value=&quot;293&quot;/&gt;&lt;property id=&quot;20309&quot; value=&quot;-1&quot;/&gt;&lt;property id=&quot;20312&quot; value=&quot;0&quot;/&gt;&lt;/object&gt;&lt;object type=&quot;3&quot; unique_id=&quot;18646&quot;&gt;&lt;property id=&quot;20148&quot; value=&quot;5&quot;/&gt;&lt;property id=&quot;20300&quot; value=&quot;Slide 16 - &amp;quot;Process Variations and Exceptions&amp;quot;&quot;/&gt;&lt;property id=&quot;20302&quot; value=&quot;1&quot;/&gt;&lt;property id=&quot;20303&quot; value=&quot;-1&quot;/&gt;&lt;property id=&quot;20307&quot; value=&quot;308&quot;/&gt;&lt;property id=&quot;20309&quot; value=&quot;-1&quot;/&gt;&lt;property id=&quot;20312&quot; value=&quot;0&quot;/&gt;&lt;/object&gt;&lt;object type=&quot;3&quot; unique_id=&quot;20763&quot;&gt;&lt;property id=&quot;20148&quot; value=&quot;5&quot;/&gt;&lt;property id=&quot;20300&quot; value=&quot;Slide 6 - &amp;quot;Process&amp;quot;&quot;/&gt;&lt;property id=&quot;20302&quot; value=&quot;1&quot;/&gt;&lt;property id=&quot;20303&quot; value=&quot;-1&quot;/&gt;&lt;property id=&quot;20307&quot; value=&quot;316&quot;/&gt;&lt;property id=&quot;20309&quot; value=&quot;-1&quot;/&gt;&lt;property id=&quot;20312&quot; value=&quot;0&quot;/&gt;&lt;/object&gt;&lt;object type=&quot;3&quot; unique_id=&quot;20764&quot;&gt;&lt;property id=&quot;20148&quot; value=&quot;5&quot;/&gt;&lt;property id=&quot;20300&quot; value=&quot;Slide 7 - &amp;quot;Process Analysis&amp;quot;&quot;/&gt;&lt;property id=&quot;20302&quot; value=&quot;1&quot;/&gt;&lt;property id=&quot;20303&quot; value=&quot;-1&quot;/&gt;&lt;property id=&quot;20307&quot; value=&quot;317&quot;/&gt;&lt;property id=&quot;20309&quot; value=&quot;-1&quot;/&gt;&lt;property id=&quot;20312&quot; value=&quot;0&quot;/&gt;&lt;/object&gt;&lt;object type=&quot;3&quot; unique_id=&quot;20765&quot;&gt;&lt;property id=&quot;20148&quot; value=&quot;5&quot;/&gt;&lt;property id=&quot;20300&quot; value=&quot;Slide 9 - &amp;quot;Process Analysis Skills&amp;quot;&quot;/&gt;&lt;property id=&quot;20302&quot; value=&quot;1&quot;/&gt;&lt;property id=&quot;20303&quot; value=&quot;-1&quot;/&gt;&lt;property id=&quot;20307&quot; value=&quot;318&quot;/&gt;&lt;property id=&quot;20309&quot; value=&quot;-1&quot;/&gt;&lt;property id=&quot;20312&quot; value=&quot;0&quot;/&gt;&lt;/object&gt;&lt;object type=&quot;3&quot; unique_id=&quot;20950&quot;&gt;&lt;property id=&quot;20148&quot; value=&quot;5&quot;/&gt;&lt;property id=&quot;20300&quot; value=&quot;Slide 17 - &amp;quot;Conclusion&amp;quot;&quot;/&gt;&lt;property id=&quot;20302&quot; value=&quot;1&quot;/&gt;&lt;property id=&quot;20303&quot; value=&quot;-1&quot;/&gt;&lt;property id=&quot;20307&quot; value=&quot;322&quot;/&gt;&lt;property id=&quot;20309&quot; value=&quot;-1&quot;/&gt;&lt;property id=&quot;20312&quot; value=&quot;0&quot;/&gt;&lt;/object&gt;&lt;object type=&quot;3&quot; unique_id=&quot;20951&quot;&gt;&lt;property id=&quot;20148&quot; value=&quot;5&quot;/&gt;&lt;property id=&quot;20300&quot; value=&quot;Slide 18 - &amp;quot;References&amp;quot;&quot;/&gt;&lt;property id=&quot;20302&quot; value=&quot;1&quot;/&gt;&lt;property id=&quot;20303&quot; value=&quot;-1&quot;/&gt;&lt;property id=&quot;20307&quot; value=&quot;321&quot;/&gt;&lt;property id=&quot;20309&quot; value=&quot;-1&quot;/&gt;&lt;property id=&quot;20312&quot; value=&quot;0&quot;/&gt;&lt;/object&gt;&lt;/object&gt;&lt;object type=&quot;10&quot; unique_id=&quot;20947&quot;&gt;&lt;object type=&quot;11&quot; unique_id=&quot;20948&quot;&gt;&lt;/object&gt;&lt;/object&gt;&lt;object type=&quot;4&quot; unique_id=&quot;20949&quot;&gt;&lt;/object&gt;&lt;/object&gt;&lt;/database&gt;"/>
  <p:tag name="MMPROD_THEME_BG_IMAGE" val=""/>
  <p:tag name="MMPROD_TAG_VCONFIG" val="PD94bWwgdmVyc2lvbj0iMS4wIiBlbmNvZGluZz0iVVRGLTgiPz4NCjxjb25maWd1cmF0aW9uPg0KCTxicmFuZGluZz4NCgkJPHVpZm9udCBuYW1lPSJGT05UX05PVEVTX1RFWFQiIHZhbHVlPSJWZXJkYW5hLDksZmFsc2UsZmFsc2UsZmFsc2UiLz4NCgk8L2JyYW5kaW5nPg0KCTxjb2xvcnM+DQoJCTx1aWNvbG9yIG5hbWU9InByaW1hcnkiIHZhbHVlPSIweDZGODQ4OCIvPg0KCQk8dWljb2xvciBuYW1lPSJnbG93IiB2YWx1ZT0iMHgzNUQzMzQiLz4NCgkJPHVpY29sb3IgbmFtZT0idGV4dCIgdmFsdWU9IjB4RkZGRkZGIi8+DQoJCTx1aWNvbG9yIG5hbWU9ImxpZ2h0IiB2YWx1ZT0iMHg0RTVENjAiLz4NCgkJPHVpY29sb3IgbmFtZT0ic2hhZG93IiB2YWx1ZT0iMHgwMDAwMDAiLz4NCgkJPHVpY29sb3IgbmFtZT0iYmFja2dyb3VuZCIgdmFsdWU9IjB4NzI3OTcxIi8+DQoJPC9jb2xvcnM+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DQoJCTx1aXNob3cgbmFtZT0iYWx3YXlzU2NydW5jaCIgdmFsdWU9ImZhbHNlIi8+DQoJCTx1aXNob3cgbmFtZT0iaW5pdGlhbGRpc3BsYXltb2RlaXNub3JtYWwiIHZhbHVlPSJ0cnVlIi8+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DQoJCTwhLS1xdWl6IHBvZCBhbmQgbWVzc2FnZSBib3ggdGV4dHMtLT4NCgkJPHVpdGV4dCBuYW1lPSJRVUlaUE9EX1FVSVpfQVRURU1QVCIgdmFsdWU9IlF1aXogQXR0ZW1wdDoiLz4NCgkJPHVpdGV4dCBuYW1lPSJRVUlaUE9EX1FVSVpfQVRURU1QVF9WQUxVRSIgdmFsdWU9IiVuIG9mICV0Ii8+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DQoJCTx1aXRleHQgbmFtZT0iUVVJWlBPRF9RVUlaQVRNUFRfSU5GIiB2YWx1ZT0iSW5maW5pdGUiLz4NCgkJPHVpdGV4dCBuYW1lPSJRVUlaUE9EX1FVRVNBVE1QVF9JTkYiIHZhbHVlPSJJbmZpbml0ZSIvPg0KCQk8dWl0ZXh0IG5hbWU9IldBUk5JTkdNU0dfWUVTU1RSSU5HIiB2YWx1ZT0iWWVzIi8+DQoJCTx1aXRleHQgbmFtZT0iV0FSTklOR01TR19OT1NUUklORyIgdmFsdWU9Ik5vIi8+DQoJCTx1aXRleHQgbmFtZT0iV0FSTklOR01TR19USVRMRVNUUklORyIgdmFsdWU9IlF1aXogTmF2aWdhdGlvbiBXYXJuaW5nIi8+DQoJCTx1aXRleHQgbmFtZT0iV0FSTklOR01TR19NU0dTVFJJTkciIHZhbHVlPSJUaGVyZSBhcmUgdW4tYXR0ZW1wdGVkIHF1ZXN0aW9ucyBpbiB0aGlzIFF1aXouJiN4QTsmI3hBO0NsaWNraW5nIFllcyB3aWxsIHRha2UgeW91IG91dCBvZiB0aGUgUXVpei4gQ2xpY2sgTm8gdG8gY29udGludWUgdGhlIFF1aXouIi8+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DQoJCTx1aXRleHQgbmFtZT0iRE9DV1JBUF9USVRMRSIgdmFsdWU9IlByZXNlbnRlciBGaWxlIEF0dGFjaG1lbnQiLz4NCgkJPHVpdGV4dCBuYW1lPSJET0NXUkFQX01TRyIgdmFsdWU9IlNhdmUgdG8gTXkgQ29tcHV0ZXIiLz4NCgkJPHVpdGV4dCBuYW1lPSJET0NXUkFQX1BST01QVCIgdmFsdWU9IkNsaWNrIHRvIERvd25sb2FkIi8+DQoJPC9sYW5ndWFnZT4NCgk8bGFuZ3VhZ2UgaWQ9ImRl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ZvbGllICVuIi8+DQoJCTwhLS0gc3Vic3RpdHV0aW9uOiAlbiA9PSBzbGlkZSBudW1iZXIgLS0+DQoJCTwhLS0gc3Vic3RpdHV0aW9uOiAldCA9PSB0b3RhbCBzbGlkZSBjb3VudCAtLT4NCgkJPHVpdGV4dCBuYW1lPSJTQ1JVQkJBUlNUQVRVU19TTElERUlORk8iIHZhbHVlPSJGb2xpZSAlbiAvICV0IHwgIi8+DQoJCTx1aXRleHQgbmFtZT0iU0NSVUJCQVJTVEFUVVNfU1RPUFBFRCIgdmFsdWU9IkJlZW5kZXQiLz4NCgkJPHVpdGV4dCBuYW1lPSJTQ1JVQkJBUlNUQVRVU19QTEFZSU5HIiB2YWx1ZT0iV2llZGVyZ2FiZSIvPg0KCQk8dWl0ZXh0IG5hbWU9IlNDUlVCQkFSU1RBVFVTX05PQVVESU8iIHZhbHVlPSJLZWluIEF1ZGlvIi8+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DQoJCTx1aXRleHQgbmFtZT0iU0NSVUJCQVJTVEFUVVNfUkVWSUVXUVVJWiIgdmFsdWU9Ik5vY2htYWxzIGR1cmNoc2VoZW4iLz4NCgkJPCEtLSBzdWJzdGl0dXRpb246ICVtID09IG1pbnV0ZXMgcmVtYWluaW5nIC0tPg0KCQk8IS0tIHN1YnN0aXR1dGlvbjogJXMgPT0gc2Vjb25kcyByZW1haW5pbmcgLS0+DQoJCTx1aXRleHQgbmFtZT0iRUxBUFNFRCIgdmFsdWU9IlJlc3RkYXVlcjogJW0gTWludXRlbiAlcyBTZWt1bmRlbiIvPg0KCQk8dWl0ZXh0IG5hbWU9Ik5PVEZPVU5EIiB2YWx1ZT0iTmljaHRzIGdlZnVuZGVuIi8+DQoJCTx1aXRleHQgbmFtZT0iQVRUQUNITUVOVFMiIHZhbHVlPSJBbmxhZ2VuIi8+DQoJCTwhLS0gc3Vic3RpdHV0aW9uOiAlcCA9PSBjdXJyZW50IHNwZWFrZXIncyB0aXRsZSAtLT4NCgkJPHVpdGV4dCBuYW1lPSJCSU9XSU5fVElUTEUiIHZhbHVlPSJTcHJlY2hlcjogJXAiLz4NCgkJPHVpdGV4dCBuYW1lPSJCSU9CVE5fVElUTEUiIHZhbHVlPSJTcHJlY2hlciIvPg0KCQk8dWl0ZXh0IG5hbWU9IkRJVklERVJCVE5fVElUTEUiIHZhbHVlPSJ8Ii8+DQoJCTx1aXRleHQgbmFtZT0iQ09OVEFDVEJUTl9USVRMRSIgdmFsdWU9IktvbnRha3QiLz4NCgkJPHVpdGV4dCBuYW1lPSJUQUJfUVVJWiIgdmFsdWU9IlF1aXoiLz4NCgkJPHVpdGV4dCBuYW1lPSJUQUJfT1VUTElORSIgdmFsdWU9IlN0cnVrdHVyIi8+DQoJCTx1aXRleHQgbmFtZT0iVEFCX1RIVU1CIiB2YWx1ZT0iTWluaWF0dXIiLz4NCgkJPHVpdGV4dCBuYW1lPSJUQUJfTk9URVMiIHZhbHVlPSJOb3RpemVuIi8+DQoJCTx1aXRleHQgbmFtZT0iVEFCX1NFQVJDSCIgdmFsdWU9IlN1Y2hlbiIvPg0KCQk8dWl0ZXh0IG5hbWU9IlNMSURFX0hFQURJTkciIHZhbHVlPSJGb2xpZW50aXRlbCIvPg0KCQk8dWl0ZXh0IG5hbWU9IkRVUkFUSU9OX0hFQURJTkciIHZhbHVlPSJEYXVlciIvPg0KCQk8dWl0ZXh0IG5hbWU9IlNFQVJDSF9IRUFESU5HIiB2YWx1ZT0iVGV4dCBzdWNoZW46Ii8+DQoJCTx1aXRleHQgbmFtZT0iVEhVTUJfSEVBRElORyIgdmFsdWU9IkZvbGllIi8+DQoJCTx1aXRleHQgbmFtZT0iVEhVTUJfSU5GTyIgdmFsdWU9IkZvbGllbnRpdGVsL0RhdWVyIi8+DQoJCTx1aXRleHQgbmFtZT0iQVRUQUNITkFNRV9IRUFESU5HIiB2YWx1ZT0iRGF0ZWluYW1lIi8+DQoJCTx1aXRleHQgbmFtZT0iQVRUQUNIU0laRV9IRUFESU5HIiB2YWx1ZT0iR3LDtsOfZSIvPg0KCQk8dWl0ZXh0IG5hbWU9IlNMSURFX05PVEVTIiB2YWx1ZT0iRm9saWVubm90aXplbiIvPg0KCQk8IS0tcXVpeiBwb2QgYW5kIG1lc3NhZ2UgYm94IHRleHRzLS0+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DQoJCTx1aXRleHQgbmFtZT0iUVVJWlBPRF9RVUVTVFlQRV9TVlkiIHZhbHVlPSJVbWZyYWdlIi8+DQoJCTx1aXRleHQgbmFtZT0iUVVJWlBPRF9RVUlaQVRNUFRfSU5GIiB2YWx1ZT0iVW5lbmRsaWNoIi8+DQoJCTx1aXRleHQgbmFtZT0iUVVJWlBPRF9RVUVTQVRNUFRfSU5GIiB2YWx1ZT0iVW5lbmRsaWNoIi8+DQoJCTx1aXRleHQgbmFtZT0iV0FSTklOR01TR19ZRVNTVFJJTkciIHZhbHVlPSJKYSIvPg0KCQk8dWl0ZXh0IG5hbWU9IldBUk5JTkdNU0dfTk9TVFJJTkciIHZhbHVlPSJOZWluIi8+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EZW4gVGVpbG5laG1lcm4gZGllIFNlaXRlbmxlaXN0ZSBhbnplaWdlbiIvPg0KCQk8dWl0ZXh0IG5hbWU9Ik1VVEUiIHZhbHVlPSJUb24gYXVzIi8+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ZSAlbiIvPg0KCQk8IS0tIHN1YnN0aXR1dGlvbjogJW4gPT0gc2xpZGUgbnVtYmVyIC0tPg0KCQk8IS0tIHN1YnN0aXR1dGlvbjogJXQgPT0gdG90YWwgc2xpZGUgY291bnQgLS0+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DQoJCTx1aXRleHQgbmFtZT0iU0NSVUJCQVJTVEFUVVNfVklEUExBWUlORyIgdmFsdWU9IkxlY3R1cmUgdmlkw6lvIGVuIGNvdXJzIi8+DQoJCTx1aXRleHQgbmFtZT0iU0NSVUJCQVJTVEFUVVNfTE9BRElORyIgdmFsdWU9IkNoYXJnZW1lbnQgZW4gY291cnMiLz4NCgkJPHVpdGV4dCBuYW1lPSJTQ1JVQkJBUlNUQVRVU19CVUZGRVJJTkciIHZhbHVlPSJNaXNlIGVuIG3DqW1vaXJlIi8+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DQoJCTx1aXRleHQgbmFtZT0iRUxBUFNFRCIgdmFsdWU9IiVtIG1pbnV0ZXMgJXMgc2Vjb25kZXMgcmVzdGFudGVzIi8+DQoJCTx1aXRleHQgbmFtZT0iTk9URk9VTkQiIHZhbHVlPSJSaWVuIHRyb3V2w6kiLz4NCgkJPHVpdGV4dCBuYW1lPSJBVFRBQ0hNRU5UUyIgdmFsdWU9IlBpw6hjZXMgam9pbnRlcyIvPg0KCQk8IS0tIHN1YnN0aXR1dGlvbjogJXAgPT0gY3VycmVudCBzcGVha2VyJ3MgdGl0bGUgLS0+DQoJCTx1aXRleHQgbmFtZT0iQklPV0lOX1RJVExFIiB2YWx1ZT0iQmlvIDogJXAiLz4NCgkJPHVpdGV4dCBuYW1lPSJCSU9CVE5fVElUTEUiIHZhbHVlPSJCaW8gOiIvPg0KCQk8dWl0ZXh0IG5hbWU9IkRJVklERVJCVE5fVElUTEUiIHZhbHVlPSJ8Ii8+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DQoJCTx1aXRleHQgbmFtZT0iUVVJWlBPRF9RVUlaX1NDT1JFIiB2YWx1ZT0iTm90ZSBvYnRlbnVlIDoiLz4NCgkJPHVpdGV4dCBuYW1lPSJRVUlaUE9EX1FVSVpfUEFTU1NDT1JFIiB2YWx1ZT0iTm90ZSBkJ2FkbWlzc2liaWxpdMOpwqA6Ii8+DQoJCTx1aXRleHQgbmFtZT0iUVVJWlBPRF9RVUlaX01BWFNDT1JFIiB2YWx1ZT0iTm90ZSBtYXhpbWFsZSA6Ii8+DQoJCTx1aXRleHQgbmFtZT0iUVVJWlBPRF9RVUVTQVRNUFRfU1RSIiB2YWx1ZT0iVGVudGF0aXZlIDogJW4gc3VyICV0Ii8+DQoJCTx1aXRleHQgbmFtZT0iUVVJWlBPRF9RVUVTVFlQRV9TVFIiIHZhbHVlPSJUeXBlOiAlcyIvPg0KCQk8dWl0ZXh0IG5hbWU9IlFVSVpQT0RfUVVFU1RZUEVfR1JEIiB2YWx1ZT0iTm90w6kiLz4NCgkJPHVpdGV4dCBuYW1lPSJRVUlaUE9EX1FVRVNUWVBFX1NWWSIgdmFsdWU9IkVucXXDqnRlIi8+DQoJCTx1aXRleHQgbmFtZT0iUVVJWlBPRF9RVUlaQVRNUFRfSU5GIiB2YWx1ZT0iSWxsaW1pdMOpIi8+DQoJCTx1aXRleHQgbmFtZT0iUVVJWlBPRF9RVUVTQVRNUFRfSU5GIiB2YWx1ZT0iSWxsaW1pdMOpIi8+DQoJCTx1aXRleHQgbmFtZT0iV0FSTklOR01TR19ZRVNTVFJJTkciIHZhbHVlPSJPdWkiLz4NCgkJPHVpdGV4dCBuYW1lPSJXQVJOSU5HTVNHX05PU1RSSU5HIiB2YWx1ZT0iTm9uIi8+DQoJCTx1aXRleHQgbmFtZT0iV0FSTklOR01TR19USVRMRVNUUklORyIgdmFsdWU9IkF2ZXJ0aXNzZW1lbnQgZGUgbmF2aWdhdGlvbiBkdSBxdWVzdGlvbm5haXJlIi8+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DQoJCTwhLS0gc3Vic3RpdHV0aW9uOiAlbiA9PSBzbGlkZSBudW1iZXIgLS0+DQoJCTwhLS0gc3Vic3RpdHV0aW9uOiAldCA9PSB0b3RhbCBzbGlkZSBjb3VudCAtLT4NCgkJPHVpdGV4dCBuYW1lPSJTQ1JVQkJBUlNUQVRVU19TTElERUlORk8iIHZhbHVlPSLjgrnjg6njgqTjg4kgOiAlbiAvICV0IHwgIi8+DQoJCTx1aXRleHQgbmFtZT0iU0NSVUJCQVJTVEFUVVNfU1RPUFBFRCIgdmFsdWU9IuWBnOatoiIvPg0KCQk8dWl0ZXh0IG5hbWU9IlNDUlVCQkFSU1RBVFVTX1BMQVlJTkciIHZhbHVlPSLlho3nlJ/kuK0iLz4NCgkJPHVpdGV4dCBuYW1lPSJTQ1JVQkJBUlNUQVRVU19OT0FVRElPIiB2YWx1ZT0i6Z+z5aOw44Gq44GXIi8+DQoJCTx1aXRleHQgbmFtZT0iU0NSVUJCQVJTVEFUVVNfVklEUExBWUlORyIgdmFsdWU9IuODk+ODh+OCquWGjeeUn+S4rSIvPg0KCQk8dWl0ZXh0IG5hbWU9IlNDUlVCQkFSU1RBVFVTX0xPQURJTkciIHZhbHVlPSLjg63jg7zjg4nkuK0iLz4NCgkJPHVpdGV4dCBuYW1lPSJTQ1JVQkJBUlNUQVRVU19CVUZGRVJJTkciIHZhbHVlPSLjg5Djg4Pjg5XjgqHkuK0iLz4NCgkJPHVpdGV4dCBuYW1lPSJTQ1JVQkJBUlNUQVRVU19RVUVTVElPTiIgdmFsdWU9IuizquWVj+OBq+etlOOBiOOBpuS4i+OBleOBhCIvPg0KCQk8dWl0ZXh0IG5hbWU9IlNDUlVCQkFSU1RBVFVTX1JFVklFV1FVSVoiIHZhbHVlPSLjgq/jgqTjgrrjgpLjg6zjg5Pjg6Xjg7zjgZfjgabjgYTjgb7jgZkiLz4NCgkJPCEtLSBzdWJzdGl0dXRpb246ICVtID09IG1pbnV0ZXMgcmVtYWluaW5nIC0tPg0KCQk8IS0tIHN1YnN0aXR1dGlvbjogJXMgPT0gc2Vjb25kcyByZW1haW5pbmcgLS0+DQoJCTx1aXRleHQgbmFtZT0iRUxBUFNFRCIgdmFsdWU9Iuaui+OCiiA6ICVtIOWIhiAlcyDnp5IiLz4NCgkJPHVpdGV4dCBuYW1lPSJOT1RGT1VORCIgdmFsdWU9IuS9leOCguimi+OBpOOBi+OCiuOBvuOBm+OCkyIvPg0KCQk8dWl0ZXh0IG5hbWU9IkFUVEFDSE1FTlRTIiB2YWx1ZT0i5re75LuYIi8+DQoJCTwhLS0gc3Vic3RpdHV0aW9uOiAlcCA9PSBjdXJyZW50IHNwZWFrZXIncyB0aXRsZSAtLT4NCgkJPHVpdGV4dCBuYW1lPSJCSU9XSU5fVElUTEUiIHZhbHVlPSLntYzmrbQgOiAlcCIvPg0KCQk8dWl0ZXh0IG5hbWU9IkJJT0JUTl9USVRMRSIgdmFsdWU9Iue1jOattCIvPg0KCQk8dWl0ZXh0IG5hbWU9IkRJVklERVJCVE5fVElUTEUiIHZhbHVlPSJ8Ii8+DQoJCTx1aXRleHQgbmFtZT0iQ09OVEFDVEJUTl9USVRMRSIgdmFsdWU9IuOBiuWVj+OBhOWQiOOCj+OBmyIvPg0KCQk8dWl0ZXh0IG5hbWU9IlRBQl9RVUlaIiB2YWx1ZT0i44Kv44Kk44K6Ii8+DQoJCTx1aXRleHQgbmFtZT0iVEFCX09VVExJTkUiIHZhbHVlPSLjgqLjgqbjg4jjg6njgqTjg7MiLz4NCgkJPHVpdGV4dCBuYW1lPSJUQUJfVEhVTUIiIHZhbHVlPSLjgrXjg6Djg43jg7zjg6siLz4NCgkJPHVpdGV4dCBuYW1lPSJUQUJfTk9URVMiIHZhbHVlPSLjg47jg7zjg4giLz4NCgkJPHVpdGV4dCBuYW1lPSJUQUJfU0VBUkNIIiB2YWx1ZT0i5qSc57SiIi8+DQoJCTx1aXRleHQgbmFtZT0iU0xJREVfSEVBRElORyIgdmFsdWU9IuOCueODqeOCpOODieOCv+OCpOODiOODqyIvPg0KCQk8dWl0ZXh0IG5hbWU9IkRVUkFUSU9OX0hFQURJTkciIHZhbHVlPSLplbfjgZUiLz4NCgkJPHVpdGV4dCBuYW1lPSJTRUFSQ0hfSEVBRElORyIgdmFsdWU9IuaknOe0ouOBmeOCi+ODhuOCreOCueODiCA6ICIvPg0KCQk8dWl0ZXh0IG5hbWU9IlRIVU1CX0hFQURJTkciIHZhbHVlPSLjgrnjg6njgqTjg4kiLz4NCgkJPHVpdGV4dCBuYW1lPSJUSFVNQl9JTkZPIiB2YWx1ZT0i44K544Op44Kk44OJ44K/44Kk44OI44OrIC8g6ZW344GVIi8+DQoJCTx1aXRleHQgbmFtZT0iQVRUQUNITkFNRV9IRUFESU5HIiB2YWx1ZT0i44OV44Kh44Kk44Or5ZCNIi8+DQoJCTx1aXRleHQgbmFtZT0iQVRUQUNIU0laRV9IRUFESU5HIiB2YWx1ZT0i44K144Kk44K6Ii8+DQoJCTx1aXRleHQgbmFtZT0iU0xJREVfTk9URVMiIHZhbHVlPSLjgrnjg6njgqTjg4njg47jg7zjg4giLz4NCgkJPCEtLXF1aXogcG9kIGFuZCBtZXNzYWdlIGJveCB0ZXh0cy0tPg0KCQk8dWl0ZXh0IG5hbWU9IlFVSVpQT0RfUVVJWl9BVFRFTVBUIiB2YWx1ZT0i44Kv44Kk44K66Kmm6KGM5Zue5pWwIDogIi8+DQoJCTx1aXRleHQgbmFtZT0iUVVJWlBPRF9RVUlaX0FUVEVNUFRfVkFMVUUiIHZhbHVlPSIlbiAvICV0Ii8+DQoJCTx1aXRleHQgbmFtZT0iUVVJWlBPRF9RVUlaX1NDT1JFIiB2YWx1ZT0i44K544Kz44KiIDogIi8+DQoJCTx1aXRleHQgbmFtZT0iUVVJWlBPRF9RVUlaX1BBU1NTQ09SRSIgdmFsdWU9IuWQiOagvOeCuSA6Ii8+DQoJCTx1aXRleHQgbmFtZT0iUVVJWlBPRF9RVUlaX01BWFNDT1JFIiB2YWx1ZT0i5pyA6auY5b6X54K5IDogIi8+DQoJCTx1aXRleHQgbmFtZT0iUVVJWlBPRF9RVUVTQVRNUFRfU1RSIiB2YWx1ZT0i6Kmm6KGM5Zue5pWwIDogJW4gLyAldCIvPg0KCQk8dWl0ZXh0IG5hbWU9IlFVSVpQT0RfUVVFU1RZUEVfU1RSIiB2YWx1ZT0i44K/44Kk44OXIDogJXMiLz4NCgkJPHVpdGV4dCBuYW1lPSJRVUlaUE9EX1FVRVNUWVBFX0dSRCIgdmFsdWU9IuipleS+oSIvPg0KCQk8dWl0ZXh0IG5hbWU9IlFVSVpQT0RfUVVFU1RZUEVfU1ZZIiB2YWx1ZT0i44Ki44Oz44Kx44O844OIIi8+DQoJCTx1aXRleHQgbmFtZT0iUVVJWlBPRF9RVUlaQVRNUFRfSU5GIiB2YWx1ZT0i54Sh5Yi26ZmQIi8+DQoJCTx1aXRleHQgbmFtZT0iUVVJWlBPRF9RVUVTQVRNUFRfSU5GIiB2YWx1ZT0i54Sh5Yi26ZmQIi8+DQoJCTx1aXRleHQgbmFtZT0iV0FSTklOR01TR19ZRVNTVFJJTkciIHZhbHVlPSLjga/jgYQiLz4NCgkJPHVpdGV4dCBuYW1lPSJXQVJOSU5HTVNHX05PU1RSSU5HIiB2YWx1ZT0i44GE44GE44GIIi8+DQoJCTx1aXRleHQgbmFtZT0iV0FSTklOR01TR19USVRMRVNUUklORyIgdmFsdWU9IuOCr+OCpOOCuuOBruODiuODk+OCsuODvOOCt+ODp+ODs+OBq+mWouOBmeOCi+itpuWRiiIvPg0KCQk8dWl0ZXh0IG5hbWU9IldBUk5JTkdNU0dfTVNHU1RSSU5HIiB2YWx1ZT0i44GT44Gu44Kv44Kk44K644Gr44Gv44CB44G+44Gg6Kej562U44GX44Gm44GE44Gq44GE6LOq5ZWP44GM44GC44KK44G+44GZ44CCJiN4QTsmI3hBOyDjgq/jgqTjgrrjgpLntYLkuobjgZnjgovjgavjga/jgIHjgIzjga/jgYTjgI3jgpLjgq/jg6rjg4Pjgq/jgZfjgb7jgZnjgILjgq/jgqTjgrrjgpLntprooYzjgZnjgovjgavjga/jgIHjgIzjgYTjgYTjgYjjgI3jgpLjgq/jg6rjg4Pjgq/jgZfjgb7jgZnjgIIiLz4NCgkJPHVpdGV4dCBuYW1lPSJJTkZPUk1BVElPTl9IMjY0X0ZMQVNIUExBWUVSIiB2YWx1ZT0i44GK5L2/44GE44Gu44Kz44Oz44OU44Ol44O844K/44Gr54++5Zyo44Kk44Oz44K544OI44O844Or44GV44KM44Gm44GE44KLIEZsYXNoIFBsYXllciDjga7jg5Djg7zjgrjjg6fjg7Pjga/jgIHjgZPjga7jg5Pjg4fjgqrjgpLjgrXjg53jg7zjg4jjgZfjgabjgYTjgb7jgZvjgpPjgILmnIDmlrDjga4gRmxhc2ggUGxheWVyIOOCkuODgOOCpuODs+ODreODvOODieOBmeOCi+OBq+OBr+OAgeODk+ODh+OCqumgmOWfn+OCkuOCr+ODquODg+OCr+OBl+OBpuOBj+OBoOOBleOBhO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jgrXjgqTjg4njg5Djg7zjgpLlj4LliqDogIXjgavopovjgZvjgosiLz4NCgkJPHVpdGV4dCBuYW1lPSJNVVRFIiB2YWx1ZT0i44Of44Ol44O844OIIi8+DQoJCTx1aXRleHQgbmFtZT0iRE9DV1JBUF9USVRMRSIgdmFsdWU9IlByZXNlbnRlciDmt7vku5jjg5XjgqHjgqTjg6siLz4NCgkJPHVpdGV4dCBuYW1lPSJET0NXUkFQX01TRyIgdmFsdWU9IuODnuOCpOOCs+ODs+ODlOODpeODvOOCv+OBq+S/neWtmCIvPg0KCQk8dWl0ZXh0IG5hbWU9IkRPQ1dSQVBfUFJPTVBUIiB2YWx1ZT0i44Kv44Oq44OD44Kv44GX44Gm44OA44Km44Oz44Ot44O844OJ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siJg6Ii8+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siJg6ICVuLyV0Ii8+DQoJCTx1aXRleHQgbmFtZT0iUVVJWlBPRF9RVUVTVFlQRV9TVFIiIHZhbHVlPSLsnKDtmJU6ICVzIi8+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2AtOymiOulvCDsooXro4ztlZjroKTrqbQgW+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DQoJCTx1aXRleHQgbmFtZT0iU0NSVUJCQVJTVEFUVVNfVklEUExBWUlORyIgdmFsdWU9IlbDrWRlbyBlbiByZXByb2QuIi8+DQoJCTx1aXRleHQgbmFtZT0iU0NSVUJCQVJTVEFUVVNfTE9BRElORyIgdmFsdWU9IkNhcmdhbmRvIi8+DQoJCTx1aXRleHQgbmFtZT0iU0NSVUJCQVJTVEFUVVNfQlVGRkVSSU5HIiB2YWx1ZT0iQWxtYWNlbmFuZG8gZW4gYsO6ZmVyIi8+DQoJCTx1aXRleHQgbmFtZT0iU0NSVUJCQVJTVEFUVVNfUVVFU1RJT04iIHZhbHVlPSJDb250ZXN0YXIgcHJlZ3VudGEiLz4NCgkJPHVpdGV4dCBuYW1lPSJTQ1JVQkJBUlNUQVRVU19SRVZJRVdRVUlaIiB2YWx1ZT0iUmV2aXNhbmRvIHBydWViYSIvPg0KCQk8IS0tIHN1YnN0aXR1dGlvbjogJW0gPT0gbWludXRlcyByZW1haW5pbmcgLS0+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DQoJCTx1aXRleHQgbmFtZT0iQklPQlROX1RJVExFIiB2YWx1ZT0iQmlvZ3JhZsOtYSIvPg0KCQk8dWl0ZXh0IG5hbWU9IkRJVklERVJCVE5fVElUTEUiIHZhbHVlPSJ8Ii8+DQoJCTx1aXRleHQgbmFtZT0iQ09OVEFDVEJUTl9USVRMRSIgdmFsdWU9IkNvbnRhY3RvIi8+DQoJCTx1aXRleHQgbmFtZT0iVEFCX1FVSVoiIHZhbHVlPSJQcnVlYmEiLz4NCgkJPHVpdGV4dCBuYW1lPSJUQUJfT1VUTElORSIgdmFsdWU9IkNvbnRvcm5vIi8+DQoJCTx1aXRleHQgbmFtZT0iVEFCX1RIVU1CIiB2YWx1ZT0iTWluaWF0LiIvPg0KCQk8dWl0ZXh0IG5hbWU9IlRBQl9OT1RFUyIgdmFsdWU9Ik5vdGFzIi8+DQoJCTx1aXRleHQgbmFtZT0iVEFCX1NFQVJDSCIgdmFsdWU9IkJ1c2NhciIvPg0KCQk8dWl0ZXh0IG5hbWU9IlNMSURFX0hFQURJTkciIHZhbHVlPSJUw610dWxvIGRlIGRpYXBvc2l0aXZhIi8+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DQoJCTx1aXRleHQgbmFtZT0iQVRUQUNITkFNRV9IRUFESU5HIiB2YWx1ZT0iTm9tYnJlIGRlIGFyY2hpdm8iLz4NCgkJPHVpdGV4dCBuYW1lPSJBVFRBQ0hTSVpFX0hFQURJTkciIHZhbHVlPSJUYW1hw7FvIi8+DQoJCTx1aXRleHQgbmFtZT0iU0xJREVfTk9URVMiIHZhbHVlPSJOb3RhcyBkZSBkaWFwb3NpdGl2YS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lNpbGVuY2lhciIvPg0KCQk8dWl0ZXh0IG5hbWU9IkRPQ1dSQVBfVElUTEUiIHZhbHVlPSJBcmNoaXZvIGFkanVudG8gZGUgUHJlc2VudGVyIi8+DQoJCTx1aXRleHQgbmFtZT0iRE9DV1JBUF9NU0ciIHZhbHVlPSJHdWFyZGFyIGVuIE1pIFBDIi8+DQoJCTx1aXRleHQgbmFtZT0iRE9DV1JBUF9QUk9NUFQiIHZhbHVlPSJIYWdhIGNsaWMgZW4gRGVzY2FyZ2FyIi8+DQoJPC9sYW5ndWFnZT4NCgk8bGFuZ3VhZ2UgaWQ9InB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aWRlICVuIi8+DQoJCTwhLS0gc3Vic3RpdHV0aW9uOiAlbiA9PSBzbGlkZSBudW1iZXIgLS0+DQoJCTwhLS0gc3Vic3RpdHV0aW9uOiAldCA9PSB0b3RhbCBzbGlkZSBjb3VudCAtLT4NCgkJPHVpdGV4dCBuYW1lPSJTQ1JVQkJBUlNUQVRVU19TTElERUlORk8iIHZhbHVlPSJTbGlkZSAlbiAvICV0IHwgIi8+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0byIvPg0KCQk8dWl0ZXh0IG5hbWU9IlRBQl9RVUlaIiB2YWx1ZT0iUXVlc3QuIi8+DQoJCTx1aXRleHQgbmFtZT0iVEFCX09VVExJTkUiIHZhbHVlPSJFc3F1ZW1hIi8+DQoJCTx1aXRleHQgbmFtZT0iVEFCX1RIVU1CIiB2YWx1ZT0iTWluaSIvPg0KCQk8dWl0ZXh0IG5hbWU9IlRBQl9OT1RFUyIgdmFsdWU9Ik5vdGFzIi8+DQoJCTx1aXRleHQgbmFtZT0iVEFCX1NFQVJDSCIgdmFsdWU9IkJ1c2NhIi8+DQoJCTx1aXRleHQgbmFtZT0iU0xJREVfSEVBRElORyIgdmFsdWU9IlTDrXR1bG8gZG8gc2xpZGUiLz4NCgkJPHVpdGV4dCBuYW1lPSJEVVJBVElPTl9IRUFESU5HIiB2YWx1ZT0iRHVyYcOnw6NvIi8+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DQoJCTx1aXRleHQgbmFtZT0iU0xJREVfTk9URVMiIHZhbHVlPSJBbm90YcOnw7VlcyBkbyBzbGlkZSIvPg0KCQk8IS0tcXVpeiBwb2QgYW5kIG1lc3NhZ2UgYm94IHRleHRzLS0+DQoJCTx1aXRleHQgbmFtZT0iUVVJWlBPRF9RVUlaX0FUVEVNUFQiIHZhbHVlPSJUZW50YXRpdmEgbm8gcXVlc3Rpb27DoXJpbzoiLz4NCgkJPHVpdGV4dCBuYW1lPSJRVUlaUE9EX1FVSVpfQVRURU1QVF9WQUxVRSIgdmFsdWU9IiVuIGRlICV0Ii8+DQoJCTx1aXRleHQgbmFtZT0iUVVJWlBPRF9RVUlaX1NDT1JFIiB2YWx1ZT0iUG9udHVhw6fDo286Ii8+DQoJCTx1aXRleHQgbmFtZT0iUVVJWlBPRF9RVUlaX1BBU1NTQ09SRSIgdmFsdWU9IlBvbnR1YcOnw6NvIGRlIGFwcm92YcOnw6NvOiIvPg0KCQk8dWl0ZXh0IG5hbWU9IlFVSVpQT0RfUVVJWl9NQVhTQ09SRSIgdmFsdWU9IlBvbnR1YcOnw6NvIG3DoXhpbWE6Ii8+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DQoJCTx1aXRleHQgbmFtZT0iUVVJWlBPRF9RVUlaQVRNUFRfSU5GIiB2YWx1ZT0iSW5maW5pdG8iLz4NCgkJPHVpdGV4dCBuYW1lPSJRVUlaUE9EX1FVRVNBVE1QVF9JTkYiIHZhbHVlPSJJbmZpbml0byIvPg0KCQk8dWl0ZXh0IG5hbWU9IldBUk5JTkdNU0dfWUVTU1RSSU5HIiB2YWx1ZT0iU2ltIi8+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DQoJPC9sYW5ndWFnZT4NCgk8bGFuZ3VhZ2UgaWQ9Iml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ludGVycm90dG8iLz4NCgkJPHVpdGV4dCBuYW1lPSJTQ1JVQkJBUlNUQVRVU19QTEFZSU5HIiB2YWx1ZT0iUmlwcm9kdXppb25lIi8+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DQoJCTx1aXRleHQgbmFtZT0iRUxBUFNFRCIgdmFsdWU9IiVtIE1pbnV0aSAlcyBTZWNvbmRpIHJpbWFuZW50aSIvPg0KCQk8dWl0ZXh0IG5hbWU9Ik5PVEZPVU5EIiB2YWx1ZT0iTmVzc3VuIGVsZW1lbnRvIHRyb3ZhdG8iLz4NCgkJPHVpdGV4dCBuYW1lPSJBVFRBQ0hNRU5UUyIgdmFsdWU9IkFsbGVnYXRp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DQoJCTx1aXRleHQgbmFtZT0iRFVSQVRJT05fSEVBRElORyIgdmFsdWU9IkR1cmF0YSIvPg0KCQk8dWl0ZXh0IG5hbWU9IlNFQVJDSF9IRUFESU5HIiB2YWx1ZT0iQ2VyY2EgdGVzdG86Ii8+DQoJCTx1aXRleHQgbmFtZT0iVEhVTUJfSEVBRElORyIgdmFsdWU9IkRpYXBvc2l0aXZhIi8+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DQoJCTx1aXRleHQgbmFtZT0iUVVJWlBPRF9RVUVTVFlQRV9TVFIiIHZhbHVlPSJUaXBvOiAlcyIvPg0KCQk8dWl0ZXh0IG5hbWU9IlFVSVpQT0RfUVVFU1RZUEVfR1JEIiB2YWx1ZT0iQ29uIHZhbHV0YXppb25lIi8+DQoJCTx1aXRleHQgbmFtZT0iUVVJWlBPRF9RVUVTVFlQRV9TVlkiIHZhbHVlPSJJbmRhZ2luZSIvPg0KCQk8dWl0ZXh0IG5hbWU9IlFVSVpQT0RfUVVJWkFUTVBUX0lORiIgdmFsdWU9IkluZmluaXRpIi8+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DQoJCTx1aXRleHQgbmFtZT0iRE9DV1JBUF9USVRMRSIgdmFsdWU9IkFsbGVnYXRvIGZpbGUgUHJlc2VudGVyIi8+DQoJCTx1aXRleHQgbmFtZT0iRE9DV1JBUF9NU0ciIHZhbHVlPSJTYWx2YSBpbiBSaXNvcnNlIGRlbCBjb21wdXRlciIvPg0KCQk8dWl0ZXh0IG5hbWU9IkRPQ1dSQVBfUFJPTVBUIiB2YWx1ZT0iQ2xpYyBwZXIgc2NhcmljYXJlIi8+DQoJPC9sYW5ndWFnZT4NCgk8bGFuZ3VhZ2UgaWQ9Im5s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DQoJCTx1aXRleHQgbmFtZT0iU0NSVUJCQVJTVEFUVVNfVklEUExBWUlORyIgdmFsdWU9IlZpZGVvIGFmc3BlbGVuIi8+DQoJCTx1aXRleHQgbmFtZT0iU0NSVUJCQVJTVEFUVVNfTE9BRElORyIgdmFsdWU9IkxhZGVuIi8+DQoJCTx1aXRleHQgbmFtZT0iU0NSVUJCQVJTVEFUVVNfQlVGRkVSSU5HIiB2YWx1ZT0iQnVmZmVyZW4iLz4NCgkJPHVpdGV4dCBuYW1lPSJTQ1JVQkJBUlNUQVRVU19RVUVTVElPTiIgdmFsdWU9IlZyYWFnIG1ldCBhbnR3b29yZCIvPg0KCQk8dWl0ZXh0IG5hbWU9IlNDUlVCQkFSU1RBVFVTX1JFVklFV1FVSVoiIHZhbHVlPSJRdWl6IGNvbnRyb2xlcmVuIi8+DQoJCTwhLS0gc3Vic3RpdHV0aW9uOiAlbSA9PSBtaW51dGVzIHJlbWFpbmluZyAtLT4NCgkJPCEtLSBzdWJzdGl0dXRpb246ICVzID09IHNlY29uZHMgcmVtYWluaW5nIC0tPg0KCQk8dWl0ZXh0IG5hbWU9IkVMQVBTRUQiIHZhbHVlPSJFciByZXN0ZXJlbiAlbSBtaW51dGVuICVzIHNlY29uZGVuIi8+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DQoJCTx1aXRleHQgbmFtZT0iVEFCX1FVSVoiIHZhbHVlPSJRdWl6Ii8+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DQoJCTx1aXRleHQgbmFtZT0iU0VBUkNIX0hFQURJTkciIHZhbHVlPSJab2VrZW4gbmFhciB0ZWtzdDoiLz4NCgkJPHVpdGV4dCBuYW1lPSJUSFVNQl9IRUFESU5HIiB2YWx1ZT0iRGlhIi8+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DQoJCTwhLS1xdWl6IHBvZCBhbmQgbWVzc2FnZSBib3ggdGV4dHMtLT4NCgkJPHVpdGV4dCBuYW1lPSJRVUlaUE9EX1FVSVpfQVRURU1QVCIgdmFsdWU9IlF1aXpwb2dpbmc6Ii8+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DQoJCTx1aXRleHQgbmFtZT0iUVVJWlBPRF9RVUVTVFlQRV9TVFIiIHZhbHVlPSJUeXBlOiAlcyIvPg0KCQk8dWl0ZXh0IG5hbWU9IlFVSVpQT0RfUVVFU1RZUEVfR1JEIiB2YWx1ZT0iVGVsdCB2b29yIHNjb3JlIi8+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DQoJCTx1aWZvbnQgbmFtZT0iRk9OVF9QUkVTRU5UQVRJT05OQU1FIiB2YWx1ZT0i5a6L5L2TLTE4MDMwLDE0LGZhbHNlLGZhbHNlLHRydWUiLz4NCgkJPHVpZm9udCBuYW1lPSJGT05UX1BSRVNFTlRFUk5BTUUiIHZhbHVlPSLlrovkvZMtMTgwMzAsMTQsdHJ1ZSxmYWxzZSx0cnVlIi8+DQoJCTx1aWZvbnQgbmFtZT0iRk9OVF9QUkVTRU5URVJUSVRMRSIgdmFsdWU9IuWui+S9ky0xODAzMCwxMyxmYWxzZSxmYWxzZSx0cnVlIi8+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DQoJCTx1aWZvbnQgbmFtZT0iRk9OVF9NU0dCT1hfV0lOVElUTEUiIHZhbHVlPSLlrovkvZMtMTgwMzAsMTIsdHJ1ZSxmYWxzZSx0cnVlIi8+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DQoJCTx1aWZvbnQgbmFtZT0iRk9OVF9RVUlaUE9EX1FVRVNUSU9OX1NDT1JFIiB2YWx1ZT0i5a6L5L2TLTE4MDMwLDEwLGZhbHNlLGZhbHNlLHRydWUiLz4NCgkJPHVpZm9udCBuYW1lPSJGT05UX1FVSVpQT0RfUVVFU1RJT05fU0NPUkVfVkFMVUUiIHZhbHVlPSLlrovkvZMtMTgwMzAsMTAsdHJ1ZSxmYWxzZSx0cnVlIi8+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S9ky0xODAzMCwxMCxmYWxzZSxmYWxzZSx0cnVlIi8+DQoJCTx1aWZvbnQgbmFtZT0iRk9OVF9RVUlaUE9EX1FVSVpfUVVFU1RJT05fQVRURU1QVEVEX1ZBTFVFIiB2YWx1ZT0i5a6L5L2TLTE4MDMwLDEwLHRydWUsZmFsc2UsdHJ1ZSIvPg0KCQk8dWlmb250IG5hbWU9IkZPTlRfUVVJWlBPRF9RVUlaX1NDT1JFX1RBRyIgdmFsdWU9IuWui+S9ky0xODAzMCwxMix0cnVlLGZhbHNlLHRydWUiLz4NCgkJPHVpZm9udCBuYW1lPSJGT05UX1FVSVpQT0RfUVVJWl9TQ09SRSIgdmFsdWU9IuWui+S9ky0xODAzMCwxMCxmYWxzZSxmYWxzZSx0cnVlIi8+DQoJCTx1aWZvbnQgbmFtZT0iRk9OVF9RVUlaUE9EX1FVSVpfU0NPUkVfVkFMVUUiIHZhbHVlPSLlrovkvZMtMTgwMzAsMTAsdHJ1ZSxmYWxzZSx0cnVlIi8+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S9ky0xODAzMCwxMCxmYWxzZSxmYWxzZSx0cnVlIi8+DQoJCTx1aWZvbnQgbmFtZT0iRk9OVF9RVUlaUE9EX1FVSVpfUEFTU1NDT1JFX1ZBTFVFIiB2YWx1ZT0i5a6L5L2TLTE4MDMwLDEwLHRydWUsZmFsc2UsdHJ1ZSIvPg0KCQk8IS0tIHVpdGV4dCAtLT4NCgkJPCEtLSBzdWJzdGl0dXRpb246ICVuID09IHNsaWRlIG51bWJlciAtLT4NCgkJPHVpdGV4dCBuYW1lPSJVTk5BTUVEU0xJREVUSVRMRSIgdmFsdWU9IuW5u+eBr+eJhyAlbiIvPg0KCQk8IS0tIHN1YnN0aXR1dGlvbjogJW4gPT0gc2xpZGUgbnVtYmVyIC0tPg0KCQk8IS0tIHN1YnN0aXR1dGlvbjogJXQgPT0gdG90YWwgc2xpZGUgY291bnQgLS0+DQoJCTx1aXRleHQgbmFtZT0iU0NSVUJCQVJTVEFUVVNfU0xJREVJTkZPIiB2YWx1ZT0i5bm754Gv54mHICVuIC8gJXQgfCAiLz4NCgkJPHVpdGV4dCBuYW1lPSJTQ1JVQkJBUlNUQVRVU19TVE9QUEVEIiB2YWx1ZT0i5bey5YGc5q2iIi8+DQoJCTx1aXRleHQgbmFtZT0iU0NSVUJCQVJTVEFUVVNfUExBWUlORyIgdmFsdWU9Iuato+WcqOaSreaUviIvPg0KCQk8dWl0ZXh0IG5hbWU9IlNDUlVCQkFSU1RBVFVTX05PQVVESU8iIHZhbHVlPSLml6Dpn7PpopEiLz4NCgkJPHVpdGV4dCBuYW1lPSJTQ1JVQkJBUlNUQVRVU19WSURQTEFZSU5HIiB2YWx1ZT0i6KeG6aKR5pKt5pS+Ii8+DQoJCTx1aXRleHQgbmFtZT0iU0NSVUJCQVJTVEFUVVNfTE9BRElORyIgdmFsdWU9Iuato+WcqOi9veWFpSIvPg0KCQk8dWl0ZXh0IG5hbWU9IlNDUlVCQkFSU1RBVFVTX0JVRkZFUklORyIgdmFsdWU9Iuato+WcqOi/m+ihjOe8k+WGsuWkhOeQhiIvPg0KCQk8dWl0ZXh0IG5hbWU9IlNDUlVCQkFSU1RBVFVTX1FVRVNUSU9OIiB2YWx1ZT0i5Zue562U6Zeu6aKYIi8+DQoJCTx1aXRleHQgbmFtZT0iU0NSVUJCQVJTVEFUVVNfUkVWSUVXUVVJWiIgdmFsdWU9Iuato+WcqOWuoemYhea1i+mqjCIvPg0KCQk8IS0tIHN1YnN0aXR1dGlvbjogJW0gPT0gbWludXRlcyByZW1haW5pbmcgLS0+DQoJCTwhLS0gc3Vic3RpdHV0aW9uOiAlcyA9PSBzZWNvbmRzIHJlbWFpbmluZyAtLT4NCgkJPHVpdGV4dCBuYW1lPSJFTEFQU0VEIiB2YWx1ZT0i5Ymp5L2ZICVtIOWIhumSnyAlcyDnp5IiLz4NCgkJPHVpdGV4dCBuYW1lPSJOT1RGT1VORCIgdmFsdWU9IuacquaJvuWIsOS7u+S9leWGheWuuSIvPg0KCQk8dWl0ZXh0IG5hbWU9IkFUVEFDSE1FTlRTIiB2YWx1ZT0i6ZmE5Lu2Ii8+DQoJCTwhLS0gc3Vic3RpdHV0aW9uOiAlcCA9PSBjdXJyZW50IHNwZWFrZXIncyB0aXRsZSAtLT4NCgkJPHVpdGV4dCBuYW1lPSJCSU9XSU5fVElUTEUiIHZhbHVlPSLkuKrkurrnroDku4s6ICVwIi8+DQoJCTx1aXRleHQgbmFtZT0iQklPQlROX1RJVExFIiB2YWx1ZT0i5Liq5Lq6566A5LuLIi8+DQoJCTx1aXRleHQgbmFtZT0iRElWSURFUkJUTl9USVRMRSIgdmFsdWU9InwiLz4NCgkJPHVpdGV4dCBuYW1lPSJDT05UQUNUQlROX1RJVExFIiB2YWx1ZT0i6IGU57O75pa55byPIi8+DQoJCTx1aXRleHQgbmFtZT0iVEFCX1FVSVoiIHZhbHVlPSLmtYvpqowiLz4NCgkJPHVpdGV4dCBuYW1lPSJUQUJfT1VUTElORSIgdmFsdWU9IuWkp+e6siIvPg0KCQk8dWl0ZXh0IG5hbWU9IlRBQl9USFVNQiIgdmFsdWU9Iue8qeeVpeWbviIvPg0KCQk8dWl0ZXh0IG5hbWU9IlRBQl9OT1RFUyIgdmFsdWU9IuWkh+azqCIvPg0KCQk8dWl0ZXh0IG5hbWU9IlRBQl9TRUFSQ0giIHZhbHVlPSLmkJzntKIiLz4NCgkJPHVpdGV4dCBuYW1lPSJTTElERV9IRUFESU5HIiB2YWx1ZT0i5bm754Gv54mH5qCH6aKYIi8+DQoJCTx1aXRleHQgbmFtZT0iRFVSQVRJT05fSEVBRElORyIgdmFsdWU9IuaMgee7reaXtumXtCIvPg0KCQk8dWl0ZXh0IG5hbWU9IlNFQVJDSF9IRUFESU5HIiB2YWx1ZT0i5pCc57Si5paH5pysOiIvPg0KCQk8dWl0ZXh0IG5hbWU9IlRIVU1CX0hFQURJTkciIHZhbHVlPSLlubvnga/niYciLz4NCgkJPHVpdGV4dCBuYW1lPSJUSFVNQl9JTkZPIiB2YWx1ZT0i5bm754Gv54mH5qCH6aKYL+aMgee7reaXtumXtCIvPg0KCQk8dWl0ZXh0IG5hbWU9IkFUVEFDSE5BTUVfSEVBRElORyIgdmFsdWU9IuaWh+S7tuWQjSIvPg0KCQk8dWl0ZXh0IG5hbWU9IkFUVEFDSFNJWkVfSEVBRElORyIgdmFsdWU9IuWkp+WwjyIvPg0KCQk8dWl0ZXh0IG5hbWU9IlNMSURFX05PVEVTIiB2YWx1ZT0i5bm754Gv54mH5aSH5rOo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TwvbGFuZ3VhZ2U+DQo8L2NvbmZpZ3VyYXRpb24+DQo="/>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PSNARRATIONPROPS" val="P:\Duke\10_5_1\proc wav\10_5_1_09.wav"/>
  <p:tag name="PPSNARRATION" val="9,362333645,P:\Duke\Completed\10_5_1\10_5_1_Lecture_Trans\comp10_unit5-1_lecture_slides\Media.ppcx"/>
</p:tagLst>
</file>

<file path=ppt/tags/tag11.xml><?xml version="1.0" encoding="utf-8"?>
<p:tagLst xmlns:a="http://schemas.openxmlformats.org/drawingml/2006/main" xmlns:r="http://schemas.openxmlformats.org/officeDocument/2006/relationships" xmlns:p="http://schemas.openxmlformats.org/presentationml/2006/main">
  <p:tag name="PPSNARRATIONPROPS" val="P:\Duke\10_5_1\proc wav\10_5_1_10.wav"/>
  <p:tag name="PPSNARRATION" val="10,362333645,P:\Duke\Completed\10_5_1\10_5_1_Lecture_Trans\comp10_unit5-1_lecture_slides\Media.ppcx"/>
</p:tagLst>
</file>

<file path=ppt/tags/tag12.xml><?xml version="1.0" encoding="utf-8"?>
<p:tagLst xmlns:a="http://schemas.openxmlformats.org/drawingml/2006/main" xmlns:r="http://schemas.openxmlformats.org/officeDocument/2006/relationships" xmlns:p="http://schemas.openxmlformats.org/presentationml/2006/main">
  <p:tag name="PPSNARRATIONPROPS" val="P:\Duke\10_5_1\proc wav\10_5_1_11.wav"/>
  <p:tag name="PPSNARRATION" val="11,362333645,P:\Duke\Completed\10_5_1\10_5_1_Lecture_Trans\comp10_unit5-1_lecture_slides\Media.ppcx"/>
</p:tagLst>
</file>

<file path=ppt/tags/tag13.xml><?xml version="1.0" encoding="utf-8"?>
<p:tagLst xmlns:a="http://schemas.openxmlformats.org/drawingml/2006/main" xmlns:r="http://schemas.openxmlformats.org/officeDocument/2006/relationships" xmlns:p="http://schemas.openxmlformats.org/presentationml/2006/main">
  <p:tag name="PPSNARRATIONPROPS" val="P:\Duke\10_5_1\proc wav\10_5_1_12.wav"/>
  <p:tag name="PPSNARRATION" val="12,362333645,P:\Duke\Completed\10_5_1\10_5_1_Lecture_Trans\comp10_unit5-1_lecture_slides\Media.ppcx"/>
</p:tagLst>
</file>

<file path=ppt/tags/tag14.xml><?xml version="1.0" encoding="utf-8"?>
<p:tagLst xmlns:a="http://schemas.openxmlformats.org/drawingml/2006/main" xmlns:r="http://schemas.openxmlformats.org/officeDocument/2006/relationships" xmlns:p="http://schemas.openxmlformats.org/presentationml/2006/main">
  <p:tag name="PPSNARRATIONPROPS" val="P:\Duke\10_5_1\proc wav\10_5_1_13.wav"/>
  <p:tag name="PPSNARRATION" val="13,362333645,P:\Duke\Completed\10_5_1\10_5_1_Lecture_Trans\comp10_unit5-1_lecture_slides\Media.ppcx"/>
</p:tagLst>
</file>

<file path=ppt/tags/tag15.xml><?xml version="1.0" encoding="utf-8"?>
<p:tagLst xmlns:a="http://schemas.openxmlformats.org/drawingml/2006/main" xmlns:r="http://schemas.openxmlformats.org/officeDocument/2006/relationships" xmlns:p="http://schemas.openxmlformats.org/presentationml/2006/main">
  <p:tag name="PPSNARRATIONPROPS" val="P:\Duke\10_5_1\proc wav\10_5_1_14.wav"/>
  <p:tag name="PPSNARRATION" val="14,362333645,P:\Duke\Completed\10_5_1\10_5_1_Lecture_Trans\comp10_unit5-1_lecture_slides\Media.ppcx"/>
</p:tagLst>
</file>

<file path=ppt/tags/tag16.xml><?xml version="1.0" encoding="utf-8"?>
<p:tagLst xmlns:a="http://schemas.openxmlformats.org/drawingml/2006/main" xmlns:r="http://schemas.openxmlformats.org/officeDocument/2006/relationships" xmlns:p="http://schemas.openxmlformats.org/presentationml/2006/main">
  <p:tag name="PPSNARRATIONPROPS" val="P:\Duke\10_5_1\proc wav\10_5_1_15.wav"/>
  <p:tag name="PPSNARRATION" val="15,362333645,P:\Duke\Completed\10_5_1\10_5_1_Lecture_Trans\comp10_unit5-1_lecture_slides\Media.ppcx"/>
</p:tagLst>
</file>

<file path=ppt/tags/tag17.xml><?xml version="1.0" encoding="utf-8"?>
<p:tagLst xmlns:a="http://schemas.openxmlformats.org/drawingml/2006/main" xmlns:r="http://schemas.openxmlformats.org/officeDocument/2006/relationships" xmlns:p="http://schemas.openxmlformats.org/presentationml/2006/main">
  <p:tag name="PPSNARRATIONPROPS" val="P:\Duke\10_5_1\proc wav\10_5_1_16.wav"/>
  <p:tag name="PPSNARRATION" val="16,362333645,P:\Duke\Completed\10_5_1\10_5_1_Lecture_Trans\comp10_unit5-1_lecture_slides\Media.ppcx"/>
</p:tagLst>
</file>

<file path=ppt/tags/tag18.xml><?xml version="1.0" encoding="utf-8"?>
<p:tagLst xmlns:a="http://schemas.openxmlformats.org/drawingml/2006/main" xmlns:r="http://schemas.openxmlformats.org/officeDocument/2006/relationships" xmlns:p="http://schemas.openxmlformats.org/presentationml/2006/main">
  <p:tag name="PPSNARRATIONPROPS" val="P:\Duke\10_5_2\proc wav\10_5_2_04.wav"/>
  <p:tag name="PPSNARRATION" val="4,2146531551,P:\Duke\Completed\10_5_2\10_5_2_Lecture_Trans\comp10_unit5-2_lecture_slides\Media.ppcx"/>
</p:tagLst>
</file>

<file path=ppt/tags/tag19.xml><?xml version="1.0" encoding="utf-8"?>
<p:tagLst xmlns:a="http://schemas.openxmlformats.org/drawingml/2006/main" xmlns:r="http://schemas.openxmlformats.org/officeDocument/2006/relationships" xmlns:p="http://schemas.openxmlformats.org/presentationml/2006/main">
  <p:tag name="PPSNARRATIONPROPS" val="P:\Duke\10_5_2\proc wav\10_5_2_05.wav"/>
  <p:tag name="PPSNARRATION" val="5,2146531551,P:\Duke\Completed\10_5_2\10_5_2_Lecture_Trans\comp10_unit5-2_lecture_slides\Media.ppcx"/>
</p:tagLst>
</file>

<file path=ppt/tags/tag2.xml><?xml version="1.0" encoding="utf-8"?>
<p:tagLst xmlns:a="http://schemas.openxmlformats.org/drawingml/2006/main" xmlns:r="http://schemas.openxmlformats.org/officeDocument/2006/relationships" xmlns:p="http://schemas.openxmlformats.org/presentationml/2006/main">
  <p:tag name="MMPROD_SUBSTITUTION_ID" val="{3D6C2513-5493-41E6-B81E-B989F7528821}"/>
</p:tagLst>
</file>

<file path=ppt/tags/tag20.xml><?xml version="1.0" encoding="utf-8"?>
<p:tagLst xmlns:a="http://schemas.openxmlformats.org/drawingml/2006/main" xmlns:r="http://schemas.openxmlformats.org/officeDocument/2006/relationships" xmlns:p="http://schemas.openxmlformats.org/presentationml/2006/main">
  <p:tag name="PPSNARRATIONPROPS" val="P:\Duke\10_5_2\proc wav\10_5_2_06.wav"/>
  <p:tag name="PPSNARRATION" val="6,2146531551,P:\Duke\Completed\10_5_2\10_5_2_Lecture_Trans\comp10_unit5-2_lecture_slides\Media.ppcx"/>
</p:tagLst>
</file>

<file path=ppt/tags/tag21.xml><?xml version="1.0" encoding="utf-8"?>
<p:tagLst xmlns:a="http://schemas.openxmlformats.org/drawingml/2006/main" xmlns:r="http://schemas.openxmlformats.org/officeDocument/2006/relationships" xmlns:p="http://schemas.openxmlformats.org/presentationml/2006/main">
  <p:tag name="PPSNARRATIONPROPS" val="P:\Duke\10_5_2\proc wav\10_5_2_07.wav"/>
  <p:tag name="PPSNARRATION" val="7,2146531551,P:\Duke\Completed\10_5_2\10_5_2_Lecture_Trans\comp10_unit5-2_lecture_slides\Media.ppcx"/>
</p:tagLst>
</file>

<file path=ppt/tags/tag22.xml><?xml version="1.0" encoding="utf-8"?>
<p:tagLst xmlns:a="http://schemas.openxmlformats.org/drawingml/2006/main" xmlns:r="http://schemas.openxmlformats.org/officeDocument/2006/relationships" xmlns:p="http://schemas.openxmlformats.org/presentationml/2006/main">
  <p:tag name="PPSNARRATIONPROPS" val="P:\Duke\10_5_2\proc wav\10_5_2_08.wav"/>
  <p:tag name="PPSNARRATION" val="8,2146531551,P:\Duke\Completed\10_5_2\10_5_2_Lecture_Trans\comp10_unit5-2_lecture_slides\Media.ppcx"/>
</p:tagLst>
</file>

<file path=ppt/tags/tag23.xml><?xml version="1.0" encoding="utf-8"?>
<p:tagLst xmlns:a="http://schemas.openxmlformats.org/drawingml/2006/main" xmlns:r="http://schemas.openxmlformats.org/officeDocument/2006/relationships" xmlns:p="http://schemas.openxmlformats.org/presentationml/2006/main">
  <p:tag name="PPSNARRATIONPROPS" val="P:\Duke\10_5_2\proc wav\10_5_2_09.wav"/>
  <p:tag name="PPSNARRATION" val="9,2146531551,P:\Duke\Completed\10_5_2\10_5_2_Lecture_Trans\comp10_unit5-2_lecture_slides\Media.ppcx"/>
</p:tagLst>
</file>

<file path=ppt/tags/tag24.xml><?xml version="1.0" encoding="utf-8"?>
<p:tagLst xmlns:a="http://schemas.openxmlformats.org/drawingml/2006/main" xmlns:r="http://schemas.openxmlformats.org/officeDocument/2006/relationships" xmlns:p="http://schemas.openxmlformats.org/presentationml/2006/main">
  <p:tag name="PPSNARRATIONPROPS" val="P:\Duke\10_5_2\proc wav\10_5_2_10.wav"/>
  <p:tag name="PPSNARRATION" val="10,2146531551,P:\Duke\Completed\10_5_2\10_5_2_Lecture_Trans\comp10_unit5-2_lecture_slides\Media.ppcx"/>
</p:tagLst>
</file>

<file path=ppt/tags/tag25.xml><?xml version="1.0" encoding="utf-8"?>
<p:tagLst xmlns:a="http://schemas.openxmlformats.org/drawingml/2006/main" xmlns:r="http://schemas.openxmlformats.org/officeDocument/2006/relationships" xmlns:p="http://schemas.openxmlformats.org/presentationml/2006/main">
  <p:tag name="PPSNARRATIONPROPS" val="P:\Duke\10_5_2\proc wav\10_5_2_12.wav"/>
  <p:tag name="PPSNARRATION" val="12,2146531551,P:\Duke\Completed\10_5_2\10_5_2_Lecture_Trans\comp10_unit5-2_lecture_slides\Media.ppcx"/>
</p:tagLst>
</file>

<file path=ppt/tags/tag26.xml><?xml version="1.0" encoding="utf-8"?>
<p:tagLst xmlns:a="http://schemas.openxmlformats.org/drawingml/2006/main" xmlns:r="http://schemas.openxmlformats.org/officeDocument/2006/relationships" xmlns:p="http://schemas.openxmlformats.org/presentationml/2006/main">
  <p:tag name="PPSNARRATIONPROPS" val="P:\Duke\10_5_2\proc wav\10_5_2_13.wav"/>
  <p:tag name="PPSNARRATION" val="13,2146531551,P:\Duke\Completed\10_5_2\10_5_2_Lecture_Trans\comp10_unit5-2_lecture_slides\Media.ppcx"/>
</p:tagLst>
</file>

<file path=ppt/tags/tag27.xml><?xml version="1.0" encoding="utf-8"?>
<p:tagLst xmlns:a="http://schemas.openxmlformats.org/drawingml/2006/main" xmlns:r="http://schemas.openxmlformats.org/officeDocument/2006/relationships" xmlns:p="http://schemas.openxmlformats.org/presentationml/2006/main">
  <p:tag name="PPSNARRATIONPROPS" val="P:\Duke\10_5_2\proc wav\10_5_2_15a.wav"/>
  <p:tag name="PPSNARRATION" val="15,2146531551,P:\Duke\Completed\10_5_2\10_5_2_Lecture_Trans\comp10_unit5-2_lecture_slides\Media.ppcx"/>
</p:tagLst>
</file>

<file path=ppt/tags/tag28.xml><?xml version="1.0" encoding="utf-8"?>
<p:tagLst xmlns:a="http://schemas.openxmlformats.org/drawingml/2006/main" xmlns:r="http://schemas.openxmlformats.org/officeDocument/2006/relationships" xmlns:p="http://schemas.openxmlformats.org/presentationml/2006/main">
  <p:tag name="PPSNARRATIONPROPS" val="P:\Duke\10_5_2\proc wav\10_5_2_16.wav"/>
  <p:tag name="PPSNARRATION" val="16,2146531551,P:\Duke\Completed\10_5_2\10_5_2_Lecture_Trans\comp10_unit5-2_lecture_slides\Media.ppcx"/>
</p:tagLst>
</file>

<file path=ppt/tags/tag29.xml><?xml version="1.0" encoding="utf-8"?>
<p:tagLst xmlns:a="http://schemas.openxmlformats.org/drawingml/2006/main" xmlns:r="http://schemas.openxmlformats.org/officeDocument/2006/relationships" xmlns:p="http://schemas.openxmlformats.org/presentationml/2006/main">
  <p:tag name="PPSNARRATIONPROPS" val="P:\Duke\10_5_2\proc wav\10_5_2_17.wav"/>
  <p:tag name="PPSNARRATION" val="17,2146531551,P:\Duke\Completed\10_5_2\10_5_2_Lecture_Trans\comp10_unit5-2_lecture_slides\Media.ppcx"/>
</p:tagLst>
</file>

<file path=ppt/tags/tag3.xml><?xml version="1.0" encoding="utf-8"?>
<p:tagLst xmlns:a="http://schemas.openxmlformats.org/drawingml/2006/main" xmlns:r="http://schemas.openxmlformats.org/officeDocument/2006/relationships" xmlns:p="http://schemas.openxmlformats.org/presentationml/2006/main">
  <p:tag name="MMPROD_SUBSTITUTION_ID" val="{730F5621-53B0-4EFF-945A-E956489EB9FD}"/>
</p:tagLst>
</file>

<file path=ppt/tags/tag30.xml><?xml version="1.0" encoding="utf-8"?>
<p:tagLst xmlns:a="http://schemas.openxmlformats.org/drawingml/2006/main" xmlns:r="http://schemas.openxmlformats.org/officeDocument/2006/relationships" xmlns:p="http://schemas.openxmlformats.org/presentationml/2006/main">
  <p:tag name="PPSNARRATIONPROPS" val="P:\Duke\10_5_2\proc wav\10_5_2_17.wav"/>
  <p:tag name="PPSNARRATION" val="17,2146531551,P:\Duke\Completed\10_5_2\10_5_2_Lecture_Trans\comp10_unit5-2_lecture_slides\Media.ppcx"/>
</p:tagLst>
</file>

<file path=ppt/tags/tag31.xml><?xml version="1.0" encoding="utf-8"?>
<p:tagLst xmlns:a="http://schemas.openxmlformats.org/drawingml/2006/main" xmlns:r="http://schemas.openxmlformats.org/officeDocument/2006/relationships" xmlns:p="http://schemas.openxmlformats.org/presentationml/2006/main">
  <p:tag name="PPSNARRATIONPROPS" val="P:\Duke\10_5_2\proc wav\10_5_2_18.wav"/>
  <p:tag name="PPSNARRATION" val="18,2146531551,P:\Duke\Completed\10_5_2\10_5_2_Lecture_Trans\comp10_unit5-2_lecture_slides\Media.ppcx"/>
</p:tagLst>
</file>

<file path=ppt/tags/tag32.xml><?xml version="1.0" encoding="utf-8"?>
<p:tagLst xmlns:a="http://schemas.openxmlformats.org/drawingml/2006/main" xmlns:r="http://schemas.openxmlformats.org/officeDocument/2006/relationships" xmlns:p="http://schemas.openxmlformats.org/presentationml/2006/main">
  <p:tag name="PPSNARRATIONPROPS" val="P:\Duke\10_5_2\proc wav\10_5_2_24.wav"/>
  <p:tag name="PPSNARRATION" val="24,2146531551,P:\Duke\Completed\10_5_2\10_5_2_Lecture_Trans\comp10_unit5-2_lecture_slides\Media.ppcx"/>
</p:tagLst>
</file>

<file path=ppt/tags/tag33.xml><?xml version="1.0" encoding="utf-8"?>
<p:tagLst xmlns:a="http://schemas.openxmlformats.org/drawingml/2006/main" xmlns:r="http://schemas.openxmlformats.org/officeDocument/2006/relationships" xmlns:p="http://schemas.openxmlformats.org/presentationml/2006/main">
  <p:tag name="PPSNARRATIONPROPS" val="P:\Duke\10_5_2\proc wav\10_5_2_25.wav"/>
  <p:tag name="PPSNARRATION" val="25,2146531551,P:\Duke\Completed\10_5_2\10_5_2_Lecture_Trans\comp10_unit5-2_lecture_slides\Media.ppcx"/>
</p:tagLst>
</file>

<file path=ppt/tags/tag34.xml><?xml version="1.0" encoding="utf-8"?>
<p:tagLst xmlns:a="http://schemas.openxmlformats.org/drawingml/2006/main" xmlns:r="http://schemas.openxmlformats.org/officeDocument/2006/relationships" xmlns:p="http://schemas.openxmlformats.org/presentationml/2006/main">
  <p:tag name="PPSNARRATIONPROPS" val="P:\Duke\10_5_1\proc wav\10_5_1_18.wav"/>
  <p:tag name="PPSNARRATION" val="18,362333645,P:\Duke\Completed\10_5_1\10_5_1_Lecture_Trans\comp10_unit5-1_lecture_slides\Media.ppcx"/>
</p:tagLst>
</file>

<file path=ppt/tags/tag4.xml><?xml version="1.0" encoding="utf-8"?>
<p:tagLst xmlns:a="http://schemas.openxmlformats.org/drawingml/2006/main" xmlns:r="http://schemas.openxmlformats.org/officeDocument/2006/relationships" xmlns:p="http://schemas.openxmlformats.org/presentationml/2006/main">
  <p:tag name="PPSNARRATIONPROPS" val="P:\Duke\10_5_1\proc wav\10_5_1_03.wav"/>
  <p:tag name="PPSNARRATION" val="3,362333645,P:\Duke\Completed\10_5_1\10_5_1_Lecture_Trans\comp10_unit5-1_lecture_slides\Media.ppcx"/>
</p:tagLst>
</file>

<file path=ppt/tags/tag5.xml><?xml version="1.0" encoding="utf-8"?>
<p:tagLst xmlns:a="http://schemas.openxmlformats.org/drawingml/2006/main" xmlns:r="http://schemas.openxmlformats.org/officeDocument/2006/relationships" xmlns:p="http://schemas.openxmlformats.org/presentationml/2006/main">
  <p:tag name="PPSNARRATIONPROPS" val="P:\Duke\10_5_1\proc wav\10_5_1_04.wav"/>
  <p:tag name="PPSNARRATION" val="4,362333645,P:\Duke\Completed\10_5_1\10_5_1_Lecture_Trans\comp10_unit5-1_lecture_slides\Media.ppcx"/>
</p:tagLst>
</file>

<file path=ppt/tags/tag6.xml><?xml version="1.0" encoding="utf-8"?>
<p:tagLst xmlns:a="http://schemas.openxmlformats.org/drawingml/2006/main" xmlns:r="http://schemas.openxmlformats.org/officeDocument/2006/relationships" xmlns:p="http://schemas.openxmlformats.org/presentationml/2006/main">
  <p:tag name="PPSNARRATIONPROPS" val="P:\Duke\10_5_1\proc wav\10_5_1_05.wav"/>
  <p:tag name="PPSNARRATION" val="5,362333645,P:\Duke\Completed\10_5_1\10_5_1_Lecture_Trans\comp10_unit5-1_lecture_slides\Media.ppcx"/>
</p:tagLst>
</file>

<file path=ppt/tags/tag7.xml><?xml version="1.0" encoding="utf-8"?>
<p:tagLst xmlns:a="http://schemas.openxmlformats.org/drawingml/2006/main" xmlns:r="http://schemas.openxmlformats.org/officeDocument/2006/relationships" xmlns:p="http://schemas.openxmlformats.org/presentationml/2006/main">
  <p:tag name="PPSNARRATIONPROPS" val="P:\Duke\10_5_1\proc wav\10_5_1_06.wav"/>
  <p:tag name="PPSNARRATION" val="6,362333645,P:\Duke\Completed\10_5_1\10_5_1_Lecture_Trans\comp10_unit5-1_lecture_slides\Media.ppcx"/>
</p:tagLst>
</file>

<file path=ppt/tags/tag8.xml><?xml version="1.0" encoding="utf-8"?>
<p:tagLst xmlns:a="http://schemas.openxmlformats.org/drawingml/2006/main" xmlns:r="http://schemas.openxmlformats.org/officeDocument/2006/relationships" xmlns:p="http://schemas.openxmlformats.org/presentationml/2006/main">
  <p:tag name="PPSNARRATIONPROPS" val="P:\Duke\10_5_1\proc wav\10_5_1_07.wav"/>
  <p:tag name="PPSNARRATION" val="7,362333645,P:\Duke\Completed\10_5_1\10_5_1_Lecture_Trans\comp10_unit5-1_lecture_slides\Media.ppcx"/>
</p:tagLst>
</file>

<file path=ppt/tags/tag9.xml><?xml version="1.0" encoding="utf-8"?>
<p:tagLst xmlns:a="http://schemas.openxmlformats.org/drawingml/2006/main" xmlns:r="http://schemas.openxmlformats.org/officeDocument/2006/relationships" xmlns:p="http://schemas.openxmlformats.org/presentationml/2006/main">
  <p:tag name="PPSNARRATIONPROPS" val="P:\Duke\10_5_1\proc wav\10_5_1_08.wav"/>
  <p:tag name="PPSNARRATION" val="8,362333645,P:\Duke\Completed\10_5_1\10_5_1_Lecture_Trans\comp10_unit5-1_lecture_slides\Media.ppcx"/>
</p:tagLst>
</file>

<file path=ppt/theme/theme1.xml><?xml version="1.0" encoding="utf-8"?>
<a:theme xmlns:a="http://schemas.openxmlformats.org/drawingml/2006/main" name="1_Default Design">
  <a:themeElements>
    <a:clrScheme name="HIT">
      <a:dk1>
        <a:srgbClr val="000000"/>
      </a:dk1>
      <a:lt1>
        <a:srgbClr val="FFFFFF"/>
      </a:lt1>
      <a:dk2>
        <a:srgbClr val="000000"/>
      </a:dk2>
      <a:lt2>
        <a:srgbClr val="000000"/>
      </a:lt2>
      <a:accent1>
        <a:srgbClr val="7F7F7F"/>
      </a:accent1>
      <a:accent2>
        <a:srgbClr val="F2F2F2"/>
      </a:accent2>
      <a:accent3>
        <a:srgbClr val="FFFFFF"/>
      </a:accent3>
      <a:accent4>
        <a:srgbClr val="000000"/>
      </a:accent4>
      <a:accent5>
        <a:srgbClr val="000000"/>
      </a:accent5>
      <a:accent6>
        <a:srgbClr val="000000"/>
      </a:accent6>
      <a:hlink>
        <a:srgbClr val="000000"/>
      </a:hlink>
      <a:folHlink>
        <a:srgbClr val="000000"/>
      </a:folHlink>
    </a:clrScheme>
    <a:fontScheme name="Custom 1">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3EB2F6D0-DF13-4E0D-A2B8-30B6BD796D51}"/>
</file>

<file path=customXml/itemProps2.xml><?xml version="1.0" encoding="utf-8"?>
<ds:datastoreItem xmlns:ds="http://schemas.openxmlformats.org/officeDocument/2006/customXml" ds:itemID="{74F42405-70C2-4E73-87F5-33D204CCD99F}"/>
</file>

<file path=customXml/itemProps3.xml><?xml version="1.0" encoding="utf-8"?>
<ds:datastoreItem xmlns:ds="http://schemas.openxmlformats.org/officeDocument/2006/customXml" ds:itemID="{516AF756-6D2D-4299-B447-77BD80317521}"/>
</file>

<file path=docProps/app.xml><?xml version="1.0" encoding="utf-8"?>
<Properties xmlns="http://schemas.openxmlformats.org/officeDocument/2006/extended-properties" xmlns:vt="http://schemas.openxmlformats.org/officeDocument/2006/docPropsVTypes">
  <TotalTime>2155</TotalTime>
  <Words>5172</Words>
  <Application>Microsoft Office PowerPoint</Application>
  <PresentationFormat>On-screen Show (4:3)</PresentationFormat>
  <Paragraphs>496</Paragraphs>
  <Slides>32</Slides>
  <Notes>31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32</vt:i4>
      </vt:variant>
    </vt:vector>
  </HeadingPairs>
  <TitlesOfParts>
    <vt:vector size="35" baseType="lpstr">
      <vt:lpstr>Arial</vt:lpstr>
      <vt:lpstr>Verdana</vt:lpstr>
      <vt:lpstr>1_Default Design</vt:lpstr>
      <vt:lpstr>Fundamentals  of Workflow Process  Analysis and Redesign</vt:lpstr>
      <vt:lpstr>Goals</vt:lpstr>
      <vt:lpstr>PowerPoint Presentation</vt:lpstr>
      <vt:lpstr>Definitions</vt:lpstr>
      <vt:lpstr>Process</vt:lpstr>
      <vt:lpstr>Process Analysis</vt:lpstr>
      <vt:lpstr>Process Improvement</vt:lpstr>
      <vt:lpstr>Process Analysis Skills</vt:lpstr>
      <vt:lpstr>Framework for Process Analysis</vt:lpstr>
      <vt:lpstr>Steps for Process Analysis</vt:lpstr>
      <vt:lpstr>Process Inventory</vt:lpstr>
      <vt:lpstr>Practice Functions</vt:lpstr>
      <vt:lpstr>Practice Process List</vt:lpstr>
      <vt:lpstr>Process Inventory</vt:lpstr>
      <vt:lpstr>Process Variations and Exceptions</vt:lpstr>
      <vt:lpstr>Common Process Variations &amp; Exceptions:  Patient Check-In</vt:lpstr>
      <vt:lpstr>Common Process Variations &amp; Exceptions:  Patient Visit</vt:lpstr>
      <vt:lpstr>Common Process Variations &amp; Exceptions: Prescription</vt:lpstr>
      <vt:lpstr>Common Process Variations &amp; Exceptions: Received Documentation</vt:lpstr>
      <vt:lpstr>Common Process Variations &amp; Exceptions: Labs</vt:lpstr>
      <vt:lpstr>Common Process Variations &amp; Exceptions: Diagnostic Tests</vt:lpstr>
      <vt:lpstr>Common Process Variations &amp; Exceptions:  Referral</vt:lpstr>
      <vt:lpstr>Common Process Variations &amp; Exceptions: Disease Management</vt:lpstr>
      <vt:lpstr>Common Process Variations &amp; Exceptions:  Billing</vt:lpstr>
      <vt:lpstr>Process Analysis Example</vt:lpstr>
      <vt:lpstr>Role-Based Flowchart  Suburban Family Clinic By Phone Appointment Scheduling</vt:lpstr>
      <vt:lpstr>Process Variations &amp; Exceptions</vt:lpstr>
      <vt:lpstr>Process Variations &amp; Exceptions</vt:lpstr>
      <vt:lpstr>Translating Analysis Results to EHR Functionality </vt:lpstr>
      <vt:lpstr>After the Process Analysis</vt:lpstr>
      <vt:lpstr>Process Analysis Report  Should Include</vt:lpstr>
      <vt:lpstr>References</vt:lpstr>
    </vt:vector>
  </TitlesOfParts>
  <Company>Duke Medical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DCRI</dc:creator>
  <cp:lastModifiedBy>Hossain Shahriar</cp:lastModifiedBy>
  <cp:revision>129</cp:revision>
  <cp:lastPrinted>2011-04-12T20:47:28Z</cp:lastPrinted>
  <dcterms:created xsi:type="dcterms:W3CDTF">2010-06-22T17:56:09Z</dcterms:created>
  <dcterms:modified xsi:type="dcterms:W3CDTF">2020-12-14T00:57:07Z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