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7.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16.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70" r:id="rId3"/>
    <p:sldId id="271" r:id="rId4"/>
    <p:sldId id="285" r:id="rId5"/>
    <p:sldId id="280" r:id="rId6"/>
    <p:sldId id="278" r:id="rId7"/>
    <p:sldId id="257" r:id="rId8"/>
    <p:sldId id="259" r:id="rId9"/>
    <p:sldId id="260" r:id="rId10"/>
    <p:sldId id="279" r:id="rId11"/>
    <p:sldId id="261" r:id="rId12"/>
    <p:sldId id="263" r:id="rId13"/>
    <p:sldId id="264" r:id="rId14"/>
    <p:sldId id="266" r:id="rId15"/>
    <p:sldId id="265" r:id="rId16"/>
    <p:sldId id="281" r:id="rId17"/>
    <p:sldId id="282" r:id="rId18"/>
    <p:sldId id="283" r:id="rId19"/>
    <p:sldId id="284" r:id="rId20"/>
    <p:sldId id="267" r:id="rId21"/>
    <p:sldId id="268" r:id="rId22"/>
    <p:sldId id="269" r:id="rId23"/>
    <p:sldId id="273" r:id="rId24"/>
    <p:sldId id="274" r:id="rId25"/>
    <p:sldId id="275" r:id="rId26"/>
    <p:sldId id="276" r:id="rId27"/>
    <p:sldId id="277" r:id="rId28"/>
    <p:sldId id="258"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372" autoAdjust="0"/>
  </p:normalViewPr>
  <p:slideViewPr>
    <p:cSldViewPr snapToGrid="0">
      <p:cViewPr>
        <p:scale>
          <a:sx n="100" d="100"/>
          <a:sy n="100" d="100"/>
        </p:scale>
        <p:origin x="954" y="5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B219DE-F5BF-48D3-8CCC-72725D099DEE}" type="datetimeFigureOut">
              <a:rPr lang="en-US" smtClean="0"/>
              <a:t>2/18/2018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8CB6CD-A6EB-4892-AB8A-3F9C4FE50744}" type="slidenum">
              <a:rPr lang="en-US" smtClean="0"/>
              <a:t>‹#›</a:t>
            </a:fld>
            <a:endParaRPr lang="en-US"/>
          </a:p>
        </p:txBody>
      </p:sp>
    </p:spTree>
    <p:extLst>
      <p:ext uri="{BB962C8B-B14F-4D97-AF65-F5344CB8AC3E}">
        <p14:creationId xmlns:p14="http://schemas.microsoft.com/office/powerpoint/2010/main" val="40618670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Nowadays, Health-Care </a:t>
            </a:r>
            <a:r>
              <a:rPr lang="en-US" dirty="0" err="1" smtClean="0"/>
              <a:t>Organisations</a:t>
            </a:r>
            <a:r>
              <a:rPr lang="en-US" dirty="0" smtClean="0"/>
              <a:t> (HCOs) place strong emphasis on medical and </a:t>
            </a:r>
            <a:r>
              <a:rPr lang="en-US" dirty="0" err="1" smtClean="0"/>
              <a:t>organisational</a:t>
            </a:r>
            <a:r>
              <a:rPr lang="en-US" dirty="0" smtClean="0"/>
              <a:t> efficiency and effectiveness, to control their health-care performance and expenditures. The aim of the HCOs is to provide the highest quality services at the lowest cost [1]. Consequently, it is of the utmost importance to evaluate existing infrastructures, and the services offered by these </a:t>
            </a:r>
            <a:r>
              <a:rPr lang="en-US" dirty="0" err="1" smtClean="0"/>
              <a:t>organisations</a:t>
            </a:r>
            <a:r>
              <a:rPr lang="en-US" dirty="0" smtClean="0"/>
              <a:t>. Therefore, it is crucial to explore and process the data collected by HCO systems. These data can be process logs from a process management system, or databases from the electronic clinical chart system, or unstructured data. In fact, in modern day </a:t>
            </a:r>
            <a:r>
              <a:rPr lang="en-US" dirty="0" err="1" smtClean="0"/>
              <a:t>organisations</a:t>
            </a:r>
            <a:r>
              <a:rPr lang="en-US" dirty="0" smtClean="0"/>
              <a:t>, information and communication technologies are becoming pervasive and there is an immense growth of their use.</a:t>
            </a:r>
          </a:p>
          <a:p>
            <a:endParaRPr lang="en-US" dirty="0"/>
          </a:p>
        </p:txBody>
      </p:sp>
      <p:sp>
        <p:nvSpPr>
          <p:cNvPr id="4" name="Slide Number Placeholder 3"/>
          <p:cNvSpPr>
            <a:spLocks noGrp="1"/>
          </p:cNvSpPr>
          <p:nvPr>
            <p:ph type="sldNum" sz="quarter" idx="10"/>
          </p:nvPr>
        </p:nvSpPr>
        <p:spPr/>
        <p:txBody>
          <a:bodyPr/>
          <a:lstStyle/>
          <a:p>
            <a:fld id="{1A8CB6CD-A6EB-4892-AB8A-3F9C4FE50744}" type="slidenum">
              <a:rPr lang="en-US" smtClean="0"/>
              <a:t>3</a:t>
            </a:fld>
            <a:endParaRPr lang="en-US"/>
          </a:p>
        </p:txBody>
      </p:sp>
    </p:spTree>
    <p:extLst>
      <p:ext uri="{BB962C8B-B14F-4D97-AF65-F5344CB8AC3E}">
        <p14:creationId xmlns:p14="http://schemas.microsoft.com/office/powerpoint/2010/main" val="4283686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Nowadays, Health-Care </a:t>
            </a:r>
            <a:r>
              <a:rPr lang="en-US" dirty="0" err="1" smtClean="0"/>
              <a:t>Organisations</a:t>
            </a:r>
            <a:r>
              <a:rPr lang="en-US" dirty="0" smtClean="0"/>
              <a:t> (HCOs) place strong emphasis on medical and </a:t>
            </a:r>
            <a:r>
              <a:rPr lang="en-US" dirty="0" err="1" smtClean="0"/>
              <a:t>organisational</a:t>
            </a:r>
            <a:r>
              <a:rPr lang="en-US" dirty="0" smtClean="0"/>
              <a:t> efficiency and effectiveness, to control their health-care performance and expenditures. The aim of the HCOs is to provide the highest quality services at the lowest cost [1]. Consequently, it is of the utmost importance to evaluate existing infrastructures, and the services offered by these </a:t>
            </a:r>
            <a:r>
              <a:rPr lang="en-US" dirty="0" err="1" smtClean="0"/>
              <a:t>organisations</a:t>
            </a:r>
            <a:r>
              <a:rPr lang="en-US" dirty="0" smtClean="0"/>
              <a:t>. Therefore, it is crucial to explore and process the data collected by HCO systems. These data can be process logs from a process management system, or databases from the electronic clinical chart system, or unstructured data. In fact, in modern day </a:t>
            </a:r>
            <a:r>
              <a:rPr lang="en-US" dirty="0" err="1" smtClean="0"/>
              <a:t>organisations</a:t>
            </a:r>
            <a:r>
              <a:rPr lang="en-US" dirty="0" smtClean="0"/>
              <a:t>, information and communication technologies are becoming pervasive and there is an immense growth of their use.</a:t>
            </a:r>
          </a:p>
          <a:p>
            <a:endParaRPr lang="en-US" dirty="0"/>
          </a:p>
        </p:txBody>
      </p:sp>
      <p:sp>
        <p:nvSpPr>
          <p:cNvPr id="4" name="Slide Number Placeholder 3"/>
          <p:cNvSpPr>
            <a:spLocks noGrp="1"/>
          </p:cNvSpPr>
          <p:nvPr>
            <p:ph type="sldNum" sz="quarter" idx="10"/>
          </p:nvPr>
        </p:nvSpPr>
        <p:spPr/>
        <p:txBody>
          <a:bodyPr/>
          <a:lstStyle/>
          <a:p>
            <a:fld id="{1A8CB6CD-A6EB-4892-AB8A-3F9C4FE50744}" type="slidenum">
              <a:rPr lang="en-US" smtClean="0"/>
              <a:t>4</a:t>
            </a:fld>
            <a:endParaRPr lang="en-US"/>
          </a:p>
        </p:txBody>
      </p:sp>
    </p:spTree>
    <p:extLst>
      <p:ext uri="{BB962C8B-B14F-4D97-AF65-F5344CB8AC3E}">
        <p14:creationId xmlns:p14="http://schemas.microsoft.com/office/powerpoint/2010/main" val="3217432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the context of Business Process Management (BPM) [10,16] there is a life-cycle associated with business processes that comprises the following phases: (1) design; (2) configuration; (3) enactment; and (4) diagnosis of business processes. The role of process mining is to support the design and diagnosis of processes while also changing the traditional life-cycle approach. Instead of starting by designing a process model, it could be that there are systems that record event data such as tasks that have been executed, their order of execution, and the process instance they belong to. These event data can be used to extract knowledge about the process and therefore they are especially useful for the purpose of process analysis.</a:t>
            </a:r>
          </a:p>
          <a:p>
            <a:endParaRPr lang="en-US" dirty="0"/>
          </a:p>
        </p:txBody>
      </p:sp>
      <p:sp>
        <p:nvSpPr>
          <p:cNvPr id="4" name="Slide Number Placeholder 3"/>
          <p:cNvSpPr>
            <a:spLocks noGrp="1"/>
          </p:cNvSpPr>
          <p:nvPr>
            <p:ph type="sldNum" sz="quarter" idx="10"/>
          </p:nvPr>
        </p:nvSpPr>
        <p:spPr/>
        <p:txBody>
          <a:bodyPr/>
          <a:lstStyle/>
          <a:p>
            <a:fld id="{1A8CB6CD-A6EB-4892-AB8A-3F9C4FE50744}" type="slidenum">
              <a:rPr lang="en-US" smtClean="0"/>
              <a:t>5</a:t>
            </a:fld>
            <a:endParaRPr lang="en-US"/>
          </a:p>
        </p:txBody>
      </p:sp>
    </p:spTree>
    <p:extLst>
      <p:ext uri="{BB962C8B-B14F-4D97-AF65-F5344CB8AC3E}">
        <p14:creationId xmlns:p14="http://schemas.microsoft.com/office/powerpoint/2010/main" val="3107295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Process mining [27] is a paradigm that comes from the business process management research field, which allows the discovery and graphical representation of human-understandable models that represent the real execution of a process. </a:t>
            </a:r>
          </a:p>
          <a:p>
            <a:r>
              <a:rPr lang="en-US" dirty="0" smtClean="0"/>
              <a:t>Process mining discovery algorithms use logs for creating workflows, which represent the processes’ possible paths and their associated statistics in a graphical way. </a:t>
            </a:r>
          </a:p>
          <a:p>
            <a:r>
              <a:rPr lang="en-US" dirty="0" smtClean="0"/>
              <a:t>The process mining methodology can offer an easy way for understanding the process, providing a view of the dynamical dimension of the execution of the process. </a:t>
            </a:r>
          </a:p>
          <a:p>
            <a:r>
              <a:rPr lang="en-US" dirty="0" smtClean="0"/>
              <a:t>The idea of using process mining for healthcare systems is relatively recent [28]. Traditionally, process mining covered three different ways to support the analysis of processes, discovery, conformance and enhancement [27].</a:t>
            </a:r>
          </a:p>
          <a:p>
            <a:endParaRPr lang="en-US" dirty="0"/>
          </a:p>
        </p:txBody>
      </p:sp>
      <p:sp>
        <p:nvSpPr>
          <p:cNvPr id="4" name="Slide Number Placeholder 3"/>
          <p:cNvSpPr>
            <a:spLocks noGrp="1"/>
          </p:cNvSpPr>
          <p:nvPr>
            <p:ph type="sldNum" sz="quarter" idx="10"/>
          </p:nvPr>
        </p:nvSpPr>
        <p:spPr/>
        <p:txBody>
          <a:bodyPr/>
          <a:lstStyle/>
          <a:p>
            <a:fld id="{1A8CB6CD-A6EB-4892-AB8A-3F9C4FE50744}" type="slidenum">
              <a:rPr lang="en-US" smtClean="0"/>
              <a:t>7</a:t>
            </a:fld>
            <a:endParaRPr lang="en-US"/>
          </a:p>
        </p:txBody>
      </p:sp>
    </p:spTree>
    <p:extLst>
      <p:ext uri="{BB962C8B-B14F-4D97-AF65-F5344CB8AC3E}">
        <p14:creationId xmlns:p14="http://schemas.microsoft.com/office/powerpoint/2010/main" val="287655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In healthcare environments, it may be possible to extract event data from several kinds of specialized systems [14], such as those based on electronic patient records (EPR). As another example, radiology information systems (RIS) can record the workflow of patient examinations, from the exam request to the exam report. Also, emergency information systems can record the </a:t>
            </a:r>
            <a:r>
              <a:rPr lang="en-US" dirty="0" err="1" smtClean="0"/>
              <a:t>careflow</a:t>
            </a:r>
            <a:r>
              <a:rPr lang="en-US" dirty="0" smtClean="0"/>
              <a:t> of patients, and billing information systems usually combine data from other hospital systems about the activities performed on a patient.</a:t>
            </a:r>
          </a:p>
          <a:p>
            <a:endParaRPr lang="en-US" dirty="0"/>
          </a:p>
        </p:txBody>
      </p:sp>
      <p:sp>
        <p:nvSpPr>
          <p:cNvPr id="4" name="Slide Number Placeholder 3"/>
          <p:cNvSpPr>
            <a:spLocks noGrp="1"/>
          </p:cNvSpPr>
          <p:nvPr>
            <p:ph type="sldNum" sz="quarter" idx="10"/>
          </p:nvPr>
        </p:nvSpPr>
        <p:spPr/>
        <p:txBody>
          <a:bodyPr/>
          <a:lstStyle/>
          <a:p>
            <a:fld id="{1A8CB6CD-A6EB-4892-AB8A-3F9C4FE50744}" type="slidenum">
              <a:rPr lang="en-US" smtClean="0"/>
              <a:t>10</a:t>
            </a:fld>
            <a:endParaRPr lang="en-US"/>
          </a:p>
        </p:txBody>
      </p:sp>
    </p:spTree>
    <p:extLst>
      <p:ext uri="{BB962C8B-B14F-4D97-AF65-F5344CB8AC3E}">
        <p14:creationId xmlns:p14="http://schemas.microsoft.com/office/powerpoint/2010/main" val="1836597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It is critical to understand the different types of processes that are executed in the hospital environments, so the algorithms/techniques and process mining tools are correctly applied. According to (Dumas et al., 2005; Ferreira, 2012) and (</a:t>
            </a:r>
            <a:r>
              <a:rPr lang="en-US" dirty="0" err="1" smtClean="0"/>
              <a:t>Kaymak</a:t>
            </a:r>
            <a:r>
              <a:rPr lang="en-US" dirty="0" smtClean="0"/>
              <a:t> &amp; Mans, 2012), there are two types of processes in the healthcare domain: the medical treatment processes and the organizational processes.</a:t>
            </a:r>
          </a:p>
          <a:p>
            <a:r>
              <a:rPr lang="en-US" b="0" dirty="0" smtClean="0"/>
              <a:t>Medical Treatment Processes</a:t>
            </a:r>
            <a:r>
              <a:rPr lang="en-US" dirty="0" smtClean="0"/>
              <a:t>: These are the clinical processes of managing a patient. These processes include from the diagnostic actions based on symptoms, to the execution of a series of actions, to relief the patient</a:t>
            </a:r>
          </a:p>
          <a:p>
            <a:r>
              <a:rPr lang="en-US" dirty="0" smtClean="0"/>
              <a:t>Organizational Processes: These are the ones focused on the organizational knowledge of the process, capturing the collaborative information of the healthcare professionals and their organizational units. </a:t>
            </a:r>
          </a:p>
          <a:p>
            <a:endParaRPr lang="en-US" dirty="0"/>
          </a:p>
        </p:txBody>
      </p:sp>
      <p:sp>
        <p:nvSpPr>
          <p:cNvPr id="4" name="Slide Number Placeholder 3"/>
          <p:cNvSpPr>
            <a:spLocks noGrp="1"/>
          </p:cNvSpPr>
          <p:nvPr>
            <p:ph type="sldNum" sz="quarter" idx="10"/>
          </p:nvPr>
        </p:nvSpPr>
        <p:spPr/>
        <p:txBody>
          <a:bodyPr/>
          <a:lstStyle/>
          <a:p>
            <a:fld id="{1A8CB6CD-A6EB-4892-AB8A-3F9C4FE50744}" type="slidenum">
              <a:rPr lang="en-US" smtClean="0"/>
              <a:t>12</a:t>
            </a:fld>
            <a:endParaRPr lang="en-US"/>
          </a:p>
        </p:txBody>
      </p:sp>
    </p:spTree>
    <p:extLst>
      <p:ext uri="{BB962C8B-B14F-4D97-AF65-F5344CB8AC3E}">
        <p14:creationId xmlns:p14="http://schemas.microsoft.com/office/powerpoint/2010/main" val="2493672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F120DD9-86E0-44FC-9182-583C9E9C31AB}" type="datetimeFigureOut">
              <a:rPr lang="en-US" smtClean="0"/>
              <a:t>2/18/2018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5D0BFD-9D6F-40E9-9EB5-45E0DE2E7F2E}" type="slidenum">
              <a:rPr lang="en-US" smtClean="0"/>
              <a:t>‹#›</a:t>
            </a:fld>
            <a:endParaRPr lang="en-US"/>
          </a:p>
        </p:txBody>
      </p:sp>
    </p:spTree>
    <p:extLst>
      <p:ext uri="{BB962C8B-B14F-4D97-AF65-F5344CB8AC3E}">
        <p14:creationId xmlns:p14="http://schemas.microsoft.com/office/powerpoint/2010/main" val="13575928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120DD9-86E0-44FC-9182-583C9E9C31AB}" type="datetimeFigureOut">
              <a:rPr lang="en-US" smtClean="0"/>
              <a:t>2/18/2018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5D0BFD-9D6F-40E9-9EB5-45E0DE2E7F2E}" type="slidenum">
              <a:rPr lang="en-US" smtClean="0"/>
              <a:t>‹#›</a:t>
            </a:fld>
            <a:endParaRPr lang="en-US"/>
          </a:p>
        </p:txBody>
      </p:sp>
    </p:spTree>
    <p:extLst>
      <p:ext uri="{BB962C8B-B14F-4D97-AF65-F5344CB8AC3E}">
        <p14:creationId xmlns:p14="http://schemas.microsoft.com/office/powerpoint/2010/main" val="14012573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120DD9-86E0-44FC-9182-583C9E9C31AB}" type="datetimeFigureOut">
              <a:rPr lang="en-US" smtClean="0"/>
              <a:t>2/18/2018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5D0BFD-9D6F-40E9-9EB5-45E0DE2E7F2E}" type="slidenum">
              <a:rPr lang="en-US" smtClean="0"/>
              <a:t>‹#›</a:t>
            </a:fld>
            <a:endParaRPr lang="en-US"/>
          </a:p>
        </p:txBody>
      </p:sp>
    </p:spTree>
    <p:extLst>
      <p:ext uri="{BB962C8B-B14F-4D97-AF65-F5344CB8AC3E}">
        <p14:creationId xmlns:p14="http://schemas.microsoft.com/office/powerpoint/2010/main" val="27398491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F120DD9-86E0-44FC-9182-583C9E9C31AB}" type="datetimeFigureOut">
              <a:rPr lang="en-US" smtClean="0"/>
              <a:t>2/18/2018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5D0BFD-9D6F-40E9-9EB5-45E0DE2E7F2E}" type="slidenum">
              <a:rPr lang="en-US" smtClean="0"/>
              <a:t>‹#›</a:t>
            </a:fld>
            <a:endParaRPr lang="en-US"/>
          </a:p>
        </p:txBody>
      </p:sp>
    </p:spTree>
    <p:extLst>
      <p:ext uri="{BB962C8B-B14F-4D97-AF65-F5344CB8AC3E}">
        <p14:creationId xmlns:p14="http://schemas.microsoft.com/office/powerpoint/2010/main" val="1982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F120DD9-86E0-44FC-9182-583C9E9C31AB}" type="datetimeFigureOut">
              <a:rPr lang="en-US" smtClean="0"/>
              <a:t>2/18/2018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85D0BFD-9D6F-40E9-9EB5-45E0DE2E7F2E}" type="slidenum">
              <a:rPr lang="en-US" smtClean="0"/>
              <a:t>‹#›</a:t>
            </a:fld>
            <a:endParaRPr lang="en-US"/>
          </a:p>
        </p:txBody>
      </p:sp>
    </p:spTree>
    <p:extLst>
      <p:ext uri="{BB962C8B-B14F-4D97-AF65-F5344CB8AC3E}">
        <p14:creationId xmlns:p14="http://schemas.microsoft.com/office/powerpoint/2010/main" val="4610666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F120DD9-86E0-44FC-9182-583C9E9C31AB}" type="datetimeFigureOut">
              <a:rPr lang="en-US" smtClean="0"/>
              <a:t>2/18/2018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5D0BFD-9D6F-40E9-9EB5-45E0DE2E7F2E}" type="slidenum">
              <a:rPr lang="en-US" smtClean="0"/>
              <a:t>‹#›</a:t>
            </a:fld>
            <a:endParaRPr lang="en-US"/>
          </a:p>
        </p:txBody>
      </p:sp>
    </p:spTree>
    <p:extLst>
      <p:ext uri="{BB962C8B-B14F-4D97-AF65-F5344CB8AC3E}">
        <p14:creationId xmlns:p14="http://schemas.microsoft.com/office/powerpoint/2010/main" val="4174128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F120DD9-86E0-44FC-9182-583C9E9C31AB}" type="datetimeFigureOut">
              <a:rPr lang="en-US" smtClean="0"/>
              <a:t>2/18/2018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85D0BFD-9D6F-40E9-9EB5-45E0DE2E7F2E}" type="slidenum">
              <a:rPr lang="en-US" smtClean="0"/>
              <a:t>‹#›</a:t>
            </a:fld>
            <a:endParaRPr lang="en-US"/>
          </a:p>
        </p:txBody>
      </p:sp>
    </p:spTree>
    <p:extLst>
      <p:ext uri="{BB962C8B-B14F-4D97-AF65-F5344CB8AC3E}">
        <p14:creationId xmlns:p14="http://schemas.microsoft.com/office/powerpoint/2010/main" val="39090823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F120DD9-86E0-44FC-9182-583C9E9C31AB}" type="datetimeFigureOut">
              <a:rPr lang="en-US" smtClean="0"/>
              <a:t>2/18/2018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85D0BFD-9D6F-40E9-9EB5-45E0DE2E7F2E}" type="slidenum">
              <a:rPr lang="en-US" smtClean="0"/>
              <a:t>‹#›</a:t>
            </a:fld>
            <a:endParaRPr lang="en-US"/>
          </a:p>
        </p:txBody>
      </p:sp>
    </p:spTree>
    <p:extLst>
      <p:ext uri="{BB962C8B-B14F-4D97-AF65-F5344CB8AC3E}">
        <p14:creationId xmlns:p14="http://schemas.microsoft.com/office/powerpoint/2010/main" val="1496495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F120DD9-86E0-44FC-9182-583C9E9C31AB}" type="datetimeFigureOut">
              <a:rPr lang="en-US" smtClean="0"/>
              <a:t>2/18/2018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85D0BFD-9D6F-40E9-9EB5-45E0DE2E7F2E}" type="slidenum">
              <a:rPr lang="en-US" smtClean="0"/>
              <a:t>‹#›</a:t>
            </a:fld>
            <a:endParaRPr lang="en-US"/>
          </a:p>
        </p:txBody>
      </p:sp>
    </p:spTree>
    <p:extLst>
      <p:ext uri="{BB962C8B-B14F-4D97-AF65-F5344CB8AC3E}">
        <p14:creationId xmlns:p14="http://schemas.microsoft.com/office/powerpoint/2010/main" val="4099461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120DD9-86E0-44FC-9182-583C9E9C31AB}" type="datetimeFigureOut">
              <a:rPr lang="en-US" smtClean="0"/>
              <a:t>2/18/2018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5D0BFD-9D6F-40E9-9EB5-45E0DE2E7F2E}" type="slidenum">
              <a:rPr lang="en-US" smtClean="0"/>
              <a:t>‹#›</a:t>
            </a:fld>
            <a:endParaRPr lang="en-US"/>
          </a:p>
        </p:txBody>
      </p:sp>
    </p:spTree>
    <p:extLst>
      <p:ext uri="{BB962C8B-B14F-4D97-AF65-F5344CB8AC3E}">
        <p14:creationId xmlns:p14="http://schemas.microsoft.com/office/powerpoint/2010/main" val="37905385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F120DD9-86E0-44FC-9182-583C9E9C31AB}" type="datetimeFigureOut">
              <a:rPr lang="en-US" smtClean="0"/>
              <a:t>2/18/2018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85D0BFD-9D6F-40E9-9EB5-45E0DE2E7F2E}" type="slidenum">
              <a:rPr lang="en-US" smtClean="0"/>
              <a:t>‹#›</a:t>
            </a:fld>
            <a:endParaRPr lang="en-US"/>
          </a:p>
        </p:txBody>
      </p:sp>
    </p:spTree>
    <p:extLst>
      <p:ext uri="{BB962C8B-B14F-4D97-AF65-F5344CB8AC3E}">
        <p14:creationId xmlns:p14="http://schemas.microsoft.com/office/powerpoint/2010/main" val="422964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120DD9-86E0-44FC-9182-583C9E9C31AB}" type="datetimeFigureOut">
              <a:rPr lang="en-US" smtClean="0"/>
              <a:t>2/18/2018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5D0BFD-9D6F-40E9-9EB5-45E0DE2E7F2E}" type="slidenum">
              <a:rPr lang="en-US" smtClean="0"/>
              <a:t>‹#›</a:t>
            </a:fld>
            <a:endParaRPr lang="en-US"/>
          </a:p>
        </p:txBody>
      </p:sp>
    </p:spTree>
    <p:extLst>
      <p:ext uri="{BB962C8B-B14F-4D97-AF65-F5344CB8AC3E}">
        <p14:creationId xmlns:p14="http://schemas.microsoft.com/office/powerpoint/2010/main" val="13731184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fluxicon.com/disco/" TargetMode="External"/><Relationship Id="rId2" Type="http://schemas.openxmlformats.org/officeDocument/2006/relationships/hyperlink" Target="http://www.promtools.org/doku.php" TargetMode="External"/><Relationship Id="rId1" Type="http://schemas.openxmlformats.org/officeDocument/2006/relationships/slideLayout" Target="../slideLayouts/slideLayout2.xml"/><Relationship Id="rId4" Type="http://schemas.openxmlformats.org/officeDocument/2006/relationships/hyperlink" Target="http://www.pnmsoft.com/technology/workflow-software/"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chonenberg.info/files/SHTI136-0573.pdf" TargetMode="External"/><Relationship Id="rId2" Type="http://schemas.openxmlformats.org/officeDocument/2006/relationships/hyperlink" Target="http://pmuc.ing.puc.cl/wp-content/uploads/2016/09/healthinf15-1.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tmp"/><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tmp"/><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1375177"/>
          </a:xfrm>
        </p:spPr>
        <p:txBody>
          <a:bodyPr/>
          <a:lstStyle/>
          <a:p>
            <a:r>
              <a:rPr lang="en-US" dirty="0" smtClean="0"/>
              <a:t>Process Mining</a:t>
            </a:r>
            <a:endParaRPr lang="en-US" dirty="0"/>
          </a:p>
        </p:txBody>
      </p:sp>
      <p:sp>
        <p:nvSpPr>
          <p:cNvPr id="3" name="Subtitle 2"/>
          <p:cNvSpPr>
            <a:spLocks noGrp="1"/>
          </p:cNvSpPr>
          <p:nvPr>
            <p:ph type="subTitle" idx="1"/>
          </p:nvPr>
        </p:nvSpPr>
        <p:spPr/>
        <p:txBody>
          <a:bodyPr/>
          <a:lstStyle/>
          <a:p>
            <a:r>
              <a:rPr lang="en-US" dirty="0" smtClean="0"/>
              <a:t>Slides Compiled by Dr. </a:t>
            </a:r>
            <a:r>
              <a:rPr lang="en-US" dirty="0" err="1" smtClean="0"/>
              <a:t>Shahriar</a:t>
            </a:r>
            <a:endParaRPr lang="en-US" dirty="0"/>
          </a:p>
        </p:txBody>
      </p:sp>
    </p:spTree>
    <p:extLst>
      <p:ext uri="{BB962C8B-B14F-4D97-AF65-F5344CB8AC3E}">
        <p14:creationId xmlns:p14="http://schemas.microsoft.com/office/powerpoint/2010/main" val="2359423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28055"/>
          </a:xfrm>
        </p:spPr>
        <p:txBody>
          <a:bodyPr/>
          <a:lstStyle/>
          <a:p>
            <a:r>
              <a:rPr lang="en-US" dirty="0" smtClean="0"/>
              <a:t>Sources of data</a:t>
            </a:r>
            <a:endParaRPr lang="en-US" dirty="0"/>
          </a:p>
        </p:txBody>
      </p:sp>
      <p:sp>
        <p:nvSpPr>
          <p:cNvPr id="3" name="Content Placeholder 2"/>
          <p:cNvSpPr>
            <a:spLocks noGrp="1"/>
          </p:cNvSpPr>
          <p:nvPr>
            <p:ph idx="1"/>
          </p:nvPr>
        </p:nvSpPr>
        <p:spPr>
          <a:xfrm>
            <a:off x="838200" y="1690688"/>
            <a:ext cx="10515600" cy="4486275"/>
          </a:xfrm>
        </p:spPr>
        <p:txBody>
          <a:bodyPr>
            <a:normAutofit/>
          </a:bodyPr>
          <a:lstStyle/>
          <a:p>
            <a:r>
              <a:rPr lang="en-US" dirty="0" smtClean="0"/>
              <a:t>In healthcare environments, </a:t>
            </a:r>
            <a:r>
              <a:rPr lang="en-US" dirty="0" smtClean="0"/>
              <a:t>possible source of event </a:t>
            </a:r>
            <a:r>
              <a:rPr lang="en-US" dirty="0" smtClean="0"/>
              <a:t>data </a:t>
            </a:r>
            <a:r>
              <a:rPr lang="en-US" dirty="0" smtClean="0"/>
              <a:t>can come from </a:t>
            </a:r>
          </a:p>
          <a:p>
            <a:r>
              <a:rPr lang="en-US" dirty="0" smtClean="0">
                <a:solidFill>
                  <a:srgbClr val="FF0000"/>
                </a:solidFill>
              </a:rPr>
              <a:t>Electronic </a:t>
            </a:r>
            <a:r>
              <a:rPr lang="en-US" dirty="0" smtClean="0">
                <a:solidFill>
                  <a:srgbClr val="FF0000"/>
                </a:solidFill>
              </a:rPr>
              <a:t>patient records (</a:t>
            </a:r>
            <a:r>
              <a:rPr lang="en-US" dirty="0" smtClean="0">
                <a:solidFill>
                  <a:srgbClr val="FF0000"/>
                </a:solidFill>
              </a:rPr>
              <a:t>EPR/EHR)</a:t>
            </a:r>
            <a:r>
              <a:rPr lang="en-US" dirty="0" smtClean="0"/>
              <a:t> – record patient visit and history</a:t>
            </a:r>
          </a:p>
          <a:p>
            <a:r>
              <a:rPr lang="en-US" dirty="0" smtClean="0">
                <a:solidFill>
                  <a:srgbClr val="FF0000"/>
                </a:solidFill>
              </a:rPr>
              <a:t>Radiology </a:t>
            </a:r>
            <a:r>
              <a:rPr lang="en-US" dirty="0" smtClean="0">
                <a:solidFill>
                  <a:srgbClr val="FF0000"/>
                </a:solidFill>
              </a:rPr>
              <a:t>information systems (RIS)</a:t>
            </a:r>
            <a:r>
              <a:rPr lang="en-US" dirty="0" smtClean="0"/>
              <a:t> </a:t>
            </a:r>
            <a:r>
              <a:rPr lang="en-US" dirty="0" smtClean="0"/>
              <a:t>- record </a:t>
            </a:r>
            <a:r>
              <a:rPr lang="en-US" dirty="0" smtClean="0"/>
              <a:t>the workflow of patient examinations, from the exam request to the exam report. </a:t>
            </a:r>
            <a:endParaRPr lang="en-US" dirty="0" smtClean="0"/>
          </a:p>
          <a:p>
            <a:r>
              <a:rPr lang="en-US" dirty="0" smtClean="0">
                <a:solidFill>
                  <a:srgbClr val="FF0000"/>
                </a:solidFill>
              </a:rPr>
              <a:t>Emergency </a:t>
            </a:r>
            <a:r>
              <a:rPr lang="en-US" dirty="0" smtClean="0">
                <a:solidFill>
                  <a:srgbClr val="FF0000"/>
                </a:solidFill>
              </a:rPr>
              <a:t>information systems </a:t>
            </a:r>
            <a:r>
              <a:rPr lang="en-US" dirty="0" smtClean="0"/>
              <a:t>- record </a:t>
            </a:r>
            <a:r>
              <a:rPr lang="en-US" dirty="0" smtClean="0"/>
              <a:t>the </a:t>
            </a:r>
            <a:r>
              <a:rPr lang="en-US" dirty="0" err="1" smtClean="0"/>
              <a:t>careflow</a:t>
            </a:r>
            <a:r>
              <a:rPr lang="en-US" dirty="0" smtClean="0"/>
              <a:t> of patients, and billing information systems usually combine data from other hospital systems about the activities performed on a patient.</a:t>
            </a:r>
            <a:endParaRPr lang="en-US" dirty="0"/>
          </a:p>
        </p:txBody>
      </p:sp>
    </p:spTree>
    <p:extLst>
      <p:ext uri="{BB962C8B-B14F-4D97-AF65-F5344CB8AC3E}">
        <p14:creationId xmlns:p14="http://schemas.microsoft.com/office/powerpoint/2010/main" val="26916759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95324"/>
          </a:xfrm>
        </p:spPr>
        <p:txBody>
          <a:bodyPr/>
          <a:lstStyle/>
          <a:p>
            <a:r>
              <a:rPr lang="en-US" dirty="0" smtClean="0"/>
              <a:t>Types of process mining</a:t>
            </a:r>
            <a:endParaRPr lang="en-US" dirty="0"/>
          </a:p>
        </p:txBody>
      </p:sp>
      <p:sp>
        <p:nvSpPr>
          <p:cNvPr id="3" name="Content Placeholder 2"/>
          <p:cNvSpPr>
            <a:spLocks noGrp="1"/>
          </p:cNvSpPr>
          <p:nvPr>
            <p:ph idx="1"/>
          </p:nvPr>
        </p:nvSpPr>
        <p:spPr>
          <a:xfrm>
            <a:off x="838200" y="1550020"/>
            <a:ext cx="10515600" cy="4626943"/>
          </a:xfrm>
        </p:spPr>
        <p:txBody>
          <a:bodyPr>
            <a:normAutofit fontScale="92500" lnSpcReduction="10000"/>
          </a:bodyPr>
          <a:lstStyle/>
          <a:p>
            <a:r>
              <a:rPr lang="en-US" dirty="0" smtClean="0"/>
              <a:t>There are three main types of process mining: </a:t>
            </a:r>
          </a:p>
          <a:p>
            <a:pPr lvl="1"/>
            <a:r>
              <a:rPr lang="en-US" dirty="0" smtClean="0"/>
              <a:t>process discovery</a:t>
            </a:r>
          </a:p>
          <a:p>
            <a:pPr lvl="1"/>
            <a:r>
              <a:rPr lang="en-US" dirty="0" smtClean="0"/>
              <a:t>conformance checking </a:t>
            </a:r>
          </a:p>
          <a:p>
            <a:pPr lvl="1"/>
            <a:r>
              <a:rPr lang="en-US" dirty="0" smtClean="0"/>
              <a:t>enhancement </a:t>
            </a:r>
            <a:endParaRPr lang="en-US" dirty="0" smtClean="0"/>
          </a:p>
          <a:p>
            <a:r>
              <a:rPr lang="en-US" dirty="0" smtClean="0">
                <a:solidFill>
                  <a:srgbClr val="FF0000"/>
                </a:solidFill>
              </a:rPr>
              <a:t>Process discovery </a:t>
            </a:r>
            <a:r>
              <a:rPr lang="en-US" dirty="0" smtClean="0"/>
              <a:t>allows extracting process models from an event log; </a:t>
            </a:r>
          </a:p>
          <a:p>
            <a:r>
              <a:rPr lang="en-US" dirty="0" smtClean="0">
                <a:solidFill>
                  <a:srgbClr val="FF0000"/>
                </a:solidFill>
              </a:rPr>
              <a:t>Conformance checking </a:t>
            </a:r>
            <a:r>
              <a:rPr lang="en-US" dirty="0" smtClean="0"/>
              <a:t>monitors deviations by comparing a given model and the event log</a:t>
            </a:r>
          </a:p>
          <a:p>
            <a:r>
              <a:rPr lang="en-US" dirty="0" smtClean="0">
                <a:solidFill>
                  <a:srgbClr val="FF0000"/>
                </a:solidFill>
              </a:rPr>
              <a:t>Enhancement allows </a:t>
            </a:r>
            <a:r>
              <a:rPr lang="en-US" dirty="0" smtClean="0"/>
              <a:t>extending or improving an existing process model using information about the actual process recorded in the event log. </a:t>
            </a:r>
          </a:p>
          <a:p>
            <a:pPr lvl="1"/>
            <a:r>
              <a:rPr lang="en-US" dirty="0" smtClean="0"/>
              <a:t>It is possible to extend </a:t>
            </a:r>
            <a:r>
              <a:rPr lang="en-US" dirty="0" smtClean="0"/>
              <a:t>analysis </a:t>
            </a:r>
            <a:r>
              <a:rPr lang="en-US" dirty="0" smtClean="0"/>
              <a:t>through organizational mining, </a:t>
            </a:r>
            <a:r>
              <a:rPr lang="en-US" dirty="0" smtClean="0"/>
              <a:t>automatic </a:t>
            </a:r>
            <a:r>
              <a:rPr lang="en-US" dirty="0" smtClean="0"/>
              <a:t>construction of simulation models, extension models, predicting cases and other approaches.</a:t>
            </a:r>
            <a:endParaRPr lang="en-US" dirty="0"/>
          </a:p>
        </p:txBody>
      </p:sp>
    </p:spTree>
    <p:extLst>
      <p:ext uri="{BB962C8B-B14F-4D97-AF65-F5344CB8AC3E}">
        <p14:creationId xmlns:p14="http://schemas.microsoft.com/office/powerpoint/2010/main" val="4085617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663"/>
            <a:ext cx="10515600" cy="1182031"/>
          </a:xfrm>
        </p:spPr>
        <p:txBody>
          <a:bodyPr/>
          <a:lstStyle/>
          <a:p>
            <a:r>
              <a:rPr lang="en-US" dirty="0" smtClean="0"/>
              <a:t>Types of processes</a:t>
            </a:r>
            <a:endParaRPr lang="en-US" dirty="0"/>
          </a:p>
        </p:txBody>
      </p:sp>
      <p:sp>
        <p:nvSpPr>
          <p:cNvPr id="3" name="Content Placeholder 2"/>
          <p:cNvSpPr>
            <a:spLocks noGrp="1"/>
          </p:cNvSpPr>
          <p:nvPr>
            <p:ph idx="1"/>
          </p:nvPr>
        </p:nvSpPr>
        <p:spPr>
          <a:xfrm>
            <a:off x="838200" y="1304694"/>
            <a:ext cx="10515600" cy="4872269"/>
          </a:xfrm>
        </p:spPr>
        <p:txBody>
          <a:bodyPr>
            <a:normAutofit/>
          </a:bodyPr>
          <a:lstStyle/>
          <a:p>
            <a:r>
              <a:rPr lang="en-US" dirty="0" smtClean="0"/>
              <a:t>Two </a:t>
            </a:r>
            <a:r>
              <a:rPr lang="en-US" dirty="0" smtClean="0"/>
              <a:t>types of processes in the healthcare </a:t>
            </a:r>
            <a:r>
              <a:rPr lang="en-US" dirty="0" smtClean="0"/>
              <a:t>domain</a:t>
            </a:r>
            <a:endParaRPr lang="en-US" dirty="0" smtClean="0"/>
          </a:p>
          <a:p>
            <a:endParaRPr lang="en-US" b="1" dirty="0" smtClean="0"/>
          </a:p>
          <a:p>
            <a:r>
              <a:rPr lang="en-US" b="1" dirty="0" smtClean="0">
                <a:solidFill>
                  <a:srgbClr val="FF0000"/>
                </a:solidFill>
              </a:rPr>
              <a:t>Medical </a:t>
            </a:r>
            <a:r>
              <a:rPr lang="en-US" b="1" dirty="0" smtClean="0">
                <a:solidFill>
                  <a:srgbClr val="FF0000"/>
                </a:solidFill>
              </a:rPr>
              <a:t>Treatment Processes</a:t>
            </a:r>
            <a:r>
              <a:rPr lang="en-US" dirty="0" smtClean="0"/>
              <a:t>: </a:t>
            </a:r>
            <a:r>
              <a:rPr lang="en-US" dirty="0" smtClean="0"/>
              <a:t>clinical </a:t>
            </a:r>
            <a:r>
              <a:rPr lang="en-US" dirty="0" smtClean="0"/>
              <a:t>processes of managing a </a:t>
            </a:r>
            <a:r>
              <a:rPr lang="en-US" dirty="0" smtClean="0"/>
              <a:t>patient, these </a:t>
            </a:r>
            <a:r>
              <a:rPr lang="en-US" dirty="0" smtClean="0"/>
              <a:t>processes include </a:t>
            </a:r>
            <a:r>
              <a:rPr lang="en-US" dirty="0" smtClean="0"/>
              <a:t>diagnostic </a:t>
            </a:r>
            <a:r>
              <a:rPr lang="en-US" dirty="0" smtClean="0"/>
              <a:t>actions based on symptoms, to the execution of a series of actions, to relief the patient</a:t>
            </a:r>
          </a:p>
          <a:p>
            <a:endParaRPr lang="en-US" dirty="0" smtClean="0"/>
          </a:p>
          <a:p>
            <a:r>
              <a:rPr lang="en-US" b="1" dirty="0" smtClean="0">
                <a:solidFill>
                  <a:srgbClr val="FF0000"/>
                </a:solidFill>
              </a:rPr>
              <a:t>Organizational </a:t>
            </a:r>
            <a:r>
              <a:rPr lang="en-US" b="1" dirty="0" smtClean="0">
                <a:solidFill>
                  <a:srgbClr val="FF0000"/>
                </a:solidFill>
              </a:rPr>
              <a:t>Processes</a:t>
            </a:r>
            <a:r>
              <a:rPr lang="en-US" dirty="0" smtClean="0"/>
              <a:t>: </a:t>
            </a:r>
            <a:r>
              <a:rPr lang="en-US" dirty="0" smtClean="0"/>
              <a:t>focused </a:t>
            </a:r>
            <a:r>
              <a:rPr lang="en-US" dirty="0" smtClean="0"/>
              <a:t>on the organizational knowledge of the process, capturing the collaborative information of the healthcare professionals and their organizational </a:t>
            </a:r>
            <a:r>
              <a:rPr lang="en-US" dirty="0" smtClean="0"/>
              <a:t>units </a:t>
            </a:r>
            <a:endParaRPr lang="en-US" dirty="0"/>
          </a:p>
        </p:txBody>
      </p:sp>
    </p:spTree>
    <p:extLst>
      <p:ext uri="{BB962C8B-B14F-4D97-AF65-F5344CB8AC3E}">
        <p14:creationId xmlns:p14="http://schemas.microsoft.com/office/powerpoint/2010/main" val="2320628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663"/>
            <a:ext cx="10515600" cy="1215483"/>
          </a:xfrm>
        </p:spPr>
        <p:txBody>
          <a:bodyPr/>
          <a:lstStyle/>
          <a:p>
            <a:r>
              <a:rPr lang="en-US" dirty="0" smtClean="0"/>
              <a:t>Frequently asked questions</a:t>
            </a:r>
            <a:endParaRPr lang="en-US" dirty="0"/>
          </a:p>
        </p:txBody>
      </p:sp>
      <p:sp>
        <p:nvSpPr>
          <p:cNvPr id="3" name="Content Placeholder 2"/>
          <p:cNvSpPr>
            <a:spLocks noGrp="1"/>
          </p:cNvSpPr>
          <p:nvPr>
            <p:ph idx="1"/>
          </p:nvPr>
        </p:nvSpPr>
        <p:spPr>
          <a:xfrm>
            <a:off x="838200" y="1505414"/>
            <a:ext cx="10515600" cy="4838817"/>
          </a:xfrm>
        </p:spPr>
        <p:txBody>
          <a:bodyPr>
            <a:normAutofit/>
          </a:bodyPr>
          <a:lstStyle/>
          <a:p>
            <a:r>
              <a:rPr lang="en-US" dirty="0" smtClean="0"/>
              <a:t>Four </a:t>
            </a:r>
            <a:r>
              <a:rPr lang="en-US" dirty="0" smtClean="0"/>
              <a:t>typical questions that want to be answered by medical process specialists </a:t>
            </a:r>
            <a:r>
              <a:rPr lang="en-US" dirty="0" smtClean="0"/>
              <a:t>are</a:t>
            </a:r>
            <a:r>
              <a:rPr lang="en-US" dirty="0" smtClean="0"/>
              <a:t>: </a:t>
            </a:r>
          </a:p>
          <a:p>
            <a:pPr lvl="1"/>
            <a:r>
              <a:rPr lang="en-US" dirty="0" smtClean="0"/>
              <a:t>What are the most followed paths and what exceptional paths are followed? </a:t>
            </a:r>
          </a:p>
          <a:p>
            <a:pPr lvl="1"/>
            <a:r>
              <a:rPr lang="en-US" dirty="0" smtClean="0"/>
              <a:t>Are there any differences in care path followed by different patient groups? </a:t>
            </a:r>
          </a:p>
          <a:p>
            <a:pPr lvl="1"/>
            <a:r>
              <a:rPr lang="en-US" dirty="0" smtClean="0"/>
              <a:t>Do we comply with internal and external guidelines? </a:t>
            </a:r>
          </a:p>
          <a:p>
            <a:pPr lvl="1"/>
            <a:r>
              <a:rPr lang="en-US" dirty="0" smtClean="0"/>
              <a:t>Where are the bottlenecks in the process?</a:t>
            </a:r>
            <a:endParaRPr lang="en-US" dirty="0"/>
          </a:p>
        </p:txBody>
      </p:sp>
    </p:spTree>
    <p:extLst>
      <p:ext uri="{BB962C8B-B14F-4D97-AF65-F5344CB8AC3E}">
        <p14:creationId xmlns:p14="http://schemas.microsoft.com/office/powerpoint/2010/main" val="40610000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mining tool</a:t>
            </a:r>
            <a:endParaRPr lang="en-US" dirty="0"/>
          </a:p>
        </p:txBody>
      </p:sp>
      <p:sp>
        <p:nvSpPr>
          <p:cNvPr id="3" name="Content Placeholder 2"/>
          <p:cNvSpPr>
            <a:spLocks noGrp="1"/>
          </p:cNvSpPr>
          <p:nvPr>
            <p:ph idx="1"/>
          </p:nvPr>
        </p:nvSpPr>
        <p:spPr/>
        <p:txBody>
          <a:bodyPr>
            <a:normAutofit/>
          </a:bodyPr>
          <a:lstStyle/>
          <a:p>
            <a:r>
              <a:rPr lang="en-US" dirty="0" smtClean="0"/>
              <a:t>A group of software applications is available to do analysis through process </a:t>
            </a:r>
            <a:r>
              <a:rPr lang="en-US" dirty="0" smtClean="0"/>
              <a:t>mining</a:t>
            </a:r>
          </a:p>
          <a:p>
            <a:r>
              <a:rPr lang="en-US" dirty="0" smtClean="0"/>
              <a:t>The </a:t>
            </a:r>
            <a:r>
              <a:rPr lang="en-US" dirty="0" smtClean="0"/>
              <a:t>most used tool is </a:t>
            </a:r>
            <a:r>
              <a:rPr lang="en-US" dirty="0" err="1" smtClean="0">
                <a:solidFill>
                  <a:srgbClr val="FF0000"/>
                </a:solidFill>
              </a:rPr>
              <a:t>ProM</a:t>
            </a:r>
            <a:r>
              <a:rPr lang="en-US" dirty="0" smtClean="0"/>
              <a:t>, </a:t>
            </a:r>
            <a:r>
              <a:rPr lang="en-US" dirty="0" smtClean="0"/>
              <a:t>has </a:t>
            </a:r>
            <a:r>
              <a:rPr lang="en-US" dirty="0" smtClean="0"/>
              <a:t>a large number of algorithms/techniques implemented and </a:t>
            </a:r>
            <a:r>
              <a:rPr lang="en-US" dirty="0" smtClean="0"/>
              <a:t>considered </a:t>
            </a:r>
            <a:r>
              <a:rPr lang="en-US" dirty="0" smtClean="0"/>
              <a:t>as </a:t>
            </a:r>
            <a:r>
              <a:rPr lang="en-US" dirty="0" smtClean="0"/>
              <a:t>“</a:t>
            </a:r>
            <a:r>
              <a:rPr lang="en-US" dirty="0" smtClean="0"/>
              <a:t>pluggable” environment for process </a:t>
            </a:r>
            <a:r>
              <a:rPr lang="en-US" dirty="0"/>
              <a:t>mining- </a:t>
            </a:r>
            <a:r>
              <a:rPr lang="en-US" dirty="0">
                <a:hlinkClick r:id="rId2"/>
              </a:rPr>
              <a:t>http://</a:t>
            </a:r>
            <a:r>
              <a:rPr lang="en-US" dirty="0" smtClean="0">
                <a:hlinkClick r:id="rId2"/>
              </a:rPr>
              <a:t>www.promtools.org/doku.php</a:t>
            </a:r>
            <a:r>
              <a:rPr lang="en-US" dirty="0" smtClean="0"/>
              <a:t>  </a:t>
            </a:r>
            <a:endParaRPr lang="en-US" dirty="0" smtClean="0"/>
          </a:p>
          <a:p>
            <a:r>
              <a:rPr lang="en-US" dirty="0" smtClean="0"/>
              <a:t>It </a:t>
            </a:r>
            <a:r>
              <a:rPr lang="en-US" dirty="0" smtClean="0"/>
              <a:t>is interesting that the popular process mining toolkit </a:t>
            </a:r>
            <a:r>
              <a:rPr lang="en-US" dirty="0" smtClean="0">
                <a:solidFill>
                  <a:srgbClr val="FF0000"/>
                </a:solidFill>
              </a:rPr>
              <a:t>DISCO</a:t>
            </a:r>
            <a:r>
              <a:rPr lang="en-US" dirty="0" smtClean="0"/>
              <a:t> is not mentioned as much as expected </a:t>
            </a:r>
            <a:r>
              <a:rPr lang="en-US" dirty="0"/>
              <a:t>- </a:t>
            </a:r>
            <a:r>
              <a:rPr lang="en-US" dirty="0">
                <a:hlinkClick r:id="rId3"/>
              </a:rPr>
              <a:t>https://fluxicon.com/disco</a:t>
            </a:r>
            <a:r>
              <a:rPr lang="en-US" dirty="0" smtClean="0">
                <a:hlinkClick r:id="rId3"/>
              </a:rPr>
              <a:t>/</a:t>
            </a:r>
            <a:r>
              <a:rPr lang="en-US" dirty="0" smtClean="0"/>
              <a:t>  </a:t>
            </a:r>
            <a:endParaRPr lang="en-US" dirty="0" smtClean="0"/>
          </a:p>
          <a:p>
            <a:r>
              <a:rPr lang="en-US" dirty="0" smtClean="0"/>
              <a:t>An </a:t>
            </a:r>
            <a:r>
              <a:rPr lang="en-US" dirty="0" smtClean="0"/>
              <a:t>emerging process mining tool called </a:t>
            </a:r>
            <a:r>
              <a:rPr lang="en-US" dirty="0" err="1" smtClean="0"/>
              <a:t>PmLab</a:t>
            </a:r>
            <a:r>
              <a:rPr lang="en-US" dirty="0" smtClean="0"/>
              <a:t>, has not been used so </a:t>
            </a:r>
            <a:r>
              <a:rPr lang="en-US" dirty="0"/>
              <a:t>far - </a:t>
            </a:r>
            <a:r>
              <a:rPr lang="en-US" dirty="0">
                <a:hlinkClick r:id="rId4"/>
              </a:rPr>
              <a:t>http://www.pnmsoft.com/technology/workflow-software</a:t>
            </a:r>
            <a:r>
              <a:rPr lang="en-US" dirty="0" smtClean="0">
                <a:hlinkClick r:id="rId4"/>
              </a:rPr>
              <a:t>/</a:t>
            </a:r>
            <a:r>
              <a:rPr lang="en-US" dirty="0" smtClean="0"/>
              <a:t> </a:t>
            </a:r>
            <a:endParaRPr lang="en-US" dirty="0"/>
          </a:p>
        </p:txBody>
      </p:sp>
    </p:spTree>
    <p:extLst>
      <p:ext uri="{BB962C8B-B14F-4D97-AF65-F5344CB8AC3E}">
        <p14:creationId xmlns:p14="http://schemas.microsoft.com/office/powerpoint/2010/main" val="30468084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0950"/>
            <a:ext cx="10515600" cy="1051079"/>
          </a:xfrm>
        </p:spPr>
        <p:txBody>
          <a:bodyPr/>
          <a:lstStyle/>
          <a:p>
            <a:r>
              <a:rPr lang="en-US" dirty="0" smtClean="0"/>
              <a:t>Used methods and algorithms</a:t>
            </a:r>
            <a:endParaRPr lang="en-US" dirty="0"/>
          </a:p>
        </p:txBody>
      </p:sp>
      <p:sp>
        <p:nvSpPr>
          <p:cNvPr id="3" name="Content Placeholder 2"/>
          <p:cNvSpPr>
            <a:spLocks noGrp="1"/>
          </p:cNvSpPr>
          <p:nvPr>
            <p:ph idx="1"/>
          </p:nvPr>
        </p:nvSpPr>
        <p:spPr>
          <a:xfrm>
            <a:off x="546411" y="1371600"/>
            <a:ext cx="6040134" cy="4805363"/>
          </a:xfrm>
        </p:spPr>
        <p:txBody>
          <a:bodyPr>
            <a:normAutofit fontScale="77500" lnSpcReduction="20000"/>
          </a:bodyPr>
          <a:lstStyle/>
          <a:p>
            <a:r>
              <a:rPr lang="en-US" dirty="0" smtClean="0"/>
              <a:t>Range </a:t>
            </a:r>
            <a:r>
              <a:rPr lang="en-US" dirty="0" smtClean="0"/>
              <a:t>of techniques </a:t>
            </a:r>
            <a:r>
              <a:rPr lang="en-US" dirty="0" smtClean="0"/>
              <a:t>available </a:t>
            </a:r>
            <a:r>
              <a:rPr lang="en-US" dirty="0" smtClean="0"/>
              <a:t>to support the different perspectives of process mining. </a:t>
            </a:r>
          </a:p>
          <a:p>
            <a:r>
              <a:rPr lang="en-US" b="1" dirty="0" smtClean="0"/>
              <a:t>Control-flow techniques </a:t>
            </a:r>
            <a:r>
              <a:rPr lang="en-US" dirty="0" smtClean="0"/>
              <a:t>include the </a:t>
            </a:r>
            <a:r>
              <a:rPr lang="en-US" dirty="0" smtClean="0"/>
              <a:t>alpha-algorithm, Heuristic Miner, Fuzzy Miner, </a:t>
            </a:r>
            <a:r>
              <a:rPr lang="en-US" dirty="0" smtClean="0"/>
              <a:t>and </a:t>
            </a:r>
            <a:r>
              <a:rPr lang="en-US" dirty="0" smtClean="0"/>
              <a:t>Genetic Miner. </a:t>
            </a:r>
            <a:endParaRPr lang="en-US" dirty="0" smtClean="0"/>
          </a:p>
          <a:p>
            <a:r>
              <a:rPr lang="en-US" b="1" dirty="0" smtClean="0"/>
              <a:t>Organizational </a:t>
            </a:r>
            <a:r>
              <a:rPr lang="en-US" b="1" dirty="0" smtClean="0"/>
              <a:t>perspective </a:t>
            </a:r>
            <a:r>
              <a:rPr lang="en-US" dirty="0" smtClean="0"/>
              <a:t>includes the Social Network </a:t>
            </a:r>
            <a:r>
              <a:rPr lang="en-US" dirty="0" smtClean="0"/>
              <a:t>Miner </a:t>
            </a:r>
            <a:r>
              <a:rPr lang="en-US" dirty="0" smtClean="0"/>
              <a:t>and </a:t>
            </a:r>
            <a:r>
              <a:rPr lang="en-US" dirty="0" smtClean="0"/>
              <a:t>Organizational </a:t>
            </a:r>
            <a:r>
              <a:rPr lang="en-US" dirty="0" smtClean="0"/>
              <a:t>Model </a:t>
            </a:r>
            <a:r>
              <a:rPr lang="en-US" dirty="0" smtClean="0"/>
              <a:t>Miner. </a:t>
            </a:r>
            <a:endParaRPr lang="en-US" dirty="0" smtClean="0"/>
          </a:p>
          <a:p>
            <a:r>
              <a:rPr lang="en-US" b="1" dirty="0" smtClean="0"/>
              <a:t>Performance </a:t>
            </a:r>
            <a:r>
              <a:rPr lang="en-US" b="1" dirty="0" smtClean="0"/>
              <a:t>perspective</a:t>
            </a:r>
            <a:r>
              <a:rPr lang="en-US" dirty="0" smtClean="0"/>
              <a:t>, </a:t>
            </a:r>
            <a:r>
              <a:rPr lang="en-US" dirty="0" smtClean="0"/>
              <a:t>Petri </a:t>
            </a:r>
            <a:r>
              <a:rPr lang="en-US" dirty="0" smtClean="0"/>
              <a:t>Net </a:t>
            </a:r>
            <a:r>
              <a:rPr lang="en-US" dirty="0" smtClean="0"/>
              <a:t>plug-in </a:t>
            </a:r>
            <a:r>
              <a:rPr lang="en-US" dirty="0" smtClean="0"/>
              <a:t>and the Dotted Chart Analysis </a:t>
            </a:r>
            <a:r>
              <a:rPr lang="en-US" dirty="0" smtClean="0"/>
              <a:t>plug-in. </a:t>
            </a:r>
            <a:endParaRPr lang="en-US" dirty="0" smtClean="0"/>
          </a:p>
          <a:p>
            <a:r>
              <a:rPr lang="en-US" dirty="0" smtClean="0"/>
              <a:t>Conformance </a:t>
            </a:r>
            <a:r>
              <a:rPr lang="en-US" dirty="0" smtClean="0"/>
              <a:t>checking </a:t>
            </a:r>
            <a:r>
              <a:rPr lang="en-US" dirty="0" smtClean="0"/>
              <a:t>tools are the </a:t>
            </a:r>
            <a:r>
              <a:rPr lang="en-US" dirty="0" smtClean="0"/>
              <a:t>Conformance </a:t>
            </a:r>
            <a:r>
              <a:rPr lang="en-US" dirty="0" smtClean="0"/>
              <a:t>Checker </a:t>
            </a:r>
            <a:r>
              <a:rPr lang="en-US" dirty="0" smtClean="0"/>
              <a:t>and </a:t>
            </a:r>
            <a:r>
              <a:rPr lang="en-US" dirty="0" smtClean="0"/>
              <a:t>LTL Checker. </a:t>
            </a:r>
            <a:endParaRPr lang="en-US" dirty="0" smtClean="0"/>
          </a:p>
          <a:p>
            <a:r>
              <a:rPr lang="en-US" dirty="0" smtClean="0"/>
              <a:t>All </a:t>
            </a:r>
            <a:r>
              <a:rPr lang="en-US" dirty="0" smtClean="0"/>
              <a:t>are </a:t>
            </a:r>
            <a:r>
              <a:rPr lang="en-US" dirty="0" smtClean="0"/>
              <a:t>available in the </a:t>
            </a:r>
            <a:r>
              <a:rPr lang="en-US" dirty="0" err="1" smtClean="0">
                <a:solidFill>
                  <a:srgbClr val="FF0000"/>
                </a:solidFill>
              </a:rPr>
              <a:t>ProM</a:t>
            </a:r>
            <a:r>
              <a:rPr lang="en-US" dirty="0" smtClean="0">
                <a:solidFill>
                  <a:srgbClr val="FF0000"/>
                </a:solidFill>
              </a:rPr>
              <a:t> </a:t>
            </a:r>
            <a:r>
              <a:rPr lang="en-US" dirty="0" smtClean="0">
                <a:solidFill>
                  <a:srgbClr val="FF0000"/>
                </a:solidFill>
              </a:rPr>
              <a:t>framework</a:t>
            </a:r>
            <a:r>
              <a:rPr lang="en-US" dirty="0" smtClean="0"/>
              <a:t>, </a:t>
            </a:r>
            <a:r>
              <a:rPr lang="en-US" dirty="0" smtClean="0"/>
              <a:t>an open-source Java application with an extensible plug-in architecture</a:t>
            </a:r>
            <a:r>
              <a:rPr lang="en-US" dirty="0" smtClean="0"/>
              <a:t>.</a:t>
            </a:r>
          </a:p>
          <a:p>
            <a:r>
              <a:rPr lang="en-US" dirty="0"/>
              <a:t>http://www.promtools.org/doku.php</a:t>
            </a:r>
            <a:endParaRPr lang="en-US"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70233" y="1182029"/>
            <a:ext cx="4495801" cy="4458609"/>
          </a:xfrm>
          <a:prstGeom prst="rect">
            <a:avLst/>
          </a:prstGeom>
        </p:spPr>
      </p:pic>
    </p:spTree>
    <p:extLst>
      <p:ext uri="{BB962C8B-B14F-4D97-AF65-F5344CB8AC3E}">
        <p14:creationId xmlns:p14="http://schemas.microsoft.com/office/powerpoint/2010/main" val="39933385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0950"/>
            <a:ext cx="10515600" cy="828056"/>
          </a:xfrm>
        </p:spPr>
        <p:txBody>
          <a:bodyPr/>
          <a:lstStyle/>
          <a:p>
            <a:r>
              <a:rPr lang="en-US" dirty="0" smtClean="0"/>
              <a:t>Used methods and algorithms</a:t>
            </a:r>
            <a:endParaRPr lang="en-US" dirty="0"/>
          </a:p>
        </p:txBody>
      </p:sp>
      <p:sp>
        <p:nvSpPr>
          <p:cNvPr id="3" name="Content Placeholder 2"/>
          <p:cNvSpPr>
            <a:spLocks noGrp="1"/>
          </p:cNvSpPr>
          <p:nvPr>
            <p:ph idx="1"/>
          </p:nvPr>
        </p:nvSpPr>
        <p:spPr>
          <a:xfrm>
            <a:off x="838200" y="1193180"/>
            <a:ext cx="10515600" cy="4983783"/>
          </a:xfrm>
        </p:spPr>
        <p:txBody>
          <a:bodyPr>
            <a:normAutofit/>
          </a:bodyPr>
          <a:lstStyle/>
          <a:p>
            <a:r>
              <a:rPr lang="en-US" dirty="0" smtClean="0"/>
              <a:t>Through the tools available for process mining there are several techniques implemented to execute the correct and desired analysis. </a:t>
            </a:r>
          </a:p>
          <a:p>
            <a:pPr lvl="1"/>
            <a:r>
              <a:rPr lang="en-US" dirty="0" smtClean="0"/>
              <a:t>Trace Clustering </a:t>
            </a:r>
            <a:endParaRPr lang="en-US" dirty="0" smtClean="0"/>
          </a:p>
          <a:p>
            <a:pPr lvl="1"/>
            <a:r>
              <a:rPr lang="en-US" dirty="0" smtClean="0"/>
              <a:t>Performance </a:t>
            </a:r>
            <a:r>
              <a:rPr lang="en-US" dirty="0" smtClean="0"/>
              <a:t>Sequence </a:t>
            </a:r>
            <a:r>
              <a:rPr lang="en-US" dirty="0" smtClean="0"/>
              <a:t>Analyzer</a:t>
            </a:r>
            <a:endParaRPr lang="en-US" dirty="0" smtClean="0"/>
          </a:p>
          <a:p>
            <a:pPr lvl="1"/>
            <a:r>
              <a:rPr lang="en-US" dirty="0" smtClean="0"/>
              <a:t>Fuzzy Miner </a:t>
            </a:r>
          </a:p>
          <a:p>
            <a:pPr lvl="1"/>
            <a:r>
              <a:rPr lang="en-US" dirty="0" smtClean="0"/>
              <a:t>Alpha </a:t>
            </a:r>
            <a:r>
              <a:rPr lang="en-US" dirty="0" smtClean="0"/>
              <a:t>Miner </a:t>
            </a:r>
            <a:endParaRPr lang="en-US" dirty="0" smtClean="0"/>
          </a:p>
          <a:p>
            <a:pPr lvl="1"/>
            <a:r>
              <a:rPr lang="en-US" dirty="0" smtClean="0"/>
              <a:t>Heuristic </a:t>
            </a:r>
            <a:r>
              <a:rPr lang="en-US" dirty="0" smtClean="0"/>
              <a:t>Miner </a:t>
            </a:r>
            <a:endParaRPr lang="en-US" dirty="0" smtClean="0"/>
          </a:p>
          <a:p>
            <a:pPr lvl="1"/>
            <a:r>
              <a:rPr lang="en-US" dirty="0" smtClean="0"/>
              <a:t>Conformance Checker</a:t>
            </a:r>
            <a:endParaRPr lang="en-US" dirty="0"/>
          </a:p>
        </p:txBody>
      </p:sp>
    </p:spTree>
    <p:extLst>
      <p:ext uri="{BB962C8B-B14F-4D97-AF65-F5344CB8AC3E}">
        <p14:creationId xmlns:p14="http://schemas.microsoft.com/office/powerpoint/2010/main" val="38055930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Clustering technique</a:t>
            </a:r>
            <a:endParaRPr lang="en-US" dirty="0"/>
          </a:p>
        </p:txBody>
      </p:sp>
      <p:sp>
        <p:nvSpPr>
          <p:cNvPr id="3" name="Content Placeholder 2"/>
          <p:cNvSpPr>
            <a:spLocks noGrp="1"/>
          </p:cNvSpPr>
          <p:nvPr>
            <p:ph idx="1"/>
          </p:nvPr>
        </p:nvSpPr>
        <p:spPr/>
        <p:txBody>
          <a:bodyPr>
            <a:normAutofit fontScale="70000" lnSpcReduction="20000"/>
          </a:bodyPr>
          <a:lstStyle/>
          <a:p>
            <a:r>
              <a:rPr lang="en-US" dirty="0" smtClean="0"/>
              <a:t>Clustering techniques can be used as a preprocessing step, and their purpose is to handle event logs that contain large amounts of data and </a:t>
            </a:r>
            <a:r>
              <a:rPr lang="en-US" dirty="0" smtClean="0">
                <a:solidFill>
                  <a:srgbClr val="FF0000"/>
                </a:solidFill>
              </a:rPr>
              <a:t>high variability </a:t>
            </a:r>
            <a:r>
              <a:rPr lang="en-US" dirty="0" smtClean="0"/>
              <a:t>in the recorded behavior [34]. </a:t>
            </a:r>
            <a:endParaRPr lang="en-US" dirty="0" smtClean="0"/>
          </a:p>
          <a:p>
            <a:r>
              <a:rPr lang="en-US" dirty="0" smtClean="0"/>
              <a:t>Rather </a:t>
            </a:r>
            <a:r>
              <a:rPr lang="en-US" dirty="0" smtClean="0"/>
              <a:t>than running control-flow mining techniques directly on large event logs, which would </a:t>
            </a:r>
            <a:r>
              <a:rPr lang="en-US" dirty="0" smtClean="0">
                <a:solidFill>
                  <a:srgbClr val="FF0000"/>
                </a:solidFill>
              </a:rPr>
              <a:t>generate very confusing models</a:t>
            </a:r>
            <a:r>
              <a:rPr lang="en-US" dirty="0" smtClean="0"/>
              <a:t>, by using clustering techniques it is possible to </a:t>
            </a:r>
            <a:r>
              <a:rPr lang="en-US" dirty="0" smtClean="0">
                <a:solidFill>
                  <a:srgbClr val="FF0000"/>
                </a:solidFill>
              </a:rPr>
              <a:t>divide traces into clusters</a:t>
            </a:r>
            <a:r>
              <a:rPr lang="en-US" dirty="0" smtClean="0"/>
              <a:t>, such that </a:t>
            </a:r>
            <a:r>
              <a:rPr lang="en-US" dirty="0" smtClean="0">
                <a:solidFill>
                  <a:srgbClr val="FF0000"/>
                </a:solidFill>
              </a:rPr>
              <a:t>similar types of behavior are grouped into the same cluster</a:t>
            </a:r>
            <a:r>
              <a:rPr lang="en-US" dirty="0" smtClean="0"/>
              <a:t>. </a:t>
            </a:r>
            <a:endParaRPr lang="en-US" dirty="0" smtClean="0"/>
          </a:p>
          <a:p>
            <a:r>
              <a:rPr lang="en-US" dirty="0" smtClean="0"/>
              <a:t>One </a:t>
            </a:r>
            <a:r>
              <a:rPr lang="en-US" dirty="0" smtClean="0"/>
              <a:t>can then discover simpler process models for each cluster </a:t>
            </a:r>
          </a:p>
          <a:p>
            <a:r>
              <a:rPr lang="en-US" dirty="0" smtClean="0"/>
              <a:t>Several clustering techniques can be used for this purpose, such as the Disjunctive Workflow Schema (DWS) </a:t>
            </a:r>
            <a:r>
              <a:rPr lang="en-US" dirty="0" smtClean="0"/>
              <a:t>plug-in </a:t>
            </a:r>
            <a:r>
              <a:rPr lang="en-US" dirty="0" smtClean="0"/>
              <a:t>which can be seen as an extension of the Heuristic Miner </a:t>
            </a:r>
            <a:r>
              <a:rPr lang="en-US" dirty="0" smtClean="0"/>
              <a:t>plug-in</a:t>
            </a:r>
          </a:p>
          <a:p>
            <a:r>
              <a:rPr lang="en-US" dirty="0" smtClean="0"/>
              <a:t>It </a:t>
            </a:r>
            <a:r>
              <a:rPr lang="en-US" dirty="0" smtClean="0"/>
              <a:t>uses the Heuristic Miner to construct the initial process model; however, this model is iteratively refined and clustered with a k-means </a:t>
            </a:r>
            <a:r>
              <a:rPr lang="en-US" dirty="0" smtClean="0"/>
              <a:t>algorithm</a:t>
            </a:r>
          </a:p>
          <a:p>
            <a:r>
              <a:rPr lang="en-US" dirty="0" smtClean="0"/>
              <a:t>The </a:t>
            </a:r>
            <a:r>
              <a:rPr lang="en-US" dirty="0" smtClean="0"/>
              <a:t>final result is a tree with the models created, where the parent nodes generalize their child </a:t>
            </a:r>
            <a:r>
              <a:rPr lang="en-US" dirty="0" smtClean="0"/>
              <a:t>nodes</a:t>
            </a:r>
          </a:p>
          <a:p>
            <a:r>
              <a:rPr lang="en-US" dirty="0" smtClean="0"/>
              <a:t>At </a:t>
            </a:r>
            <a:r>
              <a:rPr lang="en-US" dirty="0" smtClean="0"/>
              <a:t>each level of the tree, a set of discriminant rules characterize each cluster. These discriminant rules identify structural patterns that are found in the process models.</a:t>
            </a:r>
            <a:endParaRPr lang="en-US" dirty="0"/>
          </a:p>
        </p:txBody>
      </p:sp>
    </p:spTree>
    <p:extLst>
      <p:ext uri="{BB962C8B-B14F-4D97-AF65-F5344CB8AC3E}">
        <p14:creationId xmlns:p14="http://schemas.microsoft.com/office/powerpoint/2010/main" val="21694149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3812"/>
          </a:xfrm>
        </p:spPr>
        <p:txBody>
          <a:bodyPr/>
          <a:lstStyle/>
          <a:p>
            <a:r>
              <a:rPr lang="en-US" dirty="0" smtClean="0"/>
              <a:t>Trace Clustering</a:t>
            </a:r>
            <a:endParaRPr lang="en-US" dirty="0"/>
          </a:p>
        </p:txBody>
      </p:sp>
      <p:sp>
        <p:nvSpPr>
          <p:cNvPr id="3" name="Content Placeholder 2"/>
          <p:cNvSpPr>
            <a:spLocks noGrp="1"/>
          </p:cNvSpPr>
          <p:nvPr>
            <p:ph idx="1"/>
          </p:nvPr>
        </p:nvSpPr>
        <p:spPr>
          <a:xfrm>
            <a:off x="838200" y="1438507"/>
            <a:ext cx="10515600" cy="4738456"/>
          </a:xfrm>
        </p:spPr>
        <p:txBody>
          <a:bodyPr>
            <a:normAutofit/>
          </a:bodyPr>
          <a:lstStyle/>
          <a:p>
            <a:r>
              <a:rPr lang="en-US" dirty="0" smtClean="0">
                <a:solidFill>
                  <a:srgbClr val="FF0000"/>
                </a:solidFill>
              </a:rPr>
              <a:t>Trace </a:t>
            </a:r>
            <a:r>
              <a:rPr lang="en-US" dirty="0" smtClean="0">
                <a:solidFill>
                  <a:srgbClr val="FF0000"/>
                </a:solidFill>
              </a:rPr>
              <a:t>Clustering </a:t>
            </a:r>
            <a:r>
              <a:rPr lang="en-US" dirty="0" smtClean="0"/>
              <a:t>plug-in </a:t>
            </a:r>
            <a:r>
              <a:rPr lang="en-US" dirty="0" smtClean="0"/>
              <a:t>offers </a:t>
            </a:r>
            <a:r>
              <a:rPr lang="en-US" dirty="0" smtClean="0"/>
              <a:t>a set of distance-based clustering techniques based on the features of each trace, such as how frequently </a:t>
            </a:r>
            <a:r>
              <a:rPr lang="en-US" dirty="0" smtClean="0"/>
              <a:t>tasks </a:t>
            </a:r>
            <a:r>
              <a:rPr lang="en-US" dirty="0" smtClean="0"/>
              <a:t>occur in the trace, or how many events </a:t>
            </a:r>
            <a:r>
              <a:rPr lang="en-US" dirty="0" smtClean="0"/>
              <a:t>created </a:t>
            </a:r>
            <a:r>
              <a:rPr lang="en-US" dirty="0" smtClean="0"/>
              <a:t>by the originators in that </a:t>
            </a:r>
            <a:r>
              <a:rPr lang="en-US" dirty="0" smtClean="0"/>
              <a:t>trace</a:t>
            </a:r>
          </a:p>
          <a:p>
            <a:endParaRPr lang="en-US" dirty="0" smtClean="0"/>
          </a:p>
          <a:p>
            <a:r>
              <a:rPr lang="en-US" dirty="0" smtClean="0"/>
              <a:t>Different </a:t>
            </a:r>
            <a:r>
              <a:rPr lang="en-US" dirty="0" smtClean="0"/>
              <a:t>clustering methods, such as k-means and Self-Organizing Maps, can </a:t>
            </a:r>
            <a:r>
              <a:rPr lang="en-US" dirty="0" smtClean="0"/>
              <a:t>be </a:t>
            </a:r>
            <a:r>
              <a:rPr lang="en-US" dirty="0" smtClean="0"/>
              <a:t>used to group closely related traces in the same cluster</a:t>
            </a:r>
            <a:r>
              <a:rPr lang="en-US" dirty="0" smtClean="0"/>
              <a:t>.</a:t>
            </a:r>
          </a:p>
          <a:p>
            <a:endParaRPr lang="en-US" dirty="0" smtClean="0"/>
          </a:p>
          <a:p>
            <a:r>
              <a:rPr lang="en-US" dirty="0" smtClean="0"/>
              <a:t>This </a:t>
            </a:r>
            <a:r>
              <a:rPr lang="en-US" dirty="0" smtClean="0"/>
              <a:t>technique does not provide a model for visualization; i.e. to visualize the clusters one needs to use some other mining technique.</a:t>
            </a:r>
            <a:endParaRPr lang="en-US" dirty="0"/>
          </a:p>
        </p:txBody>
      </p:sp>
    </p:spTree>
    <p:extLst>
      <p:ext uri="{BB962C8B-B14F-4D97-AF65-F5344CB8AC3E}">
        <p14:creationId xmlns:p14="http://schemas.microsoft.com/office/powerpoint/2010/main" val="3921620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42462"/>
            <a:ext cx="10515600" cy="1028778"/>
          </a:xfrm>
        </p:spPr>
        <p:txBody>
          <a:bodyPr/>
          <a:lstStyle/>
          <a:p>
            <a:r>
              <a:rPr lang="en-US" dirty="0" smtClean="0"/>
              <a:t>Sequence Clustering</a:t>
            </a:r>
            <a:endParaRPr lang="en-US" dirty="0"/>
          </a:p>
        </p:txBody>
      </p:sp>
      <p:sp>
        <p:nvSpPr>
          <p:cNvPr id="3" name="Content Placeholder 2"/>
          <p:cNvSpPr>
            <a:spLocks noGrp="1"/>
          </p:cNvSpPr>
          <p:nvPr>
            <p:ph idx="1"/>
          </p:nvPr>
        </p:nvSpPr>
        <p:spPr>
          <a:xfrm>
            <a:off x="838200" y="1594624"/>
            <a:ext cx="10515600" cy="4582339"/>
          </a:xfrm>
        </p:spPr>
        <p:txBody>
          <a:bodyPr>
            <a:normAutofit/>
          </a:bodyPr>
          <a:lstStyle/>
          <a:p>
            <a:r>
              <a:rPr lang="en-US" dirty="0" smtClean="0"/>
              <a:t>Sequence </a:t>
            </a:r>
            <a:r>
              <a:rPr lang="en-US" dirty="0" smtClean="0"/>
              <a:t>clustering </a:t>
            </a:r>
            <a:r>
              <a:rPr lang="en-US" dirty="0" smtClean="0">
                <a:solidFill>
                  <a:srgbClr val="FF0000"/>
                </a:solidFill>
              </a:rPr>
              <a:t>takes the sequences of tasks </a:t>
            </a:r>
            <a:r>
              <a:rPr lang="en-US" dirty="0" smtClean="0"/>
              <a:t>that describe each trace and groups similar sequences into the same </a:t>
            </a:r>
            <a:r>
              <a:rPr lang="en-US" dirty="0" smtClean="0"/>
              <a:t>cluster</a:t>
            </a:r>
          </a:p>
          <a:p>
            <a:r>
              <a:rPr lang="en-US" dirty="0" smtClean="0"/>
              <a:t>This </a:t>
            </a:r>
            <a:r>
              <a:rPr lang="en-US" dirty="0" smtClean="0"/>
              <a:t>technique differs from Trace Clustering in several ways. </a:t>
            </a:r>
            <a:endParaRPr lang="en-US" dirty="0" smtClean="0"/>
          </a:p>
          <a:p>
            <a:r>
              <a:rPr lang="en-US" dirty="0" smtClean="0">
                <a:solidFill>
                  <a:srgbClr val="FF0000"/>
                </a:solidFill>
              </a:rPr>
              <a:t>Instead </a:t>
            </a:r>
            <a:r>
              <a:rPr lang="en-US" dirty="0" smtClean="0">
                <a:solidFill>
                  <a:srgbClr val="FF0000"/>
                </a:solidFill>
              </a:rPr>
              <a:t>of extracting features from traces, sequence clustering focuses on the sequential behavior of </a:t>
            </a:r>
            <a:r>
              <a:rPr lang="en-US" dirty="0" smtClean="0">
                <a:solidFill>
                  <a:srgbClr val="FF0000"/>
                </a:solidFill>
              </a:rPr>
              <a:t>traces</a:t>
            </a:r>
          </a:p>
          <a:p>
            <a:r>
              <a:rPr lang="en-US" dirty="0" smtClean="0"/>
              <a:t>Each </a:t>
            </a:r>
            <a:r>
              <a:rPr lang="en-US" dirty="0" smtClean="0"/>
              <a:t>cluster is based on a probabilistic model, namely a first-order Markov </a:t>
            </a:r>
            <a:r>
              <a:rPr lang="en-US" dirty="0" smtClean="0"/>
              <a:t>chain</a:t>
            </a:r>
          </a:p>
          <a:p>
            <a:r>
              <a:rPr lang="en-US" dirty="0" smtClean="0"/>
              <a:t>The </a:t>
            </a:r>
            <a:r>
              <a:rPr lang="en-US" dirty="0" smtClean="0"/>
              <a:t>probabilistic nature of Markov chains makes this technique quite robust to noise, and </a:t>
            </a:r>
            <a:r>
              <a:rPr lang="en-US" dirty="0" smtClean="0"/>
              <a:t>provides </a:t>
            </a:r>
            <a:r>
              <a:rPr lang="en-US" dirty="0" smtClean="0"/>
              <a:t>a means to visualize each </a:t>
            </a:r>
            <a:r>
              <a:rPr lang="en-US" dirty="0" smtClean="0"/>
              <a:t>cluster</a:t>
            </a:r>
          </a:p>
        </p:txBody>
      </p:sp>
    </p:spTree>
    <p:extLst>
      <p:ext uri="{BB962C8B-B14F-4D97-AF65-F5344CB8AC3E}">
        <p14:creationId xmlns:p14="http://schemas.microsoft.com/office/powerpoint/2010/main" val="23534879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82624"/>
          </a:xfrm>
        </p:spPr>
        <p:txBody>
          <a:bodyPr>
            <a:normAutofit fontScale="90000"/>
          </a:bodyPr>
          <a:lstStyle/>
          <a:p>
            <a:r>
              <a:rPr lang="en-US" dirty="0" smtClean="0"/>
              <a:t>Objectives</a:t>
            </a:r>
            <a:endParaRPr lang="en-US" dirty="0"/>
          </a:p>
        </p:txBody>
      </p:sp>
      <p:sp>
        <p:nvSpPr>
          <p:cNvPr id="3" name="Content Placeholder 2"/>
          <p:cNvSpPr>
            <a:spLocks noGrp="1"/>
          </p:cNvSpPr>
          <p:nvPr>
            <p:ph idx="1"/>
          </p:nvPr>
        </p:nvSpPr>
        <p:spPr>
          <a:xfrm>
            <a:off x="838200" y="1825625"/>
            <a:ext cx="10515600" cy="2974975"/>
          </a:xfrm>
        </p:spPr>
        <p:txBody>
          <a:bodyPr/>
          <a:lstStyle/>
          <a:p>
            <a:r>
              <a:rPr lang="en-US" dirty="0" smtClean="0"/>
              <a:t>Clinical process mining concepts</a:t>
            </a:r>
          </a:p>
          <a:p>
            <a:r>
              <a:rPr lang="en-US" dirty="0" smtClean="0"/>
              <a:t>Types of process mining</a:t>
            </a:r>
          </a:p>
          <a:p>
            <a:r>
              <a:rPr lang="en-US" dirty="0" smtClean="0"/>
              <a:t>Application in real world</a:t>
            </a:r>
            <a:endParaRPr lang="en-US" dirty="0"/>
          </a:p>
        </p:txBody>
      </p:sp>
    </p:spTree>
    <p:extLst>
      <p:ext uri="{BB962C8B-B14F-4D97-AF65-F5344CB8AC3E}">
        <p14:creationId xmlns:p14="http://schemas.microsoft.com/office/powerpoint/2010/main" val="13798742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Geographical analysis in medical </a:t>
            </a:r>
            <a:r>
              <a:rPr lang="en-US" dirty="0" smtClean="0"/>
              <a:t>fields</a:t>
            </a:r>
            <a:endParaRPr lang="en-US" dirty="0"/>
          </a:p>
        </p:txBody>
      </p:sp>
      <p:sp>
        <p:nvSpPr>
          <p:cNvPr id="3" name="Content Placeholder 2"/>
          <p:cNvSpPr>
            <a:spLocks noGrp="1"/>
          </p:cNvSpPr>
          <p:nvPr>
            <p:ph idx="1"/>
          </p:nvPr>
        </p:nvSpPr>
        <p:spPr/>
        <p:txBody>
          <a:bodyPr>
            <a:normAutofit/>
          </a:bodyPr>
          <a:lstStyle/>
          <a:p>
            <a:r>
              <a:rPr lang="en-US" dirty="0" smtClean="0"/>
              <a:t>The use of process mining has been growing in the last couple of years, becoming an important tool to analyze the medical processes and generate improvements opportunities. </a:t>
            </a:r>
          </a:p>
          <a:p>
            <a:r>
              <a:rPr lang="en-US" dirty="0" smtClean="0"/>
              <a:t>A </a:t>
            </a:r>
            <a:r>
              <a:rPr lang="en-US" dirty="0" smtClean="0"/>
              <a:t>quantitative count and geographical classification was performed based on the case studies available. </a:t>
            </a:r>
            <a:endParaRPr lang="en-US" dirty="0" smtClean="0"/>
          </a:p>
          <a:p>
            <a:r>
              <a:rPr lang="en-US" dirty="0" smtClean="0"/>
              <a:t>The </a:t>
            </a:r>
            <a:r>
              <a:rPr lang="en-US" dirty="0" smtClean="0"/>
              <a:t>highest concentration of case studies is in </a:t>
            </a:r>
            <a:r>
              <a:rPr lang="en-US" dirty="0" smtClean="0">
                <a:solidFill>
                  <a:srgbClr val="FF0000"/>
                </a:solidFill>
              </a:rPr>
              <a:t>Europe</a:t>
            </a:r>
            <a:r>
              <a:rPr lang="en-US" dirty="0" smtClean="0"/>
              <a:t>, existing only a few in </a:t>
            </a:r>
            <a:r>
              <a:rPr lang="en-US" dirty="0" smtClean="0">
                <a:solidFill>
                  <a:srgbClr val="FF0000"/>
                </a:solidFill>
              </a:rPr>
              <a:t>North America, Asia and Australia</a:t>
            </a:r>
            <a:r>
              <a:rPr lang="en-US" dirty="0" smtClean="0"/>
              <a:t>. </a:t>
            </a:r>
            <a:endParaRPr lang="en-US" dirty="0" smtClean="0"/>
          </a:p>
          <a:p>
            <a:pPr lvl="1"/>
            <a:r>
              <a:rPr lang="en-US" dirty="0"/>
              <a:t>In more detail, Netherlands is the country that has published most studies, followed by Belgium and Germany.</a:t>
            </a:r>
          </a:p>
          <a:p>
            <a:r>
              <a:rPr lang="en-US" dirty="0" smtClean="0"/>
              <a:t>No </a:t>
            </a:r>
            <a:r>
              <a:rPr lang="en-US" dirty="0" smtClean="0"/>
              <a:t>case studies have been done in Africa or South America. </a:t>
            </a:r>
            <a:endParaRPr lang="en-US" dirty="0" smtClean="0"/>
          </a:p>
        </p:txBody>
      </p:sp>
    </p:spTree>
    <p:extLst>
      <p:ext uri="{BB962C8B-B14F-4D97-AF65-F5344CB8AC3E}">
        <p14:creationId xmlns:p14="http://schemas.microsoft.com/office/powerpoint/2010/main" val="14700318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Geographical Analysis and medical fields</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Case </a:t>
            </a:r>
            <a:r>
              <a:rPr lang="en-US" dirty="0" smtClean="0"/>
              <a:t>studies have been divided and classified into medical domains</a:t>
            </a:r>
            <a:r>
              <a:rPr lang="en-US" dirty="0" smtClean="0"/>
              <a:t>.</a:t>
            </a:r>
          </a:p>
          <a:p>
            <a:pPr lvl="1"/>
            <a:r>
              <a:rPr lang="en-US" dirty="0" smtClean="0"/>
              <a:t>Cardiology data</a:t>
            </a:r>
          </a:p>
          <a:p>
            <a:pPr lvl="1"/>
            <a:r>
              <a:rPr lang="en-US" dirty="0" smtClean="0"/>
              <a:t>Caregiving </a:t>
            </a:r>
            <a:r>
              <a:rPr lang="en-US" dirty="0" smtClean="0"/>
              <a:t>Processes </a:t>
            </a:r>
            <a:r>
              <a:rPr lang="en-US" dirty="0" smtClean="0"/>
              <a:t>data</a:t>
            </a:r>
          </a:p>
          <a:p>
            <a:pPr lvl="1"/>
            <a:r>
              <a:rPr lang="en-US" dirty="0" smtClean="0"/>
              <a:t>Dentistry data</a:t>
            </a:r>
          </a:p>
          <a:p>
            <a:pPr lvl="1"/>
            <a:r>
              <a:rPr lang="en-US" dirty="0" smtClean="0"/>
              <a:t>Diabetes data</a:t>
            </a:r>
          </a:p>
          <a:p>
            <a:pPr lvl="1"/>
            <a:r>
              <a:rPr lang="en-US" dirty="0" smtClean="0"/>
              <a:t>Intensive </a:t>
            </a:r>
            <a:r>
              <a:rPr lang="en-US" dirty="0" smtClean="0"/>
              <a:t>Care Unit </a:t>
            </a:r>
            <a:r>
              <a:rPr lang="en-US" dirty="0" smtClean="0"/>
              <a:t>data</a:t>
            </a:r>
          </a:p>
          <a:p>
            <a:pPr lvl="1"/>
            <a:r>
              <a:rPr lang="en-US" dirty="0" smtClean="0"/>
              <a:t>Medication data</a:t>
            </a:r>
          </a:p>
          <a:p>
            <a:pPr lvl="1"/>
            <a:r>
              <a:rPr lang="en-US" dirty="0" smtClean="0"/>
              <a:t>Oncology data</a:t>
            </a:r>
          </a:p>
          <a:p>
            <a:pPr lvl="1"/>
            <a:r>
              <a:rPr lang="en-US" dirty="0" smtClean="0"/>
              <a:t>Radiotherapy </a:t>
            </a:r>
            <a:r>
              <a:rPr lang="en-US" dirty="0" smtClean="0"/>
              <a:t>data </a:t>
            </a:r>
            <a:endParaRPr lang="en-US" dirty="0" smtClean="0"/>
          </a:p>
          <a:p>
            <a:pPr lvl="1"/>
            <a:r>
              <a:rPr lang="en-US" dirty="0" smtClean="0"/>
              <a:t>Surgical data</a:t>
            </a:r>
          </a:p>
          <a:p>
            <a:r>
              <a:rPr lang="en-US" dirty="0" smtClean="0">
                <a:solidFill>
                  <a:srgbClr val="FF0000"/>
                </a:solidFill>
              </a:rPr>
              <a:t>Oncology </a:t>
            </a:r>
            <a:r>
              <a:rPr lang="en-US" dirty="0" smtClean="0">
                <a:solidFill>
                  <a:srgbClr val="FF0000"/>
                </a:solidFill>
              </a:rPr>
              <a:t>and surgery </a:t>
            </a:r>
            <a:r>
              <a:rPr lang="en-US" dirty="0" smtClean="0"/>
              <a:t>(nine and five case studies) are the medical fields where most case studies have been done. </a:t>
            </a:r>
            <a:endParaRPr lang="en-US" dirty="0" smtClean="0"/>
          </a:p>
          <a:p>
            <a:r>
              <a:rPr lang="en-US" dirty="0" smtClean="0"/>
              <a:t>In </a:t>
            </a:r>
            <a:r>
              <a:rPr lang="en-US" dirty="0" smtClean="0"/>
              <a:t>average two or fewer case studies have been done per field.</a:t>
            </a:r>
            <a:endParaRPr lang="en-US" dirty="0"/>
          </a:p>
        </p:txBody>
      </p:sp>
    </p:spTree>
    <p:extLst>
      <p:ext uri="{BB962C8B-B14F-4D97-AF65-F5344CB8AC3E}">
        <p14:creationId xmlns:p14="http://schemas.microsoft.com/office/powerpoint/2010/main" val="2988712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Challenges of process mining</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The main challenges and limitations that experts have </a:t>
            </a:r>
            <a:r>
              <a:rPr lang="en-US" dirty="0" smtClean="0"/>
              <a:t>found include </a:t>
            </a:r>
          </a:p>
          <a:p>
            <a:pPr lvl="1"/>
            <a:r>
              <a:rPr lang="en-US" dirty="0" smtClean="0"/>
              <a:t>(</a:t>
            </a:r>
            <a:r>
              <a:rPr lang="en-US" dirty="0" smtClean="0"/>
              <a:t>1) Satisfying medical protocols and guidelines, </a:t>
            </a:r>
            <a:endParaRPr lang="en-US" dirty="0" smtClean="0"/>
          </a:p>
          <a:p>
            <a:pPr lvl="1"/>
            <a:r>
              <a:rPr lang="en-US" dirty="0" smtClean="0"/>
              <a:t>(</a:t>
            </a:r>
            <a:r>
              <a:rPr lang="en-US" dirty="0" smtClean="0"/>
              <a:t>2) Including medical knowledge, </a:t>
            </a:r>
            <a:endParaRPr lang="en-US" dirty="0" smtClean="0"/>
          </a:p>
          <a:p>
            <a:pPr lvl="1"/>
            <a:r>
              <a:rPr lang="en-US" dirty="0" smtClean="0"/>
              <a:t>(</a:t>
            </a:r>
            <a:r>
              <a:rPr lang="en-US" dirty="0" smtClean="0"/>
              <a:t>3) Including the physical information and conditions of the patients, </a:t>
            </a:r>
            <a:endParaRPr lang="en-US" dirty="0" smtClean="0"/>
          </a:p>
          <a:p>
            <a:pPr lvl="1"/>
            <a:r>
              <a:rPr lang="en-US" dirty="0" smtClean="0"/>
              <a:t>(</a:t>
            </a:r>
            <a:r>
              <a:rPr lang="en-US" dirty="0" smtClean="0"/>
              <a:t>4) Identifying and accessing data sources, </a:t>
            </a:r>
            <a:endParaRPr lang="en-US" dirty="0" smtClean="0"/>
          </a:p>
          <a:p>
            <a:pPr lvl="1"/>
            <a:r>
              <a:rPr lang="en-US" dirty="0" smtClean="0"/>
              <a:t>(</a:t>
            </a:r>
            <a:r>
              <a:rPr lang="en-US" dirty="0" smtClean="0"/>
              <a:t>5) Data integration from different sources, </a:t>
            </a:r>
            <a:endParaRPr lang="en-US" dirty="0" smtClean="0"/>
          </a:p>
          <a:p>
            <a:pPr lvl="1"/>
            <a:r>
              <a:rPr lang="en-US" dirty="0" smtClean="0"/>
              <a:t>(</a:t>
            </a:r>
            <a:r>
              <a:rPr lang="en-US" dirty="0" smtClean="0"/>
              <a:t>6) Quality of data (incorrect and incomplete data), </a:t>
            </a:r>
            <a:endParaRPr lang="en-US" dirty="0" smtClean="0"/>
          </a:p>
          <a:p>
            <a:pPr lvl="1"/>
            <a:r>
              <a:rPr lang="en-US" dirty="0" smtClean="0"/>
              <a:t>(</a:t>
            </a:r>
            <a:r>
              <a:rPr lang="en-US" dirty="0" smtClean="0"/>
              <a:t>7) Granularity and preprocessing of the data, </a:t>
            </a:r>
            <a:endParaRPr lang="en-US" dirty="0" smtClean="0"/>
          </a:p>
          <a:p>
            <a:pPr lvl="1"/>
            <a:r>
              <a:rPr lang="en-US" dirty="0" smtClean="0"/>
              <a:t>(</a:t>
            </a:r>
            <a:r>
              <a:rPr lang="en-US" dirty="0" smtClean="0"/>
              <a:t>8) Using real event logs and data (and its complexity of cases), and not only synthetic data, </a:t>
            </a:r>
            <a:endParaRPr lang="en-US" dirty="0" smtClean="0"/>
          </a:p>
          <a:p>
            <a:pPr lvl="1"/>
            <a:r>
              <a:rPr lang="en-US" dirty="0" smtClean="0"/>
              <a:t>(</a:t>
            </a:r>
            <a:r>
              <a:rPr lang="en-US" dirty="0" smtClean="0"/>
              <a:t>9) Building the correct and complete event log. </a:t>
            </a:r>
            <a:endParaRPr lang="en-US" dirty="0" smtClean="0"/>
          </a:p>
          <a:p>
            <a:r>
              <a:rPr lang="en-US" dirty="0" smtClean="0"/>
              <a:t>These </a:t>
            </a:r>
            <a:r>
              <a:rPr lang="en-US" dirty="0" smtClean="0"/>
              <a:t>limitations relate to data sources, event log construction and how to include semantic knowledge from the medical experts.</a:t>
            </a:r>
            <a:endParaRPr lang="en-US" dirty="0"/>
          </a:p>
        </p:txBody>
      </p:sp>
    </p:spTree>
    <p:extLst>
      <p:ext uri="{BB962C8B-B14F-4D97-AF65-F5344CB8AC3E}">
        <p14:creationId xmlns:p14="http://schemas.microsoft.com/office/powerpoint/2010/main" val="40583292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Stroke patient treatment</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0218" y="1411344"/>
            <a:ext cx="6811326" cy="4115374"/>
          </a:xfrm>
        </p:spPr>
      </p:pic>
      <p:sp>
        <p:nvSpPr>
          <p:cNvPr id="5" name="Rectangle 4"/>
          <p:cNvSpPr/>
          <p:nvPr/>
        </p:nvSpPr>
        <p:spPr>
          <a:xfrm>
            <a:off x="370217" y="5657671"/>
            <a:ext cx="7245233" cy="1200329"/>
          </a:xfrm>
          <a:prstGeom prst="rect">
            <a:avLst/>
          </a:prstGeom>
        </p:spPr>
        <p:txBody>
          <a:bodyPr wrap="square">
            <a:spAutoFit/>
          </a:bodyPr>
          <a:lstStyle/>
          <a:p>
            <a:r>
              <a:rPr lang="en-US" dirty="0" smtClean="0"/>
              <a:t>The treatment processes mined for the two hospitals H1(left) and H2(right). With respect to the original output, to facilitate the reader, labels "A" and "S" have been added indicating events belonging to the acute and </a:t>
            </a:r>
            <a:r>
              <a:rPr lang="en-US" dirty="0" err="1" smtClean="0"/>
              <a:t>subacute</a:t>
            </a:r>
            <a:r>
              <a:rPr lang="en-US" dirty="0" smtClean="0"/>
              <a:t> phase respectively. </a:t>
            </a:r>
            <a:endParaRPr lang="en-US" dirty="0"/>
          </a:p>
        </p:txBody>
      </p:sp>
      <p:sp>
        <p:nvSpPr>
          <p:cNvPr id="3" name="Rectangle 2"/>
          <p:cNvSpPr/>
          <p:nvPr/>
        </p:nvSpPr>
        <p:spPr>
          <a:xfrm>
            <a:off x="7154248" y="1411344"/>
            <a:ext cx="4883077" cy="3693319"/>
          </a:xfrm>
          <a:prstGeom prst="rect">
            <a:avLst/>
          </a:prstGeom>
        </p:spPr>
        <p:txBody>
          <a:bodyPr wrap="square">
            <a:spAutoFit/>
          </a:bodyPr>
          <a:lstStyle/>
          <a:p>
            <a:r>
              <a:rPr lang="en-US" dirty="0" smtClean="0"/>
              <a:t>The left and right models show process followed in two different hospitals for treating stroke patients</a:t>
            </a:r>
          </a:p>
          <a:p>
            <a:endParaRPr lang="en-US" dirty="0" smtClean="0"/>
          </a:p>
          <a:p>
            <a:r>
              <a:rPr lang="en-US" dirty="0" smtClean="0"/>
              <a:t>The </a:t>
            </a:r>
            <a:r>
              <a:rPr lang="en-US" dirty="0" smtClean="0"/>
              <a:t>models are obtained by using the </a:t>
            </a:r>
            <a:r>
              <a:rPr lang="en-US" dirty="0" smtClean="0">
                <a:solidFill>
                  <a:srgbClr val="FF0000"/>
                </a:solidFill>
              </a:rPr>
              <a:t>Heuristics miner </a:t>
            </a:r>
            <a:r>
              <a:rPr lang="en-US" dirty="0" smtClean="0"/>
              <a:t>and only show the </a:t>
            </a:r>
            <a:r>
              <a:rPr lang="en-US" dirty="0" smtClean="0">
                <a:solidFill>
                  <a:srgbClr val="FF0000"/>
                </a:solidFill>
              </a:rPr>
              <a:t>main flow </a:t>
            </a:r>
            <a:r>
              <a:rPr lang="en-US" dirty="0" smtClean="0"/>
              <a:t>(relationships between events) of the process and only for the frequently occurring events. </a:t>
            </a:r>
            <a:endParaRPr lang="en-US" dirty="0" smtClean="0"/>
          </a:p>
          <a:p>
            <a:r>
              <a:rPr lang="en-US" dirty="0" smtClean="0">
                <a:solidFill>
                  <a:srgbClr val="FF0000"/>
                </a:solidFill>
              </a:rPr>
              <a:t>Events </a:t>
            </a:r>
            <a:r>
              <a:rPr lang="en-US" dirty="0" smtClean="0">
                <a:solidFill>
                  <a:srgbClr val="FF0000"/>
                </a:solidFill>
              </a:rPr>
              <a:t>are depicted by boxes</a:t>
            </a:r>
            <a:r>
              <a:rPr lang="en-US" dirty="0" smtClean="0"/>
              <a:t>. </a:t>
            </a:r>
            <a:endParaRPr lang="en-US" dirty="0" smtClean="0"/>
          </a:p>
          <a:p>
            <a:endParaRPr lang="en-US" dirty="0" smtClean="0"/>
          </a:p>
          <a:p>
            <a:r>
              <a:rPr lang="en-US" dirty="0" smtClean="0"/>
              <a:t>The </a:t>
            </a:r>
            <a:r>
              <a:rPr lang="en-US" dirty="0" smtClean="0">
                <a:solidFill>
                  <a:srgbClr val="FF0000"/>
                </a:solidFill>
              </a:rPr>
              <a:t>numbers in the activity boxes </a:t>
            </a:r>
            <a:r>
              <a:rPr lang="en-US" dirty="0" smtClean="0"/>
              <a:t>indicate the </a:t>
            </a:r>
            <a:r>
              <a:rPr lang="en-US" dirty="0" smtClean="0">
                <a:solidFill>
                  <a:srgbClr val="FF0000"/>
                </a:solidFill>
              </a:rPr>
              <a:t>occurrence frequency </a:t>
            </a:r>
            <a:r>
              <a:rPr lang="en-US" dirty="0" smtClean="0"/>
              <a:t>of the activity, e.g. admission occurs 31 times in the log of hospital 2.</a:t>
            </a:r>
            <a:endParaRPr lang="en-US" dirty="0"/>
          </a:p>
        </p:txBody>
      </p:sp>
    </p:spTree>
    <p:extLst>
      <p:ext uri="{BB962C8B-B14F-4D97-AF65-F5344CB8AC3E}">
        <p14:creationId xmlns:p14="http://schemas.microsoft.com/office/powerpoint/2010/main" val="6069164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Stroke patient treatment</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0218" y="1411344"/>
            <a:ext cx="6811326" cy="4115374"/>
          </a:xfrm>
        </p:spPr>
      </p:pic>
      <p:sp>
        <p:nvSpPr>
          <p:cNvPr id="5" name="Rectangle 4"/>
          <p:cNvSpPr/>
          <p:nvPr/>
        </p:nvSpPr>
        <p:spPr>
          <a:xfrm>
            <a:off x="370217" y="5657671"/>
            <a:ext cx="7245233" cy="1200329"/>
          </a:xfrm>
          <a:prstGeom prst="rect">
            <a:avLst/>
          </a:prstGeom>
        </p:spPr>
        <p:txBody>
          <a:bodyPr wrap="square">
            <a:spAutoFit/>
          </a:bodyPr>
          <a:lstStyle/>
          <a:p>
            <a:r>
              <a:rPr lang="en-US" dirty="0" smtClean="0"/>
              <a:t>The treatment processes mined for the two hospitals H1(left) and H2(right). With respect to the original output, to facilitate the reader, labels "A" and "S" have been added indicating events belonging to the acute and </a:t>
            </a:r>
            <a:r>
              <a:rPr lang="en-US" dirty="0" err="1" smtClean="0"/>
              <a:t>subacute</a:t>
            </a:r>
            <a:r>
              <a:rPr lang="en-US" dirty="0" smtClean="0"/>
              <a:t> phase respectively. </a:t>
            </a:r>
            <a:endParaRPr lang="en-US" dirty="0"/>
          </a:p>
        </p:txBody>
      </p:sp>
      <p:sp>
        <p:nvSpPr>
          <p:cNvPr id="3" name="Rectangle 2"/>
          <p:cNvSpPr/>
          <p:nvPr/>
        </p:nvSpPr>
        <p:spPr>
          <a:xfrm>
            <a:off x="7154248" y="1411344"/>
            <a:ext cx="4883077" cy="3693319"/>
          </a:xfrm>
          <a:prstGeom prst="rect">
            <a:avLst/>
          </a:prstGeom>
        </p:spPr>
        <p:txBody>
          <a:bodyPr wrap="square">
            <a:spAutoFit/>
          </a:bodyPr>
          <a:lstStyle/>
          <a:p>
            <a:r>
              <a:rPr lang="en-US" dirty="0" smtClean="0"/>
              <a:t>The </a:t>
            </a:r>
            <a:r>
              <a:rPr lang="en-US" dirty="0" smtClean="0">
                <a:solidFill>
                  <a:srgbClr val="FF0000"/>
                </a:solidFill>
              </a:rPr>
              <a:t>upper number on the arcs </a:t>
            </a:r>
            <a:r>
              <a:rPr lang="en-US" dirty="0" smtClean="0"/>
              <a:t>indicates the </a:t>
            </a:r>
            <a:r>
              <a:rPr lang="en-US" dirty="0" smtClean="0">
                <a:solidFill>
                  <a:srgbClr val="FF0000"/>
                </a:solidFill>
              </a:rPr>
              <a:t>reliability of the relation between the activities</a:t>
            </a:r>
            <a:r>
              <a:rPr lang="en-US" dirty="0" smtClean="0"/>
              <a:t>, e.g. for hospital 1 the reliability of admission followed by neuroprotection is 0.917. </a:t>
            </a:r>
            <a:endParaRPr lang="en-US" dirty="0" smtClean="0"/>
          </a:p>
          <a:p>
            <a:r>
              <a:rPr lang="en-US" dirty="0" smtClean="0"/>
              <a:t>The </a:t>
            </a:r>
            <a:r>
              <a:rPr lang="en-US" dirty="0" smtClean="0">
                <a:solidFill>
                  <a:srgbClr val="FF0000"/>
                </a:solidFill>
              </a:rPr>
              <a:t>lower number on the arcs represents the number of times this activity pattern occurred in the log</a:t>
            </a:r>
            <a:r>
              <a:rPr lang="en-US" dirty="0" smtClean="0"/>
              <a:t>. </a:t>
            </a:r>
            <a:endParaRPr lang="en-US" dirty="0" smtClean="0"/>
          </a:p>
          <a:p>
            <a:r>
              <a:rPr lang="en-US" dirty="0" smtClean="0"/>
              <a:t>The </a:t>
            </a:r>
            <a:r>
              <a:rPr lang="en-US" dirty="0" smtClean="0"/>
              <a:t>reliability of a relationship (e.g. event </a:t>
            </a:r>
            <a:r>
              <a:rPr lang="en-US" dirty="0" err="1" smtClean="0"/>
              <a:t>i</a:t>
            </a:r>
            <a:r>
              <a:rPr lang="en-US" dirty="0" smtClean="0"/>
              <a:t> followed by event j) is not only influenced by the number of occurrences of this pattern in the log, but is also (negatively) determined by </a:t>
            </a:r>
            <a:r>
              <a:rPr lang="en-US" dirty="0" smtClean="0">
                <a:solidFill>
                  <a:srgbClr val="FF0000"/>
                </a:solidFill>
              </a:rPr>
              <a:t>the number of occurrences of the opposite pattern</a:t>
            </a:r>
            <a:r>
              <a:rPr lang="en-US" dirty="0" smtClean="0"/>
              <a:t> (j followed by </a:t>
            </a:r>
            <a:r>
              <a:rPr lang="en-US" dirty="0" err="1" smtClean="0"/>
              <a:t>i</a:t>
            </a:r>
            <a:r>
              <a:rPr lang="en-US" dirty="0" smtClean="0"/>
              <a:t>).</a:t>
            </a:r>
            <a:endParaRPr lang="en-US" dirty="0"/>
          </a:p>
        </p:txBody>
      </p:sp>
    </p:spTree>
    <p:extLst>
      <p:ext uri="{BB962C8B-B14F-4D97-AF65-F5344CB8AC3E}">
        <p14:creationId xmlns:p14="http://schemas.microsoft.com/office/powerpoint/2010/main" val="24327640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Stroke patient treatment</a:t>
            </a:r>
            <a:endParaRPr lang="en-US" dirty="0"/>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70218" y="1411344"/>
            <a:ext cx="6811326" cy="4115374"/>
          </a:xfrm>
        </p:spPr>
      </p:pic>
      <p:sp>
        <p:nvSpPr>
          <p:cNvPr id="3" name="Rectangle 2"/>
          <p:cNvSpPr/>
          <p:nvPr/>
        </p:nvSpPr>
        <p:spPr>
          <a:xfrm>
            <a:off x="7154248" y="1411344"/>
            <a:ext cx="4883077" cy="4801314"/>
          </a:xfrm>
          <a:prstGeom prst="rect">
            <a:avLst/>
          </a:prstGeom>
        </p:spPr>
        <p:txBody>
          <a:bodyPr wrap="square">
            <a:spAutoFit/>
          </a:bodyPr>
          <a:lstStyle/>
          <a:p>
            <a:r>
              <a:rPr lang="en-US" dirty="0" smtClean="0"/>
              <a:t>By comparing the obtained process models we observed a </a:t>
            </a:r>
            <a:r>
              <a:rPr lang="en-US" dirty="0" smtClean="0">
                <a:solidFill>
                  <a:srgbClr val="FF0000"/>
                </a:solidFill>
              </a:rPr>
              <a:t>difference in treatment strategies between different hospitals</a:t>
            </a:r>
            <a:r>
              <a:rPr lang="en-US" dirty="0" smtClean="0"/>
              <a:t>. </a:t>
            </a:r>
            <a:endParaRPr lang="en-US" dirty="0" smtClean="0"/>
          </a:p>
          <a:p>
            <a:r>
              <a:rPr lang="en-US" dirty="0" smtClean="0"/>
              <a:t>Most </a:t>
            </a:r>
            <a:r>
              <a:rPr lang="en-US" dirty="0" smtClean="0"/>
              <a:t>notably, </a:t>
            </a:r>
            <a:r>
              <a:rPr lang="en-US" dirty="0" smtClean="0">
                <a:solidFill>
                  <a:srgbClr val="FF0000"/>
                </a:solidFill>
              </a:rPr>
              <a:t>hospital 2 performs hypertension therapy earlier </a:t>
            </a:r>
            <a:r>
              <a:rPr lang="en-US" dirty="0" smtClean="0"/>
              <a:t>and much more than the other hospitals. </a:t>
            </a:r>
            <a:endParaRPr lang="en-US" dirty="0" smtClean="0"/>
          </a:p>
          <a:p>
            <a:r>
              <a:rPr lang="en-US" dirty="0" smtClean="0"/>
              <a:t>It </a:t>
            </a:r>
            <a:r>
              <a:rPr lang="en-US" dirty="0" smtClean="0"/>
              <a:t>is known that antihypertensive treatment is a common practice, although not always justified by scientific evidence. </a:t>
            </a:r>
            <a:endParaRPr lang="en-US" dirty="0" smtClean="0"/>
          </a:p>
          <a:p>
            <a:endParaRPr lang="en-US" dirty="0" smtClean="0"/>
          </a:p>
          <a:p>
            <a:r>
              <a:rPr lang="en-US" dirty="0" smtClean="0"/>
              <a:t>Hospital </a:t>
            </a:r>
            <a:r>
              <a:rPr lang="en-US" dirty="0" smtClean="0"/>
              <a:t>1 seems to be more "research-addressed", since it adopts </a:t>
            </a:r>
            <a:r>
              <a:rPr lang="en-US" dirty="0" smtClean="0">
                <a:solidFill>
                  <a:srgbClr val="FF0000"/>
                </a:solidFill>
              </a:rPr>
              <a:t>therapeutic protocols </a:t>
            </a:r>
            <a:r>
              <a:rPr lang="en-US" dirty="0" smtClean="0"/>
              <a:t>such as neuroprotection, and also is more compliant with the more recent guidelines, that recommend early physical therapy. </a:t>
            </a:r>
            <a:endParaRPr lang="en-US" dirty="0" smtClean="0"/>
          </a:p>
          <a:p>
            <a:r>
              <a:rPr lang="en-US" dirty="0" smtClean="0"/>
              <a:t>Physicians </a:t>
            </a:r>
            <a:r>
              <a:rPr lang="en-US" dirty="0" smtClean="0"/>
              <a:t>can benefit from these results and look for motivations behind these differences.</a:t>
            </a:r>
            <a:endParaRPr lang="en-US" dirty="0"/>
          </a:p>
        </p:txBody>
      </p:sp>
    </p:spTree>
    <p:extLst>
      <p:ext uri="{BB962C8B-B14F-4D97-AF65-F5344CB8AC3E}">
        <p14:creationId xmlns:p14="http://schemas.microsoft.com/office/powerpoint/2010/main" val="7496892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Pre hospital behavior</a:t>
            </a:r>
            <a:endParaRPr lang="en-US" dirty="0"/>
          </a:p>
        </p:txBody>
      </p:sp>
      <p:pic>
        <p:nvPicPr>
          <p:cNvPr id="7" name="Content Placeholder 6"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9460" y="1825236"/>
            <a:ext cx="6094864" cy="2877133"/>
          </a:xfrm>
        </p:spPr>
      </p:pic>
      <p:sp>
        <p:nvSpPr>
          <p:cNvPr id="8" name="Rectangle 7"/>
          <p:cNvSpPr/>
          <p:nvPr/>
        </p:nvSpPr>
        <p:spPr>
          <a:xfrm>
            <a:off x="348019" y="5094792"/>
            <a:ext cx="5319356" cy="1200329"/>
          </a:xfrm>
          <a:prstGeom prst="rect">
            <a:avLst/>
          </a:prstGeom>
        </p:spPr>
        <p:txBody>
          <a:bodyPr wrap="square">
            <a:spAutoFit/>
          </a:bodyPr>
          <a:lstStyle/>
          <a:p>
            <a:r>
              <a:rPr lang="en-US" dirty="0" smtClean="0"/>
              <a:t>The Petri net representing the pre-hospital process. </a:t>
            </a:r>
          </a:p>
          <a:p>
            <a:r>
              <a:rPr lang="en-US" dirty="0" smtClean="0"/>
              <a:t>White transitions represent an event while black transitions are not linked to any event and are only added because of routing purposes.</a:t>
            </a:r>
            <a:endParaRPr lang="en-US" dirty="0"/>
          </a:p>
        </p:txBody>
      </p:sp>
      <p:sp>
        <p:nvSpPr>
          <p:cNvPr id="9" name="Rectangle 8"/>
          <p:cNvSpPr/>
          <p:nvPr/>
        </p:nvSpPr>
        <p:spPr>
          <a:xfrm>
            <a:off x="6623713" y="1848218"/>
            <a:ext cx="5440908" cy="4247317"/>
          </a:xfrm>
          <a:prstGeom prst="rect">
            <a:avLst/>
          </a:prstGeom>
        </p:spPr>
        <p:txBody>
          <a:bodyPr wrap="square">
            <a:spAutoFit/>
          </a:bodyPr>
          <a:lstStyle/>
          <a:p>
            <a:r>
              <a:rPr lang="en-US" dirty="0" smtClean="0"/>
              <a:t>Performance analysis plug-in of </a:t>
            </a:r>
            <a:r>
              <a:rPr lang="en-US" dirty="0" err="1" smtClean="0"/>
              <a:t>ProM</a:t>
            </a:r>
            <a:r>
              <a:rPr lang="en-US" dirty="0" smtClean="0"/>
              <a:t> which projects timing information on places and transitions in a Petri net. </a:t>
            </a:r>
            <a:endParaRPr lang="en-US" dirty="0" smtClean="0"/>
          </a:p>
          <a:p>
            <a:endParaRPr lang="en-US" dirty="0" smtClean="0"/>
          </a:p>
          <a:p>
            <a:r>
              <a:rPr lang="en-US" dirty="0" smtClean="0"/>
              <a:t>It </a:t>
            </a:r>
            <a:r>
              <a:rPr lang="en-US" dirty="0" smtClean="0"/>
              <a:t>graphically shows, for a part of the </a:t>
            </a:r>
            <a:r>
              <a:rPr lang="en-US" dirty="0" smtClean="0">
                <a:solidFill>
                  <a:srgbClr val="FF0000"/>
                </a:solidFill>
              </a:rPr>
              <a:t>discovered Petri net of the pre-hospital process</a:t>
            </a:r>
            <a:r>
              <a:rPr lang="en-US" dirty="0" smtClean="0"/>
              <a:t>, the bottlenecks and all kinds of performance indicators, e.g. average/variance of the total flow time or the </a:t>
            </a:r>
            <a:r>
              <a:rPr lang="en-US" dirty="0" smtClean="0">
                <a:solidFill>
                  <a:srgbClr val="FF0000"/>
                </a:solidFill>
              </a:rPr>
              <a:t>time spent between activities</a:t>
            </a:r>
            <a:r>
              <a:rPr lang="en-US" dirty="0" smtClean="0"/>
              <a:t>. </a:t>
            </a:r>
          </a:p>
          <a:p>
            <a:endParaRPr lang="en-US" dirty="0" smtClean="0"/>
          </a:p>
          <a:p>
            <a:r>
              <a:rPr lang="en-US" dirty="0" smtClean="0"/>
              <a:t>Bottlenecks </a:t>
            </a:r>
            <a:r>
              <a:rPr lang="en-US" dirty="0" smtClean="0"/>
              <a:t>can be identified by </a:t>
            </a:r>
            <a:r>
              <a:rPr lang="en-US" dirty="0" smtClean="0">
                <a:solidFill>
                  <a:srgbClr val="FF0000"/>
                </a:solidFill>
              </a:rPr>
              <a:t>searching for places which indicate a high waiting time</a:t>
            </a:r>
            <a:r>
              <a:rPr lang="en-US" dirty="0" smtClean="0"/>
              <a:t> to the next non-black transition. In Figure, places </a:t>
            </a:r>
            <a:r>
              <a:rPr lang="en-US" dirty="0" err="1" smtClean="0"/>
              <a:t>coloured</a:t>
            </a:r>
            <a:r>
              <a:rPr lang="en-US" dirty="0" smtClean="0"/>
              <a:t> blue, yellow or purple represent respectively a low (=6 hours) and </a:t>
            </a:r>
            <a:r>
              <a:rPr lang="en-US" dirty="0" smtClean="0">
                <a:solidFill>
                  <a:srgbClr val="FF0000"/>
                </a:solidFill>
              </a:rPr>
              <a:t>high average waiting time (&gt;=12 hours) in that place</a:t>
            </a:r>
            <a:r>
              <a:rPr lang="en-US" dirty="0" smtClean="0"/>
              <a:t>. </a:t>
            </a:r>
            <a:endParaRPr lang="en-US" dirty="0"/>
          </a:p>
        </p:txBody>
      </p:sp>
    </p:spTree>
    <p:extLst>
      <p:ext uri="{BB962C8B-B14F-4D97-AF65-F5344CB8AC3E}">
        <p14:creationId xmlns:p14="http://schemas.microsoft.com/office/powerpoint/2010/main" val="30075508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Application: Pre hospital behavior</a:t>
            </a:r>
            <a:endParaRPr lang="en-US" dirty="0"/>
          </a:p>
        </p:txBody>
      </p:sp>
      <p:pic>
        <p:nvPicPr>
          <p:cNvPr id="7" name="Content Placeholder 6"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9460" y="1825236"/>
            <a:ext cx="6094864" cy="2877133"/>
          </a:xfrm>
        </p:spPr>
      </p:pic>
      <p:sp>
        <p:nvSpPr>
          <p:cNvPr id="8" name="Rectangle 7"/>
          <p:cNvSpPr/>
          <p:nvPr/>
        </p:nvSpPr>
        <p:spPr>
          <a:xfrm>
            <a:off x="348019" y="5094792"/>
            <a:ext cx="6096000" cy="1200329"/>
          </a:xfrm>
          <a:prstGeom prst="rect">
            <a:avLst/>
          </a:prstGeom>
        </p:spPr>
        <p:txBody>
          <a:bodyPr>
            <a:spAutoFit/>
          </a:bodyPr>
          <a:lstStyle/>
          <a:p>
            <a:r>
              <a:rPr lang="en-US" dirty="0" smtClean="0"/>
              <a:t>The Petri net representing the pre-hospital process. </a:t>
            </a:r>
          </a:p>
          <a:p>
            <a:r>
              <a:rPr lang="en-US" dirty="0" smtClean="0"/>
              <a:t>White transitions represent an event while black transitions are not linked to any event and are only added because of routing purposes.</a:t>
            </a:r>
            <a:endParaRPr lang="en-US" dirty="0"/>
          </a:p>
        </p:txBody>
      </p:sp>
      <p:sp>
        <p:nvSpPr>
          <p:cNvPr id="9" name="Rectangle 8"/>
          <p:cNvSpPr/>
          <p:nvPr/>
        </p:nvSpPr>
        <p:spPr>
          <a:xfrm>
            <a:off x="6623713" y="1848218"/>
            <a:ext cx="5101562" cy="3416320"/>
          </a:xfrm>
          <a:prstGeom prst="rect">
            <a:avLst/>
          </a:prstGeom>
        </p:spPr>
        <p:txBody>
          <a:bodyPr wrap="square">
            <a:spAutoFit/>
          </a:bodyPr>
          <a:lstStyle/>
          <a:p>
            <a:r>
              <a:rPr lang="en-US" dirty="0" smtClean="0"/>
              <a:t>Amongst others, what can be derived from the picture is that after occurrence of the events 'waiting' (patient stopped waiting), 'arrival relatives' and 'arrival GP' on average </a:t>
            </a:r>
            <a:r>
              <a:rPr lang="en-US" dirty="0" smtClean="0">
                <a:solidFill>
                  <a:srgbClr val="FF0000"/>
                </a:solidFill>
              </a:rPr>
              <a:t>it still takes considerable time before the next action occurs</a:t>
            </a:r>
            <a:r>
              <a:rPr lang="en-US" dirty="0" smtClean="0"/>
              <a:t>. </a:t>
            </a:r>
            <a:endParaRPr lang="en-US" dirty="0" smtClean="0"/>
          </a:p>
          <a:p>
            <a:endParaRPr lang="en-US" dirty="0"/>
          </a:p>
          <a:p>
            <a:r>
              <a:rPr lang="en-US" dirty="0" smtClean="0"/>
              <a:t>Note </a:t>
            </a:r>
            <a:r>
              <a:rPr lang="en-US" dirty="0" smtClean="0"/>
              <a:t>that the time in </a:t>
            </a:r>
            <a:r>
              <a:rPr lang="en-US" dirty="0" smtClean="0">
                <a:solidFill>
                  <a:srgbClr val="FF0000"/>
                </a:solidFill>
              </a:rPr>
              <a:t>between stroke onset and the arrival in the hospital is on average 28 hours and has a standard deviation of 45 hours</a:t>
            </a:r>
            <a:r>
              <a:rPr lang="en-US" dirty="0" smtClean="0"/>
              <a:t>. </a:t>
            </a:r>
            <a:endParaRPr lang="en-US" dirty="0" smtClean="0"/>
          </a:p>
          <a:p>
            <a:endParaRPr lang="en-US" dirty="0"/>
          </a:p>
          <a:p>
            <a:r>
              <a:rPr lang="en-US" dirty="0" smtClean="0"/>
              <a:t>Possibly</a:t>
            </a:r>
            <a:r>
              <a:rPr lang="en-US" dirty="0" smtClean="0"/>
              <a:t>, this is due to </a:t>
            </a:r>
            <a:r>
              <a:rPr lang="en-US" dirty="0" smtClean="0">
                <a:solidFill>
                  <a:srgbClr val="FF0000"/>
                </a:solidFill>
              </a:rPr>
              <a:t>underestimation of the stroke symptoms by patients/relatives/GPs</a:t>
            </a:r>
            <a:r>
              <a:rPr lang="en-US" dirty="0" smtClean="0"/>
              <a:t>.</a:t>
            </a:r>
            <a:endParaRPr lang="en-US" dirty="0"/>
          </a:p>
        </p:txBody>
      </p:sp>
    </p:spTree>
    <p:extLst>
      <p:ext uri="{BB962C8B-B14F-4D97-AF65-F5344CB8AC3E}">
        <p14:creationId xmlns:p14="http://schemas.microsoft.com/office/powerpoint/2010/main" val="72256029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normAutofit/>
          </a:bodyPr>
          <a:lstStyle/>
          <a:p>
            <a:r>
              <a:rPr lang="en-US" sz="1800" dirty="0"/>
              <a:t>Van der Aalst, W. Process Mining: Discovery, Conformance and Enhancement of Business Processes; Springer</a:t>
            </a:r>
            <a:r>
              <a:rPr lang="en-US" sz="1800" dirty="0" smtClean="0"/>
              <a:t>: </a:t>
            </a:r>
            <a:r>
              <a:rPr lang="de-DE" sz="1800" dirty="0" smtClean="0"/>
              <a:t>Berlin</a:t>
            </a:r>
            <a:r>
              <a:rPr lang="de-DE" sz="1800" dirty="0"/>
              <a:t>, Germany; Heidelberg, Germany, 2011</a:t>
            </a:r>
            <a:r>
              <a:rPr lang="de-DE" sz="1800" dirty="0" smtClean="0"/>
              <a:t>.</a:t>
            </a:r>
          </a:p>
          <a:p>
            <a:r>
              <a:rPr lang="en-US" sz="1800" dirty="0" smtClean="0"/>
              <a:t>Binder, M., </a:t>
            </a:r>
            <a:r>
              <a:rPr lang="en-US" sz="1800" dirty="0" err="1" smtClean="0"/>
              <a:t>Dorda</a:t>
            </a:r>
            <a:r>
              <a:rPr lang="en-US" sz="1800" dirty="0" smtClean="0"/>
              <a:t>, W., </a:t>
            </a:r>
            <a:r>
              <a:rPr lang="en-US" sz="1800" dirty="0" err="1" smtClean="0"/>
              <a:t>Duftschmid</a:t>
            </a:r>
            <a:r>
              <a:rPr lang="en-US" sz="1800" dirty="0" smtClean="0"/>
              <a:t>, G., </a:t>
            </a:r>
            <a:r>
              <a:rPr lang="en-US" sz="1800" dirty="0" err="1" smtClean="0"/>
              <a:t>Dunkl</a:t>
            </a:r>
            <a:r>
              <a:rPr lang="en-US" sz="1800" dirty="0" smtClean="0"/>
              <a:t>, R., Fr, K. A., </a:t>
            </a:r>
            <a:r>
              <a:rPr lang="en-US" sz="1800" dirty="0" err="1" smtClean="0"/>
              <a:t>Hronsky</a:t>
            </a:r>
            <a:r>
              <a:rPr lang="en-US" sz="1800" dirty="0" smtClean="0"/>
              <a:t>, M., &amp; </a:t>
            </a:r>
            <a:r>
              <a:rPr lang="en-US" sz="1800" dirty="0" err="1" smtClean="0"/>
              <a:t>Rinderle</a:t>
            </a:r>
            <a:r>
              <a:rPr lang="en-US" sz="1800" dirty="0" smtClean="0"/>
              <a:t>-ma, S. (2012). On Analyzing Process Compliance in Skin Cancer Treatment : An Experience Report from the Evidence-Based Medical Compliance Cluster ( EBMC2 ). In </a:t>
            </a:r>
            <a:r>
              <a:rPr lang="en-US" sz="1800" dirty="0" err="1" smtClean="0"/>
              <a:t>CAiSE</a:t>
            </a:r>
            <a:r>
              <a:rPr lang="en-US" sz="1800" dirty="0" smtClean="0"/>
              <a:t> 2012 (pp. 398–413).</a:t>
            </a:r>
          </a:p>
          <a:p>
            <a:r>
              <a:rPr lang="en-US" sz="1800" dirty="0" smtClean="0"/>
              <a:t>Rojas, Eric1 , Arias, Michael1 and </a:t>
            </a:r>
            <a:r>
              <a:rPr lang="en-US" sz="1800" dirty="0" err="1" smtClean="0"/>
              <a:t>Sepúlveda</a:t>
            </a:r>
            <a:r>
              <a:rPr lang="en-US" sz="1800" dirty="0" smtClean="0"/>
              <a:t>, Marcos, Clinical Processes And Its Data, What Can We Do With Them?, </a:t>
            </a:r>
            <a:r>
              <a:rPr lang="en-US" sz="1800" dirty="0" smtClean="0">
                <a:hlinkClick r:id="rId2"/>
              </a:rPr>
              <a:t>http://pmuc.ing.puc.cl/wp-content/uploads/2016/09/healthinf15-1.pdf</a:t>
            </a:r>
            <a:r>
              <a:rPr lang="en-US" sz="1800" dirty="0" smtClean="0"/>
              <a:t> </a:t>
            </a:r>
          </a:p>
          <a:p>
            <a:r>
              <a:rPr lang="en-US" sz="1800" dirty="0" smtClean="0"/>
              <a:t>Ronny MANSa,1 , Helen SCHONENBERG a, Giorgio LEONARDI b, Silvia PANZARASA b, Anna CAVALLINI c, </a:t>
            </a:r>
            <a:r>
              <a:rPr lang="en-US" sz="1800" dirty="0" err="1" smtClean="0"/>
              <a:t>Silvana</a:t>
            </a:r>
            <a:r>
              <a:rPr lang="en-US" sz="1800" dirty="0" smtClean="0"/>
              <a:t> QUAGLINI b, and </a:t>
            </a:r>
            <a:r>
              <a:rPr lang="en-US" sz="1800" dirty="0" err="1" smtClean="0"/>
              <a:t>Wil</a:t>
            </a:r>
            <a:r>
              <a:rPr lang="en-US" sz="1800" dirty="0" smtClean="0"/>
              <a:t> van der AALST, Process Mining Techniques: an Application to Stroke Care, </a:t>
            </a:r>
            <a:r>
              <a:rPr lang="en-US" sz="1800" dirty="0" smtClean="0">
                <a:hlinkClick r:id="rId3"/>
              </a:rPr>
              <a:t>http://schonenberg.info/files/SHTI136-0573.pdf</a:t>
            </a:r>
            <a:endParaRPr lang="en-US" sz="1800" dirty="0" smtClean="0"/>
          </a:p>
          <a:p>
            <a:r>
              <a:rPr lang="en-US" sz="1800" dirty="0" smtClean="0"/>
              <a:t>Business process analysis in healthcare environments: A methodology based on process mining A´ </a:t>
            </a:r>
            <a:r>
              <a:rPr lang="en-US" sz="1800" dirty="0" err="1" smtClean="0"/>
              <a:t>lvaro</a:t>
            </a:r>
            <a:r>
              <a:rPr lang="en-US" sz="1800" dirty="0" smtClean="0"/>
              <a:t> </a:t>
            </a:r>
            <a:r>
              <a:rPr lang="en-US" sz="1800" dirty="0" err="1" smtClean="0"/>
              <a:t>Rebuge</a:t>
            </a:r>
            <a:r>
              <a:rPr lang="en-US" sz="1800" dirty="0" smtClean="0"/>
              <a:t> a , </a:t>
            </a:r>
            <a:r>
              <a:rPr lang="en-US" sz="1800" dirty="0" err="1" smtClean="0"/>
              <a:t>Diogo</a:t>
            </a:r>
            <a:r>
              <a:rPr lang="en-US" sz="1800" dirty="0" smtClean="0"/>
              <a:t> R. Ferreira, Information Systems</a:t>
            </a:r>
          </a:p>
          <a:p>
            <a:endParaRPr lang="en-US" dirty="0"/>
          </a:p>
        </p:txBody>
      </p:sp>
    </p:spTree>
    <p:extLst>
      <p:ext uri="{BB962C8B-B14F-4D97-AF65-F5344CB8AC3E}">
        <p14:creationId xmlns:p14="http://schemas.microsoft.com/office/powerpoint/2010/main" val="2755182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155575"/>
            <a:ext cx="10515600" cy="861509"/>
          </a:xfrm>
        </p:spPr>
        <p:txBody>
          <a:bodyPr/>
          <a:lstStyle/>
          <a:p>
            <a:r>
              <a:rPr lang="en-US" dirty="0" smtClean="0"/>
              <a:t>Motivation</a:t>
            </a:r>
            <a:endParaRPr lang="en-US" dirty="0"/>
          </a:p>
        </p:txBody>
      </p:sp>
      <p:sp>
        <p:nvSpPr>
          <p:cNvPr id="3" name="Content Placeholder 2"/>
          <p:cNvSpPr>
            <a:spLocks noGrp="1"/>
          </p:cNvSpPr>
          <p:nvPr>
            <p:ph idx="1"/>
          </p:nvPr>
        </p:nvSpPr>
        <p:spPr>
          <a:xfrm>
            <a:off x="838199" y="1527717"/>
            <a:ext cx="10915185" cy="4649246"/>
          </a:xfrm>
        </p:spPr>
        <p:txBody>
          <a:bodyPr>
            <a:normAutofit fontScale="92500" lnSpcReduction="20000"/>
          </a:bodyPr>
          <a:lstStyle/>
          <a:p>
            <a:r>
              <a:rPr lang="en-US" dirty="0" smtClean="0"/>
              <a:t>Health-Care Organizations place </a:t>
            </a:r>
            <a:r>
              <a:rPr lang="en-US" dirty="0" smtClean="0"/>
              <a:t>st</a:t>
            </a:r>
            <a:r>
              <a:rPr lang="en-US" dirty="0" smtClean="0">
                <a:solidFill>
                  <a:srgbClr val="FF0000"/>
                </a:solidFill>
              </a:rPr>
              <a:t>rong emphasis on medical and </a:t>
            </a:r>
            <a:r>
              <a:rPr lang="en-US" dirty="0" smtClean="0">
                <a:solidFill>
                  <a:srgbClr val="FF0000"/>
                </a:solidFill>
              </a:rPr>
              <a:t>organizational </a:t>
            </a:r>
            <a:r>
              <a:rPr lang="en-US" dirty="0" smtClean="0">
                <a:solidFill>
                  <a:srgbClr val="FF0000"/>
                </a:solidFill>
              </a:rPr>
              <a:t>efficiency and effectiveness</a:t>
            </a:r>
            <a:r>
              <a:rPr lang="en-US" dirty="0" smtClean="0"/>
              <a:t>, to control their health-care performance and expenditures. </a:t>
            </a:r>
            <a:endParaRPr lang="en-US" dirty="0" smtClean="0"/>
          </a:p>
          <a:p>
            <a:endParaRPr lang="en-US" dirty="0" smtClean="0"/>
          </a:p>
          <a:p>
            <a:r>
              <a:rPr lang="en-US" dirty="0" smtClean="0"/>
              <a:t>The </a:t>
            </a:r>
            <a:r>
              <a:rPr lang="en-US" dirty="0" smtClean="0"/>
              <a:t>aim </a:t>
            </a:r>
            <a:r>
              <a:rPr lang="en-US" dirty="0" smtClean="0"/>
              <a:t>is </a:t>
            </a:r>
            <a:r>
              <a:rPr lang="en-US" dirty="0" smtClean="0"/>
              <a:t>to provide the </a:t>
            </a:r>
            <a:r>
              <a:rPr lang="en-US" dirty="0" smtClean="0">
                <a:solidFill>
                  <a:srgbClr val="FF0000"/>
                </a:solidFill>
              </a:rPr>
              <a:t>highest quality services at the lowest </a:t>
            </a:r>
            <a:r>
              <a:rPr lang="en-US" dirty="0" smtClean="0">
                <a:solidFill>
                  <a:srgbClr val="FF0000"/>
                </a:solidFill>
              </a:rPr>
              <a:t>cost</a:t>
            </a:r>
            <a:r>
              <a:rPr lang="en-US" dirty="0" smtClean="0"/>
              <a:t>.</a:t>
            </a:r>
          </a:p>
          <a:p>
            <a:endParaRPr lang="en-US" dirty="0" smtClean="0"/>
          </a:p>
          <a:p>
            <a:r>
              <a:rPr lang="en-US" dirty="0" smtClean="0"/>
              <a:t>It </a:t>
            </a:r>
            <a:r>
              <a:rPr lang="en-US" dirty="0" smtClean="0"/>
              <a:t>is of the utmost importance to </a:t>
            </a:r>
            <a:endParaRPr lang="en-US" dirty="0" smtClean="0"/>
          </a:p>
          <a:p>
            <a:pPr lvl="1"/>
            <a:r>
              <a:rPr lang="en-US" dirty="0" smtClean="0"/>
              <a:t>evaluate </a:t>
            </a:r>
            <a:r>
              <a:rPr lang="en-US" dirty="0" smtClean="0"/>
              <a:t>existing </a:t>
            </a:r>
            <a:r>
              <a:rPr lang="en-US" dirty="0" smtClean="0"/>
              <a:t>services </a:t>
            </a:r>
            <a:r>
              <a:rPr lang="en-US" dirty="0" smtClean="0"/>
              <a:t>offered </a:t>
            </a:r>
            <a:endParaRPr lang="en-US" dirty="0" smtClean="0"/>
          </a:p>
          <a:p>
            <a:pPr lvl="1"/>
            <a:r>
              <a:rPr lang="en-US" dirty="0" smtClean="0"/>
              <a:t>explore </a:t>
            </a:r>
            <a:r>
              <a:rPr lang="en-US" dirty="0" smtClean="0"/>
              <a:t>and process the data collected by </a:t>
            </a:r>
            <a:r>
              <a:rPr lang="en-US" dirty="0" smtClean="0"/>
              <a:t>systems</a:t>
            </a:r>
          </a:p>
          <a:p>
            <a:endParaRPr lang="en-US" dirty="0" smtClean="0"/>
          </a:p>
          <a:p>
            <a:r>
              <a:rPr lang="en-US" dirty="0" smtClean="0"/>
              <a:t>Data </a:t>
            </a:r>
            <a:r>
              <a:rPr lang="en-US" dirty="0" smtClean="0"/>
              <a:t>can be </a:t>
            </a:r>
            <a:r>
              <a:rPr lang="en-US" dirty="0" smtClean="0">
                <a:solidFill>
                  <a:srgbClr val="FF0000"/>
                </a:solidFill>
              </a:rPr>
              <a:t>process logs </a:t>
            </a:r>
            <a:r>
              <a:rPr lang="en-US" dirty="0" smtClean="0"/>
              <a:t>from </a:t>
            </a:r>
            <a:r>
              <a:rPr lang="en-US" dirty="0" smtClean="0"/>
              <a:t>process </a:t>
            </a:r>
            <a:r>
              <a:rPr lang="en-US" dirty="0" smtClean="0"/>
              <a:t>management system, </a:t>
            </a:r>
            <a:r>
              <a:rPr lang="en-US" dirty="0" smtClean="0"/>
              <a:t>databases </a:t>
            </a:r>
            <a:r>
              <a:rPr lang="en-US" dirty="0" smtClean="0"/>
              <a:t>from the electronic clinical chart system, or unstructured </a:t>
            </a:r>
            <a:r>
              <a:rPr lang="en-US" dirty="0" smtClean="0"/>
              <a:t>data</a:t>
            </a:r>
          </a:p>
        </p:txBody>
      </p:sp>
    </p:spTree>
    <p:extLst>
      <p:ext uri="{BB962C8B-B14F-4D97-AF65-F5344CB8AC3E}">
        <p14:creationId xmlns:p14="http://schemas.microsoft.com/office/powerpoint/2010/main" val="4122751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1509"/>
          </a:xfrm>
        </p:spPr>
        <p:txBody>
          <a:bodyPr/>
          <a:lstStyle/>
          <a:p>
            <a:r>
              <a:rPr lang="en-US" dirty="0" smtClean="0"/>
              <a:t>Motivation</a:t>
            </a:r>
            <a:endParaRPr lang="en-US" dirty="0"/>
          </a:p>
        </p:txBody>
      </p:sp>
      <p:sp>
        <p:nvSpPr>
          <p:cNvPr id="3" name="Content Placeholder 2"/>
          <p:cNvSpPr>
            <a:spLocks noGrp="1"/>
          </p:cNvSpPr>
          <p:nvPr>
            <p:ph idx="1"/>
          </p:nvPr>
        </p:nvSpPr>
        <p:spPr>
          <a:xfrm>
            <a:off x="838199" y="1527717"/>
            <a:ext cx="4034883" cy="4649246"/>
          </a:xfrm>
        </p:spPr>
        <p:txBody>
          <a:bodyPr>
            <a:normAutofit fontScale="85000" lnSpcReduction="20000"/>
          </a:bodyPr>
          <a:lstStyle/>
          <a:p>
            <a:r>
              <a:rPr lang="en-US" dirty="0" smtClean="0"/>
              <a:t>Majority </a:t>
            </a:r>
            <a:r>
              <a:rPr lang="en-US" dirty="0"/>
              <a:t>of systems may contain explicit models of processes or may simply keep track of the tasks. </a:t>
            </a:r>
            <a:endParaRPr lang="en-US" dirty="0" smtClean="0"/>
          </a:p>
          <a:p>
            <a:r>
              <a:rPr lang="en-US" dirty="0" smtClean="0"/>
              <a:t>These </a:t>
            </a:r>
            <a:r>
              <a:rPr lang="en-US" dirty="0"/>
              <a:t>systems support logging capabilities that register what has been executed in the organization, the timestamps of the tasks executed, the individual or systems that performed these tasks and other types of data. </a:t>
            </a:r>
            <a:endParaRPr lang="en-US" dirty="0" smtClean="0"/>
          </a:p>
          <a:p>
            <a:r>
              <a:rPr lang="en-US" dirty="0" smtClean="0"/>
              <a:t>Logs </a:t>
            </a:r>
            <a:r>
              <a:rPr lang="en-US" dirty="0"/>
              <a:t>are the starting point for process mining and are usually called </a:t>
            </a:r>
            <a:r>
              <a:rPr lang="en-US" i="1" dirty="0"/>
              <a:t>Event Logs</a:t>
            </a:r>
            <a:endParaRPr lang="en-US" dirty="0" smtClean="0"/>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37896" y="1410422"/>
            <a:ext cx="6115904" cy="4639322"/>
          </a:xfrm>
          <a:prstGeom prst="rect">
            <a:avLst/>
          </a:prstGeom>
        </p:spPr>
      </p:pic>
    </p:spTree>
    <p:extLst>
      <p:ext uri="{BB962C8B-B14F-4D97-AF65-F5344CB8AC3E}">
        <p14:creationId xmlns:p14="http://schemas.microsoft.com/office/powerpoint/2010/main" val="2356938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7839" y="1"/>
            <a:ext cx="10515600" cy="858643"/>
          </a:xfrm>
        </p:spPr>
        <p:txBody>
          <a:bodyPr/>
          <a:lstStyle/>
          <a:p>
            <a:r>
              <a:rPr lang="en-US" dirty="0" smtClean="0"/>
              <a:t>Motivation: BPM</a:t>
            </a:r>
            <a:endParaRPr lang="en-US" dirty="0"/>
          </a:p>
        </p:txBody>
      </p:sp>
      <p:sp>
        <p:nvSpPr>
          <p:cNvPr id="3" name="Content Placeholder 2"/>
          <p:cNvSpPr>
            <a:spLocks noGrp="1"/>
          </p:cNvSpPr>
          <p:nvPr>
            <p:ph idx="1"/>
          </p:nvPr>
        </p:nvSpPr>
        <p:spPr>
          <a:xfrm>
            <a:off x="512956" y="1092821"/>
            <a:ext cx="6311590" cy="5241072"/>
          </a:xfrm>
        </p:spPr>
        <p:txBody>
          <a:bodyPr>
            <a:normAutofit fontScale="85000" lnSpcReduction="20000"/>
          </a:bodyPr>
          <a:lstStyle/>
          <a:p>
            <a:r>
              <a:rPr lang="en-US" dirty="0" smtClean="0"/>
              <a:t>Business </a:t>
            </a:r>
            <a:r>
              <a:rPr lang="en-US" dirty="0" smtClean="0"/>
              <a:t>Process Management (</a:t>
            </a:r>
            <a:r>
              <a:rPr lang="en-US" dirty="0" smtClean="0"/>
              <a:t>BPM) life-cycle comprises (</a:t>
            </a:r>
            <a:r>
              <a:rPr lang="en-US" dirty="0" smtClean="0"/>
              <a:t>1) </a:t>
            </a:r>
            <a:r>
              <a:rPr lang="en-US" dirty="0" smtClean="0"/>
              <a:t>design (2</a:t>
            </a:r>
            <a:r>
              <a:rPr lang="en-US" dirty="0" smtClean="0"/>
              <a:t>) </a:t>
            </a:r>
            <a:r>
              <a:rPr lang="en-US" dirty="0" smtClean="0"/>
              <a:t>configuration (3</a:t>
            </a:r>
            <a:r>
              <a:rPr lang="en-US" dirty="0" smtClean="0"/>
              <a:t>) </a:t>
            </a:r>
            <a:r>
              <a:rPr lang="en-US" dirty="0" smtClean="0"/>
              <a:t>enactment (4</a:t>
            </a:r>
            <a:r>
              <a:rPr lang="en-US" dirty="0" smtClean="0"/>
              <a:t>) </a:t>
            </a:r>
            <a:r>
              <a:rPr lang="en-US" dirty="0" smtClean="0"/>
              <a:t>diagnosis</a:t>
            </a:r>
          </a:p>
          <a:p>
            <a:endParaRPr lang="en-US" dirty="0" smtClean="0"/>
          </a:p>
          <a:p>
            <a:r>
              <a:rPr lang="en-US" dirty="0" smtClean="0"/>
              <a:t>The </a:t>
            </a:r>
            <a:r>
              <a:rPr lang="en-US" dirty="0" smtClean="0"/>
              <a:t>role of process mining is to support the design and diagnosis of processes while </a:t>
            </a:r>
            <a:r>
              <a:rPr lang="en-US" dirty="0" smtClean="0"/>
              <a:t>changing </a:t>
            </a:r>
            <a:r>
              <a:rPr lang="en-US" dirty="0" smtClean="0"/>
              <a:t>the traditional life-cycle </a:t>
            </a:r>
            <a:r>
              <a:rPr lang="en-US" dirty="0" smtClean="0"/>
              <a:t>approach</a:t>
            </a:r>
          </a:p>
          <a:p>
            <a:endParaRPr lang="en-US" dirty="0" smtClean="0"/>
          </a:p>
          <a:p>
            <a:r>
              <a:rPr lang="en-US" dirty="0" smtClean="0"/>
              <a:t>Instead </a:t>
            </a:r>
            <a:r>
              <a:rPr lang="en-US" dirty="0" smtClean="0"/>
              <a:t>of starting by designing a process model, it could be that there are </a:t>
            </a:r>
            <a:r>
              <a:rPr lang="en-US" dirty="0" smtClean="0">
                <a:solidFill>
                  <a:srgbClr val="FF0000"/>
                </a:solidFill>
              </a:rPr>
              <a:t>recorded </a:t>
            </a:r>
            <a:r>
              <a:rPr lang="en-US" dirty="0" smtClean="0">
                <a:solidFill>
                  <a:srgbClr val="FF0000"/>
                </a:solidFill>
              </a:rPr>
              <a:t>event data </a:t>
            </a:r>
            <a:r>
              <a:rPr lang="en-US" dirty="0" smtClean="0">
                <a:solidFill>
                  <a:srgbClr val="FF0000"/>
                </a:solidFill>
              </a:rPr>
              <a:t>for tasks executed, order </a:t>
            </a:r>
            <a:r>
              <a:rPr lang="en-US" dirty="0" smtClean="0">
                <a:solidFill>
                  <a:srgbClr val="FF0000"/>
                </a:solidFill>
              </a:rPr>
              <a:t>of execution, and </a:t>
            </a:r>
            <a:r>
              <a:rPr lang="en-US" dirty="0" smtClean="0">
                <a:solidFill>
                  <a:srgbClr val="FF0000"/>
                </a:solidFill>
              </a:rPr>
              <a:t>process instance</a:t>
            </a:r>
            <a:r>
              <a:rPr lang="en-US" dirty="0" smtClean="0"/>
              <a:t>. </a:t>
            </a:r>
          </a:p>
          <a:p>
            <a:endParaRPr lang="en-US" dirty="0" smtClean="0"/>
          </a:p>
          <a:p>
            <a:r>
              <a:rPr lang="en-US" dirty="0" smtClean="0"/>
              <a:t>These </a:t>
            </a:r>
            <a:r>
              <a:rPr lang="en-US" dirty="0" smtClean="0"/>
              <a:t>event data can be used to extract knowledge about the process and therefore they are especially useful for the purpose of process analysis.</a:t>
            </a:r>
            <a:endParaRPr lang="en-US" dirty="0"/>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7275" y="1092821"/>
            <a:ext cx="4115374" cy="4953691"/>
          </a:xfrm>
          <a:prstGeom prst="rect">
            <a:avLst/>
          </a:prstGeom>
          <a:ln>
            <a:solidFill>
              <a:schemeClr val="accent1"/>
            </a:solidFill>
          </a:ln>
        </p:spPr>
      </p:pic>
    </p:spTree>
    <p:extLst>
      <p:ext uri="{BB962C8B-B14F-4D97-AF65-F5344CB8AC3E}">
        <p14:creationId xmlns:p14="http://schemas.microsoft.com/office/powerpoint/2010/main" val="282505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11513"/>
            <a:ext cx="10515600" cy="1014760"/>
          </a:xfrm>
        </p:spPr>
        <p:txBody>
          <a:bodyPr/>
          <a:lstStyle/>
          <a:p>
            <a:r>
              <a:rPr lang="en-US" dirty="0" smtClean="0"/>
              <a:t>Process mining</a:t>
            </a:r>
            <a:endParaRPr lang="en-US" dirty="0"/>
          </a:p>
        </p:txBody>
      </p:sp>
      <p:sp>
        <p:nvSpPr>
          <p:cNvPr id="3" name="Content Placeholder 2"/>
          <p:cNvSpPr>
            <a:spLocks noGrp="1"/>
          </p:cNvSpPr>
          <p:nvPr>
            <p:ph idx="1"/>
          </p:nvPr>
        </p:nvSpPr>
        <p:spPr>
          <a:xfrm>
            <a:off x="838200" y="1282390"/>
            <a:ext cx="4949283" cy="4894573"/>
          </a:xfrm>
        </p:spPr>
        <p:txBody>
          <a:bodyPr>
            <a:normAutofit fontScale="77500" lnSpcReduction="20000"/>
          </a:bodyPr>
          <a:lstStyle/>
          <a:p>
            <a:r>
              <a:rPr lang="en-US" dirty="0" smtClean="0"/>
              <a:t>Systems </a:t>
            </a:r>
            <a:r>
              <a:rPr lang="en-US" dirty="0" smtClean="0"/>
              <a:t>can record a wide range of valuable data, such as which tasks were performed, who performed the task, and </a:t>
            </a:r>
            <a:r>
              <a:rPr lang="en-US" dirty="0" smtClean="0"/>
              <a:t>when</a:t>
            </a:r>
          </a:p>
          <a:p>
            <a:endParaRPr lang="en-US" dirty="0" smtClean="0"/>
          </a:p>
          <a:p>
            <a:r>
              <a:rPr lang="en-US" dirty="0" smtClean="0"/>
              <a:t>For </a:t>
            </a:r>
            <a:r>
              <a:rPr lang="en-US" dirty="0" smtClean="0"/>
              <a:t>example, as patients enter an </a:t>
            </a:r>
            <a:r>
              <a:rPr lang="en-US" dirty="0" smtClean="0"/>
              <a:t>emergency </a:t>
            </a:r>
            <a:r>
              <a:rPr lang="en-US" dirty="0" smtClean="0"/>
              <a:t>department a system records the triage, the nurse who performed it, the time it occurred, and for which </a:t>
            </a:r>
            <a:r>
              <a:rPr lang="en-US" dirty="0" smtClean="0"/>
              <a:t>patient. </a:t>
            </a:r>
          </a:p>
          <a:p>
            <a:endParaRPr lang="en-US" dirty="0" smtClean="0"/>
          </a:p>
          <a:p>
            <a:r>
              <a:rPr lang="en-US" dirty="0" smtClean="0"/>
              <a:t>These </a:t>
            </a:r>
            <a:r>
              <a:rPr lang="en-US" dirty="0" smtClean="0">
                <a:solidFill>
                  <a:srgbClr val="FF0000"/>
                </a:solidFill>
              </a:rPr>
              <a:t>event data can be organized in such a way that they contain a history of what happened during process execution</a:t>
            </a:r>
            <a:r>
              <a:rPr lang="en-US" dirty="0" smtClean="0"/>
              <a:t>, and this history can be analyzed using process mining techniques.</a:t>
            </a:r>
            <a:endParaRPr lang="en-US"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27275" y="1092821"/>
            <a:ext cx="4115374" cy="4953691"/>
          </a:xfrm>
          <a:prstGeom prst="rect">
            <a:avLst/>
          </a:prstGeom>
          <a:ln>
            <a:solidFill>
              <a:schemeClr val="accent1"/>
            </a:solidFill>
          </a:ln>
        </p:spPr>
      </p:pic>
    </p:spTree>
    <p:extLst>
      <p:ext uri="{BB962C8B-B14F-4D97-AF65-F5344CB8AC3E}">
        <p14:creationId xmlns:p14="http://schemas.microsoft.com/office/powerpoint/2010/main" val="32911067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Mining	</a:t>
            </a:r>
            <a:endParaRPr lang="en-US" dirty="0"/>
          </a:p>
        </p:txBody>
      </p:sp>
      <p:sp>
        <p:nvSpPr>
          <p:cNvPr id="3" name="Content Placeholder 2"/>
          <p:cNvSpPr>
            <a:spLocks noGrp="1"/>
          </p:cNvSpPr>
          <p:nvPr>
            <p:ph idx="1"/>
          </p:nvPr>
        </p:nvSpPr>
        <p:spPr/>
        <p:txBody>
          <a:bodyPr>
            <a:normAutofit fontScale="92500"/>
          </a:bodyPr>
          <a:lstStyle/>
          <a:p>
            <a:r>
              <a:rPr lang="en-US" dirty="0"/>
              <a:t>Process mining </a:t>
            </a:r>
            <a:r>
              <a:rPr lang="en-US" dirty="0" smtClean="0"/>
              <a:t>comes </a:t>
            </a:r>
            <a:r>
              <a:rPr lang="en-US" dirty="0"/>
              <a:t>from the business process management </a:t>
            </a:r>
            <a:r>
              <a:rPr lang="en-US" dirty="0" smtClean="0"/>
              <a:t>research field</a:t>
            </a:r>
            <a:r>
              <a:rPr lang="en-US" dirty="0"/>
              <a:t>, which allows the </a:t>
            </a:r>
            <a:r>
              <a:rPr lang="en-US" dirty="0">
                <a:solidFill>
                  <a:srgbClr val="FF0000"/>
                </a:solidFill>
              </a:rPr>
              <a:t>discovery and graphical representation of human-understandable </a:t>
            </a:r>
            <a:r>
              <a:rPr lang="en-US" dirty="0" smtClean="0">
                <a:solidFill>
                  <a:srgbClr val="FF0000"/>
                </a:solidFill>
              </a:rPr>
              <a:t>models </a:t>
            </a:r>
            <a:r>
              <a:rPr lang="en-US" dirty="0" smtClean="0"/>
              <a:t>that </a:t>
            </a:r>
            <a:r>
              <a:rPr lang="en-US" dirty="0"/>
              <a:t>represent the real execution of a process. </a:t>
            </a:r>
            <a:endParaRPr lang="en-US" dirty="0" smtClean="0"/>
          </a:p>
          <a:p>
            <a:r>
              <a:rPr lang="en-US" dirty="0" smtClean="0"/>
              <a:t>Process </a:t>
            </a:r>
            <a:r>
              <a:rPr lang="en-US" dirty="0"/>
              <a:t>mining discovery algorithms use logs </a:t>
            </a:r>
            <a:r>
              <a:rPr lang="en-US" dirty="0" smtClean="0"/>
              <a:t>for creating </a:t>
            </a:r>
            <a:r>
              <a:rPr lang="en-US" dirty="0"/>
              <a:t>workflows, which represent </a:t>
            </a:r>
            <a:r>
              <a:rPr lang="en-US" dirty="0" smtClean="0"/>
              <a:t>possible </a:t>
            </a:r>
            <a:r>
              <a:rPr lang="en-US" dirty="0"/>
              <a:t>paths and their associated statistics </a:t>
            </a:r>
            <a:r>
              <a:rPr lang="en-US" dirty="0" smtClean="0"/>
              <a:t>in a </a:t>
            </a:r>
            <a:r>
              <a:rPr lang="en-US" dirty="0"/>
              <a:t>graphical way. </a:t>
            </a:r>
            <a:endParaRPr lang="en-US" dirty="0" smtClean="0"/>
          </a:p>
          <a:p>
            <a:r>
              <a:rPr lang="en-US" dirty="0" smtClean="0"/>
              <a:t>The </a:t>
            </a:r>
            <a:r>
              <a:rPr lang="en-US" dirty="0" smtClean="0"/>
              <a:t>mining </a:t>
            </a:r>
            <a:r>
              <a:rPr lang="en-US" dirty="0"/>
              <a:t>methodology can offer an easy way for understanding </a:t>
            </a:r>
            <a:r>
              <a:rPr lang="en-US" dirty="0" smtClean="0"/>
              <a:t>the process</a:t>
            </a:r>
            <a:r>
              <a:rPr lang="en-US" dirty="0"/>
              <a:t>, providing a view of the </a:t>
            </a:r>
            <a:r>
              <a:rPr lang="en-US" dirty="0">
                <a:solidFill>
                  <a:srgbClr val="FF0000"/>
                </a:solidFill>
              </a:rPr>
              <a:t>dynamical dimension</a:t>
            </a:r>
            <a:r>
              <a:rPr lang="en-US" dirty="0"/>
              <a:t> of the execution of the process. </a:t>
            </a:r>
            <a:endParaRPr lang="en-US" dirty="0" smtClean="0"/>
          </a:p>
          <a:p>
            <a:r>
              <a:rPr lang="en-US" dirty="0" smtClean="0"/>
              <a:t>Process </a:t>
            </a:r>
            <a:r>
              <a:rPr lang="en-US" dirty="0" smtClean="0"/>
              <a:t>mining </a:t>
            </a:r>
            <a:r>
              <a:rPr lang="en-US" dirty="0" smtClean="0"/>
              <a:t>covers 3 different </a:t>
            </a:r>
            <a:r>
              <a:rPr lang="en-US" dirty="0"/>
              <a:t>ways to support the analysis of processes, discovery, conformance </a:t>
            </a:r>
            <a:r>
              <a:rPr lang="en-US" dirty="0" smtClean="0"/>
              <a:t>and </a:t>
            </a:r>
            <a:r>
              <a:rPr lang="en-US" dirty="0" smtClean="0"/>
              <a:t>enhancement.</a:t>
            </a:r>
            <a:endParaRPr lang="en-US" dirty="0"/>
          </a:p>
        </p:txBody>
      </p:sp>
    </p:spTree>
    <p:extLst>
      <p:ext uri="{BB962C8B-B14F-4D97-AF65-F5344CB8AC3E}">
        <p14:creationId xmlns:p14="http://schemas.microsoft.com/office/powerpoint/2010/main" val="22446148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Event?</a:t>
            </a:r>
            <a:endParaRPr lang="en-US" dirty="0"/>
          </a:p>
        </p:txBody>
      </p:sp>
      <p:sp>
        <p:nvSpPr>
          <p:cNvPr id="3" name="Content Placeholder 2"/>
          <p:cNvSpPr>
            <a:spLocks noGrp="1"/>
          </p:cNvSpPr>
          <p:nvPr>
            <p:ph idx="1"/>
          </p:nvPr>
        </p:nvSpPr>
        <p:spPr/>
        <p:txBody>
          <a:bodyPr>
            <a:normAutofit/>
          </a:bodyPr>
          <a:lstStyle/>
          <a:p>
            <a:r>
              <a:rPr lang="en-US" dirty="0" smtClean="0"/>
              <a:t>According to </a:t>
            </a:r>
            <a:r>
              <a:rPr lang="en-US" dirty="0" smtClean="0"/>
              <a:t>Van </a:t>
            </a:r>
            <a:r>
              <a:rPr lang="en-US" dirty="0" smtClean="0"/>
              <a:t>der Aalst et al., </a:t>
            </a:r>
            <a:r>
              <a:rPr lang="en-US" dirty="0" smtClean="0"/>
              <a:t>(2007</a:t>
            </a:r>
            <a:r>
              <a:rPr lang="en-US" dirty="0" smtClean="0"/>
              <a:t>), it is possible to store event information </a:t>
            </a:r>
            <a:r>
              <a:rPr lang="en-US" dirty="0" smtClean="0"/>
              <a:t>where </a:t>
            </a:r>
          </a:p>
          <a:p>
            <a:r>
              <a:rPr lang="en-US" dirty="0" smtClean="0"/>
              <a:t>(</a:t>
            </a:r>
            <a:r>
              <a:rPr lang="en-US" dirty="0" err="1" smtClean="0"/>
              <a:t>i</a:t>
            </a:r>
            <a:r>
              <a:rPr lang="en-US" dirty="0" smtClean="0"/>
              <a:t>) each event refers to an </a:t>
            </a:r>
            <a:r>
              <a:rPr lang="en-US" dirty="0" smtClean="0">
                <a:solidFill>
                  <a:srgbClr val="FF0000"/>
                </a:solidFill>
              </a:rPr>
              <a:t>activity</a:t>
            </a:r>
            <a:r>
              <a:rPr lang="en-US" dirty="0" smtClean="0"/>
              <a:t>, </a:t>
            </a:r>
            <a:endParaRPr lang="en-US" dirty="0" smtClean="0"/>
          </a:p>
          <a:p>
            <a:r>
              <a:rPr lang="en-US" dirty="0" smtClean="0"/>
              <a:t>(</a:t>
            </a:r>
            <a:r>
              <a:rPr lang="en-US" dirty="0" smtClean="0"/>
              <a:t>ii) each event refers to a </a:t>
            </a:r>
            <a:r>
              <a:rPr lang="en-US" dirty="0" smtClean="0">
                <a:solidFill>
                  <a:srgbClr val="FF0000"/>
                </a:solidFill>
              </a:rPr>
              <a:t>case</a:t>
            </a:r>
            <a:r>
              <a:rPr lang="en-US" dirty="0" smtClean="0"/>
              <a:t>, </a:t>
            </a:r>
            <a:endParaRPr lang="en-US" dirty="0" smtClean="0"/>
          </a:p>
          <a:p>
            <a:r>
              <a:rPr lang="en-US" dirty="0" smtClean="0"/>
              <a:t>(</a:t>
            </a:r>
            <a:r>
              <a:rPr lang="en-US" dirty="0" smtClean="0"/>
              <a:t>iii) each event can have a </a:t>
            </a:r>
            <a:r>
              <a:rPr lang="en-US" dirty="0" smtClean="0">
                <a:solidFill>
                  <a:srgbClr val="FF0000"/>
                </a:solidFill>
              </a:rPr>
              <a:t>performer</a:t>
            </a:r>
            <a:r>
              <a:rPr lang="en-US" dirty="0" smtClean="0"/>
              <a:t>, also referred to as originator (the person executing or initiating the </a:t>
            </a:r>
            <a:r>
              <a:rPr lang="en-US" dirty="0" smtClean="0"/>
              <a:t>activity), and </a:t>
            </a:r>
          </a:p>
          <a:p>
            <a:r>
              <a:rPr lang="en-US" dirty="0" smtClean="0"/>
              <a:t>(</a:t>
            </a:r>
            <a:r>
              <a:rPr lang="en-US" dirty="0" smtClean="0"/>
              <a:t>iv) each events have a </a:t>
            </a:r>
            <a:r>
              <a:rPr lang="en-US" dirty="0" smtClean="0">
                <a:solidFill>
                  <a:srgbClr val="FF0000"/>
                </a:solidFill>
              </a:rPr>
              <a:t>timestamp </a:t>
            </a:r>
            <a:r>
              <a:rPr lang="en-US" dirty="0" smtClean="0"/>
              <a:t>and are totally </a:t>
            </a:r>
            <a:r>
              <a:rPr lang="en-US" dirty="0" smtClean="0">
                <a:solidFill>
                  <a:srgbClr val="FF0000"/>
                </a:solidFill>
              </a:rPr>
              <a:t>ordered</a:t>
            </a:r>
            <a:endParaRPr lang="en-US" dirty="0">
              <a:solidFill>
                <a:srgbClr val="FF0000"/>
              </a:solidFill>
            </a:endParaRPr>
          </a:p>
        </p:txBody>
      </p:sp>
    </p:spTree>
    <p:extLst>
      <p:ext uri="{BB962C8B-B14F-4D97-AF65-F5344CB8AC3E}">
        <p14:creationId xmlns:p14="http://schemas.microsoft.com/office/powerpoint/2010/main" val="21903829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Event?</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Event data can be analyzed according to different perspectives </a:t>
            </a:r>
            <a:endParaRPr lang="en-US" dirty="0" smtClean="0"/>
          </a:p>
          <a:p>
            <a:r>
              <a:rPr lang="en-US" dirty="0" smtClean="0"/>
              <a:t>(</a:t>
            </a:r>
            <a:r>
              <a:rPr lang="en-US" dirty="0" smtClean="0"/>
              <a:t>1) </a:t>
            </a:r>
            <a:r>
              <a:rPr lang="en-US" b="1" dirty="0" smtClean="0"/>
              <a:t>control-flow </a:t>
            </a:r>
            <a:r>
              <a:rPr lang="en-US" b="1" dirty="0"/>
              <a:t>perspective</a:t>
            </a:r>
            <a:r>
              <a:rPr lang="en-US" dirty="0"/>
              <a:t>: The control-flow perspective is concerned with the process behavior, namely the </a:t>
            </a:r>
            <a:r>
              <a:rPr lang="en-US" dirty="0">
                <a:solidFill>
                  <a:srgbClr val="FF0000"/>
                </a:solidFill>
              </a:rPr>
              <a:t>activities </a:t>
            </a:r>
            <a:r>
              <a:rPr lang="en-US" dirty="0"/>
              <a:t>in the process and their </a:t>
            </a:r>
            <a:r>
              <a:rPr lang="en-US" dirty="0">
                <a:solidFill>
                  <a:srgbClr val="FF0000"/>
                </a:solidFill>
              </a:rPr>
              <a:t>order</a:t>
            </a:r>
            <a:r>
              <a:rPr lang="en-US" dirty="0"/>
              <a:t> of execution. </a:t>
            </a:r>
            <a:endParaRPr lang="en-US" dirty="0" smtClean="0"/>
          </a:p>
          <a:p>
            <a:r>
              <a:rPr lang="en-US" dirty="0" smtClean="0"/>
              <a:t>(</a:t>
            </a:r>
            <a:r>
              <a:rPr lang="en-US" dirty="0" smtClean="0"/>
              <a:t>2) </a:t>
            </a:r>
            <a:r>
              <a:rPr lang="en-US" b="1" dirty="0" smtClean="0"/>
              <a:t>organizational </a:t>
            </a:r>
            <a:r>
              <a:rPr lang="en-US" b="1" dirty="0"/>
              <a:t>perspective</a:t>
            </a:r>
            <a:r>
              <a:rPr lang="en-US" dirty="0"/>
              <a:t>: The organizational perspective focuses on the </a:t>
            </a:r>
            <a:r>
              <a:rPr lang="en-US" dirty="0">
                <a:solidFill>
                  <a:srgbClr val="FF0000"/>
                </a:solidFill>
              </a:rPr>
              <a:t>relationships between the users </a:t>
            </a:r>
            <a:r>
              <a:rPr lang="en-US" dirty="0"/>
              <a:t>who performed </a:t>
            </a:r>
            <a:r>
              <a:rPr lang="en-US" dirty="0" smtClean="0"/>
              <a:t>activities</a:t>
            </a:r>
            <a:r>
              <a:rPr lang="en-US" dirty="0"/>
              <a:t>, such as whether they belong to </a:t>
            </a:r>
            <a:r>
              <a:rPr lang="en-US" dirty="0" smtClean="0"/>
              <a:t>same </a:t>
            </a:r>
            <a:r>
              <a:rPr lang="en-US" dirty="0"/>
              <a:t>or to different groups or organizational units. </a:t>
            </a:r>
            <a:endParaRPr lang="en-US" dirty="0" smtClean="0"/>
          </a:p>
          <a:p>
            <a:r>
              <a:rPr lang="en-US" dirty="0" smtClean="0"/>
              <a:t>(</a:t>
            </a:r>
            <a:r>
              <a:rPr lang="en-US" dirty="0" smtClean="0"/>
              <a:t>3) </a:t>
            </a:r>
            <a:r>
              <a:rPr lang="en-US" b="1" dirty="0" smtClean="0"/>
              <a:t>data </a:t>
            </a:r>
            <a:r>
              <a:rPr lang="en-US" b="1" dirty="0"/>
              <a:t>perspective</a:t>
            </a:r>
            <a:r>
              <a:rPr lang="en-US" dirty="0"/>
              <a:t>: The performance perspective aims at </a:t>
            </a:r>
            <a:r>
              <a:rPr lang="en-US" dirty="0">
                <a:solidFill>
                  <a:srgbClr val="FF0000"/>
                </a:solidFill>
              </a:rPr>
              <a:t>detecting bottlenecks </a:t>
            </a:r>
            <a:r>
              <a:rPr lang="en-US" dirty="0"/>
              <a:t>or calculating performance indicators, such as </a:t>
            </a:r>
            <a:r>
              <a:rPr lang="en-US" dirty="0">
                <a:solidFill>
                  <a:srgbClr val="FF0000"/>
                </a:solidFill>
              </a:rPr>
              <a:t>throughput times and sojourn times</a:t>
            </a:r>
            <a:r>
              <a:rPr lang="en-US" dirty="0" smtClean="0"/>
              <a:t>.</a:t>
            </a:r>
            <a:endParaRPr lang="en-US" dirty="0" smtClean="0"/>
          </a:p>
          <a:p>
            <a:r>
              <a:rPr lang="en-US" dirty="0" smtClean="0"/>
              <a:t>(</a:t>
            </a:r>
            <a:r>
              <a:rPr lang="en-US" dirty="0" smtClean="0"/>
              <a:t>4) </a:t>
            </a:r>
            <a:r>
              <a:rPr lang="en-US" b="1" dirty="0" smtClean="0"/>
              <a:t>performance </a:t>
            </a:r>
            <a:r>
              <a:rPr lang="en-US" b="1" dirty="0"/>
              <a:t>perspective</a:t>
            </a:r>
            <a:r>
              <a:rPr lang="en-US" dirty="0"/>
              <a:t>: The data perspective is related to the </a:t>
            </a:r>
            <a:r>
              <a:rPr lang="en-US" dirty="0">
                <a:solidFill>
                  <a:srgbClr val="FF0000"/>
                </a:solidFill>
              </a:rPr>
              <a:t>data objects that serve as input and output </a:t>
            </a:r>
            <a:r>
              <a:rPr lang="en-US" dirty="0"/>
              <a:t>for the activities in a case. </a:t>
            </a:r>
            <a:endParaRPr lang="en-US" dirty="0" smtClean="0"/>
          </a:p>
          <a:p>
            <a:endParaRPr lang="en-US" dirty="0"/>
          </a:p>
        </p:txBody>
      </p:sp>
    </p:spTree>
    <p:extLst>
      <p:ext uri="{BB962C8B-B14F-4D97-AF65-F5344CB8AC3E}">
        <p14:creationId xmlns:p14="http://schemas.microsoft.com/office/powerpoint/2010/main" val="37129714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4AB5E507-7ECD-4C57-BD63-ED3F438FF974}"/>
</file>

<file path=customXml/itemProps2.xml><?xml version="1.0" encoding="utf-8"?>
<ds:datastoreItem xmlns:ds="http://schemas.openxmlformats.org/officeDocument/2006/customXml" ds:itemID="{FDEFAF73-F685-4535-A60B-41D07E03A400}"/>
</file>

<file path=customXml/itemProps3.xml><?xml version="1.0" encoding="utf-8"?>
<ds:datastoreItem xmlns:ds="http://schemas.openxmlformats.org/officeDocument/2006/customXml" ds:itemID="{BAABE10B-205D-4DFF-A25F-3C55E6127E26}"/>
</file>

<file path=docProps/app.xml><?xml version="1.0" encoding="utf-8"?>
<Properties xmlns="http://schemas.openxmlformats.org/officeDocument/2006/extended-properties" xmlns:vt="http://schemas.openxmlformats.org/officeDocument/2006/docPropsVTypes">
  <TotalTime>234</TotalTime>
  <Words>3474</Words>
  <Application>Microsoft Office PowerPoint</Application>
  <PresentationFormat>Widescreen</PresentationFormat>
  <Paragraphs>208</Paragraphs>
  <Slides>28</Slides>
  <Notes>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Arial</vt:lpstr>
      <vt:lpstr>Calibri</vt:lpstr>
      <vt:lpstr>Calibri Light</vt:lpstr>
      <vt:lpstr>Office Theme</vt:lpstr>
      <vt:lpstr>Process Mining</vt:lpstr>
      <vt:lpstr>Objectives</vt:lpstr>
      <vt:lpstr>Motivation</vt:lpstr>
      <vt:lpstr>Motivation</vt:lpstr>
      <vt:lpstr>Motivation: BPM</vt:lpstr>
      <vt:lpstr>Process mining</vt:lpstr>
      <vt:lpstr>Process Mining </vt:lpstr>
      <vt:lpstr>What is Event?</vt:lpstr>
      <vt:lpstr>What is Event?</vt:lpstr>
      <vt:lpstr>Sources of data</vt:lpstr>
      <vt:lpstr>Types of process mining</vt:lpstr>
      <vt:lpstr>Types of processes</vt:lpstr>
      <vt:lpstr>Frequently asked questions</vt:lpstr>
      <vt:lpstr>Process mining tool</vt:lpstr>
      <vt:lpstr>Used methods and algorithms</vt:lpstr>
      <vt:lpstr>Used methods and algorithms</vt:lpstr>
      <vt:lpstr>Clustering technique</vt:lpstr>
      <vt:lpstr>Trace Clustering</vt:lpstr>
      <vt:lpstr>Sequence Clustering</vt:lpstr>
      <vt:lpstr>Geographical analysis in medical fields</vt:lpstr>
      <vt:lpstr>Geographical Analysis and medical fields</vt:lpstr>
      <vt:lpstr>Challenges of process mining</vt:lpstr>
      <vt:lpstr>Application: Stroke patient treatment</vt:lpstr>
      <vt:lpstr>Application: Stroke patient treatment</vt:lpstr>
      <vt:lpstr>Application: Stroke patient treatment</vt:lpstr>
      <vt:lpstr>Application: Pre hospital behavior</vt:lpstr>
      <vt:lpstr>Application: Pre hospital behavior</vt:lpstr>
      <vt:lpstr>References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Mining</dc:title>
  <dc:creator>ASUS1</dc:creator>
  <cp:lastModifiedBy>Hossain Shahriar</cp:lastModifiedBy>
  <cp:revision>53</cp:revision>
  <dcterms:created xsi:type="dcterms:W3CDTF">2017-09-03T13:56:20Z</dcterms:created>
  <dcterms:modified xsi:type="dcterms:W3CDTF">2018-02-18T16:00:36Z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