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slides/slide53.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presentation.xml" ContentType="application/vnd.openxmlformats-officedocument.presentationml.presentation.main+xml"/>
  <Override PartName="/ppt/slides/slide52.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3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4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2.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38.xml" ContentType="application/vnd.openxmlformats-officedocument.presentationml.slide+xml"/>
  <Override PartName="/ppt/notesSlides/notesSlide52.xml" ContentType="application/vnd.openxmlformats-officedocument.presentationml.notesSlide+xml"/>
  <Override PartName="/ppt/notesSlides/notesSlide51.xml" ContentType="application/vnd.openxmlformats-officedocument.presentationml.notesSlide+xml"/>
  <Override PartName="/ppt/slideMasters/slideMaster9.xml" ContentType="application/vnd.openxmlformats-officedocument.presentationml.slideMaster+xml"/>
  <Override PartName="/ppt/slideMasters/slideMaster8.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notesSlides/notesSlide50.xml" ContentType="application/vnd.openxmlformats-officedocument.presentationml.notesSlide+xml"/>
  <Override PartName="/ppt/slideMasters/slideMaster1.xml" ContentType="application/vnd.openxmlformats-officedocument.presentationml.slideMaster+xml"/>
  <Override PartName="/ppt/slideLayouts/slideLayout59.xml" ContentType="application/vnd.openxmlformats-officedocument.presentationml.slideLayout+xml"/>
  <Override PartName="/ppt/notesSlides/notesSlide13.xml" ContentType="application/vnd.openxmlformats-officedocument.presentationml.notesSlide+xml"/>
  <Override PartName="/ppt/slideLayouts/slideLayout39.xml" ContentType="application/vnd.openxmlformats-officedocument.presentationml.slideLayout+xml"/>
  <Override PartName="/ppt/notesSlides/notesSlide14.xml" ContentType="application/vnd.openxmlformats-officedocument.presentationml.notesSlide+xml"/>
  <Override PartName="/ppt/slideLayouts/slideLayout38.xml" ContentType="application/vnd.openxmlformats-officedocument.presentationml.slideLayout+xml"/>
  <Override PartName="/ppt/notesSlides/notesSlide15.xml" ContentType="application/vnd.openxmlformats-officedocument.presentationml.notesSlide+xml"/>
  <Override PartName="/ppt/slideLayouts/slideLayout40.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9.xml" ContentType="application/vnd.openxmlformats-officedocument.presentationml.notesSlide+xml"/>
  <Override PartName="/ppt/slideLayouts/slideLayout43.xml" ContentType="application/vnd.openxmlformats-officedocument.presentationml.slideLayout+xml"/>
  <Override PartName="/ppt/notesSlides/notesSlide10.xml" ContentType="application/vnd.openxmlformats-officedocument.presentationml.notesSlide+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notesSlides/notesSlide20.xml" ContentType="application/vnd.openxmlformats-officedocument.presentationml.notesSlide+xml"/>
  <Override PartName="/ppt/slideLayouts/slideLayout31.xml" ContentType="application/vnd.openxmlformats-officedocument.presentationml.slideLayout+xml"/>
  <Override PartName="/ppt/notesSlides/notesSlide21.xml" ContentType="application/vnd.openxmlformats-officedocument.presentationml.notesSlide+xml"/>
  <Override PartName="/ppt/slideLayouts/slideLayout58.xml" ContentType="application/vnd.openxmlformats-officedocument.presentationml.slideLayout+xml"/>
  <Override PartName="/ppt/notesSlides/notesSlide22.xml" ContentType="application/vnd.openxmlformats-officedocument.presentationml.notesSlide+xml"/>
  <Override PartName="/ppt/slideLayouts/slideLayout32.xml" ContentType="application/vnd.openxmlformats-officedocument.presentationml.slideLayout+xml"/>
  <Override PartName="/ppt/notesSlides/notesSlide19.xml" ContentType="application/vnd.openxmlformats-officedocument.presentationml.notesSlide+xml"/>
  <Override PartName="/ppt/slideLayouts/slideLayout33.xml" ContentType="application/vnd.openxmlformats-officedocument.presentationml.slideLayout+xml"/>
  <Override PartName="/ppt/notesSlides/notesSlide16.xml" ContentType="application/vnd.openxmlformats-officedocument.presentationml.notesSlide+xml"/>
  <Override PartName="/ppt/slideLayouts/slideLayout34.xml" ContentType="application/vnd.openxmlformats-officedocument.presentationml.slideLayou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notesSlides/notesSlide8.xml" ContentType="application/vnd.openxmlformats-officedocument.presentationml.notesSlid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slideLayouts/slideLayout66.xml" ContentType="application/vnd.openxmlformats-officedocument.presentationml.slideLayout+xml"/>
  <Override PartName="/ppt/slideLayouts/slideLayout65.xml" ContentType="application/vnd.openxmlformats-officedocument.presentationml.slideLayout+xml"/>
  <Override PartName="/ppt/slideLayouts/slideLayout64.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57.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notesSlides/notesSlide1.xml" ContentType="application/vnd.openxmlformats-officedocument.presentationml.notesSlide+xml"/>
  <Override PartName="/ppt/slideLayouts/slideLayout53.xml" ContentType="application/vnd.openxmlformats-officedocument.presentationml.slideLayout+xml"/>
  <Override PartName="/ppt/notesSlides/notesSlide2.xml" ContentType="application/vnd.openxmlformats-officedocument.presentationml.notesSlide+xml"/>
  <Override PartName="/ppt/notesSlides/notesSlide6.xml" ContentType="application/vnd.openxmlformats-officedocument.presentationml.notesSlide+xml"/>
  <Override PartName="/ppt/slideLayouts/slideLayout48.xml" ContentType="application/vnd.openxmlformats-officedocument.presentationml.slideLayout+xml"/>
  <Override PartName="/ppt/notesSlides/notesSlide7.xml" ContentType="application/vnd.openxmlformats-officedocument.presentationml.notesSlide+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9.xml" ContentType="application/vnd.openxmlformats-officedocument.presentationml.slideLayout+xml"/>
  <Override PartName="/ppt/notesSlides/notesSlide5.xml" ContentType="application/vnd.openxmlformats-officedocument.presentationml.notesSlide+xml"/>
  <Override PartName="/ppt/slideLayouts/slideLayout50.xml" ContentType="application/vnd.openxmlformats-officedocument.presentationml.slideLayout+xml"/>
  <Override PartName="/ppt/slideLayouts/slideLayout52.xml" ContentType="application/vnd.openxmlformats-officedocument.presentationml.slideLayout+xml"/>
  <Override PartName="/ppt/notesSlides/notesSlide3.xml" ContentType="application/vnd.openxmlformats-officedocument.presentationml.notesSlide+xml"/>
  <Override PartName="/ppt/slideLayouts/slideLayout51.xml" ContentType="application/vnd.openxmlformats-officedocument.presentationml.slideLayout+xml"/>
  <Override PartName="/ppt/notesSlides/notesSlide4.xml" ContentType="application/vnd.openxmlformats-officedocument.presentationml.notesSlid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28.xml" ContentType="application/vnd.openxmlformats-officedocument.presentationml.slideLayout+xml"/>
  <Override PartName="/ppt/notesSlides/notesSlide41.xml" ContentType="application/vnd.openxmlformats-officedocument.presentationml.notesSlide+xml"/>
  <Override PartName="/ppt/slideLayouts/slideLayout11.xml" ContentType="application/vnd.openxmlformats-officedocument.presentationml.slideLayout+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43.xml" ContentType="application/vnd.openxmlformats-officedocument.presentationml.notesSlide+xml"/>
  <Override PartName="/ppt/slideLayouts/slideLayout12.xml" ContentType="application/vnd.openxmlformats-officedocument.presentationml.slideLayout+xml"/>
  <Override PartName="/ppt/notesSlides/notesSlide40.xml" ContentType="application/vnd.openxmlformats-officedocument.presentationml.notesSlide+xml"/>
  <Override PartName="/ppt/slideLayouts/slideLayout13.xml" ContentType="application/vnd.openxmlformats-officedocument.presentationml.slideLayout+xml"/>
  <Override PartName="/ppt/notesSlides/notesSlide37.xml" ContentType="application/vnd.openxmlformats-officedocument.presentationml.notesSlide+xml"/>
  <Override PartName="/ppt/notesSlides/notesSlide23.xml" ContentType="application/vnd.openxmlformats-officedocument.presentationml.notesSlide+xml"/>
  <Override PartName="/ppt/notesSlides/notesSlide38.xml" ContentType="application/vnd.openxmlformats-officedocument.presentationml.notesSlide+xml"/>
  <Override PartName="/ppt/slideLayouts/slideLayout14.xml" ContentType="application/vnd.openxmlformats-officedocument.presentationml.slideLayout+xml"/>
  <Override PartName="/ppt/notesSlides/notesSlide39.xml" ContentType="application/vnd.openxmlformats-officedocument.presentationml.notesSlide+xml"/>
  <Override PartName="/ppt/slideLayouts/slideLayout9.xml" ContentType="application/vnd.openxmlformats-officedocument.presentationml.slideLayout+xml"/>
  <Override PartName="/ppt/notesSlides/notesSlide44.xml" ContentType="application/vnd.openxmlformats-officedocument.presentationml.notesSlide+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48.xml" ContentType="application/vnd.openxmlformats-officedocument.presentationml.notesSlide+xml"/>
  <Override PartName="/ppt/slideLayouts/slideLayout1.xml" ContentType="application/vnd.openxmlformats-officedocument.presentationml.slideLayout+xml"/>
  <Override PartName="/ppt/notesSlides/notesSlide49.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47.xml" ContentType="application/vnd.openxmlformats-officedocument.presentationml.notesSlide+xml"/>
  <Override PartName="/ppt/notesSlides/notesSlide45.xml" ContentType="application/vnd.openxmlformats-officedocument.presentationml.notesSlide+xml"/>
  <Override PartName="/ppt/slideLayouts/slideLayout7.xml" ContentType="application/vnd.openxmlformats-officedocument.presentationml.slideLayout+xml"/>
  <Override PartName="/ppt/notesSlides/notesSlide46.xml" ContentType="application/vnd.openxmlformats-officedocument.presentationml.notesSlide+xml"/>
  <Override PartName="/ppt/slideLayouts/slideLayout6.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7.xml" ContentType="application/vnd.openxmlformats-officedocument.presentationml.slideLayout+xml"/>
  <Override PartName="/ppt/slideLayouts/slideLayout24.xml" ContentType="application/vnd.openxmlformats-officedocument.presentationml.slideLayout+xml"/>
  <Override PartName="/ppt/notesSlides/notesSlide28.xml" ContentType="application/vnd.openxmlformats-officedocument.presentationml.notesSlide+xml"/>
  <Override PartName="/ppt/notesSlides/notesSlide36.xml" ContentType="application/vnd.openxmlformats-officedocument.presentationml.notesSlide+xml"/>
  <Override PartName="/ppt/notesSlides/notesSlide29.xml" ContentType="application/vnd.openxmlformats-officedocument.presentationml.notesSlide+xml"/>
  <Override PartName="/ppt/notesSlides/notesSlide27.xml" ContentType="application/vnd.openxmlformats-officedocument.presentationml.notesSlide+xml"/>
  <Override PartName="/ppt/slideLayouts/slideLayout25.xml" ContentType="application/vnd.openxmlformats-officedocument.presentationml.slideLayout+xml"/>
  <Override PartName="/ppt/notesSlides/notesSlide26.xml" ContentType="application/vnd.openxmlformats-officedocument.presentationml.notesSlide+xml"/>
  <Override PartName="/ppt/slideLayouts/slideLayout27.xml" ContentType="application/vnd.openxmlformats-officedocument.presentationml.slideLayou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slideLayouts/slideLayout26.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1.xml" ContentType="application/vnd.openxmlformats-officedocument.presentationml.slideLayout+xml"/>
  <Override PartName="/ppt/slideLayouts/slideLayout19.xml" ContentType="application/vnd.openxmlformats-officedocument.presentationml.slideLayout+xml"/>
  <Override PartName="/ppt/notesSlides/notesSlide34.xml" ContentType="application/vnd.openxmlformats-officedocument.presentationml.notesSlide+xml"/>
  <Override PartName="/ppt/slideLayouts/slideLayout18.xml" ContentType="application/vnd.openxmlformats-officedocument.presentationml.slideLayout+xml"/>
  <Override PartName="/ppt/notesSlides/notesSlide35.xml" ContentType="application/vnd.openxmlformats-officedocument.presentationml.notesSlide+xml"/>
  <Override PartName="/ppt/notesSlides/notesSlide33.xml" ContentType="application/vnd.openxmlformats-officedocument.presentationml.notesSlide+xml"/>
  <Override PartName="/ppt/notesSlides/notesSlide30.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slideLayouts/slideLayout20.xml" ContentType="application/vnd.openxmlformats-officedocument.presentationml.slideLayout+xml"/>
  <Override PartName="/ppt/theme/theme4.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3.xml" ContentType="application/vnd.openxmlformats-officedocument.theme+xml"/>
  <Override PartName="/ppt/theme/theme7.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heme/theme9.xml" ContentType="application/vnd.openxmlformats-officedocument.theme+xml"/>
  <Override PartName="/ppt/theme/theme8.xml" ContentType="application/vnd.openxmlformats-officedocument.theme+xml"/>
  <Override PartName="/ppt/theme/theme11.xml" ContentType="application/vnd.openxmlformats-officedocument.theme+xml"/>
  <Override PartName="/ppt/theme/theme10.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ppt/tags/tag42.xml" ContentType="application/vnd.openxmlformats-officedocument.presentationml.tags+xml"/>
  <Override PartName="/ppt/tags/tag40.xml" ContentType="application/vnd.openxmlformats-officedocument.presentationml.tags+xml"/>
  <Override PartName="/ppt/tags/tag43.xml" ContentType="application/vnd.openxmlformats-officedocument.presentationml.tags+xml"/>
  <Override PartName="/ppt/tags/tag7.xml" ContentType="application/vnd.openxmlformats-officedocument.presentationml.tags+xml"/>
  <Override PartName="/ppt/tags/tag41.xml" ContentType="application/vnd.openxmlformats-officedocument.presentationml.tags+xml"/>
  <Override PartName="/ppt/tags/tag38.xml" ContentType="application/vnd.openxmlformats-officedocument.presentationml.tags+xml"/>
  <Override PartName="/ppt/tags/tag44.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9.xml" ContentType="application/vnd.openxmlformats-officedocument.presentationml.tags+xml"/>
  <Override PartName="/ppt/tags/tag47.xml" ContentType="application/vnd.openxmlformats-officedocument.presentationml.tags+xml"/>
  <Override PartName="/ppt/tags/tag46.xml" ContentType="application/vnd.openxmlformats-officedocument.presentationml.tags+xml"/>
  <Override PartName="/ppt/tags/tag50.xml" ContentType="application/vnd.openxmlformats-officedocument.presentationml.tags+xml"/>
  <Override PartName="/ppt/tags/tag1.xml" ContentType="application/vnd.openxmlformats-officedocument.presentationml.tags+xml"/>
  <Override PartName="/ppt/tags/tag52.xml" ContentType="application/vnd.openxmlformats-officedocument.presentationml.tags+xml"/>
  <Override PartName="/ppt/tags/tag51.xml" ContentType="application/vnd.openxmlformats-officedocument.presentationml.tags+xml"/>
  <Override PartName="/ppt/tags/tag5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tags/tag49.xml" ContentType="application/vnd.openxmlformats-officedocument.presentationml.tags+xml"/>
  <Override PartName="/ppt/tags/tag48.xml" ContentType="application/vnd.openxmlformats-officedocument.presentationml.tags+xml"/>
  <Override PartName="/ppt/tags/tag33.xml" ContentType="application/vnd.openxmlformats-officedocument.presentationml.tags+xml"/>
  <Override PartName="/ppt/tags/tag45.xml" ContentType="application/vnd.openxmlformats-officedocument.presentationml.tags+xml"/>
  <Override PartName="/ppt/tags/tag31.xml" ContentType="application/vnd.openxmlformats-officedocument.presentationml.tags+xml"/>
  <Override PartName="/ppt/tags/tag8.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4.xml" ContentType="application/vnd.openxmlformats-officedocument.presentationml.tags+xml"/>
  <Override PartName="/ppt/tags/tag3.xml" ContentType="application/vnd.openxmlformats-officedocument.presentationml.tags+xml"/>
  <Override PartName="/ppt/tags/tag13.xml" ContentType="application/vnd.openxmlformats-officedocument.presentationml.tags+xml"/>
  <Override PartName="/ppt/tags/tag12.xml" ContentType="application/vnd.openxmlformats-officedocument.presentationml.tags+xml"/>
  <Override PartName="/ppt/tags/tag5.xml" ContentType="application/vnd.openxmlformats-officedocument.presentationml.tags+xml"/>
  <Override PartName="/ppt/tags/tag9.xml" ContentType="application/vnd.openxmlformats-officedocument.presentationml.tags+xml"/>
  <Override PartName="/ppt/tags/tag6.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25.xml" ContentType="application/vnd.openxmlformats-officedocument.presentationml.tags+xml"/>
  <Override PartName="/ppt/tags/tag24.xml" ContentType="application/vnd.openxmlformats-officedocument.presentationml.tags+xml"/>
  <Override PartName="/ppt/tags/tag23.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2.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4428" r:id="rId1"/>
    <p:sldMasterId id="2147484455" r:id="rId2"/>
    <p:sldMasterId id="2147484463" r:id="rId3"/>
    <p:sldMasterId id="2147484471" r:id="rId4"/>
    <p:sldMasterId id="2147484479" r:id="rId5"/>
    <p:sldMasterId id="2147484487" r:id="rId6"/>
    <p:sldMasterId id="2147484495" r:id="rId7"/>
    <p:sldMasterId id="2147484503" r:id="rId8"/>
    <p:sldMasterId id="2147484511" r:id="rId9"/>
  </p:sldMasterIdLst>
  <p:notesMasterIdLst>
    <p:notesMasterId r:id="rId65"/>
  </p:notesMasterIdLst>
  <p:handoutMasterIdLst>
    <p:handoutMasterId r:id="rId66"/>
  </p:handoutMasterIdLst>
  <p:sldIdLst>
    <p:sldId id="316" r:id="rId10"/>
    <p:sldId id="257" r:id="rId11"/>
    <p:sldId id="314" r:id="rId12"/>
    <p:sldId id="317" r:id="rId13"/>
    <p:sldId id="300" r:id="rId14"/>
    <p:sldId id="299" r:id="rId15"/>
    <p:sldId id="294" r:id="rId16"/>
    <p:sldId id="304" r:id="rId17"/>
    <p:sldId id="270" r:id="rId18"/>
    <p:sldId id="305" r:id="rId19"/>
    <p:sldId id="295" r:id="rId20"/>
    <p:sldId id="296" r:id="rId21"/>
    <p:sldId id="297" r:id="rId22"/>
    <p:sldId id="306" r:id="rId23"/>
    <p:sldId id="307" r:id="rId24"/>
    <p:sldId id="315" r:id="rId25"/>
    <p:sldId id="308" r:id="rId26"/>
    <p:sldId id="276" r:id="rId27"/>
    <p:sldId id="277" r:id="rId28"/>
    <p:sldId id="278" r:id="rId29"/>
    <p:sldId id="273" r:id="rId30"/>
    <p:sldId id="309" r:id="rId31"/>
    <p:sldId id="310" r:id="rId32"/>
    <p:sldId id="280" r:id="rId33"/>
    <p:sldId id="281" r:id="rId34"/>
    <p:sldId id="282" r:id="rId35"/>
    <p:sldId id="283" r:id="rId36"/>
    <p:sldId id="311" r:id="rId37"/>
    <p:sldId id="312" r:id="rId38"/>
    <p:sldId id="313" r:id="rId39"/>
    <p:sldId id="286" r:id="rId40"/>
    <p:sldId id="319" r:id="rId41"/>
    <p:sldId id="320" r:id="rId42"/>
    <p:sldId id="321" r:id="rId43"/>
    <p:sldId id="322" r:id="rId44"/>
    <p:sldId id="323" r:id="rId45"/>
    <p:sldId id="324" r:id="rId46"/>
    <p:sldId id="325" r:id="rId47"/>
    <p:sldId id="326" r:id="rId48"/>
    <p:sldId id="327" r:id="rId49"/>
    <p:sldId id="328" r:id="rId50"/>
    <p:sldId id="329" r:id="rId51"/>
    <p:sldId id="330" r:id="rId52"/>
    <p:sldId id="331" r:id="rId53"/>
    <p:sldId id="332" r:id="rId54"/>
    <p:sldId id="333" r:id="rId55"/>
    <p:sldId id="334" r:id="rId56"/>
    <p:sldId id="335" r:id="rId57"/>
    <p:sldId id="336" r:id="rId58"/>
    <p:sldId id="337" r:id="rId59"/>
    <p:sldId id="338" r:id="rId60"/>
    <p:sldId id="339" r:id="rId61"/>
    <p:sldId id="340" r:id="rId62"/>
    <p:sldId id="341" r:id="rId63"/>
    <p:sldId id="342" r:id="rId64"/>
  </p:sldIdLst>
  <p:sldSz cx="9144000" cy="6858000" type="screen4x3"/>
  <p:notesSz cx="7010400" cy="9296400"/>
  <p:custDataLst>
    <p:tags r:id="rId67"/>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9">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DEF1F2"/>
    <a:srgbClr val="FF00FF"/>
    <a:srgbClr val="FFFF00"/>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226" autoAdjust="0"/>
  </p:normalViewPr>
  <p:slideViewPr>
    <p:cSldViewPr snapToGrid="0">
      <p:cViewPr varScale="1">
        <p:scale>
          <a:sx n="61" d="100"/>
          <a:sy n="61" d="100"/>
        </p:scale>
        <p:origin x="1656" y="7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508"/>
    </p:cViewPr>
  </p:sorterViewPr>
  <p:notesViewPr>
    <p:cSldViewPr snapToGrid="0">
      <p:cViewPr>
        <p:scale>
          <a:sx n="75" d="100"/>
          <a:sy n="75" d="100"/>
        </p:scale>
        <p:origin x="-1446" y="234"/>
      </p:cViewPr>
      <p:guideLst>
        <p:guide orient="horz" pos="2929"/>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slide" Target="slides/slide54.xml"/><Relationship Id="rId6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handoutMaster" Target="handoutMasters/handoutMaster1.xml"/><Relationship Id="rId74" Type="http://schemas.openxmlformats.org/officeDocument/2006/relationships/customXml" Target="../customXml/item3.xml"/><Relationship Id="rId5" Type="http://schemas.openxmlformats.org/officeDocument/2006/relationships/slideMaster" Target="slideMasters/slideMaster5.xml"/><Relationship Id="rId61" Type="http://schemas.openxmlformats.org/officeDocument/2006/relationships/slide" Target="slides/slide5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viewProps" Target="viewProps.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customXml" Target="../customXml/item1.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tags" Target="tags/tag1.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notesMaster" Target="notesMasters/notesMaster1.xml"/><Relationship Id="rId73" Type="http://schemas.openxmlformats.org/officeDocument/2006/relationships/customXml" Target="../customXml/item2.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 Id="rId7" Type="http://schemas.openxmlformats.org/officeDocument/2006/relationships/slideMaster" Target="slideMasters/slideMaster7.xml"/><Relationship Id="rId7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hdr" sz="quarter"/>
          </p:nvPr>
        </p:nvSpPr>
        <p:spPr bwMode="auto">
          <a:xfrm>
            <a:off x="0" y="0"/>
            <a:ext cx="3038475" cy="465138"/>
          </a:xfrm>
          <a:prstGeom prst="rect">
            <a:avLst/>
          </a:prstGeom>
          <a:noFill/>
          <a:ln>
            <a:noFill/>
          </a:ln>
          <a:effectLst/>
          <a:extLst/>
        </p:spPr>
        <p:txBody>
          <a:bodyPr vert="horz" wrap="square" lIns="93162" tIns="46581" rIns="93162" bIns="46581" numCol="1" anchor="t" anchorCtr="0" compatLnSpc="1">
            <a:prstTxWarp prst="textNoShape">
              <a:avLst/>
            </a:prstTxWarp>
          </a:bodyPr>
          <a:lstStyle>
            <a:lvl1pPr defTabSz="930356">
              <a:defRPr sz="1200">
                <a:latin typeface="Arial" charset="0"/>
                <a:ea typeface="+mn-ea"/>
                <a:cs typeface="+mn-cs"/>
              </a:defRPr>
            </a:lvl1pPr>
          </a:lstStyle>
          <a:p>
            <a:pPr>
              <a:defRPr/>
            </a:pPr>
            <a:endParaRPr lang="en-US"/>
          </a:p>
        </p:txBody>
      </p:sp>
      <p:sp>
        <p:nvSpPr>
          <p:cNvPr id="96259" name="Rectangle 3"/>
          <p:cNvSpPr>
            <a:spLocks noGrp="1" noChangeArrowheads="1"/>
          </p:cNvSpPr>
          <p:nvPr>
            <p:ph type="dt" sz="quarter" idx="1"/>
          </p:nvPr>
        </p:nvSpPr>
        <p:spPr bwMode="auto">
          <a:xfrm>
            <a:off x="3970338" y="0"/>
            <a:ext cx="3038475" cy="465138"/>
          </a:xfrm>
          <a:prstGeom prst="rect">
            <a:avLst/>
          </a:prstGeom>
          <a:noFill/>
          <a:ln>
            <a:noFill/>
          </a:ln>
          <a:effectLst/>
          <a:extLst/>
        </p:spPr>
        <p:txBody>
          <a:bodyPr vert="horz" wrap="square" lIns="93162" tIns="46581" rIns="93162" bIns="46581" numCol="1" anchor="t" anchorCtr="0" compatLnSpc="1">
            <a:prstTxWarp prst="textNoShape">
              <a:avLst/>
            </a:prstTxWarp>
          </a:bodyPr>
          <a:lstStyle>
            <a:lvl1pPr algn="r" defTabSz="930356">
              <a:defRPr sz="1200">
                <a:latin typeface="Arial" charset="0"/>
                <a:ea typeface="+mn-ea"/>
                <a:cs typeface="+mn-cs"/>
              </a:defRPr>
            </a:lvl1pPr>
          </a:lstStyle>
          <a:p>
            <a:pPr>
              <a:defRPr/>
            </a:pPr>
            <a:endParaRPr lang="en-US"/>
          </a:p>
        </p:txBody>
      </p:sp>
      <p:sp>
        <p:nvSpPr>
          <p:cNvPr id="96260" name="Rectangle 4"/>
          <p:cNvSpPr>
            <a:spLocks noGrp="1" noChangeArrowheads="1"/>
          </p:cNvSpPr>
          <p:nvPr>
            <p:ph type="ftr" sz="quarter" idx="2"/>
          </p:nvPr>
        </p:nvSpPr>
        <p:spPr bwMode="auto">
          <a:xfrm>
            <a:off x="0" y="8829675"/>
            <a:ext cx="3038475" cy="465138"/>
          </a:xfrm>
          <a:prstGeom prst="rect">
            <a:avLst/>
          </a:prstGeom>
          <a:noFill/>
          <a:ln>
            <a:noFill/>
          </a:ln>
          <a:effectLst/>
          <a:extLst/>
        </p:spPr>
        <p:txBody>
          <a:bodyPr vert="horz" wrap="square" lIns="93162" tIns="46581" rIns="93162" bIns="46581" numCol="1" anchor="b" anchorCtr="0" compatLnSpc="1">
            <a:prstTxWarp prst="textNoShape">
              <a:avLst/>
            </a:prstTxWarp>
          </a:bodyPr>
          <a:lstStyle>
            <a:lvl1pPr defTabSz="930356">
              <a:defRPr sz="1200">
                <a:latin typeface="Arial" charset="0"/>
                <a:ea typeface="+mn-ea"/>
                <a:cs typeface="+mn-cs"/>
              </a:defRPr>
            </a:lvl1pPr>
          </a:lstStyle>
          <a:p>
            <a:pPr>
              <a:defRPr/>
            </a:pPr>
            <a:endParaRPr lang="en-US"/>
          </a:p>
        </p:txBody>
      </p:sp>
      <p:sp>
        <p:nvSpPr>
          <p:cNvPr id="96261" name="Rectangle 5"/>
          <p:cNvSpPr>
            <a:spLocks noGrp="1" noChangeArrowheads="1"/>
          </p:cNvSpPr>
          <p:nvPr>
            <p:ph type="sldNum" sz="quarter" idx="3"/>
          </p:nvPr>
        </p:nvSpPr>
        <p:spPr bwMode="auto">
          <a:xfrm>
            <a:off x="3970338" y="8829675"/>
            <a:ext cx="3038475" cy="465138"/>
          </a:xfrm>
          <a:prstGeom prst="rect">
            <a:avLst/>
          </a:prstGeom>
          <a:noFill/>
          <a:ln>
            <a:noFill/>
          </a:ln>
          <a:effectLst/>
          <a:extLst/>
        </p:spPr>
        <p:txBody>
          <a:bodyPr vert="horz" wrap="square" lIns="93162" tIns="46581" rIns="93162" bIns="46581" numCol="1" anchor="b" anchorCtr="0" compatLnSpc="1">
            <a:prstTxWarp prst="textNoShape">
              <a:avLst/>
            </a:prstTxWarp>
          </a:bodyPr>
          <a:lstStyle>
            <a:lvl1pPr algn="r" defTabSz="930275">
              <a:defRPr sz="1200"/>
            </a:lvl1pPr>
          </a:lstStyle>
          <a:p>
            <a:fld id="{6B61040B-7579-489F-8645-BCC6EB2BA01C}" type="slidenum">
              <a:rPr lang="en-US" altLang="en-US"/>
              <a:pPr/>
              <a:t>‹#›</a:t>
            </a:fld>
            <a:endParaRPr lang="en-US" altLang="en-US"/>
          </a:p>
        </p:txBody>
      </p:sp>
    </p:spTree>
    <p:extLst>
      <p:ext uri="{BB962C8B-B14F-4D97-AF65-F5344CB8AC3E}">
        <p14:creationId xmlns:p14="http://schemas.microsoft.com/office/powerpoint/2010/main" val="218511373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8475" cy="465138"/>
          </a:xfrm>
          <a:prstGeom prst="rect">
            <a:avLst/>
          </a:prstGeom>
          <a:noFill/>
          <a:ln>
            <a:noFill/>
          </a:ln>
          <a:effectLst/>
          <a:extLst/>
        </p:spPr>
        <p:txBody>
          <a:bodyPr vert="horz" wrap="square" lIns="93162" tIns="46581" rIns="93162" bIns="46581" numCol="1" anchor="t" anchorCtr="0" compatLnSpc="1">
            <a:prstTxWarp prst="textNoShape">
              <a:avLst/>
            </a:prstTxWarp>
          </a:bodyPr>
          <a:lstStyle>
            <a:lvl1pPr defTabSz="930356">
              <a:defRPr sz="1200">
                <a:latin typeface="Arial" charset="0"/>
                <a:ea typeface="+mn-ea"/>
                <a:cs typeface="+mn-cs"/>
              </a:defRPr>
            </a:lvl1pPr>
          </a:lstStyle>
          <a:p>
            <a:pPr>
              <a:defRPr/>
            </a:pPr>
            <a:endParaRPr lang="en-US"/>
          </a:p>
        </p:txBody>
      </p:sp>
      <p:sp>
        <p:nvSpPr>
          <p:cNvPr id="3075" name="Rectangle 3"/>
          <p:cNvSpPr>
            <a:spLocks noGrp="1" noChangeArrowheads="1"/>
          </p:cNvSpPr>
          <p:nvPr>
            <p:ph type="dt" idx="1"/>
          </p:nvPr>
        </p:nvSpPr>
        <p:spPr bwMode="auto">
          <a:xfrm>
            <a:off x="3970338" y="0"/>
            <a:ext cx="3038475" cy="465138"/>
          </a:xfrm>
          <a:prstGeom prst="rect">
            <a:avLst/>
          </a:prstGeom>
          <a:noFill/>
          <a:ln>
            <a:noFill/>
          </a:ln>
          <a:effectLst/>
          <a:extLst/>
        </p:spPr>
        <p:txBody>
          <a:bodyPr vert="horz" wrap="square" lIns="93162" tIns="46581" rIns="93162" bIns="46581" numCol="1" anchor="t" anchorCtr="0" compatLnSpc="1">
            <a:prstTxWarp prst="textNoShape">
              <a:avLst/>
            </a:prstTxWarp>
          </a:bodyPr>
          <a:lstStyle>
            <a:lvl1pPr algn="r" defTabSz="930356">
              <a:defRPr sz="1200">
                <a:latin typeface="Arial" charset="0"/>
                <a:ea typeface="+mn-ea"/>
                <a:cs typeface="+mn-cs"/>
              </a:defRPr>
            </a:lvl1pPr>
          </a:lstStyle>
          <a:p>
            <a:pPr>
              <a:defRPr/>
            </a:pPr>
            <a:endParaRPr lang="en-US"/>
          </a:p>
        </p:txBody>
      </p:sp>
      <p:sp>
        <p:nvSpPr>
          <p:cNvPr id="99332" name="Rectangle 4"/>
          <p:cNvSpPr>
            <a:spLocks noGrp="1" noRot="1" noChangeAspect="1" noChangeArrowheads="1" noTextEdit="1"/>
          </p:cNvSpPr>
          <p:nvPr>
            <p:ph type="sldImg" idx="2"/>
          </p:nvPr>
        </p:nvSpPr>
        <p:spPr bwMode="auto">
          <a:xfrm>
            <a:off x="1181100" y="696913"/>
            <a:ext cx="4649788" cy="34877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701675" y="4416425"/>
            <a:ext cx="5607050" cy="4183063"/>
          </a:xfrm>
          <a:prstGeom prst="rect">
            <a:avLst/>
          </a:prstGeom>
          <a:noFill/>
          <a:ln>
            <a:noFill/>
          </a:ln>
          <a:effectLst/>
          <a:extLst/>
        </p:spPr>
        <p:txBody>
          <a:bodyPr vert="horz" wrap="square" lIns="93162" tIns="46581" rIns="93162" bIns="46581" numCol="1" anchor="t" anchorCtr="0" compatLnSpc="1">
            <a:prstTxWarp prst="textNoShape">
              <a:avLst/>
            </a:prstTxWarp>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p>
        </p:txBody>
      </p:sp>
      <p:sp>
        <p:nvSpPr>
          <p:cNvPr id="3078" name="Rectangle 6"/>
          <p:cNvSpPr>
            <a:spLocks noGrp="1" noChangeArrowheads="1"/>
          </p:cNvSpPr>
          <p:nvPr>
            <p:ph type="ftr" sz="quarter" idx="4"/>
          </p:nvPr>
        </p:nvSpPr>
        <p:spPr bwMode="auto">
          <a:xfrm>
            <a:off x="0" y="8829675"/>
            <a:ext cx="3038475" cy="465138"/>
          </a:xfrm>
          <a:prstGeom prst="rect">
            <a:avLst/>
          </a:prstGeom>
          <a:noFill/>
          <a:ln>
            <a:noFill/>
          </a:ln>
          <a:effectLst/>
          <a:extLst/>
        </p:spPr>
        <p:txBody>
          <a:bodyPr vert="horz" wrap="square" lIns="93162" tIns="46581" rIns="93162" bIns="46581" numCol="1" anchor="b" anchorCtr="0" compatLnSpc="1">
            <a:prstTxWarp prst="textNoShape">
              <a:avLst/>
            </a:prstTxWarp>
          </a:bodyPr>
          <a:lstStyle>
            <a:lvl1pPr defTabSz="930356">
              <a:defRPr sz="1200">
                <a:latin typeface="Arial" charset="0"/>
                <a:ea typeface="+mn-ea"/>
                <a:cs typeface="+mn-cs"/>
              </a:defRPr>
            </a:lvl1pPr>
          </a:lstStyle>
          <a:p>
            <a:pPr>
              <a:defRPr/>
            </a:pPr>
            <a:endParaRPr lang="en-US"/>
          </a:p>
        </p:txBody>
      </p:sp>
      <p:sp>
        <p:nvSpPr>
          <p:cNvPr id="3079" name="Rectangle 7"/>
          <p:cNvSpPr>
            <a:spLocks noGrp="1" noChangeArrowheads="1"/>
          </p:cNvSpPr>
          <p:nvPr>
            <p:ph type="sldNum" sz="quarter" idx="5"/>
          </p:nvPr>
        </p:nvSpPr>
        <p:spPr bwMode="auto">
          <a:xfrm>
            <a:off x="3970338" y="8829675"/>
            <a:ext cx="3038475" cy="465138"/>
          </a:xfrm>
          <a:prstGeom prst="rect">
            <a:avLst/>
          </a:prstGeom>
          <a:noFill/>
          <a:ln>
            <a:noFill/>
          </a:ln>
          <a:effectLst/>
          <a:extLst/>
        </p:spPr>
        <p:txBody>
          <a:bodyPr vert="horz" wrap="square" lIns="93162" tIns="46581" rIns="93162" bIns="46581" numCol="1" anchor="b" anchorCtr="0" compatLnSpc="1">
            <a:prstTxWarp prst="textNoShape">
              <a:avLst/>
            </a:prstTxWarp>
          </a:bodyPr>
          <a:lstStyle>
            <a:lvl1pPr algn="r" defTabSz="930275">
              <a:defRPr sz="1200"/>
            </a:lvl1pPr>
          </a:lstStyle>
          <a:p>
            <a:fld id="{98A3172F-E4A5-4EBE-9A1B-657C129AE5C7}" type="slidenum">
              <a:rPr lang="en-US" altLang="en-US"/>
              <a:pPr/>
              <a:t>‹#›</a:t>
            </a:fld>
            <a:endParaRPr lang="en-US" altLang="en-US"/>
          </a:p>
        </p:txBody>
      </p:sp>
    </p:spTree>
    <p:extLst>
      <p:ext uri="{BB962C8B-B14F-4D97-AF65-F5344CB8AC3E}">
        <p14:creationId xmlns:p14="http://schemas.microsoft.com/office/powerpoint/2010/main" val="1743273731"/>
      </p:ext>
    </p:extLst>
  </p:cSld>
  <p:clrMap bg1="lt1" tx1="dk1" bg2="lt2" tx2="dk2" accent1="accent1" accent2="accent2" accent3="accent3" accent4="accent4" accent5="accent5" accent6="accent6" hlink="hlink" folHlink="folHlink"/>
  <p:hf hdr="0" ftr="0" dt="0"/>
  <p:notesStyle>
    <a:lvl1pPr algn="l" rtl="0" eaLnBrk="0" fontAlgn="base" hangingPunct="0">
      <a:spcBef>
        <a:spcPct val="0"/>
      </a:spcBef>
      <a:spcAft>
        <a:spcPct val="0"/>
      </a:spcAft>
      <a:defRPr sz="1200"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1200" kern="1200">
        <a:solidFill>
          <a:schemeClr val="tx1"/>
        </a:solidFill>
        <a:latin typeface="Arial" charset="0"/>
        <a:ea typeface="ＭＳ Ｐゴシック" charset="0"/>
        <a:cs typeface="+mn-cs"/>
      </a:defRPr>
    </a:lvl2pPr>
    <a:lvl3pPr marL="914400" algn="l" rtl="0" eaLnBrk="0" fontAlgn="base" hangingPunct="0">
      <a:spcBef>
        <a:spcPct val="0"/>
      </a:spcBef>
      <a:spcAft>
        <a:spcPct val="0"/>
      </a:spcAft>
      <a:defRPr sz="1200" kern="1200">
        <a:solidFill>
          <a:schemeClr val="tx1"/>
        </a:solidFill>
        <a:latin typeface="Arial" charset="0"/>
        <a:ea typeface="ＭＳ Ｐゴシック" charset="0"/>
        <a:cs typeface="+mn-cs"/>
      </a:defRPr>
    </a:lvl3pPr>
    <a:lvl4pPr marL="1371600" algn="l" rtl="0" eaLnBrk="0" fontAlgn="base" hangingPunct="0">
      <a:spcBef>
        <a:spcPct val="0"/>
      </a:spcBef>
      <a:spcAft>
        <a:spcPct val="0"/>
      </a:spcAft>
      <a:defRPr sz="1200" kern="1200">
        <a:solidFill>
          <a:schemeClr val="tx1"/>
        </a:solidFill>
        <a:latin typeface="Arial" charset="0"/>
        <a:ea typeface="ＭＳ Ｐゴシック" charset="0"/>
        <a:cs typeface="+mn-cs"/>
      </a:defRPr>
    </a:lvl4pPr>
    <a:lvl5pPr marL="1828800" algn="l" rtl="0" eaLnBrk="0" fontAlgn="base" hangingPunct="0">
      <a:spcBef>
        <a:spcPct val="0"/>
      </a:spcBef>
      <a:spcAft>
        <a:spcPct val="0"/>
      </a:spcAft>
      <a:defRPr sz="1200" kern="1200">
        <a:solidFill>
          <a:schemeClr val="tx1"/>
        </a:solidFill>
        <a:latin typeface="Arial"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39C8BEC1-3DD3-44DF-AB29-BE631D371D5E}" type="slidenum">
              <a:rPr lang="en-US" altLang="en-US"/>
              <a:pPr eaLnBrk="1" hangingPunct="1"/>
              <a:t>1</a:t>
            </a:fld>
            <a:endParaRPr lang="en-US" altLang="en-US"/>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xfrm>
            <a:off x="852488" y="4479925"/>
            <a:ext cx="5607050" cy="41830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Welcome to the ISO 5807 Flowcharting Subunit.  This is the second subunit, 3-2, of the Process Mapping Unit.</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146432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097AD327-BDB6-469F-B747-0FFC4A4C38BF}" type="slidenum">
              <a:rPr lang="en-US" altLang="en-US"/>
              <a:pPr eaLnBrk="1" hangingPunct="1"/>
              <a:t>11</a:t>
            </a:fld>
            <a:endParaRPr lang="en-US" altLang="en-US"/>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ea typeface="ＭＳ Ｐゴシック" panose="020B0600070205080204" pitchFamily="34" charset="-128"/>
              </a:rPr>
              <a:t>Correct symbols are used for the decision boxes and the connectors.  </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Incorrect symbol use is </a:t>
            </a:r>
          </a:p>
          <a:p>
            <a:pPr eaLnBrk="1" hangingPunct="1">
              <a:buFont typeface="Calibri" panose="020F0502020204030204" pitchFamily="34" charset="0"/>
              <a:buAutoNum type="arabicPeriod"/>
            </a:pPr>
            <a:r>
              <a:rPr lang="en-US" altLang="en-US" dirty="0" smtClean="0">
                <a:latin typeface="Arial" panose="020B0604020202020204" pitchFamily="34" charset="0"/>
                <a:ea typeface="ＭＳ Ｐゴシック" panose="020B0600070205080204" pitchFamily="34" charset="-128"/>
              </a:rPr>
              <a:t>a matter of which notation one is following, and </a:t>
            </a:r>
          </a:p>
          <a:p>
            <a:pPr eaLnBrk="1" hangingPunct="1">
              <a:buFont typeface="Calibri" panose="020F0502020204030204" pitchFamily="34" charset="0"/>
              <a:buAutoNum type="arabicPeriod"/>
            </a:pPr>
            <a:r>
              <a:rPr lang="en-US" altLang="en-US" dirty="0" smtClean="0">
                <a:latin typeface="Arial" panose="020B0604020202020204" pitchFamily="34" charset="0"/>
                <a:ea typeface="ＭＳ Ｐゴシック" panose="020B0600070205080204" pitchFamily="34" charset="-128"/>
              </a:rPr>
              <a:t>how formal or conformant to any one notation one wants to be, i.e., correctness with respect to notation is a relative matter.</a:t>
            </a:r>
          </a:p>
          <a:p>
            <a:pPr eaLnBrk="1" hangingPunct="1">
              <a:buFont typeface="+mj-lt" charset="0"/>
              <a:buNone/>
            </a:pPr>
            <a:r>
              <a:rPr lang="en-US" altLang="en-US" dirty="0" smtClean="0">
                <a:latin typeface="Arial" panose="020B0604020202020204" pitchFamily="34" charset="0"/>
                <a:ea typeface="ＭＳ Ｐゴシック" panose="020B0600070205080204" pitchFamily="34" charset="-128"/>
              </a:rPr>
              <a:t>  </a:t>
            </a:r>
          </a:p>
          <a:p>
            <a:pPr eaLnBrk="1" hangingPunct="1"/>
            <a:r>
              <a:rPr lang="en-US" altLang="en-US" dirty="0" smtClean="0">
                <a:latin typeface="Arial" panose="020B0604020202020204" pitchFamily="34" charset="0"/>
                <a:ea typeface="ＭＳ Ｐゴシック" panose="020B0600070205080204" pitchFamily="34" charset="-128"/>
              </a:rPr>
              <a:t>Comparing the flowchart on this slide to the list of symbols on  slide 5, we see that the rounded-corner rectangle used as a terminator should be a different shape, one with parallel lines on the top and bottom and half-circle curvature on the left and right sides. The arrow heads should be shaded or filled in rather than open.</a:t>
            </a:r>
          </a:p>
        </p:txBody>
      </p:sp>
    </p:spTree>
    <p:extLst>
      <p:ext uri="{BB962C8B-B14F-4D97-AF65-F5344CB8AC3E}">
        <p14:creationId xmlns:p14="http://schemas.microsoft.com/office/powerpoint/2010/main" val="21850179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0E9250A4-8985-4838-9116-27F489539570}" type="slidenum">
              <a:rPr lang="en-US" altLang="en-US"/>
              <a:pPr eaLnBrk="1" hangingPunct="1"/>
              <a:t>12</a:t>
            </a:fld>
            <a:endParaRPr lang="en-US" altLang="en-US"/>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Next we have an example of a defined health care process flow.  We will use this scenario to demonstrate representing a process in pictorial form, i.e. in a process flow chart. Read this scenario and list the process steps. </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Patient Intake Example:</a:t>
            </a:r>
          </a:p>
          <a:p>
            <a:pPr eaLnBrk="1" hangingPunct="1"/>
            <a:r>
              <a:rPr lang="en-US" altLang="en-US" smtClean="0">
                <a:latin typeface="Arial" panose="020B0604020202020204" pitchFamily="34" charset="0"/>
                <a:ea typeface="ＭＳ Ｐゴシック" panose="020B0600070205080204" pitchFamily="34" charset="-128"/>
              </a:rPr>
              <a:t>A patient arrives at the healthcare setting/clinic and is signed in by the receptionist. The receptionist enters the patient into a visit system as present and confirms the contact and insurance information with the patient.  At this point the patient is ready to be seen by the nurse who will conduct the initial examination and interview with the patient.  The nurse pulls the chart from the filing stacks and calls the patient to the exam area and escorts the patient to the exam room, interviews the patient regarding symptoms and/or complaints and records into the nurses/progress notes, and takes and records vital signs in progress notes.  She/he then alerts the Physician that the patient is ready to be seen. Subsequently, the Physician examines the patient and records findings in the progress notes, determines if a prescription, procedure, lab work or a referral is required and completes the necessary paperwork if applicable.  The Physician provides any additional instructions to the patient and concludes the visit.  Finally, the Physician provides the patient chart to the office staff for refiling and the office staff refiles the patient chart.  Also, the patient pays her co-pay and concludes the office visit.</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Pause the slides and list the process steps now.  After you restart the slides, we will go over the steps so that you can see how you did.  Pause the slides.</a:t>
            </a:r>
          </a:p>
        </p:txBody>
      </p:sp>
    </p:spTree>
    <p:extLst>
      <p:ext uri="{BB962C8B-B14F-4D97-AF65-F5344CB8AC3E}">
        <p14:creationId xmlns:p14="http://schemas.microsoft.com/office/powerpoint/2010/main" val="24147979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6917E140-08FC-424B-B397-8FB1C98C1CBA}" type="slidenum">
              <a:rPr lang="en-US" altLang="en-US"/>
              <a:pPr eaLnBrk="1" hangingPunct="1"/>
              <a:t>13</a:t>
            </a:fld>
            <a:endParaRPr lang="en-US" altLang="en-US"/>
          </a:p>
        </p:txBody>
      </p:sp>
      <p:sp>
        <p:nvSpPr>
          <p:cNvPr id="111619"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xfrm>
            <a:off x="908050" y="4416425"/>
            <a:ext cx="5608638" cy="4183063"/>
          </a:xfrm>
        </p:spPr>
        <p:txBody>
          <a:bodyPr/>
          <a:lstStyle/>
          <a:p>
            <a:pPr eaLnBrk="1" hangingPunct="1">
              <a:spcBef>
                <a:spcPts val="0"/>
              </a:spcBef>
              <a:defRPr/>
            </a:pPr>
            <a:r>
              <a:rPr lang="en-US" dirty="0" smtClean="0">
                <a:ea typeface="+mn-ea"/>
                <a:cs typeface="+mn-cs"/>
              </a:rPr>
              <a:t>The scenario will first be broken down into discrete steps.  The tasks are placed in sequential order.  </a:t>
            </a:r>
          </a:p>
          <a:p>
            <a:pPr eaLnBrk="1" hangingPunct="1">
              <a:spcBef>
                <a:spcPts val="0"/>
              </a:spcBef>
              <a:defRPr/>
            </a:pPr>
            <a:endParaRPr lang="en-US" dirty="0" smtClean="0">
              <a:ea typeface="+mn-ea"/>
              <a:cs typeface="+mn-cs"/>
            </a:endParaRPr>
          </a:p>
          <a:p>
            <a:pPr eaLnBrk="1" hangingPunct="1">
              <a:spcBef>
                <a:spcPts val="0"/>
              </a:spcBef>
              <a:defRPr/>
            </a:pPr>
            <a:r>
              <a:rPr lang="en-US" dirty="0" smtClean="0">
                <a:ea typeface="+mn-ea"/>
                <a:cs typeface="+mn-cs"/>
              </a:rPr>
              <a:t>Pause the slide show, read through these steps, and determine if they matched the ones that you listed</a:t>
            </a:r>
          </a:p>
          <a:p>
            <a:pPr eaLnBrk="1" hangingPunct="1">
              <a:spcBef>
                <a:spcPts val="0"/>
              </a:spcBef>
              <a:defRPr/>
            </a:pPr>
            <a:r>
              <a:rPr lang="en-US" dirty="0" smtClean="0">
                <a:ea typeface="+mn-ea"/>
                <a:cs typeface="+mn-cs"/>
              </a:rPr>
              <a:t>The steps are:</a:t>
            </a:r>
          </a:p>
          <a:p>
            <a:pPr marL="228600" indent="-228600" eaLnBrk="1" hangingPunct="1">
              <a:lnSpc>
                <a:spcPct val="80000"/>
              </a:lnSpc>
              <a:spcBef>
                <a:spcPts val="0"/>
              </a:spcBef>
              <a:buFont typeface="+mj-lt"/>
              <a:buAutoNum type="arabicPeriod"/>
              <a:defRPr/>
            </a:pPr>
            <a:r>
              <a:rPr lang="en-US" dirty="0" smtClean="0">
                <a:ea typeface="+mn-ea"/>
                <a:cs typeface="+mn-cs"/>
              </a:rPr>
              <a:t>Patient arrives at the clinic, signs-in and checks-in with the front desk.</a:t>
            </a:r>
          </a:p>
          <a:p>
            <a:pPr marL="228600" indent="-228600" eaLnBrk="1" hangingPunct="1">
              <a:lnSpc>
                <a:spcPct val="80000"/>
              </a:lnSpc>
              <a:spcBef>
                <a:spcPts val="0"/>
              </a:spcBef>
              <a:buFont typeface="+mj-lt"/>
              <a:buAutoNum type="arabicPeriod"/>
              <a:defRPr/>
            </a:pPr>
            <a:r>
              <a:rPr lang="en-US" dirty="0" smtClean="0">
                <a:ea typeface="+mn-ea"/>
                <a:cs typeface="+mn-cs"/>
              </a:rPr>
              <a:t>Receptionist enters the patient into the visit system as present and confirms the contact and insurance information with the patient.</a:t>
            </a:r>
          </a:p>
          <a:p>
            <a:pPr marL="228600" indent="-228600" eaLnBrk="1" hangingPunct="1">
              <a:lnSpc>
                <a:spcPct val="80000"/>
              </a:lnSpc>
              <a:spcBef>
                <a:spcPts val="0"/>
              </a:spcBef>
              <a:buFont typeface="+mj-lt"/>
              <a:buAutoNum type="arabicPeriod"/>
              <a:defRPr/>
            </a:pPr>
            <a:r>
              <a:rPr lang="en-US" dirty="0" smtClean="0">
                <a:ea typeface="+mn-ea"/>
                <a:cs typeface="+mn-cs"/>
              </a:rPr>
              <a:t>The nurse pulls the chart from the filing stacks and calls the patient to the exam area and escorts the patient to the exam room.</a:t>
            </a:r>
          </a:p>
          <a:p>
            <a:pPr marL="228600" indent="-228600" eaLnBrk="1" hangingPunct="1">
              <a:lnSpc>
                <a:spcPct val="80000"/>
              </a:lnSpc>
              <a:spcBef>
                <a:spcPts val="0"/>
              </a:spcBef>
              <a:buFont typeface="+mj-lt"/>
              <a:buAutoNum type="arabicPeriod"/>
              <a:defRPr/>
            </a:pPr>
            <a:r>
              <a:rPr lang="en-US" dirty="0" smtClean="0">
                <a:ea typeface="+mn-ea"/>
                <a:cs typeface="+mn-cs"/>
              </a:rPr>
              <a:t>The nurse interviews the patient regarding symptoms and/or complaints and records into the Nurses/Progress notes.</a:t>
            </a:r>
          </a:p>
          <a:p>
            <a:pPr marL="228600" indent="-228600" eaLnBrk="1" hangingPunct="1">
              <a:lnSpc>
                <a:spcPct val="80000"/>
              </a:lnSpc>
              <a:spcBef>
                <a:spcPts val="0"/>
              </a:spcBef>
              <a:buFont typeface="+mj-lt"/>
              <a:buAutoNum type="arabicPeriod"/>
              <a:defRPr/>
            </a:pPr>
            <a:r>
              <a:rPr lang="en-US" dirty="0" smtClean="0">
                <a:ea typeface="+mn-ea"/>
                <a:cs typeface="+mn-cs"/>
              </a:rPr>
              <a:t>Nurse takes and records vital signs in progress notes and alerts the Physician that the patient is ready to be seen.</a:t>
            </a:r>
          </a:p>
          <a:p>
            <a:pPr marL="228600" indent="-228600" eaLnBrk="1" hangingPunct="1">
              <a:lnSpc>
                <a:spcPct val="80000"/>
              </a:lnSpc>
              <a:spcBef>
                <a:spcPts val="0"/>
              </a:spcBef>
              <a:buFont typeface="+mj-lt"/>
              <a:buAutoNum type="arabicPeriod"/>
              <a:defRPr/>
            </a:pPr>
            <a:r>
              <a:rPr lang="en-US" dirty="0" smtClean="0">
                <a:ea typeface="+mn-ea"/>
                <a:cs typeface="+mn-cs"/>
              </a:rPr>
              <a:t>The Physician examines the patient and records findings in the progress notes.</a:t>
            </a:r>
          </a:p>
          <a:p>
            <a:pPr marL="228600" indent="-228600" eaLnBrk="1" hangingPunct="1">
              <a:lnSpc>
                <a:spcPct val="80000"/>
              </a:lnSpc>
              <a:spcBef>
                <a:spcPts val="0"/>
              </a:spcBef>
              <a:buFont typeface="+mj-lt"/>
              <a:buAutoNum type="arabicPeriod"/>
              <a:defRPr/>
            </a:pPr>
            <a:r>
              <a:rPr lang="en-US" dirty="0" smtClean="0">
                <a:ea typeface="+mn-ea"/>
                <a:cs typeface="+mn-cs"/>
              </a:rPr>
              <a:t>The Physician determines if a prescription, procedure, lab work or a referral is required and completes the necessary paperwork.</a:t>
            </a:r>
          </a:p>
          <a:p>
            <a:pPr marL="228600" indent="-228600" eaLnBrk="1" hangingPunct="1">
              <a:lnSpc>
                <a:spcPct val="80000"/>
              </a:lnSpc>
              <a:spcBef>
                <a:spcPts val="0"/>
              </a:spcBef>
              <a:buFont typeface="+mj-lt"/>
              <a:buAutoNum type="arabicPeriod"/>
              <a:defRPr/>
            </a:pPr>
            <a:r>
              <a:rPr lang="en-US" dirty="0" smtClean="0">
                <a:ea typeface="+mn-ea"/>
                <a:cs typeface="+mn-cs"/>
              </a:rPr>
              <a:t>The Physician provides any additional instructions to the patient and concludes the visit.</a:t>
            </a:r>
          </a:p>
          <a:p>
            <a:pPr marL="228600" indent="-228600" eaLnBrk="1" hangingPunct="1">
              <a:lnSpc>
                <a:spcPct val="80000"/>
              </a:lnSpc>
              <a:spcBef>
                <a:spcPts val="0"/>
              </a:spcBef>
              <a:buFont typeface="+mj-lt"/>
              <a:buAutoNum type="arabicPeriod"/>
              <a:defRPr/>
            </a:pPr>
            <a:r>
              <a:rPr lang="en-US" dirty="0" smtClean="0">
                <a:ea typeface="+mn-ea"/>
                <a:cs typeface="+mn-cs"/>
              </a:rPr>
              <a:t>The Physician provides the patient chart to the office staff for </a:t>
            </a:r>
            <a:r>
              <a:rPr lang="en-US" dirty="0" err="1" smtClean="0">
                <a:ea typeface="+mn-ea"/>
                <a:cs typeface="+mn-cs"/>
              </a:rPr>
              <a:t>refiling</a:t>
            </a:r>
            <a:r>
              <a:rPr lang="en-US" dirty="0" smtClean="0">
                <a:ea typeface="+mn-ea"/>
                <a:cs typeface="+mn-cs"/>
              </a:rPr>
              <a:t>.</a:t>
            </a:r>
          </a:p>
          <a:p>
            <a:pPr marL="228600" indent="-228600" eaLnBrk="1" hangingPunct="1">
              <a:lnSpc>
                <a:spcPct val="80000"/>
              </a:lnSpc>
              <a:spcBef>
                <a:spcPts val="0"/>
              </a:spcBef>
              <a:buFont typeface="+mj-lt"/>
              <a:buAutoNum type="arabicPeriod"/>
              <a:defRPr/>
            </a:pPr>
            <a:r>
              <a:rPr lang="en-US" dirty="0" smtClean="0">
                <a:ea typeface="+mn-ea"/>
                <a:cs typeface="+mn-cs"/>
              </a:rPr>
              <a:t>The office staff </a:t>
            </a:r>
            <a:r>
              <a:rPr lang="en-US" dirty="0" err="1" smtClean="0">
                <a:ea typeface="+mn-ea"/>
                <a:cs typeface="+mn-cs"/>
              </a:rPr>
              <a:t>refiles</a:t>
            </a:r>
            <a:r>
              <a:rPr lang="en-US" dirty="0" smtClean="0">
                <a:ea typeface="+mn-ea"/>
                <a:cs typeface="+mn-cs"/>
              </a:rPr>
              <a:t> the patient chart.</a:t>
            </a:r>
          </a:p>
          <a:p>
            <a:pPr marL="228600" indent="-228600" eaLnBrk="1" hangingPunct="1">
              <a:lnSpc>
                <a:spcPct val="80000"/>
              </a:lnSpc>
              <a:spcBef>
                <a:spcPts val="0"/>
              </a:spcBef>
              <a:buFont typeface="+mj-lt"/>
              <a:buAutoNum type="arabicPeriod"/>
              <a:defRPr/>
            </a:pPr>
            <a:r>
              <a:rPr lang="en-US" dirty="0" smtClean="0">
                <a:ea typeface="+mn-ea"/>
                <a:cs typeface="+mn-cs"/>
              </a:rPr>
              <a:t>The patient pays their co-pay and concludes the office visit.</a:t>
            </a:r>
          </a:p>
          <a:p>
            <a:pPr eaLnBrk="1" hangingPunct="1">
              <a:lnSpc>
                <a:spcPct val="80000"/>
              </a:lnSpc>
              <a:spcBef>
                <a:spcPts val="0"/>
              </a:spcBef>
              <a:defRPr/>
            </a:pPr>
            <a:endParaRPr lang="en-US" dirty="0" smtClean="0">
              <a:ea typeface="+mn-ea"/>
              <a:cs typeface="+mn-cs"/>
            </a:endParaRPr>
          </a:p>
          <a:p>
            <a:pPr eaLnBrk="1" hangingPunct="1">
              <a:spcBef>
                <a:spcPts val="0"/>
              </a:spcBef>
              <a:defRPr/>
            </a:pPr>
            <a:endParaRPr lang="en-US" dirty="0" smtClean="0">
              <a:ea typeface="+mn-ea"/>
              <a:cs typeface="+mn-cs"/>
            </a:endParaRPr>
          </a:p>
          <a:p>
            <a:pPr eaLnBrk="1" hangingPunct="1">
              <a:spcBef>
                <a:spcPts val="0"/>
              </a:spcBef>
              <a:defRPr/>
            </a:pPr>
            <a:endParaRPr lang="en-US" dirty="0" smtClean="0">
              <a:ea typeface="+mn-ea"/>
              <a:cs typeface="+mn-cs"/>
            </a:endParaRPr>
          </a:p>
          <a:p>
            <a:pPr eaLnBrk="1" hangingPunct="1">
              <a:spcBef>
                <a:spcPts val="0"/>
              </a:spcBef>
              <a:defRPr/>
            </a:pPr>
            <a:endParaRPr lang="en-US" dirty="0" smtClean="0">
              <a:ea typeface="+mn-ea"/>
              <a:cs typeface="+mn-cs"/>
            </a:endParaRPr>
          </a:p>
        </p:txBody>
      </p:sp>
    </p:spTree>
    <p:extLst>
      <p:ext uri="{BB962C8B-B14F-4D97-AF65-F5344CB8AC3E}">
        <p14:creationId xmlns:p14="http://schemas.microsoft.com/office/powerpoint/2010/main" val="4630859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C581CF88-1A15-47FD-A10B-899AD0BCA489}" type="slidenum">
              <a:rPr lang="en-US" altLang="en-US">
                <a:solidFill>
                  <a:srgbClr val="000000"/>
                </a:solidFill>
              </a:rPr>
              <a:pPr eaLnBrk="1" hangingPunct="1"/>
              <a:t>14</a:t>
            </a:fld>
            <a:endParaRPr lang="en-US" altLang="en-US">
              <a:solidFill>
                <a:srgbClr val="000000"/>
              </a:solidFill>
            </a:endParaRPr>
          </a:p>
        </p:txBody>
      </p:sp>
      <p:sp>
        <p:nvSpPr>
          <p:cNvPr id="112643"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p:txBody>
          <a:bodyPr/>
          <a:lstStyle/>
          <a:p>
            <a:pPr eaLnBrk="1" hangingPunct="1">
              <a:spcBef>
                <a:spcPts val="0"/>
              </a:spcBef>
              <a:defRPr/>
            </a:pPr>
            <a:r>
              <a:rPr lang="en-US" dirty="0" smtClean="0">
                <a:ea typeface="+mn-ea"/>
                <a:cs typeface="+mn-cs"/>
              </a:rPr>
              <a:t>Pause the slides.</a:t>
            </a:r>
          </a:p>
          <a:p>
            <a:pPr eaLnBrk="1" hangingPunct="1">
              <a:spcBef>
                <a:spcPts val="0"/>
              </a:spcBef>
              <a:defRPr/>
            </a:pPr>
            <a:endParaRPr lang="en-US" dirty="0" smtClean="0">
              <a:ea typeface="+mn-ea"/>
              <a:cs typeface="+mn-cs"/>
            </a:endParaRPr>
          </a:p>
          <a:p>
            <a:pPr eaLnBrk="1" hangingPunct="1">
              <a:spcBef>
                <a:spcPts val="0"/>
              </a:spcBef>
              <a:defRPr/>
            </a:pPr>
            <a:r>
              <a:rPr lang="en-US" dirty="0" smtClean="0">
                <a:ea typeface="+mn-ea"/>
                <a:cs typeface="+mn-cs"/>
              </a:rPr>
              <a:t>Read the sequence of the slides.</a:t>
            </a:r>
          </a:p>
          <a:p>
            <a:pPr marL="171450" indent="-171450" eaLnBrk="1" hangingPunct="1">
              <a:spcBef>
                <a:spcPts val="0"/>
              </a:spcBef>
              <a:buFont typeface="Arial" pitchFamily="34" charset="0"/>
              <a:buChar char="•"/>
              <a:defRPr/>
            </a:pPr>
            <a:r>
              <a:rPr lang="en-US" dirty="0" smtClean="0">
                <a:ea typeface="+mn-ea"/>
                <a:cs typeface="+mn-cs"/>
              </a:rPr>
              <a:t>Patient arrives</a:t>
            </a:r>
          </a:p>
          <a:p>
            <a:pPr marL="171450" indent="-171450" eaLnBrk="1" hangingPunct="1">
              <a:spcBef>
                <a:spcPts val="0"/>
              </a:spcBef>
              <a:buFont typeface="Arial" pitchFamily="34" charset="0"/>
              <a:buChar char="•"/>
              <a:defRPr/>
            </a:pPr>
            <a:r>
              <a:rPr lang="en-US" dirty="0" smtClean="0">
                <a:ea typeface="+mn-ea"/>
                <a:cs typeface="+mn-cs"/>
              </a:rPr>
              <a:t>Sign-in at front desk</a:t>
            </a:r>
          </a:p>
          <a:p>
            <a:pPr marL="171450" indent="-171450" eaLnBrk="1" hangingPunct="1">
              <a:spcBef>
                <a:spcPts val="0"/>
              </a:spcBef>
              <a:buFont typeface="Arial" pitchFamily="34" charset="0"/>
              <a:buChar char="•"/>
              <a:defRPr/>
            </a:pPr>
            <a:r>
              <a:rPr lang="en-US" dirty="0" smtClean="0">
                <a:ea typeface="+mn-ea"/>
                <a:cs typeface="+mn-cs"/>
              </a:rPr>
              <a:t>Mark patient as arrived</a:t>
            </a:r>
          </a:p>
          <a:p>
            <a:pPr marL="171450" indent="-171450" eaLnBrk="1" hangingPunct="1">
              <a:spcBef>
                <a:spcPts val="0"/>
              </a:spcBef>
              <a:buFont typeface="Arial" pitchFamily="34" charset="0"/>
              <a:buChar char="•"/>
              <a:defRPr/>
            </a:pPr>
            <a:r>
              <a:rPr lang="en-US" dirty="0" smtClean="0">
                <a:ea typeface="+mn-ea"/>
                <a:cs typeface="+mn-cs"/>
              </a:rPr>
              <a:t>Confirm insurance</a:t>
            </a:r>
          </a:p>
          <a:p>
            <a:pPr marL="171450" indent="-171450" eaLnBrk="1" hangingPunct="1">
              <a:spcBef>
                <a:spcPts val="0"/>
              </a:spcBef>
              <a:buFont typeface="Arial" pitchFamily="34" charset="0"/>
              <a:buChar char="•"/>
              <a:defRPr/>
            </a:pPr>
            <a:r>
              <a:rPr lang="en-US" dirty="0" smtClean="0">
                <a:ea typeface="+mn-ea"/>
                <a:cs typeface="+mn-cs"/>
              </a:rPr>
              <a:t>Confirm contact info.</a:t>
            </a:r>
          </a:p>
          <a:p>
            <a:pPr marL="171450" indent="-171450" eaLnBrk="1" hangingPunct="1">
              <a:spcBef>
                <a:spcPts val="0"/>
              </a:spcBef>
              <a:buFont typeface="Arial" pitchFamily="34" charset="0"/>
              <a:buChar char="•"/>
              <a:defRPr/>
            </a:pPr>
            <a:r>
              <a:rPr lang="en-US" dirty="0" smtClean="0">
                <a:ea typeface="+mn-ea"/>
                <a:cs typeface="+mn-cs"/>
              </a:rPr>
              <a:t>Pull chart</a:t>
            </a:r>
          </a:p>
          <a:p>
            <a:pPr marL="171450" indent="-171450" eaLnBrk="1" hangingPunct="1">
              <a:spcBef>
                <a:spcPts val="0"/>
              </a:spcBef>
              <a:buFont typeface="Arial" pitchFamily="34" charset="0"/>
              <a:buChar char="•"/>
              <a:defRPr/>
            </a:pPr>
            <a:r>
              <a:rPr lang="en-US" dirty="0" smtClean="0">
                <a:ea typeface="+mn-ea"/>
                <a:cs typeface="+mn-cs"/>
              </a:rPr>
              <a:t>Escort to exam room</a:t>
            </a:r>
          </a:p>
          <a:p>
            <a:pPr marL="171450" indent="-171450" eaLnBrk="1" hangingPunct="1">
              <a:spcBef>
                <a:spcPts val="0"/>
              </a:spcBef>
              <a:buFont typeface="Arial" pitchFamily="34" charset="0"/>
              <a:buChar char="•"/>
              <a:defRPr/>
            </a:pPr>
            <a:r>
              <a:rPr lang="en-US" dirty="0" smtClean="0">
                <a:ea typeface="+mn-ea"/>
                <a:cs typeface="+mn-cs"/>
              </a:rPr>
              <a:t>Record chief complaint, vitals</a:t>
            </a:r>
          </a:p>
          <a:p>
            <a:pPr marL="171450" indent="-171450" eaLnBrk="1" hangingPunct="1">
              <a:spcBef>
                <a:spcPts val="0"/>
              </a:spcBef>
              <a:buFont typeface="Arial" pitchFamily="34" charset="0"/>
              <a:buChar char="•"/>
              <a:defRPr/>
            </a:pPr>
            <a:r>
              <a:rPr lang="en-US" dirty="0" smtClean="0">
                <a:ea typeface="+mn-ea"/>
                <a:cs typeface="+mn-cs"/>
              </a:rPr>
              <a:t>Notify provider Patient ready</a:t>
            </a:r>
          </a:p>
          <a:p>
            <a:pPr marL="171450" indent="-171450" eaLnBrk="1" hangingPunct="1">
              <a:spcBef>
                <a:spcPts val="0"/>
              </a:spcBef>
              <a:buFont typeface="Arial" pitchFamily="34" charset="0"/>
              <a:buChar char="•"/>
              <a:defRPr/>
            </a:pPr>
            <a:r>
              <a:rPr lang="en-US" dirty="0" smtClean="0">
                <a:ea typeface="+mn-ea"/>
                <a:cs typeface="+mn-cs"/>
              </a:rPr>
              <a:t>Go to 1</a:t>
            </a:r>
          </a:p>
          <a:p>
            <a:pPr eaLnBrk="1" hangingPunct="1">
              <a:spcBef>
                <a:spcPts val="0"/>
              </a:spcBef>
              <a:defRPr/>
            </a:pPr>
            <a:endParaRPr lang="en-US" dirty="0" smtClean="0">
              <a:ea typeface="+mn-ea"/>
              <a:cs typeface="+mn-cs"/>
            </a:endParaRPr>
          </a:p>
          <a:p>
            <a:pPr eaLnBrk="1" hangingPunct="1">
              <a:spcBef>
                <a:spcPts val="0"/>
              </a:spcBef>
              <a:defRPr/>
            </a:pPr>
            <a:r>
              <a:rPr lang="en-US" dirty="0" smtClean="0">
                <a:ea typeface="+mn-ea"/>
                <a:cs typeface="+mn-cs"/>
              </a:rPr>
              <a:t>Compare the flowchart to the list of steps.  Remember the connector symbol. This flowchart is continued on the next slide.</a:t>
            </a:r>
          </a:p>
        </p:txBody>
      </p:sp>
    </p:spTree>
    <p:extLst>
      <p:ext uri="{BB962C8B-B14F-4D97-AF65-F5344CB8AC3E}">
        <p14:creationId xmlns:p14="http://schemas.microsoft.com/office/powerpoint/2010/main" val="344204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A320148C-7214-4DAA-AA01-195583BA8F89}" type="slidenum">
              <a:rPr lang="en-US" altLang="en-US">
                <a:solidFill>
                  <a:srgbClr val="000000"/>
                </a:solidFill>
              </a:rPr>
              <a:pPr eaLnBrk="1" hangingPunct="1"/>
              <a:t>15</a:t>
            </a:fld>
            <a:endParaRPr lang="en-US" altLang="en-US">
              <a:solidFill>
                <a:srgbClr val="000000"/>
              </a:solidFill>
            </a:endParaRPr>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latin typeface="Arial" panose="020B0604020202020204" pitchFamily="34" charset="0"/>
                <a:ea typeface="ＭＳ Ｐゴシック" panose="020B0600070205080204" pitchFamily="34" charset="-128"/>
              </a:rPr>
              <a:t>Pause the slide.</a:t>
            </a:r>
          </a:p>
          <a:p>
            <a:endParaRPr lang="en-US" altLang="en-US" smtClean="0">
              <a:latin typeface="Arial" panose="020B0604020202020204" pitchFamily="34" charset="0"/>
              <a:ea typeface="ＭＳ Ｐゴシック" panose="020B0600070205080204" pitchFamily="34" charset="-128"/>
            </a:endParaRPr>
          </a:p>
          <a:p>
            <a:r>
              <a:rPr lang="en-US" altLang="en-US" smtClean="0">
                <a:latin typeface="Arial" panose="020B0604020202020204" pitchFamily="34" charset="0"/>
                <a:ea typeface="ＭＳ Ｐゴシック" panose="020B0600070205080204" pitchFamily="34" charset="-128"/>
              </a:rPr>
              <a:t>Read the sequence of the slides.</a:t>
            </a:r>
          </a:p>
          <a:p>
            <a:pPr>
              <a:buFontTx/>
              <a:buChar char="•"/>
            </a:pPr>
            <a:r>
              <a:rPr lang="en-US" altLang="en-US" smtClean="0">
                <a:latin typeface="Arial" panose="020B0604020202020204" pitchFamily="34" charset="0"/>
                <a:ea typeface="ＭＳ Ｐゴシック" panose="020B0600070205080204" pitchFamily="34" charset="-128"/>
              </a:rPr>
              <a:t>Come from 1</a:t>
            </a:r>
          </a:p>
          <a:p>
            <a:pPr>
              <a:buFontTx/>
              <a:buChar char="•"/>
            </a:pPr>
            <a:r>
              <a:rPr lang="en-US" altLang="en-US" smtClean="0">
                <a:latin typeface="Arial" panose="020B0604020202020204" pitchFamily="34" charset="0"/>
                <a:ea typeface="ＭＳ Ｐゴシック" panose="020B0600070205080204" pitchFamily="34" charset="-128"/>
              </a:rPr>
              <a:t>Examine Patient</a:t>
            </a:r>
          </a:p>
          <a:p>
            <a:pPr>
              <a:buFontTx/>
              <a:buChar char="•"/>
            </a:pPr>
            <a:r>
              <a:rPr lang="en-US" altLang="en-US" smtClean="0">
                <a:latin typeface="Arial" panose="020B0604020202020204" pitchFamily="34" charset="0"/>
                <a:ea typeface="ＭＳ Ｐゴシック" panose="020B0600070205080204" pitchFamily="34" charset="-128"/>
              </a:rPr>
              <a:t>Order Req?</a:t>
            </a:r>
          </a:p>
          <a:p>
            <a:pPr>
              <a:buFontTx/>
              <a:buChar char="•"/>
            </a:pPr>
            <a:r>
              <a:rPr lang="en-US" altLang="en-US" smtClean="0">
                <a:latin typeface="Arial" panose="020B0604020202020204" pitchFamily="34" charset="0"/>
                <a:ea typeface="ＭＳ Ｐゴシック" panose="020B0600070205080204" pitchFamily="34" charset="-128"/>
              </a:rPr>
              <a:t>Write Order </a:t>
            </a:r>
          </a:p>
          <a:p>
            <a:pPr>
              <a:buFontTx/>
              <a:buChar char="•"/>
            </a:pPr>
            <a:r>
              <a:rPr lang="en-US" altLang="en-US" smtClean="0">
                <a:latin typeface="Arial" panose="020B0604020202020204" pitchFamily="34" charset="0"/>
                <a:ea typeface="ＭＳ Ｐゴシック" panose="020B0600070205080204" pitchFamily="34" charset="-128"/>
              </a:rPr>
              <a:t>Add Progress Notes to Patient Chart</a:t>
            </a:r>
          </a:p>
          <a:p>
            <a:pPr>
              <a:buFontTx/>
              <a:buChar char="•"/>
            </a:pPr>
            <a:r>
              <a:rPr lang="en-US" altLang="en-US" smtClean="0">
                <a:latin typeface="Arial" panose="020B0604020202020204" pitchFamily="34" charset="0"/>
                <a:ea typeface="ＭＳ Ｐゴシック" panose="020B0600070205080204" pitchFamily="34" charset="-128"/>
              </a:rPr>
              <a:t>File Charts</a:t>
            </a:r>
          </a:p>
          <a:p>
            <a:pPr>
              <a:buFontTx/>
              <a:buChar char="•"/>
            </a:pPr>
            <a:r>
              <a:rPr lang="en-US" altLang="en-US" smtClean="0">
                <a:latin typeface="Arial" panose="020B0604020202020204" pitchFamily="34" charset="0"/>
                <a:ea typeface="ＭＳ Ｐゴシック" panose="020B0600070205080204" pitchFamily="34" charset="-128"/>
              </a:rPr>
              <a:t>End</a:t>
            </a:r>
          </a:p>
          <a:p>
            <a:endParaRPr lang="en-US" altLang="en-US" smtClean="0">
              <a:latin typeface="Arial" panose="020B0604020202020204" pitchFamily="34" charset="0"/>
              <a:ea typeface="ＭＳ Ｐゴシック" panose="020B0600070205080204" pitchFamily="34" charset="-128"/>
            </a:endParaRPr>
          </a:p>
          <a:p>
            <a:r>
              <a:rPr lang="en-US" altLang="en-US" smtClean="0">
                <a:latin typeface="Arial" panose="020B0604020202020204" pitchFamily="34" charset="0"/>
                <a:ea typeface="ＭＳ Ｐゴシック" panose="020B0600070205080204" pitchFamily="34" charset="-128"/>
              </a:rPr>
              <a:t>Note that the connector with a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1</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connects the process across the two slides.</a:t>
            </a:r>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313903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F14F4A20-1A57-46E6-933C-9A9D8B59A543}" type="slidenum">
              <a:rPr lang="en-US" altLang="en-US">
                <a:solidFill>
                  <a:srgbClr val="000000"/>
                </a:solidFill>
              </a:rPr>
              <a:pPr eaLnBrk="1" hangingPunct="1"/>
              <a:t>16</a:t>
            </a:fld>
            <a:endParaRPr lang="en-US" altLang="en-US">
              <a:solidFill>
                <a:srgbClr val="000000"/>
              </a:solidFill>
            </a:endParaRPr>
          </a:p>
        </p:txBody>
      </p:sp>
      <p:sp>
        <p:nvSpPr>
          <p:cNvPr id="114691"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p:txBody>
          <a:bodyPr/>
          <a:lstStyle/>
          <a:p>
            <a:pPr eaLnBrk="1" hangingPunct="1">
              <a:spcBef>
                <a:spcPts val="0"/>
              </a:spcBef>
              <a:defRPr/>
            </a:pPr>
            <a:r>
              <a:rPr lang="en-US" dirty="0" smtClean="0">
                <a:ea typeface="+mn-ea"/>
                <a:cs typeface="+mn-cs"/>
              </a:rPr>
              <a:t>The process flow diagrams can become quite complicated.  The example in front of you is taken from a hospital setting where there are multiple decisions to be made and multiple actions based on these decisions.  </a:t>
            </a:r>
          </a:p>
          <a:p>
            <a:pPr eaLnBrk="1" hangingPunct="1">
              <a:spcBef>
                <a:spcPts val="0"/>
              </a:spcBef>
              <a:defRPr/>
            </a:pPr>
            <a:r>
              <a:rPr lang="en-US" dirty="0" smtClean="0">
                <a:ea typeface="+mn-ea"/>
                <a:cs typeface="+mn-cs"/>
              </a:rPr>
              <a:t>This complexity is found in most health care settings.  </a:t>
            </a:r>
          </a:p>
          <a:p>
            <a:pPr eaLnBrk="1" hangingPunct="1">
              <a:spcBef>
                <a:spcPts val="0"/>
              </a:spcBef>
              <a:defRPr/>
            </a:pPr>
            <a:r>
              <a:rPr lang="en-US" dirty="0" smtClean="0">
                <a:ea typeface="+mn-ea"/>
                <a:cs typeface="+mn-cs"/>
              </a:rPr>
              <a:t>In this In-patient hospitalization example we will walk through key decisions and actions as displayed in this slide.</a:t>
            </a:r>
          </a:p>
          <a:p>
            <a:pPr marL="228600" indent="-228600" eaLnBrk="1" hangingPunct="1">
              <a:spcBef>
                <a:spcPts val="0"/>
              </a:spcBef>
              <a:buFont typeface="+mj-lt"/>
              <a:buAutoNum type="arabicPeriod"/>
              <a:defRPr/>
            </a:pPr>
            <a:r>
              <a:rPr lang="en-US" dirty="0" smtClean="0">
                <a:ea typeface="+mn-ea"/>
                <a:cs typeface="+mn-cs"/>
              </a:rPr>
              <a:t>A patient is admitted to the hospital and placed in an examination room</a:t>
            </a:r>
          </a:p>
          <a:p>
            <a:pPr marL="669925" lvl="1" indent="-228600" eaLnBrk="1" hangingPunct="1">
              <a:spcBef>
                <a:spcPts val="0"/>
              </a:spcBef>
              <a:buFont typeface="+mj-lt"/>
              <a:buAutoNum type="alphaLcPeriod"/>
              <a:defRPr/>
            </a:pPr>
            <a:r>
              <a:rPr lang="en-US" dirty="0" smtClean="0">
                <a:ea typeface="+mn-ea"/>
              </a:rPr>
              <a:t>The Admission Summary is completed</a:t>
            </a:r>
          </a:p>
          <a:p>
            <a:pPr marL="228600" indent="-228600" eaLnBrk="1" hangingPunct="1">
              <a:spcBef>
                <a:spcPts val="0"/>
              </a:spcBef>
              <a:buFont typeface="+mj-lt"/>
              <a:buAutoNum type="arabicPeriod"/>
              <a:defRPr/>
            </a:pPr>
            <a:r>
              <a:rPr lang="en-US" dirty="0" smtClean="0">
                <a:ea typeface="+mn-ea"/>
                <a:cs typeface="+mn-cs"/>
              </a:rPr>
              <a:t>Various observations per the hospital standards are obtained.  These can include:</a:t>
            </a:r>
          </a:p>
          <a:p>
            <a:pPr marL="669925" lvl="1" indent="-228600" eaLnBrk="1" hangingPunct="1">
              <a:spcBef>
                <a:spcPts val="0"/>
              </a:spcBef>
              <a:buFont typeface="+mj-lt"/>
              <a:buAutoNum type="alphaLcPeriod"/>
              <a:defRPr/>
            </a:pPr>
            <a:r>
              <a:rPr lang="en-US" dirty="0" smtClean="0">
                <a:ea typeface="+mn-ea"/>
              </a:rPr>
              <a:t>Vital signs, temperature</a:t>
            </a:r>
          </a:p>
          <a:p>
            <a:pPr marL="669925" lvl="1" indent="-228600" eaLnBrk="1" hangingPunct="1">
              <a:spcBef>
                <a:spcPts val="0"/>
              </a:spcBef>
              <a:buFont typeface="+mj-lt"/>
              <a:buAutoNum type="alphaLcPeriod"/>
              <a:defRPr/>
            </a:pPr>
            <a:r>
              <a:rPr lang="en-US" dirty="0" smtClean="0">
                <a:ea typeface="+mn-ea"/>
              </a:rPr>
              <a:t>Continuous 12-lead monitoring</a:t>
            </a:r>
          </a:p>
          <a:p>
            <a:pPr marL="669925" lvl="1" indent="-228600" eaLnBrk="1" hangingPunct="1">
              <a:spcBef>
                <a:spcPts val="0"/>
              </a:spcBef>
              <a:buFont typeface="+mj-lt"/>
              <a:buAutoNum type="alphaLcPeriod"/>
              <a:defRPr/>
            </a:pPr>
            <a:r>
              <a:rPr lang="en-US" dirty="0" smtClean="0">
                <a:ea typeface="+mn-ea"/>
              </a:rPr>
              <a:t>Cardiac Enzymes</a:t>
            </a:r>
          </a:p>
          <a:p>
            <a:pPr marL="669925" lvl="1" indent="-228600" eaLnBrk="1" hangingPunct="1">
              <a:spcBef>
                <a:spcPts val="0"/>
              </a:spcBef>
              <a:buFont typeface="+mj-lt"/>
              <a:buAutoNum type="alphaLcPeriod"/>
              <a:defRPr/>
            </a:pPr>
            <a:r>
              <a:rPr lang="en-US" dirty="0" smtClean="0">
                <a:ea typeface="+mn-ea"/>
              </a:rPr>
              <a:t>Distal pulse</a:t>
            </a:r>
          </a:p>
          <a:p>
            <a:pPr marL="669925" lvl="1" indent="-228600" eaLnBrk="1" hangingPunct="1">
              <a:spcBef>
                <a:spcPts val="0"/>
              </a:spcBef>
              <a:buFont typeface="+mj-lt"/>
              <a:buAutoNum type="alphaLcPeriod"/>
              <a:defRPr/>
            </a:pPr>
            <a:r>
              <a:rPr lang="en-US" dirty="0" smtClean="0">
                <a:ea typeface="+mn-ea"/>
              </a:rPr>
              <a:t>Noting of wounds, pain, and/or other symptoms</a:t>
            </a:r>
          </a:p>
          <a:p>
            <a:pPr marL="669925" lvl="1" indent="-228600" eaLnBrk="1" hangingPunct="1">
              <a:spcBef>
                <a:spcPts val="0"/>
              </a:spcBef>
              <a:buFont typeface="+mj-lt"/>
              <a:buAutoNum type="alphaLcPeriod"/>
              <a:defRPr/>
            </a:pPr>
            <a:r>
              <a:rPr lang="en-US" dirty="0" smtClean="0">
                <a:ea typeface="+mn-ea"/>
              </a:rPr>
              <a:t>Presence of a hematoma or clotting time if there is bleeding</a:t>
            </a:r>
          </a:p>
          <a:p>
            <a:pPr marL="228600" indent="-228600" eaLnBrk="1" hangingPunct="1">
              <a:spcBef>
                <a:spcPts val="0"/>
              </a:spcBef>
              <a:buFont typeface="+mj-lt"/>
              <a:buAutoNum type="arabicPeriod"/>
              <a:defRPr/>
            </a:pPr>
            <a:r>
              <a:rPr lang="en-US" dirty="0" smtClean="0">
                <a:ea typeface="+mn-ea"/>
                <a:cs typeface="+mn-cs"/>
              </a:rPr>
              <a:t>Medication is administered, and </a:t>
            </a:r>
          </a:p>
          <a:p>
            <a:pPr marL="228600" indent="-228600" eaLnBrk="1" hangingPunct="1">
              <a:spcBef>
                <a:spcPts val="0"/>
              </a:spcBef>
              <a:buFont typeface="+mj-lt"/>
              <a:buAutoNum type="arabicPeriod"/>
              <a:defRPr/>
            </a:pPr>
            <a:r>
              <a:rPr lang="en-US" dirty="0" smtClean="0">
                <a:ea typeface="+mn-ea"/>
                <a:cs typeface="+mn-cs"/>
              </a:rPr>
              <a:t>Continuations of the medical assessment which will be determined by preliminary findings.  Examples are:</a:t>
            </a:r>
          </a:p>
          <a:p>
            <a:pPr marL="669925" lvl="1" indent="-228600" eaLnBrk="1" hangingPunct="1">
              <a:spcBef>
                <a:spcPts val="0"/>
              </a:spcBef>
              <a:buFont typeface="+mj-lt"/>
              <a:buAutoNum type="alphaLcPeriod"/>
              <a:defRPr/>
            </a:pPr>
            <a:r>
              <a:rPr lang="en-US" dirty="0" smtClean="0">
                <a:ea typeface="+mn-ea"/>
              </a:rPr>
              <a:t>If there is chest pain, then collect duration of hospital stay related to chest pain</a:t>
            </a:r>
          </a:p>
          <a:p>
            <a:pPr marL="669925" lvl="1" indent="-228600" eaLnBrk="1" hangingPunct="1">
              <a:spcBef>
                <a:spcPts val="0"/>
              </a:spcBef>
              <a:buFont typeface="+mj-lt"/>
              <a:buAutoNum type="alphaLcPeriod"/>
              <a:defRPr/>
            </a:pPr>
            <a:r>
              <a:rPr lang="en-US" dirty="0" smtClean="0">
                <a:ea typeface="+mn-ea"/>
              </a:rPr>
              <a:t>If the patient displays oozing of hematoma, then evaluate for surgical repair of puncture site and prepare for the Operation Room</a:t>
            </a:r>
          </a:p>
          <a:p>
            <a:pPr marL="669925" lvl="1" indent="-228600" eaLnBrk="1" hangingPunct="1">
              <a:spcBef>
                <a:spcPts val="0"/>
              </a:spcBef>
              <a:buFont typeface="+mj-lt"/>
              <a:buAutoNum type="alphaLcPeriod"/>
              <a:defRPr/>
            </a:pPr>
            <a:r>
              <a:rPr lang="en-US" dirty="0" smtClean="0">
                <a:ea typeface="+mn-ea"/>
              </a:rPr>
              <a:t>If the patient is improving, then transfer to step-down facility and plan for the patient to be discharged</a:t>
            </a:r>
          </a:p>
          <a:p>
            <a:pPr marL="669925" lvl="1" indent="-228600" eaLnBrk="1" hangingPunct="1">
              <a:spcBef>
                <a:spcPts val="0"/>
              </a:spcBef>
              <a:buFont typeface="+mj-lt"/>
              <a:buAutoNum type="alphaLcPeriod"/>
              <a:defRPr/>
            </a:pPr>
            <a:r>
              <a:rPr lang="en-US" dirty="0" smtClean="0">
                <a:ea typeface="+mn-ea"/>
              </a:rPr>
              <a:t>If the patient is not improving, then manage medically by continuing various observations per hospital standards and continuing medical assessments</a:t>
            </a:r>
          </a:p>
          <a:p>
            <a:pPr marL="669925" lvl="1" indent="-228600" eaLnBrk="1" hangingPunct="1">
              <a:spcBef>
                <a:spcPts val="0"/>
              </a:spcBef>
              <a:buFont typeface="+mj-lt"/>
              <a:buAutoNum type="alphaLcPeriod"/>
              <a:defRPr/>
            </a:pPr>
            <a:r>
              <a:rPr lang="en-US" dirty="0" smtClean="0">
                <a:ea typeface="+mn-ea"/>
              </a:rPr>
              <a:t>If the patient has a planned Coronary Artery Bypass Graft (CABG) which is expected, then prepare for the Operation Room</a:t>
            </a:r>
          </a:p>
          <a:p>
            <a:pPr marL="669925" lvl="1" indent="-228600" eaLnBrk="1" hangingPunct="1">
              <a:spcBef>
                <a:spcPts val="0"/>
              </a:spcBef>
              <a:buFont typeface="+mj-lt"/>
              <a:buAutoNum type="alphaLcPeriod"/>
              <a:defRPr/>
            </a:pPr>
            <a:r>
              <a:rPr lang="en-US" dirty="0" smtClean="0">
                <a:ea typeface="+mn-ea"/>
              </a:rPr>
              <a:t>If the patient has complications from a procedure, either expected or unexpected in this representation, the staff will prepare for the Operation Room.</a:t>
            </a:r>
          </a:p>
          <a:p>
            <a:pPr eaLnBrk="1" hangingPunct="1">
              <a:spcBef>
                <a:spcPts val="0"/>
              </a:spcBef>
              <a:buFont typeface="+mj-lt"/>
              <a:buNone/>
              <a:defRPr/>
            </a:pPr>
            <a:r>
              <a:rPr lang="en-US" dirty="0" smtClean="0">
                <a:ea typeface="+mn-ea"/>
                <a:cs typeface="+mn-cs"/>
              </a:rPr>
              <a:t>5.   Finally, a discharge summary will need to be prepared.</a:t>
            </a:r>
          </a:p>
          <a:p>
            <a:pPr eaLnBrk="1" hangingPunct="1">
              <a:spcBef>
                <a:spcPts val="0"/>
              </a:spcBef>
              <a:defRPr/>
            </a:pPr>
            <a:endParaRPr lang="en-US" dirty="0" smtClean="0">
              <a:ea typeface="+mn-ea"/>
              <a:cs typeface="+mn-cs"/>
            </a:endParaRPr>
          </a:p>
        </p:txBody>
      </p:sp>
    </p:spTree>
    <p:extLst>
      <p:ext uri="{BB962C8B-B14F-4D97-AF65-F5344CB8AC3E}">
        <p14:creationId xmlns:p14="http://schemas.microsoft.com/office/powerpoint/2010/main" val="1875398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E07902CF-CF6F-4557-8FE7-CB9AC297137D}" type="slidenum">
              <a:rPr lang="en-US" altLang="en-US">
                <a:solidFill>
                  <a:srgbClr val="000000"/>
                </a:solidFill>
              </a:rPr>
              <a:pPr eaLnBrk="1" hangingPunct="1"/>
              <a:t>17</a:t>
            </a:fld>
            <a:endParaRPr lang="en-US" altLang="en-US">
              <a:solidFill>
                <a:srgbClr val="000000"/>
              </a:solidFill>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xfrm>
            <a:off x="712788" y="4367213"/>
            <a:ext cx="5608637" cy="41830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This symbol (a rectangle with the bottom long side is curved such that the left side is lower) represents human readable data, the medium being, for example, printed output, an OCR [optical character recognition] or MICR [magnetic ink character recognition] document, microfilm, tally roll, data entry forms.</a:t>
            </a:r>
            <a:r>
              <a:rPr lang="ja-JP" altLang="en-US" smtClean="0">
                <a:latin typeface="Arial" panose="020B0604020202020204" pitchFamily="34" charset="0"/>
                <a:ea typeface="ＭＳ Ｐゴシック" panose="020B0600070205080204" pitchFamily="34" charset="-128"/>
              </a:rPr>
              <a:t>”</a:t>
            </a:r>
            <a:endParaRPr lang="en-US" altLang="ja-JP" smtClean="0">
              <a:latin typeface="Arial" panose="020B0604020202020204" pitchFamily="34" charset="0"/>
              <a:ea typeface="ＭＳ Ｐゴシック" panose="020B0600070205080204" pitchFamily="34" charset="-128"/>
            </a:endParaRP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Here the staff member reviews the patient</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s charts and files them. The file is represented by a rectangle.</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505944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F1C70ED3-4889-4879-B8DB-76AE8BA82781}" type="slidenum">
              <a:rPr lang="en-US" altLang="en-US"/>
              <a:pPr eaLnBrk="1" hangingPunct="1"/>
              <a:t>18</a:t>
            </a:fld>
            <a:endParaRPr lang="en-US" altLang="en-US"/>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According to ISO 5807 section 9.1.2.5, the symbol for manual input is a quadrilateral with two parallel sides, two 90</a:t>
            </a:r>
            <a:r>
              <a:rPr lang="en-US" altLang="en-US" b="1" smtClean="0">
                <a:latin typeface="Arial" panose="020B0604020202020204" pitchFamily="34" charset="0"/>
                <a:ea typeface="ＭＳ Ｐゴシック" panose="020B0600070205080204" pitchFamily="34" charset="-128"/>
              </a:rPr>
              <a:t>° </a:t>
            </a:r>
            <a:r>
              <a:rPr lang="en-US" altLang="en-US" smtClean="0">
                <a:latin typeface="Arial" panose="020B0604020202020204" pitchFamily="34" charset="0"/>
                <a:ea typeface="ＭＳ Ｐゴシック" panose="020B0600070205080204" pitchFamily="34" charset="-128"/>
              </a:rPr>
              <a:t>angles, one obtuse angle and one acute angle.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This symbol represents data, the medium being of any type where the information is entered manually at the time of processing, for example, on-line keyboard, switch settings, push buttons, light pen, bar-code wand.</a:t>
            </a:r>
            <a:r>
              <a:rPr lang="ja-JP" altLang="en-US" smtClean="0">
                <a:latin typeface="Arial" panose="020B0604020202020204" pitchFamily="34" charset="0"/>
                <a:ea typeface="ＭＳ Ｐゴシック" panose="020B0600070205080204" pitchFamily="34" charset="-128"/>
              </a:rPr>
              <a:t>”</a:t>
            </a:r>
            <a:endParaRPr lang="en-US" altLang="ja-JP" smtClean="0">
              <a:latin typeface="Arial" panose="020B0604020202020204" pitchFamily="34" charset="0"/>
              <a:ea typeface="ＭＳ Ｐゴシック" panose="020B0600070205080204" pitchFamily="34" charset="-128"/>
            </a:endParaRP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According to ISO 5807 section 9.2.2.2, the symbol for a manual operation is an isosceles trapezoid (a quadrilateral with two parallel sides and the sides that aren't parallel are equal in length and both angles coming from a parallel side are equal).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This symbol represents any process performed by a human being.</a:t>
            </a:r>
            <a:r>
              <a:rPr lang="ja-JP" altLang="en-US" smtClean="0">
                <a:latin typeface="Arial" panose="020B0604020202020204" pitchFamily="34" charset="0"/>
                <a:ea typeface="ＭＳ Ｐゴシック" panose="020B0600070205080204" pitchFamily="34" charset="-128"/>
              </a:rPr>
              <a:t>”</a:t>
            </a:r>
            <a:endParaRPr lang="en-US" altLang="ja-JP" smtClean="0">
              <a:latin typeface="Arial" panose="020B0604020202020204" pitchFamily="34" charset="0"/>
              <a:ea typeface="ＭＳ Ｐゴシック" panose="020B0600070205080204" pitchFamily="34" charset="-128"/>
            </a:endParaRP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4477041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C8AFED00-7AD1-4506-A8A9-2198BC879629}" type="slidenum">
              <a:rPr lang="en-US" altLang="en-US"/>
              <a:pPr eaLnBrk="1" hangingPunct="1"/>
              <a:t>19</a:t>
            </a:fld>
            <a:endParaRPr lang="en-US" altLang="en-US"/>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In this example, the manual operation of receiving the forms and manual input of keyboard entry of data are represented.</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The example is as follows:</a:t>
            </a:r>
          </a:p>
          <a:p>
            <a:pPr eaLnBrk="1" hangingPunct="1"/>
            <a:r>
              <a:rPr lang="en-US" altLang="en-US" smtClean="0">
                <a:latin typeface="Arial" panose="020B0604020202020204" pitchFamily="34" charset="0"/>
                <a:ea typeface="ＭＳ Ｐゴシック" panose="020B0600070205080204" pitchFamily="34" charset="-128"/>
              </a:rPr>
              <a:t>Billing form arrives at receptionist  → Locate patient in system → Keyboard entry of patient form →</a:t>
            </a:r>
          </a:p>
          <a:p>
            <a:pPr eaLnBrk="1" hangingPunct="1"/>
            <a:r>
              <a:rPr lang="en-US" altLang="en-US" smtClean="0">
                <a:latin typeface="Arial" panose="020B0604020202020204" pitchFamily="34" charset="0"/>
                <a:ea typeface="ＭＳ Ｐゴシック" panose="020B0600070205080204" pitchFamily="34" charset="-128"/>
              </a:rPr>
              <a:t>Form for patient visit appears</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Claim form → Form for patient visit appears</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6809035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51CBFD89-DB76-4134-864E-68FA1540F3C8}" type="slidenum">
              <a:rPr lang="en-US" altLang="en-US"/>
              <a:pPr eaLnBrk="1" hangingPunct="1"/>
              <a:t>20</a:t>
            </a:fld>
            <a:endParaRPr lang="en-US" altLang="en-US"/>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According to ISO 5807 section 9.1.1.1, the symbol for Data is a parallelogram (opposite sides are parallel and equal in length, and opposite angles are equal).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This symbol represents data, the medium being unspecified.</a:t>
            </a:r>
            <a:r>
              <a:rPr lang="ja-JP" altLang="en-US" smtClean="0">
                <a:latin typeface="Arial" panose="020B0604020202020204" pitchFamily="34" charset="0"/>
                <a:ea typeface="ＭＳ Ｐゴシック" panose="020B0600070205080204" pitchFamily="34" charset="-128"/>
              </a:rPr>
              <a:t>”</a:t>
            </a:r>
            <a:endParaRPr lang="en-US" altLang="ja-JP" smtClean="0">
              <a:latin typeface="Arial" panose="020B0604020202020204" pitchFamily="34" charset="0"/>
              <a:ea typeface="ＭＳ Ｐゴシック" panose="020B0600070205080204" pitchFamily="34" charset="-128"/>
            </a:endParaRP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According to ISO 5807 section 9.1.1.2, the symbol for stored data is a four-sided figure with two-parallel sides, one rounded concave end and one rounded convex end.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This symbol represents stored data in a form suitable for processing, the medium being unspecified.</a:t>
            </a:r>
            <a:r>
              <a:rPr lang="ja-JP" altLang="en-US" smtClean="0">
                <a:latin typeface="Arial" panose="020B0604020202020204" pitchFamily="34" charset="0"/>
                <a:ea typeface="ＭＳ Ｐゴシック" panose="020B0600070205080204" pitchFamily="34" charset="-128"/>
              </a:rPr>
              <a:t>”</a:t>
            </a:r>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7688256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43BFD020-8218-4430-BD18-5D4D483AE1A6}" type="slidenum">
              <a:rPr lang="en-US" altLang="en-US"/>
              <a:pPr eaLnBrk="1" hangingPunct="1"/>
              <a:t>2</a:t>
            </a:fld>
            <a:endParaRPr lang="en-US" altLang="en-US"/>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300" smtClean="0">
                <a:latin typeface="Arial" panose="020B0604020202020204" pitchFamily="34" charset="0"/>
                <a:ea typeface="ＭＳ Ｐゴシック" panose="020B0600070205080204" pitchFamily="34" charset="-128"/>
              </a:rPr>
              <a:t>Remember in the main set of slides for Unit 2 we introduced the concept of ISO 5807 flowcharting notation to diagram a process. In this subunit, we will provide further details about the ISO 5807 symbols and conventions.  We will describe the standard diagramming symbols and conventions so that you will become familiar with standard flowchart symbols and be able to read a flowchart and understand the data or process flow being communicated.  </a:t>
            </a:r>
          </a:p>
          <a:p>
            <a:pPr eaLnBrk="1" hangingPunct="1"/>
            <a:endParaRPr lang="en-US" altLang="en-US" sz="1300" smtClean="0">
              <a:latin typeface="Arial" panose="020B0604020202020204" pitchFamily="34" charset="0"/>
              <a:ea typeface="ＭＳ Ｐゴシック" panose="020B0600070205080204" pitchFamily="34" charset="-128"/>
            </a:endParaRPr>
          </a:p>
          <a:p>
            <a:pPr eaLnBrk="1" hangingPunct="1"/>
            <a:r>
              <a:rPr lang="en-US" altLang="en-US" sz="1300" smtClean="0">
                <a:latin typeface="Arial" panose="020B0604020202020204" pitchFamily="34" charset="0"/>
                <a:ea typeface="ＭＳ Ｐゴシック" panose="020B0600070205080204" pitchFamily="34" charset="-128"/>
              </a:rPr>
              <a:t>We will also give examples to help you understand how to use standard symbols to document and communicate a process and then be able to create your own process diagrams using standard flowchart form. </a:t>
            </a:r>
          </a:p>
        </p:txBody>
      </p:sp>
    </p:spTree>
    <p:extLst>
      <p:ext uri="{BB962C8B-B14F-4D97-AF65-F5344CB8AC3E}">
        <p14:creationId xmlns:p14="http://schemas.microsoft.com/office/powerpoint/2010/main" val="33254803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701C9532-9427-444D-8221-32997E613513}" type="slidenum">
              <a:rPr lang="en-US" altLang="en-US"/>
              <a:pPr eaLnBrk="1" hangingPunct="1"/>
              <a:t>21</a:t>
            </a:fld>
            <a:endParaRPr lang="en-US" altLang="en-US"/>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This symbol represents data, the medium being of any type where the information is displayed for human use, for example, video screens, on-line indicators.</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a:t>
            </a:r>
            <a:r>
              <a:rPr lang="en-US" altLang="ja-JP" baseline="30000" smtClean="0">
                <a:latin typeface="Arial" panose="020B0604020202020204" pitchFamily="34" charset="0"/>
                <a:ea typeface="ＭＳ Ｐゴシック" panose="020B0600070205080204" pitchFamily="34" charset="-128"/>
              </a:rPr>
              <a:t>5</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The display symbol is shaped like the traditional cathode ray tube (CRT) computer monitor viewed from the side.</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The flowchart example shows the following:</a:t>
            </a:r>
          </a:p>
          <a:p>
            <a:pPr eaLnBrk="1" hangingPunct="1">
              <a:buFontTx/>
              <a:buChar char="•"/>
            </a:pPr>
            <a:r>
              <a:rPr lang="en-US" altLang="en-US" smtClean="0">
                <a:latin typeface="Arial" panose="020B0604020202020204" pitchFamily="34" charset="0"/>
                <a:ea typeface="ＭＳ Ｐゴシック" panose="020B0600070205080204" pitchFamily="34" charset="-128"/>
              </a:rPr>
              <a:t>Patient  arrives</a:t>
            </a:r>
          </a:p>
          <a:p>
            <a:pPr eaLnBrk="1" hangingPunct="1">
              <a:buFontTx/>
              <a:buChar char="•"/>
            </a:pPr>
            <a:r>
              <a:rPr lang="en-US" altLang="en-US" smtClean="0">
                <a:latin typeface="Arial" panose="020B0604020202020204" pitchFamily="34" charset="0"/>
                <a:ea typeface="ＭＳ Ｐゴシック" panose="020B0600070205080204" pitchFamily="34" charset="-128"/>
              </a:rPr>
              <a:t>Receptionist checks Patient in</a:t>
            </a:r>
          </a:p>
          <a:p>
            <a:pPr eaLnBrk="1" hangingPunct="1">
              <a:buFontTx/>
              <a:buChar char="•"/>
            </a:pPr>
            <a:r>
              <a:rPr lang="en-US" altLang="en-US" smtClean="0">
                <a:latin typeface="Arial" panose="020B0604020202020204" pitchFamily="34" charset="0"/>
                <a:ea typeface="ＭＳ Ｐゴシック" panose="020B0600070205080204" pitchFamily="34" charset="-128"/>
              </a:rPr>
              <a:t>Receptionist locates Patient in EHR</a:t>
            </a:r>
          </a:p>
          <a:p>
            <a:pPr eaLnBrk="1" hangingPunct="1">
              <a:buFontTx/>
              <a:buChar char="•"/>
            </a:pPr>
            <a:r>
              <a:rPr lang="en-US" altLang="en-US" smtClean="0">
                <a:latin typeface="Arial" panose="020B0604020202020204" pitchFamily="34" charset="0"/>
                <a:ea typeface="ＭＳ Ｐゴシック" panose="020B0600070205080204" pitchFamily="34" charset="-128"/>
              </a:rPr>
              <a:t>Form for Patient visit appears (on computer screen)</a:t>
            </a:r>
          </a:p>
          <a:p>
            <a:pPr eaLnBrk="1" hangingPunct="1">
              <a:buFontTx/>
              <a:buChar char="•"/>
            </a:pPr>
            <a:r>
              <a:rPr lang="en-US" altLang="en-US" smtClean="0">
                <a:latin typeface="Arial" panose="020B0604020202020204" pitchFamily="34" charset="0"/>
                <a:ea typeface="ＭＳ Ｐゴシック" panose="020B0600070205080204" pitchFamily="34" charset="-128"/>
              </a:rPr>
              <a:t>Keyboard entry of patient information</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6625896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3053F07E-2E9A-4ECF-982A-9B84774C997B}" type="slidenum">
              <a:rPr lang="en-US" altLang="en-US">
                <a:solidFill>
                  <a:srgbClr val="000000"/>
                </a:solidFill>
              </a:rPr>
              <a:pPr eaLnBrk="1" hangingPunct="1"/>
              <a:t>22</a:t>
            </a:fld>
            <a:endParaRPr lang="en-US" altLang="en-US">
              <a:solidFill>
                <a:srgbClr val="000000"/>
              </a:solidFill>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ea typeface="ＭＳ Ｐゴシック" panose="020B0600070205080204" pitchFamily="34" charset="-128"/>
              </a:rPr>
              <a:t>According to ISO section 9.4.1, the symbol for a Connector is a circle with a number in it.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This symbol represents an exit to, or an entry from, another part of the same flowchart, and is used to break a line, and to continue it elsewhere. The corresponding connector symbols shall contain the same unique identification.</a:t>
            </a:r>
            <a:r>
              <a:rPr lang="ja-JP" altLang="en-US" dirty="0" smtClean="0">
                <a:latin typeface="Arial" panose="020B0604020202020204" pitchFamily="34" charset="0"/>
                <a:ea typeface="ＭＳ Ｐゴシック" panose="020B0600070205080204" pitchFamily="34" charset="-128"/>
              </a:rPr>
              <a:t>”</a:t>
            </a:r>
            <a:endParaRPr lang="en-US" altLang="ja-JP" dirty="0" smtClean="0">
              <a:latin typeface="Arial" panose="020B0604020202020204" pitchFamily="34" charset="0"/>
              <a:ea typeface="ＭＳ Ｐゴシック" panose="020B0600070205080204" pitchFamily="34" charset="-128"/>
            </a:endParaRP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Example:</a:t>
            </a:r>
          </a:p>
          <a:p>
            <a:pPr eaLnBrk="1" hangingPunct="1"/>
            <a:r>
              <a:rPr lang="en-US" altLang="en-US" dirty="0" smtClean="0">
                <a:latin typeface="Arial" panose="020B0604020202020204" pitchFamily="34" charset="0"/>
                <a:ea typeface="ＭＳ Ｐゴシック" panose="020B0600070205080204" pitchFamily="34" charset="-128"/>
              </a:rPr>
              <a:t>Page 1 of flowchart:</a:t>
            </a:r>
          </a:p>
          <a:p>
            <a:pPr eaLnBrk="1" hangingPunct="1"/>
            <a:r>
              <a:rPr lang="en-US" altLang="en-US" dirty="0" smtClean="0">
                <a:latin typeface="Arial" panose="020B0604020202020204" pitchFamily="34" charset="0"/>
                <a:ea typeface="ＭＳ Ｐゴシック" panose="020B0600070205080204" pitchFamily="34" charset="-128"/>
              </a:rPr>
              <a:t>Escort to exam room → Record chief complaint, vitals → Notify provider Patient ready → Go to the next page and start at the circle with a 1 in it.</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Page 2 </a:t>
            </a:r>
          </a:p>
          <a:p>
            <a:pPr eaLnBrk="1" hangingPunct="1"/>
            <a:r>
              <a:rPr lang="en-US" altLang="en-US" dirty="0" smtClean="0">
                <a:latin typeface="Arial" panose="020B0604020202020204" pitchFamily="34" charset="0"/>
                <a:ea typeface="ＭＳ Ｐゴシック" panose="020B0600070205080204" pitchFamily="34" charset="-128"/>
              </a:rPr>
              <a:t>Start at the circle with a 2 in it → Examine Patient → Order </a:t>
            </a:r>
            <a:r>
              <a:rPr lang="en-US" altLang="en-US" dirty="0" err="1" smtClean="0">
                <a:latin typeface="Arial" panose="020B0604020202020204" pitchFamily="34" charset="0"/>
                <a:ea typeface="ＭＳ Ｐゴシック" panose="020B0600070205080204" pitchFamily="34" charset="-128"/>
              </a:rPr>
              <a:t>Req</a:t>
            </a:r>
            <a:r>
              <a:rPr lang="en-US" altLang="en-US" dirty="0" smtClean="0">
                <a:latin typeface="Arial" panose="020B0604020202020204" pitchFamily="34" charset="0"/>
                <a:ea typeface="ＭＳ Ｐゴシック" panose="020B0600070205080204" pitchFamily="34" charset="-128"/>
              </a:rPr>
              <a:t>? → Write order</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Note that the connector with a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1</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connects the process across pages one and two.</a:t>
            </a:r>
            <a:endParaRPr lang="en-US" altLang="en-US" dirty="0"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018573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EEE96BA2-FA12-4080-BD7B-7B8B04D344BA}" type="slidenum">
              <a:rPr lang="en-US" altLang="en-US">
                <a:solidFill>
                  <a:srgbClr val="000000"/>
                </a:solidFill>
              </a:rPr>
              <a:pPr eaLnBrk="1" hangingPunct="1"/>
              <a:t>23</a:t>
            </a:fld>
            <a:endParaRPr lang="en-US" altLang="en-US">
              <a:solidFill>
                <a:srgbClr val="000000"/>
              </a:solidFill>
            </a:endParaRPr>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Here is a Data Symbol example:</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Patient logged → Data collected during Patient visit and Record from referring physician</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Data collected during Patient visit  →  Entry operator locates Patient in system → Keyboard entry of patient form and Form for Patient visit appears</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Keyboard entry of patient form → database</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Record from referring physician → database</a:t>
            </a:r>
          </a:p>
          <a:p>
            <a:pPr algn="ct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In this example data are represented in two distinct ways.  Note that the generic data symbol is used for data from the referring physician.   It  does not specify medium, such as disc or electronic file transfer.  Use of the stored data symbol for the office database also signifies data, however, the symbol is specific to stored data.  The vertical cylinder could have also been used.</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endParaRPr lang="en-US" altLang="en-US" dirty="0"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009584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964609CD-A406-489F-960E-3F0C34CA71A3}" type="slidenum">
              <a:rPr lang="en-US" altLang="en-US"/>
              <a:pPr eaLnBrk="1" hangingPunct="1"/>
              <a:t>24</a:t>
            </a:fld>
            <a:endParaRPr lang="en-US" altLang="en-US"/>
          </a:p>
        </p:txBody>
      </p:sp>
      <p:sp>
        <p:nvSpPr>
          <p:cNvPr id="122883" name="Rectangle 2"/>
          <p:cNvSpPr>
            <a:spLocks noGrp="1" noRot="1" noChangeAspect="1" noChangeArrowheads="1" noTextEdit="1"/>
          </p:cNvSpPr>
          <p:nvPr>
            <p:ph type="sldImg"/>
          </p:nvPr>
        </p:nvSpPr>
        <p:spPr>
          <a:xfrm>
            <a:off x="1217613" y="696913"/>
            <a:ext cx="4649787" cy="3487737"/>
          </a:xfrm>
          <a:ln/>
        </p:spPr>
      </p:sp>
      <p:sp>
        <p:nvSpPr>
          <p:cNvPr id="1228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ea typeface="ＭＳ Ｐゴシック" panose="020B0600070205080204" pitchFamily="34" charset="-128"/>
              </a:rPr>
              <a:t>The symbols used to represent a delay in a process are given here.  The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bullet</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although not listed in ISO 5807, is commonly used because in logic diagrams, it represents an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and gate</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An and gate denotes that two or more things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thing 1</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-and-</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thing 2,</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two inputs) have to happen before proceeding.</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Two parallel lines are used to denote that things above them must be done before things below them can be done.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Processes C, D and E cannot commence until process A has been completed; similarly process F should await completion of B, C and D; but process C may start and/or end before process D has started and/or ended respectively.</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ISO 5807</a:t>
            </a:r>
            <a:endParaRPr lang="en-US" altLang="en-US" dirty="0"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8433496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5991880F-EB0F-48F6-A490-9BAC2FD9856E}" type="slidenum">
              <a:rPr lang="en-US" altLang="en-US"/>
              <a:pPr eaLnBrk="1" hangingPunct="1"/>
              <a:t>25</a:t>
            </a:fld>
            <a:endParaRPr lang="en-US" altLang="en-US"/>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In this section, we will cover non-symbol flowcharting.  </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Non-symbol flowcharting includes: The use of text descriptions, indication of detail level, flow direction, and lines.</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8136845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F5D80833-3057-4053-BCF8-5A3A19BDDEF8}" type="slidenum">
              <a:rPr lang="en-US" altLang="en-US"/>
              <a:pPr eaLnBrk="1" hangingPunct="1"/>
              <a:t>26</a:t>
            </a:fld>
            <a:endParaRPr lang="en-US" altLang="en-US"/>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It is often important to include text descriptions in a process representation.  This is done using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annotations</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aka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call-outs.</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This keeps the text in the box to a minimum so the chart is more readable.  Lengthy text descriptions can be referenced to another page or footnote if necessary. If text descriptions refer to more than one box in a flowchart, a dotted line can be drawn around the steps that the text describes or refers to.</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6927386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F18FD47E-01A4-42E1-BB90-B29FA82270F9}" type="slidenum">
              <a:rPr lang="en-US" altLang="en-US"/>
              <a:pPr eaLnBrk="1" hangingPunct="1"/>
              <a:t>27</a:t>
            </a:fld>
            <a:endParaRPr lang="en-US" altLang="en-US"/>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169863" eaLnBrk="1" hangingPunct="1">
              <a:lnSpc>
                <a:spcPct val="110000"/>
              </a:lnSpc>
            </a:pPr>
            <a:r>
              <a:rPr lang="en-US" altLang="en-US" smtClean="0">
                <a:latin typeface="Arial" panose="020B0604020202020204" pitchFamily="34" charset="0"/>
                <a:ea typeface="ＭＳ Ｐゴシック" panose="020B0600070205080204" pitchFamily="34" charset="-128"/>
              </a:rPr>
              <a:t>While flowcharts can be used to represent different levels of process detail items shown on the same diagram should be at the same detail level.  For example, in the diagram presented in slide 24, each box represents one of the main components.  This is a high level view of the process. The diagram in the following slide is an example of combining items at different detail levels on the same diagram.  Combining items at different detail levels can cause confusion.</a:t>
            </a:r>
          </a:p>
          <a:p>
            <a:pPr indent="-169863"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669068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04602D83-E649-498B-86DA-702FD2987392}" type="slidenum">
              <a:rPr lang="en-US" altLang="en-US">
                <a:solidFill>
                  <a:srgbClr val="000000"/>
                </a:solidFill>
              </a:rPr>
              <a:pPr eaLnBrk="1" hangingPunct="1"/>
              <a:t>28</a:t>
            </a:fld>
            <a:endParaRPr lang="en-US" altLang="en-US">
              <a:solidFill>
                <a:srgbClr val="000000"/>
              </a:solidFill>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ea typeface="ＭＳ Ｐゴシック" panose="020B0600070205080204" pitchFamily="34" charset="-128"/>
              </a:rPr>
              <a:t>Here are two different flowcharts for E Prescribing:</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The top flowchart example is as follows:</a:t>
            </a:r>
          </a:p>
          <a:p>
            <a:pPr eaLnBrk="1" hangingPunct="1"/>
            <a:r>
              <a:rPr lang="en-US" altLang="en-US" dirty="0" smtClean="0">
                <a:latin typeface="Arial" panose="020B0604020202020204" pitchFamily="34" charset="0"/>
                <a:ea typeface="ＭＳ Ｐゴシック" panose="020B0600070205080204" pitchFamily="34" charset="-128"/>
              </a:rPr>
              <a:t>Identify data to be collected → Define → Measure → Record → Process → Report (status) or Analyze </a:t>
            </a:r>
          </a:p>
          <a:p>
            <a:pPr eaLnBrk="1" hangingPunct="1"/>
            <a:r>
              <a:rPr lang="en-US" altLang="en-US" dirty="0" smtClean="0">
                <a:latin typeface="Arial" panose="020B0604020202020204" pitchFamily="34" charset="0"/>
                <a:ea typeface="ＭＳ Ｐゴシック" panose="020B0600070205080204" pitchFamily="34" charset="-128"/>
              </a:rPr>
              <a:t>Analyze → Report (results)</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The bottom flowchart example is as follows:</a:t>
            </a:r>
          </a:p>
          <a:p>
            <a:pPr eaLnBrk="1" hangingPunct="1"/>
            <a:r>
              <a:rPr lang="en-US" altLang="en-US" dirty="0" smtClean="0">
                <a:latin typeface="Arial" panose="020B0604020202020204" pitchFamily="34" charset="0"/>
                <a:ea typeface="ＭＳ Ｐゴシック" panose="020B0600070205080204" pitchFamily="34" charset="-128"/>
              </a:rPr>
              <a:t>Identify data to be collected → Define → Measure → Record → Ready to process → Check Validity, completeness &amp; accuracy or Code Data or Render data in electronic form or Analyze </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Check Validity, completeness &amp; accuracy, Code Data and Render data in electronic form → Valid Complete accurate? → Processing complete </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If processing is not complete → Check Validity, completeness &amp; accuracy</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Analyze → Report (results)</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Note the different level of detail in the second flowchart which includes the data processing steps.  This might be better in a second flowchart.  </a:t>
            </a:r>
          </a:p>
        </p:txBody>
      </p:sp>
    </p:spTree>
    <p:extLst>
      <p:ext uri="{BB962C8B-B14F-4D97-AF65-F5344CB8AC3E}">
        <p14:creationId xmlns:p14="http://schemas.microsoft.com/office/powerpoint/2010/main" val="31881844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13BF4F8B-9FB9-41FC-B9EA-36011A8A735A}" type="slidenum">
              <a:rPr lang="en-US" altLang="en-US">
                <a:solidFill>
                  <a:srgbClr val="000000"/>
                </a:solidFill>
              </a:rPr>
              <a:pPr eaLnBrk="1" hangingPunct="1"/>
              <a:t>29</a:t>
            </a:fld>
            <a:endParaRPr lang="en-US" altLang="en-US">
              <a:solidFill>
                <a:srgbClr val="000000"/>
              </a:solidFill>
            </a:endParaRPr>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ea typeface="ＭＳ Ｐゴシック" panose="020B0600070205080204" pitchFamily="34" charset="-128"/>
              </a:rPr>
              <a:t>Flowcharts should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read</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from top to bottom, or </a:t>
            </a:r>
            <a:r>
              <a:rPr lang="en-US" altLang="ja-JP" dirty="0" smtClean="0">
                <a:solidFill>
                  <a:srgbClr val="000000"/>
                </a:solidFill>
                <a:latin typeface="Arial" panose="020B0604020202020204" pitchFamily="34" charset="0"/>
                <a:ea typeface="ＭＳ Ｐゴシック" panose="020B0600070205080204" pitchFamily="34" charset="-128"/>
              </a:rPr>
              <a:t>from left to right</a:t>
            </a:r>
            <a:r>
              <a:rPr lang="en-US" altLang="ja-JP" dirty="0" smtClean="0">
                <a:latin typeface="Arial" panose="020B0604020202020204" pitchFamily="34" charset="0"/>
                <a:ea typeface="ＭＳ Ｐゴシック" panose="020B0600070205080204" pitchFamily="34" charset="-128"/>
              </a:rPr>
              <a:t>.  Affirmative responses to yes/no decisions should all be in the same direction.  Flow direction for process steps that show re-work (i.e. queries for data discrepancies going back to sites) should be opposite of the direction of the progressing process.</a:t>
            </a:r>
            <a:endParaRPr lang="en-US" altLang="en-US" dirty="0"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5305254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10423193-DD6F-4AE4-8957-E2230DD81D74}" type="slidenum">
              <a:rPr lang="en-US" altLang="en-US">
                <a:solidFill>
                  <a:srgbClr val="000000"/>
                </a:solidFill>
              </a:rPr>
              <a:pPr eaLnBrk="1" hangingPunct="1"/>
              <a:t>30</a:t>
            </a:fld>
            <a:endParaRPr lang="en-US" altLang="en-US">
              <a:solidFill>
                <a:srgbClr val="000000"/>
              </a:solidFill>
            </a:endParaRPr>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Flowcharts should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read</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from top to bottom or left and right. Lines should run up &amp; down or left and right.  Do not use diagonal lines.</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Note this is left and right; not left to right.</a:t>
            </a:r>
          </a:p>
        </p:txBody>
      </p:sp>
    </p:spTree>
    <p:extLst>
      <p:ext uri="{BB962C8B-B14F-4D97-AF65-F5344CB8AC3E}">
        <p14:creationId xmlns:p14="http://schemas.microsoft.com/office/powerpoint/2010/main" val="1385939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CA990028-80FA-4DC1-8E5D-6CAE0A117F34}" type="slidenum">
              <a:rPr lang="en-US" altLang="en-US">
                <a:solidFill>
                  <a:srgbClr val="000000"/>
                </a:solidFill>
              </a:rPr>
              <a:pPr eaLnBrk="1" hangingPunct="1"/>
              <a:t>3</a:t>
            </a:fld>
            <a:endParaRPr lang="en-US" altLang="en-US">
              <a:solidFill>
                <a:srgbClr val="000000"/>
              </a:solidFill>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Also, remember that each of the methods for diagramming a process has its own set of capabilities. With ISO 5807 flowcharts a process analyst is able to represent the process steps, any information transformations that occur or should occur, the order or sequence of the steps involved in the process, and the roles of the persons completing the steps in the process. The flowchart is a useful tool in mapping the workflow processes in the clinical health care system.</a:t>
            </a:r>
          </a:p>
        </p:txBody>
      </p:sp>
    </p:spTree>
    <p:extLst>
      <p:ext uri="{BB962C8B-B14F-4D97-AF65-F5344CB8AC3E}">
        <p14:creationId xmlns:p14="http://schemas.microsoft.com/office/powerpoint/2010/main" val="39672974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1DC17499-7D08-4937-B643-94C1A966A7B5}" type="slidenum">
              <a:rPr lang="en-US" altLang="en-US"/>
              <a:pPr eaLnBrk="1" hangingPunct="1"/>
              <a:t>31</a:t>
            </a:fld>
            <a:endParaRPr lang="en-US" altLang="en-US"/>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There are multiple ways to connect process and data flow. A solid line is used to denote data or process flow.  Arrows represent the direction of the flow. A dashed line is used to denote an alternate path.  Arrows represent the direction of the flow. A jagged line is used to denote data transfer by a telecommunications link.  Arrows represent the direction of the flow. Two parallel lines denote a synchronization between two parallel processes.  i.e. that the things above it have to happen and all come to the denoted state before the things below it can occur. There are no arrows on synchronization lines. All lines that represent flow based on decisions should be labeled. Lines should run up &amp; down or left and right.  Do not use diagonal lines. </a:t>
            </a:r>
          </a:p>
        </p:txBody>
      </p:sp>
    </p:spTree>
    <p:extLst>
      <p:ext uri="{BB962C8B-B14F-4D97-AF65-F5344CB8AC3E}">
        <p14:creationId xmlns:p14="http://schemas.microsoft.com/office/powerpoint/2010/main" val="40993109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0CD4A1C7-F817-4DE3-AD64-C2E1ADA3D127}" type="slidenum">
              <a:rPr lang="en-US" altLang="en-US" sz="1000"/>
              <a:pPr eaLnBrk="1" hangingPunct="1"/>
              <a:t>33</a:t>
            </a:fld>
            <a:endParaRPr lang="en-US" altLang="en-US" sz="1000"/>
          </a:p>
        </p:txBody>
      </p:sp>
      <p:sp>
        <p:nvSpPr>
          <p:cNvPr id="18434"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p:txBody>
          <a:bodyPr/>
          <a:lstStyle/>
          <a:p>
            <a:pPr eaLnBrk="1" hangingPunct="1">
              <a:lnSpc>
                <a:spcPct val="110000"/>
              </a:lnSpc>
              <a:spcBef>
                <a:spcPct val="10000"/>
              </a:spcBef>
              <a:defRPr/>
            </a:pPr>
            <a:r>
              <a:rPr lang="en-US" dirty="0" smtClean="0">
                <a:ea typeface="+mn-ea"/>
                <a:cs typeface="+mn-cs"/>
              </a:rPr>
              <a:t>After successful completion of this subunit, you should be able to:</a:t>
            </a:r>
          </a:p>
          <a:p>
            <a:pPr marL="404878" indent="-228600" eaLnBrk="1" hangingPunct="1">
              <a:lnSpc>
                <a:spcPct val="110000"/>
              </a:lnSpc>
              <a:spcBef>
                <a:spcPct val="10000"/>
              </a:spcBef>
              <a:buFont typeface="+mj-lt"/>
              <a:buAutoNum type="arabicPeriod"/>
              <a:defRPr/>
            </a:pPr>
            <a:r>
              <a:rPr lang="en-US" dirty="0" smtClean="0">
                <a:ea typeface="+mn-ea"/>
                <a:cs typeface="+mn-cs"/>
              </a:rPr>
              <a:t>Describe Yourdon data flow diagram symbols and conventions,</a:t>
            </a:r>
          </a:p>
          <a:p>
            <a:pPr marL="404878" indent="-228600" eaLnBrk="1" hangingPunct="1">
              <a:lnSpc>
                <a:spcPct val="110000"/>
              </a:lnSpc>
              <a:spcBef>
                <a:spcPts val="0"/>
              </a:spcBef>
              <a:buFont typeface="+mj-lt"/>
              <a:buAutoNum type="arabicPeriod"/>
              <a:defRPr/>
            </a:pPr>
            <a:r>
              <a:rPr lang="en-US" dirty="0" smtClean="0">
                <a:ea typeface="+mn-ea"/>
                <a:cs typeface="+mn-cs"/>
              </a:rPr>
              <a:t>Describe the entities, processes, data stores, and data path from a data flow  diagram in Yourdon notation, and</a:t>
            </a:r>
          </a:p>
          <a:p>
            <a:pPr marL="404878" indent="-228600" eaLnBrk="1" hangingPunct="1">
              <a:lnSpc>
                <a:spcPct val="110000"/>
              </a:lnSpc>
              <a:spcBef>
                <a:spcPts val="0"/>
              </a:spcBef>
              <a:buFont typeface="+mj-lt"/>
              <a:buAutoNum type="arabicPeriod"/>
              <a:defRPr/>
            </a:pPr>
            <a:r>
              <a:rPr lang="en-US" dirty="0" smtClean="0">
                <a:ea typeface="+mn-ea"/>
                <a:cs typeface="+mn-cs"/>
              </a:rPr>
              <a:t>Given a healthcare scenario, create a corresponding Yourdon data flow diagram (DFD) using correct symbols and conventions.</a:t>
            </a:r>
          </a:p>
        </p:txBody>
      </p:sp>
    </p:spTree>
    <p:extLst>
      <p:ext uri="{BB962C8B-B14F-4D97-AF65-F5344CB8AC3E}">
        <p14:creationId xmlns:p14="http://schemas.microsoft.com/office/powerpoint/2010/main" val="375539030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7CD5BD54-A1AF-44C3-89DC-E631FE7105D6}" type="slidenum">
              <a:rPr lang="en-US" altLang="en-US" sz="1000"/>
              <a:pPr eaLnBrk="1" hangingPunct="1"/>
              <a:t>34</a:t>
            </a:fld>
            <a:endParaRPr lang="en-US" altLang="en-US" sz="1000"/>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110000"/>
              </a:lnSpc>
            </a:pPr>
            <a:r>
              <a:rPr lang="en-US" altLang="en-US" smtClean="0">
                <a:latin typeface="Arial" panose="020B0604020202020204" pitchFamily="34" charset="0"/>
                <a:ea typeface="ＭＳ Ｐゴシック" panose="020B0600070205080204" pitchFamily="34" charset="-128"/>
              </a:rPr>
              <a:t>Data flow diagrams provide a way to document and visualize the movement of data through a process. As such, they document several aspects of processes that analysts and process designers are interested in.  There are multiple notations for data flow diagrams, including flowcharts, Yourdon notation and Gane-Sarson notation. We will only cover Yourdon notation for data flow diagrams here.</a:t>
            </a:r>
          </a:p>
          <a:p>
            <a:pPr eaLnBrk="1" hangingPunct="1">
              <a:lnSpc>
                <a:spcPct val="110000"/>
              </a:lnSpc>
            </a:pPr>
            <a:endParaRPr lang="en-US" altLang="en-US" smtClean="0">
              <a:latin typeface="Arial" panose="020B0604020202020204" pitchFamily="34" charset="0"/>
              <a:ea typeface="ＭＳ Ｐゴシック" panose="020B0600070205080204" pitchFamily="34" charset="-128"/>
            </a:endParaRPr>
          </a:p>
          <a:p>
            <a:pPr eaLnBrk="1" hangingPunct="1">
              <a:lnSpc>
                <a:spcPct val="110000"/>
              </a:lnSpc>
            </a:pPr>
            <a:r>
              <a:rPr lang="en-US" altLang="en-US" smtClean="0">
                <a:latin typeface="Arial" panose="020B0604020202020204" pitchFamily="34" charset="0"/>
                <a:ea typeface="ＭＳ Ｐゴシック" panose="020B0600070205080204" pitchFamily="34" charset="-128"/>
              </a:rPr>
              <a:t>Yourdon notation was introduced in Edward Yourdon</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s 1989 book Modern Structured Analysis.</a:t>
            </a:r>
            <a:r>
              <a:rPr lang="en-US" altLang="ja-JP" baseline="30000" smtClean="0">
                <a:latin typeface="Arial" panose="020B0604020202020204" pitchFamily="34" charset="0"/>
                <a:ea typeface="ＭＳ Ｐゴシック" panose="020B0600070205080204" pitchFamily="34" charset="-128"/>
              </a:rPr>
              <a:t>1</a:t>
            </a:r>
          </a:p>
          <a:p>
            <a:pPr eaLnBrk="1" hangingPunct="1">
              <a:lnSpc>
                <a:spcPct val="110000"/>
              </a:lnSpc>
            </a:pPr>
            <a:endParaRPr lang="en-US" altLang="en-US" baseline="30000" smtClean="0">
              <a:latin typeface="Arial" panose="020B0604020202020204" pitchFamily="34" charset="0"/>
              <a:ea typeface="ＭＳ Ｐゴシック" panose="020B0600070205080204" pitchFamily="34" charset="-128"/>
            </a:endParaRPr>
          </a:p>
          <a:p>
            <a:pPr eaLnBrk="1" hangingPunct="1">
              <a:lnSpc>
                <a:spcPct val="110000"/>
              </a:lnSpc>
            </a:pPr>
            <a:r>
              <a:rPr lang="en-US" altLang="en-US" smtClean="0">
                <a:latin typeface="Arial" panose="020B0604020202020204" pitchFamily="34" charset="0"/>
                <a:ea typeface="ＭＳ Ｐゴシック" panose="020B0600070205080204" pitchFamily="34" charset="-128"/>
              </a:rPr>
              <a:t>Yourdon notation exists for three types of diagrams 1) data flow diagrams, 2) state transition diagrams, and 3) entity-relationship diagrams. (These are different from the entity-relationship diagrams that are data models.)</a:t>
            </a:r>
          </a:p>
          <a:p>
            <a:pPr eaLnBrk="1" hangingPunct="1">
              <a:lnSpc>
                <a:spcPct val="110000"/>
              </a:lnSpc>
            </a:pPr>
            <a:endParaRPr lang="en-US" altLang="en-US" smtClean="0">
              <a:latin typeface="Arial" panose="020B0604020202020204" pitchFamily="34" charset="0"/>
              <a:ea typeface="ＭＳ Ｐゴシック" panose="020B0600070205080204" pitchFamily="34" charset="-128"/>
            </a:endParaRPr>
          </a:p>
          <a:p>
            <a:pPr eaLnBrk="1" hangingPunct="1">
              <a:lnSpc>
                <a:spcPct val="110000"/>
              </a:lnSpc>
            </a:pPr>
            <a:r>
              <a:rPr lang="en-US" altLang="en-US" smtClean="0">
                <a:latin typeface="Arial" panose="020B0604020202020204" pitchFamily="34" charset="0"/>
                <a:ea typeface="ＭＳ Ｐゴシック" panose="020B0600070205080204" pitchFamily="34" charset="-128"/>
              </a:rPr>
              <a:t>The most commonly used in healthcare to date has been overwhelmingly the data flow diagram. </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423106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A50B6561-0F62-4E1B-B2B5-CB5AA4887B9E}" type="slidenum">
              <a:rPr lang="en-US" altLang="en-US" sz="1000"/>
              <a:pPr eaLnBrk="1" hangingPunct="1"/>
              <a:t>35</a:t>
            </a:fld>
            <a:endParaRPr lang="en-US" altLang="en-US" sz="1000"/>
          </a:p>
        </p:txBody>
      </p:sp>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Each of the methods for diagramming a process covers certain aspects of processes.</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Data flow diagrams can represent the context in which a process operates, process steps, and information transformations that occur or should occur. Importantly, data flow diagrams do not represent information content, roles, or flow control (sequence of processes/flow can be indicated as we will see).  </a:t>
            </a:r>
          </a:p>
        </p:txBody>
      </p:sp>
    </p:spTree>
    <p:extLst>
      <p:ext uri="{BB962C8B-B14F-4D97-AF65-F5344CB8AC3E}">
        <p14:creationId xmlns:p14="http://schemas.microsoft.com/office/powerpoint/2010/main" val="437949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ECD96AE-C69A-46C3-8F05-02AEB41E6727}" type="slidenum">
              <a:rPr lang="en-US" altLang="en-US" sz="1000"/>
              <a:pPr eaLnBrk="1" hangingPunct="1"/>
              <a:t>36</a:t>
            </a:fld>
            <a:endParaRPr lang="en-US" altLang="en-US" sz="1000"/>
          </a:p>
        </p:txBody>
      </p:sp>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19075" eaLnBrk="1" hangingPunct="1"/>
            <a:r>
              <a:rPr lang="en-US" altLang="en-US" dirty="0" smtClean="0">
                <a:latin typeface="Arial" panose="020B0604020202020204" pitchFamily="34" charset="0"/>
                <a:ea typeface="ＭＳ Ｐゴシック" panose="020B0600070205080204" pitchFamily="34" charset="-128"/>
              </a:rPr>
              <a:t>We will cover two uses of data flow diagrams in this presentation: a high-level version that is called a context diagram, and the collection of more detailed versions called data flow diagrams.  Both use the same notation, the only difference is that the context diagram is the 50,000 foot bird</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s eye view rather than  the details. At the highest detail level, the context diagram represents an entire system as a single process and highlights the interfaces between the system and the outside world.  Thus, context diagrams are helpful to document and share knowledge about what is included in a process (the scope). </a:t>
            </a:r>
          </a:p>
          <a:p>
            <a:pPr indent="-219075" eaLnBrk="1" hangingPunct="1"/>
            <a:endParaRPr lang="en-US" altLang="en-US" dirty="0" smtClean="0">
              <a:latin typeface="Arial" panose="020B0604020202020204" pitchFamily="34" charset="0"/>
              <a:ea typeface="ＭＳ Ｐゴシック" panose="020B0600070205080204" pitchFamily="34" charset="-128"/>
            </a:endParaRPr>
          </a:p>
          <a:p>
            <a:pPr indent="-219075" eaLnBrk="1" hangingPunct="1">
              <a:lnSpc>
                <a:spcPct val="110000"/>
              </a:lnSpc>
            </a:pPr>
            <a:r>
              <a:rPr lang="en-US" altLang="en-US" dirty="0" smtClean="0">
                <a:latin typeface="Arial" panose="020B0604020202020204" pitchFamily="34" charset="0"/>
                <a:ea typeface="ＭＳ Ｐゴシック" panose="020B0600070205080204" pitchFamily="34" charset="-128"/>
              </a:rPr>
              <a:t>Context and more detailed DFDs show entities, processes (data transformations), and data stores rather than procedural details as a flow chart would;  DFDs show the what but not the how.</a:t>
            </a:r>
          </a:p>
          <a:p>
            <a:pPr indent="-219075" eaLnBrk="1" hangingPunct="1"/>
            <a:endParaRPr lang="en-US" altLang="en-US" dirty="0" smtClean="0">
              <a:latin typeface="Arial" panose="020B0604020202020204" pitchFamily="34" charset="0"/>
              <a:ea typeface="ＭＳ Ｐゴシック" panose="020B0600070205080204" pitchFamily="34" charset="-128"/>
            </a:endParaRPr>
          </a:p>
          <a:p>
            <a:pPr indent="-219075" eaLnBrk="1" hangingPunct="1"/>
            <a:endParaRPr lang="en-US" altLang="en-US" dirty="0"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83052096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7FCCC6E-6EF6-431C-868D-33E56EBD13C8}" type="slidenum">
              <a:rPr lang="en-US" altLang="en-US" sz="1000"/>
              <a:pPr eaLnBrk="1" hangingPunct="1"/>
              <a:t>37</a:t>
            </a:fld>
            <a:endParaRPr lang="en-US" altLang="en-US" sz="1000"/>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ea typeface="ＭＳ Ｐゴシック" panose="020B0600070205080204" pitchFamily="34" charset="-128"/>
              </a:rPr>
              <a:t>A context diagram (shown on the slide) is the highest level (i.e., least detail) DFD.  The context diagram depicts the system or process you are modeling as one process, here private practice patient care. Entities that interact with that process are shown, here patients, payers, pharmacies, etc., as are the data stores (the EMR and an </a:t>
            </a:r>
            <a:r>
              <a:rPr lang="en-US" altLang="en-US" dirty="0" err="1" smtClean="0">
                <a:latin typeface="Arial" panose="020B0604020202020204" pitchFamily="34" charset="0"/>
                <a:ea typeface="ＭＳ Ｐゴシック" panose="020B0600070205080204" pitchFamily="34" charset="-128"/>
              </a:rPr>
              <a:t>ePrescription</a:t>
            </a:r>
            <a:r>
              <a:rPr lang="en-US" altLang="en-US" dirty="0" smtClean="0">
                <a:latin typeface="Arial" panose="020B0604020202020204" pitchFamily="34" charset="0"/>
                <a:ea typeface="ＭＳ Ｐゴシック" panose="020B0600070205080204" pitchFamily="34" charset="-128"/>
              </a:rPr>
              <a:t> data store), and the data flow between the entities, processes and data stores. Context diagrams are very helpful in making sure that our analysis is complete and that interactions with external entities are not forgotten.</a:t>
            </a:r>
          </a:p>
        </p:txBody>
      </p:sp>
    </p:spTree>
    <p:extLst>
      <p:ext uri="{BB962C8B-B14F-4D97-AF65-F5344CB8AC3E}">
        <p14:creationId xmlns:p14="http://schemas.microsoft.com/office/powerpoint/2010/main" val="22726444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5FACCB67-4401-4E21-8AB1-2C01373791AC}" type="slidenum">
              <a:rPr lang="en-US" altLang="en-US" sz="1000"/>
              <a:pPr eaLnBrk="1" hangingPunct="1"/>
              <a:t>38</a:t>
            </a:fld>
            <a:endParaRPr lang="en-US" altLang="en-US" sz="1000"/>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ea typeface="ＭＳ Ｐゴシック" panose="020B0600070205080204" pitchFamily="34" charset="-128"/>
              </a:rPr>
              <a:t>In this example data flow diagram, notation is provided for a patient to go through the entire visit process.  This begins with the reception/intake process where the intake data are entered or written to the administrative database that will be used for billing. After intake, the medical office assistant is given the room assignment. In the examination room the provider assesses the patient, charts clinical data and generates orders for further processes.  The orders and clinical data are stored in the EHR. The EHR data are then used in the billing process to generate the claim for financial reimbursement (from the payer).</a:t>
            </a:r>
          </a:p>
        </p:txBody>
      </p:sp>
    </p:spTree>
    <p:extLst>
      <p:ext uri="{BB962C8B-B14F-4D97-AF65-F5344CB8AC3E}">
        <p14:creationId xmlns:p14="http://schemas.microsoft.com/office/powerpoint/2010/main" val="22518270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E89442F7-D372-482D-9C76-A823D9092492}" type="slidenum">
              <a:rPr lang="en-US" altLang="en-US" sz="1000"/>
              <a:pPr eaLnBrk="1" hangingPunct="1"/>
              <a:t>39</a:t>
            </a:fld>
            <a:endParaRPr lang="en-US" altLang="en-US" sz="1000"/>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en-US" b="1" dirty="0" smtClean="0">
                <a:latin typeface="Arial" panose="020B0604020202020204" pitchFamily="34" charset="0"/>
                <a:ea typeface="ＭＳ Ｐゴシック" panose="020B0600070205080204" pitchFamily="34" charset="-128"/>
              </a:rPr>
              <a:t>Entities </a:t>
            </a:r>
            <a:r>
              <a:rPr lang="en-US" altLang="en-US" dirty="0" smtClean="0">
                <a:latin typeface="Arial" panose="020B0604020202020204" pitchFamily="34" charset="0"/>
                <a:ea typeface="ＭＳ Ｐゴシック" panose="020B0600070205080204" pitchFamily="34" charset="-128"/>
              </a:rPr>
              <a:t>are origins or consumers of data, they are sometimes referred to as external entities, because they are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outside</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the process represented by the circles. For example in the previous diagram, the patient is not part of the receptionists intake process, but the patient</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s information is an input to the process. </a:t>
            </a:r>
          </a:p>
          <a:p>
            <a:pPr eaLnBrk="1" hangingPunct="1">
              <a:lnSpc>
                <a:spcPct val="80000"/>
              </a:lnSpc>
            </a:pPr>
            <a:endParaRPr lang="en-US" altLang="en-US" dirty="0" smtClean="0">
              <a:latin typeface="Arial" panose="020B0604020202020204" pitchFamily="34" charset="0"/>
              <a:ea typeface="ＭＳ Ｐゴシック" panose="020B0600070205080204" pitchFamily="34" charset="-128"/>
            </a:endParaRPr>
          </a:p>
          <a:p>
            <a:pPr eaLnBrk="1" hangingPunct="1">
              <a:lnSpc>
                <a:spcPct val="80000"/>
              </a:lnSpc>
            </a:pPr>
            <a:r>
              <a:rPr lang="en-US" altLang="en-US" b="1" dirty="0" smtClean="0">
                <a:latin typeface="Arial" panose="020B0604020202020204" pitchFamily="34" charset="0"/>
                <a:ea typeface="ＭＳ Ｐゴシック" panose="020B0600070205080204" pitchFamily="34" charset="-128"/>
              </a:rPr>
              <a:t>Processes</a:t>
            </a:r>
            <a:r>
              <a:rPr lang="en-US" altLang="en-US" dirty="0" smtClean="0">
                <a:latin typeface="Arial" panose="020B0604020202020204" pitchFamily="34" charset="0"/>
                <a:ea typeface="ＭＳ Ｐゴシック" panose="020B0600070205080204" pitchFamily="34" charset="-128"/>
              </a:rPr>
              <a:t> are shown by the circles, or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bubbles,</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in the diagram. They represent the various individual functions that the system carries out, that is, actions or work performed on data that transform them in some way, i.e., take inputs and create different outputs (input allergies and drug order and output an allergic alert or drug-drug interaction alert). </a:t>
            </a:r>
          </a:p>
          <a:p>
            <a:pPr eaLnBrk="1" hangingPunct="1">
              <a:lnSpc>
                <a:spcPct val="80000"/>
              </a:lnSpc>
            </a:pPr>
            <a:endParaRPr lang="en-US" altLang="en-US" dirty="0" smtClean="0">
              <a:latin typeface="Arial" panose="020B0604020202020204" pitchFamily="34" charset="0"/>
              <a:ea typeface="ＭＳ Ｐゴシック" panose="020B0600070205080204" pitchFamily="34" charset="-128"/>
            </a:endParaRPr>
          </a:p>
          <a:p>
            <a:pPr eaLnBrk="1" hangingPunct="1">
              <a:lnSpc>
                <a:spcPct val="80000"/>
              </a:lnSpc>
            </a:pPr>
            <a:r>
              <a:rPr lang="en-US" altLang="en-US" b="1" dirty="0" smtClean="0">
                <a:latin typeface="Arial" panose="020B0604020202020204" pitchFamily="34" charset="0"/>
                <a:ea typeface="ＭＳ Ｐゴシック" panose="020B0600070205080204" pitchFamily="34" charset="-128"/>
              </a:rPr>
              <a:t>Flows</a:t>
            </a:r>
            <a:r>
              <a:rPr lang="en-US" altLang="en-US" dirty="0" smtClean="0">
                <a:latin typeface="Arial" panose="020B0604020202020204" pitchFamily="34" charset="0"/>
                <a:ea typeface="ＭＳ Ｐゴシック" panose="020B0600070205080204" pitchFamily="34" charset="-128"/>
              </a:rPr>
              <a:t> are shown by curved, directional arrows. They are the connections between the processes (system functions), and they represent the information that the processes require as input and/or the information they generate as output. </a:t>
            </a:r>
          </a:p>
          <a:p>
            <a:pPr eaLnBrk="1" hangingPunct="1">
              <a:lnSpc>
                <a:spcPct val="80000"/>
              </a:lnSpc>
            </a:pPr>
            <a:endParaRPr lang="en-US" altLang="en-US" dirty="0" smtClean="0">
              <a:latin typeface="Arial" panose="020B0604020202020204" pitchFamily="34" charset="0"/>
              <a:ea typeface="ＭＳ Ｐゴシック" panose="020B0600070205080204" pitchFamily="34" charset="-128"/>
            </a:endParaRPr>
          </a:p>
          <a:p>
            <a:pPr eaLnBrk="1" hangingPunct="1">
              <a:lnSpc>
                <a:spcPct val="80000"/>
              </a:lnSpc>
            </a:pPr>
            <a:r>
              <a:rPr lang="en-US" altLang="en-US" b="1" dirty="0" smtClean="0">
                <a:latin typeface="Arial" panose="020B0604020202020204" pitchFamily="34" charset="0"/>
                <a:ea typeface="ＭＳ Ｐゴシック" panose="020B0600070205080204" pitchFamily="34" charset="-128"/>
              </a:rPr>
              <a:t>Data stores</a:t>
            </a:r>
            <a:r>
              <a:rPr lang="en-US" altLang="en-US" dirty="0" smtClean="0">
                <a:latin typeface="Arial" panose="020B0604020202020204" pitchFamily="34" charset="0"/>
                <a:ea typeface="ＭＳ Ｐゴシック" panose="020B0600070205080204" pitchFamily="34" charset="-128"/>
              </a:rPr>
              <a:t> represent data at rest.  They are shown by two parallel lines with a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closed end</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They show collections of data that the system must remember for a period of time. When the systems designers and programmers finish building the system, the stores will typically exist as files or databases. </a:t>
            </a:r>
          </a:p>
          <a:p>
            <a:pPr eaLnBrk="1" hangingPunct="1">
              <a:lnSpc>
                <a:spcPct val="80000"/>
              </a:lnSpc>
            </a:pPr>
            <a:endParaRPr lang="en-US" altLang="en-US" dirty="0" smtClean="0">
              <a:latin typeface="Arial" panose="020B0604020202020204" pitchFamily="34" charset="0"/>
              <a:ea typeface="ＭＳ Ｐゴシック" panose="020B0600070205080204" pitchFamily="34" charset="-128"/>
            </a:endParaRPr>
          </a:p>
          <a:p>
            <a:pPr eaLnBrk="1" hangingPunct="1">
              <a:lnSpc>
                <a:spcPct val="80000"/>
              </a:lnSpc>
            </a:pPr>
            <a:r>
              <a:rPr lang="en-US" altLang="en-US" b="1" dirty="0" smtClean="0">
                <a:latin typeface="Arial" panose="020B0604020202020204" pitchFamily="34" charset="0"/>
                <a:ea typeface="ＭＳ Ｐゴシック" panose="020B0600070205080204" pitchFamily="34" charset="-128"/>
              </a:rPr>
              <a:t>Terminators</a:t>
            </a:r>
            <a:r>
              <a:rPr lang="en-US" altLang="en-US" dirty="0" smtClean="0">
                <a:latin typeface="Arial" panose="020B0604020202020204" pitchFamily="34" charset="0"/>
                <a:ea typeface="ＭＳ Ｐゴシック" panose="020B0600070205080204" pitchFamily="34" charset="-128"/>
              </a:rPr>
              <a:t> are used by some people and not by others. We list them here but do not include them in diagrams for this course. They show the external entities with which the system communicates. Terminators are typically individuals, groups of people (for example, another department or division within the organization), external computer systems, and external organizations.  </a:t>
            </a:r>
          </a:p>
          <a:p>
            <a:pPr eaLnBrk="1" hangingPunct="1">
              <a:lnSpc>
                <a:spcPct val="80000"/>
              </a:lnSpc>
            </a:pPr>
            <a:endParaRPr lang="en-US" altLang="en-US" dirty="0" smtClean="0">
              <a:latin typeface="Arial" panose="020B0604020202020204" pitchFamily="34" charset="0"/>
              <a:ea typeface="ＭＳ Ｐゴシック" panose="020B0600070205080204" pitchFamily="34" charset="-128"/>
            </a:endParaRPr>
          </a:p>
          <a:p>
            <a:pPr eaLnBrk="1" hangingPunct="1">
              <a:lnSpc>
                <a:spcPct val="80000"/>
              </a:lnSpc>
            </a:pPr>
            <a:r>
              <a:rPr lang="en-US" altLang="en-US" dirty="0" smtClean="0">
                <a:latin typeface="Arial" panose="020B0604020202020204" pitchFamily="34" charset="0"/>
                <a:ea typeface="ＭＳ Ｐゴシック" panose="020B0600070205080204" pitchFamily="34" charset="-128"/>
              </a:rPr>
              <a:t>Yourdon published several books and papers with different people.  Variations of this notation exist. We chose one here and use it consistently.</a:t>
            </a:r>
          </a:p>
          <a:p>
            <a:pPr eaLnBrk="1" hangingPunct="1">
              <a:lnSpc>
                <a:spcPct val="80000"/>
              </a:lnSpc>
            </a:pPr>
            <a:endParaRPr lang="en-US" altLang="en-US" dirty="0"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731283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35877B4C-AB9B-4083-A8A8-F6990E1CD3CF}" type="slidenum">
              <a:rPr lang="en-US" altLang="en-US" sz="1000"/>
              <a:pPr eaLnBrk="1" hangingPunct="1"/>
              <a:t>40</a:t>
            </a:fld>
            <a:endParaRPr lang="en-US" altLang="en-US" sz="1000"/>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Entities represent people, organizations, or other things that interact with the system, i.e. entities are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outside of the system</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they may of course be part of a larger workflow process, but they are EXTERNAL to the information system processing the data.</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Entities send or consume information, and are also called sources or sinks of information. Data flows can come to and from entities ONLY from processes.</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8373895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92D098B8-1117-48C0-BF26-AADCF6BA1D70}" type="slidenum">
              <a:rPr lang="en-US" altLang="en-US" sz="1000"/>
              <a:pPr eaLnBrk="1" hangingPunct="1"/>
              <a:t>41</a:t>
            </a:fld>
            <a:endParaRPr lang="en-US" altLang="en-US" sz="1000"/>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A Process should be named or described with a single word, phrase, or simple sentence that describes </a:t>
            </a:r>
            <a:r>
              <a:rPr lang="en-US" altLang="en-US" i="1" smtClean="0">
                <a:latin typeface="Arial" panose="020B0604020202020204" pitchFamily="34" charset="0"/>
                <a:ea typeface="ＭＳ Ｐゴシック" panose="020B0600070205080204" pitchFamily="34" charset="-128"/>
              </a:rPr>
              <a:t>what</a:t>
            </a:r>
            <a:r>
              <a:rPr lang="en-US" altLang="en-US" smtClean="0">
                <a:latin typeface="Arial" panose="020B0604020202020204" pitchFamily="34" charset="0"/>
                <a:ea typeface="ＭＳ Ｐゴシック" panose="020B0600070205080204" pitchFamily="34" charset="-128"/>
              </a:rPr>
              <a:t> the process does. </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A good name consists of a verb-object phrase such as assessment or assess patient.</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In some cases, the process will contain the name of a person, group of people, computer, or mechanical device. </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That is, the process sometimes describes who or what is carrying out the process, rather than describing what the process is.</a:t>
            </a:r>
          </a:p>
        </p:txBody>
      </p:sp>
    </p:spTree>
    <p:extLst>
      <p:ext uri="{BB962C8B-B14F-4D97-AF65-F5344CB8AC3E}">
        <p14:creationId xmlns:p14="http://schemas.microsoft.com/office/powerpoint/2010/main" val="304158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28C87D54-86D6-432C-B350-D9FF01400CAC}" type="slidenum">
              <a:rPr lang="en-US" altLang="en-US"/>
              <a:pPr eaLnBrk="1" hangingPunct="1"/>
              <a:t>5</a:t>
            </a:fld>
            <a:endParaRPr lang="en-US" alt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A flowchart is a graphic depiction of the steps or activities that constitute a process. </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The International Standards Organization (ISO) defines flowchart as a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graphical representation of the definition, analysis, or method of solution of a problem in which symbols are used to represent operations, data, flow, equipment, etc.</a:t>
            </a:r>
            <a:r>
              <a:rPr lang="ja-JP" altLang="en-US" smtClean="0">
                <a:latin typeface="Arial" panose="020B0604020202020204" pitchFamily="34" charset="0"/>
                <a:ea typeface="ＭＳ Ｐゴシック" panose="020B0600070205080204" pitchFamily="34" charset="-128"/>
              </a:rPr>
              <a:t>”</a:t>
            </a:r>
            <a:r>
              <a:rPr lang="en-US" altLang="ja-JP" baseline="30000" smtClean="0">
                <a:latin typeface="Arial" panose="020B0604020202020204" pitchFamily="34" charset="0"/>
                <a:ea typeface="ＭＳ Ｐゴシック" panose="020B0600070205080204" pitchFamily="34" charset="-128"/>
              </a:rPr>
              <a:t>1</a:t>
            </a:r>
            <a:r>
              <a:rPr lang="en-US" altLang="ja-JP" smtClean="0">
                <a:latin typeface="Arial" panose="020B0604020202020204" pitchFamily="34" charset="0"/>
                <a:ea typeface="ＭＳ Ｐゴシック" panose="020B0600070205080204" pitchFamily="34" charset="-128"/>
              </a:rPr>
              <a:t>  Many organizations require the documentation of dataflow or process flow.  Some organizations require a flowchart to accompany every Standard Operating Procedure (SOP).  Organizations also use flowcharts to document and communicate the data flow and or process flow for a research project.</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8007188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C34B52BB-CD1D-4D3F-822A-06CD68DDA09F}" type="slidenum">
              <a:rPr lang="en-US" altLang="en-US" sz="1000"/>
              <a:pPr eaLnBrk="1" hangingPunct="1"/>
              <a:t>42</a:t>
            </a:fld>
            <a:endParaRPr lang="en-US" altLang="en-US" sz="1000"/>
          </a:p>
        </p:txBody>
      </p:sp>
      <p:sp>
        <p:nvSpPr>
          <p:cNvPr id="36866" name="Rectangle 2"/>
          <p:cNvSpPr>
            <a:spLocks noGrp="1" noRot="1" noChangeAspect="1" noChangeArrowheads="1" noTextEdit="1"/>
          </p:cNvSpPr>
          <p:nvPr>
            <p:ph type="sldImg"/>
          </p:nvPr>
        </p:nvSpPr>
        <p:spPr>
          <a:ln/>
        </p:spPr>
      </p:sp>
      <p:sp>
        <p:nvSpPr>
          <p:cNvPr id="3686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The process Flow is represented by curved arrows.</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Arrow heads on the flow indicate the direction of the movement of data, i.e., whether the data are moving into or out of a process or both. </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The name of the process represents the meaning of the data that moves along the flow. </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Importantly, the same content may have a different meaning in different parts of the system.  For example, the address as given by a patient versus the address that has been matched and validated.</a:t>
            </a:r>
          </a:p>
        </p:txBody>
      </p:sp>
    </p:spTree>
    <p:extLst>
      <p:ext uri="{BB962C8B-B14F-4D97-AF65-F5344CB8AC3E}">
        <p14:creationId xmlns:p14="http://schemas.microsoft.com/office/powerpoint/2010/main" val="68122368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7BC913D0-F216-4405-9460-13681A498CF7}" type="slidenum">
              <a:rPr lang="en-US" altLang="en-US" sz="1000"/>
              <a:pPr eaLnBrk="1" hangingPunct="1"/>
              <a:t>43</a:t>
            </a:fld>
            <a:endParaRPr lang="en-US" altLang="en-US" sz="1000"/>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The Data Store represents a collection of data at rest.  It should be named with a noun or noun phrase, and can be computerized or non-computerized, such as paper charts.</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Data stores are passive, i.e.,  processes put data in or read data out of the data store.  </a:t>
            </a:r>
          </a:p>
          <a:p>
            <a:pPr lvl="1" eaLnBrk="1" hangingPunct="1"/>
            <a:r>
              <a:rPr lang="en-US" altLang="en-US" smtClean="0">
                <a:latin typeface="Arial" panose="020B0604020202020204" pitchFamily="34" charset="0"/>
                <a:ea typeface="ＭＳ Ｐゴシック" panose="020B0600070205080204" pitchFamily="34" charset="-128"/>
              </a:rPr>
              <a:t>Arrows to data stores mean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write, update, or delete</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data into the data store.</a:t>
            </a:r>
          </a:p>
          <a:p>
            <a:pPr lvl="1" eaLnBrk="1" hangingPunct="1"/>
            <a:r>
              <a:rPr lang="en-US" altLang="en-US" smtClean="0">
                <a:latin typeface="Arial" panose="020B0604020202020204" pitchFamily="34" charset="0"/>
                <a:ea typeface="ＭＳ Ｐゴシック" panose="020B0600070205080204" pitchFamily="34" charset="-128"/>
              </a:rPr>
              <a:t>Arrows from data stores mean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read, retrieve, or use</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data from the data store. </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Data flows to data stores can not come from other data stores or from entities.</a:t>
            </a:r>
          </a:p>
        </p:txBody>
      </p:sp>
    </p:spTree>
    <p:extLst>
      <p:ext uri="{BB962C8B-B14F-4D97-AF65-F5344CB8AC3E}">
        <p14:creationId xmlns:p14="http://schemas.microsoft.com/office/powerpoint/2010/main" val="276395528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0A34A581-BADD-4A28-932C-B2755158B1F9}" type="slidenum">
              <a:rPr lang="en-US" altLang="en-US" sz="1000"/>
              <a:pPr eaLnBrk="1" hangingPunct="1"/>
              <a:t>44</a:t>
            </a:fld>
            <a:endParaRPr lang="en-US" altLang="en-US" sz="1000"/>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In Yourdon notation, an event list accompanies a data flow diagram.</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An event list contains things that stimulate action from the system.</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For example, for prescribing:</a:t>
            </a:r>
          </a:p>
          <a:p>
            <a:pPr lvl="1" eaLnBrk="1" hangingPunct="1"/>
            <a:r>
              <a:rPr lang="en-US" altLang="en-US" smtClean="0">
                <a:latin typeface="Arial" panose="020B0604020202020204" pitchFamily="34" charset="0"/>
                <a:ea typeface="ＭＳ Ｐゴシック" panose="020B0600070205080204" pitchFamily="34" charset="-128"/>
              </a:rPr>
              <a:t>a patient calls for a re-fill, </a:t>
            </a:r>
          </a:p>
          <a:p>
            <a:pPr lvl="1" eaLnBrk="1" hangingPunct="1"/>
            <a:r>
              <a:rPr lang="en-US" altLang="en-US" smtClean="0">
                <a:latin typeface="Arial" panose="020B0604020202020204" pitchFamily="34" charset="0"/>
                <a:ea typeface="ＭＳ Ｐゴシック" panose="020B0600070205080204" pitchFamily="34" charset="-128"/>
              </a:rPr>
              <a:t>a pharmacy calls for a re-fill, or </a:t>
            </a:r>
          </a:p>
          <a:p>
            <a:pPr lvl="1" eaLnBrk="1" hangingPunct="1"/>
            <a:r>
              <a:rPr lang="en-US" altLang="en-US" smtClean="0">
                <a:latin typeface="Arial" panose="020B0604020202020204" pitchFamily="34" charset="0"/>
                <a:ea typeface="ＭＳ Ｐゴシック" panose="020B0600070205080204" pitchFamily="34" charset="-128"/>
              </a:rPr>
              <a:t>a patient presents with a problem requiring medication.</a:t>
            </a:r>
          </a:p>
        </p:txBody>
      </p:sp>
    </p:spTree>
    <p:extLst>
      <p:ext uri="{BB962C8B-B14F-4D97-AF65-F5344CB8AC3E}">
        <p14:creationId xmlns:p14="http://schemas.microsoft.com/office/powerpoint/2010/main" val="23886925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89F1377B-293F-408E-992D-F1739DD0333B}" type="slidenum">
              <a:rPr lang="en-US" altLang="en-US" sz="1000"/>
              <a:pPr eaLnBrk="1" hangingPunct="1"/>
              <a:t>45</a:t>
            </a:fld>
            <a:endParaRPr lang="en-US" altLang="en-US" sz="1000"/>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Yourdan notation conventions are important.  The analyst should choose meaningful names for all processes, flows, stores, and terminators.  Also, number the processes by placing a unique number in the circle at the top.  You should redraw the DFD as many times as necessary until it is clear and complete and simplify the DFDs as much as possible. </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A good DFD fits on one page and is not too crowded.  If additional details are needed, processes can be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exploded</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on a new page.  Everything on one page should be at the same detail level.</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1467692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B538EEBC-E9E3-47E0-B06A-2D47A4B74676}" type="slidenum">
              <a:rPr lang="en-US" altLang="en-US" sz="1000"/>
              <a:pPr eaLnBrk="1" hangingPunct="1"/>
              <a:t>46</a:t>
            </a:fld>
            <a:endParaRPr lang="en-US" altLang="en-US" sz="1000"/>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Style matters in Yourdan notation and can be used by the analyst to provide additional meaning to the DFDs.  The size and shape of bubbles are up to the diagram creator and their client. Curved or straight arrows can be used. A diagram looks neater with one or the other but not both in the same process.  There is no excuse for hand-drawn diagrams today except during a white-boarding stage.</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The analyst may choose to name the processes for the role that performs them, as well as use colors to differentiate the types of entities or flows in the diagrams.  With all of these style options the DFDs can provide as much or as little detail as is needed to appropriately represent the process for the given audience.</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17376788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7920E5B-57C7-4D50-9F4D-EAABADFECDAC}" type="slidenum">
              <a:rPr lang="en-US" altLang="en-US" sz="1000"/>
              <a:pPr eaLnBrk="1" hangingPunct="1"/>
              <a:t>47</a:t>
            </a:fld>
            <a:endParaRPr lang="en-US" altLang="en-US" sz="1000"/>
          </a:p>
        </p:txBody>
      </p:sp>
      <p:sp>
        <p:nvSpPr>
          <p:cNvPr id="47106" name="Rectangle 2"/>
          <p:cNvSpPr>
            <a:spLocks noGrp="1" noRot="1" noChangeAspect="1" noChangeArrowheads="1" noTextEdit="1"/>
          </p:cNvSpPr>
          <p:nvPr>
            <p:ph type="sldImg"/>
          </p:nvPr>
        </p:nvSpPr>
        <p:spPr>
          <a:ln/>
        </p:spPr>
      </p:sp>
      <p:sp>
        <p:nvSpPr>
          <p:cNvPr id="4710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Beware of the following potential flaws in your process diagrams:</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b="1" smtClean="0">
                <a:latin typeface="Arial" panose="020B0604020202020204" pitchFamily="34" charset="0"/>
                <a:ea typeface="ＭＳ Ｐゴシック" panose="020B0600070205080204" pitchFamily="34" charset="-128"/>
              </a:rPr>
              <a:t>Black holes</a:t>
            </a:r>
            <a:r>
              <a:rPr lang="en-US" altLang="en-US" smtClean="0">
                <a:latin typeface="Arial" panose="020B0604020202020204" pitchFamily="34" charset="0"/>
                <a:ea typeface="ＭＳ Ｐゴシック" panose="020B0600070205080204" pitchFamily="34" charset="-128"/>
              </a:rPr>
              <a:t> are processes that have inputs but no outputs. </a:t>
            </a:r>
          </a:p>
          <a:p>
            <a:pPr eaLnBrk="1" hangingPunct="1"/>
            <a:r>
              <a:rPr lang="en-US" altLang="en-US" b="1" smtClean="0">
                <a:latin typeface="Arial" panose="020B0604020202020204" pitchFamily="34" charset="0"/>
                <a:ea typeface="ＭＳ Ｐゴシック" panose="020B0600070205080204" pitchFamily="34" charset="-128"/>
              </a:rPr>
              <a:t>Miracles</a:t>
            </a:r>
            <a:r>
              <a:rPr lang="en-US" altLang="en-US" smtClean="0">
                <a:latin typeface="Arial" panose="020B0604020202020204" pitchFamily="34" charset="0"/>
                <a:ea typeface="ＭＳ Ｐゴシック" panose="020B0600070205080204" pitchFamily="34" charset="-128"/>
              </a:rPr>
              <a:t> are processes that have outputs but no inputs. </a:t>
            </a:r>
          </a:p>
          <a:p>
            <a:pPr eaLnBrk="1" hangingPunct="1"/>
            <a:r>
              <a:rPr lang="en-US" altLang="en-US" b="1" smtClean="0">
                <a:latin typeface="Arial" panose="020B0604020202020204" pitchFamily="34" charset="0"/>
                <a:ea typeface="ＭＳ Ｐゴシック" panose="020B0600070205080204" pitchFamily="34" charset="-128"/>
              </a:rPr>
              <a:t>Mysteries </a:t>
            </a:r>
            <a:r>
              <a:rPr lang="en-US" altLang="en-US" smtClean="0">
                <a:latin typeface="Arial" panose="020B0604020202020204" pitchFamily="34" charset="0"/>
                <a:ea typeface="ＭＳ Ｐゴシック" panose="020B0600070205080204" pitchFamily="34" charset="-128"/>
              </a:rPr>
              <a:t>are unlabeled flows and unlabeled processes. </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10362104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52B3B8B4-B09F-45A2-899B-94E034EFF273}" type="slidenum">
              <a:rPr lang="en-US" altLang="en-US" sz="1000"/>
              <a:pPr eaLnBrk="1" hangingPunct="1"/>
              <a:t>48</a:t>
            </a:fld>
            <a:endParaRPr lang="en-US" altLang="en-US" sz="1000"/>
          </a:p>
        </p:txBody>
      </p:sp>
      <p:sp>
        <p:nvSpPr>
          <p:cNvPr id="49154" name="Rectangle 2"/>
          <p:cNvSpPr>
            <a:spLocks noGrp="1" noRot="1" noChangeAspect="1" noChangeArrowheads="1" noTextEdit="1"/>
          </p:cNvSpPr>
          <p:nvPr>
            <p:ph type="sldImg"/>
          </p:nvPr>
        </p:nvSpPr>
        <p:spPr>
          <a:ln/>
        </p:spPr>
      </p:sp>
      <p:sp>
        <p:nvSpPr>
          <p:cNvPr id="4915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We encourage the analyst to represent processes with leveled diagrams where necessary in order to have a diagram that is readily understood and can be provided at the appropriate level of detail for the audience.  Start with higher level  (context) diagrams to understand the scope and boundaries.  These may be used for discussions with the leadership in the health care setting.  Then decompose the processes to lower levels of detail when needed.</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Remember the ultimate goal is an optimized clinic process, not a large detailed set of diagrams.</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51119500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noTextEdit="1"/>
          </p:cNvSpPr>
          <p:nvPr>
            <p:ph type="sldImg"/>
          </p:nvPr>
        </p:nvSpPr>
        <p:spPr>
          <a:ln/>
        </p:spPr>
      </p:sp>
      <p:sp>
        <p:nvSpPr>
          <p:cNvPr id="5120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Remember the guidance from Edward Yourdan</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s 1989 work, </a:t>
            </a:r>
            <a:r>
              <a:rPr lang="en-US" altLang="ja-JP" i="1" smtClean="0">
                <a:latin typeface="Arial" panose="020B0604020202020204" pitchFamily="34" charset="0"/>
                <a:ea typeface="ＭＳ Ｐゴシック" panose="020B0600070205080204" pitchFamily="34" charset="-128"/>
              </a:rPr>
              <a:t>Just Enough Structured Analysis</a:t>
            </a:r>
            <a:r>
              <a:rPr lang="en-US" altLang="ja-JP" smtClean="0">
                <a:latin typeface="Arial" panose="020B0604020202020204" pitchFamily="34" charset="0"/>
                <a:ea typeface="ＭＳ Ｐゴシック" panose="020B0600070205080204" pitchFamily="34" charset="-128"/>
              </a:rPr>
              <a:t>.  I quote:</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…even if our job were to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design the world,</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we would have to recognize that the world is only a part of the solar system, which is part of a small, obscure galaxy, which is (ultimately) part of the universe.</a:t>
            </a:r>
            <a:r>
              <a:rPr lang="ja-JP" altLang="en-US" smtClean="0">
                <a:latin typeface="Arial" panose="020B0604020202020204" pitchFamily="34" charset="0"/>
                <a:ea typeface="ＭＳ Ｐゴシック" panose="020B0600070205080204" pitchFamily="34" charset="-128"/>
              </a:rPr>
              <a:t>”</a:t>
            </a:r>
            <a:endParaRPr lang="en-US" altLang="ja-JP"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 </a:t>
            </a:r>
          </a:p>
          <a:p>
            <a:pPr eaLnBrk="1" hangingPunct="1"/>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…the first major model that you must develop as a systems analyst is one that does nothing more than define the interfaces between the system and the rest of the universe, that is, the environment.</a:t>
            </a:r>
            <a:r>
              <a:rPr lang="ja-JP" altLang="en-US" smtClean="0">
                <a:latin typeface="Arial" panose="020B0604020202020204" pitchFamily="34" charset="0"/>
                <a:ea typeface="ＭＳ Ｐゴシック" panose="020B0600070205080204" pitchFamily="34" charset="-128"/>
              </a:rPr>
              <a:t>”</a:t>
            </a:r>
            <a:r>
              <a:rPr lang="en-US" altLang="ja-JP" baseline="30000" smtClean="0">
                <a:latin typeface="Arial" panose="020B0604020202020204" pitchFamily="34" charset="0"/>
                <a:ea typeface="ＭＳ Ｐゴシック" panose="020B0600070205080204" pitchFamily="34" charset="-128"/>
              </a:rPr>
              <a:t>1</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				</a:t>
            </a:r>
          </a:p>
        </p:txBody>
      </p:sp>
      <p:sp>
        <p:nvSpPr>
          <p:cNvPr id="51203"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A82F59AB-0A33-440A-9AD2-6CC4043E8DB6}" type="slidenum">
              <a:rPr lang="en-US" altLang="en-US" sz="1000"/>
              <a:pPr eaLnBrk="1" hangingPunct="1"/>
              <a:t>49</a:t>
            </a:fld>
            <a:endParaRPr lang="en-US" altLang="en-US" sz="1000"/>
          </a:p>
        </p:txBody>
      </p:sp>
    </p:spTree>
    <p:extLst>
      <p:ext uri="{BB962C8B-B14F-4D97-AF65-F5344CB8AC3E}">
        <p14:creationId xmlns:p14="http://schemas.microsoft.com/office/powerpoint/2010/main" val="232381329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A2FA9AF4-EAD1-4492-A7EA-1EE7FA408CCE}" type="slidenum">
              <a:rPr lang="en-US" altLang="en-US" sz="1000"/>
              <a:pPr eaLnBrk="1" hangingPunct="1"/>
              <a:t>50</a:t>
            </a:fld>
            <a:endParaRPr lang="en-US" altLang="en-US" sz="1000"/>
          </a:p>
        </p:txBody>
      </p:sp>
      <p:sp>
        <p:nvSpPr>
          <p:cNvPr id="53250" name="Rectangle 2"/>
          <p:cNvSpPr>
            <a:spLocks noGrp="1" noRot="1" noChangeAspect="1" noChangeArrowheads="1" noTextEdit="1"/>
          </p:cNvSpPr>
          <p:nvPr>
            <p:ph type="sldImg"/>
          </p:nvPr>
        </p:nvSpPr>
        <p:spPr>
          <a:ln/>
        </p:spPr>
      </p:sp>
      <p:sp>
        <p:nvSpPr>
          <p:cNvPr id="5325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There have been several variations on Yourdon notation.  Two of these are: Yourdon-Code and Yourdon-DeMarco.  Yourdon concepts and notation have been adapted to suit the needs of individual projects.  Yourdon notation for data flow diagrams has been adapted for healthcare process analysis and redesign by the Public Health Informatics Institute (PHII) in their recent Common Ground Initiative, and by AHRQ funded initiatives.</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Yourdon himself makes the point that the actual shape chosen is not important as long as the analyst uses the shape to consistently represent the same meaning.</a:t>
            </a:r>
          </a:p>
          <a:p>
            <a:pPr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7856694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DC1C781-5E66-484A-AEA3-E0BF96560034}" type="slidenum">
              <a:rPr lang="en-US" altLang="en-US" sz="1000"/>
              <a:pPr eaLnBrk="1" hangingPunct="1"/>
              <a:t>51</a:t>
            </a:fld>
            <a:endParaRPr lang="en-US" altLang="en-US" sz="1000"/>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ea typeface="ＭＳ Ｐゴシック" panose="020B0600070205080204" pitchFamily="34" charset="-128"/>
              </a:rPr>
              <a:t>This DFD uses one shape and does not distinguish between process, entity and data store.  </a:t>
            </a:r>
            <a:r>
              <a:rPr lang="en-US" altLang="en-US" dirty="0" err="1" smtClean="0">
                <a:latin typeface="Arial" panose="020B0604020202020204" pitchFamily="34" charset="0"/>
                <a:ea typeface="ＭＳ Ｐゴシック" panose="020B0600070205080204" pitchFamily="34" charset="-128"/>
              </a:rPr>
              <a:t>Yourdan</a:t>
            </a:r>
            <a:r>
              <a:rPr lang="en-US" altLang="en-US" dirty="0" smtClean="0">
                <a:latin typeface="Arial" panose="020B0604020202020204" pitchFamily="34" charset="0"/>
                <a:ea typeface="ＭＳ Ｐゴシック" panose="020B0600070205080204" pitchFamily="34" charset="-128"/>
              </a:rPr>
              <a:t> calls it a context diagram – even though it is technically at a more detailed level and differentiates the types of flows.  </a:t>
            </a:r>
          </a:p>
          <a:p>
            <a:pPr eaLnBrk="1" hangingPunct="1"/>
            <a:r>
              <a:rPr lang="en-US" altLang="en-US" dirty="0" smtClean="0">
                <a:latin typeface="Arial" panose="020B0604020202020204" pitchFamily="34" charset="0"/>
                <a:ea typeface="ＭＳ Ｐゴシック" panose="020B0600070205080204" pitchFamily="34" charset="-128"/>
              </a:rPr>
              <a:t>Importantly, the diagram met the need for software selection and process re-design in many public health departments.  The moral is, take what is useful and do not carry extra baggage.</a:t>
            </a:r>
          </a:p>
        </p:txBody>
      </p:sp>
    </p:spTree>
    <p:extLst>
      <p:ext uri="{BB962C8B-B14F-4D97-AF65-F5344CB8AC3E}">
        <p14:creationId xmlns:p14="http://schemas.microsoft.com/office/powerpoint/2010/main" val="1764909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AA49994E-8CF6-42EA-B74E-41A0E99F4119}" type="slidenum">
              <a:rPr lang="en-US" altLang="en-US"/>
              <a:pPr eaLnBrk="1" hangingPunct="1"/>
              <a:t>6</a:t>
            </a:fld>
            <a:endParaRPr lang="en-US" alt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ea typeface="ＭＳ Ｐゴシック" panose="020B0600070205080204" pitchFamily="34" charset="-128"/>
              </a:rPr>
              <a:t>Flowcharts are constructed from standard symbols.  It is important that standard symbols be used because flowcharts are used to communicate processes.  When people see a specific symbol in a chart, they understand a specific meaning.  Thus, to read, use, and create flowcharts knowing the meaning of the standard symbols is important. There is an ISO standard, ISO 5807, that specifies the standard flowchart symbols for information processing. Excerpts in this set of slides are taken directly from the ISO standard.</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Many software applications have flowcharting functionality.  Some of these are Microsoft Word, Microsoft PowerPoint, and Visio.  The functionality that is important to flowcharting is that the standard shapes are available and that there are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connectors</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that latch to the shapes and stay attached until you detach them.  This facilitates editing the flowchart.</a:t>
            </a:r>
          </a:p>
          <a:p>
            <a:pPr eaLnBrk="1" hangingPunct="1"/>
            <a:endParaRPr lang="en-US" altLang="en-US" dirty="0"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3084420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13CA0C9B-5DDF-4AEE-88A4-8A89E6FEE938}" type="slidenum">
              <a:rPr lang="en-US" altLang="en-US" sz="1000"/>
              <a:pPr eaLnBrk="1" hangingPunct="1"/>
              <a:t>52</a:t>
            </a:fld>
            <a:endParaRPr lang="en-US" altLang="en-US" sz="100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Without looking at the next slide, draw a one-page DFD for a prescription refill process at a primary care provider based on the following scenario:</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Mrs. Jones takes Benecar 20mg QD for blood pressure control. She has taken this medicine for two years with good results. She does not use the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auto refill</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program at her local pharmacy. Today, she called her provider, who does not use e-prescribing,  and asked if the prescription could be called in to her pharmacy.</a:t>
            </a:r>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6495586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a:ln/>
        </p:spPr>
      </p:sp>
      <p:sp>
        <p:nvSpPr>
          <p:cNvPr id="59394"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smtClean="0">
                <a:latin typeface="Arial" panose="020B0604020202020204" pitchFamily="34" charset="0"/>
                <a:ea typeface="ＭＳ Ｐゴシック" panose="020B0600070205080204" pitchFamily="34" charset="-128"/>
              </a:rPr>
              <a:t>This example prescription refill context diagram shows the process steps and people required to refill a prescription without using a pharmacy auto-refill program or e-Prescribing through the provider.</a:t>
            </a:r>
          </a:p>
        </p:txBody>
      </p:sp>
      <p:sp>
        <p:nvSpPr>
          <p:cNvPr id="59395"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86A9A690-EFF4-44B9-B4D7-9E5194DDCABB}" type="slidenum">
              <a:rPr lang="en-US" altLang="en-US" sz="1000"/>
              <a:pPr eaLnBrk="1" hangingPunct="1"/>
              <a:t>53</a:t>
            </a:fld>
            <a:endParaRPr lang="en-US" altLang="en-US" sz="1000"/>
          </a:p>
        </p:txBody>
      </p:sp>
    </p:spTree>
    <p:extLst>
      <p:ext uri="{BB962C8B-B14F-4D97-AF65-F5344CB8AC3E}">
        <p14:creationId xmlns:p14="http://schemas.microsoft.com/office/powerpoint/2010/main" val="164106019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BBA5F809-1BC0-4BE9-B222-9034FD2047A9}" type="slidenum">
              <a:rPr lang="en-US" altLang="en-US" sz="1000"/>
              <a:pPr eaLnBrk="1" hangingPunct="1"/>
              <a:t>54</a:t>
            </a:fld>
            <a:endParaRPr lang="en-US" altLang="en-US" sz="1000"/>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latin typeface="Arial" panose="020B0604020202020204" pitchFamily="34" charset="0"/>
                <a:ea typeface="ＭＳ Ｐゴシック" panose="020B0600070205080204" pitchFamily="34" charset="-128"/>
              </a:rPr>
              <a:t>Yourdon notation is a set of symbols and conventions named for the person who developed it, Edward Yourdon.  Yourdon notation has not been adopted as a standard. As such, there is no formal maintenance organization.</a:t>
            </a:r>
          </a:p>
          <a:p>
            <a:pPr eaLnBrk="1" hangingPunct="1"/>
            <a:endParaRPr lang="en-US" altLang="en-US" smtClean="0">
              <a:latin typeface="Arial" panose="020B0604020202020204" pitchFamily="34" charset="0"/>
              <a:ea typeface="ＭＳ Ｐゴシック" panose="020B0600070205080204" pitchFamily="34" charset="-128"/>
            </a:endParaRPr>
          </a:p>
          <a:p>
            <a:pPr eaLnBrk="1" hangingPunct="1"/>
            <a:r>
              <a:rPr lang="en-US" altLang="en-US" smtClean="0">
                <a:latin typeface="Arial" panose="020B0604020202020204" pitchFamily="34" charset="0"/>
                <a:ea typeface="ＭＳ Ｐゴシック" panose="020B0600070205080204" pitchFamily="34" charset="-128"/>
              </a:rPr>
              <a:t>Individuals use and adapt it to suit their needs. For an adaptation to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still be</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 a context diagram, it must show entities, processes and interactions.</a:t>
            </a:r>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155360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6AAC535E-CEDB-4B27-A379-5DD98D095AF2}" type="slidenum">
              <a:rPr lang="en-US" altLang="en-US"/>
              <a:pPr eaLnBrk="1" hangingPunct="1"/>
              <a:t>7</a:t>
            </a:fld>
            <a:endParaRPr lang="en-US" altLang="en-US"/>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1300" dirty="0" smtClean="0">
                <a:latin typeface="Arial" panose="020B0604020202020204" pitchFamily="34" charset="0"/>
                <a:ea typeface="ＭＳ Ｐゴシック" panose="020B0600070205080204" pitchFamily="34" charset="-128"/>
              </a:rPr>
              <a:t>The </a:t>
            </a:r>
            <a:r>
              <a:rPr lang="en-US" altLang="en-US" sz="1300" u="sng" dirty="0" smtClean="0">
                <a:latin typeface="Arial" panose="020B0604020202020204" pitchFamily="34" charset="0"/>
                <a:ea typeface="ＭＳ Ｐゴシック" panose="020B0600070205080204" pitchFamily="34" charset="-128"/>
              </a:rPr>
              <a:t>terminal symbol</a:t>
            </a:r>
            <a:r>
              <a:rPr lang="en-US" altLang="en-US" sz="1300" dirty="0" smtClean="0">
                <a:latin typeface="Arial" panose="020B0604020202020204" pitchFamily="34" charset="0"/>
                <a:ea typeface="ＭＳ Ｐゴシック" panose="020B0600070205080204" pitchFamily="34" charset="-128"/>
              </a:rPr>
              <a:t> is a rounded rectangle which identifies the beginning or end of a process or origin and destination of data. </a:t>
            </a:r>
          </a:p>
          <a:p>
            <a:pPr eaLnBrk="1" hangingPunct="1"/>
            <a:endParaRPr lang="en-US" altLang="en-US" sz="1300" dirty="0" smtClean="0">
              <a:latin typeface="Arial" panose="020B0604020202020204" pitchFamily="34" charset="0"/>
              <a:ea typeface="ＭＳ Ｐゴシック" panose="020B0600070205080204" pitchFamily="34" charset="-128"/>
            </a:endParaRPr>
          </a:p>
          <a:p>
            <a:pPr eaLnBrk="1" hangingPunct="1"/>
            <a:r>
              <a:rPr lang="en-US" altLang="en-US" sz="1300" dirty="0" smtClean="0">
                <a:latin typeface="Arial" panose="020B0604020202020204" pitchFamily="34" charset="0"/>
                <a:ea typeface="ＭＳ Ｐゴシック" panose="020B0600070205080204" pitchFamily="34" charset="-128"/>
              </a:rPr>
              <a:t>The </a:t>
            </a:r>
            <a:r>
              <a:rPr lang="en-US" altLang="en-US" sz="1300" u="sng" dirty="0" smtClean="0">
                <a:latin typeface="Arial" panose="020B0604020202020204" pitchFamily="34" charset="0"/>
                <a:ea typeface="ＭＳ Ｐゴシック" panose="020B0600070205080204" pitchFamily="34" charset="-128"/>
              </a:rPr>
              <a:t>process symbol</a:t>
            </a:r>
            <a:r>
              <a:rPr lang="en-US" altLang="en-US" sz="1300" dirty="0" smtClean="0">
                <a:latin typeface="Arial" panose="020B0604020202020204" pitchFamily="34" charset="0"/>
                <a:ea typeface="ＭＳ Ｐゴシック" panose="020B0600070205080204" pitchFamily="34" charset="-128"/>
              </a:rPr>
              <a:t> is a rectangle which designates an activity. Within the rectangle is a brief description of that activity. </a:t>
            </a:r>
          </a:p>
          <a:p>
            <a:pPr eaLnBrk="1" hangingPunct="1"/>
            <a:endParaRPr lang="en-US" altLang="en-US" sz="1300" dirty="0" smtClean="0">
              <a:latin typeface="Arial" panose="020B0604020202020204" pitchFamily="34" charset="0"/>
              <a:ea typeface="ＭＳ Ｐゴシック" panose="020B0600070205080204" pitchFamily="34" charset="-128"/>
            </a:endParaRPr>
          </a:p>
          <a:p>
            <a:pPr eaLnBrk="1" hangingPunct="1"/>
            <a:r>
              <a:rPr lang="en-US" altLang="en-US" sz="1300" dirty="0" smtClean="0">
                <a:latin typeface="Arial" panose="020B0604020202020204" pitchFamily="34" charset="0"/>
                <a:ea typeface="ＭＳ Ｐゴシック" panose="020B0600070205080204" pitchFamily="34" charset="-128"/>
              </a:rPr>
              <a:t>The </a:t>
            </a:r>
            <a:r>
              <a:rPr lang="en-US" altLang="en-US" sz="1300" u="sng" dirty="0" smtClean="0">
                <a:latin typeface="Arial" panose="020B0604020202020204" pitchFamily="34" charset="0"/>
                <a:ea typeface="ＭＳ Ｐゴシック" panose="020B0600070205080204" pitchFamily="34" charset="-128"/>
              </a:rPr>
              <a:t>decision symbol</a:t>
            </a:r>
            <a:r>
              <a:rPr lang="en-US" altLang="en-US" sz="1300" dirty="0" smtClean="0">
                <a:latin typeface="Arial" panose="020B0604020202020204" pitchFamily="34" charset="0"/>
                <a:ea typeface="ＭＳ Ｐゴシック" panose="020B0600070205080204" pitchFamily="34" charset="-128"/>
              </a:rPr>
              <a:t> is a diamond which designates a decision point from which the process branches into two or more paths. The path taken depends on the answer to the question which appears within the diamond. Each path is labeled to correspond to an answer to the question. </a:t>
            </a:r>
          </a:p>
          <a:p>
            <a:pPr eaLnBrk="1" hangingPunct="1"/>
            <a:endParaRPr lang="en-US" altLang="en-US" sz="1300" dirty="0" smtClean="0">
              <a:latin typeface="Arial" panose="020B0604020202020204" pitchFamily="34" charset="0"/>
              <a:ea typeface="ＭＳ Ｐゴシック" panose="020B0600070205080204" pitchFamily="34" charset="-128"/>
            </a:endParaRPr>
          </a:p>
          <a:p>
            <a:pPr eaLnBrk="1" hangingPunct="1"/>
            <a:r>
              <a:rPr lang="en-US" altLang="en-US" sz="1300" dirty="0" smtClean="0">
                <a:latin typeface="Arial" panose="020B0604020202020204" pitchFamily="34" charset="0"/>
                <a:ea typeface="ＭＳ Ｐゴシック" panose="020B0600070205080204" pitchFamily="34" charset="-128"/>
              </a:rPr>
              <a:t>The </a:t>
            </a:r>
            <a:r>
              <a:rPr lang="en-US" altLang="en-US" sz="1300" u="sng" dirty="0" smtClean="0">
                <a:latin typeface="Arial" panose="020B0604020202020204" pitchFamily="34" charset="0"/>
                <a:ea typeface="ＭＳ Ｐゴシック" panose="020B0600070205080204" pitchFamily="34" charset="-128"/>
              </a:rPr>
              <a:t>document symbol</a:t>
            </a:r>
            <a:r>
              <a:rPr lang="en-US" altLang="en-US" sz="1300" dirty="0" smtClean="0">
                <a:latin typeface="Arial" panose="020B0604020202020204" pitchFamily="34" charset="0"/>
                <a:ea typeface="ＭＳ Ｐゴシック" panose="020B0600070205080204" pitchFamily="34" charset="-128"/>
              </a:rPr>
              <a:t> is a human readable document pertinent to the process. </a:t>
            </a:r>
          </a:p>
          <a:p>
            <a:pPr eaLnBrk="1" hangingPunct="1"/>
            <a:endParaRPr lang="en-US" altLang="en-US" sz="1300" dirty="0" smtClean="0">
              <a:latin typeface="Arial" panose="020B0604020202020204" pitchFamily="34" charset="0"/>
              <a:ea typeface="ＭＳ Ｐゴシック" panose="020B0600070205080204" pitchFamily="34" charset="-128"/>
            </a:endParaRPr>
          </a:p>
          <a:p>
            <a:pPr eaLnBrk="1" hangingPunct="1"/>
            <a:r>
              <a:rPr lang="en-US" altLang="en-US" sz="1300" dirty="0" smtClean="0">
                <a:latin typeface="Arial" panose="020B0604020202020204" pitchFamily="34" charset="0"/>
                <a:ea typeface="ＭＳ Ｐゴシック" panose="020B0600070205080204" pitchFamily="34" charset="-128"/>
              </a:rPr>
              <a:t>The </a:t>
            </a:r>
            <a:r>
              <a:rPr lang="en-US" altLang="en-US" sz="1300" u="sng" dirty="0" smtClean="0">
                <a:latin typeface="Arial" panose="020B0604020202020204" pitchFamily="34" charset="0"/>
                <a:ea typeface="ＭＳ Ｐゴシック" panose="020B0600070205080204" pitchFamily="34" charset="-128"/>
              </a:rPr>
              <a:t>flow line</a:t>
            </a:r>
            <a:r>
              <a:rPr lang="en-US" altLang="en-US" sz="1300" dirty="0" smtClean="0">
                <a:latin typeface="Arial" panose="020B0604020202020204" pitchFamily="34" charset="0"/>
                <a:ea typeface="ＭＳ Ｐゴシック" panose="020B0600070205080204" pitchFamily="34" charset="-128"/>
              </a:rPr>
              <a:t> represents a process path which connects process elements. The arrowhead indicates the direction of the flow. </a:t>
            </a:r>
          </a:p>
          <a:p>
            <a:pPr eaLnBrk="1" hangingPunct="1"/>
            <a:endParaRPr lang="en-US" altLang="en-US" sz="1300" dirty="0" smtClean="0">
              <a:latin typeface="Arial" panose="020B0604020202020204" pitchFamily="34" charset="0"/>
              <a:ea typeface="ＭＳ Ｐゴシック" panose="020B0600070205080204" pitchFamily="34" charset="-128"/>
            </a:endParaRPr>
          </a:p>
          <a:p>
            <a:pPr eaLnBrk="1" hangingPunct="1"/>
            <a:r>
              <a:rPr lang="en-US" altLang="en-US" sz="1300" dirty="0" smtClean="0">
                <a:latin typeface="Arial" panose="020B0604020202020204" pitchFamily="34" charset="0"/>
                <a:ea typeface="ＭＳ Ｐゴシック" panose="020B0600070205080204" pitchFamily="34" charset="-128"/>
              </a:rPr>
              <a:t>The </a:t>
            </a:r>
            <a:r>
              <a:rPr lang="en-US" altLang="en-US" sz="1300" u="sng" dirty="0" smtClean="0">
                <a:latin typeface="Arial" panose="020B0604020202020204" pitchFamily="34" charset="0"/>
                <a:ea typeface="ＭＳ Ｐゴシック" panose="020B0600070205080204" pitchFamily="34" charset="-128"/>
              </a:rPr>
              <a:t>connector</a:t>
            </a:r>
            <a:r>
              <a:rPr lang="en-US" altLang="en-US" sz="1300" dirty="0" smtClean="0">
                <a:latin typeface="Arial" panose="020B0604020202020204" pitchFamily="34" charset="0"/>
                <a:ea typeface="ＭＳ Ｐゴシック" panose="020B0600070205080204" pitchFamily="34" charset="-128"/>
              </a:rPr>
              <a:t> is a circle which is used to indicate a continuation of the flow diagram. </a:t>
            </a:r>
          </a:p>
        </p:txBody>
      </p:sp>
    </p:spTree>
    <p:extLst>
      <p:ext uri="{BB962C8B-B14F-4D97-AF65-F5344CB8AC3E}">
        <p14:creationId xmlns:p14="http://schemas.microsoft.com/office/powerpoint/2010/main" val="2972642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FC3C421C-FE84-41F0-8749-5064ECAAB690}" type="slidenum">
              <a:rPr lang="en-US" altLang="en-US">
                <a:solidFill>
                  <a:srgbClr val="000000"/>
                </a:solidFill>
              </a:rPr>
              <a:pPr eaLnBrk="1" hangingPunct="1"/>
              <a:t>8</a:t>
            </a:fld>
            <a:endParaRPr lang="en-US" altLang="en-US">
              <a:solidFill>
                <a:srgbClr val="000000"/>
              </a:solidFill>
            </a:endParaRPr>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indent="-219075" eaLnBrk="1" hangingPunct="1"/>
            <a:r>
              <a:rPr lang="en-US" altLang="en-US" smtClean="0">
                <a:latin typeface="Arial" panose="020B0604020202020204" pitchFamily="34" charset="0"/>
                <a:ea typeface="ＭＳ Ｐゴシック" panose="020B0600070205080204" pitchFamily="34" charset="-128"/>
              </a:rPr>
              <a:t>The Basic Process </a:t>
            </a:r>
            <a:r>
              <a:rPr lang="ja-JP" altLang="en-US" smtClean="0">
                <a:latin typeface="Arial" panose="020B0604020202020204" pitchFamily="34" charset="0"/>
                <a:ea typeface="ＭＳ Ｐゴシック" panose="020B0600070205080204" pitchFamily="34" charset="-128"/>
              </a:rPr>
              <a:t>“</a:t>
            </a:r>
            <a:r>
              <a:rPr lang="en-US" altLang="ja-JP" smtClean="0">
                <a:latin typeface="Arial" panose="020B0604020202020204" pitchFamily="34" charset="0"/>
                <a:ea typeface="ＭＳ Ｐゴシック" panose="020B0600070205080204" pitchFamily="34" charset="-128"/>
              </a:rPr>
              <a:t>symbol represents any kind of processing function, for example, executing a defined operation or group of operations resulting in a change in value, form or location of information, or in the determination of which one of several flow directions is to be followed.</a:t>
            </a:r>
            <a:r>
              <a:rPr lang="ja-JP" altLang="en-US" smtClean="0">
                <a:latin typeface="Arial" panose="020B0604020202020204" pitchFamily="34" charset="0"/>
                <a:ea typeface="ＭＳ Ｐゴシック" panose="020B0600070205080204" pitchFamily="34" charset="-128"/>
              </a:rPr>
              <a:t>”</a:t>
            </a:r>
            <a:endParaRPr lang="en-US" altLang="ja-JP" smtClean="0">
              <a:latin typeface="Arial" panose="020B0604020202020204" pitchFamily="34" charset="0"/>
              <a:ea typeface="ＭＳ Ｐゴシック" panose="020B0600070205080204" pitchFamily="34" charset="-128"/>
            </a:endParaRPr>
          </a:p>
          <a:p>
            <a:pPr indent="-219075" eaLnBrk="1" hangingPunct="1"/>
            <a:endParaRPr lang="en-US" altLang="en-US" smtClean="0">
              <a:latin typeface="Arial" panose="020B0604020202020204" pitchFamily="34" charset="0"/>
              <a:ea typeface="ＭＳ Ｐゴシック" panose="020B0600070205080204" pitchFamily="34" charset="-128"/>
            </a:endParaRPr>
          </a:p>
          <a:p>
            <a:pPr indent="-219075" eaLnBrk="1" hangingPunct="1"/>
            <a:r>
              <a:rPr lang="en-US" altLang="en-US" smtClean="0">
                <a:latin typeface="Arial" panose="020B0604020202020204" pitchFamily="34" charset="0"/>
                <a:ea typeface="ＭＳ Ｐゴシック" panose="020B0600070205080204" pitchFamily="34" charset="-128"/>
              </a:rPr>
              <a:t>In this example, the basic process symbol represents the following: </a:t>
            </a:r>
          </a:p>
          <a:p>
            <a:pPr indent="-219075" eaLnBrk="1" hangingPunct="1">
              <a:buFontTx/>
              <a:buChar char="•"/>
            </a:pPr>
            <a:r>
              <a:rPr lang="en-US" altLang="en-US" smtClean="0">
                <a:latin typeface="Arial" panose="020B0604020202020204" pitchFamily="34" charset="0"/>
                <a:ea typeface="ＭＳ Ｐゴシック" panose="020B0600070205080204" pitchFamily="34" charset="-128"/>
              </a:rPr>
              <a:t>Patient signs-in and checks-in with the front desk,</a:t>
            </a:r>
          </a:p>
          <a:p>
            <a:pPr indent="-219075" eaLnBrk="1" hangingPunct="1">
              <a:buFontTx/>
              <a:buChar char="•"/>
            </a:pPr>
            <a:r>
              <a:rPr lang="en-US" altLang="en-US" smtClean="0">
                <a:latin typeface="Arial" panose="020B0604020202020204" pitchFamily="34" charset="0"/>
                <a:ea typeface="ＭＳ Ｐゴシック" panose="020B0600070205080204" pitchFamily="34" charset="-128"/>
              </a:rPr>
              <a:t>Receptionist enters the patient into the visit system as present and confirms the insurance information with the patient</a:t>
            </a:r>
          </a:p>
          <a:p>
            <a:pPr indent="-219075" eaLnBrk="1" hangingPunct="1">
              <a:buFontTx/>
              <a:buChar char="•"/>
            </a:pPr>
            <a:r>
              <a:rPr lang="en-US" altLang="en-US" smtClean="0">
                <a:latin typeface="Arial" panose="020B0604020202020204" pitchFamily="34" charset="0"/>
                <a:ea typeface="ＭＳ Ｐゴシック" panose="020B0600070205080204" pitchFamily="34" charset="-128"/>
              </a:rPr>
              <a:t>The nurse pulls the chart from the filing stacks and </a:t>
            </a:r>
          </a:p>
          <a:p>
            <a:pPr indent="-219075" eaLnBrk="1" hangingPunct="1">
              <a:buFontTx/>
              <a:buChar char="•"/>
            </a:pPr>
            <a:r>
              <a:rPr lang="en-US" altLang="en-US" smtClean="0">
                <a:latin typeface="Arial" panose="020B0604020202020204" pitchFamily="34" charset="0"/>
                <a:ea typeface="ＭＳ Ｐゴシック" panose="020B0600070205080204" pitchFamily="34" charset="-128"/>
              </a:rPr>
              <a:t>Escorts the patient to the exam room.</a:t>
            </a:r>
          </a:p>
          <a:p>
            <a:pPr indent="-219075" eaLnBrk="1" hangingPunct="1">
              <a:buFontTx/>
              <a:buChar char="•"/>
            </a:pPr>
            <a:endParaRPr lang="en-US" altLang="en-US" smtClean="0">
              <a:latin typeface="Arial" panose="020B0604020202020204" pitchFamily="34" charset="0"/>
              <a:ea typeface="ＭＳ Ｐゴシック" panose="020B0600070205080204" pitchFamily="34" charset="-128"/>
            </a:endParaRPr>
          </a:p>
          <a:p>
            <a:pPr indent="-219075" eaLnBrk="1" hangingPunct="1"/>
            <a:endParaRPr lang="en-US" altLang="en-US" smtClean="0">
              <a:latin typeface="Arial" panose="020B0604020202020204" pitchFamily="34" charset="0"/>
              <a:ea typeface="ＭＳ Ｐゴシック" panose="020B0600070205080204" pitchFamily="34" charset="-128"/>
            </a:endParaRPr>
          </a:p>
          <a:p>
            <a:pPr indent="-219075" eaLnBrk="1" hangingPunct="1"/>
            <a:endParaRPr lang="en-US" altLang="en-US" smtClean="0">
              <a:latin typeface="Arial" panose="020B0604020202020204" pitchFamily="34" charset="0"/>
              <a:ea typeface="ＭＳ Ｐゴシック" panose="020B0600070205080204" pitchFamily="34" charset="-128"/>
            </a:endParaRPr>
          </a:p>
          <a:p>
            <a:pPr indent="-219075" eaLnBrk="1" hangingPunct="1"/>
            <a:endParaRPr lang="en-US" altLang="en-US"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511786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4471DDE3-A145-4F4D-BD0A-F434ACA252D3}" type="slidenum">
              <a:rPr lang="en-US" altLang="en-US"/>
              <a:pPr eaLnBrk="1" hangingPunct="1"/>
              <a:t>9</a:t>
            </a:fld>
            <a:endParaRPr lang="en-US" alt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701675" y="4354513"/>
            <a:ext cx="5607050" cy="41846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ea typeface="ＭＳ Ｐゴシック" panose="020B0600070205080204" pitchFamily="34" charset="-128"/>
              </a:rPr>
              <a:t>The decision, or diamond,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symbol represents a decision or switching type function having a single entry but where there may be a number of alternative exits, one and only one of which may be activated following the evaluation of conditions defined within the symbol.  The appropriate results of the evaluation may be written adjacent to the lines representing the paths.</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Decision symbols can show nominal decisions (yes / no), or decisions with multiple possible outcomes.</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In this example, the patient is given a drug susceptibility test and a decision is made as to the appropriate type of prescription to write based on the test results. As you can clearly see, the actions are different for the patients who are susceptible and the patients who are not.</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This decision in the process is clearly represented with the ISO 5807 symbols. </a:t>
            </a:r>
          </a:p>
          <a:p>
            <a:pPr eaLnBrk="1" hangingPunct="1"/>
            <a:endParaRPr lang="en-US" altLang="en-US" dirty="0"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3192866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200">
                <a:solidFill>
                  <a:schemeClr val="tx1"/>
                </a:solidFill>
                <a:latin typeface="Arial" panose="020B0604020202020204" pitchFamily="34" charset="0"/>
                <a:ea typeface="ＭＳ Ｐゴシック" panose="020B0600070205080204" pitchFamily="34" charset="-128"/>
              </a:defRPr>
            </a:lvl1pPr>
            <a:lvl2pPr marL="742950" indent="-285750" defTabSz="930275" eaLnBrk="0" hangingPunct="0">
              <a:defRPr sz="1200">
                <a:solidFill>
                  <a:schemeClr val="tx1"/>
                </a:solidFill>
                <a:latin typeface="Arial" panose="020B0604020202020204" pitchFamily="34" charset="0"/>
                <a:ea typeface="ＭＳ Ｐゴシック" panose="020B0600070205080204" pitchFamily="34" charset="-128"/>
              </a:defRPr>
            </a:lvl2pPr>
            <a:lvl3pPr marL="1143000" indent="-228600" defTabSz="930275" eaLnBrk="0" hangingPunct="0">
              <a:defRPr sz="1200">
                <a:solidFill>
                  <a:schemeClr val="tx1"/>
                </a:solidFill>
                <a:latin typeface="Arial" panose="020B0604020202020204" pitchFamily="34" charset="0"/>
                <a:ea typeface="ＭＳ Ｐゴシック" panose="020B0600070205080204" pitchFamily="34" charset="-128"/>
              </a:defRPr>
            </a:lvl3pPr>
            <a:lvl4pPr marL="1600200" indent="-228600" defTabSz="930275" eaLnBrk="0" hangingPunct="0">
              <a:defRPr sz="1200">
                <a:solidFill>
                  <a:schemeClr val="tx1"/>
                </a:solidFill>
                <a:latin typeface="Arial" panose="020B0604020202020204" pitchFamily="34" charset="0"/>
                <a:ea typeface="ＭＳ Ｐゴシック" panose="020B0600070205080204" pitchFamily="34" charset="-128"/>
              </a:defRPr>
            </a:lvl4pPr>
            <a:lvl5pPr marL="2057400" indent="-228600" defTabSz="930275" eaLnBrk="0" hangingPunct="0">
              <a:defRPr sz="1200">
                <a:solidFill>
                  <a:schemeClr val="tx1"/>
                </a:solidFill>
                <a:latin typeface="Arial" panose="020B0604020202020204" pitchFamily="34" charset="0"/>
                <a:ea typeface="ＭＳ Ｐゴシック" panose="020B0600070205080204" pitchFamily="34" charset="-128"/>
              </a:defRPr>
            </a:lvl5pPr>
            <a:lvl6pPr marL="25146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6pPr>
            <a:lvl7pPr marL="29718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7pPr>
            <a:lvl8pPr marL="34290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8pPr>
            <a:lvl9pPr marL="3886200" indent="-228600" defTabSz="930275" eaLnBrk="0" fontAlgn="base" hangingPunct="0">
              <a:spcBef>
                <a:spcPct val="0"/>
              </a:spcBef>
              <a:spcAft>
                <a:spcPct val="0"/>
              </a:spcAft>
              <a:defRPr sz="1200">
                <a:solidFill>
                  <a:schemeClr val="tx1"/>
                </a:solidFill>
                <a:latin typeface="Arial" panose="020B0604020202020204" pitchFamily="34" charset="0"/>
                <a:ea typeface="ＭＳ Ｐゴシック" panose="020B0600070205080204" pitchFamily="34" charset="-128"/>
              </a:defRPr>
            </a:lvl9pPr>
          </a:lstStyle>
          <a:p>
            <a:pPr eaLnBrk="1" hangingPunct="1"/>
            <a:fld id="{E9AB4C8E-7AEE-4C99-910E-25E91BB96D3D}" type="slidenum">
              <a:rPr lang="en-US" altLang="en-US">
                <a:solidFill>
                  <a:srgbClr val="000000"/>
                </a:solidFill>
              </a:rPr>
              <a:pPr eaLnBrk="1" hangingPunct="1"/>
              <a:t>10</a:t>
            </a:fld>
            <a:endParaRPr lang="en-US" altLang="en-US">
              <a:solidFill>
                <a:srgbClr val="000000"/>
              </a:solidFill>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latin typeface="Arial" panose="020B0604020202020204" pitchFamily="34" charset="0"/>
                <a:ea typeface="ＭＳ Ｐゴシック" panose="020B0600070205080204" pitchFamily="34" charset="-128"/>
              </a:rPr>
              <a:t>This is an example of the Terminator symbol.  The Terminator </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symbol represents an exit to, or an entry from, the outside environment, for example, start or end of a program flow, external use and origin or destination of data.</a:t>
            </a:r>
            <a:r>
              <a:rPr lang="ja-JP" altLang="en-US" dirty="0" smtClean="0">
                <a:latin typeface="Arial" panose="020B0604020202020204" pitchFamily="34" charset="0"/>
                <a:ea typeface="ＭＳ Ｐゴシック" panose="020B0600070205080204" pitchFamily="34" charset="-128"/>
              </a:rPr>
              <a:t>”</a:t>
            </a:r>
            <a:r>
              <a:rPr lang="en-US" altLang="ja-JP" dirty="0" smtClean="0">
                <a:latin typeface="Arial" panose="020B0604020202020204" pitchFamily="34" charset="0"/>
                <a:ea typeface="ＭＳ Ｐゴシック" panose="020B0600070205080204" pitchFamily="34" charset="-128"/>
              </a:rPr>
              <a:t> This symbol is described in section 9.4.2 of the ISO 5807 documentation.</a:t>
            </a:r>
          </a:p>
          <a:p>
            <a:pPr eaLnBrk="1" hangingPunct="1"/>
            <a:endParaRPr lang="en-US" altLang="en-US" dirty="0" smtClean="0">
              <a:latin typeface="Arial" panose="020B0604020202020204" pitchFamily="34" charset="0"/>
              <a:ea typeface="ＭＳ Ｐゴシック" panose="020B0600070205080204" pitchFamily="34" charset="-128"/>
            </a:endParaRPr>
          </a:p>
          <a:p>
            <a:pPr eaLnBrk="1" hangingPunct="1"/>
            <a:r>
              <a:rPr lang="en-US" altLang="en-US" dirty="0" smtClean="0">
                <a:latin typeface="Arial" panose="020B0604020202020204" pitchFamily="34" charset="0"/>
                <a:ea typeface="ＭＳ Ｐゴシック" panose="020B0600070205080204" pitchFamily="34" charset="-128"/>
              </a:rPr>
              <a:t>Here the Terminator symbol is used to represent the entry of the patient into the process (health care workflow setting).</a:t>
            </a:r>
          </a:p>
          <a:p>
            <a:pPr eaLnBrk="1" hangingPunct="1"/>
            <a:endParaRPr lang="en-US" altLang="en-US" dirty="0" smtClean="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967072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685800" y="2130425"/>
            <a:ext cx="7772400" cy="1470025"/>
          </a:xfrm>
        </p:spPr>
        <p:txBody>
          <a:bodyPr/>
          <a:lstStyle>
            <a:lvl1pPr>
              <a:defRPr sz="4000"/>
            </a:lvl1pPr>
          </a:lstStyle>
          <a:p>
            <a:r>
              <a:rPr lang="en-US" dirty="0"/>
              <a:t>Component Title</a:t>
            </a:r>
          </a:p>
        </p:txBody>
      </p:sp>
      <p:sp>
        <p:nvSpPr>
          <p:cNvPr id="5123" name="Rectangle 3"/>
          <p:cNvSpPr>
            <a:spLocks noGrp="1" noChangeArrowheads="1"/>
          </p:cNvSpPr>
          <p:nvPr>
            <p:ph type="subTitle" idx="1"/>
          </p:nvPr>
        </p:nvSpPr>
        <p:spPr>
          <a:xfrm>
            <a:off x="1371600" y="3886200"/>
            <a:ext cx="6400800" cy="1752600"/>
          </a:xfrm>
        </p:spPr>
        <p:txBody>
          <a:bodyPr/>
          <a:lstStyle>
            <a:lvl1pPr marL="0" indent="0" algn="ctr">
              <a:buFontTx/>
              <a:buNone/>
              <a:defRPr>
                <a:latin typeface="+mj-lt"/>
              </a:defRPr>
            </a:lvl1pPr>
          </a:lstStyle>
          <a:p>
            <a:r>
              <a:rPr lang="en-US" dirty="0" smtClean="0"/>
              <a:t>Unit #</a:t>
            </a:r>
          </a:p>
          <a:p>
            <a:r>
              <a:rPr lang="en-US" dirty="0" smtClean="0"/>
              <a:t>Unit Title</a:t>
            </a:r>
            <a:endParaRPr lang="en-US" dirty="0"/>
          </a:p>
        </p:txBody>
      </p:sp>
      <p:sp>
        <p:nvSpPr>
          <p:cNvPr id="4" name="Rectangle 4"/>
          <p:cNvSpPr>
            <a:spLocks noGrp="1" noChangeArrowheads="1"/>
          </p:cNvSpPr>
          <p:nvPr>
            <p:ph type="dt" sz="half" idx="10"/>
          </p:nvPr>
        </p:nvSpPr>
        <p:spPr/>
        <p:txBody>
          <a:bodyPr/>
          <a:lstStyle>
            <a:lvl1pPr>
              <a:defRPr sz="1000"/>
            </a:lvl1pPr>
          </a:lstStyle>
          <a:p>
            <a:pPr>
              <a:defRPr/>
            </a:pPr>
            <a:endParaRPr lang="en-US"/>
          </a:p>
        </p:txBody>
      </p:sp>
      <p:sp>
        <p:nvSpPr>
          <p:cNvPr id="5" name="Rectangle 5"/>
          <p:cNvSpPr>
            <a:spLocks noGrp="1" noChangeArrowheads="1"/>
          </p:cNvSpPr>
          <p:nvPr>
            <p:ph type="ftr" sz="quarter" idx="11"/>
          </p:nvPr>
        </p:nvSpPr>
        <p:spPr/>
        <p:txBody>
          <a:bodyPr/>
          <a:lstStyle>
            <a:lvl1pPr>
              <a:defRPr sz="1000"/>
            </a:lvl1pPr>
          </a:lstStyle>
          <a:p>
            <a:pPr>
              <a:defRPr/>
            </a:pPr>
            <a:endParaRPr lang="en-US"/>
          </a:p>
        </p:txBody>
      </p:sp>
      <p:sp>
        <p:nvSpPr>
          <p:cNvPr id="6" name="Rectangle 6"/>
          <p:cNvSpPr>
            <a:spLocks noGrp="1" noChangeArrowheads="1"/>
          </p:cNvSpPr>
          <p:nvPr>
            <p:ph type="sldNum" sz="quarter" idx="12"/>
          </p:nvPr>
        </p:nvSpPr>
        <p:spPr>
          <a:xfrm>
            <a:off x="6553200" y="6248400"/>
            <a:ext cx="2133600" cy="381000"/>
          </a:xfrm>
        </p:spPr>
        <p:txBody>
          <a:bodyPr/>
          <a:lstStyle>
            <a:lvl1pPr>
              <a:defRPr/>
            </a:lvl1pPr>
          </a:lstStyle>
          <a:p>
            <a:fld id="{36EFFB67-E8D6-438D-BD8C-1D0A66D9C54E}" type="slidenum">
              <a:rPr lang="en-US" altLang="en-US"/>
              <a:pPr/>
              <a:t>‹#›</a:t>
            </a:fld>
            <a:r>
              <a:rPr lang="en-US" altLang="en-US"/>
              <a:t> </a:t>
            </a:r>
          </a:p>
          <a:p>
            <a:endParaRPr lang="en-US" altLang="en-US"/>
          </a:p>
        </p:txBody>
      </p:sp>
    </p:spTree>
    <p:extLst>
      <p:ext uri="{BB962C8B-B14F-4D97-AF65-F5344CB8AC3E}">
        <p14:creationId xmlns:p14="http://schemas.microsoft.com/office/powerpoint/2010/main" val="75555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D7A7B077-3B3C-4216-AD5C-EA59FFAC9CBC}" type="slidenum">
              <a:rPr lang="en-US" altLang="en-US"/>
              <a:pPr/>
              <a:t>‹#›</a:t>
            </a:fld>
            <a:endParaRPr lang="en-US" altLang="en-US"/>
          </a:p>
        </p:txBody>
      </p:sp>
    </p:spTree>
    <p:extLst>
      <p:ext uri="{BB962C8B-B14F-4D97-AF65-F5344CB8AC3E}">
        <p14:creationId xmlns:p14="http://schemas.microsoft.com/office/powerpoint/2010/main" val="4039075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7D19AC48-7753-4E48-912C-52A1317A04E4}" type="slidenum">
              <a:rPr lang="en-US" altLang="en-US"/>
              <a:pPr/>
              <a:t>‹#›</a:t>
            </a:fld>
            <a:endParaRPr lang="en-US" altLang="en-US"/>
          </a:p>
        </p:txBody>
      </p:sp>
    </p:spTree>
    <p:extLst>
      <p:ext uri="{BB962C8B-B14F-4D97-AF65-F5344CB8AC3E}">
        <p14:creationId xmlns:p14="http://schemas.microsoft.com/office/powerpoint/2010/main" val="24871454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7"/>
          <p:cNvSpPr>
            <a:spLocks noGrp="1" noChangeArrowheads="1"/>
          </p:cNvSpPr>
          <p:nvPr>
            <p:ph type="sldNum" sz="quarter" idx="10"/>
          </p:nvPr>
        </p:nvSpPr>
        <p:spPr/>
        <p:txBody>
          <a:bodyPr/>
          <a:lstStyle>
            <a:lvl1pPr>
              <a:defRPr>
                <a:solidFill>
                  <a:schemeClr val="tx1"/>
                </a:solidFill>
              </a:defRPr>
            </a:lvl1pPr>
          </a:lstStyle>
          <a:p>
            <a:r>
              <a:rPr lang="en-US" altLang="en-US"/>
              <a:t> </a:t>
            </a:r>
            <a:fld id="{B13F3D4B-B751-4334-9D09-1A7369FB2F0B}" type="slidenum">
              <a:rPr lang="en-US" altLang="en-US"/>
              <a:pPr/>
              <a:t>‹#›</a:t>
            </a:fld>
            <a:endParaRPr lang="en-US" altLang="en-US"/>
          </a:p>
        </p:txBody>
      </p:sp>
      <p:sp>
        <p:nvSpPr>
          <p:cNvPr id="5" name="Rectangle 8"/>
          <p:cNvSpPr>
            <a:spLocks noGrp="1" noChangeArrowheads="1"/>
          </p:cNvSpPr>
          <p:nvPr>
            <p:ph type="ftr" sz="quarter" idx="11"/>
          </p:nvPr>
        </p:nvSpPr>
        <p:spPr/>
        <p:txBody>
          <a:bodyPr/>
          <a:lstStyle>
            <a:lvl1pPr>
              <a:defRPr>
                <a:solidFill>
                  <a:schemeClr val="tx1"/>
                </a:solidFill>
              </a:defRPr>
            </a:lvl1pPr>
          </a:lstStyle>
          <a:p>
            <a:pPr>
              <a:defRPr/>
            </a:pPr>
            <a:endParaRPr lang="en-US"/>
          </a:p>
        </p:txBody>
      </p:sp>
      <p:sp>
        <p:nvSpPr>
          <p:cNvPr id="6" name="Rectangle 4"/>
          <p:cNvSpPr>
            <a:spLocks noGrp="1" noChangeArrowheads="1"/>
          </p:cNvSpPr>
          <p:nvPr>
            <p:ph type="dt" sz="half" idx="12"/>
          </p:nvPr>
        </p:nvSpPr>
        <p:spPr/>
        <p:txBody>
          <a:bodyPr/>
          <a:lstStyle>
            <a:lvl1pPr>
              <a:defRPr/>
            </a:lvl1pPr>
          </a:lstStyle>
          <a:p>
            <a:pPr>
              <a:defRPr/>
            </a:pPr>
            <a:endParaRPr lang="en-US"/>
          </a:p>
        </p:txBody>
      </p:sp>
    </p:spTree>
    <p:extLst>
      <p:ext uri="{BB962C8B-B14F-4D97-AF65-F5344CB8AC3E}">
        <p14:creationId xmlns:p14="http://schemas.microsoft.com/office/powerpoint/2010/main" val="18732630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30186854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E4E933F7-A78A-4BDA-B5FA-43189752E419}" type="slidenum">
              <a:rPr lang="en-US" altLang="en-US"/>
              <a:pPr/>
              <a:t>‹#›</a:t>
            </a:fld>
            <a:endParaRPr lang="en-US" altLang="en-US"/>
          </a:p>
        </p:txBody>
      </p:sp>
    </p:spTree>
    <p:extLst>
      <p:ext uri="{BB962C8B-B14F-4D97-AF65-F5344CB8AC3E}">
        <p14:creationId xmlns:p14="http://schemas.microsoft.com/office/powerpoint/2010/main" val="24610189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9BCDFF20-07B4-480E-9C9A-3E5899E957E2}" type="slidenum">
              <a:rPr lang="en-US" altLang="en-US"/>
              <a:pPr/>
              <a:t>‹#›</a:t>
            </a:fld>
            <a:endParaRPr lang="en-US" altLang="en-US"/>
          </a:p>
        </p:txBody>
      </p:sp>
    </p:spTree>
    <p:extLst>
      <p:ext uri="{BB962C8B-B14F-4D97-AF65-F5344CB8AC3E}">
        <p14:creationId xmlns:p14="http://schemas.microsoft.com/office/powerpoint/2010/main" val="12032994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9"/>
          <p:cNvSpPr>
            <a:spLocks noGrp="1" noChangeArrowheads="1"/>
          </p:cNvSpPr>
          <p:nvPr>
            <p:ph type="ftr" sz="quarter" idx="10"/>
          </p:nvPr>
        </p:nvSpPr>
        <p:spPr/>
        <p:txBody>
          <a:bodyPr/>
          <a:lstStyle>
            <a:lvl1pPr>
              <a:defRPr/>
            </a:lvl1pPr>
          </a:lstStyle>
          <a:p>
            <a:pPr>
              <a:defRPr/>
            </a:pPr>
            <a:endParaRPr lang="en-US"/>
          </a:p>
        </p:txBody>
      </p:sp>
      <p:sp>
        <p:nvSpPr>
          <p:cNvPr id="6" name="Rectangle 10"/>
          <p:cNvSpPr>
            <a:spLocks noGrp="1" noChangeArrowheads="1"/>
          </p:cNvSpPr>
          <p:nvPr>
            <p:ph type="sldNum" sz="quarter" idx="11"/>
          </p:nvPr>
        </p:nvSpPr>
        <p:spPr/>
        <p:txBody>
          <a:bodyPr/>
          <a:lstStyle>
            <a:lvl1pPr>
              <a:defRPr/>
            </a:lvl1pPr>
          </a:lstStyle>
          <a:p>
            <a:r>
              <a:rPr lang="en-US" altLang="en-US"/>
              <a:t>Slide </a:t>
            </a:r>
            <a:fld id="{2FE59A2C-94C7-4573-B920-2C0C1DAF325D}" type="slidenum">
              <a:rPr lang="en-US" altLang="en-US"/>
              <a:pPr/>
              <a:t>‹#›</a:t>
            </a:fld>
            <a:endParaRPr lang="en-US" altLang="en-US"/>
          </a:p>
        </p:txBody>
      </p:sp>
    </p:spTree>
    <p:extLst>
      <p:ext uri="{BB962C8B-B14F-4D97-AF65-F5344CB8AC3E}">
        <p14:creationId xmlns:p14="http://schemas.microsoft.com/office/powerpoint/2010/main" val="44207719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9"/>
          <p:cNvSpPr>
            <a:spLocks noGrp="1" noChangeArrowheads="1"/>
          </p:cNvSpPr>
          <p:nvPr>
            <p:ph type="ftr" sz="quarter" idx="10"/>
          </p:nvPr>
        </p:nvSpPr>
        <p:spPr/>
        <p:txBody>
          <a:bodyPr/>
          <a:lstStyle>
            <a:lvl1pPr>
              <a:defRPr/>
            </a:lvl1pPr>
          </a:lstStyle>
          <a:p>
            <a:pPr>
              <a:defRPr/>
            </a:pPr>
            <a:endParaRPr lang="en-US"/>
          </a:p>
        </p:txBody>
      </p:sp>
      <p:sp>
        <p:nvSpPr>
          <p:cNvPr id="8" name="Rectangle 10"/>
          <p:cNvSpPr>
            <a:spLocks noGrp="1" noChangeArrowheads="1"/>
          </p:cNvSpPr>
          <p:nvPr>
            <p:ph type="sldNum" sz="quarter" idx="11"/>
          </p:nvPr>
        </p:nvSpPr>
        <p:spPr/>
        <p:txBody>
          <a:bodyPr/>
          <a:lstStyle>
            <a:lvl1pPr>
              <a:defRPr/>
            </a:lvl1pPr>
          </a:lstStyle>
          <a:p>
            <a:r>
              <a:rPr lang="en-US" altLang="en-US"/>
              <a:t>Slide </a:t>
            </a:r>
            <a:fld id="{5E2231C8-4D3E-498A-BC04-8C03B0B01DE2}" type="slidenum">
              <a:rPr lang="en-US" altLang="en-US"/>
              <a:pPr/>
              <a:t>‹#›</a:t>
            </a:fld>
            <a:endParaRPr lang="en-US" altLang="en-US"/>
          </a:p>
        </p:txBody>
      </p:sp>
    </p:spTree>
    <p:extLst>
      <p:ext uri="{BB962C8B-B14F-4D97-AF65-F5344CB8AC3E}">
        <p14:creationId xmlns:p14="http://schemas.microsoft.com/office/powerpoint/2010/main" val="29284945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9"/>
          <p:cNvSpPr>
            <a:spLocks noGrp="1" noChangeArrowheads="1"/>
          </p:cNvSpPr>
          <p:nvPr>
            <p:ph type="ftr" sz="quarter" idx="10"/>
          </p:nvPr>
        </p:nvSpPr>
        <p:spPr/>
        <p:txBody>
          <a:bodyPr/>
          <a:lstStyle>
            <a:lvl1pPr>
              <a:defRPr/>
            </a:lvl1pPr>
          </a:lstStyle>
          <a:p>
            <a:pPr>
              <a:defRPr/>
            </a:pPr>
            <a:endParaRPr lang="en-US"/>
          </a:p>
        </p:txBody>
      </p:sp>
      <p:sp>
        <p:nvSpPr>
          <p:cNvPr id="4" name="Rectangle 10"/>
          <p:cNvSpPr>
            <a:spLocks noGrp="1" noChangeArrowheads="1"/>
          </p:cNvSpPr>
          <p:nvPr>
            <p:ph type="sldNum" sz="quarter" idx="11"/>
          </p:nvPr>
        </p:nvSpPr>
        <p:spPr/>
        <p:txBody>
          <a:bodyPr/>
          <a:lstStyle>
            <a:lvl1pPr>
              <a:defRPr/>
            </a:lvl1pPr>
          </a:lstStyle>
          <a:p>
            <a:r>
              <a:rPr lang="en-US" altLang="en-US"/>
              <a:t>Slide </a:t>
            </a:r>
            <a:fld id="{A0C9F5DE-4E44-4283-BB51-0C93742B9645}" type="slidenum">
              <a:rPr lang="en-US" altLang="en-US"/>
              <a:pPr/>
              <a:t>‹#›</a:t>
            </a:fld>
            <a:endParaRPr lang="en-US" altLang="en-US"/>
          </a:p>
        </p:txBody>
      </p:sp>
    </p:spTree>
    <p:extLst>
      <p:ext uri="{BB962C8B-B14F-4D97-AF65-F5344CB8AC3E}">
        <p14:creationId xmlns:p14="http://schemas.microsoft.com/office/powerpoint/2010/main" val="130652414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58F4884B-B03C-402C-9B03-12B9EEA34D71}" type="slidenum">
              <a:rPr lang="en-US" altLang="en-US"/>
              <a:pPr/>
              <a:t>‹#›</a:t>
            </a:fld>
            <a:endParaRPr lang="en-US" altLang="en-US"/>
          </a:p>
        </p:txBody>
      </p:sp>
    </p:spTree>
    <p:extLst>
      <p:ext uri="{BB962C8B-B14F-4D97-AF65-F5344CB8AC3E}">
        <p14:creationId xmlns:p14="http://schemas.microsoft.com/office/powerpoint/2010/main" val="41980967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F0A0332-BD6C-41FF-8714-A62FDC7854F2}" type="slidenum">
              <a:rPr lang="en-US" altLang="en-US"/>
              <a:pPr/>
              <a:t>‹#›</a:t>
            </a:fld>
            <a:endParaRPr lang="en-US" altLang="en-US"/>
          </a:p>
        </p:txBody>
      </p:sp>
    </p:spTree>
    <p:extLst>
      <p:ext uri="{BB962C8B-B14F-4D97-AF65-F5344CB8AC3E}">
        <p14:creationId xmlns:p14="http://schemas.microsoft.com/office/powerpoint/2010/main" val="262409665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33993169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71E54CF1-9759-4422-981C-77F73346A223}" type="slidenum">
              <a:rPr lang="en-US" altLang="en-US"/>
              <a:pPr/>
              <a:t>‹#›</a:t>
            </a:fld>
            <a:endParaRPr lang="en-US" altLang="en-US"/>
          </a:p>
        </p:txBody>
      </p:sp>
    </p:spTree>
    <p:extLst>
      <p:ext uri="{BB962C8B-B14F-4D97-AF65-F5344CB8AC3E}">
        <p14:creationId xmlns:p14="http://schemas.microsoft.com/office/powerpoint/2010/main" val="32839841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300E51FC-A533-4092-A6AB-97EF33C57B8A}" type="slidenum">
              <a:rPr lang="en-US" altLang="en-US"/>
              <a:pPr/>
              <a:t>‹#›</a:t>
            </a:fld>
            <a:endParaRPr lang="en-US" altLang="en-US"/>
          </a:p>
        </p:txBody>
      </p:sp>
    </p:spTree>
    <p:extLst>
      <p:ext uri="{BB962C8B-B14F-4D97-AF65-F5344CB8AC3E}">
        <p14:creationId xmlns:p14="http://schemas.microsoft.com/office/powerpoint/2010/main" val="99860096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9"/>
          <p:cNvSpPr>
            <a:spLocks noGrp="1" noChangeArrowheads="1"/>
          </p:cNvSpPr>
          <p:nvPr>
            <p:ph type="ftr" sz="quarter" idx="10"/>
          </p:nvPr>
        </p:nvSpPr>
        <p:spPr/>
        <p:txBody>
          <a:bodyPr/>
          <a:lstStyle>
            <a:lvl1pPr>
              <a:defRPr/>
            </a:lvl1pPr>
          </a:lstStyle>
          <a:p>
            <a:pPr>
              <a:defRPr/>
            </a:pPr>
            <a:endParaRPr lang="en-US"/>
          </a:p>
        </p:txBody>
      </p:sp>
      <p:sp>
        <p:nvSpPr>
          <p:cNvPr id="6" name="Rectangle 10"/>
          <p:cNvSpPr>
            <a:spLocks noGrp="1" noChangeArrowheads="1"/>
          </p:cNvSpPr>
          <p:nvPr>
            <p:ph type="sldNum" sz="quarter" idx="11"/>
          </p:nvPr>
        </p:nvSpPr>
        <p:spPr/>
        <p:txBody>
          <a:bodyPr/>
          <a:lstStyle>
            <a:lvl1pPr>
              <a:defRPr/>
            </a:lvl1pPr>
          </a:lstStyle>
          <a:p>
            <a:r>
              <a:rPr lang="en-US" altLang="en-US"/>
              <a:t>Slide </a:t>
            </a:r>
            <a:fld id="{3BB7E948-5DA3-42D3-9E2D-5FCDC50414C1}" type="slidenum">
              <a:rPr lang="en-US" altLang="en-US"/>
              <a:pPr/>
              <a:t>‹#›</a:t>
            </a:fld>
            <a:endParaRPr lang="en-US" altLang="en-US"/>
          </a:p>
        </p:txBody>
      </p:sp>
    </p:spTree>
    <p:extLst>
      <p:ext uri="{BB962C8B-B14F-4D97-AF65-F5344CB8AC3E}">
        <p14:creationId xmlns:p14="http://schemas.microsoft.com/office/powerpoint/2010/main" val="26979873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9"/>
          <p:cNvSpPr>
            <a:spLocks noGrp="1" noChangeArrowheads="1"/>
          </p:cNvSpPr>
          <p:nvPr>
            <p:ph type="ftr" sz="quarter" idx="10"/>
          </p:nvPr>
        </p:nvSpPr>
        <p:spPr/>
        <p:txBody>
          <a:bodyPr/>
          <a:lstStyle>
            <a:lvl1pPr>
              <a:defRPr/>
            </a:lvl1pPr>
          </a:lstStyle>
          <a:p>
            <a:pPr>
              <a:defRPr/>
            </a:pPr>
            <a:endParaRPr lang="en-US"/>
          </a:p>
        </p:txBody>
      </p:sp>
      <p:sp>
        <p:nvSpPr>
          <p:cNvPr id="8" name="Rectangle 10"/>
          <p:cNvSpPr>
            <a:spLocks noGrp="1" noChangeArrowheads="1"/>
          </p:cNvSpPr>
          <p:nvPr>
            <p:ph type="sldNum" sz="quarter" idx="11"/>
          </p:nvPr>
        </p:nvSpPr>
        <p:spPr/>
        <p:txBody>
          <a:bodyPr/>
          <a:lstStyle>
            <a:lvl1pPr>
              <a:defRPr/>
            </a:lvl1pPr>
          </a:lstStyle>
          <a:p>
            <a:r>
              <a:rPr lang="en-US" altLang="en-US"/>
              <a:t>Slide </a:t>
            </a:r>
            <a:fld id="{A915C202-3D5C-4C46-B9F5-3B7EE36984A8}" type="slidenum">
              <a:rPr lang="en-US" altLang="en-US"/>
              <a:pPr/>
              <a:t>‹#›</a:t>
            </a:fld>
            <a:endParaRPr lang="en-US" altLang="en-US"/>
          </a:p>
        </p:txBody>
      </p:sp>
    </p:spTree>
    <p:extLst>
      <p:ext uri="{BB962C8B-B14F-4D97-AF65-F5344CB8AC3E}">
        <p14:creationId xmlns:p14="http://schemas.microsoft.com/office/powerpoint/2010/main" val="7373205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9"/>
          <p:cNvSpPr>
            <a:spLocks noGrp="1" noChangeArrowheads="1"/>
          </p:cNvSpPr>
          <p:nvPr>
            <p:ph type="ftr" sz="quarter" idx="10"/>
          </p:nvPr>
        </p:nvSpPr>
        <p:spPr/>
        <p:txBody>
          <a:bodyPr/>
          <a:lstStyle>
            <a:lvl1pPr>
              <a:defRPr/>
            </a:lvl1pPr>
          </a:lstStyle>
          <a:p>
            <a:pPr>
              <a:defRPr/>
            </a:pPr>
            <a:endParaRPr lang="en-US"/>
          </a:p>
        </p:txBody>
      </p:sp>
      <p:sp>
        <p:nvSpPr>
          <p:cNvPr id="4" name="Rectangle 10"/>
          <p:cNvSpPr>
            <a:spLocks noGrp="1" noChangeArrowheads="1"/>
          </p:cNvSpPr>
          <p:nvPr>
            <p:ph type="sldNum" sz="quarter" idx="11"/>
          </p:nvPr>
        </p:nvSpPr>
        <p:spPr/>
        <p:txBody>
          <a:bodyPr/>
          <a:lstStyle>
            <a:lvl1pPr>
              <a:defRPr/>
            </a:lvl1pPr>
          </a:lstStyle>
          <a:p>
            <a:r>
              <a:rPr lang="en-US" altLang="en-US"/>
              <a:t>Slide </a:t>
            </a:r>
            <a:fld id="{05983F35-8145-4ECF-BEE0-9DA24E699E6A}" type="slidenum">
              <a:rPr lang="en-US" altLang="en-US"/>
              <a:pPr/>
              <a:t>‹#›</a:t>
            </a:fld>
            <a:endParaRPr lang="en-US" altLang="en-US"/>
          </a:p>
        </p:txBody>
      </p:sp>
    </p:spTree>
    <p:extLst>
      <p:ext uri="{BB962C8B-B14F-4D97-AF65-F5344CB8AC3E}">
        <p14:creationId xmlns:p14="http://schemas.microsoft.com/office/powerpoint/2010/main" val="102278076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4981AEB6-EADA-4546-8ACC-5462403BADF5}" type="slidenum">
              <a:rPr lang="en-US" altLang="en-US"/>
              <a:pPr/>
              <a:t>‹#›</a:t>
            </a:fld>
            <a:endParaRPr lang="en-US" altLang="en-US"/>
          </a:p>
        </p:txBody>
      </p:sp>
    </p:spTree>
    <p:extLst>
      <p:ext uri="{BB962C8B-B14F-4D97-AF65-F5344CB8AC3E}">
        <p14:creationId xmlns:p14="http://schemas.microsoft.com/office/powerpoint/2010/main" val="215437385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1987147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C77C54E0-37B3-4945-AF9E-E30994A93D6E}" type="slidenum">
              <a:rPr lang="en-US" altLang="en-US"/>
              <a:pPr/>
              <a:t>‹#›</a:t>
            </a:fld>
            <a:endParaRPr lang="en-US" altLang="en-US"/>
          </a:p>
        </p:txBody>
      </p:sp>
    </p:spTree>
    <p:extLst>
      <p:ext uri="{BB962C8B-B14F-4D97-AF65-F5344CB8AC3E}">
        <p14:creationId xmlns:p14="http://schemas.microsoft.com/office/powerpoint/2010/main" val="20037709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826B5889-FF79-4279-9929-9847A49FCFB7}" type="slidenum">
              <a:rPr lang="en-US" altLang="en-US"/>
              <a:pPr/>
              <a:t>‹#›</a:t>
            </a:fld>
            <a:endParaRPr lang="en-US" altLang="en-US"/>
          </a:p>
        </p:txBody>
      </p:sp>
    </p:spTree>
    <p:extLst>
      <p:ext uri="{BB962C8B-B14F-4D97-AF65-F5344CB8AC3E}">
        <p14:creationId xmlns:p14="http://schemas.microsoft.com/office/powerpoint/2010/main" val="3878562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600E207-9FD4-4FD3-9E67-82913EB6E08C}" type="slidenum">
              <a:rPr lang="en-US" altLang="en-US"/>
              <a:pPr/>
              <a:t>‹#›</a:t>
            </a:fld>
            <a:endParaRPr lang="en-US" altLang="en-US"/>
          </a:p>
        </p:txBody>
      </p:sp>
    </p:spTree>
    <p:extLst>
      <p:ext uri="{BB962C8B-B14F-4D97-AF65-F5344CB8AC3E}">
        <p14:creationId xmlns:p14="http://schemas.microsoft.com/office/powerpoint/2010/main" val="257779176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9"/>
          <p:cNvSpPr>
            <a:spLocks noGrp="1" noChangeArrowheads="1"/>
          </p:cNvSpPr>
          <p:nvPr>
            <p:ph type="ftr" sz="quarter" idx="10"/>
          </p:nvPr>
        </p:nvSpPr>
        <p:spPr/>
        <p:txBody>
          <a:bodyPr/>
          <a:lstStyle>
            <a:lvl1pPr>
              <a:defRPr/>
            </a:lvl1pPr>
          </a:lstStyle>
          <a:p>
            <a:pPr>
              <a:defRPr/>
            </a:pPr>
            <a:endParaRPr lang="en-US"/>
          </a:p>
        </p:txBody>
      </p:sp>
      <p:sp>
        <p:nvSpPr>
          <p:cNvPr id="6" name="Rectangle 10"/>
          <p:cNvSpPr>
            <a:spLocks noGrp="1" noChangeArrowheads="1"/>
          </p:cNvSpPr>
          <p:nvPr>
            <p:ph type="sldNum" sz="quarter" idx="11"/>
          </p:nvPr>
        </p:nvSpPr>
        <p:spPr/>
        <p:txBody>
          <a:bodyPr/>
          <a:lstStyle>
            <a:lvl1pPr>
              <a:defRPr/>
            </a:lvl1pPr>
          </a:lstStyle>
          <a:p>
            <a:r>
              <a:rPr lang="en-US" altLang="en-US"/>
              <a:t>Slide </a:t>
            </a:r>
            <a:fld id="{4E960756-0CF5-4A70-8CA4-5AF6710E28EA}" type="slidenum">
              <a:rPr lang="en-US" altLang="en-US"/>
              <a:pPr/>
              <a:t>‹#›</a:t>
            </a:fld>
            <a:endParaRPr lang="en-US" altLang="en-US"/>
          </a:p>
        </p:txBody>
      </p:sp>
    </p:spTree>
    <p:extLst>
      <p:ext uri="{BB962C8B-B14F-4D97-AF65-F5344CB8AC3E}">
        <p14:creationId xmlns:p14="http://schemas.microsoft.com/office/powerpoint/2010/main" val="398419289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9"/>
          <p:cNvSpPr>
            <a:spLocks noGrp="1" noChangeArrowheads="1"/>
          </p:cNvSpPr>
          <p:nvPr>
            <p:ph type="ftr" sz="quarter" idx="10"/>
          </p:nvPr>
        </p:nvSpPr>
        <p:spPr/>
        <p:txBody>
          <a:bodyPr/>
          <a:lstStyle>
            <a:lvl1pPr>
              <a:defRPr/>
            </a:lvl1pPr>
          </a:lstStyle>
          <a:p>
            <a:pPr>
              <a:defRPr/>
            </a:pPr>
            <a:endParaRPr lang="en-US"/>
          </a:p>
        </p:txBody>
      </p:sp>
      <p:sp>
        <p:nvSpPr>
          <p:cNvPr id="8" name="Rectangle 10"/>
          <p:cNvSpPr>
            <a:spLocks noGrp="1" noChangeArrowheads="1"/>
          </p:cNvSpPr>
          <p:nvPr>
            <p:ph type="sldNum" sz="quarter" idx="11"/>
          </p:nvPr>
        </p:nvSpPr>
        <p:spPr/>
        <p:txBody>
          <a:bodyPr/>
          <a:lstStyle>
            <a:lvl1pPr>
              <a:defRPr/>
            </a:lvl1pPr>
          </a:lstStyle>
          <a:p>
            <a:r>
              <a:rPr lang="en-US" altLang="en-US"/>
              <a:t>Slide </a:t>
            </a:r>
            <a:fld id="{6EC8E26B-C06C-4315-AD3E-5A11FBEE7294}" type="slidenum">
              <a:rPr lang="en-US" altLang="en-US"/>
              <a:pPr/>
              <a:t>‹#›</a:t>
            </a:fld>
            <a:endParaRPr lang="en-US" altLang="en-US"/>
          </a:p>
        </p:txBody>
      </p:sp>
    </p:spTree>
    <p:extLst>
      <p:ext uri="{BB962C8B-B14F-4D97-AF65-F5344CB8AC3E}">
        <p14:creationId xmlns:p14="http://schemas.microsoft.com/office/powerpoint/2010/main" val="13102361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9"/>
          <p:cNvSpPr>
            <a:spLocks noGrp="1" noChangeArrowheads="1"/>
          </p:cNvSpPr>
          <p:nvPr>
            <p:ph type="ftr" sz="quarter" idx="10"/>
          </p:nvPr>
        </p:nvSpPr>
        <p:spPr/>
        <p:txBody>
          <a:bodyPr/>
          <a:lstStyle>
            <a:lvl1pPr>
              <a:defRPr/>
            </a:lvl1pPr>
          </a:lstStyle>
          <a:p>
            <a:pPr>
              <a:defRPr/>
            </a:pPr>
            <a:endParaRPr lang="en-US"/>
          </a:p>
        </p:txBody>
      </p:sp>
      <p:sp>
        <p:nvSpPr>
          <p:cNvPr id="4" name="Rectangle 10"/>
          <p:cNvSpPr>
            <a:spLocks noGrp="1" noChangeArrowheads="1"/>
          </p:cNvSpPr>
          <p:nvPr>
            <p:ph type="sldNum" sz="quarter" idx="11"/>
          </p:nvPr>
        </p:nvSpPr>
        <p:spPr/>
        <p:txBody>
          <a:bodyPr/>
          <a:lstStyle>
            <a:lvl1pPr>
              <a:defRPr/>
            </a:lvl1pPr>
          </a:lstStyle>
          <a:p>
            <a:r>
              <a:rPr lang="en-US" altLang="en-US"/>
              <a:t>Slide </a:t>
            </a:r>
            <a:fld id="{97254E6C-5BF9-4EFA-B96F-1B705E38BD6D}" type="slidenum">
              <a:rPr lang="en-US" altLang="en-US"/>
              <a:pPr/>
              <a:t>‹#›</a:t>
            </a:fld>
            <a:endParaRPr lang="en-US" altLang="en-US"/>
          </a:p>
        </p:txBody>
      </p:sp>
    </p:spTree>
    <p:extLst>
      <p:ext uri="{BB962C8B-B14F-4D97-AF65-F5344CB8AC3E}">
        <p14:creationId xmlns:p14="http://schemas.microsoft.com/office/powerpoint/2010/main" val="305119165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4F4ECE37-DFBF-4B20-B03A-8D4D8EC8E326}" type="slidenum">
              <a:rPr lang="en-US" altLang="en-US"/>
              <a:pPr/>
              <a:t>‹#›</a:t>
            </a:fld>
            <a:endParaRPr lang="en-US" altLang="en-US"/>
          </a:p>
        </p:txBody>
      </p:sp>
    </p:spTree>
    <p:extLst>
      <p:ext uri="{BB962C8B-B14F-4D97-AF65-F5344CB8AC3E}">
        <p14:creationId xmlns:p14="http://schemas.microsoft.com/office/powerpoint/2010/main" val="2492264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8840730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DC087502-4CF3-4255-B861-D2E78BBE6708}" type="slidenum">
              <a:rPr lang="en-US" altLang="en-US"/>
              <a:pPr/>
              <a:t>‹#›</a:t>
            </a:fld>
            <a:endParaRPr lang="en-US" altLang="en-US"/>
          </a:p>
        </p:txBody>
      </p:sp>
    </p:spTree>
    <p:extLst>
      <p:ext uri="{BB962C8B-B14F-4D97-AF65-F5344CB8AC3E}">
        <p14:creationId xmlns:p14="http://schemas.microsoft.com/office/powerpoint/2010/main" val="20781312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C176F28E-2304-4CC6-A40D-57F63DC2C59C}" type="slidenum">
              <a:rPr lang="en-US" altLang="en-US"/>
              <a:pPr/>
              <a:t>‹#›</a:t>
            </a:fld>
            <a:endParaRPr lang="en-US" altLang="en-US"/>
          </a:p>
        </p:txBody>
      </p:sp>
    </p:spTree>
    <p:extLst>
      <p:ext uri="{BB962C8B-B14F-4D97-AF65-F5344CB8AC3E}">
        <p14:creationId xmlns:p14="http://schemas.microsoft.com/office/powerpoint/2010/main" val="2230118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9"/>
          <p:cNvSpPr>
            <a:spLocks noGrp="1" noChangeArrowheads="1"/>
          </p:cNvSpPr>
          <p:nvPr>
            <p:ph type="ftr" sz="quarter" idx="10"/>
          </p:nvPr>
        </p:nvSpPr>
        <p:spPr/>
        <p:txBody>
          <a:bodyPr/>
          <a:lstStyle>
            <a:lvl1pPr>
              <a:defRPr/>
            </a:lvl1pPr>
          </a:lstStyle>
          <a:p>
            <a:pPr>
              <a:defRPr/>
            </a:pPr>
            <a:endParaRPr lang="en-US"/>
          </a:p>
        </p:txBody>
      </p:sp>
      <p:sp>
        <p:nvSpPr>
          <p:cNvPr id="6" name="Rectangle 10"/>
          <p:cNvSpPr>
            <a:spLocks noGrp="1" noChangeArrowheads="1"/>
          </p:cNvSpPr>
          <p:nvPr>
            <p:ph type="sldNum" sz="quarter" idx="11"/>
          </p:nvPr>
        </p:nvSpPr>
        <p:spPr/>
        <p:txBody>
          <a:bodyPr/>
          <a:lstStyle>
            <a:lvl1pPr>
              <a:defRPr/>
            </a:lvl1pPr>
          </a:lstStyle>
          <a:p>
            <a:r>
              <a:rPr lang="en-US" altLang="en-US"/>
              <a:t>Slide </a:t>
            </a:r>
            <a:fld id="{4EF602FC-A360-4DAD-9803-68D58ADDAD8C}" type="slidenum">
              <a:rPr lang="en-US" altLang="en-US"/>
              <a:pPr/>
              <a:t>‹#›</a:t>
            </a:fld>
            <a:endParaRPr lang="en-US" altLang="en-US"/>
          </a:p>
        </p:txBody>
      </p:sp>
    </p:spTree>
    <p:extLst>
      <p:ext uri="{BB962C8B-B14F-4D97-AF65-F5344CB8AC3E}">
        <p14:creationId xmlns:p14="http://schemas.microsoft.com/office/powerpoint/2010/main" val="19281335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9"/>
          <p:cNvSpPr>
            <a:spLocks noGrp="1" noChangeArrowheads="1"/>
          </p:cNvSpPr>
          <p:nvPr>
            <p:ph type="ftr" sz="quarter" idx="10"/>
          </p:nvPr>
        </p:nvSpPr>
        <p:spPr/>
        <p:txBody>
          <a:bodyPr/>
          <a:lstStyle>
            <a:lvl1pPr>
              <a:defRPr/>
            </a:lvl1pPr>
          </a:lstStyle>
          <a:p>
            <a:pPr>
              <a:defRPr/>
            </a:pPr>
            <a:endParaRPr lang="en-US"/>
          </a:p>
        </p:txBody>
      </p:sp>
      <p:sp>
        <p:nvSpPr>
          <p:cNvPr id="8" name="Rectangle 10"/>
          <p:cNvSpPr>
            <a:spLocks noGrp="1" noChangeArrowheads="1"/>
          </p:cNvSpPr>
          <p:nvPr>
            <p:ph type="sldNum" sz="quarter" idx="11"/>
          </p:nvPr>
        </p:nvSpPr>
        <p:spPr/>
        <p:txBody>
          <a:bodyPr/>
          <a:lstStyle>
            <a:lvl1pPr>
              <a:defRPr/>
            </a:lvl1pPr>
          </a:lstStyle>
          <a:p>
            <a:r>
              <a:rPr lang="en-US" altLang="en-US"/>
              <a:t>Slide </a:t>
            </a:r>
            <a:fld id="{08924263-FC0C-40DD-B748-F5E15DD61229}" type="slidenum">
              <a:rPr lang="en-US" altLang="en-US"/>
              <a:pPr/>
              <a:t>‹#›</a:t>
            </a:fld>
            <a:endParaRPr lang="en-US" altLang="en-US"/>
          </a:p>
        </p:txBody>
      </p:sp>
    </p:spTree>
    <p:extLst>
      <p:ext uri="{BB962C8B-B14F-4D97-AF65-F5344CB8AC3E}">
        <p14:creationId xmlns:p14="http://schemas.microsoft.com/office/powerpoint/2010/main" val="180871372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9"/>
          <p:cNvSpPr>
            <a:spLocks noGrp="1" noChangeArrowheads="1"/>
          </p:cNvSpPr>
          <p:nvPr>
            <p:ph type="ftr" sz="quarter" idx="10"/>
          </p:nvPr>
        </p:nvSpPr>
        <p:spPr/>
        <p:txBody>
          <a:bodyPr/>
          <a:lstStyle>
            <a:lvl1pPr>
              <a:defRPr/>
            </a:lvl1pPr>
          </a:lstStyle>
          <a:p>
            <a:pPr>
              <a:defRPr/>
            </a:pPr>
            <a:endParaRPr lang="en-US"/>
          </a:p>
        </p:txBody>
      </p:sp>
      <p:sp>
        <p:nvSpPr>
          <p:cNvPr id="4" name="Rectangle 10"/>
          <p:cNvSpPr>
            <a:spLocks noGrp="1" noChangeArrowheads="1"/>
          </p:cNvSpPr>
          <p:nvPr>
            <p:ph type="sldNum" sz="quarter" idx="11"/>
          </p:nvPr>
        </p:nvSpPr>
        <p:spPr/>
        <p:txBody>
          <a:bodyPr/>
          <a:lstStyle>
            <a:lvl1pPr>
              <a:defRPr/>
            </a:lvl1pPr>
          </a:lstStyle>
          <a:p>
            <a:r>
              <a:rPr lang="en-US" altLang="en-US"/>
              <a:t>Slide </a:t>
            </a:r>
            <a:fld id="{1069E424-DD85-4320-971F-61857A660409}" type="slidenum">
              <a:rPr lang="en-US" altLang="en-US"/>
              <a:pPr/>
              <a:t>‹#›</a:t>
            </a:fld>
            <a:endParaRPr lang="en-US" altLang="en-US"/>
          </a:p>
        </p:txBody>
      </p:sp>
    </p:spTree>
    <p:extLst>
      <p:ext uri="{BB962C8B-B14F-4D97-AF65-F5344CB8AC3E}">
        <p14:creationId xmlns:p14="http://schemas.microsoft.com/office/powerpoint/2010/main" val="3145080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A8439441-E738-4D3F-A762-BF6385C2DC9A}" type="slidenum">
              <a:rPr lang="en-US" altLang="en-US"/>
              <a:pPr/>
              <a:t>‹#›</a:t>
            </a:fld>
            <a:endParaRPr lang="en-US" altLang="en-US"/>
          </a:p>
        </p:txBody>
      </p:sp>
    </p:spTree>
    <p:extLst>
      <p:ext uri="{BB962C8B-B14F-4D97-AF65-F5344CB8AC3E}">
        <p14:creationId xmlns:p14="http://schemas.microsoft.com/office/powerpoint/2010/main" val="26073893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FB581074-4DA5-40FA-AD30-2B5C6025087C}" type="slidenum">
              <a:rPr lang="en-US" altLang="en-US"/>
              <a:pPr/>
              <a:t>‹#›</a:t>
            </a:fld>
            <a:endParaRPr lang="en-US" altLang="en-US"/>
          </a:p>
        </p:txBody>
      </p:sp>
    </p:spTree>
    <p:extLst>
      <p:ext uri="{BB962C8B-B14F-4D97-AF65-F5344CB8AC3E}">
        <p14:creationId xmlns:p14="http://schemas.microsoft.com/office/powerpoint/2010/main" val="42578643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24586216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0F032232-5353-44D3-880A-76765A2DFFA7}" type="slidenum">
              <a:rPr lang="en-US" altLang="en-US"/>
              <a:pPr/>
              <a:t>‹#›</a:t>
            </a:fld>
            <a:endParaRPr lang="en-US" altLang="en-US"/>
          </a:p>
        </p:txBody>
      </p:sp>
    </p:spTree>
    <p:extLst>
      <p:ext uri="{BB962C8B-B14F-4D97-AF65-F5344CB8AC3E}">
        <p14:creationId xmlns:p14="http://schemas.microsoft.com/office/powerpoint/2010/main" val="14989173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B331B71B-E99B-4E2E-A320-B5EF13EDCAFD}" type="slidenum">
              <a:rPr lang="en-US" altLang="en-US"/>
              <a:pPr/>
              <a:t>‹#›</a:t>
            </a:fld>
            <a:endParaRPr lang="en-US" altLang="en-US"/>
          </a:p>
        </p:txBody>
      </p:sp>
    </p:spTree>
    <p:extLst>
      <p:ext uri="{BB962C8B-B14F-4D97-AF65-F5344CB8AC3E}">
        <p14:creationId xmlns:p14="http://schemas.microsoft.com/office/powerpoint/2010/main" val="29448563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9"/>
          <p:cNvSpPr>
            <a:spLocks noGrp="1" noChangeArrowheads="1"/>
          </p:cNvSpPr>
          <p:nvPr>
            <p:ph type="ftr" sz="quarter" idx="10"/>
          </p:nvPr>
        </p:nvSpPr>
        <p:spPr/>
        <p:txBody>
          <a:bodyPr/>
          <a:lstStyle>
            <a:lvl1pPr>
              <a:defRPr/>
            </a:lvl1pPr>
          </a:lstStyle>
          <a:p>
            <a:pPr>
              <a:defRPr/>
            </a:pPr>
            <a:endParaRPr lang="en-US"/>
          </a:p>
        </p:txBody>
      </p:sp>
      <p:sp>
        <p:nvSpPr>
          <p:cNvPr id="6" name="Rectangle 10"/>
          <p:cNvSpPr>
            <a:spLocks noGrp="1" noChangeArrowheads="1"/>
          </p:cNvSpPr>
          <p:nvPr>
            <p:ph type="sldNum" sz="quarter" idx="11"/>
          </p:nvPr>
        </p:nvSpPr>
        <p:spPr/>
        <p:txBody>
          <a:bodyPr/>
          <a:lstStyle>
            <a:lvl1pPr>
              <a:defRPr/>
            </a:lvl1pPr>
          </a:lstStyle>
          <a:p>
            <a:r>
              <a:rPr lang="en-US" altLang="en-US"/>
              <a:t>Slide </a:t>
            </a:r>
            <a:fld id="{535ECAF9-AB11-4CDB-8D06-9586C849F188}" type="slidenum">
              <a:rPr lang="en-US" altLang="en-US"/>
              <a:pPr/>
              <a:t>‹#›</a:t>
            </a:fld>
            <a:endParaRPr lang="en-US" altLang="en-US"/>
          </a:p>
        </p:txBody>
      </p:sp>
    </p:spTree>
    <p:extLst>
      <p:ext uri="{BB962C8B-B14F-4D97-AF65-F5344CB8AC3E}">
        <p14:creationId xmlns:p14="http://schemas.microsoft.com/office/powerpoint/2010/main" val="38602599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9"/>
          <p:cNvSpPr>
            <a:spLocks noGrp="1" noChangeArrowheads="1"/>
          </p:cNvSpPr>
          <p:nvPr>
            <p:ph type="ftr" sz="quarter" idx="10"/>
          </p:nvPr>
        </p:nvSpPr>
        <p:spPr/>
        <p:txBody>
          <a:bodyPr/>
          <a:lstStyle>
            <a:lvl1pPr>
              <a:defRPr/>
            </a:lvl1pPr>
          </a:lstStyle>
          <a:p>
            <a:pPr>
              <a:defRPr/>
            </a:pPr>
            <a:endParaRPr lang="en-US"/>
          </a:p>
        </p:txBody>
      </p:sp>
      <p:sp>
        <p:nvSpPr>
          <p:cNvPr id="8" name="Rectangle 10"/>
          <p:cNvSpPr>
            <a:spLocks noGrp="1" noChangeArrowheads="1"/>
          </p:cNvSpPr>
          <p:nvPr>
            <p:ph type="sldNum" sz="quarter" idx="11"/>
          </p:nvPr>
        </p:nvSpPr>
        <p:spPr/>
        <p:txBody>
          <a:bodyPr/>
          <a:lstStyle>
            <a:lvl1pPr>
              <a:defRPr/>
            </a:lvl1pPr>
          </a:lstStyle>
          <a:p>
            <a:r>
              <a:rPr lang="en-US" altLang="en-US"/>
              <a:t>Slide </a:t>
            </a:r>
            <a:fld id="{0947D569-CD71-46FF-81D0-634BE5403DFF}" type="slidenum">
              <a:rPr lang="en-US" altLang="en-US"/>
              <a:pPr/>
              <a:t>‹#›</a:t>
            </a:fld>
            <a:endParaRPr lang="en-US" altLang="en-US"/>
          </a:p>
        </p:txBody>
      </p:sp>
    </p:spTree>
    <p:extLst>
      <p:ext uri="{BB962C8B-B14F-4D97-AF65-F5344CB8AC3E}">
        <p14:creationId xmlns:p14="http://schemas.microsoft.com/office/powerpoint/2010/main" val="86260197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9"/>
          <p:cNvSpPr>
            <a:spLocks noGrp="1" noChangeArrowheads="1"/>
          </p:cNvSpPr>
          <p:nvPr>
            <p:ph type="ftr" sz="quarter" idx="10"/>
          </p:nvPr>
        </p:nvSpPr>
        <p:spPr/>
        <p:txBody>
          <a:bodyPr/>
          <a:lstStyle>
            <a:lvl1pPr>
              <a:defRPr/>
            </a:lvl1pPr>
          </a:lstStyle>
          <a:p>
            <a:pPr>
              <a:defRPr/>
            </a:pPr>
            <a:endParaRPr lang="en-US"/>
          </a:p>
        </p:txBody>
      </p:sp>
      <p:sp>
        <p:nvSpPr>
          <p:cNvPr id="4" name="Rectangle 10"/>
          <p:cNvSpPr>
            <a:spLocks noGrp="1" noChangeArrowheads="1"/>
          </p:cNvSpPr>
          <p:nvPr>
            <p:ph type="sldNum" sz="quarter" idx="11"/>
          </p:nvPr>
        </p:nvSpPr>
        <p:spPr/>
        <p:txBody>
          <a:bodyPr/>
          <a:lstStyle>
            <a:lvl1pPr>
              <a:defRPr/>
            </a:lvl1pPr>
          </a:lstStyle>
          <a:p>
            <a:r>
              <a:rPr lang="en-US" altLang="en-US"/>
              <a:t>Slide </a:t>
            </a:r>
            <a:fld id="{05711ECF-6315-4600-B263-0A23345E4F5A}" type="slidenum">
              <a:rPr lang="en-US" altLang="en-US"/>
              <a:pPr/>
              <a:t>‹#›</a:t>
            </a:fld>
            <a:endParaRPr lang="en-US" altLang="en-US"/>
          </a:p>
        </p:txBody>
      </p:sp>
    </p:spTree>
    <p:extLst>
      <p:ext uri="{BB962C8B-B14F-4D97-AF65-F5344CB8AC3E}">
        <p14:creationId xmlns:p14="http://schemas.microsoft.com/office/powerpoint/2010/main" val="376929231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3D772772-4B74-4F79-83B2-793A75531C56}" type="slidenum">
              <a:rPr lang="en-US" altLang="en-US"/>
              <a:pPr/>
              <a:t>‹#›</a:t>
            </a:fld>
            <a:endParaRPr lang="en-US" altLang="en-US"/>
          </a:p>
        </p:txBody>
      </p:sp>
    </p:spTree>
    <p:extLst>
      <p:ext uri="{BB962C8B-B14F-4D97-AF65-F5344CB8AC3E}">
        <p14:creationId xmlns:p14="http://schemas.microsoft.com/office/powerpoint/2010/main" val="381296580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10424465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E258E47A-FD63-446A-BF3C-7EB2AA6F3CD3}" type="slidenum">
              <a:rPr lang="en-US" altLang="en-US"/>
              <a:pPr/>
              <a:t>‹#›</a:t>
            </a:fld>
            <a:endParaRPr lang="en-US" altLang="en-US"/>
          </a:p>
        </p:txBody>
      </p:sp>
    </p:spTree>
    <p:extLst>
      <p:ext uri="{BB962C8B-B14F-4D97-AF65-F5344CB8AC3E}">
        <p14:creationId xmlns:p14="http://schemas.microsoft.com/office/powerpoint/2010/main" val="31351309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251DE603-AA46-4758-88DE-68F45200331C}" type="slidenum">
              <a:rPr lang="en-US" altLang="en-US"/>
              <a:pPr/>
              <a:t>‹#›</a:t>
            </a:fld>
            <a:endParaRPr lang="en-US" altLang="en-US"/>
          </a:p>
        </p:txBody>
      </p:sp>
    </p:spTree>
    <p:extLst>
      <p:ext uri="{BB962C8B-B14F-4D97-AF65-F5344CB8AC3E}">
        <p14:creationId xmlns:p14="http://schemas.microsoft.com/office/powerpoint/2010/main" val="345765350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C3CB75DC-A39A-4D12-B7D5-EA02A83EC0D6}" type="slidenum">
              <a:rPr lang="en-US" altLang="en-US"/>
              <a:pPr/>
              <a:t>‹#›</a:t>
            </a:fld>
            <a:endParaRPr lang="en-US" altLang="en-US"/>
          </a:p>
        </p:txBody>
      </p:sp>
    </p:spTree>
    <p:extLst>
      <p:ext uri="{BB962C8B-B14F-4D97-AF65-F5344CB8AC3E}">
        <p14:creationId xmlns:p14="http://schemas.microsoft.com/office/powerpoint/2010/main" val="239336107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9"/>
          <p:cNvSpPr>
            <a:spLocks noGrp="1" noChangeArrowheads="1"/>
          </p:cNvSpPr>
          <p:nvPr>
            <p:ph type="ftr" sz="quarter" idx="10"/>
          </p:nvPr>
        </p:nvSpPr>
        <p:spPr/>
        <p:txBody>
          <a:bodyPr/>
          <a:lstStyle>
            <a:lvl1pPr>
              <a:defRPr/>
            </a:lvl1pPr>
          </a:lstStyle>
          <a:p>
            <a:pPr>
              <a:defRPr/>
            </a:pPr>
            <a:endParaRPr lang="en-US"/>
          </a:p>
        </p:txBody>
      </p:sp>
      <p:sp>
        <p:nvSpPr>
          <p:cNvPr id="6" name="Rectangle 10"/>
          <p:cNvSpPr>
            <a:spLocks noGrp="1" noChangeArrowheads="1"/>
          </p:cNvSpPr>
          <p:nvPr>
            <p:ph type="sldNum" sz="quarter" idx="11"/>
          </p:nvPr>
        </p:nvSpPr>
        <p:spPr/>
        <p:txBody>
          <a:bodyPr/>
          <a:lstStyle>
            <a:lvl1pPr>
              <a:defRPr/>
            </a:lvl1pPr>
          </a:lstStyle>
          <a:p>
            <a:r>
              <a:rPr lang="en-US" altLang="en-US"/>
              <a:t>Slide </a:t>
            </a:r>
            <a:fld id="{7AE42A2B-8EA3-447C-80BC-CE625E249FAA}" type="slidenum">
              <a:rPr lang="en-US" altLang="en-US"/>
              <a:pPr/>
              <a:t>‹#›</a:t>
            </a:fld>
            <a:endParaRPr lang="en-US" altLang="en-US"/>
          </a:p>
        </p:txBody>
      </p:sp>
    </p:spTree>
    <p:extLst>
      <p:ext uri="{BB962C8B-B14F-4D97-AF65-F5344CB8AC3E}">
        <p14:creationId xmlns:p14="http://schemas.microsoft.com/office/powerpoint/2010/main" val="39589765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9"/>
          <p:cNvSpPr>
            <a:spLocks noGrp="1" noChangeArrowheads="1"/>
          </p:cNvSpPr>
          <p:nvPr>
            <p:ph type="ftr" sz="quarter" idx="10"/>
          </p:nvPr>
        </p:nvSpPr>
        <p:spPr/>
        <p:txBody>
          <a:bodyPr/>
          <a:lstStyle>
            <a:lvl1pPr>
              <a:defRPr/>
            </a:lvl1pPr>
          </a:lstStyle>
          <a:p>
            <a:pPr>
              <a:defRPr/>
            </a:pPr>
            <a:endParaRPr lang="en-US"/>
          </a:p>
        </p:txBody>
      </p:sp>
      <p:sp>
        <p:nvSpPr>
          <p:cNvPr id="8" name="Rectangle 10"/>
          <p:cNvSpPr>
            <a:spLocks noGrp="1" noChangeArrowheads="1"/>
          </p:cNvSpPr>
          <p:nvPr>
            <p:ph type="sldNum" sz="quarter" idx="11"/>
          </p:nvPr>
        </p:nvSpPr>
        <p:spPr/>
        <p:txBody>
          <a:bodyPr/>
          <a:lstStyle>
            <a:lvl1pPr>
              <a:defRPr/>
            </a:lvl1pPr>
          </a:lstStyle>
          <a:p>
            <a:r>
              <a:rPr lang="en-US" altLang="en-US"/>
              <a:t>Slide </a:t>
            </a:r>
            <a:fld id="{1F672A73-3309-4A85-94A1-EBBED5488B1A}" type="slidenum">
              <a:rPr lang="en-US" altLang="en-US"/>
              <a:pPr/>
              <a:t>‹#›</a:t>
            </a:fld>
            <a:endParaRPr lang="en-US" altLang="en-US"/>
          </a:p>
        </p:txBody>
      </p:sp>
    </p:spTree>
    <p:extLst>
      <p:ext uri="{BB962C8B-B14F-4D97-AF65-F5344CB8AC3E}">
        <p14:creationId xmlns:p14="http://schemas.microsoft.com/office/powerpoint/2010/main" val="34643686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9"/>
          <p:cNvSpPr>
            <a:spLocks noGrp="1" noChangeArrowheads="1"/>
          </p:cNvSpPr>
          <p:nvPr>
            <p:ph type="ftr" sz="quarter" idx="10"/>
          </p:nvPr>
        </p:nvSpPr>
        <p:spPr/>
        <p:txBody>
          <a:bodyPr/>
          <a:lstStyle>
            <a:lvl1pPr>
              <a:defRPr/>
            </a:lvl1pPr>
          </a:lstStyle>
          <a:p>
            <a:pPr>
              <a:defRPr/>
            </a:pPr>
            <a:endParaRPr lang="en-US"/>
          </a:p>
        </p:txBody>
      </p:sp>
      <p:sp>
        <p:nvSpPr>
          <p:cNvPr id="4" name="Rectangle 10"/>
          <p:cNvSpPr>
            <a:spLocks noGrp="1" noChangeArrowheads="1"/>
          </p:cNvSpPr>
          <p:nvPr>
            <p:ph type="sldNum" sz="quarter" idx="11"/>
          </p:nvPr>
        </p:nvSpPr>
        <p:spPr/>
        <p:txBody>
          <a:bodyPr/>
          <a:lstStyle>
            <a:lvl1pPr>
              <a:defRPr/>
            </a:lvl1pPr>
          </a:lstStyle>
          <a:p>
            <a:r>
              <a:rPr lang="en-US" altLang="en-US"/>
              <a:t>Slide </a:t>
            </a:r>
            <a:fld id="{BC1E2DB6-C720-4408-9126-B8E63E77226A}" type="slidenum">
              <a:rPr lang="en-US" altLang="en-US"/>
              <a:pPr/>
              <a:t>‹#›</a:t>
            </a:fld>
            <a:endParaRPr lang="en-US" altLang="en-US"/>
          </a:p>
        </p:txBody>
      </p:sp>
    </p:spTree>
    <p:extLst>
      <p:ext uri="{BB962C8B-B14F-4D97-AF65-F5344CB8AC3E}">
        <p14:creationId xmlns:p14="http://schemas.microsoft.com/office/powerpoint/2010/main" val="55834566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B2B25A64-59D5-4FDA-B7A7-F68C3A9CEE2A}" type="slidenum">
              <a:rPr lang="en-US" altLang="en-US"/>
              <a:pPr/>
              <a:t>‹#›</a:t>
            </a:fld>
            <a:endParaRPr lang="en-US" altLang="en-US"/>
          </a:p>
        </p:txBody>
      </p:sp>
    </p:spTree>
    <p:extLst>
      <p:ext uri="{BB962C8B-B14F-4D97-AF65-F5344CB8AC3E}">
        <p14:creationId xmlns:p14="http://schemas.microsoft.com/office/powerpoint/2010/main" val="220192330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350129023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F1BA2C4B-084A-4C1B-BEE0-242EAD2E38BE}" type="slidenum">
              <a:rPr lang="en-US" altLang="en-US"/>
              <a:pPr/>
              <a:t>‹#›</a:t>
            </a:fld>
            <a:endParaRPr lang="en-US" altLang="en-US"/>
          </a:p>
        </p:txBody>
      </p:sp>
    </p:spTree>
    <p:extLst>
      <p:ext uri="{BB962C8B-B14F-4D97-AF65-F5344CB8AC3E}">
        <p14:creationId xmlns:p14="http://schemas.microsoft.com/office/powerpoint/2010/main" val="31193729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CD7BAEBA-4B4D-4E45-823D-70DBE2E4532E}" type="slidenum">
              <a:rPr lang="en-US" altLang="en-US"/>
              <a:pPr/>
              <a:t>‹#›</a:t>
            </a:fld>
            <a:endParaRPr lang="en-US" altLang="en-US"/>
          </a:p>
        </p:txBody>
      </p:sp>
    </p:spTree>
    <p:extLst>
      <p:ext uri="{BB962C8B-B14F-4D97-AF65-F5344CB8AC3E}">
        <p14:creationId xmlns:p14="http://schemas.microsoft.com/office/powerpoint/2010/main" val="371743091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9"/>
          <p:cNvSpPr>
            <a:spLocks noGrp="1" noChangeArrowheads="1"/>
          </p:cNvSpPr>
          <p:nvPr>
            <p:ph type="ftr" sz="quarter" idx="10"/>
          </p:nvPr>
        </p:nvSpPr>
        <p:spPr/>
        <p:txBody>
          <a:bodyPr/>
          <a:lstStyle>
            <a:lvl1pPr>
              <a:defRPr/>
            </a:lvl1pPr>
          </a:lstStyle>
          <a:p>
            <a:pPr>
              <a:defRPr/>
            </a:pPr>
            <a:endParaRPr lang="en-US"/>
          </a:p>
        </p:txBody>
      </p:sp>
      <p:sp>
        <p:nvSpPr>
          <p:cNvPr id="6" name="Rectangle 10"/>
          <p:cNvSpPr>
            <a:spLocks noGrp="1" noChangeArrowheads="1"/>
          </p:cNvSpPr>
          <p:nvPr>
            <p:ph type="sldNum" sz="quarter" idx="11"/>
          </p:nvPr>
        </p:nvSpPr>
        <p:spPr/>
        <p:txBody>
          <a:bodyPr/>
          <a:lstStyle>
            <a:lvl1pPr>
              <a:defRPr/>
            </a:lvl1pPr>
          </a:lstStyle>
          <a:p>
            <a:r>
              <a:rPr lang="en-US" altLang="en-US"/>
              <a:t>Slide </a:t>
            </a:r>
            <a:fld id="{1B470389-631A-4C5A-9C3E-EB051F5BD804}" type="slidenum">
              <a:rPr lang="en-US" altLang="en-US"/>
              <a:pPr/>
              <a:t>‹#›</a:t>
            </a:fld>
            <a:endParaRPr lang="en-US" altLang="en-US"/>
          </a:p>
        </p:txBody>
      </p:sp>
    </p:spTree>
    <p:extLst>
      <p:ext uri="{BB962C8B-B14F-4D97-AF65-F5344CB8AC3E}">
        <p14:creationId xmlns:p14="http://schemas.microsoft.com/office/powerpoint/2010/main" val="173666751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9"/>
          <p:cNvSpPr>
            <a:spLocks noGrp="1" noChangeArrowheads="1"/>
          </p:cNvSpPr>
          <p:nvPr>
            <p:ph type="ftr" sz="quarter" idx="10"/>
          </p:nvPr>
        </p:nvSpPr>
        <p:spPr/>
        <p:txBody>
          <a:bodyPr/>
          <a:lstStyle>
            <a:lvl1pPr>
              <a:defRPr/>
            </a:lvl1pPr>
          </a:lstStyle>
          <a:p>
            <a:pPr>
              <a:defRPr/>
            </a:pPr>
            <a:endParaRPr lang="en-US"/>
          </a:p>
        </p:txBody>
      </p:sp>
      <p:sp>
        <p:nvSpPr>
          <p:cNvPr id="8" name="Rectangle 10"/>
          <p:cNvSpPr>
            <a:spLocks noGrp="1" noChangeArrowheads="1"/>
          </p:cNvSpPr>
          <p:nvPr>
            <p:ph type="sldNum" sz="quarter" idx="11"/>
          </p:nvPr>
        </p:nvSpPr>
        <p:spPr/>
        <p:txBody>
          <a:bodyPr/>
          <a:lstStyle>
            <a:lvl1pPr>
              <a:defRPr/>
            </a:lvl1pPr>
          </a:lstStyle>
          <a:p>
            <a:r>
              <a:rPr lang="en-US" altLang="en-US"/>
              <a:t>Slide </a:t>
            </a:r>
            <a:fld id="{205864D6-944A-40BD-BC85-37BD2230801D}" type="slidenum">
              <a:rPr lang="en-US" altLang="en-US"/>
              <a:pPr/>
              <a:t>‹#›</a:t>
            </a:fld>
            <a:endParaRPr lang="en-US" altLang="en-US"/>
          </a:p>
        </p:txBody>
      </p:sp>
    </p:spTree>
    <p:extLst>
      <p:ext uri="{BB962C8B-B14F-4D97-AF65-F5344CB8AC3E}">
        <p14:creationId xmlns:p14="http://schemas.microsoft.com/office/powerpoint/2010/main" val="2866969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EE5BD422-AAE0-423D-834C-A147EC06D2E9}" type="slidenum">
              <a:rPr lang="en-US" altLang="en-US"/>
              <a:pPr/>
              <a:t>‹#›</a:t>
            </a:fld>
            <a:endParaRPr lang="en-US" altLang="en-US"/>
          </a:p>
        </p:txBody>
      </p:sp>
    </p:spTree>
    <p:extLst>
      <p:ext uri="{BB962C8B-B14F-4D97-AF65-F5344CB8AC3E}">
        <p14:creationId xmlns:p14="http://schemas.microsoft.com/office/powerpoint/2010/main" val="376427742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9"/>
          <p:cNvSpPr>
            <a:spLocks noGrp="1" noChangeArrowheads="1"/>
          </p:cNvSpPr>
          <p:nvPr>
            <p:ph type="ftr" sz="quarter" idx="10"/>
          </p:nvPr>
        </p:nvSpPr>
        <p:spPr/>
        <p:txBody>
          <a:bodyPr/>
          <a:lstStyle>
            <a:lvl1pPr>
              <a:defRPr/>
            </a:lvl1pPr>
          </a:lstStyle>
          <a:p>
            <a:pPr>
              <a:defRPr/>
            </a:pPr>
            <a:endParaRPr lang="en-US"/>
          </a:p>
        </p:txBody>
      </p:sp>
      <p:sp>
        <p:nvSpPr>
          <p:cNvPr id="4" name="Rectangle 10"/>
          <p:cNvSpPr>
            <a:spLocks noGrp="1" noChangeArrowheads="1"/>
          </p:cNvSpPr>
          <p:nvPr>
            <p:ph type="sldNum" sz="quarter" idx="11"/>
          </p:nvPr>
        </p:nvSpPr>
        <p:spPr/>
        <p:txBody>
          <a:bodyPr/>
          <a:lstStyle>
            <a:lvl1pPr>
              <a:defRPr/>
            </a:lvl1pPr>
          </a:lstStyle>
          <a:p>
            <a:r>
              <a:rPr lang="en-US" altLang="en-US"/>
              <a:t>Slide </a:t>
            </a:r>
            <a:fld id="{04D5DA3C-0F08-4721-BC50-06F5B647C734}" type="slidenum">
              <a:rPr lang="en-US" altLang="en-US"/>
              <a:pPr/>
              <a:t>‹#›</a:t>
            </a:fld>
            <a:endParaRPr lang="en-US" altLang="en-US"/>
          </a:p>
        </p:txBody>
      </p:sp>
    </p:spTree>
    <p:extLst>
      <p:ext uri="{BB962C8B-B14F-4D97-AF65-F5344CB8AC3E}">
        <p14:creationId xmlns:p14="http://schemas.microsoft.com/office/powerpoint/2010/main" val="406484005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1B10459D-5B5B-4658-9EC5-98B65F233C6A}" type="slidenum">
              <a:rPr lang="en-US" altLang="en-US"/>
              <a:pPr/>
              <a:t>‹#›</a:t>
            </a:fld>
            <a:endParaRPr lang="en-US" altLang="en-US"/>
          </a:p>
        </p:txBody>
      </p:sp>
    </p:spTree>
    <p:extLst>
      <p:ext uri="{BB962C8B-B14F-4D97-AF65-F5344CB8AC3E}">
        <p14:creationId xmlns:p14="http://schemas.microsoft.com/office/powerpoint/2010/main" val="230076233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atin typeface="Arial" charset="0"/>
                <a:ea typeface="+mn-ea"/>
              </a:defRPr>
            </a:lvl1pPr>
          </a:lstStyle>
          <a:p>
            <a:pPr>
              <a:defRPr/>
            </a:pPr>
            <a:endParaRPr lang="en-US"/>
          </a:p>
        </p:txBody>
      </p:sp>
    </p:spTree>
    <p:extLst>
      <p:ext uri="{BB962C8B-B14F-4D97-AF65-F5344CB8AC3E}">
        <p14:creationId xmlns:p14="http://schemas.microsoft.com/office/powerpoint/2010/main" val="360705656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696D4206-4CDE-4E46-AA65-A584F3675205}" type="slidenum">
              <a:rPr lang="en-US" altLang="en-US"/>
              <a:pPr/>
              <a:t>‹#›</a:t>
            </a:fld>
            <a:endParaRPr lang="en-US" altLang="en-US"/>
          </a:p>
        </p:txBody>
      </p:sp>
    </p:spTree>
    <p:extLst>
      <p:ext uri="{BB962C8B-B14F-4D97-AF65-F5344CB8AC3E}">
        <p14:creationId xmlns:p14="http://schemas.microsoft.com/office/powerpoint/2010/main" val="33161831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smtClean="0"/>
              <a:t>Click to edit Master text styles</a:t>
            </a:r>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C2E803A6-2019-41FD-875D-5F432D8F6E08}" type="slidenum">
              <a:rPr lang="en-US" altLang="en-US"/>
              <a:pPr/>
              <a:t>‹#›</a:t>
            </a:fld>
            <a:endParaRPr lang="en-US" altLang="en-US"/>
          </a:p>
        </p:txBody>
      </p:sp>
    </p:spTree>
    <p:extLst>
      <p:ext uri="{BB962C8B-B14F-4D97-AF65-F5344CB8AC3E}">
        <p14:creationId xmlns:p14="http://schemas.microsoft.com/office/powerpoint/2010/main" val="289904377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9"/>
          <p:cNvSpPr>
            <a:spLocks noGrp="1" noChangeArrowheads="1"/>
          </p:cNvSpPr>
          <p:nvPr>
            <p:ph type="ftr" sz="quarter" idx="10"/>
          </p:nvPr>
        </p:nvSpPr>
        <p:spPr/>
        <p:txBody>
          <a:bodyPr/>
          <a:lstStyle>
            <a:lvl1pPr>
              <a:defRPr/>
            </a:lvl1pPr>
          </a:lstStyle>
          <a:p>
            <a:pPr>
              <a:defRPr/>
            </a:pPr>
            <a:endParaRPr lang="en-US"/>
          </a:p>
        </p:txBody>
      </p:sp>
      <p:sp>
        <p:nvSpPr>
          <p:cNvPr id="6" name="Rectangle 10"/>
          <p:cNvSpPr>
            <a:spLocks noGrp="1" noChangeArrowheads="1"/>
          </p:cNvSpPr>
          <p:nvPr>
            <p:ph type="sldNum" sz="quarter" idx="11"/>
          </p:nvPr>
        </p:nvSpPr>
        <p:spPr/>
        <p:txBody>
          <a:bodyPr/>
          <a:lstStyle>
            <a:lvl1pPr>
              <a:defRPr/>
            </a:lvl1pPr>
          </a:lstStyle>
          <a:p>
            <a:r>
              <a:rPr lang="en-US" altLang="en-US"/>
              <a:t>Slide </a:t>
            </a:r>
            <a:fld id="{BA480AB5-5383-4D80-A300-09599A1747D8}" type="slidenum">
              <a:rPr lang="en-US" altLang="en-US"/>
              <a:pPr/>
              <a:t>‹#›</a:t>
            </a:fld>
            <a:endParaRPr lang="en-US" altLang="en-US"/>
          </a:p>
        </p:txBody>
      </p:sp>
    </p:spTree>
    <p:extLst>
      <p:ext uri="{BB962C8B-B14F-4D97-AF65-F5344CB8AC3E}">
        <p14:creationId xmlns:p14="http://schemas.microsoft.com/office/powerpoint/2010/main" val="49715499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Rectangle 9"/>
          <p:cNvSpPr>
            <a:spLocks noGrp="1" noChangeArrowheads="1"/>
          </p:cNvSpPr>
          <p:nvPr>
            <p:ph type="ftr" sz="quarter" idx="10"/>
          </p:nvPr>
        </p:nvSpPr>
        <p:spPr/>
        <p:txBody>
          <a:bodyPr/>
          <a:lstStyle>
            <a:lvl1pPr>
              <a:defRPr/>
            </a:lvl1pPr>
          </a:lstStyle>
          <a:p>
            <a:pPr>
              <a:defRPr/>
            </a:pPr>
            <a:endParaRPr lang="en-US"/>
          </a:p>
        </p:txBody>
      </p:sp>
      <p:sp>
        <p:nvSpPr>
          <p:cNvPr id="8" name="Rectangle 10"/>
          <p:cNvSpPr>
            <a:spLocks noGrp="1" noChangeArrowheads="1"/>
          </p:cNvSpPr>
          <p:nvPr>
            <p:ph type="sldNum" sz="quarter" idx="11"/>
          </p:nvPr>
        </p:nvSpPr>
        <p:spPr/>
        <p:txBody>
          <a:bodyPr/>
          <a:lstStyle>
            <a:lvl1pPr>
              <a:defRPr/>
            </a:lvl1pPr>
          </a:lstStyle>
          <a:p>
            <a:r>
              <a:rPr lang="en-US" altLang="en-US"/>
              <a:t>Slide </a:t>
            </a:r>
            <a:fld id="{80572792-420B-499B-8155-1B5E994EF2EC}" type="slidenum">
              <a:rPr lang="en-US" altLang="en-US"/>
              <a:pPr/>
              <a:t>‹#›</a:t>
            </a:fld>
            <a:endParaRPr lang="en-US" altLang="en-US"/>
          </a:p>
        </p:txBody>
      </p:sp>
    </p:spTree>
    <p:extLst>
      <p:ext uri="{BB962C8B-B14F-4D97-AF65-F5344CB8AC3E}">
        <p14:creationId xmlns:p14="http://schemas.microsoft.com/office/powerpoint/2010/main" val="402770145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Rectangle 9"/>
          <p:cNvSpPr>
            <a:spLocks noGrp="1" noChangeArrowheads="1"/>
          </p:cNvSpPr>
          <p:nvPr>
            <p:ph type="ftr" sz="quarter" idx="10"/>
          </p:nvPr>
        </p:nvSpPr>
        <p:spPr/>
        <p:txBody>
          <a:bodyPr/>
          <a:lstStyle>
            <a:lvl1pPr>
              <a:defRPr/>
            </a:lvl1pPr>
          </a:lstStyle>
          <a:p>
            <a:pPr>
              <a:defRPr/>
            </a:pPr>
            <a:endParaRPr lang="en-US"/>
          </a:p>
        </p:txBody>
      </p:sp>
      <p:sp>
        <p:nvSpPr>
          <p:cNvPr id="4" name="Rectangle 10"/>
          <p:cNvSpPr>
            <a:spLocks noGrp="1" noChangeArrowheads="1"/>
          </p:cNvSpPr>
          <p:nvPr>
            <p:ph type="sldNum" sz="quarter" idx="11"/>
          </p:nvPr>
        </p:nvSpPr>
        <p:spPr/>
        <p:txBody>
          <a:bodyPr/>
          <a:lstStyle>
            <a:lvl1pPr>
              <a:defRPr/>
            </a:lvl1pPr>
          </a:lstStyle>
          <a:p>
            <a:r>
              <a:rPr lang="en-US" altLang="en-US"/>
              <a:t>Slide </a:t>
            </a:r>
            <a:fld id="{57D1DE59-6035-4AAC-81C8-A95ACDB1B9A2}" type="slidenum">
              <a:rPr lang="en-US" altLang="en-US"/>
              <a:pPr/>
              <a:t>‹#›</a:t>
            </a:fld>
            <a:endParaRPr lang="en-US" altLang="en-US"/>
          </a:p>
        </p:txBody>
      </p:sp>
    </p:spTree>
    <p:extLst>
      <p:ext uri="{BB962C8B-B14F-4D97-AF65-F5344CB8AC3E}">
        <p14:creationId xmlns:p14="http://schemas.microsoft.com/office/powerpoint/2010/main" val="2335590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dirty="0" smtClean="0"/>
              <a:t>Click to edit Master title style</a:t>
            </a:r>
            <a:endParaRPr lang="en-US" dirty="0"/>
          </a:p>
        </p:txBody>
      </p:sp>
      <p:sp>
        <p:nvSpPr>
          <p:cNvPr id="3" name="Table Placeholder 2"/>
          <p:cNvSpPr>
            <a:spLocks noGrp="1"/>
          </p:cNvSpPr>
          <p:nvPr>
            <p:ph type="tbl" idx="1"/>
          </p:nvPr>
        </p:nvSpPr>
        <p:spPr>
          <a:xfrm>
            <a:off x="457200" y="1600200"/>
            <a:ext cx="8229600" cy="4525963"/>
          </a:xfrm>
        </p:spPr>
        <p:txBody>
          <a:bodyPr/>
          <a:lstStyle/>
          <a:p>
            <a:pPr lvl="0"/>
            <a:endParaRPr lang="en-US" noProof="0" dirty="0" smtClean="0"/>
          </a:p>
        </p:txBody>
      </p:sp>
      <p:sp>
        <p:nvSpPr>
          <p:cNvPr id="4" name="Rectangle 9"/>
          <p:cNvSpPr>
            <a:spLocks noGrp="1" noChangeArrowheads="1"/>
          </p:cNvSpPr>
          <p:nvPr>
            <p:ph type="ftr" sz="quarter" idx="10"/>
          </p:nvPr>
        </p:nvSpPr>
        <p:spPr/>
        <p:txBody>
          <a:bodyPr/>
          <a:lstStyle>
            <a:lvl1pPr>
              <a:defRPr/>
            </a:lvl1pPr>
          </a:lstStyle>
          <a:p>
            <a:pPr>
              <a:defRPr/>
            </a:pPr>
            <a:endParaRPr lang="en-US"/>
          </a:p>
        </p:txBody>
      </p:sp>
      <p:sp>
        <p:nvSpPr>
          <p:cNvPr id="5" name="Rectangle 10"/>
          <p:cNvSpPr>
            <a:spLocks noGrp="1" noChangeArrowheads="1"/>
          </p:cNvSpPr>
          <p:nvPr>
            <p:ph type="sldNum" sz="quarter" idx="11"/>
          </p:nvPr>
        </p:nvSpPr>
        <p:spPr/>
        <p:txBody>
          <a:bodyPr/>
          <a:lstStyle>
            <a:lvl1pPr>
              <a:defRPr/>
            </a:lvl1pPr>
          </a:lstStyle>
          <a:p>
            <a:r>
              <a:rPr lang="en-US" altLang="en-US"/>
              <a:t>Slide </a:t>
            </a:r>
            <a:fld id="{A1A86F16-0255-494E-A619-C213D4C3D8C5}" type="slidenum">
              <a:rPr lang="en-US" altLang="en-US"/>
              <a:pPr/>
              <a:t>‹#›</a:t>
            </a:fld>
            <a:endParaRPr lang="en-US" altLang="en-US"/>
          </a:p>
        </p:txBody>
      </p:sp>
    </p:spTree>
    <p:extLst>
      <p:ext uri="{BB962C8B-B14F-4D97-AF65-F5344CB8AC3E}">
        <p14:creationId xmlns:p14="http://schemas.microsoft.com/office/powerpoint/2010/main" val="135320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2D478CB3-395D-4556-A7F7-44ABAA9F7883}" type="slidenum">
              <a:rPr lang="en-US" altLang="en-US"/>
              <a:pPr/>
              <a:t>‹#›</a:t>
            </a:fld>
            <a:endParaRPr lang="en-US" altLang="en-US"/>
          </a:p>
        </p:txBody>
      </p:sp>
    </p:spTree>
    <p:extLst>
      <p:ext uri="{BB962C8B-B14F-4D97-AF65-F5344CB8AC3E}">
        <p14:creationId xmlns:p14="http://schemas.microsoft.com/office/powerpoint/2010/main" val="1570010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2400CC0E-5AFE-482A-88F3-587B7D0889D2}" type="slidenum">
              <a:rPr lang="en-US" altLang="en-US"/>
              <a:pPr/>
              <a:t>‹#›</a:t>
            </a:fld>
            <a:endParaRPr lang="en-US" altLang="en-US"/>
          </a:p>
        </p:txBody>
      </p:sp>
    </p:spTree>
    <p:extLst>
      <p:ext uri="{BB962C8B-B14F-4D97-AF65-F5344CB8AC3E}">
        <p14:creationId xmlns:p14="http://schemas.microsoft.com/office/powerpoint/2010/main" val="21643433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B2B4ED4A-67D8-48D5-BCF7-A1E5BE39D249}" type="slidenum">
              <a:rPr lang="en-US" altLang="en-US"/>
              <a:pPr/>
              <a:t>‹#›</a:t>
            </a:fld>
            <a:endParaRPr lang="en-US" altLang="en-US"/>
          </a:p>
        </p:txBody>
      </p:sp>
    </p:spTree>
    <p:extLst>
      <p:ext uri="{BB962C8B-B14F-4D97-AF65-F5344CB8AC3E}">
        <p14:creationId xmlns:p14="http://schemas.microsoft.com/office/powerpoint/2010/main" val="28002069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43.xml"/><Relationship Id="rId7" Type="http://schemas.openxmlformats.org/officeDocument/2006/relationships/slideLayout" Target="../slideLayouts/slideLayout47.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5" Type="http://schemas.openxmlformats.org/officeDocument/2006/relationships/slideLayout" Target="../slideLayouts/slideLayout45.xml"/><Relationship Id="rId4" Type="http://schemas.openxmlformats.org/officeDocument/2006/relationships/slideLayout" Target="../slideLayouts/slideLayout44.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50.xml"/><Relationship Id="rId7" Type="http://schemas.openxmlformats.org/officeDocument/2006/relationships/slideLayout" Target="../slideLayouts/slideLayout54.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5" Type="http://schemas.openxmlformats.org/officeDocument/2006/relationships/slideLayout" Target="../slideLayouts/slideLayout52.xml"/><Relationship Id="rId4" Type="http://schemas.openxmlformats.org/officeDocument/2006/relationships/slideLayout" Target="../slideLayouts/slideLayout51.xml"/></Relationships>
</file>

<file path=ppt/slideMasters/_rels/slideMaster8.xml.rels><?xml version="1.0" encoding="UTF-8" standalone="yes"?>
<Relationships xmlns="http://schemas.openxmlformats.org/package/2006/relationships"><Relationship Id="rId8" Type="http://schemas.openxmlformats.org/officeDocument/2006/relationships/theme" Target="../theme/theme8.xml"/><Relationship Id="rId3" Type="http://schemas.openxmlformats.org/officeDocument/2006/relationships/slideLayout" Target="../slideLayouts/slideLayout5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5" Type="http://schemas.openxmlformats.org/officeDocument/2006/relationships/slideLayout" Target="../slideLayouts/slideLayout59.xml"/><Relationship Id="rId4" Type="http://schemas.openxmlformats.org/officeDocument/2006/relationships/slideLayout" Target="../slideLayouts/slideLayout58.xml"/></Relationships>
</file>

<file path=ppt/slideMasters/_rels/slideMaster9.xml.rels><?xml version="1.0" encoding="UTF-8" standalone="yes"?>
<Relationships xmlns="http://schemas.openxmlformats.org/package/2006/relationships"><Relationship Id="rId8" Type="http://schemas.openxmlformats.org/officeDocument/2006/relationships/theme" Target="../theme/theme9.xml"/><Relationship Id="rId3" Type="http://schemas.openxmlformats.org/officeDocument/2006/relationships/slideLayout" Target="../slideLayouts/slideLayout64.xml"/><Relationship Id="rId7" Type="http://schemas.openxmlformats.org/officeDocument/2006/relationships/slideLayout" Target="../slideLayouts/slideLayout68.xml"/><Relationship Id="rId2" Type="http://schemas.openxmlformats.org/officeDocument/2006/relationships/slideLayout" Target="../slideLayouts/slideLayout63.xml"/><Relationship Id="rId1" Type="http://schemas.openxmlformats.org/officeDocument/2006/relationships/slideLayout" Target="../slideLayouts/slideLayout62.xml"/><Relationship Id="rId6" Type="http://schemas.openxmlformats.org/officeDocument/2006/relationships/slideLayout" Target="../slideLayouts/slideLayout67.xml"/><Relationship Id="rId5" Type="http://schemas.openxmlformats.org/officeDocument/2006/relationships/slideLayout" Target="../slideLayouts/slideLayout66.xml"/><Relationship Id="rId4"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a:solidFill>
                  <a:srgbClr val="000000"/>
                </a:solidFill>
                <a:latin typeface="Arial" charset="0"/>
                <a:ea typeface="+mn-ea"/>
                <a:cs typeface="+mn-cs"/>
              </a:defRPr>
            </a:lvl1pPr>
          </a:lstStyle>
          <a:p>
            <a:pPr>
              <a:defRPr/>
            </a:pPr>
            <a:endParaRPr lang="en-US"/>
          </a:p>
        </p:txBody>
      </p:sp>
      <p:sp>
        <p:nvSpPr>
          <p:cNvPr id="1029" name="Rectangle 5"/>
          <p:cNvSpPr>
            <a:spLocks noGrp="1" noChangeArrowheads="1"/>
          </p:cNvSpPr>
          <p:nvPr>
            <p:ph type="ftr" sz="quarter" idx="3"/>
          </p:nvPr>
        </p:nvSpPr>
        <p:spPr bwMode="auto">
          <a:xfrm>
            <a:off x="35814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ea typeface="+mn-ea"/>
                <a:cs typeface="+mn-cs"/>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a:solidFill>
                  <a:srgbClr val="000000"/>
                </a:solidFill>
              </a:defRPr>
            </a:lvl1pPr>
          </a:lstStyle>
          <a:p>
            <a:fld id="{3D4AE139-0C5D-4F0B-A9DB-7388A285A25E}"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5454" r:id="rId1"/>
    <p:sldLayoutId id="2147485444" r:id="rId2"/>
    <p:sldLayoutId id="2147485445" r:id="rId3"/>
    <p:sldLayoutId id="2147485446" r:id="rId4"/>
    <p:sldLayoutId id="2147485447" r:id="rId5"/>
    <p:sldLayoutId id="2147485448" r:id="rId6"/>
    <p:sldLayoutId id="2147485449" r:id="rId7"/>
    <p:sldLayoutId id="2147485450" r:id="rId8"/>
    <p:sldLayoutId id="2147485451" r:id="rId9"/>
    <p:sldLayoutId id="2147485452" r:id="rId10"/>
    <p:sldLayoutId id="2147485453" r:id="rId11"/>
    <p:sldLayoutId id="2147485511" r:id="rId12"/>
  </p:sldLayoutIdLst>
  <p:hf hdr="0" ftr="0" dt="0"/>
  <p:txStyles>
    <p:titleStyle>
      <a:lvl1pPr algn="ctr" rtl="0" eaLnBrk="0" fontAlgn="base" hangingPunct="0">
        <a:spcBef>
          <a:spcPct val="0"/>
        </a:spcBef>
        <a:spcAft>
          <a:spcPct val="0"/>
        </a:spcAft>
        <a:defRPr lang="en-US" sz="4000" dirty="0">
          <a:solidFill>
            <a:schemeClr val="tx2"/>
          </a:solidFill>
          <a:latin typeface="+mj-lt"/>
          <a:ea typeface="ＭＳ Ｐゴシック" charset="0"/>
          <a:cs typeface="ＭＳ Ｐゴシック" charset="0"/>
        </a:defRPr>
      </a:lvl1pPr>
      <a:lvl2pPr algn="ctr" rtl="0" eaLnBrk="0" fontAlgn="base" hangingPunct="0">
        <a:spcBef>
          <a:spcPct val="0"/>
        </a:spcBef>
        <a:spcAft>
          <a:spcPct val="0"/>
        </a:spcAft>
        <a:defRPr sz="4000">
          <a:solidFill>
            <a:schemeClr val="tx2"/>
          </a:solidFill>
          <a:latin typeface="Verdana" pitchFamily="34" charset="0"/>
          <a:ea typeface="ＭＳ Ｐゴシック" charset="0"/>
          <a:cs typeface="ＭＳ Ｐゴシック" charset="0"/>
        </a:defRPr>
      </a:lvl2pPr>
      <a:lvl3pPr algn="ctr" rtl="0" eaLnBrk="0" fontAlgn="base" hangingPunct="0">
        <a:spcBef>
          <a:spcPct val="0"/>
        </a:spcBef>
        <a:spcAft>
          <a:spcPct val="0"/>
        </a:spcAft>
        <a:defRPr sz="4000">
          <a:solidFill>
            <a:schemeClr val="tx2"/>
          </a:solidFill>
          <a:latin typeface="Verdana" pitchFamily="34" charset="0"/>
          <a:ea typeface="ＭＳ Ｐゴシック" charset="0"/>
          <a:cs typeface="ＭＳ Ｐゴシック" charset="0"/>
        </a:defRPr>
      </a:lvl3pPr>
      <a:lvl4pPr algn="ctr" rtl="0" eaLnBrk="0" fontAlgn="base" hangingPunct="0">
        <a:spcBef>
          <a:spcPct val="0"/>
        </a:spcBef>
        <a:spcAft>
          <a:spcPct val="0"/>
        </a:spcAft>
        <a:defRPr sz="4000">
          <a:solidFill>
            <a:schemeClr val="tx2"/>
          </a:solidFill>
          <a:latin typeface="Verdana" pitchFamily="34" charset="0"/>
          <a:ea typeface="ＭＳ Ｐゴシック" charset="0"/>
          <a:cs typeface="ＭＳ Ｐゴシック" charset="0"/>
        </a:defRPr>
      </a:lvl4pPr>
      <a:lvl5pPr algn="ctr" rtl="0" eaLnBrk="0" fontAlgn="base" hangingPunct="0">
        <a:spcBef>
          <a:spcPct val="0"/>
        </a:spcBef>
        <a:spcAft>
          <a:spcPct val="0"/>
        </a:spcAft>
        <a:defRPr sz="4000">
          <a:solidFill>
            <a:schemeClr val="tx2"/>
          </a:solidFill>
          <a:latin typeface="Verdana"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lang="en-US" sz="3200" dirty="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lang="en-US" sz="2800" dirty="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lang="en-US" sz="2400" dirty="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lang="en-US" sz="2000" dirty="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lang="en-US" sz="2000" dirty="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Text Box 8"/>
          <p:cNvSpPr txBox="1">
            <a:spLocks noChangeArrowheads="1"/>
          </p:cNvSpPr>
          <p:nvPr userDrawn="1"/>
        </p:nvSpPr>
        <p:spPr bwMode="auto">
          <a:xfrm>
            <a:off x="228600" y="6613525"/>
            <a:ext cx="2057400" cy="244475"/>
          </a:xfrm>
          <a:prstGeom prst="rect">
            <a:avLst/>
          </a:prstGeom>
          <a:noFill/>
          <a:ln>
            <a:noFill/>
          </a:ln>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000" dirty="0" smtClean="0">
                <a:solidFill>
                  <a:srgbClr val="000000"/>
                </a:solidFill>
                <a:ea typeface="+mn-ea"/>
              </a:rPr>
              <a:t>Component 10/Unit 3-2</a:t>
            </a:r>
          </a:p>
        </p:txBody>
      </p:sp>
      <p:sp>
        <p:nvSpPr>
          <p:cNvPr id="1033" name="Rectangle 9"/>
          <p:cNvSpPr>
            <a:spLocks noGrp="1" noChangeArrowheads="1"/>
          </p:cNvSpPr>
          <p:nvPr>
            <p:ph type="ftr" sz="quarter" idx="3"/>
          </p:nvPr>
        </p:nvSpPr>
        <p:spPr bwMode="auto">
          <a:xfrm>
            <a:off x="3352800" y="6477000"/>
            <a:ext cx="2019300" cy="3810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ea typeface="+mn-ea"/>
                <a:cs typeface="+mn-cs"/>
              </a:defRPr>
            </a:lvl1pPr>
          </a:lstStyle>
          <a:p>
            <a:pPr>
              <a:defRPr/>
            </a:pPr>
            <a:endParaRPr lang="en-US"/>
          </a:p>
        </p:txBody>
      </p:sp>
      <p:sp>
        <p:nvSpPr>
          <p:cNvPr id="1034" name="Rectangle 10"/>
          <p:cNvSpPr>
            <a:spLocks noGrp="1" noChangeArrowheads="1"/>
          </p:cNvSpPr>
          <p:nvPr>
            <p:ph type="sldNum" sz="quarter" idx="4"/>
          </p:nvPr>
        </p:nvSpPr>
        <p:spPr bwMode="auto">
          <a:xfrm>
            <a:off x="6629400" y="65532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rgbClr val="000000"/>
                </a:solidFill>
              </a:defRPr>
            </a:lvl1pPr>
          </a:lstStyle>
          <a:p>
            <a:fld id="{5B1AEC87-7BDA-4164-8187-8A8EBEBA88D1}"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5455" r:id="rId1"/>
    <p:sldLayoutId id="2147485456" r:id="rId2"/>
    <p:sldLayoutId id="2147485457" r:id="rId3"/>
    <p:sldLayoutId id="2147485458" r:id="rId4"/>
    <p:sldLayoutId id="2147485459" r:id="rId5"/>
    <p:sldLayoutId id="2147485460" r:id="rId6"/>
    <p:sldLayoutId id="2147485461" r:id="rId7"/>
  </p:sldLayoutIdLst>
  <p:hf hdr="0" ftr="0" dt="0"/>
  <p:txStyles>
    <p:titleStyle>
      <a:lvl1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Text Box 8"/>
          <p:cNvSpPr txBox="1">
            <a:spLocks noChangeArrowheads="1"/>
          </p:cNvSpPr>
          <p:nvPr userDrawn="1"/>
        </p:nvSpPr>
        <p:spPr bwMode="auto">
          <a:xfrm>
            <a:off x="228600" y="6613525"/>
            <a:ext cx="2057400" cy="244475"/>
          </a:xfrm>
          <a:prstGeom prst="rect">
            <a:avLst/>
          </a:prstGeom>
          <a:noFill/>
          <a:ln>
            <a:noFill/>
          </a:ln>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000" dirty="0" smtClean="0">
                <a:solidFill>
                  <a:srgbClr val="000000"/>
                </a:solidFill>
                <a:ea typeface="+mn-ea"/>
              </a:rPr>
              <a:t>Component 10/Unit 3-2</a:t>
            </a:r>
          </a:p>
        </p:txBody>
      </p:sp>
      <p:sp>
        <p:nvSpPr>
          <p:cNvPr id="1033" name="Rectangle 9"/>
          <p:cNvSpPr>
            <a:spLocks noGrp="1" noChangeArrowheads="1"/>
          </p:cNvSpPr>
          <p:nvPr>
            <p:ph type="ftr" sz="quarter" idx="3"/>
          </p:nvPr>
        </p:nvSpPr>
        <p:spPr bwMode="auto">
          <a:xfrm>
            <a:off x="3352800" y="6477000"/>
            <a:ext cx="2019300" cy="3810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ea typeface="+mn-ea"/>
                <a:cs typeface="+mn-cs"/>
              </a:defRPr>
            </a:lvl1pPr>
          </a:lstStyle>
          <a:p>
            <a:pPr>
              <a:defRPr/>
            </a:pPr>
            <a:endParaRPr lang="en-US"/>
          </a:p>
        </p:txBody>
      </p:sp>
      <p:sp>
        <p:nvSpPr>
          <p:cNvPr id="1034" name="Rectangle 10"/>
          <p:cNvSpPr>
            <a:spLocks noGrp="1" noChangeArrowheads="1"/>
          </p:cNvSpPr>
          <p:nvPr>
            <p:ph type="sldNum" sz="quarter" idx="4"/>
          </p:nvPr>
        </p:nvSpPr>
        <p:spPr bwMode="auto">
          <a:xfrm>
            <a:off x="6629400" y="65532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rgbClr val="000000"/>
                </a:solidFill>
              </a:defRPr>
            </a:lvl1pPr>
          </a:lstStyle>
          <a:p>
            <a:fld id="{2A04275F-0DEA-4A8F-A1DF-B2C69808B78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5462" r:id="rId1"/>
    <p:sldLayoutId id="2147485463" r:id="rId2"/>
    <p:sldLayoutId id="2147485464" r:id="rId3"/>
    <p:sldLayoutId id="2147485465" r:id="rId4"/>
    <p:sldLayoutId id="2147485466" r:id="rId5"/>
    <p:sldLayoutId id="2147485467" r:id="rId6"/>
    <p:sldLayoutId id="2147485468" r:id="rId7"/>
  </p:sldLayoutIdLst>
  <p:hf hdr="0" ftr="0" dt="0"/>
  <p:txStyles>
    <p:titleStyle>
      <a:lvl1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409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Text Box 8"/>
          <p:cNvSpPr txBox="1">
            <a:spLocks noChangeArrowheads="1"/>
          </p:cNvSpPr>
          <p:nvPr userDrawn="1"/>
        </p:nvSpPr>
        <p:spPr bwMode="auto">
          <a:xfrm>
            <a:off x="228600" y="6613525"/>
            <a:ext cx="2057400" cy="244475"/>
          </a:xfrm>
          <a:prstGeom prst="rect">
            <a:avLst/>
          </a:prstGeom>
          <a:noFill/>
          <a:ln>
            <a:noFill/>
          </a:ln>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000" dirty="0" smtClean="0">
                <a:solidFill>
                  <a:srgbClr val="000000"/>
                </a:solidFill>
                <a:ea typeface="+mn-ea"/>
              </a:rPr>
              <a:t>Component 10/Unit 3-2</a:t>
            </a:r>
          </a:p>
        </p:txBody>
      </p:sp>
      <p:sp>
        <p:nvSpPr>
          <p:cNvPr id="1033" name="Rectangle 9"/>
          <p:cNvSpPr>
            <a:spLocks noGrp="1" noChangeArrowheads="1"/>
          </p:cNvSpPr>
          <p:nvPr>
            <p:ph type="ftr" sz="quarter" idx="3"/>
          </p:nvPr>
        </p:nvSpPr>
        <p:spPr bwMode="auto">
          <a:xfrm>
            <a:off x="3352800" y="6477000"/>
            <a:ext cx="2019300" cy="3810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ea typeface="+mn-ea"/>
                <a:cs typeface="+mn-cs"/>
              </a:defRPr>
            </a:lvl1pPr>
          </a:lstStyle>
          <a:p>
            <a:pPr>
              <a:defRPr/>
            </a:pPr>
            <a:endParaRPr lang="en-US"/>
          </a:p>
        </p:txBody>
      </p:sp>
      <p:sp>
        <p:nvSpPr>
          <p:cNvPr id="1034" name="Rectangle 10"/>
          <p:cNvSpPr>
            <a:spLocks noGrp="1" noChangeArrowheads="1"/>
          </p:cNvSpPr>
          <p:nvPr>
            <p:ph type="sldNum" sz="quarter" idx="4"/>
          </p:nvPr>
        </p:nvSpPr>
        <p:spPr bwMode="auto">
          <a:xfrm>
            <a:off x="6629400" y="65532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rgbClr val="000000"/>
                </a:solidFill>
              </a:defRPr>
            </a:lvl1pPr>
          </a:lstStyle>
          <a:p>
            <a:fld id="{8C8E0B24-DB33-45C2-A14C-FF2E0982A76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5469" r:id="rId1"/>
    <p:sldLayoutId id="2147485470" r:id="rId2"/>
    <p:sldLayoutId id="2147485471" r:id="rId3"/>
    <p:sldLayoutId id="2147485472" r:id="rId4"/>
    <p:sldLayoutId id="2147485473" r:id="rId5"/>
    <p:sldLayoutId id="2147485474" r:id="rId6"/>
    <p:sldLayoutId id="2147485475" r:id="rId7"/>
  </p:sldLayoutIdLst>
  <p:hf hdr="0" ftr="0" dt="0"/>
  <p:txStyles>
    <p:titleStyle>
      <a:lvl1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5123"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Text Box 8"/>
          <p:cNvSpPr txBox="1">
            <a:spLocks noChangeArrowheads="1"/>
          </p:cNvSpPr>
          <p:nvPr userDrawn="1"/>
        </p:nvSpPr>
        <p:spPr bwMode="auto">
          <a:xfrm>
            <a:off x="228600" y="6613525"/>
            <a:ext cx="2057400" cy="244475"/>
          </a:xfrm>
          <a:prstGeom prst="rect">
            <a:avLst/>
          </a:prstGeom>
          <a:noFill/>
          <a:ln>
            <a:noFill/>
          </a:ln>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000" dirty="0" smtClean="0">
                <a:solidFill>
                  <a:srgbClr val="000000"/>
                </a:solidFill>
                <a:ea typeface="+mn-ea"/>
              </a:rPr>
              <a:t>Component 10/Unit 3-2</a:t>
            </a:r>
          </a:p>
        </p:txBody>
      </p:sp>
      <p:sp>
        <p:nvSpPr>
          <p:cNvPr id="1033" name="Rectangle 9"/>
          <p:cNvSpPr>
            <a:spLocks noGrp="1" noChangeArrowheads="1"/>
          </p:cNvSpPr>
          <p:nvPr>
            <p:ph type="ftr" sz="quarter" idx="3"/>
          </p:nvPr>
        </p:nvSpPr>
        <p:spPr bwMode="auto">
          <a:xfrm>
            <a:off x="3352800" y="6477000"/>
            <a:ext cx="2019300" cy="3810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ea typeface="+mn-ea"/>
                <a:cs typeface="+mn-cs"/>
              </a:defRPr>
            </a:lvl1pPr>
          </a:lstStyle>
          <a:p>
            <a:pPr>
              <a:defRPr/>
            </a:pPr>
            <a:endParaRPr lang="en-US"/>
          </a:p>
        </p:txBody>
      </p:sp>
      <p:sp>
        <p:nvSpPr>
          <p:cNvPr id="1034" name="Rectangle 10"/>
          <p:cNvSpPr>
            <a:spLocks noGrp="1" noChangeArrowheads="1"/>
          </p:cNvSpPr>
          <p:nvPr>
            <p:ph type="sldNum" sz="quarter" idx="4"/>
          </p:nvPr>
        </p:nvSpPr>
        <p:spPr bwMode="auto">
          <a:xfrm>
            <a:off x="6629400" y="65532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rgbClr val="000000"/>
                </a:solidFill>
              </a:defRPr>
            </a:lvl1pPr>
          </a:lstStyle>
          <a:p>
            <a:fld id="{F1C24BDE-42BB-4B4E-9111-DC8B98AEBC09}"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5476" r:id="rId1"/>
    <p:sldLayoutId id="2147485477" r:id="rId2"/>
    <p:sldLayoutId id="2147485478" r:id="rId3"/>
    <p:sldLayoutId id="2147485479" r:id="rId4"/>
    <p:sldLayoutId id="2147485480" r:id="rId5"/>
    <p:sldLayoutId id="2147485481" r:id="rId6"/>
    <p:sldLayoutId id="2147485482" r:id="rId7"/>
  </p:sldLayoutIdLst>
  <p:hf hdr="0" ftr="0" dt="0"/>
  <p:txStyles>
    <p:titleStyle>
      <a:lvl1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614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Text Box 8"/>
          <p:cNvSpPr txBox="1">
            <a:spLocks noChangeArrowheads="1"/>
          </p:cNvSpPr>
          <p:nvPr userDrawn="1"/>
        </p:nvSpPr>
        <p:spPr bwMode="auto">
          <a:xfrm>
            <a:off x="228600" y="6613525"/>
            <a:ext cx="2057400" cy="244475"/>
          </a:xfrm>
          <a:prstGeom prst="rect">
            <a:avLst/>
          </a:prstGeom>
          <a:noFill/>
          <a:ln>
            <a:noFill/>
          </a:ln>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000" dirty="0" smtClean="0">
                <a:solidFill>
                  <a:srgbClr val="000000"/>
                </a:solidFill>
                <a:ea typeface="+mn-ea"/>
              </a:rPr>
              <a:t>Component 10/Unit 3-2</a:t>
            </a:r>
          </a:p>
        </p:txBody>
      </p:sp>
      <p:sp>
        <p:nvSpPr>
          <p:cNvPr id="1033" name="Rectangle 9"/>
          <p:cNvSpPr>
            <a:spLocks noGrp="1" noChangeArrowheads="1"/>
          </p:cNvSpPr>
          <p:nvPr>
            <p:ph type="ftr" sz="quarter" idx="3"/>
          </p:nvPr>
        </p:nvSpPr>
        <p:spPr bwMode="auto">
          <a:xfrm>
            <a:off x="3352800" y="6477000"/>
            <a:ext cx="2019300" cy="3810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ea typeface="+mn-ea"/>
                <a:cs typeface="+mn-cs"/>
              </a:defRPr>
            </a:lvl1pPr>
          </a:lstStyle>
          <a:p>
            <a:pPr>
              <a:defRPr/>
            </a:pPr>
            <a:endParaRPr lang="en-US"/>
          </a:p>
        </p:txBody>
      </p:sp>
      <p:sp>
        <p:nvSpPr>
          <p:cNvPr id="1034" name="Rectangle 10"/>
          <p:cNvSpPr>
            <a:spLocks noGrp="1" noChangeArrowheads="1"/>
          </p:cNvSpPr>
          <p:nvPr>
            <p:ph type="sldNum" sz="quarter" idx="4"/>
          </p:nvPr>
        </p:nvSpPr>
        <p:spPr bwMode="auto">
          <a:xfrm>
            <a:off x="6629400" y="65532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rgbClr val="000000"/>
                </a:solidFill>
              </a:defRPr>
            </a:lvl1pPr>
          </a:lstStyle>
          <a:p>
            <a:fld id="{11C787D1-E9D6-42C7-BC2C-28340E02AFDD}"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5483" r:id="rId1"/>
    <p:sldLayoutId id="2147485484" r:id="rId2"/>
    <p:sldLayoutId id="2147485485" r:id="rId3"/>
    <p:sldLayoutId id="2147485486" r:id="rId4"/>
    <p:sldLayoutId id="2147485487" r:id="rId5"/>
    <p:sldLayoutId id="2147485488" r:id="rId6"/>
    <p:sldLayoutId id="2147485489" r:id="rId7"/>
  </p:sldLayoutIdLst>
  <p:hf hdr="0" ftr="0" dt="0"/>
  <p:txStyles>
    <p:titleStyle>
      <a:lvl1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7171"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Text Box 8"/>
          <p:cNvSpPr txBox="1">
            <a:spLocks noChangeArrowheads="1"/>
          </p:cNvSpPr>
          <p:nvPr userDrawn="1"/>
        </p:nvSpPr>
        <p:spPr bwMode="auto">
          <a:xfrm>
            <a:off x="228600" y="6613525"/>
            <a:ext cx="2057400" cy="244475"/>
          </a:xfrm>
          <a:prstGeom prst="rect">
            <a:avLst/>
          </a:prstGeom>
          <a:noFill/>
          <a:ln>
            <a:noFill/>
          </a:ln>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000" dirty="0" smtClean="0">
                <a:solidFill>
                  <a:srgbClr val="000000"/>
                </a:solidFill>
                <a:ea typeface="+mn-ea"/>
              </a:rPr>
              <a:t>Component 10/Unit 3-2</a:t>
            </a:r>
          </a:p>
        </p:txBody>
      </p:sp>
      <p:sp>
        <p:nvSpPr>
          <p:cNvPr id="1033" name="Rectangle 9"/>
          <p:cNvSpPr>
            <a:spLocks noGrp="1" noChangeArrowheads="1"/>
          </p:cNvSpPr>
          <p:nvPr>
            <p:ph type="ftr" sz="quarter" idx="3"/>
          </p:nvPr>
        </p:nvSpPr>
        <p:spPr bwMode="auto">
          <a:xfrm>
            <a:off x="3352800" y="6477000"/>
            <a:ext cx="2019300" cy="3810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ea typeface="+mn-ea"/>
                <a:cs typeface="+mn-cs"/>
              </a:defRPr>
            </a:lvl1pPr>
          </a:lstStyle>
          <a:p>
            <a:pPr>
              <a:defRPr/>
            </a:pPr>
            <a:endParaRPr lang="en-US"/>
          </a:p>
        </p:txBody>
      </p:sp>
      <p:sp>
        <p:nvSpPr>
          <p:cNvPr id="1034" name="Rectangle 10"/>
          <p:cNvSpPr>
            <a:spLocks noGrp="1" noChangeArrowheads="1"/>
          </p:cNvSpPr>
          <p:nvPr>
            <p:ph type="sldNum" sz="quarter" idx="4"/>
          </p:nvPr>
        </p:nvSpPr>
        <p:spPr bwMode="auto">
          <a:xfrm>
            <a:off x="6629400" y="65532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rgbClr val="000000"/>
                </a:solidFill>
              </a:defRPr>
            </a:lvl1pPr>
          </a:lstStyle>
          <a:p>
            <a:fld id="{4704D26F-1470-469F-A600-3E70C5F8C073}"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5490" r:id="rId1"/>
    <p:sldLayoutId id="2147485491" r:id="rId2"/>
    <p:sldLayoutId id="2147485492" r:id="rId3"/>
    <p:sldLayoutId id="2147485493" r:id="rId4"/>
    <p:sldLayoutId id="2147485494" r:id="rId5"/>
    <p:sldLayoutId id="2147485495" r:id="rId6"/>
    <p:sldLayoutId id="2147485496" r:id="rId7"/>
  </p:sldLayoutIdLst>
  <p:hf hdr="0" ftr="0" dt="0"/>
  <p:txStyles>
    <p:titleStyle>
      <a:lvl1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8195"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Text Box 8"/>
          <p:cNvSpPr txBox="1">
            <a:spLocks noChangeArrowheads="1"/>
          </p:cNvSpPr>
          <p:nvPr userDrawn="1"/>
        </p:nvSpPr>
        <p:spPr bwMode="auto">
          <a:xfrm>
            <a:off x="228600" y="6613525"/>
            <a:ext cx="2057400" cy="244475"/>
          </a:xfrm>
          <a:prstGeom prst="rect">
            <a:avLst/>
          </a:prstGeom>
          <a:noFill/>
          <a:ln>
            <a:noFill/>
          </a:ln>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000" dirty="0" smtClean="0">
                <a:solidFill>
                  <a:srgbClr val="000000"/>
                </a:solidFill>
                <a:ea typeface="+mn-ea"/>
              </a:rPr>
              <a:t>Component 10/Unit 3-2</a:t>
            </a:r>
          </a:p>
        </p:txBody>
      </p:sp>
      <p:sp>
        <p:nvSpPr>
          <p:cNvPr id="1033" name="Rectangle 9"/>
          <p:cNvSpPr>
            <a:spLocks noGrp="1" noChangeArrowheads="1"/>
          </p:cNvSpPr>
          <p:nvPr>
            <p:ph type="ftr" sz="quarter" idx="3"/>
          </p:nvPr>
        </p:nvSpPr>
        <p:spPr bwMode="auto">
          <a:xfrm>
            <a:off x="3352800" y="6477000"/>
            <a:ext cx="2019300" cy="3810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ea typeface="+mn-ea"/>
                <a:cs typeface="+mn-cs"/>
              </a:defRPr>
            </a:lvl1pPr>
          </a:lstStyle>
          <a:p>
            <a:pPr>
              <a:defRPr/>
            </a:pPr>
            <a:endParaRPr lang="en-US"/>
          </a:p>
        </p:txBody>
      </p:sp>
      <p:sp>
        <p:nvSpPr>
          <p:cNvPr id="1034" name="Rectangle 10"/>
          <p:cNvSpPr>
            <a:spLocks noGrp="1" noChangeArrowheads="1"/>
          </p:cNvSpPr>
          <p:nvPr>
            <p:ph type="sldNum" sz="quarter" idx="4"/>
          </p:nvPr>
        </p:nvSpPr>
        <p:spPr bwMode="auto">
          <a:xfrm>
            <a:off x="6629400" y="65532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rgbClr val="000000"/>
                </a:solidFill>
              </a:defRPr>
            </a:lvl1pPr>
          </a:lstStyle>
          <a:p>
            <a:fld id="{75A6F3B9-E825-490D-A701-E5739EC86D2C}"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5497" r:id="rId1"/>
    <p:sldLayoutId id="2147485498" r:id="rId2"/>
    <p:sldLayoutId id="2147485499" r:id="rId3"/>
    <p:sldLayoutId id="2147485500" r:id="rId4"/>
    <p:sldLayoutId id="2147485501" r:id="rId5"/>
    <p:sldLayoutId id="2147485502" r:id="rId6"/>
    <p:sldLayoutId id="2147485503" r:id="rId7"/>
  </p:sldLayoutIdLst>
  <p:hf hdr="0" ftr="0" dt="0"/>
  <p:txStyles>
    <p:titleStyle>
      <a:lvl1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9219"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Text Box 8"/>
          <p:cNvSpPr txBox="1">
            <a:spLocks noChangeArrowheads="1"/>
          </p:cNvSpPr>
          <p:nvPr userDrawn="1"/>
        </p:nvSpPr>
        <p:spPr bwMode="auto">
          <a:xfrm>
            <a:off x="228600" y="6613525"/>
            <a:ext cx="2057400" cy="244475"/>
          </a:xfrm>
          <a:prstGeom prst="rect">
            <a:avLst/>
          </a:prstGeom>
          <a:noFill/>
          <a:ln>
            <a:noFill/>
          </a:ln>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sz="1000" dirty="0" smtClean="0">
                <a:solidFill>
                  <a:srgbClr val="000000"/>
                </a:solidFill>
                <a:ea typeface="+mn-ea"/>
              </a:rPr>
              <a:t>Component 10/Unit 3-2</a:t>
            </a:r>
          </a:p>
        </p:txBody>
      </p:sp>
      <p:sp>
        <p:nvSpPr>
          <p:cNvPr id="1033" name="Rectangle 9"/>
          <p:cNvSpPr>
            <a:spLocks noGrp="1" noChangeArrowheads="1"/>
          </p:cNvSpPr>
          <p:nvPr>
            <p:ph type="ftr" sz="quarter" idx="3"/>
          </p:nvPr>
        </p:nvSpPr>
        <p:spPr bwMode="auto">
          <a:xfrm>
            <a:off x="3352800" y="6477000"/>
            <a:ext cx="2019300" cy="3810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000">
                <a:solidFill>
                  <a:srgbClr val="000000"/>
                </a:solidFill>
                <a:latin typeface="Arial" charset="0"/>
                <a:ea typeface="+mn-ea"/>
                <a:cs typeface="+mn-cs"/>
              </a:defRPr>
            </a:lvl1pPr>
          </a:lstStyle>
          <a:p>
            <a:pPr>
              <a:defRPr/>
            </a:pPr>
            <a:endParaRPr lang="en-US"/>
          </a:p>
        </p:txBody>
      </p:sp>
      <p:sp>
        <p:nvSpPr>
          <p:cNvPr id="1034" name="Rectangle 10"/>
          <p:cNvSpPr>
            <a:spLocks noGrp="1" noChangeArrowheads="1"/>
          </p:cNvSpPr>
          <p:nvPr>
            <p:ph type="sldNum" sz="quarter" idx="4"/>
          </p:nvPr>
        </p:nvSpPr>
        <p:spPr bwMode="auto">
          <a:xfrm>
            <a:off x="6629400" y="6553200"/>
            <a:ext cx="2133600" cy="3048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a:solidFill>
                  <a:srgbClr val="000000"/>
                </a:solidFill>
              </a:defRPr>
            </a:lvl1pPr>
          </a:lstStyle>
          <a:p>
            <a:fld id="{D3B6BCF5-ED0A-4703-BD00-FB867D92C09A}"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5504" r:id="rId1"/>
    <p:sldLayoutId id="2147485505" r:id="rId2"/>
    <p:sldLayoutId id="2147485506" r:id="rId3"/>
    <p:sldLayoutId id="2147485507" r:id="rId4"/>
    <p:sldLayoutId id="2147485508" r:id="rId5"/>
    <p:sldLayoutId id="2147485509" r:id="rId6"/>
    <p:sldLayoutId id="2147485510" r:id="rId7"/>
  </p:sldLayoutIdLst>
  <p:hf hdr="0" ftr="0" dt="0"/>
  <p:txStyles>
    <p:titleStyle>
      <a:lvl1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1pPr>
      <a:lvl2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2pPr>
      <a:lvl3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3pPr>
      <a:lvl4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4pPr>
      <a:lvl5pPr algn="ctr" rtl="0" eaLnBrk="0" fontAlgn="base" hangingPunct="0">
        <a:spcBef>
          <a:spcPct val="0"/>
        </a:spcBef>
        <a:spcAft>
          <a:spcPct val="0"/>
        </a:spcAft>
        <a:defRPr sz="4400">
          <a:solidFill>
            <a:schemeClr val="tx2"/>
          </a:solidFill>
          <a:latin typeface="Verdana" pitchFamily="34" charset="0"/>
          <a:ea typeface="ＭＳ Ｐゴシック" charset="0"/>
          <a:cs typeface="ＭＳ Ｐゴシック"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ＭＳ Ｐゴシック" charset="0"/>
          <a:cs typeface="ＭＳ Ｐゴシック" charset="0"/>
        </a:defRPr>
      </a:lvl1pPr>
      <a:lvl2pPr marL="742950" indent="-285750" algn="l" rtl="0" eaLnBrk="0" fontAlgn="base" hangingPunct="0">
        <a:spcBef>
          <a:spcPct val="20000"/>
        </a:spcBef>
        <a:spcAft>
          <a:spcPct val="0"/>
        </a:spcAft>
        <a:buChar char="–"/>
        <a:defRPr sz="2800">
          <a:solidFill>
            <a:schemeClr val="tx1"/>
          </a:solidFill>
          <a:latin typeface="+mn-lt"/>
          <a:ea typeface="ＭＳ Ｐゴシック" charset="0"/>
        </a:defRPr>
      </a:lvl2pPr>
      <a:lvl3pPr marL="1143000" indent="-228600" algn="l" rtl="0" eaLnBrk="0" fontAlgn="base" hangingPunct="0">
        <a:spcBef>
          <a:spcPct val="20000"/>
        </a:spcBef>
        <a:spcAft>
          <a:spcPct val="0"/>
        </a:spcAft>
        <a:buChar char="•"/>
        <a:defRPr sz="2400">
          <a:solidFill>
            <a:schemeClr val="tx1"/>
          </a:solidFill>
          <a:latin typeface="+mn-lt"/>
          <a:ea typeface="ＭＳ Ｐゴシック" charset="0"/>
        </a:defRPr>
      </a:lvl3pPr>
      <a:lvl4pPr marL="1600200" indent="-228600" algn="l" rtl="0" eaLnBrk="0" fontAlgn="base" hangingPunct="0">
        <a:spcBef>
          <a:spcPct val="20000"/>
        </a:spcBef>
        <a:spcAft>
          <a:spcPct val="0"/>
        </a:spcAft>
        <a:buChar char="–"/>
        <a:defRPr sz="2000">
          <a:solidFill>
            <a:schemeClr val="tx1"/>
          </a:solidFill>
          <a:latin typeface="+mn-lt"/>
          <a:ea typeface="ＭＳ Ｐゴシック" charset="0"/>
        </a:defRPr>
      </a:lvl4pPr>
      <a:lvl5pPr marL="2057400" indent="-228600" algn="l" rtl="0" eaLnBrk="0" fontAlgn="base" hangingPunct="0">
        <a:spcBef>
          <a:spcPct val="20000"/>
        </a:spcBef>
        <a:spcAft>
          <a:spcPct val="0"/>
        </a:spcAft>
        <a:buChar char="»"/>
        <a:defRPr sz="2000">
          <a:solidFill>
            <a:schemeClr val="tx1"/>
          </a:solidFill>
          <a:latin typeface="+mn-lt"/>
          <a:ea typeface="ＭＳ Ｐゴシック"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3.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8.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0.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3.xml"/><Relationship Id="rId1" Type="http://schemas.openxmlformats.org/officeDocument/2006/relationships/tags" Target="../tags/tag16.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7.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4.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6.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4.w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9.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53.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1.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3.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2.xml"/><Relationship Id="rId1" Type="http://schemas.openxmlformats.org/officeDocument/2006/relationships/tags" Target="../tags/tag3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3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6.xml"/><Relationship Id="rId1" Type="http://schemas.openxmlformats.org/officeDocument/2006/relationships/tags" Target="../tags/tag50.xml"/><Relationship Id="rId5" Type="http://schemas.openxmlformats.org/officeDocument/2006/relationships/image" Target="../media/image6.wmf"/><Relationship Id="rId4" Type="http://schemas.openxmlformats.org/officeDocument/2006/relationships/image" Target="../media/image5.wmf"/></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6.xml"/><Relationship Id="rId1" Type="http://schemas.openxmlformats.org/officeDocument/2006/relationships/tags" Target="../tags/tag5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6.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vmlDrawing" Target="../drawings/vmlDrawing1.vml"/><Relationship Id="rId6" Type="http://schemas.openxmlformats.org/officeDocument/2006/relationships/image" Target="../media/image1.emf"/><Relationship Id="rId5" Type="http://schemas.openxmlformats.org/officeDocument/2006/relationships/oleObject" Target="../embeddings/oleObject1.bin"/><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ctrTitle"/>
          </p:nvPr>
        </p:nvSpPr>
        <p:spPr>
          <a:xfrm>
            <a:off x="399256" y="1757680"/>
            <a:ext cx="8345487" cy="1470025"/>
          </a:xfrm>
        </p:spPr>
        <p:txBody>
          <a:bodyPr/>
          <a:lstStyle/>
          <a:p>
            <a:pPr eaLnBrk="1" hangingPunct="1"/>
            <a:r>
              <a:rPr altLang="en-US" dirty="0" smtClean="0">
                <a:ea typeface="ＭＳ Ｐゴシック" panose="020B0600070205080204" pitchFamily="34" charset="-128"/>
              </a:rPr>
              <a:t>Unit 3: </a:t>
            </a:r>
            <a:br>
              <a:rPr altLang="en-US" dirty="0" smtClean="0">
                <a:ea typeface="ＭＳ Ｐゴシック" panose="020B0600070205080204" pitchFamily="34" charset="-128"/>
              </a:rPr>
            </a:br>
            <a:r>
              <a:rPr altLang="en-US" dirty="0" smtClean="0">
                <a:latin typeface="Arial" panose="020B0604020202020204" pitchFamily="34" charset="0"/>
                <a:ea typeface="ＭＳ Ｐゴシック" panose="020B0600070205080204" pitchFamily="34" charset="-128"/>
                <a:cs typeface="Arial" panose="020B0604020202020204" pitchFamily="34" charset="0"/>
              </a:rPr>
              <a:t>Interpreting and Creating </a:t>
            </a:r>
            <a:br>
              <a:rPr altLang="en-US" dirty="0" smtClean="0">
                <a:latin typeface="Arial" panose="020B0604020202020204" pitchFamily="34" charset="0"/>
                <a:ea typeface="ＭＳ Ｐゴシック" panose="020B0600070205080204" pitchFamily="34" charset="-128"/>
                <a:cs typeface="Arial" panose="020B0604020202020204" pitchFamily="34" charset="0"/>
              </a:rPr>
            </a:br>
            <a:r>
              <a:rPr altLang="en-US" dirty="0" smtClean="0">
                <a:latin typeface="Arial" panose="020B0604020202020204" pitchFamily="34" charset="0"/>
                <a:ea typeface="ＭＳ Ｐゴシック" panose="020B0600070205080204" pitchFamily="34" charset="-128"/>
                <a:cs typeface="Arial" panose="020B0604020202020204" pitchFamily="34" charset="0"/>
              </a:rPr>
              <a:t>Process Diagrams</a:t>
            </a:r>
            <a:endParaRPr altLang="en-US" dirty="0" smtClean="0">
              <a:ea typeface="ＭＳ Ｐゴシック" panose="020B0600070205080204" pitchFamily="34" charset="-128"/>
              <a:cs typeface="Arial" panose="020B0604020202020204" pitchFamily="34" charset="0"/>
            </a:endParaRPr>
          </a:p>
        </p:txBody>
      </p:sp>
      <p:sp>
        <p:nvSpPr>
          <p:cNvPr id="68611" name="Rectangle 6"/>
          <p:cNvSpPr>
            <a:spLocks noGrp="1" noChangeArrowheads="1"/>
          </p:cNvSpPr>
          <p:nvPr>
            <p:ph type="subTitle" idx="1"/>
          </p:nvPr>
        </p:nvSpPr>
        <p:spPr>
          <a:xfrm>
            <a:off x="228600" y="4910138"/>
            <a:ext cx="8686800" cy="706437"/>
          </a:xfrm>
        </p:spPr>
        <p:txBody>
          <a:bodyPr/>
          <a:lstStyle/>
          <a:p>
            <a:pPr eaLnBrk="1" hangingPunct="1">
              <a:spcBef>
                <a:spcPct val="0"/>
              </a:spcBef>
            </a:pPr>
            <a:r>
              <a:rPr altLang="en-US" dirty="0" smtClean="0">
                <a:latin typeface="Arial" panose="020B0604020202020204" pitchFamily="34" charset="0"/>
                <a:ea typeface="ＭＳ Ｐゴシック" panose="020B0600070205080204" pitchFamily="34" charset="-128"/>
              </a:rPr>
              <a:t>Slides compiled by Drs. Zhang and </a:t>
            </a:r>
            <a:r>
              <a:rPr altLang="en-US" dirty="0" err="1" smtClean="0">
                <a:latin typeface="Arial" panose="020B0604020202020204" pitchFamily="34" charset="0"/>
                <a:ea typeface="ＭＳ Ｐゴシック" panose="020B0600070205080204" pitchFamily="34" charset="-128"/>
              </a:rPr>
              <a:t>Shahriar</a:t>
            </a:r>
            <a:endParaRPr altLang="en-US" dirty="0" smtClean="0">
              <a:latin typeface="Arial" panose="020B0604020202020204" pitchFamily="34" charset="0"/>
              <a:ea typeface="ＭＳ Ｐゴシック" panose="020B0600070205080204" pitchFamily="34" charset="-128"/>
            </a:endParaRPr>
          </a:p>
        </p:txBody>
      </p:sp>
    </p:spTree>
    <p:custDataLst>
      <p:tags r:id="rId1"/>
    </p:custDataLst>
  </p:cSld>
  <p:clrMapOvr>
    <a:masterClrMapping/>
  </p:clrMapOvr>
  <p:transition advTm="96959"/>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Number Placeholder 5"/>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082CE96A-C79B-4408-909C-0DE7A964B38E}" type="slidenum">
              <a:rPr lang="en-US" altLang="en-US" sz="1000">
                <a:solidFill>
                  <a:srgbClr val="000000"/>
                </a:solidFill>
              </a:rPr>
              <a:pPr eaLnBrk="1" hangingPunct="1">
                <a:spcBef>
                  <a:spcPct val="0"/>
                </a:spcBef>
                <a:buFontTx/>
                <a:buNone/>
              </a:pPr>
              <a:t>10</a:t>
            </a:fld>
            <a:endParaRPr lang="en-US" altLang="en-US" sz="1000">
              <a:solidFill>
                <a:srgbClr val="000000"/>
              </a:solidFill>
            </a:endParaRPr>
          </a:p>
        </p:txBody>
      </p:sp>
      <p:sp>
        <p:nvSpPr>
          <p:cNvPr id="76803" name="Rectangle 2"/>
          <p:cNvSpPr>
            <a:spLocks noGrp="1" noChangeArrowheads="1"/>
          </p:cNvSpPr>
          <p:nvPr>
            <p:ph type="title"/>
          </p:nvPr>
        </p:nvSpPr>
        <p:spPr>
          <a:xfrm>
            <a:off x="457200" y="114300"/>
            <a:ext cx="8229600" cy="1143000"/>
          </a:xfrm>
        </p:spPr>
        <p:txBody>
          <a:bodyPr/>
          <a:lstStyle/>
          <a:p>
            <a:pPr eaLnBrk="1" hangingPunct="1"/>
            <a:r>
              <a:rPr lang="en-US" altLang="en-US" sz="3600" b="1" dirty="0" smtClean="0">
                <a:solidFill>
                  <a:schemeClr val="tx1"/>
                </a:solidFill>
                <a:ea typeface="ＭＳ Ｐゴシック" panose="020B0600070205080204" pitchFamily="34" charset="-128"/>
              </a:rPr>
              <a:t>ISO 5807 section 9.4.2 </a:t>
            </a:r>
            <a:br>
              <a:rPr lang="en-US" altLang="en-US" sz="3600" b="1" dirty="0" smtClean="0">
                <a:solidFill>
                  <a:schemeClr val="tx1"/>
                </a:solidFill>
                <a:ea typeface="ＭＳ Ｐゴシック" panose="020B0600070205080204" pitchFamily="34" charset="-128"/>
              </a:rPr>
            </a:br>
            <a:r>
              <a:rPr lang="en-US" altLang="en-US" sz="3600" b="1" dirty="0" smtClean="0">
                <a:solidFill>
                  <a:schemeClr val="tx1"/>
                </a:solidFill>
                <a:ea typeface="ＭＳ Ｐゴシック" panose="020B0600070205080204" pitchFamily="34" charset="-128"/>
              </a:rPr>
              <a:t>Terminator</a:t>
            </a:r>
          </a:p>
        </p:txBody>
      </p:sp>
      <p:sp>
        <p:nvSpPr>
          <p:cNvPr id="76804" name="Text Box 4"/>
          <p:cNvSpPr txBox="1">
            <a:spLocks noChangeArrowheads="1"/>
          </p:cNvSpPr>
          <p:nvPr/>
        </p:nvSpPr>
        <p:spPr bwMode="auto">
          <a:xfrm>
            <a:off x="467225" y="2389981"/>
            <a:ext cx="38100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rPr>
              <a:t>Example: Terminator symbol use</a:t>
            </a:r>
          </a:p>
        </p:txBody>
      </p:sp>
      <p:sp>
        <p:nvSpPr>
          <p:cNvPr id="76805" name="Text Box 5"/>
          <p:cNvSpPr txBox="1">
            <a:spLocks noChangeArrowheads="1"/>
          </p:cNvSpPr>
          <p:nvPr/>
        </p:nvSpPr>
        <p:spPr bwMode="auto">
          <a:xfrm>
            <a:off x="533399" y="1345258"/>
            <a:ext cx="74876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ja-JP" altLang="en-US" sz="1600" dirty="0">
                <a:solidFill>
                  <a:srgbClr val="000000"/>
                </a:solidFill>
              </a:rPr>
              <a:t>“</a:t>
            </a:r>
            <a:r>
              <a:rPr lang="en-US" altLang="ja-JP" sz="1600" dirty="0">
                <a:solidFill>
                  <a:srgbClr val="000000"/>
                </a:solidFill>
              </a:rPr>
              <a:t>This symbol represents an exit to, or an entry from, the outside environment, for example, start or end of a program flow, external use and origin or destination of data.</a:t>
            </a:r>
            <a:r>
              <a:rPr lang="ja-JP" altLang="en-US" sz="1600" dirty="0">
                <a:solidFill>
                  <a:srgbClr val="000000"/>
                </a:solidFill>
              </a:rPr>
              <a:t>”</a:t>
            </a:r>
            <a:endParaRPr lang="en-US" altLang="en-US" sz="1600" dirty="0">
              <a:solidFill>
                <a:srgbClr val="000000"/>
              </a:solidFill>
            </a:endParaRPr>
          </a:p>
        </p:txBody>
      </p:sp>
      <p:cxnSp>
        <p:nvCxnSpPr>
          <p:cNvPr id="76806" name="AutoShape 13"/>
          <p:cNvCxnSpPr>
            <a:cxnSpLocks noChangeShapeType="1"/>
          </p:cNvCxnSpPr>
          <p:nvPr/>
        </p:nvCxnSpPr>
        <p:spPr bwMode="auto">
          <a:xfrm rot="5400000">
            <a:off x="2171700" y="3746500"/>
            <a:ext cx="381000" cy="19812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76807" name="AutoShape 15"/>
          <p:cNvSpPr>
            <a:spLocks noChangeArrowheads="1"/>
          </p:cNvSpPr>
          <p:nvPr/>
        </p:nvSpPr>
        <p:spPr bwMode="auto">
          <a:xfrm>
            <a:off x="2438400" y="3124200"/>
            <a:ext cx="1828800" cy="533400"/>
          </a:xfrm>
          <a:prstGeom prst="flowChartTerminator">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Patient arrives</a:t>
            </a:r>
          </a:p>
        </p:txBody>
      </p:sp>
      <p:sp>
        <p:nvSpPr>
          <p:cNvPr id="76808" name="Rectangle 16"/>
          <p:cNvSpPr>
            <a:spLocks noChangeArrowheads="1"/>
          </p:cNvSpPr>
          <p:nvPr/>
        </p:nvSpPr>
        <p:spPr bwMode="auto">
          <a:xfrm>
            <a:off x="2514600" y="39624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Sign-in at front </a:t>
            </a:r>
          </a:p>
          <a:p>
            <a:pPr algn="ctr" eaLnBrk="1" hangingPunct="1">
              <a:spcBef>
                <a:spcPct val="0"/>
              </a:spcBef>
              <a:buFontTx/>
              <a:buNone/>
            </a:pPr>
            <a:r>
              <a:rPr lang="en-US" altLang="en-US" sz="1800">
                <a:solidFill>
                  <a:srgbClr val="000000"/>
                </a:solidFill>
              </a:rPr>
              <a:t>desk</a:t>
            </a:r>
          </a:p>
        </p:txBody>
      </p:sp>
      <p:sp>
        <p:nvSpPr>
          <p:cNvPr id="76809" name="Rectangle 17"/>
          <p:cNvSpPr>
            <a:spLocks noChangeArrowheads="1"/>
          </p:cNvSpPr>
          <p:nvPr/>
        </p:nvSpPr>
        <p:spPr bwMode="auto">
          <a:xfrm>
            <a:off x="533400" y="49149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Confirm </a:t>
            </a:r>
          </a:p>
          <a:p>
            <a:pPr algn="ctr" eaLnBrk="1" hangingPunct="1">
              <a:spcBef>
                <a:spcPct val="0"/>
              </a:spcBef>
              <a:buFontTx/>
              <a:buNone/>
            </a:pPr>
            <a:r>
              <a:rPr lang="en-US" altLang="en-US" sz="1800">
                <a:solidFill>
                  <a:srgbClr val="000000"/>
                </a:solidFill>
              </a:rPr>
              <a:t>insurance</a:t>
            </a:r>
          </a:p>
        </p:txBody>
      </p:sp>
      <p:sp>
        <p:nvSpPr>
          <p:cNvPr id="76810" name="Rectangle 18"/>
          <p:cNvSpPr>
            <a:spLocks noChangeArrowheads="1"/>
          </p:cNvSpPr>
          <p:nvPr/>
        </p:nvSpPr>
        <p:spPr bwMode="auto">
          <a:xfrm>
            <a:off x="2514600" y="49149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Mark patient </a:t>
            </a:r>
          </a:p>
          <a:p>
            <a:pPr algn="ctr" eaLnBrk="1" hangingPunct="1">
              <a:spcBef>
                <a:spcPct val="0"/>
              </a:spcBef>
              <a:buFontTx/>
              <a:buNone/>
            </a:pPr>
            <a:r>
              <a:rPr lang="en-US" altLang="en-US" sz="1800">
                <a:solidFill>
                  <a:srgbClr val="000000"/>
                </a:solidFill>
              </a:rPr>
              <a:t>As arrived</a:t>
            </a:r>
          </a:p>
        </p:txBody>
      </p:sp>
      <p:sp>
        <p:nvSpPr>
          <p:cNvPr id="76811" name="Rectangle 19"/>
          <p:cNvSpPr>
            <a:spLocks noChangeArrowheads="1"/>
          </p:cNvSpPr>
          <p:nvPr/>
        </p:nvSpPr>
        <p:spPr bwMode="auto">
          <a:xfrm>
            <a:off x="4572000" y="49022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Confirm </a:t>
            </a:r>
          </a:p>
          <a:p>
            <a:pPr algn="ctr" eaLnBrk="1" hangingPunct="1">
              <a:spcBef>
                <a:spcPct val="0"/>
              </a:spcBef>
              <a:buFontTx/>
              <a:buNone/>
            </a:pPr>
            <a:r>
              <a:rPr lang="en-US" altLang="en-US" sz="1800">
                <a:solidFill>
                  <a:srgbClr val="000000"/>
                </a:solidFill>
              </a:rPr>
              <a:t>Contact info.</a:t>
            </a:r>
          </a:p>
        </p:txBody>
      </p:sp>
      <p:cxnSp>
        <p:nvCxnSpPr>
          <p:cNvPr id="76812" name="AutoShape 20"/>
          <p:cNvCxnSpPr>
            <a:cxnSpLocks noChangeShapeType="1"/>
            <a:stCxn id="76807" idx="2"/>
            <a:endCxn id="76808" idx="0"/>
          </p:cNvCxnSpPr>
          <p:nvPr/>
        </p:nvCxnSpPr>
        <p:spPr bwMode="auto">
          <a:xfrm>
            <a:off x="3352800" y="36576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76813" name="AutoShape 21"/>
          <p:cNvCxnSpPr>
            <a:cxnSpLocks noChangeShapeType="1"/>
            <a:stCxn id="76808" idx="2"/>
            <a:endCxn id="76811" idx="0"/>
          </p:cNvCxnSpPr>
          <p:nvPr/>
        </p:nvCxnSpPr>
        <p:spPr bwMode="auto">
          <a:xfrm rot="16200000" flipH="1">
            <a:off x="4216400" y="3708400"/>
            <a:ext cx="330200" cy="20574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76814" name="AutoShape 22"/>
          <p:cNvCxnSpPr>
            <a:cxnSpLocks noChangeShapeType="1"/>
            <a:stCxn id="76808" idx="2"/>
            <a:endCxn id="76810" idx="0"/>
          </p:cNvCxnSpPr>
          <p:nvPr/>
        </p:nvCxnSpPr>
        <p:spPr bwMode="auto">
          <a:xfrm>
            <a:off x="3352800" y="4572000"/>
            <a:ext cx="0" cy="3429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 name="Rectangle 1"/>
          <p:cNvSpPr/>
          <p:nvPr/>
        </p:nvSpPr>
        <p:spPr>
          <a:xfrm>
            <a:off x="4572000" y="2329456"/>
            <a:ext cx="4572000" cy="923330"/>
          </a:xfrm>
          <a:prstGeom prst="rect">
            <a:avLst/>
          </a:prstGeom>
        </p:spPr>
        <p:txBody>
          <a:bodyPr>
            <a:spAutoFit/>
          </a:bodyPr>
          <a:lstStyle/>
          <a:p>
            <a:r>
              <a:rPr lang="en-US" altLang="en-US" dirty="0"/>
              <a:t>Here the Terminator symbol is used to represent the entry of the patient into the process</a:t>
            </a:r>
            <a:endParaRPr lang="en-US" dirty="0"/>
          </a:p>
        </p:txBody>
      </p:sp>
    </p:spTree>
    <p:custDataLst>
      <p:tags r:id="rId1"/>
    </p:custDataLst>
  </p:cSld>
  <p:clrMapOvr>
    <a:masterClrMapping/>
  </p:clrMapOvr>
  <p:transition advTm="40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Flowchart Example</a:t>
            </a:r>
          </a:p>
        </p:txBody>
      </p:sp>
      <p:sp>
        <p:nvSpPr>
          <p:cNvPr id="7782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3615A9B7-142D-497F-B31B-9DEF54F7DFA0}" type="slidenum">
              <a:rPr lang="en-US" altLang="en-US" sz="1000"/>
              <a:pPr eaLnBrk="1" hangingPunct="1">
                <a:spcBef>
                  <a:spcPct val="0"/>
                </a:spcBef>
                <a:buFontTx/>
                <a:buNone/>
              </a:pPr>
              <a:t>11</a:t>
            </a:fld>
            <a:endParaRPr lang="en-US" altLang="en-US" sz="1000"/>
          </a:p>
        </p:txBody>
      </p:sp>
      <p:pic>
        <p:nvPicPr>
          <p:cNvPr id="77828" name="Picture 3" descr="Flowchart showing process to figure out why lamp isn't work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1308100"/>
            <a:ext cx="321945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29" name="Text Box 4"/>
          <p:cNvSpPr txBox="1">
            <a:spLocks noChangeArrowheads="1"/>
          </p:cNvSpPr>
          <p:nvPr/>
        </p:nvSpPr>
        <p:spPr bwMode="auto">
          <a:xfrm>
            <a:off x="4327525" y="5697538"/>
            <a:ext cx="46243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100"/>
              <a:t>Public domain image obtained from http://commons.wikimedia.org/wiki</a:t>
            </a:r>
            <a:r>
              <a:rPr lang="en-US" altLang="en-US" sz="1100" baseline="30000"/>
              <a:t>6</a:t>
            </a:r>
          </a:p>
        </p:txBody>
      </p:sp>
      <p:sp>
        <p:nvSpPr>
          <p:cNvPr id="77830" name="Text Box 5"/>
          <p:cNvSpPr txBox="1">
            <a:spLocks noChangeArrowheads="1"/>
          </p:cNvSpPr>
          <p:nvPr/>
        </p:nvSpPr>
        <p:spPr bwMode="auto">
          <a:xfrm>
            <a:off x="336884" y="1417638"/>
            <a:ext cx="3990641"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dirty="0"/>
              <a:t>Examine the flowchart closely.  Take a few minutes and list the symbols that are correctly and incorrectly used according to the flowchart symbols on the previous slide.  </a:t>
            </a:r>
          </a:p>
        </p:txBody>
      </p:sp>
      <p:sp>
        <p:nvSpPr>
          <p:cNvPr id="2" name="Rectangle 1"/>
          <p:cNvSpPr/>
          <p:nvPr/>
        </p:nvSpPr>
        <p:spPr>
          <a:xfrm>
            <a:off x="336884" y="4037966"/>
            <a:ext cx="4572000" cy="646331"/>
          </a:xfrm>
          <a:prstGeom prst="rect">
            <a:avLst/>
          </a:prstGeom>
        </p:spPr>
        <p:txBody>
          <a:bodyPr>
            <a:spAutoFit/>
          </a:bodyPr>
          <a:lstStyle/>
          <a:p>
            <a:r>
              <a:rPr lang="en-US" altLang="en-US" dirty="0"/>
              <a:t>rounded-corner rectangle used as a terminator should be a different shape</a:t>
            </a:r>
            <a:endParaRPr lang="en-US" dirty="0"/>
          </a:p>
        </p:txBody>
      </p:sp>
      <p:sp>
        <p:nvSpPr>
          <p:cNvPr id="3" name="Rectangle 2"/>
          <p:cNvSpPr/>
          <p:nvPr/>
        </p:nvSpPr>
        <p:spPr>
          <a:xfrm>
            <a:off x="336884" y="5192128"/>
            <a:ext cx="4572000" cy="646331"/>
          </a:xfrm>
          <a:prstGeom prst="rect">
            <a:avLst/>
          </a:prstGeom>
        </p:spPr>
        <p:txBody>
          <a:bodyPr>
            <a:spAutoFit/>
          </a:bodyPr>
          <a:lstStyle/>
          <a:p>
            <a:r>
              <a:rPr lang="en-US" altLang="en-US" dirty="0"/>
              <a:t>arrow heads should be shaded or filled in rather than open</a:t>
            </a:r>
            <a:endParaRPr lang="en-US" dirty="0"/>
          </a:p>
        </p:txBody>
      </p:sp>
      <p:sp>
        <p:nvSpPr>
          <p:cNvPr id="9" name="AutoShape 3"/>
          <p:cNvSpPr>
            <a:spLocks noChangeArrowheads="1"/>
          </p:cNvSpPr>
          <p:nvPr/>
        </p:nvSpPr>
        <p:spPr bwMode="auto">
          <a:xfrm>
            <a:off x="1181100" y="4681916"/>
            <a:ext cx="1676400" cy="266700"/>
          </a:xfrm>
          <a:prstGeom prst="flowChartTerminator">
            <a:avLst/>
          </a:prstGeom>
          <a:solidFill>
            <a:schemeClr val="bg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terminal</a:t>
            </a:r>
          </a:p>
        </p:txBody>
      </p:sp>
      <p:sp>
        <p:nvSpPr>
          <p:cNvPr id="10" name="Line 11"/>
          <p:cNvSpPr>
            <a:spLocks noChangeShapeType="1"/>
          </p:cNvSpPr>
          <p:nvPr/>
        </p:nvSpPr>
        <p:spPr bwMode="auto">
          <a:xfrm>
            <a:off x="2340142" y="5709871"/>
            <a:ext cx="0" cy="25717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ustDataLst>
      <p:tags r:id="rId1"/>
    </p:custDataLst>
  </p:cSld>
  <p:clrMapOvr>
    <a:masterClrMapping/>
  </p:clrMapOvr>
  <p:transition advTm="68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xfrm>
            <a:off x="457200" y="0"/>
            <a:ext cx="8229600" cy="1143000"/>
          </a:xfrm>
        </p:spPr>
        <p:txBody>
          <a:bodyPr/>
          <a:lstStyle/>
          <a:p>
            <a:pPr eaLnBrk="1" hangingPunct="1"/>
            <a:r>
              <a:rPr altLang="en-US" smtClean="0">
                <a:ea typeface="ＭＳ Ｐゴシック" panose="020B0600070205080204" pitchFamily="34" charset="-128"/>
              </a:rPr>
              <a:t>Example: Patient Intake</a:t>
            </a:r>
          </a:p>
        </p:txBody>
      </p:sp>
      <p:sp>
        <p:nvSpPr>
          <p:cNvPr id="78851" name="Rectangle 3"/>
          <p:cNvSpPr>
            <a:spLocks noGrp="1" noChangeArrowheads="1"/>
          </p:cNvSpPr>
          <p:nvPr>
            <p:ph idx="1"/>
          </p:nvPr>
        </p:nvSpPr>
        <p:spPr>
          <a:xfrm>
            <a:off x="152400" y="1143000"/>
            <a:ext cx="8686800" cy="4985084"/>
          </a:xfrm>
        </p:spPr>
        <p:txBody>
          <a:bodyPr>
            <a:normAutofit/>
          </a:bodyPr>
          <a:lstStyle/>
          <a:p>
            <a:pPr marL="0" indent="0" eaLnBrk="1" hangingPunct="1">
              <a:buFontTx/>
              <a:buNone/>
            </a:pPr>
            <a:r>
              <a:rPr altLang="en-US" sz="1800" b="1" dirty="0" smtClean="0">
                <a:ea typeface="ＭＳ Ｐゴシック" panose="020B0600070205080204" pitchFamily="34" charset="-128"/>
              </a:rPr>
              <a:t>A patient arrives at the healthcare setting/clinic and is signed in by the receptionist. The receptionist enters the patient into a visit system as present and confirms the contact and insurance information with the patient.  At this point the patient is ready to be seen by the nurse who will conduct the initial examination and interview with the patient.  </a:t>
            </a:r>
          </a:p>
          <a:p>
            <a:pPr marL="0" indent="0" eaLnBrk="1" hangingPunct="1">
              <a:buFontTx/>
              <a:buNone/>
            </a:pPr>
            <a:r>
              <a:rPr altLang="en-US" sz="1800" b="1" dirty="0" smtClean="0">
                <a:ea typeface="ＭＳ Ｐゴシック" panose="020B0600070205080204" pitchFamily="34" charset="-128"/>
              </a:rPr>
              <a:t>The nurse pulls the chart from the filing stacks and calls the patient to the exam area and escorts the patient to the exam room, interviews the patient regarding symptoms and/or complaints and records into the Nurses/Progress notes, and takes and records vital signs in progress notes.  She/he then alerts the Physician that the patient is ready to be seen. </a:t>
            </a:r>
          </a:p>
          <a:p>
            <a:pPr marL="0" indent="0" eaLnBrk="1" hangingPunct="1">
              <a:buFontTx/>
              <a:buNone/>
            </a:pPr>
            <a:r>
              <a:rPr altLang="en-US" sz="1800" b="1" dirty="0" smtClean="0">
                <a:ea typeface="ＭＳ Ｐゴシック" panose="020B0600070205080204" pitchFamily="34" charset="-128"/>
              </a:rPr>
              <a:t>Subsequently, the Physician examines the patient and records findings in the progress notes, determines if a prescription, procedure, lab work or a referral is required and completes the necessary paperwork if applicable.  The Physician provides any additional instructions to the patient and concludes the visit.  Finally, the Physician provides the patient chart to the office staff for refiling and the office staff refiles the patient chart.  </a:t>
            </a:r>
          </a:p>
          <a:p>
            <a:pPr marL="0" indent="0" eaLnBrk="1" hangingPunct="1">
              <a:buFontTx/>
              <a:buNone/>
            </a:pPr>
            <a:r>
              <a:rPr altLang="en-US" sz="1800" b="1" dirty="0" smtClean="0">
                <a:ea typeface="ＭＳ Ｐゴシック" panose="020B0600070205080204" pitchFamily="34" charset="-128"/>
              </a:rPr>
              <a:t>Also, the patient pays their co-pay and concludes the office visit.</a:t>
            </a:r>
          </a:p>
          <a:p>
            <a:pPr marL="0" indent="0" eaLnBrk="1" hangingPunct="1">
              <a:lnSpc>
                <a:spcPct val="70000"/>
              </a:lnSpc>
              <a:buFontTx/>
              <a:buNone/>
            </a:pPr>
            <a:endParaRPr altLang="en-US" sz="1800" b="1" dirty="0" smtClean="0">
              <a:ea typeface="ＭＳ Ｐゴシック" panose="020B0600070205080204" pitchFamily="34" charset="-128"/>
            </a:endParaRPr>
          </a:p>
        </p:txBody>
      </p:sp>
      <p:sp>
        <p:nvSpPr>
          <p:cNvPr id="78852"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3158FC47-C3F9-4367-8A51-15A3B319DF51}" type="slidenum">
              <a:rPr lang="en-US" altLang="en-US" sz="1000"/>
              <a:pPr eaLnBrk="1" hangingPunct="1">
                <a:spcBef>
                  <a:spcPct val="0"/>
                </a:spcBef>
                <a:buFontTx/>
                <a:buNone/>
              </a:pPr>
              <a:t>12</a:t>
            </a:fld>
            <a:endParaRPr lang="en-US" altLang="en-US" sz="1000"/>
          </a:p>
        </p:txBody>
      </p:sp>
    </p:spTree>
    <p:custDataLst>
      <p:tags r:id="rId1"/>
    </p:custDataLst>
  </p:cSld>
  <p:clrMapOvr>
    <a:masterClrMapping/>
  </p:clrMapOvr>
  <p:transition advTm="22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Patient Intake and Clinic Visit</a:t>
            </a:r>
          </a:p>
        </p:txBody>
      </p:sp>
      <p:sp>
        <p:nvSpPr>
          <p:cNvPr id="20485" name="Rectangle 3"/>
          <p:cNvSpPr>
            <a:spLocks noGrp="1" noChangeArrowheads="1"/>
          </p:cNvSpPr>
          <p:nvPr>
            <p:ph idx="1"/>
          </p:nvPr>
        </p:nvSpPr>
        <p:spPr>
          <a:xfrm>
            <a:off x="381000" y="1524000"/>
            <a:ext cx="8458200" cy="4525963"/>
          </a:xfrm>
        </p:spPr>
        <p:txBody>
          <a:bodyPr>
            <a:normAutofit lnSpcReduction="10000"/>
          </a:bodyPr>
          <a:lstStyle/>
          <a:p>
            <a:pPr marL="609600" indent="-609600" eaLnBrk="1" hangingPunct="1">
              <a:lnSpc>
                <a:spcPct val="80000"/>
              </a:lnSpc>
              <a:buFontTx/>
              <a:buAutoNum type="arabicPeriod"/>
              <a:defRPr/>
            </a:pPr>
            <a:r>
              <a:rPr sz="1800" b="1" smtClean="0">
                <a:ea typeface="+mn-ea"/>
                <a:cs typeface="+mn-cs"/>
              </a:rPr>
              <a:t>Patient arrives at the clinic, signs-in and checks-in with the front desk.</a:t>
            </a:r>
          </a:p>
          <a:p>
            <a:pPr marL="609600" indent="-609600" eaLnBrk="1" hangingPunct="1">
              <a:lnSpc>
                <a:spcPct val="80000"/>
              </a:lnSpc>
              <a:buFontTx/>
              <a:buAutoNum type="arabicPeriod"/>
              <a:defRPr/>
            </a:pPr>
            <a:r>
              <a:rPr sz="1800" b="1" smtClean="0">
                <a:ea typeface="+mn-ea"/>
                <a:cs typeface="+mn-cs"/>
              </a:rPr>
              <a:t>Receptionist enters the patient into the visit system as present and confirms the contact and insurance information with the patient.</a:t>
            </a:r>
          </a:p>
          <a:p>
            <a:pPr marL="609600" indent="-609600" eaLnBrk="1" hangingPunct="1">
              <a:lnSpc>
                <a:spcPct val="80000"/>
              </a:lnSpc>
              <a:buFontTx/>
              <a:buAutoNum type="arabicPeriod"/>
              <a:defRPr/>
            </a:pPr>
            <a:r>
              <a:rPr sz="1800" b="1" smtClean="0">
                <a:ea typeface="+mn-ea"/>
                <a:cs typeface="+mn-cs"/>
              </a:rPr>
              <a:t>The nurse pulls the chart from the filing stacks and calls the patient to the exam area and escorts the patient to the exam room.</a:t>
            </a:r>
          </a:p>
          <a:p>
            <a:pPr marL="609600" indent="-609600" eaLnBrk="1" hangingPunct="1">
              <a:lnSpc>
                <a:spcPct val="80000"/>
              </a:lnSpc>
              <a:buFontTx/>
              <a:buAutoNum type="arabicPeriod"/>
              <a:defRPr/>
            </a:pPr>
            <a:r>
              <a:rPr sz="1800" b="1" smtClean="0">
                <a:ea typeface="+mn-ea"/>
                <a:cs typeface="+mn-cs"/>
              </a:rPr>
              <a:t>The nurse interviews the patient regarding symptoms and/or complaints and records into the Nurses/Progress notes.</a:t>
            </a:r>
          </a:p>
          <a:p>
            <a:pPr marL="609600" indent="-609600" eaLnBrk="1" hangingPunct="1">
              <a:lnSpc>
                <a:spcPct val="80000"/>
              </a:lnSpc>
              <a:buFontTx/>
              <a:buAutoNum type="arabicPeriod"/>
              <a:defRPr/>
            </a:pPr>
            <a:r>
              <a:rPr sz="1800" b="1" smtClean="0">
                <a:ea typeface="+mn-ea"/>
                <a:cs typeface="+mn-cs"/>
              </a:rPr>
              <a:t>Nurse takes and records vital signs in progress notes and alerts the Physician that the patient is ready to be seen.</a:t>
            </a:r>
          </a:p>
          <a:p>
            <a:pPr marL="609600" indent="-609600" eaLnBrk="1" hangingPunct="1">
              <a:lnSpc>
                <a:spcPct val="80000"/>
              </a:lnSpc>
              <a:buFontTx/>
              <a:buAutoNum type="arabicPeriod"/>
              <a:defRPr/>
            </a:pPr>
            <a:r>
              <a:rPr sz="1800" b="1" smtClean="0">
                <a:ea typeface="+mn-ea"/>
                <a:cs typeface="+mn-cs"/>
              </a:rPr>
              <a:t>The Physician examines the patient and records findings in the progress notes.</a:t>
            </a:r>
          </a:p>
          <a:p>
            <a:pPr marL="609600" indent="-609600" eaLnBrk="1" hangingPunct="1">
              <a:lnSpc>
                <a:spcPct val="80000"/>
              </a:lnSpc>
              <a:buFontTx/>
              <a:buAutoNum type="arabicPeriod"/>
              <a:defRPr/>
            </a:pPr>
            <a:r>
              <a:rPr sz="1800" b="1" smtClean="0">
                <a:ea typeface="+mn-ea"/>
                <a:cs typeface="+mn-cs"/>
              </a:rPr>
              <a:t>The Physician determines if a prescription, procedure, lab work or a referral is required and completes the necessary paperwork.</a:t>
            </a:r>
          </a:p>
          <a:p>
            <a:pPr marL="609600" indent="-609600" eaLnBrk="1" hangingPunct="1">
              <a:lnSpc>
                <a:spcPct val="80000"/>
              </a:lnSpc>
              <a:buFontTx/>
              <a:buAutoNum type="arabicPeriod"/>
              <a:defRPr/>
            </a:pPr>
            <a:r>
              <a:rPr sz="1800" b="1" smtClean="0">
                <a:ea typeface="+mn-ea"/>
                <a:cs typeface="+mn-cs"/>
              </a:rPr>
              <a:t>The Physician provides any additional instructions to the patient and concludes the visit.</a:t>
            </a:r>
          </a:p>
          <a:p>
            <a:pPr marL="609600" indent="-609600" eaLnBrk="1" hangingPunct="1">
              <a:lnSpc>
                <a:spcPct val="80000"/>
              </a:lnSpc>
              <a:buFontTx/>
              <a:buAutoNum type="arabicPeriod"/>
              <a:defRPr/>
            </a:pPr>
            <a:r>
              <a:rPr sz="1800" b="1" smtClean="0">
                <a:ea typeface="+mn-ea"/>
                <a:cs typeface="+mn-cs"/>
              </a:rPr>
              <a:t>The Physician provides the patient chart to the office staff for </a:t>
            </a:r>
            <a:r>
              <a:rPr sz="1800" b="1" err="1" smtClean="0">
                <a:ea typeface="+mn-ea"/>
                <a:cs typeface="+mn-cs"/>
              </a:rPr>
              <a:t>refiling</a:t>
            </a:r>
            <a:r>
              <a:rPr sz="1800" b="1" smtClean="0">
                <a:ea typeface="+mn-ea"/>
                <a:cs typeface="+mn-cs"/>
              </a:rPr>
              <a:t>.</a:t>
            </a:r>
          </a:p>
          <a:p>
            <a:pPr marL="609600" indent="-609600" eaLnBrk="1" hangingPunct="1">
              <a:lnSpc>
                <a:spcPct val="80000"/>
              </a:lnSpc>
              <a:buFontTx/>
              <a:buAutoNum type="arabicPeriod"/>
              <a:defRPr/>
            </a:pPr>
            <a:r>
              <a:rPr sz="1800" b="1" smtClean="0">
                <a:ea typeface="+mn-ea"/>
                <a:cs typeface="+mn-cs"/>
              </a:rPr>
              <a:t>The office staff </a:t>
            </a:r>
            <a:r>
              <a:rPr sz="1800" b="1" err="1" smtClean="0">
                <a:ea typeface="+mn-ea"/>
                <a:cs typeface="+mn-cs"/>
              </a:rPr>
              <a:t>refiles</a:t>
            </a:r>
            <a:r>
              <a:rPr sz="1800" b="1" smtClean="0">
                <a:ea typeface="+mn-ea"/>
                <a:cs typeface="+mn-cs"/>
              </a:rPr>
              <a:t> the patient chart.</a:t>
            </a:r>
          </a:p>
          <a:p>
            <a:pPr marL="609600" indent="-609600" eaLnBrk="1" hangingPunct="1">
              <a:lnSpc>
                <a:spcPct val="80000"/>
              </a:lnSpc>
              <a:buFontTx/>
              <a:buAutoNum type="arabicPeriod"/>
              <a:defRPr/>
            </a:pPr>
            <a:r>
              <a:rPr sz="1800" b="1" smtClean="0">
                <a:ea typeface="+mn-ea"/>
                <a:cs typeface="+mn-cs"/>
              </a:rPr>
              <a:t>The patient pays their co-pay and concludes the office visit.</a:t>
            </a:r>
          </a:p>
          <a:p>
            <a:pPr marL="609600" indent="-609600" eaLnBrk="1" hangingPunct="1">
              <a:lnSpc>
                <a:spcPct val="80000"/>
              </a:lnSpc>
              <a:defRPr/>
            </a:pPr>
            <a:endParaRPr sz="1800" b="1" smtClean="0">
              <a:ea typeface="+mn-ea"/>
              <a:cs typeface="+mn-cs"/>
            </a:endParaRPr>
          </a:p>
        </p:txBody>
      </p:sp>
      <p:sp>
        <p:nvSpPr>
          <p:cNvPr id="79876"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3FCDCFC9-586F-41E3-A6F9-3AC8220A1DD9}" type="slidenum">
              <a:rPr lang="en-US" altLang="en-US" sz="1000"/>
              <a:pPr eaLnBrk="1" hangingPunct="1">
                <a:spcBef>
                  <a:spcPct val="0"/>
                </a:spcBef>
                <a:buFontTx/>
                <a:buNone/>
              </a:pPr>
              <a:t>13</a:t>
            </a:fld>
            <a:endParaRPr lang="en-US" altLang="en-US" sz="1000"/>
          </a:p>
        </p:txBody>
      </p:sp>
    </p:spTree>
    <p:custDataLst>
      <p:tags r:id="rId1"/>
    </p:custDataLst>
  </p:cSld>
  <p:clrMapOvr>
    <a:masterClrMapping/>
  </p:clrMapOvr>
  <p:transition advTm="20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737DB616-987B-4A1C-A206-678398F05EC3}" type="slidenum">
              <a:rPr lang="en-US" altLang="en-US" sz="1000">
                <a:solidFill>
                  <a:srgbClr val="000000"/>
                </a:solidFill>
              </a:rPr>
              <a:pPr eaLnBrk="1" hangingPunct="1">
                <a:spcBef>
                  <a:spcPct val="0"/>
                </a:spcBef>
                <a:buFontTx/>
                <a:buNone/>
              </a:pPr>
              <a:t>14</a:t>
            </a:fld>
            <a:endParaRPr lang="en-US" altLang="en-US" sz="1000">
              <a:solidFill>
                <a:srgbClr val="000000"/>
              </a:solidFill>
            </a:endParaRPr>
          </a:p>
        </p:txBody>
      </p:sp>
      <p:sp>
        <p:nvSpPr>
          <p:cNvPr id="80899" name="Rectangle 2"/>
          <p:cNvSpPr>
            <a:spLocks noGrp="1" noChangeArrowheads="1"/>
          </p:cNvSpPr>
          <p:nvPr>
            <p:ph type="title"/>
          </p:nvPr>
        </p:nvSpPr>
        <p:spPr>
          <a:xfrm>
            <a:off x="457200" y="274638"/>
            <a:ext cx="3962400" cy="1143000"/>
          </a:xfrm>
        </p:spPr>
        <p:txBody>
          <a:bodyPr/>
          <a:lstStyle/>
          <a:p>
            <a:pPr eaLnBrk="1" hangingPunct="1"/>
            <a:r>
              <a:rPr lang="en-US" altLang="en-US" smtClean="0">
                <a:ea typeface="ＭＳ Ｐゴシック" panose="020B0600070205080204" pitchFamily="34" charset="-128"/>
              </a:rPr>
              <a:t>Flowchart</a:t>
            </a:r>
          </a:p>
        </p:txBody>
      </p:sp>
      <p:sp>
        <p:nvSpPr>
          <p:cNvPr id="80900" name="Oval 3"/>
          <p:cNvSpPr>
            <a:spLocks noChangeArrowheads="1"/>
          </p:cNvSpPr>
          <p:nvPr/>
        </p:nvSpPr>
        <p:spPr bwMode="auto">
          <a:xfrm>
            <a:off x="7543800" y="5905500"/>
            <a:ext cx="381000" cy="381000"/>
          </a:xfrm>
          <a:prstGeom prst="ellipse">
            <a:avLst/>
          </a:prstGeom>
          <a:solidFill>
            <a:schemeClr val="accent1"/>
          </a:soli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1</a:t>
            </a:r>
          </a:p>
        </p:txBody>
      </p:sp>
      <p:sp>
        <p:nvSpPr>
          <p:cNvPr id="80901" name="AutoShape 4"/>
          <p:cNvSpPr>
            <a:spLocks noChangeArrowheads="1"/>
          </p:cNvSpPr>
          <p:nvPr/>
        </p:nvSpPr>
        <p:spPr bwMode="auto">
          <a:xfrm>
            <a:off x="4876800" y="381000"/>
            <a:ext cx="1828800" cy="533400"/>
          </a:xfrm>
          <a:prstGeom prst="flowChartTerminator">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Patient arrives</a:t>
            </a:r>
          </a:p>
        </p:txBody>
      </p:sp>
      <p:sp>
        <p:nvSpPr>
          <p:cNvPr id="80902" name="Rectangle 5"/>
          <p:cNvSpPr>
            <a:spLocks noChangeArrowheads="1"/>
          </p:cNvSpPr>
          <p:nvPr/>
        </p:nvSpPr>
        <p:spPr bwMode="auto">
          <a:xfrm>
            <a:off x="4953000" y="12192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Sign-in at front </a:t>
            </a:r>
          </a:p>
          <a:p>
            <a:pPr algn="ctr" eaLnBrk="1" hangingPunct="1">
              <a:spcBef>
                <a:spcPct val="0"/>
              </a:spcBef>
              <a:buFontTx/>
              <a:buNone/>
            </a:pPr>
            <a:r>
              <a:rPr lang="en-US" altLang="en-US" sz="1800">
                <a:solidFill>
                  <a:srgbClr val="000000"/>
                </a:solidFill>
              </a:rPr>
              <a:t>desk</a:t>
            </a:r>
          </a:p>
        </p:txBody>
      </p:sp>
      <p:sp>
        <p:nvSpPr>
          <p:cNvPr id="80903" name="Rectangle 6"/>
          <p:cNvSpPr>
            <a:spLocks noChangeArrowheads="1"/>
          </p:cNvSpPr>
          <p:nvPr/>
        </p:nvSpPr>
        <p:spPr bwMode="auto">
          <a:xfrm>
            <a:off x="2971800" y="22098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Confirm </a:t>
            </a:r>
          </a:p>
          <a:p>
            <a:pPr algn="ctr" eaLnBrk="1" hangingPunct="1">
              <a:spcBef>
                <a:spcPct val="0"/>
              </a:spcBef>
              <a:buFontTx/>
              <a:buNone/>
            </a:pPr>
            <a:r>
              <a:rPr lang="en-US" altLang="en-US" sz="1800">
                <a:solidFill>
                  <a:srgbClr val="000000"/>
                </a:solidFill>
              </a:rPr>
              <a:t>insurance</a:t>
            </a:r>
          </a:p>
        </p:txBody>
      </p:sp>
      <p:sp>
        <p:nvSpPr>
          <p:cNvPr id="80904" name="Rectangle 7"/>
          <p:cNvSpPr>
            <a:spLocks noChangeArrowheads="1"/>
          </p:cNvSpPr>
          <p:nvPr/>
        </p:nvSpPr>
        <p:spPr bwMode="auto">
          <a:xfrm>
            <a:off x="4953000" y="21336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Mark patient </a:t>
            </a:r>
          </a:p>
          <a:p>
            <a:pPr algn="ctr" eaLnBrk="1" hangingPunct="1">
              <a:spcBef>
                <a:spcPct val="0"/>
              </a:spcBef>
              <a:buFontTx/>
              <a:buNone/>
            </a:pPr>
            <a:r>
              <a:rPr lang="en-US" altLang="en-US" sz="1800">
                <a:solidFill>
                  <a:srgbClr val="000000"/>
                </a:solidFill>
              </a:rPr>
              <a:t>as arrived</a:t>
            </a:r>
          </a:p>
        </p:txBody>
      </p:sp>
      <p:sp>
        <p:nvSpPr>
          <p:cNvPr id="80905" name="Rectangle 8"/>
          <p:cNvSpPr>
            <a:spLocks noChangeArrowheads="1"/>
          </p:cNvSpPr>
          <p:nvPr/>
        </p:nvSpPr>
        <p:spPr bwMode="auto">
          <a:xfrm>
            <a:off x="7010400" y="22098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Confirm </a:t>
            </a:r>
          </a:p>
          <a:p>
            <a:pPr algn="ctr" eaLnBrk="1" hangingPunct="1">
              <a:spcBef>
                <a:spcPct val="0"/>
              </a:spcBef>
              <a:buFontTx/>
              <a:buNone/>
            </a:pPr>
            <a:r>
              <a:rPr lang="en-US" altLang="en-US" sz="1800">
                <a:solidFill>
                  <a:srgbClr val="000000"/>
                </a:solidFill>
              </a:rPr>
              <a:t>contact info.</a:t>
            </a:r>
          </a:p>
        </p:txBody>
      </p:sp>
      <p:sp>
        <p:nvSpPr>
          <p:cNvPr id="80906" name="Rectangle 9"/>
          <p:cNvSpPr>
            <a:spLocks noChangeArrowheads="1"/>
          </p:cNvSpPr>
          <p:nvPr/>
        </p:nvSpPr>
        <p:spPr bwMode="auto">
          <a:xfrm>
            <a:off x="4953000" y="30480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Pull chart</a:t>
            </a:r>
          </a:p>
        </p:txBody>
      </p:sp>
      <p:sp>
        <p:nvSpPr>
          <p:cNvPr id="80907" name="Rectangle 10"/>
          <p:cNvSpPr>
            <a:spLocks noChangeArrowheads="1"/>
          </p:cNvSpPr>
          <p:nvPr/>
        </p:nvSpPr>
        <p:spPr bwMode="auto">
          <a:xfrm>
            <a:off x="4953000" y="39624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Escort to exam</a:t>
            </a:r>
          </a:p>
          <a:p>
            <a:pPr algn="ctr" eaLnBrk="1" hangingPunct="1">
              <a:spcBef>
                <a:spcPct val="0"/>
              </a:spcBef>
              <a:buFontTx/>
              <a:buNone/>
            </a:pPr>
            <a:r>
              <a:rPr lang="en-US" altLang="en-US" sz="1800">
                <a:solidFill>
                  <a:srgbClr val="000000"/>
                </a:solidFill>
              </a:rPr>
              <a:t>room</a:t>
            </a:r>
          </a:p>
        </p:txBody>
      </p:sp>
      <p:sp>
        <p:nvSpPr>
          <p:cNvPr id="80908" name="Rectangle 11"/>
          <p:cNvSpPr>
            <a:spLocks noChangeArrowheads="1"/>
          </p:cNvSpPr>
          <p:nvPr/>
        </p:nvSpPr>
        <p:spPr bwMode="auto">
          <a:xfrm>
            <a:off x="4953000" y="48768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Record chief </a:t>
            </a:r>
          </a:p>
          <a:p>
            <a:pPr algn="ctr" eaLnBrk="1" hangingPunct="1">
              <a:spcBef>
                <a:spcPct val="0"/>
              </a:spcBef>
              <a:buFontTx/>
              <a:buNone/>
            </a:pPr>
            <a:r>
              <a:rPr lang="en-US" altLang="en-US" sz="1800">
                <a:solidFill>
                  <a:srgbClr val="000000"/>
                </a:solidFill>
              </a:rPr>
              <a:t>complaint, vitals</a:t>
            </a:r>
          </a:p>
        </p:txBody>
      </p:sp>
      <p:sp>
        <p:nvSpPr>
          <p:cNvPr id="80909" name="Rectangle 12"/>
          <p:cNvSpPr>
            <a:spLocks noChangeArrowheads="1"/>
          </p:cNvSpPr>
          <p:nvPr/>
        </p:nvSpPr>
        <p:spPr bwMode="auto">
          <a:xfrm>
            <a:off x="4953000" y="57912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Notify provider</a:t>
            </a:r>
          </a:p>
          <a:p>
            <a:pPr algn="ctr" eaLnBrk="1" hangingPunct="1">
              <a:spcBef>
                <a:spcPct val="0"/>
              </a:spcBef>
              <a:buFontTx/>
              <a:buNone/>
            </a:pPr>
            <a:r>
              <a:rPr lang="en-US" altLang="en-US" sz="1800">
                <a:solidFill>
                  <a:srgbClr val="000000"/>
                </a:solidFill>
              </a:rPr>
              <a:t>Patient ready</a:t>
            </a:r>
          </a:p>
        </p:txBody>
      </p:sp>
      <p:cxnSp>
        <p:nvCxnSpPr>
          <p:cNvPr id="80910" name="AutoShape 13"/>
          <p:cNvCxnSpPr>
            <a:cxnSpLocks noChangeShapeType="1"/>
            <a:stCxn id="80901" idx="2"/>
            <a:endCxn id="80902" idx="0"/>
          </p:cNvCxnSpPr>
          <p:nvPr/>
        </p:nvCxnSpPr>
        <p:spPr bwMode="auto">
          <a:xfrm>
            <a:off x="5791200" y="9144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0911" name="AutoShape 14"/>
          <p:cNvCxnSpPr>
            <a:cxnSpLocks noChangeShapeType="1"/>
            <a:stCxn id="80902" idx="2"/>
            <a:endCxn id="80904" idx="0"/>
          </p:cNvCxnSpPr>
          <p:nvPr/>
        </p:nvCxnSpPr>
        <p:spPr bwMode="auto">
          <a:xfrm>
            <a:off x="5791200" y="18288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0912" name="AutoShape 15"/>
          <p:cNvCxnSpPr>
            <a:cxnSpLocks noChangeShapeType="1"/>
            <a:stCxn id="80902" idx="2"/>
            <a:endCxn id="80903" idx="0"/>
          </p:cNvCxnSpPr>
          <p:nvPr/>
        </p:nvCxnSpPr>
        <p:spPr bwMode="auto">
          <a:xfrm rot="5400000">
            <a:off x="4610100" y="1028700"/>
            <a:ext cx="381000" cy="19812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80913" name="AutoShape 16"/>
          <p:cNvCxnSpPr>
            <a:cxnSpLocks noChangeShapeType="1"/>
            <a:stCxn id="80902" idx="2"/>
            <a:endCxn id="80905" idx="0"/>
          </p:cNvCxnSpPr>
          <p:nvPr/>
        </p:nvCxnSpPr>
        <p:spPr bwMode="auto">
          <a:xfrm rot="16200000" flipH="1">
            <a:off x="6629400" y="990600"/>
            <a:ext cx="381000" cy="20574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80914" name="AutoShape 17"/>
          <p:cNvCxnSpPr>
            <a:cxnSpLocks noChangeShapeType="1"/>
            <a:stCxn id="80904" idx="2"/>
            <a:endCxn id="80906" idx="0"/>
          </p:cNvCxnSpPr>
          <p:nvPr/>
        </p:nvCxnSpPr>
        <p:spPr bwMode="auto">
          <a:xfrm>
            <a:off x="5791200" y="27432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0915" name="AutoShape 18"/>
          <p:cNvCxnSpPr>
            <a:cxnSpLocks noChangeShapeType="1"/>
            <a:stCxn id="80906" idx="2"/>
            <a:endCxn id="80907" idx="0"/>
          </p:cNvCxnSpPr>
          <p:nvPr/>
        </p:nvCxnSpPr>
        <p:spPr bwMode="auto">
          <a:xfrm>
            <a:off x="5791200" y="36576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0916" name="AutoShape 19"/>
          <p:cNvCxnSpPr>
            <a:cxnSpLocks noChangeShapeType="1"/>
            <a:stCxn id="80907" idx="2"/>
            <a:endCxn id="80908" idx="0"/>
          </p:cNvCxnSpPr>
          <p:nvPr/>
        </p:nvCxnSpPr>
        <p:spPr bwMode="auto">
          <a:xfrm>
            <a:off x="5791200" y="45720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0917" name="AutoShape 20"/>
          <p:cNvCxnSpPr>
            <a:cxnSpLocks noChangeShapeType="1"/>
            <a:stCxn id="80908" idx="2"/>
            <a:endCxn id="80909" idx="0"/>
          </p:cNvCxnSpPr>
          <p:nvPr/>
        </p:nvCxnSpPr>
        <p:spPr bwMode="auto">
          <a:xfrm>
            <a:off x="5791200" y="54864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0918" name="AutoShape 21"/>
          <p:cNvCxnSpPr>
            <a:cxnSpLocks noChangeShapeType="1"/>
            <a:stCxn id="80909" idx="3"/>
            <a:endCxn id="80900" idx="2"/>
          </p:cNvCxnSpPr>
          <p:nvPr/>
        </p:nvCxnSpPr>
        <p:spPr bwMode="auto">
          <a:xfrm>
            <a:off x="6629400" y="6096000"/>
            <a:ext cx="9144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0919" name="AutoShape 22"/>
          <p:cNvCxnSpPr>
            <a:cxnSpLocks noChangeShapeType="1"/>
            <a:stCxn id="80903" idx="2"/>
            <a:endCxn id="80906" idx="0"/>
          </p:cNvCxnSpPr>
          <p:nvPr/>
        </p:nvCxnSpPr>
        <p:spPr bwMode="auto">
          <a:xfrm rot="16200000" flipH="1">
            <a:off x="4686300" y="1943100"/>
            <a:ext cx="228600" cy="19812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80920" name="AutoShape 23"/>
          <p:cNvCxnSpPr>
            <a:cxnSpLocks noChangeShapeType="1"/>
            <a:stCxn id="80905" idx="2"/>
            <a:endCxn id="80906" idx="0"/>
          </p:cNvCxnSpPr>
          <p:nvPr/>
        </p:nvCxnSpPr>
        <p:spPr bwMode="auto">
          <a:xfrm rot="5400000">
            <a:off x="6705600" y="1905000"/>
            <a:ext cx="228600" cy="20574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Tree>
    <p:custDataLst>
      <p:tags r:id="rId1"/>
    </p:custDataLst>
  </p:cSld>
  <p:clrMapOvr>
    <a:masterClrMapping/>
  </p:clrMapOvr>
  <p:transition advTm="20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Number Placeholder 5"/>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F072B7A2-420E-4790-BFD7-370454300B85}" type="slidenum">
              <a:rPr lang="en-US" altLang="en-US" sz="1000">
                <a:solidFill>
                  <a:srgbClr val="000000"/>
                </a:solidFill>
              </a:rPr>
              <a:pPr eaLnBrk="1" hangingPunct="1">
                <a:spcBef>
                  <a:spcPct val="0"/>
                </a:spcBef>
                <a:buFontTx/>
                <a:buNone/>
              </a:pPr>
              <a:t>15</a:t>
            </a:fld>
            <a:endParaRPr lang="en-US" altLang="en-US" sz="1000">
              <a:solidFill>
                <a:srgbClr val="000000"/>
              </a:solidFill>
            </a:endParaRPr>
          </a:p>
        </p:txBody>
      </p:sp>
      <p:sp>
        <p:nvSpPr>
          <p:cNvPr id="81923" name="Rectangle 20"/>
          <p:cNvSpPr>
            <a:spLocks noChangeArrowheads="1"/>
          </p:cNvSpPr>
          <p:nvPr/>
        </p:nvSpPr>
        <p:spPr bwMode="auto">
          <a:xfrm>
            <a:off x="3251200" y="901700"/>
            <a:ext cx="1257300" cy="5334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Examine </a:t>
            </a:r>
          </a:p>
          <a:p>
            <a:pPr algn="ctr" eaLnBrk="1" hangingPunct="1">
              <a:spcBef>
                <a:spcPct val="0"/>
              </a:spcBef>
              <a:buFontTx/>
              <a:buNone/>
            </a:pPr>
            <a:r>
              <a:rPr lang="en-US" altLang="en-US" sz="1800">
                <a:solidFill>
                  <a:srgbClr val="000000"/>
                </a:solidFill>
              </a:rPr>
              <a:t>Patient</a:t>
            </a:r>
          </a:p>
        </p:txBody>
      </p:sp>
      <p:sp>
        <p:nvSpPr>
          <p:cNvPr id="81924" name="AutoShape 21"/>
          <p:cNvSpPr>
            <a:spLocks noChangeArrowheads="1"/>
          </p:cNvSpPr>
          <p:nvPr/>
        </p:nvSpPr>
        <p:spPr bwMode="auto">
          <a:xfrm>
            <a:off x="3146425" y="1665288"/>
            <a:ext cx="1447800" cy="762000"/>
          </a:xfrm>
          <a:prstGeom prst="flowChartDecision">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Order</a:t>
            </a:r>
          </a:p>
          <a:p>
            <a:pPr algn="ctr" eaLnBrk="1" hangingPunct="1">
              <a:spcBef>
                <a:spcPct val="0"/>
              </a:spcBef>
              <a:buFontTx/>
              <a:buNone/>
            </a:pPr>
            <a:r>
              <a:rPr lang="en-US" altLang="en-US" sz="1800">
                <a:solidFill>
                  <a:srgbClr val="000000"/>
                </a:solidFill>
              </a:rPr>
              <a:t>Req?</a:t>
            </a:r>
          </a:p>
        </p:txBody>
      </p:sp>
      <p:sp>
        <p:nvSpPr>
          <p:cNvPr id="81925" name="Rectangle 22"/>
          <p:cNvSpPr>
            <a:spLocks noChangeArrowheads="1"/>
          </p:cNvSpPr>
          <p:nvPr/>
        </p:nvSpPr>
        <p:spPr bwMode="auto">
          <a:xfrm>
            <a:off x="5060950" y="1811338"/>
            <a:ext cx="1371600" cy="468312"/>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Write order</a:t>
            </a:r>
          </a:p>
        </p:txBody>
      </p:sp>
      <p:cxnSp>
        <p:nvCxnSpPr>
          <p:cNvPr id="81926" name="AutoShape 23"/>
          <p:cNvCxnSpPr>
            <a:cxnSpLocks noChangeShapeType="1"/>
            <a:stCxn id="81923" idx="2"/>
          </p:cNvCxnSpPr>
          <p:nvPr/>
        </p:nvCxnSpPr>
        <p:spPr bwMode="auto">
          <a:xfrm>
            <a:off x="3879850" y="1435100"/>
            <a:ext cx="0" cy="2286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1927" name="AutoShape 24"/>
          <p:cNvCxnSpPr>
            <a:cxnSpLocks noChangeShapeType="1"/>
            <a:stCxn id="81924" idx="3"/>
          </p:cNvCxnSpPr>
          <p:nvPr/>
        </p:nvCxnSpPr>
        <p:spPr bwMode="auto">
          <a:xfrm>
            <a:off x="4594225" y="2046288"/>
            <a:ext cx="4572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1928" name="Oval 27"/>
          <p:cNvSpPr>
            <a:spLocks noChangeArrowheads="1"/>
          </p:cNvSpPr>
          <p:nvPr/>
        </p:nvSpPr>
        <p:spPr bwMode="auto">
          <a:xfrm>
            <a:off x="1689100" y="1028700"/>
            <a:ext cx="381000" cy="381000"/>
          </a:xfrm>
          <a:prstGeom prst="ellipse">
            <a:avLst/>
          </a:prstGeom>
          <a:solidFill>
            <a:schemeClr val="accent1"/>
          </a:soli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1</a:t>
            </a:r>
          </a:p>
        </p:txBody>
      </p:sp>
      <p:cxnSp>
        <p:nvCxnSpPr>
          <p:cNvPr id="81929" name="AutoShape 28"/>
          <p:cNvCxnSpPr>
            <a:cxnSpLocks noChangeShapeType="1"/>
            <a:stCxn id="81928" idx="6"/>
          </p:cNvCxnSpPr>
          <p:nvPr/>
        </p:nvCxnSpPr>
        <p:spPr bwMode="auto">
          <a:xfrm>
            <a:off x="2070100" y="1219200"/>
            <a:ext cx="11811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 name="Flowchart: Multidocument 4"/>
          <p:cNvSpPr/>
          <p:nvPr/>
        </p:nvSpPr>
        <p:spPr>
          <a:xfrm>
            <a:off x="3146425" y="2933700"/>
            <a:ext cx="1676400" cy="800100"/>
          </a:xfrm>
          <a:prstGeom prst="flowChartMultidocumen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1400" dirty="0">
                <a:solidFill>
                  <a:srgbClr val="000000"/>
                </a:solidFill>
              </a:rPr>
              <a:t>Add Progress Notes to Patient Chart</a:t>
            </a:r>
          </a:p>
        </p:txBody>
      </p:sp>
      <p:sp>
        <p:nvSpPr>
          <p:cNvPr id="6" name="Rectangle 5"/>
          <p:cNvSpPr/>
          <p:nvPr/>
        </p:nvSpPr>
        <p:spPr>
          <a:xfrm>
            <a:off x="3251200" y="4165600"/>
            <a:ext cx="1352550" cy="635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000000"/>
                </a:solidFill>
              </a:rPr>
              <a:t>File</a:t>
            </a:r>
          </a:p>
          <a:p>
            <a:pPr algn="ctr">
              <a:defRPr/>
            </a:pPr>
            <a:r>
              <a:rPr lang="en-US" dirty="0">
                <a:solidFill>
                  <a:srgbClr val="000000"/>
                </a:solidFill>
              </a:rPr>
              <a:t> Charts</a:t>
            </a:r>
          </a:p>
        </p:txBody>
      </p:sp>
      <p:sp>
        <p:nvSpPr>
          <p:cNvPr id="7" name="Flowchart: Terminator 6"/>
          <p:cNvSpPr/>
          <p:nvPr/>
        </p:nvSpPr>
        <p:spPr>
          <a:xfrm>
            <a:off x="3303588" y="5130800"/>
            <a:ext cx="1143000" cy="419100"/>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rgbClr val="000000"/>
                </a:solidFill>
              </a:rPr>
              <a:t>End</a:t>
            </a:r>
          </a:p>
        </p:txBody>
      </p:sp>
      <p:cxnSp>
        <p:nvCxnSpPr>
          <p:cNvPr id="81933" name="AutoShape 24"/>
          <p:cNvCxnSpPr>
            <a:cxnSpLocks noChangeShapeType="1"/>
          </p:cNvCxnSpPr>
          <p:nvPr/>
        </p:nvCxnSpPr>
        <p:spPr bwMode="auto">
          <a:xfrm>
            <a:off x="3867150" y="2427288"/>
            <a:ext cx="7938" cy="506412"/>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1934" name="AutoShape 24"/>
          <p:cNvCxnSpPr>
            <a:cxnSpLocks noChangeShapeType="1"/>
          </p:cNvCxnSpPr>
          <p:nvPr/>
        </p:nvCxnSpPr>
        <p:spPr bwMode="auto">
          <a:xfrm>
            <a:off x="3921125" y="3689350"/>
            <a:ext cx="6350" cy="4445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1935" name="AutoShape 24"/>
          <p:cNvCxnSpPr>
            <a:cxnSpLocks noChangeShapeType="1"/>
            <a:stCxn id="6" idx="2"/>
          </p:cNvCxnSpPr>
          <p:nvPr/>
        </p:nvCxnSpPr>
        <p:spPr bwMode="auto">
          <a:xfrm flipH="1">
            <a:off x="3924300" y="4800600"/>
            <a:ext cx="3175" cy="3302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Tree>
    <p:custDataLst>
      <p:tags r:id="rId1"/>
    </p:custDataLst>
  </p:cSld>
  <p:clrMapOvr>
    <a:masterClrMapping/>
  </p:clrMapOvr>
  <p:transition advTm="22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49177AFD-74E9-4C41-BC33-B2E10B33CC63}" type="slidenum">
              <a:rPr lang="en-US" altLang="en-US" sz="1000">
                <a:solidFill>
                  <a:srgbClr val="000000"/>
                </a:solidFill>
              </a:rPr>
              <a:pPr eaLnBrk="1" hangingPunct="1">
                <a:spcBef>
                  <a:spcPct val="0"/>
                </a:spcBef>
                <a:buFontTx/>
                <a:buNone/>
              </a:pPr>
              <a:t>16</a:t>
            </a:fld>
            <a:endParaRPr lang="en-US" altLang="en-US" sz="1000">
              <a:solidFill>
                <a:srgbClr val="000000"/>
              </a:solidFill>
            </a:endParaRPr>
          </a:p>
        </p:txBody>
      </p:sp>
      <p:sp>
        <p:nvSpPr>
          <p:cNvPr id="82947" name="Rectangle 2"/>
          <p:cNvSpPr>
            <a:spLocks noGrp="1" noChangeArrowheads="1"/>
          </p:cNvSpPr>
          <p:nvPr>
            <p:ph type="title"/>
          </p:nvPr>
        </p:nvSpPr>
        <p:spPr>
          <a:xfrm>
            <a:off x="457200" y="0"/>
            <a:ext cx="8229600" cy="590550"/>
          </a:xfrm>
        </p:spPr>
        <p:txBody>
          <a:bodyPr/>
          <a:lstStyle/>
          <a:p>
            <a:pPr eaLnBrk="1" hangingPunct="1"/>
            <a:r>
              <a:rPr lang="en-US" altLang="en-US" sz="3600" smtClean="0">
                <a:solidFill>
                  <a:schemeClr val="tx1"/>
                </a:solidFill>
                <a:ea typeface="ＭＳ Ｐゴシック" panose="020B0600070205080204" pitchFamily="34" charset="-128"/>
              </a:rPr>
              <a:t>Decision With Multiple Outcomes</a:t>
            </a:r>
          </a:p>
        </p:txBody>
      </p:sp>
      <p:sp>
        <p:nvSpPr>
          <p:cNvPr id="82948" name="Text Box 4"/>
          <p:cNvSpPr txBox="1">
            <a:spLocks noChangeArrowheads="1"/>
          </p:cNvSpPr>
          <p:nvPr/>
        </p:nvSpPr>
        <p:spPr bwMode="auto">
          <a:xfrm>
            <a:off x="457200" y="577850"/>
            <a:ext cx="84391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600">
                <a:solidFill>
                  <a:srgbClr val="000000"/>
                </a:solidFill>
              </a:rPr>
              <a:t>This particular example is part of a larger chart.  Note the line entering from the left.</a:t>
            </a:r>
          </a:p>
        </p:txBody>
      </p:sp>
      <p:sp>
        <p:nvSpPr>
          <p:cNvPr id="82949" name="AutoShape 5"/>
          <p:cNvSpPr>
            <a:spLocks noChangeAspect="1" noChangeArrowheads="1" noTextEdit="1"/>
          </p:cNvSpPr>
          <p:nvPr/>
        </p:nvSpPr>
        <p:spPr bwMode="auto">
          <a:xfrm>
            <a:off x="889000" y="1328738"/>
            <a:ext cx="7405688" cy="531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pic>
        <p:nvPicPr>
          <p:cNvPr id="82950" name="Picture 7" descr="Flowchart showing the decision tree for a new patient coming into a hospita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9000" y="1143000"/>
            <a:ext cx="7412038" cy="532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transition advTm="34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Number Placeholder 5"/>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46193CFD-BAB3-4694-BF74-C9E131DE7098}" type="slidenum">
              <a:rPr lang="en-US" altLang="en-US" sz="1000">
                <a:solidFill>
                  <a:srgbClr val="000000"/>
                </a:solidFill>
              </a:rPr>
              <a:pPr eaLnBrk="1" hangingPunct="1">
                <a:spcBef>
                  <a:spcPct val="0"/>
                </a:spcBef>
                <a:buFontTx/>
                <a:buNone/>
              </a:pPr>
              <a:t>17</a:t>
            </a:fld>
            <a:endParaRPr lang="en-US" altLang="en-US" sz="1000">
              <a:solidFill>
                <a:srgbClr val="000000"/>
              </a:solidFill>
            </a:endParaRPr>
          </a:p>
        </p:txBody>
      </p:sp>
      <p:sp>
        <p:nvSpPr>
          <p:cNvPr id="83971" name="Rectangle 2"/>
          <p:cNvSpPr>
            <a:spLocks noGrp="1" noChangeArrowheads="1"/>
          </p:cNvSpPr>
          <p:nvPr>
            <p:ph type="title"/>
          </p:nvPr>
        </p:nvSpPr>
        <p:spPr/>
        <p:txBody>
          <a:bodyPr/>
          <a:lstStyle/>
          <a:p>
            <a:pPr eaLnBrk="1" hangingPunct="1"/>
            <a:r>
              <a:rPr lang="en-US" altLang="en-US" sz="4000" b="1" smtClean="0">
                <a:solidFill>
                  <a:schemeClr val="tx1"/>
                </a:solidFill>
                <a:ea typeface="ＭＳ Ｐゴシック" panose="020B0600070205080204" pitchFamily="34" charset="-128"/>
              </a:rPr>
              <a:t>ISO 5807 Section 9.1.2.4</a:t>
            </a:r>
            <a:r>
              <a:rPr lang="en-US" altLang="en-US" sz="4000" b="1" baseline="30000" smtClean="0">
                <a:solidFill>
                  <a:schemeClr val="tx1"/>
                </a:solidFill>
                <a:ea typeface="ＭＳ Ｐゴシック" panose="020B0600070205080204" pitchFamily="34" charset="-128"/>
              </a:rPr>
              <a:t>5</a:t>
            </a:r>
            <a:r>
              <a:rPr lang="en-US" altLang="en-US" sz="4000" b="1" smtClean="0">
                <a:solidFill>
                  <a:schemeClr val="tx1"/>
                </a:solidFill>
                <a:ea typeface="ＭＳ Ｐゴシック" panose="020B0600070205080204" pitchFamily="34" charset="-128"/>
              </a:rPr>
              <a:t> Document</a:t>
            </a:r>
          </a:p>
        </p:txBody>
      </p:sp>
      <p:sp>
        <p:nvSpPr>
          <p:cNvPr id="83972" name="Text Box 4"/>
          <p:cNvSpPr txBox="1">
            <a:spLocks noChangeArrowheads="1"/>
          </p:cNvSpPr>
          <p:nvPr/>
        </p:nvSpPr>
        <p:spPr bwMode="auto">
          <a:xfrm>
            <a:off x="4648200" y="2895600"/>
            <a:ext cx="3948113"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ja-JP" altLang="en-US" sz="1600">
                <a:solidFill>
                  <a:srgbClr val="000000"/>
                </a:solidFill>
              </a:rPr>
              <a:t>“</a:t>
            </a:r>
            <a:r>
              <a:rPr lang="en-US" altLang="ja-JP" sz="1600">
                <a:solidFill>
                  <a:srgbClr val="000000"/>
                </a:solidFill>
              </a:rPr>
              <a:t>This symbol represents human readable data, the medium being, for example, printed output, an OCR [optical character recognition] or MICR [magnetic ink character recognition] document, microfilm, tally roll, data entry forms.</a:t>
            </a:r>
            <a:r>
              <a:rPr lang="ja-JP" altLang="en-US" sz="1600">
                <a:solidFill>
                  <a:srgbClr val="000000"/>
                </a:solidFill>
              </a:rPr>
              <a:t>”</a:t>
            </a:r>
            <a:endParaRPr lang="en-US" altLang="ja-JP" sz="1600">
              <a:solidFill>
                <a:srgbClr val="000000"/>
              </a:solidFill>
            </a:endParaRPr>
          </a:p>
          <a:p>
            <a:pPr eaLnBrk="1" hangingPunct="1">
              <a:spcBef>
                <a:spcPct val="0"/>
              </a:spcBef>
              <a:buFontTx/>
              <a:buNone/>
            </a:pPr>
            <a:endParaRPr lang="en-US" altLang="en-US" sz="1600">
              <a:solidFill>
                <a:srgbClr val="000000"/>
              </a:solidFill>
            </a:endParaRPr>
          </a:p>
        </p:txBody>
      </p:sp>
      <p:sp>
        <p:nvSpPr>
          <p:cNvPr id="83973" name="Text Box 5"/>
          <p:cNvSpPr txBox="1">
            <a:spLocks noChangeArrowheads="1"/>
          </p:cNvSpPr>
          <p:nvPr/>
        </p:nvSpPr>
        <p:spPr bwMode="auto">
          <a:xfrm>
            <a:off x="457200" y="2133600"/>
            <a:ext cx="3359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rPr>
              <a:t>Example document symbol use</a:t>
            </a:r>
          </a:p>
        </p:txBody>
      </p:sp>
      <p:sp>
        <p:nvSpPr>
          <p:cNvPr id="83974" name="AutoShape 7"/>
          <p:cNvSpPr>
            <a:spLocks noChangeArrowheads="1"/>
          </p:cNvSpPr>
          <p:nvPr/>
        </p:nvSpPr>
        <p:spPr bwMode="auto">
          <a:xfrm>
            <a:off x="1714500" y="2819400"/>
            <a:ext cx="1676400" cy="990600"/>
          </a:xfrm>
          <a:prstGeom prst="flowChartMultidocumen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rPr>
              <a:t>Review </a:t>
            </a:r>
          </a:p>
          <a:p>
            <a:pPr algn="ctr" eaLnBrk="1" hangingPunct="1">
              <a:spcBef>
                <a:spcPct val="0"/>
              </a:spcBef>
              <a:buFontTx/>
              <a:buNone/>
            </a:pPr>
            <a:r>
              <a:rPr lang="en-US" altLang="en-US" sz="1600">
                <a:solidFill>
                  <a:srgbClr val="000000"/>
                </a:solidFill>
              </a:rPr>
              <a:t>patient </a:t>
            </a:r>
          </a:p>
          <a:p>
            <a:pPr algn="ctr" eaLnBrk="1" hangingPunct="1">
              <a:spcBef>
                <a:spcPct val="0"/>
              </a:spcBef>
              <a:buFontTx/>
              <a:buNone/>
            </a:pPr>
            <a:r>
              <a:rPr lang="en-US" altLang="en-US" sz="1600">
                <a:solidFill>
                  <a:srgbClr val="000000"/>
                </a:solidFill>
              </a:rPr>
              <a:t>charts</a:t>
            </a:r>
          </a:p>
        </p:txBody>
      </p:sp>
      <p:sp>
        <p:nvSpPr>
          <p:cNvPr id="83975" name="AutoShape 8"/>
          <p:cNvSpPr>
            <a:spLocks noChangeArrowheads="1"/>
          </p:cNvSpPr>
          <p:nvPr/>
        </p:nvSpPr>
        <p:spPr bwMode="auto">
          <a:xfrm>
            <a:off x="1866900" y="4114800"/>
            <a:ext cx="1371600" cy="838200"/>
          </a:xfrm>
          <a:prstGeom prst="flowChartProcess">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File </a:t>
            </a:r>
          </a:p>
          <a:p>
            <a:pPr algn="ctr" eaLnBrk="1" hangingPunct="1">
              <a:spcBef>
                <a:spcPct val="0"/>
              </a:spcBef>
              <a:buFontTx/>
              <a:buNone/>
            </a:pPr>
            <a:r>
              <a:rPr lang="en-US" altLang="en-US" sz="1800">
                <a:solidFill>
                  <a:srgbClr val="000000"/>
                </a:solidFill>
              </a:rPr>
              <a:t>Charts</a:t>
            </a:r>
          </a:p>
        </p:txBody>
      </p:sp>
      <p:sp>
        <p:nvSpPr>
          <p:cNvPr id="83976" name="AutoShape 11"/>
          <p:cNvSpPr>
            <a:spLocks noChangeArrowheads="1"/>
          </p:cNvSpPr>
          <p:nvPr/>
        </p:nvSpPr>
        <p:spPr bwMode="auto">
          <a:xfrm>
            <a:off x="1752600" y="5334000"/>
            <a:ext cx="1600200" cy="609600"/>
          </a:xfrm>
          <a:prstGeom prst="flowChartTerminator">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End</a:t>
            </a:r>
          </a:p>
        </p:txBody>
      </p:sp>
      <p:sp>
        <p:nvSpPr>
          <p:cNvPr id="83977" name="AutoShape 13"/>
          <p:cNvSpPr>
            <a:spLocks noChangeArrowheads="1"/>
          </p:cNvSpPr>
          <p:nvPr/>
        </p:nvSpPr>
        <p:spPr bwMode="auto">
          <a:xfrm>
            <a:off x="571500" y="3124200"/>
            <a:ext cx="381000" cy="381000"/>
          </a:xfrm>
          <a:prstGeom prst="flowChartConnector">
            <a:avLst/>
          </a:prstGeom>
          <a:solidFill>
            <a:schemeClr val="accent1"/>
          </a:soli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A</a:t>
            </a:r>
          </a:p>
        </p:txBody>
      </p:sp>
      <p:cxnSp>
        <p:nvCxnSpPr>
          <p:cNvPr id="83978" name="AutoShape 17"/>
          <p:cNvCxnSpPr>
            <a:cxnSpLocks noChangeShapeType="1"/>
            <a:stCxn id="83977" idx="6"/>
            <a:endCxn id="83974" idx="1"/>
          </p:cNvCxnSpPr>
          <p:nvPr/>
        </p:nvCxnSpPr>
        <p:spPr bwMode="auto">
          <a:xfrm>
            <a:off x="952500" y="3314700"/>
            <a:ext cx="7620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3979" name="AutoShape 18"/>
          <p:cNvCxnSpPr>
            <a:cxnSpLocks noChangeShapeType="1"/>
            <a:stCxn id="83974" idx="2"/>
            <a:endCxn id="83975" idx="0"/>
          </p:cNvCxnSpPr>
          <p:nvPr/>
        </p:nvCxnSpPr>
        <p:spPr bwMode="auto">
          <a:xfrm>
            <a:off x="2552700" y="3732213"/>
            <a:ext cx="0" cy="382587"/>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3980" name="AutoShape 19"/>
          <p:cNvCxnSpPr>
            <a:cxnSpLocks noChangeShapeType="1"/>
            <a:stCxn id="83975" idx="2"/>
            <a:endCxn id="83976" idx="0"/>
          </p:cNvCxnSpPr>
          <p:nvPr/>
        </p:nvCxnSpPr>
        <p:spPr bwMode="auto">
          <a:xfrm>
            <a:off x="2552700" y="4953000"/>
            <a:ext cx="0" cy="3810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Tree>
    <p:custDataLst>
      <p:tags r:id="rId1"/>
    </p:custDataLst>
  </p:cSld>
  <p:clrMapOvr>
    <a:masterClrMapping/>
  </p:clrMapOvr>
  <p:transition advTm="32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Manual input versus manual operation</a:t>
            </a:r>
          </a:p>
        </p:txBody>
      </p:sp>
      <p:sp>
        <p:nvSpPr>
          <p:cNvPr id="84995"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E5E48247-21C6-4457-BC9C-9C7C18859981}" type="slidenum">
              <a:rPr lang="en-US" altLang="en-US" sz="1000"/>
              <a:pPr eaLnBrk="1" hangingPunct="1">
                <a:spcBef>
                  <a:spcPct val="0"/>
                </a:spcBef>
                <a:buFontTx/>
                <a:buNone/>
              </a:pPr>
              <a:t>18</a:t>
            </a:fld>
            <a:endParaRPr lang="en-US" altLang="en-US" sz="1000"/>
          </a:p>
        </p:txBody>
      </p:sp>
      <p:sp>
        <p:nvSpPr>
          <p:cNvPr id="84996" name="Text Box 3"/>
          <p:cNvSpPr txBox="1">
            <a:spLocks noChangeArrowheads="1"/>
          </p:cNvSpPr>
          <p:nvPr/>
        </p:nvSpPr>
        <p:spPr bwMode="auto">
          <a:xfrm>
            <a:off x="762000" y="2362200"/>
            <a:ext cx="51054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ISO 5807 section 9.1.2.5 Manual input</a:t>
            </a:r>
          </a:p>
          <a:p>
            <a:pPr eaLnBrk="1" hangingPunct="1">
              <a:spcBef>
                <a:spcPct val="0"/>
              </a:spcBef>
              <a:buFontTx/>
              <a:buNone/>
            </a:pPr>
            <a:r>
              <a:rPr lang="ja-JP" altLang="en-US" sz="1600"/>
              <a:t>“</a:t>
            </a:r>
            <a:r>
              <a:rPr lang="en-US" altLang="ja-JP" sz="1600"/>
              <a:t>This symbol represents data, the medium being of any type where the information is entered manually at the time of processing, for example, on-line keyboard, switch settings, push buttons, light pen, bar-code wand.</a:t>
            </a:r>
            <a:r>
              <a:rPr lang="ja-JP" altLang="en-US" sz="1600"/>
              <a:t>”</a:t>
            </a:r>
            <a:endParaRPr lang="en-US" altLang="ja-JP" sz="1600"/>
          </a:p>
          <a:p>
            <a:pPr eaLnBrk="1" hangingPunct="1">
              <a:spcBef>
                <a:spcPct val="0"/>
              </a:spcBef>
              <a:buFontTx/>
              <a:buNone/>
            </a:pPr>
            <a:endParaRPr lang="en-US" altLang="en-US" sz="1600"/>
          </a:p>
        </p:txBody>
      </p:sp>
      <p:sp>
        <p:nvSpPr>
          <p:cNvPr id="84997" name="AutoShape 4"/>
          <p:cNvSpPr>
            <a:spLocks noChangeArrowheads="1"/>
          </p:cNvSpPr>
          <p:nvPr/>
        </p:nvSpPr>
        <p:spPr bwMode="auto">
          <a:xfrm>
            <a:off x="6858000" y="2438400"/>
            <a:ext cx="1295400" cy="1009650"/>
          </a:xfrm>
          <a:prstGeom prst="flowChartManualInpu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84998" name="Text Box 5"/>
          <p:cNvSpPr txBox="1">
            <a:spLocks noChangeArrowheads="1"/>
          </p:cNvSpPr>
          <p:nvPr/>
        </p:nvSpPr>
        <p:spPr bwMode="auto">
          <a:xfrm>
            <a:off x="685800" y="4572000"/>
            <a:ext cx="4953000"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ISO 5807 section 9.2.2.2 Manual operation</a:t>
            </a:r>
          </a:p>
          <a:p>
            <a:pPr eaLnBrk="1" hangingPunct="1">
              <a:spcBef>
                <a:spcPct val="0"/>
              </a:spcBef>
              <a:buFontTx/>
              <a:buNone/>
            </a:pPr>
            <a:r>
              <a:rPr lang="ja-JP" altLang="en-US" sz="1600"/>
              <a:t>“</a:t>
            </a:r>
            <a:r>
              <a:rPr lang="en-US" altLang="ja-JP" sz="1600"/>
              <a:t>This symbol represents any process performed by a human being.</a:t>
            </a:r>
            <a:r>
              <a:rPr lang="ja-JP" altLang="en-US" sz="1600"/>
              <a:t>”</a:t>
            </a:r>
            <a:endParaRPr lang="en-US" altLang="ja-JP" sz="1600"/>
          </a:p>
          <a:p>
            <a:pPr eaLnBrk="1" hangingPunct="1">
              <a:spcBef>
                <a:spcPct val="0"/>
              </a:spcBef>
              <a:buFontTx/>
              <a:buNone/>
            </a:pPr>
            <a:endParaRPr lang="en-US" altLang="en-US" sz="1600"/>
          </a:p>
        </p:txBody>
      </p:sp>
      <p:sp>
        <p:nvSpPr>
          <p:cNvPr id="84999" name="AutoShape 6" descr="Symbol's that has a meaning "/>
          <p:cNvSpPr>
            <a:spLocks noChangeArrowheads="1"/>
          </p:cNvSpPr>
          <p:nvPr/>
        </p:nvSpPr>
        <p:spPr bwMode="auto">
          <a:xfrm>
            <a:off x="6858000" y="4648200"/>
            <a:ext cx="1538288" cy="885825"/>
          </a:xfrm>
          <a:prstGeom prst="flowChartManualOperation">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85000" name="Rectangle 1"/>
          <p:cNvSpPr>
            <a:spLocks noChangeArrowheads="1"/>
          </p:cNvSpPr>
          <p:nvPr/>
        </p:nvSpPr>
        <p:spPr bwMode="auto">
          <a:xfrm>
            <a:off x="6362700" y="3832225"/>
            <a:ext cx="25288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400"/>
              <a:t>Symbols that have a meaning </a:t>
            </a:r>
          </a:p>
        </p:txBody>
      </p:sp>
    </p:spTree>
    <p:custDataLst>
      <p:tags r:id="rId1"/>
    </p:custDataLst>
  </p:cSld>
  <p:clrMapOvr>
    <a:masterClrMapping/>
  </p:clrMapOvr>
  <p:transition advTm="35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p:nvPr>
        </p:nvSpPr>
        <p:spPr>
          <a:xfrm>
            <a:off x="457200" y="381000"/>
            <a:ext cx="8229600" cy="1143000"/>
          </a:xfrm>
        </p:spPr>
        <p:txBody>
          <a:bodyPr/>
          <a:lstStyle/>
          <a:p>
            <a:pPr eaLnBrk="1" hangingPunct="1"/>
            <a:r>
              <a:rPr altLang="en-US" b="1" smtClean="0">
                <a:solidFill>
                  <a:schemeClr val="tx1"/>
                </a:solidFill>
                <a:ea typeface="ＭＳ Ｐゴシック" panose="020B0600070205080204" pitchFamily="34" charset="-128"/>
              </a:rPr>
              <a:t>Example: Manual Operation and Manual Input</a:t>
            </a:r>
          </a:p>
        </p:txBody>
      </p:sp>
      <p:sp>
        <p:nvSpPr>
          <p:cNvPr id="8601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BA66E29C-454A-43F4-81F0-55B74FA615A2}" type="slidenum">
              <a:rPr lang="en-US" altLang="en-US" sz="1000"/>
              <a:pPr eaLnBrk="1" hangingPunct="1">
                <a:spcBef>
                  <a:spcPct val="0"/>
                </a:spcBef>
                <a:buFontTx/>
                <a:buNone/>
              </a:pPr>
              <a:t>19</a:t>
            </a:fld>
            <a:endParaRPr lang="en-US" altLang="en-US" sz="1000"/>
          </a:p>
        </p:txBody>
      </p:sp>
      <p:sp>
        <p:nvSpPr>
          <p:cNvPr id="86020" name="AutoShape 19"/>
          <p:cNvSpPr>
            <a:spLocks noChangeArrowheads="1"/>
          </p:cNvSpPr>
          <p:nvPr/>
        </p:nvSpPr>
        <p:spPr bwMode="auto">
          <a:xfrm>
            <a:off x="5283200" y="3505200"/>
            <a:ext cx="1389063" cy="914400"/>
          </a:xfrm>
          <a:prstGeom prst="flowChartDocumen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Claim</a:t>
            </a:r>
          </a:p>
          <a:p>
            <a:pPr algn="ctr" eaLnBrk="1" hangingPunct="1">
              <a:spcBef>
                <a:spcPct val="0"/>
              </a:spcBef>
              <a:buFontTx/>
              <a:buNone/>
            </a:pPr>
            <a:r>
              <a:rPr lang="en-US" altLang="en-US" sz="1800"/>
              <a:t>Form</a:t>
            </a:r>
          </a:p>
        </p:txBody>
      </p:sp>
      <p:sp>
        <p:nvSpPr>
          <p:cNvPr id="86021" name="AutoShape 23"/>
          <p:cNvSpPr>
            <a:spLocks noChangeArrowheads="1"/>
          </p:cNvSpPr>
          <p:nvPr/>
        </p:nvSpPr>
        <p:spPr bwMode="auto">
          <a:xfrm>
            <a:off x="2501900" y="3467100"/>
            <a:ext cx="1824038" cy="989013"/>
          </a:xfrm>
          <a:prstGeom prst="flowChartManualOperation">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b="1"/>
              <a:t>Locate</a:t>
            </a:r>
          </a:p>
          <a:p>
            <a:pPr algn="ctr" eaLnBrk="1" hangingPunct="1">
              <a:spcBef>
                <a:spcPct val="0"/>
              </a:spcBef>
              <a:buFontTx/>
              <a:buNone/>
            </a:pPr>
            <a:r>
              <a:rPr lang="en-US" altLang="en-US" sz="1600" b="1"/>
              <a:t>patient </a:t>
            </a:r>
          </a:p>
          <a:p>
            <a:pPr algn="ctr" eaLnBrk="1" hangingPunct="1">
              <a:spcBef>
                <a:spcPct val="0"/>
              </a:spcBef>
              <a:buFontTx/>
              <a:buNone/>
            </a:pPr>
            <a:r>
              <a:rPr lang="en-US" altLang="en-US" sz="1600" b="1"/>
              <a:t>in system</a:t>
            </a:r>
          </a:p>
        </p:txBody>
      </p:sp>
      <p:grpSp>
        <p:nvGrpSpPr>
          <p:cNvPr id="86022" name="Group 43"/>
          <p:cNvGrpSpPr>
            <a:grpSpLocks/>
          </p:cNvGrpSpPr>
          <p:nvPr/>
        </p:nvGrpSpPr>
        <p:grpSpPr bwMode="auto">
          <a:xfrm>
            <a:off x="4902200" y="4648200"/>
            <a:ext cx="1974850" cy="1139825"/>
            <a:chOff x="2934" y="2258"/>
            <a:chExt cx="1244" cy="718"/>
          </a:xfrm>
        </p:grpSpPr>
        <p:grpSp>
          <p:nvGrpSpPr>
            <p:cNvPr id="86029" name="Group 25"/>
            <p:cNvGrpSpPr>
              <a:grpSpLocks/>
            </p:cNvGrpSpPr>
            <p:nvPr/>
          </p:nvGrpSpPr>
          <p:grpSpPr bwMode="auto">
            <a:xfrm>
              <a:off x="2934" y="2258"/>
              <a:ext cx="1244" cy="718"/>
              <a:chOff x="3088" y="4531"/>
              <a:chExt cx="665" cy="475"/>
            </a:xfrm>
          </p:grpSpPr>
          <p:sp>
            <p:nvSpPr>
              <p:cNvPr id="86031" name="Line 26"/>
              <p:cNvSpPr>
                <a:spLocks noChangeShapeType="1"/>
              </p:cNvSpPr>
              <p:nvPr/>
            </p:nvSpPr>
            <p:spPr bwMode="auto">
              <a:xfrm flipV="1">
                <a:off x="3456" y="4531"/>
                <a:ext cx="1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032" name="Line 27"/>
              <p:cNvSpPr>
                <a:spLocks noChangeShapeType="1"/>
              </p:cNvSpPr>
              <p:nvPr/>
            </p:nvSpPr>
            <p:spPr bwMode="auto">
              <a:xfrm>
                <a:off x="3461" y="5006"/>
                <a:ext cx="15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6033" name="Freeform 28"/>
              <p:cNvSpPr>
                <a:spLocks/>
              </p:cNvSpPr>
              <p:nvPr/>
            </p:nvSpPr>
            <p:spPr bwMode="auto">
              <a:xfrm>
                <a:off x="3611" y="4536"/>
                <a:ext cx="142" cy="466"/>
              </a:xfrm>
              <a:custGeom>
                <a:avLst/>
                <a:gdLst>
                  <a:gd name="T0" fmla="*/ 0 w 105"/>
                  <a:gd name="T1" fmla="*/ 0 h 392"/>
                  <a:gd name="T2" fmla="*/ 660767 w 105"/>
                  <a:gd name="T3" fmla="*/ 28846 h 392"/>
                  <a:gd name="T4" fmla="*/ 51927 w 105"/>
                  <a:gd name="T5" fmla="*/ 59071 h 392"/>
                  <a:gd name="T6" fmla="*/ 0 60000 65536"/>
                  <a:gd name="T7" fmla="*/ 0 60000 65536"/>
                  <a:gd name="T8" fmla="*/ 0 60000 65536"/>
                  <a:gd name="T9" fmla="*/ 0 w 105"/>
                  <a:gd name="T10" fmla="*/ 0 h 392"/>
                  <a:gd name="T11" fmla="*/ 105 w 105"/>
                  <a:gd name="T12" fmla="*/ 392 h 392"/>
                </a:gdLst>
                <a:ahLst/>
                <a:cxnLst>
                  <a:cxn ang="T6">
                    <a:pos x="T0" y="T1"/>
                  </a:cxn>
                  <a:cxn ang="T7">
                    <a:pos x="T2" y="T3"/>
                  </a:cxn>
                  <a:cxn ang="T8">
                    <a:pos x="T4" y="T5"/>
                  </a:cxn>
                </a:cxnLst>
                <a:rect l="T9" t="T10" r="T11" b="T12"/>
                <a:pathLst>
                  <a:path w="105" h="392">
                    <a:moveTo>
                      <a:pt x="0" y="0"/>
                    </a:moveTo>
                    <a:cubicBezTo>
                      <a:pt x="51" y="63"/>
                      <a:pt x="103" y="127"/>
                      <a:pt x="104" y="192"/>
                    </a:cubicBezTo>
                    <a:cubicBezTo>
                      <a:pt x="105" y="257"/>
                      <a:pt x="24" y="359"/>
                      <a:pt x="8" y="3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034" name="Freeform 29"/>
              <p:cNvSpPr>
                <a:spLocks/>
              </p:cNvSpPr>
              <p:nvPr/>
            </p:nvSpPr>
            <p:spPr bwMode="auto">
              <a:xfrm>
                <a:off x="3091" y="4531"/>
                <a:ext cx="381" cy="234"/>
              </a:xfrm>
              <a:custGeom>
                <a:avLst/>
                <a:gdLst>
                  <a:gd name="T0" fmla="*/ 102369 w 312"/>
                  <a:gd name="T1" fmla="*/ 0 h 192"/>
                  <a:gd name="T2" fmla="*/ 39686 w 312"/>
                  <a:gd name="T3" fmla="*/ 12526 h 192"/>
                  <a:gd name="T4" fmla="*/ 0 w 312"/>
                  <a:gd name="T5" fmla="*/ 59565 h 192"/>
                  <a:gd name="T6" fmla="*/ 0 60000 65536"/>
                  <a:gd name="T7" fmla="*/ 0 60000 65536"/>
                  <a:gd name="T8" fmla="*/ 0 60000 65536"/>
                  <a:gd name="T9" fmla="*/ 0 w 312"/>
                  <a:gd name="T10" fmla="*/ 0 h 192"/>
                  <a:gd name="T11" fmla="*/ 312 w 312"/>
                  <a:gd name="T12" fmla="*/ 192 h 192"/>
                </a:gdLst>
                <a:ahLst/>
                <a:cxnLst>
                  <a:cxn ang="T6">
                    <a:pos x="T0" y="T1"/>
                  </a:cxn>
                  <a:cxn ang="T7">
                    <a:pos x="T2" y="T3"/>
                  </a:cxn>
                  <a:cxn ang="T8">
                    <a:pos x="T4" y="T5"/>
                  </a:cxn>
                </a:cxnLst>
                <a:rect l="T9" t="T10" r="T11" b="T12"/>
                <a:pathLst>
                  <a:path w="312" h="192">
                    <a:moveTo>
                      <a:pt x="312" y="0"/>
                    </a:moveTo>
                    <a:cubicBezTo>
                      <a:pt x="242" y="4"/>
                      <a:pt x="172" y="8"/>
                      <a:pt x="120" y="40"/>
                    </a:cubicBezTo>
                    <a:cubicBezTo>
                      <a:pt x="68" y="72"/>
                      <a:pt x="34" y="132"/>
                      <a:pt x="0" y="1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6035" name="Freeform 30"/>
              <p:cNvSpPr>
                <a:spLocks/>
              </p:cNvSpPr>
              <p:nvPr/>
            </p:nvSpPr>
            <p:spPr bwMode="auto">
              <a:xfrm flipV="1">
                <a:off x="3088" y="4770"/>
                <a:ext cx="381" cy="234"/>
              </a:xfrm>
              <a:custGeom>
                <a:avLst/>
                <a:gdLst>
                  <a:gd name="T0" fmla="*/ 102369 w 312"/>
                  <a:gd name="T1" fmla="*/ 0 h 192"/>
                  <a:gd name="T2" fmla="*/ 39686 w 312"/>
                  <a:gd name="T3" fmla="*/ 12526 h 192"/>
                  <a:gd name="T4" fmla="*/ 0 w 312"/>
                  <a:gd name="T5" fmla="*/ 59565 h 192"/>
                  <a:gd name="T6" fmla="*/ 0 60000 65536"/>
                  <a:gd name="T7" fmla="*/ 0 60000 65536"/>
                  <a:gd name="T8" fmla="*/ 0 60000 65536"/>
                  <a:gd name="T9" fmla="*/ 0 w 312"/>
                  <a:gd name="T10" fmla="*/ 0 h 192"/>
                  <a:gd name="T11" fmla="*/ 312 w 312"/>
                  <a:gd name="T12" fmla="*/ 192 h 192"/>
                </a:gdLst>
                <a:ahLst/>
                <a:cxnLst>
                  <a:cxn ang="T6">
                    <a:pos x="T0" y="T1"/>
                  </a:cxn>
                  <a:cxn ang="T7">
                    <a:pos x="T2" y="T3"/>
                  </a:cxn>
                  <a:cxn ang="T8">
                    <a:pos x="T4" y="T5"/>
                  </a:cxn>
                </a:cxnLst>
                <a:rect l="T9" t="T10" r="T11" b="T12"/>
                <a:pathLst>
                  <a:path w="312" h="192">
                    <a:moveTo>
                      <a:pt x="312" y="0"/>
                    </a:moveTo>
                    <a:cubicBezTo>
                      <a:pt x="242" y="4"/>
                      <a:pt x="172" y="8"/>
                      <a:pt x="120" y="40"/>
                    </a:cubicBezTo>
                    <a:cubicBezTo>
                      <a:pt x="68" y="72"/>
                      <a:pt x="34" y="132"/>
                      <a:pt x="0" y="1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86030" name="Text Box 31"/>
            <p:cNvSpPr txBox="1">
              <a:spLocks noChangeArrowheads="1"/>
            </p:cNvSpPr>
            <p:nvPr/>
          </p:nvSpPr>
          <p:spPr bwMode="auto">
            <a:xfrm>
              <a:off x="3023" y="2448"/>
              <a:ext cx="1145" cy="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b="1"/>
                <a:t>Form for patient </a:t>
              </a:r>
            </a:p>
            <a:p>
              <a:pPr algn="ctr" eaLnBrk="1" hangingPunct="1">
                <a:spcBef>
                  <a:spcPct val="0"/>
                </a:spcBef>
                <a:buFontTx/>
                <a:buNone/>
              </a:pPr>
              <a:r>
                <a:rPr lang="en-US" altLang="en-US" sz="1600" b="1"/>
                <a:t>visit appears</a:t>
              </a:r>
            </a:p>
          </p:txBody>
        </p:sp>
      </p:grpSp>
      <p:sp>
        <p:nvSpPr>
          <p:cNvPr id="86023" name="AutoShape 33"/>
          <p:cNvSpPr>
            <a:spLocks noChangeArrowheads="1"/>
          </p:cNvSpPr>
          <p:nvPr/>
        </p:nvSpPr>
        <p:spPr bwMode="auto">
          <a:xfrm>
            <a:off x="2692400" y="4686300"/>
            <a:ext cx="1444625" cy="1066800"/>
          </a:xfrm>
          <a:prstGeom prst="flowChartManualInpu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b="1"/>
              <a:t>Keyboard </a:t>
            </a:r>
          </a:p>
          <a:p>
            <a:pPr algn="ctr" eaLnBrk="1" hangingPunct="1">
              <a:spcBef>
                <a:spcPct val="0"/>
              </a:spcBef>
              <a:buFontTx/>
              <a:buNone/>
            </a:pPr>
            <a:r>
              <a:rPr lang="en-US" altLang="en-US" sz="1600" b="1"/>
              <a:t>entry of </a:t>
            </a:r>
          </a:p>
          <a:p>
            <a:pPr algn="ctr" eaLnBrk="1" hangingPunct="1">
              <a:spcBef>
                <a:spcPct val="0"/>
              </a:spcBef>
              <a:buFontTx/>
              <a:buNone/>
            </a:pPr>
            <a:r>
              <a:rPr lang="en-US" altLang="en-US" sz="1600" b="1"/>
              <a:t>patient form</a:t>
            </a:r>
          </a:p>
        </p:txBody>
      </p:sp>
      <p:sp>
        <p:nvSpPr>
          <p:cNvPr id="86024" name="Rectangle 34"/>
          <p:cNvSpPr>
            <a:spLocks noChangeArrowheads="1"/>
          </p:cNvSpPr>
          <p:nvPr/>
        </p:nvSpPr>
        <p:spPr bwMode="auto">
          <a:xfrm>
            <a:off x="2681288" y="2171700"/>
            <a:ext cx="1465262" cy="9429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b="1"/>
              <a:t>Billing form </a:t>
            </a:r>
          </a:p>
          <a:p>
            <a:pPr algn="ctr" eaLnBrk="1" hangingPunct="1">
              <a:spcBef>
                <a:spcPct val="0"/>
              </a:spcBef>
              <a:buFontTx/>
              <a:buNone/>
            </a:pPr>
            <a:r>
              <a:rPr lang="en-US" altLang="en-US" sz="1600" b="1"/>
              <a:t>arrives at </a:t>
            </a:r>
          </a:p>
          <a:p>
            <a:pPr algn="ctr" eaLnBrk="1" hangingPunct="1">
              <a:spcBef>
                <a:spcPct val="0"/>
              </a:spcBef>
              <a:buFontTx/>
              <a:buNone/>
            </a:pPr>
            <a:r>
              <a:rPr lang="en-US" altLang="en-US" sz="1600" b="1"/>
              <a:t>receptionist</a:t>
            </a:r>
          </a:p>
        </p:txBody>
      </p:sp>
      <p:cxnSp>
        <p:nvCxnSpPr>
          <p:cNvPr id="86025" name="AutoShape 41"/>
          <p:cNvCxnSpPr>
            <a:cxnSpLocks noChangeShapeType="1"/>
            <a:stCxn id="86024" idx="2"/>
            <a:endCxn id="86021" idx="0"/>
          </p:cNvCxnSpPr>
          <p:nvPr/>
        </p:nvCxnSpPr>
        <p:spPr bwMode="auto">
          <a:xfrm>
            <a:off x="3414713" y="3114675"/>
            <a:ext cx="0" cy="35242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6026" name="AutoShape 42"/>
          <p:cNvCxnSpPr>
            <a:cxnSpLocks noChangeShapeType="1"/>
            <a:stCxn id="86021" idx="2"/>
            <a:endCxn id="86023" idx="0"/>
          </p:cNvCxnSpPr>
          <p:nvPr/>
        </p:nvCxnSpPr>
        <p:spPr bwMode="auto">
          <a:xfrm>
            <a:off x="3414713" y="4456113"/>
            <a:ext cx="0" cy="3365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6027" name="Line 45"/>
          <p:cNvSpPr>
            <a:spLocks noChangeShapeType="1"/>
          </p:cNvSpPr>
          <p:nvPr/>
        </p:nvSpPr>
        <p:spPr bwMode="auto">
          <a:xfrm flipH="1">
            <a:off x="5969000" y="4373563"/>
            <a:ext cx="1588" cy="2746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cxnSp>
        <p:nvCxnSpPr>
          <p:cNvPr id="86028" name="AutoShape 46"/>
          <p:cNvCxnSpPr>
            <a:cxnSpLocks noChangeShapeType="1"/>
            <a:stCxn id="86023" idx="3"/>
            <a:endCxn id="86035" idx="2"/>
          </p:cNvCxnSpPr>
          <p:nvPr/>
        </p:nvCxnSpPr>
        <p:spPr bwMode="auto">
          <a:xfrm>
            <a:off x="4137025" y="5219700"/>
            <a:ext cx="765175" cy="1588"/>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Tree>
    <p:custDataLst>
      <p:tags r:id="rId1"/>
    </p:custDataLst>
  </p:cSld>
  <p:clrMapOvr>
    <a:masterClrMapping/>
  </p:clrMapOvr>
  <p:transition advTm="14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altLang="en-US" sz="3200" dirty="0" smtClean="0">
                <a:ea typeface="ＭＳ Ｐゴシック" panose="020B0600070205080204" pitchFamily="34" charset="-128"/>
              </a:rPr>
              <a:t>Objectives</a:t>
            </a:r>
          </a:p>
        </p:txBody>
      </p:sp>
      <p:sp>
        <p:nvSpPr>
          <p:cNvPr id="69635" name="Rectangle 3"/>
          <p:cNvSpPr>
            <a:spLocks noGrp="1" noChangeArrowheads="1"/>
          </p:cNvSpPr>
          <p:nvPr>
            <p:ph idx="1"/>
          </p:nvPr>
        </p:nvSpPr>
        <p:spPr>
          <a:xfrm>
            <a:off x="533400" y="1417638"/>
            <a:ext cx="8001000" cy="4525962"/>
          </a:xfrm>
        </p:spPr>
        <p:txBody>
          <a:bodyPr/>
          <a:lstStyle/>
          <a:p>
            <a:pPr eaLnBrk="1" hangingPunct="1">
              <a:lnSpc>
                <a:spcPct val="110000"/>
              </a:lnSpc>
              <a:spcBef>
                <a:spcPct val="10000"/>
              </a:spcBef>
            </a:pPr>
            <a:r>
              <a:rPr altLang="en-US" sz="2400" dirty="0" smtClean="0">
                <a:ea typeface="ＭＳ Ｐゴシック" panose="020B0600070205080204" pitchFamily="34" charset="-128"/>
              </a:rPr>
              <a:t>Describe standard ISO 5807 processing diagramming symbols and conventions</a:t>
            </a:r>
          </a:p>
          <a:p>
            <a:pPr eaLnBrk="1" hangingPunct="1">
              <a:lnSpc>
                <a:spcPct val="110000"/>
              </a:lnSpc>
              <a:spcBef>
                <a:spcPct val="10000"/>
              </a:spcBef>
            </a:pPr>
            <a:r>
              <a:rPr altLang="en-US" sz="2400" dirty="0" smtClean="0">
                <a:ea typeface="ＭＳ Ｐゴシック" panose="020B0600070205080204" pitchFamily="34" charset="-128"/>
              </a:rPr>
              <a:t>Analyze an existing ISO 5807 workflow process diagram in terms of the information that could be generated and the workflow steps that are being communicated</a:t>
            </a:r>
          </a:p>
          <a:p>
            <a:pPr eaLnBrk="1" hangingPunct="1">
              <a:lnSpc>
                <a:spcPct val="110000"/>
              </a:lnSpc>
              <a:spcBef>
                <a:spcPct val="10000"/>
              </a:spcBef>
            </a:pPr>
            <a:r>
              <a:rPr altLang="en-US" sz="2400" dirty="0" smtClean="0">
                <a:ea typeface="ＭＳ Ｐゴシック" panose="020B0600070205080204" pitchFamily="34" charset="-128"/>
              </a:rPr>
              <a:t>Create an ISO 5807 process diagram for a health care system (or system component) using correct symbols and conventions</a:t>
            </a:r>
          </a:p>
        </p:txBody>
      </p:sp>
      <p:sp>
        <p:nvSpPr>
          <p:cNvPr id="69636"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3D757414-0607-4308-AAA9-F67CF7ACEF6E}" type="slidenum">
              <a:rPr lang="en-US" altLang="en-US" sz="1000"/>
              <a:pPr eaLnBrk="1" hangingPunct="1">
                <a:spcBef>
                  <a:spcPct val="0"/>
                </a:spcBef>
                <a:buFontTx/>
                <a:buNone/>
              </a:pPr>
              <a:t>2</a:t>
            </a:fld>
            <a:endParaRPr lang="en-US" altLang="en-US" sz="1000"/>
          </a:p>
        </p:txBody>
      </p:sp>
    </p:spTree>
    <p:custDataLst>
      <p:tags r:id="rId1"/>
    </p:custDataLst>
  </p:cSld>
  <p:clrMapOvr>
    <a:masterClrMapping/>
  </p:clrMapOvr>
  <p:transition advTm="59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Data Symbols</a:t>
            </a:r>
          </a:p>
        </p:txBody>
      </p:sp>
      <p:sp>
        <p:nvSpPr>
          <p:cNvPr id="8704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5B365482-0F3D-4FEB-813A-095E3430ED21}" type="slidenum">
              <a:rPr lang="en-US" altLang="en-US" sz="1000"/>
              <a:pPr eaLnBrk="1" hangingPunct="1">
                <a:spcBef>
                  <a:spcPct val="0"/>
                </a:spcBef>
                <a:buFontTx/>
                <a:buNone/>
              </a:pPr>
              <a:t>20</a:t>
            </a:fld>
            <a:endParaRPr lang="en-US" altLang="en-US" sz="1000"/>
          </a:p>
        </p:txBody>
      </p:sp>
      <p:sp>
        <p:nvSpPr>
          <p:cNvPr id="87044" name="Text Box 3"/>
          <p:cNvSpPr txBox="1">
            <a:spLocks noChangeArrowheads="1"/>
          </p:cNvSpPr>
          <p:nvPr/>
        </p:nvSpPr>
        <p:spPr bwMode="auto">
          <a:xfrm>
            <a:off x="1536700" y="2133600"/>
            <a:ext cx="3810000" cy="110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ISO 5807 section 9.1.1.1 Data</a:t>
            </a:r>
          </a:p>
          <a:p>
            <a:pPr eaLnBrk="1" hangingPunct="1">
              <a:spcBef>
                <a:spcPct val="0"/>
              </a:spcBef>
              <a:buFontTx/>
              <a:buNone/>
            </a:pPr>
            <a:r>
              <a:rPr lang="ja-JP" altLang="en-US" sz="1600"/>
              <a:t>“</a:t>
            </a:r>
            <a:r>
              <a:rPr lang="en-US" altLang="ja-JP" sz="1600"/>
              <a:t>This symbol represents data, the medium being unspecified.</a:t>
            </a:r>
            <a:r>
              <a:rPr lang="ja-JP" altLang="en-US" sz="1600"/>
              <a:t>”</a:t>
            </a:r>
            <a:endParaRPr lang="en-US" altLang="ja-JP" sz="1600"/>
          </a:p>
          <a:p>
            <a:pPr eaLnBrk="1" hangingPunct="1">
              <a:spcBef>
                <a:spcPct val="0"/>
              </a:spcBef>
              <a:buFontTx/>
              <a:buNone/>
            </a:pPr>
            <a:endParaRPr lang="en-US" altLang="en-US" sz="1600"/>
          </a:p>
        </p:txBody>
      </p:sp>
      <p:sp>
        <p:nvSpPr>
          <p:cNvPr id="87045" name="AutoShape 4"/>
          <p:cNvSpPr>
            <a:spLocks noChangeArrowheads="1"/>
          </p:cNvSpPr>
          <p:nvPr/>
        </p:nvSpPr>
        <p:spPr bwMode="auto">
          <a:xfrm>
            <a:off x="5667375" y="2082800"/>
            <a:ext cx="2092325" cy="981075"/>
          </a:xfrm>
          <a:prstGeom prst="flowChartInputOutpu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87046" name="Text Box 5"/>
          <p:cNvSpPr txBox="1">
            <a:spLocks noChangeArrowheads="1"/>
          </p:cNvSpPr>
          <p:nvPr/>
        </p:nvSpPr>
        <p:spPr bwMode="auto">
          <a:xfrm>
            <a:off x="1365250" y="4084638"/>
            <a:ext cx="3905250"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ISO 5807 section 9.1.1.2 Stored data </a:t>
            </a:r>
            <a:r>
              <a:rPr lang="ja-JP" altLang="en-US" sz="1600"/>
              <a:t>“</a:t>
            </a:r>
            <a:r>
              <a:rPr lang="en-US" altLang="ja-JP" sz="1600"/>
              <a:t>This symbol represents stored data in a form suitable for processing, the medium being unspecified.</a:t>
            </a:r>
            <a:r>
              <a:rPr lang="ja-JP" altLang="en-US" sz="1600"/>
              <a:t>”</a:t>
            </a:r>
            <a:endParaRPr lang="en-US" altLang="ja-JP" sz="1600"/>
          </a:p>
          <a:p>
            <a:pPr eaLnBrk="1" hangingPunct="1">
              <a:spcBef>
                <a:spcPct val="0"/>
              </a:spcBef>
              <a:buFontTx/>
              <a:buNone/>
            </a:pPr>
            <a:endParaRPr lang="en-US" altLang="en-US" sz="1600"/>
          </a:p>
        </p:txBody>
      </p:sp>
      <p:sp>
        <p:nvSpPr>
          <p:cNvPr id="87047" name="AutoShape 6"/>
          <p:cNvSpPr>
            <a:spLocks noChangeArrowheads="1"/>
          </p:cNvSpPr>
          <p:nvPr/>
        </p:nvSpPr>
        <p:spPr bwMode="auto">
          <a:xfrm>
            <a:off x="5613400" y="4292600"/>
            <a:ext cx="1771650" cy="857250"/>
          </a:xfrm>
          <a:prstGeom prst="flowChartOnlineStorage">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Tree>
    <p:custDataLst>
      <p:tags r:id="rId1"/>
    </p:custDataLst>
  </p:cSld>
  <p:clrMapOvr>
    <a:masterClrMapping/>
  </p:clrMapOvr>
  <p:transition advTm="20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r>
              <a:rPr altLang="en-US" b="1" smtClean="0">
                <a:solidFill>
                  <a:schemeClr val="tx1"/>
                </a:solidFill>
                <a:ea typeface="ＭＳ Ｐゴシック" panose="020B0600070205080204" pitchFamily="34" charset="-128"/>
              </a:rPr>
              <a:t>ISO 5807 section 9.1.2.8 Display</a:t>
            </a:r>
          </a:p>
        </p:txBody>
      </p:sp>
      <p:sp>
        <p:nvSpPr>
          <p:cNvPr id="88067"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00B365D0-B46C-430E-A9B4-1ED2394E87CC}" type="slidenum">
              <a:rPr lang="en-US" altLang="en-US" sz="1000"/>
              <a:pPr eaLnBrk="1" hangingPunct="1">
                <a:spcBef>
                  <a:spcPct val="0"/>
                </a:spcBef>
                <a:buFontTx/>
                <a:buNone/>
              </a:pPr>
              <a:t>21</a:t>
            </a:fld>
            <a:endParaRPr lang="en-US" altLang="en-US" sz="1000"/>
          </a:p>
        </p:txBody>
      </p:sp>
      <p:sp>
        <p:nvSpPr>
          <p:cNvPr id="88068" name="Text Box 18"/>
          <p:cNvSpPr txBox="1">
            <a:spLocks noChangeArrowheads="1"/>
          </p:cNvSpPr>
          <p:nvPr/>
        </p:nvSpPr>
        <p:spPr bwMode="auto">
          <a:xfrm>
            <a:off x="304800" y="1676400"/>
            <a:ext cx="21891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Display example</a:t>
            </a:r>
          </a:p>
        </p:txBody>
      </p:sp>
      <p:sp>
        <p:nvSpPr>
          <p:cNvPr id="88069" name="Text Box 19"/>
          <p:cNvSpPr txBox="1">
            <a:spLocks noChangeArrowheads="1"/>
          </p:cNvSpPr>
          <p:nvPr/>
        </p:nvSpPr>
        <p:spPr bwMode="auto">
          <a:xfrm>
            <a:off x="4038600" y="1600200"/>
            <a:ext cx="4649788" cy="180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ja-JP" altLang="en-US" sz="1600"/>
              <a:t>“</a:t>
            </a:r>
            <a:r>
              <a:rPr lang="en-US" altLang="ja-JP" sz="1600"/>
              <a:t>This symbol represents data, the medium being of any type where the information is displayed for human use, for example, video screens, on-line indicators.</a:t>
            </a:r>
            <a:r>
              <a:rPr lang="ja-JP" altLang="en-US" sz="1600"/>
              <a:t>”</a:t>
            </a:r>
            <a:r>
              <a:rPr lang="en-US" altLang="ja-JP" sz="1600"/>
              <a:t>  The display symbol is shaped like the traditional cathode ray tube (CRT) computer monitor viewed from the side.</a:t>
            </a:r>
            <a:r>
              <a:rPr lang="en-US" altLang="ja-JP" sz="1600" baseline="30000"/>
              <a:t>5 </a:t>
            </a:r>
            <a:endParaRPr lang="en-US" altLang="ja-JP" sz="1600"/>
          </a:p>
          <a:p>
            <a:pPr eaLnBrk="1" hangingPunct="1">
              <a:spcBef>
                <a:spcPct val="0"/>
              </a:spcBef>
              <a:buFontTx/>
              <a:buNone/>
            </a:pPr>
            <a:endParaRPr lang="en-US" altLang="en-US" sz="1600"/>
          </a:p>
        </p:txBody>
      </p:sp>
      <p:sp>
        <p:nvSpPr>
          <p:cNvPr id="88070" name="AutoShape 20"/>
          <p:cNvSpPr>
            <a:spLocks/>
          </p:cNvSpPr>
          <p:nvPr/>
        </p:nvSpPr>
        <p:spPr bwMode="auto">
          <a:xfrm>
            <a:off x="6450013" y="5362575"/>
            <a:ext cx="2160587" cy="523875"/>
          </a:xfrm>
          <a:prstGeom prst="accentCallout2">
            <a:avLst>
              <a:gd name="adj1" fmla="val 21819"/>
              <a:gd name="adj2" fmla="val -3528"/>
              <a:gd name="adj3" fmla="val 21819"/>
              <a:gd name="adj4" fmla="val -3528"/>
              <a:gd name="adj5" fmla="val -79394"/>
              <a:gd name="adj6" fmla="val -42764"/>
            </a:avLst>
          </a:prstGeom>
          <a:solidFill>
            <a:srgbClr val="DEF1F2"/>
          </a:solidFill>
          <a:ln w="9525">
            <a:solidFill>
              <a:schemeClr val="tx1"/>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400"/>
              <a:t>This would be the front of the computer screen</a:t>
            </a:r>
          </a:p>
        </p:txBody>
      </p:sp>
      <p:sp>
        <p:nvSpPr>
          <p:cNvPr id="88071" name="Text Box 23"/>
          <p:cNvSpPr txBox="1">
            <a:spLocks noChangeArrowheads="1"/>
          </p:cNvSpPr>
          <p:nvPr/>
        </p:nvSpPr>
        <p:spPr bwMode="auto">
          <a:xfrm>
            <a:off x="982663" y="3073400"/>
            <a:ext cx="1687512" cy="8350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Receptionist</a:t>
            </a:r>
          </a:p>
          <a:p>
            <a:pPr algn="ctr" eaLnBrk="1" hangingPunct="1">
              <a:spcBef>
                <a:spcPct val="0"/>
              </a:spcBef>
              <a:buFontTx/>
              <a:buNone/>
            </a:pPr>
            <a:r>
              <a:rPr lang="en-US" altLang="en-US" sz="1800"/>
              <a:t>checks</a:t>
            </a:r>
          </a:p>
          <a:p>
            <a:pPr algn="ctr" eaLnBrk="1" hangingPunct="1">
              <a:spcBef>
                <a:spcPct val="0"/>
              </a:spcBef>
              <a:buFontTx/>
              <a:buNone/>
            </a:pPr>
            <a:r>
              <a:rPr lang="en-US" altLang="en-US" sz="1800"/>
              <a:t>Patient in</a:t>
            </a:r>
          </a:p>
        </p:txBody>
      </p:sp>
      <p:sp>
        <p:nvSpPr>
          <p:cNvPr id="88072" name="AutoShape 24"/>
          <p:cNvSpPr>
            <a:spLocks noChangeArrowheads="1"/>
          </p:cNvSpPr>
          <p:nvPr/>
        </p:nvSpPr>
        <p:spPr bwMode="auto">
          <a:xfrm>
            <a:off x="685800" y="4191000"/>
            <a:ext cx="2282825" cy="838200"/>
          </a:xfrm>
          <a:prstGeom prst="flowChartManualOperation">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Receptionist </a:t>
            </a:r>
          </a:p>
          <a:p>
            <a:pPr algn="ctr" eaLnBrk="1" hangingPunct="1">
              <a:spcBef>
                <a:spcPct val="0"/>
              </a:spcBef>
              <a:buFontTx/>
              <a:buNone/>
            </a:pPr>
            <a:r>
              <a:rPr lang="en-US" altLang="en-US" sz="1800"/>
              <a:t>locates</a:t>
            </a:r>
          </a:p>
          <a:p>
            <a:pPr algn="ctr" eaLnBrk="1" hangingPunct="1">
              <a:spcBef>
                <a:spcPct val="0"/>
              </a:spcBef>
              <a:buFontTx/>
              <a:buNone/>
            </a:pPr>
            <a:r>
              <a:rPr lang="en-US" altLang="en-US" sz="1800"/>
              <a:t>Patient in EHR</a:t>
            </a:r>
          </a:p>
        </p:txBody>
      </p:sp>
      <p:grpSp>
        <p:nvGrpSpPr>
          <p:cNvPr id="88073" name="Group 41"/>
          <p:cNvGrpSpPr>
            <a:grpSpLocks/>
          </p:cNvGrpSpPr>
          <p:nvPr/>
        </p:nvGrpSpPr>
        <p:grpSpPr bwMode="auto">
          <a:xfrm>
            <a:off x="3581400" y="4040188"/>
            <a:ext cx="1974850" cy="1141412"/>
            <a:chOff x="2454" y="2784"/>
            <a:chExt cx="1244" cy="719"/>
          </a:xfrm>
        </p:grpSpPr>
        <p:grpSp>
          <p:nvGrpSpPr>
            <p:cNvPr id="88080" name="Group 26"/>
            <p:cNvGrpSpPr>
              <a:grpSpLocks/>
            </p:cNvGrpSpPr>
            <p:nvPr/>
          </p:nvGrpSpPr>
          <p:grpSpPr bwMode="auto">
            <a:xfrm>
              <a:off x="2454" y="2784"/>
              <a:ext cx="1244" cy="719"/>
              <a:chOff x="3088" y="4531"/>
              <a:chExt cx="665" cy="475"/>
            </a:xfrm>
          </p:grpSpPr>
          <p:sp>
            <p:nvSpPr>
              <p:cNvPr id="88082" name="Line 27"/>
              <p:cNvSpPr>
                <a:spLocks noChangeShapeType="1"/>
              </p:cNvSpPr>
              <p:nvPr/>
            </p:nvSpPr>
            <p:spPr bwMode="auto">
              <a:xfrm flipV="1">
                <a:off x="3456" y="4531"/>
                <a:ext cx="1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083" name="Line 28"/>
              <p:cNvSpPr>
                <a:spLocks noChangeShapeType="1"/>
              </p:cNvSpPr>
              <p:nvPr/>
            </p:nvSpPr>
            <p:spPr bwMode="auto">
              <a:xfrm>
                <a:off x="3461" y="5006"/>
                <a:ext cx="15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8084" name="Freeform 29"/>
              <p:cNvSpPr>
                <a:spLocks/>
              </p:cNvSpPr>
              <p:nvPr/>
            </p:nvSpPr>
            <p:spPr bwMode="auto">
              <a:xfrm>
                <a:off x="3611" y="4536"/>
                <a:ext cx="142" cy="466"/>
              </a:xfrm>
              <a:custGeom>
                <a:avLst/>
                <a:gdLst>
                  <a:gd name="T0" fmla="*/ 0 w 105"/>
                  <a:gd name="T1" fmla="*/ 0 h 392"/>
                  <a:gd name="T2" fmla="*/ 660767 w 105"/>
                  <a:gd name="T3" fmla="*/ 28846 h 392"/>
                  <a:gd name="T4" fmla="*/ 51927 w 105"/>
                  <a:gd name="T5" fmla="*/ 59071 h 392"/>
                  <a:gd name="T6" fmla="*/ 0 60000 65536"/>
                  <a:gd name="T7" fmla="*/ 0 60000 65536"/>
                  <a:gd name="T8" fmla="*/ 0 60000 65536"/>
                  <a:gd name="T9" fmla="*/ 0 w 105"/>
                  <a:gd name="T10" fmla="*/ 0 h 392"/>
                  <a:gd name="T11" fmla="*/ 105 w 105"/>
                  <a:gd name="T12" fmla="*/ 392 h 392"/>
                </a:gdLst>
                <a:ahLst/>
                <a:cxnLst>
                  <a:cxn ang="T6">
                    <a:pos x="T0" y="T1"/>
                  </a:cxn>
                  <a:cxn ang="T7">
                    <a:pos x="T2" y="T3"/>
                  </a:cxn>
                  <a:cxn ang="T8">
                    <a:pos x="T4" y="T5"/>
                  </a:cxn>
                </a:cxnLst>
                <a:rect l="T9" t="T10" r="T11" b="T12"/>
                <a:pathLst>
                  <a:path w="105" h="392">
                    <a:moveTo>
                      <a:pt x="0" y="0"/>
                    </a:moveTo>
                    <a:cubicBezTo>
                      <a:pt x="51" y="63"/>
                      <a:pt x="103" y="127"/>
                      <a:pt x="104" y="192"/>
                    </a:cubicBezTo>
                    <a:cubicBezTo>
                      <a:pt x="105" y="257"/>
                      <a:pt x="24" y="359"/>
                      <a:pt x="8" y="3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085" name="Freeform 30"/>
              <p:cNvSpPr>
                <a:spLocks/>
              </p:cNvSpPr>
              <p:nvPr/>
            </p:nvSpPr>
            <p:spPr bwMode="auto">
              <a:xfrm>
                <a:off x="3091" y="4531"/>
                <a:ext cx="381" cy="234"/>
              </a:xfrm>
              <a:custGeom>
                <a:avLst/>
                <a:gdLst>
                  <a:gd name="T0" fmla="*/ 102369 w 312"/>
                  <a:gd name="T1" fmla="*/ 0 h 192"/>
                  <a:gd name="T2" fmla="*/ 39686 w 312"/>
                  <a:gd name="T3" fmla="*/ 12526 h 192"/>
                  <a:gd name="T4" fmla="*/ 0 w 312"/>
                  <a:gd name="T5" fmla="*/ 59565 h 192"/>
                  <a:gd name="T6" fmla="*/ 0 60000 65536"/>
                  <a:gd name="T7" fmla="*/ 0 60000 65536"/>
                  <a:gd name="T8" fmla="*/ 0 60000 65536"/>
                  <a:gd name="T9" fmla="*/ 0 w 312"/>
                  <a:gd name="T10" fmla="*/ 0 h 192"/>
                  <a:gd name="T11" fmla="*/ 312 w 312"/>
                  <a:gd name="T12" fmla="*/ 192 h 192"/>
                </a:gdLst>
                <a:ahLst/>
                <a:cxnLst>
                  <a:cxn ang="T6">
                    <a:pos x="T0" y="T1"/>
                  </a:cxn>
                  <a:cxn ang="T7">
                    <a:pos x="T2" y="T3"/>
                  </a:cxn>
                  <a:cxn ang="T8">
                    <a:pos x="T4" y="T5"/>
                  </a:cxn>
                </a:cxnLst>
                <a:rect l="T9" t="T10" r="T11" b="T12"/>
                <a:pathLst>
                  <a:path w="312" h="192">
                    <a:moveTo>
                      <a:pt x="312" y="0"/>
                    </a:moveTo>
                    <a:cubicBezTo>
                      <a:pt x="242" y="4"/>
                      <a:pt x="172" y="8"/>
                      <a:pt x="120" y="40"/>
                    </a:cubicBezTo>
                    <a:cubicBezTo>
                      <a:pt x="68" y="72"/>
                      <a:pt x="34" y="132"/>
                      <a:pt x="0" y="1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88086" name="Freeform 31"/>
              <p:cNvSpPr>
                <a:spLocks/>
              </p:cNvSpPr>
              <p:nvPr/>
            </p:nvSpPr>
            <p:spPr bwMode="auto">
              <a:xfrm flipV="1">
                <a:off x="3088" y="4770"/>
                <a:ext cx="381" cy="234"/>
              </a:xfrm>
              <a:custGeom>
                <a:avLst/>
                <a:gdLst>
                  <a:gd name="T0" fmla="*/ 102369 w 312"/>
                  <a:gd name="T1" fmla="*/ 0 h 192"/>
                  <a:gd name="T2" fmla="*/ 39686 w 312"/>
                  <a:gd name="T3" fmla="*/ 12526 h 192"/>
                  <a:gd name="T4" fmla="*/ 0 w 312"/>
                  <a:gd name="T5" fmla="*/ 59565 h 192"/>
                  <a:gd name="T6" fmla="*/ 0 60000 65536"/>
                  <a:gd name="T7" fmla="*/ 0 60000 65536"/>
                  <a:gd name="T8" fmla="*/ 0 60000 65536"/>
                  <a:gd name="T9" fmla="*/ 0 w 312"/>
                  <a:gd name="T10" fmla="*/ 0 h 192"/>
                  <a:gd name="T11" fmla="*/ 312 w 312"/>
                  <a:gd name="T12" fmla="*/ 192 h 192"/>
                </a:gdLst>
                <a:ahLst/>
                <a:cxnLst>
                  <a:cxn ang="T6">
                    <a:pos x="T0" y="T1"/>
                  </a:cxn>
                  <a:cxn ang="T7">
                    <a:pos x="T2" y="T3"/>
                  </a:cxn>
                  <a:cxn ang="T8">
                    <a:pos x="T4" y="T5"/>
                  </a:cxn>
                </a:cxnLst>
                <a:rect l="T9" t="T10" r="T11" b="T12"/>
                <a:pathLst>
                  <a:path w="312" h="192">
                    <a:moveTo>
                      <a:pt x="312" y="0"/>
                    </a:moveTo>
                    <a:cubicBezTo>
                      <a:pt x="242" y="4"/>
                      <a:pt x="172" y="8"/>
                      <a:pt x="120" y="40"/>
                    </a:cubicBezTo>
                    <a:cubicBezTo>
                      <a:pt x="68" y="72"/>
                      <a:pt x="34" y="132"/>
                      <a:pt x="0" y="1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88081" name="Text Box 32"/>
            <p:cNvSpPr txBox="1">
              <a:spLocks noChangeArrowheads="1"/>
            </p:cNvSpPr>
            <p:nvPr/>
          </p:nvSpPr>
          <p:spPr bwMode="auto">
            <a:xfrm>
              <a:off x="2544" y="2976"/>
              <a:ext cx="1142"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b="1"/>
                <a:t>Form for Patient </a:t>
              </a:r>
            </a:p>
            <a:p>
              <a:pPr algn="ctr" eaLnBrk="1" hangingPunct="1">
                <a:spcBef>
                  <a:spcPct val="0"/>
                </a:spcBef>
                <a:buFontTx/>
                <a:buNone/>
              </a:pPr>
              <a:r>
                <a:rPr lang="en-US" altLang="en-US" sz="1600" b="1"/>
                <a:t>visit appears</a:t>
              </a:r>
            </a:p>
          </p:txBody>
        </p:sp>
      </p:grpSp>
      <p:sp>
        <p:nvSpPr>
          <p:cNvPr id="88074" name="AutoShape 34"/>
          <p:cNvSpPr>
            <a:spLocks noChangeArrowheads="1"/>
          </p:cNvSpPr>
          <p:nvPr/>
        </p:nvSpPr>
        <p:spPr bwMode="auto">
          <a:xfrm>
            <a:off x="1066800" y="5210175"/>
            <a:ext cx="1901825" cy="990600"/>
          </a:xfrm>
          <a:prstGeom prst="flowChartManualInpu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Keyboard entry </a:t>
            </a:r>
          </a:p>
          <a:p>
            <a:pPr algn="ctr" eaLnBrk="1" hangingPunct="1">
              <a:spcBef>
                <a:spcPct val="0"/>
              </a:spcBef>
              <a:buFontTx/>
              <a:buNone/>
            </a:pPr>
            <a:r>
              <a:rPr lang="en-US" altLang="en-US" sz="1800"/>
              <a:t>of patient </a:t>
            </a:r>
          </a:p>
          <a:p>
            <a:pPr algn="ctr" eaLnBrk="1" hangingPunct="1">
              <a:spcBef>
                <a:spcPct val="0"/>
              </a:spcBef>
              <a:buFontTx/>
              <a:buNone/>
            </a:pPr>
            <a:r>
              <a:rPr lang="en-US" altLang="en-US" sz="1800"/>
              <a:t>information</a:t>
            </a:r>
          </a:p>
        </p:txBody>
      </p:sp>
      <p:sp>
        <p:nvSpPr>
          <p:cNvPr id="88075" name="AutoShape 40"/>
          <p:cNvSpPr>
            <a:spLocks noChangeArrowheads="1"/>
          </p:cNvSpPr>
          <p:nvPr/>
        </p:nvSpPr>
        <p:spPr bwMode="auto">
          <a:xfrm>
            <a:off x="912813" y="2209800"/>
            <a:ext cx="1828800" cy="533400"/>
          </a:xfrm>
          <a:prstGeom prst="flowChartTerminator">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Patient arrives</a:t>
            </a:r>
          </a:p>
        </p:txBody>
      </p:sp>
      <p:cxnSp>
        <p:nvCxnSpPr>
          <p:cNvPr id="88076" name="AutoShape 42"/>
          <p:cNvCxnSpPr>
            <a:cxnSpLocks noChangeShapeType="1"/>
            <a:stCxn id="88075" idx="2"/>
            <a:endCxn id="88071" idx="0"/>
          </p:cNvCxnSpPr>
          <p:nvPr/>
        </p:nvCxnSpPr>
        <p:spPr bwMode="auto">
          <a:xfrm>
            <a:off x="1827213" y="2743200"/>
            <a:ext cx="0" cy="3302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8077" name="AutoShape 43"/>
          <p:cNvCxnSpPr>
            <a:cxnSpLocks noChangeShapeType="1"/>
            <a:stCxn id="88071" idx="2"/>
            <a:endCxn id="88072" idx="0"/>
          </p:cNvCxnSpPr>
          <p:nvPr/>
        </p:nvCxnSpPr>
        <p:spPr bwMode="auto">
          <a:xfrm>
            <a:off x="1827213" y="3908425"/>
            <a:ext cx="0" cy="2825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8078" name="AutoShape 44"/>
          <p:cNvCxnSpPr>
            <a:cxnSpLocks noChangeShapeType="1"/>
            <a:stCxn id="88072" idx="2"/>
            <a:endCxn id="88074" idx="0"/>
          </p:cNvCxnSpPr>
          <p:nvPr/>
        </p:nvCxnSpPr>
        <p:spPr bwMode="auto">
          <a:xfrm>
            <a:off x="1827213" y="5029200"/>
            <a:ext cx="190500" cy="2794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8079" name="AutoShape 45"/>
          <p:cNvCxnSpPr>
            <a:cxnSpLocks noChangeShapeType="1"/>
            <a:stCxn id="88072" idx="3"/>
            <a:endCxn id="88086" idx="2"/>
          </p:cNvCxnSpPr>
          <p:nvPr/>
        </p:nvCxnSpPr>
        <p:spPr bwMode="auto">
          <a:xfrm>
            <a:off x="2738438" y="4610100"/>
            <a:ext cx="842962" cy="476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Tree>
    <p:custDataLst>
      <p:tags r:id="rId1"/>
    </p:custDataLst>
  </p:cSld>
  <p:clrMapOvr>
    <a:masterClrMapping/>
  </p:clrMapOvr>
  <p:transition advTm="26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Number Placeholder 5"/>
          <p:cNvSpPr>
            <a:spLocks noGrp="1"/>
          </p:cNvSpPr>
          <p:nvPr>
            <p:ph type="sldNum" sz="quarter" idx="11"/>
          </p:nvPr>
        </p:nvSpPr>
        <p:spPr>
          <a:xfrm>
            <a:off x="6835775" y="6553200"/>
            <a:ext cx="2133600" cy="30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D1FE03B9-EBE2-402A-9601-DD8692BE4AD5}" type="slidenum">
              <a:rPr lang="en-US" altLang="en-US" sz="1000">
                <a:solidFill>
                  <a:srgbClr val="000000"/>
                </a:solidFill>
              </a:rPr>
              <a:pPr eaLnBrk="1" hangingPunct="1">
                <a:spcBef>
                  <a:spcPct val="0"/>
                </a:spcBef>
                <a:buFontTx/>
                <a:buNone/>
              </a:pPr>
              <a:t>22</a:t>
            </a:fld>
            <a:endParaRPr lang="en-US" altLang="en-US" sz="1000">
              <a:solidFill>
                <a:srgbClr val="000000"/>
              </a:solidFill>
            </a:endParaRPr>
          </a:p>
        </p:txBody>
      </p:sp>
      <p:sp>
        <p:nvSpPr>
          <p:cNvPr id="89091" name="Rectangle 2"/>
          <p:cNvSpPr>
            <a:spLocks noGrp="1" noChangeArrowheads="1"/>
          </p:cNvSpPr>
          <p:nvPr>
            <p:ph type="title"/>
          </p:nvPr>
        </p:nvSpPr>
        <p:spPr/>
        <p:txBody>
          <a:bodyPr/>
          <a:lstStyle/>
          <a:p>
            <a:pPr eaLnBrk="1" hangingPunct="1"/>
            <a:r>
              <a:rPr lang="en-US" altLang="en-US" sz="4000" b="1" smtClean="0">
                <a:solidFill>
                  <a:schemeClr val="tx1"/>
                </a:solidFill>
                <a:ea typeface="ＭＳ Ｐゴシック" panose="020B0600070205080204" pitchFamily="34" charset="-128"/>
              </a:rPr>
              <a:t>ISO section 9.4.1 Connector</a:t>
            </a:r>
          </a:p>
        </p:txBody>
      </p:sp>
      <p:sp>
        <p:nvSpPr>
          <p:cNvPr id="89092" name="Text Box 5"/>
          <p:cNvSpPr txBox="1">
            <a:spLocks noChangeArrowheads="1"/>
          </p:cNvSpPr>
          <p:nvPr/>
        </p:nvSpPr>
        <p:spPr bwMode="auto">
          <a:xfrm>
            <a:off x="4876800" y="2743200"/>
            <a:ext cx="4267200"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rPr>
              <a:t>Example: Connector use.  </a:t>
            </a:r>
          </a:p>
          <a:p>
            <a:pPr eaLnBrk="1" hangingPunct="1">
              <a:spcBef>
                <a:spcPct val="0"/>
              </a:spcBef>
              <a:buFontTx/>
              <a:buNone/>
            </a:pPr>
            <a:r>
              <a:rPr lang="en-US" altLang="en-US" sz="1800">
                <a:solidFill>
                  <a:srgbClr val="000000"/>
                </a:solidFill>
              </a:rPr>
              <a:t>Above the line is the first page of a document.  Below the line is from the second page of the document.</a:t>
            </a:r>
          </a:p>
        </p:txBody>
      </p:sp>
      <p:sp>
        <p:nvSpPr>
          <p:cNvPr id="89093" name="Line 6"/>
          <p:cNvSpPr>
            <a:spLocks noChangeShapeType="1"/>
          </p:cNvSpPr>
          <p:nvPr/>
        </p:nvSpPr>
        <p:spPr bwMode="auto">
          <a:xfrm>
            <a:off x="381000" y="4876800"/>
            <a:ext cx="84566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9094" name="AutoShape 7"/>
          <p:cNvSpPr>
            <a:spLocks noChangeArrowheads="1"/>
          </p:cNvSpPr>
          <p:nvPr/>
        </p:nvSpPr>
        <p:spPr bwMode="auto">
          <a:xfrm>
            <a:off x="5938838" y="4333875"/>
            <a:ext cx="896937" cy="495300"/>
          </a:xfrm>
          <a:prstGeom prst="upArrowCallout">
            <a:avLst>
              <a:gd name="adj1" fmla="val 45272"/>
              <a:gd name="adj2" fmla="val 45272"/>
              <a:gd name="adj3" fmla="val 16667"/>
              <a:gd name="adj4" fmla="val 66667"/>
            </a:avLst>
          </a:prstGeom>
          <a:solidFill>
            <a:srgbClr val="DEF1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Page 1</a:t>
            </a:r>
          </a:p>
        </p:txBody>
      </p:sp>
      <p:sp>
        <p:nvSpPr>
          <p:cNvPr id="89095" name="AutoShape 8"/>
          <p:cNvSpPr>
            <a:spLocks noChangeArrowheads="1"/>
          </p:cNvSpPr>
          <p:nvPr/>
        </p:nvSpPr>
        <p:spPr bwMode="auto">
          <a:xfrm>
            <a:off x="6581775" y="4933950"/>
            <a:ext cx="955675" cy="504825"/>
          </a:xfrm>
          <a:prstGeom prst="downArrowCallout">
            <a:avLst>
              <a:gd name="adj1" fmla="val 47327"/>
              <a:gd name="adj2" fmla="val 47327"/>
              <a:gd name="adj3" fmla="val 16667"/>
              <a:gd name="adj4" fmla="val 66667"/>
            </a:avLst>
          </a:prstGeom>
          <a:solidFill>
            <a:srgbClr val="DEF1F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Page 2</a:t>
            </a:r>
          </a:p>
        </p:txBody>
      </p:sp>
      <p:sp>
        <p:nvSpPr>
          <p:cNvPr id="89096" name="Text Box 9"/>
          <p:cNvSpPr txBox="1">
            <a:spLocks noChangeArrowheads="1"/>
          </p:cNvSpPr>
          <p:nvPr/>
        </p:nvSpPr>
        <p:spPr bwMode="auto">
          <a:xfrm>
            <a:off x="381000" y="1447800"/>
            <a:ext cx="8269288"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ja-JP" altLang="en-US" sz="1600">
                <a:solidFill>
                  <a:srgbClr val="000000"/>
                </a:solidFill>
              </a:rPr>
              <a:t>“</a:t>
            </a:r>
            <a:r>
              <a:rPr lang="en-US" altLang="ja-JP" sz="1600">
                <a:solidFill>
                  <a:srgbClr val="000000"/>
                </a:solidFill>
              </a:rPr>
              <a:t>This symbol represents an exit to, or an entry from, another part of the same flowchart, and is used to break a line, and to continue it elsewhere. The corresponding connector symbols shall contain the same unique identification.</a:t>
            </a:r>
            <a:r>
              <a:rPr lang="ja-JP" altLang="en-US" sz="1600">
                <a:solidFill>
                  <a:srgbClr val="000000"/>
                </a:solidFill>
              </a:rPr>
              <a:t>”</a:t>
            </a:r>
            <a:endParaRPr lang="en-US" altLang="en-US" sz="1600">
              <a:solidFill>
                <a:srgbClr val="000000"/>
              </a:solidFill>
            </a:endParaRPr>
          </a:p>
        </p:txBody>
      </p:sp>
      <p:sp>
        <p:nvSpPr>
          <p:cNvPr id="89097" name="Oval 12"/>
          <p:cNvSpPr>
            <a:spLocks noChangeArrowheads="1"/>
          </p:cNvSpPr>
          <p:nvPr/>
        </p:nvSpPr>
        <p:spPr bwMode="auto">
          <a:xfrm>
            <a:off x="3429000" y="4152900"/>
            <a:ext cx="381000" cy="381000"/>
          </a:xfrm>
          <a:prstGeom prst="ellipse">
            <a:avLst/>
          </a:prstGeom>
          <a:solidFill>
            <a:schemeClr val="accent1"/>
          </a:soli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1</a:t>
            </a:r>
          </a:p>
        </p:txBody>
      </p:sp>
      <p:sp>
        <p:nvSpPr>
          <p:cNvPr id="89098" name="Rectangle 13"/>
          <p:cNvSpPr>
            <a:spLocks noChangeArrowheads="1"/>
          </p:cNvSpPr>
          <p:nvPr/>
        </p:nvSpPr>
        <p:spPr bwMode="auto">
          <a:xfrm>
            <a:off x="876300" y="24384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Escort to exam</a:t>
            </a:r>
          </a:p>
          <a:p>
            <a:pPr algn="ctr" eaLnBrk="1" hangingPunct="1">
              <a:spcBef>
                <a:spcPct val="0"/>
              </a:spcBef>
              <a:buFontTx/>
              <a:buNone/>
            </a:pPr>
            <a:r>
              <a:rPr lang="en-US" altLang="en-US" sz="1800">
                <a:solidFill>
                  <a:srgbClr val="000000"/>
                </a:solidFill>
              </a:rPr>
              <a:t>room</a:t>
            </a:r>
          </a:p>
        </p:txBody>
      </p:sp>
      <p:sp>
        <p:nvSpPr>
          <p:cNvPr id="89099" name="Rectangle 14"/>
          <p:cNvSpPr>
            <a:spLocks noChangeArrowheads="1"/>
          </p:cNvSpPr>
          <p:nvPr/>
        </p:nvSpPr>
        <p:spPr bwMode="auto">
          <a:xfrm>
            <a:off x="876300" y="32385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Record chief </a:t>
            </a:r>
          </a:p>
          <a:p>
            <a:pPr algn="ctr" eaLnBrk="1" hangingPunct="1">
              <a:spcBef>
                <a:spcPct val="0"/>
              </a:spcBef>
              <a:buFontTx/>
              <a:buNone/>
            </a:pPr>
            <a:r>
              <a:rPr lang="en-US" altLang="en-US" sz="1800">
                <a:solidFill>
                  <a:srgbClr val="000000"/>
                </a:solidFill>
              </a:rPr>
              <a:t>complaint, vitals</a:t>
            </a:r>
          </a:p>
        </p:txBody>
      </p:sp>
      <p:sp>
        <p:nvSpPr>
          <p:cNvPr id="89100" name="Rectangle 15"/>
          <p:cNvSpPr>
            <a:spLocks noChangeArrowheads="1"/>
          </p:cNvSpPr>
          <p:nvPr/>
        </p:nvSpPr>
        <p:spPr bwMode="auto">
          <a:xfrm>
            <a:off x="876300" y="40386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Notify provider</a:t>
            </a:r>
          </a:p>
          <a:p>
            <a:pPr algn="ctr" eaLnBrk="1" hangingPunct="1">
              <a:spcBef>
                <a:spcPct val="0"/>
              </a:spcBef>
              <a:buFontTx/>
              <a:buNone/>
            </a:pPr>
            <a:r>
              <a:rPr lang="en-US" altLang="en-US" sz="1800">
                <a:solidFill>
                  <a:srgbClr val="000000"/>
                </a:solidFill>
              </a:rPr>
              <a:t>Patient ready</a:t>
            </a:r>
          </a:p>
        </p:txBody>
      </p:sp>
      <p:cxnSp>
        <p:nvCxnSpPr>
          <p:cNvPr id="89101" name="AutoShape 16"/>
          <p:cNvCxnSpPr>
            <a:cxnSpLocks noChangeShapeType="1"/>
            <a:stCxn id="89098" idx="2"/>
            <a:endCxn id="89099" idx="0"/>
          </p:cNvCxnSpPr>
          <p:nvPr/>
        </p:nvCxnSpPr>
        <p:spPr bwMode="auto">
          <a:xfrm>
            <a:off x="1714500" y="3048000"/>
            <a:ext cx="0" cy="1905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9102" name="AutoShape 17"/>
          <p:cNvCxnSpPr>
            <a:cxnSpLocks noChangeShapeType="1"/>
            <a:stCxn id="89099" idx="2"/>
            <a:endCxn id="89100" idx="0"/>
          </p:cNvCxnSpPr>
          <p:nvPr/>
        </p:nvCxnSpPr>
        <p:spPr bwMode="auto">
          <a:xfrm>
            <a:off x="1714500" y="3848100"/>
            <a:ext cx="0" cy="1905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9103" name="AutoShape 18"/>
          <p:cNvCxnSpPr>
            <a:cxnSpLocks noChangeShapeType="1"/>
            <a:stCxn id="89100" idx="3"/>
            <a:endCxn id="89097" idx="2"/>
          </p:cNvCxnSpPr>
          <p:nvPr/>
        </p:nvCxnSpPr>
        <p:spPr bwMode="auto">
          <a:xfrm>
            <a:off x="2552700" y="4343400"/>
            <a:ext cx="8763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9104" name="Rectangle 20"/>
          <p:cNvSpPr>
            <a:spLocks noChangeArrowheads="1"/>
          </p:cNvSpPr>
          <p:nvPr/>
        </p:nvSpPr>
        <p:spPr bwMode="auto">
          <a:xfrm>
            <a:off x="2000250" y="4953000"/>
            <a:ext cx="1257300" cy="5334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Examine </a:t>
            </a:r>
          </a:p>
          <a:p>
            <a:pPr algn="ctr" eaLnBrk="1" hangingPunct="1">
              <a:spcBef>
                <a:spcPct val="0"/>
              </a:spcBef>
              <a:buFontTx/>
              <a:buNone/>
            </a:pPr>
            <a:r>
              <a:rPr lang="en-US" altLang="en-US" sz="1800">
                <a:solidFill>
                  <a:srgbClr val="000000"/>
                </a:solidFill>
              </a:rPr>
              <a:t>Patient</a:t>
            </a:r>
          </a:p>
        </p:txBody>
      </p:sp>
      <p:sp>
        <p:nvSpPr>
          <p:cNvPr id="89105" name="AutoShape 21"/>
          <p:cNvSpPr>
            <a:spLocks noChangeArrowheads="1"/>
          </p:cNvSpPr>
          <p:nvPr/>
        </p:nvSpPr>
        <p:spPr bwMode="auto">
          <a:xfrm>
            <a:off x="1905000" y="5715000"/>
            <a:ext cx="1447800" cy="762000"/>
          </a:xfrm>
          <a:prstGeom prst="flowChartDecision">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Order</a:t>
            </a:r>
          </a:p>
          <a:p>
            <a:pPr algn="ctr" eaLnBrk="1" hangingPunct="1">
              <a:spcBef>
                <a:spcPct val="0"/>
              </a:spcBef>
              <a:buFontTx/>
              <a:buNone/>
            </a:pPr>
            <a:r>
              <a:rPr lang="en-US" altLang="en-US" sz="1800">
                <a:solidFill>
                  <a:srgbClr val="000000"/>
                </a:solidFill>
              </a:rPr>
              <a:t>Req?</a:t>
            </a:r>
          </a:p>
        </p:txBody>
      </p:sp>
      <p:sp>
        <p:nvSpPr>
          <p:cNvPr id="89106" name="Rectangle 22"/>
          <p:cNvSpPr>
            <a:spLocks noChangeArrowheads="1"/>
          </p:cNvSpPr>
          <p:nvPr/>
        </p:nvSpPr>
        <p:spPr bwMode="auto">
          <a:xfrm>
            <a:off x="3867150" y="5862638"/>
            <a:ext cx="1371600" cy="468312"/>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Write order</a:t>
            </a:r>
          </a:p>
        </p:txBody>
      </p:sp>
      <p:cxnSp>
        <p:nvCxnSpPr>
          <p:cNvPr id="89107" name="AutoShape 23"/>
          <p:cNvCxnSpPr>
            <a:cxnSpLocks noChangeShapeType="1"/>
            <a:stCxn id="89104" idx="2"/>
            <a:endCxn id="89105" idx="0"/>
          </p:cNvCxnSpPr>
          <p:nvPr/>
        </p:nvCxnSpPr>
        <p:spPr bwMode="auto">
          <a:xfrm>
            <a:off x="2628900" y="5486400"/>
            <a:ext cx="0" cy="2286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89108" name="AutoShape 24"/>
          <p:cNvCxnSpPr>
            <a:cxnSpLocks noChangeShapeType="1"/>
            <a:stCxn id="89105" idx="3"/>
            <a:endCxn id="89106" idx="1"/>
          </p:cNvCxnSpPr>
          <p:nvPr/>
        </p:nvCxnSpPr>
        <p:spPr bwMode="auto">
          <a:xfrm>
            <a:off x="3352800" y="6096000"/>
            <a:ext cx="514350" cy="1588"/>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89109" name="Oval 27"/>
          <p:cNvSpPr>
            <a:spLocks noChangeArrowheads="1"/>
          </p:cNvSpPr>
          <p:nvPr/>
        </p:nvSpPr>
        <p:spPr bwMode="auto">
          <a:xfrm>
            <a:off x="438150" y="5029200"/>
            <a:ext cx="381000" cy="381000"/>
          </a:xfrm>
          <a:prstGeom prst="ellipse">
            <a:avLst/>
          </a:prstGeom>
          <a:solidFill>
            <a:schemeClr val="accent1"/>
          </a:soli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1</a:t>
            </a:r>
          </a:p>
        </p:txBody>
      </p:sp>
      <p:cxnSp>
        <p:nvCxnSpPr>
          <p:cNvPr id="89110" name="AutoShape 28"/>
          <p:cNvCxnSpPr>
            <a:cxnSpLocks noChangeShapeType="1"/>
            <a:stCxn id="89109" idx="6"/>
            <a:endCxn id="89104" idx="1"/>
          </p:cNvCxnSpPr>
          <p:nvPr/>
        </p:nvCxnSpPr>
        <p:spPr bwMode="auto">
          <a:xfrm>
            <a:off x="819150" y="5219700"/>
            <a:ext cx="11811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Tree>
    <p:custDataLst>
      <p:tags r:id="rId1"/>
    </p:custDataLst>
  </p:cSld>
  <p:clrMapOvr>
    <a:masterClrMapping/>
  </p:clrMapOvr>
  <p:transition advTm="22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6B185E1C-28E2-42F3-AF0A-2425566F4F6C}" type="slidenum">
              <a:rPr lang="en-US" altLang="en-US" sz="1000">
                <a:solidFill>
                  <a:srgbClr val="000000"/>
                </a:solidFill>
              </a:rPr>
              <a:pPr eaLnBrk="1" hangingPunct="1">
                <a:spcBef>
                  <a:spcPct val="0"/>
                </a:spcBef>
                <a:buFontTx/>
                <a:buNone/>
              </a:pPr>
              <a:t>23</a:t>
            </a:fld>
            <a:endParaRPr lang="en-US" altLang="en-US" sz="1000">
              <a:solidFill>
                <a:srgbClr val="000000"/>
              </a:solidFill>
            </a:endParaRPr>
          </a:p>
        </p:txBody>
      </p:sp>
      <p:sp>
        <p:nvSpPr>
          <p:cNvPr id="90115" name="Rectangle 2"/>
          <p:cNvSpPr>
            <a:spLocks noGrp="1" noChangeArrowheads="1"/>
          </p:cNvSpPr>
          <p:nvPr>
            <p:ph type="title"/>
          </p:nvPr>
        </p:nvSpPr>
        <p:spPr>
          <a:xfrm>
            <a:off x="457200" y="0"/>
            <a:ext cx="8229600" cy="1143000"/>
          </a:xfrm>
        </p:spPr>
        <p:txBody>
          <a:bodyPr/>
          <a:lstStyle/>
          <a:p>
            <a:pPr eaLnBrk="1" hangingPunct="1"/>
            <a:r>
              <a:rPr lang="en-US" altLang="en-US" sz="4000" b="1" smtClean="0">
                <a:solidFill>
                  <a:schemeClr val="tx1"/>
                </a:solidFill>
                <a:ea typeface="ＭＳ Ｐゴシック" panose="020B0600070205080204" pitchFamily="34" charset="-128"/>
              </a:rPr>
              <a:t>Data Symbol Example</a:t>
            </a:r>
          </a:p>
        </p:txBody>
      </p:sp>
      <p:sp>
        <p:nvSpPr>
          <p:cNvPr id="90116" name="AutoShape 4"/>
          <p:cNvSpPr>
            <a:spLocks noChangeArrowheads="1"/>
          </p:cNvSpPr>
          <p:nvPr/>
        </p:nvSpPr>
        <p:spPr bwMode="auto">
          <a:xfrm>
            <a:off x="3429000" y="1663700"/>
            <a:ext cx="2270125" cy="485775"/>
          </a:xfrm>
          <a:prstGeom prst="flowChartTerminator">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rPr>
              <a:t>Patient logged</a:t>
            </a:r>
          </a:p>
        </p:txBody>
      </p:sp>
      <p:sp>
        <p:nvSpPr>
          <p:cNvPr id="90117" name="AutoShape 5"/>
          <p:cNvSpPr>
            <a:spLocks noChangeArrowheads="1"/>
          </p:cNvSpPr>
          <p:nvPr/>
        </p:nvSpPr>
        <p:spPr bwMode="auto">
          <a:xfrm>
            <a:off x="3505200" y="3530600"/>
            <a:ext cx="2433638" cy="609600"/>
          </a:xfrm>
          <a:prstGeom prst="flowChartManualOperation">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rPr>
              <a:t>Entry operator locates</a:t>
            </a:r>
          </a:p>
          <a:p>
            <a:pPr algn="ctr" eaLnBrk="1" hangingPunct="1">
              <a:spcBef>
                <a:spcPct val="0"/>
              </a:spcBef>
              <a:buFontTx/>
              <a:buNone/>
            </a:pPr>
            <a:r>
              <a:rPr lang="en-US" altLang="en-US" sz="1600">
                <a:solidFill>
                  <a:srgbClr val="000000"/>
                </a:solidFill>
              </a:rPr>
              <a:t>Patient in system</a:t>
            </a:r>
          </a:p>
        </p:txBody>
      </p:sp>
      <p:grpSp>
        <p:nvGrpSpPr>
          <p:cNvPr id="90118" name="Group 6"/>
          <p:cNvGrpSpPr>
            <a:grpSpLocks/>
          </p:cNvGrpSpPr>
          <p:nvPr/>
        </p:nvGrpSpPr>
        <p:grpSpPr bwMode="auto">
          <a:xfrm>
            <a:off x="6410325" y="3457575"/>
            <a:ext cx="1974850" cy="833438"/>
            <a:chOff x="3088" y="4307"/>
            <a:chExt cx="1057" cy="699"/>
          </a:xfrm>
        </p:grpSpPr>
        <p:grpSp>
          <p:nvGrpSpPr>
            <p:cNvPr id="90130" name="Group 7"/>
            <p:cNvGrpSpPr>
              <a:grpSpLocks/>
            </p:cNvGrpSpPr>
            <p:nvPr/>
          </p:nvGrpSpPr>
          <p:grpSpPr bwMode="auto">
            <a:xfrm>
              <a:off x="3088" y="4307"/>
              <a:ext cx="1057" cy="699"/>
              <a:chOff x="3088" y="4531"/>
              <a:chExt cx="665" cy="475"/>
            </a:xfrm>
          </p:grpSpPr>
          <p:sp>
            <p:nvSpPr>
              <p:cNvPr id="90132" name="Line 8"/>
              <p:cNvSpPr>
                <a:spLocks noChangeShapeType="1"/>
              </p:cNvSpPr>
              <p:nvPr/>
            </p:nvSpPr>
            <p:spPr bwMode="auto">
              <a:xfrm flipV="1">
                <a:off x="3456" y="4531"/>
                <a:ext cx="1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133" name="Line 9"/>
              <p:cNvSpPr>
                <a:spLocks noChangeShapeType="1"/>
              </p:cNvSpPr>
              <p:nvPr/>
            </p:nvSpPr>
            <p:spPr bwMode="auto">
              <a:xfrm>
                <a:off x="3461" y="5006"/>
                <a:ext cx="15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134" name="Freeform 10"/>
              <p:cNvSpPr>
                <a:spLocks/>
              </p:cNvSpPr>
              <p:nvPr/>
            </p:nvSpPr>
            <p:spPr bwMode="auto">
              <a:xfrm>
                <a:off x="3611" y="4536"/>
                <a:ext cx="142" cy="466"/>
              </a:xfrm>
              <a:custGeom>
                <a:avLst/>
                <a:gdLst>
                  <a:gd name="T0" fmla="*/ 0 w 105"/>
                  <a:gd name="T1" fmla="*/ 0 h 392"/>
                  <a:gd name="T2" fmla="*/ 1208500 w 105"/>
                  <a:gd name="T3" fmla="*/ 40764 h 392"/>
                  <a:gd name="T4" fmla="*/ 94971 w 105"/>
                  <a:gd name="T5" fmla="*/ 83478 h 392"/>
                  <a:gd name="T6" fmla="*/ 0 60000 65536"/>
                  <a:gd name="T7" fmla="*/ 0 60000 65536"/>
                  <a:gd name="T8" fmla="*/ 0 60000 65536"/>
                  <a:gd name="T9" fmla="*/ 0 w 105"/>
                  <a:gd name="T10" fmla="*/ 0 h 392"/>
                  <a:gd name="T11" fmla="*/ 105 w 105"/>
                  <a:gd name="T12" fmla="*/ 392 h 392"/>
                </a:gdLst>
                <a:ahLst/>
                <a:cxnLst>
                  <a:cxn ang="T6">
                    <a:pos x="T0" y="T1"/>
                  </a:cxn>
                  <a:cxn ang="T7">
                    <a:pos x="T2" y="T3"/>
                  </a:cxn>
                  <a:cxn ang="T8">
                    <a:pos x="T4" y="T5"/>
                  </a:cxn>
                </a:cxnLst>
                <a:rect l="T9" t="T10" r="T11" b="T12"/>
                <a:pathLst>
                  <a:path w="105" h="392">
                    <a:moveTo>
                      <a:pt x="0" y="0"/>
                    </a:moveTo>
                    <a:cubicBezTo>
                      <a:pt x="51" y="63"/>
                      <a:pt x="103" y="127"/>
                      <a:pt x="104" y="192"/>
                    </a:cubicBezTo>
                    <a:cubicBezTo>
                      <a:pt x="105" y="257"/>
                      <a:pt x="24" y="359"/>
                      <a:pt x="8" y="3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0135" name="Freeform 11"/>
              <p:cNvSpPr>
                <a:spLocks/>
              </p:cNvSpPr>
              <p:nvPr/>
            </p:nvSpPr>
            <p:spPr bwMode="auto">
              <a:xfrm>
                <a:off x="3091" y="4531"/>
                <a:ext cx="381" cy="234"/>
              </a:xfrm>
              <a:custGeom>
                <a:avLst/>
                <a:gdLst>
                  <a:gd name="T0" fmla="*/ 152654 w 312"/>
                  <a:gd name="T1" fmla="*/ 0 h 192"/>
                  <a:gd name="T2" fmla="*/ 59181 w 312"/>
                  <a:gd name="T3" fmla="*/ 18605 h 192"/>
                  <a:gd name="T4" fmla="*/ 0 w 312"/>
                  <a:gd name="T5" fmla="*/ 88475 h 192"/>
                  <a:gd name="T6" fmla="*/ 0 60000 65536"/>
                  <a:gd name="T7" fmla="*/ 0 60000 65536"/>
                  <a:gd name="T8" fmla="*/ 0 60000 65536"/>
                  <a:gd name="T9" fmla="*/ 0 w 312"/>
                  <a:gd name="T10" fmla="*/ 0 h 192"/>
                  <a:gd name="T11" fmla="*/ 312 w 312"/>
                  <a:gd name="T12" fmla="*/ 192 h 192"/>
                </a:gdLst>
                <a:ahLst/>
                <a:cxnLst>
                  <a:cxn ang="T6">
                    <a:pos x="T0" y="T1"/>
                  </a:cxn>
                  <a:cxn ang="T7">
                    <a:pos x="T2" y="T3"/>
                  </a:cxn>
                  <a:cxn ang="T8">
                    <a:pos x="T4" y="T5"/>
                  </a:cxn>
                </a:cxnLst>
                <a:rect l="T9" t="T10" r="T11" b="T12"/>
                <a:pathLst>
                  <a:path w="312" h="192">
                    <a:moveTo>
                      <a:pt x="312" y="0"/>
                    </a:moveTo>
                    <a:cubicBezTo>
                      <a:pt x="242" y="4"/>
                      <a:pt x="172" y="8"/>
                      <a:pt x="120" y="40"/>
                    </a:cubicBezTo>
                    <a:cubicBezTo>
                      <a:pt x="68" y="72"/>
                      <a:pt x="34" y="132"/>
                      <a:pt x="0" y="1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0136" name="Freeform 12"/>
              <p:cNvSpPr>
                <a:spLocks/>
              </p:cNvSpPr>
              <p:nvPr/>
            </p:nvSpPr>
            <p:spPr bwMode="auto">
              <a:xfrm flipV="1">
                <a:off x="3088" y="4770"/>
                <a:ext cx="381" cy="234"/>
              </a:xfrm>
              <a:custGeom>
                <a:avLst/>
                <a:gdLst>
                  <a:gd name="T0" fmla="*/ 152654 w 312"/>
                  <a:gd name="T1" fmla="*/ 0 h 192"/>
                  <a:gd name="T2" fmla="*/ 59181 w 312"/>
                  <a:gd name="T3" fmla="*/ 18605 h 192"/>
                  <a:gd name="T4" fmla="*/ 0 w 312"/>
                  <a:gd name="T5" fmla="*/ 88475 h 192"/>
                  <a:gd name="T6" fmla="*/ 0 60000 65536"/>
                  <a:gd name="T7" fmla="*/ 0 60000 65536"/>
                  <a:gd name="T8" fmla="*/ 0 60000 65536"/>
                  <a:gd name="T9" fmla="*/ 0 w 312"/>
                  <a:gd name="T10" fmla="*/ 0 h 192"/>
                  <a:gd name="T11" fmla="*/ 312 w 312"/>
                  <a:gd name="T12" fmla="*/ 192 h 192"/>
                </a:gdLst>
                <a:ahLst/>
                <a:cxnLst>
                  <a:cxn ang="T6">
                    <a:pos x="T0" y="T1"/>
                  </a:cxn>
                  <a:cxn ang="T7">
                    <a:pos x="T2" y="T3"/>
                  </a:cxn>
                  <a:cxn ang="T8">
                    <a:pos x="T4" y="T5"/>
                  </a:cxn>
                </a:cxnLst>
                <a:rect l="T9" t="T10" r="T11" b="T12"/>
                <a:pathLst>
                  <a:path w="312" h="192">
                    <a:moveTo>
                      <a:pt x="312" y="0"/>
                    </a:moveTo>
                    <a:cubicBezTo>
                      <a:pt x="242" y="4"/>
                      <a:pt x="172" y="8"/>
                      <a:pt x="120" y="40"/>
                    </a:cubicBezTo>
                    <a:cubicBezTo>
                      <a:pt x="68" y="72"/>
                      <a:pt x="34" y="132"/>
                      <a:pt x="0" y="1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90131" name="Text Box 13"/>
            <p:cNvSpPr txBox="1">
              <a:spLocks noChangeArrowheads="1"/>
            </p:cNvSpPr>
            <p:nvPr/>
          </p:nvSpPr>
          <p:spPr bwMode="auto">
            <a:xfrm>
              <a:off x="3189" y="4395"/>
              <a:ext cx="910" cy="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rPr>
                <a:t>Form for Patient </a:t>
              </a:r>
            </a:p>
            <a:p>
              <a:pPr algn="ctr" eaLnBrk="1" hangingPunct="1">
                <a:spcBef>
                  <a:spcPct val="0"/>
                </a:spcBef>
                <a:buFontTx/>
                <a:buNone/>
              </a:pPr>
              <a:r>
                <a:rPr lang="en-US" altLang="en-US" sz="1600">
                  <a:solidFill>
                    <a:srgbClr val="000000"/>
                  </a:solidFill>
                </a:rPr>
                <a:t>visit appears</a:t>
              </a:r>
            </a:p>
          </p:txBody>
        </p:sp>
      </p:grpSp>
      <p:sp>
        <p:nvSpPr>
          <p:cNvPr id="90119" name="AutoShape 17"/>
          <p:cNvSpPr>
            <a:spLocks noChangeArrowheads="1"/>
          </p:cNvSpPr>
          <p:nvPr/>
        </p:nvSpPr>
        <p:spPr bwMode="auto">
          <a:xfrm>
            <a:off x="3429000" y="4292600"/>
            <a:ext cx="2435225" cy="657225"/>
          </a:xfrm>
          <a:prstGeom prst="flowChartManualInpu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rPr>
              <a:t>Keyboard entry of </a:t>
            </a:r>
          </a:p>
          <a:p>
            <a:pPr algn="ctr" eaLnBrk="1" hangingPunct="1">
              <a:spcBef>
                <a:spcPct val="0"/>
              </a:spcBef>
              <a:buFontTx/>
              <a:buNone/>
            </a:pPr>
            <a:r>
              <a:rPr lang="en-US" altLang="en-US" sz="1600">
                <a:solidFill>
                  <a:srgbClr val="000000"/>
                </a:solidFill>
              </a:rPr>
              <a:t>patient form</a:t>
            </a:r>
          </a:p>
        </p:txBody>
      </p:sp>
      <p:sp>
        <p:nvSpPr>
          <p:cNvPr id="90120" name="AutoShape 21"/>
          <p:cNvSpPr>
            <a:spLocks noChangeArrowheads="1"/>
          </p:cNvSpPr>
          <p:nvPr/>
        </p:nvSpPr>
        <p:spPr bwMode="auto">
          <a:xfrm>
            <a:off x="747713" y="2549525"/>
            <a:ext cx="2151062" cy="647700"/>
          </a:xfrm>
          <a:prstGeom prst="flowChartInputOutpu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000000"/>
                </a:solidFill>
              </a:rPr>
              <a:t>Record from </a:t>
            </a:r>
          </a:p>
          <a:p>
            <a:pPr algn="ctr" eaLnBrk="1" hangingPunct="1">
              <a:spcBef>
                <a:spcPct val="0"/>
              </a:spcBef>
              <a:buFontTx/>
              <a:buNone/>
            </a:pPr>
            <a:r>
              <a:rPr lang="en-US" altLang="en-US" sz="1400">
                <a:solidFill>
                  <a:srgbClr val="000000"/>
                </a:solidFill>
              </a:rPr>
              <a:t>referring physician</a:t>
            </a:r>
          </a:p>
        </p:txBody>
      </p:sp>
      <p:sp>
        <p:nvSpPr>
          <p:cNvPr id="90121" name="Rectangle 23"/>
          <p:cNvSpPr>
            <a:spLocks noChangeArrowheads="1"/>
          </p:cNvSpPr>
          <p:nvPr/>
        </p:nvSpPr>
        <p:spPr bwMode="auto">
          <a:xfrm>
            <a:off x="3581400" y="2501900"/>
            <a:ext cx="2197100" cy="533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rPr>
              <a:t>Data collected during</a:t>
            </a:r>
          </a:p>
          <a:p>
            <a:pPr algn="ctr" eaLnBrk="1" hangingPunct="1">
              <a:spcBef>
                <a:spcPct val="0"/>
              </a:spcBef>
              <a:buFontTx/>
              <a:buNone/>
            </a:pPr>
            <a:r>
              <a:rPr lang="en-US" altLang="en-US" sz="1600">
                <a:solidFill>
                  <a:srgbClr val="000000"/>
                </a:solidFill>
              </a:rPr>
              <a:t>Patient visit</a:t>
            </a:r>
          </a:p>
        </p:txBody>
      </p:sp>
      <p:cxnSp>
        <p:nvCxnSpPr>
          <p:cNvPr id="90122" name="AutoShape 26"/>
          <p:cNvCxnSpPr>
            <a:cxnSpLocks noChangeShapeType="1"/>
            <a:stCxn id="90119" idx="2"/>
            <a:endCxn id="90125" idx="0"/>
          </p:cNvCxnSpPr>
          <p:nvPr/>
        </p:nvCxnSpPr>
        <p:spPr bwMode="auto">
          <a:xfrm>
            <a:off x="4646613" y="4949825"/>
            <a:ext cx="33337" cy="2571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90123" name="AutoShape 27"/>
          <p:cNvCxnSpPr>
            <a:cxnSpLocks noChangeShapeType="1"/>
            <a:stCxn id="90120" idx="4"/>
            <a:endCxn id="90125" idx="1"/>
          </p:cNvCxnSpPr>
          <p:nvPr/>
        </p:nvCxnSpPr>
        <p:spPr bwMode="auto">
          <a:xfrm rot="16200000" flipH="1">
            <a:off x="1667669" y="3352006"/>
            <a:ext cx="2247900" cy="1938338"/>
          </a:xfrm>
          <a:prstGeom prst="bentConnector2">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90124" name="AutoShape 28"/>
          <p:cNvCxnSpPr>
            <a:cxnSpLocks noChangeShapeType="1"/>
            <a:stCxn id="90116" idx="2"/>
            <a:endCxn id="90120" idx="0"/>
          </p:cNvCxnSpPr>
          <p:nvPr/>
        </p:nvCxnSpPr>
        <p:spPr bwMode="auto">
          <a:xfrm rot="5400000">
            <a:off x="3101182" y="1086643"/>
            <a:ext cx="400050" cy="2525713"/>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90125" name="AutoShape 30"/>
          <p:cNvSpPr>
            <a:spLocks noChangeArrowheads="1"/>
          </p:cNvSpPr>
          <p:nvPr/>
        </p:nvSpPr>
        <p:spPr bwMode="auto">
          <a:xfrm>
            <a:off x="3760788" y="5207000"/>
            <a:ext cx="1838325" cy="476250"/>
          </a:xfrm>
          <a:prstGeom prst="flowChartOnlineStorage">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rPr>
              <a:t>database</a:t>
            </a:r>
          </a:p>
        </p:txBody>
      </p:sp>
      <p:sp>
        <p:nvSpPr>
          <p:cNvPr id="90126" name="Line 34"/>
          <p:cNvSpPr>
            <a:spLocks noChangeShapeType="1"/>
          </p:cNvSpPr>
          <p:nvPr/>
        </p:nvSpPr>
        <p:spPr bwMode="auto">
          <a:xfrm>
            <a:off x="4648200" y="3009900"/>
            <a:ext cx="12700" cy="4953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0127" name="Line 35"/>
          <p:cNvSpPr>
            <a:spLocks noChangeShapeType="1"/>
          </p:cNvSpPr>
          <p:nvPr/>
        </p:nvSpPr>
        <p:spPr bwMode="auto">
          <a:xfrm>
            <a:off x="4648200" y="41402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0128" name="Line 36"/>
          <p:cNvSpPr>
            <a:spLocks noChangeShapeType="1"/>
          </p:cNvSpPr>
          <p:nvPr/>
        </p:nvSpPr>
        <p:spPr bwMode="auto">
          <a:xfrm>
            <a:off x="4572000" y="2120900"/>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0129" name="Line 37"/>
          <p:cNvSpPr>
            <a:spLocks noChangeShapeType="1"/>
          </p:cNvSpPr>
          <p:nvPr/>
        </p:nvSpPr>
        <p:spPr bwMode="auto">
          <a:xfrm>
            <a:off x="5715000" y="3835400"/>
            <a:ext cx="685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ustDataLst>
      <p:tags r:id="rId1"/>
    </p:custDataLst>
  </p:cSld>
  <p:clrMapOvr>
    <a:masterClrMapping/>
  </p:clrMapOvr>
  <p:transition advTm="33349"/>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457200" y="152400"/>
            <a:ext cx="8343900" cy="792163"/>
          </a:xfrm>
        </p:spPr>
        <p:txBody>
          <a:bodyPr/>
          <a:lstStyle/>
          <a:p>
            <a:pPr eaLnBrk="1" hangingPunct="1"/>
            <a:r>
              <a:rPr altLang="en-US" smtClean="0">
                <a:ea typeface="ＭＳ Ｐゴシック" panose="020B0600070205080204" pitchFamily="34" charset="-128"/>
              </a:rPr>
              <a:t>Delay</a:t>
            </a:r>
          </a:p>
        </p:txBody>
      </p:sp>
      <p:pic>
        <p:nvPicPr>
          <p:cNvPr id="91139" name="Picture 6" descr="Diagram from ISO 5807 showing that two parallel lines are used to denote that things abouve them must be done before things below them can be done.&#10;"/>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a:xfrm>
            <a:off x="0" y="3849688"/>
            <a:ext cx="3703638" cy="2089150"/>
          </a:xfrm>
          <a:noFill/>
        </p:spPr>
      </p:pic>
      <p:sp>
        <p:nvSpPr>
          <p:cNvPr id="91140"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F8C4B3DB-05E2-4CF7-B940-598D45D76F25}" type="slidenum">
              <a:rPr lang="en-US" altLang="en-US" sz="1000"/>
              <a:pPr eaLnBrk="1" hangingPunct="1">
                <a:spcBef>
                  <a:spcPct val="0"/>
                </a:spcBef>
                <a:buFontTx/>
                <a:buNone/>
              </a:pPr>
              <a:t>24</a:t>
            </a:fld>
            <a:endParaRPr lang="en-US" altLang="en-US" sz="1000"/>
          </a:p>
        </p:txBody>
      </p:sp>
      <p:sp>
        <p:nvSpPr>
          <p:cNvPr id="91141" name="AutoShape 3"/>
          <p:cNvSpPr>
            <a:spLocks noChangeArrowheads="1"/>
          </p:cNvSpPr>
          <p:nvPr/>
        </p:nvSpPr>
        <p:spPr bwMode="auto">
          <a:xfrm>
            <a:off x="701675" y="1685925"/>
            <a:ext cx="1495425" cy="619125"/>
          </a:xfrm>
          <a:prstGeom prst="flowChartDelay">
            <a:avLst/>
          </a:prstGeom>
          <a:solidFill>
            <a:schemeClr val="bg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delay</a:t>
            </a:r>
          </a:p>
        </p:txBody>
      </p:sp>
      <p:sp>
        <p:nvSpPr>
          <p:cNvPr id="91142" name="Text Box 4"/>
          <p:cNvSpPr txBox="1">
            <a:spLocks noChangeArrowheads="1"/>
          </p:cNvSpPr>
          <p:nvPr/>
        </p:nvSpPr>
        <p:spPr bwMode="auto">
          <a:xfrm>
            <a:off x="2895600" y="1574800"/>
            <a:ext cx="5916613"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600"/>
              <a:t>The symbol used to represent a delay in a process looks like a </a:t>
            </a:r>
            <a:r>
              <a:rPr lang="ja-JP" altLang="en-US" sz="1600"/>
              <a:t>“</a:t>
            </a:r>
            <a:r>
              <a:rPr lang="en-US" altLang="ja-JP" sz="1600"/>
              <a:t>bullet</a:t>
            </a:r>
            <a:r>
              <a:rPr lang="ja-JP" altLang="en-US" sz="1600"/>
              <a:t>”</a:t>
            </a:r>
            <a:r>
              <a:rPr lang="en-US" altLang="ja-JP" sz="1600"/>
              <a:t>.  Although not listed in ISO 5807, this symbol is commonly used because in logic diagrams, it represents an </a:t>
            </a:r>
            <a:r>
              <a:rPr lang="ja-JP" altLang="en-US" sz="1600"/>
              <a:t>“</a:t>
            </a:r>
            <a:r>
              <a:rPr lang="en-US" altLang="ja-JP" sz="1600"/>
              <a:t>and gate</a:t>
            </a:r>
            <a:r>
              <a:rPr lang="ja-JP" altLang="en-US" sz="1600"/>
              <a:t>”</a:t>
            </a:r>
            <a:r>
              <a:rPr lang="en-US" altLang="ja-JP" sz="1600"/>
              <a:t>.  An </a:t>
            </a:r>
            <a:r>
              <a:rPr lang="ja-JP" altLang="en-US" sz="1600"/>
              <a:t>“</a:t>
            </a:r>
            <a:r>
              <a:rPr lang="en-US" altLang="ja-JP" sz="1600"/>
              <a:t>and gate</a:t>
            </a:r>
            <a:r>
              <a:rPr lang="ja-JP" altLang="en-US" sz="1600"/>
              <a:t>”</a:t>
            </a:r>
            <a:r>
              <a:rPr lang="en-US" altLang="ja-JP" sz="1600"/>
              <a:t> denotes that two or more things (thing 1 AND thing 2, two inputs) have to happen before proceeding. </a:t>
            </a:r>
            <a:endParaRPr lang="en-US" altLang="en-US" sz="1600"/>
          </a:p>
        </p:txBody>
      </p:sp>
      <p:sp>
        <p:nvSpPr>
          <p:cNvPr id="91143" name="Text Box 5"/>
          <p:cNvSpPr txBox="1">
            <a:spLocks noChangeArrowheads="1"/>
          </p:cNvSpPr>
          <p:nvPr/>
        </p:nvSpPr>
        <p:spPr bwMode="auto">
          <a:xfrm>
            <a:off x="3659188" y="3695700"/>
            <a:ext cx="5319712" cy="204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600" dirty="0">
                <a:solidFill>
                  <a:srgbClr val="FF0000"/>
                </a:solidFill>
              </a:rPr>
              <a:t>Two parallel lines </a:t>
            </a:r>
            <a:r>
              <a:rPr lang="en-US" altLang="en-US" sz="1600" dirty="0"/>
              <a:t>are used to denote that things above them </a:t>
            </a:r>
            <a:r>
              <a:rPr lang="en-US" altLang="en-US" sz="1600" dirty="0">
                <a:solidFill>
                  <a:srgbClr val="FF0000"/>
                </a:solidFill>
              </a:rPr>
              <a:t>must be done before things below them can be done</a:t>
            </a:r>
            <a:r>
              <a:rPr lang="en-US" altLang="en-US" sz="1600" dirty="0"/>
              <a:t>. </a:t>
            </a:r>
            <a:r>
              <a:rPr lang="ja-JP" altLang="en-US" sz="1600" dirty="0"/>
              <a:t>“</a:t>
            </a:r>
            <a:r>
              <a:rPr lang="en-US" altLang="ja-JP" sz="1600" dirty="0"/>
              <a:t>Processes C, D and E cannot commence until process A has been completed; similarly process F should await completion of B, C and D; but process C may start and/or end before process D has started and/or ended respectively.</a:t>
            </a:r>
            <a:r>
              <a:rPr lang="ja-JP" altLang="en-US" sz="1600" dirty="0"/>
              <a:t>”</a:t>
            </a:r>
            <a:r>
              <a:rPr lang="en-US" altLang="ja-JP" sz="1600" dirty="0"/>
              <a:t> ISO 5807</a:t>
            </a:r>
          </a:p>
          <a:p>
            <a:pPr eaLnBrk="1" hangingPunct="1">
              <a:spcBef>
                <a:spcPct val="0"/>
              </a:spcBef>
              <a:buFontTx/>
              <a:buNone/>
            </a:pPr>
            <a:endParaRPr lang="en-US" altLang="en-US" sz="1600" dirty="0"/>
          </a:p>
        </p:txBody>
      </p:sp>
      <p:sp>
        <p:nvSpPr>
          <p:cNvPr id="91144" name="Text Box 7"/>
          <p:cNvSpPr txBox="1">
            <a:spLocks noChangeArrowheads="1"/>
          </p:cNvSpPr>
          <p:nvPr/>
        </p:nvSpPr>
        <p:spPr bwMode="auto">
          <a:xfrm>
            <a:off x="141288" y="5910263"/>
            <a:ext cx="16700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100"/>
              <a:t>Diagram from ISO 5807</a:t>
            </a:r>
          </a:p>
        </p:txBody>
      </p:sp>
    </p:spTree>
    <p:custDataLst>
      <p:tags r:id="rId1"/>
    </p:custDataLst>
  </p:cSld>
  <p:clrMapOvr>
    <a:masterClrMapping/>
  </p:clrMapOvr>
  <p:transition advTm="44409"/>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Non-Symbol Flowcharting Standards </a:t>
            </a:r>
          </a:p>
        </p:txBody>
      </p:sp>
      <p:sp>
        <p:nvSpPr>
          <p:cNvPr id="92163" name="Rectangle 3"/>
          <p:cNvSpPr>
            <a:spLocks noGrp="1" noChangeArrowheads="1"/>
          </p:cNvSpPr>
          <p:nvPr>
            <p:ph idx="1"/>
          </p:nvPr>
        </p:nvSpPr>
        <p:spPr/>
        <p:txBody>
          <a:bodyPr/>
          <a:lstStyle/>
          <a:p>
            <a:pPr eaLnBrk="1" hangingPunct="1">
              <a:buFontTx/>
              <a:buNone/>
            </a:pPr>
            <a:r>
              <a:rPr altLang="en-US" smtClean="0">
                <a:ea typeface="ＭＳ Ｐゴシック" panose="020B0600070205080204" pitchFamily="34" charset="-128"/>
              </a:rPr>
              <a:t>This section covers:</a:t>
            </a:r>
          </a:p>
          <a:p>
            <a:pPr eaLnBrk="1" hangingPunct="1"/>
            <a:r>
              <a:rPr altLang="en-US" smtClean="0">
                <a:ea typeface="ＭＳ Ｐゴシック" panose="020B0600070205080204" pitchFamily="34" charset="-128"/>
              </a:rPr>
              <a:t>Use of text descriptions</a:t>
            </a:r>
          </a:p>
          <a:p>
            <a:pPr eaLnBrk="1" hangingPunct="1"/>
            <a:r>
              <a:rPr altLang="en-US" smtClean="0">
                <a:ea typeface="ＭＳ Ｐゴシック" panose="020B0600070205080204" pitchFamily="34" charset="-128"/>
              </a:rPr>
              <a:t>Detail level</a:t>
            </a:r>
          </a:p>
          <a:p>
            <a:pPr eaLnBrk="1" hangingPunct="1"/>
            <a:r>
              <a:rPr altLang="en-US" smtClean="0">
                <a:ea typeface="ＭＳ Ｐゴシック" panose="020B0600070205080204" pitchFamily="34" charset="-128"/>
              </a:rPr>
              <a:t>Flow direction</a:t>
            </a:r>
          </a:p>
          <a:p>
            <a:pPr eaLnBrk="1" hangingPunct="1"/>
            <a:r>
              <a:rPr altLang="en-US" smtClean="0">
                <a:ea typeface="ＭＳ Ｐゴシック" panose="020B0600070205080204" pitchFamily="34" charset="-128"/>
              </a:rPr>
              <a:t>Lines</a:t>
            </a:r>
          </a:p>
        </p:txBody>
      </p:sp>
      <p:sp>
        <p:nvSpPr>
          <p:cNvPr id="92164"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0840F865-4609-447A-BAC5-88C88820334A}" type="slidenum">
              <a:rPr lang="en-US" altLang="en-US" sz="1000"/>
              <a:pPr eaLnBrk="1" hangingPunct="1">
                <a:spcBef>
                  <a:spcPct val="0"/>
                </a:spcBef>
                <a:buFontTx/>
                <a:buNone/>
              </a:pPr>
              <a:t>25</a:t>
            </a:fld>
            <a:endParaRPr lang="en-US" altLang="en-US" sz="1000"/>
          </a:p>
        </p:txBody>
      </p:sp>
    </p:spTree>
    <p:custDataLst>
      <p:tags r:id="rId1"/>
    </p:custDataLst>
  </p:cSld>
  <p:clrMapOvr>
    <a:masterClrMapping/>
  </p:clrMapOvr>
  <p:transition advTm="19149"/>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Text Descriptions</a:t>
            </a:r>
          </a:p>
        </p:txBody>
      </p:sp>
      <p:sp>
        <p:nvSpPr>
          <p:cNvPr id="9318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3D6BA076-287C-4A28-9849-ADC3AA834C19}" type="slidenum">
              <a:rPr lang="en-US" altLang="en-US" sz="1000"/>
              <a:pPr eaLnBrk="1" hangingPunct="1">
                <a:spcBef>
                  <a:spcPct val="0"/>
                </a:spcBef>
                <a:buFontTx/>
                <a:buNone/>
              </a:pPr>
              <a:t>26</a:t>
            </a:fld>
            <a:endParaRPr lang="en-US" altLang="en-US" sz="1000"/>
          </a:p>
        </p:txBody>
      </p:sp>
      <p:sp>
        <p:nvSpPr>
          <p:cNvPr id="93188" name="Text Box 3"/>
          <p:cNvSpPr txBox="1">
            <a:spLocks noChangeArrowheads="1"/>
          </p:cNvSpPr>
          <p:nvPr/>
        </p:nvSpPr>
        <p:spPr bwMode="auto">
          <a:xfrm>
            <a:off x="457200" y="1447800"/>
            <a:ext cx="8313738"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Text descriptions are done using </a:t>
            </a:r>
            <a:r>
              <a:rPr lang="ja-JP" altLang="en-US" sz="1800"/>
              <a:t>“</a:t>
            </a:r>
            <a:r>
              <a:rPr lang="en-US" altLang="ja-JP" sz="1800"/>
              <a:t>annotations</a:t>
            </a:r>
            <a:r>
              <a:rPr lang="ja-JP" altLang="en-US" sz="1800"/>
              <a:t>”</a:t>
            </a:r>
            <a:r>
              <a:rPr lang="en-US" altLang="ja-JP" sz="1800"/>
              <a:t> aka </a:t>
            </a:r>
            <a:r>
              <a:rPr lang="ja-JP" altLang="en-US" sz="1800"/>
              <a:t>“</a:t>
            </a:r>
            <a:r>
              <a:rPr lang="en-US" altLang="ja-JP" sz="1800"/>
              <a:t>call-outs.</a:t>
            </a:r>
            <a:r>
              <a:rPr lang="ja-JP" altLang="en-US" sz="1800"/>
              <a:t>”</a:t>
            </a:r>
            <a:r>
              <a:rPr lang="en-US" altLang="ja-JP" sz="1800"/>
              <a:t>  This keeps the text in the box to a minimum so the chart is more readable.  Lengthy text descriptions can be referenced to another page or footnote if necessary.</a:t>
            </a:r>
          </a:p>
          <a:p>
            <a:pPr eaLnBrk="1" hangingPunct="1">
              <a:spcBef>
                <a:spcPct val="0"/>
              </a:spcBef>
              <a:buFontTx/>
              <a:buNone/>
            </a:pPr>
            <a:endParaRPr lang="en-US" altLang="en-US" sz="1800"/>
          </a:p>
          <a:p>
            <a:pPr eaLnBrk="1" hangingPunct="1">
              <a:spcBef>
                <a:spcPct val="0"/>
              </a:spcBef>
              <a:buFontTx/>
              <a:buNone/>
            </a:pPr>
            <a:r>
              <a:rPr lang="en-US" altLang="en-US" sz="1800"/>
              <a:t>If text descriptions refer to more than one box in a flowchart, a dotted line can be drawn around the steps that the text describes or refers to.</a:t>
            </a:r>
          </a:p>
        </p:txBody>
      </p:sp>
      <p:sp>
        <p:nvSpPr>
          <p:cNvPr id="93189" name="AutoShape 16"/>
          <p:cNvSpPr>
            <a:spLocks noChangeArrowheads="1"/>
          </p:cNvSpPr>
          <p:nvPr/>
        </p:nvSpPr>
        <p:spPr bwMode="auto">
          <a:xfrm>
            <a:off x="1101725" y="4343400"/>
            <a:ext cx="2509838" cy="752475"/>
          </a:xfrm>
          <a:prstGeom prst="flowChartManualOperation">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80000"/>
              </a:lnSpc>
              <a:spcBef>
                <a:spcPct val="0"/>
              </a:spcBef>
              <a:buFontTx/>
              <a:buNone/>
            </a:pPr>
            <a:r>
              <a:rPr lang="en-US" altLang="en-US" sz="1800"/>
              <a:t>Entry operator</a:t>
            </a:r>
          </a:p>
          <a:p>
            <a:pPr algn="ctr" eaLnBrk="1" hangingPunct="1">
              <a:lnSpc>
                <a:spcPct val="80000"/>
              </a:lnSpc>
              <a:spcBef>
                <a:spcPct val="0"/>
              </a:spcBef>
              <a:buFontTx/>
              <a:buNone/>
            </a:pPr>
            <a:r>
              <a:rPr lang="en-US" altLang="en-US" sz="1800"/>
              <a:t>locates patient</a:t>
            </a:r>
          </a:p>
          <a:p>
            <a:pPr algn="ctr" eaLnBrk="1" hangingPunct="1">
              <a:lnSpc>
                <a:spcPct val="80000"/>
              </a:lnSpc>
              <a:spcBef>
                <a:spcPct val="0"/>
              </a:spcBef>
              <a:buFontTx/>
              <a:buNone/>
            </a:pPr>
            <a:r>
              <a:rPr lang="en-US" altLang="en-US" sz="1800"/>
              <a:t>in system</a:t>
            </a:r>
          </a:p>
        </p:txBody>
      </p:sp>
      <p:cxnSp>
        <p:nvCxnSpPr>
          <p:cNvPr id="93190" name="AutoShape 17"/>
          <p:cNvCxnSpPr>
            <a:cxnSpLocks noChangeShapeType="1"/>
            <a:endCxn id="93189" idx="0"/>
          </p:cNvCxnSpPr>
          <p:nvPr/>
        </p:nvCxnSpPr>
        <p:spPr bwMode="auto">
          <a:xfrm>
            <a:off x="2357438" y="4083050"/>
            <a:ext cx="0" cy="2603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93191" name="AutoShape 18"/>
          <p:cNvSpPr>
            <a:spLocks noChangeArrowheads="1"/>
          </p:cNvSpPr>
          <p:nvPr/>
        </p:nvSpPr>
        <p:spPr bwMode="auto">
          <a:xfrm>
            <a:off x="1177925" y="5410200"/>
            <a:ext cx="2435225" cy="657225"/>
          </a:xfrm>
          <a:prstGeom prst="flowChartManualInpu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Keyboard entry of </a:t>
            </a:r>
          </a:p>
          <a:p>
            <a:pPr algn="ctr" eaLnBrk="1" hangingPunct="1">
              <a:spcBef>
                <a:spcPct val="0"/>
              </a:spcBef>
              <a:buFontTx/>
              <a:buNone/>
            </a:pPr>
            <a:r>
              <a:rPr lang="en-US" altLang="en-US" sz="1800"/>
              <a:t>patient form</a:t>
            </a:r>
          </a:p>
        </p:txBody>
      </p:sp>
      <p:sp>
        <p:nvSpPr>
          <p:cNvPr id="93192" name="Rectangle 19"/>
          <p:cNvSpPr>
            <a:spLocks noChangeArrowheads="1"/>
          </p:cNvSpPr>
          <p:nvPr/>
        </p:nvSpPr>
        <p:spPr bwMode="auto">
          <a:xfrm>
            <a:off x="1371600" y="3352800"/>
            <a:ext cx="2197100" cy="6572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lnSpc>
                <a:spcPct val="80000"/>
              </a:lnSpc>
              <a:spcBef>
                <a:spcPct val="0"/>
              </a:spcBef>
              <a:buFontTx/>
              <a:buNone/>
            </a:pPr>
            <a:r>
              <a:rPr lang="en-US" altLang="en-US" sz="1800"/>
              <a:t>Data collected</a:t>
            </a:r>
          </a:p>
          <a:p>
            <a:pPr algn="ctr" eaLnBrk="1" hangingPunct="1">
              <a:lnSpc>
                <a:spcPct val="80000"/>
              </a:lnSpc>
              <a:spcBef>
                <a:spcPct val="0"/>
              </a:spcBef>
              <a:buFontTx/>
              <a:buNone/>
            </a:pPr>
            <a:r>
              <a:rPr lang="en-US" altLang="en-US" sz="1800"/>
              <a:t>during</a:t>
            </a:r>
          </a:p>
          <a:p>
            <a:pPr algn="ctr" eaLnBrk="1" hangingPunct="1">
              <a:lnSpc>
                <a:spcPct val="80000"/>
              </a:lnSpc>
              <a:spcBef>
                <a:spcPct val="0"/>
              </a:spcBef>
              <a:buFontTx/>
              <a:buNone/>
            </a:pPr>
            <a:r>
              <a:rPr lang="en-US" altLang="en-US" sz="1800"/>
              <a:t>Patient visit</a:t>
            </a:r>
          </a:p>
        </p:txBody>
      </p:sp>
      <p:sp>
        <p:nvSpPr>
          <p:cNvPr id="93193" name="Line 20"/>
          <p:cNvSpPr>
            <a:spLocks noChangeShapeType="1"/>
          </p:cNvSpPr>
          <p:nvPr/>
        </p:nvSpPr>
        <p:spPr bwMode="auto">
          <a:xfrm>
            <a:off x="2397125" y="51816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custDataLst>
      <p:tags r:id="rId1"/>
    </p:custDataLst>
  </p:cSld>
  <p:clrMapOvr>
    <a:masterClrMapping/>
  </p:clrMapOvr>
  <p:transition advTm="36969"/>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Detail Level</a:t>
            </a:r>
          </a:p>
        </p:txBody>
      </p:sp>
      <p:sp>
        <p:nvSpPr>
          <p:cNvPr id="33797" name="Rectangle 3"/>
          <p:cNvSpPr>
            <a:spLocks noGrp="1" noChangeArrowheads="1"/>
          </p:cNvSpPr>
          <p:nvPr>
            <p:ph idx="1"/>
          </p:nvPr>
        </p:nvSpPr>
        <p:spPr>
          <a:xfrm>
            <a:off x="609600" y="1676400"/>
            <a:ext cx="8153400" cy="3581400"/>
          </a:xfrm>
        </p:spPr>
        <p:txBody>
          <a:bodyPr>
            <a:normAutofit lnSpcReduction="10000"/>
          </a:bodyPr>
          <a:lstStyle/>
          <a:p>
            <a:pPr marL="177800" indent="-177800" eaLnBrk="1" hangingPunct="1">
              <a:lnSpc>
                <a:spcPct val="110000"/>
              </a:lnSpc>
              <a:defRPr/>
            </a:pPr>
            <a:r>
              <a:rPr sz="2400" smtClean="0">
                <a:ea typeface="+mn-ea"/>
                <a:cs typeface="+mn-cs"/>
              </a:rPr>
              <a:t>Items shown on the same diagram should be at the same detail level</a:t>
            </a:r>
          </a:p>
          <a:p>
            <a:pPr marL="177800" indent="-177800" eaLnBrk="1" hangingPunct="1">
              <a:lnSpc>
                <a:spcPct val="110000"/>
              </a:lnSpc>
              <a:defRPr/>
            </a:pPr>
            <a:r>
              <a:rPr sz="2400" smtClean="0">
                <a:ea typeface="+mn-ea"/>
                <a:cs typeface="+mn-cs"/>
              </a:rPr>
              <a:t>For example, in the diagram presented in slide 24, each box represents one of the main components  </a:t>
            </a:r>
          </a:p>
          <a:p>
            <a:pPr marL="577850" lvl="1" indent="-177800" eaLnBrk="1" hangingPunct="1">
              <a:lnSpc>
                <a:spcPct val="110000"/>
              </a:lnSpc>
              <a:defRPr/>
            </a:pPr>
            <a:r>
              <a:rPr sz="2000" smtClean="0"/>
              <a:t>This is a high level view of the process</a:t>
            </a:r>
          </a:p>
          <a:p>
            <a:pPr marL="177800" indent="-177800" eaLnBrk="1" hangingPunct="1">
              <a:lnSpc>
                <a:spcPct val="110000"/>
              </a:lnSpc>
              <a:defRPr/>
            </a:pPr>
            <a:r>
              <a:rPr sz="2400" smtClean="0">
                <a:ea typeface="+mn-ea"/>
                <a:cs typeface="+mn-cs"/>
              </a:rPr>
              <a:t>The diagram in the following slide is an example of combining items at different detail levels on the same diagram</a:t>
            </a:r>
          </a:p>
          <a:p>
            <a:pPr marL="577850" lvl="1" indent="-177800" eaLnBrk="1" hangingPunct="1">
              <a:lnSpc>
                <a:spcPct val="110000"/>
              </a:lnSpc>
              <a:defRPr/>
            </a:pPr>
            <a:r>
              <a:rPr sz="2000" smtClean="0"/>
              <a:t>  Combining items at different detail levels can cause confusion</a:t>
            </a:r>
          </a:p>
        </p:txBody>
      </p:sp>
      <p:sp>
        <p:nvSpPr>
          <p:cNvPr id="94212"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BB50DF89-325A-4A89-A32A-96A3B613BE94}" type="slidenum">
              <a:rPr lang="en-US" altLang="en-US" sz="1000"/>
              <a:pPr eaLnBrk="1" hangingPunct="1">
                <a:spcBef>
                  <a:spcPct val="0"/>
                </a:spcBef>
                <a:buFontTx/>
                <a:buNone/>
              </a:pPr>
              <a:t>27</a:t>
            </a:fld>
            <a:endParaRPr lang="en-US" altLang="en-US" sz="1000"/>
          </a:p>
        </p:txBody>
      </p:sp>
      <p:cxnSp>
        <p:nvCxnSpPr>
          <p:cNvPr id="94213" name="AutoShape 29"/>
          <p:cNvCxnSpPr>
            <a:cxnSpLocks noChangeShapeType="1"/>
          </p:cNvCxnSpPr>
          <p:nvPr/>
        </p:nvCxnSpPr>
        <p:spPr bwMode="auto">
          <a:xfrm flipH="1">
            <a:off x="5568950" y="8162925"/>
            <a:ext cx="17463" cy="193675"/>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Tree>
    <p:custDataLst>
      <p:tags r:id="rId1"/>
    </p:custDataLst>
  </p:cSld>
  <p:clrMapOvr>
    <a:masterClrMapping/>
  </p:clrMapOvr>
  <p:transition advTm="30969"/>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5CC48ED8-C5A6-451B-BCF4-A0DCF8910E3C}" type="slidenum">
              <a:rPr lang="en-US" altLang="en-US" sz="1000">
                <a:solidFill>
                  <a:srgbClr val="000000"/>
                </a:solidFill>
              </a:rPr>
              <a:pPr eaLnBrk="1" hangingPunct="1">
                <a:spcBef>
                  <a:spcPct val="0"/>
                </a:spcBef>
                <a:buFontTx/>
                <a:buNone/>
              </a:pPr>
              <a:t>28</a:t>
            </a:fld>
            <a:endParaRPr lang="en-US" altLang="en-US" sz="1000">
              <a:solidFill>
                <a:srgbClr val="000000"/>
              </a:solidFill>
            </a:endParaRPr>
          </a:p>
        </p:txBody>
      </p:sp>
      <p:sp>
        <p:nvSpPr>
          <p:cNvPr id="95235" name="Rectangle 2"/>
          <p:cNvSpPr>
            <a:spLocks noGrp="1" noChangeArrowheads="1"/>
          </p:cNvSpPr>
          <p:nvPr>
            <p:ph type="title"/>
          </p:nvPr>
        </p:nvSpPr>
        <p:spPr/>
        <p:txBody>
          <a:bodyPr/>
          <a:lstStyle/>
          <a:p>
            <a:pPr eaLnBrk="1" hangingPunct="1"/>
            <a:r>
              <a:rPr lang="en-US" altLang="en-US" sz="4000" smtClean="0">
                <a:ea typeface="ＭＳ Ｐゴシック" panose="020B0600070205080204" pitchFamily="34" charset="-128"/>
              </a:rPr>
              <a:t>Detail Level</a:t>
            </a:r>
          </a:p>
        </p:txBody>
      </p:sp>
      <p:sp>
        <p:nvSpPr>
          <p:cNvPr id="95236" name="Rectangle 4"/>
          <p:cNvSpPr>
            <a:spLocks noChangeArrowheads="1"/>
          </p:cNvSpPr>
          <p:nvPr/>
        </p:nvSpPr>
        <p:spPr bwMode="auto">
          <a:xfrm>
            <a:off x="2239963" y="1766888"/>
            <a:ext cx="854075" cy="352425"/>
          </a:xfrm>
          <a:prstGeom prst="rect">
            <a:avLst/>
          </a:prstGeom>
          <a:solidFill>
            <a:schemeClr val="bg1"/>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Define</a:t>
            </a:r>
          </a:p>
        </p:txBody>
      </p:sp>
      <p:sp>
        <p:nvSpPr>
          <p:cNvPr id="95237" name="Rectangle 5"/>
          <p:cNvSpPr>
            <a:spLocks noChangeArrowheads="1"/>
          </p:cNvSpPr>
          <p:nvPr/>
        </p:nvSpPr>
        <p:spPr bwMode="auto">
          <a:xfrm>
            <a:off x="3346450" y="1763713"/>
            <a:ext cx="1049338" cy="358775"/>
          </a:xfrm>
          <a:prstGeom prst="rect">
            <a:avLst/>
          </a:prstGeom>
          <a:solidFill>
            <a:schemeClr val="bg1"/>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Measure</a:t>
            </a:r>
          </a:p>
        </p:txBody>
      </p:sp>
      <p:sp>
        <p:nvSpPr>
          <p:cNvPr id="95238" name="Rectangle 6"/>
          <p:cNvSpPr>
            <a:spLocks noChangeArrowheads="1"/>
          </p:cNvSpPr>
          <p:nvPr/>
        </p:nvSpPr>
        <p:spPr bwMode="auto">
          <a:xfrm>
            <a:off x="5800725" y="1747838"/>
            <a:ext cx="990600" cy="390525"/>
          </a:xfrm>
          <a:prstGeom prst="rect">
            <a:avLst/>
          </a:prstGeom>
          <a:solidFill>
            <a:srgbClr val="96DCB9"/>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Process</a:t>
            </a:r>
          </a:p>
        </p:txBody>
      </p:sp>
      <p:sp>
        <p:nvSpPr>
          <p:cNvPr id="95239" name="Rectangle 7"/>
          <p:cNvSpPr>
            <a:spLocks noChangeArrowheads="1"/>
          </p:cNvSpPr>
          <p:nvPr/>
        </p:nvSpPr>
        <p:spPr bwMode="auto">
          <a:xfrm>
            <a:off x="7043738" y="1743075"/>
            <a:ext cx="969962" cy="398463"/>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Analyze</a:t>
            </a:r>
            <a:endParaRPr lang="en-US" altLang="en-US" sz="2800">
              <a:solidFill>
                <a:srgbClr val="000000"/>
              </a:solidFill>
            </a:endParaRPr>
          </a:p>
        </p:txBody>
      </p:sp>
      <p:cxnSp>
        <p:nvCxnSpPr>
          <p:cNvPr id="95240" name="AutoShape 8"/>
          <p:cNvCxnSpPr>
            <a:cxnSpLocks noChangeShapeType="1"/>
            <a:stCxn id="95238" idx="3"/>
            <a:endCxn id="95239" idx="1"/>
          </p:cNvCxnSpPr>
          <p:nvPr/>
        </p:nvCxnSpPr>
        <p:spPr bwMode="auto">
          <a:xfrm>
            <a:off x="6791325" y="1943100"/>
            <a:ext cx="252413"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5241" name="AutoShape 9"/>
          <p:cNvCxnSpPr>
            <a:cxnSpLocks noChangeShapeType="1"/>
            <a:stCxn id="95246" idx="3"/>
            <a:endCxn id="95236" idx="1"/>
          </p:cNvCxnSpPr>
          <p:nvPr/>
        </p:nvCxnSpPr>
        <p:spPr bwMode="auto">
          <a:xfrm>
            <a:off x="1946275" y="1943100"/>
            <a:ext cx="293688"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5242" name="AutoShape 10"/>
          <p:cNvCxnSpPr>
            <a:cxnSpLocks noChangeShapeType="1"/>
            <a:stCxn id="95236" idx="3"/>
            <a:endCxn id="95237" idx="1"/>
          </p:cNvCxnSpPr>
          <p:nvPr/>
        </p:nvCxnSpPr>
        <p:spPr bwMode="auto">
          <a:xfrm>
            <a:off x="3094038" y="1943100"/>
            <a:ext cx="252412"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5243" name="AutoShape 11"/>
          <p:cNvCxnSpPr>
            <a:cxnSpLocks noChangeShapeType="1"/>
            <a:stCxn id="95244" idx="3"/>
            <a:endCxn id="95238" idx="1"/>
          </p:cNvCxnSpPr>
          <p:nvPr/>
        </p:nvCxnSpPr>
        <p:spPr bwMode="auto">
          <a:xfrm>
            <a:off x="5548313" y="1943100"/>
            <a:ext cx="252412"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95244" name="Rectangle 12"/>
          <p:cNvSpPr>
            <a:spLocks noChangeArrowheads="1"/>
          </p:cNvSpPr>
          <p:nvPr/>
        </p:nvSpPr>
        <p:spPr bwMode="auto">
          <a:xfrm>
            <a:off x="4648200" y="1752600"/>
            <a:ext cx="900113" cy="381000"/>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Record</a:t>
            </a:r>
            <a:endParaRPr lang="en-US" altLang="en-US" sz="2800">
              <a:solidFill>
                <a:srgbClr val="000000"/>
              </a:solidFill>
            </a:endParaRPr>
          </a:p>
        </p:txBody>
      </p:sp>
      <p:cxnSp>
        <p:nvCxnSpPr>
          <p:cNvPr id="95245" name="AutoShape 13"/>
          <p:cNvCxnSpPr>
            <a:cxnSpLocks noChangeShapeType="1"/>
            <a:stCxn id="95237" idx="3"/>
            <a:endCxn id="95244" idx="1"/>
          </p:cNvCxnSpPr>
          <p:nvPr/>
        </p:nvCxnSpPr>
        <p:spPr bwMode="auto">
          <a:xfrm>
            <a:off x="4395788" y="1943100"/>
            <a:ext cx="252412" cy="0"/>
          </a:xfrm>
          <a:prstGeom prst="straightConnector1">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95246" name="AutoShape 14"/>
          <p:cNvSpPr>
            <a:spLocks noChangeArrowheads="1"/>
          </p:cNvSpPr>
          <p:nvPr/>
        </p:nvSpPr>
        <p:spPr bwMode="auto">
          <a:xfrm>
            <a:off x="466725" y="1724025"/>
            <a:ext cx="1479550" cy="438150"/>
          </a:xfrm>
          <a:prstGeom prst="flowChartTerminator">
            <a:avLst/>
          </a:prstGeom>
          <a:solidFill>
            <a:schemeClr val="bg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Identify data</a:t>
            </a:r>
          </a:p>
          <a:p>
            <a:pPr algn="ctr" eaLnBrk="1" hangingPunct="1">
              <a:spcBef>
                <a:spcPct val="0"/>
              </a:spcBef>
              <a:buFontTx/>
              <a:buNone/>
            </a:pPr>
            <a:r>
              <a:rPr lang="en-US" altLang="en-US" sz="1200">
                <a:solidFill>
                  <a:srgbClr val="000000"/>
                </a:solidFill>
              </a:rPr>
              <a:t>to be collected</a:t>
            </a:r>
          </a:p>
        </p:txBody>
      </p:sp>
      <p:sp>
        <p:nvSpPr>
          <p:cNvPr id="95247" name="AutoShape 15"/>
          <p:cNvSpPr>
            <a:spLocks noChangeArrowheads="1"/>
          </p:cNvSpPr>
          <p:nvPr/>
        </p:nvSpPr>
        <p:spPr bwMode="auto">
          <a:xfrm>
            <a:off x="5875338" y="2333625"/>
            <a:ext cx="836612" cy="428625"/>
          </a:xfrm>
          <a:prstGeom prst="flowChartDocumen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Report</a:t>
            </a:r>
          </a:p>
          <a:p>
            <a:pPr algn="ctr" eaLnBrk="1" hangingPunct="1">
              <a:spcBef>
                <a:spcPct val="0"/>
              </a:spcBef>
              <a:buFontTx/>
              <a:buNone/>
            </a:pPr>
            <a:r>
              <a:rPr lang="en-US" altLang="en-US" sz="1200">
                <a:solidFill>
                  <a:srgbClr val="000000"/>
                </a:solidFill>
              </a:rPr>
              <a:t>(status)</a:t>
            </a:r>
          </a:p>
        </p:txBody>
      </p:sp>
      <p:sp>
        <p:nvSpPr>
          <p:cNvPr id="95248" name="AutoShape 16"/>
          <p:cNvSpPr>
            <a:spLocks noChangeArrowheads="1"/>
          </p:cNvSpPr>
          <p:nvPr/>
        </p:nvSpPr>
        <p:spPr bwMode="auto">
          <a:xfrm>
            <a:off x="7110413" y="2324100"/>
            <a:ext cx="836612" cy="409575"/>
          </a:xfrm>
          <a:prstGeom prst="flowChartDocumen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Report</a:t>
            </a:r>
          </a:p>
          <a:p>
            <a:pPr algn="ctr" eaLnBrk="1" hangingPunct="1">
              <a:spcBef>
                <a:spcPct val="0"/>
              </a:spcBef>
              <a:buFontTx/>
              <a:buNone/>
            </a:pPr>
            <a:r>
              <a:rPr lang="en-US" altLang="en-US" sz="1200">
                <a:solidFill>
                  <a:srgbClr val="000000"/>
                </a:solidFill>
              </a:rPr>
              <a:t>(results)</a:t>
            </a:r>
          </a:p>
        </p:txBody>
      </p:sp>
      <p:cxnSp>
        <p:nvCxnSpPr>
          <p:cNvPr id="95249" name="AutoShape 17"/>
          <p:cNvCxnSpPr>
            <a:cxnSpLocks noChangeShapeType="1"/>
            <a:stCxn id="95238" idx="2"/>
            <a:endCxn id="95247" idx="0"/>
          </p:cNvCxnSpPr>
          <p:nvPr/>
        </p:nvCxnSpPr>
        <p:spPr bwMode="auto">
          <a:xfrm flipH="1">
            <a:off x="6294438" y="2138363"/>
            <a:ext cx="1587" cy="195262"/>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95250" name="AutoShape 18"/>
          <p:cNvCxnSpPr>
            <a:cxnSpLocks noChangeShapeType="1"/>
            <a:stCxn id="95239" idx="2"/>
            <a:endCxn id="95248" idx="0"/>
          </p:cNvCxnSpPr>
          <p:nvPr/>
        </p:nvCxnSpPr>
        <p:spPr bwMode="auto">
          <a:xfrm>
            <a:off x="7529513" y="2141538"/>
            <a:ext cx="0" cy="182562"/>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95251" name="Rectangle 19"/>
          <p:cNvSpPr>
            <a:spLocks noChangeArrowheads="1"/>
          </p:cNvSpPr>
          <p:nvPr/>
        </p:nvSpPr>
        <p:spPr bwMode="auto">
          <a:xfrm>
            <a:off x="4800600" y="3883025"/>
            <a:ext cx="1362075" cy="633413"/>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Check Validity, completeness &amp; accuracy</a:t>
            </a:r>
            <a:endParaRPr lang="en-US" altLang="en-US" sz="2800">
              <a:solidFill>
                <a:srgbClr val="000000"/>
              </a:solidFill>
            </a:endParaRPr>
          </a:p>
        </p:txBody>
      </p:sp>
      <p:cxnSp>
        <p:nvCxnSpPr>
          <p:cNvPr id="95252" name="AutoShape 20"/>
          <p:cNvCxnSpPr>
            <a:cxnSpLocks noChangeShapeType="1"/>
            <a:stCxn id="95273" idx="2"/>
            <a:endCxn id="95256" idx="0"/>
          </p:cNvCxnSpPr>
          <p:nvPr/>
        </p:nvCxnSpPr>
        <p:spPr bwMode="auto">
          <a:xfrm rot="16200000" flipH="1">
            <a:off x="6687344" y="2851944"/>
            <a:ext cx="323850" cy="1770062"/>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95253" name="AutoShape 21"/>
          <p:cNvSpPr>
            <a:spLocks noChangeArrowheads="1"/>
          </p:cNvSpPr>
          <p:nvPr/>
        </p:nvSpPr>
        <p:spPr bwMode="auto">
          <a:xfrm>
            <a:off x="5675313" y="4951413"/>
            <a:ext cx="1714500" cy="803275"/>
          </a:xfrm>
          <a:prstGeom prst="flowChartDecision">
            <a:avLst/>
          </a:prstGeom>
          <a:solidFill>
            <a:srgbClr val="FFFFFF"/>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Valid Complete  accurate?</a:t>
            </a:r>
            <a:endParaRPr lang="en-US" altLang="en-US" sz="3600">
              <a:solidFill>
                <a:srgbClr val="000000"/>
              </a:solidFill>
            </a:endParaRPr>
          </a:p>
        </p:txBody>
      </p:sp>
      <p:cxnSp>
        <p:nvCxnSpPr>
          <p:cNvPr id="95254" name="AutoShape 22"/>
          <p:cNvCxnSpPr>
            <a:cxnSpLocks noChangeShapeType="1"/>
            <a:stCxn id="95273" idx="2"/>
            <a:endCxn id="95251" idx="0"/>
          </p:cNvCxnSpPr>
          <p:nvPr/>
        </p:nvCxnSpPr>
        <p:spPr bwMode="auto">
          <a:xfrm rot="5400000">
            <a:off x="5568950" y="3487738"/>
            <a:ext cx="307975" cy="482600"/>
          </a:xfrm>
          <a:prstGeom prst="bentConnector3">
            <a:avLst>
              <a:gd name="adj1" fmla="val 50000"/>
            </a:avLst>
          </a:prstGeom>
          <a:noFill/>
          <a:ln w="9525">
            <a:solidFill>
              <a:srgbClr val="000000"/>
            </a:solidFill>
            <a:miter lim="800000"/>
            <a:headEnd/>
            <a:tailEnd type="triangle" w="med" len="med"/>
          </a:ln>
          <a:extLst>
            <a:ext uri="{909E8E84-426E-40DD-AFC4-6F175D3DCCD1}">
              <a14:hiddenFill xmlns:a14="http://schemas.microsoft.com/office/drawing/2010/main">
                <a:noFill/>
              </a14:hiddenFill>
            </a:ext>
          </a:extLst>
        </p:spPr>
      </p:cxnSp>
      <p:sp>
        <p:nvSpPr>
          <p:cNvPr id="95255" name="Rectangle 23"/>
          <p:cNvSpPr>
            <a:spLocks noChangeArrowheads="1"/>
          </p:cNvSpPr>
          <p:nvPr/>
        </p:nvSpPr>
        <p:spPr bwMode="auto">
          <a:xfrm>
            <a:off x="6324600" y="3913188"/>
            <a:ext cx="674688" cy="381000"/>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Code</a:t>
            </a:r>
          </a:p>
          <a:p>
            <a:pPr algn="ctr" eaLnBrk="1" hangingPunct="1">
              <a:spcBef>
                <a:spcPct val="0"/>
              </a:spcBef>
              <a:buFontTx/>
              <a:buNone/>
            </a:pPr>
            <a:r>
              <a:rPr lang="en-US" altLang="en-US" sz="1200">
                <a:solidFill>
                  <a:srgbClr val="000000"/>
                </a:solidFill>
              </a:rPr>
              <a:t>Data</a:t>
            </a:r>
            <a:endParaRPr lang="en-US" altLang="en-US" sz="2800">
              <a:solidFill>
                <a:srgbClr val="000000"/>
              </a:solidFill>
            </a:endParaRPr>
          </a:p>
        </p:txBody>
      </p:sp>
      <p:sp>
        <p:nvSpPr>
          <p:cNvPr id="95256" name="Rectangle 24"/>
          <p:cNvSpPr>
            <a:spLocks noChangeArrowheads="1"/>
          </p:cNvSpPr>
          <p:nvPr/>
        </p:nvSpPr>
        <p:spPr bwMode="auto">
          <a:xfrm>
            <a:off x="7081838" y="3898900"/>
            <a:ext cx="1303337" cy="581025"/>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Render data in electronic form</a:t>
            </a:r>
            <a:endParaRPr lang="en-US" altLang="en-US" sz="2800">
              <a:solidFill>
                <a:srgbClr val="000000"/>
              </a:solidFill>
            </a:endParaRPr>
          </a:p>
        </p:txBody>
      </p:sp>
      <p:cxnSp>
        <p:nvCxnSpPr>
          <p:cNvPr id="95257" name="AutoShape 25"/>
          <p:cNvCxnSpPr>
            <a:cxnSpLocks noChangeShapeType="1"/>
            <a:stCxn id="95273" idx="2"/>
            <a:endCxn id="95255" idx="0"/>
          </p:cNvCxnSpPr>
          <p:nvPr/>
        </p:nvCxnSpPr>
        <p:spPr bwMode="auto">
          <a:xfrm rot="16200000" flipH="1">
            <a:off x="6144419" y="3394869"/>
            <a:ext cx="338138" cy="6985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95258" name="AutoShape 26"/>
          <p:cNvCxnSpPr>
            <a:cxnSpLocks noChangeShapeType="1"/>
            <a:stCxn id="95251" idx="2"/>
            <a:endCxn id="95253" idx="0"/>
          </p:cNvCxnSpPr>
          <p:nvPr/>
        </p:nvCxnSpPr>
        <p:spPr bwMode="auto">
          <a:xfrm rot="16200000" flipH="1">
            <a:off x="5789613" y="4208463"/>
            <a:ext cx="434975" cy="1050925"/>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95259" name="AutoShape 28"/>
          <p:cNvCxnSpPr>
            <a:cxnSpLocks noChangeShapeType="1"/>
            <a:stCxn id="95256" idx="2"/>
            <a:endCxn id="95253" idx="0"/>
          </p:cNvCxnSpPr>
          <p:nvPr/>
        </p:nvCxnSpPr>
        <p:spPr bwMode="auto">
          <a:xfrm rot="5400000">
            <a:off x="6897688" y="4114800"/>
            <a:ext cx="471488" cy="1201737"/>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95260" name="AutoShape 30"/>
          <p:cNvSpPr>
            <a:spLocks noChangeArrowheads="1"/>
          </p:cNvSpPr>
          <p:nvPr/>
        </p:nvSpPr>
        <p:spPr bwMode="auto">
          <a:xfrm>
            <a:off x="5867400" y="5867400"/>
            <a:ext cx="1330325" cy="381000"/>
          </a:xfrm>
          <a:prstGeom prst="flowChartTerminator">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Processing</a:t>
            </a:r>
          </a:p>
          <a:p>
            <a:pPr algn="ctr" eaLnBrk="1" hangingPunct="1">
              <a:spcBef>
                <a:spcPct val="0"/>
              </a:spcBef>
              <a:buFontTx/>
              <a:buNone/>
            </a:pPr>
            <a:r>
              <a:rPr lang="en-US" altLang="en-US" sz="1200">
                <a:solidFill>
                  <a:srgbClr val="000000"/>
                </a:solidFill>
              </a:rPr>
              <a:t>complete</a:t>
            </a:r>
          </a:p>
        </p:txBody>
      </p:sp>
      <p:sp>
        <p:nvSpPr>
          <p:cNvPr id="95261" name="Rectangle 31"/>
          <p:cNvSpPr>
            <a:spLocks noChangeArrowheads="1"/>
          </p:cNvSpPr>
          <p:nvPr/>
        </p:nvSpPr>
        <p:spPr bwMode="auto">
          <a:xfrm>
            <a:off x="2098675" y="3203575"/>
            <a:ext cx="766763" cy="352425"/>
          </a:xfrm>
          <a:prstGeom prst="rect">
            <a:avLst/>
          </a:prstGeom>
          <a:solidFill>
            <a:schemeClr val="bg1"/>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Define</a:t>
            </a:r>
          </a:p>
        </p:txBody>
      </p:sp>
      <p:sp>
        <p:nvSpPr>
          <p:cNvPr id="95262" name="Rectangle 32"/>
          <p:cNvSpPr>
            <a:spLocks noChangeArrowheads="1"/>
          </p:cNvSpPr>
          <p:nvPr/>
        </p:nvSpPr>
        <p:spPr bwMode="auto">
          <a:xfrm>
            <a:off x="3101975" y="3200400"/>
            <a:ext cx="930275" cy="358775"/>
          </a:xfrm>
          <a:prstGeom prst="rect">
            <a:avLst/>
          </a:prstGeom>
          <a:solidFill>
            <a:schemeClr val="bg1"/>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Measure</a:t>
            </a:r>
          </a:p>
        </p:txBody>
      </p:sp>
      <p:sp>
        <p:nvSpPr>
          <p:cNvPr id="95263" name="Rectangle 33"/>
          <p:cNvSpPr>
            <a:spLocks noChangeArrowheads="1"/>
          </p:cNvSpPr>
          <p:nvPr/>
        </p:nvSpPr>
        <p:spPr bwMode="auto">
          <a:xfrm>
            <a:off x="6769100" y="3179763"/>
            <a:ext cx="881063" cy="398462"/>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Analyze</a:t>
            </a:r>
            <a:endParaRPr lang="en-US" altLang="en-US" sz="2800">
              <a:solidFill>
                <a:srgbClr val="000000"/>
              </a:solidFill>
            </a:endParaRPr>
          </a:p>
        </p:txBody>
      </p:sp>
      <p:cxnSp>
        <p:nvCxnSpPr>
          <p:cNvPr id="95264" name="AutoShape 34"/>
          <p:cNvCxnSpPr>
            <a:cxnSpLocks noChangeShapeType="1"/>
            <a:endCxn id="95263" idx="1"/>
          </p:cNvCxnSpPr>
          <p:nvPr/>
        </p:nvCxnSpPr>
        <p:spPr bwMode="auto">
          <a:xfrm>
            <a:off x="6554788" y="3379788"/>
            <a:ext cx="214312"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5265" name="AutoShape 35"/>
          <p:cNvCxnSpPr>
            <a:cxnSpLocks noChangeShapeType="1"/>
            <a:stCxn id="95270" idx="3"/>
            <a:endCxn id="95261" idx="1"/>
          </p:cNvCxnSpPr>
          <p:nvPr/>
        </p:nvCxnSpPr>
        <p:spPr bwMode="auto">
          <a:xfrm>
            <a:off x="1806575" y="3379788"/>
            <a:ext cx="292100"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5266" name="AutoShape 36"/>
          <p:cNvCxnSpPr>
            <a:cxnSpLocks noChangeShapeType="1"/>
            <a:stCxn id="95261" idx="3"/>
            <a:endCxn id="95262" idx="1"/>
          </p:cNvCxnSpPr>
          <p:nvPr/>
        </p:nvCxnSpPr>
        <p:spPr bwMode="auto">
          <a:xfrm>
            <a:off x="2865438" y="3379788"/>
            <a:ext cx="236537"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cxnSp>
        <p:nvCxnSpPr>
          <p:cNvPr id="95267" name="AutoShape 37"/>
          <p:cNvCxnSpPr>
            <a:cxnSpLocks noChangeShapeType="1"/>
            <a:stCxn id="95268" idx="3"/>
            <a:endCxn id="95273" idx="1"/>
          </p:cNvCxnSpPr>
          <p:nvPr/>
        </p:nvCxnSpPr>
        <p:spPr bwMode="auto">
          <a:xfrm>
            <a:off x="5168900" y="3379788"/>
            <a:ext cx="269875" cy="0"/>
          </a:xfrm>
          <a:prstGeom prst="straightConnector1">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95268" name="Rectangle 38"/>
          <p:cNvSpPr>
            <a:spLocks noChangeArrowheads="1"/>
          </p:cNvSpPr>
          <p:nvPr/>
        </p:nvSpPr>
        <p:spPr bwMode="auto">
          <a:xfrm>
            <a:off x="4343400" y="3232150"/>
            <a:ext cx="825500" cy="295275"/>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Record</a:t>
            </a:r>
            <a:endParaRPr lang="en-US" altLang="en-US" sz="2800">
              <a:solidFill>
                <a:srgbClr val="000000"/>
              </a:solidFill>
            </a:endParaRPr>
          </a:p>
        </p:txBody>
      </p:sp>
      <p:cxnSp>
        <p:nvCxnSpPr>
          <p:cNvPr id="95269" name="AutoShape 39"/>
          <p:cNvCxnSpPr>
            <a:cxnSpLocks noChangeShapeType="1"/>
            <a:stCxn id="95262" idx="3"/>
            <a:endCxn id="95268" idx="1"/>
          </p:cNvCxnSpPr>
          <p:nvPr/>
        </p:nvCxnSpPr>
        <p:spPr bwMode="auto">
          <a:xfrm>
            <a:off x="4032250" y="3379788"/>
            <a:ext cx="311150" cy="0"/>
          </a:xfrm>
          <a:prstGeom prst="straightConnector1">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95270" name="AutoShape 40"/>
          <p:cNvSpPr>
            <a:spLocks noChangeArrowheads="1"/>
          </p:cNvSpPr>
          <p:nvPr/>
        </p:nvSpPr>
        <p:spPr bwMode="auto">
          <a:xfrm>
            <a:off x="327025" y="3160713"/>
            <a:ext cx="1479550" cy="438150"/>
          </a:xfrm>
          <a:prstGeom prst="flowChartTerminator">
            <a:avLst/>
          </a:prstGeom>
          <a:solidFill>
            <a:schemeClr val="bg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Identify data</a:t>
            </a:r>
          </a:p>
          <a:p>
            <a:pPr algn="ctr" eaLnBrk="1" hangingPunct="1">
              <a:spcBef>
                <a:spcPct val="0"/>
              </a:spcBef>
              <a:buFontTx/>
              <a:buNone/>
            </a:pPr>
            <a:r>
              <a:rPr lang="en-US" altLang="en-US" sz="1200">
                <a:solidFill>
                  <a:srgbClr val="000000"/>
                </a:solidFill>
              </a:rPr>
              <a:t>to be collected</a:t>
            </a:r>
          </a:p>
        </p:txBody>
      </p:sp>
      <p:sp>
        <p:nvSpPr>
          <p:cNvPr id="95271" name="AutoShape 41"/>
          <p:cNvSpPr>
            <a:spLocks noChangeArrowheads="1"/>
          </p:cNvSpPr>
          <p:nvPr/>
        </p:nvSpPr>
        <p:spPr bwMode="auto">
          <a:xfrm>
            <a:off x="7934325" y="3175000"/>
            <a:ext cx="836613" cy="409575"/>
          </a:xfrm>
          <a:prstGeom prst="flowChartDocumen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Report</a:t>
            </a:r>
          </a:p>
          <a:p>
            <a:pPr algn="ctr" eaLnBrk="1" hangingPunct="1">
              <a:spcBef>
                <a:spcPct val="0"/>
              </a:spcBef>
              <a:buFontTx/>
              <a:buNone/>
            </a:pPr>
            <a:r>
              <a:rPr lang="en-US" altLang="en-US" sz="1200">
                <a:solidFill>
                  <a:srgbClr val="000000"/>
                </a:solidFill>
              </a:rPr>
              <a:t>(results)</a:t>
            </a:r>
          </a:p>
        </p:txBody>
      </p:sp>
      <p:cxnSp>
        <p:nvCxnSpPr>
          <p:cNvPr id="95272" name="AutoShape 42"/>
          <p:cNvCxnSpPr>
            <a:cxnSpLocks noChangeShapeType="1"/>
            <a:stCxn id="95263" idx="3"/>
            <a:endCxn id="95271" idx="1"/>
          </p:cNvCxnSpPr>
          <p:nvPr/>
        </p:nvCxnSpPr>
        <p:spPr bwMode="auto">
          <a:xfrm>
            <a:off x="7650163" y="3379788"/>
            <a:ext cx="284162" cy="0"/>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95273" name="Rectangle 43"/>
          <p:cNvSpPr>
            <a:spLocks noChangeArrowheads="1"/>
          </p:cNvSpPr>
          <p:nvPr/>
        </p:nvSpPr>
        <p:spPr bwMode="auto">
          <a:xfrm>
            <a:off x="5438775" y="3184525"/>
            <a:ext cx="1049338" cy="390525"/>
          </a:xfrm>
          <a:prstGeom prst="rect">
            <a:avLst/>
          </a:prstGeom>
          <a:solidFill>
            <a:srgbClr val="96DCB9"/>
          </a:solidFill>
          <a:ln w="9525">
            <a:solidFill>
              <a:srgbClr val="000000"/>
            </a:solidFill>
            <a:miter lim="800000"/>
            <a:headEnd/>
            <a:tailEnd/>
          </a:ln>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200">
                <a:solidFill>
                  <a:srgbClr val="000000"/>
                </a:solidFill>
              </a:rPr>
              <a:t> Ready to</a:t>
            </a:r>
          </a:p>
          <a:p>
            <a:pPr algn="ctr" eaLnBrk="1" hangingPunct="1">
              <a:spcBef>
                <a:spcPct val="0"/>
              </a:spcBef>
              <a:buFontTx/>
              <a:buNone/>
            </a:pPr>
            <a:r>
              <a:rPr lang="en-US" altLang="en-US" sz="1200">
                <a:solidFill>
                  <a:srgbClr val="000000"/>
                </a:solidFill>
              </a:rPr>
              <a:t>process</a:t>
            </a:r>
          </a:p>
        </p:txBody>
      </p:sp>
      <p:sp>
        <p:nvSpPr>
          <p:cNvPr id="95274" name="Line 44"/>
          <p:cNvSpPr>
            <a:spLocks noChangeShapeType="1"/>
          </p:cNvSpPr>
          <p:nvPr/>
        </p:nvSpPr>
        <p:spPr bwMode="auto">
          <a:xfrm flipH="1">
            <a:off x="4495800" y="6096000"/>
            <a:ext cx="1371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75" name="Line 45"/>
          <p:cNvSpPr>
            <a:spLocks noChangeShapeType="1"/>
          </p:cNvSpPr>
          <p:nvPr/>
        </p:nvSpPr>
        <p:spPr bwMode="auto">
          <a:xfrm flipV="1">
            <a:off x="4483100" y="4805363"/>
            <a:ext cx="0" cy="13430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76" name="Line 46"/>
          <p:cNvSpPr>
            <a:spLocks noChangeShapeType="1"/>
          </p:cNvSpPr>
          <p:nvPr/>
        </p:nvSpPr>
        <p:spPr bwMode="auto">
          <a:xfrm>
            <a:off x="4483100" y="4800600"/>
            <a:ext cx="8509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5277" name="Line 47"/>
          <p:cNvSpPr>
            <a:spLocks noChangeShapeType="1"/>
          </p:cNvSpPr>
          <p:nvPr/>
        </p:nvSpPr>
        <p:spPr bwMode="auto">
          <a:xfrm flipV="1">
            <a:off x="5319713" y="4533900"/>
            <a:ext cx="0" cy="2476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5278" name="Line 49"/>
          <p:cNvSpPr>
            <a:spLocks noChangeShapeType="1"/>
          </p:cNvSpPr>
          <p:nvPr/>
        </p:nvSpPr>
        <p:spPr bwMode="auto">
          <a:xfrm>
            <a:off x="6553200" y="56388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5279" name="Line 50"/>
          <p:cNvSpPr>
            <a:spLocks noChangeShapeType="1"/>
          </p:cNvSpPr>
          <p:nvPr/>
        </p:nvSpPr>
        <p:spPr bwMode="auto">
          <a:xfrm>
            <a:off x="6553200" y="4267200"/>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5280" name="Text Box 51"/>
          <p:cNvSpPr txBox="1">
            <a:spLocks noChangeArrowheads="1"/>
          </p:cNvSpPr>
          <p:nvPr/>
        </p:nvSpPr>
        <p:spPr bwMode="auto">
          <a:xfrm>
            <a:off x="1177925" y="4538663"/>
            <a:ext cx="2698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3600" b="1">
                <a:solidFill>
                  <a:srgbClr val="FF00FF"/>
                </a:solidFill>
              </a:rPr>
              <a:t>E Prescribe</a:t>
            </a:r>
          </a:p>
        </p:txBody>
      </p:sp>
      <p:sp>
        <p:nvSpPr>
          <p:cNvPr id="2" name="Oval 1"/>
          <p:cNvSpPr/>
          <p:nvPr/>
        </p:nvSpPr>
        <p:spPr>
          <a:xfrm>
            <a:off x="5800725" y="1596788"/>
            <a:ext cx="990600" cy="565387"/>
          </a:xfrm>
          <a:prstGeom prst="ellipse">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p:cNvSpPr/>
          <p:nvPr/>
        </p:nvSpPr>
        <p:spPr>
          <a:xfrm>
            <a:off x="4636721" y="3199033"/>
            <a:ext cx="2737063" cy="3425386"/>
          </a:xfrm>
          <a:prstGeom prst="ellipse">
            <a:avLst/>
          </a:prstGeom>
          <a:noFill/>
          <a:ln w="158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advTm="26309"/>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27E522F9-F44C-4E7F-A23A-AA855FBC1B4A}" type="slidenum">
              <a:rPr lang="en-US" altLang="en-US" sz="1000">
                <a:solidFill>
                  <a:srgbClr val="000000"/>
                </a:solidFill>
              </a:rPr>
              <a:pPr eaLnBrk="1" hangingPunct="1">
                <a:spcBef>
                  <a:spcPct val="0"/>
                </a:spcBef>
                <a:buFontTx/>
                <a:buNone/>
              </a:pPr>
              <a:t>29</a:t>
            </a:fld>
            <a:endParaRPr lang="en-US" altLang="en-US" sz="1000">
              <a:solidFill>
                <a:srgbClr val="000000"/>
              </a:solidFill>
            </a:endParaRPr>
          </a:p>
        </p:txBody>
      </p:sp>
      <p:sp>
        <p:nvSpPr>
          <p:cNvPr id="96259" name="Rectangle 2"/>
          <p:cNvSpPr>
            <a:spLocks noGrp="1" noChangeArrowheads="1"/>
          </p:cNvSpPr>
          <p:nvPr>
            <p:ph type="title"/>
          </p:nvPr>
        </p:nvSpPr>
        <p:spPr/>
        <p:txBody>
          <a:bodyPr/>
          <a:lstStyle/>
          <a:p>
            <a:pPr eaLnBrk="1" hangingPunct="1"/>
            <a:r>
              <a:rPr lang="en-US" altLang="en-US" sz="4000" smtClean="0">
                <a:ea typeface="ＭＳ Ｐゴシック" panose="020B0600070205080204" pitchFamily="34" charset="-128"/>
              </a:rPr>
              <a:t>Flow</a:t>
            </a:r>
          </a:p>
        </p:txBody>
      </p:sp>
      <p:sp>
        <p:nvSpPr>
          <p:cNvPr id="96260" name="Text Box 3"/>
          <p:cNvSpPr txBox="1">
            <a:spLocks noChangeArrowheads="1"/>
          </p:cNvSpPr>
          <p:nvPr/>
        </p:nvSpPr>
        <p:spPr bwMode="auto">
          <a:xfrm>
            <a:off x="381000" y="1219200"/>
            <a:ext cx="8434388"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dirty="0">
                <a:solidFill>
                  <a:srgbClr val="000000"/>
                </a:solidFill>
              </a:rPr>
              <a:t>Flowcharts should </a:t>
            </a:r>
            <a:r>
              <a:rPr lang="ja-JP" altLang="en-US" sz="1800" dirty="0">
                <a:solidFill>
                  <a:srgbClr val="000000"/>
                </a:solidFill>
              </a:rPr>
              <a:t>“</a:t>
            </a:r>
            <a:r>
              <a:rPr lang="en-US" altLang="ja-JP" sz="1800" dirty="0">
                <a:solidFill>
                  <a:srgbClr val="000000"/>
                </a:solidFill>
              </a:rPr>
              <a:t>read</a:t>
            </a:r>
            <a:r>
              <a:rPr lang="ja-JP" altLang="en-US" sz="1800" dirty="0">
                <a:solidFill>
                  <a:srgbClr val="000000"/>
                </a:solidFill>
              </a:rPr>
              <a:t>”</a:t>
            </a:r>
            <a:r>
              <a:rPr lang="en-US" altLang="ja-JP" sz="1800" dirty="0">
                <a:solidFill>
                  <a:srgbClr val="000000"/>
                </a:solidFill>
              </a:rPr>
              <a:t> from top to bottom, or from left to right.  </a:t>
            </a:r>
            <a:r>
              <a:rPr lang="en-US" altLang="ja-JP" sz="1800" dirty="0">
                <a:solidFill>
                  <a:srgbClr val="FF0000"/>
                </a:solidFill>
              </a:rPr>
              <a:t>Affirmative responses to yes/no decisions should all be in the same direction</a:t>
            </a:r>
            <a:r>
              <a:rPr lang="en-US" altLang="ja-JP" sz="1800" dirty="0">
                <a:solidFill>
                  <a:srgbClr val="000000"/>
                </a:solidFill>
              </a:rPr>
              <a:t>.  Flow direction for process steps that show re-work (i.e. queries for data discrepancies going back to sites) should be opposite of the direction of the progressing process.</a:t>
            </a:r>
            <a:endParaRPr lang="en-US" altLang="en-US" sz="1800" dirty="0">
              <a:solidFill>
                <a:srgbClr val="000000"/>
              </a:solidFill>
            </a:endParaRPr>
          </a:p>
        </p:txBody>
      </p:sp>
      <p:grpSp>
        <p:nvGrpSpPr>
          <p:cNvPr id="96261" name="Group 2" descr="Figure showing that &quot;Yes&quot; and &quot;No&quot; decisions should flow in the same direction in a flowchart."/>
          <p:cNvGrpSpPr>
            <a:grpSpLocks/>
          </p:cNvGrpSpPr>
          <p:nvPr/>
        </p:nvGrpSpPr>
        <p:grpSpPr bwMode="auto">
          <a:xfrm>
            <a:off x="5229225" y="2552700"/>
            <a:ext cx="3705225" cy="3219450"/>
            <a:chOff x="5229225" y="2552700"/>
            <a:chExt cx="3705225" cy="3219450"/>
          </a:xfrm>
        </p:grpSpPr>
        <p:sp>
          <p:nvSpPr>
            <p:cNvPr id="96275" name="AutoShape 14"/>
            <p:cNvSpPr>
              <a:spLocks noChangeArrowheads="1"/>
            </p:cNvSpPr>
            <p:nvPr/>
          </p:nvSpPr>
          <p:spPr bwMode="auto">
            <a:xfrm>
              <a:off x="5229225" y="3924300"/>
              <a:ext cx="1838325" cy="1000125"/>
            </a:xfrm>
            <a:prstGeom prst="flowChartDecision">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rPr>
                <a:t>Comp. 2 wk </a:t>
              </a:r>
            </a:p>
            <a:p>
              <a:pPr algn="ctr" eaLnBrk="1" hangingPunct="1">
                <a:spcBef>
                  <a:spcPct val="0"/>
                </a:spcBef>
                <a:buFontTx/>
                <a:buNone/>
              </a:pPr>
              <a:r>
                <a:rPr lang="en-US" altLang="en-US" sz="1600">
                  <a:solidFill>
                    <a:srgbClr val="000000"/>
                  </a:solidFill>
                </a:rPr>
                <a:t>washout</a:t>
              </a:r>
            </a:p>
          </p:txBody>
        </p:sp>
        <p:sp>
          <p:nvSpPr>
            <p:cNvPr id="96276" name="AutoShape 15"/>
            <p:cNvSpPr>
              <a:spLocks noChangeArrowheads="1"/>
            </p:cNvSpPr>
            <p:nvPr/>
          </p:nvSpPr>
          <p:spPr bwMode="auto">
            <a:xfrm>
              <a:off x="5229225" y="2552700"/>
              <a:ext cx="1838325" cy="1000125"/>
            </a:xfrm>
            <a:prstGeom prst="flowChartDecision">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rPr>
                <a:t>Age &gt; 18 yrs.</a:t>
              </a:r>
            </a:p>
          </p:txBody>
        </p:sp>
        <p:cxnSp>
          <p:nvCxnSpPr>
            <p:cNvPr id="96277" name="AutoShape 16"/>
            <p:cNvCxnSpPr>
              <a:cxnSpLocks noChangeShapeType="1"/>
            </p:cNvCxnSpPr>
            <p:nvPr/>
          </p:nvCxnSpPr>
          <p:spPr bwMode="auto">
            <a:xfrm>
              <a:off x="6172200" y="4876800"/>
              <a:ext cx="0" cy="4953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96278" name="Text Box 17" descr="Flowchart showing proper &quot;reading&quot; "/>
            <p:cNvSpPr txBox="1">
              <a:spLocks noChangeArrowheads="1"/>
            </p:cNvSpPr>
            <p:nvPr/>
          </p:nvSpPr>
          <p:spPr bwMode="auto">
            <a:xfrm>
              <a:off x="6062663" y="3513138"/>
              <a:ext cx="679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rPr>
                <a:t>Yes</a:t>
              </a:r>
            </a:p>
          </p:txBody>
        </p:sp>
        <p:cxnSp>
          <p:nvCxnSpPr>
            <p:cNvPr id="96279" name="AutoShape 18"/>
            <p:cNvCxnSpPr>
              <a:cxnSpLocks noChangeShapeType="1"/>
            </p:cNvCxnSpPr>
            <p:nvPr/>
          </p:nvCxnSpPr>
          <p:spPr bwMode="auto">
            <a:xfrm flipV="1">
              <a:off x="7086600" y="4419600"/>
              <a:ext cx="368300" cy="63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96280" name="Text Box 19"/>
            <p:cNvSpPr txBox="1">
              <a:spLocks noChangeArrowheads="1"/>
            </p:cNvSpPr>
            <p:nvPr/>
          </p:nvSpPr>
          <p:spPr bwMode="auto">
            <a:xfrm>
              <a:off x="6096000" y="4876800"/>
              <a:ext cx="577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rPr>
                <a:t>Yes</a:t>
              </a:r>
            </a:p>
          </p:txBody>
        </p:sp>
        <p:sp>
          <p:nvSpPr>
            <p:cNvPr id="96281" name="AutoShape 20"/>
            <p:cNvSpPr>
              <a:spLocks noChangeArrowheads="1"/>
            </p:cNvSpPr>
            <p:nvPr/>
          </p:nvSpPr>
          <p:spPr bwMode="auto">
            <a:xfrm>
              <a:off x="7500938" y="4238625"/>
              <a:ext cx="1433512" cy="361950"/>
            </a:xfrm>
            <a:prstGeom prst="flowChartTerminator">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Not Eligible</a:t>
              </a:r>
            </a:p>
          </p:txBody>
        </p:sp>
        <p:sp>
          <p:nvSpPr>
            <p:cNvPr id="96282" name="Text Box 21"/>
            <p:cNvSpPr txBox="1">
              <a:spLocks noChangeArrowheads="1"/>
            </p:cNvSpPr>
            <p:nvPr/>
          </p:nvSpPr>
          <p:spPr bwMode="auto">
            <a:xfrm>
              <a:off x="6808788" y="4113213"/>
              <a:ext cx="560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rPr>
                <a:t>No</a:t>
              </a:r>
            </a:p>
          </p:txBody>
        </p:sp>
        <p:sp>
          <p:nvSpPr>
            <p:cNvPr id="96283" name="AutoShape 22"/>
            <p:cNvSpPr>
              <a:spLocks noChangeArrowheads="1"/>
            </p:cNvSpPr>
            <p:nvPr/>
          </p:nvSpPr>
          <p:spPr bwMode="auto">
            <a:xfrm>
              <a:off x="5410200" y="5410200"/>
              <a:ext cx="1435100" cy="361950"/>
            </a:xfrm>
            <a:prstGeom prst="flowChartTerminator">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Enroll</a:t>
              </a:r>
            </a:p>
          </p:txBody>
        </p:sp>
        <p:cxnSp>
          <p:nvCxnSpPr>
            <p:cNvPr id="96284" name="AutoShape 23"/>
            <p:cNvCxnSpPr>
              <a:cxnSpLocks noChangeShapeType="1"/>
            </p:cNvCxnSpPr>
            <p:nvPr/>
          </p:nvCxnSpPr>
          <p:spPr bwMode="auto">
            <a:xfrm flipH="1">
              <a:off x="6172200" y="3581400"/>
              <a:ext cx="6350" cy="4064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grpSp>
      <p:grpSp>
        <p:nvGrpSpPr>
          <p:cNvPr id="96262" name="Group 3" descr="Figure showing that &quot;Yes&quot; and &quot;No&quot; decisions should not flow in different directions in a flowchart."/>
          <p:cNvGrpSpPr>
            <a:grpSpLocks/>
          </p:cNvGrpSpPr>
          <p:nvPr/>
        </p:nvGrpSpPr>
        <p:grpSpPr bwMode="auto">
          <a:xfrm>
            <a:off x="304800" y="2571750"/>
            <a:ext cx="4610100" cy="3114675"/>
            <a:chOff x="304800" y="2571750"/>
            <a:chExt cx="4610100" cy="3114675"/>
          </a:xfrm>
        </p:grpSpPr>
        <p:sp>
          <p:nvSpPr>
            <p:cNvPr id="96263" name="AutoShape 10"/>
            <p:cNvSpPr>
              <a:spLocks noChangeArrowheads="1"/>
            </p:cNvSpPr>
            <p:nvPr/>
          </p:nvSpPr>
          <p:spPr bwMode="auto">
            <a:xfrm>
              <a:off x="3481388" y="4257675"/>
              <a:ext cx="1433512" cy="361950"/>
            </a:xfrm>
            <a:prstGeom prst="flowChartTerminator">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Enroll</a:t>
              </a:r>
            </a:p>
          </p:txBody>
        </p:sp>
        <p:sp>
          <p:nvSpPr>
            <p:cNvPr id="96264" name="AutoShape 4"/>
            <p:cNvSpPr>
              <a:spLocks noChangeArrowheads="1"/>
            </p:cNvSpPr>
            <p:nvPr/>
          </p:nvSpPr>
          <p:spPr bwMode="auto">
            <a:xfrm>
              <a:off x="1209675" y="3943350"/>
              <a:ext cx="1838325" cy="1000125"/>
            </a:xfrm>
            <a:prstGeom prst="flowChartDecision">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rPr>
                <a:t>Comp. 2 wk </a:t>
              </a:r>
            </a:p>
            <a:p>
              <a:pPr algn="ctr" eaLnBrk="1" hangingPunct="1">
                <a:spcBef>
                  <a:spcPct val="0"/>
                </a:spcBef>
                <a:buFontTx/>
                <a:buNone/>
              </a:pPr>
              <a:r>
                <a:rPr lang="en-US" altLang="en-US" sz="1600">
                  <a:solidFill>
                    <a:srgbClr val="000000"/>
                  </a:solidFill>
                </a:rPr>
                <a:t>washout</a:t>
              </a:r>
            </a:p>
          </p:txBody>
        </p:sp>
        <p:sp>
          <p:nvSpPr>
            <p:cNvPr id="96265" name="AutoShape 5"/>
            <p:cNvSpPr>
              <a:spLocks noChangeArrowheads="1"/>
            </p:cNvSpPr>
            <p:nvPr/>
          </p:nvSpPr>
          <p:spPr bwMode="auto">
            <a:xfrm>
              <a:off x="1209675" y="2571750"/>
              <a:ext cx="1838325" cy="1000125"/>
            </a:xfrm>
            <a:prstGeom prst="flowChartDecision">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600">
                  <a:solidFill>
                    <a:srgbClr val="000000"/>
                  </a:solidFill>
                </a:rPr>
                <a:t>Age &gt; 18 yrs.</a:t>
              </a:r>
            </a:p>
          </p:txBody>
        </p:sp>
        <p:cxnSp>
          <p:nvCxnSpPr>
            <p:cNvPr id="96266" name="AutoShape 6"/>
            <p:cNvCxnSpPr>
              <a:cxnSpLocks noChangeShapeType="1"/>
              <a:stCxn id="96273" idx="4"/>
            </p:cNvCxnSpPr>
            <p:nvPr/>
          </p:nvCxnSpPr>
          <p:spPr bwMode="auto">
            <a:xfrm flipH="1">
              <a:off x="2282825" y="5610225"/>
              <a:ext cx="76200" cy="762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96267" name="Text Box 7"/>
            <p:cNvSpPr txBox="1">
              <a:spLocks noChangeArrowheads="1"/>
            </p:cNvSpPr>
            <p:nvPr/>
          </p:nvSpPr>
          <p:spPr bwMode="auto">
            <a:xfrm>
              <a:off x="2043113" y="3532188"/>
              <a:ext cx="679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rPr>
                <a:t>Yes</a:t>
              </a:r>
            </a:p>
          </p:txBody>
        </p:sp>
        <p:cxnSp>
          <p:nvCxnSpPr>
            <p:cNvPr id="96268" name="AutoShape 8"/>
            <p:cNvCxnSpPr>
              <a:cxnSpLocks noChangeShapeType="1"/>
            </p:cNvCxnSpPr>
            <p:nvPr/>
          </p:nvCxnSpPr>
          <p:spPr bwMode="auto">
            <a:xfrm flipV="1">
              <a:off x="3048000" y="4419600"/>
              <a:ext cx="368300" cy="635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96269" name="Text Box 9"/>
            <p:cNvSpPr txBox="1">
              <a:spLocks noChangeArrowheads="1"/>
            </p:cNvSpPr>
            <p:nvPr/>
          </p:nvSpPr>
          <p:spPr bwMode="auto">
            <a:xfrm>
              <a:off x="2760663" y="4160838"/>
              <a:ext cx="679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rPr>
                <a:t>Yes</a:t>
              </a:r>
            </a:p>
          </p:txBody>
        </p:sp>
        <p:sp>
          <p:nvSpPr>
            <p:cNvPr id="96270" name="Text Box 11"/>
            <p:cNvSpPr txBox="1">
              <a:spLocks noChangeArrowheads="1"/>
            </p:cNvSpPr>
            <p:nvPr/>
          </p:nvSpPr>
          <p:spPr bwMode="auto">
            <a:xfrm>
              <a:off x="2073275" y="4875213"/>
              <a:ext cx="5603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rPr>
                <a:t>No</a:t>
              </a:r>
            </a:p>
          </p:txBody>
        </p:sp>
        <p:sp>
          <p:nvSpPr>
            <p:cNvPr id="96271" name="AutoShape 12"/>
            <p:cNvSpPr>
              <a:spLocks noChangeArrowheads="1"/>
            </p:cNvSpPr>
            <p:nvPr/>
          </p:nvSpPr>
          <p:spPr bwMode="auto">
            <a:xfrm>
              <a:off x="1404938" y="5248275"/>
              <a:ext cx="1433512" cy="361950"/>
            </a:xfrm>
            <a:prstGeom prst="flowChartTerminator">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Not Eligible</a:t>
              </a:r>
            </a:p>
          </p:txBody>
        </p:sp>
        <p:cxnSp>
          <p:nvCxnSpPr>
            <p:cNvPr id="96272" name="AutoShape 13"/>
            <p:cNvCxnSpPr>
              <a:cxnSpLocks noChangeShapeType="1"/>
            </p:cNvCxnSpPr>
            <p:nvPr/>
          </p:nvCxnSpPr>
          <p:spPr bwMode="auto">
            <a:xfrm flipH="1">
              <a:off x="2133600" y="3581400"/>
              <a:ext cx="6350" cy="4064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96273" name="AutoShape 24"/>
            <p:cNvSpPr>
              <a:spLocks noChangeArrowheads="1"/>
            </p:cNvSpPr>
            <p:nvPr/>
          </p:nvSpPr>
          <p:spPr bwMode="auto">
            <a:xfrm>
              <a:off x="304800" y="2895600"/>
              <a:ext cx="4108450" cy="27146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8242" y="17862"/>
                  </a:moveTo>
                  <a:cubicBezTo>
                    <a:pt x="20051" y="15956"/>
                    <a:pt x="21060" y="13428"/>
                    <a:pt x="21060" y="10800"/>
                  </a:cubicBezTo>
                  <a:cubicBezTo>
                    <a:pt x="21060" y="5133"/>
                    <a:pt x="16466" y="540"/>
                    <a:pt x="10800" y="540"/>
                  </a:cubicBezTo>
                  <a:cubicBezTo>
                    <a:pt x="8171" y="539"/>
                    <a:pt x="5643" y="1548"/>
                    <a:pt x="3737" y="3357"/>
                  </a:cubicBezTo>
                  <a:lnTo>
                    <a:pt x="18242" y="17862"/>
                  </a:lnTo>
                  <a:close/>
                  <a:moveTo>
                    <a:pt x="3357" y="3737"/>
                  </a:moveTo>
                  <a:cubicBezTo>
                    <a:pt x="1548" y="5643"/>
                    <a:pt x="540" y="8171"/>
                    <a:pt x="540" y="10799"/>
                  </a:cubicBezTo>
                  <a:cubicBezTo>
                    <a:pt x="540" y="16466"/>
                    <a:pt x="5133" y="21060"/>
                    <a:pt x="10800" y="21060"/>
                  </a:cubicBezTo>
                  <a:cubicBezTo>
                    <a:pt x="13428" y="21060"/>
                    <a:pt x="15956" y="20051"/>
                    <a:pt x="17862" y="18242"/>
                  </a:cubicBezTo>
                  <a:lnTo>
                    <a:pt x="3357" y="3737"/>
                  </a:lnTo>
                  <a:close/>
                </a:path>
              </a:pathLst>
            </a:custGeom>
            <a:solidFill>
              <a:srgbClr val="CC3300"/>
            </a:solidFill>
            <a:ln w="9525">
              <a:solidFill>
                <a:schemeClr val="tx1"/>
              </a:solidFill>
              <a:miter lim="800000"/>
              <a:headEnd/>
              <a:tailEnd/>
            </a:ln>
          </p:spPr>
          <p:txBody>
            <a:bodyPr wrap="none" anchor="ctr"/>
            <a:lstStyle/>
            <a:p>
              <a:endParaRPr lang="en-US"/>
            </a:p>
          </p:txBody>
        </p:sp>
        <p:sp>
          <p:nvSpPr>
            <p:cNvPr id="96274" name="Line 25"/>
            <p:cNvSpPr>
              <a:spLocks noChangeShapeType="1"/>
            </p:cNvSpPr>
            <p:nvPr/>
          </p:nvSpPr>
          <p:spPr bwMode="auto">
            <a:xfrm>
              <a:off x="2133600" y="49530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Tree>
    <p:custDataLst>
      <p:tags r:id="rId1"/>
    </p:custDataLst>
  </p:cSld>
  <p:clrMapOvr>
    <a:masterClrMapping/>
  </p:clrMapOvr>
  <p:transition advTm="29379"/>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Number Placeholder 4"/>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5C7977F5-8176-4CE7-B0FD-190FB0361078}" type="slidenum">
              <a:rPr lang="en-US" altLang="en-US" sz="1000">
                <a:solidFill>
                  <a:srgbClr val="000000"/>
                </a:solidFill>
              </a:rPr>
              <a:pPr eaLnBrk="1" hangingPunct="1">
                <a:spcBef>
                  <a:spcPct val="0"/>
                </a:spcBef>
                <a:buFontTx/>
                <a:buNone/>
              </a:pPr>
              <a:t>3</a:t>
            </a:fld>
            <a:endParaRPr lang="en-US" altLang="en-US" sz="1000">
              <a:solidFill>
                <a:srgbClr val="000000"/>
              </a:solidFill>
            </a:endParaRPr>
          </a:p>
        </p:txBody>
      </p:sp>
      <p:sp>
        <p:nvSpPr>
          <p:cNvPr id="70659" name="Rectangle 4"/>
          <p:cNvSpPr>
            <a:spLocks noGrp="1" noChangeArrowheads="1"/>
          </p:cNvSpPr>
          <p:nvPr>
            <p:ph type="title"/>
          </p:nvPr>
        </p:nvSpPr>
        <p:spPr/>
        <p:txBody>
          <a:bodyPr/>
          <a:lstStyle/>
          <a:p>
            <a:pPr eaLnBrk="1" hangingPunct="1"/>
            <a:r>
              <a:rPr lang="en-US" altLang="en-US" sz="4000" smtClean="0">
                <a:solidFill>
                  <a:schemeClr val="tx1"/>
                </a:solidFill>
                <a:ea typeface="ＭＳ Ｐゴシック" panose="020B0600070205080204" pitchFamily="34" charset="-128"/>
              </a:rPr>
              <a:t>Methods for Diagramming Processes</a:t>
            </a:r>
          </a:p>
        </p:txBody>
      </p:sp>
      <p:sp>
        <p:nvSpPr>
          <p:cNvPr id="70660" name="Rectangle 281"/>
          <p:cNvSpPr>
            <a:spLocks noChangeArrowheads="1"/>
          </p:cNvSpPr>
          <p:nvPr/>
        </p:nvSpPr>
        <p:spPr bwMode="auto">
          <a:xfrm>
            <a:off x="381000" y="5105400"/>
            <a:ext cx="83820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100">
                <a:solidFill>
                  <a:srgbClr val="000000"/>
                </a:solidFill>
                <a:cs typeface="Times New Roman" panose="02020603050405020304" pitchFamily="18" charset="0"/>
              </a:rPr>
              <a:t>*UML extends beyond basic process features and models other aspects such as sequence, communication, and interrelationships. We do not cover these aspects here.</a:t>
            </a:r>
            <a:endParaRPr lang="en-US" altLang="en-US" sz="900">
              <a:solidFill>
                <a:srgbClr val="000000"/>
              </a:solidFill>
              <a:cs typeface="Times New Roman" panose="02020603050405020304" pitchFamily="18" charset="0"/>
            </a:endParaRPr>
          </a:p>
          <a:p>
            <a:pPr>
              <a:spcBef>
                <a:spcPct val="0"/>
              </a:spcBef>
              <a:buFontTx/>
              <a:buNone/>
            </a:pPr>
            <a:endParaRPr lang="en-US" altLang="en-US" sz="1800">
              <a:solidFill>
                <a:srgbClr val="000000"/>
              </a:solidFill>
              <a:cs typeface="Times New Roman" panose="02020603050405020304" pitchFamily="18" charset="0"/>
            </a:endParaRPr>
          </a:p>
        </p:txBody>
      </p:sp>
      <p:graphicFrame>
        <p:nvGraphicFramePr>
          <p:cNvPr id="25959" name="Group 359" descr="Chart showing relationship between different processes and methods for diagraming them."/>
          <p:cNvGraphicFramePr>
            <a:graphicFrameLocks noGrp="1"/>
          </p:cNvGraphicFramePr>
          <p:nvPr>
            <p:ph idx="1"/>
          </p:nvPr>
        </p:nvGraphicFramePr>
        <p:xfrm>
          <a:off x="457200" y="2057400"/>
          <a:ext cx="8229600" cy="2803527"/>
        </p:xfrm>
        <a:graphic>
          <a:graphicData uri="http://schemas.openxmlformats.org/drawingml/2006/table">
            <a:tbl>
              <a:tblPr/>
              <a:tblGrid>
                <a:gridCol w="2971800"/>
                <a:gridCol w="954088"/>
                <a:gridCol w="1131887"/>
                <a:gridCol w="1133475"/>
                <a:gridCol w="906463"/>
                <a:gridCol w="1131887"/>
              </a:tblGrid>
              <a:tr h="609543">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700" b="1"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Times New Roman" pitchFamily="18" charset="0"/>
                          <a:cs typeface="Arial" charset="0"/>
                        </a:rPr>
                        <a:t>Process Aspects</a:t>
                      </a:r>
                      <a:endParaRPr kumimoji="0" lang="en-US" sz="2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accent2"/>
                          </a:solidFill>
                          <a:effectLst/>
                          <a:latin typeface="Arial" charset="0"/>
                          <a:ea typeface="Times New Roman" pitchFamily="18" charset="0"/>
                          <a:cs typeface="Arial" charset="0"/>
                        </a:rPr>
                        <a:t>ISO 5807</a:t>
                      </a:r>
                      <a:endParaRPr kumimoji="0" lang="en-US" sz="2800" b="1" i="0" u="none" strike="noStrike" cap="none" normalizeH="0" baseline="0" smtClean="0">
                        <a:ln>
                          <a:noFill/>
                        </a:ln>
                        <a:solidFill>
                          <a:schemeClr val="accent2"/>
                        </a:solidFill>
                        <a:effectLst/>
                        <a:latin typeface="Arial" charset="0"/>
                        <a:ea typeface="Times New Roman" pitchFamily="18" charset="0"/>
                        <a:cs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ea typeface="Times New Roman" pitchFamily="18" charset="0"/>
                          <a:cs typeface="Arial" charset="0"/>
                        </a:rPr>
                        <a:t>Yourdon</a:t>
                      </a:r>
                      <a:endParaRPr kumimoji="0" lang="en-US" sz="28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ea typeface="Times New Roman" pitchFamily="18" charset="0"/>
                          <a:cs typeface="Arial" charset="0"/>
                        </a:rPr>
                        <a:t>Gane-Sarson</a:t>
                      </a:r>
                      <a:endParaRPr kumimoji="0" lang="en-US" sz="28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ea typeface="Times New Roman" pitchFamily="18" charset="0"/>
                          <a:cs typeface="Arial" charset="0"/>
                        </a:rPr>
                        <a:t>UML</a:t>
                      </a:r>
                      <a:endParaRPr kumimoji="0" lang="en-US" sz="28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ea typeface="Times New Roman" pitchFamily="18" charset="0"/>
                          <a:cs typeface="Arial" charset="0"/>
                        </a:rPr>
                        <a: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ea typeface="Times New Roman" pitchFamily="18" charset="0"/>
                          <a:cs typeface="Arial" charset="0"/>
                        </a:rPr>
                        <a:t>diagram</a:t>
                      </a:r>
                      <a:endParaRPr kumimoji="0" lang="en-US" sz="28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Context</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smtClean="0">
                        <a:ln>
                          <a:noFill/>
                        </a:ln>
                        <a:solidFill>
                          <a:schemeClr val="accent2"/>
                        </a:solidFill>
                        <a:effectLst/>
                        <a:latin typeface="Arial" charset="0"/>
                        <a:ea typeface="Times New Roman" pitchFamily="18" charset="0"/>
                        <a:cs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Process steps</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accent2"/>
                          </a:solidFill>
                          <a:effectLst/>
                          <a:latin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ea typeface="Times New Roman" pitchFamily="18" charset="0"/>
                          <a:cs typeface="Arial" charset="0"/>
                        </a:rPr>
                        <a:t>Information content</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smtClean="0">
                        <a:ln>
                          <a:noFill/>
                        </a:ln>
                        <a:solidFill>
                          <a:schemeClr val="accent2"/>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Information transformation</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accent2"/>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Sequencing / control / state</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accent2"/>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Roles involved</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accent2"/>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a:txBody>
                  <a:tcPr marT="45672" marB="45672"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transition advTm="45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Number Placehold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5A618F2C-032D-47D9-87C3-7AAB420CCCD2}" type="slidenum">
              <a:rPr lang="en-US" altLang="en-US" sz="1000">
                <a:solidFill>
                  <a:srgbClr val="000000"/>
                </a:solidFill>
              </a:rPr>
              <a:pPr eaLnBrk="1" hangingPunct="1">
                <a:spcBef>
                  <a:spcPct val="0"/>
                </a:spcBef>
                <a:buFontTx/>
                <a:buNone/>
              </a:pPr>
              <a:t>30</a:t>
            </a:fld>
            <a:endParaRPr lang="en-US" altLang="en-US" sz="1000">
              <a:solidFill>
                <a:srgbClr val="000000"/>
              </a:solidFill>
            </a:endParaRPr>
          </a:p>
        </p:txBody>
      </p:sp>
      <p:sp>
        <p:nvSpPr>
          <p:cNvPr id="97283" name="Rectangle 2"/>
          <p:cNvSpPr>
            <a:spLocks noGrp="1" noChangeArrowheads="1"/>
          </p:cNvSpPr>
          <p:nvPr>
            <p:ph type="title"/>
          </p:nvPr>
        </p:nvSpPr>
        <p:spPr/>
        <p:txBody>
          <a:bodyPr/>
          <a:lstStyle/>
          <a:p>
            <a:pPr eaLnBrk="1" hangingPunct="1"/>
            <a:r>
              <a:rPr lang="en-US" altLang="en-US" sz="4000" smtClean="0">
                <a:ea typeface="ＭＳ Ｐゴシック" panose="020B0600070205080204" pitchFamily="34" charset="-128"/>
              </a:rPr>
              <a:t>Flow</a:t>
            </a:r>
          </a:p>
        </p:txBody>
      </p:sp>
      <p:sp>
        <p:nvSpPr>
          <p:cNvPr id="97284" name="Text Box 3"/>
          <p:cNvSpPr txBox="1">
            <a:spLocks noChangeArrowheads="1"/>
          </p:cNvSpPr>
          <p:nvPr/>
        </p:nvSpPr>
        <p:spPr bwMode="auto">
          <a:xfrm>
            <a:off x="381000" y="1219200"/>
            <a:ext cx="8434388"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solidFill>
                  <a:srgbClr val="000000"/>
                </a:solidFill>
              </a:rPr>
              <a:t>Flowcharts should </a:t>
            </a:r>
            <a:r>
              <a:rPr lang="ja-JP" altLang="en-US" sz="1800">
                <a:solidFill>
                  <a:srgbClr val="000000"/>
                </a:solidFill>
              </a:rPr>
              <a:t>“</a:t>
            </a:r>
            <a:r>
              <a:rPr lang="en-US" altLang="ja-JP" sz="1800">
                <a:solidFill>
                  <a:srgbClr val="000000"/>
                </a:solidFill>
              </a:rPr>
              <a:t>read</a:t>
            </a:r>
            <a:r>
              <a:rPr lang="ja-JP" altLang="en-US" sz="1800">
                <a:solidFill>
                  <a:srgbClr val="000000"/>
                </a:solidFill>
              </a:rPr>
              <a:t>”</a:t>
            </a:r>
            <a:r>
              <a:rPr lang="en-US" altLang="ja-JP" sz="1800">
                <a:solidFill>
                  <a:srgbClr val="000000"/>
                </a:solidFill>
              </a:rPr>
              <a:t> from top to bottom or left and right. Lines should run up &amp; down or left and right.  Do not use diagonal lines.</a:t>
            </a:r>
          </a:p>
          <a:p>
            <a:pPr eaLnBrk="1" hangingPunct="1">
              <a:spcBef>
                <a:spcPct val="0"/>
              </a:spcBef>
              <a:buFontTx/>
              <a:buNone/>
            </a:pPr>
            <a:r>
              <a:rPr lang="en-US" altLang="en-US" sz="1800">
                <a:solidFill>
                  <a:srgbClr val="000000"/>
                </a:solidFill>
              </a:rPr>
              <a:t> </a:t>
            </a:r>
          </a:p>
        </p:txBody>
      </p:sp>
      <p:grpSp>
        <p:nvGrpSpPr>
          <p:cNvPr id="97285" name="Group 1" descr="Figure showing that you shouldn't use diagonal lines in a flowchart."/>
          <p:cNvGrpSpPr>
            <a:grpSpLocks/>
          </p:cNvGrpSpPr>
          <p:nvPr/>
        </p:nvGrpSpPr>
        <p:grpSpPr bwMode="auto">
          <a:xfrm>
            <a:off x="457200" y="2362200"/>
            <a:ext cx="3810000" cy="2524125"/>
            <a:chOff x="457200" y="2362200"/>
            <a:chExt cx="3810000" cy="2524125"/>
          </a:xfrm>
        </p:grpSpPr>
        <p:sp>
          <p:nvSpPr>
            <p:cNvPr id="97294" name="AutoShape 4"/>
            <p:cNvSpPr>
              <a:spLocks noChangeArrowheads="1"/>
            </p:cNvSpPr>
            <p:nvPr/>
          </p:nvSpPr>
          <p:spPr bwMode="auto">
            <a:xfrm>
              <a:off x="1120775" y="2781300"/>
              <a:ext cx="2495550" cy="495300"/>
            </a:xfrm>
            <a:prstGeom prst="flowChartTerminator">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HIPAA consent </a:t>
              </a:r>
            </a:p>
            <a:p>
              <a:pPr algn="ctr" eaLnBrk="1" hangingPunct="1">
                <a:spcBef>
                  <a:spcPct val="0"/>
                </a:spcBef>
                <a:buFontTx/>
                <a:buNone/>
              </a:pPr>
              <a:r>
                <a:rPr lang="en-US" altLang="en-US" sz="1800">
                  <a:solidFill>
                    <a:srgbClr val="000000"/>
                  </a:solidFill>
                </a:rPr>
                <a:t>signed</a:t>
              </a:r>
            </a:p>
          </p:txBody>
        </p:sp>
        <p:sp>
          <p:nvSpPr>
            <p:cNvPr id="97295" name="AutoShape 5"/>
            <p:cNvSpPr>
              <a:spLocks noChangeArrowheads="1"/>
            </p:cNvSpPr>
            <p:nvPr/>
          </p:nvSpPr>
          <p:spPr bwMode="auto">
            <a:xfrm>
              <a:off x="457200" y="2362200"/>
              <a:ext cx="3810000" cy="252412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8242" y="17862"/>
                  </a:moveTo>
                  <a:cubicBezTo>
                    <a:pt x="20051" y="15956"/>
                    <a:pt x="21060" y="13428"/>
                    <a:pt x="21060" y="10800"/>
                  </a:cubicBezTo>
                  <a:cubicBezTo>
                    <a:pt x="21060" y="5133"/>
                    <a:pt x="16466" y="540"/>
                    <a:pt x="10800" y="540"/>
                  </a:cubicBezTo>
                  <a:cubicBezTo>
                    <a:pt x="8171" y="539"/>
                    <a:pt x="5643" y="1548"/>
                    <a:pt x="3737" y="3357"/>
                  </a:cubicBezTo>
                  <a:lnTo>
                    <a:pt x="18242" y="17862"/>
                  </a:lnTo>
                  <a:close/>
                  <a:moveTo>
                    <a:pt x="3357" y="3737"/>
                  </a:moveTo>
                  <a:cubicBezTo>
                    <a:pt x="1548" y="5643"/>
                    <a:pt x="540" y="8171"/>
                    <a:pt x="540" y="10799"/>
                  </a:cubicBezTo>
                  <a:cubicBezTo>
                    <a:pt x="540" y="16466"/>
                    <a:pt x="5133" y="21060"/>
                    <a:pt x="10800" y="21060"/>
                  </a:cubicBezTo>
                  <a:cubicBezTo>
                    <a:pt x="13428" y="21060"/>
                    <a:pt x="15956" y="20051"/>
                    <a:pt x="17862" y="18242"/>
                  </a:cubicBezTo>
                  <a:lnTo>
                    <a:pt x="3357" y="3737"/>
                  </a:lnTo>
                  <a:close/>
                </a:path>
              </a:pathLst>
            </a:custGeom>
            <a:solidFill>
              <a:srgbClr val="CC3300"/>
            </a:solidFill>
            <a:ln w="9525">
              <a:solidFill>
                <a:schemeClr val="tx1"/>
              </a:solidFill>
              <a:miter lim="800000"/>
              <a:headEnd/>
              <a:tailEnd/>
            </a:ln>
          </p:spPr>
          <p:txBody>
            <a:bodyPr wrap="none" anchor="ctr"/>
            <a:lstStyle/>
            <a:p>
              <a:endParaRPr lang="en-US"/>
            </a:p>
          </p:txBody>
        </p:sp>
        <p:sp>
          <p:nvSpPr>
            <p:cNvPr id="97296" name="Text Box 6"/>
            <p:cNvSpPr txBox="1">
              <a:spLocks noChangeArrowheads="1"/>
            </p:cNvSpPr>
            <p:nvPr/>
          </p:nvSpPr>
          <p:spPr bwMode="auto">
            <a:xfrm>
              <a:off x="706438" y="3706813"/>
              <a:ext cx="1465262" cy="5270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400">
                  <a:solidFill>
                    <a:srgbClr val="000000"/>
                  </a:solidFill>
                </a:rPr>
                <a:t>Administer</a:t>
              </a:r>
            </a:p>
            <a:p>
              <a:pPr algn="ctr" eaLnBrk="1" hangingPunct="1">
                <a:spcBef>
                  <a:spcPct val="0"/>
                </a:spcBef>
                <a:buFontTx/>
                <a:buNone/>
              </a:pPr>
              <a:r>
                <a:rPr lang="en-US" altLang="en-US" sz="1400">
                  <a:solidFill>
                    <a:srgbClr val="000000"/>
                  </a:solidFill>
                </a:rPr>
                <a:t>Health Question</a:t>
              </a:r>
            </a:p>
          </p:txBody>
        </p:sp>
        <p:sp>
          <p:nvSpPr>
            <p:cNvPr id="97297" name="Text Box 7"/>
            <p:cNvSpPr txBox="1">
              <a:spLocks noChangeArrowheads="1"/>
            </p:cNvSpPr>
            <p:nvPr/>
          </p:nvSpPr>
          <p:spPr bwMode="auto">
            <a:xfrm>
              <a:off x="2306638" y="3733800"/>
              <a:ext cx="1587500" cy="376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Draw blood</a:t>
              </a:r>
            </a:p>
          </p:txBody>
        </p:sp>
        <p:cxnSp>
          <p:nvCxnSpPr>
            <p:cNvPr id="97298" name="AutoShape 8"/>
            <p:cNvCxnSpPr>
              <a:cxnSpLocks noChangeShapeType="1"/>
              <a:stCxn id="97294" idx="2"/>
              <a:endCxn id="97296" idx="0"/>
            </p:cNvCxnSpPr>
            <p:nvPr/>
          </p:nvCxnSpPr>
          <p:spPr bwMode="auto">
            <a:xfrm flipH="1">
              <a:off x="1439863" y="3276600"/>
              <a:ext cx="928687" cy="430213"/>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97299" name="AutoShape 9"/>
            <p:cNvCxnSpPr>
              <a:cxnSpLocks noChangeShapeType="1"/>
              <a:stCxn id="97294" idx="2"/>
              <a:endCxn id="97297" idx="0"/>
            </p:cNvCxnSpPr>
            <p:nvPr/>
          </p:nvCxnSpPr>
          <p:spPr bwMode="auto">
            <a:xfrm>
              <a:off x="2368550" y="3276600"/>
              <a:ext cx="731838" cy="4572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grpSp>
      <p:grpSp>
        <p:nvGrpSpPr>
          <p:cNvPr id="97286" name="Group 2" descr="Figure showing that you should use straight lines in a flowchart."/>
          <p:cNvGrpSpPr>
            <a:grpSpLocks/>
          </p:cNvGrpSpPr>
          <p:nvPr/>
        </p:nvGrpSpPr>
        <p:grpSpPr bwMode="auto">
          <a:xfrm>
            <a:off x="4775200" y="2800350"/>
            <a:ext cx="3365500" cy="2238375"/>
            <a:chOff x="4775200" y="2800350"/>
            <a:chExt cx="3365500" cy="2238375"/>
          </a:xfrm>
        </p:grpSpPr>
        <p:sp>
          <p:nvSpPr>
            <p:cNvPr id="97287" name="AutoShape 10"/>
            <p:cNvSpPr>
              <a:spLocks noChangeArrowheads="1"/>
            </p:cNvSpPr>
            <p:nvPr/>
          </p:nvSpPr>
          <p:spPr bwMode="auto">
            <a:xfrm>
              <a:off x="5364163" y="2800350"/>
              <a:ext cx="2495550" cy="495300"/>
            </a:xfrm>
            <a:prstGeom prst="flowChartTerminator">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HIPAA consent </a:t>
              </a:r>
            </a:p>
            <a:p>
              <a:pPr algn="ctr" eaLnBrk="1" hangingPunct="1">
                <a:spcBef>
                  <a:spcPct val="0"/>
                </a:spcBef>
                <a:buFontTx/>
                <a:buNone/>
              </a:pPr>
              <a:r>
                <a:rPr lang="en-US" altLang="en-US" sz="1800">
                  <a:solidFill>
                    <a:srgbClr val="000000"/>
                  </a:solidFill>
                </a:rPr>
                <a:t>signed</a:t>
              </a:r>
            </a:p>
          </p:txBody>
        </p:sp>
        <p:sp>
          <p:nvSpPr>
            <p:cNvPr id="97288" name="Text Box 11"/>
            <p:cNvSpPr txBox="1">
              <a:spLocks noChangeArrowheads="1"/>
            </p:cNvSpPr>
            <p:nvPr/>
          </p:nvSpPr>
          <p:spPr bwMode="auto">
            <a:xfrm>
              <a:off x="4775200" y="4114800"/>
              <a:ext cx="1643063" cy="923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Administer</a:t>
              </a:r>
            </a:p>
            <a:p>
              <a:pPr algn="ctr" eaLnBrk="1" hangingPunct="1">
                <a:spcBef>
                  <a:spcPct val="0"/>
                </a:spcBef>
                <a:buFontTx/>
                <a:buNone/>
              </a:pPr>
              <a:r>
                <a:rPr lang="en-US" altLang="en-US" sz="1800">
                  <a:solidFill>
                    <a:srgbClr val="000000"/>
                  </a:solidFill>
                </a:rPr>
                <a:t>Health Questionnaire</a:t>
              </a:r>
            </a:p>
          </p:txBody>
        </p:sp>
        <p:sp>
          <p:nvSpPr>
            <p:cNvPr id="97289" name="Text Box 12"/>
            <p:cNvSpPr txBox="1">
              <a:spLocks noChangeArrowheads="1"/>
            </p:cNvSpPr>
            <p:nvPr/>
          </p:nvSpPr>
          <p:spPr bwMode="auto">
            <a:xfrm>
              <a:off x="6553200" y="4114800"/>
              <a:ext cx="1587500" cy="650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Draw blood</a:t>
              </a:r>
            </a:p>
            <a:p>
              <a:pPr algn="ctr" eaLnBrk="1" hangingPunct="1">
                <a:spcBef>
                  <a:spcPct val="0"/>
                </a:spcBef>
                <a:buFontTx/>
                <a:buNone/>
              </a:pPr>
              <a:endParaRPr lang="en-US" altLang="en-US" sz="1800">
                <a:solidFill>
                  <a:srgbClr val="000000"/>
                </a:solidFill>
              </a:endParaRPr>
            </a:p>
          </p:txBody>
        </p:sp>
        <p:sp>
          <p:nvSpPr>
            <p:cNvPr id="97290" name="Line 17"/>
            <p:cNvSpPr>
              <a:spLocks noChangeShapeType="1"/>
            </p:cNvSpPr>
            <p:nvPr/>
          </p:nvSpPr>
          <p:spPr bwMode="auto">
            <a:xfrm flipH="1">
              <a:off x="5715000" y="3657600"/>
              <a:ext cx="16002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291" name="Line 18"/>
            <p:cNvSpPr>
              <a:spLocks noChangeShapeType="1"/>
            </p:cNvSpPr>
            <p:nvPr/>
          </p:nvSpPr>
          <p:spPr bwMode="auto">
            <a:xfrm>
              <a:off x="6553200" y="3276600"/>
              <a:ext cx="0" cy="381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7292" name="Line 20"/>
            <p:cNvSpPr>
              <a:spLocks noChangeShapeType="1"/>
            </p:cNvSpPr>
            <p:nvPr/>
          </p:nvSpPr>
          <p:spPr bwMode="auto">
            <a:xfrm>
              <a:off x="5715000" y="365760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7293" name="Line 21"/>
            <p:cNvSpPr>
              <a:spLocks noChangeShapeType="1"/>
            </p:cNvSpPr>
            <p:nvPr/>
          </p:nvSpPr>
          <p:spPr bwMode="auto">
            <a:xfrm>
              <a:off x="7315200" y="3657600"/>
              <a:ext cx="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Tree>
    <p:custDataLst>
      <p:tags r:id="rId1"/>
    </p:custDataLst>
  </p:cSld>
  <p:clrMapOvr>
    <a:masterClrMapping/>
  </p:clrMapOvr>
  <p:transition advTm="15429"/>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274638"/>
            <a:ext cx="8229600" cy="723900"/>
          </a:xfrm>
        </p:spPr>
        <p:txBody>
          <a:bodyPr/>
          <a:lstStyle/>
          <a:p>
            <a:pPr eaLnBrk="1" hangingPunct="1"/>
            <a:r>
              <a:rPr altLang="en-US" smtClean="0">
                <a:ea typeface="ＭＳ Ｐゴシック" panose="020B0600070205080204" pitchFamily="34" charset="-128"/>
              </a:rPr>
              <a:t>Lines</a:t>
            </a:r>
          </a:p>
        </p:txBody>
      </p:sp>
      <p:sp>
        <p:nvSpPr>
          <p:cNvPr id="9830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888342D4-A66C-4B9C-8450-905BDA317DCC}" type="slidenum">
              <a:rPr lang="en-US" altLang="en-US" sz="1000"/>
              <a:pPr eaLnBrk="1" hangingPunct="1">
                <a:spcBef>
                  <a:spcPct val="0"/>
                </a:spcBef>
                <a:buFontTx/>
                <a:buNone/>
              </a:pPr>
              <a:t>31</a:t>
            </a:fld>
            <a:endParaRPr lang="en-US" altLang="en-US" sz="1000"/>
          </a:p>
        </p:txBody>
      </p:sp>
      <p:sp>
        <p:nvSpPr>
          <p:cNvPr id="98308" name="Text Box 3"/>
          <p:cNvSpPr txBox="1">
            <a:spLocks noChangeArrowheads="1"/>
          </p:cNvSpPr>
          <p:nvPr/>
        </p:nvSpPr>
        <p:spPr bwMode="auto">
          <a:xfrm>
            <a:off x="3357563" y="998538"/>
            <a:ext cx="53276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A solid line is used to denote data or process flow.  Arrows represent the direction of the flow.</a:t>
            </a:r>
          </a:p>
        </p:txBody>
      </p:sp>
      <p:sp>
        <p:nvSpPr>
          <p:cNvPr id="98309" name="Text Box 4"/>
          <p:cNvSpPr txBox="1">
            <a:spLocks noChangeArrowheads="1"/>
          </p:cNvSpPr>
          <p:nvPr/>
        </p:nvSpPr>
        <p:spPr bwMode="auto">
          <a:xfrm>
            <a:off x="3357563" y="2074863"/>
            <a:ext cx="53276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A dashed line is used to denote an alternate path.  Arrows represent the direction of the flow.</a:t>
            </a:r>
          </a:p>
        </p:txBody>
      </p:sp>
      <p:sp>
        <p:nvSpPr>
          <p:cNvPr id="98310" name="Text Box 5"/>
          <p:cNvSpPr txBox="1">
            <a:spLocks noChangeArrowheads="1"/>
          </p:cNvSpPr>
          <p:nvPr/>
        </p:nvSpPr>
        <p:spPr bwMode="auto">
          <a:xfrm>
            <a:off x="3357563" y="3008313"/>
            <a:ext cx="5327650" cy="687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A jagged line is used to denote data transfer by a telecommunications link.  Arrows represent the direction of the flow.</a:t>
            </a:r>
          </a:p>
        </p:txBody>
      </p:sp>
      <p:sp>
        <p:nvSpPr>
          <p:cNvPr id="98311" name="Text Box 6"/>
          <p:cNvSpPr txBox="1">
            <a:spLocks noChangeArrowheads="1"/>
          </p:cNvSpPr>
          <p:nvPr/>
        </p:nvSpPr>
        <p:spPr bwMode="auto">
          <a:xfrm>
            <a:off x="3357563" y="4084638"/>
            <a:ext cx="532765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Two parallel lines denote a synchronization between two parallel processes.  i.e. that the things above it have to happen and all come to the denoted state before the things below it can occur. There are no arrows on synchronization lines.</a:t>
            </a:r>
          </a:p>
        </p:txBody>
      </p:sp>
      <p:grpSp>
        <p:nvGrpSpPr>
          <p:cNvPr id="98312" name="Group 1" descr="Graphic of two parallel lines."/>
          <p:cNvGrpSpPr>
            <a:grpSpLocks/>
          </p:cNvGrpSpPr>
          <p:nvPr/>
        </p:nvGrpSpPr>
        <p:grpSpPr bwMode="auto">
          <a:xfrm>
            <a:off x="1104900" y="4505325"/>
            <a:ext cx="1674813" cy="114300"/>
            <a:chOff x="1104900" y="4505325"/>
            <a:chExt cx="1674813" cy="114300"/>
          </a:xfrm>
        </p:grpSpPr>
        <p:sp>
          <p:nvSpPr>
            <p:cNvPr id="98324" name="Line 7"/>
            <p:cNvSpPr>
              <a:spLocks noChangeShapeType="1"/>
            </p:cNvSpPr>
            <p:nvPr/>
          </p:nvSpPr>
          <p:spPr bwMode="auto">
            <a:xfrm>
              <a:off x="1104900" y="4505325"/>
              <a:ext cx="16748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8325" name="Line 8"/>
            <p:cNvSpPr>
              <a:spLocks noChangeShapeType="1"/>
            </p:cNvSpPr>
            <p:nvPr/>
          </p:nvSpPr>
          <p:spPr bwMode="auto">
            <a:xfrm>
              <a:off x="1104900" y="4619625"/>
              <a:ext cx="16748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98313" name="Group 9" descr="Graphic of jagged line."/>
          <p:cNvGrpSpPr>
            <a:grpSpLocks/>
          </p:cNvGrpSpPr>
          <p:nvPr/>
        </p:nvGrpSpPr>
        <p:grpSpPr bwMode="auto">
          <a:xfrm>
            <a:off x="911225" y="3333750"/>
            <a:ext cx="1539875" cy="152400"/>
            <a:chOff x="488" y="2800"/>
            <a:chExt cx="824" cy="128"/>
          </a:xfrm>
        </p:grpSpPr>
        <p:sp>
          <p:nvSpPr>
            <p:cNvPr id="98321" name="Line 10"/>
            <p:cNvSpPr>
              <a:spLocks noChangeShapeType="1"/>
            </p:cNvSpPr>
            <p:nvPr/>
          </p:nvSpPr>
          <p:spPr bwMode="auto">
            <a:xfrm>
              <a:off x="488" y="2840"/>
              <a:ext cx="392" cy="5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8322" name="Line 11"/>
            <p:cNvSpPr>
              <a:spLocks noChangeShapeType="1"/>
            </p:cNvSpPr>
            <p:nvPr/>
          </p:nvSpPr>
          <p:spPr bwMode="auto">
            <a:xfrm flipH="1" flipV="1">
              <a:off x="816" y="2816"/>
              <a:ext cx="64" cy="7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8323" name="Line 12"/>
            <p:cNvSpPr>
              <a:spLocks noChangeShapeType="1"/>
            </p:cNvSpPr>
            <p:nvPr/>
          </p:nvSpPr>
          <p:spPr bwMode="auto">
            <a:xfrm>
              <a:off x="816" y="2800"/>
              <a:ext cx="496" cy="12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98314" name="Line 13" descr="Graphic of dashed line."/>
          <p:cNvSpPr>
            <a:spLocks noChangeShapeType="1"/>
          </p:cNvSpPr>
          <p:nvPr/>
        </p:nvSpPr>
        <p:spPr bwMode="auto">
          <a:xfrm>
            <a:off x="985838" y="2371725"/>
            <a:ext cx="1211262" cy="0"/>
          </a:xfrm>
          <a:prstGeom prst="line">
            <a:avLst/>
          </a:prstGeom>
          <a:noFill/>
          <a:ln w="9525">
            <a:solidFill>
              <a:schemeClr val="tx1"/>
            </a:solidFill>
            <a:prstDash val="lgDash"/>
            <a:round/>
            <a:headEnd/>
            <a:tailEnd/>
          </a:ln>
          <a:extLst>
            <a:ext uri="{909E8E84-426E-40DD-AFC4-6F175D3DCCD1}">
              <a14:hiddenFill xmlns:a14="http://schemas.microsoft.com/office/drawing/2010/main">
                <a:noFill/>
              </a14:hiddenFill>
            </a:ext>
          </a:extLst>
        </p:spPr>
        <p:txBody>
          <a:bodyPr/>
          <a:lstStyle/>
          <a:p>
            <a:endParaRPr lang="en-US"/>
          </a:p>
        </p:txBody>
      </p:sp>
      <p:grpSp>
        <p:nvGrpSpPr>
          <p:cNvPr id="98315" name="Group 14" descr="Graphic of solid lines."/>
          <p:cNvGrpSpPr>
            <a:grpSpLocks/>
          </p:cNvGrpSpPr>
          <p:nvPr/>
        </p:nvGrpSpPr>
        <p:grpSpPr bwMode="auto">
          <a:xfrm>
            <a:off x="881063" y="1266825"/>
            <a:ext cx="1181100" cy="304800"/>
            <a:chOff x="656" y="4128"/>
            <a:chExt cx="632" cy="256"/>
          </a:xfrm>
        </p:grpSpPr>
        <p:sp>
          <p:nvSpPr>
            <p:cNvPr id="98317" name="Line 15"/>
            <p:cNvSpPr>
              <a:spLocks noChangeShapeType="1"/>
            </p:cNvSpPr>
            <p:nvPr/>
          </p:nvSpPr>
          <p:spPr bwMode="auto">
            <a:xfrm>
              <a:off x="656" y="4128"/>
              <a:ext cx="504"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8318" name="Line 16"/>
            <p:cNvSpPr>
              <a:spLocks noChangeShapeType="1"/>
            </p:cNvSpPr>
            <p:nvPr/>
          </p:nvSpPr>
          <p:spPr bwMode="auto">
            <a:xfrm flipV="1">
              <a:off x="1288" y="4128"/>
              <a:ext cx="0" cy="24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8319" name="Line 17"/>
            <p:cNvSpPr>
              <a:spLocks noChangeShapeType="1"/>
            </p:cNvSpPr>
            <p:nvPr/>
          </p:nvSpPr>
          <p:spPr bwMode="auto">
            <a:xfrm flipH="1">
              <a:off x="792" y="4328"/>
              <a:ext cx="44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98320" name="Line 18"/>
            <p:cNvSpPr>
              <a:spLocks noChangeShapeType="1"/>
            </p:cNvSpPr>
            <p:nvPr/>
          </p:nvSpPr>
          <p:spPr bwMode="auto">
            <a:xfrm>
              <a:off x="680" y="4168"/>
              <a:ext cx="0" cy="21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98316" name="Text Box 19"/>
          <p:cNvSpPr txBox="1">
            <a:spLocks noChangeArrowheads="1"/>
          </p:cNvSpPr>
          <p:nvPr/>
        </p:nvSpPr>
        <p:spPr bwMode="auto">
          <a:xfrm>
            <a:off x="204788" y="5595938"/>
            <a:ext cx="8718550" cy="481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All lines that represent flow based on decisions should be labeled.</a:t>
            </a:r>
          </a:p>
          <a:p>
            <a:pPr eaLnBrk="1" hangingPunct="1">
              <a:spcBef>
                <a:spcPct val="0"/>
              </a:spcBef>
              <a:buFontTx/>
              <a:buNone/>
            </a:pPr>
            <a:r>
              <a:rPr lang="en-US" altLang="en-US" sz="1800"/>
              <a:t>Lines should run up &amp; down or left and right.  Do not use diagonal lines.</a:t>
            </a:r>
          </a:p>
        </p:txBody>
      </p:sp>
    </p:spTree>
    <p:custDataLst>
      <p:tags r:id="rId1"/>
    </p:custDataLst>
  </p:cSld>
  <p:clrMapOvr>
    <a:masterClrMapping/>
  </p:clrMapOvr>
  <p:transition advTm="40379"/>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17086"/>
            <a:ext cx="8229600" cy="1143000"/>
          </a:xfrm>
        </p:spPr>
        <p:txBody>
          <a:bodyPr/>
          <a:lstStyle/>
          <a:p>
            <a:r>
              <a:rPr lang="en-US" sz="4800" dirty="0">
                <a:solidFill>
                  <a:schemeClr val="tx1"/>
                </a:solidFill>
              </a:rPr>
              <a:t>Yourdon Notation for Data Flow Diagrams</a:t>
            </a:r>
            <a:r>
              <a:rPr lang="en-US" sz="4800" dirty="0">
                <a:solidFill>
                  <a:schemeClr val="tx1"/>
                </a:solidFill>
                <a:latin typeface="Arial" charset="0"/>
              </a:rPr>
              <a:t/>
            </a:r>
            <a:br>
              <a:rPr lang="en-US" sz="4800" dirty="0">
                <a:solidFill>
                  <a:schemeClr val="tx1"/>
                </a:solidFill>
                <a:latin typeface="Arial" charset="0"/>
              </a:rPr>
            </a:br>
            <a:endParaRPr lang="en-US" dirty="0">
              <a:solidFill>
                <a:schemeClr val="tx1"/>
              </a:solidFill>
            </a:endParaRPr>
          </a:p>
        </p:txBody>
      </p:sp>
      <p:sp>
        <p:nvSpPr>
          <p:cNvPr id="3" name="Slide Number Placeholder 2"/>
          <p:cNvSpPr>
            <a:spLocks noGrp="1"/>
          </p:cNvSpPr>
          <p:nvPr>
            <p:ph type="sldNum" sz="quarter" idx="12"/>
          </p:nvPr>
        </p:nvSpPr>
        <p:spPr/>
        <p:txBody>
          <a:bodyPr/>
          <a:lstStyle/>
          <a:p>
            <a:fld id="{EE5BD422-AAE0-423D-834C-A147EC06D2E9}" type="slidenum">
              <a:rPr lang="en-US" altLang="en-US" smtClean="0"/>
              <a:pPr/>
              <a:t>32</a:t>
            </a:fld>
            <a:endParaRPr lang="en-US" altLang="en-US"/>
          </a:p>
        </p:txBody>
      </p:sp>
    </p:spTree>
    <p:extLst>
      <p:ext uri="{BB962C8B-B14F-4D97-AF65-F5344CB8AC3E}">
        <p14:creationId xmlns:p14="http://schemas.microsoft.com/office/powerpoint/2010/main" val="29973559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p:nvPr>
        </p:nvSpPr>
        <p:spPr/>
        <p:txBody>
          <a:bodyPr>
            <a:normAutofit/>
          </a:bodyPr>
          <a:lstStyle/>
          <a:p>
            <a:pPr eaLnBrk="1" hangingPunct="1">
              <a:defRPr/>
            </a:pPr>
            <a:r>
              <a:rPr dirty="0" smtClean="0">
                <a:ea typeface="+mj-ea"/>
                <a:cs typeface="+mj-cs"/>
              </a:rPr>
              <a:t>Topics</a:t>
            </a:r>
          </a:p>
        </p:txBody>
      </p:sp>
      <p:sp>
        <p:nvSpPr>
          <p:cNvPr id="17410" name="Rectangle 3"/>
          <p:cNvSpPr>
            <a:spLocks noGrp="1" noChangeArrowheads="1"/>
          </p:cNvSpPr>
          <p:nvPr>
            <p:ph idx="1"/>
          </p:nvPr>
        </p:nvSpPr>
        <p:spPr>
          <a:xfrm>
            <a:off x="685800" y="1417638"/>
            <a:ext cx="8001000" cy="3962400"/>
          </a:xfrm>
        </p:spPr>
        <p:txBody>
          <a:bodyPr/>
          <a:lstStyle/>
          <a:p>
            <a:pPr marL="514350" indent="-514350" eaLnBrk="1" hangingPunct="1">
              <a:lnSpc>
                <a:spcPct val="110000"/>
              </a:lnSpc>
              <a:spcBef>
                <a:spcPct val="10000"/>
              </a:spcBef>
            </a:pPr>
            <a:r>
              <a:rPr altLang="en-US" sz="2800" dirty="0" smtClean="0">
                <a:ea typeface="ＭＳ Ｐゴシック" panose="020B0600070205080204" pitchFamily="34" charset="-128"/>
              </a:rPr>
              <a:t>We will discuss</a:t>
            </a:r>
          </a:p>
          <a:p>
            <a:pPr marL="914400" lvl="1" indent="-514350" eaLnBrk="1" hangingPunct="1">
              <a:lnSpc>
                <a:spcPct val="110000"/>
              </a:lnSpc>
              <a:spcBef>
                <a:spcPct val="10000"/>
              </a:spcBef>
            </a:pPr>
            <a:r>
              <a:rPr altLang="en-US" sz="2400" dirty="0" smtClean="0">
                <a:ea typeface="ＭＳ Ｐゴシック" panose="020B0600070205080204" pitchFamily="34" charset="-128"/>
              </a:rPr>
              <a:t>Yourdon data flow diagram symbols and conventions</a:t>
            </a:r>
          </a:p>
          <a:p>
            <a:pPr marL="914400" lvl="1" indent="-514350" eaLnBrk="1" hangingPunct="1">
              <a:lnSpc>
                <a:spcPct val="110000"/>
              </a:lnSpc>
              <a:spcBef>
                <a:spcPct val="10000"/>
              </a:spcBef>
            </a:pPr>
            <a:r>
              <a:rPr altLang="en-US" sz="2400" dirty="0" smtClean="0">
                <a:ea typeface="ＭＳ Ｐゴシック" panose="020B0600070205080204" pitchFamily="34" charset="-128"/>
              </a:rPr>
              <a:t>Entities, processes, data stores, and data path from a data flow diagram in Yourdon notation</a:t>
            </a:r>
          </a:p>
          <a:p>
            <a:pPr marL="514350" indent="-514350" eaLnBrk="1" hangingPunct="1">
              <a:lnSpc>
                <a:spcPct val="110000"/>
              </a:lnSpc>
              <a:spcBef>
                <a:spcPct val="10000"/>
              </a:spcBef>
            </a:pPr>
            <a:r>
              <a:rPr altLang="en-US" sz="2800" dirty="0" smtClean="0">
                <a:ea typeface="ＭＳ Ｐゴシック" panose="020B0600070205080204" pitchFamily="34" charset="-128"/>
              </a:rPr>
              <a:t>Given a healthcare scenario, create a corresponding Yourdon data flow diagram (DFD) using correct symbols and conventions </a:t>
            </a:r>
          </a:p>
        </p:txBody>
      </p:sp>
      <p:sp>
        <p:nvSpPr>
          <p:cNvPr id="1741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570C93D2-3CC5-4ACF-B11F-A795D5CC6E0B}" type="slidenum">
              <a:rPr lang="en-US" altLang="en-US" sz="1000"/>
              <a:pPr eaLnBrk="1" hangingPunct="1"/>
              <a:t>33</a:t>
            </a:fld>
            <a:endParaRPr lang="en-US" altLang="en-US" sz="1000"/>
          </a:p>
        </p:txBody>
      </p:sp>
    </p:spTree>
    <p:custDataLst>
      <p:tags r:id="rId1"/>
    </p:custDataLst>
    <p:extLst>
      <p:ext uri="{BB962C8B-B14F-4D97-AF65-F5344CB8AC3E}">
        <p14:creationId xmlns:p14="http://schemas.microsoft.com/office/powerpoint/2010/main" val="2158750555"/>
      </p:ext>
    </p:extLst>
  </p:cSld>
  <p:clrMapOvr>
    <a:masterClrMapping/>
  </p:clrMapOvr>
  <p:transition advTm="31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Background</a:t>
            </a:r>
            <a:r>
              <a:rPr altLang="en-US" baseline="30000" smtClean="0">
                <a:ea typeface="ＭＳ Ｐゴシック" panose="020B0600070205080204" pitchFamily="34" charset="-128"/>
              </a:rPr>
              <a:t>1</a:t>
            </a:r>
          </a:p>
        </p:txBody>
      </p:sp>
      <p:sp>
        <p:nvSpPr>
          <p:cNvPr id="19458" name="Rectangle 3"/>
          <p:cNvSpPr>
            <a:spLocks noGrp="1" noChangeArrowheads="1"/>
          </p:cNvSpPr>
          <p:nvPr>
            <p:ph idx="1"/>
          </p:nvPr>
        </p:nvSpPr>
        <p:spPr>
          <a:xfrm>
            <a:off x="457200" y="1600200"/>
            <a:ext cx="8229600" cy="3886200"/>
          </a:xfrm>
        </p:spPr>
        <p:txBody>
          <a:bodyPr/>
          <a:lstStyle/>
          <a:p>
            <a:pPr eaLnBrk="1" hangingPunct="1">
              <a:lnSpc>
                <a:spcPct val="110000"/>
              </a:lnSpc>
            </a:pPr>
            <a:r>
              <a:rPr altLang="en-US" sz="2000" dirty="0" smtClean="0">
                <a:ea typeface="ＭＳ Ｐゴシック" panose="020B0600070205080204" pitchFamily="34" charset="-128"/>
              </a:rPr>
              <a:t>Data flow diagrams (DFDs) provide a way to document and </a:t>
            </a:r>
            <a:r>
              <a:rPr altLang="en-US" sz="2000" dirty="0" smtClean="0">
                <a:solidFill>
                  <a:srgbClr val="FF0000"/>
                </a:solidFill>
                <a:ea typeface="ＭＳ Ｐゴシック" panose="020B0600070205080204" pitchFamily="34" charset="-128"/>
              </a:rPr>
              <a:t>visualize the movement of data </a:t>
            </a:r>
            <a:r>
              <a:rPr altLang="en-US" sz="2000" dirty="0" smtClean="0">
                <a:ea typeface="ＭＳ Ｐゴシック" panose="020B0600070205080204" pitchFamily="34" charset="-128"/>
              </a:rPr>
              <a:t>through a process</a:t>
            </a:r>
          </a:p>
          <a:p>
            <a:pPr eaLnBrk="1" hangingPunct="1">
              <a:lnSpc>
                <a:spcPct val="110000"/>
              </a:lnSpc>
            </a:pPr>
            <a:r>
              <a:rPr altLang="en-US" sz="2000" dirty="0" smtClean="0">
                <a:ea typeface="ＭＳ Ｐゴシック" panose="020B0600070205080204" pitchFamily="34" charset="-128"/>
              </a:rPr>
              <a:t>Yourdon notation was introduced in Edward Yourdon</a:t>
            </a:r>
            <a:r>
              <a:rPr lang="ja-JP" altLang="en-US" sz="2000" dirty="0" smtClean="0">
                <a:ea typeface="ＭＳ Ｐゴシック" panose="020B0600070205080204" pitchFamily="34" charset="-128"/>
              </a:rPr>
              <a:t>’</a:t>
            </a:r>
            <a:r>
              <a:rPr altLang="ja-JP" sz="2000" dirty="0" smtClean="0">
                <a:ea typeface="ＭＳ Ｐゴシック" panose="020B0600070205080204" pitchFamily="34" charset="-128"/>
              </a:rPr>
              <a:t>s 1989 book</a:t>
            </a:r>
          </a:p>
          <a:p>
            <a:pPr lvl="1" eaLnBrk="1" hangingPunct="1">
              <a:lnSpc>
                <a:spcPct val="110000"/>
              </a:lnSpc>
            </a:pPr>
            <a:r>
              <a:rPr altLang="en-US" sz="1600" dirty="0" smtClean="0">
                <a:ea typeface="ＭＳ Ｐゴシック" panose="020B0600070205080204" pitchFamily="34" charset="-128"/>
              </a:rPr>
              <a:t>Modern Structured Analysis</a:t>
            </a:r>
          </a:p>
          <a:p>
            <a:pPr eaLnBrk="1" hangingPunct="1">
              <a:lnSpc>
                <a:spcPct val="110000"/>
              </a:lnSpc>
            </a:pPr>
            <a:r>
              <a:rPr altLang="en-US" sz="2000" dirty="0" smtClean="0">
                <a:ea typeface="ＭＳ Ｐゴシック" panose="020B0600070205080204" pitchFamily="34" charset="-128"/>
              </a:rPr>
              <a:t>Yourdon notation exists for three types of diagrams :</a:t>
            </a:r>
          </a:p>
          <a:p>
            <a:pPr lvl="1" eaLnBrk="1" hangingPunct="1">
              <a:lnSpc>
                <a:spcPct val="110000"/>
              </a:lnSpc>
            </a:pPr>
            <a:r>
              <a:rPr altLang="en-US" sz="1600" dirty="0" smtClean="0">
                <a:ea typeface="ＭＳ Ｐゴシック" panose="020B0600070205080204" pitchFamily="34" charset="-128"/>
              </a:rPr>
              <a:t>1) Data flow diagrams</a:t>
            </a:r>
          </a:p>
          <a:p>
            <a:pPr lvl="1" eaLnBrk="1" hangingPunct="1">
              <a:lnSpc>
                <a:spcPct val="110000"/>
              </a:lnSpc>
            </a:pPr>
            <a:r>
              <a:rPr altLang="en-US" sz="1600" dirty="0" smtClean="0">
                <a:ea typeface="ＭＳ Ｐゴシック" panose="020B0600070205080204" pitchFamily="34" charset="-128"/>
              </a:rPr>
              <a:t>2) State transition diagrams</a:t>
            </a:r>
          </a:p>
          <a:p>
            <a:pPr lvl="1" eaLnBrk="1" hangingPunct="1">
              <a:lnSpc>
                <a:spcPct val="110000"/>
              </a:lnSpc>
            </a:pPr>
            <a:r>
              <a:rPr altLang="en-US" sz="1600" dirty="0" smtClean="0">
                <a:ea typeface="ＭＳ Ｐゴシック" panose="020B0600070205080204" pitchFamily="34" charset="-128"/>
              </a:rPr>
              <a:t>3) Entity-relationship diagrams </a:t>
            </a:r>
          </a:p>
          <a:p>
            <a:pPr eaLnBrk="1" hangingPunct="1">
              <a:lnSpc>
                <a:spcPct val="110000"/>
              </a:lnSpc>
            </a:pPr>
            <a:r>
              <a:rPr altLang="en-US" sz="2000" dirty="0" smtClean="0">
                <a:ea typeface="ＭＳ Ｐゴシック" panose="020B0600070205080204" pitchFamily="34" charset="-128"/>
              </a:rPr>
              <a:t>The most commonly used in healthcare is the </a:t>
            </a:r>
            <a:r>
              <a:rPr altLang="en-US" sz="2000" dirty="0" smtClean="0">
                <a:solidFill>
                  <a:srgbClr val="FF0000"/>
                </a:solidFill>
                <a:ea typeface="ＭＳ Ｐゴシック" panose="020B0600070205080204" pitchFamily="34" charset="-128"/>
              </a:rPr>
              <a:t>data flow diagram </a:t>
            </a:r>
          </a:p>
          <a:p>
            <a:pPr eaLnBrk="1" hangingPunct="1">
              <a:lnSpc>
                <a:spcPct val="110000"/>
              </a:lnSpc>
            </a:pPr>
            <a:r>
              <a:rPr altLang="en-US" sz="2000" dirty="0" smtClean="0">
                <a:ea typeface="ＭＳ Ｐゴシック" panose="020B0600070205080204" pitchFamily="34" charset="-128"/>
              </a:rPr>
              <a:t>We will only cover data flow diagram notation here</a:t>
            </a:r>
          </a:p>
          <a:p>
            <a:pPr eaLnBrk="1" hangingPunct="1">
              <a:lnSpc>
                <a:spcPct val="80000"/>
              </a:lnSpc>
            </a:pPr>
            <a:endParaRPr altLang="en-US" sz="2000" dirty="0" smtClean="0">
              <a:ea typeface="ＭＳ Ｐゴシック" panose="020B0600070205080204" pitchFamily="34" charset="-128"/>
            </a:endParaRPr>
          </a:p>
        </p:txBody>
      </p:sp>
      <p:sp>
        <p:nvSpPr>
          <p:cNvPr id="1945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1218A084-EF99-4EE7-9299-D2A5242D7F8D}" type="slidenum">
              <a:rPr lang="en-US" altLang="en-US" sz="1000"/>
              <a:pPr eaLnBrk="1" hangingPunct="1"/>
              <a:t>34</a:t>
            </a:fld>
            <a:endParaRPr lang="en-US" altLang="en-US" sz="1000"/>
          </a:p>
        </p:txBody>
      </p:sp>
    </p:spTree>
    <p:custDataLst>
      <p:tags r:id="rId1"/>
    </p:custDataLst>
    <p:extLst>
      <p:ext uri="{BB962C8B-B14F-4D97-AF65-F5344CB8AC3E}">
        <p14:creationId xmlns:p14="http://schemas.microsoft.com/office/powerpoint/2010/main" val="191258958"/>
      </p:ext>
    </p:extLst>
  </p:cSld>
  <p:clrMapOvr>
    <a:masterClrMapping/>
  </p:clrMapOvr>
  <p:transition advTm="6800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lstStyle/>
          <a:p>
            <a:pPr eaLnBrk="1" hangingPunct="1"/>
            <a:r>
              <a:rPr altLang="en-US" smtClean="0">
                <a:solidFill>
                  <a:schemeClr val="tx1"/>
                </a:solidFill>
                <a:ea typeface="ＭＳ Ｐゴシック" panose="020B0600070205080204" pitchFamily="34" charset="-128"/>
              </a:rPr>
              <a:t>Methods for Diagramming Processes</a:t>
            </a:r>
          </a:p>
        </p:txBody>
      </p:sp>
      <p:graphicFrame>
        <p:nvGraphicFramePr>
          <p:cNvPr id="33855" name="Group 63" descr="Chart showing relationship between different processes and methods for diagraming them."/>
          <p:cNvGraphicFramePr>
            <a:graphicFrameLocks noGrp="1"/>
          </p:cNvGraphicFramePr>
          <p:nvPr>
            <p:ph type="tbl" idx="1"/>
          </p:nvPr>
        </p:nvGraphicFramePr>
        <p:xfrm>
          <a:off x="457200" y="1600200"/>
          <a:ext cx="8229600" cy="2803527"/>
        </p:xfrm>
        <a:graphic>
          <a:graphicData uri="http://schemas.openxmlformats.org/drawingml/2006/table">
            <a:tbl>
              <a:tblPr/>
              <a:tblGrid>
                <a:gridCol w="2971800"/>
                <a:gridCol w="954088"/>
                <a:gridCol w="1131887"/>
                <a:gridCol w="1133475"/>
                <a:gridCol w="906463"/>
                <a:gridCol w="1131887"/>
              </a:tblGrid>
              <a:tr h="609519">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700" b="1" i="0" u="none" strike="noStrike" cap="none" normalizeH="0" baseline="0" dirty="0" smtClean="0">
                        <a:ln>
                          <a:noFill/>
                        </a:ln>
                        <a:solidFill>
                          <a:schemeClr val="tx1"/>
                        </a:solidFill>
                        <a:effectLst/>
                        <a:latin typeface="Arial" charset="0"/>
                        <a:ea typeface="Times New Roman" pitchFamily="18" charset="0"/>
                        <a:cs typeface="Arial"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Times New Roman" pitchFamily="18" charset="0"/>
                          <a:cs typeface="Arial" charset="0"/>
                        </a:rPr>
                        <a:t>Process Aspects</a:t>
                      </a:r>
                      <a:endParaRPr kumimoji="0" lang="en-US" sz="2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ea typeface="Times New Roman" pitchFamily="18" charset="0"/>
                          <a:cs typeface="Arial" charset="0"/>
                        </a:rPr>
                        <a:t>ISO 5807</a:t>
                      </a:r>
                      <a:endParaRPr kumimoji="0" lang="en-US" sz="2800" b="1" i="0" u="none" strike="noStrike" cap="none" normalizeH="0" baseline="0" smtClean="0">
                        <a:ln>
                          <a:noFill/>
                        </a:ln>
                        <a:solidFill>
                          <a:schemeClr val="tx1"/>
                        </a:solidFill>
                        <a:effectLst/>
                        <a:latin typeface="Arial" charset="0"/>
                        <a:ea typeface="Times New Roman" pitchFamily="18" charset="0"/>
                        <a:cs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accent2"/>
                          </a:solidFill>
                          <a:effectLst/>
                          <a:latin typeface="Arial" charset="0"/>
                          <a:ea typeface="Times New Roman" pitchFamily="18" charset="0"/>
                          <a:cs typeface="Arial" charset="0"/>
                        </a:rPr>
                        <a:t>Yourdon</a:t>
                      </a:r>
                      <a:endParaRPr kumimoji="0" lang="en-US" sz="2800" b="0" i="0" u="none" strike="noStrike" cap="none" normalizeH="0" baseline="0" smtClean="0">
                        <a:ln>
                          <a:noFill/>
                        </a:ln>
                        <a:solidFill>
                          <a:schemeClr val="accent2"/>
                        </a:solidFill>
                        <a:effectLst/>
                        <a:latin typeface="Arial" charset="0"/>
                        <a:ea typeface="Times New Roman" pitchFamily="18" charset="0"/>
                        <a:cs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dirty="0" smtClean="0">
                          <a:ln>
                            <a:noFill/>
                          </a:ln>
                          <a:solidFill>
                            <a:schemeClr val="tx1"/>
                          </a:solidFill>
                          <a:effectLst/>
                          <a:latin typeface="Arial" charset="0"/>
                          <a:ea typeface="Times New Roman" pitchFamily="18" charset="0"/>
                          <a:cs typeface="Arial" charset="0"/>
                        </a:rPr>
                        <a:t>Gane-Sarson</a:t>
                      </a:r>
                      <a:endParaRPr kumimoji="0" lang="en-US" sz="2800" b="0" i="0" u="none" strike="noStrike" cap="none" normalizeH="0" baseline="0" dirty="0" smtClean="0">
                        <a:ln>
                          <a:noFill/>
                        </a:ln>
                        <a:solidFill>
                          <a:schemeClr val="tx1"/>
                        </a:solidFill>
                        <a:effectLst/>
                        <a:latin typeface="Arial" charset="0"/>
                        <a:ea typeface="Times New Roman" pitchFamily="18" charset="0"/>
                        <a:cs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ea typeface="Times New Roman" pitchFamily="18" charset="0"/>
                          <a:cs typeface="Arial" charset="0"/>
                        </a:rPr>
                        <a:t>UML</a:t>
                      </a:r>
                      <a:endParaRPr kumimoji="0" lang="en-US" sz="28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ea typeface="Times New Roman" pitchFamily="18" charset="0"/>
                          <a:cs typeface="Arial" charset="0"/>
                        </a:rPr>
                        <a:t>E-R</a:t>
                      </a:r>
                      <a:endParaRPr kumimoji="0" lang="en-US" sz="1600" b="0" i="0" u="none" strike="noStrike" cap="none" normalizeH="0" baseline="0" smtClean="0">
                        <a:ln>
                          <a:noFill/>
                        </a:ln>
                        <a:solidFill>
                          <a:schemeClr val="tx1"/>
                        </a:solidFill>
                        <a:effectLst/>
                        <a:latin typeface="Times New Roman" pitchFamily="18" charset="0"/>
                        <a:ea typeface="Times New Roman" pitchFamily="18" charset="0"/>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sz="1700" b="1" i="0" u="none" strike="noStrike" cap="none" normalizeH="0" baseline="0" smtClean="0">
                          <a:ln>
                            <a:noFill/>
                          </a:ln>
                          <a:solidFill>
                            <a:schemeClr val="tx1"/>
                          </a:solidFill>
                          <a:effectLst/>
                          <a:latin typeface="Arial" charset="0"/>
                          <a:ea typeface="Times New Roman" pitchFamily="18" charset="0"/>
                          <a:cs typeface="Arial" charset="0"/>
                        </a:rPr>
                        <a:t>diagram</a:t>
                      </a:r>
                      <a:endParaRPr kumimoji="0" lang="en-US" sz="28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ea typeface="Times New Roman" pitchFamily="18" charset="0"/>
                          <a:cs typeface="Arial" charset="0"/>
                        </a:rPr>
                        <a:t>Context</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a typeface="Times New Roman" pitchFamily="18" charset="0"/>
                        <a:cs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accent2"/>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Process steps</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smtClean="0">
                          <a:ln>
                            <a:noFill/>
                          </a:ln>
                          <a:solidFill>
                            <a:schemeClr val="accent2"/>
                          </a:solidFill>
                          <a:effectLst/>
                          <a:latin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Information content</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1" i="0" u="none" strike="noStrike" cap="none" normalizeH="0" baseline="0" smtClean="0">
                        <a:ln>
                          <a:noFill/>
                        </a:ln>
                        <a:solidFill>
                          <a:schemeClr val="accent2"/>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Information transformation</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accent2"/>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Sequencing / control / state</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accent2"/>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6566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Roles involved</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accent2"/>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ea typeface="Times New Roman" pitchFamily="18" charset="0"/>
                          <a:cs typeface="Arial" charset="0"/>
                        </a:rPr>
                        <a:t>X</a:t>
                      </a: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endParaRPr>
                    </a:p>
                  </a:txBody>
                  <a:tcPr marT="45674" marB="45674"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1564"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BEF2F7D1-6099-4F82-BBF0-F0D5A82738A3}" type="slidenum">
              <a:rPr lang="en-US" altLang="en-US" sz="1000"/>
              <a:pPr eaLnBrk="1" hangingPunct="1"/>
              <a:t>35</a:t>
            </a:fld>
            <a:endParaRPr lang="en-US" altLang="en-US" sz="1000"/>
          </a:p>
        </p:txBody>
      </p:sp>
    </p:spTree>
    <p:custDataLst>
      <p:tags r:id="rId1"/>
    </p:custDataLst>
    <p:extLst>
      <p:ext uri="{BB962C8B-B14F-4D97-AF65-F5344CB8AC3E}">
        <p14:creationId xmlns:p14="http://schemas.microsoft.com/office/powerpoint/2010/main" val="4020742837"/>
      </p:ext>
    </p:extLst>
  </p:cSld>
  <p:clrMapOvr>
    <a:masterClrMapping/>
  </p:clrMapOvr>
  <p:transition advTm="30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Use</a:t>
            </a:r>
          </a:p>
        </p:txBody>
      </p:sp>
      <p:sp>
        <p:nvSpPr>
          <p:cNvPr id="8195" name="Rectangle 3"/>
          <p:cNvSpPr>
            <a:spLocks noGrp="1" noChangeArrowheads="1"/>
          </p:cNvSpPr>
          <p:nvPr>
            <p:ph idx="1"/>
          </p:nvPr>
        </p:nvSpPr>
        <p:spPr/>
        <p:txBody>
          <a:bodyPr>
            <a:normAutofit fontScale="85000" lnSpcReduction="20000"/>
          </a:bodyPr>
          <a:lstStyle/>
          <a:p>
            <a:pPr eaLnBrk="1" hangingPunct="1">
              <a:lnSpc>
                <a:spcPct val="110000"/>
              </a:lnSpc>
              <a:defRPr/>
            </a:pPr>
            <a:r>
              <a:rPr sz="2800" dirty="0" smtClean="0">
                <a:ea typeface="+mn-ea"/>
                <a:cs typeface="+mn-cs"/>
              </a:rPr>
              <a:t>The most popular use of Yourdon notation is to depict the </a:t>
            </a:r>
            <a:r>
              <a:rPr sz="2800" dirty="0" smtClean="0">
                <a:solidFill>
                  <a:srgbClr val="FF0000"/>
                </a:solidFill>
                <a:ea typeface="+mn-ea"/>
                <a:cs typeface="+mn-cs"/>
              </a:rPr>
              <a:t>context</a:t>
            </a:r>
            <a:r>
              <a:rPr sz="2800" dirty="0" smtClean="0">
                <a:ea typeface="+mn-ea"/>
                <a:cs typeface="+mn-cs"/>
              </a:rPr>
              <a:t> in which a process operates, i.e., high level interactions among </a:t>
            </a:r>
          </a:p>
          <a:p>
            <a:pPr marL="1295400" lvl="2" indent="-381000" eaLnBrk="1" hangingPunct="1">
              <a:lnSpc>
                <a:spcPct val="110000"/>
              </a:lnSpc>
              <a:buFontTx/>
              <a:buAutoNum type="arabicPeriod"/>
              <a:defRPr/>
            </a:pPr>
            <a:r>
              <a:rPr sz="2000" dirty="0" smtClean="0">
                <a:solidFill>
                  <a:srgbClr val="FF0000"/>
                </a:solidFill>
              </a:rPr>
              <a:t>Major</a:t>
            </a:r>
            <a:r>
              <a:rPr sz="2000" dirty="0" smtClean="0"/>
              <a:t> process entities </a:t>
            </a:r>
          </a:p>
          <a:p>
            <a:pPr marL="1295400" lvl="2" indent="-381000" eaLnBrk="1" hangingPunct="1">
              <a:lnSpc>
                <a:spcPct val="110000"/>
              </a:lnSpc>
              <a:buFontTx/>
              <a:buAutoNum type="arabicPeriod"/>
              <a:defRPr/>
            </a:pPr>
            <a:r>
              <a:rPr sz="2000" dirty="0" smtClean="0">
                <a:solidFill>
                  <a:srgbClr val="FF0000"/>
                </a:solidFill>
              </a:rPr>
              <a:t>Interactions</a:t>
            </a:r>
            <a:r>
              <a:rPr sz="2000" dirty="0" smtClean="0"/>
              <a:t> between the process and outside entities.</a:t>
            </a:r>
          </a:p>
          <a:p>
            <a:pPr eaLnBrk="1" hangingPunct="1">
              <a:lnSpc>
                <a:spcPct val="110000"/>
              </a:lnSpc>
              <a:defRPr/>
            </a:pPr>
            <a:r>
              <a:rPr sz="2800" dirty="0" smtClean="0">
                <a:ea typeface="+mn-ea"/>
                <a:cs typeface="+mn-cs"/>
              </a:rPr>
              <a:t>Context and more detailed DFDs show </a:t>
            </a:r>
          </a:p>
          <a:p>
            <a:pPr lvl="1" eaLnBrk="1" hangingPunct="1">
              <a:lnSpc>
                <a:spcPct val="110000"/>
              </a:lnSpc>
              <a:defRPr/>
            </a:pPr>
            <a:r>
              <a:rPr sz="2400" dirty="0" smtClean="0"/>
              <a:t>Entities</a:t>
            </a:r>
          </a:p>
          <a:p>
            <a:pPr lvl="1" eaLnBrk="1" hangingPunct="1">
              <a:lnSpc>
                <a:spcPct val="110000"/>
              </a:lnSpc>
              <a:defRPr/>
            </a:pPr>
            <a:r>
              <a:rPr sz="2400" dirty="0" smtClean="0"/>
              <a:t>Processes (</a:t>
            </a:r>
            <a:r>
              <a:rPr sz="2400" dirty="0" smtClean="0">
                <a:solidFill>
                  <a:srgbClr val="FF0000"/>
                </a:solidFill>
              </a:rPr>
              <a:t>data transformations</a:t>
            </a:r>
            <a:r>
              <a:rPr sz="2400" dirty="0" smtClean="0"/>
              <a:t>)</a:t>
            </a:r>
          </a:p>
          <a:p>
            <a:pPr lvl="1" eaLnBrk="1" hangingPunct="1">
              <a:lnSpc>
                <a:spcPct val="110000"/>
              </a:lnSpc>
              <a:defRPr/>
            </a:pPr>
            <a:r>
              <a:rPr sz="2400" dirty="0" smtClean="0"/>
              <a:t>Data stores </a:t>
            </a:r>
          </a:p>
          <a:p>
            <a:pPr lvl="2" eaLnBrk="1" hangingPunct="1">
              <a:lnSpc>
                <a:spcPct val="110000"/>
              </a:lnSpc>
              <a:defRPr/>
            </a:pPr>
            <a:r>
              <a:rPr sz="2000" dirty="0" smtClean="0"/>
              <a:t>Rather than procedural details</a:t>
            </a:r>
          </a:p>
          <a:p>
            <a:pPr eaLnBrk="1" hangingPunct="1">
              <a:lnSpc>
                <a:spcPct val="110000"/>
              </a:lnSpc>
              <a:defRPr/>
            </a:pPr>
            <a:r>
              <a:rPr dirty="0" smtClean="0">
                <a:ea typeface="+mn-ea"/>
                <a:cs typeface="+mn-cs"/>
              </a:rPr>
              <a:t>DFDs show the </a:t>
            </a:r>
            <a:r>
              <a:rPr dirty="0" smtClean="0">
                <a:solidFill>
                  <a:srgbClr val="FF0000"/>
                </a:solidFill>
                <a:ea typeface="+mn-ea"/>
                <a:cs typeface="+mn-cs"/>
              </a:rPr>
              <a:t>what </a:t>
            </a:r>
          </a:p>
          <a:p>
            <a:pPr lvl="1" eaLnBrk="1" hangingPunct="1">
              <a:lnSpc>
                <a:spcPct val="110000"/>
              </a:lnSpc>
              <a:defRPr/>
            </a:pPr>
            <a:r>
              <a:rPr dirty="0" smtClean="0"/>
              <a:t>But </a:t>
            </a:r>
            <a:r>
              <a:rPr dirty="0" smtClean="0">
                <a:solidFill>
                  <a:srgbClr val="FF0000"/>
                </a:solidFill>
              </a:rPr>
              <a:t>not how</a:t>
            </a:r>
          </a:p>
        </p:txBody>
      </p:sp>
      <p:sp>
        <p:nvSpPr>
          <p:cNvPr id="2355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7DD590FD-E403-4C2C-9C31-8776F657E24E}" type="slidenum">
              <a:rPr lang="en-US" altLang="en-US" sz="1000"/>
              <a:pPr eaLnBrk="1" hangingPunct="1"/>
              <a:t>36</a:t>
            </a:fld>
            <a:endParaRPr lang="en-US" altLang="en-US" sz="1000"/>
          </a:p>
        </p:txBody>
      </p:sp>
    </p:spTree>
    <p:custDataLst>
      <p:tags r:id="rId1"/>
    </p:custDataLst>
    <p:extLst>
      <p:ext uri="{BB962C8B-B14F-4D97-AF65-F5344CB8AC3E}">
        <p14:creationId xmlns:p14="http://schemas.microsoft.com/office/powerpoint/2010/main" val="1192399461"/>
      </p:ext>
    </p:extLst>
  </p:cSld>
  <p:clrMapOvr>
    <a:masterClrMapping/>
  </p:clrMapOvr>
  <p:transition advTm="67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Context Diagram Example</a:t>
            </a:r>
          </a:p>
        </p:txBody>
      </p:sp>
      <p:sp>
        <p:nvSpPr>
          <p:cNvPr id="25602"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C893DA24-65FE-4D19-9460-6AAF831F60C5}" type="slidenum">
              <a:rPr lang="en-US" altLang="en-US" sz="1000"/>
              <a:pPr eaLnBrk="1" hangingPunct="1"/>
              <a:t>37</a:t>
            </a:fld>
            <a:endParaRPr lang="en-US" altLang="en-US" sz="1000"/>
          </a:p>
        </p:txBody>
      </p:sp>
      <p:sp>
        <p:nvSpPr>
          <p:cNvPr id="25603" name="Oval 3"/>
          <p:cNvSpPr>
            <a:spLocks noChangeArrowheads="1"/>
          </p:cNvSpPr>
          <p:nvPr/>
        </p:nvSpPr>
        <p:spPr bwMode="auto">
          <a:xfrm>
            <a:off x="3657600" y="3124200"/>
            <a:ext cx="1447800" cy="12954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Private</a:t>
            </a:r>
          </a:p>
          <a:p>
            <a:pPr algn="ctr" eaLnBrk="1" hangingPunct="1"/>
            <a:r>
              <a:rPr lang="en-US" altLang="en-US" sz="1800"/>
              <a:t>Practice</a:t>
            </a:r>
          </a:p>
          <a:p>
            <a:pPr algn="ctr" eaLnBrk="1" hangingPunct="1"/>
            <a:r>
              <a:rPr lang="en-US" altLang="en-US" sz="1800"/>
              <a:t>Pt. care</a:t>
            </a:r>
          </a:p>
        </p:txBody>
      </p:sp>
      <p:sp>
        <p:nvSpPr>
          <p:cNvPr id="25604" name="Rectangle 4" descr="This is an example of the Context Diagram "/>
          <p:cNvSpPr>
            <a:spLocks noChangeArrowheads="1"/>
          </p:cNvSpPr>
          <p:nvPr/>
        </p:nvSpPr>
        <p:spPr bwMode="auto">
          <a:xfrm>
            <a:off x="1600200" y="2057400"/>
            <a:ext cx="13716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Patients</a:t>
            </a:r>
          </a:p>
        </p:txBody>
      </p:sp>
      <p:sp>
        <p:nvSpPr>
          <p:cNvPr id="25605" name="Rectangle 5"/>
          <p:cNvSpPr>
            <a:spLocks noChangeArrowheads="1"/>
          </p:cNvSpPr>
          <p:nvPr/>
        </p:nvSpPr>
        <p:spPr bwMode="auto">
          <a:xfrm>
            <a:off x="1600200" y="2743200"/>
            <a:ext cx="13716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Payers</a:t>
            </a:r>
          </a:p>
        </p:txBody>
      </p:sp>
      <p:sp>
        <p:nvSpPr>
          <p:cNvPr id="25606" name="Rectangle 6"/>
          <p:cNvSpPr>
            <a:spLocks noChangeArrowheads="1"/>
          </p:cNvSpPr>
          <p:nvPr/>
        </p:nvSpPr>
        <p:spPr bwMode="auto">
          <a:xfrm>
            <a:off x="1600200" y="4343400"/>
            <a:ext cx="13716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Pharmacies</a:t>
            </a:r>
          </a:p>
        </p:txBody>
      </p:sp>
      <p:sp>
        <p:nvSpPr>
          <p:cNvPr id="25607" name="Rectangle 7"/>
          <p:cNvSpPr>
            <a:spLocks noChangeArrowheads="1"/>
          </p:cNvSpPr>
          <p:nvPr/>
        </p:nvSpPr>
        <p:spPr bwMode="auto">
          <a:xfrm>
            <a:off x="1219200" y="5105400"/>
            <a:ext cx="17526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Pharmaceutical </a:t>
            </a:r>
          </a:p>
          <a:p>
            <a:pPr algn="ctr" eaLnBrk="1" hangingPunct="1"/>
            <a:r>
              <a:rPr lang="en-US" altLang="en-US" sz="1800"/>
              <a:t>companies</a:t>
            </a:r>
          </a:p>
        </p:txBody>
      </p:sp>
      <p:sp>
        <p:nvSpPr>
          <p:cNvPr id="25608" name="Rectangle 8"/>
          <p:cNvSpPr>
            <a:spLocks noChangeArrowheads="1"/>
          </p:cNvSpPr>
          <p:nvPr/>
        </p:nvSpPr>
        <p:spPr bwMode="auto">
          <a:xfrm>
            <a:off x="6324600" y="1600200"/>
            <a:ext cx="13716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Public Health</a:t>
            </a:r>
          </a:p>
        </p:txBody>
      </p:sp>
      <p:sp>
        <p:nvSpPr>
          <p:cNvPr id="25609" name="Rectangle 9"/>
          <p:cNvSpPr>
            <a:spLocks noChangeArrowheads="1"/>
          </p:cNvSpPr>
          <p:nvPr/>
        </p:nvSpPr>
        <p:spPr bwMode="auto">
          <a:xfrm>
            <a:off x="6324600" y="2971800"/>
            <a:ext cx="13716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Lab</a:t>
            </a:r>
          </a:p>
        </p:txBody>
      </p:sp>
      <p:sp>
        <p:nvSpPr>
          <p:cNvPr id="25610" name="Rectangle 10"/>
          <p:cNvSpPr>
            <a:spLocks noChangeArrowheads="1"/>
          </p:cNvSpPr>
          <p:nvPr/>
        </p:nvSpPr>
        <p:spPr bwMode="auto">
          <a:xfrm>
            <a:off x="6324600" y="2286000"/>
            <a:ext cx="13716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Local </a:t>
            </a:r>
          </a:p>
          <a:p>
            <a:pPr algn="ctr" eaLnBrk="1" hangingPunct="1"/>
            <a:r>
              <a:rPr lang="en-US" altLang="en-US" sz="1800"/>
              <a:t>Hospital</a:t>
            </a:r>
          </a:p>
        </p:txBody>
      </p:sp>
      <p:grpSp>
        <p:nvGrpSpPr>
          <p:cNvPr id="25611" name="Group 18"/>
          <p:cNvGrpSpPr>
            <a:grpSpLocks/>
          </p:cNvGrpSpPr>
          <p:nvPr/>
        </p:nvGrpSpPr>
        <p:grpSpPr bwMode="auto">
          <a:xfrm>
            <a:off x="6096000" y="4267200"/>
            <a:ext cx="1828800" cy="457200"/>
            <a:chOff x="432" y="2640"/>
            <a:chExt cx="816" cy="288"/>
          </a:xfrm>
        </p:grpSpPr>
        <p:grpSp>
          <p:nvGrpSpPr>
            <p:cNvPr id="25628" name="Group 19"/>
            <p:cNvGrpSpPr>
              <a:grpSpLocks/>
            </p:cNvGrpSpPr>
            <p:nvPr/>
          </p:nvGrpSpPr>
          <p:grpSpPr bwMode="auto">
            <a:xfrm>
              <a:off x="432" y="2640"/>
              <a:ext cx="816" cy="288"/>
              <a:chOff x="432" y="2640"/>
              <a:chExt cx="816" cy="288"/>
            </a:xfrm>
          </p:grpSpPr>
          <p:sp>
            <p:nvSpPr>
              <p:cNvPr id="25630" name="Line 20"/>
              <p:cNvSpPr>
                <a:spLocks noChangeShapeType="1"/>
              </p:cNvSpPr>
              <p:nvPr/>
            </p:nvSpPr>
            <p:spPr bwMode="auto">
              <a:xfrm>
                <a:off x="432" y="2640"/>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31" name="Line 21"/>
              <p:cNvSpPr>
                <a:spLocks noChangeShapeType="1"/>
              </p:cNvSpPr>
              <p:nvPr/>
            </p:nvSpPr>
            <p:spPr bwMode="auto">
              <a:xfrm>
                <a:off x="432" y="2928"/>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25632" name="AutoShape 22"/>
              <p:cNvCxnSpPr>
                <a:cxnSpLocks noChangeShapeType="1"/>
                <a:endCxn id="25631" idx="0"/>
              </p:cNvCxnSpPr>
              <p:nvPr/>
            </p:nvCxnSpPr>
            <p:spPr bwMode="auto">
              <a:xfrm>
                <a:off x="432" y="2640"/>
                <a:ext cx="0" cy="2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sp>
          <p:nvSpPr>
            <p:cNvPr id="25629" name="Text Box 23"/>
            <p:cNvSpPr txBox="1">
              <a:spLocks noChangeArrowheads="1"/>
            </p:cNvSpPr>
            <p:nvPr/>
          </p:nvSpPr>
          <p:spPr bwMode="auto">
            <a:xfrm>
              <a:off x="528" y="2669"/>
              <a:ext cx="30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t>EMR</a:t>
              </a:r>
            </a:p>
          </p:txBody>
        </p:sp>
      </p:grpSp>
      <p:grpSp>
        <p:nvGrpSpPr>
          <p:cNvPr id="25612" name="Group 24"/>
          <p:cNvGrpSpPr>
            <a:grpSpLocks/>
          </p:cNvGrpSpPr>
          <p:nvPr/>
        </p:nvGrpSpPr>
        <p:grpSpPr bwMode="auto">
          <a:xfrm>
            <a:off x="6096000" y="4876800"/>
            <a:ext cx="1839913" cy="457200"/>
            <a:chOff x="432" y="2640"/>
            <a:chExt cx="848" cy="288"/>
          </a:xfrm>
        </p:grpSpPr>
        <p:grpSp>
          <p:nvGrpSpPr>
            <p:cNvPr id="25623" name="Group 25"/>
            <p:cNvGrpSpPr>
              <a:grpSpLocks/>
            </p:cNvGrpSpPr>
            <p:nvPr/>
          </p:nvGrpSpPr>
          <p:grpSpPr bwMode="auto">
            <a:xfrm>
              <a:off x="432" y="2640"/>
              <a:ext cx="816" cy="288"/>
              <a:chOff x="432" y="2640"/>
              <a:chExt cx="816" cy="288"/>
            </a:xfrm>
          </p:grpSpPr>
          <p:sp>
            <p:nvSpPr>
              <p:cNvPr id="25625" name="Line 26"/>
              <p:cNvSpPr>
                <a:spLocks noChangeShapeType="1"/>
              </p:cNvSpPr>
              <p:nvPr/>
            </p:nvSpPr>
            <p:spPr bwMode="auto">
              <a:xfrm>
                <a:off x="432" y="2640"/>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5626" name="Line 27"/>
              <p:cNvSpPr>
                <a:spLocks noChangeShapeType="1"/>
              </p:cNvSpPr>
              <p:nvPr/>
            </p:nvSpPr>
            <p:spPr bwMode="auto">
              <a:xfrm>
                <a:off x="432" y="2928"/>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25627" name="AutoShape 28"/>
              <p:cNvCxnSpPr>
                <a:cxnSpLocks noChangeShapeType="1"/>
                <a:endCxn id="25626" idx="0"/>
              </p:cNvCxnSpPr>
              <p:nvPr/>
            </p:nvCxnSpPr>
            <p:spPr bwMode="auto">
              <a:xfrm>
                <a:off x="432" y="2640"/>
                <a:ext cx="0" cy="2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sp>
          <p:nvSpPr>
            <p:cNvPr id="25624" name="Text Box 29"/>
            <p:cNvSpPr txBox="1">
              <a:spLocks noChangeArrowheads="1"/>
            </p:cNvSpPr>
            <p:nvPr/>
          </p:nvSpPr>
          <p:spPr bwMode="auto">
            <a:xfrm>
              <a:off x="528" y="2669"/>
              <a:ext cx="7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t>ePrescriptions</a:t>
              </a:r>
            </a:p>
          </p:txBody>
        </p:sp>
      </p:grpSp>
      <p:cxnSp>
        <p:nvCxnSpPr>
          <p:cNvPr id="25613" name="AutoShape 30"/>
          <p:cNvCxnSpPr>
            <a:cxnSpLocks noChangeShapeType="1"/>
            <a:stCxn id="25604" idx="3"/>
            <a:endCxn id="25603" idx="0"/>
          </p:cNvCxnSpPr>
          <p:nvPr/>
        </p:nvCxnSpPr>
        <p:spPr bwMode="auto">
          <a:xfrm>
            <a:off x="2971800" y="2324100"/>
            <a:ext cx="1409700" cy="800100"/>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5614" name="AutoShape 31"/>
          <p:cNvCxnSpPr>
            <a:cxnSpLocks noChangeShapeType="1"/>
            <a:stCxn id="25605" idx="3"/>
            <a:endCxn id="25603" idx="1"/>
          </p:cNvCxnSpPr>
          <p:nvPr/>
        </p:nvCxnSpPr>
        <p:spPr bwMode="auto">
          <a:xfrm>
            <a:off x="2971800" y="3009900"/>
            <a:ext cx="898525" cy="303213"/>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5615" name="AutoShape 32"/>
          <p:cNvCxnSpPr>
            <a:cxnSpLocks noChangeShapeType="1"/>
            <a:stCxn id="25606" idx="3"/>
            <a:endCxn id="25603" idx="3"/>
          </p:cNvCxnSpPr>
          <p:nvPr/>
        </p:nvCxnSpPr>
        <p:spPr bwMode="auto">
          <a:xfrm flipV="1">
            <a:off x="2971800" y="4230688"/>
            <a:ext cx="898525" cy="379412"/>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5616" name="AutoShape 33"/>
          <p:cNvCxnSpPr>
            <a:cxnSpLocks noChangeShapeType="1"/>
            <a:stCxn id="25607" idx="3"/>
            <a:endCxn id="25603" idx="4"/>
          </p:cNvCxnSpPr>
          <p:nvPr/>
        </p:nvCxnSpPr>
        <p:spPr bwMode="auto">
          <a:xfrm flipV="1">
            <a:off x="2971800" y="4419600"/>
            <a:ext cx="1409700" cy="952500"/>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5617" name="AutoShape 34"/>
          <p:cNvCxnSpPr>
            <a:cxnSpLocks noChangeShapeType="1"/>
            <a:stCxn id="25608" idx="1"/>
            <a:endCxn id="25603" idx="0"/>
          </p:cNvCxnSpPr>
          <p:nvPr/>
        </p:nvCxnSpPr>
        <p:spPr bwMode="auto">
          <a:xfrm rot="10800000" flipV="1">
            <a:off x="4381500" y="1866900"/>
            <a:ext cx="1943100" cy="1257300"/>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5618" name="AutoShape 35"/>
          <p:cNvCxnSpPr>
            <a:cxnSpLocks noChangeShapeType="1"/>
            <a:stCxn id="25610" idx="1"/>
            <a:endCxn id="25603" idx="7"/>
          </p:cNvCxnSpPr>
          <p:nvPr/>
        </p:nvCxnSpPr>
        <p:spPr bwMode="auto">
          <a:xfrm rot="10800000" flipV="1">
            <a:off x="4892675" y="2552700"/>
            <a:ext cx="1431925" cy="760413"/>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5619" name="AutoShape 37"/>
          <p:cNvCxnSpPr>
            <a:cxnSpLocks noChangeShapeType="1"/>
            <a:stCxn id="25609" idx="1"/>
            <a:endCxn id="25603" idx="6"/>
          </p:cNvCxnSpPr>
          <p:nvPr/>
        </p:nvCxnSpPr>
        <p:spPr bwMode="auto">
          <a:xfrm rot="10800000" flipV="1">
            <a:off x="5105400" y="3238500"/>
            <a:ext cx="1219200" cy="533400"/>
          </a:xfrm>
          <a:prstGeom prst="curvedConnector3">
            <a:avLst>
              <a:gd name="adj1" fmla="val 50000"/>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5620" name="AutoShape 38"/>
          <p:cNvCxnSpPr>
            <a:cxnSpLocks noChangeShapeType="1"/>
            <a:stCxn id="25603" idx="5"/>
          </p:cNvCxnSpPr>
          <p:nvPr/>
        </p:nvCxnSpPr>
        <p:spPr bwMode="auto">
          <a:xfrm rot="16200000" flipH="1">
            <a:off x="5323682" y="3799681"/>
            <a:ext cx="341312" cy="1203325"/>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5621" name="AutoShape 39"/>
          <p:cNvCxnSpPr>
            <a:cxnSpLocks noChangeShapeType="1"/>
            <a:stCxn id="25603" idx="5"/>
          </p:cNvCxnSpPr>
          <p:nvPr/>
        </p:nvCxnSpPr>
        <p:spPr bwMode="auto">
          <a:xfrm rot="16200000" flipH="1">
            <a:off x="5056982" y="4066381"/>
            <a:ext cx="874712" cy="1203325"/>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25622" name="Rectangle 1"/>
          <p:cNvSpPr>
            <a:spLocks noChangeArrowheads="1"/>
          </p:cNvSpPr>
          <p:nvPr/>
        </p:nvSpPr>
        <p:spPr bwMode="auto">
          <a:xfrm>
            <a:off x="2511425" y="5943600"/>
            <a:ext cx="41195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a:t>This is an example of the Context Diagram </a:t>
            </a:r>
          </a:p>
        </p:txBody>
      </p:sp>
      <p:sp>
        <p:nvSpPr>
          <p:cNvPr id="2" name="Rectangle 1"/>
          <p:cNvSpPr/>
          <p:nvPr/>
        </p:nvSpPr>
        <p:spPr>
          <a:xfrm>
            <a:off x="5634251" y="5506504"/>
            <a:ext cx="4352474" cy="369332"/>
          </a:xfrm>
          <a:prstGeom prst="rect">
            <a:avLst/>
          </a:prstGeom>
        </p:spPr>
        <p:txBody>
          <a:bodyPr wrap="none">
            <a:spAutoFit/>
          </a:bodyPr>
          <a:lstStyle/>
          <a:p>
            <a:r>
              <a:rPr lang="en-US" altLang="en-US" dirty="0"/>
              <a:t>the EMR and an </a:t>
            </a:r>
            <a:r>
              <a:rPr lang="en-US" altLang="en-US" dirty="0" err="1"/>
              <a:t>ePrescription</a:t>
            </a:r>
            <a:r>
              <a:rPr lang="en-US" altLang="en-US" dirty="0"/>
              <a:t> data store</a:t>
            </a:r>
            <a:endParaRPr lang="en-US" dirty="0"/>
          </a:p>
        </p:txBody>
      </p:sp>
    </p:spTree>
    <p:custDataLst>
      <p:tags r:id="rId1"/>
    </p:custDataLst>
    <p:extLst>
      <p:ext uri="{BB962C8B-B14F-4D97-AF65-F5344CB8AC3E}">
        <p14:creationId xmlns:p14="http://schemas.microsoft.com/office/powerpoint/2010/main" val="56834120"/>
      </p:ext>
    </p:extLst>
  </p:cSld>
  <p:clrMapOvr>
    <a:masterClrMapping/>
  </p:clrMapOvr>
  <p:transition advTm="56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Example DFD for Patient Visit</a:t>
            </a:r>
          </a:p>
        </p:txBody>
      </p:sp>
      <p:sp>
        <p:nvSpPr>
          <p:cNvPr id="27650"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81620A7A-3A1D-4689-9283-1A417649FA55}" type="slidenum">
              <a:rPr lang="en-US" altLang="en-US" sz="1000"/>
              <a:pPr eaLnBrk="1" hangingPunct="1"/>
              <a:t>38</a:t>
            </a:fld>
            <a:endParaRPr lang="en-US" altLang="en-US" sz="1000"/>
          </a:p>
        </p:txBody>
      </p:sp>
      <p:sp>
        <p:nvSpPr>
          <p:cNvPr id="27651" name="Rectangle 3"/>
          <p:cNvSpPr>
            <a:spLocks noChangeArrowheads="1"/>
          </p:cNvSpPr>
          <p:nvPr/>
        </p:nvSpPr>
        <p:spPr bwMode="auto">
          <a:xfrm>
            <a:off x="685800" y="3048000"/>
            <a:ext cx="9144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Patient</a:t>
            </a:r>
          </a:p>
        </p:txBody>
      </p:sp>
      <p:sp>
        <p:nvSpPr>
          <p:cNvPr id="27652" name="Rectangle 4"/>
          <p:cNvSpPr>
            <a:spLocks noChangeArrowheads="1"/>
          </p:cNvSpPr>
          <p:nvPr/>
        </p:nvSpPr>
        <p:spPr bwMode="auto">
          <a:xfrm>
            <a:off x="3733800" y="2667000"/>
            <a:ext cx="12192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Medical </a:t>
            </a:r>
          </a:p>
          <a:p>
            <a:pPr algn="ctr" eaLnBrk="1" hangingPunct="1"/>
            <a:r>
              <a:rPr lang="en-US" altLang="en-US" sz="1800"/>
              <a:t>Assistant</a:t>
            </a:r>
          </a:p>
        </p:txBody>
      </p:sp>
      <p:sp>
        <p:nvSpPr>
          <p:cNvPr id="27653" name="Oval 5"/>
          <p:cNvSpPr>
            <a:spLocks noChangeArrowheads="1"/>
          </p:cNvSpPr>
          <p:nvPr/>
        </p:nvSpPr>
        <p:spPr bwMode="auto">
          <a:xfrm>
            <a:off x="2438400" y="19050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Reception</a:t>
            </a:r>
          </a:p>
          <a:p>
            <a:pPr algn="ctr" eaLnBrk="1" hangingPunct="1"/>
            <a:r>
              <a:rPr lang="en-US" altLang="en-US" sz="1800"/>
              <a:t>intake</a:t>
            </a:r>
          </a:p>
        </p:txBody>
      </p:sp>
      <p:cxnSp>
        <p:nvCxnSpPr>
          <p:cNvPr id="27654" name="AutoShape 6"/>
          <p:cNvCxnSpPr>
            <a:cxnSpLocks noChangeShapeType="1"/>
            <a:stCxn id="27651" idx="0"/>
            <a:endCxn id="27653" idx="2"/>
          </p:cNvCxnSpPr>
          <p:nvPr/>
        </p:nvCxnSpPr>
        <p:spPr bwMode="auto">
          <a:xfrm rot="-5400000">
            <a:off x="1485900" y="2095500"/>
            <a:ext cx="609600" cy="1295400"/>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7655" name="AutoShape 7"/>
          <p:cNvCxnSpPr>
            <a:cxnSpLocks noChangeShapeType="1"/>
            <a:stCxn id="27653" idx="6"/>
            <a:endCxn id="27652" idx="0"/>
          </p:cNvCxnSpPr>
          <p:nvPr/>
        </p:nvCxnSpPr>
        <p:spPr bwMode="auto">
          <a:xfrm>
            <a:off x="3581400" y="2438400"/>
            <a:ext cx="762000" cy="228600"/>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7656" name="Rectangle 14"/>
          <p:cNvSpPr>
            <a:spLocks noChangeArrowheads="1"/>
          </p:cNvSpPr>
          <p:nvPr/>
        </p:nvSpPr>
        <p:spPr bwMode="auto">
          <a:xfrm>
            <a:off x="2971800" y="4800600"/>
            <a:ext cx="12192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Provider</a:t>
            </a:r>
          </a:p>
        </p:txBody>
      </p:sp>
      <p:sp>
        <p:nvSpPr>
          <p:cNvPr id="27657" name="Oval 15"/>
          <p:cNvSpPr>
            <a:spLocks noChangeArrowheads="1"/>
          </p:cNvSpPr>
          <p:nvPr/>
        </p:nvSpPr>
        <p:spPr bwMode="auto">
          <a:xfrm>
            <a:off x="1752600" y="37338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Asses-</a:t>
            </a:r>
          </a:p>
          <a:p>
            <a:pPr algn="ctr" eaLnBrk="1" hangingPunct="1"/>
            <a:r>
              <a:rPr lang="en-US" altLang="en-US" sz="1800"/>
              <a:t>sment</a:t>
            </a:r>
          </a:p>
        </p:txBody>
      </p:sp>
      <p:cxnSp>
        <p:nvCxnSpPr>
          <p:cNvPr id="27658" name="AutoShape 16"/>
          <p:cNvCxnSpPr>
            <a:cxnSpLocks noChangeShapeType="1"/>
            <a:stCxn id="27656" idx="0"/>
            <a:endCxn id="27657" idx="6"/>
          </p:cNvCxnSpPr>
          <p:nvPr/>
        </p:nvCxnSpPr>
        <p:spPr bwMode="auto">
          <a:xfrm rot="5400000" flipH="1">
            <a:off x="2971800" y="4191000"/>
            <a:ext cx="533400" cy="685800"/>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7659" name="AutoShape 17"/>
          <p:cNvCxnSpPr>
            <a:cxnSpLocks noChangeShapeType="1"/>
            <a:stCxn id="27657" idx="0"/>
            <a:endCxn id="27651" idx="3"/>
          </p:cNvCxnSpPr>
          <p:nvPr/>
        </p:nvCxnSpPr>
        <p:spPr bwMode="auto">
          <a:xfrm rot="5400000" flipH="1">
            <a:off x="1752600" y="3162300"/>
            <a:ext cx="419100" cy="723900"/>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27660" name="Oval 18"/>
          <p:cNvSpPr>
            <a:spLocks noChangeArrowheads="1"/>
          </p:cNvSpPr>
          <p:nvPr/>
        </p:nvSpPr>
        <p:spPr bwMode="auto">
          <a:xfrm>
            <a:off x="4114800" y="51816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Orders</a:t>
            </a:r>
          </a:p>
        </p:txBody>
      </p:sp>
      <p:cxnSp>
        <p:nvCxnSpPr>
          <p:cNvPr id="27661" name="AutoShape 20"/>
          <p:cNvCxnSpPr>
            <a:cxnSpLocks noChangeShapeType="1"/>
            <a:stCxn id="27656" idx="2"/>
            <a:endCxn id="27660" idx="2"/>
          </p:cNvCxnSpPr>
          <p:nvPr/>
        </p:nvCxnSpPr>
        <p:spPr bwMode="auto">
          <a:xfrm rot="16200000" flipH="1">
            <a:off x="3657600" y="5257800"/>
            <a:ext cx="381000" cy="533400"/>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27662" name="Oval 26"/>
          <p:cNvSpPr>
            <a:spLocks noChangeArrowheads="1"/>
          </p:cNvSpPr>
          <p:nvPr/>
        </p:nvSpPr>
        <p:spPr bwMode="auto">
          <a:xfrm>
            <a:off x="5029200" y="38100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Charting</a:t>
            </a:r>
          </a:p>
        </p:txBody>
      </p:sp>
      <p:cxnSp>
        <p:nvCxnSpPr>
          <p:cNvPr id="27663" name="AutoShape 28"/>
          <p:cNvCxnSpPr>
            <a:cxnSpLocks noChangeShapeType="1"/>
            <a:stCxn id="27656" idx="0"/>
            <a:endCxn id="27662" idx="2"/>
          </p:cNvCxnSpPr>
          <p:nvPr/>
        </p:nvCxnSpPr>
        <p:spPr bwMode="auto">
          <a:xfrm rot="-5400000">
            <a:off x="4076700" y="3848100"/>
            <a:ext cx="457200" cy="1447800"/>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grpSp>
        <p:nvGrpSpPr>
          <p:cNvPr id="27664" name="Group 30"/>
          <p:cNvGrpSpPr>
            <a:grpSpLocks/>
          </p:cNvGrpSpPr>
          <p:nvPr/>
        </p:nvGrpSpPr>
        <p:grpSpPr bwMode="auto">
          <a:xfrm>
            <a:off x="6705600" y="6096000"/>
            <a:ext cx="1327150" cy="457200"/>
            <a:chOff x="432" y="2640"/>
            <a:chExt cx="836" cy="288"/>
          </a:xfrm>
        </p:grpSpPr>
        <p:grpSp>
          <p:nvGrpSpPr>
            <p:cNvPr id="27696" name="Group 31"/>
            <p:cNvGrpSpPr>
              <a:grpSpLocks/>
            </p:cNvGrpSpPr>
            <p:nvPr/>
          </p:nvGrpSpPr>
          <p:grpSpPr bwMode="auto">
            <a:xfrm>
              <a:off x="432" y="2640"/>
              <a:ext cx="816" cy="288"/>
              <a:chOff x="432" y="2640"/>
              <a:chExt cx="816" cy="288"/>
            </a:xfrm>
          </p:grpSpPr>
          <p:sp>
            <p:nvSpPr>
              <p:cNvPr id="27698" name="Line 32"/>
              <p:cNvSpPr>
                <a:spLocks noChangeShapeType="1"/>
              </p:cNvSpPr>
              <p:nvPr/>
            </p:nvSpPr>
            <p:spPr bwMode="auto">
              <a:xfrm>
                <a:off x="432" y="2640"/>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9" name="Line 33"/>
              <p:cNvSpPr>
                <a:spLocks noChangeShapeType="1"/>
              </p:cNvSpPr>
              <p:nvPr/>
            </p:nvSpPr>
            <p:spPr bwMode="auto">
              <a:xfrm>
                <a:off x="432" y="2928"/>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27700" name="AutoShape 34"/>
              <p:cNvCxnSpPr>
                <a:cxnSpLocks noChangeShapeType="1"/>
                <a:endCxn id="27699" idx="0"/>
              </p:cNvCxnSpPr>
              <p:nvPr/>
            </p:nvCxnSpPr>
            <p:spPr bwMode="auto">
              <a:xfrm>
                <a:off x="432" y="2640"/>
                <a:ext cx="0" cy="2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sp>
          <p:nvSpPr>
            <p:cNvPr id="27697" name="Text Box 35"/>
            <p:cNvSpPr txBox="1">
              <a:spLocks noChangeArrowheads="1"/>
            </p:cNvSpPr>
            <p:nvPr/>
          </p:nvSpPr>
          <p:spPr bwMode="auto">
            <a:xfrm>
              <a:off x="528" y="2669"/>
              <a:ext cx="7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t>EHR        </a:t>
              </a:r>
            </a:p>
          </p:txBody>
        </p:sp>
      </p:grpSp>
      <p:cxnSp>
        <p:nvCxnSpPr>
          <p:cNvPr id="27665" name="AutoShape 36"/>
          <p:cNvCxnSpPr>
            <a:cxnSpLocks noChangeShapeType="1"/>
            <a:stCxn id="27662" idx="6"/>
            <a:endCxn id="27697" idx="0"/>
          </p:cNvCxnSpPr>
          <p:nvPr/>
        </p:nvCxnSpPr>
        <p:spPr bwMode="auto">
          <a:xfrm>
            <a:off x="6172200" y="4343400"/>
            <a:ext cx="1273175" cy="1798638"/>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grpSp>
        <p:nvGrpSpPr>
          <p:cNvPr id="27666" name="Group 37"/>
          <p:cNvGrpSpPr>
            <a:grpSpLocks/>
          </p:cNvGrpSpPr>
          <p:nvPr/>
        </p:nvGrpSpPr>
        <p:grpSpPr bwMode="auto">
          <a:xfrm>
            <a:off x="5257800" y="2362200"/>
            <a:ext cx="1555750" cy="457200"/>
            <a:chOff x="432" y="2640"/>
            <a:chExt cx="980" cy="288"/>
          </a:xfrm>
        </p:grpSpPr>
        <p:grpSp>
          <p:nvGrpSpPr>
            <p:cNvPr id="27691" name="Group 38"/>
            <p:cNvGrpSpPr>
              <a:grpSpLocks/>
            </p:cNvGrpSpPr>
            <p:nvPr/>
          </p:nvGrpSpPr>
          <p:grpSpPr bwMode="auto">
            <a:xfrm>
              <a:off x="432" y="2640"/>
              <a:ext cx="816" cy="288"/>
              <a:chOff x="432" y="2640"/>
              <a:chExt cx="816" cy="288"/>
            </a:xfrm>
          </p:grpSpPr>
          <p:sp>
            <p:nvSpPr>
              <p:cNvPr id="27693" name="Line 39"/>
              <p:cNvSpPr>
                <a:spLocks noChangeShapeType="1"/>
              </p:cNvSpPr>
              <p:nvPr/>
            </p:nvSpPr>
            <p:spPr bwMode="auto">
              <a:xfrm>
                <a:off x="432" y="2640"/>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4" name="Line 40"/>
              <p:cNvSpPr>
                <a:spLocks noChangeShapeType="1"/>
              </p:cNvSpPr>
              <p:nvPr/>
            </p:nvSpPr>
            <p:spPr bwMode="auto">
              <a:xfrm>
                <a:off x="432" y="2928"/>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27695" name="AutoShape 41"/>
              <p:cNvCxnSpPr>
                <a:cxnSpLocks noChangeShapeType="1"/>
                <a:endCxn id="27694" idx="0"/>
              </p:cNvCxnSpPr>
              <p:nvPr/>
            </p:nvCxnSpPr>
            <p:spPr bwMode="auto">
              <a:xfrm>
                <a:off x="432" y="2640"/>
                <a:ext cx="0" cy="2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sp>
          <p:nvSpPr>
            <p:cNvPr id="27692" name="Text Box 42"/>
            <p:cNvSpPr txBox="1">
              <a:spLocks noChangeArrowheads="1"/>
            </p:cNvSpPr>
            <p:nvPr/>
          </p:nvSpPr>
          <p:spPr bwMode="auto">
            <a:xfrm>
              <a:off x="528" y="2669"/>
              <a:ext cx="88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t>Admin. data</a:t>
              </a:r>
            </a:p>
          </p:txBody>
        </p:sp>
      </p:grpSp>
      <p:cxnSp>
        <p:nvCxnSpPr>
          <p:cNvPr id="27667" name="AutoShape 43"/>
          <p:cNvCxnSpPr>
            <a:cxnSpLocks noChangeShapeType="1"/>
            <a:stCxn id="27653" idx="0"/>
            <a:endCxn id="27692" idx="0"/>
          </p:cNvCxnSpPr>
          <p:nvPr/>
        </p:nvCxnSpPr>
        <p:spPr bwMode="auto">
          <a:xfrm rot="5400000" flipV="1">
            <a:off x="4309269" y="605631"/>
            <a:ext cx="503238" cy="3101975"/>
          </a:xfrm>
          <a:prstGeom prst="curvedConnector3">
            <a:avLst>
              <a:gd name="adj1" fmla="val -45426"/>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7668" name="Oval 44"/>
          <p:cNvSpPr>
            <a:spLocks noChangeArrowheads="1"/>
          </p:cNvSpPr>
          <p:nvPr/>
        </p:nvSpPr>
        <p:spPr bwMode="auto">
          <a:xfrm>
            <a:off x="7391400" y="34290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Billing</a:t>
            </a:r>
          </a:p>
        </p:txBody>
      </p:sp>
      <p:sp>
        <p:nvSpPr>
          <p:cNvPr id="27669" name="Rectangle 45"/>
          <p:cNvSpPr>
            <a:spLocks noChangeArrowheads="1"/>
          </p:cNvSpPr>
          <p:nvPr/>
        </p:nvSpPr>
        <p:spPr bwMode="auto">
          <a:xfrm>
            <a:off x="6553200" y="1524000"/>
            <a:ext cx="9144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Payer</a:t>
            </a:r>
          </a:p>
        </p:txBody>
      </p:sp>
      <p:cxnSp>
        <p:nvCxnSpPr>
          <p:cNvPr id="27670" name="AutoShape 46"/>
          <p:cNvCxnSpPr>
            <a:cxnSpLocks noChangeShapeType="1"/>
            <a:stCxn id="27692" idx="3"/>
            <a:endCxn id="27668" idx="0"/>
          </p:cNvCxnSpPr>
          <p:nvPr/>
        </p:nvCxnSpPr>
        <p:spPr bwMode="auto">
          <a:xfrm>
            <a:off x="6813550" y="2592388"/>
            <a:ext cx="1149350" cy="836612"/>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7671" name="AutoShape 47"/>
          <p:cNvCxnSpPr>
            <a:cxnSpLocks noChangeShapeType="1"/>
            <a:stCxn id="27668" idx="7"/>
            <a:endCxn id="27669" idx="3"/>
          </p:cNvCxnSpPr>
          <p:nvPr/>
        </p:nvCxnSpPr>
        <p:spPr bwMode="auto">
          <a:xfrm rot="5400000" flipH="1">
            <a:off x="7020719" y="2237581"/>
            <a:ext cx="1793875" cy="900113"/>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7672" name="AutoShape 50"/>
          <p:cNvCxnSpPr>
            <a:cxnSpLocks noChangeShapeType="1"/>
            <a:stCxn id="27660" idx="7"/>
            <a:endCxn id="27698" idx="0"/>
          </p:cNvCxnSpPr>
          <p:nvPr/>
        </p:nvCxnSpPr>
        <p:spPr bwMode="auto">
          <a:xfrm rot="5400000" flipV="1">
            <a:off x="5518944" y="4909344"/>
            <a:ext cx="758825" cy="1614487"/>
          </a:xfrm>
          <a:prstGeom prst="curvedConnector3">
            <a:avLst>
              <a:gd name="adj1" fmla="val -38495"/>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7673" name="AutoShape 51"/>
          <p:cNvCxnSpPr>
            <a:cxnSpLocks noChangeShapeType="1"/>
            <a:stCxn id="27668" idx="6"/>
            <a:endCxn id="27697" idx="3"/>
          </p:cNvCxnSpPr>
          <p:nvPr/>
        </p:nvCxnSpPr>
        <p:spPr bwMode="auto">
          <a:xfrm flipH="1">
            <a:off x="8032750" y="3962400"/>
            <a:ext cx="501650" cy="2363788"/>
          </a:xfrm>
          <a:prstGeom prst="curvedConnector3">
            <a:avLst>
              <a:gd name="adj1" fmla="val -45569"/>
            </a:avLst>
          </a:prstGeom>
          <a:noFill/>
          <a:ln w="9525">
            <a:solidFill>
              <a:schemeClr val="tx1"/>
            </a:solidFill>
            <a:round/>
            <a:headEnd type="triangle" w="med" len="med"/>
            <a:tailEnd/>
          </a:ln>
          <a:extLst>
            <a:ext uri="{909E8E84-426E-40DD-AFC4-6F175D3DCCD1}">
              <a14:hiddenFill xmlns:a14="http://schemas.microsoft.com/office/drawing/2010/main">
                <a:noFill/>
              </a14:hiddenFill>
            </a:ext>
          </a:extLst>
        </p:spPr>
      </p:cxnSp>
      <p:cxnSp>
        <p:nvCxnSpPr>
          <p:cNvPr id="27674" name="AutoShape 54"/>
          <p:cNvCxnSpPr>
            <a:cxnSpLocks noChangeShapeType="1"/>
            <a:stCxn id="27662" idx="1"/>
            <a:endCxn id="27657" idx="7"/>
          </p:cNvCxnSpPr>
          <p:nvPr/>
        </p:nvCxnSpPr>
        <p:spPr bwMode="auto">
          <a:xfrm rot="5400000" flipH="1">
            <a:off x="3924301" y="2693987"/>
            <a:ext cx="76200" cy="2466975"/>
          </a:xfrm>
          <a:prstGeom prst="curvedConnector3">
            <a:avLst>
              <a:gd name="adj1" fmla="val 604167"/>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27675" name="Text Box 55"/>
          <p:cNvSpPr txBox="1">
            <a:spLocks noChangeArrowheads="1"/>
          </p:cNvSpPr>
          <p:nvPr/>
        </p:nvSpPr>
        <p:spPr bwMode="auto">
          <a:xfrm>
            <a:off x="3657600" y="1752600"/>
            <a:ext cx="12461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Intake data</a:t>
            </a:r>
          </a:p>
        </p:txBody>
      </p:sp>
      <p:sp>
        <p:nvSpPr>
          <p:cNvPr id="27676" name="Text Box 56"/>
          <p:cNvSpPr txBox="1">
            <a:spLocks noChangeArrowheads="1"/>
          </p:cNvSpPr>
          <p:nvPr/>
        </p:nvSpPr>
        <p:spPr bwMode="auto">
          <a:xfrm>
            <a:off x="838200" y="1600200"/>
            <a:ext cx="97313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Reason </a:t>
            </a:r>
          </a:p>
          <a:p>
            <a:pPr eaLnBrk="1" hangingPunct="1"/>
            <a:r>
              <a:rPr lang="en-US" altLang="en-US" sz="1600" b="1"/>
              <a:t>for visit</a:t>
            </a:r>
          </a:p>
        </p:txBody>
      </p:sp>
      <p:sp>
        <p:nvSpPr>
          <p:cNvPr id="27677" name="Text Box 58"/>
          <p:cNvSpPr txBox="1">
            <a:spLocks noChangeArrowheads="1"/>
          </p:cNvSpPr>
          <p:nvPr/>
        </p:nvSpPr>
        <p:spPr bwMode="auto">
          <a:xfrm>
            <a:off x="8001000" y="4724400"/>
            <a:ext cx="7699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codes</a:t>
            </a:r>
          </a:p>
        </p:txBody>
      </p:sp>
      <p:sp>
        <p:nvSpPr>
          <p:cNvPr id="27678" name="Text Box 59"/>
          <p:cNvSpPr txBox="1">
            <a:spLocks noChangeArrowheads="1"/>
          </p:cNvSpPr>
          <p:nvPr/>
        </p:nvSpPr>
        <p:spPr bwMode="auto">
          <a:xfrm>
            <a:off x="6629400" y="2743200"/>
            <a:ext cx="928688"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Demog,</a:t>
            </a:r>
          </a:p>
          <a:p>
            <a:pPr eaLnBrk="1" hangingPunct="1"/>
            <a:r>
              <a:rPr lang="en-US" altLang="en-US" sz="1600" b="1"/>
              <a:t>date</a:t>
            </a:r>
          </a:p>
        </p:txBody>
      </p:sp>
      <p:sp>
        <p:nvSpPr>
          <p:cNvPr id="27679" name="Text Box 60"/>
          <p:cNvSpPr txBox="1">
            <a:spLocks noChangeArrowheads="1"/>
          </p:cNvSpPr>
          <p:nvPr/>
        </p:nvSpPr>
        <p:spPr bwMode="auto">
          <a:xfrm>
            <a:off x="7848600" y="1905000"/>
            <a:ext cx="7048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claim</a:t>
            </a:r>
          </a:p>
        </p:txBody>
      </p:sp>
      <p:sp>
        <p:nvSpPr>
          <p:cNvPr id="27680" name="Text Box 61"/>
          <p:cNvSpPr txBox="1">
            <a:spLocks noChangeArrowheads="1"/>
          </p:cNvSpPr>
          <p:nvPr/>
        </p:nvSpPr>
        <p:spPr bwMode="auto">
          <a:xfrm>
            <a:off x="6248400" y="3886200"/>
            <a:ext cx="9080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Clinical</a:t>
            </a:r>
          </a:p>
          <a:p>
            <a:pPr eaLnBrk="1" hangingPunct="1"/>
            <a:r>
              <a:rPr lang="en-US" altLang="en-US" sz="1600" b="1"/>
              <a:t>data</a:t>
            </a:r>
          </a:p>
        </p:txBody>
      </p:sp>
      <p:sp>
        <p:nvSpPr>
          <p:cNvPr id="27681" name="Text Box 62"/>
          <p:cNvSpPr txBox="1">
            <a:spLocks noChangeArrowheads="1"/>
          </p:cNvSpPr>
          <p:nvPr/>
        </p:nvSpPr>
        <p:spPr bwMode="auto">
          <a:xfrm>
            <a:off x="5867400" y="5562600"/>
            <a:ext cx="7381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Order</a:t>
            </a:r>
          </a:p>
        </p:txBody>
      </p:sp>
      <p:sp>
        <p:nvSpPr>
          <p:cNvPr id="27682" name="Text Box 63"/>
          <p:cNvSpPr txBox="1">
            <a:spLocks noChangeArrowheads="1"/>
          </p:cNvSpPr>
          <p:nvPr/>
        </p:nvSpPr>
        <p:spPr bwMode="auto">
          <a:xfrm>
            <a:off x="2743200" y="5638800"/>
            <a:ext cx="10858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Order /</a:t>
            </a:r>
          </a:p>
          <a:p>
            <a:pPr eaLnBrk="1" hangingPunct="1"/>
            <a:r>
              <a:rPr lang="en-US" altLang="en-US" sz="1600" b="1"/>
              <a:t>response</a:t>
            </a:r>
          </a:p>
        </p:txBody>
      </p:sp>
      <p:sp>
        <p:nvSpPr>
          <p:cNvPr id="27683" name="Text Box 64"/>
          <p:cNvSpPr txBox="1">
            <a:spLocks noChangeArrowheads="1"/>
          </p:cNvSpPr>
          <p:nvPr/>
        </p:nvSpPr>
        <p:spPr bwMode="auto">
          <a:xfrm>
            <a:off x="3429000" y="3581400"/>
            <a:ext cx="9080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Clinical</a:t>
            </a:r>
          </a:p>
          <a:p>
            <a:pPr eaLnBrk="1" hangingPunct="1"/>
            <a:r>
              <a:rPr lang="en-US" altLang="en-US" sz="1600" b="1"/>
              <a:t>data</a:t>
            </a:r>
          </a:p>
        </p:txBody>
      </p:sp>
      <p:sp>
        <p:nvSpPr>
          <p:cNvPr id="27684" name="Line 65"/>
          <p:cNvSpPr>
            <a:spLocks noChangeShapeType="1"/>
          </p:cNvSpPr>
          <p:nvPr/>
        </p:nvSpPr>
        <p:spPr bwMode="auto">
          <a:xfrm>
            <a:off x="4114800" y="4114800"/>
            <a:ext cx="1524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5" name="Line 66"/>
          <p:cNvSpPr>
            <a:spLocks noChangeShapeType="1"/>
          </p:cNvSpPr>
          <p:nvPr/>
        </p:nvSpPr>
        <p:spPr bwMode="auto">
          <a:xfrm flipV="1">
            <a:off x="3886200" y="3505200"/>
            <a:ext cx="76200" cy="7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6" name="Line 67"/>
          <p:cNvSpPr>
            <a:spLocks noChangeShapeType="1"/>
          </p:cNvSpPr>
          <p:nvPr/>
        </p:nvSpPr>
        <p:spPr bwMode="auto">
          <a:xfrm flipH="1">
            <a:off x="3352800" y="4114800"/>
            <a:ext cx="1524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87" name="Text Box 68"/>
          <p:cNvSpPr txBox="1">
            <a:spLocks noChangeArrowheads="1"/>
          </p:cNvSpPr>
          <p:nvPr/>
        </p:nvSpPr>
        <p:spPr bwMode="auto">
          <a:xfrm>
            <a:off x="1752600" y="3048000"/>
            <a:ext cx="10858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response</a:t>
            </a:r>
          </a:p>
        </p:txBody>
      </p:sp>
      <p:sp>
        <p:nvSpPr>
          <p:cNvPr id="27688" name="Text Box 70"/>
          <p:cNvSpPr txBox="1">
            <a:spLocks noChangeArrowheads="1"/>
          </p:cNvSpPr>
          <p:nvPr/>
        </p:nvSpPr>
        <p:spPr bwMode="auto">
          <a:xfrm>
            <a:off x="914400" y="2133600"/>
            <a:ext cx="10080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Provider</a:t>
            </a:r>
          </a:p>
        </p:txBody>
      </p:sp>
      <p:sp>
        <p:nvSpPr>
          <p:cNvPr id="27689" name="Line 71"/>
          <p:cNvSpPr>
            <a:spLocks noChangeShapeType="1"/>
          </p:cNvSpPr>
          <p:nvPr/>
        </p:nvSpPr>
        <p:spPr bwMode="auto">
          <a:xfrm flipV="1">
            <a:off x="3962400" y="1676400"/>
            <a:ext cx="304800"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7690" name="Text Box 75"/>
          <p:cNvSpPr txBox="1">
            <a:spLocks noChangeArrowheads="1"/>
          </p:cNvSpPr>
          <p:nvPr/>
        </p:nvSpPr>
        <p:spPr bwMode="auto">
          <a:xfrm>
            <a:off x="3581400" y="2209800"/>
            <a:ext cx="758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600" b="1"/>
              <a:t>Room</a:t>
            </a:r>
          </a:p>
        </p:txBody>
      </p:sp>
    </p:spTree>
    <p:custDataLst>
      <p:tags r:id="rId1"/>
    </p:custDataLst>
    <p:extLst>
      <p:ext uri="{BB962C8B-B14F-4D97-AF65-F5344CB8AC3E}">
        <p14:creationId xmlns:p14="http://schemas.microsoft.com/office/powerpoint/2010/main" val="101423615"/>
      </p:ext>
    </p:extLst>
  </p:cSld>
  <p:clrMapOvr>
    <a:masterClrMapping/>
  </p:clrMapOvr>
  <p:transition advTm="41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Yourdon Symbols</a:t>
            </a:r>
          </a:p>
        </p:txBody>
      </p:sp>
      <p:sp>
        <p:nvSpPr>
          <p:cNvPr id="2969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42F050B1-2DCD-4798-891C-6F441A96C2CB}" type="slidenum">
              <a:rPr lang="en-US" altLang="en-US" sz="1000"/>
              <a:pPr eaLnBrk="1" hangingPunct="1"/>
              <a:t>39</a:t>
            </a:fld>
            <a:endParaRPr lang="en-US" altLang="en-US" sz="1000"/>
          </a:p>
        </p:txBody>
      </p:sp>
      <p:sp>
        <p:nvSpPr>
          <p:cNvPr id="29700" name="Text Box 5"/>
          <p:cNvSpPr txBox="1">
            <a:spLocks noChangeArrowheads="1"/>
          </p:cNvSpPr>
          <p:nvPr/>
        </p:nvSpPr>
        <p:spPr bwMode="auto">
          <a:xfrm>
            <a:off x="7305388" y="3492730"/>
            <a:ext cx="2070623"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lnSpc>
                <a:spcPct val="80000"/>
              </a:lnSpc>
              <a:spcBef>
                <a:spcPct val="20000"/>
              </a:spcBef>
            </a:pPr>
            <a:r>
              <a:rPr lang="en-US" altLang="en-US" sz="1800" dirty="0"/>
              <a:t>Dataflow diagrams consist of processes,</a:t>
            </a:r>
            <a:br>
              <a:rPr lang="en-US" altLang="en-US" sz="1800" dirty="0"/>
            </a:br>
            <a:r>
              <a:rPr lang="en-US" altLang="en-US" sz="1800" dirty="0"/>
              <a:t>data stores, and flows</a:t>
            </a:r>
          </a:p>
        </p:txBody>
      </p:sp>
      <p:sp>
        <p:nvSpPr>
          <p:cNvPr id="29701" name="Oval 6"/>
          <p:cNvSpPr>
            <a:spLocks noChangeArrowheads="1"/>
          </p:cNvSpPr>
          <p:nvPr/>
        </p:nvSpPr>
        <p:spPr bwMode="auto">
          <a:xfrm>
            <a:off x="1968500" y="2514600"/>
            <a:ext cx="1066800" cy="9906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Process</a:t>
            </a:r>
          </a:p>
        </p:txBody>
      </p:sp>
      <p:sp>
        <p:nvSpPr>
          <p:cNvPr id="29702" name="Freeform 8"/>
          <p:cNvSpPr>
            <a:spLocks/>
          </p:cNvSpPr>
          <p:nvPr/>
        </p:nvSpPr>
        <p:spPr bwMode="auto">
          <a:xfrm>
            <a:off x="2019300" y="4191000"/>
            <a:ext cx="1143000" cy="152400"/>
          </a:xfrm>
          <a:custGeom>
            <a:avLst/>
            <a:gdLst>
              <a:gd name="T0" fmla="*/ 0 w 720"/>
              <a:gd name="T1" fmla="*/ 0 h 96"/>
              <a:gd name="T2" fmla="*/ 2147483647 w 720"/>
              <a:gd name="T3" fmla="*/ 2147483647 h 96"/>
              <a:gd name="T4" fmla="*/ 2147483647 w 720"/>
              <a:gd name="T5" fmla="*/ 0 h 96"/>
              <a:gd name="T6" fmla="*/ 0 60000 65536"/>
              <a:gd name="T7" fmla="*/ 0 60000 65536"/>
              <a:gd name="T8" fmla="*/ 0 60000 65536"/>
              <a:gd name="T9" fmla="*/ 0 w 720"/>
              <a:gd name="T10" fmla="*/ 0 h 96"/>
              <a:gd name="T11" fmla="*/ 720 w 720"/>
              <a:gd name="T12" fmla="*/ 96 h 96"/>
            </a:gdLst>
            <a:ahLst/>
            <a:cxnLst>
              <a:cxn ang="T6">
                <a:pos x="T0" y="T1"/>
              </a:cxn>
              <a:cxn ang="T7">
                <a:pos x="T2" y="T3"/>
              </a:cxn>
              <a:cxn ang="T8">
                <a:pos x="T4" y="T5"/>
              </a:cxn>
            </a:cxnLst>
            <a:rect l="T9" t="T10" r="T11" b="T12"/>
            <a:pathLst>
              <a:path w="720" h="96">
                <a:moveTo>
                  <a:pt x="0" y="0"/>
                </a:moveTo>
                <a:cubicBezTo>
                  <a:pt x="132" y="48"/>
                  <a:pt x="264" y="96"/>
                  <a:pt x="384" y="96"/>
                </a:cubicBezTo>
                <a:cubicBezTo>
                  <a:pt x="504" y="96"/>
                  <a:pt x="612" y="48"/>
                  <a:pt x="720" y="0"/>
                </a:cubicBezTo>
              </a:path>
            </a:pathLst>
          </a:custGeom>
          <a:noFill/>
          <a:ln w="38100" cmpd="sng">
            <a:solidFill>
              <a:schemeClr val="tx1"/>
            </a:solidFill>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9703" name="Text Box 9"/>
          <p:cNvSpPr txBox="1">
            <a:spLocks noChangeArrowheads="1"/>
          </p:cNvSpPr>
          <p:nvPr/>
        </p:nvSpPr>
        <p:spPr bwMode="auto">
          <a:xfrm>
            <a:off x="2219325" y="3824288"/>
            <a:ext cx="6667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t>Flow</a:t>
            </a:r>
          </a:p>
        </p:txBody>
      </p:sp>
      <p:grpSp>
        <p:nvGrpSpPr>
          <p:cNvPr id="29704" name="Group 16"/>
          <p:cNvGrpSpPr>
            <a:grpSpLocks/>
          </p:cNvGrpSpPr>
          <p:nvPr/>
        </p:nvGrpSpPr>
        <p:grpSpPr bwMode="auto">
          <a:xfrm>
            <a:off x="1933575" y="4649788"/>
            <a:ext cx="1390650" cy="457200"/>
            <a:chOff x="432" y="2640"/>
            <a:chExt cx="876" cy="288"/>
          </a:xfrm>
        </p:grpSpPr>
        <p:grpSp>
          <p:nvGrpSpPr>
            <p:cNvPr id="29708" name="Group 15"/>
            <p:cNvGrpSpPr>
              <a:grpSpLocks/>
            </p:cNvGrpSpPr>
            <p:nvPr/>
          </p:nvGrpSpPr>
          <p:grpSpPr bwMode="auto">
            <a:xfrm>
              <a:off x="432" y="2640"/>
              <a:ext cx="816" cy="288"/>
              <a:chOff x="432" y="2640"/>
              <a:chExt cx="816" cy="288"/>
            </a:xfrm>
          </p:grpSpPr>
          <p:sp>
            <p:nvSpPr>
              <p:cNvPr id="29710" name="Line 10"/>
              <p:cNvSpPr>
                <a:spLocks noChangeShapeType="1"/>
              </p:cNvSpPr>
              <p:nvPr/>
            </p:nvSpPr>
            <p:spPr bwMode="auto">
              <a:xfrm>
                <a:off x="432" y="2640"/>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9711" name="Line 11"/>
              <p:cNvSpPr>
                <a:spLocks noChangeShapeType="1"/>
              </p:cNvSpPr>
              <p:nvPr/>
            </p:nvSpPr>
            <p:spPr bwMode="auto">
              <a:xfrm>
                <a:off x="432" y="2928"/>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29712" name="AutoShape 12"/>
              <p:cNvCxnSpPr>
                <a:cxnSpLocks noChangeShapeType="1"/>
                <a:endCxn id="29711" idx="0"/>
              </p:cNvCxnSpPr>
              <p:nvPr/>
            </p:nvCxnSpPr>
            <p:spPr bwMode="auto">
              <a:xfrm>
                <a:off x="432" y="2640"/>
                <a:ext cx="0" cy="2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sp>
          <p:nvSpPr>
            <p:cNvPr id="29709" name="Text Box 13"/>
            <p:cNvSpPr txBox="1">
              <a:spLocks noChangeArrowheads="1"/>
            </p:cNvSpPr>
            <p:nvPr/>
          </p:nvSpPr>
          <p:spPr bwMode="auto">
            <a:xfrm>
              <a:off x="528" y="2669"/>
              <a:ext cx="7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t>Data store</a:t>
              </a:r>
            </a:p>
          </p:txBody>
        </p:sp>
      </p:grpSp>
      <p:sp>
        <p:nvSpPr>
          <p:cNvPr id="29705" name="Rectangle 18" descr="Theses symbols are Yourdon Symobols"/>
          <p:cNvSpPr>
            <a:spLocks noChangeArrowheads="1"/>
          </p:cNvSpPr>
          <p:nvPr/>
        </p:nvSpPr>
        <p:spPr bwMode="auto">
          <a:xfrm>
            <a:off x="1828800" y="1752600"/>
            <a:ext cx="1447800" cy="609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Entity</a:t>
            </a:r>
          </a:p>
        </p:txBody>
      </p:sp>
      <p:sp>
        <p:nvSpPr>
          <p:cNvPr id="29706" name="AutoShape 21"/>
          <p:cNvSpPr>
            <a:spLocks noChangeArrowheads="1"/>
          </p:cNvSpPr>
          <p:nvPr/>
        </p:nvSpPr>
        <p:spPr bwMode="auto">
          <a:xfrm>
            <a:off x="1930400" y="5334000"/>
            <a:ext cx="1600200" cy="457200"/>
          </a:xfrm>
          <a:prstGeom prst="flowChartTerminator">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Terminator</a:t>
            </a:r>
          </a:p>
        </p:txBody>
      </p:sp>
      <p:sp>
        <p:nvSpPr>
          <p:cNvPr id="29707" name="Rectangle 1"/>
          <p:cNvSpPr>
            <a:spLocks noChangeArrowheads="1"/>
          </p:cNvSpPr>
          <p:nvPr/>
        </p:nvSpPr>
        <p:spPr bwMode="auto">
          <a:xfrm>
            <a:off x="1066006" y="6176234"/>
            <a:ext cx="33289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400" dirty="0"/>
              <a:t>Theses symbols are Yourdon </a:t>
            </a:r>
            <a:r>
              <a:rPr lang="en-US" altLang="en-US" sz="1400" dirty="0" err="1"/>
              <a:t>Symobols</a:t>
            </a:r>
            <a:endParaRPr lang="en-US" altLang="en-US" sz="1400" dirty="0"/>
          </a:p>
        </p:txBody>
      </p:sp>
      <p:sp>
        <p:nvSpPr>
          <p:cNvPr id="2" name="Rectangle 1"/>
          <p:cNvSpPr/>
          <p:nvPr/>
        </p:nvSpPr>
        <p:spPr>
          <a:xfrm>
            <a:off x="3427404" y="1802143"/>
            <a:ext cx="4390946" cy="369332"/>
          </a:xfrm>
          <a:prstGeom prst="rect">
            <a:avLst/>
          </a:prstGeom>
        </p:spPr>
        <p:txBody>
          <a:bodyPr wrap="none">
            <a:spAutoFit/>
          </a:bodyPr>
          <a:lstStyle/>
          <a:p>
            <a:r>
              <a:rPr lang="en-US" altLang="en-US" b="1" dirty="0"/>
              <a:t>Entities </a:t>
            </a:r>
            <a:r>
              <a:rPr lang="en-US" altLang="en-US" dirty="0"/>
              <a:t>are origins or consumers of data</a:t>
            </a:r>
            <a:endParaRPr lang="en-US" dirty="0"/>
          </a:p>
        </p:txBody>
      </p:sp>
      <p:sp>
        <p:nvSpPr>
          <p:cNvPr id="3" name="Rectangle 2"/>
          <p:cNvSpPr/>
          <p:nvPr/>
        </p:nvSpPr>
        <p:spPr>
          <a:xfrm>
            <a:off x="3427404" y="2608883"/>
            <a:ext cx="3877985" cy="369332"/>
          </a:xfrm>
          <a:prstGeom prst="rect">
            <a:avLst/>
          </a:prstGeom>
        </p:spPr>
        <p:txBody>
          <a:bodyPr wrap="none">
            <a:spAutoFit/>
          </a:bodyPr>
          <a:lstStyle/>
          <a:p>
            <a:r>
              <a:rPr lang="en-US" altLang="en-US" b="1" dirty="0"/>
              <a:t>Processes</a:t>
            </a:r>
            <a:r>
              <a:rPr lang="en-US" altLang="en-US" dirty="0"/>
              <a:t> are shown by the circles</a:t>
            </a:r>
            <a:endParaRPr lang="en-US" dirty="0"/>
          </a:p>
        </p:txBody>
      </p:sp>
      <p:sp>
        <p:nvSpPr>
          <p:cNvPr id="4" name="Rectangle 3"/>
          <p:cNvSpPr/>
          <p:nvPr/>
        </p:nvSpPr>
        <p:spPr>
          <a:xfrm>
            <a:off x="3427404" y="3653139"/>
            <a:ext cx="4572000" cy="646331"/>
          </a:xfrm>
          <a:prstGeom prst="rect">
            <a:avLst/>
          </a:prstGeom>
        </p:spPr>
        <p:txBody>
          <a:bodyPr>
            <a:spAutoFit/>
          </a:bodyPr>
          <a:lstStyle/>
          <a:p>
            <a:r>
              <a:rPr lang="en-US" altLang="en-US" b="1" dirty="0"/>
              <a:t>Flows</a:t>
            </a:r>
            <a:r>
              <a:rPr lang="en-US" altLang="en-US" dirty="0"/>
              <a:t> are shown by curved, </a:t>
            </a:r>
            <a:endParaRPr lang="en-US" altLang="en-US" dirty="0" smtClean="0"/>
          </a:p>
          <a:p>
            <a:r>
              <a:rPr lang="en-US" altLang="en-US" dirty="0" smtClean="0"/>
              <a:t>directional </a:t>
            </a:r>
            <a:r>
              <a:rPr lang="en-US" altLang="en-US" dirty="0"/>
              <a:t>arrows</a:t>
            </a:r>
            <a:endParaRPr lang="en-US" dirty="0"/>
          </a:p>
        </p:txBody>
      </p:sp>
      <p:sp>
        <p:nvSpPr>
          <p:cNvPr id="5" name="Rectangle 4"/>
          <p:cNvSpPr/>
          <p:nvPr/>
        </p:nvSpPr>
        <p:spPr>
          <a:xfrm>
            <a:off x="3427404" y="4710172"/>
            <a:ext cx="3698448" cy="369332"/>
          </a:xfrm>
          <a:prstGeom prst="rect">
            <a:avLst/>
          </a:prstGeom>
        </p:spPr>
        <p:txBody>
          <a:bodyPr wrap="none">
            <a:spAutoFit/>
          </a:bodyPr>
          <a:lstStyle/>
          <a:p>
            <a:r>
              <a:rPr lang="en-US" altLang="en-US" b="1" dirty="0"/>
              <a:t>Data stores</a:t>
            </a:r>
            <a:r>
              <a:rPr lang="en-US" altLang="en-US" dirty="0"/>
              <a:t> represent data at rest</a:t>
            </a:r>
            <a:endParaRPr lang="en-US" dirty="0"/>
          </a:p>
        </p:txBody>
      </p:sp>
      <p:sp>
        <p:nvSpPr>
          <p:cNvPr id="6" name="Rectangle 5"/>
          <p:cNvSpPr/>
          <p:nvPr/>
        </p:nvSpPr>
        <p:spPr>
          <a:xfrm>
            <a:off x="3662532" y="5418459"/>
            <a:ext cx="4155818" cy="369332"/>
          </a:xfrm>
          <a:prstGeom prst="rect">
            <a:avLst/>
          </a:prstGeom>
        </p:spPr>
        <p:txBody>
          <a:bodyPr wrap="none">
            <a:spAutoFit/>
          </a:bodyPr>
          <a:lstStyle/>
          <a:p>
            <a:r>
              <a:rPr lang="en-US" altLang="en-US" b="1" dirty="0"/>
              <a:t>Terminators</a:t>
            </a:r>
            <a:r>
              <a:rPr lang="en-US" altLang="en-US" dirty="0"/>
              <a:t> are used by some people</a:t>
            </a:r>
            <a:endParaRPr lang="en-US" dirty="0"/>
          </a:p>
        </p:txBody>
      </p:sp>
    </p:spTree>
    <p:custDataLst>
      <p:tags r:id="rId1"/>
    </p:custDataLst>
    <p:extLst>
      <p:ext uri="{BB962C8B-B14F-4D97-AF65-F5344CB8AC3E}">
        <p14:creationId xmlns:p14="http://schemas.microsoft.com/office/powerpoint/2010/main" val="3918933621"/>
      </p:ext>
    </p:extLst>
  </p:cSld>
  <p:clrMapOvr>
    <a:masterClrMapping/>
  </p:clrMapOvr>
  <p:transition advTm="15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r>
              <a:rPr lang="en-US" altLang="en-US" smtClean="0"/>
              <a:t>Slide </a:t>
            </a:r>
            <a:fld id="{1B10459D-5B5B-4658-9EC5-98B65F233C6A}" type="slidenum">
              <a:rPr lang="en-US" altLang="en-US" smtClean="0"/>
              <a:pPr/>
              <a:t>4</a:t>
            </a:fld>
            <a:endParaRPr lang="en-US" altLang="en-US"/>
          </a:p>
        </p:txBody>
      </p:sp>
      <p:sp>
        <p:nvSpPr>
          <p:cNvPr id="5" name="Rectangle 6"/>
          <p:cNvSpPr>
            <a:spLocks noGrp="1" noChangeArrowheads="1"/>
          </p:cNvSpPr>
          <p:nvPr>
            <p:ph type="title"/>
          </p:nvPr>
        </p:nvSpPr>
        <p:spPr/>
        <p:txBody>
          <a:bodyPr/>
          <a:lstStyle/>
          <a:p>
            <a:pPr eaLnBrk="1" hangingPunct="1">
              <a:spcBef>
                <a:spcPct val="0"/>
              </a:spcBef>
            </a:pPr>
            <a:r>
              <a:rPr altLang="en-US" dirty="0" smtClean="0">
                <a:latin typeface="Arial" panose="020B0604020202020204" pitchFamily="34" charset="0"/>
                <a:ea typeface="ＭＳ Ｐゴシック" panose="020B0600070205080204" pitchFamily="34" charset="-128"/>
              </a:rPr>
              <a:t>Process Mapping ISO 5807</a:t>
            </a:r>
          </a:p>
        </p:txBody>
      </p:sp>
    </p:spTree>
    <p:extLst>
      <p:ext uri="{BB962C8B-B14F-4D97-AF65-F5344CB8AC3E}">
        <p14:creationId xmlns:p14="http://schemas.microsoft.com/office/powerpoint/2010/main" val="6411478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Entities</a:t>
            </a:r>
          </a:p>
        </p:txBody>
      </p:sp>
      <p:sp>
        <p:nvSpPr>
          <p:cNvPr id="31746" name="Rectangle 3"/>
          <p:cNvSpPr>
            <a:spLocks noGrp="1" noChangeArrowheads="1"/>
          </p:cNvSpPr>
          <p:nvPr>
            <p:ph idx="1"/>
          </p:nvPr>
        </p:nvSpPr>
        <p:spPr>
          <a:xfrm>
            <a:off x="609600" y="1981200"/>
            <a:ext cx="8229600" cy="3259138"/>
          </a:xfrm>
        </p:spPr>
        <p:txBody>
          <a:bodyPr/>
          <a:lstStyle/>
          <a:p>
            <a:pPr eaLnBrk="1" hangingPunct="1">
              <a:lnSpc>
                <a:spcPct val="80000"/>
              </a:lnSpc>
            </a:pPr>
            <a:r>
              <a:rPr altLang="en-US" sz="2800" dirty="0" smtClean="0">
                <a:ea typeface="ＭＳ Ｐゴシック" panose="020B0600070205080204" pitchFamily="34" charset="-128"/>
              </a:rPr>
              <a:t>Represent people, organizations, or other things that interact with an information processing system </a:t>
            </a:r>
          </a:p>
          <a:p>
            <a:pPr lvl="1" eaLnBrk="1" hangingPunct="1">
              <a:lnSpc>
                <a:spcPct val="80000"/>
              </a:lnSpc>
            </a:pPr>
            <a:r>
              <a:rPr altLang="en-US" sz="2400" dirty="0" smtClean="0">
                <a:ea typeface="ＭＳ Ｐゴシック" panose="020B0600070205080204" pitchFamily="34" charset="-128"/>
              </a:rPr>
              <a:t>Computerized or manual </a:t>
            </a:r>
          </a:p>
          <a:p>
            <a:pPr eaLnBrk="1" hangingPunct="1">
              <a:lnSpc>
                <a:spcPct val="80000"/>
              </a:lnSpc>
            </a:pPr>
            <a:r>
              <a:rPr altLang="en-US" sz="2800" dirty="0" smtClean="0">
                <a:ea typeface="ＭＳ Ｐゴシック" panose="020B0600070205080204" pitchFamily="34" charset="-128"/>
              </a:rPr>
              <a:t>Named with a noun or noun phrase </a:t>
            </a:r>
          </a:p>
          <a:p>
            <a:pPr eaLnBrk="1" hangingPunct="1">
              <a:lnSpc>
                <a:spcPct val="80000"/>
              </a:lnSpc>
            </a:pPr>
            <a:r>
              <a:rPr altLang="en-US" sz="2800" dirty="0" smtClean="0">
                <a:solidFill>
                  <a:srgbClr val="FF0000"/>
                </a:solidFill>
                <a:ea typeface="ＭＳ Ｐゴシック" panose="020B0600070205080204" pitchFamily="34" charset="-128"/>
              </a:rPr>
              <a:t>Send or consume information</a:t>
            </a:r>
          </a:p>
          <a:p>
            <a:pPr eaLnBrk="1" hangingPunct="1">
              <a:lnSpc>
                <a:spcPct val="80000"/>
              </a:lnSpc>
            </a:pPr>
            <a:r>
              <a:rPr altLang="en-US" sz="2800" dirty="0" smtClean="0">
                <a:ea typeface="ＭＳ Ｐゴシック" panose="020B0600070205080204" pitchFamily="34" charset="-128"/>
              </a:rPr>
              <a:t>Data flows can come to and from entities only from processes</a:t>
            </a:r>
          </a:p>
          <a:p>
            <a:pPr eaLnBrk="1" hangingPunct="1">
              <a:lnSpc>
                <a:spcPct val="80000"/>
              </a:lnSpc>
            </a:pPr>
            <a:endParaRPr altLang="en-US" sz="2800" dirty="0" smtClean="0">
              <a:ea typeface="ＭＳ Ｐゴシック" panose="020B0600070205080204" pitchFamily="34" charset="-128"/>
            </a:endParaRPr>
          </a:p>
        </p:txBody>
      </p:sp>
      <p:sp>
        <p:nvSpPr>
          <p:cNvPr id="3174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2405A7FA-A551-457E-B404-71A764922222}" type="slidenum">
              <a:rPr lang="en-US" altLang="en-US" sz="1000"/>
              <a:pPr eaLnBrk="1" hangingPunct="1"/>
              <a:t>40</a:t>
            </a:fld>
            <a:endParaRPr lang="en-US" altLang="en-US" sz="1000"/>
          </a:p>
        </p:txBody>
      </p:sp>
      <p:sp>
        <p:nvSpPr>
          <p:cNvPr id="31748" name="Rectangle 24"/>
          <p:cNvSpPr>
            <a:spLocks noChangeArrowheads="1"/>
          </p:cNvSpPr>
          <p:nvPr/>
        </p:nvSpPr>
        <p:spPr bwMode="auto">
          <a:xfrm>
            <a:off x="533400" y="609600"/>
            <a:ext cx="1447800" cy="609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Entity</a:t>
            </a:r>
          </a:p>
        </p:txBody>
      </p:sp>
    </p:spTree>
    <p:custDataLst>
      <p:tags r:id="rId1"/>
    </p:custDataLst>
    <p:extLst>
      <p:ext uri="{BB962C8B-B14F-4D97-AF65-F5344CB8AC3E}">
        <p14:creationId xmlns:p14="http://schemas.microsoft.com/office/powerpoint/2010/main" val="1979352406"/>
      </p:ext>
    </p:extLst>
  </p:cSld>
  <p:clrMapOvr>
    <a:masterClrMapping/>
  </p:clrMapOvr>
  <p:transition advTm="4600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Process</a:t>
            </a:r>
          </a:p>
        </p:txBody>
      </p:sp>
      <p:sp>
        <p:nvSpPr>
          <p:cNvPr id="33794" name="Rectangle 3"/>
          <p:cNvSpPr>
            <a:spLocks noGrp="1" noChangeArrowheads="1"/>
          </p:cNvSpPr>
          <p:nvPr>
            <p:ph idx="1"/>
          </p:nvPr>
        </p:nvSpPr>
        <p:spPr/>
        <p:txBody>
          <a:bodyPr/>
          <a:lstStyle/>
          <a:p>
            <a:pPr eaLnBrk="1" hangingPunct="1">
              <a:lnSpc>
                <a:spcPct val="90000"/>
              </a:lnSpc>
            </a:pPr>
            <a:r>
              <a:rPr altLang="en-US" dirty="0" smtClean="0">
                <a:ea typeface="ＭＳ Ｐゴシック" panose="020B0600070205080204" pitchFamily="34" charset="-128"/>
              </a:rPr>
              <a:t>Named with a single word, phrase, or simple sentence that describes </a:t>
            </a:r>
            <a:r>
              <a:rPr altLang="en-US" i="1" dirty="0" smtClean="0">
                <a:ea typeface="ＭＳ Ｐゴシック" panose="020B0600070205080204" pitchFamily="34" charset="-128"/>
              </a:rPr>
              <a:t>what</a:t>
            </a:r>
            <a:r>
              <a:rPr altLang="en-US" dirty="0" smtClean="0">
                <a:ea typeface="ＭＳ Ｐゴシック" panose="020B0600070205080204" pitchFamily="34" charset="-128"/>
              </a:rPr>
              <a:t> the process does:</a:t>
            </a:r>
          </a:p>
          <a:p>
            <a:pPr lvl="1" eaLnBrk="1" hangingPunct="1">
              <a:lnSpc>
                <a:spcPct val="90000"/>
              </a:lnSpc>
            </a:pPr>
            <a:r>
              <a:rPr altLang="en-US" dirty="0" smtClean="0">
                <a:ea typeface="ＭＳ Ｐゴシック" panose="020B0600070205080204" pitchFamily="34" charset="-128"/>
              </a:rPr>
              <a:t>A good name consists of a </a:t>
            </a:r>
            <a:r>
              <a:rPr altLang="en-US" dirty="0" smtClean="0">
                <a:solidFill>
                  <a:srgbClr val="FF0000"/>
                </a:solidFill>
                <a:ea typeface="ＭＳ Ｐゴシック" panose="020B0600070205080204" pitchFamily="34" charset="-128"/>
              </a:rPr>
              <a:t>verb-object phrase</a:t>
            </a:r>
          </a:p>
          <a:p>
            <a:pPr lvl="2" eaLnBrk="1" hangingPunct="1">
              <a:lnSpc>
                <a:spcPct val="90000"/>
              </a:lnSpc>
            </a:pPr>
            <a:r>
              <a:rPr altLang="en-US" dirty="0" smtClean="0">
                <a:ea typeface="ＭＳ Ｐゴシック" panose="020B0600070205080204" pitchFamily="34" charset="-128"/>
              </a:rPr>
              <a:t>Such as assessment or assess patient</a:t>
            </a:r>
          </a:p>
          <a:p>
            <a:pPr eaLnBrk="1" hangingPunct="1">
              <a:lnSpc>
                <a:spcPct val="90000"/>
              </a:lnSpc>
            </a:pPr>
            <a:r>
              <a:rPr altLang="en-US" dirty="0" smtClean="0">
                <a:ea typeface="ＭＳ Ｐゴシック" panose="020B0600070205080204" pitchFamily="34" charset="-128"/>
              </a:rPr>
              <a:t>Alternatively, a name may be a person, group of people, computer, or mechanical device</a:t>
            </a:r>
          </a:p>
          <a:p>
            <a:pPr eaLnBrk="1" hangingPunct="1">
              <a:lnSpc>
                <a:spcPct val="90000"/>
              </a:lnSpc>
            </a:pPr>
            <a:r>
              <a:rPr altLang="en-US" dirty="0" smtClean="0">
                <a:ea typeface="ＭＳ Ｐゴシック" panose="020B0600070205080204" pitchFamily="34" charset="-128"/>
              </a:rPr>
              <a:t>Must have both </a:t>
            </a:r>
            <a:r>
              <a:rPr altLang="en-US" dirty="0" smtClean="0">
                <a:solidFill>
                  <a:srgbClr val="FF0000"/>
                </a:solidFill>
                <a:ea typeface="ＭＳ Ｐゴシック" panose="020B0600070205080204" pitchFamily="34" charset="-128"/>
              </a:rPr>
              <a:t>inputs and outputs </a:t>
            </a:r>
          </a:p>
        </p:txBody>
      </p:sp>
      <p:sp>
        <p:nvSpPr>
          <p:cNvPr id="3379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7052EB1A-96FB-4D15-823F-915CB5A4DE19}" type="slidenum">
              <a:rPr lang="en-US" altLang="en-US" sz="1000"/>
              <a:pPr eaLnBrk="1" hangingPunct="1"/>
              <a:t>41</a:t>
            </a:fld>
            <a:endParaRPr lang="en-US" altLang="en-US" sz="1000"/>
          </a:p>
        </p:txBody>
      </p:sp>
      <p:sp>
        <p:nvSpPr>
          <p:cNvPr id="33796" name="Oval 4"/>
          <p:cNvSpPr>
            <a:spLocks noChangeArrowheads="1"/>
          </p:cNvSpPr>
          <p:nvPr/>
        </p:nvSpPr>
        <p:spPr bwMode="auto">
          <a:xfrm>
            <a:off x="457200" y="304800"/>
            <a:ext cx="1066800" cy="9906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Process</a:t>
            </a:r>
          </a:p>
        </p:txBody>
      </p:sp>
    </p:spTree>
    <p:custDataLst>
      <p:tags r:id="rId1"/>
    </p:custDataLst>
    <p:extLst>
      <p:ext uri="{BB962C8B-B14F-4D97-AF65-F5344CB8AC3E}">
        <p14:creationId xmlns:p14="http://schemas.microsoft.com/office/powerpoint/2010/main" val="3529634579"/>
      </p:ext>
    </p:extLst>
  </p:cSld>
  <p:clrMapOvr>
    <a:masterClrMapping/>
  </p:clrMapOvr>
  <p:transition advTm="4200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Flow</a:t>
            </a:r>
          </a:p>
        </p:txBody>
      </p:sp>
      <p:sp>
        <p:nvSpPr>
          <p:cNvPr id="35842" name="Rectangle 3"/>
          <p:cNvSpPr>
            <a:spLocks noGrp="1" noChangeArrowheads="1"/>
          </p:cNvSpPr>
          <p:nvPr>
            <p:ph idx="1"/>
          </p:nvPr>
        </p:nvSpPr>
        <p:spPr>
          <a:xfrm>
            <a:off x="457200" y="1600200"/>
            <a:ext cx="8229600" cy="3695131"/>
          </a:xfrm>
        </p:spPr>
        <p:txBody>
          <a:bodyPr/>
          <a:lstStyle/>
          <a:p>
            <a:pPr eaLnBrk="1" hangingPunct="1"/>
            <a:r>
              <a:rPr altLang="en-US" dirty="0" smtClean="0">
                <a:ea typeface="ＭＳ Ｐゴシック" panose="020B0600070205080204" pitchFamily="34" charset="-128"/>
              </a:rPr>
              <a:t>Represented by curved arrows</a:t>
            </a:r>
          </a:p>
          <a:p>
            <a:pPr eaLnBrk="1" hangingPunct="1"/>
            <a:r>
              <a:rPr altLang="en-US" dirty="0" smtClean="0">
                <a:ea typeface="ＭＳ Ｐゴシック" panose="020B0600070205080204" pitchFamily="34" charset="-128"/>
              </a:rPr>
              <a:t>Arrow heads on the flow indicate direction </a:t>
            </a:r>
          </a:p>
          <a:p>
            <a:pPr eaLnBrk="1" hangingPunct="1"/>
            <a:r>
              <a:rPr altLang="en-US" dirty="0" smtClean="0">
                <a:solidFill>
                  <a:srgbClr val="FF0000"/>
                </a:solidFill>
                <a:ea typeface="ＭＳ Ｐゴシック" panose="020B0600070205080204" pitchFamily="34" charset="-128"/>
              </a:rPr>
              <a:t>Name represents the meaning of the data that moves along the flow </a:t>
            </a:r>
          </a:p>
          <a:p>
            <a:pPr eaLnBrk="1" hangingPunct="1"/>
            <a:r>
              <a:rPr altLang="en-US" dirty="0" smtClean="0">
                <a:ea typeface="ＭＳ Ｐゴシック" panose="020B0600070205080204" pitchFamily="34" charset="-128"/>
              </a:rPr>
              <a:t>The same content may have a different meaning in different parts of the system </a:t>
            </a:r>
          </a:p>
          <a:p>
            <a:pPr eaLnBrk="1" hangingPunct="1"/>
            <a:endParaRPr altLang="en-US" dirty="0" smtClean="0">
              <a:ea typeface="ＭＳ Ｐゴシック" panose="020B0600070205080204" pitchFamily="34" charset="-128"/>
            </a:endParaRPr>
          </a:p>
        </p:txBody>
      </p:sp>
      <p:sp>
        <p:nvSpPr>
          <p:cNvPr id="3584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DBD68678-B0ED-4DD6-89F7-77A08A74BDE2}" type="slidenum">
              <a:rPr lang="en-US" altLang="en-US" sz="1000"/>
              <a:pPr eaLnBrk="1" hangingPunct="1"/>
              <a:t>42</a:t>
            </a:fld>
            <a:endParaRPr lang="en-US" altLang="en-US" sz="1000"/>
          </a:p>
        </p:txBody>
      </p:sp>
      <p:sp>
        <p:nvSpPr>
          <p:cNvPr id="35844" name="Freeform 4"/>
          <p:cNvSpPr>
            <a:spLocks/>
          </p:cNvSpPr>
          <p:nvPr/>
        </p:nvSpPr>
        <p:spPr bwMode="auto">
          <a:xfrm>
            <a:off x="828675" y="1066800"/>
            <a:ext cx="1143000" cy="152400"/>
          </a:xfrm>
          <a:custGeom>
            <a:avLst/>
            <a:gdLst>
              <a:gd name="T0" fmla="*/ 0 w 720"/>
              <a:gd name="T1" fmla="*/ 0 h 96"/>
              <a:gd name="T2" fmla="*/ 2147483647 w 720"/>
              <a:gd name="T3" fmla="*/ 2147483647 h 96"/>
              <a:gd name="T4" fmla="*/ 2147483647 w 720"/>
              <a:gd name="T5" fmla="*/ 0 h 96"/>
              <a:gd name="T6" fmla="*/ 0 60000 65536"/>
              <a:gd name="T7" fmla="*/ 0 60000 65536"/>
              <a:gd name="T8" fmla="*/ 0 60000 65536"/>
              <a:gd name="T9" fmla="*/ 0 w 720"/>
              <a:gd name="T10" fmla="*/ 0 h 96"/>
              <a:gd name="T11" fmla="*/ 720 w 720"/>
              <a:gd name="T12" fmla="*/ 96 h 96"/>
            </a:gdLst>
            <a:ahLst/>
            <a:cxnLst>
              <a:cxn ang="T6">
                <a:pos x="T0" y="T1"/>
              </a:cxn>
              <a:cxn ang="T7">
                <a:pos x="T2" y="T3"/>
              </a:cxn>
              <a:cxn ang="T8">
                <a:pos x="T4" y="T5"/>
              </a:cxn>
            </a:cxnLst>
            <a:rect l="T9" t="T10" r="T11" b="T12"/>
            <a:pathLst>
              <a:path w="720" h="96">
                <a:moveTo>
                  <a:pt x="0" y="0"/>
                </a:moveTo>
                <a:cubicBezTo>
                  <a:pt x="132" y="48"/>
                  <a:pt x="264" y="96"/>
                  <a:pt x="384" y="96"/>
                </a:cubicBezTo>
                <a:cubicBezTo>
                  <a:pt x="504" y="96"/>
                  <a:pt x="612" y="48"/>
                  <a:pt x="720" y="0"/>
                </a:cubicBezTo>
              </a:path>
            </a:pathLst>
          </a:custGeom>
          <a:noFill/>
          <a:ln w="38100" cmpd="sng">
            <a:solidFill>
              <a:schemeClr val="tx1"/>
            </a:solidFill>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5845" name="Text Box 5"/>
          <p:cNvSpPr txBox="1">
            <a:spLocks noChangeArrowheads="1"/>
          </p:cNvSpPr>
          <p:nvPr/>
        </p:nvSpPr>
        <p:spPr bwMode="auto">
          <a:xfrm>
            <a:off x="1066800" y="838200"/>
            <a:ext cx="6667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t>Flow</a:t>
            </a:r>
          </a:p>
        </p:txBody>
      </p:sp>
    </p:spTree>
    <p:custDataLst>
      <p:tags r:id="rId1"/>
    </p:custDataLst>
    <p:extLst>
      <p:ext uri="{BB962C8B-B14F-4D97-AF65-F5344CB8AC3E}">
        <p14:creationId xmlns:p14="http://schemas.microsoft.com/office/powerpoint/2010/main" val="3333426943"/>
      </p:ext>
    </p:extLst>
  </p:cSld>
  <p:clrMapOvr>
    <a:masterClrMapping/>
  </p:clrMapOvr>
  <p:transition advTm="3500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Data Store</a:t>
            </a:r>
          </a:p>
        </p:txBody>
      </p:sp>
      <p:sp>
        <p:nvSpPr>
          <p:cNvPr id="37890" name="Rectangle 3"/>
          <p:cNvSpPr>
            <a:spLocks noGrp="1" noChangeArrowheads="1"/>
          </p:cNvSpPr>
          <p:nvPr>
            <p:ph idx="1"/>
          </p:nvPr>
        </p:nvSpPr>
        <p:spPr>
          <a:xfrm>
            <a:off x="457200" y="1981200"/>
            <a:ext cx="8229600" cy="3657600"/>
          </a:xfrm>
        </p:spPr>
        <p:txBody>
          <a:bodyPr/>
          <a:lstStyle/>
          <a:p>
            <a:pPr eaLnBrk="1" hangingPunct="1">
              <a:lnSpc>
                <a:spcPct val="80000"/>
              </a:lnSpc>
            </a:pPr>
            <a:r>
              <a:rPr altLang="en-US" sz="2800" dirty="0" smtClean="0">
                <a:ea typeface="ＭＳ Ｐゴシック" panose="020B0600070205080204" pitchFamily="34" charset="-128"/>
              </a:rPr>
              <a:t>Represents a collection of data at rest </a:t>
            </a:r>
          </a:p>
          <a:p>
            <a:pPr eaLnBrk="1" hangingPunct="1">
              <a:lnSpc>
                <a:spcPct val="80000"/>
              </a:lnSpc>
            </a:pPr>
            <a:r>
              <a:rPr altLang="en-US" sz="2800" dirty="0" smtClean="0">
                <a:ea typeface="ＭＳ Ｐゴシック" panose="020B0600070205080204" pitchFamily="34" charset="-128"/>
              </a:rPr>
              <a:t>Named with noun or noun phrase</a:t>
            </a:r>
          </a:p>
          <a:p>
            <a:pPr eaLnBrk="1" hangingPunct="1">
              <a:lnSpc>
                <a:spcPct val="80000"/>
              </a:lnSpc>
            </a:pPr>
            <a:r>
              <a:rPr altLang="en-US" sz="2800" dirty="0" smtClean="0">
                <a:ea typeface="ＭＳ Ｐゴシック" panose="020B0600070205080204" pitchFamily="34" charset="-128"/>
              </a:rPr>
              <a:t>Can be </a:t>
            </a:r>
            <a:r>
              <a:rPr altLang="en-US" sz="2800" dirty="0" smtClean="0">
                <a:solidFill>
                  <a:srgbClr val="FF0000"/>
                </a:solidFill>
                <a:ea typeface="ＭＳ Ｐゴシック" panose="020B0600070205080204" pitchFamily="34" charset="-128"/>
              </a:rPr>
              <a:t>computerized</a:t>
            </a:r>
            <a:r>
              <a:rPr altLang="en-US" sz="2800" dirty="0" smtClean="0">
                <a:ea typeface="ＭＳ Ｐゴシック" panose="020B0600070205080204" pitchFamily="34" charset="-128"/>
              </a:rPr>
              <a:t> or </a:t>
            </a:r>
            <a:r>
              <a:rPr altLang="en-US" sz="2800" dirty="0" smtClean="0">
                <a:solidFill>
                  <a:srgbClr val="FF0000"/>
                </a:solidFill>
                <a:ea typeface="ＭＳ Ｐゴシック" panose="020B0600070205080204" pitchFamily="34" charset="-128"/>
              </a:rPr>
              <a:t>non-computerized</a:t>
            </a:r>
            <a:r>
              <a:rPr altLang="en-US" sz="2800" dirty="0" smtClean="0">
                <a:ea typeface="ＭＳ Ｐゴシック" panose="020B0600070205080204" pitchFamily="34" charset="-128"/>
              </a:rPr>
              <a:t>, such as paper charts </a:t>
            </a:r>
          </a:p>
          <a:p>
            <a:pPr eaLnBrk="1" hangingPunct="1">
              <a:lnSpc>
                <a:spcPct val="80000"/>
              </a:lnSpc>
            </a:pPr>
            <a:r>
              <a:rPr altLang="en-US" sz="2800" dirty="0" smtClean="0">
                <a:ea typeface="ＭＳ Ｐゴシック" panose="020B0600070205080204" pitchFamily="34" charset="-128"/>
              </a:rPr>
              <a:t>Data stores are passive</a:t>
            </a:r>
          </a:p>
          <a:p>
            <a:pPr lvl="1" eaLnBrk="1" hangingPunct="1">
              <a:lnSpc>
                <a:spcPct val="80000"/>
              </a:lnSpc>
            </a:pPr>
            <a:r>
              <a:rPr altLang="en-US" sz="2400" dirty="0" smtClean="0">
                <a:solidFill>
                  <a:srgbClr val="FF0000"/>
                </a:solidFill>
                <a:ea typeface="ＭＳ Ｐゴシック" panose="020B0600070205080204" pitchFamily="34" charset="-128"/>
              </a:rPr>
              <a:t>Arrows to data stores mean write</a:t>
            </a:r>
            <a:r>
              <a:rPr altLang="en-US" sz="2400" dirty="0" smtClean="0">
                <a:ea typeface="ＭＳ Ｐゴシック" panose="020B0600070205080204" pitchFamily="34" charset="-128"/>
              </a:rPr>
              <a:t>, update, delete</a:t>
            </a:r>
          </a:p>
          <a:p>
            <a:pPr lvl="1" eaLnBrk="1" hangingPunct="1">
              <a:lnSpc>
                <a:spcPct val="80000"/>
              </a:lnSpc>
            </a:pPr>
            <a:r>
              <a:rPr altLang="en-US" sz="2400" dirty="0" smtClean="0">
                <a:solidFill>
                  <a:srgbClr val="FF0000"/>
                </a:solidFill>
                <a:ea typeface="ＭＳ Ｐゴシック" panose="020B0600070205080204" pitchFamily="34" charset="-128"/>
              </a:rPr>
              <a:t>Arrows from data stores mean read</a:t>
            </a:r>
            <a:r>
              <a:rPr altLang="en-US" sz="2400" dirty="0" smtClean="0">
                <a:ea typeface="ＭＳ Ｐゴシック" panose="020B0600070205080204" pitchFamily="34" charset="-128"/>
              </a:rPr>
              <a:t>, retrieve, use </a:t>
            </a:r>
          </a:p>
          <a:p>
            <a:pPr eaLnBrk="1" hangingPunct="1">
              <a:lnSpc>
                <a:spcPct val="80000"/>
              </a:lnSpc>
            </a:pPr>
            <a:r>
              <a:rPr altLang="en-US" sz="2800" dirty="0" smtClean="0">
                <a:ea typeface="ＭＳ Ｐゴシック" panose="020B0600070205080204" pitchFamily="34" charset="-128"/>
              </a:rPr>
              <a:t>Data flows to data stores can NOT come from other data stores or from entities </a:t>
            </a:r>
          </a:p>
          <a:p>
            <a:pPr eaLnBrk="1" hangingPunct="1">
              <a:lnSpc>
                <a:spcPct val="80000"/>
              </a:lnSpc>
            </a:pPr>
            <a:endParaRPr altLang="en-US" sz="2800" dirty="0" smtClean="0">
              <a:ea typeface="ＭＳ Ｐゴシック" panose="020B0600070205080204" pitchFamily="34" charset="-128"/>
            </a:endParaRPr>
          </a:p>
        </p:txBody>
      </p:sp>
      <p:sp>
        <p:nvSpPr>
          <p:cNvPr id="3789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CC6E70C6-CEBF-4D43-9FA6-D06E3D6AB9BF}" type="slidenum">
              <a:rPr lang="en-US" altLang="en-US" sz="1000"/>
              <a:pPr eaLnBrk="1" hangingPunct="1"/>
              <a:t>43</a:t>
            </a:fld>
            <a:endParaRPr lang="en-US" altLang="en-US" sz="1000"/>
          </a:p>
        </p:txBody>
      </p:sp>
      <p:grpSp>
        <p:nvGrpSpPr>
          <p:cNvPr id="37892" name="Group 4"/>
          <p:cNvGrpSpPr>
            <a:grpSpLocks/>
          </p:cNvGrpSpPr>
          <p:nvPr/>
        </p:nvGrpSpPr>
        <p:grpSpPr bwMode="auto">
          <a:xfrm>
            <a:off x="457200" y="457200"/>
            <a:ext cx="1390650" cy="457200"/>
            <a:chOff x="432" y="2640"/>
            <a:chExt cx="876" cy="288"/>
          </a:xfrm>
        </p:grpSpPr>
        <p:grpSp>
          <p:nvGrpSpPr>
            <p:cNvPr id="37893" name="Group 5"/>
            <p:cNvGrpSpPr>
              <a:grpSpLocks/>
            </p:cNvGrpSpPr>
            <p:nvPr/>
          </p:nvGrpSpPr>
          <p:grpSpPr bwMode="auto">
            <a:xfrm>
              <a:off x="432" y="2640"/>
              <a:ext cx="816" cy="288"/>
              <a:chOff x="432" y="2640"/>
              <a:chExt cx="816" cy="288"/>
            </a:xfrm>
          </p:grpSpPr>
          <p:sp>
            <p:nvSpPr>
              <p:cNvPr id="37895" name="Line 6"/>
              <p:cNvSpPr>
                <a:spLocks noChangeShapeType="1"/>
              </p:cNvSpPr>
              <p:nvPr/>
            </p:nvSpPr>
            <p:spPr bwMode="auto">
              <a:xfrm>
                <a:off x="432" y="2640"/>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6" name="Line 7"/>
              <p:cNvSpPr>
                <a:spLocks noChangeShapeType="1"/>
              </p:cNvSpPr>
              <p:nvPr/>
            </p:nvSpPr>
            <p:spPr bwMode="auto">
              <a:xfrm>
                <a:off x="432" y="2928"/>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37897" name="AutoShape 8"/>
              <p:cNvCxnSpPr>
                <a:cxnSpLocks noChangeShapeType="1"/>
                <a:endCxn id="37896" idx="0"/>
              </p:cNvCxnSpPr>
              <p:nvPr/>
            </p:nvCxnSpPr>
            <p:spPr bwMode="auto">
              <a:xfrm>
                <a:off x="432" y="2640"/>
                <a:ext cx="0" cy="2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sp>
          <p:nvSpPr>
            <p:cNvPr id="37894" name="Text Box 9"/>
            <p:cNvSpPr txBox="1">
              <a:spLocks noChangeArrowheads="1"/>
            </p:cNvSpPr>
            <p:nvPr/>
          </p:nvSpPr>
          <p:spPr bwMode="auto">
            <a:xfrm>
              <a:off x="528" y="2669"/>
              <a:ext cx="78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t>Data store</a:t>
              </a:r>
            </a:p>
          </p:txBody>
        </p:sp>
      </p:grpSp>
    </p:spTree>
    <p:custDataLst>
      <p:tags r:id="rId1"/>
    </p:custDataLst>
    <p:extLst>
      <p:ext uri="{BB962C8B-B14F-4D97-AF65-F5344CB8AC3E}">
        <p14:creationId xmlns:p14="http://schemas.microsoft.com/office/powerpoint/2010/main" val="3669346845"/>
      </p:ext>
    </p:extLst>
  </p:cSld>
  <p:clrMapOvr>
    <a:masterClrMapping/>
  </p:clrMapOvr>
  <p:transition advTm="3900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Event List</a:t>
            </a:r>
          </a:p>
        </p:txBody>
      </p:sp>
      <p:sp>
        <p:nvSpPr>
          <p:cNvPr id="39938" name="Rectangle 3"/>
          <p:cNvSpPr>
            <a:spLocks noGrp="1" noChangeArrowheads="1"/>
          </p:cNvSpPr>
          <p:nvPr>
            <p:ph idx="1"/>
          </p:nvPr>
        </p:nvSpPr>
        <p:spPr/>
        <p:txBody>
          <a:bodyPr/>
          <a:lstStyle/>
          <a:p>
            <a:pPr eaLnBrk="1" hangingPunct="1">
              <a:lnSpc>
                <a:spcPct val="90000"/>
              </a:lnSpc>
            </a:pPr>
            <a:r>
              <a:rPr altLang="en-US" dirty="0" smtClean="0">
                <a:ea typeface="ＭＳ Ｐゴシック" panose="020B0600070205080204" pitchFamily="34" charset="-128"/>
              </a:rPr>
              <a:t>In Yourdon notation, an event list accompanies a data flow diagram</a:t>
            </a:r>
          </a:p>
          <a:p>
            <a:pPr eaLnBrk="1" hangingPunct="1">
              <a:lnSpc>
                <a:spcPct val="90000"/>
              </a:lnSpc>
            </a:pPr>
            <a:r>
              <a:rPr altLang="en-US" dirty="0" smtClean="0">
                <a:ea typeface="ＭＳ Ｐゴシック" panose="020B0600070205080204" pitchFamily="34" charset="-128"/>
              </a:rPr>
              <a:t>An event list contains things that </a:t>
            </a:r>
            <a:r>
              <a:rPr altLang="en-US" dirty="0" smtClean="0">
                <a:solidFill>
                  <a:srgbClr val="FF0000"/>
                </a:solidFill>
                <a:ea typeface="ＭＳ Ｐゴシック" panose="020B0600070205080204" pitchFamily="34" charset="-128"/>
              </a:rPr>
              <a:t>stimulate action </a:t>
            </a:r>
            <a:r>
              <a:rPr altLang="en-US" dirty="0" smtClean="0">
                <a:ea typeface="ＭＳ Ｐゴシック" panose="020B0600070205080204" pitchFamily="34" charset="-128"/>
              </a:rPr>
              <a:t>from the system</a:t>
            </a:r>
          </a:p>
          <a:p>
            <a:pPr eaLnBrk="1" hangingPunct="1">
              <a:lnSpc>
                <a:spcPct val="90000"/>
              </a:lnSpc>
            </a:pPr>
            <a:r>
              <a:rPr altLang="en-US" dirty="0" smtClean="0">
                <a:ea typeface="ＭＳ Ｐゴシック" panose="020B0600070205080204" pitchFamily="34" charset="-128"/>
              </a:rPr>
              <a:t>For example, for prescribing:</a:t>
            </a:r>
          </a:p>
          <a:p>
            <a:pPr lvl="1" eaLnBrk="1" hangingPunct="1">
              <a:lnSpc>
                <a:spcPct val="90000"/>
              </a:lnSpc>
            </a:pPr>
            <a:r>
              <a:rPr altLang="en-US" dirty="0" smtClean="0">
                <a:ea typeface="ＭＳ Ｐゴシック" panose="020B0600070205080204" pitchFamily="34" charset="-128"/>
              </a:rPr>
              <a:t>A patient calls for a re-fill</a:t>
            </a:r>
          </a:p>
          <a:p>
            <a:pPr lvl="1" eaLnBrk="1" hangingPunct="1">
              <a:lnSpc>
                <a:spcPct val="90000"/>
              </a:lnSpc>
            </a:pPr>
            <a:r>
              <a:rPr altLang="en-US" dirty="0" smtClean="0">
                <a:ea typeface="ＭＳ Ｐゴシック" panose="020B0600070205080204" pitchFamily="34" charset="-128"/>
              </a:rPr>
              <a:t>A pharmacy calls for a re-fill </a:t>
            </a:r>
          </a:p>
          <a:p>
            <a:pPr lvl="1" eaLnBrk="1" hangingPunct="1">
              <a:lnSpc>
                <a:spcPct val="90000"/>
              </a:lnSpc>
            </a:pPr>
            <a:r>
              <a:rPr altLang="en-US" dirty="0" smtClean="0">
                <a:ea typeface="ＭＳ Ｐゴシック" panose="020B0600070205080204" pitchFamily="34" charset="-128"/>
              </a:rPr>
              <a:t>A patient presents with a problem requiring medication</a:t>
            </a:r>
          </a:p>
        </p:txBody>
      </p:sp>
      <p:sp>
        <p:nvSpPr>
          <p:cNvPr id="3993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90850969-30B5-4197-85EA-EF353397C7E3}" type="slidenum">
              <a:rPr lang="en-US" altLang="en-US" sz="1000"/>
              <a:pPr eaLnBrk="1" hangingPunct="1"/>
              <a:t>44</a:t>
            </a:fld>
            <a:endParaRPr lang="en-US" altLang="en-US" sz="1000"/>
          </a:p>
        </p:txBody>
      </p:sp>
    </p:spTree>
    <p:custDataLst>
      <p:tags r:id="rId1"/>
    </p:custDataLst>
    <p:extLst>
      <p:ext uri="{BB962C8B-B14F-4D97-AF65-F5344CB8AC3E}">
        <p14:creationId xmlns:p14="http://schemas.microsoft.com/office/powerpoint/2010/main" val="3308249220"/>
      </p:ext>
    </p:extLst>
  </p:cSld>
  <p:clrMapOvr>
    <a:masterClrMapping/>
  </p:clrMapOvr>
  <p:transition advTm="2800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Conventions</a:t>
            </a:r>
          </a:p>
        </p:txBody>
      </p:sp>
      <p:sp>
        <p:nvSpPr>
          <p:cNvPr id="41986" name="Rectangle 3"/>
          <p:cNvSpPr>
            <a:spLocks noGrp="1" noChangeArrowheads="1"/>
          </p:cNvSpPr>
          <p:nvPr>
            <p:ph idx="1"/>
          </p:nvPr>
        </p:nvSpPr>
        <p:spPr/>
        <p:txBody>
          <a:bodyPr/>
          <a:lstStyle/>
          <a:p>
            <a:pPr marL="609600" indent="-609600" eaLnBrk="1" hangingPunct="1">
              <a:lnSpc>
                <a:spcPct val="80000"/>
              </a:lnSpc>
            </a:pPr>
            <a:r>
              <a:rPr altLang="en-US" sz="2800" dirty="0" smtClean="0">
                <a:ea typeface="ＭＳ Ｐゴシック" panose="020B0600070205080204" pitchFamily="34" charset="-128"/>
              </a:rPr>
              <a:t>Choose meaningful names for processes, flows, stores, and terminators </a:t>
            </a:r>
          </a:p>
          <a:p>
            <a:pPr marL="609600" indent="-609600" eaLnBrk="1" hangingPunct="1">
              <a:lnSpc>
                <a:spcPct val="80000"/>
              </a:lnSpc>
            </a:pPr>
            <a:r>
              <a:rPr altLang="en-US" sz="2800" dirty="0" smtClean="0">
                <a:ea typeface="ＭＳ Ｐゴシック" panose="020B0600070205080204" pitchFamily="34" charset="-128"/>
              </a:rPr>
              <a:t>Number the processes by placing a unique number in the circle at the top </a:t>
            </a:r>
          </a:p>
          <a:p>
            <a:pPr marL="609600" indent="-609600" eaLnBrk="1" hangingPunct="1">
              <a:lnSpc>
                <a:spcPct val="80000"/>
              </a:lnSpc>
            </a:pPr>
            <a:r>
              <a:rPr altLang="en-US" sz="2800" dirty="0" smtClean="0">
                <a:ea typeface="ＭＳ Ｐゴシック" panose="020B0600070205080204" pitchFamily="34" charset="-128"/>
              </a:rPr>
              <a:t>Redraw the DFD as many times as necessary until it is clear and complete</a:t>
            </a:r>
          </a:p>
          <a:p>
            <a:pPr marL="609600" indent="-609600" eaLnBrk="1" hangingPunct="1">
              <a:lnSpc>
                <a:spcPct val="80000"/>
              </a:lnSpc>
            </a:pPr>
            <a:r>
              <a:rPr altLang="en-US" sz="2800" dirty="0" smtClean="0">
                <a:ea typeface="ＭＳ Ｐゴシック" panose="020B0600070205080204" pitchFamily="34" charset="-128"/>
              </a:rPr>
              <a:t>Simplify DFDs</a:t>
            </a:r>
            <a:endParaRPr altLang="en-US" sz="2400" dirty="0" smtClean="0">
              <a:ea typeface="ＭＳ Ｐゴシック" panose="020B0600070205080204" pitchFamily="34" charset="-128"/>
            </a:endParaRPr>
          </a:p>
          <a:p>
            <a:pPr marL="1039813" lvl="3" eaLnBrk="1" hangingPunct="1">
              <a:lnSpc>
                <a:spcPct val="80000"/>
              </a:lnSpc>
            </a:pPr>
            <a:r>
              <a:rPr altLang="en-US" sz="2400" dirty="0" smtClean="0">
                <a:solidFill>
                  <a:srgbClr val="FF0000"/>
                </a:solidFill>
                <a:ea typeface="ＭＳ Ｐゴシック" panose="020B0600070205080204" pitchFamily="34" charset="-128"/>
              </a:rPr>
              <a:t>A good DFD fits on one page and is not too crowded</a:t>
            </a:r>
            <a:r>
              <a:rPr altLang="en-US" sz="2400" dirty="0" smtClean="0">
                <a:ea typeface="ＭＳ Ｐゴシック" panose="020B0600070205080204" pitchFamily="34" charset="-128"/>
              </a:rPr>
              <a:t>.  If additional details are needed, processes can be </a:t>
            </a:r>
            <a:r>
              <a:rPr lang="ja-JP" altLang="en-US" sz="2400" dirty="0" smtClean="0">
                <a:ea typeface="ＭＳ Ｐゴシック" panose="020B0600070205080204" pitchFamily="34" charset="-128"/>
              </a:rPr>
              <a:t>“</a:t>
            </a:r>
            <a:r>
              <a:rPr altLang="ja-JP" sz="2400" dirty="0" smtClean="0">
                <a:ea typeface="ＭＳ Ｐゴシック" panose="020B0600070205080204" pitchFamily="34" charset="-128"/>
              </a:rPr>
              <a:t>exploded</a:t>
            </a:r>
            <a:r>
              <a:rPr lang="ja-JP" altLang="en-US" sz="2400" dirty="0" smtClean="0">
                <a:ea typeface="ＭＳ Ｐゴシック" panose="020B0600070205080204" pitchFamily="34" charset="-128"/>
              </a:rPr>
              <a:t>”</a:t>
            </a:r>
            <a:r>
              <a:rPr altLang="ja-JP" sz="2400" dirty="0" smtClean="0">
                <a:ea typeface="ＭＳ Ｐゴシック" panose="020B0600070205080204" pitchFamily="34" charset="-128"/>
              </a:rPr>
              <a:t> on a new page</a:t>
            </a:r>
          </a:p>
          <a:p>
            <a:pPr marL="1039813" lvl="3" eaLnBrk="1" hangingPunct="1">
              <a:lnSpc>
                <a:spcPct val="80000"/>
              </a:lnSpc>
            </a:pPr>
            <a:r>
              <a:rPr altLang="en-US" sz="2400" dirty="0" smtClean="0">
                <a:ea typeface="ＭＳ Ｐゴシック" panose="020B0600070205080204" pitchFamily="34" charset="-128"/>
              </a:rPr>
              <a:t>Everything on one page </a:t>
            </a:r>
            <a:r>
              <a:rPr altLang="en-US" sz="2400" dirty="0" smtClean="0">
                <a:solidFill>
                  <a:srgbClr val="FF0000"/>
                </a:solidFill>
                <a:ea typeface="ＭＳ Ｐゴシック" panose="020B0600070205080204" pitchFamily="34" charset="-128"/>
              </a:rPr>
              <a:t>should be at the same detail level</a:t>
            </a:r>
          </a:p>
          <a:p>
            <a:pPr marL="609600" indent="-609600" eaLnBrk="1" hangingPunct="1">
              <a:lnSpc>
                <a:spcPct val="80000"/>
              </a:lnSpc>
              <a:buFontTx/>
              <a:buNone/>
            </a:pPr>
            <a:endParaRPr altLang="en-US" sz="4000" dirty="0" smtClean="0">
              <a:ea typeface="ＭＳ Ｐゴシック" panose="020B0600070205080204" pitchFamily="34" charset="-128"/>
            </a:endParaRPr>
          </a:p>
        </p:txBody>
      </p:sp>
      <p:sp>
        <p:nvSpPr>
          <p:cNvPr id="4198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DEBCB8E5-B527-498E-A613-0881820A8DCD}" type="slidenum">
              <a:rPr lang="en-US" altLang="en-US" sz="1000"/>
              <a:pPr eaLnBrk="1" hangingPunct="1"/>
              <a:t>45</a:t>
            </a:fld>
            <a:endParaRPr lang="en-US" altLang="en-US" sz="1000"/>
          </a:p>
        </p:txBody>
      </p:sp>
    </p:spTree>
    <p:custDataLst>
      <p:tags r:id="rId1"/>
    </p:custDataLst>
    <p:extLst>
      <p:ext uri="{BB962C8B-B14F-4D97-AF65-F5344CB8AC3E}">
        <p14:creationId xmlns:p14="http://schemas.microsoft.com/office/powerpoint/2010/main" val="1311296913"/>
      </p:ext>
    </p:extLst>
  </p:cSld>
  <p:clrMapOvr>
    <a:masterClrMapping/>
  </p:clrMapOvr>
  <p:transition advTm="5400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Matters of Style</a:t>
            </a:r>
          </a:p>
        </p:txBody>
      </p:sp>
      <p:sp>
        <p:nvSpPr>
          <p:cNvPr id="44034" name="Rectangle 3"/>
          <p:cNvSpPr>
            <a:spLocks noGrp="1" noChangeArrowheads="1"/>
          </p:cNvSpPr>
          <p:nvPr>
            <p:ph idx="1"/>
          </p:nvPr>
        </p:nvSpPr>
        <p:spPr/>
        <p:txBody>
          <a:bodyPr/>
          <a:lstStyle/>
          <a:p>
            <a:pPr eaLnBrk="1" hangingPunct="1">
              <a:lnSpc>
                <a:spcPct val="90000"/>
              </a:lnSpc>
            </a:pPr>
            <a:r>
              <a:rPr altLang="en-US" sz="2800" dirty="0" smtClean="0">
                <a:ea typeface="ＭＳ Ｐゴシック" panose="020B0600070205080204" pitchFamily="34" charset="-128"/>
              </a:rPr>
              <a:t>Size and shape of bubbles are up to the diagram creator and their client</a:t>
            </a:r>
          </a:p>
          <a:p>
            <a:pPr eaLnBrk="1" hangingPunct="1">
              <a:lnSpc>
                <a:spcPct val="90000"/>
              </a:lnSpc>
            </a:pPr>
            <a:r>
              <a:rPr altLang="en-US" sz="2800" dirty="0" smtClean="0">
                <a:ea typeface="ＭＳ Ｐゴシック" panose="020B0600070205080204" pitchFamily="34" charset="-128"/>
              </a:rPr>
              <a:t>Curved or straight arrows can be used. Looks neater with one or the other but not both</a:t>
            </a:r>
          </a:p>
          <a:p>
            <a:pPr eaLnBrk="1" hangingPunct="1">
              <a:lnSpc>
                <a:spcPct val="90000"/>
              </a:lnSpc>
            </a:pPr>
            <a:r>
              <a:rPr altLang="en-US" sz="2800" dirty="0" smtClean="0">
                <a:ea typeface="ＭＳ Ｐゴシック" panose="020B0600070205080204" pitchFamily="34" charset="-128"/>
              </a:rPr>
              <a:t>There is no excuse for hand-drawn diagrams today except during a white-boarding stage</a:t>
            </a:r>
          </a:p>
          <a:p>
            <a:pPr eaLnBrk="1" hangingPunct="1">
              <a:lnSpc>
                <a:spcPct val="90000"/>
              </a:lnSpc>
            </a:pPr>
            <a:r>
              <a:rPr altLang="en-US" sz="2800" dirty="0" smtClean="0">
                <a:ea typeface="ＭＳ Ｐゴシック" panose="020B0600070205080204" pitchFamily="34" charset="-128"/>
              </a:rPr>
              <a:t>Some </a:t>
            </a:r>
            <a:r>
              <a:rPr altLang="en-US" sz="2800" dirty="0" smtClean="0">
                <a:solidFill>
                  <a:srgbClr val="FF0000"/>
                </a:solidFill>
                <a:ea typeface="ＭＳ Ｐゴシック" panose="020B0600070205080204" pitchFamily="34" charset="-128"/>
              </a:rPr>
              <a:t>name</a:t>
            </a:r>
            <a:r>
              <a:rPr altLang="en-US" sz="2800" dirty="0" smtClean="0">
                <a:ea typeface="ＭＳ Ｐゴシック" panose="020B0600070205080204" pitchFamily="34" charset="-128"/>
              </a:rPr>
              <a:t> the processes for the </a:t>
            </a:r>
            <a:r>
              <a:rPr altLang="en-US" sz="2800" dirty="0" smtClean="0">
                <a:solidFill>
                  <a:srgbClr val="FF0000"/>
                </a:solidFill>
                <a:ea typeface="ＭＳ Ｐゴシック" panose="020B0600070205080204" pitchFamily="34" charset="-128"/>
              </a:rPr>
              <a:t>role </a:t>
            </a:r>
            <a:r>
              <a:rPr altLang="en-US" sz="2800" dirty="0" smtClean="0">
                <a:ea typeface="ＭＳ Ｐゴシック" panose="020B0600070205080204" pitchFamily="34" charset="-128"/>
              </a:rPr>
              <a:t>that performs them</a:t>
            </a:r>
          </a:p>
          <a:p>
            <a:pPr eaLnBrk="1" hangingPunct="1">
              <a:lnSpc>
                <a:spcPct val="90000"/>
              </a:lnSpc>
            </a:pPr>
            <a:r>
              <a:rPr altLang="en-US" sz="2800" dirty="0" smtClean="0">
                <a:ea typeface="ＭＳ Ｐゴシック" panose="020B0600070205080204" pitchFamily="34" charset="-128"/>
              </a:rPr>
              <a:t>Some use </a:t>
            </a:r>
            <a:r>
              <a:rPr altLang="en-US" sz="2800" dirty="0" smtClean="0">
                <a:solidFill>
                  <a:srgbClr val="FF0000"/>
                </a:solidFill>
                <a:ea typeface="ＭＳ Ｐゴシック" panose="020B0600070205080204" pitchFamily="34" charset="-128"/>
              </a:rPr>
              <a:t>color</a:t>
            </a:r>
            <a:r>
              <a:rPr altLang="en-US" sz="2800" dirty="0" smtClean="0">
                <a:ea typeface="ＭＳ Ｐゴシック" panose="020B0600070205080204" pitchFamily="34" charset="-128"/>
              </a:rPr>
              <a:t> to differentiate types of </a:t>
            </a:r>
            <a:r>
              <a:rPr altLang="en-US" sz="2800" dirty="0" smtClean="0">
                <a:solidFill>
                  <a:srgbClr val="FF0000"/>
                </a:solidFill>
                <a:ea typeface="ＭＳ Ｐゴシック" panose="020B0600070205080204" pitchFamily="34" charset="-128"/>
              </a:rPr>
              <a:t>entities</a:t>
            </a:r>
            <a:r>
              <a:rPr altLang="en-US" sz="2800" dirty="0" smtClean="0">
                <a:ea typeface="ＭＳ Ｐゴシック" panose="020B0600070205080204" pitchFamily="34" charset="-128"/>
              </a:rPr>
              <a:t> or flows</a:t>
            </a:r>
          </a:p>
        </p:txBody>
      </p:sp>
      <p:sp>
        <p:nvSpPr>
          <p:cNvPr id="44035"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605CCCFB-B65E-4B16-A573-A6781B0077FD}" type="slidenum">
              <a:rPr lang="en-US" altLang="en-US" sz="1000"/>
              <a:pPr eaLnBrk="1" hangingPunct="1"/>
              <a:t>46</a:t>
            </a:fld>
            <a:endParaRPr lang="en-US" altLang="en-US" sz="1000"/>
          </a:p>
        </p:txBody>
      </p:sp>
    </p:spTree>
    <p:custDataLst>
      <p:tags r:id="rId1"/>
    </p:custDataLst>
    <p:extLst>
      <p:ext uri="{BB962C8B-B14F-4D97-AF65-F5344CB8AC3E}">
        <p14:creationId xmlns:p14="http://schemas.microsoft.com/office/powerpoint/2010/main" val="678572548"/>
      </p:ext>
    </p:extLst>
  </p:cSld>
  <p:clrMapOvr>
    <a:masterClrMapping/>
  </p:clrMapOvr>
  <p:transition advTm="4000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Beware of</a:t>
            </a:r>
          </a:p>
        </p:txBody>
      </p:sp>
      <p:sp>
        <p:nvSpPr>
          <p:cNvPr id="46082" name="Rectangle 3"/>
          <p:cNvSpPr>
            <a:spLocks noGrp="1" noChangeArrowheads="1"/>
          </p:cNvSpPr>
          <p:nvPr>
            <p:ph idx="1"/>
          </p:nvPr>
        </p:nvSpPr>
        <p:spPr/>
        <p:txBody>
          <a:bodyPr/>
          <a:lstStyle/>
          <a:p>
            <a:pPr eaLnBrk="1" hangingPunct="1"/>
            <a:r>
              <a:rPr altLang="en-US" dirty="0" smtClean="0">
                <a:ea typeface="ＭＳ Ｐゴシック" panose="020B0600070205080204" pitchFamily="34" charset="-128"/>
              </a:rPr>
              <a:t>Black holes</a:t>
            </a:r>
          </a:p>
          <a:p>
            <a:pPr lvl="1" eaLnBrk="1" hangingPunct="1"/>
            <a:r>
              <a:rPr altLang="en-US" dirty="0" smtClean="0">
                <a:ea typeface="ＭＳ Ｐゴシック" panose="020B0600070205080204" pitchFamily="34" charset="-128"/>
              </a:rPr>
              <a:t>Processes that </a:t>
            </a:r>
            <a:r>
              <a:rPr altLang="en-US" dirty="0" smtClean="0">
                <a:solidFill>
                  <a:srgbClr val="FF0000"/>
                </a:solidFill>
                <a:ea typeface="ＭＳ Ｐゴシック" panose="020B0600070205080204" pitchFamily="34" charset="-128"/>
              </a:rPr>
              <a:t>have inputs but no outputs </a:t>
            </a:r>
          </a:p>
          <a:p>
            <a:pPr eaLnBrk="1" hangingPunct="1">
              <a:buFontTx/>
              <a:buNone/>
            </a:pPr>
            <a:endParaRPr altLang="en-US" b="1" dirty="0" smtClean="0">
              <a:ea typeface="ＭＳ Ｐゴシック" panose="020B0600070205080204" pitchFamily="34" charset="-128"/>
            </a:endParaRPr>
          </a:p>
          <a:p>
            <a:pPr eaLnBrk="1" hangingPunct="1"/>
            <a:r>
              <a:rPr altLang="en-US" dirty="0" smtClean="0">
                <a:ea typeface="ＭＳ Ｐゴシック" panose="020B0600070205080204" pitchFamily="34" charset="-128"/>
              </a:rPr>
              <a:t>Miracles</a:t>
            </a:r>
          </a:p>
          <a:p>
            <a:pPr lvl="1" eaLnBrk="1" hangingPunct="1"/>
            <a:r>
              <a:rPr altLang="en-US" dirty="0" smtClean="0">
                <a:ea typeface="ＭＳ Ｐゴシック" panose="020B0600070205080204" pitchFamily="34" charset="-128"/>
              </a:rPr>
              <a:t>Processes that </a:t>
            </a:r>
            <a:r>
              <a:rPr altLang="en-US" dirty="0" smtClean="0">
                <a:solidFill>
                  <a:srgbClr val="FF0000"/>
                </a:solidFill>
                <a:ea typeface="ＭＳ Ｐゴシック" panose="020B0600070205080204" pitchFamily="34" charset="-128"/>
              </a:rPr>
              <a:t>have outputs but no inputs </a:t>
            </a:r>
          </a:p>
          <a:p>
            <a:pPr eaLnBrk="1" hangingPunct="1">
              <a:buFontTx/>
              <a:buNone/>
            </a:pPr>
            <a:endParaRPr altLang="en-US" b="1" dirty="0" smtClean="0">
              <a:ea typeface="ＭＳ Ｐゴシック" panose="020B0600070205080204" pitchFamily="34" charset="-128"/>
            </a:endParaRPr>
          </a:p>
          <a:p>
            <a:pPr eaLnBrk="1" hangingPunct="1"/>
            <a:r>
              <a:rPr altLang="en-US" dirty="0" smtClean="0">
                <a:ea typeface="ＭＳ Ｐゴシック" panose="020B0600070205080204" pitchFamily="34" charset="-128"/>
              </a:rPr>
              <a:t>Mysteries</a:t>
            </a:r>
          </a:p>
          <a:p>
            <a:pPr lvl="1" eaLnBrk="1" hangingPunct="1"/>
            <a:r>
              <a:rPr altLang="en-US" dirty="0" smtClean="0">
                <a:solidFill>
                  <a:srgbClr val="FF0000"/>
                </a:solidFill>
                <a:ea typeface="ＭＳ Ｐゴシック" panose="020B0600070205080204" pitchFamily="34" charset="-128"/>
              </a:rPr>
              <a:t>Unlabeled flows and unlabeled processes </a:t>
            </a:r>
          </a:p>
        </p:txBody>
      </p:sp>
      <p:sp>
        <p:nvSpPr>
          <p:cNvPr id="4608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B822803B-0406-48DC-9C35-09753900EA79}" type="slidenum">
              <a:rPr lang="en-US" altLang="en-US" sz="1000"/>
              <a:pPr eaLnBrk="1" hangingPunct="1"/>
              <a:t>47</a:t>
            </a:fld>
            <a:endParaRPr lang="en-US" altLang="en-US" sz="1000"/>
          </a:p>
        </p:txBody>
      </p:sp>
    </p:spTree>
    <p:custDataLst>
      <p:tags r:id="rId1"/>
    </p:custDataLst>
    <p:extLst>
      <p:ext uri="{BB962C8B-B14F-4D97-AF65-F5344CB8AC3E}">
        <p14:creationId xmlns:p14="http://schemas.microsoft.com/office/powerpoint/2010/main" val="1431161536"/>
      </p:ext>
    </p:extLst>
  </p:cSld>
  <p:clrMapOvr>
    <a:masterClrMapping/>
  </p:clrMapOvr>
  <p:transition advTm="2300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Leveled Diagrams</a:t>
            </a:r>
          </a:p>
        </p:txBody>
      </p:sp>
      <p:sp>
        <p:nvSpPr>
          <p:cNvPr id="48130" name="Rectangle 3"/>
          <p:cNvSpPr>
            <a:spLocks noGrp="1" noChangeArrowheads="1"/>
          </p:cNvSpPr>
          <p:nvPr>
            <p:ph idx="1"/>
          </p:nvPr>
        </p:nvSpPr>
        <p:spPr/>
        <p:txBody>
          <a:bodyPr>
            <a:normAutofit/>
          </a:bodyPr>
          <a:lstStyle/>
          <a:p>
            <a:pPr eaLnBrk="1" hangingPunct="1"/>
            <a:r>
              <a:rPr altLang="en-US" sz="2800" dirty="0" smtClean="0">
                <a:ea typeface="ＭＳ Ｐゴシック" panose="020B0600070205080204" pitchFamily="34" charset="-128"/>
              </a:rPr>
              <a:t>Are encouraged</a:t>
            </a:r>
          </a:p>
          <a:p>
            <a:pPr eaLnBrk="1" hangingPunct="1"/>
            <a:r>
              <a:rPr altLang="en-US" sz="2800" dirty="0" smtClean="0">
                <a:ea typeface="ＭＳ Ｐゴシック" panose="020B0600070205080204" pitchFamily="34" charset="-128"/>
              </a:rPr>
              <a:t>Start with higher level  (context) diagrams to understand the scope and boundaries</a:t>
            </a:r>
          </a:p>
          <a:p>
            <a:pPr eaLnBrk="1" hangingPunct="1"/>
            <a:r>
              <a:rPr altLang="en-US" sz="2800" dirty="0" smtClean="0">
                <a:ea typeface="ＭＳ Ｐゴシック" panose="020B0600070205080204" pitchFamily="34" charset="-128"/>
              </a:rPr>
              <a:t>Decompose processes to lower levels of detail when needed</a:t>
            </a:r>
          </a:p>
          <a:p>
            <a:pPr eaLnBrk="1" hangingPunct="1"/>
            <a:r>
              <a:rPr altLang="en-US" sz="2800" dirty="0" smtClean="0">
                <a:ea typeface="ＭＳ Ｐゴシック" panose="020B0600070205080204" pitchFamily="34" charset="-128"/>
              </a:rPr>
              <a:t>Remember the </a:t>
            </a:r>
            <a:r>
              <a:rPr altLang="en-US" sz="2800" dirty="0" smtClean="0">
                <a:solidFill>
                  <a:srgbClr val="FF0000"/>
                </a:solidFill>
                <a:ea typeface="ＭＳ Ｐゴシック" panose="020B0600070205080204" pitchFamily="34" charset="-128"/>
              </a:rPr>
              <a:t>ultimate goal is an optimized clinic process not a large detailed set of diagrams</a:t>
            </a:r>
          </a:p>
        </p:txBody>
      </p:sp>
      <p:sp>
        <p:nvSpPr>
          <p:cNvPr id="4813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57874FF0-9FF9-4660-ACD3-739A52846272}" type="slidenum">
              <a:rPr lang="en-US" altLang="en-US" sz="1000"/>
              <a:pPr eaLnBrk="1" hangingPunct="1"/>
              <a:t>48</a:t>
            </a:fld>
            <a:endParaRPr lang="en-US" altLang="en-US" sz="1000"/>
          </a:p>
        </p:txBody>
      </p:sp>
    </p:spTree>
    <p:custDataLst>
      <p:tags r:id="rId1"/>
    </p:custDataLst>
    <p:extLst>
      <p:ext uri="{BB962C8B-B14F-4D97-AF65-F5344CB8AC3E}">
        <p14:creationId xmlns:p14="http://schemas.microsoft.com/office/powerpoint/2010/main" val="2236178461"/>
      </p:ext>
    </p:extLst>
  </p:cSld>
  <p:clrMapOvr>
    <a:masterClrMapping/>
  </p:clrMapOvr>
  <p:transition advTm="2400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Guidance from Yourdon</a:t>
            </a:r>
            <a:r>
              <a:rPr altLang="en-US" baseline="30000" smtClean="0">
                <a:ea typeface="ＭＳ Ｐゴシック" panose="020B0600070205080204" pitchFamily="34" charset="-128"/>
              </a:rPr>
              <a:t>1</a:t>
            </a:r>
          </a:p>
        </p:txBody>
      </p:sp>
      <p:sp>
        <p:nvSpPr>
          <p:cNvPr id="5017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68852BD9-27D2-4137-B2E7-D5394AC84EDC}" type="slidenum">
              <a:rPr lang="en-US" altLang="en-US" sz="1000"/>
              <a:pPr eaLnBrk="1" hangingPunct="1"/>
              <a:t>49</a:t>
            </a:fld>
            <a:endParaRPr lang="en-US" altLang="en-US" sz="1000"/>
          </a:p>
        </p:txBody>
      </p:sp>
      <p:sp>
        <p:nvSpPr>
          <p:cNvPr id="50179" name="Text Box 5"/>
          <p:cNvSpPr txBox="1">
            <a:spLocks noChangeArrowheads="1"/>
          </p:cNvSpPr>
          <p:nvPr/>
        </p:nvSpPr>
        <p:spPr bwMode="auto">
          <a:xfrm>
            <a:off x="457200" y="1905000"/>
            <a:ext cx="8245475"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ja-JP" altLang="en-US" sz="2000" dirty="0"/>
              <a:t>“</a:t>
            </a:r>
            <a:r>
              <a:rPr lang="en-US" altLang="ja-JP" sz="2000" dirty="0"/>
              <a:t>…even if our job were to </a:t>
            </a:r>
            <a:r>
              <a:rPr lang="ja-JP" altLang="en-US" sz="2000" dirty="0"/>
              <a:t>‘</a:t>
            </a:r>
            <a:r>
              <a:rPr lang="en-US" altLang="ja-JP" sz="2000" dirty="0"/>
              <a:t>design the world,</a:t>
            </a:r>
            <a:r>
              <a:rPr lang="ja-JP" altLang="en-US" sz="2000" dirty="0"/>
              <a:t>’</a:t>
            </a:r>
            <a:r>
              <a:rPr lang="en-US" altLang="ja-JP" sz="2000" dirty="0"/>
              <a:t> we would have to recognize that the world is only a part of the solar system, which is part of a small, obscure galaxy, which is (ultimately) part of the universe.</a:t>
            </a:r>
            <a:r>
              <a:rPr lang="ja-JP" altLang="en-US" sz="2000" dirty="0"/>
              <a:t>”</a:t>
            </a:r>
            <a:endParaRPr lang="en-US" altLang="ja-JP" sz="2000" dirty="0"/>
          </a:p>
          <a:p>
            <a:pPr eaLnBrk="1" hangingPunct="1"/>
            <a:endParaRPr lang="en-US" altLang="en-US" sz="2000" dirty="0"/>
          </a:p>
          <a:p>
            <a:pPr eaLnBrk="1" hangingPunct="1"/>
            <a:r>
              <a:rPr lang="en-US" altLang="en-US" sz="2000" dirty="0"/>
              <a:t> </a:t>
            </a:r>
          </a:p>
          <a:p>
            <a:pPr eaLnBrk="1" hangingPunct="1"/>
            <a:r>
              <a:rPr lang="ja-JP" altLang="en-US" sz="2000" dirty="0"/>
              <a:t>“</a:t>
            </a:r>
            <a:r>
              <a:rPr lang="en-US" altLang="ja-JP" sz="2000" dirty="0"/>
              <a:t>…</a:t>
            </a:r>
            <a:r>
              <a:rPr lang="en-US" altLang="ja-JP" sz="2000" dirty="0">
                <a:solidFill>
                  <a:srgbClr val="FF0000"/>
                </a:solidFill>
              </a:rPr>
              <a:t>the first major model that you must develop as a systems analyst is one that does nothing more than define the interfaces between the system and the rest of the universe, that is, the environment</a:t>
            </a:r>
            <a:r>
              <a:rPr lang="en-US" altLang="ja-JP" sz="2000" dirty="0"/>
              <a:t>.</a:t>
            </a:r>
            <a:r>
              <a:rPr lang="ja-JP" altLang="en-US" sz="2000" dirty="0"/>
              <a:t>”</a:t>
            </a:r>
            <a:endParaRPr lang="en-US" altLang="ja-JP" sz="2000" dirty="0"/>
          </a:p>
          <a:p>
            <a:pPr eaLnBrk="1" hangingPunct="1"/>
            <a:endParaRPr lang="en-US" altLang="en-US" sz="2000" dirty="0"/>
          </a:p>
          <a:p>
            <a:pPr eaLnBrk="1" hangingPunct="1"/>
            <a:r>
              <a:rPr lang="en-US" altLang="en-US" sz="2000" dirty="0"/>
              <a:t>				</a:t>
            </a:r>
            <a:r>
              <a:rPr lang="en-US" altLang="en-US" sz="1800" dirty="0"/>
              <a:t>-Yourdon, </a:t>
            </a:r>
            <a:r>
              <a:rPr lang="en-US" altLang="en-US" sz="1800" i="1" dirty="0"/>
              <a:t>Just Enough Structured Ana</a:t>
            </a:r>
            <a:r>
              <a:rPr lang="en-US" altLang="en-US" sz="1800" dirty="0"/>
              <a:t>lysis </a:t>
            </a:r>
          </a:p>
        </p:txBody>
      </p:sp>
    </p:spTree>
    <p:custDataLst>
      <p:tags r:id="rId1"/>
    </p:custDataLst>
    <p:extLst>
      <p:ext uri="{BB962C8B-B14F-4D97-AF65-F5344CB8AC3E}">
        <p14:creationId xmlns:p14="http://schemas.microsoft.com/office/powerpoint/2010/main" val="1230159578"/>
      </p:ext>
    </p:extLst>
  </p:cSld>
  <p:clrMapOvr>
    <a:masterClrMapping/>
  </p:clrMapOvr>
  <p:transition advTm="39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57200" y="274638"/>
            <a:ext cx="8229600" cy="314325"/>
          </a:xfrm>
        </p:spPr>
        <p:txBody>
          <a:bodyPr/>
          <a:lstStyle/>
          <a:p>
            <a:pPr eaLnBrk="1" hangingPunct="1"/>
            <a:r>
              <a:rPr altLang="en-US" sz="3600" smtClean="0">
                <a:ea typeface="ＭＳ Ｐゴシック" panose="020B0600070205080204" pitchFamily="34" charset="-128"/>
              </a:rPr>
              <a:t/>
            </a:r>
            <a:br>
              <a:rPr altLang="en-US" sz="3600" smtClean="0">
                <a:ea typeface="ＭＳ Ｐゴシック" panose="020B0600070205080204" pitchFamily="34" charset="-128"/>
              </a:rPr>
            </a:br>
            <a:r>
              <a:rPr altLang="en-US" sz="3600" smtClean="0">
                <a:ea typeface="ＭＳ Ｐゴシック" panose="020B0600070205080204" pitchFamily="34" charset="-128"/>
              </a:rPr>
              <a:t>Flowchart</a:t>
            </a:r>
          </a:p>
        </p:txBody>
      </p:sp>
      <p:sp>
        <p:nvSpPr>
          <p:cNvPr id="71683"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267F152A-68CA-437C-AB55-8869D4564368}" type="slidenum">
              <a:rPr lang="en-US" altLang="en-US" sz="1000"/>
              <a:pPr eaLnBrk="1" hangingPunct="1">
                <a:spcBef>
                  <a:spcPct val="0"/>
                </a:spcBef>
                <a:buFontTx/>
                <a:buNone/>
              </a:pPr>
              <a:t>5</a:t>
            </a:fld>
            <a:endParaRPr lang="en-US" altLang="en-US" sz="1000"/>
          </a:p>
        </p:txBody>
      </p:sp>
      <p:sp>
        <p:nvSpPr>
          <p:cNvPr id="71684" name="Text Box 3"/>
          <p:cNvSpPr txBox="1">
            <a:spLocks noChangeArrowheads="1"/>
          </p:cNvSpPr>
          <p:nvPr/>
        </p:nvSpPr>
        <p:spPr bwMode="auto">
          <a:xfrm>
            <a:off x="625475" y="1389062"/>
            <a:ext cx="8061325" cy="405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800100" indent="-34290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110000"/>
              </a:lnSpc>
              <a:spcBef>
                <a:spcPct val="10000"/>
              </a:spcBef>
            </a:pPr>
            <a:r>
              <a:rPr lang="en-US" altLang="en-US" sz="2400" dirty="0"/>
              <a:t>A graphic depiction of the steps or activities that constitute a process</a:t>
            </a:r>
          </a:p>
          <a:p>
            <a:pPr eaLnBrk="1" hangingPunct="1">
              <a:lnSpc>
                <a:spcPct val="110000"/>
              </a:lnSpc>
              <a:spcBef>
                <a:spcPct val="10000"/>
              </a:spcBef>
            </a:pPr>
            <a:r>
              <a:rPr lang="en-US" altLang="en-US" sz="2400" dirty="0"/>
              <a:t>ISO standard: ISO 5807</a:t>
            </a:r>
          </a:p>
          <a:p>
            <a:pPr lvl="1" eaLnBrk="1" hangingPunct="1">
              <a:lnSpc>
                <a:spcPct val="110000"/>
              </a:lnSpc>
              <a:spcBef>
                <a:spcPct val="10000"/>
              </a:spcBef>
              <a:buFont typeface="Arial" panose="020B0604020202020204" pitchFamily="34" charset="0"/>
              <a:buChar char="•"/>
            </a:pPr>
            <a:r>
              <a:rPr lang="en-US" altLang="en-US" sz="2400" dirty="0"/>
              <a:t>Specifies </a:t>
            </a:r>
            <a:r>
              <a:rPr lang="en-US" altLang="en-US" sz="2400" dirty="0" smtClean="0"/>
              <a:t>the </a:t>
            </a:r>
            <a:r>
              <a:rPr lang="en-US" altLang="en-US" sz="2400" dirty="0"/>
              <a:t>standard flowchart symbols for information processing </a:t>
            </a:r>
          </a:p>
          <a:p>
            <a:pPr eaLnBrk="1" hangingPunct="1">
              <a:lnSpc>
                <a:spcPct val="110000"/>
              </a:lnSpc>
              <a:spcBef>
                <a:spcPct val="10000"/>
              </a:spcBef>
            </a:pPr>
            <a:r>
              <a:rPr lang="en-US" altLang="en-US" sz="2400" dirty="0"/>
              <a:t>International Organization for Standardization (ISO)</a:t>
            </a:r>
          </a:p>
          <a:p>
            <a:pPr lvl="1" eaLnBrk="1" hangingPunct="1">
              <a:lnSpc>
                <a:spcPct val="110000"/>
              </a:lnSpc>
              <a:spcBef>
                <a:spcPct val="10000"/>
              </a:spcBef>
              <a:buFontTx/>
              <a:buNone/>
            </a:pPr>
            <a:endParaRPr lang="en-US" altLang="en-US" sz="2000" dirty="0"/>
          </a:p>
          <a:p>
            <a:pPr lvl="1" eaLnBrk="1" hangingPunct="1">
              <a:lnSpc>
                <a:spcPct val="110000"/>
              </a:lnSpc>
              <a:spcBef>
                <a:spcPct val="10000"/>
              </a:spcBef>
              <a:buFontTx/>
              <a:buNone/>
            </a:pPr>
            <a:r>
              <a:rPr lang="ja-JP" altLang="en-US" sz="2000" dirty="0"/>
              <a:t>“</a:t>
            </a:r>
            <a:r>
              <a:rPr lang="en-US" altLang="ja-JP" sz="2000" dirty="0"/>
              <a:t>Graphical representation of the definition, analysis, or method of solution of a problem in which symbols are used to represent operations, data, flow, equipment, etc.</a:t>
            </a:r>
            <a:r>
              <a:rPr lang="ja-JP" altLang="en-US" sz="2000" dirty="0"/>
              <a:t>”</a:t>
            </a:r>
            <a:r>
              <a:rPr lang="en-US" altLang="ja-JP" sz="2000" baseline="30000" dirty="0"/>
              <a:t>1</a:t>
            </a:r>
            <a:endParaRPr lang="en-US" altLang="en-US" sz="2000" dirty="0"/>
          </a:p>
        </p:txBody>
      </p:sp>
    </p:spTree>
    <p:custDataLst>
      <p:tags r:id="rId1"/>
    </p:custDataLst>
  </p:cSld>
  <p:clrMapOvr>
    <a:masterClrMapping/>
  </p:clrMapOvr>
  <p:transition advTm="5500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Grp="1" noChangeArrowheads="1"/>
          </p:cNvSpPr>
          <p:nvPr>
            <p:ph type="title"/>
          </p:nvPr>
        </p:nvSpPr>
        <p:spPr>
          <a:xfrm>
            <a:off x="381000" y="304800"/>
            <a:ext cx="8229600" cy="1143000"/>
          </a:xfrm>
        </p:spPr>
        <p:txBody>
          <a:bodyPr>
            <a:normAutofit fontScale="90000"/>
          </a:bodyPr>
          <a:lstStyle/>
          <a:p>
            <a:pPr eaLnBrk="1" hangingPunct="1">
              <a:defRPr/>
            </a:pPr>
            <a:r>
              <a:rPr smtClean="0">
                <a:ea typeface="+mj-ea"/>
                <a:cs typeface="+mj-cs"/>
              </a:rPr>
              <a:t>There have been variations on Yourdon notation</a:t>
            </a:r>
          </a:p>
        </p:txBody>
      </p:sp>
      <p:sp>
        <p:nvSpPr>
          <p:cNvPr id="52226" name="Rectangle 3"/>
          <p:cNvSpPr>
            <a:spLocks noGrp="1" noChangeArrowheads="1"/>
          </p:cNvSpPr>
          <p:nvPr>
            <p:ph idx="1"/>
          </p:nvPr>
        </p:nvSpPr>
        <p:spPr/>
        <p:txBody>
          <a:bodyPr/>
          <a:lstStyle/>
          <a:p>
            <a:pPr eaLnBrk="1" hangingPunct="1">
              <a:lnSpc>
                <a:spcPct val="90000"/>
              </a:lnSpc>
            </a:pPr>
            <a:r>
              <a:rPr altLang="en-US" sz="2400" dirty="0" smtClean="0">
                <a:ea typeface="ＭＳ Ｐゴシック" panose="020B0600070205080204" pitchFamily="34" charset="-128"/>
              </a:rPr>
              <a:t>Yourdon-Code</a:t>
            </a:r>
          </a:p>
          <a:p>
            <a:pPr eaLnBrk="1" hangingPunct="1">
              <a:lnSpc>
                <a:spcPct val="90000"/>
              </a:lnSpc>
            </a:pPr>
            <a:r>
              <a:rPr altLang="en-US" sz="2400" dirty="0" smtClean="0">
                <a:ea typeface="ＭＳ Ｐゴシック" panose="020B0600070205080204" pitchFamily="34" charset="-128"/>
              </a:rPr>
              <a:t>Yourdon-DeMarco</a:t>
            </a:r>
          </a:p>
          <a:p>
            <a:pPr eaLnBrk="1" hangingPunct="1">
              <a:lnSpc>
                <a:spcPct val="90000"/>
              </a:lnSpc>
            </a:pPr>
            <a:r>
              <a:rPr altLang="en-US" sz="2400" dirty="0" smtClean="0">
                <a:ea typeface="ＭＳ Ｐゴシック" panose="020B0600070205080204" pitchFamily="34" charset="-128"/>
              </a:rPr>
              <a:t>Yourdon concepts and notation have been adapted to suit needs of individual projects</a:t>
            </a:r>
          </a:p>
          <a:p>
            <a:pPr lvl="1" eaLnBrk="1" hangingPunct="1">
              <a:lnSpc>
                <a:spcPct val="90000"/>
              </a:lnSpc>
            </a:pPr>
            <a:r>
              <a:rPr altLang="en-US" sz="2000" dirty="0" smtClean="0">
                <a:ea typeface="ＭＳ Ｐゴシック" panose="020B0600070205080204" pitchFamily="34" charset="-128"/>
              </a:rPr>
              <a:t>Yourdon notation for data flow diagrams has been adapted for healthcare process analysis and redesign by the Pubic Health Informatics Institute (PHII) in their recent Common Ground Initiative</a:t>
            </a:r>
          </a:p>
          <a:p>
            <a:pPr lvl="1" eaLnBrk="1" hangingPunct="1">
              <a:lnSpc>
                <a:spcPct val="90000"/>
              </a:lnSpc>
            </a:pPr>
            <a:r>
              <a:rPr altLang="en-US" sz="2000" dirty="0" smtClean="0">
                <a:ea typeface="ＭＳ Ｐゴシック" panose="020B0600070205080204" pitchFamily="34" charset="-128"/>
              </a:rPr>
              <a:t>AHRQ funded initiatives</a:t>
            </a:r>
          </a:p>
          <a:p>
            <a:pPr eaLnBrk="1" hangingPunct="1">
              <a:lnSpc>
                <a:spcPct val="90000"/>
              </a:lnSpc>
            </a:pPr>
            <a:r>
              <a:rPr altLang="en-US" sz="2400" dirty="0" smtClean="0">
                <a:ea typeface="ＭＳ Ｐゴシック" panose="020B0600070205080204" pitchFamily="34" charset="-128"/>
              </a:rPr>
              <a:t>Yourdon himself makes the point that the </a:t>
            </a:r>
            <a:r>
              <a:rPr altLang="en-US" sz="2400" dirty="0" smtClean="0">
                <a:solidFill>
                  <a:srgbClr val="FF0000"/>
                </a:solidFill>
                <a:ea typeface="ＭＳ Ｐゴシック" panose="020B0600070205080204" pitchFamily="34" charset="-128"/>
              </a:rPr>
              <a:t>actual shape chosen is not important as long as the analyst uses the shape to consistently represent the same meaning</a:t>
            </a:r>
          </a:p>
          <a:p>
            <a:pPr eaLnBrk="1" hangingPunct="1">
              <a:lnSpc>
                <a:spcPct val="90000"/>
              </a:lnSpc>
            </a:pPr>
            <a:endParaRPr altLang="en-US" sz="2400" dirty="0" smtClean="0">
              <a:ea typeface="ＭＳ Ｐゴシック" panose="020B0600070205080204" pitchFamily="34" charset="-128"/>
            </a:endParaRPr>
          </a:p>
          <a:p>
            <a:pPr eaLnBrk="1" hangingPunct="1">
              <a:lnSpc>
                <a:spcPct val="90000"/>
              </a:lnSpc>
            </a:pPr>
            <a:endParaRPr altLang="en-US" sz="2400" dirty="0" smtClean="0">
              <a:ea typeface="ＭＳ Ｐゴシック" panose="020B0600070205080204" pitchFamily="34" charset="-128"/>
            </a:endParaRPr>
          </a:p>
        </p:txBody>
      </p:sp>
      <p:sp>
        <p:nvSpPr>
          <p:cNvPr id="5222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AE89EF90-F031-4CEB-A8E0-FCD5012D1971}" type="slidenum">
              <a:rPr lang="en-US" altLang="en-US" sz="1000"/>
              <a:pPr eaLnBrk="1" hangingPunct="1"/>
              <a:t>50</a:t>
            </a:fld>
            <a:endParaRPr lang="en-US" altLang="en-US" sz="1000"/>
          </a:p>
        </p:txBody>
      </p:sp>
    </p:spTree>
    <p:custDataLst>
      <p:tags r:id="rId1"/>
    </p:custDataLst>
    <p:extLst>
      <p:ext uri="{BB962C8B-B14F-4D97-AF65-F5344CB8AC3E}">
        <p14:creationId xmlns:p14="http://schemas.microsoft.com/office/powerpoint/2010/main" val="1212298308"/>
      </p:ext>
    </p:extLst>
  </p:cSld>
  <p:clrMapOvr>
    <a:masterClrMapping/>
  </p:clrMapOvr>
  <p:transition advTm="5200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4"/>
          <p:cNvSpPr>
            <a:spLocks noGrp="1" noChangeArrowheads="1"/>
          </p:cNvSpPr>
          <p:nvPr>
            <p:ph type="title"/>
          </p:nvPr>
        </p:nvSpPr>
        <p:spPr>
          <a:xfrm>
            <a:off x="457200" y="0"/>
            <a:ext cx="8229600" cy="803275"/>
          </a:xfrm>
        </p:spPr>
        <p:txBody>
          <a:bodyPr/>
          <a:lstStyle/>
          <a:p>
            <a:pPr eaLnBrk="1" hangingPunct="1"/>
            <a:r>
              <a:rPr altLang="en-US" smtClean="0">
                <a:ea typeface="ＭＳ Ｐゴシック" panose="020B0600070205080204" pitchFamily="34" charset="-128"/>
              </a:rPr>
              <a:t>Example Yourdon Modified</a:t>
            </a:r>
          </a:p>
        </p:txBody>
      </p:sp>
      <p:sp>
        <p:nvSpPr>
          <p:cNvPr id="54274"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CFCB3401-6A90-4742-9DC1-2F90C7D871A6}" type="slidenum">
              <a:rPr lang="en-US" altLang="en-US" sz="1000"/>
              <a:pPr eaLnBrk="1" hangingPunct="1"/>
              <a:t>51</a:t>
            </a:fld>
            <a:endParaRPr lang="en-US" altLang="en-US" sz="1000"/>
          </a:p>
        </p:txBody>
      </p:sp>
      <p:pic>
        <p:nvPicPr>
          <p:cNvPr id="54275" name="Picture 5" descr="Diagram showing relationships of software processes in public health departmen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13" y="609600"/>
            <a:ext cx="7391401" cy="5246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76" name="Picture 6" descr="Legend for char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86625" y="3776662"/>
            <a:ext cx="1752600" cy="198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7" name="Text Box 7"/>
          <p:cNvSpPr txBox="1">
            <a:spLocks noChangeArrowheads="1"/>
          </p:cNvSpPr>
          <p:nvPr/>
        </p:nvSpPr>
        <p:spPr bwMode="auto">
          <a:xfrm>
            <a:off x="6400800" y="671513"/>
            <a:ext cx="2638425" cy="2584450"/>
          </a:xfrm>
          <a:prstGeom prst="rect">
            <a:avLst/>
          </a:prstGeom>
          <a:noFill/>
          <a:ln>
            <a:noFill/>
          </a:ln>
          <a:effectLs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defRPr/>
            </a:pPr>
            <a:r>
              <a:rPr lang="en-US" b="1" dirty="0" smtClean="0">
                <a:ea typeface="+mn-ea"/>
              </a:rPr>
              <a:t>Modifications:</a:t>
            </a:r>
          </a:p>
          <a:p>
            <a:pPr marL="285750" indent="-285750" eaLnBrk="1" hangingPunct="1">
              <a:buFont typeface="Arial" pitchFamily="34" charset="0"/>
              <a:buChar char="•"/>
              <a:defRPr/>
            </a:pPr>
            <a:r>
              <a:rPr lang="en-US" dirty="0" smtClean="0">
                <a:ea typeface="+mn-ea"/>
              </a:rPr>
              <a:t>Uses one shape and does not distinguish between process, entity and data store</a:t>
            </a:r>
          </a:p>
          <a:p>
            <a:pPr marL="285750" indent="-285750" eaLnBrk="1" hangingPunct="1">
              <a:buFont typeface="Arial" pitchFamily="34" charset="0"/>
              <a:buChar char="•"/>
              <a:defRPr/>
            </a:pPr>
            <a:r>
              <a:rPr lang="en-US" dirty="0" smtClean="0">
                <a:ea typeface="+mn-ea"/>
              </a:rPr>
              <a:t>Calls it a context diagram</a:t>
            </a:r>
          </a:p>
          <a:p>
            <a:pPr marL="285750" indent="-285750" eaLnBrk="1" hangingPunct="1">
              <a:buFont typeface="Arial" pitchFamily="34" charset="0"/>
              <a:buChar char="•"/>
              <a:defRPr/>
            </a:pPr>
            <a:r>
              <a:rPr lang="en-US" dirty="0" smtClean="0">
                <a:ea typeface="+mn-ea"/>
              </a:rPr>
              <a:t>Differentiates types of flows</a:t>
            </a:r>
          </a:p>
        </p:txBody>
      </p:sp>
      <p:sp>
        <p:nvSpPr>
          <p:cNvPr id="54278" name="Text Box 9"/>
          <p:cNvSpPr txBox="1">
            <a:spLocks noChangeArrowheads="1"/>
          </p:cNvSpPr>
          <p:nvPr/>
        </p:nvSpPr>
        <p:spPr bwMode="auto">
          <a:xfrm>
            <a:off x="2084388" y="5487988"/>
            <a:ext cx="501491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200"/>
              <a:t>Reprinted from Cabarrus Health Alliance http://www.cabarrushealth.org/</a:t>
            </a:r>
          </a:p>
        </p:txBody>
      </p:sp>
    </p:spTree>
    <p:custDataLst>
      <p:tags r:id="rId1"/>
    </p:custDataLst>
    <p:extLst>
      <p:ext uri="{BB962C8B-B14F-4D97-AF65-F5344CB8AC3E}">
        <p14:creationId xmlns:p14="http://schemas.microsoft.com/office/powerpoint/2010/main" val="254025039"/>
      </p:ext>
    </p:extLst>
  </p:cSld>
  <p:clrMapOvr>
    <a:masterClrMapping/>
  </p:clrMapOvr>
  <p:transition advTm="4400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Context Diagram Example</a:t>
            </a:r>
          </a:p>
        </p:txBody>
      </p:sp>
      <p:sp>
        <p:nvSpPr>
          <p:cNvPr id="56322" name="Rectangle 3"/>
          <p:cNvSpPr>
            <a:spLocks noGrp="1" noChangeArrowheads="1"/>
          </p:cNvSpPr>
          <p:nvPr>
            <p:ph idx="1"/>
          </p:nvPr>
        </p:nvSpPr>
        <p:spPr/>
        <p:txBody>
          <a:bodyPr/>
          <a:lstStyle/>
          <a:p>
            <a:pPr marL="0" indent="0" eaLnBrk="1" hangingPunct="1">
              <a:lnSpc>
                <a:spcPct val="110000"/>
              </a:lnSpc>
              <a:buFontTx/>
              <a:buNone/>
            </a:pPr>
            <a:r>
              <a:rPr altLang="en-US" sz="2400" smtClean="0">
                <a:ea typeface="ＭＳ Ｐゴシック" panose="020B0600070205080204" pitchFamily="34" charset="-128"/>
              </a:rPr>
              <a:t>Without looking at the next slide, draw a one-page DFD for a prescription refill process at a primary care provider based on the following scenario:</a:t>
            </a:r>
          </a:p>
          <a:p>
            <a:pPr marL="0" indent="0" eaLnBrk="1" hangingPunct="1">
              <a:lnSpc>
                <a:spcPct val="110000"/>
              </a:lnSpc>
              <a:buFontTx/>
              <a:buNone/>
            </a:pPr>
            <a:r>
              <a:rPr altLang="en-US" sz="2400" smtClean="0">
                <a:ea typeface="ＭＳ Ｐゴシック" panose="020B0600070205080204" pitchFamily="34" charset="-128"/>
              </a:rPr>
              <a:t>Mrs. Jones takes Benecar 20mg QD for blood pressure control. She has taken this medicine for two years with good results. She does not use the </a:t>
            </a:r>
            <a:r>
              <a:rPr lang="ja-JP" altLang="en-US" sz="2400" smtClean="0">
                <a:ea typeface="ＭＳ Ｐゴシック" panose="020B0600070205080204" pitchFamily="34" charset="-128"/>
              </a:rPr>
              <a:t>“</a:t>
            </a:r>
            <a:r>
              <a:rPr altLang="ja-JP" sz="2400" smtClean="0">
                <a:ea typeface="ＭＳ Ｐゴシック" panose="020B0600070205080204" pitchFamily="34" charset="-128"/>
              </a:rPr>
              <a:t>auto refill</a:t>
            </a:r>
            <a:r>
              <a:rPr lang="ja-JP" altLang="en-US" sz="2400" smtClean="0">
                <a:ea typeface="ＭＳ Ｐゴシック" panose="020B0600070205080204" pitchFamily="34" charset="-128"/>
              </a:rPr>
              <a:t>”</a:t>
            </a:r>
            <a:r>
              <a:rPr altLang="ja-JP" sz="2400" smtClean="0">
                <a:ea typeface="ＭＳ Ｐゴシック" panose="020B0600070205080204" pitchFamily="34" charset="-128"/>
              </a:rPr>
              <a:t> program at her local pharmacy. Today, she called her provider, who does not use e-prescribing,  and asked if the prescription could be called in to her pharmacy. </a:t>
            </a:r>
            <a:endParaRPr altLang="en-US" sz="2400" smtClean="0">
              <a:ea typeface="ＭＳ Ｐゴシック" panose="020B0600070205080204" pitchFamily="34" charset="-128"/>
            </a:endParaRPr>
          </a:p>
        </p:txBody>
      </p:sp>
      <p:sp>
        <p:nvSpPr>
          <p:cNvPr id="5632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EBE11972-E62A-4B9E-8154-95AB43B4517D}" type="slidenum">
              <a:rPr lang="en-US" altLang="en-US" sz="1000"/>
              <a:pPr eaLnBrk="1" hangingPunct="1"/>
              <a:t>52</a:t>
            </a:fld>
            <a:endParaRPr lang="en-US" altLang="en-US" sz="1000"/>
          </a:p>
        </p:txBody>
      </p:sp>
    </p:spTree>
    <p:custDataLst>
      <p:tags r:id="rId1"/>
    </p:custDataLst>
    <p:extLst>
      <p:ext uri="{BB962C8B-B14F-4D97-AF65-F5344CB8AC3E}">
        <p14:creationId xmlns:p14="http://schemas.microsoft.com/office/powerpoint/2010/main" val="289853313"/>
      </p:ext>
    </p:extLst>
  </p:cSld>
  <p:clrMapOvr>
    <a:masterClrMapping/>
  </p:clrMapOvr>
  <p:transition advTm="6000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4"/>
          <p:cNvSpPr>
            <a:spLocks noGrp="1" noChangeArrowheads="1"/>
          </p:cNvSpPr>
          <p:nvPr>
            <p:ph type="title"/>
          </p:nvPr>
        </p:nvSpPr>
        <p:spPr>
          <a:xfrm>
            <a:off x="457200" y="79375"/>
            <a:ext cx="8229600" cy="873125"/>
          </a:xfrm>
        </p:spPr>
        <p:txBody>
          <a:bodyPr/>
          <a:lstStyle/>
          <a:p>
            <a:pPr eaLnBrk="1" hangingPunct="1"/>
            <a:r>
              <a:rPr altLang="en-US" sz="3600" dirty="0" smtClean="0">
                <a:ea typeface="ＭＳ Ｐゴシック" panose="020B0600070205080204" pitchFamily="34" charset="-128"/>
              </a:rPr>
              <a:t>Prescription Refill Context Diagram</a:t>
            </a:r>
          </a:p>
        </p:txBody>
      </p:sp>
      <p:sp>
        <p:nvSpPr>
          <p:cNvPr id="58370"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11C74643-EF61-4BF4-A8E5-1A784A55E32B}" type="slidenum">
              <a:rPr lang="en-US" altLang="en-US" sz="1000"/>
              <a:pPr eaLnBrk="1" hangingPunct="1"/>
              <a:t>53</a:t>
            </a:fld>
            <a:endParaRPr lang="en-US" altLang="en-US" sz="1000"/>
          </a:p>
        </p:txBody>
      </p:sp>
      <p:sp>
        <p:nvSpPr>
          <p:cNvPr id="58371" name="Rectangle 5"/>
          <p:cNvSpPr>
            <a:spLocks noChangeArrowheads="1"/>
          </p:cNvSpPr>
          <p:nvPr/>
        </p:nvSpPr>
        <p:spPr bwMode="auto">
          <a:xfrm>
            <a:off x="2438400" y="1676400"/>
            <a:ext cx="9144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Patient</a:t>
            </a:r>
          </a:p>
        </p:txBody>
      </p:sp>
      <p:sp>
        <p:nvSpPr>
          <p:cNvPr id="58372" name="Rectangle 6"/>
          <p:cNvSpPr>
            <a:spLocks noChangeArrowheads="1"/>
          </p:cNvSpPr>
          <p:nvPr/>
        </p:nvSpPr>
        <p:spPr bwMode="auto">
          <a:xfrm>
            <a:off x="5562600" y="1981200"/>
            <a:ext cx="12192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Medical </a:t>
            </a:r>
          </a:p>
          <a:p>
            <a:pPr algn="ctr" eaLnBrk="1" hangingPunct="1"/>
            <a:r>
              <a:rPr lang="en-US" altLang="en-US" sz="1800"/>
              <a:t>Assistant</a:t>
            </a:r>
          </a:p>
        </p:txBody>
      </p:sp>
      <p:sp>
        <p:nvSpPr>
          <p:cNvPr id="58373" name="Oval 7"/>
          <p:cNvSpPr>
            <a:spLocks noChangeArrowheads="1"/>
          </p:cNvSpPr>
          <p:nvPr/>
        </p:nvSpPr>
        <p:spPr bwMode="auto">
          <a:xfrm>
            <a:off x="4114800" y="11430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Calls</a:t>
            </a:r>
          </a:p>
          <a:p>
            <a:pPr algn="ctr" eaLnBrk="1" hangingPunct="1"/>
            <a:r>
              <a:rPr lang="en-US" altLang="en-US" sz="1800"/>
              <a:t>practice</a:t>
            </a:r>
          </a:p>
        </p:txBody>
      </p:sp>
      <p:cxnSp>
        <p:nvCxnSpPr>
          <p:cNvPr id="58374" name="AutoShape 8"/>
          <p:cNvCxnSpPr>
            <a:cxnSpLocks noChangeShapeType="1"/>
            <a:stCxn id="58371" idx="0"/>
            <a:endCxn id="58373" idx="2"/>
          </p:cNvCxnSpPr>
          <p:nvPr/>
        </p:nvCxnSpPr>
        <p:spPr bwMode="auto">
          <a:xfrm rot="5400000" flipV="1">
            <a:off x="3504406" y="1067594"/>
            <a:ext cx="1588" cy="1219200"/>
          </a:xfrm>
          <a:prstGeom prst="curvedConnector4">
            <a:avLst>
              <a:gd name="adj1" fmla="val -14400005"/>
              <a:gd name="adj2" fmla="val 68750"/>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8375" name="AutoShape 9"/>
          <p:cNvCxnSpPr>
            <a:cxnSpLocks noChangeShapeType="1"/>
            <a:stCxn id="58372" idx="3"/>
            <a:endCxn id="58390" idx="2"/>
          </p:cNvCxnSpPr>
          <p:nvPr/>
        </p:nvCxnSpPr>
        <p:spPr bwMode="auto">
          <a:xfrm>
            <a:off x="6781800" y="2247900"/>
            <a:ext cx="228600" cy="114300"/>
          </a:xfrm>
          <a:prstGeom prst="curvedConnector3">
            <a:avLst>
              <a:gd name="adj1" fmla="val 50000"/>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8376" name="Oval 11"/>
          <p:cNvSpPr>
            <a:spLocks noChangeArrowheads="1"/>
          </p:cNvSpPr>
          <p:nvPr/>
        </p:nvSpPr>
        <p:spPr bwMode="auto">
          <a:xfrm>
            <a:off x="3886200" y="24384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Call-</a:t>
            </a:r>
          </a:p>
          <a:p>
            <a:pPr algn="ctr" eaLnBrk="1" hangingPunct="1"/>
            <a:r>
              <a:rPr lang="en-US" altLang="en-US" sz="1800"/>
              <a:t>in</a:t>
            </a:r>
          </a:p>
        </p:txBody>
      </p:sp>
      <p:cxnSp>
        <p:nvCxnSpPr>
          <p:cNvPr id="58377" name="AutoShape 15"/>
          <p:cNvCxnSpPr>
            <a:cxnSpLocks noChangeShapeType="1"/>
            <a:stCxn id="58372" idx="1"/>
            <a:endCxn id="58376" idx="6"/>
          </p:cNvCxnSpPr>
          <p:nvPr/>
        </p:nvCxnSpPr>
        <p:spPr bwMode="auto">
          <a:xfrm rot="10800000" flipV="1">
            <a:off x="5029200" y="2247900"/>
            <a:ext cx="533400" cy="723900"/>
          </a:xfrm>
          <a:prstGeom prst="curvedConnector3">
            <a:avLst>
              <a:gd name="adj1" fmla="val 50000"/>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8378" name="Rectangle 16"/>
          <p:cNvSpPr>
            <a:spLocks noChangeArrowheads="1"/>
          </p:cNvSpPr>
          <p:nvPr/>
        </p:nvSpPr>
        <p:spPr bwMode="auto">
          <a:xfrm>
            <a:off x="6781800" y="3200400"/>
            <a:ext cx="12192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Provider</a:t>
            </a:r>
          </a:p>
        </p:txBody>
      </p:sp>
      <p:sp>
        <p:nvSpPr>
          <p:cNvPr id="58379" name="Oval 20"/>
          <p:cNvSpPr>
            <a:spLocks noChangeArrowheads="1"/>
          </p:cNvSpPr>
          <p:nvPr/>
        </p:nvSpPr>
        <p:spPr bwMode="auto">
          <a:xfrm>
            <a:off x="5181600" y="35052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Orders</a:t>
            </a:r>
          </a:p>
        </p:txBody>
      </p:sp>
      <p:sp>
        <p:nvSpPr>
          <p:cNvPr id="58380" name="Rectangle 21"/>
          <p:cNvSpPr>
            <a:spLocks noChangeArrowheads="1"/>
          </p:cNvSpPr>
          <p:nvPr/>
        </p:nvSpPr>
        <p:spPr bwMode="auto">
          <a:xfrm>
            <a:off x="2057400" y="3429000"/>
            <a:ext cx="12192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Pharmacy</a:t>
            </a:r>
          </a:p>
        </p:txBody>
      </p:sp>
      <p:cxnSp>
        <p:nvCxnSpPr>
          <p:cNvPr id="58381" name="AutoShape 22"/>
          <p:cNvCxnSpPr>
            <a:cxnSpLocks noChangeShapeType="1"/>
            <a:stCxn id="58378" idx="1"/>
            <a:endCxn id="58379" idx="6"/>
          </p:cNvCxnSpPr>
          <p:nvPr/>
        </p:nvCxnSpPr>
        <p:spPr bwMode="auto">
          <a:xfrm rot="10800000" flipV="1">
            <a:off x="6324600" y="3467100"/>
            <a:ext cx="457200" cy="571500"/>
          </a:xfrm>
          <a:prstGeom prst="curvedConnector3">
            <a:avLst>
              <a:gd name="adj1" fmla="val 50000"/>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8382" name="Oval 25"/>
          <p:cNvSpPr>
            <a:spLocks noChangeArrowheads="1"/>
          </p:cNvSpPr>
          <p:nvPr/>
        </p:nvSpPr>
        <p:spPr bwMode="auto">
          <a:xfrm>
            <a:off x="609600" y="25908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Fills</a:t>
            </a:r>
          </a:p>
          <a:p>
            <a:pPr algn="ctr" eaLnBrk="1" hangingPunct="1"/>
            <a:r>
              <a:rPr lang="en-US" altLang="en-US" sz="1800"/>
              <a:t>Prescription</a:t>
            </a:r>
          </a:p>
        </p:txBody>
      </p:sp>
      <p:cxnSp>
        <p:nvCxnSpPr>
          <p:cNvPr id="58383" name="AutoShape 26"/>
          <p:cNvCxnSpPr>
            <a:cxnSpLocks noChangeShapeType="1"/>
            <a:stCxn id="58380" idx="1"/>
            <a:endCxn id="58382" idx="6"/>
          </p:cNvCxnSpPr>
          <p:nvPr/>
        </p:nvCxnSpPr>
        <p:spPr bwMode="auto">
          <a:xfrm rot="10800000">
            <a:off x="1752600" y="3124200"/>
            <a:ext cx="304800" cy="571500"/>
          </a:xfrm>
          <a:prstGeom prst="curvedConnector3">
            <a:avLst>
              <a:gd name="adj1" fmla="val 50000"/>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8384" name="AutoShape 27"/>
          <p:cNvCxnSpPr>
            <a:cxnSpLocks noChangeShapeType="1"/>
            <a:stCxn id="58382" idx="0"/>
            <a:endCxn id="58371" idx="1"/>
          </p:cNvCxnSpPr>
          <p:nvPr/>
        </p:nvCxnSpPr>
        <p:spPr bwMode="auto">
          <a:xfrm rot="-5400000">
            <a:off x="1485900" y="1638300"/>
            <a:ext cx="647700" cy="1257300"/>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8385" name="Oval 28"/>
          <p:cNvSpPr>
            <a:spLocks noChangeArrowheads="1"/>
          </p:cNvSpPr>
          <p:nvPr/>
        </p:nvSpPr>
        <p:spPr bwMode="auto">
          <a:xfrm>
            <a:off x="7162800" y="45720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Verifies</a:t>
            </a:r>
          </a:p>
          <a:p>
            <a:pPr algn="ctr" eaLnBrk="1" hangingPunct="1"/>
            <a:r>
              <a:rPr lang="en-US" altLang="en-US" sz="1800"/>
              <a:t>medication</a:t>
            </a:r>
          </a:p>
        </p:txBody>
      </p:sp>
      <p:cxnSp>
        <p:nvCxnSpPr>
          <p:cNvPr id="58386" name="AutoShape 30"/>
          <p:cNvCxnSpPr>
            <a:cxnSpLocks noChangeShapeType="1"/>
            <a:stCxn id="58378" idx="2"/>
            <a:endCxn id="58385" idx="0"/>
          </p:cNvCxnSpPr>
          <p:nvPr/>
        </p:nvCxnSpPr>
        <p:spPr bwMode="auto">
          <a:xfrm rot="16200000" flipH="1">
            <a:off x="7143750" y="3981450"/>
            <a:ext cx="838200" cy="342900"/>
          </a:xfrm>
          <a:prstGeom prst="curvedConnector3">
            <a:avLst>
              <a:gd name="adj1" fmla="val 50000"/>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58387" name="Group 32"/>
          <p:cNvGrpSpPr>
            <a:grpSpLocks/>
          </p:cNvGrpSpPr>
          <p:nvPr/>
        </p:nvGrpSpPr>
        <p:grpSpPr bwMode="auto">
          <a:xfrm>
            <a:off x="7086600" y="5867400"/>
            <a:ext cx="1295400" cy="457200"/>
            <a:chOff x="432" y="2640"/>
            <a:chExt cx="816" cy="288"/>
          </a:xfrm>
        </p:grpSpPr>
        <p:grpSp>
          <p:nvGrpSpPr>
            <p:cNvPr id="58408" name="Group 33"/>
            <p:cNvGrpSpPr>
              <a:grpSpLocks/>
            </p:cNvGrpSpPr>
            <p:nvPr/>
          </p:nvGrpSpPr>
          <p:grpSpPr bwMode="auto">
            <a:xfrm>
              <a:off x="432" y="2640"/>
              <a:ext cx="816" cy="288"/>
              <a:chOff x="432" y="2640"/>
              <a:chExt cx="816" cy="288"/>
            </a:xfrm>
          </p:grpSpPr>
          <p:sp>
            <p:nvSpPr>
              <p:cNvPr id="58410" name="Line 34"/>
              <p:cNvSpPr>
                <a:spLocks noChangeShapeType="1"/>
              </p:cNvSpPr>
              <p:nvPr/>
            </p:nvSpPr>
            <p:spPr bwMode="auto">
              <a:xfrm>
                <a:off x="432" y="2640"/>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11" name="Line 35"/>
              <p:cNvSpPr>
                <a:spLocks noChangeShapeType="1"/>
              </p:cNvSpPr>
              <p:nvPr/>
            </p:nvSpPr>
            <p:spPr bwMode="auto">
              <a:xfrm>
                <a:off x="432" y="2928"/>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58412" name="AutoShape 36"/>
              <p:cNvCxnSpPr>
                <a:cxnSpLocks noChangeShapeType="1"/>
                <a:endCxn id="58411" idx="0"/>
              </p:cNvCxnSpPr>
              <p:nvPr/>
            </p:nvCxnSpPr>
            <p:spPr bwMode="auto">
              <a:xfrm>
                <a:off x="432" y="2640"/>
                <a:ext cx="0" cy="2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sp>
          <p:nvSpPr>
            <p:cNvPr id="58409" name="Text Box 37"/>
            <p:cNvSpPr txBox="1">
              <a:spLocks noChangeArrowheads="1"/>
            </p:cNvSpPr>
            <p:nvPr/>
          </p:nvSpPr>
          <p:spPr bwMode="auto">
            <a:xfrm>
              <a:off x="528" y="2669"/>
              <a:ext cx="43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t>EMR</a:t>
              </a:r>
            </a:p>
          </p:txBody>
        </p:sp>
      </p:grpSp>
      <p:cxnSp>
        <p:nvCxnSpPr>
          <p:cNvPr id="58388" name="AutoShape 38"/>
          <p:cNvCxnSpPr>
            <a:cxnSpLocks noChangeShapeType="1"/>
            <a:stCxn id="58385" idx="6"/>
            <a:endCxn id="58409" idx="3"/>
          </p:cNvCxnSpPr>
          <p:nvPr/>
        </p:nvCxnSpPr>
        <p:spPr bwMode="auto">
          <a:xfrm flipH="1">
            <a:off x="7931150" y="5105400"/>
            <a:ext cx="374650" cy="992188"/>
          </a:xfrm>
          <a:prstGeom prst="curvedConnector3">
            <a:avLst>
              <a:gd name="adj1" fmla="val -61019"/>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grpSp>
        <p:nvGrpSpPr>
          <p:cNvPr id="58389" name="Group 39"/>
          <p:cNvGrpSpPr>
            <a:grpSpLocks/>
          </p:cNvGrpSpPr>
          <p:nvPr/>
        </p:nvGrpSpPr>
        <p:grpSpPr bwMode="auto">
          <a:xfrm>
            <a:off x="2590800" y="5791200"/>
            <a:ext cx="1847850" cy="457200"/>
            <a:chOff x="432" y="2640"/>
            <a:chExt cx="1164" cy="288"/>
          </a:xfrm>
        </p:grpSpPr>
        <p:grpSp>
          <p:nvGrpSpPr>
            <p:cNvPr id="58403" name="Group 40"/>
            <p:cNvGrpSpPr>
              <a:grpSpLocks/>
            </p:cNvGrpSpPr>
            <p:nvPr/>
          </p:nvGrpSpPr>
          <p:grpSpPr bwMode="auto">
            <a:xfrm>
              <a:off x="432" y="2640"/>
              <a:ext cx="816" cy="288"/>
              <a:chOff x="432" y="2640"/>
              <a:chExt cx="816" cy="288"/>
            </a:xfrm>
          </p:grpSpPr>
          <p:sp>
            <p:nvSpPr>
              <p:cNvPr id="58405" name="Line 41"/>
              <p:cNvSpPr>
                <a:spLocks noChangeShapeType="1"/>
              </p:cNvSpPr>
              <p:nvPr/>
            </p:nvSpPr>
            <p:spPr bwMode="auto">
              <a:xfrm>
                <a:off x="432" y="2640"/>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8406" name="Line 42"/>
              <p:cNvSpPr>
                <a:spLocks noChangeShapeType="1"/>
              </p:cNvSpPr>
              <p:nvPr/>
            </p:nvSpPr>
            <p:spPr bwMode="auto">
              <a:xfrm>
                <a:off x="432" y="2928"/>
                <a:ext cx="8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58407" name="AutoShape 43"/>
              <p:cNvCxnSpPr>
                <a:cxnSpLocks noChangeShapeType="1"/>
                <a:endCxn id="58406" idx="0"/>
              </p:cNvCxnSpPr>
              <p:nvPr/>
            </p:nvCxnSpPr>
            <p:spPr bwMode="auto">
              <a:xfrm>
                <a:off x="432" y="2640"/>
                <a:ext cx="0" cy="288"/>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grpSp>
        <p:sp>
          <p:nvSpPr>
            <p:cNvPr id="58404" name="Text Box 44"/>
            <p:cNvSpPr txBox="1">
              <a:spLocks noChangeArrowheads="1"/>
            </p:cNvSpPr>
            <p:nvPr/>
          </p:nvSpPr>
          <p:spPr bwMode="auto">
            <a:xfrm>
              <a:off x="528" y="2669"/>
              <a:ext cx="106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800"/>
                <a:t>Insurance data</a:t>
              </a:r>
            </a:p>
          </p:txBody>
        </p:sp>
      </p:grpSp>
      <p:sp>
        <p:nvSpPr>
          <p:cNvPr id="58390" name="Oval 46"/>
          <p:cNvSpPr>
            <a:spLocks noChangeArrowheads="1"/>
          </p:cNvSpPr>
          <p:nvPr/>
        </p:nvSpPr>
        <p:spPr bwMode="auto">
          <a:xfrm>
            <a:off x="7010400" y="18288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Takes </a:t>
            </a:r>
          </a:p>
          <a:p>
            <a:pPr algn="ctr" eaLnBrk="1" hangingPunct="1"/>
            <a:r>
              <a:rPr lang="en-US" altLang="en-US" sz="1800"/>
              <a:t>message</a:t>
            </a:r>
          </a:p>
        </p:txBody>
      </p:sp>
      <p:cxnSp>
        <p:nvCxnSpPr>
          <p:cNvPr id="58391" name="AutoShape 48"/>
          <p:cNvCxnSpPr>
            <a:cxnSpLocks noChangeShapeType="1"/>
            <a:stCxn id="58390" idx="5"/>
            <a:endCxn id="58378" idx="3"/>
          </p:cNvCxnSpPr>
          <p:nvPr/>
        </p:nvCxnSpPr>
        <p:spPr bwMode="auto">
          <a:xfrm rot="16200000" flipH="1">
            <a:off x="7630319" y="3096419"/>
            <a:ext cx="727075" cy="14287"/>
          </a:xfrm>
          <a:prstGeom prst="curvedConnector4">
            <a:avLst>
              <a:gd name="adj1" fmla="val 42356"/>
              <a:gd name="adj2" fmla="val 1700000"/>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8392" name="AutoShape 50"/>
          <p:cNvCxnSpPr>
            <a:cxnSpLocks noChangeShapeType="1"/>
            <a:stCxn id="58379" idx="0"/>
            <a:endCxn id="58372" idx="2"/>
          </p:cNvCxnSpPr>
          <p:nvPr/>
        </p:nvCxnSpPr>
        <p:spPr bwMode="auto">
          <a:xfrm rot="-5400000">
            <a:off x="5467350" y="2800350"/>
            <a:ext cx="990600" cy="419100"/>
          </a:xfrm>
          <a:prstGeom prst="curvedConnector3">
            <a:avLst>
              <a:gd name="adj1" fmla="val 50000"/>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8393" name="AutoShape 51"/>
          <p:cNvCxnSpPr>
            <a:cxnSpLocks noChangeShapeType="1"/>
            <a:stCxn id="58376" idx="2"/>
            <a:endCxn id="58380" idx="0"/>
          </p:cNvCxnSpPr>
          <p:nvPr/>
        </p:nvCxnSpPr>
        <p:spPr bwMode="auto">
          <a:xfrm rot="10800000" flipV="1">
            <a:off x="2667000" y="2971800"/>
            <a:ext cx="1219200" cy="457200"/>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8394" name="Oval 52"/>
          <p:cNvSpPr>
            <a:spLocks noChangeArrowheads="1"/>
          </p:cNvSpPr>
          <p:nvPr/>
        </p:nvSpPr>
        <p:spPr bwMode="auto">
          <a:xfrm>
            <a:off x="1066800" y="44196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Verifies</a:t>
            </a:r>
          </a:p>
          <a:p>
            <a:pPr algn="ctr" eaLnBrk="1" hangingPunct="1"/>
            <a:r>
              <a:rPr lang="en-US" altLang="en-US" sz="1800"/>
              <a:t>coverage</a:t>
            </a:r>
          </a:p>
        </p:txBody>
      </p:sp>
      <p:cxnSp>
        <p:nvCxnSpPr>
          <p:cNvPr id="58395" name="AutoShape 53"/>
          <p:cNvCxnSpPr>
            <a:cxnSpLocks noChangeShapeType="1"/>
            <a:stCxn id="58380" idx="2"/>
            <a:endCxn id="58394" idx="0"/>
          </p:cNvCxnSpPr>
          <p:nvPr/>
        </p:nvCxnSpPr>
        <p:spPr bwMode="auto">
          <a:xfrm rot="5400000">
            <a:off x="1924050" y="3676650"/>
            <a:ext cx="457200" cy="1028700"/>
          </a:xfrm>
          <a:prstGeom prst="curvedConnector3">
            <a:avLst>
              <a:gd name="adj1" fmla="val 50000"/>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8396" name="AutoShape 54"/>
          <p:cNvCxnSpPr>
            <a:cxnSpLocks noChangeShapeType="1"/>
            <a:stCxn id="58394" idx="4"/>
            <a:endCxn id="58404" idx="1"/>
          </p:cNvCxnSpPr>
          <p:nvPr/>
        </p:nvCxnSpPr>
        <p:spPr bwMode="auto">
          <a:xfrm rot="16200000" flipH="1">
            <a:off x="1923256" y="5201444"/>
            <a:ext cx="534988" cy="1104900"/>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58397" name="AutoShape 55"/>
          <p:cNvCxnSpPr>
            <a:cxnSpLocks noChangeShapeType="1"/>
            <a:stCxn id="58404" idx="3"/>
            <a:endCxn id="58402" idx="2"/>
          </p:cNvCxnSpPr>
          <p:nvPr/>
        </p:nvCxnSpPr>
        <p:spPr bwMode="auto">
          <a:xfrm flipV="1">
            <a:off x="4438650" y="5486400"/>
            <a:ext cx="971550" cy="534988"/>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58398" name="AutoShape 56"/>
          <p:cNvCxnSpPr>
            <a:cxnSpLocks noChangeShapeType="1"/>
            <a:stCxn id="58373" idx="6"/>
            <a:endCxn id="58372" idx="0"/>
          </p:cNvCxnSpPr>
          <p:nvPr/>
        </p:nvCxnSpPr>
        <p:spPr bwMode="auto">
          <a:xfrm>
            <a:off x="5257800" y="1676400"/>
            <a:ext cx="914400" cy="304800"/>
          </a:xfrm>
          <a:prstGeom prst="curvedConnector2">
            <a:avLst/>
          </a:prstGeom>
          <a:noFill/>
          <a:ln w="952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58399" name="Oval 58"/>
          <p:cNvSpPr>
            <a:spLocks noChangeArrowheads="1"/>
          </p:cNvSpPr>
          <p:nvPr/>
        </p:nvSpPr>
        <p:spPr bwMode="auto">
          <a:xfrm>
            <a:off x="3429000" y="4114800"/>
            <a:ext cx="1143000" cy="10668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Bills</a:t>
            </a:r>
          </a:p>
        </p:txBody>
      </p:sp>
      <p:cxnSp>
        <p:nvCxnSpPr>
          <p:cNvPr id="58400" name="AutoShape 59"/>
          <p:cNvCxnSpPr>
            <a:cxnSpLocks noChangeShapeType="1"/>
            <a:stCxn id="58380" idx="3"/>
            <a:endCxn id="58399" idx="0"/>
          </p:cNvCxnSpPr>
          <p:nvPr/>
        </p:nvCxnSpPr>
        <p:spPr bwMode="auto">
          <a:xfrm>
            <a:off x="3276600" y="3695700"/>
            <a:ext cx="723900" cy="419100"/>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8401" name="AutoShape 60"/>
          <p:cNvCxnSpPr>
            <a:cxnSpLocks noChangeShapeType="1"/>
            <a:stCxn id="58399" idx="6"/>
            <a:endCxn id="58402" idx="0"/>
          </p:cNvCxnSpPr>
          <p:nvPr/>
        </p:nvCxnSpPr>
        <p:spPr bwMode="auto">
          <a:xfrm>
            <a:off x="4572000" y="4648200"/>
            <a:ext cx="838200" cy="304800"/>
          </a:xfrm>
          <a:prstGeom prst="curvedConnector2">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58402" name="Rectangle 61"/>
          <p:cNvSpPr>
            <a:spLocks noChangeArrowheads="1"/>
          </p:cNvSpPr>
          <p:nvPr/>
        </p:nvSpPr>
        <p:spPr bwMode="auto">
          <a:xfrm>
            <a:off x="4953000" y="4953000"/>
            <a:ext cx="914400" cy="533400"/>
          </a:xfrm>
          <a:prstGeom prst="rect">
            <a:avLst/>
          </a:prstGeom>
          <a:solidFill>
            <a:schemeClr val="accent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1800"/>
              <a:t>Payer</a:t>
            </a:r>
          </a:p>
        </p:txBody>
      </p:sp>
      <p:sp>
        <p:nvSpPr>
          <p:cNvPr id="2" name="Rectangle 1"/>
          <p:cNvSpPr/>
          <p:nvPr/>
        </p:nvSpPr>
        <p:spPr>
          <a:xfrm>
            <a:off x="154404" y="6339460"/>
            <a:ext cx="7236995" cy="646331"/>
          </a:xfrm>
          <a:prstGeom prst="rect">
            <a:avLst/>
          </a:prstGeom>
        </p:spPr>
        <p:txBody>
          <a:bodyPr wrap="square">
            <a:spAutoFit/>
          </a:bodyPr>
          <a:lstStyle/>
          <a:p>
            <a:r>
              <a:rPr lang="en-US" altLang="en-US" dirty="0"/>
              <a:t>context diagram shows the process steps and people required to refill a prescription without using a pharmacy auto-refill program </a:t>
            </a:r>
            <a:endParaRPr lang="en-US" dirty="0"/>
          </a:p>
        </p:txBody>
      </p:sp>
    </p:spTree>
    <p:custDataLst>
      <p:tags r:id="rId1"/>
    </p:custDataLst>
    <p:extLst>
      <p:ext uri="{BB962C8B-B14F-4D97-AF65-F5344CB8AC3E}">
        <p14:creationId xmlns:p14="http://schemas.microsoft.com/office/powerpoint/2010/main" val="1749180446"/>
      </p:ext>
    </p:extLst>
  </p:cSld>
  <p:clrMapOvr>
    <a:masterClrMapping/>
  </p:clrMapOvr>
  <p:transition advTm="1700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p:txBody>
          <a:bodyPr/>
          <a:lstStyle/>
          <a:p>
            <a:pPr eaLnBrk="1" hangingPunct="1"/>
            <a:r>
              <a:rPr altLang="en-US" smtClean="0">
                <a:ea typeface="ＭＳ Ｐゴシック" panose="020B0600070205080204" pitchFamily="34" charset="-128"/>
              </a:rPr>
              <a:t>Maintenance</a:t>
            </a:r>
          </a:p>
        </p:txBody>
      </p:sp>
      <p:sp>
        <p:nvSpPr>
          <p:cNvPr id="60418" name="Rectangle 3"/>
          <p:cNvSpPr>
            <a:spLocks noGrp="1" noChangeArrowheads="1"/>
          </p:cNvSpPr>
          <p:nvPr>
            <p:ph idx="1"/>
          </p:nvPr>
        </p:nvSpPr>
        <p:spPr/>
        <p:txBody>
          <a:bodyPr/>
          <a:lstStyle/>
          <a:p>
            <a:pPr eaLnBrk="1" hangingPunct="1"/>
            <a:r>
              <a:rPr altLang="en-US" sz="2800" dirty="0" smtClean="0">
                <a:ea typeface="ＭＳ Ｐゴシック" panose="020B0600070205080204" pitchFamily="34" charset="-128"/>
              </a:rPr>
              <a:t>Yourdon notation is a set of symbols and conventions named for the person who developed it, Edward Yourdon</a:t>
            </a:r>
          </a:p>
          <a:p>
            <a:pPr eaLnBrk="1" hangingPunct="1"/>
            <a:r>
              <a:rPr altLang="en-US" sz="2800" dirty="0" smtClean="0">
                <a:ea typeface="ＭＳ Ｐゴシック" panose="020B0600070205080204" pitchFamily="34" charset="-128"/>
              </a:rPr>
              <a:t>Yourdon notation has not been adopted as a standard</a:t>
            </a:r>
          </a:p>
          <a:p>
            <a:pPr lvl="1" eaLnBrk="1" hangingPunct="1"/>
            <a:r>
              <a:rPr altLang="en-US" sz="2400" dirty="0" smtClean="0">
                <a:ea typeface="ＭＳ Ｐゴシック" panose="020B0600070205080204" pitchFamily="34" charset="-128"/>
              </a:rPr>
              <a:t>There is no formal maintenance organization</a:t>
            </a:r>
          </a:p>
          <a:p>
            <a:pPr eaLnBrk="1" hangingPunct="1"/>
            <a:r>
              <a:rPr altLang="en-US" sz="2800" dirty="0" smtClean="0">
                <a:ea typeface="ＭＳ Ｐゴシック" panose="020B0600070205080204" pitchFamily="34" charset="-128"/>
              </a:rPr>
              <a:t>Individuals use and adapt it to suit their needs</a:t>
            </a:r>
          </a:p>
          <a:p>
            <a:pPr eaLnBrk="1" hangingPunct="1"/>
            <a:r>
              <a:rPr altLang="en-US" sz="2800" dirty="0" smtClean="0">
                <a:solidFill>
                  <a:srgbClr val="FF0000"/>
                </a:solidFill>
                <a:ea typeface="ＭＳ Ｐゴシック" panose="020B0600070205080204" pitchFamily="34" charset="-128"/>
              </a:rPr>
              <a:t>For an adaptation to </a:t>
            </a:r>
            <a:r>
              <a:rPr lang="ja-JP" altLang="en-US" sz="2800" dirty="0" smtClean="0">
                <a:solidFill>
                  <a:srgbClr val="FF0000"/>
                </a:solidFill>
                <a:ea typeface="ＭＳ Ｐゴシック" panose="020B0600070205080204" pitchFamily="34" charset="-128"/>
              </a:rPr>
              <a:t>“</a:t>
            </a:r>
            <a:r>
              <a:rPr altLang="ja-JP" sz="2800" dirty="0" smtClean="0">
                <a:solidFill>
                  <a:srgbClr val="FF0000"/>
                </a:solidFill>
                <a:ea typeface="ＭＳ Ｐゴシック" panose="020B0600070205080204" pitchFamily="34" charset="-128"/>
              </a:rPr>
              <a:t>still be</a:t>
            </a:r>
            <a:r>
              <a:rPr lang="ja-JP" altLang="en-US" sz="2800" dirty="0" smtClean="0">
                <a:solidFill>
                  <a:srgbClr val="FF0000"/>
                </a:solidFill>
                <a:ea typeface="ＭＳ Ｐゴシック" panose="020B0600070205080204" pitchFamily="34" charset="-128"/>
              </a:rPr>
              <a:t>”</a:t>
            </a:r>
            <a:r>
              <a:rPr altLang="ja-JP" sz="2800" dirty="0" smtClean="0">
                <a:solidFill>
                  <a:srgbClr val="FF0000"/>
                </a:solidFill>
                <a:ea typeface="ＭＳ Ｐゴシック" panose="020B0600070205080204" pitchFamily="34" charset="-128"/>
              </a:rPr>
              <a:t> a context diagram, it must show entities, processes and interactions</a:t>
            </a:r>
          </a:p>
          <a:p>
            <a:pPr eaLnBrk="1" hangingPunct="1"/>
            <a:endParaRPr altLang="en-US" sz="2800" dirty="0" smtClean="0">
              <a:ea typeface="ＭＳ Ｐゴシック" panose="020B0600070205080204" pitchFamily="34" charset="-128"/>
            </a:endParaRPr>
          </a:p>
        </p:txBody>
      </p:sp>
      <p:sp>
        <p:nvSpPr>
          <p:cNvPr id="6041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a:t>  </a:t>
            </a:r>
            <a:fld id="{9CCBDA4B-C3CC-4654-9175-165CF895E1D8}" type="slidenum">
              <a:rPr lang="en-US" altLang="en-US" sz="1000"/>
              <a:pPr eaLnBrk="1" hangingPunct="1"/>
              <a:t>54</a:t>
            </a:fld>
            <a:endParaRPr lang="en-US" altLang="en-US" sz="1000"/>
          </a:p>
        </p:txBody>
      </p:sp>
    </p:spTree>
    <p:custDataLst>
      <p:tags r:id="rId1"/>
    </p:custDataLst>
    <p:extLst>
      <p:ext uri="{BB962C8B-B14F-4D97-AF65-F5344CB8AC3E}">
        <p14:creationId xmlns:p14="http://schemas.microsoft.com/office/powerpoint/2010/main" val="2118866615"/>
      </p:ext>
    </p:extLst>
  </p:cSld>
  <p:clrMapOvr>
    <a:masterClrMapping/>
  </p:clrMapOvr>
  <p:transition advTm="4300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p:cNvSpPr>
            <a:spLocks noGrp="1"/>
          </p:cNvSpPr>
          <p:nvPr>
            <p:ph type="title"/>
          </p:nvPr>
        </p:nvSpPr>
        <p:spPr/>
        <p:txBody>
          <a:bodyPr/>
          <a:lstStyle/>
          <a:p>
            <a:r>
              <a:rPr altLang="en-US" smtClean="0">
                <a:ea typeface="ＭＳ Ｐゴシック" panose="020B0600070205080204" pitchFamily="34" charset="-128"/>
              </a:rPr>
              <a:t>Goal of Process Mapping</a:t>
            </a:r>
          </a:p>
        </p:txBody>
      </p:sp>
      <p:sp>
        <p:nvSpPr>
          <p:cNvPr id="3" name="Content Placeholder 2"/>
          <p:cNvSpPr>
            <a:spLocks noGrp="1"/>
          </p:cNvSpPr>
          <p:nvPr>
            <p:ph idx="1"/>
          </p:nvPr>
        </p:nvSpPr>
        <p:spPr/>
        <p:txBody>
          <a:bodyPr>
            <a:normAutofit fontScale="85000" lnSpcReduction="20000"/>
          </a:bodyPr>
          <a:lstStyle/>
          <a:p>
            <a:pPr>
              <a:defRPr/>
            </a:pPr>
            <a:r>
              <a:rPr dirty="0"/>
              <a:t>The ultimate goal of process mapping is to understand the current process as a means of improving it before and after the implementation of a process redesign. A graphical representation helps in the following ways:</a:t>
            </a:r>
          </a:p>
          <a:p>
            <a:pPr lvl="1">
              <a:defRPr/>
            </a:pPr>
            <a:r>
              <a:rPr dirty="0"/>
              <a:t>Reveals where the </a:t>
            </a:r>
            <a:r>
              <a:rPr dirty="0">
                <a:solidFill>
                  <a:srgbClr val="FF0000"/>
                </a:solidFill>
              </a:rPr>
              <a:t>sequence</a:t>
            </a:r>
            <a:r>
              <a:rPr dirty="0"/>
              <a:t> of tasks is crucial</a:t>
            </a:r>
          </a:p>
          <a:p>
            <a:pPr lvl="1">
              <a:defRPr/>
            </a:pPr>
            <a:r>
              <a:rPr dirty="0"/>
              <a:t>Identifies </a:t>
            </a:r>
            <a:r>
              <a:rPr dirty="0">
                <a:solidFill>
                  <a:srgbClr val="FF0000"/>
                </a:solidFill>
              </a:rPr>
              <a:t>bottlenecks</a:t>
            </a:r>
            <a:r>
              <a:rPr dirty="0"/>
              <a:t> or interruptions</a:t>
            </a:r>
          </a:p>
          <a:p>
            <a:pPr lvl="1">
              <a:defRPr/>
            </a:pPr>
            <a:r>
              <a:rPr dirty="0"/>
              <a:t>Identifies opportunities (often the same as bottlenecks)</a:t>
            </a:r>
          </a:p>
          <a:p>
            <a:pPr lvl="1">
              <a:defRPr/>
            </a:pPr>
            <a:r>
              <a:rPr dirty="0"/>
              <a:t>Creates </a:t>
            </a:r>
            <a:r>
              <a:rPr dirty="0">
                <a:solidFill>
                  <a:srgbClr val="FF0000"/>
                </a:solidFill>
              </a:rPr>
              <a:t>solutions</a:t>
            </a:r>
            <a:r>
              <a:rPr dirty="0"/>
              <a:t> to relieve bottlenecks</a:t>
            </a:r>
          </a:p>
          <a:p>
            <a:pPr lvl="1">
              <a:defRPr/>
            </a:pPr>
            <a:r>
              <a:rPr dirty="0"/>
              <a:t>Reanalyzes the new process</a:t>
            </a:r>
          </a:p>
          <a:p>
            <a:pPr lvl="1">
              <a:defRPr/>
            </a:pPr>
            <a:r>
              <a:rPr dirty="0"/>
              <a:t>Makes </a:t>
            </a:r>
            <a:r>
              <a:rPr dirty="0">
                <a:solidFill>
                  <a:srgbClr val="FF0000"/>
                </a:solidFill>
              </a:rPr>
              <a:t>efficiency</a:t>
            </a:r>
            <a:r>
              <a:rPr dirty="0"/>
              <a:t> improvements</a:t>
            </a:r>
          </a:p>
          <a:p>
            <a:pPr>
              <a:defRPr/>
            </a:pPr>
            <a:endParaRPr dirty="0"/>
          </a:p>
          <a:p>
            <a:pPr>
              <a:defRPr/>
            </a:pPr>
            <a:endParaRPr dirty="0"/>
          </a:p>
        </p:txBody>
      </p:sp>
      <p:sp>
        <p:nvSpPr>
          <p:cNvPr id="6" name="Slide Number Placeholder 5"/>
          <p:cNvSpPr>
            <a:spLocks noGrp="1"/>
          </p:cNvSpPr>
          <p:nvPr>
            <p:ph type="sldNum" sz="quarter" idx="12"/>
          </p:nvPr>
        </p:nvSpPr>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D94348CA-588F-4C22-986A-972D6C0237F2}" type="slidenum">
              <a:rPr lang="en-US" altLang="en-US" sz="1000">
                <a:solidFill>
                  <a:srgbClr val="000000"/>
                </a:solidFill>
              </a:rPr>
              <a:pPr eaLnBrk="1" hangingPunct="1"/>
              <a:t>55</a:t>
            </a:fld>
            <a:endParaRPr lang="en-US" altLang="en-US" sz="1000">
              <a:solidFill>
                <a:srgbClr val="000000"/>
              </a:solidFill>
            </a:endParaRPr>
          </a:p>
        </p:txBody>
      </p:sp>
    </p:spTree>
    <p:extLst>
      <p:ext uri="{BB962C8B-B14F-4D97-AF65-F5344CB8AC3E}">
        <p14:creationId xmlns:p14="http://schemas.microsoft.com/office/powerpoint/2010/main" val="2293750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457200" y="274638"/>
            <a:ext cx="8229600" cy="314325"/>
          </a:xfrm>
        </p:spPr>
        <p:txBody>
          <a:bodyPr/>
          <a:lstStyle/>
          <a:p>
            <a:pPr eaLnBrk="1" hangingPunct="1"/>
            <a:r>
              <a:rPr altLang="en-US" sz="3600" smtClean="0">
                <a:ea typeface="ＭＳ Ｐゴシック" panose="020B0600070205080204" pitchFamily="34" charset="-128"/>
              </a:rPr>
              <a:t/>
            </a:r>
            <a:br>
              <a:rPr altLang="en-US" sz="3600" smtClean="0">
                <a:ea typeface="ＭＳ Ｐゴシック" panose="020B0600070205080204" pitchFamily="34" charset="-128"/>
              </a:rPr>
            </a:br>
            <a:r>
              <a:rPr altLang="en-US" sz="3600" smtClean="0">
                <a:ea typeface="ＭＳ Ｐゴシック" panose="020B0600070205080204" pitchFamily="34" charset="-128"/>
              </a:rPr>
              <a:t>Flowchart</a:t>
            </a:r>
          </a:p>
        </p:txBody>
      </p:sp>
      <p:sp>
        <p:nvSpPr>
          <p:cNvPr id="72707"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491915ED-859A-4373-B7A2-EB723B3E1400}" type="slidenum">
              <a:rPr lang="en-US" altLang="en-US" sz="1000"/>
              <a:pPr eaLnBrk="1" hangingPunct="1">
                <a:spcBef>
                  <a:spcPct val="0"/>
                </a:spcBef>
                <a:buFontTx/>
                <a:buNone/>
              </a:pPr>
              <a:t>6</a:t>
            </a:fld>
            <a:endParaRPr lang="en-US" altLang="en-US" sz="1000"/>
          </a:p>
        </p:txBody>
      </p:sp>
      <p:sp>
        <p:nvSpPr>
          <p:cNvPr id="72708" name="Text Box 3"/>
          <p:cNvSpPr txBox="1">
            <a:spLocks noChangeArrowheads="1"/>
          </p:cNvSpPr>
          <p:nvPr/>
        </p:nvSpPr>
        <p:spPr bwMode="auto">
          <a:xfrm>
            <a:off x="856129" y="1622612"/>
            <a:ext cx="8061325" cy="5152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7800" indent="-177800"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635000" indent="-17780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lnSpc>
                <a:spcPct val="110000"/>
              </a:lnSpc>
              <a:spcBef>
                <a:spcPct val="10000"/>
              </a:spcBef>
            </a:pPr>
            <a:r>
              <a:rPr lang="en-US" altLang="en-US" sz="2400" dirty="0"/>
              <a:t>Constructed from </a:t>
            </a:r>
            <a:r>
              <a:rPr lang="en-US" altLang="en-US" sz="2400" dirty="0">
                <a:solidFill>
                  <a:srgbClr val="FF0000"/>
                </a:solidFill>
              </a:rPr>
              <a:t>standard</a:t>
            </a:r>
            <a:r>
              <a:rPr lang="en-US" altLang="en-US" sz="2400" dirty="0"/>
              <a:t> </a:t>
            </a:r>
            <a:r>
              <a:rPr lang="en-US" altLang="en-US" sz="2400" dirty="0">
                <a:solidFill>
                  <a:srgbClr val="FF0000"/>
                </a:solidFill>
              </a:rPr>
              <a:t>symbols</a:t>
            </a:r>
          </a:p>
          <a:p>
            <a:pPr lvl="1" eaLnBrk="1" hangingPunct="1">
              <a:lnSpc>
                <a:spcPct val="110000"/>
              </a:lnSpc>
              <a:spcBef>
                <a:spcPct val="10000"/>
              </a:spcBef>
            </a:pPr>
            <a:r>
              <a:rPr lang="en-US" altLang="en-US" sz="2000" dirty="0" smtClean="0"/>
              <a:t>Important to know meaning of symbols</a:t>
            </a:r>
          </a:p>
          <a:p>
            <a:pPr lvl="1" eaLnBrk="1" hangingPunct="1">
              <a:lnSpc>
                <a:spcPct val="110000"/>
              </a:lnSpc>
              <a:spcBef>
                <a:spcPct val="10000"/>
              </a:spcBef>
            </a:pPr>
            <a:r>
              <a:rPr lang="en-US" altLang="en-US" sz="2000" dirty="0" smtClean="0"/>
              <a:t>Used </a:t>
            </a:r>
            <a:r>
              <a:rPr lang="en-US" altLang="en-US" sz="2000" dirty="0"/>
              <a:t>to communicate </a:t>
            </a:r>
            <a:r>
              <a:rPr lang="en-US" altLang="en-US" sz="2000" dirty="0" smtClean="0"/>
              <a:t>processes</a:t>
            </a:r>
          </a:p>
          <a:p>
            <a:pPr eaLnBrk="1" hangingPunct="1">
              <a:lnSpc>
                <a:spcPct val="110000"/>
              </a:lnSpc>
              <a:spcBef>
                <a:spcPct val="10000"/>
              </a:spcBef>
            </a:pPr>
            <a:endParaRPr lang="en-US" altLang="en-US" sz="2400" dirty="0" smtClean="0"/>
          </a:p>
          <a:p>
            <a:pPr eaLnBrk="1" hangingPunct="1">
              <a:lnSpc>
                <a:spcPct val="110000"/>
              </a:lnSpc>
              <a:spcBef>
                <a:spcPct val="10000"/>
              </a:spcBef>
            </a:pPr>
            <a:r>
              <a:rPr lang="en-US" altLang="en-US" sz="2400" dirty="0" smtClean="0"/>
              <a:t>Many </a:t>
            </a:r>
            <a:r>
              <a:rPr lang="en-US" altLang="en-US" sz="2400" dirty="0"/>
              <a:t>software </a:t>
            </a:r>
            <a:r>
              <a:rPr lang="en-US" altLang="en-US" sz="2400" dirty="0" err="1" smtClean="0"/>
              <a:t>pplications</a:t>
            </a:r>
            <a:r>
              <a:rPr lang="en-US" altLang="en-US" sz="2400" dirty="0" smtClean="0"/>
              <a:t> </a:t>
            </a:r>
            <a:r>
              <a:rPr lang="en-US" altLang="en-US" sz="2400" dirty="0"/>
              <a:t>have flowcharting </a:t>
            </a:r>
            <a:r>
              <a:rPr lang="en-US" altLang="en-US" sz="2400" dirty="0" smtClean="0"/>
              <a:t>functionality such as </a:t>
            </a:r>
            <a:r>
              <a:rPr lang="en-US" altLang="en-US" sz="2400" dirty="0" smtClean="0">
                <a:solidFill>
                  <a:srgbClr val="FF0000"/>
                </a:solidFill>
              </a:rPr>
              <a:t>Microsoft </a:t>
            </a:r>
            <a:r>
              <a:rPr lang="en-US" altLang="en-US" sz="2400" dirty="0">
                <a:solidFill>
                  <a:srgbClr val="FF0000"/>
                </a:solidFill>
              </a:rPr>
              <a:t>Word</a:t>
            </a:r>
            <a:r>
              <a:rPr lang="en-US" altLang="en-US" sz="2400" dirty="0"/>
              <a:t>, </a:t>
            </a:r>
            <a:r>
              <a:rPr lang="en-US" altLang="en-US" sz="2400" dirty="0" smtClean="0"/>
              <a:t>PowerPoint</a:t>
            </a:r>
            <a:r>
              <a:rPr lang="en-US" altLang="en-US" sz="2400" dirty="0"/>
              <a:t>, and Visio</a:t>
            </a:r>
          </a:p>
          <a:p>
            <a:pPr eaLnBrk="1" hangingPunct="1">
              <a:lnSpc>
                <a:spcPct val="110000"/>
              </a:lnSpc>
              <a:spcBef>
                <a:spcPct val="10000"/>
              </a:spcBef>
            </a:pPr>
            <a:endParaRPr lang="en-US" altLang="en-US" sz="2400" dirty="0"/>
          </a:p>
          <a:p>
            <a:pPr eaLnBrk="1" hangingPunct="1">
              <a:lnSpc>
                <a:spcPct val="110000"/>
              </a:lnSpc>
              <a:spcBef>
                <a:spcPct val="10000"/>
              </a:spcBef>
            </a:pPr>
            <a:r>
              <a:rPr lang="en-US" altLang="en-US" sz="2400" dirty="0"/>
              <a:t>Functionality that is important is the standard shapes available </a:t>
            </a:r>
          </a:p>
          <a:p>
            <a:pPr lvl="1" eaLnBrk="1" hangingPunct="1">
              <a:lnSpc>
                <a:spcPct val="110000"/>
              </a:lnSpc>
              <a:spcBef>
                <a:spcPct val="10000"/>
              </a:spcBef>
              <a:buFontTx/>
              <a:buChar char="•"/>
            </a:pPr>
            <a:r>
              <a:rPr lang="ja-JP" altLang="en-US" sz="2400" dirty="0"/>
              <a:t>“</a:t>
            </a:r>
            <a:r>
              <a:rPr lang="en-US" altLang="ja-JP" sz="2400" dirty="0"/>
              <a:t>Connectors</a:t>
            </a:r>
            <a:r>
              <a:rPr lang="ja-JP" altLang="en-US" sz="2400" dirty="0"/>
              <a:t>”</a:t>
            </a:r>
            <a:r>
              <a:rPr lang="en-US" altLang="ja-JP" sz="2400" dirty="0"/>
              <a:t> latch to the shapes</a:t>
            </a:r>
          </a:p>
          <a:p>
            <a:pPr lvl="1" eaLnBrk="1" hangingPunct="1">
              <a:lnSpc>
                <a:spcPct val="110000"/>
              </a:lnSpc>
              <a:spcBef>
                <a:spcPct val="10000"/>
              </a:spcBef>
              <a:buFontTx/>
              <a:buChar char="•"/>
            </a:pPr>
            <a:r>
              <a:rPr lang="en-US" altLang="en-US" sz="2400" dirty="0"/>
              <a:t>Stay attached until you detach them  </a:t>
            </a:r>
          </a:p>
          <a:p>
            <a:pPr lvl="1" eaLnBrk="1" hangingPunct="1">
              <a:lnSpc>
                <a:spcPct val="110000"/>
              </a:lnSpc>
              <a:spcBef>
                <a:spcPct val="10000"/>
              </a:spcBef>
            </a:pPr>
            <a:r>
              <a:rPr lang="en-US" altLang="en-US" sz="2000" dirty="0"/>
              <a:t>Connectors facilitate editing the flowchart</a:t>
            </a:r>
          </a:p>
        </p:txBody>
      </p:sp>
    </p:spTree>
    <p:custDataLst>
      <p:tags r:id="rId1"/>
    </p:custDataLst>
  </p:cSld>
  <p:clrMapOvr>
    <a:masterClrMapping/>
  </p:clrMapOvr>
  <p:transition advTm="73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a:xfrm>
            <a:off x="457200" y="228600"/>
            <a:ext cx="8229600" cy="838200"/>
          </a:xfrm>
        </p:spPr>
        <p:txBody>
          <a:bodyPr/>
          <a:lstStyle/>
          <a:p>
            <a:pPr eaLnBrk="1" hangingPunct="1"/>
            <a:r>
              <a:rPr altLang="en-US" smtClean="0">
                <a:solidFill>
                  <a:schemeClr val="tx1"/>
                </a:solidFill>
                <a:ea typeface="ＭＳ Ｐゴシック" panose="020B0600070205080204" pitchFamily="34" charset="-128"/>
              </a:rPr>
              <a:t>Flowchart Symbols </a:t>
            </a:r>
            <a:r>
              <a:rPr altLang="en-US" baseline="30000" smtClean="0">
                <a:solidFill>
                  <a:schemeClr val="tx1"/>
                </a:solidFill>
                <a:ea typeface="ＭＳ Ｐゴシック" panose="020B0600070205080204" pitchFamily="34" charset="-128"/>
              </a:rPr>
              <a:t>5</a:t>
            </a:r>
          </a:p>
        </p:txBody>
      </p:sp>
      <p:sp>
        <p:nvSpPr>
          <p:cNvPr id="7373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41248362-8B36-4547-9F3E-6464E72177F8}" type="slidenum">
              <a:rPr lang="en-US" altLang="en-US" sz="1000"/>
              <a:pPr eaLnBrk="1" hangingPunct="1">
                <a:spcBef>
                  <a:spcPct val="0"/>
                </a:spcBef>
                <a:buFontTx/>
                <a:buNone/>
              </a:pPr>
              <a:t>7</a:t>
            </a:fld>
            <a:endParaRPr lang="en-US" altLang="en-US" sz="1000"/>
          </a:p>
        </p:txBody>
      </p:sp>
      <p:sp>
        <p:nvSpPr>
          <p:cNvPr id="73732" name="AutoShape 3"/>
          <p:cNvSpPr>
            <a:spLocks noChangeArrowheads="1"/>
          </p:cNvSpPr>
          <p:nvPr/>
        </p:nvSpPr>
        <p:spPr bwMode="auto">
          <a:xfrm>
            <a:off x="3408363" y="1792288"/>
            <a:ext cx="1676400" cy="266700"/>
          </a:xfrm>
          <a:prstGeom prst="flowChartTerminator">
            <a:avLst/>
          </a:prstGeom>
          <a:solidFill>
            <a:schemeClr val="bg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terminal</a:t>
            </a:r>
          </a:p>
        </p:txBody>
      </p:sp>
      <p:sp>
        <p:nvSpPr>
          <p:cNvPr id="73733" name="AutoShape 4"/>
          <p:cNvSpPr>
            <a:spLocks noChangeArrowheads="1"/>
          </p:cNvSpPr>
          <p:nvPr/>
        </p:nvSpPr>
        <p:spPr bwMode="auto">
          <a:xfrm>
            <a:off x="3581400" y="3240088"/>
            <a:ext cx="1331913" cy="666750"/>
          </a:xfrm>
          <a:prstGeom prst="flowChartDecision">
            <a:avLst/>
          </a:prstGeom>
          <a:solidFill>
            <a:schemeClr val="bg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decision</a:t>
            </a:r>
          </a:p>
        </p:txBody>
      </p:sp>
      <p:sp>
        <p:nvSpPr>
          <p:cNvPr id="73734" name="AutoShape 5"/>
          <p:cNvSpPr>
            <a:spLocks noChangeArrowheads="1"/>
          </p:cNvSpPr>
          <p:nvPr/>
        </p:nvSpPr>
        <p:spPr bwMode="auto">
          <a:xfrm>
            <a:off x="3505200" y="2554288"/>
            <a:ext cx="1473200" cy="457200"/>
          </a:xfrm>
          <a:prstGeom prst="flowChartProcess">
            <a:avLst/>
          </a:prstGeom>
          <a:solidFill>
            <a:schemeClr val="bg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process</a:t>
            </a:r>
          </a:p>
        </p:txBody>
      </p:sp>
      <p:sp>
        <p:nvSpPr>
          <p:cNvPr id="73735" name="AutoShape 6"/>
          <p:cNvSpPr>
            <a:spLocks noChangeArrowheads="1"/>
          </p:cNvSpPr>
          <p:nvPr/>
        </p:nvSpPr>
        <p:spPr bwMode="auto">
          <a:xfrm>
            <a:off x="3617913" y="4211638"/>
            <a:ext cx="1285875" cy="542925"/>
          </a:xfrm>
          <a:prstGeom prst="flowChartDocument">
            <a:avLst/>
          </a:prstGeom>
          <a:solidFill>
            <a:schemeClr val="bg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t>document</a:t>
            </a:r>
          </a:p>
        </p:txBody>
      </p:sp>
      <p:sp>
        <p:nvSpPr>
          <p:cNvPr id="73736" name="Line 8"/>
          <p:cNvSpPr>
            <a:spLocks noChangeShapeType="1"/>
          </p:cNvSpPr>
          <p:nvPr/>
        </p:nvSpPr>
        <p:spPr bwMode="auto">
          <a:xfrm>
            <a:off x="3617913" y="4876800"/>
            <a:ext cx="987425"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37" name="Line 9"/>
          <p:cNvSpPr>
            <a:spLocks noChangeShapeType="1"/>
          </p:cNvSpPr>
          <p:nvPr/>
        </p:nvSpPr>
        <p:spPr bwMode="auto">
          <a:xfrm flipV="1">
            <a:off x="4856163" y="4876800"/>
            <a:ext cx="0" cy="28575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38" name="Line 10"/>
          <p:cNvSpPr>
            <a:spLocks noChangeShapeType="1"/>
          </p:cNvSpPr>
          <p:nvPr/>
        </p:nvSpPr>
        <p:spPr bwMode="auto">
          <a:xfrm flipH="1">
            <a:off x="3952875" y="5181600"/>
            <a:ext cx="862013"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39" name="Line 11"/>
          <p:cNvSpPr>
            <a:spLocks noChangeShapeType="1"/>
          </p:cNvSpPr>
          <p:nvPr/>
        </p:nvSpPr>
        <p:spPr bwMode="auto">
          <a:xfrm>
            <a:off x="3665538" y="4924425"/>
            <a:ext cx="0" cy="257175"/>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3740" name="AutoShape 12"/>
          <p:cNvSpPr>
            <a:spLocks noChangeArrowheads="1"/>
          </p:cNvSpPr>
          <p:nvPr/>
        </p:nvSpPr>
        <p:spPr bwMode="auto">
          <a:xfrm>
            <a:off x="3976688" y="5392738"/>
            <a:ext cx="485775" cy="457200"/>
          </a:xfrm>
          <a:prstGeom prst="flowChartConnector">
            <a:avLst/>
          </a:prstGeom>
          <a:solidFill>
            <a:schemeClr val="bg1"/>
          </a:solidFill>
          <a:ln w="9525">
            <a:solidFill>
              <a:schemeClr val="tx1"/>
            </a:solidFill>
            <a:round/>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73741" name="Text Box 23"/>
          <p:cNvSpPr txBox="1">
            <a:spLocks noChangeArrowheads="1"/>
          </p:cNvSpPr>
          <p:nvPr/>
        </p:nvSpPr>
        <p:spPr bwMode="auto">
          <a:xfrm>
            <a:off x="4572000" y="5410200"/>
            <a:ext cx="11874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connector</a:t>
            </a:r>
          </a:p>
        </p:txBody>
      </p:sp>
      <p:sp>
        <p:nvSpPr>
          <p:cNvPr id="2" name="Rectangle 1"/>
          <p:cNvSpPr/>
          <p:nvPr/>
        </p:nvSpPr>
        <p:spPr>
          <a:xfrm>
            <a:off x="5586979" y="1670254"/>
            <a:ext cx="3313728" cy="369332"/>
          </a:xfrm>
          <a:prstGeom prst="rect">
            <a:avLst/>
          </a:prstGeom>
        </p:spPr>
        <p:txBody>
          <a:bodyPr wrap="none">
            <a:spAutoFit/>
          </a:bodyPr>
          <a:lstStyle/>
          <a:p>
            <a:r>
              <a:rPr lang="en-US" altLang="en-US" dirty="0" smtClean="0"/>
              <a:t>Beginning </a:t>
            </a:r>
            <a:r>
              <a:rPr lang="en-US" altLang="en-US" dirty="0"/>
              <a:t>or end of a process </a:t>
            </a:r>
            <a:endParaRPr lang="en-US" dirty="0"/>
          </a:p>
        </p:txBody>
      </p:sp>
      <p:sp>
        <p:nvSpPr>
          <p:cNvPr id="3" name="Rectangle 2"/>
          <p:cNvSpPr/>
          <p:nvPr/>
        </p:nvSpPr>
        <p:spPr>
          <a:xfrm>
            <a:off x="5586979" y="2497178"/>
            <a:ext cx="4572000" cy="369332"/>
          </a:xfrm>
          <a:prstGeom prst="rect">
            <a:avLst/>
          </a:prstGeom>
        </p:spPr>
        <p:txBody>
          <a:bodyPr>
            <a:spAutoFit/>
          </a:bodyPr>
          <a:lstStyle/>
          <a:p>
            <a:r>
              <a:rPr lang="en-US" altLang="en-US" dirty="0" smtClean="0"/>
              <a:t>Rectangle, brief </a:t>
            </a:r>
            <a:r>
              <a:rPr lang="en-US" altLang="en-US" dirty="0"/>
              <a:t>description </a:t>
            </a:r>
            <a:r>
              <a:rPr lang="en-US" altLang="en-US" dirty="0" smtClean="0"/>
              <a:t>activity</a:t>
            </a:r>
            <a:endParaRPr lang="en-US" dirty="0"/>
          </a:p>
        </p:txBody>
      </p:sp>
      <p:sp>
        <p:nvSpPr>
          <p:cNvPr id="4" name="Rectangle 3"/>
          <p:cNvSpPr/>
          <p:nvPr/>
        </p:nvSpPr>
        <p:spPr>
          <a:xfrm>
            <a:off x="5586979" y="3168858"/>
            <a:ext cx="4572000" cy="646331"/>
          </a:xfrm>
          <a:prstGeom prst="rect">
            <a:avLst/>
          </a:prstGeom>
        </p:spPr>
        <p:txBody>
          <a:bodyPr>
            <a:spAutoFit/>
          </a:bodyPr>
          <a:lstStyle/>
          <a:p>
            <a:r>
              <a:rPr lang="en-US" altLang="en-US" dirty="0" smtClean="0"/>
              <a:t>Decision </a:t>
            </a:r>
            <a:r>
              <a:rPr lang="en-US" altLang="en-US" dirty="0"/>
              <a:t>point from which the process branches into two or more paths</a:t>
            </a:r>
            <a:endParaRPr lang="en-US" dirty="0"/>
          </a:p>
        </p:txBody>
      </p:sp>
      <p:sp>
        <p:nvSpPr>
          <p:cNvPr id="5" name="Rectangle 4"/>
          <p:cNvSpPr/>
          <p:nvPr/>
        </p:nvSpPr>
        <p:spPr>
          <a:xfrm>
            <a:off x="5586979" y="4046706"/>
            <a:ext cx="4572000" cy="646331"/>
          </a:xfrm>
          <a:prstGeom prst="rect">
            <a:avLst/>
          </a:prstGeom>
        </p:spPr>
        <p:txBody>
          <a:bodyPr>
            <a:spAutoFit/>
          </a:bodyPr>
          <a:lstStyle/>
          <a:p>
            <a:r>
              <a:rPr lang="en-US" altLang="en-US" dirty="0"/>
              <a:t>readable document pertinent to the process</a:t>
            </a:r>
            <a:endParaRPr lang="en-US" dirty="0"/>
          </a:p>
        </p:txBody>
      </p:sp>
      <p:sp>
        <p:nvSpPr>
          <p:cNvPr id="6" name="Rectangle 5"/>
          <p:cNvSpPr/>
          <p:nvPr/>
        </p:nvSpPr>
        <p:spPr>
          <a:xfrm>
            <a:off x="5586979" y="4696509"/>
            <a:ext cx="4572000" cy="646331"/>
          </a:xfrm>
          <a:prstGeom prst="rect">
            <a:avLst/>
          </a:prstGeom>
        </p:spPr>
        <p:txBody>
          <a:bodyPr>
            <a:spAutoFit/>
          </a:bodyPr>
          <a:lstStyle/>
          <a:p>
            <a:r>
              <a:rPr lang="en-US" altLang="en-US" dirty="0"/>
              <a:t>process path which connects process elements</a:t>
            </a:r>
            <a:endParaRPr lang="en-US" dirty="0"/>
          </a:p>
        </p:txBody>
      </p:sp>
      <p:sp>
        <p:nvSpPr>
          <p:cNvPr id="7" name="Rectangle 6"/>
          <p:cNvSpPr/>
          <p:nvPr/>
        </p:nvSpPr>
        <p:spPr>
          <a:xfrm>
            <a:off x="5759450" y="5469715"/>
            <a:ext cx="3441968" cy="369332"/>
          </a:xfrm>
          <a:prstGeom prst="rect">
            <a:avLst/>
          </a:prstGeom>
        </p:spPr>
        <p:txBody>
          <a:bodyPr wrap="none">
            <a:spAutoFit/>
          </a:bodyPr>
          <a:lstStyle/>
          <a:p>
            <a:r>
              <a:rPr lang="en-US" altLang="en-US" dirty="0"/>
              <a:t>continuation of the flow diagram</a:t>
            </a:r>
            <a:endParaRPr lang="en-US" dirty="0"/>
          </a:p>
        </p:txBody>
      </p:sp>
    </p:spTree>
    <p:custDataLst>
      <p:tags r:id="rId1"/>
    </p:custDataLst>
  </p:cSld>
  <p:clrMapOvr>
    <a:masterClrMapping/>
  </p:clrMapOvr>
  <p:transition advTm="76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Number Placeholder 5"/>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D48BBFC3-6B0E-478D-8457-E35502AD4359}" type="slidenum">
              <a:rPr lang="en-US" altLang="en-US" sz="1000">
                <a:solidFill>
                  <a:srgbClr val="000000"/>
                </a:solidFill>
              </a:rPr>
              <a:pPr eaLnBrk="1" hangingPunct="1">
                <a:spcBef>
                  <a:spcPct val="0"/>
                </a:spcBef>
                <a:buFontTx/>
                <a:buNone/>
              </a:pPr>
              <a:t>8</a:t>
            </a:fld>
            <a:endParaRPr lang="en-US" altLang="en-US" sz="1000">
              <a:solidFill>
                <a:srgbClr val="000000"/>
              </a:solidFill>
            </a:endParaRPr>
          </a:p>
        </p:txBody>
      </p:sp>
      <p:sp>
        <p:nvSpPr>
          <p:cNvPr id="74755" name="Rectangle 2"/>
          <p:cNvSpPr>
            <a:spLocks noGrp="1" noChangeArrowheads="1"/>
          </p:cNvSpPr>
          <p:nvPr>
            <p:ph type="title"/>
          </p:nvPr>
        </p:nvSpPr>
        <p:spPr/>
        <p:txBody>
          <a:bodyPr/>
          <a:lstStyle/>
          <a:p>
            <a:pPr eaLnBrk="1" hangingPunct="1"/>
            <a:r>
              <a:rPr lang="en-US" altLang="en-US" sz="3600" b="1" smtClean="0">
                <a:solidFill>
                  <a:schemeClr val="tx1"/>
                </a:solidFill>
                <a:ea typeface="ＭＳ Ｐゴシック" panose="020B0600070205080204" pitchFamily="34" charset="-128"/>
              </a:rPr>
              <a:t>ISO 5807 section 9.2.1 </a:t>
            </a:r>
            <a:br>
              <a:rPr lang="en-US" altLang="en-US" sz="3600" b="1" smtClean="0">
                <a:solidFill>
                  <a:schemeClr val="tx1"/>
                </a:solidFill>
                <a:ea typeface="ＭＳ Ｐゴシック" panose="020B0600070205080204" pitchFamily="34" charset="-128"/>
              </a:rPr>
            </a:br>
            <a:r>
              <a:rPr lang="en-US" altLang="en-US" sz="3600" b="1" smtClean="0">
                <a:solidFill>
                  <a:schemeClr val="tx1"/>
                </a:solidFill>
                <a:ea typeface="ＭＳ Ｐゴシック" panose="020B0600070205080204" pitchFamily="34" charset="-128"/>
              </a:rPr>
              <a:t>Basic Process Symbol</a:t>
            </a:r>
            <a:r>
              <a:rPr lang="en-US" altLang="en-US" sz="3600" b="1" baseline="30000" smtClean="0">
                <a:solidFill>
                  <a:schemeClr val="tx1"/>
                </a:solidFill>
                <a:ea typeface="ＭＳ Ｐゴシック" panose="020B0600070205080204" pitchFamily="34" charset="-128"/>
              </a:rPr>
              <a:t>5</a:t>
            </a:r>
          </a:p>
        </p:txBody>
      </p:sp>
      <p:sp>
        <p:nvSpPr>
          <p:cNvPr id="74756" name="Text Box 6"/>
          <p:cNvSpPr txBox="1">
            <a:spLocks noChangeArrowheads="1"/>
          </p:cNvSpPr>
          <p:nvPr/>
        </p:nvSpPr>
        <p:spPr bwMode="auto">
          <a:xfrm>
            <a:off x="5181600" y="2819400"/>
            <a:ext cx="3767138" cy="229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ja-JP" altLang="en-US" sz="1600">
                <a:solidFill>
                  <a:srgbClr val="000000"/>
                </a:solidFill>
              </a:rPr>
              <a:t>“</a:t>
            </a:r>
            <a:r>
              <a:rPr lang="en-US" altLang="ja-JP" sz="1600">
                <a:solidFill>
                  <a:srgbClr val="000000"/>
                </a:solidFill>
              </a:rPr>
              <a:t>This symbol represents any kind of processing function, for example, executing a defined operation or group of operations resulting in a change in value, form or location of information, or in the determination of which one of several flow directions is to be followed.</a:t>
            </a:r>
            <a:r>
              <a:rPr lang="ja-JP" altLang="en-US" sz="1600">
                <a:solidFill>
                  <a:srgbClr val="000000"/>
                </a:solidFill>
              </a:rPr>
              <a:t>”</a:t>
            </a:r>
            <a:endParaRPr lang="en-US" altLang="ja-JP" sz="1600">
              <a:solidFill>
                <a:srgbClr val="000000"/>
              </a:solidFill>
            </a:endParaRPr>
          </a:p>
          <a:p>
            <a:pPr eaLnBrk="1" hangingPunct="1">
              <a:spcBef>
                <a:spcPct val="0"/>
              </a:spcBef>
              <a:buFontTx/>
              <a:buNone/>
            </a:pPr>
            <a:endParaRPr lang="en-US" altLang="en-US" sz="1600">
              <a:solidFill>
                <a:srgbClr val="000000"/>
              </a:solidFill>
            </a:endParaRPr>
          </a:p>
        </p:txBody>
      </p:sp>
      <p:sp>
        <p:nvSpPr>
          <p:cNvPr id="74757" name="Rectangle 8"/>
          <p:cNvSpPr>
            <a:spLocks noChangeArrowheads="1"/>
          </p:cNvSpPr>
          <p:nvPr/>
        </p:nvSpPr>
        <p:spPr bwMode="auto">
          <a:xfrm>
            <a:off x="2209800" y="23622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Sign-in at front </a:t>
            </a:r>
          </a:p>
          <a:p>
            <a:pPr algn="ctr" eaLnBrk="1" hangingPunct="1">
              <a:spcBef>
                <a:spcPct val="0"/>
              </a:spcBef>
              <a:buFontTx/>
              <a:buNone/>
            </a:pPr>
            <a:r>
              <a:rPr lang="en-US" altLang="en-US" sz="1800">
                <a:solidFill>
                  <a:srgbClr val="000000"/>
                </a:solidFill>
              </a:rPr>
              <a:t>desk</a:t>
            </a:r>
          </a:p>
        </p:txBody>
      </p:sp>
      <p:sp>
        <p:nvSpPr>
          <p:cNvPr id="74758" name="Rectangle 9"/>
          <p:cNvSpPr>
            <a:spLocks noChangeArrowheads="1"/>
          </p:cNvSpPr>
          <p:nvPr/>
        </p:nvSpPr>
        <p:spPr bwMode="auto">
          <a:xfrm>
            <a:off x="228600" y="33528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Confirm </a:t>
            </a:r>
          </a:p>
          <a:p>
            <a:pPr algn="ctr" eaLnBrk="1" hangingPunct="1">
              <a:spcBef>
                <a:spcPct val="0"/>
              </a:spcBef>
              <a:buFontTx/>
              <a:buNone/>
            </a:pPr>
            <a:r>
              <a:rPr lang="en-US" altLang="en-US" sz="1800">
                <a:solidFill>
                  <a:srgbClr val="000000"/>
                </a:solidFill>
              </a:rPr>
              <a:t>insurance</a:t>
            </a:r>
          </a:p>
        </p:txBody>
      </p:sp>
      <p:sp>
        <p:nvSpPr>
          <p:cNvPr id="74759" name="Rectangle 10"/>
          <p:cNvSpPr>
            <a:spLocks noChangeArrowheads="1"/>
          </p:cNvSpPr>
          <p:nvPr/>
        </p:nvSpPr>
        <p:spPr bwMode="auto">
          <a:xfrm>
            <a:off x="2209800" y="32766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Mark patient </a:t>
            </a:r>
          </a:p>
          <a:p>
            <a:pPr algn="ctr" eaLnBrk="1" hangingPunct="1">
              <a:spcBef>
                <a:spcPct val="0"/>
              </a:spcBef>
              <a:buFontTx/>
              <a:buNone/>
            </a:pPr>
            <a:r>
              <a:rPr lang="en-US" altLang="en-US" sz="1800">
                <a:solidFill>
                  <a:srgbClr val="000000"/>
                </a:solidFill>
              </a:rPr>
              <a:t>as arrived</a:t>
            </a:r>
          </a:p>
        </p:txBody>
      </p:sp>
      <p:sp>
        <p:nvSpPr>
          <p:cNvPr id="74760" name="Rectangle 12"/>
          <p:cNvSpPr>
            <a:spLocks noChangeArrowheads="1"/>
          </p:cNvSpPr>
          <p:nvPr/>
        </p:nvSpPr>
        <p:spPr bwMode="auto">
          <a:xfrm>
            <a:off x="2209800" y="41910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Pull chart</a:t>
            </a:r>
          </a:p>
        </p:txBody>
      </p:sp>
      <p:sp>
        <p:nvSpPr>
          <p:cNvPr id="74761" name="Rectangle 13"/>
          <p:cNvSpPr>
            <a:spLocks noChangeArrowheads="1"/>
          </p:cNvSpPr>
          <p:nvPr/>
        </p:nvSpPr>
        <p:spPr bwMode="auto">
          <a:xfrm>
            <a:off x="2209800" y="5105400"/>
            <a:ext cx="1676400" cy="6096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0"/>
              </a:spcBef>
              <a:buFontTx/>
              <a:buNone/>
            </a:pPr>
            <a:r>
              <a:rPr lang="en-US" altLang="en-US" sz="1800">
                <a:solidFill>
                  <a:srgbClr val="000000"/>
                </a:solidFill>
              </a:rPr>
              <a:t>Escort to exam</a:t>
            </a:r>
          </a:p>
          <a:p>
            <a:pPr algn="ctr" eaLnBrk="1" hangingPunct="1">
              <a:spcBef>
                <a:spcPct val="0"/>
              </a:spcBef>
              <a:buFontTx/>
              <a:buNone/>
            </a:pPr>
            <a:r>
              <a:rPr lang="en-US" altLang="en-US" sz="1800">
                <a:solidFill>
                  <a:srgbClr val="000000"/>
                </a:solidFill>
              </a:rPr>
              <a:t>room</a:t>
            </a:r>
          </a:p>
        </p:txBody>
      </p:sp>
      <p:cxnSp>
        <p:nvCxnSpPr>
          <p:cNvPr id="74762" name="AutoShape 14"/>
          <p:cNvCxnSpPr>
            <a:cxnSpLocks noChangeShapeType="1"/>
            <a:stCxn id="74757" idx="2"/>
            <a:endCxn id="74759" idx="0"/>
          </p:cNvCxnSpPr>
          <p:nvPr/>
        </p:nvCxnSpPr>
        <p:spPr bwMode="auto">
          <a:xfrm>
            <a:off x="3048000" y="29718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74763" name="AutoShape 15"/>
          <p:cNvCxnSpPr>
            <a:cxnSpLocks noChangeShapeType="1"/>
            <a:stCxn id="74757" idx="2"/>
            <a:endCxn id="74758" idx="0"/>
          </p:cNvCxnSpPr>
          <p:nvPr/>
        </p:nvCxnSpPr>
        <p:spPr bwMode="auto">
          <a:xfrm rot="5400000">
            <a:off x="1866900" y="2171700"/>
            <a:ext cx="381000" cy="19812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74764" name="AutoShape 17"/>
          <p:cNvCxnSpPr>
            <a:cxnSpLocks noChangeShapeType="1"/>
            <a:stCxn id="74758" idx="2"/>
            <a:endCxn id="74760" idx="0"/>
          </p:cNvCxnSpPr>
          <p:nvPr/>
        </p:nvCxnSpPr>
        <p:spPr bwMode="auto">
          <a:xfrm rot="16200000" flipH="1">
            <a:off x="1943100" y="3086100"/>
            <a:ext cx="228600" cy="19812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74765" name="Line 20"/>
          <p:cNvSpPr>
            <a:spLocks noChangeShapeType="1"/>
          </p:cNvSpPr>
          <p:nvPr/>
        </p:nvSpPr>
        <p:spPr bwMode="auto">
          <a:xfrm>
            <a:off x="3048000" y="48006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cxnSp>
        <p:nvCxnSpPr>
          <p:cNvPr id="74766" name="AutoShape 21"/>
          <p:cNvCxnSpPr>
            <a:cxnSpLocks noChangeShapeType="1"/>
            <a:stCxn id="74759" idx="2"/>
            <a:endCxn id="74760" idx="0"/>
          </p:cNvCxnSpPr>
          <p:nvPr/>
        </p:nvCxnSpPr>
        <p:spPr bwMode="auto">
          <a:xfrm>
            <a:off x="3048000" y="38862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Tree>
    <p:custDataLst>
      <p:tags r:id="rId1"/>
    </p:custDataLst>
  </p:cSld>
  <p:clrMapOvr>
    <a:masterClrMapping/>
  </p:clrMapOvr>
  <p:transition advTm="52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a:xfrm>
            <a:off x="457200" y="274638"/>
            <a:ext cx="8229600" cy="792162"/>
          </a:xfrm>
        </p:spPr>
        <p:txBody>
          <a:bodyPr/>
          <a:lstStyle/>
          <a:p>
            <a:pPr eaLnBrk="1" hangingPunct="1"/>
            <a:r>
              <a:rPr altLang="en-US" sz="3600" b="1" smtClean="0">
                <a:solidFill>
                  <a:schemeClr val="tx1"/>
                </a:solidFill>
                <a:ea typeface="ＭＳ Ｐゴシック" panose="020B0600070205080204" pitchFamily="34" charset="-128"/>
              </a:rPr>
              <a:t>ISO 5807 section 9.2.2.4 Decision</a:t>
            </a:r>
          </a:p>
        </p:txBody>
      </p:sp>
      <p:sp>
        <p:nvSpPr>
          <p:cNvPr id="75779"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fld id="{575A1BD0-8946-4A28-B49A-266DA9CAF91C}" type="slidenum">
              <a:rPr lang="en-US" altLang="en-US" sz="1000"/>
              <a:pPr eaLnBrk="1" hangingPunct="1">
                <a:spcBef>
                  <a:spcPct val="0"/>
                </a:spcBef>
                <a:buFontTx/>
                <a:buNone/>
              </a:pPr>
              <a:t>9</a:t>
            </a:fld>
            <a:endParaRPr lang="en-US" altLang="en-US" sz="1000"/>
          </a:p>
        </p:txBody>
      </p:sp>
      <p:sp>
        <p:nvSpPr>
          <p:cNvPr id="75780" name="Text Box 4"/>
          <p:cNvSpPr txBox="1">
            <a:spLocks noChangeArrowheads="1"/>
          </p:cNvSpPr>
          <p:nvPr/>
        </p:nvSpPr>
        <p:spPr bwMode="auto">
          <a:xfrm>
            <a:off x="4597400" y="1943100"/>
            <a:ext cx="4089400"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ja-JP" altLang="en-US" sz="1600"/>
              <a:t>“</a:t>
            </a:r>
            <a:r>
              <a:rPr lang="en-US" altLang="ja-JP" sz="1600"/>
              <a:t>This symbol represents a decision or switching type function having a single entry but where there may be a number of alternative exits, one and only one of which may be activated following the evaluation of conditions defined within the symbol.  The appropriate results of the evaluation may be written adjacent to the lines representing the paths.</a:t>
            </a:r>
            <a:r>
              <a:rPr lang="ja-JP" altLang="en-US" sz="1600"/>
              <a:t>”</a:t>
            </a:r>
            <a:r>
              <a:rPr lang="en-US" altLang="ja-JP" sz="1600" baseline="30000"/>
              <a:t>5</a:t>
            </a:r>
            <a:r>
              <a:rPr lang="en-US" altLang="ja-JP" sz="1600"/>
              <a:t>  Decision symbols can show nominal decisions (yes / no), or decisions with multiple possible outcomes.</a:t>
            </a:r>
            <a:endParaRPr lang="en-US" altLang="en-US" sz="1600"/>
          </a:p>
        </p:txBody>
      </p:sp>
      <p:sp>
        <p:nvSpPr>
          <p:cNvPr id="75781" name="Text Box 5"/>
          <p:cNvSpPr txBox="1">
            <a:spLocks noChangeArrowheads="1"/>
          </p:cNvSpPr>
          <p:nvPr/>
        </p:nvSpPr>
        <p:spPr bwMode="auto">
          <a:xfrm>
            <a:off x="4699000" y="5224463"/>
            <a:ext cx="31623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1800"/>
              <a:t>Example:</a:t>
            </a:r>
          </a:p>
          <a:p>
            <a:pPr eaLnBrk="1" hangingPunct="1">
              <a:spcBef>
                <a:spcPct val="0"/>
              </a:spcBef>
              <a:buFontTx/>
              <a:buNone/>
            </a:pPr>
            <a:r>
              <a:rPr lang="en-US" altLang="en-US" sz="1800"/>
              <a:t>Decision symbol use</a:t>
            </a:r>
          </a:p>
        </p:txBody>
      </p:sp>
      <p:sp>
        <p:nvSpPr>
          <p:cNvPr id="75782" name="Rectangle 8"/>
          <p:cNvSpPr>
            <a:spLocks noChangeArrowheads="1"/>
          </p:cNvSpPr>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a:p>
        </p:txBody>
      </p:sp>
      <p:grpSp>
        <p:nvGrpSpPr>
          <p:cNvPr id="75783" name="Group 2" descr="Flowchart showing example of decision symbol use"/>
          <p:cNvGrpSpPr>
            <a:grpSpLocks/>
          </p:cNvGrpSpPr>
          <p:nvPr/>
        </p:nvGrpSpPr>
        <p:grpSpPr bwMode="auto">
          <a:xfrm>
            <a:off x="552450" y="1778000"/>
            <a:ext cx="3733800" cy="4092575"/>
            <a:chOff x="501650" y="2393950"/>
            <a:chExt cx="3733800" cy="3562056"/>
          </a:xfrm>
        </p:grpSpPr>
        <p:graphicFrame>
          <p:nvGraphicFramePr>
            <p:cNvPr id="75784" name="Object 7" descr="Flowchart showing decision tree about drug testing."/>
            <p:cNvGraphicFramePr>
              <a:graphicFrameLocks noChangeAspect="1"/>
            </p:cNvGraphicFramePr>
            <p:nvPr/>
          </p:nvGraphicFramePr>
          <p:xfrm>
            <a:off x="501650" y="2484144"/>
            <a:ext cx="3733800" cy="3471862"/>
          </p:xfrm>
          <a:graphic>
            <a:graphicData uri="http://schemas.openxmlformats.org/presentationml/2006/ole">
              <mc:AlternateContent xmlns:mc="http://schemas.openxmlformats.org/markup-compatibility/2006">
                <mc:Choice xmlns:v="urn:schemas-microsoft-com:vml" Requires="v">
                  <p:oleObj spid="_x0000_s75811" name="Visio" r:id="rId5" imgW="2895600" imgH="2692400" progId="Visio.Drawing.11">
                    <p:embed/>
                  </p:oleObj>
                </mc:Choice>
                <mc:Fallback>
                  <p:oleObj name="Visio" r:id="rId5" imgW="2895600" imgH="2692400" progId="Visio.Drawing.11">
                    <p:embed/>
                    <p:pic>
                      <p:nvPicPr>
                        <p:cNvPr id="0" name="Object 7" descr="Flowchart showing decision tree about drug testi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650" y="2484144"/>
                          <a:ext cx="3733800" cy="3471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75785" name="Line 10"/>
            <p:cNvSpPr>
              <a:spLocks noChangeShapeType="1"/>
            </p:cNvSpPr>
            <p:nvPr/>
          </p:nvSpPr>
          <p:spPr bwMode="auto">
            <a:xfrm>
              <a:off x="2968625" y="3276600"/>
              <a:ext cx="0" cy="6381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786" name="Line 12"/>
            <p:cNvSpPr>
              <a:spLocks noChangeShapeType="1"/>
            </p:cNvSpPr>
            <p:nvPr/>
          </p:nvSpPr>
          <p:spPr bwMode="auto">
            <a:xfrm>
              <a:off x="3459163" y="4305300"/>
              <a:ext cx="1905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87" name="Line 13"/>
            <p:cNvSpPr>
              <a:spLocks noChangeShapeType="1"/>
            </p:cNvSpPr>
            <p:nvPr/>
          </p:nvSpPr>
          <p:spPr bwMode="auto">
            <a:xfrm flipH="1">
              <a:off x="2192338" y="4305300"/>
              <a:ext cx="2190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88" name="Line 14"/>
            <p:cNvSpPr>
              <a:spLocks noChangeShapeType="1"/>
            </p:cNvSpPr>
            <p:nvPr/>
          </p:nvSpPr>
          <p:spPr bwMode="auto">
            <a:xfrm>
              <a:off x="2225675" y="4324350"/>
              <a:ext cx="9525" cy="4286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789" name="Line 15"/>
            <p:cNvSpPr>
              <a:spLocks noChangeShapeType="1"/>
            </p:cNvSpPr>
            <p:nvPr/>
          </p:nvSpPr>
          <p:spPr bwMode="auto">
            <a:xfrm>
              <a:off x="3663950" y="4314825"/>
              <a:ext cx="9525" cy="4286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790" name="Line 16"/>
            <p:cNvSpPr>
              <a:spLocks noChangeShapeType="1"/>
            </p:cNvSpPr>
            <p:nvPr/>
          </p:nvSpPr>
          <p:spPr bwMode="auto">
            <a:xfrm>
              <a:off x="2273300" y="5219700"/>
              <a:ext cx="0" cy="1714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91" name="Line 17"/>
            <p:cNvSpPr>
              <a:spLocks noChangeShapeType="1"/>
            </p:cNvSpPr>
            <p:nvPr/>
          </p:nvSpPr>
          <p:spPr bwMode="auto">
            <a:xfrm>
              <a:off x="3692525" y="5219700"/>
              <a:ext cx="9525" cy="152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92" name="Rectangle 19"/>
            <p:cNvSpPr>
              <a:spLocks noChangeArrowheads="1"/>
            </p:cNvSpPr>
            <p:nvPr/>
          </p:nvSpPr>
          <p:spPr bwMode="auto">
            <a:xfrm>
              <a:off x="2368550" y="2393950"/>
              <a:ext cx="1162050" cy="889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endParaRPr lang="en-US" altLang="en-US" sz="1800"/>
            </a:p>
          </p:txBody>
        </p:sp>
        <p:sp>
          <p:nvSpPr>
            <p:cNvPr id="75793" name="Line 20"/>
            <p:cNvSpPr>
              <a:spLocks noChangeShapeType="1"/>
            </p:cNvSpPr>
            <p:nvPr/>
          </p:nvSpPr>
          <p:spPr bwMode="auto">
            <a:xfrm>
              <a:off x="2968625" y="2543175"/>
              <a:ext cx="0" cy="2571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794" name="Line 23"/>
            <p:cNvSpPr>
              <a:spLocks noChangeShapeType="1"/>
            </p:cNvSpPr>
            <p:nvPr/>
          </p:nvSpPr>
          <p:spPr bwMode="auto">
            <a:xfrm>
              <a:off x="2292350" y="5381625"/>
              <a:ext cx="140017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795" name="Line 24"/>
            <p:cNvSpPr>
              <a:spLocks noChangeShapeType="1"/>
            </p:cNvSpPr>
            <p:nvPr/>
          </p:nvSpPr>
          <p:spPr bwMode="auto">
            <a:xfrm flipH="1">
              <a:off x="2940050" y="5381625"/>
              <a:ext cx="9525" cy="1428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5796" name="Text Box 26"/>
            <p:cNvSpPr txBox="1">
              <a:spLocks noChangeArrowheads="1"/>
            </p:cNvSpPr>
            <p:nvPr/>
          </p:nvSpPr>
          <p:spPr bwMode="auto">
            <a:xfrm>
              <a:off x="3459163" y="4110038"/>
              <a:ext cx="36671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800" b="1"/>
                <a:t>Yes</a:t>
              </a:r>
            </a:p>
          </p:txBody>
        </p:sp>
        <p:sp>
          <p:nvSpPr>
            <p:cNvPr id="75797" name="Text Box 27"/>
            <p:cNvSpPr txBox="1">
              <a:spLocks noChangeArrowheads="1"/>
            </p:cNvSpPr>
            <p:nvPr/>
          </p:nvSpPr>
          <p:spPr bwMode="auto">
            <a:xfrm>
              <a:off x="2112963" y="4090988"/>
              <a:ext cx="32067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eaLnBrk="0" hangingPunct="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eaLnBrk="1" hangingPunct="1">
                <a:spcBef>
                  <a:spcPct val="0"/>
                </a:spcBef>
                <a:buFontTx/>
                <a:buNone/>
              </a:pPr>
              <a:r>
                <a:rPr lang="en-US" altLang="en-US" sz="800" b="1"/>
                <a:t>No</a:t>
              </a:r>
            </a:p>
          </p:txBody>
        </p:sp>
      </p:grpSp>
    </p:spTree>
    <p:custDataLst>
      <p:tags r:id="rId2"/>
    </p:custDataLst>
  </p:cSld>
  <p:clrMapOvr>
    <a:masterClrMapping/>
  </p:clrMapOvr>
  <p:transition advTm="66299"/>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10"/>
  <p:tag name="MMPROD_THEME_BG_IMAGE" val=""/>
  <p:tag name="MMPROD_UIDATA" val="&lt;database version=&quot;7.0&quot;&gt;&lt;object type=&quot;1&quot; unique_id=&quot;10001&quot;&gt;&lt;property id=&quot;20141&quot; value=&quot;Comp10_unit3b&quot;/&gt;&lt;property id=&quot;20148&quot; value=&quot;5&quot;/&gt;&lt;property id=&quot;20184&quot; value=&quot;7&quot;/&gt;&lt;property id=&quot;20224&quot; value=&quot;C:\10_3_2&quot;/&gt;&lt;property id=&quot;20250&quot; value=&quot;0&quot;/&gt;&lt;property id=&quot;20251&quot; value=&quot;1&quot;/&gt;&lt;property id=&quot;20259&quot; value=&quot;0&quot;/&gt;&lt;object type=&quot;8&quot; unique_id=&quot;12430&quot;&gt;&lt;/object&gt;&lt;object type=&quot;2&quot; unique_id=&quot;12431&quot;&gt;&lt;object type=&quot;3&quot; unique_id=&quot;12432&quot;&gt;&lt;property id=&quot;20148&quot; value=&quot;5&quot;/&gt;&lt;property id=&quot;20300&quot; value=&quot;Slide 1 - &amp;quot;Component 10 – Fundamentals &amp;#x0D;&amp;#x0A;of Health Workflow Process &amp;#x0D;&amp;#x0A;Analysis and Redesign&amp;quot;&quot;/&gt;&lt;property id=&quot;20302&quot; value=&quot;1&quot;/&gt;&lt;property id=&quot;20303&quot; value=&quot;-1&quot;/&gt;&lt;property id=&quot;20307&quot; value=&quot;288&quot;/&gt;&lt;property id=&quot;20309&quot; value=&quot;-1&quot;/&gt;&lt;property id=&quot;20312&quot; value=&quot;0&quot;/&gt;&lt;/object&gt;&lt;object type=&quot;3&quot; unique_id=&quot;12433&quot;&gt;&lt;property id=&quot;20148&quot; value=&quot;5&quot;/&gt;&lt;property id=&quot;20300&quot; value=&quot;Slide 2 - &amp;quot;Upon successful completion of this Subunit the student is able to:&amp;quot;&quot;/&gt;&lt;property id=&quot;20302&quot; value=&quot;1&quot;/&gt;&lt;property id=&quot;20303&quot; value=&quot;-1&quot;/&gt;&lt;property id=&quot;20307&quot; value=&quot;257&quot;/&gt;&lt;property id=&quot;20309&quot; value=&quot;-1&quot;/&gt;&lt;property id=&quot;20312&quot; value=&quot;0&quot;/&gt;&lt;/object&gt;&lt;object type=&quot;3&quot; unique_id=&quot;12440&quot;&gt;&lt;property id=&quot;20148&quot; value=&quot;5&quot;/&gt;&lt;property id=&quot;20300&quot; value=&quot;Slide 8 - &amp;quot;ISO 5807 section 9.2.2.4 Decision&amp;quot;&quot;/&gt;&lt;property id=&quot;20302&quot; value=&quot;1&quot;/&gt;&lt;property id=&quot;20303&quot; value=&quot;-1&quot;/&gt;&lt;property id=&quot;20307&quot; value=&quot;270&quot;/&gt;&lt;property id=&quot;20309&quot; value=&quot;-1&quot;/&gt;&lt;property id=&quot;20312&quot; value=&quot;0&quot;/&gt;&lt;/object&gt;&lt;object type=&quot;3&quot; unique_id=&quot;12444&quot;&gt;&lt;property id=&quot;20148&quot; value=&quot;5&quot;/&gt;&lt;property id=&quot;20300&quot; value=&quot;Slide 20 - &amp;quot;ISO 5807 section 9.1.2.8 Display&amp;quot;&quot;/&gt;&lt;property id=&quot;20302&quot; value=&quot;1&quot;/&gt;&lt;property id=&quot;20303&quot; value=&quot;-1&quot;/&gt;&lt;property id=&quot;20307&quot; value=&quot;273&quot;/&gt;&lt;property id=&quot;20309&quot; value=&quot;-1&quot;/&gt;&lt;property id=&quot;20312&quot; value=&quot;0&quot;/&gt;&lt;/object&gt;&lt;object type=&quot;3&quot; unique_id=&quot;12447&quot;&gt;&lt;property id=&quot;20148&quot; value=&quot;5&quot;/&gt;&lt;property id=&quot;20300&quot; value=&quot;Slide 17 - &amp;quot;Manual input versus manual operation&amp;quot;&quot;/&gt;&lt;property id=&quot;20302&quot; value=&quot;1&quot;/&gt;&lt;property id=&quot;20303&quot; value=&quot;-1&quot;/&gt;&lt;property id=&quot;20307&quot; value=&quot;276&quot;/&gt;&lt;property id=&quot;20309&quot; value=&quot;-1&quot;/&gt;&lt;property id=&quot;20312&quot; value=&quot;0&quot;/&gt;&lt;/object&gt;&lt;object type=&quot;3&quot; unique_id=&quot;12448&quot;&gt;&lt;property id=&quot;20148&quot; value=&quot;5&quot;/&gt;&lt;property id=&quot;20300&quot; value=&quot;Slide 18 - &amp;quot;Example: Manual Operation and Manual Input&amp;quot;&quot;/&gt;&lt;property id=&quot;20302&quot; value=&quot;1&quot;/&gt;&lt;property id=&quot;20303&quot; value=&quot;-1&quot;/&gt;&lt;property id=&quot;20307&quot; value=&quot;277&quot;/&gt;&lt;property id=&quot;20309&quot; value=&quot;-1&quot;/&gt;&lt;property id=&quot;20312&quot; value=&quot;0&quot;/&gt;&lt;/object&gt;&lt;object type=&quot;3&quot; unique_id=&quot;12449&quot;&gt;&lt;property id=&quot;20148&quot; value=&quot;5&quot;/&gt;&lt;property id=&quot;20300&quot; value=&quot;Slide 19 - &amp;quot;Data Symbols&amp;quot;&quot;/&gt;&lt;property id=&quot;20302&quot; value=&quot;1&quot;/&gt;&lt;property id=&quot;20303&quot; value=&quot;-1&quot;/&gt;&lt;property id=&quot;20307&quot; value=&quot;278&quot;/&gt;&lt;property id=&quot;20309&quot; value=&quot;-1&quot;/&gt;&lt;property id=&quot;20312&quot; value=&quot;0&quot;/&gt;&lt;/object&gt;&lt;object type=&quot;3&quot; unique_id=&quot;12452&quot;&gt;&lt;property id=&quot;20148&quot; value=&quot;5&quot;/&gt;&lt;property id=&quot;20300&quot; value=&quot;Slide 23 - &amp;quot;Delay&amp;quot;&quot;/&gt;&lt;property id=&quot;20302&quot; value=&quot;1&quot;/&gt;&lt;property id=&quot;20303&quot; value=&quot;-1&quot;/&gt;&lt;property id=&quot;20307&quot; value=&quot;280&quot;/&gt;&lt;property id=&quot;20309&quot; value=&quot;-1&quot;/&gt;&lt;property id=&quot;20312&quot; value=&quot;0&quot;/&gt;&lt;/object&gt;&lt;object type=&quot;3&quot; unique_id=&quot;12453&quot;&gt;&lt;property id=&quot;20148&quot; value=&quot;5&quot;/&gt;&lt;property id=&quot;20300&quot; value=&quot;Slide 24 - &amp;quot;Non-Symbol Flowcharting Standards &amp;quot;&quot;/&gt;&lt;property id=&quot;20302&quot; value=&quot;1&quot;/&gt;&lt;property id=&quot;20303&quot; value=&quot;-1&quot;/&gt;&lt;property id=&quot;20307&quot; value=&quot;281&quot;/&gt;&lt;property id=&quot;20309&quot; value=&quot;-1&quot;/&gt;&lt;property id=&quot;20312&quot; value=&quot;0&quot;/&gt;&lt;/object&gt;&lt;object type=&quot;3&quot; unique_id=&quot;12454&quot;&gt;&lt;property id=&quot;20148&quot; value=&quot;5&quot;/&gt;&lt;property id=&quot;20300&quot; value=&quot;Slide 25 - &amp;quot;Text Descriptions&amp;quot;&quot;/&gt;&lt;property id=&quot;20302&quot; value=&quot;1&quot;/&gt;&lt;property id=&quot;20303&quot; value=&quot;-1&quot;/&gt;&lt;property id=&quot;20307&quot; value=&quot;282&quot;/&gt;&lt;property id=&quot;20309&quot; value=&quot;-1&quot;/&gt;&lt;property id=&quot;20312&quot; value=&quot;0&quot;/&gt;&lt;/object&gt;&lt;object type=&quot;3&quot; unique_id=&quot;12455&quot;&gt;&lt;property id=&quot;20148&quot; value=&quot;5&quot;/&gt;&lt;property id=&quot;20300&quot; value=&quot;Slide 26 - &amp;quot;Detail Level&amp;quot;&quot;/&gt;&lt;property id=&quot;20302&quot; value=&quot;1&quot;/&gt;&lt;property id=&quot;20303&quot; value=&quot;-1&quot;/&gt;&lt;property id=&quot;20307&quot; value=&quot;283&quot;/&gt;&lt;property id=&quot;20309&quot; value=&quot;-1&quot;/&gt;&lt;property id=&quot;20312&quot; value=&quot;0&quot;/&gt;&lt;/object&gt;&lt;object type=&quot;3&quot; unique_id=&quot;12459&quot;&gt;&lt;property id=&quot;20148&quot; value=&quot;5&quot;/&gt;&lt;property id=&quot;20300&quot; value=&quot;Slide 30 - &amp;quot;Lines&amp;quot;&quot;/&gt;&lt;property id=&quot;20302&quot; value=&quot;1&quot;/&gt;&lt;property id=&quot;20303&quot; value=&quot;-1&quot;/&gt;&lt;property id=&quot;20307&quot; value=&quot;286&quot;/&gt;&lt;property id=&quot;20309&quot; value=&quot;-1&quot;/&gt;&lt;property id=&quot;20312&quot; value=&quot;0&quot;/&gt;&lt;/object&gt;&lt;object type=&quot;3&quot; unique_id=&quot;12462&quot;&gt;&lt;property id=&quot;20148&quot; value=&quot;5&quot;/&gt;&lt;property id=&quot;20300&quot; value=&quot;Slide 4 - &amp;quot;&amp;#x0D;&amp;#x0A;Flowchart&amp;quot;&quot;/&gt;&lt;property id=&quot;20302&quot; value=&quot;1&quot;/&gt;&lt;property id=&quot;20303&quot; value=&quot;-1&quot;/&gt;&lt;property id=&quot;20307&quot; value=&quot;300&quot;/&gt;&lt;property id=&quot;20309&quot; value=&quot;-1&quot;/&gt;&lt;property id=&quot;20312&quot; value=&quot;0&quot;/&gt;&lt;/object&gt;&lt;object type=&quot;3&quot; unique_id=&quot;12463&quot;&gt;&lt;property id=&quot;20148&quot; value=&quot;5&quot;/&gt;&lt;property id=&quot;20300&quot; value=&quot;Slide 5 - &amp;quot;&amp;#x0D;&amp;#x0A;Flowchart&amp;quot;&quot;/&gt;&lt;property id=&quot;20302&quot; value=&quot;1&quot;/&gt;&lt;property id=&quot;20303&quot; value=&quot;-1&quot;/&gt;&lt;property id=&quot;20307&quot; value=&quot;299&quot;/&gt;&lt;property id=&quot;20309&quot; value=&quot;-1&quot;/&gt;&lt;property id=&quot;20312&quot; value=&quot;0&quot;/&gt;&lt;/object&gt;&lt;object type=&quot;3&quot; unique_id=&quot;12464&quot;&gt;&lt;property id=&quot;20148&quot; value=&quot;5&quot;/&gt;&lt;property id=&quot;20300&quot; value=&quot;Slide 6 - &amp;quot;Flowchart Symbols 5&amp;quot;&quot;/&gt;&lt;property id=&quot;20302&quot; value=&quot;1&quot;/&gt;&lt;property id=&quot;20303&quot; value=&quot;-1&quot;/&gt;&lt;property id=&quot;20307&quot; value=&quot;294&quot;/&gt;&lt;property id=&quot;20309&quot; value=&quot;-1&quot;/&gt;&lt;property id=&quot;20312&quot; value=&quot;0&quot;/&gt;&lt;/object&gt;&lt;object type=&quot;3&quot; unique_id=&quot;12465&quot;&gt;&lt;property id=&quot;20148&quot; value=&quot;5&quot;/&gt;&lt;property id=&quot;20300&quot; value=&quot;Slide 10 - &amp;quot;Flowchart Example&amp;quot;&quot;/&gt;&lt;property id=&quot;20302&quot; value=&quot;1&quot;/&gt;&lt;property id=&quot;20303&quot; value=&quot;-1&quot;/&gt;&lt;property id=&quot;20307&quot; value=&quot;295&quot;/&gt;&lt;property id=&quot;20309&quot; value=&quot;-1&quot;/&gt;&lt;property id=&quot;20312&quot; value=&quot;0&quot;/&gt;&lt;/object&gt;&lt;object type=&quot;3&quot; unique_id=&quot;12466&quot;&gt;&lt;property id=&quot;20148&quot; value=&quot;5&quot;/&gt;&lt;property id=&quot;20300&quot; value=&quot;Slide 11 - &amp;quot;Example: Patient Intake&amp;quot;&quot;/&gt;&lt;property id=&quot;20302&quot; value=&quot;1&quot;/&gt;&lt;property id=&quot;20303&quot; value=&quot;-1&quot;/&gt;&lt;property id=&quot;20307&quot; value=&quot;296&quot;/&gt;&lt;property id=&quot;20309&quot; value=&quot;-1&quot;/&gt;&lt;property id=&quot;20312&quot; value=&quot;0&quot;/&gt;&lt;/object&gt;&lt;object type=&quot;3&quot; unique_id=&quot;12467&quot;&gt;&lt;property id=&quot;20148&quot; value=&quot;5&quot;/&gt;&lt;property id=&quot;20300&quot; value=&quot;Slide 12 - &amp;quot;Patient Intake and Clinic Visit&amp;quot;&quot;/&gt;&lt;property id=&quot;20302&quot; value=&quot;1&quot;/&gt;&lt;property id=&quot;20303&quot; value=&quot;-1&quot;/&gt;&lt;property id=&quot;20307&quot; value=&quot;297&quot;/&gt;&lt;property id=&quot;20309&quot; value=&quot;-1&quot;/&gt;&lt;property id=&quot;20312&quot; value=&quot;0&quot;/&gt;&lt;/object&gt;&lt;object type=&quot;3&quot; unique_id=&quot;12565&quot;&gt;&lt;property id=&quot;20148&quot; value=&quot;5&quot;/&gt;&lt;property id=&quot;20300&quot; value=&quot;Slide 3 - &amp;quot;Methods for Diagramming Processes&amp;quot;&quot;/&gt;&lt;property id=&quot;20302&quot; value=&quot;1&quot;/&gt;&lt;property id=&quot;20303&quot; value=&quot;-1&quot;/&gt;&lt;property id=&quot;20307&quot; value=&quot;314&quot;/&gt;&lt;property id=&quot;20309&quot; value=&quot;-1&quot;/&gt;&lt;property id=&quot;20312&quot; value=&quot;0&quot;/&gt;&lt;/object&gt;&lt;object type=&quot;3&quot; unique_id=&quot;12566&quot;&gt;&lt;property id=&quot;20148&quot; value=&quot;5&quot;/&gt;&lt;property id=&quot;20300&quot; value=&quot;Slide 7 - &amp;quot;ISO 5807 section 9.2.1 &amp;#x0D;&amp;#x0A;Basic Process Symbol5&amp;quot;&quot;/&gt;&lt;property id=&quot;20302&quot; value=&quot;1&quot;/&gt;&lt;property id=&quot;20303&quot; value=&quot;-1&quot;/&gt;&lt;property id=&quot;20307&quot; value=&quot;304&quot;/&gt;&lt;property id=&quot;20309&quot; value=&quot;-1&quot;/&gt;&lt;property id=&quot;20312&quot; value=&quot;0&quot;/&gt;&lt;/object&gt;&lt;object type=&quot;3&quot; unique_id=&quot;12567&quot;&gt;&lt;property id=&quot;20148&quot; value=&quot;5&quot;/&gt;&lt;property id=&quot;20300&quot; value=&quot;Slide 9 - &amp;quot;ISO 5807 section 9.4.2 &amp;#x0D;&amp;#x0A;Terminator&amp;quot;&quot;/&gt;&lt;property id=&quot;20302&quot; value=&quot;1&quot;/&gt;&lt;property id=&quot;20303&quot; value=&quot;-1&quot;/&gt;&lt;property id=&quot;20307&quot; value=&quot;305&quot;/&gt;&lt;property id=&quot;20309&quot; value=&quot;-1&quot;/&gt;&lt;property id=&quot;20312&quot; value=&quot;0&quot;/&gt;&lt;/object&gt;&lt;object type=&quot;3&quot; unique_id=&quot;12568&quot;&gt;&lt;property id=&quot;20148&quot; value=&quot;5&quot;/&gt;&lt;property id=&quot;20300&quot; value=&quot;Slide 13 - &amp;quot;Flowchart&amp;quot;&quot;/&gt;&lt;property id=&quot;20302&quot; value=&quot;1&quot;/&gt;&lt;property id=&quot;20303&quot; value=&quot;-1&quot;/&gt;&lt;property id=&quot;20307&quot; value=&quot;306&quot;/&gt;&lt;property id=&quot;20309&quot; value=&quot;-1&quot;/&gt;&lt;property id=&quot;20312&quot; value=&quot;0&quot;/&gt;&lt;/object&gt;&lt;object type=&quot;3&quot; unique_id=&quot;12569&quot;&gt;&lt;property id=&quot;20148&quot; value=&quot;5&quot;/&gt;&lt;property id=&quot;20300&quot; value=&quot;Slide 14&quot;/&gt;&lt;property id=&quot;20302&quot; value=&quot;1&quot;/&gt;&lt;property id=&quot;20303&quot; value=&quot;-1&quot;/&gt;&lt;property id=&quot;20307&quot; value=&quot;307&quot;/&gt;&lt;property id=&quot;20309&quot; value=&quot;-1&quot;/&gt;&lt;property id=&quot;20312&quot; value=&quot;0&quot;/&gt;&lt;/object&gt;&lt;object type=&quot;3&quot; unique_id=&quot;12570&quot;&gt;&lt;property id=&quot;20148&quot; value=&quot;5&quot;/&gt;&lt;property id=&quot;20300&quot; value=&quot;Slide 15 - &amp;quot;Decision With Multiple Outcomes&amp;quot;&quot;/&gt;&lt;property id=&quot;20302&quot; value=&quot;1&quot;/&gt;&lt;property id=&quot;20303&quot; value=&quot;-1&quot;/&gt;&lt;property id=&quot;20307&quot; value=&quot;315&quot;/&gt;&lt;property id=&quot;20309&quot; value=&quot;-1&quot;/&gt;&lt;property id=&quot;20312&quot; value=&quot;0&quot;/&gt;&lt;/object&gt;&lt;object type=&quot;3&quot; unique_id=&quot;12571&quot;&gt;&lt;property id=&quot;20148&quot; value=&quot;5&quot;/&gt;&lt;property id=&quot;20300&quot; value=&quot;Slide 16 - &amp;quot;ISO 5807 Section 9.1.2.45 Document&amp;quot;&quot;/&gt;&lt;property id=&quot;20302&quot; value=&quot;1&quot;/&gt;&lt;property id=&quot;20303&quot; value=&quot;-1&quot;/&gt;&lt;property id=&quot;20307&quot; value=&quot;308&quot;/&gt;&lt;property id=&quot;20309&quot; value=&quot;-1&quot;/&gt;&lt;property id=&quot;20312&quot; value=&quot;0&quot;/&gt;&lt;/object&gt;&lt;object type=&quot;3&quot; unique_id=&quot;12572&quot;&gt;&lt;property id=&quot;20148&quot; value=&quot;5&quot;/&gt;&lt;property id=&quot;20300&quot; value=&quot;Slide 21 - &amp;quot;ISO section 9.4.1 Connector&amp;quot;&quot;/&gt;&lt;property id=&quot;20302&quot; value=&quot;1&quot;/&gt;&lt;property id=&quot;20303&quot; value=&quot;-1&quot;/&gt;&lt;property id=&quot;20307&quot; value=&quot;309&quot;/&gt;&lt;property id=&quot;20309&quot; value=&quot;-1&quot;/&gt;&lt;property id=&quot;20312&quot; value=&quot;0&quot;/&gt;&lt;/object&gt;&lt;object type=&quot;3&quot; unique_id=&quot;12573&quot;&gt;&lt;property id=&quot;20148&quot; value=&quot;5&quot;/&gt;&lt;property id=&quot;20300&quot; value=&quot;Slide 22 - &amp;quot;Data Symbol Example&amp;quot;&quot;/&gt;&lt;property id=&quot;20302&quot; value=&quot;1&quot;/&gt;&lt;property id=&quot;20303&quot; value=&quot;-1&quot;/&gt;&lt;property id=&quot;20307&quot; value=&quot;310&quot;/&gt;&lt;property id=&quot;20309&quot; value=&quot;-1&quot;/&gt;&lt;property id=&quot;20312&quot; value=&quot;0&quot;/&gt;&lt;/object&gt;&lt;object type=&quot;3&quot; unique_id=&quot;12574&quot;&gt;&lt;property id=&quot;20148&quot; value=&quot;5&quot;/&gt;&lt;property id=&quot;20300&quot; value=&quot;Slide 27 - &amp;quot;Detail Level&amp;quot;&quot;/&gt;&lt;property id=&quot;20302&quot; value=&quot;1&quot;/&gt;&lt;property id=&quot;20303&quot; value=&quot;-1&quot;/&gt;&lt;property id=&quot;20307&quot; value=&quot;311&quot;/&gt;&lt;property id=&quot;20309&quot; value=&quot;-1&quot;/&gt;&lt;property id=&quot;20312&quot; value=&quot;0&quot;/&gt;&lt;/object&gt;&lt;object type=&quot;3&quot; unique_id=&quot;12575&quot;&gt;&lt;property id=&quot;20148&quot; value=&quot;5&quot;/&gt;&lt;property id=&quot;20300&quot; value=&quot;Slide 28 - &amp;quot;Flow&amp;quot;&quot;/&gt;&lt;property id=&quot;20302&quot; value=&quot;1&quot;/&gt;&lt;property id=&quot;20303&quot; value=&quot;-1&quot;/&gt;&lt;property id=&quot;20307&quot; value=&quot;312&quot;/&gt;&lt;property id=&quot;20309&quot; value=&quot;-1&quot;/&gt;&lt;property id=&quot;20312&quot; value=&quot;0&quot;/&gt;&lt;/object&gt;&lt;object type=&quot;3&quot; unique_id=&quot;12576&quot;&gt;&lt;property id=&quot;20148&quot; value=&quot;5&quot;/&gt;&lt;property id=&quot;20300&quot; value=&quot;Slide 29 - &amp;quot;Flow&amp;quot;&quot;/&gt;&lt;property id=&quot;20302&quot; value=&quot;1&quot;/&gt;&lt;property id=&quot;20303&quot; value=&quot;-1&quot;/&gt;&lt;property id=&quot;20307&quot; value=&quot;313&quot;/&gt;&lt;property id=&quot;20309&quot; value=&quot;-1&quot;/&gt;&lt;property id=&quot;20312&quot; value=&quot;0&quot;/&gt;&lt;/object&gt;&lt;object type=&quot;3&quot; unique_id=&quot;12577&quot;&gt;&lt;property id=&quot;20148&quot; value=&quot;5&quot;/&gt;&lt;property id=&quot;20300&quot; value=&quot;Slide 31 - &amp;quot;References&amp;quot;&quot;/&gt;&lt;property id=&quot;20302&quot; value=&quot;1&quot;/&gt;&lt;property id=&quot;20303&quot; value=&quot;-1&quot;/&gt;&lt;property id=&quot;20307&quot; value=&quot;301&quot;/&gt;&lt;property id=&quot;20309&quot; value=&quot;-1&quot;/&gt;&lt;property id=&quot;20312&quot; value=&quot;0&quot;/&gt;&lt;/object&gt;&lt;/object&gt;&lt;object type=&quot;10&quot; unique_id=&quot;12562&quot;&gt;&lt;object type=&quot;11&quot; unique_id=&quot;12563&quot;&gt;&lt;/object&gt;&lt;/object&gt;&lt;object type=&quot;4&quot; unique_id=&quot;12564&quot;&gt;&lt;/object&gt;&lt;/object&gt;&lt;/database&gt;"/>
  <p:tag name="MMPROD_TAG_VCONFIG" val="PD94bWwgdmVyc2lvbj0iMS4wIiBlbmNvZGluZz0iVVRGLTgiPz4NCjxjb25maWd1cmF0aW9uPg0KCTxicmFuZGluZz4NCgkJPHVpZm9udCBuYW1lPSJGT05UX05PVEVTX1RFWFQiIHZhbHVlPSJWZXJkYW5hLDksZmFsc2UsZmFsc2UsZmFsc2UiLz4NCgk8L2JyYW5kaW5nPg0KCTxjb2xvcnM+DQoJCTx1aWNvbG9yIG5hbWU9InByaW1hcnkiIHZhbHVlPSIweDZGODQ4OCIvPg0KCQk8dWljb2xvciBuYW1lPSJnbG93IiB2YWx1ZT0iMHgzNUQzMzQiLz4NCgkJPHVpY29sb3IgbmFtZT0idGV4dCIgdmFsdWU9IjB4RkZGRkZGIi8+DQoJCTx1aWNvbG9yIG5hbWU9ImxpZ2h0IiB2YWx1ZT0iMHg0RTVENjAiLz4NCgkJPHVpY29sb3IgbmFtZT0ic2hhZG93IiB2YWx1ZT0iMHgwMDAwMDAiLz4NCgkJPHVpY29sb3IgbmFtZT0iYmFja2dyb3VuZCIgdmFsdWU9IjB4NzI3OTcxIi8+DQoJPC9jb2xvcnM+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DQoJCTx1aXNob3cgbmFtZT0iYWx3YXlzU2NydW5jaCIgdmFsdWU9ImZhbHNlIi8+DQoJCTx1aXNob3cgbmFtZT0iaW5pdGlhbGRpc3BsYXltb2RlaXNub3JtYWwiIHZhbHVlPSJ0cnVlIi8+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DQoJCTx1aXRleHQgbmFtZT0iU0NSVUJCQVJTVEFUVVNfTk9BVURJTyIgdmFsdWU9Ik5vIEF1ZGlvIi8+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DQoJCTx1aXRleHQgbmFtZT0iU0NSVUJCQVJTVEFUVVNfUkVWSUVXUVVJWiIgdmFsdWU9IlJldmlld2luZyBRdWl6Ii8+DQoJCTwhLS0gc3Vic3RpdHV0aW9uOiAlbSA9PSBtaW51dGVzIHJlbWFpbmluZyAtLT4NCgkJPCEtLSBzdWJzdGl0dXRpb246ICVzID09IHNlY29uZHMgcmVtYWluaW5nIC0tPg0KCQk8dWl0ZXh0IG5hbWU9IkVMQVBTRUQiIHZhbHVlPSIlbSBNaW51dGVzICVzIFNlY29uZHMgUmVtYWluaW5nIi8+DQoJCTx1aXRleHQgbmFtZT0iTk9URk9VTkQiIHZhbHVlPSJOb3RoaW5nIEZvdW5kIi8+DQoJCTx1aXRleHQgbmFtZT0iQVRUQUNITUVOVFMiIHZhbHVlPSJBdHRhY2htZW50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DQoJCTwhLS1xdWl6IHBvZCBhbmQgbWVzc2FnZSBib3ggdGV4dHMtLT4NCgkJPHVpdGV4dCBuYW1lPSJRVUlaUE9EX1FVSVpfQVRURU1QVCIgdmFsdWU9IlF1aXogQXR0ZW1wdDoiLz4NCgkJPHVpdGV4dCBuYW1lPSJRVUlaUE9EX1FVSVpfQVRURU1QVF9WQUxVRSIgdmFsdWU9IiVuIG9mICV0Ii8+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DQoJCTx1aXRleHQgbmFtZT0iUVVJWlBPRF9RVUlaQVRNUFRfSU5GIiB2YWx1ZT0iSW5maW5pdGUiLz4NCgkJPHVpdGV4dCBuYW1lPSJRVUlaUE9EX1FVRVNBVE1QVF9JTkYiIHZhbHVlPSJJbmZpbml0ZSIvPg0KCQk8dWl0ZXh0IG5hbWU9IldBUk5JTkdNU0dfWUVTU1RSSU5HIiB2YWx1ZT0iWWVzIi8+DQoJCTx1aXRleHQgbmFtZT0iV0FSTklOR01TR19OT1NUUklORyIgdmFsdWU9Ik5vIi8+DQoJCTx1aXRleHQgbmFtZT0iV0FSTklOR01TR19USVRMRVNUUklORyIgdmFsdWU9IlF1aXogTmF2aWdhdGlvbiBXYXJuaW5nIi8+DQoJCTx1aXRleHQgbmFtZT0iV0FSTklOR01TR19NU0dTVFJJTkciIHZhbHVlPSJUaGVyZSBhcmUgdW4tYXR0ZW1wdGVkIHF1ZXN0aW9ucyBpbiB0aGlzIFF1aXouJiN4QTsmI3hBO0NsaWNraW5nIFllcyB3aWxsIHRha2UgeW91IG91dCBvZiB0aGUgUXVpei4gQ2xpY2sgTm8gdG8gY29udGludWUgdGhlIFF1aXouIi8+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DQoJCTx1aXRleHQgbmFtZT0iRE9DV1JBUF9USVRMRSIgdmFsdWU9IlByZXNlbnRlciBGaWxlIEF0dGFjaG1lbnQiLz4NCgkJPHVpdGV4dCBuYW1lPSJET0NXUkFQX01TRyIgdmFsdWU9IlNhdmUgdG8gTXkgQ29tcHV0ZXIiLz4NCgkJPHVpdGV4dCBuYW1lPSJET0NXUkFQX1BST01QVCIgdmFsdWU9IkNsaWNrIHRvIERvd25sb2FkIi8+DQoJPC9sYW5ndWFnZT4NCgk8bGFuZ3VhZ2UgaWQ9ImRl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ZvbGllICVuIi8+DQoJCTwhLS0gc3Vic3RpdHV0aW9uOiAlbiA9PSBzbGlkZSBudW1iZXIgLS0+DQoJCTwhLS0gc3Vic3RpdHV0aW9uOiAldCA9PSB0b3RhbCBzbGlkZSBjb3VudCAtLT4NCgkJPHVpdGV4dCBuYW1lPSJTQ1JVQkJBUlNUQVRVU19TTElERUlORk8iIHZhbHVlPSJGb2xpZSAlbiAvICV0IHwgIi8+DQoJCTx1aXRleHQgbmFtZT0iU0NSVUJCQVJTVEFUVVNfU1RPUFBFRCIgdmFsdWU9IkJlZW5kZXQiLz4NCgkJPHVpdGV4dCBuYW1lPSJTQ1JVQkJBUlNUQVRVU19QTEFZSU5HIiB2YWx1ZT0iV2llZGVyZ2FiZSIvPg0KCQk8dWl0ZXh0IG5hbWU9IlNDUlVCQkFSU1RBVFVTX05PQVVESU8iIHZhbHVlPSJLZWluIEF1ZGlvIi8+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DQoJCTx1aXRleHQgbmFtZT0iU0NSVUJCQVJTVEFUVVNfUkVWSUVXUVVJWiIgdmFsdWU9Ik5vY2htYWxzIGR1cmNoc2VoZW4iLz4NCgkJPCEtLSBzdWJzdGl0dXRpb246ICVtID09IG1pbnV0ZXMgcmVtYWluaW5nIC0tPg0KCQk8IS0tIHN1YnN0aXR1dGlvbjogJXMgPT0gc2Vjb25kcyByZW1haW5pbmcgLS0+DQoJCTx1aXRleHQgbmFtZT0iRUxBUFNFRCIgdmFsdWU9IlJlc3RkYXVlcjogJW0gTWludXRlbiAlcyBTZWt1bmRlbiIvPg0KCQk8dWl0ZXh0IG5hbWU9Ik5PVEZPVU5EIiB2YWx1ZT0iTmljaHRzIGdlZnVuZGVuIi8+DQoJCTx1aXRleHQgbmFtZT0iQVRUQUNITUVOVFMiIHZhbHVlPSJBbmxhZ2VuIi8+DQoJCTwhLS0gc3Vic3RpdHV0aW9uOiAlcCA9PSBjdXJyZW50IHNwZWFrZXIncyB0aXRsZSAtLT4NCgkJPHVpdGV4dCBuYW1lPSJCSU9XSU5fVElUTEUiIHZhbHVlPSJTcHJlY2hlcjogJXAiLz4NCgkJPHVpdGV4dCBuYW1lPSJCSU9CVE5fVElUTEUiIHZhbHVlPSJTcHJlY2hlciIvPg0KCQk8dWl0ZXh0IG5hbWU9IkRJVklERVJCVE5fVElUTEUiIHZhbHVlPSJ8Ii8+DQoJCTx1aXRleHQgbmFtZT0iQ09OVEFDVEJUTl9USVRMRSIgdmFsdWU9IktvbnRha3QiLz4NCgkJPHVpdGV4dCBuYW1lPSJUQUJfUVVJWiIgdmFsdWU9IlF1aXoiLz4NCgkJPHVpdGV4dCBuYW1lPSJUQUJfT1VUTElORSIgdmFsdWU9IlN0cnVrdHVyIi8+DQoJCTx1aXRleHQgbmFtZT0iVEFCX1RIVU1CIiB2YWx1ZT0iTWluaWF0dXIiLz4NCgkJPHVpdGV4dCBuYW1lPSJUQUJfTk9URVMiIHZhbHVlPSJOb3RpemVuIi8+DQoJCTx1aXRleHQgbmFtZT0iVEFCX1NFQVJDSCIgdmFsdWU9IlN1Y2hlbiIvPg0KCQk8dWl0ZXh0IG5hbWU9IlNMSURFX0hFQURJTkciIHZhbHVlPSJGb2xpZW50aXRlbCIvPg0KCQk8dWl0ZXh0IG5hbWU9IkRVUkFUSU9OX0hFQURJTkciIHZhbHVlPSJEYXVlciIvPg0KCQk8dWl0ZXh0IG5hbWU9IlNFQVJDSF9IRUFESU5HIiB2YWx1ZT0iVGV4dCBzdWNoZW46Ii8+DQoJCTx1aXRleHQgbmFtZT0iVEhVTUJfSEVBRElORyIgdmFsdWU9IkZvbGllIi8+DQoJCTx1aXRleHQgbmFtZT0iVEhVTUJfSU5GTyIgdmFsdWU9IkZvbGllbnRpdGVsL0RhdWVyIi8+DQoJCTx1aXRleHQgbmFtZT0iQVRUQUNITkFNRV9IRUFESU5HIiB2YWx1ZT0iRGF0ZWluYW1lIi8+DQoJCTx1aXRleHQgbmFtZT0iQVRUQUNIU0laRV9IRUFESU5HIiB2YWx1ZT0iR3LDtsOfZSIvPg0KCQk8dWl0ZXh0IG5hbWU9IlNMSURFX05PVEVTIiB2YWx1ZT0iRm9saWVubm90aXplbiIvPg0KCQk8IS0tcXVpeiBwb2QgYW5kIG1lc3NhZ2UgYm94IHRleHRzLS0+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DQoJCTx1aXRleHQgbmFtZT0iUVVJWlBPRF9RVUVTVFlQRV9TVlkiIHZhbHVlPSJVbWZyYWdlIi8+DQoJCTx1aXRleHQgbmFtZT0iUVVJWlBPRF9RVUlaQVRNUFRfSU5GIiB2YWx1ZT0iVW5lbmRsaWNoIi8+DQoJCTx1aXRleHQgbmFtZT0iUVVJWlBPRF9RVUVTQVRNUFRfSU5GIiB2YWx1ZT0iVW5lbmRsaWNoIi8+DQoJCTx1aXRleHQgbmFtZT0iV0FSTklOR01TR19ZRVNTVFJJTkciIHZhbHVlPSJKYSIvPg0KCQk8dWl0ZXh0IG5hbWU9IldBUk5JTkdNU0dfTk9TVFJJTkciIHZhbHVlPSJOZWluIi8+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EZW4gVGVpbG5laG1lcm4gZGllIFNlaXRlbmxlaXN0ZSBhbnplaWdlbiIvPg0KCQk8dWl0ZXh0IG5hbWU9Ik1VVEUiIHZhbHVlPSJUb24gYXVzIi8+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DQoJPGxhbmd1YWdlIGlkPSJm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ZSAlbiIvPg0KCQk8IS0tIHN1YnN0aXR1dGlvbjogJW4gPT0gc2xpZGUgbnVtYmVyIC0tPg0KCQk8IS0tIHN1YnN0aXR1dGlvbjogJXQgPT0gdG90YWwgc2xpZGUgY291bnQgLS0+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DQoJCTx1aXRleHQgbmFtZT0iU0NSVUJCQVJTVEFUVVNfVklEUExBWUlORyIgdmFsdWU9IkxlY3R1cmUgdmlkw6lvIGVuIGNvdXJzIi8+DQoJCTx1aXRleHQgbmFtZT0iU0NSVUJCQVJTVEFUVVNfTE9BRElORyIgdmFsdWU9IkNoYXJnZW1lbnQgZW4gY291cnMiLz4NCgkJPHVpdGV4dCBuYW1lPSJTQ1JVQkJBUlNUQVRVU19CVUZGRVJJTkciIHZhbHVlPSJNaXNlIGVuIG3DqW1vaXJlIi8+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DQoJCTx1aXRleHQgbmFtZT0iRUxBUFNFRCIgdmFsdWU9IiVtIG1pbnV0ZXMgJXMgc2Vjb25kZXMgcmVzdGFudGVzIi8+DQoJCTx1aXRleHQgbmFtZT0iTk9URk9VTkQiIHZhbHVlPSJSaWVuIHRyb3V2w6kiLz4NCgkJPHVpdGV4dCBuYW1lPSJBVFRBQ0hNRU5UUyIgdmFsdWU9IlBpw6hjZXMgam9pbnRlcyIvPg0KCQk8IS0tIHN1YnN0aXR1dGlvbjogJXAgPT0gY3VycmVudCBzcGVha2VyJ3MgdGl0bGUgLS0+DQoJCTx1aXRleHQgbmFtZT0iQklPV0lOX1RJVExFIiB2YWx1ZT0iQmlvIDogJXAiLz4NCgkJPHVpdGV4dCBuYW1lPSJCSU9CVE5fVElUTEUiIHZhbHVlPSJCaW8gOiIvPg0KCQk8dWl0ZXh0IG5hbWU9IkRJVklERVJCVE5fVElUTEUiIHZhbHVlPSJ8Ii8+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DQoJCTx1aXRleHQgbmFtZT0iUVVJWlBPRF9RVUlaX1NDT1JFIiB2YWx1ZT0iTm90ZSBvYnRlbnVlIDoiLz4NCgkJPHVpdGV4dCBuYW1lPSJRVUlaUE9EX1FVSVpfUEFTU1NDT1JFIiB2YWx1ZT0iTm90ZSBkJ2FkbWlzc2liaWxpdMOpwqA6Ii8+DQoJCTx1aXRleHQgbmFtZT0iUVVJWlBPRF9RVUlaX01BWFNDT1JFIiB2YWx1ZT0iTm90ZSBtYXhpbWFsZSA6Ii8+DQoJCTx1aXRleHQgbmFtZT0iUVVJWlBPRF9RVUVTQVRNUFRfU1RSIiB2YWx1ZT0iVGVudGF0aXZlIDogJW4gc3VyICV0Ii8+DQoJCTx1aXRleHQgbmFtZT0iUVVJWlBPRF9RVUVTVFlQRV9TVFIiIHZhbHVlPSJUeXBlOiAlcyIvPg0KCQk8dWl0ZXh0IG5hbWU9IlFVSVpQT0RfUVVFU1RZUEVfR1JEIiB2YWx1ZT0iTm90w6kiLz4NCgkJPHVpdGV4dCBuYW1lPSJRVUlaUE9EX1FVRVNUWVBFX1NWWSIgdmFsdWU9IkVucXXDqnRlIi8+DQoJCTx1aXRleHQgbmFtZT0iUVVJWlBPRF9RVUlaQVRNUFRfSU5GIiB2YWx1ZT0iSWxsaW1pdMOpIi8+DQoJCTx1aXRleHQgbmFtZT0iUVVJWlBPRF9RVUVTQVRNUFRfSU5GIiB2YWx1ZT0iSWxsaW1pdMOpIi8+DQoJCTx1aXRleHQgbmFtZT0iV0FSTklOR01TR19ZRVNTVFJJTkciIHZhbHVlPSJPdWkiLz4NCgkJPHVpdGV4dCBuYW1lPSJXQVJOSU5HTVNHX05PU1RSSU5HIiB2YWx1ZT0iTm9uIi8+DQoJCTx1aXRleHQgbmFtZT0iV0FSTklOR01TR19USVRMRVNUUklORyIgdmFsdWU9IkF2ZXJ0aXNzZW1lbnQgZGUgbmF2aWdhdGlvbiBkdSBxdWVzdGlvbm5haXJlIi8+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DQoJCTwhLS0gc3Vic3RpdHV0aW9uOiAlbiA9PSBzbGlkZSBudW1iZXIgLS0+DQoJCTwhLS0gc3Vic3RpdHV0aW9uOiAldCA9PSB0b3RhbCBzbGlkZSBjb3VudCAtLT4NCgkJPHVpdGV4dCBuYW1lPSJTQ1JVQkJBUlNUQVRVU19TTElERUlORk8iIHZhbHVlPSLjgrnjg6njgqTjg4kgOiAlbiAvICV0IHwgIi8+DQoJCTx1aXRleHQgbmFtZT0iU0NSVUJCQVJTVEFUVVNfU1RPUFBFRCIgdmFsdWU9IuWBnOatoiIvPg0KCQk8dWl0ZXh0IG5hbWU9IlNDUlVCQkFSU1RBVFVTX1BMQVlJTkciIHZhbHVlPSLlho3nlJ/kuK0iLz4NCgkJPHVpdGV4dCBuYW1lPSJTQ1JVQkJBUlNUQVRVU19OT0FVRElPIiB2YWx1ZT0i6Z+z5aOw44Gq44GXIi8+DQoJCTx1aXRleHQgbmFtZT0iU0NSVUJCQVJTVEFUVVNfVklEUExBWUlORyIgdmFsdWU9IuODk+ODh+OCquWGjeeUn+S4rSIvPg0KCQk8dWl0ZXh0IG5hbWU9IlNDUlVCQkFSU1RBVFVTX0xPQURJTkciIHZhbHVlPSLjg63jg7zjg4nkuK0iLz4NCgkJPHVpdGV4dCBuYW1lPSJTQ1JVQkJBUlNUQVRVU19CVUZGRVJJTkciIHZhbHVlPSLjg5Djg4Pjg5XjgqHkuK0iLz4NCgkJPHVpdGV4dCBuYW1lPSJTQ1JVQkJBUlNUQVRVU19RVUVTVElPTiIgdmFsdWU9IuizquWVj+OBq+etlOOBiOOBpuS4i+OBleOBhCIvPg0KCQk8dWl0ZXh0IG5hbWU9IlNDUlVCQkFSU1RBVFVTX1JFVklFV1FVSVoiIHZhbHVlPSLjgq/jgqTjgrrjgpLjg6zjg5Pjg6Xjg7zjgZfjgabjgYTjgb7jgZkiLz4NCgkJPCEtLSBzdWJzdGl0dXRpb246ICVtID09IG1pbnV0ZXMgcmVtYWluaW5nIC0tPg0KCQk8IS0tIHN1YnN0aXR1dGlvbjogJXMgPT0gc2Vjb25kcyByZW1haW5pbmcgLS0+DQoJCTx1aXRleHQgbmFtZT0iRUxBUFNFRCIgdmFsdWU9Iuaui+OCiiA6ICVtIOWIhiAlcyDnp5IiLz4NCgkJPHVpdGV4dCBuYW1lPSJOT1RGT1VORCIgdmFsdWU9IuS9leOCguimi+OBpOOBi+OCiuOBvuOBm+OCkyIvPg0KCQk8dWl0ZXh0IG5hbWU9IkFUVEFDSE1FTlRTIiB2YWx1ZT0i5re75LuYIi8+DQoJCTwhLS0gc3Vic3RpdHV0aW9uOiAlcCA9PSBjdXJyZW50IHNwZWFrZXIncyB0aXRsZSAtLT4NCgkJPHVpdGV4dCBuYW1lPSJCSU9XSU5fVElUTEUiIHZhbHVlPSLntYzmrbQgOiAlcCIvPg0KCQk8dWl0ZXh0IG5hbWU9IkJJT0JUTl9USVRMRSIgdmFsdWU9Iue1jOattCIvPg0KCQk8dWl0ZXh0IG5hbWU9IkRJVklERVJCVE5fVElUTEUiIHZhbHVlPSJ8Ii8+DQoJCTx1aXRleHQgbmFtZT0iQ09OVEFDVEJUTl9USVRMRSIgdmFsdWU9IuOBiuWVj+OBhOWQiOOCj+OBmyIvPg0KCQk8dWl0ZXh0IG5hbWU9IlRBQl9RVUlaIiB2YWx1ZT0i44Kv44Kk44K6Ii8+DQoJCTx1aXRleHQgbmFtZT0iVEFCX09VVExJTkUiIHZhbHVlPSLjgqLjgqbjg4jjg6njgqTjg7MiLz4NCgkJPHVpdGV4dCBuYW1lPSJUQUJfVEhVTUIiIHZhbHVlPSLjgrXjg6Djg43jg7zjg6siLz4NCgkJPHVpdGV4dCBuYW1lPSJUQUJfTk9URVMiIHZhbHVlPSLjg47jg7zjg4giLz4NCgkJPHVpdGV4dCBuYW1lPSJUQUJfU0VBUkNIIiB2YWx1ZT0i5qSc57SiIi8+DQoJCTx1aXRleHQgbmFtZT0iU0xJREVfSEVBRElORyIgdmFsdWU9IuOCueODqeOCpOODieOCv+OCpOODiOODqyIvPg0KCQk8dWl0ZXh0IG5hbWU9IkRVUkFUSU9OX0hFQURJTkciIHZhbHVlPSLplbfjgZUiLz4NCgkJPHVpdGV4dCBuYW1lPSJTRUFSQ0hfSEVBRElORyIgdmFsdWU9IuaknOe0ouOBmeOCi+ODhuOCreOCueODiCA6ICIvPg0KCQk8dWl0ZXh0IG5hbWU9IlRIVU1CX0hFQURJTkciIHZhbHVlPSLjgrnjg6njgqTjg4kiLz4NCgkJPHVpdGV4dCBuYW1lPSJUSFVNQl9JTkZPIiB2YWx1ZT0i44K544Op44Kk44OJ44K/44Kk44OI44OrIC8g6ZW344GVIi8+DQoJCTx1aXRleHQgbmFtZT0iQVRUQUNITkFNRV9IRUFESU5HIiB2YWx1ZT0i44OV44Kh44Kk44Or5ZCNIi8+DQoJCTx1aXRleHQgbmFtZT0iQVRUQUNIU0laRV9IRUFESU5HIiB2YWx1ZT0i44K144Kk44K6Ii8+DQoJCTx1aXRleHQgbmFtZT0iU0xJREVfTk9URVMiIHZhbHVlPSLjgrnjg6njgqTjg4njg47jg7zjg4giLz4NCgkJPCEtLXF1aXogcG9kIGFuZCBtZXNzYWdlIGJveCB0ZXh0cy0tPg0KCQk8dWl0ZXh0IG5hbWU9IlFVSVpQT0RfUVVJWl9BVFRFTVBUIiB2YWx1ZT0i44Kv44Kk44K66Kmm6KGM5Zue5pWwIDogIi8+DQoJCTx1aXRleHQgbmFtZT0iUVVJWlBPRF9RVUlaX0FUVEVNUFRfVkFMVUUiIHZhbHVlPSIlbiAvICV0Ii8+DQoJCTx1aXRleHQgbmFtZT0iUVVJWlBPRF9RVUlaX1NDT1JFIiB2YWx1ZT0i44K544Kz44KiIDogIi8+DQoJCTx1aXRleHQgbmFtZT0iUVVJWlBPRF9RVUlaX1BBU1NTQ09SRSIgdmFsdWU9IuWQiOagvOeCuSA6Ii8+DQoJCTx1aXRleHQgbmFtZT0iUVVJWlBPRF9RVUlaX01BWFNDT1JFIiB2YWx1ZT0i5pyA6auY5b6X54K5IDogIi8+DQoJCTx1aXRleHQgbmFtZT0iUVVJWlBPRF9RVUVTQVRNUFRfU1RSIiB2YWx1ZT0i6Kmm6KGM5Zue5pWwIDogJW4gLyAldCIvPg0KCQk8dWl0ZXh0IG5hbWU9IlFVSVpQT0RfUVVFU1RZUEVfU1RSIiB2YWx1ZT0i44K/44Kk44OXIDogJXMiLz4NCgkJPHVpdGV4dCBuYW1lPSJRVUlaUE9EX1FVRVNUWVBFX0dSRCIgdmFsdWU9IuipleS+oSIvPg0KCQk8dWl0ZXh0IG5hbWU9IlFVSVpQT0RfUVVFU1RZUEVfU1ZZIiB2YWx1ZT0i44Ki44Oz44Kx44O844OIIi8+DQoJCTx1aXRleHQgbmFtZT0iUVVJWlBPRF9RVUlaQVRNUFRfSU5GIiB2YWx1ZT0i54Sh5Yi26ZmQIi8+DQoJCTx1aXRleHQgbmFtZT0iUVVJWlBPRF9RVUVTQVRNUFRfSU5GIiB2YWx1ZT0i54Sh5Yi26ZmQIi8+DQoJCTx1aXRleHQgbmFtZT0iV0FSTklOR01TR19ZRVNTVFJJTkciIHZhbHVlPSLjga/jgYQiLz4NCgkJPHVpdGV4dCBuYW1lPSJXQVJOSU5HTVNHX05PU1RSSU5HIiB2YWx1ZT0i44GE44GE44GIIi8+DQoJCTx1aXRleHQgbmFtZT0iV0FSTklOR01TR19USVRMRVNUUklORyIgdmFsdWU9IuOCr+OCpOOCuuOBruODiuODk+OCsuODvOOCt+ODp+ODs+OBq+mWouOBmeOCi+itpuWRiiIvPg0KCQk8dWl0ZXh0IG5hbWU9IldBUk5JTkdNU0dfTVNHU1RSSU5HIiB2YWx1ZT0i44GT44Gu44Kv44Kk44K644Gr44Gv44CB44G+44Gg6Kej562U44GX44Gm44GE44Gq44GE6LOq5ZWP44GM44GC44KK44G+44GZ44CCJiN4QTsmI3hBOyDjgq/jgqTjgrrjgpLntYLkuobjgZnjgovjgavjga/jgIHjgIzjga/jgYTjgI3jgpLjgq/jg6rjg4Pjgq/jgZfjgb7jgZnjgILjgq/jgqTjgrrjgpLntprooYzjgZnjgovjgavjga/jgIHjgIzjgYTjgYTjgYjjgI3jgpLjgq/jg6rjg4Pjgq/jgZfjgb7jgZnjgIIiLz4NCgkJPHVpdGV4dCBuYW1lPSJJTkZPUk1BVElPTl9IMjY0X0ZMQVNIUExBWUVSIiB2YWx1ZT0i44GK5L2/44GE44Gu44Kz44Oz44OU44Ol44O844K/44Gr54++5Zyo44Kk44Oz44K544OI44O844Or44GV44KM44Gm44GE44KLIEZsYXNoIFBsYXllciDjga7jg5Djg7zjgrjjg6fjg7Pjga/jgIHjgZPjga7jg5Pjg4fjgqrjgpLjgrXjg53jg7zjg4jjgZfjgabjgYTjgb7jgZvjgpPjgILmnIDmlrDjga4gRmxhc2ggUGxheWVyIOOCkuODgOOCpuODs+ODreODvOODieOBmeOCi+OBq+OBr+OAgeODk+ODh+OCqumgmOWfn+OCkuOCr+ODquODg+OCr+OBl+OBpuOBj+OBoOOBleOBhOOAg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jgrXjgqTjg4njg5Djg7zjgpLlj4LliqDogIXjgavopovjgZvjgosiLz4NCgkJPHVpdGV4dCBuYW1lPSJNVVRFIiB2YWx1ZT0i44Of44Ol44O844OIIi8+DQoJCTx1aXRleHQgbmFtZT0iRE9DV1JBUF9USVRMRSIgdmFsdWU9IlByZXNlbnRlciDmt7vku5jjg5XjgqHjgqTjg6siLz4NCgkJPHVpdGV4dCBuYW1lPSJET0NXUkFQX01TRyIgdmFsdWU9IuODnuOCpOOCs+ODs+ODlOODpeODvOOCv+OBq+S/neWtmCIvPg0KCQk8dWl0ZXh0IG5hbWU9IkRPQ1dSQVBfUFJPTVBUIiB2YWx1ZT0i44Kv44Oq44OD44Kv44GX44Gm44OA44Km44Oz44Ot44O844OJIi8+DQoJPC9sYW5ndWFnZT4NCgk8bGFuZ3VhZ2UgaWQ9Imtv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DQoJCTwhLS0gc3Vic3RpdHV0aW9uOiAlcyA9PSBzZWNvbmRzIHJlbWFpbmluZyAtLT4NCgkJPHVpdGV4dCBuYW1lPSJFTEFQU0VEIiB2YWx1ZT0iJW3rtoQgJXPstIgg64Ko7J2MIi8+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DQoJCTx1aXRleHQgbmFtZT0iQklPQlROX1RJVExFIiB2YWx1ZT0i6rK966ClIOyGjOqwnCIvPg0KCQk8dWl0ZXh0IG5hbWU9IkRJVklERVJCVE5fVElUTEUiIHZhbHVlPSJ8Ii8+DQoJCTx1aXRleHQgbmFtZT0iQ09OVEFDVEJUTl9USVRMRSIgdmFsdWU9IuyXsOudveyymCIvPg0KCQk8dWl0ZXh0IG5hbWU9IlRBQl9RVUlaIiB2YWx1ZT0i7YC07KaI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siJg6Ii8+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siJg6ICVuLyV0Ii8+DQoJCTx1aXRleHQgbmFtZT0iUVVJWlBPRF9RVUVTVFlQRV9TVFIiIHZhbHVlPSLsnKDtmJU6ICVzIi8+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2AtOymiOulvCDsooXro4ztlZjroKTrqbQgW+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DQoJCTx1aXRleHQgbmFtZT0iU0NSVUJCQVJTVEFUVVNfVklEUExBWUlORyIgdmFsdWU9IlbDrWRlbyBlbiByZXByb2QuIi8+DQoJCTx1aXRleHQgbmFtZT0iU0NSVUJCQVJTVEFUVVNfTE9BRElORyIgdmFsdWU9IkNhcmdhbmRvIi8+DQoJCTx1aXRleHQgbmFtZT0iU0NSVUJCQVJTVEFUVVNfQlVGRkVSSU5HIiB2YWx1ZT0iQWxtYWNlbmFuZG8gZW4gYsO6ZmVyIi8+DQoJCTx1aXRleHQgbmFtZT0iU0NSVUJCQVJTVEFUVVNfUVVFU1RJT04iIHZhbHVlPSJDb250ZXN0YXIgcHJlZ3VudGEiLz4NCgkJPHVpdGV4dCBuYW1lPSJTQ1JVQkJBUlNUQVRVU19SRVZJRVdRVUlaIiB2YWx1ZT0iUmV2aXNhbmRvIHBydWViYSIvPg0KCQk8IS0tIHN1YnN0aXR1dGlvbjogJW0gPT0gbWludXRlcyByZW1haW5pbmcgLS0+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DQoJCTx1aXRleHQgbmFtZT0iQklPQlROX1RJVExFIiB2YWx1ZT0iQmlvZ3JhZsOtYSIvPg0KCQk8dWl0ZXh0IG5hbWU9IkRJVklERVJCVE5fVElUTEUiIHZhbHVlPSJ8Ii8+DQoJCTx1aXRleHQgbmFtZT0iQ09OVEFDVEJUTl9USVRMRSIgdmFsdWU9IkNvbnRhY3RvIi8+DQoJCTx1aXRleHQgbmFtZT0iVEFCX1FVSVoiIHZhbHVlPSJQcnVlYmEiLz4NCgkJPHVpdGV4dCBuYW1lPSJUQUJfT1VUTElORSIgdmFsdWU9IkNvbnRvcm5vIi8+DQoJCTx1aXRleHQgbmFtZT0iVEFCX1RIVU1CIiB2YWx1ZT0iTWluaWF0LiIvPg0KCQk8dWl0ZXh0IG5hbWU9IlRBQl9OT1RFUyIgdmFsdWU9Ik5vdGFzIi8+DQoJCTx1aXRleHQgbmFtZT0iVEFCX1NFQVJDSCIgdmFsdWU9IkJ1c2NhciIvPg0KCQk8dWl0ZXh0IG5hbWU9IlNMSURFX0hFQURJTkciIHZhbHVlPSJUw610dWxvIGRlIGRpYXBvc2l0aXZhIi8+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DQoJCTx1aXRleHQgbmFtZT0iQVRUQUNITkFNRV9IRUFESU5HIiB2YWx1ZT0iTm9tYnJlIGRlIGFyY2hpdm8iLz4NCgkJPHVpdGV4dCBuYW1lPSJBVFRBQ0hTSVpFX0hFQURJTkciIHZhbHVlPSJUYW1hw7FvIi8+DQoJCTx1aXRleHQgbmFtZT0iU0xJREVfTk9URVMiIHZhbHVlPSJOb3RhcyBkZSBkaWFwb3NpdGl2YSIvPg0KCQk8IS0tcXVpeiBwb2QgYW5kIG1lc3NhZ2UgYm94IHRleHRzLS0+DQoJCTx1aXRleHQgbmFtZT0iUVVJWlBPRF9RVUlaX0FUVEVNUFQiIHZhbHVlPSJJbnRlbnRvIGRlIHBydWViYToiLz4NCgkJPHVpdGV4dCBuYW1lPSJRVUlaUE9EX1FVSVpfQVRURU1QVF9WQUxVRSIgdmFsdWU9IiVuIGRlICV0Ii8+DQoJCTx1aXRleHQgbmFtZT0iUVVJWlBPRF9RVUlaX1NDT1JFIiB2YWx1ZT0iUHVudHVhY2nDs246Ii8+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DQoJCTx1aXRleHQgbmFtZT0iV0FSTklOR01TR19ZRVNTVFJJTkciIHZhbHVlPSJTw60iLz4NCgkJPHVpdGV4dCBuYW1lPSJXQVJOSU5HTVNHX05PU1RSSU5HIiB2YWx1ZT0iTm8iLz4NCgkJPHVpdGV4dCBuYW1lPSJXQVJOSU5HTVNHX1RJVExFU1RSSU5HIiB2YWx1ZT0iQXZpc28gZGUgbmF2ZWdhY2nDs24gZGUgcHJ1ZWJhIi8+DQoJCTx1aXRleHQgbmFtZT0iV0FSTklOR01TR19NU0dTVFJJTkciIHZhbHVlPSJIYXkgcHJlZ3VudGFzIHNpbiBpbnRlbnRvcyBlbiBlc3RhIHBydWViYS4mI3hBOyYjeEE7UGFyYSBzYWxpciBkZSBsYSBwcnVlYmEsIGhhZ2EgY2xpYyBlbiBTw60uIFBhcmEgY29udGludWFyLCBoYWdhIGNsaWMgZW4gTm8uIi8+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DQoJCTwhLS0gc3Vic3RpdHV0aW9uOiAlbiA9PSBzbGlkZSBudW1iZXIgLS0+DQoJCTx1aXRleHQgbmFtZT0iQk9PS01BUktTTElERSIgdmFsdWU9IkFkb2JlIFByZXNlbnRlcjogJXAgJXMiLz4NCgkJPHVpdGV4dCBuYW1lPSJTSE9XU0lERUJBUiIgdmFsdWU9Ik1vc3RyYXIgYmFycmEgbGF0ZXJhbCBhIGxvcyBwYXJ0aWNpcGFudGVzIi8+DQoJCTx1aXRleHQgbmFtZT0iTVVURSIgdmFsdWU9IlNpbGVuY2lhciIvPg0KCQk8dWl0ZXh0IG5hbWU9IkRPQ1dSQVBfVElUTEUiIHZhbHVlPSJBcmNoaXZvIGFkanVudG8gZGUgUHJlc2VudGVyIi8+DQoJCTx1aXRleHQgbmFtZT0iRE9DV1JBUF9NU0ciIHZhbHVlPSJHdWFyZGFyIGVuIE1pIFBDIi8+DQoJCTx1aXRleHQgbmFtZT0iRE9DV1JBUF9QUk9NUFQiIHZhbHVlPSJIYWdhIGNsaWMgZW4gRGVzY2FyZ2FyIi8+DQoJPC9sYW5ndWFnZT4NCgk8bGFuZ3VhZ2UgaWQ9InB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lNsaWRlICVuIi8+DQoJCTwhLS0gc3Vic3RpdHV0aW9uOiAlbiA9PSBzbGlkZSBudW1iZXIgLS0+DQoJCTwhLS0gc3Vic3RpdHV0aW9uOiAldCA9PSB0b3RhbCBzbGlkZSBjb3VudCAtLT4NCgkJPHVpdGV4dCBuYW1lPSJTQ1JVQkJBUlNUQVRVU19TTElERUlORk8iIHZhbHVlPSJTbGlkZSAlbiAvICV0IHwgIi8+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0byIvPg0KCQk8dWl0ZXh0IG5hbWU9IlRBQl9RVUlaIiB2YWx1ZT0iUXVlc3QuIi8+DQoJCTx1aXRleHQgbmFtZT0iVEFCX09VVExJTkUiIHZhbHVlPSJFc3F1ZW1hIi8+DQoJCTx1aXRleHQgbmFtZT0iVEFCX1RIVU1CIiB2YWx1ZT0iTWluaSIvPg0KCQk8dWl0ZXh0IG5hbWU9IlRBQl9OT1RFUyIgdmFsdWU9Ik5vdGFzIi8+DQoJCTx1aXRleHQgbmFtZT0iVEFCX1NFQVJDSCIgdmFsdWU9IkJ1c2NhIi8+DQoJCTx1aXRleHQgbmFtZT0iU0xJREVfSEVBRElORyIgdmFsdWU9IlTDrXR1bG8gZG8gc2xpZGUiLz4NCgkJPHVpdGV4dCBuYW1lPSJEVVJBVElPTl9IRUFESU5HIiB2YWx1ZT0iRHVyYcOnw6NvIi8+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DQoJCTx1aXRleHQgbmFtZT0iU0xJREVfTk9URVMiIHZhbHVlPSJBbm90YcOnw7VlcyBkbyBzbGlkZSIvPg0KCQk8IS0tcXVpeiBwb2QgYW5kIG1lc3NhZ2UgYm94IHRleHRzLS0+DQoJCTx1aXRleHQgbmFtZT0iUVVJWlBPRF9RVUlaX0FUVEVNUFQiIHZhbHVlPSJUZW50YXRpdmEgbm8gcXVlc3Rpb27DoXJpbzoiLz4NCgkJPHVpdGV4dCBuYW1lPSJRVUlaUE9EX1FVSVpfQVRURU1QVF9WQUxVRSIgdmFsdWU9IiVuIGRlICV0Ii8+DQoJCTx1aXRleHQgbmFtZT0iUVVJWlBPRF9RVUlaX1NDT1JFIiB2YWx1ZT0iUG9udHVhw6fDo286Ii8+DQoJCTx1aXRleHQgbmFtZT0iUVVJWlBPRF9RVUlaX1BBU1NTQ09SRSIgdmFsdWU9IlBvbnR1YcOnw6NvIGRlIGFwcm92YcOnw6NvOiIvPg0KCQk8dWl0ZXh0IG5hbWU9IlFVSVpQT0RfUVVJWl9NQVhTQ09SRSIgdmFsdWU9IlBvbnR1YcOnw6NvIG3DoXhpbWE6Ii8+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DQoJCTx1aXRleHQgbmFtZT0iUVVJWlBPRF9RVUlaQVRNUFRfSU5GIiB2YWx1ZT0iSW5maW5pdG8iLz4NCgkJPHVpdGV4dCBuYW1lPSJRVUlaUE9EX1FVRVNBVE1QVF9JTkYiIHZhbHVlPSJJbmZpbml0byIvPg0KCQk8dWl0ZXh0IG5hbWU9IldBUk5JTkdNU0dfWUVTU1RSSU5HIiB2YWx1ZT0iU2ltIi8+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DQoJPC9sYW5ndWFnZT4NCgk8bGFuZ3VhZ2UgaWQ9Iml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ludGVycm90dG8iLz4NCgkJPHVpdGV4dCBuYW1lPSJTQ1JVQkJBUlNUQVRVU19QTEFZSU5HIiB2YWx1ZT0iUmlwcm9kdXppb25lIi8+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DQoJCTx1aXRleHQgbmFtZT0iRUxBUFNFRCIgdmFsdWU9IiVtIE1pbnV0aSAlcyBTZWNvbmRpIHJpbWFuZW50aSIvPg0KCQk8dWl0ZXh0IG5hbWU9Ik5PVEZPVU5EIiB2YWx1ZT0iTmVzc3VuIGVsZW1lbnRvIHRyb3ZhdG8iLz4NCgkJPHVpdGV4dCBuYW1lPSJBVFRBQ0hNRU5UUyIgdmFsdWU9IkFsbGVnYXRp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DQoJCTx1aXRleHQgbmFtZT0iRFVSQVRJT05fSEVBRElORyIgdmFsdWU9IkR1cmF0YSIvPg0KCQk8dWl0ZXh0IG5hbWU9IlNFQVJDSF9IRUFESU5HIiB2YWx1ZT0iQ2VyY2EgdGVzdG86Ii8+DQoJCTx1aXRleHQgbmFtZT0iVEhVTUJfSEVBRElORyIgdmFsdWU9IkRpYXBvc2l0aXZhIi8+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DQoJCTx1aXRleHQgbmFtZT0iUVVJWlBPRF9RVUVTVFlQRV9TVFIiIHZhbHVlPSJUaXBvOiAlcyIvPg0KCQk8dWl0ZXh0IG5hbWU9IlFVSVpQT0RfUVVFU1RZUEVfR1JEIiB2YWx1ZT0iQ29uIHZhbHV0YXppb25lIi8+DQoJCTx1aXRleHQgbmFtZT0iUVVJWlBPRF9RVUVTVFlQRV9TVlkiIHZhbHVlPSJJbmRhZ2luZSIvPg0KCQk8dWl0ZXh0IG5hbWU9IlFVSVpQT0RfUVVJWkFUTVBUX0lORiIgdmFsdWU9IkluZmluaXRpIi8+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DQoJCTx1aXRleHQgbmFtZT0iRE9DV1JBUF9USVRMRSIgdmFsdWU9IkFsbGVnYXRvIGZpbGUgUHJlc2VudGVyIi8+DQoJCTx1aXRleHQgbmFtZT0iRE9DV1JBUF9NU0ciIHZhbHVlPSJTYWx2YSBpbiBSaXNvcnNlIGRlbCBjb21wdXRlciIvPg0KCQk8dWl0ZXh0IG5hbWU9IkRPQ1dSQVBfUFJPTVBUIiB2YWx1ZT0iQ2xpYyBwZXIgc2NhcmljYXJlIi8+DQoJPC9sYW5ndWFnZT4NCgk8bGFuZ3VhZ2UgaWQ9Im5s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DQoJCTx1aXRleHQgbmFtZT0iU0NSVUJCQVJTVEFUVVNfVklEUExBWUlORyIgdmFsdWU9IlZpZGVvIGFmc3BlbGVuIi8+DQoJCTx1aXRleHQgbmFtZT0iU0NSVUJCQVJTVEFUVVNfTE9BRElORyIgdmFsdWU9IkxhZGVuIi8+DQoJCTx1aXRleHQgbmFtZT0iU0NSVUJCQVJTVEFUVVNfQlVGRkVSSU5HIiB2YWx1ZT0iQnVmZmVyZW4iLz4NCgkJPHVpdGV4dCBuYW1lPSJTQ1JVQkJBUlNUQVRVU19RVUVTVElPTiIgdmFsdWU9IlZyYWFnIG1ldCBhbnR3b29yZCIvPg0KCQk8dWl0ZXh0IG5hbWU9IlNDUlVCQkFSU1RBVFVTX1JFVklFV1FVSVoiIHZhbHVlPSJRdWl6IGNvbnRyb2xlcmVuIi8+DQoJCTwhLS0gc3Vic3RpdHV0aW9uOiAlbSA9PSBtaW51dGVzIHJlbWFpbmluZyAtLT4NCgkJPCEtLSBzdWJzdGl0dXRpb246ICVzID09IHNlY29uZHMgcmVtYWluaW5nIC0tPg0KCQk8dWl0ZXh0IG5hbWU9IkVMQVBTRUQiIHZhbHVlPSJFciByZXN0ZXJlbiAlbSBtaW51dGVuICVzIHNlY29uZGVuIi8+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DQoJCTx1aXRleHQgbmFtZT0iVEFCX1FVSVoiIHZhbHVlPSJRdWl6Ii8+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DQoJCTx1aXRleHQgbmFtZT0iU0VBUkNIX0hFQURJTkciIHZhbHVlPSJab2VrZW4gbmFhciB0ZWtzdDoiLz4NCgkJPHVpdGV4dCBuYW1lPSJUSFVNQl9IRUFESU5HIiB2YWx1ZT0iRGlhIi8+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DQoJCTwhLS1xdWl6IHBvZCBhbmQgbWVzc2FnZSBib3ggdGV4dHMtLT4NCgkJPHVpdGV4dCBuYW1lPSJRVUlaUE9EX1FVSVpfQVRURU1QVCIgdmFsdWU9IlF1aXpwb2dpbmc6Ii8+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DQoJCTx1aXRleHQgbmFtZT0iUVVJWlBPRF9RVUVTVFlQRV9TVFIiIHZhbHVlPSJUeXBlOiAlcyIvPg0KCQk8dWl0ZXh0IG5hbWU9IlFVSVpQT0RfUVVFU1RZUEVfR1JEIiB2YWx1ZT0iVGVsdCB2b29yIHNjb3JlIi8+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DQoJCTx1aWZvbnQgbmFtZT0iRk9OVF9QUkVTRU5UQVRJT05OQU1FIiB2YWx1ZT0i5a6L5L2TLTE4MDMwLDE0LGZhbHNlLGZhbHNlLHRydWUiLz4NCgkJPHVpZm9udCBuYW1lPSJGT05UX1BSRVNFTlRFUk5BTUUiIHZhbHVlPSLlrovkvZMtMTgwMzAsMTQsdHJ1ZSxmYWxzZSx0cnVlIi8+DQoJCTx1aWZvbnQgbmFtZT0iRk9OVF9QUkVTRU5URVJUSVRMRSIgdmFsdWU9IuWui+S9ky0xODAzMCwxMyxmYWxzZSxmYWxzZSx0cnVlIi8+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DQoJCTx1aWZvbnQgbmFtZT0iRk9OVF9NU0dCT1hfV0lOVElUTEUiIHZhbHVlPSLlrovkvZMtMTgwMzAsMTIsdHJ1ZSxmYWxzZSx0cnVlIi8+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DQoJCTx1aWZvbnQgbmFtZT0iRk9OVF9RVUlaUE9EX1FVRVNUSU9OX1NDT1JFIiB2YWx1ZT0i5a6L5L2TLTE4MDMwLDEwLGZhbHNlLGZhbHNlLHRydWUiLz4NCgkJPHVpZm9udCBuYW1lPSJGT05UX1FVSVpQT0RfUVVFU1RJT05fU0NPUkVfVkFMVUUiIHZhbHVlPSLlrovkvZMtMTgwMzAsMTAsdHJ1ZSxmYWxzZSx0cnVlIi8+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S9ky0xODAzMCwxMCxmYWxzZSxmYWxzZSx0cnVlIi8+DQoJCTx1aWZvbnQgbmFtZT0iRk9OVF9RVUlaUE9EX1FVSVpfUVVFU1RJT05fQVRURU1QVEVEX1ZBTFVFIiB2YWx1ZT0i5a6L5L2TLTE4MDMwLDEwLHRydWUsZmFsc2UsdHJ1ZSIvPg0KCQk8dWlmb250IG5hbWU9IkZPTlRfUVVJWlBPRF9RVUlaX1NDT1JFX1RBRyIgdmFsdWU9IuWui+S9ky0xODAzMCwxMix0cnVlLGZhbHNlLHRydWUiLz4NCgkJPHVpZm9udCBuYW1lPSJGT05UX1FVSVpQT0RfUVVJWl9TQ09SRSIgdmFsdWU9IuWui+S9ky0xODAzMCwxMCxmYWxzZSxmYWxzZSx0cnVlIi8+DQoJCTx1aWZvbnQgbmFtZT0iRk9OVF9RVUlaUE9EX1FVSVpfU0NPUkVfVkFMVUUiIHZhbHVlPSLlrovkvZMtMTgwMzAsMTAsdHJ1ZSxmYWxzZSx0cnVlIi8+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S9ky0xODAzMCwxMCxmYWxzZSxmYWxzZSx0cnVlIi8+DQoJCTx1aWZvbnQgbmFtZT0iRk9OVF9RVUlaUE9EX1FVSVpfUEFTU1NDT1JFX1ZBTFVFIiB2YWx1ZT0i5a6L5L2TLTE4MDMwLDEwLHRydWUsZmFsc2UsdHJ1ZSIvPg0KCQk8IS0tIHVpdGV4dCAtLT4NCgkJPCEtLSBzdWJzdGl0dXRpb246ICVuID09IHNsaWRlIG51bWJlciAtLT4NCgkJPHVpdGV4dCBuYW1lPSJVTk5BTUVEU0xJREVUSVRMRSIgdmFsdWU9IuW5u+eBr+eJhyAlbiIvPg0KCQk8IS0tIHN1YnN0aXR1dGlvbjogJW4gPT0gc2xpZGUgbnVtYmVyIC0tPg0KCQk8IS0tIHN1YnN0aXR1dGlvbjogJXQgPT0gdG90YWwgc2xpZGUgY291bnQgLS0+DQoJCTx1aXRleHQgbmFtZT0iU0NSVUJCQVJTVEFUVVNfU0xJREVJTkZPIiB2YWx1ZT0i5bm754Gv54mHICVuIC8gJXQgfCAiLz4NCgkJPHVpdGV4dCBuYW1lPSJTQ1JVQkJBUlNUQVRVU19TVE9QUEVEIiB2YWx1ZT0i5bey5YGc5q2iIi8+DQoJCTx1aXRleHQgbmFtZT0iU0NSVUJCQVJTVEFUVVNfUExBWUlORyIgdmFsdWU9Iuato+WcqOaSreaUviIvPg0KCQk8dWl0ZXh0IG5hbWU9IlNDUlVCQkFSU1RBVFVTX05PQVVESU8iIHZhbHVlPSLml6Dpn7PpopEiLz4NCgkJPHVpdGV4dCBuYW1lPSJTQ1JVQkJBUlNUQVRVU19WSURQTEFZSU5HIiB2YWx1ZT0i6KeG6aKR5pKt5pS+Ii8+DQoJCTx1aXRleHQgbmFtZT0iU0NSVUJCQVJTVEFUVVNfTE9BRElORyIgdmFsdWU9Iuato+WcqOi9veWFpSIvPg0KCQk8dWl0ZXh0IG5hbWU9IlNDUlVCQkFSU1RBVFVTX0JVRkZFUklORyIgdmFsdWU9Iuato+WcqOi/m+ihjOe8k+WGsuWkhOeQhiIvPg0KCQk8dWl0ZXh0IG5hbWU9IlNDUlVCQkFSU1RBVFVTX1FVRVNUSU9OIiB2YWx1ZT0i5Zue562U6Zeu6aKYIi8+DQoJCTx1aXRleHQgbmFtZT0iU0NSVUJCQVJTVEFUVVNfUkVWSUVXUVVJWiIgdmFsdWU9Iuato+WcqOWuoemYhea1i+mqjCIvPg0KCQk8IS0tIHN1YnN0aXR1dGlvbjogJW0gPT0gbWludXRlcyByZW1haW5pbmcgLS0+DQoJCTwhLS0gc3Vic3RpdHV0aW9uOiAlcyA9PSBzZWNvbmRzIHJlbWFpbmluZyAtLT4NCgkJPHVpdGV4dCBuYW1lPSJFTEFQU0VEIiB2YWx1ZT0i5Ymp5L2ZICVtIOWIhumSnyAlcyDnp5IiLz4NCgkJPHVpdGV4dCBuYW1lPSJOT1RGT1VORCIgdmFsdWU9IuacquaJvuWIsOS7u+S9leWGheWuuSIvPg0KCQk8dWl0ZXh0IG5hbWU9IkFUVEFDSE1FTlRTIiB2YWx1ZT0i6ZmE5Lu2Ii8+DQoJCTwhLS0gc3Vic3RpdHV0aW9uOiAlcCA9PSBjdXJyZW50IHNwZWFrZXIncyB0aXRsZSAtLT4NCgkJPHVpdGV4dCBuYW1lPSJCSU9XSU5fVElUTEUiIHZhbHVlPSLkuKrkurrnroDku4s6ICVwIi8+DQoJCTx1aXRleHQgbmFtZT0iQklPQlROX1RJVExFIiB2YWx1ZT0i5Liq5Lq6566A5LuLIi8+DQoJCTx1aXRleHQgbmFtZT0iRElWSURFUkJUTl9USVRMRSIgdmFsdWU9InwiLz4NCgkJPHVpdGV4dCBuYW1lPSJDT05UQUNUQlROX1RJVExFIiB2YWx1ZT0i6IGU57O75pa55byPIi8+DQoJCTx1aXRleHQgbmFtZT0iVEFCX1FVSVoiIHZhbHVlPSLmtYvpqowiLz4NCgkJPHVpdGV4dCBuYW1lPSJUQUJfT1VUTElORSIgdmFsdWU9IuWkp+e6siIvPg0KCQk8dWl0ZXh0IG5hbWU9IlRBQl9USFVNQiIgdmFsdWU9Iue8qeeVpeWbviIvPg0KCQk8dWl0ZXh0IG5hbWU9IlRBQl9OT1RFUyIgdmFsdWU9IuWkh+azqCIvPg0KCQk8dWl0ZXh0IG5hbWU9IlRBQl9TRUFSQ0giIHZhbHVlPSLmkJzntKIiLz4NCgkJPHVpdGV4dCBuYW1lPSJTTElERV9IRUFESU5HIiB2YWx1ZT0i5bm754Gv54mH5qCH6aKYIi8+DQoJCTx1aXRleHQgbmFtZT0iRFVSQVRJT05fSEVBRElORyIgdmFsdWU9IuaMgee7reaXtumXtCIvPg0KCQk8dWl0ZXh0IG5hbWU9IlNFQVJDSF9IRUFESU5HIiB2YWx1ZT0i5pCc57Si5paH5pysOiIvPg0KCQk8dWl0ZXh0IG5hbWU9IlRIVU1CX0hFQURJTkciIHZhbHVlPSLlubvnga/niYciLz4NCgkJPHVpdGV4dCBuYW1lPSJUSFVNQl9JTkZPIiB2YWx1ZT0i5bm754Gv54mH5qCH6aKYL+aMgee7reaXtumXtCIvPg0KCQk8dWl0ZXh0IG5hbWU9IkFUVEFDSE5BTUVfSEVBRElORyIgdmFsdWU9IuaWh+S7tuWQjSIvPg0KCQk8dWl0ZXh0IG5hbWU9IkFUVEFDSFNJWkVfSEVBRElORyIgdmFsdWU9IuWkp+WwjyIvPg0KCQk8dWl0ZXh0IG5hbWU9IlNMSURFX05PVEVTIiB2YWx1ZT0i5bm754Gv54mH5aSH5rOoIi8+DQoJCTwhLS1xdWl6IHBvZCBhbmQgbWVzc2FnZSBib3ggdGV4dHMtLT4NCgkJPHVpdGV4dCBuYW1lPSJRVUlaUE9EX1FVSVpfQVRURU1QVCIgdmFsdWU9Iua1i+mqjOWwneivleasoeaVsDoiLz4NCgkJPHVpdGV4dCBuYW1lPSJRVUlaUE9EX1FVSVpfQVRURU1QVF9WQUxVRSIgdmFsdWU9IuesrCAlbiDmrKHvvIzlhbEgJXQg5qyhIi8+DQoJCTx1aXRleHQgbmFtZT0iUVVJWlBPRF9RVUlaX1NDT1JFIiB2YWx1ZT0i5b6X5YiGOiIvPg0KCQk8dWl0ZXh0IG5hbWU9IlFVSVpQT0RfUVVJWl9QQVNTU0NPUkUiIHZhbHVlPSLlj4rmoLzliIbmlbA6Ii8+DQoJCTx1aXRleHQgbmFtZT0iUVVJWlBPRF9RVUlaX01BWFNDT1JFIiB2YWx1ZT0i5pyA6auY5YiG5pWwOiIvPg0KCQk8dWl0ZXh0IG5hbWU9IlFVSVpQT0RfUVVFU0FUTVBUX1NUUiIgdmFsdWU9IuWwneivleasoeaVsDog56ysICVuIOasoe+8jOWFsSAldCDmrKEiLz4NCgkJPHVpdGV4dCBuYW1lPSJRVUlaUE9EX1FVRVNUWVBFX1NUUiIgdmFsdWU9Iuexu+WeizogJXMiLz4NCgkJPHVpdGV4dCBuYW1lPSJRVUlaUE9EX1FVRVNUWVBFX0dSRCIgdmFsdWU9IuivhOe6pyIvPg0KCQk8dWl0ZXh0IG5hbWU9IlFVSVpQT0RfUVVFU1RZUEVfU1ZZIiB2YWx1ZT0i6LCD5p+lIi8+DQoJCTx1aXRleHQgbmFtZT0iUVVJWlBPRF9RVUlaQVRNUFRfSU5GIiB2YWx1ZT0i5peg6ZmQIi8+DQoJCTx1aXRleHQgbmFtZT0iUVVJWlBPRF9RVUVTQVRNUFRfSU5GIiB2YWx1ZT0i5peg6ZmQIi8+DQoJCTx1aXRleHQgbmFtZT0iV0FSTklOR01TR19ZRVNTVFJJTkciIHZhbHVlPSLmmK8iLz4NCgkJPHVpdGV4dCBuYW1lPSJXQVJOSU5HTVNHX05PU1RSSU5HIiB2YWx1ZT0i5ZCmIi8+DQoJCTx1aXRleHQgbmFtZT0iV0FSTklOR01TR19USVRMRVNUUklORyIgdmFsdWU9Iua1i+mqjOWvvOiIquitpuWRiiIvPg0KCQk8dWl0ZXh0IG5hbWU9IldBUk5JTkdNU0dfTVNHU1RSSU5HIiB2YWx1ZT0i5q2k5rWL6aqM5Lit5pyJ5pyq5bCd6K+V5L2c562U55qE6Zeu6aKY44CCJiN4QTsmI3hBO+WNleWHu+KAnOaYr+KAnemAgOWHuuatpOa1i+mqjOOAguWNleWHu+KAnOWQpuKAnee7p+e7rea1i+mqjOOAgiIvPg0KCQk8dWl0ZXh0IG5hbWU9IklORk9STUFUSU9OX0gyNjRfRkxBU0hQTEFZRVIiIHZhbHVlPSLlvZPliY3lronoo4XlnKjmgqjnmoTorqHnrpfmnLrkuIrnmoQgRmxhc2ggUGxheWVyIOeJiOacrOS4jeaUr+aMgeivpeinhumikeOAguWNleWHu+inhumikeWMuuWfn+S4i+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C5Yqg6ICF5pi+56S65o+Q6KaB5qCPIi8+DQoJCTx1aXRleHQgbmFtZT0iTVVURSIgdmFsdWU9IumdmemfsyIvPg0KCQk8dWl0ZXh0IG5hbWU9IkRPQ1dSQVBfVElUTEUiIHZhbHVlPSJQcmVzZW50ZXIg5paH5Lu26ZmE5Lu2Ii8+DQoJCTx1aXRleHQgbmFtZT0iRE9DV1JBUF9NU0ciIHZhbHVlPSLkv53lrZjliLDmiJHnmoTorqHnrpfmnLoiLz4NCgkJPHVpdGV4dCBuYW1lPSJET0NXUkFQX1BST01QVCIgdmFsdWU9IuWNleWHu+S7peS4i+i9vSIvPg0KCTwvbGFuZ3VhZ2U+DQo8L2NvbmZpZ3VyYXRpb24+DQo="/>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PSNARRATIONPROPS" val="P:\Duke\10_3_2\PROC WAV\10_3_2_09.wav"/>
  <p:tag name="PPSNARRATION" val="9,2131359823,P:\Duke\Completed\10_3_2\10_3_2_Lecture_Trans\comp10_unit3-2_lecture_slides\Media.ppcx"/>
</p:tagLst>
</file>

<file path=ppt/tags/tag11.xml><?xml version="1.0" encoding="utf-8"?>
<p:tagLst xmlns:a="http://schemas.openxmlformats.org/drawingml/2006/main" xmlns:r="http://schemas.openxmlformats.org/officeDocument/2006/relationships" xmlns:p="http://schemas.openxmlformats.org/presentationml/2006/main">
  <p:tag name="PPSNARRATIONPROPS" val="P:\Duke\10_3_2\PROC WAV\10_3_2_10.wav"/>
  <p:tag name="PPSNARRATION" val="10,2131359823,P:\Duke\Completed\10_3_2\10_3_2_Lecture_Trans\comp10_unit3-2_lecture_slides\Media.ppcx"/>
</p:tagLst>
</file>

<file path=ppt/tags/tag12.xml><?xml version="1.0" encoding="utf-8"?>
<p:tagLst xmlns:a="http://schemas.openxmlformats.org/drawingml/2006/main" xmlns:r="http://schemas.openxmlformats.org/officeDocument/2006/relationships" xmlns:p="http://schemas.openxmlformats.org/presentationml/2006/main">
  <p:tag name="PPSNARRATIONPROPS" val="P:\Duke\10_3_2\PROC WAV\10_3_2_11.wav"/>
  <p:tag name="PPSNARRATION" val="11,2131359823,P:\Duke\Completed\10_3_2\10_3_2_Lecture_Trans\comp10_unit3-2_lecture_slides\Media.ppcx"/>
</p:tagLst>
</file>

<file path=ppt/tags/tag13.xml><?xml version="1.0" encoding="utf-8"?>
<p:tagLst xmlns:a="http://schemas.openxmlformats.org/drawingml/2006/main" xmlns:r="http://schemas.openxmlformats.org/officeDocument/2006/relationships" xmlns:p="http://schemas.openxmlformats.org/presentationml/2006/main">
  <p:tag name="PPSNARRATIONPROPS" val="P:\Duke\10_3_2\PROC WAV\10_3_2_12.wav"/>
  <p:tag name="PPSNARRATION" val="12,2131359823,P:\Duke\Completed\10_3_2\10_3_2_Lecture_Trans\comp10_unit3-2_lecture_slides\Media.ppcx"/>
</p:tagLst>
</file>

<file path=ppt/tags/tag14.xml><?xml version="1.0" encoding="utf-8"?>
<p:tagLst xmlns:a="http://schemas.openxmlformats.org/drawingml/2006/main" xmlns:r="http://schemas.openxmlformats.org/officeDocument/2006/relationships" xmlns:p="http://schemas.openxmlformats.org/presentationml/2006/main">
  <p:tag name="PPSNARRATIONPROPS" val="P:\Duke\10_3_2\PROC WAV\10_3_2_13.wav"/>
  <p:tag name="PPSNARRATION" val="13,2131359823,P:\Duke\Completed\10_3_2\10_3_2_Lecture_Trans\comp10_unit3-2_lecture_slides\Media.ppcx"/>
</p:tagLst>
</file>

<file path=ppt/tags/tag15.xml><?xml version="1.0" encoding="utf-8"?>
<p:tagLst xmlns:a="http://schemas.openxmlformats.org/drawingml/2006/main" xmlns:r="http://schemas.openxmlformats.org/officeDocument/2006/relationships" xmlns:p="http://schemas.openxmlformats.org/presentationml/2006/main">
  <p:tag name="PPSNARRATIONPROPS" val="P:\Duke\10_3_2\PROC WAV\10_3_2_14.wav"/>
  <p:tag name="PPSNARRATION" val="14,2131359823,P:\Duke\Completed\10_3_2\10_3_2_Lecture_Trans\comp10_unit3-2_lecture_slides\Media.ppcx"/>
</p:tagLst>
</file>

<file path=ppt/tags/tag16.xml><?xml version="1.0" encoding="utf-8"?>
<p:tagLst xmlns:a="http://schemas.openxmlformats.org/drawingml/2006/main" xmlns:r="http://schemas.openxmlformats.org/officeDocument/2006/relationships" xmlns:p="http://schemas.openxmlformats.org/presentationml/2006/main">
  <p:tag name="PPSNARRATIONPROPS" val="P:\Duke\10_3_2\PROC WAV\10_3_2_15.wav"/>
  <p:tag name="PPSNARRATION" val="15,2131359823,P:\Duke\Completed\10_3_2\10_3_2_Lecture_Trans\comp10_unit3-2_lecture_slides\Media.ppcx"/>
</p:tagLst>
</file>

<file path=ppt/tags/tag17.xml><?xml version="1.0" encoding="utf-8"?>
<p:tagLst xmlns:a="http://schemas.openxmlformats.org/drawingml/2006/main" xmlns:r="http://schemas.openxmlformats.org/officeDocument/2006/relationships" xmlns:p="http://schemas.openxmlformats.org/presentationml/2006/main">
  <p:tag name="PPSNARRATIONPROPS" val="P:\Duke\10_3_2\PROC WAV\10_3_2_16.wav"/>
  <p:tag name="PPSNARRATION" val="16,2131359823,P:\Duke\Completed\10_3_2\10_3_2_Lecture_Trans\comp10_unit3-2_lecture_slides\Media.ppcx"/>
</p:tagLst>
</file>

<file path=ppt/tags/tag18.xml><?xml version="1.0" encoding="utf-8"?>
<p:tagLst xmlns:a="http://schemas.openxmlformats.org/drawingml/2006/main" xmlns:r="http://schemas.openxmlformats.org/officeDocument/2006/relationships" xmlns:p="http://schemas.openxmlformats.org/presentationml/2006/main">
  <p:tag name="PPSNARRATIONPROPS" val="P:\Duke\10_3_2\PROC WAV\10_3_2_17.wav"/>
  <p:tag name="PPSNARRATION" val="17,2131359823,P:\Duke\Completed\10_3_2\10_3_2_Lecture_Trans\comp10_unit3-2_lecture_slides\Media.ppcx"/>
</p:tagLst>
</file>

<file path=ppt/tags/tag19.xml><?xml version="1.0" encoding="utf-8"?>
<p:tagLst xmlns:a="http://schemas.openxmlformats.org/drawingml/2006/main" xmlns:r="http://schemas.openxmlformats.org/officeDocument/2006/relationships" xmlns:p="http://schemas.openxmlformats.org/presentationml/2006/main">
  <p:tag name="PPSNARRATIONPROPS" val="P:\Duke\10_3_2\PROC WAV\10_3_2_18.wav"/>
  <p:tag name="PPSNARRATION" val="18,2131359823,P:\Duke\Completed\10_3_2\10_3_2_Lecture_Trans\comp10_unit3-2_lecture_slides\Media.ppcx"/>
</p:tagLst>
</file>

<file path=ppt/tags/tag2.xml><?xml version="1.0" encoding="utf-8"?>
<p:tagLst xmlns:a="http://schemas.openxmlformats.org/drawingml/2006/main" xmlns:r="http://schemas.openxmlformats.org/officeDocument/2006/relationships" xmlns:p="http://schemas.openxmlformats.org/presentationml/2006/main">
  <p:tag name="PPSNARRATIONPROPS" val="C:\Users\Dale Canning\Desktop\10_3_1\proc wav\10_3_1_1.wav"/>
  <p:tag name="PPSNARRATION" val="1,171915923,P:\Duke\Completed\10_3_1\10_3_1_Lecture_Trans\comp10_unit3-1_ lecture_slides\Media.ppcx"/>
</p:tagLst>
</file>

<file path=ppt/tags/tag20.xml><?xml version="1.0" encoding="utf-8"?>
<p:tagLst xmlns:a="http://schemas.openxmlformats.org/drawingml/2006/main" xmlns:r="http://schemas.openxmlformats.org/officeDocument/2006/relationships" xmlns:p="http://schemas.openxmlformats.org/presentationml/2006/main">
  <p:tag name="PPSNARRATIONPROPS" val="P:\Duke\10_3_2\PROC WAV\10_3_2_19.wav"/>
  <p:tag name="PPSNARRATION" val="19,2131359823,P:\Duke\Completed\10_3_2\10_3_2_Lecture_Trans\comp10_unit3-2_lecture_slides\Media.ppcx"/>
</p:tagLst>
</file>

<file path=ppt/tags/tag21.xml><?xml version="1.0" encoding="utf-8"?>
<p:tagLst xmlns:a="http://schemas.openxmlformats.org/drawingml/2006/main" xmlns:r="http://schemas.openxmlformats.org/officeDocument/2006/relationships" xmlns:p="http://schemas.openxmlformats.org/presentationml/2006/main">
  <p:tag name="PPSNARRATIONPROPS" val="P:\Duke\10_3_2\PROC WAV\10_3_2_20.wav"/>
  <p:tag name="PPSNARRATION" val="20,2131359823,P:\Duke\Completed\10_3_2\10_3_2_Lecture_Trans\comp10_unit3-2_lecture_slides\Media.ppcx"/>
</p:tagLst>
</file>

<file path=ppt/tags/tag22.xml><?xml version="1.0" encoding="utf-8"?>
<p:tagLst xmlns:a="http://schemas.openxmlformats.org/drawingml/2006/main" xmlns:r="http://schemas.openxmlformats.org/officeDocument/2006/relationships" xmlns:p="http://schemas.openxmlformats.org/presentationml/2006/main">
  <p:tag name="PPSNARRATIONPROPS" val="P:\Duke\10_3_2\PROC WAV\10_3_2_21.wav"/>
  <p:tag name="PPSNARRATION" val="21,2131359823,P:\Duke\Completed\10_3_2\10_3_2_Lecture_Trans\comp10_unit3-2_lecture_slides\Media.ppcx"/>
</p:tagLst>
</file>

<file path=ppt/tags/tag23.xml><?xml version="1.0" encoding="utf-8"?>
<p:tagLst xmlns:a="http://schemas.openxmlformats.org/drawingml/2006/main" xmlns:r="http://schemas.openxmlformats.org/officeDocument/2006/relationships" xmlns:p="http://schemas.openxmlformats.org/presentationml/2006/main">
  <p:tag name="PPSNARRATIONPROPS" val="P:\Duke\10_3_2\PROC WAV\10_3_2_22.wav"/>
  <p:tag name="PPSNARRATION" val="22,2131359823,P:\Duke\Completed\10_3_2\10_3_2_Lecture_Trans\comp10_unit3-2_lecture_slides\Media.ppcx"/>
</p:tagLst>
</file>

<file path=ppt/tags/tag24.xml><?xml version="1.0" encoding="utf-8"?>
<p:tagLst xmlns:a="http://schemas.openxmlformats.org/drawingml/2006/main" xmlns:r="http://schemas.openxmlformats.org/officeDocument/2006/relationships" xmlns:p="http://schemas.openxmlformats.org/presentationml/2006/main">
  <p:tag name="PPSNARRATIONPROPS" val="P:\Duke\10_3_2\PROC WAV\10_3_2_23.wav"/>
  <p:tag name="PPSNARRATION" val="23,2131359823,P:\Duke\Completed\10_3_2\10_3_2_Lecture_Trans\comp10_unit3-2_lecture_slides\Media.ppcx"/>
</p:tagLst>
</file>

<file path=ppt/tags/tag25.xml><?xml version="1.0" encoding="utf-8"?>
<p:tagLst xmlns:a="http://schemas.openxmlformats.org/drawingml/2006/main" xmlns:r="http://schemas.openxmlformats.org/officeDocument/2006/relationships" xmlns:p="http://schemas.openxmlformats.org/presentationml/2006/main">
  <p:tag name="PPSNARRATIONPROPS" val="P:\Duke\10_3_2\PROC WAV\10_3_2_24.wav"/>
  <p:tag name="PPSNARRATION" val="24,2131359823,P:\Duke\Completed\10_3_2\10_3_2_Lecture_Trans\comp10_unit3-2_lecture_slides\Media.ppcx"/>
</p:tagLst>
</file>

<file path=ppt/tags/tag26.xml><?xml version="1.0" encoding="utf-8"?>
<p:tagLst xmlns:a="http://schemas.openxmlformats.org/drawingml/2006/main" xmlns:r="http://schemas.openxmlformats.org/officeDocument/2006/relationships" xmlns:p="http://schemas.openxmlformats.org/presentationml/2006/main">
  <p:tag name="PPSNARRATIONPROPS" val="P:\Duke\10_3_2\PROC WAV\10_3_2_25.wav"/>
  <p:tag name="PPSNARRATION" val="25,2131359823,P:\Duke\Completed\10_3_2\10_3_2_Lecture_Trans\comp10_unit3-2_lecture_slides\Media.ppcx"/>
</p:tagLst>
</file>

<file path=ppt/tags/tag27.xml><?xml version="1.0" encoding="utf-8"?>
<p:tagLst xmlns:a="http://schemas.openxmlformats.org/drawingml/2006/main" xmlns:r="http://schemas.openxmlformats.org/officeDocument/2006/relationships" xmlns:p="http://schemas.openxmlformats.org/presentationml/2006/main">
  <p:tag name="PPSNARRATIONPROPS" val="P:\Duke\10_3_2\PROC WAV\10_3_2_26.wav"/>
  <p:tag name="PPSNARRATION" val="26,2131359823,P:\Duke\Completed\10_3_2\10_3_2_Lecture_Trans\comp10_unit3-2_lecture_slides\Media.ppcx"/>
</p:tagLst>
</file>

<file path=ppt/tags/tag28.xml><?xml version="1.0" encoding="utf-8"?>
<p:tagLst xmlns:a="http://schemas.openxmlformats.org/drawingml/2006/main" xmlns:r="http://schemas.openxmlformats.org/officeDocument/2006/relationships" xmlns:p="http://schemas.openxmlformats.org/presentationml/2006/main">
  <p:tag name="PPSNARRATIONPROPS" val="P:\Duke\10_3_2\PROC WAV\10_3_2_27.wav"/>
  <p:tag name="PPSNARRATION" val="27,2131359823,P:\Duke\Completed\10_3_2\10_3_2_Lecture_Trans\comp10_unit3-2_lecture_slides\Media.ppcx"/>
</p:tagLst>
</file>

<file path=ppt/tags/tag29.xml><?xml version="1.0" encoding="utf-8"?>
<p:tagLst xmlns:a="http://schemas.openxmlformats.org/drawingml/2006/main" xmlns:r="http://schemas.openxmlformats.org/officeDocument/2006/relationships" xmlns:p="http://schemas.openxmlformats.org/presentationml/2006/main">
  <p:tag name="PPSNARRATIONPROPS" val="P:\Duke\10_3_2\PROC WAV\10_3_2_28.wav"/>
  <p:tag name="PPSNARRATION" val="28,2131359823,P:\Duke\Completed\10_3_2\10_3_2_Lecture_Trans\comp10_unit3-2_lecture_slides\Media.ppcx"/>
</p:tagLst>
</file>

<file path=ppt/tags/tag3.xml><?xml version="1.0" encoding="utf-8"?>
<p:tagLst xmlns:a="http://schemas.openxmlformats.org/drawingml/2006/main" xmlns:r="http://schemas.openxmlformats.org/officeDocument/2006/relationships" xmlns:p="http://schemas.openxmlformats.org/presentationml/2006/main">
  <p:tag name="PPSNARRATIONPROPS" val="P:\Duke\10_3_2\PROC WAV\10_3_2_02.wav"/>
  <p:tag name="PPSNARRATION" val="2,2131359823,P:\Duke\Completed\10_3_2\10_3_2_Lecture_Trans\comp10_unit3-2_lecture_slides\Media.ppcx"/>
</p:tagLst>
</file>

<file path=ppt/tags/tag30.xml><?xml version="1.0" encoding="utf-8"?>
<p:tagLst xmlns:a="http://schemas.openxmlformats.org/drawingml/2006/main" xmlns:r="http://schemas.openxmlformats.org/officeDocument/2006/relationships" xmlns:p="http://schemas.openxmlformats.org/presentationml/2006/main">
  <p:tag name="PPSNARRATIONPROPS" val="P:\Duke\10_3_2\PROC WAV\10_3_2_29.wav"/>
  <p:tag name="PPSNARRATION" val="29,2131359823,P:\Duke\Completed\10_3_2\10_3_2_Lecture_Trans\comp10_unit3-2_lecture_slides\Media.ppcx"/>
</p:tagLst>
</file>

<file path=ppt/tags/tag31.xml><?xml version="1.0" encoding="utf-8"?>
<p:tagLst xmlns:a="http://schemas.openxmlformats.org/drawingml/2006/main" xmlns:r="http://schemas.openxmlformats.org/officeDocument/2006/relationships" xmlns:p="http://schemas.openxmlformats.org/presentationml/2006/main">
  <p:tag name="PPSNARRATIONPROPS" val="P:\Duke\10_3_2\PROC WAV\10_3_2_30.wav"/>
  <p:tag name="PPSNARRATION" val="30,2131359823,P:\Duke\Completed\10_3_2\10_3_2_Lecture_Trans\comp10_unit3-2_lecture_slides\Media.ppcx"/>
</p:tagLst>
</file>

<file path=ppt/tags/tag32.xml><?xml version="1.0" encoding="utf-8"?>
<p:tagLst xmlns:a="http://schemas.openxmlformats.org/drawingml/2006/main" xmlns:r="http://schemas.openxmlformats.org/officeDocument/2006/relationships" xmlns:p="http://schemas.openxmlformats.org/presentationml/2006/main">
  <p:tag name="PPSNARRATIONPROPS" val="P:\Duke\10_3_3\proc wav\10_3_3_02.wav"/>
  <p:tag name="PPSNARRATION" val="2,739889614,P:\Duke\Completed\10_3_3\10_3_3_Lecture_Trans\comp10_unit3-3_lecture_slides\Media.ppcx"/>
</p:tagLst>
</file>

<file path=ppt/tags/tag33.xml><?xml version="1.0" encoding="utf-8"?>
<p:tagLst xmlns:a="http://schemas.openxmlformats.org/drawingml/2006/main" xmlns:r="http://schemas.openxmlformats.org/officeDocument/2006/relationships" xmlns:p="http://schemas.openxmlformats.org/presentationml/2006/main">
  <p:tag name="PPSNARRATIONPROPS" val="P:\Duke\10_3_3\proc wav\10_3_3_03.wav"/>
  <p:tag name="PPSNARRATION" val="3,739889614,P:\Duke\Completed\10_3_3\10_3_3_Lecture_Trans\comp10_unit3-3_lecture_slides\Media.ppcx"/>
</p:tagLst>
</file>

<file path=ppt/tags/tag34.xml><?xml version="1.0" encoding="utf-8"?>
<p:tagLst xmlns:a="http://schemas.openxmlformats.org/drawingml/2006/main" xmlns:r="http://schemas.openxmlformats.org/officeDocument/2006/relationships" xmlns:p="http://schemas.openxmlformats.org/presentationml/2006/main">
  <p:tag name="PPSNARRATIONPROPS" val="P:\Duke\10_3_3\proc wav\10_3_3_04.wav"/>
  <p:tag name="PPSNARRATION" val="4,739889614,P:\Duke\Completed\10_3_3\10_3_3_Lecture_Trans\comp10_unit3-3_lecture_slides\Media.ppcx"/>
</p:tagLst>
</file>

<file path=ppt/tags/tag35.xml><?xml version="1.0" encoding="utf-8"?>
<p:tagLst xmlns:a="http://schemas.openxmlformats.org/drawingml/2006/main" xmlns:r="http://schemas.openxmlformats.org/officeDocument/2006/relationships" xmlns:p="http://schemas.openxmlformats.org/presentationml/2006/main">
  <p:tag name="PPSNARRATIONPROPS" val="P:\Duke\10_3_3\proc wav\10_3_3_05.wav"/>
  <p:tag name="PPSNARRATION" val="5,739889614,P:\Duke\Completed\10_3_3\10_3_3_Lecture_Trans\comp10_unit3-3_lecture_slides\Media.ppcx"/>
</p:tagLst>
</file>

<file path=ppt/tags/tag36.xml><?xml version="1.0" encoding="utf-8"?>
<p:tagLst xmlns:a="http://schemas.openxmlformats.org/drawingml/2006/main" xmlns:r="http://schemas.openxmlformats.org/officeDocument/2006/relationships" xmlns:p="http://schemas.openxmlformats.org/presentationml/2006/main">
  <p:tag name="PPSNARRATIONPROPS" val="P:\Duke\10_3_3\proc wav\10_3_3_06.wav"/>
  <p:tag name="PPSNARRATION" val="6,739889614,P:\Duke\Completed\10_3_3\10_3_3_Lecture_Trans\comp10_unit3-3_lecture_slides\Media.ppcx"/>
</p:tagLst>
</file>

<file path=ppt/tags/tag37.xml><?xml version="1.0" encoding="utf-8"?>
<p:tagLst xmlns:a="http://schemas.openxmlformats.org/drawingml/2006/main" xmlns:r="http://schemas.openxmlformats.org/officeDocument/2006/relationships" xmlns:p="http://schemas.openxmlformats.org/presentationml/2006/main">
  <p:tag name="PPSNARRATIONPROPS" val="P:\Duke\10_3_3\proc wav\10_3_3_07.wav"/>
  <p:tag name="PPSNARRATION" val="7,739889614,P:\Duke\Completed\10_3_3\10_3_3_Lecture_Trans\comp10_unit3-3_lecture_slides\Media.ppcx"/>
</p:tagLst>
</file>

<file path=ppt/tags/tag38.xml><?xml version="1.0" encoding="utf-8"?>
<p:tagLst xmlns:a="http://schemas.openxmlformats.org/drawingml/2006/main" xmlns:r="http://schemas.openxmlformats.org/officeDocument/2006/relationships" xmlns:p="http://schemas.openxmlformats.org/presentationml/2006/main">
  <p:tag name="PPSNARRATIONPROPS" val="P:\Duke\10_3_3\proc wav\10_3_3_08.wav"/>
  <p:tag name="PPSNARRATION" val="8,739889614,P:\Duke\Completed\10_3_3\10_3_3_Lecture_Trans\comp10_unit3-3_lecture_slides\Media.ppcx"/>
</p:tagLst>
</file>

<file path=ppt/tags/tag39.xml><?xml version="1.0" encoding="utf-8"?>
<p:tagLst xmlns:a="http://schemas.openxmlformats.org/drawingml/2006/main" xmlns:r="http://schemas.openxmlformats.org/officeDocument/2006/relationships" xmlns:p="http://schemas.openxmlformats.org/presentationml/2006/main">
  <p:tag name="PPSNARRATIONPROPS" val="P:\Duke\10_3_3\proc wav\10_3_3_09.wav"/>
  <p:tag name="PPSNARRATION" val="9,739889614,P:\Duke\Completed\10_3_3\10_3_3_Lecture_Trans\comp10_unit3-3_lecture_slides\Media.ppcx"/>
</p:tagLst>
</file>

<file path=ppt/tags/tag4.xml><?xml version="1.0" encoding="utf-8"?>
<p:tagLst xmlns:a="http://schemas.openxmlformats.org/drawingml/2006/main" xmlns:r="http://schemas.openxmlformats.org/officeDocument/2006/relationships" xmlns:p="http://schemas.openxmlformats.org/presentationml/2006/main">
  <p:tag name="PPSNARRATIONPROPS" val="P:\Duke\10_3_2\PROC WAV\10_3_2_03.wav"/>
  <p:tag name="PPSNARRATION" val="3,2131359823,P:\Duke\Completed\10_3_2\10_3_2_Lecture_Trans\comp10_unit3-2_lecture_slides\Media.ppcx"/>
</p:tagLst>
</file>

<file path=ppt/tags/tag40.xml><?xml version="1.0" encoding="utf-8"?>
<p:tagLst xmlns:a="http://schemas.openxmlformats.org/drawingml/2006/main" xmlns:r="http://schemas.openxmlformats.org/officeDocument/2006/relationships" xmlns:p="http://schemas.openxmlformats.org/presentationml/2006/main">
  <p:tag name="PPSNARRATIONPROPS" val="P:\Duke\10_3_3\proc wav\10_3_3_10.wav"/>
  <p:tag name="PPSNARRATION" val="10,739889614,P:\Duke\Completed\10_3_3\10_3_3_Lecture_Trans\comp10_unit3-3_lecture_slides\Media.ppcx"/>
</p:tagLst>
</file>

<file path=ppt/tags/tag41.xml><?xml version="1.0" encoding="utf-8"?>
<p:tagLst xmlns:a="http://schemas.openxmlformats.org/drawingml/2006/main" xmlns:r="http://schemas.openxmlformats.org/officeDocument/2006/relationships" xmlns:p="http://schemas.openxmlformats.org/presentationml/2006/main">
  <p:tag name="PPSNARRATIONPROPS" val="P:\Duke\10_3_3\proc wav\10_3_3_11.wav"/>
  <p:tag name="PPSNARRATION" val="11,739889614,P:\Duke\Completed\10_3_3\10_3_3_Lecture_Trans\comp10_unit3-3_lecture_slides\Media.ppcx"/>
</p:tagLst>
</file>

<file path=ppt/tags/tag42.xml><?xml version="1.0" encoding="utf-8"?>
<p:tagLst xmlns:a="http://schemas.openxmlformats.org/drawingml/2006/main" xmlns:r="http://schemas.openxmlformats.org/officeDocument/2006/relationships" xmlns:p="http://schemas.openxmlformats.org/presentationml/2006/main">
  <p:tag name="PPSNARRATIONPROPS" val="P:\Duke\10_3_3\proc wav\10_3_3_12.wav"/>
  <p:tag name="PPSNARRATION" val="12,739889614,P:\Duke\Completed\10_3_3\10_3_3_Lecture_Trans\comp10_unit3-3_lecture_slides\Media.ppcx"/>
</p:tagLst>
</file>

<file path=ppt/tags/tag43.xml><?xml version="1.0" encoding="utf-8"?>
<p:tagLst xmlns:a="http://schemas.openxmlformats.org/drawingml/2006/main" xmlns:r="http://schemas.openxmlformats.org/officeDocument/2006/relationships" xmlns:p="http://schemas.openxmlformats.org/presentationml/2006/main">
  <p:tag name="PPSNARRATIONPROPS" val="P:\Duke\10_3_3\proc wav\10_3_3_13.wav"/>
  <p:tag name="PPSNARRATION" val="13,739889614,P:\Duke\Completed\10_3_3\10_3_3_Lecture_Trans\comp10_unit3-3_lecture_slides\Media.ppcx"/>
</p:tagLst>
</file>

<file path=ppt/tags/tag44.xml><?xml version="1.0" encoding="utf-8"?>
<p:tagLst xmlns:a="http://schemas.openxmlformats.org/drawingml/2006/main" xmlns:r="http://schemas.openxmlformats.org/officeDocument/2006/relationships" xmlns:p="http://schemas.openxmlformats.org/presentationml/2006/main">
  <p:tag name="PPSNARRATIONPROPS" val="P:\Duke\10_3_3\proc wav\10_3_3_14.wav"/>
  <p:tag name="PPSNARRATION" val="14,739889614,P:\Duke\Completed\10_3_3\10_3_3_Lecture_Trans\comp10_unit3-3_lecture_slides\Media.ppcx"/>
</p:tagLst>
</file>

<file path=ppt/tags/tag45.xml><?xml version="1.0" encoding="utf-8"?>
<p:tagLst xmlns:a="http://schemas.openxmlformats.org/drawingml/2006/main" xmlns:r="http://schemas.openxmlformats.org/officeDocument/2006/relationships" xmlns:p="http://schemas.openxmlformats.org/presentationml/2006/main">
  <p:tag name="PPSNARRATIONPROPS" val="P:\Duke\10_3_3\proc wav\10_3_3_15.wav"/>
  <p:tag name="PPSNARRATION" val="15,739889614,P:\Duke\Completed\10_3_3\10_3_3_Lecture_Trans\comp10_unit3-3_lecture_slides\Media.ppcx"/>
</p:tagLst>
</file>

<file path=ppt/tags/tag46.xml><?xml version="1.0" encoding="utf-8"?>
<p:tagLst xmlns:a="http://schemas.openxmlformats.org/drawingml/2006/main" xmlns:r="http://schemas.openxmlformats.org/officeDocument/2006/relationships" xmlns:p="http://schemas.openxmlformats.org/presentationml/2006/main">
  <p:tag name="PPSNARRATIONPROPS" val="P:\Duke\10_3_3\proc wav\10_3_3_16.wav"/>
  <p:tag name="PPSNARRATION" val="16,739889614,P:\Duke\Completed\10_3_3\10_3_3_Lecture_Trans\comp10_unit3-3_lecture_slides\Media.ppcx"/>
</p:tagLst>
</file>

<file path=ppt/tags/tag47.xml><?xml version="1.0" encoding="utf-8"?>
<p:tagLst xmlns:a="http://schemas.openxmlformats.org/drawingml/2006/main" xmlns:r="http://schemas.openxmlformats.org/officeDocument/2006/relationships" xmlns:p="http://schemas.openxmlformats.org/presentationml/2006/main">
  <p:tag name="PPSNARRATIONPROPS" val="P:\Duke\10_3_3\proc wav\10_3_3_17.wav"/>
  <p:tag name="PPSNARRATION" val="17,739889614,P:\Duke\Completed\10_3_3\10_3_3_Lecture_Trans\comp10_unit3-3_lecture_slides\Media.ppcx"/>
</p:tagLst>
</file>

<file path=ppt/tags/tag48.xml><?xml version="1.0" encoding="utf-8"?>
<p:tagLst xmlns:a="http://schemas.openxmlformats.org/drawingml/2006/main" xmlns:r="http://schemas.openxmlformats.org/officeDocument/2006/relationships" xmlns:p="http://schemas.openxmlformats.org/presentationml/2006/main">
  <p:tag name="PPSNARRATIONPROPS" val="P:\Duke\10_3_3\proc wav\10_3_3_18.wav"/>
  <p:tag name="PPSNARRATION" val="18,739889614,P:\Duke\Completed\10_3_3\10_3_3_Lecture_Trans\comp10_unit3-3_lecture_slides\Media.ppcx"/>
</p:tagLst>
</file>

<file path=ppt/tags/tag49.xml><?xml version="1.0" encoding="utf-8"?>
<p:tagLst xmlns:a="http://schemas.openxmlformats.org/drawingml/2006/main" xmlns:r="http://schemas.openxmlformats.org/officeDocument/2006/relationships" xmlns:p="http://schemas.openxmlformats.org/presentationml/2006/main">
  <p:tag name="PPSNARRATIONPROPS" val="P:\Duke\10_3_3\proc wav\10_3_3_19.wav"/>
  <p:tag name="PPSNARRATION" val="19,739889614,P:\Duke\Completed\10_3_3\10_3_3_Lecture_Trans\comp10_unit3-3_lecture_slides\Media.ppcx"/>
</p:tagLst>
</file>

<file path=ppt/tags/tag5.xml><?xml version="1.0" encoding="utf-8"?>
<p:tagLst xmlns:a="http://schemas.openxmlformats.org/drawingml/2006/main" xmlns:r="http://schemas.openxmlformats.org/officeDocument/2006/relationships" xmlns:p="http://schemas.openxmlformats.org/presentationml/2006/main">
  <p:tag name="PPSNARRATIONPROPS" val="P:\Duke\10_3_2\PROC WAV\10_3_2_04.wav"/>
  <p:tag name="PPSNARRATION" val="4,2131359823,P:\Duke\Completed\10_3_2\10_3_2_Lecture_Trans\comp10_unit3-2_lecture_slides\Media.ppcx"/>
</p:tagLst>
</file>

<file path=ppt/tags/tag50.xml><?xml version="1.0" encoding="utf-8"?>
<p:tagLst xmlns:a="http://schemas.openxmlformats.org/drawingml/2006/main" xmlns:r="http://schemas.openxmlformats.org/officeDocument/2006/relationships" xmlns:p="http://schemas.openxmlformats.org/presentationml/2006/main">
  <p:tag name="PPSNARRATIONPROPS" val="P:\Duke\10_3_3\proc wav\10_3_3_20.wav"/>
  <p:tag name="PPSNARRATION" val="20,739889614,P:\Duke\Completed\10_3_3\10_3_3_Lecture_Trans\comp10_unit3-3_lecture_slides\Media.ppcx"/>
</p:tagLst>
</file>

<file path=ppt/tags/tag51.xml><?xml version="1.0" encoding="utf-8"?>
<p:tagLst xmlns:a="http://schemas.openxmlformats.org/drawingml/2006/main" xmlns:r="http://schemas.openxmlformats.org/officeDocument/2006/relationships" xmlns:p="http://schemas.openxmlformats.org/presentationml/2006/main">
  <p:tag name="PPSNARRATIONPROPS" val="P:\Duke\10_3_3\proc wav\10_3_3_21.wav"/>
  <p:tag name="PPSNARRATION" val="21,739889614,P:\Duke\Completed\10_3_3\10_3_3_Lecture_Trans\comp10_unit3-3_lecture_slides\Media.ppcx"/>
</p:tagLst>
</file>

<file path=ppt/tags/tag52.xml><?xml version="1.0" encoding="utf-8"?>
<p:tagLst xmlns:a="http://schemas.openxmlformats.org/drawingml/2006/main" xmlns:r="http://schemas.openxmlformats.org/officeDocument/2006/relationships" xmlns:p="http://schemas.openxmlformats.org/presentationml/2006/main">
  <p:tag name="PPSNARRATIONPROPS" val="P:\Duke\10_3_3\proc wav\10_3_3_22.wav"/>
  <p:tag name="PPSNARRATION" val="22,739889614,P:\Duke\Completed\10_3_3\10_3_3_Lecture_Trans\comp10_unit3-3_lecture_slides\Media.ppcx"/>
</p:tagLst>
</file>

<file path=ppt/tags/tag53.xml><?xml version="1.0" encoding="utf-8"?>
<p:tagLst xmlns:a="http://schemas.openxmlformats.org/drawingml/2006/main" xmlns:r="http://schemas.openxmlformats.org/officeDocument/2006/relationships" xmlns:p="http://schemas.openxmlformats.org/presentationml/2006/main">
  <p:tag name="PPSNARRATIONPROPS" val="P:\Duke\10_3_3\proc wav\10_3_3_23.wav"/>
  <p:tag name="PPSNARRATION" val="23,739889614,P:\Duke\Completed\10_3_3\10_3_3_Lecture_Trans\comp10_unit3-3_lecture_slides\Media.ppcx"/>
</p:tagLst>
</file>

<file path=ppt/tags/tag6.xml><?xml version="1.0" encoding="utf-8"?>
<p:tagLst xmlns:a="http://schemas.openxmlformats.org/drawingml/2006/main" xmlns:r="http://schemas.openxmlformats.org/officeDocument/2006/relationships" xmlns:p="http://schemas.openxmlformats.org/presentationml/2006/main">
  <p:tag name="PPSNARRATIONPROPS" val="P:\Duke\10_3_2\PROC WAV\10_3_2_05.wav"/>
  <p:tag name="PPSNARRATION" val="5,2131359823,P:\Duke\Completed\10_3_2\10_3_2_Lecture_Trans\comp10_unit3-2_lecture_slides\Media.ppcx"/>
</p:tagLst>
</file>

<file path=ppt/tags/tag7.xml><?xml version="1.0" encoding="utf-8"?>
<p:tagLst xmlns:a="http://schemas.openxmlformats.org/drawingml/2006/main" xmlns:r="http://schemas.openxmlformats.org/officeDocument/2006/relationships" xmlns:p="http://schemas.openxmlformats.org/presentationml/2006/main">
  <p:tag name="PPSNARRATIONPROPS" val="P:\Duke\10_3_2\PROC WAV\10_3_2_06.wav"/>
  <p:tag name="PPSNARRATION" val="6,2131359823,P:\Duke\Completed\10_3_2\10_3_2_Lecture_Trans\comp10_unit3-2_lecture_slides\Media.ppcx"/>
</p:tagLst>
</file>

<file path=ppt/tags/tag8.xml><?xml version="1.0" encoding="utf-8"?>
<p:tagLst xmlns:a="http://schemas.openxmlformats.org/drawingml/2006/main" xmlns:r="http://schemas.openxmlformats.org/officeDocument/2006/relationships" xmlns:p="http://schemas.openxmlformats.org/presentationml/2006/main">
  <p:tag name="PPSNARRATIONPROPS" val="P:\Duke\10_3_2\PROC WAV\10_3_2_07.wav"/>
  <p:tag name="PPSNARRATION" val="7,2131359823,P:\Duke\Completed\10_3_2\10_3_2_Lecture_Trans\comp10_unit3-2_lecture_slides\Media.ppcx"/>
</p:tagLst>
</file>

<file path=ppt/tags/tag9.xml><?xml version="1.0" encoding="utf-8"?>
<p:tagLst xmlns:a="http://schemas.openxmlformats.org/drawingml/2006/main" xmlns:r="http://schemas.openxmlformats.org/officeDocument/2006/relationships" xmlns:p="http://schemas.openxmlformats.org/presentationml/2006/main">
  <p:tag name="PPSNARRATIONPROPS" val="P:\Duke\10_3_2\PROC WAV\10_3_2_08.wav"/>
  <p:tag name="PPSNARRATION" val="8,2131359823,P:\Duke\Completed\10_3_2\10_3_2_Lecture_Trans\comp10_unit3-2_lecture_slides\Media.ppcx"/>
</p:tagLst>
</file>

<file path=ppt/theme/theme1.xml><?xml version="1.0" encoding="utf-8"?>
<a:theme xmlns:a="http://schemas.openxmlformats.org/drawingml/2006/main" name="1_Default Design">
  <a:themeElements>
    <a:clrScheme name="HIT">
      <a:dk1>
        <a:srgbClr val="000000"/>
      </a:dk1>
      <a:lt1>
        <a:srgbClr val="FFFFFF"/>
      </a:lt1>
      <a:dk2>
        <a:srgbClr val="000000"/>
      </a:dk2>
      <a:lt2>
        <a:srgbClr val="000000"/>
      </a:lt2>
      <a:accent1>
        <a:srgbClr val="7F7F7F"/>
      </a:accent1>
      <a:accent2>
        <a:srgbClr val="F2F2F2"/>
      </a:accent2>
      <a:accent3>
        <a:srgbClr val="FFFFFF"/>
      </a:accent3>
      <a:accent4>
        <a:srgbClr val="000000"/>
      </a:accent4>
      <a:accent5>
        <a:srgbClr val="000000"/>
      </a:accent5>
      <a:accent6>
        <a:srgbClr val="000000"/>
      </a:accent6>
      <a:hlink>
        <a:srgbClr val="000000"/>
      </a:hlink>
      <a:folHlink>
        <a:srgbClr val="000000"/>
      </a:folHlink>
    </a:clrScheme>
    <a:fontScheme name="Custom 1">
      <a:majorFont>
        <a:latin typeface="Verdan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7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8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C08EC6D6-85A1-47F9-8F50-702A4B3F85FC}"/>
</file>

<file path=customXml/itemProps2.xml><?xml version="1.0" encoding="utf-8"?>
<ds:datastoreItem xmlns:ds="http://schemas.openxmlformats.org/officeDocument/2006/customXml" ds:itemID="{CA239D2C-7BDF-4954-941F-60CFB66797B4}"/>
</file>

<file path=customXml/itemProps3.xml><?xml version="1.0" encoding="utf-8"?>
<ds:datastoreItem xmlns:ds="http://schemas.openxmlformats.org/officeDocument/2006/customXml" ds:itemID="{B056C6B4-67BA-4369-85F2-249F1B075ACB}"/>
</file>

<file path=docProps/app.xml><?xml version="1.0" encoding="utf-8"?>
<Properties xmlns="http://schemas.openxmlformats.org/officeDocument/2006/extended-properties" xmlns:vt="http://schemas.openxmlformats.org/officeDocument/2006/docPropsVTypes">
  <Template/>
  <TotalTime>2145</TotalTime>
  <Words>9369</Words>
  <Application>Microsoft Office PowerPoint</Application>
  <PresentationFormat>On-screen Show (4:3)</PresentationFormat>
  <Paragraphs>972</Paragraphs>
  <Slides>55</Slides>
  <Notes>52</Notes>
  <HiddenSlides>0</HiddenSlides>
  <MMClips>0</MMClips>
  <ScaleCrop>false</ScaleCrop>
  <HeadingPairs>
    <vt:vector size="8" baseType="variant">
      <vt:variant>
        <vt:lpstr>Fonts Used</vt:lpstr>
      </vt:variant>
      <vt:variant>
        <vt:i4>5</vt:i4>
      </vt:variant>
      <vt:variant>
        <vt:lpstr>Theme</vt:lpstr>
      </vt:variant>
      <vt:variant>
        <vt:i4>9</vt:i4>
      </vt:variant>
      <vt:variant>
        <vt:lpstr>Embedded OLE Servers</vt:lpstr>
      </vt:variant>
      <vt:variant>
        <vt:i4>1</vt:i4>
      </vt:variant>
      <vt:variant>
        <vt:lpstr>Slide Titles</vt:lpstr>
      </vt:variant>
      <vt:variant>
        <vt:i4>55</vt:i4>
      </vt:variant>
    </vt:vector>
  </HeadingPairs>
  <TitlesOfParts>
    <vt:vector size="70" baseType="lpstr">
      <vt:lpstr>ＭＳ Ｐゴシック</vt:lpstr>
      <vt:lpstr>Arial</vt:lpstr>
      <vt:lpstr>Calibri</vt:lpstr>
      <vt:lpstr>Times New Roman</vt:lpstr>
      <vt:lpstr>Verdana</vt:lpstr>
      <vt:lpstr>1_Default Design</vt:lpstr>
      <vt:lpstr>Default Design</vt:lpstr>
      <vt:lpstr>2_Default Design</vt:lpstr>
      <vt:lpstr>3_Default Design</vt:lpstr>
      <vt:lpstr>4_Default Design</vt:lpstr>
      <vt:lpstr>5_Default Design</vt:lpstr>
      <vt:lpstr>6_Default Design</vt:lpstr>
      <vt:lpstr>7_Default Design</vt:lpstr>
      <vt:lpstr>8_Default Design</vt:lpstr>
      <vt:lpstr>Visio</vt:lpstr>
      <vt:lpstr>Unit 3:  Interpreting and Creating  Process Diagrams</vt:lpstr>
      <vt:lpstr>Objectives</vt:lpstr>
      <vt:lpstr>Methods for Diagramming Processes</vt:lpstr>
      <vt:lpstr>Process Mapping ISO 5807</vt:lpstr>
      <vt:lpstr> Flowchart</vt:lpstr>
      <vt:lpstr> Flowchart</vt:lpstr>
      <vt:lpstr>Flowchart Symbols 5</vt:lpstr>
      <vt:lpstr>ISO 5807 section 9.2.1  Basic Process Symbol5</vt:lpstr>
      <vt:lpstr>ISO 5807 section 9.2.2.4 Decision</vt:lpstr>
      <vt:lpstr>ISO 5807 section 9.4.2  Terminator</vt:lpstr>
      <vt:lpstr>Flowchart Example</vt:lpstr>
      <vt:lpstr>Example: Patient Intake</vt:lpstr>
      <vt:lpstr>Patient Intake and Clinic Visit</vt:lpstr>
      <vt:lpstr>Flowchart</vt:lpstr>
      <vt:lpstr>PowerPoint Presentation</vt:lpstr>
      <vt:lpstr>Decision With Multiple Outcomes</vt:lpstr>
      <vt:lpstr>ISO 5807 Section 9.1.2.45 Document</vt:lpstr>
      <vt:lpstr>Manual input versus manual operation</vt:lpstr>
      <vt:lpstr>Example: Manual Operation and Manual Input</vt:lpstr>
      <vt:lpstr>Data Symbols</vt:lpstr>
      <vt:lpstr>ISO 5807 section 9.1.2.8 Display</vt:lpstr>
      <vt:lpstr>ISO section 9.4.1 Connector</vt:lpstr>
      <vt:lpstr>Data Symbol Example</vt:lpstr>
      <vt:lpstr>Delay</vt:lpstr>
      <vt:lpstr>Non-Symbol Flowcharting Standards </vt:lpstr>
      <vt:lpstr>Text Descriptions</vt:lpstr>
      <vt:lpstr>Detail Level</vt:lpstr>
      <vt:lpstr>Detail Level</vt:lpstr>
      <vt:lpstr>Flow</vt:lpstr>
      <vt:lpstr>Flow</vt:lpstr>
      <vt:lpstr>Lines</vt:lpstr>
      <vt:lpstr>Yourdon Notation for Data Flow Diagrams </vt:lpstr>
      <vt:lpstr>Topics</vt:lpstr>
      <vt:lpstr>Background1</vt:lpstr>
      <vt:lpstr>Methods for Diagramming Processes</vt:lpstr>
      <vt:lpstr>Use</vt:lpstr>
      <vt:lpstr>Context Diagram Example</vt:lpstr>
      <vt:lpstr>Example DFD for Patient Visit</vt:lpstr>
      <vt:lpstr>Yourdon Symbols</vt:lpstr>
      <vt:lpstr>Entities</vt:lpstr>
      <vt:lpstr>Process</vt:lpstr>
      <vt:lpstr>Flow</vt:lpstr>
      <vt:lpstr>Data Store</vt:lpstr>
      <vt:lpstr>Event List</vt:lpstr>
      <vt:lpstr>Conventions</vt:lpstr>
      <vt:lpstr>Matters of Style</vt:lpstr>
      <vt:lpstr>Beware of</vt:lpstr>
      <vt:lpstr>Leveled Diagrams</vt:lpstr>
      <vt:lpstr>Guidance from Yourdon1</vt:lpstr>
      <vt:lpstr>There have been variations on Yourdon notation</vt:lpstr>
      <vt:lpstr>Example Yourdon Modified</vt:lpstr>
      <vt:lpstr>Context Diagram Example</vt:lpstr>
      <vt:lpstr>Prescription Refill Context Diagram</vt:lpstr>
      <vt:lpstr>Maintenance</vt:lpstr>
      <vt:lpstr>Goal of Process Mapping</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Process Mapping</dc:title>
  <dc:creator>meredith</dc:creator>
  <cp:lastModifiedBy>ASUS1</cp:lastModifiedBy>
  <cp:revision>185</cp:revision>
  <cp:lastPrinted>2011-04-27T13:19:38Z</cp:lastPrinted>
  <dcterms:created xsi:type="dcterms:W3CDTF">2010-06-19T01:45:04Z</dcterms:created>
  <dcterms:modified xsi:type="dcterms:W3CDTF">2017-09-07T00:48:54Z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