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37.xml" ContentType="application/vnd.openxmlformats-officedocument.presentationml.slide+xml"/>
  <Override PartName="/ppt/slides/slide27.xml" ContentType="application/vnd.openxmlformats-officedocument.presentationml.slide+xml"/>
  <Override PartName="/ppt/slides/slide26.xml" ContentType="application/vnd.openxmlformats-officedocument.presentationml.slide+xml"/>
  <Override PartName="/ppt/slides/slide25.xml" ContentType="application/vnd.openxmlformats-officedocument.presentationml.slide+xml"/>
  <Override PartName="/ppt/slides/slide24.xml" ContentType="application/vnd.openxmlformats-officedocument.presentationml.slide+xml"/>
  <Override PartName="/ppt/slides/slide23.xml" ContentType="application/vnd.openxmlformats-officedocument.presentationml.slide+xml"/>
  <Override PartName="/ppt/slides/slide22.xml" ContentType="application/vnd.openxmlformats-officedocument.presentationml.slide+xml"/>
  <Override PartName="/ppt/slides/slide21.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6.xml" ContentType="application/vnd.openxmlformats-officedocument.presentationml.slide+xml"/>
  <Override PartName="/ppt/slides/slide35.xml" ContentType="application/vnd.openxmlformats-officedocument.presentationml.slide+xml"/>
  <Override PartName="/ppt/slides/slide1.xml" ContentType="application/vnd.openxmlformats-officedocument.presentationml.slide+xml"/>
  <Override PartName="/ppt/slides/slide33.xml" ContentType="application/vnd.openxmlformats-officedocument.presentationml.slide+xml"/>
  <Override PartName="/ppt/slides/slide32.xml" ContentType="application/vnd.openxmlformats-officedocument.presentationml.slide+xml"/>
  <Override PartName="/ppt/slides/slide31.xml" ContentType="application/vnd.openxmlformats-officedocument.presentationml.slide+xml"/>
  <Override PartName="/ppt/slides/slide20.xml" ContentType="application/vnd.openxmlformats-officedocument.presentationml.slide+xml"/>
  <Override PartName="/ppt/slides/slide34.xml" ContentType="application/vnd.openxmlformats-officedocument.presentationml.slide+xml"/>
  <Override PartName="/ppt/slides/slide18.xml" ContentType="application/vnd.openxmlformats-officedocument.presentationml.slide+xml"/>
  <Override PartName="/ppt/slides/slide8.xml" ContentType="application/vnd.openxmlformats-officedocument.presentationml.slide+xml"/>
  <Override PartName="/ppt/slides/slide7.xml" ContentType="application/vnd.openxmlformats-officedocument.presentationml.slide+xml"/>
  <Override PartName="/ppt/slides/slide6.xml" ContentType="application/vnd.openxmlformats-officedocument.presentationml.slide+xml"/>
  <Override PartName="/ppt/slides/slide5.xml" ContentType="application/vnd.openxmlformats-officedocument.presentationml.slide+xml"/>
  <Override PartName="/ppt/slides/slide4.xml" ContentType="application/vnd.openxmlformats-officedocument.presentationml.slide+xml"/>
  <Override PartName="/ppt/slides/slide3.xml" ContentType="application/vnd.openxmlformats-officedocument.presentationml.slide+xml"/>
  <Override PartName="/ppt/slides/slide2.xml" ContentType="application/vnd.openxmlformats-officedocument.presentationml.slide+xml"/>
  <Override PartName="/ppt/slides/slide9.xml" ContentType="application/vnd.openxmlformats-officedocument.presentationml.slide+xml"/>
  <Override PartName="/ppt/slides/slide19.xml" ContentType="application/vnd.openxmlformats-officedocument.presentationml.slide+xml"/>
  <Override PartName="/ppt/slides/slide11.xml" ContentType="application/vnd.openxmlformats-officedocument.presentationml.slide+xml"/>
  <Override PartName="/ppt/slides/slide17.xml" ContentType="application/vnd.openxmlformats-officedocument.presentationml.slide+xml"/>
  <Override PartName="/ppt/slides/slide16.xml" ContentType="application/vnd.openxmlformats-officedocument.presentationml.slide+xml"/>
  <Override PartName="/ppt/slides/slide15.xml" ContentType="application/vnd.openxmlformats-officedocument.presentationml.slide+xml"/>
  <Override PartName="/ppt/slides/slide10.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2.xml" ContentType="application/vnd.openxmlformats-officedocument.presentationml.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slideMasters/slideMaster1.xml" ContentType="application/vnd.openxmlformats-officedocument.presentationml.slideMaster+xml"/>
  <Override PartName="/ppt/notesSlides/notesSlide36.xml" ContentType="application/vnd.openxmlformats-officedocument.presentationml.notesSlide+xml"/>
  <Override PartName="/ppt/notesSlides/notesSlide35.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2.xml" ContentType="application/vnd.openxmlformats-officedocument.presentationml.notesSlide+xml"/>
  <Override PartName="/ppt/notesSlides/notesSlide25.xml" ContentType="application/vnd.openxmlformats-officedocument.presentationml.notesSlide+xml"/>
  <Override PartName="/ppt/notesSlides/notesSlide24.xml" ContentType="application/vnd.openxmlformats-officedocument.presentationml.notesSlide+xml"/>
  <Override PartName="/ppt/notesSlides/notesSlide4.xml" ContentType="application/vnd.openxmlformats-officedocument.presentationml.notesSlide+xml"/>
  <Override PartName="/ppt/notesSlides/notesSlide3.xml" ContentType="application/vnd.openxmlformats-officedocument.presentationml.notesSlide+xml"/>
  <Override PartName="/ppt/notesSlides/notesSlide2.xml" ContentType="application/vnd.openxmlformats-officedocument.presentationml.notesSlide+xml"/>
  <Override PartName="/ppt/notesSlides/notesSlide5.xml" ContentType="application/vnd.openxmlformats-officedocument.presentationml.notesSlide+xml"/>
  <Override PartName="/ppt/notesSlides/notesSlide7.xml" ContentType="application/vnd.openxmlformats-officedocument.presentationml.notesSlide+xml"/>
  <Override PartName="/ppt/notesSlides/notesSlide6.xml" ContentType="application/vnd.openxmlformats-officedocument.presentationml.notesSlide+xml"/>
  <Override PartName="/ppt/notesSlides/notesSlide1.xml" ContentType="application/vnd.openxmlformats-officedocument.presentationml.notesSlide+xml"/>
  <Override PartName="/ppt/slideLayouts/slideLayout4.xml" ContentType="application/vnd.openxmlformats-officedocument.presentationml.slideLayout+xml"/>
  <Override PartName="/ppt/slideLayouts/slideLayout3.xml" ContentType="application/vnd.openxmlformats-officedocument.presentationml.slideLayout+xml"/>
  <Override PartName="/ppt/slideLayouts/slideLayout2.xml" ContentType="application/vnd.openxmlformats-officedocument.presentationml.slideLayout+xml"/>
  <Override PartName="/ppt/slideLayouts/slideLayout1.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Layouts/slideLayout9.xml" ContentType="application/vnd.openxmlformats-officedocument.presentationml.slideLayout+xml"/>
  <Override PartName="/ppt/slideLayouts/slideLayout8.xml" ContentType="application/vnd.openxmlformats-officedocument.presentationml.slideLayout+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9.xml" ContentType="application/vnd.openxmlformats-officedocument.presentationml.notesSlide+xml"/>
  <Override PartName="/ppt/notesSlides/notesSlide18.xml" ContentType="application/vnd.openxmlformats-officedocument.presentationml.notesSlide+xml"/>
  <Override PartName="/ppt/notesSlides/notesSlide17.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3.xml" ContentType="application/vnd.openxmlformats-officedocument.presentationml.notesSlide+xml"/>
  <Override PartName="/ppt/notesSlides/notesSlide22.xml" ContentType="application/vnd.openxmlformats-officedocument.presentationml.notesSlide+xml"/>
  <Override PartName="/ppt/notesSlides/notesSlide16.xml" ContentType="application/vnd.openxmlformats-officedocument.presentationml.notesSlide+xml"/>
  <Override PartName="/ppt/notesSlides/notesSlide11.xml" ContentType="application/vnd.openxmlformats-officedocument.presentationml.notesSlide+xml"/>
  <Override PartName="/ppt/notesSlides/notesSlide10.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5.xml" ContentType="application/vnd.openxmlformats-officedocument.presentationml.notesSlide+xml"/>
  <Override PartName="/ppt/notesSlides/notesSlide14.xml" ContentType="application/vnd.openxmlformats-officedocument.presentationml.notesSlide+xml"/>
  <Override PartName="/ppt/theme/theme2.xml" ContentType="application/vnd.openxmlformats-officedocument.theme+xml"/>
  <Override PartName="/ppt/theme/theme1.xml" ContentType="application/vnd.openxmlformats-officedocument.theme+xml"/>
  <Override PartName="/ppt/notesMasters/notesMaster1.xml" ContentType="application/vnd.openxmlformats-officedocument.presentationml.notesMaster+xml"/>
  <Override PartName="/ppt/viewProps.xml" ContentType="application/vnd.openxmlformats-officedocument.presentationml.viewProps+xml"/>
  <Override PartName="/ppt/tableStyles.xml" ContentType="application/vnd.openxmlformats-officedocument.presentationml.tableStyles+xml"/>
  <Override PartName="/ppt/presProps.xml" ContentType="application/vnd.openxmlformats-officedocument.presentationml.presProps+xml"/>
  <Override PartName="/ppt/tags/tag29.xml" ContentType="application/vnd.openxmlformats-officedocument.presentationml.tags+xml"/>
  <Override PartName="/ppt/tags/tag32.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33.xml" ContentType="application/vnd.openxmlformats-officedocument.presentationml.tags+xml"/>
  <Override PartName="/ppt/tags/tag5.xml" ContentType="application/vnd.openxmlformats-officedocument.presentationml.tags+xml"/>
  <Override PartName="/ppt/tags/tag4.xml" ContentType="application/vnd.openxmlformats-officedocument.presentationml.tags+xml"/>
  <Override PartName="/docProps/core.xml" ContentType="application/vnd.openxmlformats-package.core-properties+xml"/>
  <Override PartName="/ppt/tags/tag36.xml" ContentType="application/vnd.openxmlformats-officedocument.presentationml.tags+xml"/>
  <Override PartName="/ppt/tags/tag35.xml" ContentType="application/vnd.openxmlformats-officedocument.presentationml.tags+xml"/>
  <Override PartName="/ppt/tags/tag34.xml" ContentType="application/vnd.openxmlformats-officedocument.presentationml.tag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31.xml" ContentType="application/vnd.openxmlformats-officedocument.presentationml.tags+xml"/>
  <Override PartName="/ppt/tags/tag27.xml" ContentType="application/vnd.openxmlformats-officedocument.presentationml.tags+xml"/>
  <Override PartName="/ppt/tags/tag30.xml" ContentType="application/vnd.openxmlformats-officedocument.presentationml.tags+xml"/>
  <Override PartName="/ppt/tags/tag28.xml" ContentType="application/vnd.openxmlformats-officedocument.presentationml.tags+xml"/>
  <Override PartName="/ppt/tags/tag23.xml" ContentType="application/vnd.openxmlformats-officedocument.presentationml.tags+xml"/>
  <Override PartName="/ppt/tags/tag22.xml" ContentType="application/vnd.openxmlformats-officedocument.presentationml.tags+xml"/>
  <Override PartName="/ppt/tags/tag21.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docProps/app.xml" ContentType="application/vnd.openxmlformats-officedocument.extended-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9"/>
  </p:notesMasterIdLst>
  <p:sldIdLst>
    <p:sldId id="256" r:id="rId2"/>
    <p:sldId id="320" r:id="rId3"/>
    <p:sldId id="321" r:id="rId4"/>
    <p:sldId id="322" r:id="rId5"/>
    <p:sldId id="323" r:id="rId6"/>
    <p:sldId id="324" r:id="rId7"/>
    <p:sldId id="325" r:id="rId8"/>
    <p:sldId id="326" r:id="rId9"/>
    <p:sldId id="327" r:id="rId10"/>
    <p:sldId id="328" r:id="rId11"/>
    <p:sldId id="329" r:id="rId12"/>
    <p:sldId id="330" r:id="rId13"/>
    <p:sldId id="331" r:id="rId14"/>
    <p:sldId id="332" r:id="rId15"/>
    <p:sldId id="333" r:id="rId16"/>
    <p:sldId id="334" r:id="rId17"/>
    <p:sldId id="335" r:id="rId18"/>
    <p:sldId id="336" r:id="rId19"/>
    <p:sldId id="337" r:id="rId20"/>
    <p:sldId id="338" r:id="rId21"/>
    <p:sldId id="339" r:id="rId22"/>
    <p:sldId id="340" r:id="rId23"/>
    <p:sldId id="341" r:id="rId24"/>
    <p:sldId id="342" r:id="rId25"/>
    <p:sldId id="343" r:id="rId26"/>
    <p:sldId id="344" r:id="rId27"/>
    <p:sldId id="345" r:id="rId28"/>
    <p:sldId id="346" r:id="rId29"/>
    <p:sldId id="347" r:id="rId30"/>
    <p:sldId id="348" r:id="rId31"/>
    <p:sldId id="349" r:id="rId32"/>
    <p:sldId id="350" r:id="rId33"/>
    <p:sldId id="351" r:id="rId34"/>
    <p:sldId id="352" r:id="rId35"/>
    <p:sldId id="353" r:id="rId36"/>
    <p:sldId id="354" r:id="rId37"/>
    <p:sldId id="355" r:id="rId3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62" d="100"/>
          <a:sy n="62" d="100"/>
        </p:scale>
        <p:origin x="812" y="2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notesMaster" Target="notesMasters/notesMaster1.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presProps" Target="presProps.xml"/><Relationship Id="rId45" Type="http://schemas.openxmlformats.org/officeDocument/2006/relationships/customXml" Target="../customXml/item2.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customXml" Target="../customXml/item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ableStyles" Target="tableStyle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customXml" Target="../customXml/item3.xml"/><Relationship Id="rId20" Type="http://schemas.openxmlformats.org/officeDocument/2006/relationships/slide" Target="slides/slide19.xml"/><Relationship Id="rId41"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0CFE859-AD51-447A-9CEE-FF5571638D66}" type="datetimeFigureOut">
              <a:rPr lang="en-US" smtClean="0"/>
              <a:t>12/13/2020</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926E513-F8F9-43A0-8CFC-7D52D088879C}" type="slidenum">
              <a:rPr lang="en-US" smtClean="0"/>
              <a:t>‹#›</a:t>
            </a:fld>
            <a:endParaRPr lang="en-US"/>
          </a:p>
        </p:txBody>
      </p:sp>
    </p:spTree>
    <p:extLst>
      <p:ext uri="{BB962C8B-B14F-4D97-AF65-F5344CB8AC3E}">
        <p14:creationId xmlns:p14="http://schemas.microsoft.com/office/powerpoint/2010/main" val="195746494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3405065D-A4E9-43FC-9E38-61D880A0B759}" type="slidenum">
              <a:rPr lang="en-US" altLang="en-US" smtClean="0"/>
              <a:pPr/>
              <a:t>2</a:t>
            </a:fld>
            <a:endParaRPr lang="en-US" altLang="en-US" smtClean="0"/>
          </a:p>
        </p:txBody>
      </p:sp>
      <p:sp>
        <p:nvSpPr>
          <p:cNvPr id="8195" name="Rectangle 2"/>
          <p:cNvSpPr>
            <a:spLocks noGrp="1" noRot="1" noChangeAspect="1" noChangeArrowheads="1" noTextEdit="1"/>
          </p:cNvSpPr>
          <p:nvPr>
            <p:ph type="sldImg"/>
          </p:nvPr>
        </p:nvSpPr>
        <p:spPr>
          <a:ln/>
        </p:spPr>
      </p:sp>
      <p:sp>
        <p:nvSpPr>
          <p:cNvPr id="8196"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smtClean="0">
                <a:latin typeface="Arial" panose="020B0604020202020204" pitchFamily="34" charset="0"/>
              </a:rPr>
              <a:t>Upon successful completion of this component, the student is able to:</a:t>
            </a:r>
          </a:p>
          <a:p>
            <a:pPr marL="698500" lvl="1" indent="-231775">
              <a:buFont typeface="Calibri" panose="020F0502020204030204" pitchFamily="34" charset="0"/>
              <a:buAutoNum type="arabicPeriod"/>
            </a:pPr>
            <a:r>
              <a:rPr lang="en-US" altLang="en-US" smtClean="0">
                <a:latin typeface="Arial" panose="020B0604020202020204" pitchFamily="34" charset="0"/>
              </a:rPr>
              <a:t>Describe strategies for Quality Improvement,</a:t>
            </a:r>
          </a:p>
          <a:p>
            <a:pPr marL="698500" lvl="1" indent="-231775">
              <a:buFont typeface="Calibri" panose="020F0502020204030204" pitchFamily="34" charset="0"/>
              <a:buAutoNum type="arabicPeriod"/>
            </a:pPr>
            <a:r>
              <a:rPr lang="en-US" altLang="en-US" smtClean="0">
                <a:latin typeface="Arial" panose="020B0604020202020204" pitchFamily="34" charset="0"/>
              </a:rPr>
              <a:t>Describe the role of leadership in Quality Improvement,</a:t>
            </a:r>
          </a:p>
          <a:p>
            <a:pPr marL="698500" lvl="1" indent="-231775">
              <a:buFont typeface="Calibri" panose="020F0502020204030204" pitchFamily="34" charset="0"/>
              <a:buAutoNum type="arabicPeriod"/>
            </a:pPr>
            <a:r>
              <a:rPr lang="en-US" altLang="en-US" smtClean="0">
                <a:latin typeface="Arial" panose="020B0604020202020204" pitchFamily="34" charset="0"/>
              </a:rPr>
              <a:t>Describe the local clinic improvement capabilities, </a:t>
            </a:r>
          </a:p>
          <a:p>
            <a:pPr marL="698500" lvl="1" indent="-231775">
              <a:buFont typeface="Calibri" panose="020F0502020204030204" pitchFamily="34" charset="0"/>
              <a:buAutoNum type="arabicPeriod"/>
            </a:pPr>
            <a:r>
              <a:rPr lang="en-US" altLang="en-US" smtClean="0">
                <a:latin typeface="Arial" panose="020B0604020202020204" pitchFamily="34" charset="0"/>
              </a:rPr>
              <a:t>Describe and recommend tools for quality improvement, and </a:t>
            </a:r>
          </a:p>
          <a:p>
            <a:pPr marL="698500" lvl="1" indent="-231775">
              <a:buFont typeface="Calibri" panose="020F0502020204030204" pitchFamily="34" charset="0"/>
              <a:buAutoNum type="arabicPeriod"/>
            </a:pPr>
            <a:r>
              <a:rPr lang="en-US" altLang="en-US" smtClean="0">
                <a:latin typeface="Arial" panose="020B0604020202020204" pitchFamily="34" charset="0"/>
              </a:rPr>
              <a:t>Compare and contrast the quality improvement methodologies and tools and their appropriate uses in the health care setting.</a:t>
            </a:r>
          </a:p>
          <a:p>
            <a:r>
              <a:rPr lang="en-US" altLang="en-US" smtClean="0">
                <a:latin typeface="Arial" panose="020B0604020202020204" pitchFamily="34" charset="0"/>
              </a:rPr>
              <a:t> </a:t>
            </a:r>
          </a:p>
        </p:txBody>
      </p:sp>
    </p:spTree>
    <p:extLst>
      <p:ext uri="{BB962C8B-B14F-4D97-AF65-F5344CB8AC3E}">
        <p14:creationId xmlns:p14="http://schemas.microsoft.com/office/powerpoint/2010/main" val="262840629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387842BE-78BB-49F1-8F3E-73900BFBFC5C}" type="slidenum">
              <a:rPr lang="en-US" altLang="en-US" smtClean="0"/>
              <a:pPr/>
              <a:t>11</a:t>
            </a:fld>
            <a:endParaRPr lang="en-US" altLang="en-US" smtClean="0"/>
          </a:p>
        </p:txBody>
      </p:sp>
      <p:sp>
        <p:nvSpPr>
          <p:cNvPr id="26627" name="Rectangle 2"/>
          <p:cNvSpPr>
            <a:spLocks noGrp="1" noRot="1" noChangeAspect="1" noChangeArrowheads="1" noTextEdit="1"/>
          </p:cNvSpPr>
          <p:nvPr>
            <p:ph type="sldImg"/>
          </p:nvPr>
        </p:nvSpPr>
        <p:spPr>
          <a:ln/>
        </p:spPr>
      </p:sp>
      <p:sp>
        <p:nvSpPr>
          <p:cNvPr id="26628"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smtClean="0">
                <a:latin typeface="Arial" panose="020B0604020202020204" pitchFamily="34" charset="0"/>
              </a:rPr>
              <a:t>Three of the primary thought leaders who formed the foundation of quality improvement are Walter Shewhart, W. Edwards Deming, and Joseph M. Juran.  </a:t>
            </a:r>
          </a:p>
          <a:p>
            <a:r>
              <a:rPr lang="en-US" altLang="en-US" smtClean="0">
                <a:latin typeface="Arial" panose="020B0604020202020204" pitchFamily="34" charset="0"/>
              </a:rPr>
              <a:t>In ensuring the reliability of the national system of telephone exchanges and the production of the telephone, Shewhart used his knowledge of statistics to design a tool, the control chart, in 1924 to guide change actions in response to statistical variation.  His other contributions included “operational definitions” ensuring that common operations were used to define what was measured.</a:t>
            </a:r>
            <a:r>
              <a:rPr lang="en-US" altLang="en-US" baseline="30000" smtClean="0">
                <a:latin typeface="Arial" panose="020B0604020202020204" pitchFamily="34" charset="0"/>
              </a:rPr>
              <a:t>5</a:t>
            </a:r>
            <a:r>
              <a:rPr lang="en-US" altLang="en-US" smtClean="0">
                <a:latin typeface="Arial" panose="020B0604020202020204" pitchFamily="34" charset="0"/>
              </a:rPr>
              <a:t> Deming, also a statistician, used his knowledge gained from working with Shewhart and others to develop a “Theory of Improvement”  and “a system of profound knowledge” in the 1970s.  He described this system as an understanding of four components:</a:t>
            </a:r>
          </a:p>
          <a:p>
            <a:r>
              <a:rPr lang="en-US" altLang="en-US" smtClean="0">
                <a:latin typeface="Arial" panose="020B0604020202020204" pitchFamily="34" charset="0"/>
              </a:rPr>
              <a:t>        1. Variations (Shewhart’s influence)</a:t>
            </a:r>
          </a:p>
          <a:p>
            <a:r>
              <a:rPr lang="en-US" altLang="en-US" smtClean="0">
                <a:latin typeface="Arial" panose="020B0604020202020204" pitchFamily="34" charset="0"/>
              </a:rPr>
              <a:t>        2. Theory of knowledge</a:t>
            </a:r>
          </a:p>
          <a:p>
            <a:r>
              <a:rPr lang="en-US" altLang="en-US" smtClean="0">
                <a:latin typeface="Arial" panose="020B0604020202020204" pitchFamily="34" charset="0"/>
              </a:rPr>
              <a:t>        3. Appreciation for a system</a:t>
            </a:r>
          </a:p>
          <a:p>
            <a:r>
              <a:rPr lang="en-US" altLang="en-US" smtClean="0">
                <a:latin typeface="Arial" panose="020B0604020202020204" pitchFamily="34" charset="0"/>
              </a:rPr>
              <a:t>        4. Psychology and the interactions between the components.</a:t>
            </a:r>
            <a:r>
              <a:rPr lang="en-US" altLang="en-US" baseline="30000" smtClean="0">
                <a:latin typeface="Arial" panose="020B0604020202020204" pitchFamily="34" charset="0"/>
              </a:rPr>
              <a:t>5</a:t>
            </a:r>
          </a:p>
        </p:txBody>
      </p:sp>
    </p:spTree>
    <p:extLst>
      <p:ext uri="{BB962C8B-B14F-4D97-AF65-F5344CB8AC3E}">
        <p14:creationId xmlns:p14="http://schemas.microsoft.com/office/powerpoint/2010/main" val="394197625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A16A9FE2-7424-412E-A56A-B08B5C4D104C}" type="slidenum">
              <a:rPr lang="en-US" altLang="en-US" smtClean="0"/>
              <a:pPr/>
              <a:t>12</a:t>
            </a:fld>
            <a:endParaRPr lang="en-US" altLang="en-US" smtClean="0"/>
          </a:p>
        </p:txBody>
      </p:sp>
      <p:sp>
        <p:nvSpPr>
          <p:cNvPr id="28675" name="Rectangle 2"/>
          <p:cNvSpPr>
            <a:spLocks noGrp="1" noRot="1" noChangeAspect="1" noChangeArrowheads="1" noTextEdit="1"/>
          </p:cNvSpPr>
          <p:nvPr>
            <p:ph type="sldImg"/>
          </p:nvPr>
        </p:nvSpPr>
        <p:spPr>
          <a:ln/>
        </p:spPr>
      </p:sp>
      <p:sp>
        <p:nvSpPr>
          <p:cNvPr id="28676"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smtClean="0">
                <a:latin typeface="Arial" panose="020B0604020202020204" pitchFamily="34" charset="0"/>
              </a:rPr>
              <a:t>Later, Deming described the Plan-Do-Study-Act (PDSA) cycle for improvement which can be traced back to Shewhart.  </a:t>
            </a:r>
          </a:p>
          <a:p>
            <a:pPr eaLnBrk="1" hangingPunct="1"/>
            <a:endParaRPr lang="en-US" altLang="en-US" smtClean="0">
              <a:solidFill>
                <a:srgbClr val="FF0000"/>
              </a:solidFill>
              <a:latin typeface="Arial" panose="020B0604020202020204" pitchFamily="34" charset="0"/>
            </a:endParaRPr>
          </a:p>
        </p:txBody>
      </p:sp>
    </p:spTree>
    <p:extLst>
      <p:ext uri="{BB962C8B-B14F-4D97-AF65-F5344CB8AC3E}">
        <p14:creationId xmlns:p14="http://schemas.microsoft.com/office/powerpoint/2010/main" val="77149460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4DD9B6B5-720A-4A0A-9B5D-A7A6AB7E8BB2}" type="slidenum">
              <a:rPr lang="en-US" altLang="en-US" smtClean="0"/>
              <a:pPr/>
              <a:t>13</a:t>
            </a:fld>
            <a:endParaRPr lang="en-US" altLang="en-US" smtClean="0"/>
          </a:p>
        </p:txBody>
      </p:sp>
      <p:sp>
        <p:nvSpPr>
          <p:cNvPr id="30723" name="Rectangle 2"/>
          <p:cNvSpPr>
            <a:spLocks noGrp="1" noRot="1" noChangeAspect="1" noChangeArrowheads="1" noTextEdit="1"/>
          </p:cNvSpPr>
          <p:nvPr>
            <p:ph type="sldImg"/>
          </p:nvPr>
        </p:nvSpPr>
        <p:spPr>
          <a:ln/>
        </p:spPr>
      </p:sp>
      <p:sp>
        <p:nvSpPr>
          <p:cNvPr id="30724"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smtClean="0">
                <a:latin typeface="Arial" panose="020B0604020202020204" pitchFamily="34" charset="0"/>
              </a:rPr>
              <a:t>Regardless of size, any health care setting can improve the care it provides.  However, it is important to understand the culture of the organization you are working with, work within it as necessary, and encourage the development or enhancement of the culture to support quality improvement.</a:t>
            </a:r>
          </a:p>
        </p:txBody>
      </p:sp>
    </p:spTree>
    <p:extLst>
      <p:ext uri="{BB962C8B-B14F-4D97-AF65-F5344CB8AC3E}">
        <p14:creationId xmlns:p14="http://schemas.microsoft.com/office/powerpoint/2010/main" val="229440364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93DC5D27-2BBF-4ADD-A41D-1E3408B9EF7D}" type="slidenum">
              <a:rPr lang="en-US" altLang="en-US" smtClean="0"/>
              <a:pPr/>
              <a:t>14</a:t>
            </a:fld>
            <a:endParaRPr lang="en-US" altLang="en-US" smtClean="0"/>
          </a:p>
        </p:txBody>
      </p:sp>
      <p:sp>
        <p:nvSpPr>
          <p:cNvPr id="32771" name="Rectangle 2"/>
          <p:cNvSpPr>
            <a:spLocks noGrp="1" noRot="1" noChangeAspect="1" noChangeArrowheads="1" noTextEdit="1"/>
          </p:cNvSpPr>
          <p:nvPr>
            <p:ph type="sldImg"/>
          </p:nvPr>
        </p:nvSpPr>
        <p:spPr>
          <a:ln/>
        </p:spPr>
      </p:sp>
      <p:sp>
        <p:nvSpPr>
          <p:cNvPr id="32772"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smtClean="0">
                <a:latin typeface="Arial" panose="020B0604020202020204" pitchFamily="34" charset="0"/>
              </a:rPr>
              <a:t>Quality Improvement projects can be aided or impeded by the organizational culture.</a:t>
            </a:r>
          </a:p>
          <a:p>
            <a:endParaRPr lang="en-US" altLang="en-US" smtClean="0">
              <a:latin typeface="Arial" panose="020B0604020202020204" pitchFamily="34" charset="0"/>
            </a:endParaRPr>
          </a:p>
          <a:p>
            <a:r>
              <a:rPr lang="en-US" altLang="en-US" smtClean="0">
                <a:latin typeface="Arial" panose="020B0604020202020204" pitchFamily="34" charset="0"/>
              </a:rPr>
              <a:t>Leadership support and buy-in, the organization’s ability to adapt to change, the communication ability of the staff in the organization, and the understanding of change or need for change by all involved are important factors affecting quality improvement.  Factors needed for success include making quality improvement part of the job.  Leadership support is essential for quality improvement activities to succeed. There are many ways leadership can improve the results of a QI project.  </a:t>
            </a:r>
          </a:p>
          <a:p>
            <a:endParaRPr lang="en-US" altLang="en-US" smtClean="0">
              <a:latin typeface="Arial" panose="020B0604020202020204" pitchFamily="34" charset="0"/>
            </a:endParaRPr>
          </a:p>
          <a:p>
            <a:r>
              <a:rPr lang="en-US" altLang="en-US" smtClean="0">
                <a:latin typeface="Arial" panose="020B0604020202020204" pitchFamily="34" charset="0"/>
              </a:rPr>
              <a:t>“Making quality improvement part of the job can raise morale because staff and patients see that the barriers to care they face each day are being addressed, and they realize they can participate in the work to remove them. When activities such as routine clinical management meetings are already in place, discussions about quality can simply be added to the meeting agenda. The results from quality improvement activities can help increase teamwork at your clinic and identify gaps in human and material capacity. Documenting these gaps can help prove that you need more resources for your facility.” </a:t>
            </a:r>
            <a:r>
              <a:rPr lang="en-US" altLang="en-US" baseline="30000" smtClean="0">
                <a:latin typeface="Arial" panose="020B0604020202020204" pitchFamily="34" charset="0"/>
              </a:rPr>
              <a:t>5 </a:t>
            </a:r>
            <a:r>
              <a:rPr lang="en-US" altLang="en-US" smtClean="0">
                <a:latin typeface="Arial" panose="020B0604020202020204" pitchFamily="34" charset="0"/>
              </a:rPr>
              <a:t> </a:t>
            </a:r>
          </a:p>
        </p:txBody>
      </p:sp>
    </p:spTree>
    <p:extLst>
      <p:ext uri="{BB962C8B-B14F-4D97-AF65-F5344CB8AC3E}">
        <p14:creationId xmlns:p14="http://schemas.microsoft.com/office/powerpoint/2010/main" val="75931754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292DC52D-CA86-43CE-970E-7F31D50BD279}" type="slidenum">
              <a:rPr lang="en-US" altLang="en-US" smtClean="0"/>
              <a:pPr/>
              <a:t>15</a:t>
            </a:fld>
            <a:endParaRPr lang="en-US" altLang="en-US" smtClean="0"/>
          </a:p>
        </p:txBody>
      </p:sp>
      <p:sp>
        <p:nvSpPr>
          <p:cNvPr id="34819" name="Rectangle 2"/>
          <p:cNvSpPr>
            <a:spLocks noGrp="1" noRot="1" noChangeAspect="1" noChangeArrowheads="1" noTextEdit="1"/>
          </p:cNvSpPr>
          <p:nvPr>
            <p:ph type="sldImg"/>
          </p:nvPr>
        </p:nvSpPr>
        <p:spPr>
          <a:ln/>
        </p:spPr>
      </p:sp>
      <p:sp>
        <p:nvSpPr>
          <p:cNvPr id="40964" name="Rectangle 3"/>
          <p:cNvSpPr>
            <a:spLocks noGrp="1" noChangeArrowheads="1"/>
          </p:cNvSpPr>
          <p:nvPr>
            <p:ph type="body" idx="1"/>
          </p:nvPr>
        </p:nvSpPr>
        <p:spPr/>
        <p:txBody>
          <a:bodyPr/>
          <a:lstStyle/>
          <a:p>
            <a:pPr>
              <a:spcBef>
                <a:spcPts val="0"/>
              </a:spcBef>
              <a:defRPr/>
            </a:pPr>
            <a:r>
              <a:rPr lang="en-US" dirty="0" smtClean="0">
                <a:latin typeface="Arial" pitchFamily="34" charset="0"/>
              </a:rPr>
              <a:t>Leadership is essential for quality improvement activities to succeed. Health care leaders play a key role by creating a culture of quality improvement. This culture will foster a common understanding that performance data will be used to improve care for patients, and will not “blame” or “punish”.  Leaders can support quality improvement activities by:</a:t>
            </a:r>
            <a:r>
              <a:rPr lang="en-US" baseline="30000" dirty="0" smtClean="0">
                <a:latin typeface="Arial" pitchFamily="34" charset="0"/>
              </a:rPr>
              <a:t>5</a:t>
            </a:r>
            <a:endParaRPr lang="en-US" dirty="0" smtClean="0">
              <a:latin typeface="Arial" pitchFamily="34" charset="0"/>
            </a:endParaRPr>
          </a:p>
          <a:p>
            <a:pPr>
              <a:spcBef>
                <a:spcPts val="0"/>
              </a:spcBef>
              <a:defRPr/>
            </a:pPr>
            <a:endParaRPr lang="en-US" dirty="0" smtClean="0">
              <a:latin typeface="Arial" pitchFamily="34" charset="0"/>
            </a:endParaRPr>
          </a:p>
          <a:p>
            <a:pPr marL="271741" lvl="1" indent="-172984">
              <a:spcBef>
                <a:spcPts val="0"/>
              </a:spcBef>
              <a:buFontTx/>
              <a:buChar char="•"/>
              <a:defRPr/>
            </a:pPr>
            <a:r>
              <a:rPr lang="en-US" b="1" dirty="0" smtClean="0">
                <a:latin typeface="Arial" pitchFamily="34" charset="0"/>
              </a:rPr>
              <a:t>Creating and promoting a quality vision </a:t>
            </a:r>
            <a:r>
              <a:rPr lang="en-US" dirty="0" smtClean="0">
                <a:latin typeface="Arial" pitchFamily="34" charset="0"/>
              </a:rPr>
              <a:t>with shared performance goals.</a:t>
            </a:r>
          </a:p>
          <a:p>
            <a:pPr marL="271741" lvl="1" indent="-172984">
              <a:spcBef>
                <a:spcPts val="0"/>
              </a:spcBef>
              <a:buFontTx/>
              <a:buChar char="•"/>
              <a:defRPr/>
            </a:pPr>
            <a:r>
              <a:rPr lang="en-US" b="1" dirty="0" smtClean="0">
                <a:latin typeface="Arial" pitchFamily="34" charset="0"/>
              </a:rPr>
              <a:t>Increasing staff capacity to support quality improvement </a:t>
            </a:r>
            <a:r>
              <a:rPr lang="en-US" dirty="0" smtClean="0">
                <a:latin typeface="Arial" pitchFamily="34" charset="0"/>
              </a:rPr>
              <a:t>by training staff in QI. Training opportunities about QI should be available for all staff and part of their routine job expectations.</a:t>
            </a:r>
          </a:p>
          <a:p>
            <a:pPr marL="271741" lvl="1" indent="-172984">
              <a:spcBef>
                <a:spcPts val="0"/>
              </a:spcBef>
              <a:buFontTx/>
              <a:buChar char="•"/>
              <a:defRPr/>
            </a:pPr>
            <a:r>
              <a:rPr lang="en-US" b="1" dirty="0" smtClean="0">
                <a:latin typeface="Arial" pitchFamily="34" charset="0"/>
              </a:rPr>
              <a:t>Motivating staff </a:t>
            </a:r>
            <a:r>
              <a:rPr lang="en-US" dirty="0" smtClean="0">
                <a:latin typeface="Arial" pitchFamily="34" charset="0"/>
              </a:rPr>
              <a:t>to participate in improvements projects and encouraging them to make quality part of their jobs.</a:t>
            </a:r>
          </a:p>
          <a:p>
            <a:pPr marL="271741" lvl="1" indent="-172984">
              <a:spcBef>
                <a:spcPts val="0"/>
              </a:spcBef>
              <a:buFontTx/>
              <a:buChar char="•"/>
              <a:defRPr/>
            </a:pPr>
            <a:r>
              <a:rPr lang="en-US" b="1" dirty="0" smtClean="0">
                <a:latin typeface="Arial" pitchFamily="34" charset="0"/>
              </a:rPr>
              <a:t>Establishing a quality improvement team </a:t>
            </a:r>
            <a:r>
              <a:rPr lang="en-US" dirty="0" smtClean="0">
                <a:latin typeface="Arial" pitchFamily="34" charset="0"/>
              </a:rPr>
              <a:t>to manage this process.</a:t>
            </a:r>
          </a:p>
          <a:p>
            <a:pPr marL="271741" lvl="1" indent="-172984">
              <a:spcBef>
                <a:spcPts val="0"/>
              </a:spcBef>
              <a:buFontTx/>
              <a:buChar char="•"/>
              <a:defRPr/>
            </a:pPr>
            <a:r>
              <a:rPr lang="en-US" b="1" dirty="0" smtClean="0">
                <a:latin typeface="Arial" pitchFamily="34" charset="0"/>
              </a:rPr>
              <a:t>Involving </a:t>
            </a:r>
            <a:r>
              <a:rPr lang="en-US" dirty="0" smtClean="0">
                <a:latin typeface="Arial" pitchFamily="34" charset="0"/>
              </a:rPr>
              <a:t>all staff.  </a:t>
            </a:r>
          </a:p>
          <a:p>
            <a:pPr marL="271741" lvl="1" indent="-172984">
              <a:spcBef>
                <a:spcPts val="0"/>
              </a:spcBef>
              <a:buFontTx/>
              <a:buChar char="•"/>
              <a:defRPr/>
            </a:pPr>
            <a:r>
              <a:rPr lang="en-US" b="1" dirty="0" smtClean="0">
                <a:latin typeface="Arial" pitchFamily="34" charset="0"/>
              </a:rPr>
              <a:t>Demonstrating support of the use of metrics to measure performance</a:t>
            </a:r>
            <a:r>
              <a:rPr lang="en-US" dirty="0" smtClean="0">
                <a:latin typeface="Arial" pitchFamily="34" charset="0"/>
              </a:rPr>
              <a:t>.</a:t>
            </a:r>
          </a:p>
          <a:p>
            <a:pPr marL="271741" lvl="1" indent="-172984">
              <a:spcBef>
                <a:spcPts val="0"/>
              </a:spcBef>
              <a:buFontTx/>
              <a:buChar char="•"/>
              <a:defRPr/>
            </a:pPr>
            <a:r>
              <a:rPr lang="en-US" b="1" dirty="0" smtClean="0">
                <a:latin typeface="Arial" pitchFamily="34" charset="0"/>
              </a:rPr>
              <a:t>Making sure that the ‘voice’ of the patient is heard and acted on </a:t>
            </a:r>
            <a:r>
              <a:rPr lang="en-US" dirty="0" smtClean="0">
                <a:latin typeface="Arial" pitchFamily="34" charset="0"/>
              </a:rPr>
              <a:t>through surveys, exit interviews, suggestion boxes or other means.</a:t>
            </a:r>
          </a:p>
          <a:p>
            <a:pPr marL="271741" lvl="1" indent="-172984">
              <a:spcBef>
                <a:spcPts val="0"/>
              </a:spcBef>
              <a:buFontTx/>
              <a:buChar char="•"/>
              <a:defRPr/>
            </a:pPr>
            <a:r>
              <a:rPr lang="en-US" b="1" dirty="0" smtClean="0">
                <a:latin typeface="Arial" pitchFamily="34" charset="0"/>
              </a:rPr>
              <a:t>Involving staff and patients </a:t>
            </a:r>
            <a:r>
              <a:rPr lang="en-US" dirty="0" smtClean="0">
                <a:latin typeface="Arial" pitchFamily="34" charset="0"/>
              </a:rPr>
              <a:t>in decision making.</a:t>
            </a:r>
          </a:p>
          <a:p>
            <a:pPr marL="271741" lvl="1" indent="-172984">
              <a:spcBef>
                <a:spcPts val="0"/>
              </a:spcBef>
              <a:buFontTx/>
              <a:buChar char="•"/>
              <a:defRPr/>
            </a:pPr>
            <a:r>
              <a:rPr lang="en-US" b="1" dirty="0" smtClean="0">
                <a:latin typeface="Arial" pitchFamily="34" charset="0"/>
              </a:rPr>
              <a:t>Including QI in the budget</a:t>
            </a:r>
            <a:r>
              <a:rPr lang="en-US" dirty="0" smtClean="0">
                <a:latin typeface="Arial" pitchFamily="34" charset="0"/>
              </a:rPr>
              <a:t>.</a:t>
            </a:r>
          </a:p>
          <a:p>
            <a:pPr marL="633749" lvl="1" indent="-172984" eaLnBrk="1" hangingPunct="1">
              <a:lnSpc>
                <a:spcPct val="80000"/>
              </a:lnSpc>
              <a:spcBef>
                <a:spcPts val="0"/>
              </a:spcBef>
              <a:buFontTx/>
              <a:buChar char="•"/>
              <a:defRPr/>
            </a:pPr>
            <a:endParaRPr lang="en-US" sz="800" dirty="0">
              <a:latin typeface="Arial" pitchFamily="34" charset="0"/>
            </a:endParaRPr>
          </a:p>
        </p:txBody>
      </p:sp>
    </p:spTree>
    <p:extLst>
      <p:ext uri="{BB962C8B-B14F-4D97-AF65-F5344CB8AC3E}">
        <p14:creationId xmlns:p14="http://schemas.microsoft.com/office/powerpoint/2010/main" val="131039536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E362D9B1-A83A-46E2-A76F-C2ECA7856F7E}" type="slidenum">
              <a:rPr lang="en-US" altLang="en-US" smtClean="0"/>
              <a:pPr/>
              <a:t>16</a:t>
            </a:fld>
            <a:endParaRPr lang="en-US" altLang="en-US" smtClean="0"/>
          </a:p>
        </p:txBody>
      </p:sp>
      <p:sp>
        <p:nvSpPr>
          <p:cNvPr id="36867" name="Rectangle 2"/>
          <p:cNvSpPr>
            <a:spLocks noGrp="1" noRot="1" noChangeAspect="1" noChangeArrowheads="1" noTextEdit="1"/>
          </p:cNvSpPr>
          <p:nvPr>
            <p:ph type="sldImg"/>
          </p:nvPr>
        </p:nvSpPr>
        <p:spPr>
          <a:xfrm>
            <a:off x="1181100" y="619125"/>
            <a:ext cx="4648200" cy="3486150"/>
          </a:xfrm>
          <a:ln/>
        </p:spPr>
      </p:sp>
      <p:sp>
        <p:nvSpPr>
          <p:cNvPr id="36868"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smtClean="0">
                <a:latin typeface="Arial" panose="020B0604020202020204" pitchFamily="34" charset="0"/>
              </a:rPr>
              <a:t>This exercise is to help you develop a context for thinking about quality improvement methods and tools.</a:t>
            </a:r>
          </a:p>
          <a:p>
            <a:endParaRPr lang="en-US" altLang="en-US" smtClean="0">
              <a:latin typeface="Arial" panose="020B0604020202020204" pitchFamily="34" charset="0"/>
            </a:endParaRPr>
          </a:p>
          <a:p>
            <a:r>
              <a:rPr lang="en-US" altLang="en-US" smtClean="0">
                <a:latin typeface="Arial" panose="020B0604020202020204" pitchFamily="34" charset="0"/>
              </a:rPr>
              <a:t>Identify an area in your life that you would like to improve, such as:</a:t>
            </a:r>
          </a:p>
          <a:p>
            <a:pPr lvl="1"/>
            <a:r>
              <a:rPr lang="en-US" altLang="en-US" smtClean="0">
                <a:latin typeface="Arial" panose="020B0604020202020204" pitchFamily="34" charset="0"/>
              </a:rPr>
              <a:t>Developing better study habits,</a:t>
            </a:r>
          </a:p>
          <a:p>
            <a:pPr lvl="1"/>
            <a:r>
              <a:rPr lang="en-US" altLang="en-US" smtClean="0">
                <a:latin typeface="Arial" panose="020B0604020202020204" pitchFamily="34" charset="0"/>
              </a:rPr>
              <a:t>Giving up smoking, or</a:t>
            </a:r>
          </a:p>
          <a:p>
            <a:pPr lvl="1"/>
            <a:r>
              <a:rPr lang="en-US" altLang="en-US" smtClean="0">
                <a:latin typeface="Arial" panose="020B0604020202020204" pitchFamily="34" charset="0"/>
              </a:rPr>
              <a:t>Eating healthier foods.</a:t>
            </a:r>
          </a:p>
          <a:p>
            <a:r>
              <a:rPr lang="en-US" altLang="en-US" smtClean="0">
                <a:latin typeface="Arial" panose="020B0604020202020204" pitchFamily="34" charset="0"/>
              </a:rPr>
              <a:t> </a:t>
            </a:r>
          </a:p>
          <a:p>
            <a:r>
              <a:rPr lang="en-US" altLang="en-US" smtClean="0">
                <a:latin typeface="Arial" panose="020B0604020202020204" pitchFamily="34" charset="0"/>
              </a:rPr>
              <a:t>Think through the challenges you will face, the factors that may influence your success and the steps that you might consider taking to assure success.  </a:t>
            </a:r>
          </a:p>
          <a:p>
            <a:r>
              <a:rPr lang="en-US" altLang="en-US" smtClean="0">
                <a:latin typeface="Arial" panose="020B0604020202020204" pitchFamily="34" charset="0"/>
              </a:rPr>
              <a:t> </a:t>
            </a:r>
          </a:p>
          <a:p>
            <a:r>
              <a:rPr lang="en-US" altLang="en-US" smtClean="0">
                <a:latin typeface="Arial" panose="020B0604020202020204" pitchFamily="34" charset="0"/>
              </a:rPr>
              <a:t>Pause the slides and jot down your thoughts on this personal improvement project.  </a:t>
            </a:r>
          </a:p>
          <a:p>
            <a:endParaRPr lang="en-US" altLang="en-US" smtClean="0">
              <a:latin typeface="Arial" panose="020B0604020202020204" pitchFamily="34" charset="0"/>
            </a:endParaRPr>
          </a:p>
          <a:p>
            <a:r>
              <a:rPr lang="en-US" altLang="en-US" smtClean="0">
                <a:latin typeface="Arial" panose="020B0604020202020204" pitchFamily="34" charset="0"/>
              </a:rPr>
              <a:t>Pause the slides now. </a:t>
            </a:r>
          </a:p>
        </p:txBody>
      </p:sp>
    </p:spTree>
    <p:extLst>
      <p:ext uri="{BB962C8B-B14F-4D97-AF65-F5344CB8AC3E}">
        <p14:creationId xmlns:p14="http://schemas.microsoft.com/office/powerpoint/2010/main" val="370108588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Slide Image Placeholder 1"/>
          <p:cNvSpPr>
            <a:spLocks noGrp="1" noRot="1" noChangeAspect="1" noTextEdit="1"/>
          </p:cNvSpPr>
          <p:nvPr>
            <p:ph type="sldImg"/>
          </p:nvPr>
        </p:nvSpPr>
        <p:spPr>
          <a:ln/>
        </p:spPr>
      </p:sp>
      <p:sp>
        <p:nvSpPr>
          <p:cNvPr id="38915" name="Notes Placeholder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smtClean="0">
                <a:latin typeface="Arial" panose="020B0604020202020204" pitchFamily="34" charset="0"/>
              </a:rPr>
              <a:t>Put these notes in a convenient place and use them to reflect on the adequacy of the quality improvement method and tools to address the challenges you will face, the factors that may influence your success and the steps that you might consider taking to ensure success as we review the quality improvement methods and tools.</a:t>
            </a:r>
          </a:p>
          <a:p>
            <a:endParaRPr lang="en-US" altLang="en-US" smtClean="0">
              <a:latin typeface="Arial" panose="020B0604020202020204" pitchFamily="34" charset="0"/>
            </a:endParaRPr>
          </a:p>
        </p:txBody>
      </p:sp>
      <p:sp>
        <p:nvSpPr>
          <p:cNvPr id="38916" name="Slide Number Placeholder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EE685456-9051-4AB6-B26B-B143A6271CE1}" type="slidenum">
              <a:rPr lang="en-US" altLang="en-US" smtClean="0"/>
              <a:pPr/>
              <a:t>17</a:t>
            </a:fld>
            <a:endParaRPr lang="en-US" altLang="en-US" smtClean="0"/>
          </a:p>
        </p:txBody>
      </p:sp>
    </p:spTree>
    <p:extLst>
      <p:ext uri="{BB962C8B-B14F-4D97-AF65-F5344CB8AC3E}">
        <p14:creationId xmlns:p14="http://schemas.microsoft.com/office/powerpoint/2010/main" val="425869308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8556E679-F1AE-4562-B2BE-878E098739BA}" type="slidenum">
              <a:rPr lang="en-US" altLang="en-US" smtClean="0"/>
              <a:pPr/>
              <a:t>18</a:t>
            </a:fld>
            <a:endParaRPr lang="en-US" altLang="en-US" smtClean="0"/>
          </a:p>
        </p:txBody>
      </p:sp>
      <p:sp>
        <p:nvSpPr>
          <p:cNvPr id="40963" name="Rectangle 2"/>
          <p:cNvSpPr>
            <a:spLocks noGrp="1" noRot="1" noChangeAspect="1" noChangeArrowheads="1" noTextEdit="1"/>
          </p:cNvSpPr>
          <p:nvPr>
            <p:ph type="sldImg"/>
          </p:nvPr>
        </p:nvSpPr>
        <p:spPr>
          <a:ln/>
        </p:spPr>
      </p:sp>
      <p:sp>
        <p:nvSpPr>
          <p:cNvPr id="40964"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smtClean="0">
                <a:latin typeface="Arial" panose="020B0604020202020204" pitchFamily="34" charset="0"/>
              </a:rPr>
              <a:t>There are many methods for quality improvement. In this unit we focus on process improvement that is human-centered and supportive of the implementation of Health IT. For a more in-depth coverage an entire component, component 12, is available. </a:t>
            </a:r>
          </a:p>
          <a:p>
            <a:endParaRPr lang="en-US" altLang="en-US" smtClean="0">
              <a:latin typeface="Arial" panose="020B0604020202020204" pitchFamily="34" charset="0"/>
            </a:endParaRPr>
          </a:p>
          <a:p>
            <a:r>
              <a:rPr lang="en-US" altLang="en-US" smtClean="0">
                <a:latin typeface="Arial" panose="020B0604020202020204" pitchFamily="34" charset="0"/>
              </a:rPr>
              <a:t>Ransom, et al selected API, Baldridge, FOCUS-PDCA, the IHI Breakthrough Series Model, ISO 9000, Kaizen, Lean thinking, and Six Sigma as methods useful in health care.</a:t>
            </a:r>
            <a:r>
              <a:rPr lang="en-US" altLang="en-US" baseline="30000" smtClean="0">
                <a:latin typeface="Arial" panose="020B0604020202020204" pitchFamily="34" charset="0"/>
              </a:rPr>
              <a:t>5</a:t>
            </a:r>
            <a:endParaRPr lang="en-US" altLang="en-US" smtClean="0">
              <a:latin typeface="Arial" panose="020B0604020202020204" pitchFamily="34" charset="0"/>
            </a:endParaRPr>
          </a:p>
          <a:p>
            <a:endParaRPr lang="en-US" altLang="en-US" smtClean="0">
              <a:latin typeface="Arial" panose="020B0604020202020204" pitchFamily="34" charset="0"/>
            </a:endParaRPr>
          </a:p>
          <a:p>
            <a:r>
              <a:rPr lang="en-US" altLang="en-US" smtClean="0">
                <a:latin typeface="Arial" panose="020B0604020202020204" pitchFamily="34" charset="0"/>
              </a:rPr>
              <a:t>Quality improvement methods were originally tailored for enterprises, not necessarily health care.  For example, Six Sigma was designed for manufacturing but has spread to service enterprises, including health care.  Each of these have met with success but each has also met with failure.</a:t>
            </a:r>
          </a:p>
          <a:p>
            <a:endParaRPr lang="en-US" altLang="en-US" smtClean="0">
              <a:latin typeface="Arial" panose="020B0604020202020204" pitchFamily="34" charset="0"/>
            </a:endParaRPr>
          </a:p>
        </p:txBody>
      </p:sp>
    </p:spTree>
    <p:extLst>
      <p:ext uri="{BB962C8B-B14F-4D97-AF65-F5344CB8AC3E}">
        <p14:creationId xmlns:p14="http://schemas.microsoft.com/office/powerpoint/2010/main" val="384500539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F134A215-A81A-4DE4-9331-F5ABEB87908F}" type="slidenum">
              <a:rPr lang="en-US" altLang="en-US" smtClean="0"/>
              <a:pPr/>
              <a:t>19</a:t>
            </a:fld>
            <a:endParaRPr lang="en-US" altLang="en-US" smtClean="0"/>
          </a:p>
        </p:txBody>
      </p:sp>
      <p:sp>
        <p:nvSpPr>
          <p:cNvPr id="43011" name="Rectangle 2"/>
          <p:cNvSpPr>
            <a:spLocks noGrp="1" noRot="1" noChangeAspect="1" noChangeArrowheads="1" noTextEdit="1"/>
          </p:cNvSpPr>
          <p:nvPr>
            <p:ph type="sldImg"/>
          </p:nvPr>
        </p:nvSpPr>
        <p:spPr>
          <a:ln/>
        </p:spPr>
      </p:sp>
      <p:sp>
        <p:nvSpPr>
          <p:cNvPr id="43012"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smtClean="0">
                <a:latin typeface="Arial" panose="020B0604020202020204" pitchFamily="34" charset="0"/>
              </a:rPr>
              <a:t>The API (Associates for Process Improvement) Model was developed by Tom Nolan and Lloyd Provost.  The API model is a simple model and like so many models for process improvement it is based on Deming’s PDSA cycle.</a:t>
            </a:r>
          </a:p>
          <a:p>
            <a:r>
              <a:rPr lang="en-US" altLang="en-US" smtClean="0">
                <a:latin typeface="Arial" panose="020B0604020202020204" pitchFamily="34" charset="0"/>
              </a:rPr>
              <a:t> </a:t>
            </a:r>
          </a:p>
          <a:p>
            <a:r>
              <a:rPr lang="en-US" altLang="en-US" smtClean="0">
                <a:latin typeface="Arial" panose="020B0604020202020204" pitchFamily="34" charset="0"/>
              </a:rPr>
              <a:t>The API model uses three fundamental questions that form the basis of improvement.   They are:</a:t>
            </a:r>
          </a:p>
          <a:p>
            <a:pPr lvl="1"/>
            <a:r>
              <a:rPr lang="en-US" altLang="en-US" smtClean="0">
                <a:latin typeface="Arial" panose="020B0604020202020204" pitchFamily="34" charset="0"/>
              </a:rPr>
              <a:t>What are we trying to accomplish?</a:t>
            </a:r>
          </a:p>
          <a:p>
            <a:pPr lvl="1"/>
            <a:r>
              <a:rPr lang="en-US" altLang="en-US" smtClean="0">
                <a:latin typeface="Arial" panose="020B0604020202020204" pitchFamily="34" charset="0"/>
              </a:rPr>
              <a:t>How will we know that a change is an improvement? and</a:t>
            </a:r>
          </a:p>
          <a:p>
            <a:pPr lvl="1"/>
            <a:r>
              <a:rPr lang="en-US" altLang="en-US" smtClean="0">
                <a:latin typeface="Arial" panose="020B0604020202020204" pitchFamily="34" charset="0"/>
              </a:rPr>
              <a:t>What changes can we make that will result in improvement?</a:t>
            </a:r>
          </a:p>
          <a:p>
            <a:r>
              <a:rPr lang="en-US" altLang="en-US" smtClean="0">
                <a:latin typeface="Arial" panose="020B0604020202020204" pitchFamily="34" charset="0"/>
              </a:rPr>
              <a:t> </a:t>
            </a:r>
          </a:p>
          <a:p>
            <a:r>
              <a:rPr lang="en-US" altLang="en-US" smtClean="0">
                <a:latin typeface="Arial" panose="020B0604020202020204" pitchFamily="34" charset="0"/>
              </a:rPr>
              <a:t>Focus is frequently on small improvements and on testing the results to verify improvement.   Remember that it takes many small improvements to make big improvement.</a:t>
            </a:r>
          </a:p>
        </p:txBody>
      </p:sp>
    </p:spTree>
    <p:extLst>
      <p:ext uri="{BB962C8B-B14F-4D97-AF65-F5344CB8AC3E}">
        <p14:creationId xmlns:p14="http://schemas.microsoft.com/office/powerpoint/2010/main" val="27741628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1980F194-1757-4AF6-90DB-6968644D02C0}" type="slidenum">
              <a:rPr lang="en-US" altLang="en-US" smtClean="0"/>
              <a:pPr/>
              <a:t>20</a:t>
            </a:fld>
            <a:endParaRPr lang="en-US" altLang="en-US" smtClean="0"/>
          </a:p>
        </p:txBody>
      </p:sp>
      <p:sp>
        <p:nvSpPr>
          <p:cNvPr id="45059" name="Rectangle 2"/>
          <p:cNvSpPr>
            <a:spLocks noGrp="1" noRot="1" noChangeAspect="1" noChangeArrowheads="1" noTextEdit="1"/>
          </p:cNvSpPr>
          <p:nvPr>
            <p:ph type="sldImg"/>
          </p:nvPr>
        </p:nvSpPr>
        <p:spPr>
          <a:ln/>
        </p:spPr>
      </p:sp>
      <p:sp>
        <p:nvSpPr>
          <p:cNvPr id="48132" name="Rectangle 3"/>
          <p:cNvSpPr>
            <a:spLocks noGrp="1" noChangeArrowheads="1"/>
          </p:cNvSpPr>
          <p:nvPr>
            <p:ph type="body" idx="1"/>
          </p:nvPr>
        </p:nvSpPr>
        <p:spPr/>
        <p:txBody>
          <a:bodyPr/>
          <a:lstStyle/>
          <a:p>
            <a:pPr>
              <a:spcBef>
                <a:spcPts val="0"/>
              </a:spcBef>
              <a:defRPr/>
            </a:pPr>
            <a:r>
              <a:rPr lang="en-US" dirty="0" smtClean="0"/>
              <a:t>Like so many quality improvement methods, the </a:t>
            </a:r>
            <a:r>
              <a:rPr lang="en-US" dirty="0" err="1" smtClean="0"/>
              <a:t>Baldrige</a:t>
            </a:r>
            <a:r>
              <a:rPr lang="en-US" dirty="0" smtClean="0"/>
              <a:t> criteria were originally developed and applied to business.  In 1987, the Malcolm </a:t>
            </a:r>
            <a:r>
              <a:rPr lang="en-US" dirty="0" err="1" smtClean="0"/>
              <a:t>Baldrige</a:t>
            </a:r>
            <a:r>
              <a:rPr lang="en-US" dirty="0" smtClean="0"/>
              <a:t> National Quality Award was created by Public Law 100-107.   </a:t>
            </a:r>
          </a:p>
          <a:p>
            <a:pPr>
              <a:spcBef>
                <a:spcPts val="0"/>
              </a:spcBef>
              <a:defRPr/>
            </a:pPr>
            <a:endParaRPr lang="en-US" dirty="0" smtClean="0"/>
          </a:p>
          <a:p>
            <a:pPr>
              <a:spcBef>
                <a:spcPts val="0"/>
              </a:spcBef>
              <a:defRPr/>
            </a:pPr>
            <a:r>
              <a:rPr lang="en-US" dirty="0" smtClean="0"/>
              <a:t>In 1997, healthcare specific criteria were added.  These criteria were focused on core competencies, new technology implementation and sharing of electronic information, cost reduction, and alliances with other healthcare providers. </a:t>
            </a:r>
          </a:p>
          <a:p>
            <a:pPr>
              <a:spcBef>
                <a:spcPts val="0"/>
              </a:spcBef>
              <a:defRPr/>
            </a:pPr>
            <a:endParaRPr lang="en-US" dirty="0" smtClean="0"/>
          </a:p>
          <a:p>
            <a:pPr>
              <a:spcBef>
                <a:spcPts val="0"/>
              </a:spcBef>
              <a:defRPr/>
            </a:pPr>
            <a:r>
              <a:rPr lang="en-US" dirty="0" smtClean="0"/>
              <a:t>These were organized into seven interdependent categories: </a:t>
            </a:r>
          </a:p>
          <a:p>
            <a:pPr marL="634510" lvl="1" indent="-173048">
              <a:spcBef>
                <a:spcPts val="0"/>
              </a:spcBef>
              <a:buFont typeface="Arial" pitchFamily="34" charset="0"/>
              <a:buChar char="•"/>
              <a:defRPr/>
            </a:pPr>
            <a:r>
              <a:rPr lang="en-US" dirty="0" smtClean="0"/>
              <a:t>leadership, </a:t>
            </a:r>
          </a:p>
          <a:p>
            <a:pPr marL="634510" lvl="1" indent="-173048">
              <a:spcBef>
                <a:spcPts val="0"/>
              </a:spcBef>
              <a:buFont typeface="Arial" pitchFamily="34" charset="0"/>
              <a:buChar char="•"/>
              <a:defRPr/>
            </a:pPr>
            <a:r>
              <a:rPr lang="en-US" dirty="0" smtClean="0"/>
              <a:t>strategic planning, </a:t>
            </a:r>
          </a:p>
          <a:p>
            <a:pPr marL="634510" lvl="1" indent="-173048">
              <a:spcBef>
                <a:spcPts val="0"/>
              </a:spcBef>
              <a:buFont typeface="Arial" pitchFamily="34" charset="0"/>
              <a:buChar char="•"/>
              <a:defRPr/>
            </a:pPr>
            <a:r>
              <a:rPr lang="en-US" dirty="0" smtClean="0"/>
              <a:t>focus on patients, </a:t>
            </a:r>
          </a:p>
          <a:p>
            <a:pPr marL="634510" lvl="1" indent="-173048">
              <a:spcBef>
                <a:spcPts val="0"/>
              </a:spcBef>
              <a:buFont typeface="Arial" pitchFamily="34" charset="0"/>
              <a:buChar char="•"/>
              <a:defRPr/>
            </a:pPr>
            <a:r>
              <a:rPr lang="en-US" dirty="0" smtClean="0"/>
              <a:t>other customers, and markets, </a:t>
            </a:r>
          </a:p>
          <a:p>
            <a:pPr marL="634510" lvl="1" indent="-173048">
              <a:spcBef>
                <a:spcPts val="0"/>
              </a:spcBef>
              <a:buFont typeface="Arial" pitchFamily="34" charset="0"/>
              <a:buChar char="•"/>
              <a:defRPr/>
            </a:pPr>
            <a:r>
              <a:rPr lang="en-US" dirty="0" smtClean="0"/>
              <a:t>measurement, analysis, and knowledge management, </a:t>
            </a:r>
          </a:p>
          <a:p>
            <a:pPr marL="634510" lvl="1" indent="-173048">
              <a:spcBef>
                <a:spcPts val="0"/>
              </a:spcBef>
              <a:buFont typeface="Arial" pitchFamily="34" charset="0"/>
              <a:buChar char="•"/>
              <a:defRPr/>
            </a:pPr>
            <a:r>
              <a:rPr lang="en-US" dirty="0" smtClean="0"/>
              <a:t>staff focus, and</a:t>
            </a:r>
          </a:p>
          <a:p>
            <a:pPr marL="634510" lvl="1" indent="-173048">
              <a:spcBef>
                <a:spcPts val="0"/>
              </a:spcBef>
              <a:buFont typeface="Arial" pitchFamily="34" charset="0"/>
              <a:buChar char="•"/>
              <a:defRPr/>
            </a:pPr>
            <a:r>
              <a:rPr lang="en-US" dirty="0" smtClean="0"/>
              <a:t>process management, and organizational performance (National Institute of Standards and Technology, 2003). </a:t>
            </a:r>
          </a:p>
          <a:p>
            <a:pPr lvl="1">
              <a:spcBef>
                <a:spcPts val="0"/>
              </a:spcBef>
              <a:defRPr/>
            </a:pPr>
            <a:r>
              <a:rPr lang="en-US" dirty="0" smtClean="0"/>
              <a:t> </a:t>
            </a:r>
          </a:p>
          <a:p>
            <a:pPr eaLnBrk="1" hangingPunct="1">
              <a:spcBef>
                <a:spcPts val="0"/>
              </a:spcBef>
              <a:defRPr/>
            </a:pPr>
            <a:endParaRPr lang="en-US" dirty="0" smtClean="0"/>
          </a:p>
        </p:txBody>
      </p:sp>
    </p:spTree>
    <p:extLst>
      <p:ext uri="{BB962C8B-B14F-4D97-AF65-F5344CB8AC3E}">
        <p14:creationId xmlns:p14="http://schemas.microsoft.com/office/powerpoint/2010/main" val="18531694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25123124-AF4B-4D71-B557-C04E9B857EF6}" type="slidenum">
              <a:rPr lang="en-US" altLang="en-US" smtClean="0"/>
              <a:pPr/>
              <a:t>3</a:t>
            </a:fld>
            <a:endParaRPr lang="en-US" altLang="en-US" smtClean="0"/>
          </a:p>
        </p:txBody>
      </p:sp>
      <p:sp>
        <p:nvSpPr>
          <p:cNvPr id="10243" name="Rectangle 2"/>
          <p:cNvSpPr>
            <a:spLocks noGrp="1" noRot="1" noChangeAspect="1" noChangeArrowheads="1" noTextEdit="1"/>
          </p:cNvSpPr>
          <p:nvPr>
            <p:ph type="sldImg"/>
          </p:nvPr>
        </p:nvSpPr>
        <p:spPr>
          <a:ln/>
        </p:spPr>
      </p:sp>
      <p:sp>
        <p:nvSpPr>
          <p:cNvPr id="10244"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smtClean="0">
                <a:latin typeface="Arial" panose="020B0604020202020204" pitchFamily="34" charset="0"/>
              </a:rPr>
              <a:t>Topics covered in this unit are:</a:t>
            </a:r>
          </a:p>
          <a:p>
            <a:pPr marL="639763" lvl="1" indent="-174625">
              <a:buFontTx/>
              <a:buChar char="•"/>
            </a:pPr>
            <a:r>
              <a:rPr lang="en-US" altLang="en-US" smtClean="0">
                <a:latin typeface="Arial" panose="020B0604020202020204" pitchFamily="34" charset="0"/>
              </a:rPr>
              <a:t>Foundations of Quality Improvement, </a:t>
            </a:r>
          </a:p>
          <a:p>
            <a:pPr marL="639763" lvl="1" indent="-174625">
              <a:buFontTx/>
              <a:buChar char="•"/>
            </a:pPr>
            <a:r>
              <a:rPr lang="en-US" altLang="en-US" smtClean="0">
                <a:latin typeface="Arial" panose="020B0604020202020204" pitchFamily="34" charset="0"/>
              </a:rPr>
              <a:t>Methods for Quality Improvement,</a:t>
            </a:r>
          </a:p>
          <a:p>
            <a:pPr marL="639763" lvl="1" indent="-174625">
              <a:buFontTx/>
              <a:buChar char="•"/>
            </a:pPr>
            <a:r>
              <a:rPr lang="en-US" altLang="en-US" smtClean="0">
                <a:latin typeface="Arial" panose="020B0604020202020204" pitchFamily="34" charset="0"/>
              </a:rPr>
              <a:t>Tools for performing quality improvement, </a:t>
            </a:r>
          </a:p>
          <a:p>
            <a:pPr marL="639763" lvl="1" indent="-174625">
              <a:buFontTx/>
              <a:buChar char="•"/>
            </a:pPr>
            <a:r>
              <a:rPr lang="en-US" altLang="en-US" smtClean="0">
                <a:latin typeface="Arial" panose="020B0604020202020204" pitchFamily="34" charset="0"/>
              </a:rPr>
              <a:t>A Culture of Quality Improvement, and</a:t>
            </a:r>
          </a:p>
          <a:p>
            <a:pPr marL="639763" lvl="1" indent="-174625">
              <a:buFontTx/>
              <a:buChar char="•"/>
            </a:pPr>
            <a:r>
              <a:rPr lang="en-US" altLang="en-US" smtClean="0">
                <a:latin typeface="Arial" panose="020B0604020202020204" pitchFamily="34" charset="0"/>
              </a:rPr>
              <a:t>Mistakes in Quality Improvement.</a:t>
            </a:r>
          </a:p>
          <a:p>
            <a:pPr marL="639763" lvl="1" indent="-174625" eaLnBrk="1" hangingPunct="1">
              <a:buFontTx/>
              <a:buChar char="•"/>
            </a:pPr>
            <a:endParaRPr lang="en-US" altLang="en-US" smtClean="0">
              <a:latin typeface="Arial" panose="020B0604020202020204" pitchFamily="34" charset="0"/>
            </a:endParaRPr>
          </a:p>
        </p:txBody>
      </p:sp>
    </p:spTree>
    <p:extLst>
      <p:ext uri="{BB962C8B-B14F-4D97-AF65-F5344CB8AC3E}">
        <p14:creationId xmlns:p14="http://schemas.microsoft.com/office/powerpoint/2010/main" val="411040617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363842FC-E9DB-4156-A2E0-576E9E2FCCDC}" type="slidenum">
              <a:rPr lang="en-US" altLang="en-US" smtClean="0"/>
              <a:pPr/>
              <a:t>21</a:t>
            </a:fld>
            <a:endParaRPr lang="en-US" altLang="en-US" smtClean="0"/>
          </a:p>
        </p:txBody>
      </p:sp>
      <p:sp>
        <p:nvSpPr>
          <p:cNvPr id="47107" name="Rectangle 2"/>
          <p:cNvSpPr>
            <a:spLocks noGrp="1" noRot="1" noChangeAspect="1" noChangeArrowheads="1" noTextEdit="1"/>
          </p:cNvSpPr>
          <p:nvPr>
            <p:ph type="sldImg"/>
          </p:nvPr>
        </p:nvSpPr>
        <p:spPr>
          <a:ln/>
        </p:spPr>
      </p:sp>
      <p:sp>
        <p:nvSpPr>
          <p:cNvPr id="47108"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smtClean="0">
                <a:latin typeface="Arial" panose="020B0604020202020204" pitchFamily="34" charset="0"/>
              </a:rPr>
              <a:t>Dr. Paul Batalden formed an internal consulting division for continual improvement called the Quality Resource Group in the Hospital Corporation of America in the 1980s.  This group designed the FOCUS-PDCA model. (Strickland, 2003). </a:t>
            </a:r>
          </a:p>
          <a:p>
            <a:pPr marL="633413" lvl="1" indent="-171450">
              <a:buFontTx/>
              <a:buChar char="•"/>
            </a:pPr>
            <a:r>
              <a:rPr lang="en-US" altLang="en-US" smtClean="0">
                <a:latin typeface="Arial" panose="020B0604020202020204" pitchFamily="34" charset="0"/>
              </a:rPr>
              <a:t>Find an opportunity for improvement,</a:t>
            </a:r>
          </a:p>
          <a:p>
            <a:pPr marL="633413" lvl="1" indent="-171450">
              <a:buFontTx/>
              <a:buChar char="•"/>
            </a:pPr>
            <a:r>
              <a:rPr lang="en-US" altLang="en-US" smtClean="0">
                <a:latin typeface="Arial" panose="020B0604020202020204" pitchFamily="34" charset="0"/>
              </a:rPr>
              <a:t>Organize an effort,</a:t>
            </a:r>
          </a:p>
          <a:p>
            <a:pPr marL="633413" lvl="1" indent="-171450">
              <a:buFontTx/>
              <a:buChar char="•"/>
            </a:pPr>
            <a:r>
              <a:rPr lang="en-US" altLang="en-US" smtClean="0">
                <a:latin typeface="Arial" panose="020B0604020202020204" pitchFamily="34" charset="0"/>
              </a:rPr>
              <a:t>Clarify current understanding of how the process works,</a:t>
            </a:r>
          </a:p>
          <a:p>
            <a:pPr marL="633413" lvl="1" indent="-171450">
              <a:buFontTx/>
              <a:buChar char="•"/>
            </a:pPr>
            <a:r>
              <a:rPr lang="en-US" altLang="en-US" smtClean="0">
                <a:latin typeface="Arial" panose="020B0604020202020204" pitchFamily="34" charset="0"/>
              </a:rPr>
              <a:t>Understand the process variations and capability,</a:t>
            </a:r>
          </a:p>
          <a:p>
            <a:pPr marL="633413" lvl="1" indent="-171450">
              <a:buFontTx/>
              <a:buChar char="•"/>
            </a:pPr>
            <a:r>
              <a:rPr lang="en-US" altLang="en-US" smtClean="0">
                <a:latin typeface="Arial" panose="020B0604020202020204" pitchFamily="34" charset="0"/>
              </a:rPr>
              <a:t>Select a strategy for improvement, and</a:t>
            </a:r>
          </a:p>
          <a:p>
            <a:pPr marL="633413" lvl="1" indent="-171450">
              <a:buFontTx/>
              <a:buChar char="•"/>
            </a:pPr>
            <a:r>
              <a:rPr lang="en-US" altLang="en-US" smtClean="0">
                <a:latin typeface="Arial" panose="020B0604020202020204" pitchFamily="34" charset="0"/>
              </a:rPr>
              <a:t>Plan-Do-Check-Act cycle test the strategy to determine if it results in improvement.</a:t>
            </a:r>
          </a:p>
          <a:p>
            <a:pPr marL="633413" lvl="1" indent="-171450" eaLnBrk="1" hangingPunct="1">
              <a:buFontTx/>
              <a:buChar char="•"/>
            </a:pPr>
            <a:endParaRPr lang="en-US" altLang="en-US" smtClean="0">
              <a:latin typeface="Arial" panose="020B0604020202020204" pitchFamily="34" charset="0"/>
            </a:endParaRPr>
          </a:p>
        </p:txBody>
      </p:sp>
    </p:spTree>
    <p:extLst>
      <p:ext uri="{BB962C8B-B14F-4D97-AF65-F5344CB8AC3E}">
        <p14:creationId xmlns:p14="http://schemas.microsoft.com/office/powerpoint/2010/main" val="278106371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8A70FA0B-6B80-4550-A795-9E8BC004B49F}" type="slidenum">
              <a:rPr lang="en-US" altLang="en-US" smtClean="0"/>
              <a:pPr/>
              <a:t>22</a:t>
            </a:fld>
            <a:endParaRPr lang="en-US" altLang="en-US" smtClean="0"/>
          </a:p>
        </p:txBody>
      </p:sp>
      <p:sp>
        <p:nvSpPr>
          <p:cNvPr id="49155" name="Rectangle 2"/>
          <p:cNvSpPr>
            <a:spLocks noGrp="1" noRot="1" noChangeAspect="1" noChangeArrowheads="1" noTextEdit="1"/>
          </p:cNvSpPr>
          <p:nvPr>
            <p:ph type="sldImg"/>
          </p:nvPr>
        </p:nvSpPr>
        <p:spPr>
          <a:ln/>
        </p:spPr>
      </p:sp>
      <p:sp>
        <p:nvSpPr>
          <p:cNvPr id="51204" name="Rectangle 3"/>
          <p:cNvSpPr>
            <a:spLocks noGrp="1" noChangeArrowheads="1"/>
          </p:cNvSpPr>
          <p:nvPr>
            <p:ph type="body" idx="1"/>
          </p:nvPr>
        </p:nvSpPr>
        <p:spPr/>
        <p:txBody>
          <a:bodyPr/>
          <a:lstStyle/>
          <a:p>
            <a:pPr eaLnBrk="1" hangingPunct="1">
              <a:spcBef>
                <a:spcPts val="0"/>
              </a:spcBef>
              <a:defRPr/>
            </a:pPr>
            <a:r>
              <a:rPr lang="en-US" dirty="0"/>
              <a:t>An IHI panel of national experts guided the team members to </a:t>
            </a:r>
            <a:r>
              <a:rPr lang="en-US" dirty="0" smtClean="0"/>
              <a:t>study, test, and implement the most </a:t>
            </a:r>
            <a:r>
              <a:rPr lang="en-US" dirty="0"/>
              <a:t>current knowledge to produce rapid improvement in their organization.  Some of these are worldwide.</a:t>
            </a:r>
          </a:p>
          <a:p>
            <a:pPr eaLnBrk="1" hangingPunct="1">
              <a:spcBef>
                <a:spcPts val="0"/>
              </a:spcBef>
              <a:defRPr/>
            </a:pPr>
            <a:endParaRPr lang="en-US" dirty="0"/>
          </a:p>
          <a:p>
            <a:pPr eaLnBrk="1" hangingPunct="1">
              <a:spcBef>
                <a:spcPts val="0"/>
              </a:spcBef>
              <a:defRPr/>
            </a:pPr>
            <a:r>
              <a:rPr lang="en-US" dirty="0"/>
              <a:t>The FOCUS-PDCA model developed by Strickland in 2003 consisted of:</a:t>
            </a:r>
          </a:p>
          <a:p>
            <a:pPr marL="631300" lvl="1" indent="-169838">
              <a:buFont typeface="Arial" pitchFamily="34" charset="0"/>
              <a:buChar char="•"/>
              <a:defRPr/>
            </a:pPr>
            <a:r>
              <a:rPr lang="en-US" dirty="0">
                <a:cs typeface="Arial" charset="0"/>
              </a:rPr>
              <a:t>Finding an opportunity for improvement,</a:t>
            </a:r>
          </a:p>
          <a:p>
            <a:pPr marL="631300" lvl="1" indent="-169838">
              <a:buFont typeface="Arial" pitchFamily="34" charset="0"/>
              <a:buChar char="•"/>
              <a:defRPr/>
            </a:pPr>
            <a:r>
              <a:rPr lang="en-US" dirty="0">
                <a:cs typeface="Arial" charset="0"/>
              </a:rPr>
              <a:t>Organizing an effort,</a:t>
            </a:r>
          </a:p>
          <a:p>
            <a:pPr marL="631300" lvl="1" indent="-169838">
              <a:buFont typeface="Arial" pitchFamily="34" charset="0"/>
              <a:buChar char="•"/>
              <a:defRPr/>
            </a:pPr>
            <a:r>
              <a:rPr lang="en-US" dirty="0">
                <a:cs typeface="Arial" charset="0"/>
              </a:rPr>
              <a:t>Clarifying the current understanding of how the process works,</a:t>
            </a:r>
          </a:p>
          <a:p>
            <a:pPr marL="631300" lvl="1" indent="-169838">
              <a:buFont typeface="Arial" pitchFamily="34" charset="0"/>
              <a:buChar char="•"/>
              <a:defRPr/>
            </a:pPr>
            <a:r>
              <a:rPr lang="en-US" dirty="0">
                <a:cs typeface="Arial" charset="0"/>
              </a:rPr>
              <a:t>Understanding the process variations and capability, and</a:t>
            </a:r>
          </a:p>
          <a:p>
            <a:pPr marL="631300" lvl="1" indent="-169838">
              <a:buFont typeface="Arial" pitchFamily="34" charset="0"/>
              <a:buChar char="•"/>
              <a:defRPr/>
            </a:pPr>
            <a:r>
              <a:rPr lang="en-US" dirty="0">
                <a:cs typeface="Arial" charset="0"/>
              </a:rPr>
              <a:t>Selecting a strategy for improvement.</a:t>
            </a:r>
          </a:p>
          <a:p>
            <a:pPr marL="461462" lvl="1">
              <a:defRPr/>
            </a:pPr>
            <a:endParaRPr lang="en-US" dirty="0">
              <a:cs typeface="Arial" charset="0"/>
            </a:endParaRPr>
          </a:p>
          <a:p>
            <a:pPr>
              <a:defRPr/>
            </a:pPr>
            <a:r>
              <a:rPr lang="en-US" dirty="0">
                <a:cs typeface="Arial" charset="0"/>
              </a:rPr>
              <a:t>The Plan-Do-Check-Act cycle of testing the strategy is used to determine if the process change results in improvement, and the model support breakthrough collaborative series is typically 20-40 healthcare organization working together 6-8 months to improve a specific clinical or operational area.</a:t>
            </a:r>
          </a:p>
          <a:p>
            <a:pPr eaLnBrk="1" hangingPunct="1">
              <a:spcBef>
                <a:spcPts val="0"/>
              </a:spcBef>
              <a:defRPr/>
            </a:pPr>
            <a:endParaRPr lang="en-US" dirty="0"/>
          </a:p>
        </p:txBody>
      </p:sp>
    </p:spTree>
    <p:extLst>
      <p:ext uri="{BB962C8B-B14F-4D97-AF65-F5344CB8AC3E}">
        <p14:creationId xmlns:p14="http://schemas.microsoft.com/office/powerpoint/2010/main" val="26346803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5330124D-2823-4DCC-B67F-8E11246A45B4}" type="slidenum">
              <a:rPr lang="en-US" altLang="en-US" smtClean="0"/>
              <a:pPr/>
              <a:t>23</a:t>
            </a:fld>
            <a:endParaRPr lang="en-US" altLang="en-US" smtClean="0"/>
          </a:p>
        </p:txBody>
      </p:sp>
      <p:sp>
        <p:nvSpPr>
          <p:cNvPr id="51203" name="Rectangle 2"/>
          <p:cNvSpPr>
            <a:spLocks noGrp="1" noRot="1" noChangeAspect="1" noChangeArrowheads="1" noTextEdit="1"/>
          </p:cNvSpPr>
          <p:nvPr>
            <p:ph type="sldImg"/>
          </p:nvPr>
        </p:nvSpPr>
        <p:spPr>
          <a:ln/>
        </p:spPr>
      </p:sp>
      <p:sp>
        <p:nvSpPr>
          <p:cNvPr id="49156" name="Rectangle 3"/>
          <p:cNvSpPr>
            <a:spLocks noGrp="1" noChangeArrowheads="1"/>
          </p:cNvSpPr>
          <p:nvPr>
            <p:ph type="body" idx="1"/>
          </p:nvPr>
        </p:nvSpPr>
        <p:spPr>
          <a:xfrm>
            <a:off x="1089025" y="4416425"/>
            <a:ext cx="4832350" cy="4183063"/>
          </a:xfrm>
        </p:spPr>
        <p:txBody>
          <a:bodyPr/>
          <a:lstStyle/>
          <a:p>
            <a:pPr eaLnBrk="1" hangingPunct="1">
              <a:lnSpc>
                <a:spcPct val="80000"/>
              </a:lnSpc>
              <a:spcBef>
                <a:spcPts val="0"/>
              </a:spcBef>
              <a:defRPr/>
            </a:pPr>
            <a:r>
              <a:rPr lang="en-US" dirty="0" smtClean="0">
                <a:latin typeface="Arial" pitchFamily="34" charset="0"/>
              </a:rPr>
              <a:t>The International Standards Organization in 1987 introduced the initial ISO 9000 guidelines for performance improvement. Components of these guidelines include:</a:t>
            </a:r>
          </a:p>
          <a:p>
            <a:pPr lvl="1" eaLnBrk="1" hangingPunct="1">
              <a:lnSpc>
                <a:spcPct val="80000"/>
              </a:lnSpc>
              <a:spcBef>
                <a:spcPts val="0"/>
              </a:spcBef>
              <a:defRPr/>
            </a:pPr>
            <a:endParaRPr lang="en-US" dirty="0" smtClean="0">
              <a:latin typeface="Arial" pitchFamily="34" charset="0"/>
            </a:endParaRPr>
          </a:p>
          <a:p>
            <a:pPr marL="271741" lvl="1" indent="-169838" eaLnBrk="1" hangingPunct="1">
              <a:lnSpc>
                <a:spcPct val="80000"/>
              </a:lnSpc>
              <a:spcBef>
                <a:spcPts val="0"/>
              </a:spcBef>
              <a:buFont typeface="Arial" pitchFamily="34" charset="0"/>
              <a:buChar char="•"/>
              <a:defRPr/>
            </a:pPr>
            <a:r>
              <a:rPr lang="en-US" dirty="0" smtClean="0">
                <a:latin typeface="Arial" pitchFamily="34" charset="0"/>
              </a:rPr>
              <a:t>Design and develop a QI program,</a:t>
            </a:r>
          </a:p>
          <a:p>
            <a:pPr marL="271741" lvl="1" indent="-169838" eaLnBrk="1" hangingPunct="1">
              <a:lnSpc>
                <a:spcPct val="80000"/>
              </a:lnSpc>
              <a:spcBef>
                <a:spcPts val="0"/>
              </a:spcBef>
              <a:buFont typeface="Arial" pitchFamily="34" charset="0"/>
              <a:buChar char="•"/>
              <a:defRPr/>
            </a:pPr>
            <a:r>
              <a:rPr lang="en-US" dirty="0" smtClean="0">
                <a:latin typeface="Arial" pitchFamily="34" charset="0"/>
              </a:rPr>
              <a:t>Create a sociocultural environment and a structure that supports improvement,</a:t>
            </a:r>
          </a:p>
          <a:p>
            <a:pPr marL="271741" lvl="1" indent="-169838" eaLnBrk="1" hangingPunct="1">
              <a:lnSpc>
                <a:spcPct val="80000"/>
              </a:lnSpc>
              <a:spcBef>
                <a:spcPts val="0"/>
              </a:spcBef>
              <a:buFont typeface="Arial" pitchFamily="34" charset="0"/>
              <a:buChar char="•"/>
              <a:defRPr/>
            </a:pPr>
            <a:r>
              <a:rPr lang="en-US" dirty="0" smtClean="0">
                <a:latin typeface="Arial" pitchFamily="34" charset="0"/>
              </a:rPr>
              <a:t>Reduce or avoid quality losses,</a:t>
            </a:r>
          </a:p>
          <a:p>
            <a:pPr marL="271741" lvl="1" indent="-169838" eaLnBrk="1" hangingPunct="1">
              <a:lnSpc>
                <a:spcPct val="80000"/>
              </a:lnSpc>
              <a:spcBef>
                <a:spcPts val="0"/>
              </a:spcBef>
              <a:buFont typeface="Arial" pitchFamily="34" charset="0"/>
              <a:buChar char="•"/>
              <a:defRPr/>
            </a:pPr>
            <a:r>
              <a:rPr lang="en-US" dirty="0" smtClean="0">
                <a:latin typeface="Arial" pitchFamily="34" charset="0"/>
              </a:rPr>
              <a:t>Define QI responsibilities,</a:t>
            </a:r>
          </a:p>
          <a:p>
            <a:pPr marL="271741" lvl="1" indent="-169838" eaLnBrk="1" hangingPunct="1">
              <a:lnSpc>
                <a:spcPct val="80000"/>
              </a:lnSpc>
              <a:spcBef>
                <a:spcPts val="0"/>
              </a:spcBef>
              <a:buFont typeface="Arial" pitchFamily="34" charset="0"/>
              <a:buChar char="•"/>
              <a:defRPr/>
            </a:pPr>
            <a:r>
              <a:rPr lang="en-US" dirty="0" smtClean="0">
                <a:latin typeface="Arial" pitchFamily="34" charset="0"/>
              </a:rPr>
              <a:t>Develop an improvement planning process,</a:t>
            </a:r>
          </a:p>
          <a:p>
            <a:pPr marL="271741" lvl="1" indent="-169838" eaLnBrk="1" hangingPunct="1">
              <a:lnSpc>
                <a:spcPct val="80000"/>
              </a:lnSpc>
              <a:spcBef>
                <a:spcPts val="0"/>
              </a:spcBef>
              <a:buFont typeface="Arial" pitchFamily="34" charset="0"/>
              <a:buChar char="•"/>
              <a:defRPr/>
            </a:pPr>
            <a:r>
              <a:rPr lang="en-US" dirty="0" smtClean="0">
                <a:latin typeface="Arial" pitchFamily="34" charset="0"/>
              </a:rPr>
              <a:t>Develop an improvement measurement process,</a:t>
            </a:r>
          </a:p>
          <a:p>
            <a:pPr marL="271741" lvl="1" indent="-169838" eaLnBrk="1" hangingPunct="1">
              <a:lnSpc>
                <a:spcPct val="80000"/>
              </a:lnSpc>
              <a:spcBef>
                <a:spcPts val="0"/>
              </a:spcBef>
              <a:buFont typeface="Arial" pitchFamily="34" charset="0"/>
              <a:buChar char="•"/>
              <a:defRPr/>
            </a:pPr>
            <a:r>
              <a:rPr lang="en-US" dirty="0" smtClean="0">
                <a:latin typeface="Arial" pitchFamily="34" charset="0"/>
              </a:rPr>
              <a:t>Develop an improvement review process,</a:t>
            </a:r>
          </a:p>
          <a:p>
            <a:pPr marL="271741" lvl="1" indent="-169838" eaLnBrk="1" hangingPunct="1">
              <a:lnSpc>
                <a:spcPct val="80000"/>
              </a:lnSpc>
              <a:spcBef>
                <a:spcPts val="0"/>
              </a:spcBef>
              <a:buFont typeface="Arial" pitchFamily="34" charset="0"/>
              <a:buChar char="•"/>
              <a:defRPr/>
            </a:pPr>
            <a:r>
              <a:rPr lang="en-US" dirty="0" smtClean="0">
                <a:latin typeface="Arial" pitchFamily="34" charset="0"/>
              </a:rPr>
              <a:t>Carry out QI projects, and</a:t>
            </a:r>
          </a:p>
          <a:p>
            <a:pPr marL="271741" lvl="1" indent="-169838" eaLnBrk="1" hangingPunct="1">
              <a:lnSpc>
                <a:spcPct val="80000"/>
              </a:lnSpc>
              <a:spcBef>
                <a:spcPts val="0"/>
              </a:spcBef>
              <a:buFont typeface="Arial" pitchFamily="34" charset="0"/>
              <a:buChar char="•"/>
              <a:defRPr/>
            </a:pPr>
            <a:r>
              <a:rPr lang="en-US" dirty="0" smtClean="0">
                <a:latin typeface="Arial" pitchFamily="34" charset="0"/>
              </a:rPr>
              <a:t>Analyze the facts before you decide to do QI.</a:t>
            </a:r>
          </a:p>
          <a:p>
            <a:pPr eaLnBrk="1" hangingPunct="1">
              <a:spcBef>
                <a:spcPts val="0"/>
              </a:spcBef>
              <a:defRPr/>
            </a:pPr>
            <a:endParaRPr lang="en-US" dirty="0" smtClean="0">
              <a:latin typeface="Arial" pitchFamily="34" charset="0"/>
            </a:endParaRPr>
          </a:p>
        </p:txBody>
      </p:sp>
    </p:spTree>
    <p:extLst>
      <p:ext uri="{BB962C8B-B14F-4D97-AF65-F5344CB8AC3E}">
        <p14:creationId xmlns:p14="http://schemas.microsoft.com/office/powerpoint/2010/main" val="138054407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8A3D65D6-1518-4DE3-8151-3C46EFF5D63B}" type="slidenum">
              <a:rPr lang="en-US" altLang="en-US" smtClean="0"/>
              <a:pPr/>
              <a:t>24</a:t>
            </a:fld>
            <a:endParaRPr lang="en-US" altLang="en-US" smtClean="0"/>
          </a:p>
        </p:txBody>
      </p:sp>
      <p:sp>
        <p:nvSpPr>
          <p:cNvPr id="53251" name="Rectangle 2"/>
          <p:cNvSpPr>
            <a:spLocks noGrp="1" noRot="1" noChangeAspect="1" noChangeArrowheads="1" noTextEdit="1"/>
          </p:cNvSpPr>
          <p:nvPr>
            <p:ph type="sldImg"/>
          </p:nvPr>
        </p:nvSpPr>
        <p:spPr>
          <a:ln/>
        </p:spPr>
      </p:sp>
      <p:sp>
        <p:nvSpPr>
          <p:cNvPr id="53252"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smtClean="0">
                <a:latin typeface="Arial" panose="020B0604020202020204" pitchFamily="34" charset="0"/>
              </a:rPr>
              <a:t>Kaizen is a Japanese term for change for the better; the common English term is </a:t>
            </a:r>
            <a:r>
              <a:rPr lang="en-US" altLang="en-US" i="1" smtClean="0">
                <a:latin typeface="Arial" panose="020B0604020202020204" pitchFamily="34" charset="0"/>
              </a:rPr>
              <a:t>continuous improvement</a:t>
            </a:r>
            <a:r>
              <a:rPr lang="en-US" altLang="en-US" smtClean="0">
                <a:latin typeface="Arial" panose="020B0604020202020204" pitchFamily="34" charset="0"/>
              </a:rPr>
              <a:t>. </a:t>
            </a:r>
          </a:p>
          <a:p>
            <a:endParaRPr lang="en-US" altLang="en-US" smtClean="0">
              <a:latin typeface="Arial" panose="020B0604020202020204" pitchFamily="34" charset="0"/>
            </a:endParaRPr>
          </a:p>
          <a:p>
            <a:r>
              <a:rPr lang="en-US" altLang="en-US" smtClean="0">
                <a:latin typeface="Arial" panose="020B0604020202020204" pitchFamily="34" charset="0"/>
              </a:rPr>
              <a:t>The term connotes ongoing improvement involving everyone and assumes our way of life deserves to be constantly improved.  It also includes improvement practices such as:  customer orientation, automation, and quality improvement.</a:t>
            </a:r>
          </a:p>
          <a:p>
            <a:pPr eaLnBrk="1" hangingPunct="1"/>
            <a:endParaRPr lang="en-US" altLang="en-US" smtClean="0">
              <a:latin typeface="Arial" panose="020B0604020202020204" pitchFamily="34" charset="0"/>
            </a:endParaRPr>
          </a:p>
          <a:p>
            <a:endParaRPr lang="en-US" altLang="en-US" smtClean="0">
              <a:latin typeface="Arial" panose="020B0604020202020204" pitchFamily="34" charset="0"/>
            </a:endParaRPr>
          </a:p>
        </p:txBody>
      </p:sp>
    </p:spTree>
    <p:extLst>
      <p:ext uri="{BB962C8B-B14F-4D97-AF65-F5344CB8AC3E}">
        <p14:creationId xmlns:p14="http://schemas.microsoft.com/office/powerpoint/2010/main" val="16719739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0E40DD63-E245-4017-9619-A8A1A47711B5}" type="slidenum">
              <a:rPr lang="en-US" altLang="en-US" smtClean="0"/>
              <a:pPr/>
              <a:t>25</a:t>
            </a:fld>
            <a:endParaRPr lang="en-US" altLang="en-US" smtClean="0"/>
          </a:p>
        </p:txBody>
      </p:sp>
      <p:sp>
        <p:nvSpPr>
          <p:cNvPr id="55299" name="Rectangle 2"/>
          <p:cNvSpPr>
            <a:spLocks noGrp="1" noRot="1" noChangeAspect="1" noChangeArrowheads="1" noTextEdit="1"/>
          </p:cNvSpPr>
          <p:nvPr>
            <p:ph type="sldImg"/>
          </p:nvPr>
        </p:nvSpPr>
        <p:spPr>
          <a:ln/>
        </p:spPr>
      </p:sp>
      <p:sp>
        <p:nvSpPr>
          <p:cNvPr id="55300"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smtClean="0">
                <a:latin typeface="Arial" panose="020B0604020202020204" pitchFamily="34" charset="0"/>
              </a:rPr>
              <a:t>Lean thinking is a way to work more efficiently and effectively while providing customers with what they want when they want it. It is a philosophy and set of tools that aims to eliminate waste from processes. It also focuses on what adds value in processes from the perspective of the customer. The frontline workers are heavily involved in this approach. </a:t>
            </a:r>
          </a:p>
          <a:p>
            <a:r>
              <a:rPr lang="en-US" altLang="en-US" smtClean="0">
                <a:latin typeface="Arial" panose="020B0604020202020204" pitchFamily="34" charset="0"/>
              </a:rPr>
              <a:t> </a:t>
            </a:r>
          </a:p>
          <a:p>
            <a:r>
              <a:rPr lang="en-US" altLang="en-US" smtClean="0">
                <a:latin typeface="Arial" panose="020B0604020202020204" pitchFamily="34" charset="0"/>
              </a:rPr>
              <a:t>While the primary focus is waste, the outcomes of utilizing Lean tools are efficiency, quality, and customer service. Implementation requires a commitment and support by management and participation of all the personnel within an organization to be successful. Some institutions have implemented Lean using an onsite trainer from industry.  </a:t>
            </a:r>
          </a:p>
          <a:p>
            <a:pPr eaLnBrk="1" hangingPunct="1"/>
            <a:endParaRPr lang="en-US" altLang="en-US" smtClean="0">
              <a:latin typeface="Arial" panose="020B0604020202020204" pitchFamily="34" charset="0"/>
            </a:endParaRPr>
          </a:p>
        </p:txBody>
      </p:sp>
    </p:spTree>
    <p:extLst>
      <p:ext uri="{BB962C8B-B14F-4D97-AF65-F5344CB8AC3E}">
        <p14:creationId xmlns:p14="http://schemas.microsoft.com/office/powerpoint/2010/main" val="74049500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4BCFE7C1-F9C4-4850-BFB4-3E7544BD5058}" type="slidenum">
              <a:rPr lang="en-US" altLang="en-US" smtClean="0"/>
              <a:pPr/>
              <a:t>26</a:t>
            </a:fld>
            <a:endParaRPr lang="en-US" altLang="en-US" smtClean="0"/>
          </a:p>
        </p:txBody>
      </p:sp>
      <p:sp>
        <p:nvSpPr>
          <p:cNvPr id="57347" name="Rectangle 2"/>
          <p:cNvSpPr>
            <a:spLocks noGrp="1" noRot="1" noChangeAspect="1" noChangeArrowheads="1" noTextEdit="1"/>
          </p:cNvSpPr>
          <p:nvPr>
            <p:ph type="sldImg"/>
          </p:nvPr>
        </p:nvSpPr>
        <p:spPr>
          <a:ln/>
        </p:spPr>
      </p:sp>
      <p:sp>
        <p:nvSpPr>
          <p:cNvPr id="57348"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smtClean="0">
                <a:latin typeface="Arial" panose="020B0604020202020204" pitchFamily="34" charset="0"/>
              </a:rPr>
              <a:t>Assumptions underlying Lean thinking are</a:t>
            </a:r>
          </a:p>
          <a:p>
            <a:pPr marL="271463" lvl="1" indent="-168275">
              <a:buFontTx/>
              <a:buChar char="•"/>
            </a:pPr>
            <a:r>
              <a:rPr lang="en-US" altLang="en-US" smtClean="0">
                <a:latin typeface="Arial" panose="020B0604020202020204" pitchFamily="34" charset="0"/>
              </a:rPr>
              <a:t>People value the visual effect of flow,</a:t>
            </a:r>
          </a:p>
          <a:p>
            <a:pPr marL="271463" lvl="1" indent="-168275">
              <a:buFontTx/>
              <a:buChar char="•"/>
            </a:pPr>
            <a:r>
              <a:rPr lang="en-US" altLang="en-US" smtClean="0">
                <a:latin typeface="Arial" panose="020B0604020202020204" pitchFamily="34" charset="0"/>
              </a:rPr>
              <a:t>Waste is the main restriction to profitability,</a:t>
            </a:r>
          </a:p>
          <a:p>
            <a:pPr marL="271463" lvl="1" indent="-168275">
              <a:buFontTx/>
              <a:buChar char="•"/>
            </a:pPr>
            <a:r>
              <a:rPr lang="en-US" altLang="en-US" smtClean="0">
                <a:latin typeface="Arial" panose="020B0604020202020204" pitchFamily="34" charset="0"/>
              </a:rPr>
              <a:t>Many small improvements in rapid succession are more beneficial than analytical study,</a:t>
            </a:r>
          </a:p>
          <a:p>
            <a:pPr marL="271463" lvl="1" indent="-168275">
              <a:buFontTx/>
              <a:buChar char="•"/>
            </a:pPr>
            <a:r>
              <a:rPr lang="en-US" altLang="en-US" smtClean="0">
                <a:latin typeface="Arial" panose="020B0604020202020204" pitchFamily="34" charset="0"/>
              </a:rPr>
              <a:t>Process interaction effects will be resolved through value stream refinement, </a:t>
            </a:r>
          </a:p>
          <a:p>
            <a:pPr marL="271463" lvl="1" indent="-168275">
              <a:buFontTx/>
              <a:buChar char="•"/>
            </a:pPr>
            <a:r>
              <a:rPr lang="en-US" altLang="en-US" smtClean="0">
                <a:latin typeface="Arial" panose="020B0604020202020204" pitchFamily="34" charset="0"/>
              </a:rPr>
              <a:t>People in operations appreciate this approach, and</a:t>
            </a:r>
          </a:p>
          <a:p>
            <a:pPr marL="271463" lvl="1" indent="-168275">
              <a:buFontTx/>
              <a:buChar char="•"/>
            </a:pPr>
            <a:r>
              <a:rPr lang="en-US" altLang="en-US" smtClean="0">
                <a:latin typeface="Arial" panose="020B0604020202020204" pitchFamily="34" charset="0"/>
              </a:rPr>
              <a:t>Lean involves many people in the value stream. </a:t>
            </a:r>
          </a:p>
          <a:p>
            <a:r>
              <a:rPr lang="en-US" altLang="en-US" smtClean="0">
                <a:latin typeface="Arial" panose="020B0604020202020204" pitchFamily="34" charset="0"/>
              </a:rPr>
              <a:t> </a:t>
            </a:r>
          </a:p>
          <a:p>
            <a:r>
              <a:rPr lang="en-US" altLang="en-US" smtClean="0">
                <a:latin typeface="Arial" panose="020B0604020202020204" pitchFamily="34" charset="0"/>
              </a:rPr>
              <a:t>Transitioning to Flow thinking causes vast changes in how people perceive their roles in the organization and relationships to the product.</a:t>
            </a:r>
          </a:p>
          <a:p>
            <a:r>
              <a:rPr lang="en-US" altLang="en-US" sz="800" b="1" smtClean="0">
                <a:latin typeface="Arial" panose="020B0604020202020204" pitchFamily="34" charset="0"/>
              </a:rPr>
              <a:t> </a:t>
            </a:r>
            <a:endParaRPr lang="en-US" altLang="en-US" sz="2400" smtClean="0">
              <a:latin typeface="Arial" panose="020B0604020202020204" pitchFamily="34" charset="0"/>
            </a:endParaRPr>
          </a:p>
          <a:p>
            <a:pPr eaLnBrk="1" hangingPunct="1"/>
            <a:endParaRPr lang="en-US" altLang="en-US" smtClean="0">
              <a:latin typeface="Arial" panose="020B0604020202020204" pitchFamily="34" charset="0"/>
            </a:endParaRPr>
          </a:p>
        </p:txBody>
      </p:sp>
    </p:spTree>
    <p:extLst>
      <p:ext uri="{BB962C8B-B14F-4D97-AF65-F5344CB8AC3E}">
        <p14:creationId xmlns:p14="http://schemas.microsoft.com/office/powerpoint/2010/main" val="121997103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25B46AC8-503C-437A-96D7-875D99B65A5D}" type="slidenum">
              <a:rPr lang="en-US" altLang="en-US" smtClean="0"/>
              <a:pPr/>
              <a:t>27</a:t>
            </a:fld>
            <a:endParaRPr lang="en-US" altLang="en-US" smtClean="0"/>
          </a:p>
        </p:txBody>
      </p:sp>
      <p:sp>
        <p:nvSpPr>
          <p:cNvPr id="59395" name="Rectangle 2"/>
          <p:cNvSpPr>
            <a:spLocks noGrp="1" noRot="1" noChangeAspect="1" noChangeArrowheads="1" noTextEdit="1"/>
          </p:cNvSpPr>
          <p:nvPr>
            <p:ph type="sldImg"/>
          </p:nvPr>
        </p:nvSpPr>
        <p:spPr>
          <a:ln/>
        </p:spPr>
      </p:sp>
      <p:sp>
        <p:nvSpPr>
          <p:cNvPr id="57348" name="Rectangle 3"/>
          <p:cNvSpPr>
            <a:spLocks noGrp="1" noChangeArrowheads="1"/>
          </p:cNvSpPr>
          <p:nvPr>
            <p:ph type="body" idx="1"/>
          </p:nvPr>
        </p:nvSpPr>
        <p:spPr>
          <a:xfrm>
            <a:off x="1165225" y="4416425"/>
            <a:ext cx="4679950" cy="4183063"/>
          </a:xfrm>
        </p:spPr>
        <p:txBody>
          <a:bodyPr/>
          <a:lstStyle/>
          <a:p>
            <a:pPr eaLnBrk="1" hangingPunct="1">
              <a:spcBef>
                <a:spcPts val="0"/>
              </a:spcBef>
              <a:defRPr/>
            </a:pPr>
            <a:r>
              <a:rPr lang="en-US" dirty="0"/>
              <a:t>Six </a:t>
            </a:r>
            <a:r>
              <a:rPr lang="en-US" dirty="0" smtClean="0"/>
              <a:t>Sigma </a:t>
            </a:r>
            <a:r>
              <a:rPr lang="en-US" dirty="0"/>
              <a:t>was developed by Hewlett-Packard, Motorola, and GE and comes directly from quality thinking in the 1930s.  It combines established methods such as statistical process </a:t>
            </a:r>
            <a:r>
              <a:rPr lang="en-US" dirty="0" smtClean="0"/>
              <a:t>control, design of experiments and FMEA in </a:t>
            </a:r>
            <a:r>
              <a:rPr lang="en-US" dirty="0"/>
              <a:t>an overall framework with the primary </a:t>
            </a:r>
            <a:r>
              <a:rPr lang="en-US" dirty="0" smtClean="0"/>
              <a:t>aim of reducing </a:t>
            </a:r>
            <a:r>
              <a:rPr lang="en-US" dirty="0"/>
              <a:t>variation in the process.  </a:t>
            </a:r>
            <a:r>
              <a:rPr lang="en-US" dirty="0" smtClean="0"/>
              <a:t>Six Sigma aims to reduce variation through five clearly-defined steps: </a:t>
            </a:r>
            <a:r>
              <a:rPr lang="en-US" dirty="0"/>
              <a:t>Define, Measure, Analyze, Improve, and Control.  These are described here.</a:t>
            </a:r>
          </a:p>
          <a:p>
            <a:pPr>
              <a:spcBef>
                <a:spcPts val="0"/>
              </a:spcBef>
              <a:defRPr/>
            </a:pPr>
            <a:endParaRPr lang="en-US" dirty="0" smtClean="0"/>
          </a:p>
          <a:p>
            <a:pPr marL="230732" indent="-230732">
              <a:spcBef>
                <a:spcPts val="0"/>
              </a:spcBef>
              <a:buFont typeface="+mj-lt"/>
              <a:buAutoNum type="arabicPeriod"/>
              <a:defRPr/>
            </a:pPr>
            <a:r>
              <a:rPr lang="en-US" b="1" dirty="0" smtClean="0"/>
              <a:t>Define</a:t>
            </a:r>
            <a:r>
              <a:rPr lang="en-US" dirty="0" smtClean="0"/>
              <a:t> - Project goals and boundaries are set, and issues are identified that must be addressed to achieve improved quality.</a:t>
            </a:r>
          </a:p>
          <a:p>
            <a:pPr marL="230732" indent="-230732">
              <a:spcBef>
                <a:spcPts val="0"/>
              </a:spcBef>
              <a:buFont typeface="+mj-lt"/>
              <a:buAutoNum type="arabicPeriod"/>
              <a:defRPr/>
            </a:pPr>
            <a:r>
              <a:rPr lang="en-US" b="1" dirty="0" smtClean="0"/>
              <a:t>Measure</a:t>
            </a:r>
            <a:r>
              <a:rPr lang="en-US" dirty="0" smtClean="0"/>
              <a:t> – Information about the current situation is gathered in order to obtain baseline data on current process performance and identify problem areas.</a:t>
            </a:r>
          </a:p>
          <a:p>
            <a:pPr marL="230732" indent="-230732">
              <a:spcBef>
                <a:spcPts val="0"/>
              </a:spcBef>
              <a:buFont typeface="+mj-lt"/>
              <a:buAutoNum type="arabicPeriod"/>
              <a:defRPr/>
            </a:pPr>
            <a:r>
              <a:rPr lang="en-US" b="1" dirty="0" smtClean="0"/>
              <a:t>Analyze</a:t>
            </a:r>
            <a:r>
              <a:rPr lang="en-US" dirty="0" smtClean="0"/>
              <a:t> – Root causes of quality problems are identified and confirmed with appropriate data analysis tools.</a:t>
            </a:r>
          </a:p>
          <a:p>
            <a:pPr marL="230732" indent="-230732">
              <a:spcBef>
                <a:spcPts val="0"/>
              </a:spcBef>
              <a:buFont typeface="+mj-lt"/>
              <a:buAutoNum type="arabicPeriod"/>
              <a:defRPr/>
            </a:pPr>
            <a:r>
              <a:rPr lang="en-US" b="1" dirty="0" smtClean="0"/>
              <a:t>Improve</a:t>
            </a:r>
            <a:r>
              <a:rPr lang="en-US" dirty="0" smtClean="0"/>
              <a:t> – Solutions are implemented to address the root causes of problems identified during the analysis phase.</a:t>
            </a:r>
          </a:p>
          <a:p>
            <a:pPr marL="230732" indent="-230732">
              <a:spcBef>
                <a:spcPts val="0"/>
              </a:spcBef>
              <a:buFont typeface="+mj-lt"/>
              <a:buAutoNum type="arabicPeriod"/>
              <a:defRPr/>
            </a:pPr>
            <a:r>
              <a:rPr lang="en-US" b="1" dirty="0" smtClean="0"/>
              <a:t>Control</a:t>
            </a:r>
            <a:r>
              <a:rPr lang="en-US" dirty="0" smtClean="0"/>
              <a:t> – Improvements are elevated and monitored.  Hold the gains.</a:t>
            </a:r>
          </a:p>
          <a:p>
            <a:pPr marL="230732" indent="-230732" eaLnBrk="1" hangingPunct="1">
              <a:spcBef>
                <a:spcPts val="0"/>
              </a:spcBef>
              <a:buFont typeface="+mj-lt"/>
              <a:buAutoNum type="arabicPeriod"/>
              <a:defRPr/>
            </a:pPr>
            <a:endParaRPr lang="en-US" dirty="0" smtClean="0"/>
          </a:p>
        </p:txBody>
      </p:sp>
    </p:spTree>
    <p:extLst>
      <p:ext uri="{BB962C8B-B14F-4D97-AF65-F5344CB8AC3E}">
        <p14:creationId xmlns:p14="http://schemas.microsoft.com/office/powerpoint/2010/main" val="113343026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B9F60979-6629-4255-B621-ECC7F8AD056D}" type="slidenum">
              <a:rPr lang="en-US" altLang="en-US" smtClean="0"/>
              <a:pPr/>
              <a:t>28</a:t>
            </a:fld>
            <a:endParaRPr lang="en-US" altLang="en-US" smtClean="0"/>
          </a:p>
        </p:txBody>
      </p:sp>
      <p:sp>
        <p:nvSpPr>
          <p:cNvPr id="61443" name="Rectangle 2"/>
          <p:cNvSpPr>
            <a:spLocks noGrp="1" noRot="1" noChangeAspect="1" noChangeArrowheads="1" noTextEdit="1"/>
          </p:cNvSpPr>
          <p:nvPr>
            <p:ph type="sldImg"/>
          </p:nvPr>
        </p:nvSpPr>
        <p:spPr>
          <a:ln/>
        </p:spPr>
      </p:sp>
      <p:sp>
        <p:nvSpPr>
          <p:cNvPr id="61444"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defTabSz="920750" eaLnBrk="1" hangingPunct="1"/>
            <a:r>
              <a:rPr lang="en-US" altLang="en-US" smtClean="0">
                <a:latin typeface="Arial" panose="020B0604020202020204" pitchFamily="34" charset="0"/>
              </a:rPr>
              <a:t>Ransom, et al created an inventory and brief description of useful tools for quality improvement in healthcare.  This inventory is provided here for your use. Flowcharts, cause-and-effect diagrams, Pareto charts, and check sheets are used to collect early information about processes in place in the healthcare setting.                        </a:t>
            </a:r>
          </a:p>
          <a:p>
            <a:pPr defTabSz="920750" eaLnBrk="1" hangingPunct="1"/>
            <a:endParaRPr lang="en-US" altLang="en-US" smtClean="0">
              <a:latin typeface="Arial" panose="020B0604020202020204" pitchFamily="34" charset="0"/>
            </a:endParaRPr>
          </a:p>
        </p:txBody>
      </p:sp>
    </p:spTree>
    <p:extLst>
      <p:ext uri="{BB962C8B-B14F-4D97-AF65-F5344CB8AC3E}">
        <p14:creationId xmlns:p14="http://schemas.microsoft.com/office/powerpoint/2010/main" val="407361554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C60006D7-F176-490E-8B6E-4CD2AB86299B}" type="slidenum">
              <a:rPr lang="en-US" altLang="en-US" smtClean="0"/>
              <a:pPr/>
              <a:t>29</a:t>
            </a:fld>
            <a:endParaRPr lang="en-US" altLang="en-US" smtClean="0"/>
          </a:p>
        </p:txBody>
      </p:sp>
      <p:sp>
        <p:nvSpPr>
          <p:cNvPr id="63491" name="Rectangle 2"/>
          <p:cNvSpPr>
            <a:spLocks noGrp="1" noRot="1" noChangeAspect="1" noChangeArrowheads="1" noTextEdit="1"/>
          </p:cNvSpPr>
          <p:nvPr>
            <p:ph type="sldImg"/>
          </p:nvPr>
        </p:nvSpPr>
        <p:spPr>
          <a:ln/>
        </p:spPr>
      </p:sp>
      <p:sp>
        <p:nvSpPr>
          <p:cNvPr id="63492"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lnSpc>
                <a:spcPct val="80000"/>
              </a:lnSpc>
            </a:pPr>
            <a:r>
              <a:rPr lang="en-US" altLang="en-US" sz="1000" smtClean="0">
                <a:latin typeface="Arial" panose="020B0604020202020204" pitchFamily="34" charset="0"/>
              </a:rPr>
              <a:t>Basic tools are used to define and analyze discrete processes that usually produce quantitative data.  These four  help the analyst understand the process, identify potential causes for process performance problems, and collect and display data indicating which causes are most prevalent.  Unit 2 of this component provides a detailed presentation of flowcharts and other process diagrams.  </a:t>
            </a:r>
          </a:p>
          <a:p>
            <a:pPr eaLnBrk="1" hangingPunct="1">
              <a:lnSpc>
                <a:spcPct val="80000"/>
              </a:lnSpc>
            </a:pPr>
            <a:endParaRPr lang="en-US" altLang="en-US" sz="1000" b="1" smtClean="0">
              <a:latin typeface="Arial" panose="020B0604020202020204" pitchFamily="34" charset="0"/>
            </a:endParaRPr>
          </a:p>
          <a:p>
            <a:pPr eaLnBrk="1" hangingPunct="1">
              <a:lnSpc>
                <a:spcPct val="80000"/>
              </a:lnSpc>
            </a:pPr>
            <a:r>
              <a:rPr lang="en-US" altLang="en-US" sz="1000" b="1" smtClean="0">
                <a:latin typeface="Arial" panose="020B0604020202020204" pitchFamily="34" charset="0"/>
              </a:rPr>
              <a:t>RUN CHART                 </a:t>
            </a:r>
            <a:r>
              <a:rPr lang="en-US" altLang="en-US" sz="1000" smtClean="0">
                <a:latin typeface="Arial" panose="020B0604020202020204" pitchFamily="34" charset="0"/>
              </a:rPr>
              <a:t>      </a:t>
            </a:r>
          </a:p>
          <a:p>
            <a:pPr eaLnBrk="1" hangingPunct="1">
              <a:lnSpc>
                <a:spcPct val="80000"/>
              </a:lnSpc>
            </a:pPr>
            <a:r>
              <a:rPr lang="en-US" altLang="en-US" sz="1000" smtClean="0">
                <a:latin typeface="Arial" panose="020B0604020202020204" pitchFamily="34" charset="0"/>
              </a:rPr>
              <a:t>Run charts are plots of data, arranged chronologically, that can be used to determine the presence of some types of signals of special cause variation in processes.  A center line (usually the median) is plotted along with the data to test for shifts in the process being studied.</a:t>
            </a:r>
          </a:p>
          <a:p>
            <a:pPr eaLnBrk="1" hangingPunct="1">
              <a:lnSpc>
                <a:spcPct val="80000"/>
              </a:lnSpc>
            </a:pPr>
            <a:r>
              <a:rPr lang="en-US" altLang="en-US" sz="1000" smtClean="0">
                <a:latin typeface="Arial" panose="020B0604020202020204" pitchFamily="34" charset="0"/>
              </a:rPr>
              <a:t> </a:t>
            </a:r>
          </a:p>
          <a:p>
            <a:pPr eaLnBrk="1" hangingPunct="1">
              <a:lnSpc>
                <a:spcPct val="80000"/>
              </a:lnSpc>
            </a:pPr>
            <a:r>
              <a:rPr lang="en-US" altLang="en-US" sz="1000" b="1" smtClean="0">
                <a:latin typeface="Arial" panose="020B0604020202020204" pitchFamily="34" charset="0"/>
              </a:rPr>
              <a:t>CONTROL CHART</a:t>
            </a:r>
          </a:p>
          <a:p>
            <a:pPr eaLnBrk="1" hangingPunct="1">
              <a:lnSpc>
                <a:spcPct val="80000"/>
              </a:lnSpc>
            </a:pPr>
            <a:r>
              <a:rPr lang="en-US" altLang="en-US" sz="1000" smtClean="0">
                <a:latin typeface="Arial" panose="020B0604020202020204" pitchFamily="34" charset="0"/>
              </a:rPr>
              <a:t>A control chart consists of chronological data along with upper and lower control limits that define the limits of common cause variation.  A control chart is used to monitor and analyze variation from a process to determine if that process is stable and predictable (comes from common cause variation) or unstable and not predictable (shows signals of special cause variation).</a:t>
            </a:r>
          </a:p>
          <a:p>
            <a:pPr eaLnBrk="1" hangingPunct="1">
              <a:lnSpc>
                <a:spcPct val="80000"/>
              </a:lnSpc>
            </a:pPr>
            <a:r>
              <a:rPr lang="en-US" altLang="en-US" sz="1000" smtClean="0">
                <a:latin typeface="Arial" panose="020B0604020202020204" pitchFamily="34" charset="0"/>
              </a:rPr>
              <a:t> </a:t>
            </a:r>
          </a:p>
          <a:p>
            <a:pPr eaLnBrk="1" hangingPunct="1">
              <a:lnSpc>
                <a:spcPct val="80000"/>
              </a:lnSpc>
            </a:pPr>
            <a:r>
              <a:rPr lang="en-US" altLang="en-US" sz="1000" b="1" smtClean="0">
                <a:latin typeface="Arial" panose="020B0604020202020204" pitchFamily="34" charset="0"/>
              </a:rPr>
              <a:t>HISTOGRAM</a:t>
            </a:r>
          </a:p>
          <a:p>
            <a:pPr eaLnBrk="1" hangingPunct="1">
              <a:lnSpc>
                <a:spcPct val="80000"/>
              </a:lnSpc>
            </a:pPr>
            <a:r>
              <a:rPr lang="en-US" altLang="en-US" sz="1000" smtClean="0">
                <a:latin typeface="Arial" panose="020B0604020202020204" pitchFamily="34" charset="0"/>
              </a:rPr>
              <a:t>A histogram is a graphical display  of the frequency distribution of the quality characteristic of interest.  A histogram makes variation in a group of data readily apparent and assists in an analysis of how data are distributed around an average or median value.</a:t>
            </a:r>
          </a:p>
          <a:p>
            <a:pPr eaLnBrk="1" hangingPunct="1">
              <a:lnSpc>
                <a:spcPct val="80000"/>
              </a:lnSpc>
            </a:pPr>
            <a:r>
              <a:rPr lang="en-US" altLang="en-US" sz="1000" smtClean="0">
                <a:latin typeface="Arial" panose="020B0604020202020204" pitchFamily="34" charset="0"/>
              </a:rPr>
              <a:t> </a:t>
            </a:r>
          </a:p>
          <a:p>
            <a:pPr eaLnBrk="1" hangingPunct="1">
              <a:lnSpc>
                <a:spcPct val="80000"/>
              </a:lnSpc>
            </a:pPr>
            <a:r>
              <a:rPr lang="en-US" altLang="en-US" sz="1000" b="1" smtClean="0">
                <a:latin typeface="Arial" panose="020B0604020202020204" pitchFamily="34" charset="0"/>
              </a:rPr>
              <a:t>SCATTER DIAGRAM</a:t>
            </a:r>
          </a:p>
          <a:p>
            <a:pPr eaLnBrk="1" hangingPunct="1">
              <a:lnSpc>
                <a:spcPct val="80000"/>
              </a:lnSpc>
            </a:pPr>
            <a:r>
              <a:rPr lang="en-US" altLang="en-US" sz="1000" smtClean="0">
                <a:latin typeface="Arial" panose="020B0604020202020204" pitchFamily="34" charset="0"/>
              </a:rPr>
              <a:t>Scatter diagrams (or plots) show the relationship between two variables.  The scatter diagram can help to establish the presence or absence of correlation between variables, but it does not indicate a cause-and-effect relationship.</a:t>
            </a:r>
          </a:p>
          <a:p>
            <a:pPr eaLnBrk="1" hangingPunct="1">
              <a:lnSpc>
                <a:spcPct val="80000"/>
              </a:lnSpc>
            </a:pPr>
            <a:r>
              <a:rPr lang="en-US" altLang="en-US" sz="1000" smtClean="0">
                <a:latin typeface="Arial" panose="020B0604020202020204" pitchFamily="34" charset="0"/>
              </a:rPr>
              <a:t> </a:t>
            </a:r>
          </a:p>
          <a:p>
            <a:pPr eaLnBrk="1" hangingPunct="1">
              <a:lnSpc>
                <a:spcPct val="80000"/>
              </a:lnSpc>
            </a:pPr>
            <a:r>
              <a:rPr lang="en-US" altLang="en-US" sz="1000" b="1" smtClean="0">
                <a:latin typeface="Arial" panose="020B0604020202020204" pitchFamily="34" charset="0"/>
              </a:rPr>
              <a:t>MANAGEMENT TOOLS </a:t>
            </a:r>
            <a:r>
              <a:rPr lang="en-US" altLang="en-US" sz="1000" smtClean="0">
                <a:latin typeface="Arial" panose="020B0604020202020204" pitchFamily="34" charset="0"/>
              </a:rPr>
              <a:t>are used to analyze conceptual and qualitatively-oriented information that may be prevalent when planning organizational change or project management.</a:t>
            </a:r>
          </a:p>
          <a:p>
            <a:pPr eaLnBrk="1" hangingPunct="1">
              <a:lnSpc>
                <a:spcPct val="80000"/>
              </a:lnSpc>
            </a:pPr>
            <a:r>
              <a:rPr lang="en-US" altLang="en-US" sz="1000" smtClean="0">
                <a:latin typeface="Arial" panose="020B0604020202020204" pitchFamily="34" charset="0"/>
              </a:rPr>
              <a:t> </a:t>
            </a:r>
          </a:p>
        </p:txBody>
      </p:sp>
    </p:spTree>
    <p:extLst>
      <p:ext uri="{BB962C8B-B14F-4D97-AF65-F5344CB8AC3E}">
        <p14:creationId xmlns:p14="http://schemas.microsoft.com/office/powerpoint/2010/main" val="80249207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1E8A5287-F86B-4E92-86EC-F40D3AEB3BA0}" type="slidenum">
              <a:rPr lang="en-US" altLang="en-US" smtClean="0"/>
              <a:pPr/>
              <a:t>30</a:t>
            </a:fld>
            <a:endParaRPr lang="en-US" altLang="en-US" smtClean="0"/>
          </a:p>
        </p:txBody>
      </p:sp>
      <p:sp>
        <p:nvSpPr>
          <p:cNvPr id="65539" name="Rectangle 2"/>
          <p:cNvSpPr>
            <a:spLocks noGrp="1" noRot="1" noChangeAspect="1" noChangeArrowheads="1" noTextEdit="1"/>
          </p:cNvSpPr>
          <p:nvPr>
            <p:ph type="sldImg"/>
          </p:nvPr>
        </p:nvSpPr>
        <p:spPr>
          <a:ln/>
        </p:spPr>
      </p:sp>
      <p:sp>
        <p:nvSpPr>
          <p:cNvPr id="65540"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lnSpc>
                <a:spcPct val="80000"/>
              </a:lnSpc>
            </a:pPr>
            <a:r>
              <a:rPr lang="en-US" altLang="en-US" sz="800" b="1" smtClean="0">
                <a:latin typeface="Arial" panose="020B0604020202020204" pitchFamily="34" charset="0"/>
              </a:rPr>
              <a:t>FLOWCHART</a:t>
            </a:r>
          </a:p>
          <a:p>
            <a:pPr eaLnBrk="1" hangingPunct="1">
              <a:lnSpc>
                <a:spcPct val="80000"/>
              </a:lnSpc>
            </a:pPr>
            <a:r>
              <a:rPr lang="en-US" altLang="en-US" sz="800" smtClean="0">
                <a:latin typeface="Arial" panose="020B0604020202020204" pitchFamily="34" charset="0"/>
              </a:rPr>
              <a:t>The flowchart is a map of each step of a process, in the correct sequence, showing the logical sequence for completing an operation.   The flowchart is a good starting point for a team seeking to improve an existing process or attempting to plan a new process or system.</a:t>
            </a:r>
          </a:p>
          <a:p>
            <a:pPr eaLnBrk="1" hangingPunct="1">
              <a:lnSpc>
                <a:spcPct val="80000"/>
              </a:lnSpc>
            </a:pPr>
            <a:r>
              <a:rPr lang="en-US" altLang="en-US" sz="800" smtClean="0">
                <a:latin typeface="Arial" panose="020B0604020202020204" pitchFamily="34" charset="0"/>
              </a:rPr>
              <a:t> </a:t>
            </a:r>
          </a:p>
          <a:p>
            <a:pPr eaLnBrk="1" hangingPunct="1">
              <a:lnSpc>
                <a:spcPct val="80000"/>
              </a:lnSpc>
            </a:pPr>
            <a:r>
              <a:rPr lang="en-US" altLang="en-US" sz="800" b="1" smtClean="0">
                <a:latin typeface="Arial" panose="020B0604020202020204" pitchFamily="34" charset="0"/>
              </a:rPr>
              <a:t>CAUSE-AND-EFFECT DIAGRAM</a:t>
            </a:r>
          </a:p>
          <a:p>
            <a:pPr eaLnBrk="1" hangingPunct="1">
              <a:lnSpc>
                <a:spcPct val="80000"/>
              </a:lnSpc>
            </a:pPr>
            <a:r>
              <a:rPr lang="en-US" altLang="en-US" sz="800" smtClean="0">
                <a:latin typeface="Arial" panose="020B0604020202020204" pitchFamily="34" charset="0"/>
              </a:rPr>
              <a:t>Cause-and-effect analysis is sometimes referred to as the Ishikawa, or fishbone, diagram.  In a cause-and-effect diagram, the problem (effect) is stated in a box on the right side of the chart, and likely causes are listed around major headings (bones) that lead to the effect. Cause-and-effect diagrams can assist in organizing the contributing causes to a complex problem (American Society for Quality 2000).</a:t>
            </a:r>
          </a:p>
          <a:p>
            <a:pPr eaLnBrk="1" hangingPunct="1">
              <a:lnSpc>
                <a:spcPct val="80000"/>
              </a:lnSpc>
            </a:pPr>
            <a:r>
              <a:rPr lang="en-US" altLang="en-US" sz="800" smtClean="0">
                <a:latin typeface="Arial" panose="020B0604020202020204" pitchFamily="34" charset="0"/>
              </a:rPr>
              <a:t> </a:t>
            </a:r>
          </a:p>
          <a:p>
            <a:pPr eaLnBrk="1" hangingPunct="1">
              <a:lnSpc>
                <a:spcPct val="80000"/>
              </a:lnSpc>
            </a:pPr>
            <a:r>
              <a:rPr lang="en-US" altLang="en-US" sz="800" b="1" smtClean="0">
                <a:latin typeface="Arial" panose="020B0604020202020204" pitchFamily="34" charset="0"/>
              </a:rPr>
              <a:t>PARETO CHART</a:t>
            </a:r>
          </a:p>
          <a:p>
            <a:pPr eaLnBrk="1" hangingPunct="1">
              <a:lnSpc>
                <a:spcPct val="80000"/>
              </a:lnSpc>
            </a:pPr>
            <a:r>
              <a:rPr lang="en-US" altLang="en-US" sz="800" smtClean="0">
                <a:latin typeface="Arial" panose="020B0604020202020204" pitchFamily="34" charset="0"/>
              </a:rPr>
              <a:t>Vilfredo Pareto, an Italian economist in the 1880’s, observed that 80 percent of the wealth in Italy was held by 20 percent of the population.  Juran later applied this “Pareto principle” to other applications and found that 80 percent of the variation of any characteristic is caused by only 20 percent of the possible variables.  A Pareto chart is a display  of the frequency of occurrences that helps to show the “vital few” contributors to a problem so that management can concentrate resources on correcting these major contributors (American Society for Quality 2000).</a:t>
            </a:r>
          </a:p>
          <a:p>
            <a:pPr eaLnBrk="1" hangingPunct="1">
              <a:lnSpc>
                <a:spcPct val="80000"/>
              </a:lnSpc>
            </a:pPr>
            <a:r>
              <a:rPr lang="en-US" altLang="en-US" sz="800" smtClean="0">
                <a:latin typeface="Arial" panose="020B0604020202020204" pitchFamily="34" charset="0"/>
              </a:rPr>
              <a:t> </a:t>
            </a:r>
            <a:endParaRPr lang="en-US" altLang="en-US" sz="800" b="1" smtClean="0">
              <a:latin typeface="Arial" panose="020B0604020202020204" pitchFamily="34" charset="0"/>
            </a:endParaRPr>
          </a:p>
          <a:p>
            <a:pPr eaLnBrk="1" hangingPunct="1">
              <a:lnSpc>
                <a:spcPct val="80000"/>
              </a:lnSpc>
            </a:pPr>
            <a:r>
              <a:rPr lang="en-US" altLang="en-US" sz="800" b="1" smtClean="0">
                <a:latin typeface="Arial" panose="020B0604020202020204" pitchFamily="34" charset="0"/>
              </a:rPr>
              <a:t>CHECK SHEETS</a:t>
            </a:r>
          </a:p>
          <a:p>
            <a:pPr eaLnBrk="1" hangingPunct="1">
              <a:lnSpc>
                <a:spcPct val="80000"/>
              </a:lnSpc>
            </a:pPr>
            <a:r>
              <a:rPr lang="en-US" altLang="en-US" sz="800" smtClean="0">
                <a:latin typeface="Arial" panose="020B0604020202020204" pitchFamily="34" charset="0"/>
              </a:rPr>
              <a:t>Check (or tally) sheets are simple tools used to measure the frequency of events or defects over short intervals.  This tool imitates the process of information gathering, is easy to use, can be applied almost anywhere, is easily taught to most people, and immediately provides data to help to understand and improve a process.   </a:t>
            </a:r>
          </a:p>
          <a:p>
            <a:pPr eaLnBrk="1" hangingPunct="1">
              <a:lnSpc>
                <a:spcPct val="80000"/>
              </a:lnSpc>
            </a:pPr>
            <a:r>
              <a:rPr lang="en-US" altLang="en-US" sz="800" smtClean="0">
                <a:latin typeface="Arial" panose="020B0604020202020204" pitchFamily="34" charset="0"/>
              </a:rPr>
              <a:t> </a:t>
            </a:r>
          </a:p>
          <a:p>
            <a:pPr eaLnBrk="1" hangingPunct="1">
              <a:lnSpc>
                <a:spcPct val="80000"/>
              </a:lnSpc>
            </a:pPr>
            <a:endParaRPr lang="en-US" altLang="en-US" sz="800" smtClean="0">
              <a:latin typeface="Arial" panose="020B0604020202020204" pitchFamily="34" charset="0"/>
            </a:endParaRPr>
          </a:p>
          <a:p>
            <a:pPr eaLnBrk="1" hangingPunct="1">
              <a:lnSpc>
                <a:spcPct val="80000"/>
              </a:lnSpc>
            </a:pPr>
            <a:endParaRPr lang="en-US" altLang="en-US" sz="800" smtClean="0">
              <a:latin typeface="Arial" panose="020B0604020202020204" pitchFamily="34" charset="0"/>
            </a:endParaRPr>
          </a:p>
          <a:p>
            <a:pPr eaLnBrk="1" hangingPunct="1">
              <a:lnSpc>
                <a:spcPct val="80000"/>
              </a:lnSpc>
            </a:pPr>
            <a:r>
              <a:rPr lang="en-US" altLang="en-US" sz="800" smtClean="0">
                <a:latin typeface="Arial" panose="020B0604020202020204" pitchFamily="34" charset="0"/>
              </a:rPr>
              <a:t> </a:t>
            </a:r>
          </a:p>
          <a:p>
            <a:pPr eaLnBrk="1" hangingPunct="1">
              <a:lnSpc>
                <a:spcPct val="80000"/>
              </a:lnSpc>
            </a:pPr>
            <a:endParaRPr lang="en-US" altLang="en-US" sz="800" smtClean="0">
              <a:latin typeface="Arial" panose="020B0604020202020204" pitchFamily="34" charset="0"/>
            </a:endParaRPr>
          </a:p>
        </p:txBody>
      </p:sp>
    </p:spTree>
    <p:extLst>
      <p:ext uri="{BB962C8B-B14F-4D97-AF65-F5344CB8AC3E}">
        <p14:creationId xmlns:p14="http://schemas.microsoft.com/office/powerpoint/2010/main" val="235401628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C7367D83-5A77-4B00-BADD-D59010B07758}" type="slidenum">
              <a:rPr lang="en-US" altLang="en-US" smtClean="0"/>
              <a:pPr/>
              <a:t>4</a:t>
            </a:fld>
            <a:endParaRPr lang="en-US" altLang="en-US" smtClean="0"/>
          </a:p>
        </p:txBody>
      </p:sp>
      <p:sp>
        <p:nvSpPr>
          <p:cNvPr id="12291" name="Rectangle 2"/>
          <p:cNvSpPr>
            <a:spLocks noGrp="1" noRot="1" noChangeAspect="1" noChangeArrowheads="1" noTextEdit="1"/>
          </p:cNvSpPr>
          <p:nvPr>
            <p:ph type="sldImg"/>
          </p:nvPr>
        </p:nvSpPr>
        <p:spPr>
          <a:ln/>
        </p:spPr>
      </p:sp>
      <p:sp>
        <p:nvSpPr>
          <p:cNvPr id="12292"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smtClean="0">
                <a:latin typeface="Arial" panose="020B0604020202020204" pitchFamily="34" charset="0"/>
              </a:rPr>
              <a:t>Remember the IOM defined </a:t>
            </a:r>
            <a:r>
              <a:rPr lang="en-US" altLang="en-US" b="1" smtClean="0">
                <a:latin typeface="Arial" panose="020B0604020202020204" pitchFamily="34" charset="0"/>
              </a:rPr>
              <a:t>Quality of Care</a:t>
            </a:r>
            <a:r>
              <a:rPr lang="en-US" altLang="en-US" smtClean="0">
                <a:latin typeface="Arial" panose="020B0604020202020204" pitchFamily="34" charset="0"/>
              </a:rPr>
              <a:t> as the degree to which health services for individuals and populations increase the likelihood of desired health outcomes and are consistent with current professional knowledge.  </a:t>
            </a:r>
          </a:p>
          <a:p>
            <a:endParaRPr lang="en-US" altLang="en-US" smtClean="0">
              <a:latin typeface="Arial" panose="020B0604020202020204" pitchFamily="34" charset="0"/>
            </a:endParaRPr>
          </a:p>
          <a:p>
            <a:r>
              <a:rPr lang="en-US" altLang="en-US" b="1" smtClean="0">
                <a:latin typeface="Arial" panose="020B0604020202020204" pitchFamily="34" charset="0"/>
              </a:rPr>
              <a:t>Quality Improvement</a:t>
            </a:r>
            <a:r>
              <a:rPr lang="en-US" altLang="en-US" smtClean="0">
                <a:latin typeface="Arial" panose="020B0604020202020204" pitchFamily="34" charset="0"/>
              </a:rPr>
              <a:t> is a method of evaluating and improving processes of patient care which emphasizes a multidisciplinary approach to problem solving, and focuses not on individuals, but systems of patient care which might be the cause of variations. </a:t>
            </a:r>
          </a:p>
          <a:p>
            <a:endParaRPr lang="en-US" altLang="en-US" smtClean="0">
              <a:latin typeface="Arial" panose="020B0604020202020204" pitchFamily="34" charset="0"/>
            </a:endParaRPr>
          </a:p>
          <a:p>
            <a:r>
              <a:rPr lang="en-US" altLang="en-US" smtClean="0">
                <a:latin typeface="Arial" panose="020B0604020202020204" pitchFamily="34" charset="0"/>
              </a:rPr>
              <a:t>Quality improvement methods can be used to improve health outcomes of all types and sizes.  Some examples of Quality Improvement Projects:</a:t>
            </a:r>
          </a:p>
          <a:p>
            <a:pPr marL="639763" lvl="1" indent="-174625">
              <a:buFontTx/>
              <a:buChar char="•"/>
            </a:pPr>
            <a:r>
              <a:rPr lang="en-US" altLang="en-US" smtClean="0">
                <a:latin typeface="Arial" panose="020B0604020202020204" pitchFamily="34" charset="0"/>
              </a:rPr>
              <a:t>Redesigning a Clinical Office, </a:t>
            </a:r>
          </a:p>
          <a:p>
            <a:pPr marL="639763" lvl="1" indent="-174625">
              <a:buFontTx/>
              <a:buChar char="•"/>
            </a:pPr>
            <a:r>
              <a:rPr lang="en-US" altLang="en-US" smtClean="0">
                <a:latin typeface="Arial" panose="020B0604020202020204" pitchFamily="34" charset="0"/>
              </a:rPr>
              <a:t>Reducing the time for patient intake, and</a:t>
            </a:r>
          </a:p>
          <a:p>
            <a:pPr marL="639763" lvl="1" indent="-174625">
              <a:buFontTx/>
              <a:buChar char="•"/>
            </a:pPr>
            <a:r>
              <a:rPr lang="en-US" altLang="en-US" smtClean="0">
                <a:latin typeface="Arial" panose="020B0604020202020204" pitchFamily="34" charset="0"/>
              </a:rPr>
              <a:t>Redesigning the information flow in a laboratory.</a:t>
            </a:r>
          </a:p>
          <a:p>
            <a:pPr eaLnBrk="1" hangingPunct="1"/>
            <a:endParaRPr lang="en-US" altLang="en-US" smtClean="0">
              <a:latin typeface="Arial" panose="020B0604020202020204" pitchFamily="34" charset="0"/>
            </a:endParaRPr>
          </a:p>
        </p:txBody>
      </p:sp>
    </p:spTree>
    <p:extLst>
      <p:ext uri="{BB962C8B-B14F-4D97-AF65-F5344CB8AC3E}">
        <p14:creationId xmlns:p14="http://schemas.microsoft.com/office/powerpoint/2010/main" val="162871859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37CF4BAA-EEFC-4AC4-B6D2-01977900A271}" type="slidenum">
              <a:rPr lang="en-US" altLang="en-US" smtClean="0"/>
              <a:pPr/>
              <a:t>31</a:t>
            </a:fld>
            <a:endParaRPr lang="en-US" altLang="en-US" smtClean="0"/>
          </a:p>
        </p:txBody>
      </p:sp>
      <p:sp>
        <p:nvSpPr>
          <p:cNvPr id="67587" name="Rectangle 2"/>
          <p:cNvSpPr>
            <a:spLocks noGrp="1" noRot="1" noChangeAspect="1" noChangeArrowheads="1" noTextEdit="1"/>
          </p:cNvSpPr>
          <p:nvPr>
            <p:ph type="sldImg"/>
          </p:nvPr>
        </p:nvSpPr>
        <p:spPr>
          <a:ln/>
        </p:spPr>
      </p:sp>
      <p:sp>
        <p:nvSpPr>
          <p:cNvPr id="67588"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sz="1000" b="1" smtClean="0">
                <a:latin typeface="Arial" panose="020B0604020202020204" pitchFamily="34" charset="0"/>
              </a:rPr>
              <a:t>AFFINITY DIAGRAM</a:t>
            </a:r>
          </a:p>
          <a:p>
            <a:pPr eaLnBrk="1" hangingPunct="1"/>
            <a:r>
              <a:rPr lang="en-US" altLang="en-US" sz="1000" smtClean="0">
                <a:latin typeface="Arial" panose="020B0604020202020204" pitchFamily="34" charset="0"/>
              </a:rPr>
              <a:t>The affinity diagram can encourage people to develop creative solutions to problems.  A list of ideas is created, then individual ideas are written on small note cards.  Team members study the cards and group the ideas into common categories.  The affinity diagram is a way to help achieve order out of a brainstorming session (American Society for Quality 2000).</a:t>
            </a:r>
          </a:p>
          <a:p>
            <a:pPr eaLnBrk="1" hangingPunct="1"/>
            <a:r>
              <a:rPr lang="en-US" altLang="en-US" sz="1000" smtClean="0">
                <a:latin typeface="Arial" panose="020B0604020202020204" pitchFamily="34" charset="0"/>
              </a:rPr>
              <a:t> </a:t>
            </a:r>
          </a:p>
          <a:p>
            <a:pPr eaLnBrk="1" hangingPunct="1"/>
            <a:r>
              <a:rPr lang="en-US" altLang="en-US" sz="1000" b="1" smtClean="0">
                <a:latin typeface="Arial" panose="020B0604020202020204" pitchFamily="34" charset="0"/>
              </a:rPr>
              <a:t>CURRENT REALITY TREE</a:t>
            </a:r>
          </a:p>
          <a:p>
            <a:pPr eaLnBrk="1" hangingPunct="1"/>
            <a:r>
              <a:rPr lang="en-US" altLang="en-US" sz="1000" smtClean="0">
                <a:latin typeface="Arial" panose="020B0604020202020204" pitchFamily="34" charset="0"/>
              </a:rPr>
              <a:t>The current reality tree is commonly part of the toolkit and employs cause-and-effect logic to determine what to change by identifying the root causes or core problems.  Another purpose of the current reality tree, whether developed by an individual or  team, is to create a consensus among those involved with a problem (Heim 1999).</a:t>
            </a:r>
          </a:p>
          <a:p>
            <a:pPr eaLnBrk="1" hangingPunct="1"/>
            <a:r>
              <a:rPr lang="en-US" altLang="en-US" sz="1000" smtClean="0">
                <a:latin typeface="Arial" panose="020B0604020202020204" pitchFamily="34" charset="0"/>
              </a:rPr>
              <a:t> </a:t>
            </a:r>
          </a:p>
          <a:p>
            <a:pPr eaLnBrk="1" hangingPunct="1"/>
            <a:r>
              <a:rPr lang="en-US" altLang="en-US" sz="1000" b="1" smtClean="0">
                <a:latin typeface="Arial" panose="020B0604020202020204" pitchFamily="34" charset="0"/>
              </a:rPr>
              <a:t>INTERRELATIONSHIP DIAGRAPH</a:t>
            </a:r>
          </a:p>
          <a:p>
            <a:pPr eaLnBrk="1" hangingPunct="1"/>
            <a:r>
              <a:rPr lang="en-US" altLang="en-US" sz="1000" smtClean="0">
                <a:latin typeface="Arial" panose="020B0604020202020204" pitchFamily="34" charset="0"/>
              </a:rPr>
              <a:t>While the affinity diagram can help organize and make visible the initial relationships in a large project, the interrelationship diagraph (or relationship diagram) helps to identify patterns of cause and effect between ideas.  The interrelationship diagraph can help management recognize the patterns, symptoms, and causes of systems of resistance that can emerge through the development of plans and actions.  It can help to pinpoint the cause(s) of problems that appear to be connected symptoms (American Society for Quality 2000).</a:t>
            </a:r>
          </a:p>
        </p:txBody>
      </p:sp>
    </p:spTree>
    <p:extLst>
      <p:ext uri="{BB962C8B-B14F-4D97-AF65-F5344CB8AC3E}">
        <p14:creationId xmlns:p14="http://schemas.microsoft.com/office/powerpoint/2010/main" val="186418416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93047E76-AE14-4D5C-8A46-CBCE20246365}" type="slidenum">
              <a:rPr lang="en-US" altLang="en-US" smtClean="0"/>
              <a:pPr/>
              <a:t>32</a:t>
            </a:fld>
            <a:endParaRPr lang="en-US" altLang="en-US" smtClean="0"/>
          </a:p>
        </p:txBody>
      </p:sp>
      <p:sp>
        <p:nvSpPr>
          <p:cNvPr id="69635" name="Rectangle 2"/>
          <p:cNvSpPr>
            <a:spLocks noGrp="1" noRot="1" noChangeAspect="1" noChangeArrowheads="1" noTextEdit="1"/>
          </p:cNvSpPr>
          <p:nvPr>
            <p:ph type="sldImg"/>
          </p:nvPr>
        </p:nvSpPr>
        <p:spPr>
          <a:ln/>
        </p:spPr>
      </p:sp>
      <p:sp>
        <p:nvSpPr>
          <p:cNvPr id="69636"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lnSpc>
                <a:spcPct val="90000"/>
              </a:lnSpc>
            </a:pPr>
            <a:r>
              <a:rPr lang="en-US" altLang="en-US" sz="900" b="1" smtClean="0">
                <a:latin typeface="Arial" panose="020B0604020202020204" pitchFamily="34" charset="0"/>
              </a:rPr>
              <a:t>MATRIX DIAGRAM</a:t>
            </a:r>
          </a:p>
          <a:p>
            <a:pPr eaLnBrk="1" hangingPunct="1">
              <a:lnSpc>
                <a:spcPct val="90000"/>
              </a:lnSpc>
            </a:pPr>
            <a:r>
              <a:rPr lang="en-US" altLang="en-US" sz="900" smtClean="0">
                <a:latin typeface="Arial" panose="020B0604020202020204" pitchFamily="34" charset="0"/>
              </a:rPr>
              <a:t>The matrix diagram helps to answer two important questions when sets of data are compared: Are the data related? and, How strong is the relationship?  The quality function deployment (QFD) House of Quality is an example of a matrix diagram.  It lists customers needs on one axis and the in-house standards on the second axis.  A second matrix diagram is added to show the in-house requirements on one axis, and the responsible departments on the other.  The matrix diagram is helpful to identify patterns in relationships and serves as a useful checklist for ensuring that tasks are being completed (American Society for Quality 2000).</a:t>
            </a:r>
          </a:p>
          <a:p>
            <a:pPr eaLnBrk="1" hangingPunct="1">
              <a:lnSpc>
                <a:spcPct val="90000"/>
              </a:lnSpc>
            </a:pPr>
            <a:r>
              <a:rPr lang="en-US" altLang="en-US" sz="900" smtClean="0">
                <a:latin typeface="Arial" panose="020B0604020202020204" pitchFamily="34" charset="0"/>
              </a:rPr>
              <a:t> </a:t>
            </a:r>
          </a:p>
          <a:p>
            <a:pPr eaLnBrk="1" hangingPunct="1">
              <a:lnSpc>
                <a:spcPct val="90000"/>
              </a:lnSpc>
            </a:pPr>
            <a:r>
              <a:rPr lang="en-US" altLang="en-US" sz="900" b="1" smtClean="0">
                <a:latin typeface="Arial" panose="020B0604020202020204" pitchFamily="34" charset="0"/>
              </a:rPr>
              <a:t>PRIORITIES MATRIX</a:t>
            </a:r>
          </a:p>
          <a:p>
            <a:pPr eaLnBrk="1" hangingPunct="1">
              <a:lnSpc>
                <a:spcPct val="90000"/>
              </a:lnSpc>
            </a:pPr>
            <a:r>
              <a:rPr lang="en-US" altLang="en-US" sz="900" smtClean="0">
                <a:latin typeface="Arial" panose="020B0604020202020204" pitchFamily="34" charset="0"/>
              </a:rPr>
              <a:t>The priorities matrix uses a series of planning tools built around the matrix chart.  This matrix helps when there are more tasks than available recourses, and management needs to prioritize based on data rather than emotion.  A priorities matrix allows a group to systematically discuss, identify, and prioritize the criteria that have the most influence on the decision and study the possibilities (American Society for Quality 2000).</a:t>
            </a:r>
          </a:p>
          <a:p>
            <a:pPr eaLnBrk="1" hangingPunct="1">
              <a:lnSpc>
                <a:spcPct val="90000"/>
              </a:lnSpc>
            </a:pPr>
            <a:r>
              <a:rPr lang="en-US" altLang="en-US" sz="900" smtClean="0">
                <a:latin typeface="Arial" panose="020B0604020202020204" pitchFamily="34" charset="0"/>
              </a:rPr>
              <a:t> </a:t>
            </a:r>
            <a:endParaRPr lang="en-US" altLang="en-US" sz="900" b="1" smtClean="0">
              <a:latin typeface="Arial" panose="020B0604020202020204" pitchFamily="34" charset="0"/>
            </a:endParaRPr>
          </a:p>
          <a:p>
            <a:pPr eaLnBrk="1" hangingPunct="1">
              <a:lnSpc>
                <a:spcPct val="90000"/>
              </a:lnSpc>
            </a:pPr>
            <a:r>
              <a:rPr lang="en-US" altLang="en-US" sz="900" b="1" smtClean="0">
                <a:latin typeface="Arial" panose="020B0604020202020204" pitchFamily="34" charset="0"/>
              </a:rPr>
              <a:t>TREE DIAGRAM</a:t>
            </a:r>
          </a:p>
          <a:p>
            <a:pPr eaLnBrk="1" hangingPunct="1">
              <a:lnSpc>
                <a:spcPct val="90000"/>
              </a:lnSpc>
            </a:pPr>
            <a:r>
              <a:rPr lang="en-US" altLang="en-US" sz="900" smtClean="0">
                <a:latin typeface="Arial" panose="020B0604020202020204" pitchFamily="34" charset="0"/>
              </a:rPr>
              <a:t>A tree diagram helps to identify the tasks and methods needed to solve a problem and reach a goal.  It creates a detailed and orderly view of the complete range of tasks that need to be accomplished to achieve a goal.  The tree diagram  can be used once an affinity diagram or interrelationship diagraph has identified the primary causes and relationships (American Society for Quality 2000).</a:t>
            </a:r>
          </a:p>
          <a:p>
            <a:pPr eaLnBrk="1" hangingPunct="1">
              <a:lnSpc>
                <a:spcPct val="90000"/>
              </a:lnSpc>
            </a:pPr>
            <a:r>
              <a:rPr lang="en-US" altLang="en-US" sz="900" smtClean="0">
                <a:latin typeface="Arial" panose="020B0604020202020204" pitchFamily="34" charset="0"/>
              </a:rPr>
              <a:t> </a:t>
            </a:r>
          </a:p>
          <a:p>
            <a:pPr eaLnBrk="1" hangingPunct="1">
              <a:lnSpc>
                <a:spcPct val="90000"/>
              </a:lnSpc>
            </a:pPr>
            <a:r>
              <a:rPr lang="en-US" altLang="en-US" sz="900" b="1" smtClean="0">
                <a:latin typeface="Arial" panose="020B0604020202020204" pitchFamily="34" charset="0"/>
              </a:rPr>
              <a:t>PROCESS DECISION PROGRAM CHART</a:t>
            </a:r>
          </a:p>
          <a:p>
            <a:pPr eaLnBrk="1" hangingPunct="1">
              <a:lnSpc>
                <a:spcPct val="90000"/>
              </a:lnSpc>
            </a:pPr>
            <a:r>
              <a:rPr lang="en-US" altLang="en-US" sz="900" smtClean="0">
                <a:latin typeface="Arial" panose="020B0604020202020204" pitchFamily="34" charset="0"/>
              </a:rPr>
              <a:t>The process decision program chart is a type of contingency plan that guides the efforts of a team when things do not turn out as expected.  The actions to be completed are listed, then possible scenarios about problems that could occur are developed.  Management decides in advance which measures will be taken to solve those problems should they occur.  This chart can be helpful when a procedure is new and little or no experience is available to predict what might go wrong (American Society for Quality 2000).</a:t>
            </a:r>
          </a:p>
          <a:p>
            <a:pPr eaLnBrk="1" hangingPunct="1">
              <a:lnSpc>
                <a:spcPct val="90000"/>
              </a:lnSpc>
            </a:pPr>
            <a:endParaRPr lang="en-US" altLang="en-US" sz="900" smtClean="0">
              <a:latin typeface="Arial" panose="020B0604020202020204" pitchFamily="34" charset="0"/>
            </a:endParaRPr>
          </a:p>
        </p:txBody>
      </p:sp>
    </p:spTree>
    <p:extLst>
      <p:ext uri="{BB962C8B-B14F-4D97-AF65-F5344CB8AC3E}">
        <p14:creationId xmlns:p14="http://schemas.microsoft.com/office/powerpoint/2010/main" val="116670711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074594A2-5552-4BFB-A3F8-2EE1C1AA54EF}" type="slidenum">
              <a:rPr lang="en-US" altLang="en-US" smtClean="0"/>
              <a:pPr/>
              <a:t>33</a:t>
            </a:fld>
            <a:endParaRPr lang="en-US" altLang="en-US" smtClean="0"/>
          </a:p>
        </p:txBody>
      </p:sp>
      <p:sp>
        <p:nvSpPr>
          <p:cNvPr id="71683" name="Rectangle 2"/>
          <p:cNvSpPr>
            <a:spLocks noGrp="1" noRot="1" noChangeAspect="1" noChangeArrowheads="1" noTextEdit="1"/>
          </p:cNvSpPr>
          <p:nvPr>
            <p:ph type="sldImg"/>
          </p:nvPr>
        </p:nvSpPr>
        <p:spPr>
          <a:ln/>
        </p:spPr>
      </p:sp>
      <p:sp>
        <p:nvSpPr>
          <p:cNvPr id="71684"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lnSpc>
                <a:spcPct val="80000"/>
              </a:lnSpc>
            </a:pPr>
            <a:r>
              <a:rPr lang="en-US" altLang="en-US" sz="800" b="1" smtClean="0">
                <a:latin typeface="Arial" panose="020B0604020202020204" pitchFamily="34" charset="0"/>
              </a:rPr>
              <a:t>FAILURE MODE AND EFFECTS ANALYSIS</a:t>
            </a:r>
          </a:p>
          <a:p>
            <a:pPr eaLnBrk="1" hangingPunct="1">
              <a:lnSpc>
                <a:spcPct val="80000"/>
              </a:lnSpc>
            </a:pPr>
            <a:r>
              <a:rPr lang="en-US" altLang="en-US" sz="800" smtClean="0">
                <a:latin typeface="Arial" panose="020B0604020202020204" pitchFamily="34" charset="0"/>
              </a:rPr>
              <a:t>Failure mode and effects analysis (FMEA) is a method for looking at potential problems and their causes as well as predicting undesired results.  FMEA was developed in the aerospace and defense industries and has been widely applied in many others.  FMEA is normally used to predict product failure from past part failure, but it can also be used to analyze future system failures.  This method of failure analysis is generally performed for design and process.  By basing their activities on FMEA, people are more able to focus energy and resources on prevention, monitoring, and response plans where they are most likely to pay off. </a:t>
            </a:r>
          </a:p>
          <a:p>
            <a:pPr eaLnBrk="1" hangingPunct="1">
              <a:lnSpc>
                <a:spcPct val="80000"/>
              </a:lnSpc>
            </a:pPr>
            <a:r>
              <a:rPr lang="en-US" altLang="en-US" sz="800" b="1" smtClean="0">
                <a:latin typeface="Arial" panose="020B0604020202020204" pitchFamily="34" charset="0"/>
              </a:rPr>
              <a:t> </a:t>
            </a:r>
          </a:p>
          <a:p>
            <a:pPr eaLnBrk="1" hangingPunct="1">
              <a:lnSpc>
                <a:spcPct val="80000"/>
              </a:lnSpc>
            </a:pPr>
            <a:r>
              <a:rPr lang="en-US" altLang="en-US" sz="800" b="1" smtClean="0">
                <a:latin typeface="Arial" panose="020B0604020202020204" pitchFamily="34" charset="0"/>
              </a:rPr>
              <a:t>POKA-YOKE</a:t>
            </a:r>
          </a:p>
          <a:p>
            <a:pPr eaLnBrk="1" hangingPunct="1">
              <a:lnSpc>
                <a:spcPct val="80000"/>
              </a:lnSpc>
            </a:pPr>
            <a:r>
              <a:rPr lang="en-US" altLang="en-US" sz="800" smtClean="0">
                <a:latin typeface="Arial" panose="020B0604020202020204" pitchFamily="34" charset="0"/>
              </a:rPr>
              <a:t>Poka-yoke (POH-kuh yhoh-KAY), is the Japanese name for “mistake proofing,” means paying careful attention to every activity in a process to place checks and problem prevention measures at each step.  Mistake proofing can be thought of as an extension of FMEA.  Whereas FMEA helps in the prediction and prevention of problems, mistake proofing emphasizes the detection and correction of mistakes before they become defects delivered to customers.  Poka-yoke puts special attention on human error.</a:t>
            </a:r>
          </a:p>
          <a:p>
            <a:pPr eaLnBrk="1" hangingPunct="1">
              <a:lnSpc>
                <a:spcPct val="80000"/>
              </a:lnSpc>
            </a:pPr>
            <a:r>
              <a:rPr lang="en-US" altLang="en-US" sz="800" smtClean="0">
                <a:latin typeface="Arial" panose="020B0604020202020204" pitchFamily="34" charset="0"/>
              </a:rPr>
              <a:t> </a:t>
            </a:r>
            <a:endParaRPr lang="en-US" altLang="en-US" sz="800" i="1" smtClean="0">
              <a:latin typeface="Arial" panose="020B0604020202020204" pitchFamily="34" charset="0"/>
            </a:endParaRPr>
          </a:p>
          <a:p>
            <a:pPr eaLnBrk="1" hangingPunct="1">
              <a:lnSpc>
                <a:spcPct val="80000"/>
              </a:lnSpc>
            </a:pPr>
            <a:r>
              <a:rPr lang="en-US" altLang="en-US" sz="800" b="1" smtClean="0">
                <a:latin typeface="Arial" panose="020B0604020202020204" pitchFamily="34" charset="0"/>
              </a:rPr>
              <a:t>CREATIVITY TOOLS</a:t>
            </a:r>
          </a:p>
          <a:p>
            <a:pPr eaLnBrk="1" hangingPunct="1">
              <a:lnSpc>
                <a:spcPct val="80000"/>
              </a:lnSpc>
            </a:pPr>
            <a:r>
              <a:rPr lang="en-US" altLang="en-US" sz="800" smtClean="0">
                <a:latin typeface="Arial" panose="020B0604020202020204" pitchFamily="34" charset="0"/>
              </a:rPr>
              <a:t>Although this group is not known as a fixed list of specific tools-that would be incongruent with the concept of creativity, it typically includes brainstorming, mind maps, Edward deBono’s (1999) six thinking hats, and the use of analogies.  These tools help one look at processes in new ways and identify unique solutions.</a:t>
            </a:r>
          </a:p>
          <a:p>
            <a:pPr eaLnBrk="1" hangingPunct="1">
              <a:lnSpc>
                <a:spcPct val="80000"/>
              </a:lnSpc>
            </a:pPr>
            <a:r>
              <a:rPr lang="en-US" altLang="en-US" sz="800" smtClean="0">
                <a:latin typeface="Arial" panose="020B0604020202020204" pitchFamily="34" charset="0"/>
              </a:rPr>
              <a:t> </a:t>
            </a:r>
            <a:endParaRPr lang="en-US" altLang="en-US" sz="800" i="1" smtClean="0">
              <a:latin typeface="Arial" panose="020B0604020202020204" pitchFamily="34" charset="0"/>
            </a:endParaRPr>
          </a:p>
          <a:p>
            <a:pPr eaLnBrk="1" hangingPunct="1">
              <a:lnSpc>
                <a:spcPct val="80000"/>
              </a:lnSpc>
            </a:pPr>
            <a:r>
              <a:rPr lang="en-US" altLang="en-US" sz="800" b="1" smtClean="0">
                <a:latin typeface="Arial" panose="020B0604020202020204" pitchFamily="34" charset="0"/>
              </a:rPr>
              <a:t>STATISTICAL TOOLS</a:t>
            </a:r>
          </a:p>
          <a:p>
            <a:pPr eaLnBrk="1" hangingPunct="1">
              <a:lnSpc>
                <a:spcPct val="80000"/>
              </a:lnSpc>
            </a:pPr>
            <a:r>
              <a:rPr lang="en-US" altLang="en-US" sz="800" smtClean="0">
                <a:latin typeface="Arial" panose="020B0604020202020204" pitchFamily="34" charset="0"/>
              </a:rPr>
              <a:t>Statistical tools are used for more sophisticated process data analysis.  They help understand the sources of variation, the relative contribution of each variable, and the interrelationships between variables. Statistical process control is a graphic means used to monitor and respond to special causes of variation.  “Design of experiments,” a wide range of statistical techniques that can be applied to both parametric and nonparametric data, allows the analysis of the statistical significance of more complex interrelationships.</a:t>
            </a:r>
          </a:p>
          <a:p>
            <a:pPr eaLnBrk="1" hangingPunct="1">
              <a:lnSpc>
                <a:spcPct val="80000"/>
              </a:lnSpc>
            </a:pPr>
            <a:r>
              <a:rPr lang="en-US" altLang="en-US" sz="800" smtClean="0">
                <a:latin typeface="Arial" panose="020B0604020202020204" pitchFamily="34" charset="0"/>
              </a:rPr>
              <a:t> </a:t>
            </a:r>
            <a:endParaRPr lang="en-US" altLang="en-US" sz="800" i="1" smtClean="0">
              <a:latin typeface="Arial" panose="020B0604020202020204" pitchFamily="34" charset="0"/>
            </a:endParaRPr>
          </a:p>
          <a:p>
            <a:pPr eaLnBrk="1" hangingPunct="1">
              <a:lnSpc>
                <a:spcPct val="80000"/>
              </a:lnSpc>
            </a:pPr>
            <a:r>
              <a:rPr lang="en-US" altLang="en-US" sz="800" b="1" smtClean="0">
                <a:latin typeface="Arial" panose="020B0604020202020204" pitchFamily="34" charset="0"/>
              </a:rPr>
              <a:t>DESIGN TOOLS</a:t>
            </a:r>
          </a:p>
          <a:p>
            <a:pPr eaLnBrk="1" hangingPunct="1">
              <a:lnSpc>
                <a:spcPct val="80000"/>
              </a:lnSpc>
            </a:pPr>
            <a:r>
              <a:rPr lang="en-US" altLang="en-US" sz="800" smtClean="0">
                <a:latin typeface="Arial" panose="020B0604020202020204" pitchFamily="34" charset="0"/>
              </a:rPr>
              <a:t>Design tools, such as QFD and FMEA, are used during the design and development of new products and processes.  They can help to better align customer needs, product characteristics, and process controls.</a:t>
            </a:r>
          </a:p>
        </p:txBody>
      </p:sp>
    </p:spTree>
    <p:extLst>
      <p:ext uri="{BB962C8B-B14F-4D97-AF65-F5344CB8AC3E}">
        <p14:creationId xmlns:p14="http://schemas.microsoft.com/office/powerpoint/2010/main" val="1627537209"/>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0FAECCBA-4756-4C54-A098-CBB801FEA57D}" type="slidenum">
              <a:rPr lang="en-US" altLang="en-US" smtClean="0"/>
              <a:pPr/>
              <a:t>34</a:t>
            </a:fld>
            <a:endParaRPr lang="en-US" altLang="en-US" smtClean="0"/>
          </a:p>
        </p:txBody>
      </p:sp>
      <p:sp>
        <p:nvSpPr>
          <p:cNvPr id="73731" name="Rectangle 2"/>
          <p:cNvSpPr>
            <a:spLocks noGrp="1" noRot="1" noChangeAspect="1" noChangeArrowheads="1" noTextEdit="1"/>
          </p:cNvSpPr>
          <p:nvPr>
            <p:ph type="sldImg"/>
          </p:nvPr>
        </p:nvSpPr>
        <p:spPr>
          <a:ln/>
        </p:spPr>
      </p:sp>
      <p:sp>
        <p:nvSpPr>
          <p:cNvPr id="73732" name="Rectangle 3"/>
          <p:cNvSpPr>
            <a:spLocks noGrp="1" noChangeArrowheads="1"/>
          </p:cNvSpPr>
          <p:nvPr>
            <p:ph type="body" idx="1"/>
          </p:nvPr>
        </p:nvSpPr>
        <p:spPr>
          <a:xfrm>
            <a:off x="1165225" y="4416425"/>
            <a:ext cx="4679950" cy="418306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smtClean="0">
                <a:latin typeface="Arial" panose="020B0604020202020204" pitchFamily="34" charset="0"/>
              </a:rPr>
              <a:t>Mistakes that are frequently made in quality improvement initiatives are mistakes in purpose &amp; preparation, mistakes in planning  and operations, and mistakes in transition and implementation. </a:t>
            </a:r>
          </a:p>
          <a:p>
            <a:pPr eaLnBrk="1" hangingPunct="1"/>
            <a:endParaRPr lang="en-US" altLang="en-US" smtClean="0">
              <a:latin typeface="Arial" panose="020B0604020202020204" pitchFamily="34" charset="0"/>
            </a:endParaRPr>
          </a:p>
          <a:p>
            <a:pPr eaLnBrk="1" hangingPunct="1"/>
            <a:r>
              <a:rPr lang="en-US" altLang="en-US" smtClean="0">
                <a:latin typeface="Arial" panose="020B0604020202020204" pitchFamily="34" charset="0"/>
              </a:rPr>
              <a:t>Mistakes in Purpose &amp; Preparation include:</a:t>
            </a:r>
          </a:p>
          <a:p>
            <a:pPr marL="180975" lvl="1" indent="-361950" eaLnBrk="1" hangingPunct="1"/>
            <a:r>
              <a:rPr lang="en-US" altLang="en-US" smtClean="0">
                <a:latin typeface="Arial" panose="020B0604020202020204" pitchFamily="34" charset="0"/>
              </a:rPr>
              <a:t>Error #1: Choosing a subject which is too difficult or which a collaborative is not appropriate.</a:t>
            </a:r>
          </a:p>
          <a:p>
            <a:pPr marL="180975" lvl="1" indent="-361950" eaLnBrk="1" hangingPunct="1"/>
            <a:r>
              <a:rPr lang="en-US" altLang="en-US" smtClean="0">
                <a:latin typeface="Arial" panose="020B0604020202020204" pitchFamily="34" charset="0"/>
              </a:rPr>
              <a:t>Error #2: Participants not defining their objectives and assessing their capacity to benefit from the collaborative.</a:t>
            </a:r>
          </a:p>
          <a:p>
            <a:pPr marL="180975" lvl="1" indent="-361950" eaLnBrk="1" hangingPunct="1"/>
            <a:r>
              <a:rPr lang="en-US" altLang="en-US" smtClean="0">
                <a:latin typeface="Arial" panose="020B0604020202020204" pitchFamily="34" charset="0"/>
              </a:rPr>
              <a:t>Error #3: Not defining roles or making clear what is expected of individuals taking part in the collaborative as faculty or participants. </a:t>
            </a:r>
          </a:p>
          <a:p>
            <a:pPr marL="180975" lvl="1" indent="-361950" eaLnBrk="1" hangingPunct="1"/>
            <a:r>
              <a:rPr lang="en-US" altLang="en-US" smtClean="0">
                <a:latin typeface="Arial" panose="020B0604020202020204" pitchFamily="34" charset="0"/>
              </a:rPr>
              <a:t>Error #4: Neglecting team building and preparation by teams for the collaborative.</a:t>
            </a:r>
          </a:p>
          <a:p>
            <a:pPr>
              <a:spcBef>
                <a:spcPts val="600"/>
              </a:spcBef>
            </a:pPr>
            <a:endParaRPr lang="en-US" altLang="en-US" smtClean="0">
              <a:latin typeface="Arial" panose="020B0604020202020204" pitchFamily="34" charset="0"/>
            </a:endParaRPr>
          </a:p>
          <a:p>
            <a:pPr>
              <a:spcBef>
                <a:spcPts val="600"/>
              </a:spcBef>
            </a:pPr>
            <a:endParaRPr lang="en-US" altLang="en-US" smtClean="0">
              <a:latin typeface="Arial" panose="020B0604020202020204" pitchFamily="34" charset="0"/>
            </a:endParaRPr>
          </a:p>
          <a:p>
            <a:endParaRPr lang="en-US" altLang="en-US" smtClean="0">
              <a:latin typeface="Arial" panose="020B0604020202020204" pitchFamily="34" charset="0"/>
            </a:endParaRPr>
          </a:p>
          <a:p>
            <a:endParaRPr lang="en-US" altLang="en-US" smtClean="0">
              <a:latin typeface="Arial" panose="020B0604020202020204" pitchFamily="34" charset="0"/>
            </a:endParaRPr>
          </a:p>
        </p:txBody>
      </p:sp>
    </p:spTree>
    <p:extLst>
      <p:ext uri="{BB962C8B-B14F-4D97-AF65-F5344CB8AC3E}">
        <p14:creationId xmlns:p14="http://schemas.microsoft.com/office/powerpoint/2010/main" val="1575930209"/>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F2A9493D-6B40-4ABD-BD95-63DCD4DFDDB4}" type="slidenum">
              <a:rPr lang="en-US" altLang="en-US" smtClean="0"/>
              <a:pPr/>
              <a:t>35</a:t>
            </a:fld>
            <a:endParaRPr lang="en-US" altLang="en-US" smtClean="0"/>
          </a:p>
        </p:txBody>
      </p:sp>
      <p:sp>
        <p:nvSpPr>
          <p:cNvPr id="75779" name="Rectangle 2"/>
          <p:cNvSpPr>
            <a:spLocks noGrp="1" noRot="1" noChangeAspect="1" noChangeArrowheads="1" noTextEdit="1"/>
          </p:cNvSpPr>
          <p:nvPr>
            <p:ph type="sldImg"/>
          </p:nvPr>
        </p:nvSpPr>
        <p:spPr>
          <a:ln/>
        </p:spPr>
      </p:sp>
      <p:sp>
        <p:nvSpPr>
          <p:cNvPr id="75780"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smtClean="0">
                <a:latin typeface="Arial" panose="020B0604020202020204" pitchFamily="34" charset="0"/>
              </a:rPr>
              <a:t>Mistakes in Planning and Operations can be further broken down into mistakes in fostering a learning community focused on improvement, and mistakes in transition and implementation.</a:t>
            </a:r>
          </a:p>
          <a:p>
            <a:r>
              <a:rPr lang="en-US" altLang="en-US" smtClean="0">
                <a:latin typeface="Arial" panose="020B0604020202020204" pitchFamily="34" charset="0"/>
              </a:rPr>
              <a:t> </a:t>
            </a:r>
          </a:p>
          <a:p>
            <a:r>
              <a:rPr lang="en-US" altLang="en-US" smtClean="0">
                <a:latin typeface="Arial" panose="020B0604020202020204" pitchFamily="34" charset="0"/>
              </a:rPr>
              <a:t>Mistakes in fostering a learning community focused on improvement are:</a:t>
            </a:r>
          </a:p>
          <a:p>
            <a:pPr marL="271463" lvl="1" indent="-452438"/>
            <a:r>
              <a:rPr lang="en-US" altLang="en-US" smtClean="0">
                <a:latin typeface="Arial" panose="020B0604020202020204" pitchFamily="34" charset="0"/>
              </a:rPr>
              <a:t>Error #5: Teaching rather than enabling mutual learning,</a:t>
            </a:r>
          </a:p>
          <a:p>
            <a:pPr marL="271463" lvl="1" indent="-452438"/>
            <a:r>
              <a:rPr lang="en-US" altLang="en-US" smtClean="0">
                <a:latin typeface="Arial" panose="020B0604020202020204" pitchFamily="34" charset="0"/>
              </a:rPr>
              <a:t>Error #6: Failing to motivate and empower team, and</a:t>
            </a:r>
          </a:p>
          <a:p>
            <a:pPr marL="271463" lvl="1" indent="-452438"/>
            <a:r>
              <a:rPr lang="en-US" altLang="en-US" smtClean="0">
                <a:latin typeface="Arial" panose="020B0604020202020204" pitchFamily="34" charset="0"/>
              </a:rPr>
              <a:t>Error #7: Not developing measurable and achievable targets. </a:t>
            </a:r>
          </a:p>
          <a:p>
            <a:pPr marL="271463" lvl="1" indent="-452438"/>
            <a:r>
              <a:rPr lang="en-US" altLang="en-US" smtClean="0">
                <a:latin typeface="Arial" panose="020B0604020202020204" pitchFamily="34" charset="0"/>
              </a:rPr>
              <a:t>  </a:t>
            </a:r>
          </a:p>
          <a:p>
            <a:pPr marL="271463" lvl="1" indent="-452438"/>
            <a:r>
              <a:rPr lang="en-US" altLang="en-US" smtClean="0">
                <a:latin typeface="Arial" panose="020B0604020202020204" pitchFamily="34" charset="0"/>
              </a:rPr>
              <a:t>A mistake in transition and implementation is</a:t>
            </a:r>
          </a:p>
          <a:p>
            <a:r>
              <a:rPr lang="en-US" altLang="en-US" smtClean="0">
                <a:latin typeface="Arial" panose="020B0604020202020204" pitchFamily="34" charset="0"/>
              </a:rPr>
              <a:t>Error #8: Failing to learn and plan for sustaining</a:t>
            </a:r>
          </a:p>
          <a:p>
            <a:r>
              <a:rPr lang="en-US" altLang="en-US" smtClean="0">
                <a:latin typeface="Arial" panose="020B0604020202020204" pitchFamily="34" charset="0"/>
              </a:rPr>
              <a:t> </a:t>
            </a:r>
          </a:p>
        </p:txBody>
      </p:sp>
    </p:spTree>
    <p:extLst>
      <p:ext uri="{BB962C8B-B14F-4D97-AF65-F5344CB8AC3E}">
        <p14:creationId xmlns:p14="http://schemas.microsoft.com/office/powerpoint/2010/main" val="2264856985"/>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8989D41F-45C2-4B21-88F2-5C219343CB1D}" type="slidenum">
              <a:rPr lang="en-US" altLang="en-US" smtClean="0"/>
              <a:pPr/>
              <a:t>36</a:t>
            </a:fld>
            <a:endParaRPr lang="en-US" altLang="en-US" smtClean="0"/>
          </a:p>
        </p:txBody>
      </p:sp>
      <p:sp>
        <p:nvSpPr>
          <p:cNvPr id="77827" name="Rectangle 2"/>
          <p:cNvSpPr>
            <a:spLocks noGrp="1" noRot="1" noChangeAspect="1" noChangeArrowheads="1" noTextEdit="1"/>
          </p:cNvSpPr>
          <p:nvPr>
            <p:ph type="sldImg"/>
          </p:nvPr>
        </p:nvSpPr>
        <p:spPr>
          <a:ln/>
        </p:spPr>
      </p:sp>
      <p:sp>
        <p:nvSpPr>
          <p:cNvPr id="77828"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smtClean="0">
                <a:latin typeface="Arial" panose="020B0604020202020204" pitchFamily="34" charset="0"/>
              </a:rPr>
              <a:t>This concludes the first of two lectures for the Quality Improvement Methods unit.  </a:t>
            </a:r>
          </a:p>
          <a:p>
            <a:endParaRPr lang="en-US" altLang="en-US" smtClean="0">
              <a:latin typeface="Arial" panose="020B0604020202020204" pitchFamily="34" charset="0"/>
            </a:endParaRPr>
          </a:p>
          <a:p>
            <a:r>
              <a:rPr lang="en-US" altLang="en-US" smtClean="0">
                <a:latin typeface="Arial" panose="020B0604020202020204" pitchFamily="34" charset="0"/>
              </a:rPr>
              <a:t>You may go on to the second lecture or stop and return to the second lecture at a later time.</a:t>
            </a:r>
          </a:p>
          <a:p>
            <a:r>
              <a:rPr lang="en-US" altLang="en-US" smtClean="0">
                <a:latin typeface="Arial" panose="020B0604020202020204" pitchFamily="34" charset="0"/>
              </a:rPr>
              <a:t> </a:t>
            </a:r>
          </a:p>
          <a:p>
            <a:pPr eaLnBrk="1" hangingPunct="1"/>
            <a:endParaRPr lang="en-US" altLang="en-US" smtClean="0">
              <a:latin typeface="Arial" panose="020B0604020202020204" pitchFamily="34" charset="0"/>
            </a:endParaRPr>
          </a:p>
        </p:txBody>
      </p:sp>
    </p:spTree>
    <p:extLst>
      <p:ext uri="{BB962C8B-B14F-4D97-AF65-F5344CB8AC3E}">
        <p14:creationId xmlns:p14="http://schemas.microsoft.com/office/powerpoint/2010/main" val="2689924787"/>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3E4E8F3C-8499-4567-8C9C-B0D44F8FAE63}" type="slidenum">
              <a:rPr lang="en-US" altLang="en-US" smtClean="0"/>
              <a:pPr/>
              <a:t>37</a:t>
            </a:fld>
            <a:endParaRPr lang="en-US" altLang="en-US" smtClean="0"/>
          </a:p>
        </p:txBody>
      </p:sp>
      <p:sp>
        <p:nvSpPr>
          <p:cNvPr id="79875" name="Rectangle 2"/>
          <p:cNvSpPr>
            <a:spLocks noGrp="1" noRot="1" noChangeAspect="1" noChangeArrowheads="1" noTextEdit="1"/>
          </p:cNvSpPr>
          <p:nvPr>
            <p:ph type="sldImg"/>
          </p:nvPr>
        </p:nvSpPr>
        <p:spPr>
          <a:ln/>
        </p:spPr>
      </p:sp>
      <p:sp>
        <p:nvSpPr>
          <p:cNvPr id="79876"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smtClean="0">
                <a:latin typeface="Arial" panose="020B0604020202020204" pitchFamily="34" charset="0"/>
              </a:rPr>
              <a:t>These references were used in this unit.</a:t>
            </a:r>
          </a:p>
        </p:txBody>
      </p:sp>
    </p:spTree>
    <p:extLst>
      <p:ext uri="{BB962C8B-B14F-4D97-AF65-F5344CB8AC3E}">
        <p14:creationId xmlns:p14="http://schemas.microsoft.com/office/powerpoint/2010/main" val="173012293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4765E7B7-8206-496A-AF8D-014F09A20D9F}" type="slidenum">
              <a:rPr lang="en-US" altLang="en-US" smtClean="0"/>
              <a:pPr/>
              <a:t>5</a:t>
            </a:fld>
            <a:endParaRPr lang="en-US" altLang="en-US" smtClean="0"/>
          </a:p>
        </p:txBody>
      </p:sp>
      <p:sp>
        <p:nvSpPr>
          <p:cNvPr id="14339" name="Rectangle 2"/>
          <p:cNvSpPr>
            <a:spLocks noGrp="1" noRot="1" noChangeAspect="1" noChangeArrowheads="1" noTextEdit="1"/>
          </p:cNvSpPr>
          <p:nvPr>
            <p:ph type="sldImg"/>
          </p:nvPr>
        </p:nvSpPr>
        <p:spPr>
          <a:ln/>
        </p:spPr>
      </p:sp>
      <p:sp>
        <p:nvSpPr>
          <p:cNvPr id="14340"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smtClean="0">
                <a:latin typeface="Arial" panose="020B0604020202020204" pitchFamily="34" charset="0"/>
              </a:rPr>
              <a:t>The "Putting Quality Into Practice" video series emerged as part of a larger project that documented physician engagement in quality improvement projects. The series demonstrates the effects of workflow, resource and systems reviews, electronic medical records (EMRs), implementation and other quality improvement efforts on a practice.  In the video, physicians describe their quality improvement process including the following:</a:t>
            </a:r>
          </a:p>
          <a:p>
            <a:pPr lvl="1"/>
            <a:r>
              <a:rPr lang="en-US" altLang="en-US" smtClean="0">
                <a:latin typeface="Arial" panose="020B0604020202020204" pitchFamily="34" charset="0"/>
              </a:rPr>
              <a:t>Motivation and first steps, </a:t>
            </a:r>
          </a:p>
          <a:p>
            <a:pPr lvl="1"/>
            <a:r>
              <a:rPr lang="en-US" altLang="en-US" smtClean="0">
                <a:latin typeface="Arial" panose="020B0604020202020204" pitchFamily="34" charset="0"/>
              </a:rPr>
              <a:t>Systems, measurement and tools,</a:t>
            </a:r>
          </a:p>
          <a:p>
            <a:pPr lvl="1"/>
            <a:r>
              <a:rPr lang="en-US" altLang="en-US" smtClean="0">
                <a:latin typeface="Arial" panose="020B0604020202020204" pitchFamily="34" charset="0"/>
              </a:rPr>
              <a:t>External resources, and </a:t>
            </a:r>
          </a:p>
          <a:p>
            <a:pPr lvl="1"/>
            <a:r>
              <a:rPr lang="en-US" altLang="en-US" smtClean="0">
                <a:latin typeface="Arial" panose="020B0604020202020204" pitchFamily="34" charset="0"/>
              </a:rPr>
              <a:t>Barriers and solutions. </a:t>
            </a:r>
          </a:p>
          <a:p>
            <a:pPr lvl="1"/>
            <a:endParaRPr lang="en-US" altLang="en-US" smtClean="0">
              <a:latin typeface="Arial" panose="020B0604020202020204" pitchFamily="34" charset="0"/>
            </a:endParaRPr>
          </a:p>
          <a:p>
            <a:r>
              <a:rPr lang="en-US" altLang="en-US" smtClean="0">
                <a:latin typeface="Arial" panose="020B0604020202020204" pitchFamily="34" charset="0"/>
              </a:rPr>
              <a:t>This series is an eight-part series that plays in a loop.  There is approximately 60 minutes of video.  The series was produced by the ABIM Foundation, a non-profit foundation.</a:t>
            </a:r>
          </a:p>
          <a:p>
            <a:endParaRPr lang="en-US" altLang="en-US" smtClean="0">
              <a:latin typeface="Arial" panose="020B0604020202020204" pitchFamily="34" charset="0"/>
            </a:endParaRPr>
          </a:p>
          <a:p>
            <a:r>
              <a:rPr lang="en-US" altLang="en-US" smtClean="0">
                <a:latin typeface="Arial" panose="020B0604020202020204" pitchFamily="34" charset="0"/>
              </a:rPr>
              <a:t>Pause the slides and click on the http link to listen to this video. Pause the slides now. </a:t>
            </a:r>
          </a:p>
          <a:p>
            <a:pPr eaLnBrk="1" hangingPunct="1"/>
            <a:endParaRPr lang="en-US" altLang="en-US" smtClean="0">
              <a:latin typeface="Arial" panose="020B0604020202020204" pitchFamily="34" charset="0"/>
            </a:endParaRPr>
          </a:p>
        </p:txBody>
      </p:sp>
    </p:spTree>
    <p:extLst>
      <p:ext uri="{BB962C8B-B14F-4D97-AF65-F5344CB8AC3E}">
        <p14:creationId xmlns:p14="http://schemas.microsoft.com/office/powerpoint/2010/main" val="75802556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0E8ADA34-3AA9-49A0-8835-83102693F6FF}" type="slidenum">
              <a:rPr lang="en-US" altLang="en-US" smtClean="0"/>
              <a:pPr/>
              <a:t>6</a:t>
            </a:fld>
            <a:endParaRPr lang="en-US" altLang="en-US" smtClean="0"/>
          </a:p>
        </p:txBody>
      </p:sp>
      <p:sp>
        <p:nvSpPr>
          <p:cNvPr id="16387" name="Rectangle 2"/>
          <p:cNvSpPr>
            <a:spLocks noGrp="1" noRot="1" noChangeAspect="1" noChangeArrowheads="1" noTextEdit="1"/>
          </p:cNvSpPr>
          <p:nvPr>
            <p:ph type="sldImg"/>
          </p:nvPr>
        </p:nvSpPr>
        <p:spPr>
          <a:ln/>
        </p:spPr>
      </p:sp>
      <p:sp>
        <p:nvSpPr>
          <p:cNvPr id="16388"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smtClean="0">
                <a:latin typeface="Arial" panose="020B0604020202020204" pitchFamily="34" charset="0"/>
              </a:rPr>
              <a:t>In the National Roundtable on Healthcare Quality’s “The Urgent Need to Improve Health Care Quality,” the IOM highlighted the deficiencies in the U.S. healthcare system.  This is the ultimate improvement project and the reason for the current emphasis on HIT implementation and process improvement.  </a:t>
            </a:r>
          </a:p>
          <a:p>
            <a:r>
              <a:rPr lang="en-US" altLang="en-US" smtClean="0">
                <a:latin typeface="Arial" panose="020B0604020202020204" pitchFamily="34" charset="0"/>
              </a:rPr>
              <a:t> </a:t>
            </a:r>
          </a:p>
          <a:p>
            <a:r>
              <a:rPr lang="en-US" altLang="en-US" smtClean="0">
                <a:latin typeface="Arial" panose="020B0604020202020204" pitchFamily="34" charset="0"/>
              </a:rPr>
              <a:t>An example of this in action is the Duke Databank for Cardiovascular Disease, created through the vision of Dr. Eugene Stead, chair of the Duke Department of Medicine from 1946 to 1967.  “His vision was that the computer be used hospital-wide as a ‘computerized textbook of medicine,’ replacing a doctor's fallible memory of how to treat a condition or disease with a computer's infallible memory of each patient treated in the hospital.”</a:t>
            </a:r>
            <a:r>
              <a:rPr lang="en-US" altLang="en-US" baseline="30000" smtClean="0">
                <a:latin typeface="Arial" panose="020B0604020202020204" pitchFamily="34" charset="0"/>
              </a:rPr>
              <a:t>4</a:t>
            </a:r>
            <a:r>
              <a:rPr lang="en-US" altLang="en-US" smtClean="0">
                <a:latin typeface="Arial" panose="020B0604020202020204" pitchFamily="34" charset="0"/>
              </a:rPr>
              <a:t> (DCHI Website).  </a:t>
            </a:r>
          </a:p>
          <a:p>
            <a:r>
              <a:rPr lang="en-US" altLang="en-US" smtClean="0">
                <a:latin typeface="Arial" panose="020B0604020202020204" pitchFamily="34" charset="0"/>
              </a:rPr>
              <a:t> </a:t>
            </a:r>
          </a:p>
          <a:p>
            <a:r>
              <a:rPr lang="en-US" altLang="en-US" smtClean="0">
                <a:latin typeface="Arial" panose="020B0604020202020204" pitchFamily="34" charset="0"/>
              </a:rPr>
              <a:t>The databank also eventually became useful in clinical trials under the leadership of Dr. Rob Califf. </a:t>
            </a:r>
          </a:p>
          <a:p>
            <a:pPr eaLnBrk="1" hangingPunct="1"/>
            <a:endParaRPr lang="en-US" altLang="en-US" smtClean="0">
              <a:latin typeface="Arial" panose="020B0604020202020204" pitchFamily="34" charset="0"/>
            </a:endParaRPr>
          </a:p>
        </p:txBody>
      </p:sp>
    </p:spTree>
    <p:extLst>
      <p:ext uri="{BB962C8B-B14F-4D97-AF65-F5344CB8AC3E}">
        <p14:creationId xmlns:p14="http://schemas.microsoft.com/office/powerpoint/2010/main" val="241273353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1B3A2CC9-A975-4C8A-9151-24593A54A93D}" type="slidenum">
              <a:rPr lang="en-US" altLang="en-US" smtClean="0"/>
              <a:pPr/>
              <a:t>7</a:t>
            </a:fld>
            <a:endParaRPr lang="en-US" altLang="en-US" smtClean="0"/>
          </a:p>
        </p:txBody>
      </p:sp>
      <p:sp>
        <p:nvSpPr>
          <p:cNvPr id="18435" name="Rectangle 2"/>
          <p:cNvSpPr>
            <a:spLocks noGrp="1" noRot="1" noChangeAspect="1" noChangeArrowheads="1" noTextEdit="1"/>
          </p:cNvSpPr>
          <p:nvPr>
            <p:ph type="sldImg"/>
          </p:nvPr>
        </p:nvSpPr>
        <p:spPr>
          <a:ln/>
        </p:spPr>
      </p:sp>
      <p:sp>
        <p:nvSpPr>
          <p:cNvPr id="18436" name="Rectangle 3"/>
          <p:cNvSpPr>
            <a:spLocks noGrp="1" noChangeArrowheads="1"/>
          </p:cNvSpPr>
          <p:nvPr>
            <p:ph type="body" idx="1"/>
          </p:nvPr>
        </p:nvSpPr>
        <p:spPr>
          <a:xfrm>
            <a:off x="1090613" y="4416425"/>
            <a:ext cx="5062537" cy="418306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sz="1000" smtClean="0">
                <a:latin typeface="Arial" panose="020B0604020202020204" pitchFamily="34" charset="0"/>
              </a:rPr>
              <a:t>In a keynote address presented at the Texas Heart Institute’s symposium </a:t>
            </a:r>
            <a:r>
              <a:rPr lang="en-US" altLang="en-US" sz="1000" i="1" smtClean="0">
                <a:latin typeface="Arial" panose="020B0604020202020204" pitchFamily="34" charset="0"/>
              </a:rPr>
              <a:t>“Evolving Standards in Cardiovascular Care: What Have We Learned? Where Are We Going?” </a:t>
            </a:r>
            <a:r>
              <a:rPr lang="en-US" altLang="en-US" sz="1000" smtClean="0">
                <a:latin typeface="Arial" panose="020B0604020202020204" pitchFamily="34" charset="0"/>
              </a:rPr>
              <a:t>12 November 2005; Dallas,</a:t>
            </a:r>
            <a:r>
              <a:rPr lang="en-US" altLang="en-US" sz="1000" i="1" baseline="30000" smtClean="0">
                <a:latin typeface="Arial" panose="020B0604020202020204" pitchFamily="34" charset="0"/>
              </a:rPr>
              <a:t>2</a:t>
            </a:r>
            <a:r>
              <a:rPr lang="en-US" altLang="en-US" sz="1000" i="1" smtClean="0">
                <a:latin typeface="Arial" panose="020B0604020202020204" pitchFamily="34" charset="0"/>
              </a:rPr>
              <a:t> </a:t>
            </a:r>
            <a:r>
              <a:rPr lang="en-US" altLang="en-US" sz="1000" smtClean="0">
                <a:latin typeface="Arial" panose="020B0604020202020204" pitchFamily="34" charset="0"/>
              </a:rPr>
              <a:t>Dr. Califf added three major key concepts to the thinking of the cycle of bench to bedside for performance measures. </a:t>
            </a:r>
          </a:p>
          <a:p>
            <a:endParaRPr lang="en-US" altLang="en-US" sz="1000" smtClean="0">
              <a:latin typeface="Arial" panose="020B0604020202020204" pitchFamily="34" charset="0"/>
            </a:endParaRPr>
          </a:p>
          <a:p>
            <a:r>
              <a:rPr lang="en-US" altLang="en-US" sz="1000" smtClean="0">
                <a:latin typeface="Arial" panose="020B0604020202020204" pitchFamily="34" charset="0"/>
              </a:rPr>
              <a:t>I quote: “First, we do the clinical trials. Then we develop guidelines from what the clinical trials showed. Clinical practice guidelines, if properly constructed, provide the evidence to show which of our options is most effective in a particular clinical situation. Then, in order to be sure that we are exercising the ‘best option,’ we have to be able to measure what we are doing. And finally, we close the loop by providing education and feedback to the practicing community. If we are successful in all of this, outcomes can improve.”  </a:t>
            </a:r>
          </a:p>
          <a:p>
            <a:endParaRPr lang="en-US" altLang="en-US" sz="1000" smtClean="0">
              <a:latin typeface="Arial" panose="020B0604020202020204" pitchFamily="34" charset="0"/>
            </a:endParaRPr>
          </a:p>
          <a:p>
            <a:r>
              <a:rPr lang="en-US" altLang="en-US" sz="1000" smtClean="0">
                <a:latin typeface="Arial" panose="020B0604020202020204" pitchFamily="34" charset="0"/>
              </a:rPr>
              <a:t>He presented three key concepts, shown in the slide. </a:t>
            </a:r>
          </a:p>
          <a:p>
            <a:endParaRPr lang="en-US" altLang="en-US" sz="1000" smtClean="0">
              <a:latin typeface="Arial" panose="020B0604020202020204" pitchFamily="34" charset="0"/>
            </a:endParaRPr>
          </a:p>
          <a:p>
            <a:r>
              <a:rPr lang="en-US" altLang="en-US" sz="1000" smtClean="0">
                <a:latin typeface="Arial" panose="020B0604020202020204" pitchFamily="34" charset="0"/>
              </a:rPr>
              <a:t>“The 1st is that quality is a measurable entity. The Institute of Medicine has defined quality in terms of six dimensions: Is it safe, effective, timely, patient-centered, efficient, and equitable? It’s no longer enough to provide quality in your own individual clinical universe, because that universe overlaps other areas. Patients are exposed to a variety of practitioners and environments during an episode of care, so the responsibility for quality includes proper coordination across practices.</a:t>
            </a:r>
          </a:p>
          <a:p>
            <a:endParaRPr lang="en-US" altLang="en-US" sz="1000" smtClean="0">
              <a:latin typeface="Arial" panose="020B0604020202020204" pitchFamily="34" charset="0"/>
            </a:endParaRPr>
          </a:p>
          <a:p>
            <a:r>
              <a:rPr lang="en-US" altLang="en-US" sz="1000" smtClean="0">
                <a:latin typeface="Arial" panose="020B0604020202020204" pitchFamily="34" charset="0"/>
              </a:rPr>
              <a:t>The 2nd concept is safety—with safety now defined in terms of “freedom from error.” Errors are definable and measurable . . . an error is defined as having the wrong plan or failing to execute the right plan. . . .</a:t>
            </a:r>
          </a:p>
          <a:p>
            <a:endParaRPr lang="en-US" altLang="en-US" sz="1000" smtClean="0">
              <a:latin typeface="Arial" panose="020B0604020202020204" pitchFamily="34" charset="0"/>
            </a:endParaRPr>
          </a:p>
          <a:p>
            <a:r>
              <a:rPr lang="en-US" altLang="en-US" sz="1000" smtClean="0">
                <a:latin typeface="Arial" panose="020B0604020202020204" pitchFamily="34" charset="0"/>
              </a:rPr>
              <a:t>The 3rd concept is something that is really being stressed by the Institute of Medicine this year: Accountability. Obviously, we must then have systems in place to document that what we are doing is the right thing.”  </a:t>
            </a:r>
          </a:p>
          <a:p>
            <a:endParaRPr lang="en-US" altLang="en-US" sz="1000" smtClean="0">
              <a:latin typeface="Arial" panose="020B0604020202020204" pitchFamily="34" charset="0"/>
            </a:endParaRPr>
          </a:p>
          <a:p>
            <a:r>
              <a:rPr lang="en-US" altLang="en-US" sz="1000" smtClean="0">
                <a:latin typeface="Arial" panose="020B0604020202020204" pitchFamily="34" charset="0"/>
              </a:rPr>
              <a:t>And this brings us back to the need for efficient and accurate HIT systems.</a:t>
            </a:r>
          </a:p>
          <a:p>
            <a:pPr eaLnBrk="1" hangingPunct="1">
              <a:lnSpc>
                <a:spcPct val="80000"/>
              </a:lnSpc>
            </a:pPr>
            <a:endParaRPr lang="en-US" altLang="en-US" sz="1000" smtClean="0">
              <a:latin typeface="Arial" panose="020B0604020202020204" pitchFamily="34" charset="0"/>
            </a:endParaRPr>
          </a:p>
        </p:txBody>
      </p:sp>
    </p:spTree>
    <p:extLst>
      <p:ext uri="{BB962C8B-B14F-4D97-AF65-F5344CB8AC3E}">
        <p14:creationId xmlns:p14="http://schemas.microsoft.com/office/powerpoint/2010/main" val="20366307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23C900E7-B78B-4706-95DF-590EB779B327}" type="slidenum">
              <a:rPr lang="en-US" altLang="en-US" smtClean="0"/>
              <a:pPr/>
              <a:t>8</a:t>
            </a:fld>
            <a:endParaRPr lang="en-US" altLang="en-US" smtClean="0"/>
          </a:p>
        </p:txBody>
      </p:sp>
      <p:sp>
        <p:nvSpPr>
          <p:cNvPr id="20483" name="Rectangle 2"/>
          <p:cNvSpPr>
            <a:spLocks noGrp="1" noRot="1" noChangeAspect="1" noChangeArrowheads="1" noTextEdit="1"/>
          </p:cNvSpPr>
          <p:nvPr>
            <p:ph type="sldImg"/>
          </p:nvPr>
        </p:nvSpPr>
        <p:spPr>
          <a:ln/>
        </p:spPr>
      </p:sp>
      <p:sp>
        <p:nvSpPr>
          <p:cNvPr id="20484"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smtClean="0">
                <a:latin typeface="Arial" panose="020B0604020202020204" pitchFamily="34" charset="0"/>
              </a:rPr>
              <a:t>Goethe, considered by many to be the most important writer in the German language, and one of the most important thinkers in Western culture, stated that:</a:t>
            </a:r>
          </a:p>
          <a:p>
            <a:r>
              <a:rPr lang="en-US" altLang="en-US" smtClean="0">
                <a:latin typeface="Arial" panose="020B0604020202020204" pitchFamily="34" charset="0"/>
              </a:rPr>
              <a:t>     </a:t>
            </a:r>
          </a:p>
          <a:p>
            <a:pPr lvl="1"/>
            <a:r>
              <a:rPr lang="en-US" altLang="en-US" smtClean="0">
                <a:latin typeface="Arial" panose="020B0604020202020204" pitchFamily="34" charset="0"/>
              </a:rPr>
              <a:t>     “Knowing is not enough; </a:t>
            </a:r>
          </a:p>
          <a:p>
            <a:pPr lvl="1"/>
            <a:r>
              <a:rPr lang="en-US" altLang="en-US" smtClean="0">
                <a:latin typeface="Arial" panose="020B0604020202020204" pitchFamily="34" charset="0"/>
              </a:rPr>
              <a:t>      we must apply.</a:t>
            </a:r>
          </a:p>
          <a:p>
            <a:r>
              <a:rPr lang="en-US" altLang="en-US" smtClean="0">
                <a:latin typeface="Arial" panose="020B0604020202020204" pitchFamily="34" charset="0"/>
              </a:rPr>
              <a:t>        </a:t>
            </a:r>
          </a:p>
          <a:p>
            <a:r>
              <a:rPr lang="en-US" altLang="en-US" smtClean="0">
                <a:latin typeface="Arial" panose="020B0604020202020204" pitchFamily="34" charset="0"/>
              </a:rPr>
              <a:t>               “Willing is not enough; </a:t>
            </a:r>
          </a:p>
          <a:p>
            <a:r>
              <a:rPr lang="en-US" altLang="en-US" smtClean="0">
                <a:latin typeface="Arial" panose="020B0604020202020204" pitchFamily="34" charset="0"/>
              </a:rPr>
              <a:t>                we must do.”</a:t>
            </a:r>
          </a:p>
          <a:p>
            <a:r>
              <a:rPr lang="en-US" altLang="en-US" smtClean="0">
                <a:latin typeface="Arial" panose="020B0604020202020204" pitchFamily="34" charset="0"/>
              </a:rPr>
              <a:t> </a:t>
            </a:r>
          </a:p>
          <a:p>
            <a:r>
              <a:rPr lang="en-US" altLang="en-US" smtClean="0">
                <a:latin typeface="Arial" panose="020B0604020202020204" pitchFamily="34" charset="0"/>
              </a:rPr>
              <a:t>Quality improvement enables us to move from the knowledge presented in the 1999 report by the Institute of Medicine, which “estimated that 98,000 or more people die annually in the US due to medical errors”</a:t>
            </a:r>
            <a:r>
              <a:rPr lang="en-US" altLang="en-US" baseline="30000" smtClean="0">
                <a:latin typeface="Arial" panose="020B0604020202020204" pitchFamily="34" charset="0"/>
              </a:rPr>
              <a:t>5</a:t>
            </a:r>
            <a:r>
              <a:rPr lang="en-US" altLang="en-US" smtClean="0">
                <a:latin typeface="Arial" panose="020B0604020202020204" pitchFamily="34" charset="0"/>
              </a:rPr>
              <a:t>  to “</a:t>
            </a:r>
            <a:r>
              <a:rPr lang="en-US" altLang="en-US" i="1" smtClean="0">
                <a:latin typeface="Arial" panose="020B0604020202020204" pitchFamily="34" charset="0"/>
              </a:rPr>
              <a:t>doing” </a:t>
            </a:r>
            <a:r>
              <a:rPr lang="en-US" altLang="en-US" smtClean="0">
                <a:latin typeface="Arial" panose="020B0604020202020204" pitchFamily="34" charset="0"/>
              </a:rPr>
              <a:t>the improvement which must be done.</a:t>
            </a:r>
          </a:p>
          <a:p>
            <a:r>
              <a:rPr lang="en-US" altLang="en-US" smtClean="0">
                <a:latin typeface="Arial" panose="020B0604020202020204" pitchFamily="34" charset="0"/>
              </a:rPr>
              <a:t> </a:t>
            </a:r>
          </a:p>
          <a:p>
            <a:pPr eaLnBrk="1" hangingPunct="1"/>
            <a:endParaRPr lang="en-US" altLang="en-US" smtClean="0">
              <a:latin typeface="Arial" panose="020B0604020202020204" pitchFamily="34" charset="0"/>
            </a:endParaRPr>
          </a:p>
        </p:txBody>
      </p:sp>
    </p:spTree>
    <p:extLst>
      <p:ext uri="{BB962C8B-B14F-4D97-AF65-F5344CB8AC3E}">
        <p14:creationId xmlns:p14="http://schemas.microsoft.com/office/powerpoint/2010/main" val="328408220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09302AF7-E0E7-45A4-A60A-C095581FB691}" type="slidenum">
              <a:rPr lang="en-US" altLang="en-US" smtClean="0"/>
              <a:pPr/>
              <a:t>9</a:t>
            </a:fld>
            <a:endParaRPr lang="en-US" altLang="en-US" smtClean="0"/>
          </a:p>
        </p:txBody>
      </p:sp>
      <p:sp>
        <p:nvSpPr>
          <p:cNvPr id="22531" name="Rectangle 2"/>
          <p:cNvSpPr>
            <a:spLocks noGrp="1" noRot="1" noChangeAspect="1" noChangeArrowheads="1" noTextEdit="1"/>
          </p:cNvSpPr>
          <p:nvPr>
            <p:ph type="sldImg"/>
          </p:nvPr>
        </p:nvSpPr>
        <p:spPr>
          <a:ln/>
        </p:spPr>
      </p:sp>
      <p:sp>
        <p:nvSpPr>
          <p:cNvPr id="22532"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smtClean="0">
                <a:latin typeface="Arial" panose="020B0604020202020204" pitchFamily="34" charset="0"/>
              </a:rPr>
              <a:t>For this lecture it is important to focus on where we are in the process redesign.  </a:t>
            </a:r>
          </a:p>
          <a:p>
            <a:endParaRPr lang="en-US" altLang="en-US" smtClean="0">
              <a:latin typeface="Arial" panose="020B0604020202020204" pitchFamily="34" charset="0"/>
            </a:endParaRPr>
          </a:p>
          <a:p>
            <a:r>
              <a:rPr lang="en-US" altLang="en-US" smtClean="0">
                <a:latin typeface="Arial" panose="020B0604020202020204" pitchFamily="34" charset="0"/>
              </a:rPr>
              <a:t>In previous lectures in this component, you have been introduced to concepts and practices that will enable you to identify the processes that control how a health care process is working, collect and analyze information about processes in the health care setting, and redesign the workflow processes and streamline this redesign.</a:t>
            </a:r>
          </a:p>
          <a:p>
            <a:endParaRPr lang="en-US" altLang="en-US" smtClean="0">
              <a:latin typeface="Arial" panose="020B0604020202020204" pitchFamily="34" charset="0"/>
            </a:endParaRPr>
          </a:p>
          <a:p>
            <a:r>
              <a:rPr lang="en-US" altLang="en-US" smtClean="0">
                <a:latin typeface="Arial" panose="020B0604020202020204" pitchFamily="34" charset="0"/>
              </a:rPr>
              <a:t>Quality Improvement methods and tools introduced in this unit will enable you to collect and compile information on an ongoing basis, analyze the information for root causes, make decisions on how to eliminate these problems (process improvement), change processes based on this analysis and redesign (strategic change), and set timetables for these steps.</a:t>
            </a:r>
          </a:p>
          <a:p>
            <a:r>
              <a:rPr lang="en-US" altLang="en-US" smtClean="0">
                <a:latin typeface="Arial" panose="020B0604020202020204" pitchFamily="34" charset="0"/>
              </a:rPr>
              <a:t> </a:t>
            </a:r>
          </a:p>
          <a:p>
            <a:pPr eaLnBrk="1" hangingPunct="1"/>
            <a:endParaRPr lang="en-US" altLang="en-US" smtClean="0">
              <a:latin typeface="Arial" panose="020B0604020202020204" pitchFamily="34" charset="0"/>
            </a:endParaRPr>
          </a:p>
        </p:txBody>
      </p:sp>
    </p:spTree>
    <p:extLst>
      <p:ext uri="{BB962C8B-B14F-4D97-AF65-F5344CB8AC3E}">
        <p14:creationId xmlns:p14="http://schemas.microsoft.com/office/powerpoint/2010/main" val="181543029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9FFF47FC-6645-4EC2-970F-DF3D73B679CC}" type="slidenum">
              <a:rPr lang="en-US" altLang="en-US" smtClean="0"/>
              <a:pPr/>
              <a:t>10</a:t>
            </a:fld>
            <a:endParaRPr lang="en-US" altLang="en-US" smtClean="0"/>
          </a:p>
        </p:txBody>
      </p:sp>
      <p:sp>
        <p:nvSpPr>
          <p:cNvPr id="24579" name="Rectangle 2"/>
          <p:cNvSpPr>
            <a:spLocks noGrp="1" noRot="1" noChangeAspect="1" noChangeArrowheads="1" noTextEdit="1"/>
          </p:cNvSpPr>
          <p:nvPr>
            <p:ph type="sldImg"/>
          </p:nvPr>
        </p:nvSpPr>
        <p:spPr>
          <a:ln/>
        </p:spPr>
      </p:sp>
      <p:sp>
        <p:nvSpPr>
          <p:cNvPr id="24580"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smtClean="0">
                <a:latin typeface="Arial" panose="020B0604020202020204" pitchFamily="34" charset="0"/>
              </a:rPr>
              <a:t>For purposes of this class we will review a limited number of QI methods and tools that the analyst may encounter in the healthcare setting.  We will briefly compare and contrast the quality improvement methodologies and tools and their appropriate uses in the health care setting.</a:t>
            </a:r>
          </a:p>
          <a:p>
            <a:r>
              <a:rPr lang="en-US" altLang="en-US" smtClean="0">
                <a:latin typeface="Arial" panose="020B0604020202020204" pitchFamily="34" charset="0"/>
              </a:rPr>
              <a:t> </a:t>
            </a:r>
          </a:p>
          <a:p>
            <a:r>
              <a:rPr lang="en-US" altLang="en-US" smtClean="0">
                <a:latin typeface="Arial" panose="020B0604020202020204" pitchFamily="34" charset="0"/>
              </a:rPr>
              <a:t>In 2004, Stephen Shortell likened the U.S. healthcare system to a “shoddily constructed building located in the pathway of an impending natural disaster</a:t>
            </a:r>
            <a:r>
              <a:rPr lang="en-US" altLang="en-US" baseline="30000" smtClean="0">
                <a:latin typeface="Arial" panose="020B0604020202020204" pitchFamily="34" charset="0"/>
              </a:rPr>
              <a:t>5</a:t>
            </a:r>
            <a:r>
              <a:rPr lang="en-US" altLang="en-US" smtClean="0">
                <a:latin typeface="Arial" panose="020B0604020202020204" pitchFamily="34" charset="0"/>
              </a:rPr>
              <a:t>” and many have noted in the last few years that quality can be improved in the healthcare setting by understanding the foundations and methods of quality improvement.  The analysts are likely to see many of these methods as they move through the healthcare arena.  It is important to recognize what the methods are and where to find additional information.  It is not the intent of this lecture to teach one how to perform the quality improvement.  </a:t>
            </a:r>
          </a:p>
          <a:p>
            <a:r>
              <a:rPr lang="en-US" altLang="en-US" smtClean="0">
                <a:latin typeface="Arial" panose="020B0604020202020204" pitchFamily="34" charset="0"/>
              </a:rPr>
              <a:t> </a:t>
            </a:r>
          </a:p>
          <a:p>
            <a:pPr eaLnBrk="1" hangingPunct="1"/>
            <a:endParaRPr lang="en-US" altLang="en-US" smtClean="0">
              <a:latin typeface="Arial" panose="020B0604020202020204" pitchFamily="34" charset="0"/>
            </a:endParaRPr>
          </a:p>
        </p:txBody>
      </p:sp>
    </p:spTree>
    <p:extLst>
      <p:ext uri="{BB962C8B-B14F-4D97-AF65-F5344CB8AC3E}">
        <p14:creationId xmlns:p14="http://schemas.microsoft.com/office/powerpoint/2010/main" val="400841830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70E0A98D-61AC-469E-BBF4-AF65E6B1AD99}" type="datetimeFigureOut">
              <a:rPr lang="en-US" smtClean="0"/>
              <a:t>12/13/2020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F747DA7-290F-486C-A2E7-9B52C60ADD7E}" type="slidenum">
              <a:rPr lang="en-US" smtClean="0"/>
              <a:t>‹#›</a:t>
            </a:fld>
            <a:endParaRPr lang="en-US"/>
          </a:p>
        </p:txBody>
      </p:sp>
    </p:spTree>
    <p:extLst>
      <p:ext uri="{BB962C8B-B14F-4D97-AF65-F5344CB8AC3E}">
        <p14:creationId xmlns:p14="http://schemas.microsoft.com/office/powerpoint/2010/main" val="196342072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0E0A98D-61AC-469E-BBF4-AF65E6B1AD99}" type="datetimeFigureOut">
              <a:rPr lang="en-US" smtClean="0"/>
              <a:t>12/13/2020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F747DA7-290F-486C-A2E7-9B52C60ADD7E}" type="slidenum">
              <a:rPr lang="en-US" smtClean="0"/>
              <a:t>‹#›</a:t>
            </a:fld>
            <a:endParaRPr lang="en-US"/>
          </a:p>
        </p:txBody>
      </p:sp>
    </p:spTree>
    <p:extLst>
      <p:ext uri="{BB962C8B-B14F-4D97-AF65-F5344CB8AC3E}">
        <p14:creationId xmlns:p14="http://schemas.microsoft.com/office/powerpoint/2010/main" val="5474713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0E0A98D-61AC-469E-BBF4-AF65E6B1AD99}" type="datetimeFigureOut">
              <a:rPr lang="en-US" smtClean="0"/>
              <a:t>12/13/2020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F747DA7-290F-486C-A2E7-9B52C60ADD7E}" type="slidenum">
              <a:rPr lang="en-US" smtClean="0"/>
              <a:t>‹#›</a:t>
            </a:fld>
            <a:endParaRPr lang="en-US"/>
          </a:p>
        </p:txBody>
      </p:sp>
    </p:spTree>
    <p:extLst>
      <p:ext uri="{BB962C8B-B14F-4D97-AF65-F5344CB8AC3E}">
        <p14:creationId xmlns:p14="http://schemas.microsoft.com/office/powerpoint/2010/main" val="405399480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0E0A98D-61AC-469E-BBF4-AF65E6B1AD99}" type="datetimeFigureOut">
              <a:rPr lang="en-US" smtClean="0"/>
              <a:t>12/13/2020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F747DA7-290F-486C-A2E7-9B52C60ADD7E}" type="slidenum">
              <a:rPr lang="en-US" smtClean="0"/>
              <a:t>‹#›</a:t>
            </a:fld>
            <a:endParaRPr lang="en-US"/>
          </a:p>
        </p:txBody>
      </p:sp>
    </p:spTree>
    <p:extLst>
      <p:ext uri="{BB962C8B-B14F-4D97-AF65-F5344CB8AC3E}">
        <p14:creationId xmlns:p14="http://schemas.microsoft.com/office/powerpoint/2010/main" val="205300442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70E0A98D-61AC-469E-BBF4-AF65E6B1AD99}" type="datetimeFigureOut">
              <a:rPr lang="en-US" smtClean="0"/>
              <a:t>12/13/2020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F747DA7-290F-486C-A2E7-9B52C60ADD7E}" type="slidenum">
              <a:rPr lang="en-US" smtClean="0"/>
              <a:t>‹#›</a:t>
            </a:fld>
            <a:endParaRPr lang="en-US"/>
          </a:p>
        </p:txBody>
      </p:sp>
    </p:spTree>
    <p:extLst>
      <p:ext uri="{BB962C8B-B14F-4D97-AF65-F5344CB8AC3E}">
        <p14:creationId xmlns:p14="http://schemas.microsoft.com/office/powerpoint/2010/main" val="231539164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70E0A98D-61AC-469E-BBF4-AF65E6B1AD99}" type="datetimeFigureOut">
              <a:rPr lang="en-US" smtClean="0"/>
              <a:t>12/13/2020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F747DA7-290F-486C-A2E7-9B52C60ADD7E}" type="slidenum">
              <a:rPr lang="en-US" smtClean="0"/>
              <a:t>‹#›</a:t>
            </a:fld>
            <a:endParaRPr lang="en-US"/>
          </a:p>
        </p:txBody>
      </p:sp>
    </p:spTree>
    <p:extLst>
      <p:ext uri="{BB962C8B-B14F-4D97-AF65-F5344CB8AC3E}">
        <p14:creationId xmlns:p14="http://schemas.microsoft.com/office/powerpoint/2010/main" val="162484578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70E0A98D-61AC-469E-BBF4-AF65E6B1AD99}" type="datetimeFigureOut">
              <a:rPr lang="en-US" smtClean="0"/>
              <a:t>12/13/2020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7F747DA7-290F-486C-A2E7-9B52C60ADD7E}" type="slidenum">
              <a:rPr lang="en-US" smtClean="0"/>
              <a:t>‹#›</a:t>
            </a:fld>
            <a:endParaRPr lang="en-US"/>
          </a:p>
        </p:txBody>
      </p:sp>
    </p:spTree>
    <p:extLst>
      <p:ext uri="{BB962C8B-B14F-4D97-AF65-F5344CB8AC3E}">
        <p14:creationId xmlns:p14="http://schemas.microsoft.com/office/powerpoint/2010/main" val="224283087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70E0A98D-61AC-469E-BBF4-AF65E6B1AD99}" type="datetimeFigureOut">
              <a:rPr lang="en-US" smtClean="0"/>
              <a:t>12/13/2020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7F747DA7-290F-486C-A2E7-9B52C60ADD7E}" type="slidenum">
              <a:rPr lang="en-US" smtClean="0"/>
              <a:t>‹#›</a:t>
            </a:fld>
            <a:endParaRPr lang="en-US"/>
          </a:p>
        </p:txBody>
      </p:sp>
    </p:spTree>
    <p:extLst>
      <p:ext uri="{BB962C8B-B14F-4D97-AF65-F5344CB8AC3E}">
        <p14:creationId xmlns:p14="http://schemas.microsoft.com/office/powerpoint/2010/main" val="92191427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0E0A98D-61AC-469E-BBF4-AF65E6B1AD99}" type="datetimeFigureOut">
              <a:rPr lang="en-US" smtClean="0"/>
              <a:t>12/13/2020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7F747DA7-290F-486C-A2E7-9B52C60ADD7E}" type="slidenum">
              <a:rPr lang="en-US" smtClean="0"/>
              <a:t>‹#›</a:t>
            </a:fld>
            <a:endParaRPr lang="en-US"/>
          </a:p>
        </p:txBody>
      </p:sp>
    </p:spTree>
    <p:extLst>
      <p:ext uri="{BB962C8B-B14F-4D97-AF65-F5344CB8AC3E}">
        <p14:creationId xmlns:p14="http://schemas.microsoft.com/office/powerpoint/2010/main" val="270177723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0E0A98D-61AC-469E-BBF4-AF65E6B1AD99}" type="datetimeFigureOut">
              <a:rPr lang="en-US" smtClean="0"/>
              <a:t>12/13/2020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F747DA7-290F-486C-A2E7-9B52C60ADD7E}" type="slidenum">
              <a:rPr lang="en-US" smtClean="0"/>
              <a:t>‹#›</a:t>
            </a:fld>
            <a:endParaRPr lang="en-US"/>
          </a:p>
        </p:txBody>
      </p:sp>
    </p:spTree>
    <p:extLst>
      <p:ext uri="{BB962C8B-B14F-4D97-AF65-F5344CB8AC3E}">
        <p14:creationId xmlns:p14="http://schemas.microsoft.com/office/powerpoint/2010/main" val="308885778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0E0A98D-61AC-469E-BBF4-AF65E6B1AD99}" type="datetimeFigureOut">
              <a:rPr lang="en-US" smtClean="0"/>
              <a:t>12/13/2020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F747DA7-290F-486C-A2E7-9B52C60ADD7E}" type="slidenum">
              <a:rPr lang="en-US" smtClean="0"/>
              <a:t>‹#›</a:t>
            </a:fld>
            <a:endParaRPr lang="en-US"/>
          </a:p>
        </p:txBody>
      </p:sp>
    </p:spTree>
    <p:extLst>
      <p:ext uri="{BB962C8B-B14F-4D97-AF65-F5344CB8AC3E}">
        <p14:creationId xmlns:p14="http://schemas.microsoft.com/office/powerpoint/2010/main" val="192691190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0E0A98D-61AC-469E-BBF4-AF65E6B1AD99}" type="datetimeFigureOut">
              <a:rPr lang="en-US" smtClean="0"/>
              <a:t>12/13/2020</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F747DA7-290F-486C-A2E7-9B52C60ADD7E}" type="slidenum">
              <a:rPr lang="en-US" smtClean="0"/>
              <a:t>‹#›</a:t>
            </a:fld>
            <a:endParaRPr lang="en-US"/>
          </a:p>
        </p:txBody>
      </p:sp>
    </p:spTree>
    <p:extLst>
      <p:ext uri="{BB962C8B-B14F-4D97-AF65-F5344CB8AC3E}">
        <p14:creationId xmlns:p14="http://schemas.microsoft.com/office/powerpoint/2010/main" val="271967386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1.xml"/><Relationship Id="rId1" Type="http://schemas.openxmlformats.org/officeDocument/2006/relationships/tags" Target="../tags/tag9.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1.xml"/><Relationship Id="rId1" Type="http://schemas.openxmlformats.org/officeDocument/2006/relationships/tags" Target="../tags/tag10.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1.xml"/><Relationship Id="rId1" Type="http://schemas.openxmlformats.org/officeDocument/2006/relationships/tags" Target="../tags/tag11.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1.xml"/><Relationship Id="rId1" Type="http://schemas.openxmlformats.org/officeDocument/2006/relationships/tags" Target="../tags/tag12.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1.xml"/><Relationship Id="rId1" Type="http://schemas.openxmlformats.org/officeDocument/2006/relationships/tags" Target="../tags/tag13.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1.xml"/><Relationship Id="rId1" Type="http://schemas.openxmlformats.org/officeDocument/2006/relationships/tags" Target="../tags/tag14.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1.xml"/><Relationship Id="rId1" Type="http://schemas.openxmlformats.org/officeDocument/2006/relationships/tags" Target="../tags/tag15.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1.xml"/><Relationship Id="rId1" Type="http://schemas.openxmlformats.org/officeDocument/2006/relationships/tags" Target="../tags/tag16.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1.xml"/><Relationship Id="rId1" Type="http://schemas.openxmlformats.org/officeDocument/2006/relationships/tags" Target="../tags/tag17.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1.xml"/><Relationship Id="rId1" Type="http://schemas.openxmlformats.org/officeDocument/2006/relationships/tags" Target="../tags/tag18.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1.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1.xml"/><Relationship Id="rId1" Type="http://schemas.openxmlformats.org/officeDocument/2006/relationships/tags" Target="../tags/tag19.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1.xml"/><Relationship Id="rId1" Type="http://schemas.openxmlformats.org/officeDocument/2006/relationships/tags" Target="../tags/tag20.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1.xml"/><Relationship Id="rId1" Type="http://schemas.openxmlformats.org/officeDocument/2006/relationships/tags" Target="../tags/tag21.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1.xml"/><Relationship Id="rId1" Type="http://schemas.openxmlformats.org/officeDocument/2006/relationships/tags" Target="../tags/tag22.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1.xml"/><Relationship Id="rId1" Type="http://schemas.openxmlformats.org/officeDocument/2006/relationships/tags" Target="../tags/tag23.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1.xml"/><Relationship Id="rId1" Type="http://schemas.openxmlformats.org/officeDocument/2006/relationships/tags" Target="../tags/tag24.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1.xml"/><Relationship Id="rId1" Type="http://schemas.openxmlformats.org/officeDocument/2006/relationships/tags" Target="../tags/tag25.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1.xml"/><Relationship Id="rId1" Type="http://schemas.openxmlformats.org/officeDocument/2006/relationships/tags" Target="../tags/tag26.xml"/><Relationship Id="rId6" Type="http://schemas.openxmlformats.org/officeDocument/2006/relationships/hyperlink" Target="http://commons.wikimedia.org/wiki/File" TargetMode="External"/><Relationship Id="rId5" Type="http://schemas.openxmlformats.org/officeDocument/2006/relationships/image" Target="../media/image3.jpeg"/><Relationship Id="rId4" Type="http://schemas.openxmlformats.org/officeDocument/2006/relationships/hyperlink" Target="http://upload.wikimedia.org/wikipedia/commons/8/86/DMAIC.jpg" TargetMode="External"/></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1.xml"/><Relationship Id="rId1" Type="http://schemas.openxmlformats.org/officeDocument/2006/relationships/tags" Target="../tags/tag27.xml"/><Relationship Id="rId4" Type="http://schemas.openxmlformats.org/officeDocument/2006/relationships/image" Target="../media/image4.png"/></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1.xml"/><Relationship Id="rId1" Type="http://schemas.openxmlformats.org/officeDocument/2006/relationships/tags" Target="../tags/tag28.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xml"/><Relationship Id="rId1" Type="http://schemas.openxmlformats.org/officeDocument/2006/relationships/tags" Target="../tags/tag2.xml"/></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1.xml"/><Relationship Id="rId1" Type="http://schemas.openxmlformats.org/officeDocument/2006/relationships/tags" Target="../tags/tag29.xml"/></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1.xml"/><Relationship Id="rId1" Type="http://schemas.openxmlformats.org/officeDocument/2006/relationships/tags" Target="../tags/tag30.xml"/></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1.xml"/><Relationship Id="rId1" Type="http://schemas.openxmlformats.org/officeDocument/2006/relationships/tags" Target="../tags/tag31.xml"/></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1.xml"/><Relationship Id="rId1" Type="http://schemas.openxmlformats.org/officeDocument/2006/relationships/tags" Target="../tags/tag32.xml"/></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1.xml"/><Relationship Id="rId1" Type="http://schemas.openxmlformats.org/officeDocument/2006/relationships/tags" Target="../tags/tag33.xml"/></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1.xml"/><Relationship Id="rId1" Type="http://schemas.openxmlformats.org/officeDocument/2006/relationships/tags" Target="../tags/tag34.xml"/></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1.xml"/><Relationship Id="rId1" Type="http://schemas.openxmlformats.org/officeDocument/2006/relationships/tags" Target="../tags/tag35.xml"/></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1.xml"/><Relationship Id="rId1" Type="http://schemas.openxmlformats.org/officeDocument/2006/relationships/tags" Target="../tags/tag36.xml"/><Relationship Id="rId4" Type="http://schemas.openxmlformats.org/officeDocument/2006/relationships/hyperlink" Target="https://www.dchi.duke.edu/" TargetMode="Externa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xml"/><Relationship Id="rId1" Type="http://schemas.openxmlformats.org/officeDocument/2006/relationships/tags" Target="../tags/tag3.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xml"/><Relationship Id="rId1" Type="http://schemas.openxmlformats.org/officeDocument/2006/relationships/tags" Target="../tags/tag4.xml"/><Relationship Id="rId5" Type="http://schemas.openxmlformats.org/officeDocument/2006/relationships/hyperlink" Target="http://www.abimfoundation.org/Resource-Center/Video/PQIP.aspx" TargetMode="External"/><Relationship Id="rId4" Type="http://schemas.openxmlformats.org/officeDocument/2006/relationships/hyperlink" Target="http://www.abimfoundation.org/en/Online%20Community/Video/PQIP.aspx" TargetMode="External"/></Relationships>
</file>

<file path=ppt/slides/_rels/slide6.xml.rels><?xml version="1.0" encoding="UTF-8" standalone="yes"?>
<Relationships xmlns="http://schemas.openxmlformats.org/package/2006/relationships"><Relationship Id="rId8" Type="http://schemas.openxmlformats.org/officeDocument/2006/relationships/image" Target="../media/image2.jpeg"/><Relationship Id="rId3" Type="http://schemas.openxmlformats.org/officeDocument/2006/relationships/notesSlide" Target="../notesSlides/notesSlide5.xml"/><Relationship Id="rId7" Type="http://schemas.openxmlformats.org/officeDocument/2006/relationships/hyperlink" Target="http://digitaldukemed.mc.duke.edu/databank/Images/hardware_configuration_1971.jpg" TargetMode="External"/><Relationship Id="rId2" Type="http://schemas.openxmlformats.org/officeDocument/2006/relationships/slideLayout" Target="../slideLayouts/slideLayout1.xml"/><Relationship Id="rId1" Type="http://schemas.openxmlformats.org/officeDocument/2006/relationships/tags" Target="../tags/tag5.xml"/><Relationship Id="rId6" Type="http://schemas.openxmlformats.org/officeDocument/2006/relationships/image" Target="../media/image1.jpeg"/><Relationship Id="rId5" Type="http://schemas.openxmlformats.org/officeDocument/2006/relationships/hyperlink" Target="http://digitaldukemed.mc.duke.edu/databank/Images/stead_eugene.jpg" TargetMode="External"/><Relationship Id="rId4" Type="http://schemas.openxmlformats.org/officeDocument/2006/relationships/hyperlink" Target="https://www.dchi.duke.edu/" TargetMode="Externa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xml"/><Relationship Id="rId1" Type="http://schemas.openxmlformats.org/officeDocument/2006/relationships/tags" Target="../tags/tag6.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1.xml"/><Relationship Id="rId1" Type="http://schemas.openxmlformats.org/officeDocument/2006/relationships/tags" Target="../tags/tag7.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1.xml"/><Relationship Id="rId1" Type="http://schemas.openxmlformats.org/officeDocument/2006/relationships/tags" Target="../tags/tag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fontScale="90000"/>
          </a:bodyPr>
          <a:lstStyle/>
          <a:p>
            <a:r>
              <a:rPr lang="en-US" dirty="0" smtClean="0"/>
              <a:t>Unit </a:t>
            </a:r>
            <a:r>
              <a:rPr lang="en-US" dirty="0" smtClean="0"/>
              <a:t>10: </a:t>
            </a:r>
            <a:r>
              <a:rPr lang="en-US" altLang="en-US" dirty="0">
                <a:cs typeface="Calibri" panose="020F0502020204030204" pitchFamily="34" charset="0"/>
              </a:rPr>
              <a:t>Fundamentals of Health Workflow Process </a:t>
            </a:r>
            <a:br>
              <a:rPr lang="en-US" altLang="en-US" dirty="0">
                <a:cs typeface="Calibri" panose="020F0502020204030204" pitchFamily="34" charset="0"/>
              </a:rPr>
            </a:br>
            <a:r>
              <a:rPr lang="en-US" altLang="en-US" dirty="0">
                <a:cs typeface="Calibri" panose="020F0502020204030204" pitchFamily="34" charset="0"/>
              </a:rPr>
              <a:t>Analysis and Redesign</a:t>
            </a:r>
            <a:endParaRPr lang="en-US" dirty="0"/>
          </a:p>
        </p:txBody>
      </p:sp>
      <p:sp>
        <p:nvSpPr>
          <p:cNvPr id="3" name="Subtitle 2"/>
          <p:cNvSpPr>
            <a:spLocks noGrp="1"/>
          </p:cNvSpPr>
          <p:nvPr>
            <p:ph type="subTitle" idx="1"/>
          </p:nvPr>
        </p:nvSpPr>
        <p:spPr>
          <a:xfrm>
            <a:off x="1524000" y="4229835"/>
            <a:ext cx="9144000" cy="1655762"/>
          </a:xfrm>
        </p:spPr>
        <p:txBody>
          <a:bodyPr/>
          <a:lstStyle/>
          <a:p>
            <a:r>
              <a:rPr lang="en-US" dirty="0" smtClean="0"/>
              <a:t>Slides compiled by Dr. </a:t>
            </a:r>
            <a:r>
              <a:rPr lang="en-US" dirty="0" err="1" smtClean="0"/>
              <a:t>Shahriar</a:t>
            </a:r>
            <a:endParaRPr lang="en-US" dirty="0"/>
          </a:p>
        </p:txBody>
      </p:sp>
    </p:spTree>
    <p:extLst>
      <p:ext uri="{BB962C8B-B14F-4D97-AF65-F5344CB8AC3E}">
        <p14:creationId xmlns:p14="http://schemas.microsoft.com/office/powerpoint/2010/main" val="14897094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title" idx="4294967295"/>
          </p:nvPr>
        </p:nvSpPr>
        <p:spPr/>
        <p:txBody>
          <a:bodyPr/>
          <a:lstStyle/>
          <a:p>
            <a:pPr eaLnBrk="1" hangingPunct="1"/>
            <a:r>
              <a:rPr lang="en-US" altLang="en-US" sz="3200"/>
              <a:t>Quality Improvement in Health Care Settings</a:t>
            </a:r>
          </a:p>
        </p:txBody>
      </p:sp>
      <p:sp>
        <p:nvSpPr>
          <p:cNvPr id="23555" name="Rectangle 3"/>
          <p:cNvSpPr>
            <a:spLocks noGrp="1" noChangeArrowheads="1"/>
          </p:cNvSpPr>
          <p:nvPr>
            <p:ph type="body" idx="4294967295"/>
          </p:nvPr>
        </p:nvSpPr>
        <p:spPr>
          <a:xfrm>
            <a:off x="2057400" y="1828801"/>
            <a:ext cx="8229600" cy="4525963"/>
          </a:xfrm>
        </p:spPr>
        <p:txBody>
          <a:bodyPr/>
          <a:lstStyle/>
          <a:p>
            <a:pPr eaLnBrk="1" hangingPunct="1"/>
            <a:r>
              <a:rPr lang="en-US" altLang="en-US" sz="2400">
                <a:latin typeface="Arial" panose="020B0604020202020204" pitchFamily="34" charset="0"/>
              </a:rPr>
              <a:t>In 2004 Stephen Shortell likened the U.S. healthcare system to a “shoddily constructed building located in the pathway of an impending natural disaster“</a:t>
            </a:r>
            <a:r>
              <a:rPr lang="en-US" altLang="en-US" sz="2400" baseline="30000">
                <a:latin typeface="Arial" panose="020B0604020202020204" pitchFamily="34" charset="0"/>
              </a:rPr>
              <a:t>5</a:t>
            </a:r>
            <a:endParaRPr lang="en-US" altLang="en-US" sz="2400">
              <a:latin typeface="Arial" panose="020B0604020202020204" pitchFamily="34" charset="0"/>
            </a:endParaRPr>
          </a:p>
          <a:p>
            <a:pPr eaLnBrk="1" hangingPunct="1">
              <a:buFontTx/>
              <a:buNone/>
            </a:pPr>
            <a:endParaRPr lang="en-US" altLang="en-US" sz="2400">
              <a:latin typeface="Arial" panose="020B0604020202020204" pitchFamily="34" charset="0"/>
            </a:endParaRPr>
          </a:p>
          <a:p>
            <a:pPr eaLnBrk="1" hangingPunct="1"/>
            <a:r>
              <a:rPr lang="en-US" altLang="en-US" sz="2400">
                <a:latin typeface="Arial" panose="020B0604020202020204" pitchFamily="34" charset="0"/>
              </a:rPr>
              <a:t>Quality can be improved in the Health Care Setting by understanding the Foundations and Methods Quality Improvement.  </a:t>
            </a:r>
          </a:p>
          <a:p>
            <a:pPr eaLnBrk="1" hangingPunct="1"/>
            <a:endParaRPr lang="en-US" altLang="en-US">
              <a:latin typeface="Arial" panose="020B0604020202020204" pitchFamily="34" charset="0"/>
            </a:endParaRPr>
          </a:p>
          <a:p>
            <a:pPr eaLnBrk="1" hangingPunct="1"/>
            <a:endParaRPr lang="en-US" altLang="en-US" sz="1600">
              <a:latin typeface="Arial" panose="020B0604020202020204" pitchFamily="34" charset="0"/>
            </a:endParaRPr>
          </a:p>
        </p:txBody>
      </p:sp>
    </p:spTree>
    <p:custDataLst>
      <p:tags r:id="rId1"/>
    </p:custDataLst>
    <p:extLst>
      <p:ext uri="{BB962C8B-B14F-4D97-AF65-F5344CB8AC3E}">
        <p14:creationId xmlns:p14="http://schemas.microsoft.com/office/powerpoint/2010/main" val="1029477664"/>
      </p:ext>
    </p:extLst>
  </p:cSld>
  <p:clrMapOvr>
    <a:masterClrMapping/>
  </p:clrMapOvr>
  <p:transition spd="slow" advTm="68499"/>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idx="4294967295"/>
          </p:nvPr>
        </p:nvSpPr>
        <p:spPr/>
        <p:txBody>
          <a:bodyPr/>
          <a:lstStyle/>
          <a:p>
            <a:pPr eaLnBrk="1" hangingPunct="1"/>
            <a:r>
              <a:rPr lang="en-US" altLang="en-US" sz="3600"/>
              <a:t>Foundations of Quality Improvement</a:t>
            </a:r>
          </a:p>
        </p:txBody>
      </p:sp>
      <p:sp>
        <p:nvSpPr>
          <p:cNvPr id="25603" name="Rectangle 3"/>
          <p:cNvSpPr>
            <a:spLocks noGrp="1" noChangeArrowheads="1"/>
          </p:cNvSpPr>
          <p:nvPr>
            <p:ph type="body" idx="4294967295"/>
          </p:nvPr>
        </p:nvSpPr>
        <p:spPr/>
        <p:txBody>
          <a:bodyPr>
            <a:normAutofit lnSpcReduction="10000"/>
          </a:bodyPr>
          <a:lstStyle/>
          <a:p>
            <a:pPr eaLnBrk="1" hangingPunct="1">
              <a:defRPr/>
            </a:pPr>
            <a:r>
              <a:rPr lang="en-US" altLang="en-US" sz="2400" dirty="0">
                <a:latin typeface="Arial" panose="020B0604020202020204" pitchFamily="34" charset="0"/>
              </a:rPr>
              <a:t>Three of the primary thought leaders who formed the foundation of quality improvement are </a:t>
            </a:r>
          </a:p>
          <a:p>
            <a:pPr lvl="1" eaLnBrk="1" hangingPunct="1">
              <a:defRPr/>
            </a:pPr>
            <a:r>
              <a:rPr lang="en-US" altLang="en-US" sz="2000" dirty="0">
                <a:latin typeface="Arial" panose="020B0604020202020204" pitchFamily="34" charset="0"/>
              </a:rPr>
              <a:t>Walter </a:t>
            </a:r>
            <a:r>
              <a:rPr lang="en-US" altLang="en-US" sz="2000" dirty="0" err="1">
                <a:latin typeface="Arial" panose="020B0604020202020204" pitchFamily="34" charset="0"/>
              </a:rPr>
              <a:t>Shewhart</a:t>
            </a:r>
            <a:endParaRPr lang="en-US" altLang="en-US" sz="2000" dirty="0">
              <a:latin typeface="Arial" panose="020B0604020202020204" pitchFamily="34" charset="0"/>
            </a:endParaRPr>
          </a:p>
          <a:p>
            <a:pPr lvl="1" eaLnBrk="1" hangingPunct="1">
              <a:defRPr/>
            </a:pPr>
            <a:r>
              <a:rPr lang="en-US" altLang="en-US" sz="2000" dirty="0">
                <a:latin typeface="Arial" panose="020B0604020202020204" pitchFamily="34" charset="0"/>
              </a:rPr>
              <a:t>W. Edwards Deming </a:t>
            </a:r>
          </a:p>
          <a:p>
            <a:pPr lvl="1" eaLnBrk="1" hangingPunct="1">
              <a:defRPr/>
            </a:pPr>
            <a:r>
              <a:rPr lang="en-US" altLang="en-US" sz="2000" dirty="0">
                <a:latin typeface="Arial" panose="020B0604020202020204" pitchFamily="34" charset="0"/>
              </a:rPr>
              <a:t>Joseph M. </a:t>
            </a:r>
            <a:r>
              <a:rPr lang="en-US" altLang="en-US" sz="2000" dirty="0" err="1">
                <a:latin typeface="Arial" panose="020B0604020202020204" pitchFamily="34" charset="0"/>
              </a:rPr>
              <a:t>Juran</a:t>
            </a:r>
            <a:endParaRPr lang="en-US" altLang="en-US" sz="2000" dirty="0">
              <a:latin typeface="Arial" panose="020B0604020202020204" pitchFamily="34" charset="0"/>
            </a:endParaRPr>
          </a:p>
          <a:p>
            <a:pPr>
              <a:defRPr/>
            </a:pPr>
            <a:r>
              <a:rPr lang="en-US" altLang="en-US" sz="2000" dirty="0" err="1">
                <a:latin typeface="Arial" panose="020B0604020202020204" pitchFamily="34" charset="0"/>
              </a:rPr>
              <a:t>Shewhart</a:t>
            </a:r>
            <a:r>
              <a:rPr lang="en-US" altLang="en-US" sz="2000" dirty="0">
                <a:latin typeface="Arial" panose="020B0604020202020204" pitchFamily="34" charset="0"/>
              </a:rPr>
              <a:t> and others to develop a “Theory of Improvement”  and “a system of profound knowledge” in the 1970s.  </a:t>
            </a:r>
          </a:p>
          <a:p>
            <a:pPr>
              <a:defRPr/>
            </a:pPr>
            <a:r>
              <a:rPr lang="en-US" altLang="en-US" sz="2000" dirty="0">
                <a:latin typeface="Arial" panose="020B0604020202020204" pitchFamily="34" charset="0"/>
              </a:rPr>
              <a:t>System as an understanding of four components:</a:t>
            </a:r>
          </a:p>
          <a:p>
            <a:pPr marL="0" indent="0">
              <a:buNone/>
              <a:defRPr/>
            </a:pPr>
            <a:r>
              <a:rPr lang="en-US" altLang="en-US" sz="2000" dirty="0">
                <a:latin typeface="Arial" panose="020B0604020202020204" pitchFamily="34" charset="0"/>
              </a:rPr>
              <a:t>       1. Variations (</a:t>
            </a:r>
            <a:r>
              <a:rPr lang="en-US" altLang="en-US" sz="2000" dirty="0" err="1">
                <a:latin typeface="Arial" panose="020B0604020202020204" pitchFamily="34" charset="0"/>
              </a:rPr>
              <a:t>Shewhart’s</a:t>
            </a:r>
            <a:r>
              <a:rPr lang="en-US" altLang="en-US" sz="2000" dirty="0">
                <a:latin typeface="Arial" panose="020B0604020202020204" pitchFamily="34" charset="0"/>
              </a:rPr>
              <a:t> influence)</a:t>
            </a:r>
          </a:p>
          <a:p>
            <a:pPr marL="0" indent="0">
              <a:buNone/>
              <a:defRPr/>
            </a:pPr>
            <a:r>
              <a:rPr lang="en-US" altLang="en-US" sz="2000" dirty="0">
                <a:latin typeface="Arial" panose="020B0604020202020204" pitchFamily="34" charset="0"/>
              </a:rPr>
              <a:t>       2. Theory of knowledge</a:t>
            </a:r>
          </a:p>
          <a:p>
            <a:pPr marL="0" indent="0">
              <a:buNone/>
              <a:defRPr/>
            </a:pPr>
            <a:r>
              <a:rPr lang="en-US" altLang="en-US" sz="2000" dirty="0">
                <a:latin typeface="Arial" panose="020B0604020202020204" pitchFamily="34" charset="0"/>
              </a:rPr>
              <a:t>       3. Appreciation for a system</a:t>
            </a:r>
          </a:p>
          <a:p>
            <a:pPr marL="0" indent="0">
              <a:buNone/>
              <a:defRPr/>
            </a:pPr>
            <a:r>
              <a:rPr lang="en-US" altLang="en-US" sz="2000" dirty="0">
                <a:latin typeface="Arial" panose="020B0604020202020204" pitchFamily="34" charset="0"/>
              </a:rPr>
              <a:t>       4. Psychology and the interactions between the components</a:t>
            </a:r>
          </a:p>
        </p:txBody>
      </p:sp>
    </p:spTree>
    <p:custDataLst>
      <p:tags r:id="rId1"/>
    </p:custDataLst>
    <p:extLst>
      <p:ext uri="{BB962C8B-B14F-4D97-AF65-F5344CB8AC3E}">
        <p14:creationId xmlns:p14="http://schemas.microsoft.com/office/powerpoint/2010/main" val="655050304"/>
      </p:ext>
    </p:extLst>
  </p:cSld>
  <p:clrMapOvr>
    <a:masterClrMapping/>
  </p:clrMapOvr>
  <p:transition spd="slow" advTm="86682"/>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idx="4294967295"/>
          </p:nvPr>
        </p:nvSpPr>
        <p:spPr/>
        <p:txBody>
          <a:bodyPr/>
          <a:lstStyle/>
          <a:p>
            <a:pPr eaLnBrk="1" hangingPunct="1"/>
            <a:r>
              <a:rPr lang="en-US" altLang="en-US"/>
              <a:t>The PDSA cycle</a:t>
            </a:r>
          </a:p>
        </p:txBody>
      </p:sp>
      <p:sp>
        <p:nvSpPr>
          <p:cNvPr id="27651" name="Rectangle 3"/>
          <p:cNvSpPr>
            <a:spLocks noGrp="1" noChangeArrowheads="1"/>
          </p:cNvSpPr>
          <p:nvPr>
            <p:ph type="body" idx="4294967295"/>
          </p:nvPr>
        </p:nvSpPr>
        <p:spPr/>
        <p:txBody>
          <a:bodyPr/>
          <a:lstStyle/>
          <a:p>
            <a:pPr eaLnBrk="1" hangingPunct="1">
              <a:buFontTx/>
              <a:buNone/>
            </a:pPr>
            <a:r>
              <a:rPr lang="en-US" altLang="en-US" sz="2400">
                <a:latin typeface="Arial" panose="020B0604020202020204" pitchFamily="34" charset="0"/>
              </a:rPr>
              <a:t>Deming described the Plan-Do-Study-Act (PDSA) cycle for improvement which can be traced back to Shewhart.</a:t>
            </a:r>
          </a:p>
          <a:p>
            <a:pPr eaLnBrk="1" hangingPunct="1">
              <a:buFontTx/>
              <a:buNone/>
            </a:pPr>
            <a:r>
              <a:rPr lang="en-US" altLang="en-US">
                <a:latin typeface="Arial" panose="020B0604020202020204" pitchFamily="34" charset="0"/>
              </a:rPr>
              <a:t>Four steps: Plan, Do, Study, Act</a:t>
            </a:r>
          </a:p>
          <a:p>
            <a:pPr eaLnBrk="1" hangingPunct="1">
              <a:buFontTx/>
              <a:buNone/>
            </a:pPr>
            <a:r>
              <a:rPr lang="en-US" altLang="en-US" smtClean="0">
                <a:latin typeface="Arial" panose="020B0604020202020204" pitchFamily="34" charset="0"/>
              </a:rPr>
              <a:t> </a:t>
            </a:r>
          </a:p>
          <a:p>
            <a:pPr eaLnBrk="1" hangingPunct="1">
              <a:buFontTx/>
              <a:buNone/>
            </a:pPr>
            <a:r>
              <a:rPr lang="en-US" altLang="en-US" sz="2400">
                <a:latin typeface="Arial" panose="020B0604020202020204" pitchFamily="34" charset="0"/>
              </a:rPr>
              <a:t>Also known as:</a:t>
            </a:r>
          </a:p>
          <a:p>
            <a:pPr eaLnBrk="1" hangingPunct="1"/>
            <a:r>
              <a:rPr lang="en-US" altLang="en-US" sz="2400">
                <a:latin typeface="Arial" panose="020B0604020202020204" pitchFamily="34" charset="0"/>
              </a:rPr>
              <a:t>Shewhart cycle</a:t>
            </a:r>
            <a:r>
              <a:rPr lang="en-US" altLang="en-US" smtClean="0">
                <a:latin typeface="Arial" panose="020B0604020202020204" pitchFamily="34" charset="0"/>
              </a:rPr>
              <a:t> </a:t>
            </a:r>
          </a:p>
          <a:p>
            <a:pPr eaLnBrk="1" hangingPunct="1"/>
            <a:r>
              <a:rPr lang="en-US" altLang="en-US" sz="2400">
                <a:latin typeface="Arial" panose="020B0604020202020204" pitchFamily="34" charset="0"/>
              </a:rPr>
              <a:t>Deming cycle </a:t>
            </a:r>
          </a:p>
          <a:p>
            <a:pPr eaLnBrk="1" hangingPunct="1"/>
            <a:r>
              <a:rPr lang="en-US" altLang="en-US" sz="2400">
                <a:latin typeface="Arial" panose="020B0604020202020204" pitchFamily="34" charset="0"/>
              </a:rPr>
              <a:t>Learning and improvement cycle </a:t>
            </a:r>
          </a:p>
          <a:p>
            <a:pPr eaLnBrk="1" hangingPunct="1"/>
            <a:endParaRPr lang="en-US" altLang="en-US" smtClean="0">
              <a:latin typeface="Arial" panose="020B0604020202020204" pitchFamily="34" charset="0"/>
            </a:endParaRPr>
          </a:p>
        </p:txBody>
      </p:sp>
      <p:grpSp>
        <p:nvGrpSpPr>
          <p:cNvPr id="27652" name="Group 9" descr="Diagram of the Plan-Do-Study-Act process.  In the diagram, the process is depicted as a circle bisected into four equal quaters, labeled Plan, Do, Study, and Act."/>
          <p:cNvGrpSpPr>
            <a:grpSpLocks/>
          </p:cNvGrpSpPr>
          <p:nvPr/>
        </p:nvGrpSpPr>
        <p:grpSpPr bwMode="auto">
          <a:xfrm>
            <a:off x="7620000" y="3200400"/>
            <a:ext cx="2590800" cy="2667000"/>
            <a:chOff x="3744" y="1872"/>
            <a:chExt cx="1632" cy="1680"/>
          </a:xfrm>
        </p:grpSpPr>
        <p:sp>
          <p:nvSpPr>
            <p:cNvPr id="27653" name="Oval 4"/>
            <p:cNvSpPr>
              <a:spLocks noChangeArrowheads="1"/>
            </p:cNvSpPr>
            <p:nvPr/>
          </p:nvSpPr>
          <p:spPr bwMode="auto">
            <a:xfrm>
              <a:off x="3744" y="1872"/>
              <a:ext cx="1632" cy="1680"/>
            </a:xfrm>
            <a:prstGeom prst="ellipse">
              <a:avLst/>
            </a:prstGeom>
            <a:solidFill>
              <a:schemeClr val="bg1"/>
            </a:solidFill>
            <a:ln w="9525">
              <a:solidFill>
                <a:schemeClr val="tx1"/>
              </a:solidFill>
              <a:round/>
              <a:headEnd/>
              <a:tailEnd/>
            </a:ln>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r>
                <a:rPr lang="en-US" altLang="en-US" sz="2400">
                  <a:latin typeface="Times New Roman" panose="02020603050405020304" pitchFamily="18" charset="0"/>
                </a:rPr>
                <a:t>Act         Plan </a:t>
              </a:r>
            </a:p>
            <a:p>
              <a:pPr algn="ctr" eaLnBrk="1" hangingPunct="1">
                <a:spcBef>
                  <a:spcPct val="0"/>
                </a:spcBef>
                <a:buFontTx/>
                <a:buNone/>
              </a:pPr>
              <a:endParaRPr lang="en-US" altLang="en-US" sz="2400">
                <a:latin typeface="Times New Roman" panose="02020603050405020304" pitchFamily="18" charset="0"/>
              </a:endParaRPr>
            </a:p>
            <a:p>
              <a:pPr algn="ctr" eaLnBrk="1" hangingPunct="1">
                <a:spcBef>
                  <a:spcPct val="0"/>
                </a:spcBef>
                <a:buFontTx/>
                <a:buNone/>
              </a:pPr>
              <a:endParaRPr lang="en-US" altLang="en-US" sz="2400">
                <a:latin typeface="Times New Roman" panose="02020603050405020304" pitchFamily="18" charset="0"/>
              </a:endParaRPr>
            </a:p>
            <a:p>
              <a:pPr algn="ctr" eaLnBrk="1" hangingPunct="1">
                <a:spcBef>
                  <a:spcPct val="0"/>
                </a:spcBef>
                <a:buFontTx/>
                <a:buNone/>
              </a:pPr>
              <a:r>
                <a:rPr lang="en-US" altLang="en-US" sz="2400">
                  <a:latin typeface="Times New Roman" panose="02020603050405020304" pitchFamily="18" charset="0"/>
                </a:rPr>
                <a:t>Study          Do</a:t>
              </a:r>
            </a:p>
          </p:txBody>
        </p:sp>
        <p:sp>
          <p:nvSpPr>
            <p:cNvPr id="27654" name="Line 5" descr="Shewhart cycle, aka PDSA cycle or Plan, Do, Study, Act"/>
            <p:cNvSpPr>
              <a:spLocks noChangeShapeType="1"/>
            </p:cNvSpPr>
            <p:nvPr/>
          </p:nvSpPr>
          <p:spPr bwMode="auto">
            <a:xfrm>
              <a:off x="4560" y="1920"/>
              <a:ext cx="0" cy="1632"/>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7655" name="Line 6" descr="The Shewhart cycle aka the PDSA cycle or Plan, Do, Study, Act."/>
            <p:cNvSpPr>
              <a:spLocks noChangeShapeType="1"/>
            </p:cNvSpPr>
            <p:nvPr/>
          </p:nvSpPr>
          <p:spPr bwMode="auto">
            <a:xfrm>
              <a:off x="3744" y="2736"/>
              <a:ext cx="1632"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grpSp>
    </p:spTree>
    <p:custDataLst>
      <p:tags r:id="rId1"/>
    </p:custDataLst>
    <p:extLst>
      <p:ext uri="{BB962C8B-B14F-4D97-AF65-F5344CB8AC3E}">
        <p14:creationId xmlns:p14="http://schemas.microsoft.com/office/powerpoint/2010/main" val="458454389"/>
      </p:ext>
    </p:extLst>
  </p:cSld>
  <p:clrMapOvr>
    <a:masterClrMapping/>
  </p:clrMapOvr>
  <p:transition spd="slow" advTm="18739"/>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title" idx="4294967295"/>
          </p:nvPr>
        </p:nvSpPr>
        <p:spPr>
          <a:xfrm>
            <a:off x="1984375" y="1905000"/>
            <a:ext cx="8229600" cy="2743200"/>
          </a:xfrm>
        </p:spPr>
        <p:txBody>
          <a:bodyPr/>
          <a:lstStyle/>
          <a:p>
            <a:pPr eaLnBrk="1" hangingPunct="1"/>
            <a:r>
              <a:rPr lang="en-US" altLang="en-US" smtClean="0"/>
              <a:t>Strategies </a:t>
            </a:r>
            <a:br>
              <a:rPr lang="en-US" altLang="en-US" smtClean="0"/>
            </a:br>
            <a:r>
              <a:rPr lang="en-US" altLang="en-US" smtClean="0"/>
              <a:t>for </a:t>
            </a:r>
            <a:br>
              <a:rPr lang="en-US" altLang="en-US" smtClean="0"/>
            </a:br>
            <a:r>
              <a:rPr lang="en-US" altLang="en-US" smtClean="0"/>
              <a:t>Quality Improvement</a:t>
            </a:r>
            <a:br>
              <a:rPr lang="en-US" altLang="en-US" smtClean="0"/>
            </a:br>
            <a:endParaRPr lang="en-US" altLang="en-US" smtClean="0"/>
          </a:p>
        </p:txBody>
      </p:sp>
    </p:spTree>
    <p:custDataLst>
      <p:tags r:id="rId1"/>
    </p:custDataLst>
    <p:extLst>
      <p:ext uri="{BB962C8B-B14F-4D97-AF65-F5344CB8AC3E}">
        <p14:creationId xmlns:p14="http://schemas.microsoft.com/office/powerpoint/2010/main" val="2203923275"/>
      </p:ext>
    </p:extLst>
  </p:cSld>
  <p:clrMapOvr>
    <a:masterClrMapping/>
  </p:clrMapOvr>
  <p:transition spd="slow" advTm="27251"/>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ChangeArrowheads="1"/>
          </p:cNvSpPr>
          <p:nvPr>
            <p:ph type="title" idx="4294967295"/>
          </p:nvPr>
        </p:nvSpPr>
        <p:spPr/>
        <p:txBody>
          <a:bodyPr/>
          <a:lstStyle/>
          <a:p>
            <a:pPr eaLnBrk="1" hangingPunct="1"/>
            <a:r>
              <a:rPr lang="en-US" altLang="en-US" smtClean="0"/>
              <a:t>Organizational Culture</a:t>
            </a:r>
          </a:p>
        </p:txBody>
      </p:sp>
      <p:sp>
        <p:nvSpPr>
          <p:cNvPr id="31747" name="Rectangle 3"/>
          <p:cNvSpPr>
            <a:spLocks noGrp="1" noChangeArrowheads="1"/>
          </p:cNvSpPr>
          <p:nvPr>
            <p:ph type="body" idx="4294967295"/>
          </p:nvPr>
        </p:nvSpPr>
        <p:spPr/>
        <p:txBody>
          <a:bodyPr/>
          <a:lstStyle/>
          <a:p>
            <a:pPr eaLnBrk="1" hangingPunct="1">
              <a:lnSpc>
                <a:spcPct val="80000"/>
              </a:lnSpc>
            </a:pPr>
            <a:r>
              <a:rPr lang="en-US" altLang="en-US" sz="2400">
                <a:latin typeface="Arial" panose="020B0604020202020204" pitchFamily="34" charset="0"/>
              </a:rPr>
              <a:t>Quality Improvement projects can be aided or impeded by the organizational culture</a:t>
            </a:r>
          </a:p>
          <a:p>
            <a:pPr eaLnBrk="1" hangingPunct="1">
              <a:lnSpc>
                <a:spcPct val="80000"/>
              </a:lnSpc>
            </a:pPr>
            <a:endParaRPr lang="en-US" altLang="en-US" sz="2400">
              <a:latin typeface="Arial" panose="020B0604020202020204" pitchFamily="34" charset="0"/>
            </a:endParaRPr>
          </a:p>
          <a:p>
            <a:pPr eaLnBrk="1" hangingPunct="1">
              <a:lnSpc>
                <a:spcPct val="80000"/>
              </a:lnSpc>
            </a:pPr>
            <a:r>
              <a:rPr lang="en-US" altLang="en-US" sz="2400">
                <a:latin typeface="Arial" panose="020B0604020202020204" pitchFamily="34" charset="0"/>
              </a:rPr>
              <a:t>Organizational Culture factors to consider</a:t>
            </a:r>
          </a:p>
          <a:p>
            <a:pPr lvl="1" eaLnBrk="1" hangingPunct="1">
              <a:lnSpc>
                <a:spcPct val="80000"/>
              </a:lnSpc>
            </a:pPr>
            <a:r>
              <a:rPr lang="en-US" altLang="en-US" sz="2000">
                <a:solidFill>
                  <a:srgbClr val="FF0000"/>
                </a:solidFill>
                <a:latin typeface="Arial" panose="020B0604020202020204" pitchFamily="34" charset="0"/>
              </a:rPr>
              <a:t>Leadership</a:t>
            </a:r>
          </a:p>
          <a:p>
            <a:pPr lvl="1" eaLnBrk="1" hangingPunct="1">
              <a:lnSpc>
                <a:spcPct val="80000"/>
              </a:lnSpc>
            </a:pPr>
            <a:r>
              <a:rPr lang="en-US" altLang="en-US" sz="2000">
                <a:solidFill>
                  <a:srgbClr val="FF0000"/>
                </a:solidFill>
                <a:latin typeface="Arial" panose="020B0604020202020204" pitchFamily="34" charset="0"/>
              </a:rPr>
              <a:t>Ability to adapt to change</a:t>
            </a:r>
          </a:p>
          <a:p>
            <a:pPr lvl="1" eaLnBrk="1" hangingPunct="1">
              <a:lnSpc>
                <a:spcPct val="80000"/>
              </a:lnSpc>
            </a:pPr>
            <a:r>
              <a:rPr lang="en-US" altLang="en-US" sz="2000">
                <a:solidFill>
                  <a:srgbClr val="FF0000"/>
                </a:solidFill>
                <a:latin typeface="Arial" panose="020B0604020202020204" pitchFamily="34" charset="0"/>
              </a:rPr>
              <a:t>Communication ability</a:t>
            </a:r>
          </a:p>
          <a:p>
            <a:pPr lvl="1" eaLnBrk="1" hangingPunct="1">
              <a:lnSpc>
                <a:spcPct val="80000"/>
              </a:lnSpc>
            </a:pPr>
            <a:r>
              <a:rPr lang="en-US" altLang="en-US" sz="2000">
                <a:solidFill>
                  <a:srgbClr val="FF0000"/>
                </a:solidFill>
                <a:latin typeface="Arial" panose="020B0604020202020204" pitchFamily="34" charset="0"/>
              </a:rPr>
              <a:t>Understanding of change or need for change</a:t>
            </a:r>
          </a:p>
          <a:p>
            <a:pPr eaLnBrk="1" hangingPunct="1">
              <a:lnSpc>
                <a:spcPct val="80000"/>
              </a:lnSpc>
            </a:pPr>
            <a:endParaRPr lang="en-US" altLang="en-US" sz="2400">
              <a:latin typeface="Arial" panose="020B0604020202020204" pitchFamily="34" charset="0"/>
            </a:endParaRPr>
          </a:p>
          <a:p>
            <a:pPr eaLnBrk="1" hangingPunct="1">
              <a:lnSpc>
                <a:spcPct val="80000"/>
              </a:lnSpc>
            </a:pPr>
            <a:r>
              <a:rPr lang="en-US" altLang="en-US" sz="2400">
                <a:latin typeface="Arial" panose="020B0604020202020204" pitchFamily="34" charset="0"/>
              </a:rPr>
              <a:t>Factors needed for success</a:t>
            </a:r>
            <a:r>
              <a:rPr lang="en-US" altLang="en-US" sz="2400" baseline="30000">
                <a:latin typeface="Arial" panose="020B0604020202020204" pitchFamily="34" charset="0"/>
              </a:rPr>
              <a:t>5</a:t>
            </a:r>
          </a:p>
          <a:p>
            <a:pPr lvl="1" eaLnBrk="1" hangingPunct="1">
              <a:lnSpc>
                <a:spcPct val="80000"/>
              </a:lnSpc>
            </a:pPr>
            <a:r>
              <a:rPr lang="en-US" altLang="en-US" sz="2000">
                <a:solidFill>
                  <a:srgbClr val="FF0000"/>
                </a:solidFill>
                <a:latin typeface="Arial" panose="020B0604020202020204" pitchFamily="34" charset="0"/>
              </a:rPr>
              <a:t>Making quality improvement part of the job</a:t>
            </a:r>
          </a:p>
          <a:p>
            <a:pPr lvl="1" eaLnBrk="1" hangingPunct="1">
              <a:lnSpc>
                <a:spcPct val="80000"/>
              </a:lnSpc>
            </a:pPr>
            <a:r>
              <a:rPr lang="en-US" altLang="en-US" sz="2000">
                <a:solidFill>
                  <a:srgbClr val="FF0000"/>
                </a:solidFill>
                <a:latin typeface="Arial" panose="020B0604020202020204" pitchFamily="34" charset="0"/>
              </a:rPr>
              <a:t>Leadership support is essential for quality improvement activities to succeed </a:t>
            </a:r>
          </a:p>
          <a:p>
            <a:pPr eaLnBrk="1" hangingPunct="1">
              <a:lnSpc>
                <a:spcPct val="80000"/>
              </a:lnSpc>
            </a:pPr>
            <a:endParaRPr lang="en-US" altLang="en-US" sz="1600">
              <a:solidFill>
                <a:srgbClr val="FF0000"/>
              </a:solidFill>
              <a:latin typeface="Arial" panose="020B0604020202020204" pitchFamily="34" charset="0"/>
            </a:endParaRPr>
          </a:p>
        </p:txBody>
      </p:sp>
    </p:spTree>
    <p:custDataLst>
      <p:tags r:id="rId1"/>
    </p:custDataLst>
    <p:extLst>
      <p:ext uri="{BB962C8B-B14F-4D97-AF65-F5344CB8AC3E}">
        <p14:creationId xmlns:p14="http://schemas.microsoft.com/office/powerpoint/2010/main" val="1567392522"/>
      </p:ext>
    </p:extLst>
  </p:cSld>
  <p:clrMapOvr>
    <a:masterClrMapping/>
  </p:clrMapOvr>
  <p:transition spd="slow" advTm="99503"/>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ChangeArrowheads="1"/>
          </p:cNvSpPr>
          <p:nvPr>
            <p:ph type="title" idx="4294967295"/>
          </p:nvPr>
        </p:nvSpPr>
        <p:spPr>
          <a:xfrm>
            <a:off x="1981200" y="274638"/>
            <a:ext cx="8229600" cy="868362"/>
          </a:xfrm>
        </p:spPr>
        <p:txBody>
          <a:bodyPr/>
          <a:lstStyle/>
          <a:p>
            <a:pPr eaLnBrk="1" hangingPunct="1"/>
            <a:r>
              <a:rPr lang="en-US" altLang="en-US" smtClean="0"/>
              <a:t>Leadership Support</a:t>
            </a:r>
            <a:r>
              <a:rPr lang="en-US" altLang="en-US" baseline="30000" smtClean="0"/>
              <a:t>5</a:t>
            </a:r>
          </a:p>
        </p:txBody>
      </p:sp>
      <p:sp>
        <p:nvSpPr>
          <p:cNvPr id="33795" name="Rectangle 3"/>
          <p:cNvSpPr>
            <a:spLocks noGrp="1" noChangeArrowheads="1"/>
          </p:cNvSpPr>
          <p:nvPr>
            <p:ph type="body" idx="4294967295"/>
          </p:nvPr>
        </p:nvSpPr>
        <p:spPr>
          <a:xfrm>
            <a:off x="1981200" y="1371601"/>
            <a:ext cx="8229600" cy="4754563"/>
          </a:xfrm>
        </p:spPr>
        <p:txBody>
          <a:bodyPr/>
          <a:lstStyle/>
          <a:p>
            <a:pPr marL="0">
              <a:lnSpc>
                <a:spcPct val="80000"/>
              </a:lnSpc>
              <a:buNone/>
            </a:pPr>
            <a:r>
              <a:rPr lang="en-US" altLang="en-US" sz="2400">
                <a:latin typeface="Arial" panose="020B0604020202020204" pitchFamily="34" charset="0"/>
              </a:rPr>
              <a:t>Leaders can enable quality improvement in their health care settings by:</a:t>
            </a:r>
          </a:p>
          <a:p>
            <a:pPr lvl="1" eaLnBrk="1" hangingPunct="1">
              <a:lnSpc>
                <a:spcPct val="80000"/>
              </a:lnSpc>
              <a:buFont typeface="Arial" panose="020B0604020202020204" pitchFamily="34" charset="0"/>
              <a:buChar char="•"/>
            </a:pPr>
            <a:r>
              <a:rPr lang="en-US" altLang="en-US" sz="2000">
                <a:solidFill>
                  <a:srgbClr val="FF0000"/>
                </a:solidFill>
                <a:latin typeface="Arial" panose="020B0604020202020204" pitchFamily="34" charset="0"/>
              </a:rPr>
              <a:t>Creating and promoting a quality vision  </a:t>
            </a:r>
          </a:p>
          <a:p>
            <a:pPr lvl="1" eaLnBrk="1" hangingPunct="1">
              <a:lnSpc>
                <a:spcPct val="80000"/>
              </a:lnSpc>
              <a:buFont typeface="Arial" panose="020B0604020202020204" pitchFamily="34" charset="0"/>
              <a:buChar char="•"/>
            </a:pPr>
            <a:r>
              <a:rPr lang="en-US" altLang="en-US" sz="2000">
                <a:solidFill>
                  <a:srgbClr val="FF0000"/>
                </a:solidFill>
                <a:latin typeface="Arial" panose="020B0604020202020204" pitchFamily="34" charset="0"/>
              </a:rPr>
              <a:t>Increasing staff capacity to support quality improvement </a:t>
            </a:r>
          </a:p>
          <a:p>
            <a:pPr lvl="1" eaLnBrk="1" hangingPunct="1">
              <a:lnSpc>
                <a:spcPct val="80000"/>
              </a:lnSpc>
              <a:buFont typeface="Arial" panose="020B0604020202020204" pitchFamily="34" charset="0"/>
              <a:buChar char="•"/>
            </a:pPr>
            <a:r>
              <a:rPr lang="en-US" altLang="en-US" sz="2000">
                <a:solidFill>
                  <a:srgbClr val="FF0000"/>
                </a:solidFill>
                <a:latin typeface="Arial" panose="020B0604020202020204" pitchFamily="34" charset="0"/>
              </a:rPr>
              <a:t>Motivating staff to participate in QI projects</a:t>
            </a:r>
          </a:p>
          <a:p>
            <a:pPr lvl="1" eaLnBrk="1" hangingPunct="1">
              <a:lnSpc>
                <a:spcPct val="80000"/>
              </a:lnSpc>
              <a:buFont typeface="Arial" panose="020B0604020202020204" pitchFamily="34" charset="0"/>
              <a:buChar char="•"/>
            </a:pPr>
            <a:r>
              <a:rPr lang="en-US" altLang="en-US" sz="2000">
                <a:latin typeface="Arial" panose="020B0604020202020204" pitchFamily="34" charset="0"/>
              </a:rPr>
              <a:t>Establishing the QI teams</a:t>
            </a:r>
          </a:p>
          <a:p>
            <a:pPr lvl="1" eaLnBrk="1" hangingPunct="1">
              <a:lnSpc>
                <a:spcPct val="80000"/>
              </a:lnSpc>
              <a:buFont typeface="Arial" panose="020B0604020202020204" pitchFamily="34" charset="0"/>
              <a:buChar char="•"/>
            </a:pPr>
            <a:r>
              <a:rPr lang="en-US" altLang="en-US" sz="2000">
                <a:latin typeface="Arial" panose="020B0604020202020204" pitchFamily="34" charset="0"/>
              </a:rPr>
              <a:t>Demonstrating support of use of metrics to measure performance  </a:t>
            </a:r>
          </a:p>
          <a:p>
            <a:pPr lvl="1" eaLnBrk="1" hangingPunct="1">
              <a:lnSpc>
                <a:spcPct val="80000"/>
              </a:lnSpc>
              <a:buFont typeface="Arial" panose="020B0604020202020204" pitchFamily="34" charset="0"/>
              <a:buChar char="•"/>
            </a:pPr>
            <a:r>
              <a:rPr lang="en-US" altLang="en-US" sz="2000">
                <a:solidFill>
                  <a:srgbClr val="FF0000"/>
                </a:solidFill>
                <a:latin typeface="Arial" panose="020B0604020202020204" pitchFamily="34" charset="0"/>
              </a:rPr>
              <a:t>Making sure that the ‘voice’ of the patient is heard and acted on </a:t>
            </a:r>
          </a:p>
          <a:p>
            <a:pPr lvl="1" eaLnBrk="1" hangingPunct="1">
              <a:lnSpc>
                <a:spcPct val="80000"/>
              </a:lnSpc>
              <a:buFont typeface="Arial" panose="020B0604020202020204" pitchFamily="34" charset="0"/>
              <a:buChar char="•"/>
            </a:pPr>
            <a:r>
              <a:rPr lang="en-US" altLang="en-US" sz="2000">
                <a:latin typeface="Arial" panose="020B0604020202020204" pitchFamily="34" charset="0"/>
              </a:rPr>
              <a:t>Involving staff and patients </a:t>
            </a:r>
          </a:p>
          <a:p>
            <a:pPr lvl="1" eaLnBrk="1" hangingPunct="1">
              <a:lnSpc>
                <a:spcPct val="80000"/>
              </a:lnSpc>
              <a:buFont typeface="Arial" panose="020B0604020202020204" pitchFamily="34" charset="0"/>
              <a:buChar char="•"/>
            </a:pPr>
            <a:r>
              <a:rPr lang="en-US" altLang="en-US" sz="2000">
                <a:latin typeface="Arial" panose="020B0604020202020204" pitchFamily="34" charset="0"/>
              </a:rPr>
              <a:t>Including QI in the budget </a:t>
            </a:r>
            <a:endParaRPr lang="en-US" altLang="en-US" sz="1800">
              <a:latin typeface="Arial" panose="020B0604020202020204" pitchFamily="34" charset="0"/>
            </a:endParaRPr>
          </a:p>
        </p:txBody>
      </p:sp>
    </p:spTree>
    <p:custDataLst>
      <p:tags r:id="rId1"/>
    </p:custDataLst>
    <p:extLst>
      <p:ext uri="{BB962C8B-B14F-4D97-AF65-F5344CB8AC3E}">
        <p14:creationId xmlns:p14="http://schemas.microsoft.com/office/powerpoint/2010/main" val="1013602635"/>
      </p:ext>
    </p:extLst>
  </p:cSld>
  <p:clrMapOvr>
    <a:masterClrMapping/>
  </p:clrMapOvr>
  <p:transition spd="slow" advTm="86866"/>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title" idx="4294967295"/>
          </p:nvPr>
        </p:nvSpPr>
        <p:spPr>
          <a:xfrm>
            <a:off x="1981200" y="274638"/>
            <a:ext cx="8229600" cy="868362"/>
          </a:xfrm>
        </p:spPr>
        <p:txBody>
          <a:bodyPr/>
          <a:lstStyle/>
          <a:p>
            <a:pPr eaLnBrk="1" hangingPunct="1"/>
            <a:r>
              <a:rPr lang="en-US" altLang="en-US" smtClean="0"/>
              <a:t>Exercise</a:t>
            </a:r>
            <a:endParaRPr lang="en-US" altLang="en-US" smtClean="0">
              <a:solidFill>
                <a:srgbClr val="FF0000"/>
              </a:solidFill>
            </a:endParaRPr>
          </a:p>
        </p:txBody>
      </p:sp>
      <p:sp>
        <p:nvSpPr>
          <p:cNvPr id="13315" name="Rectangle 3"/>
          <p:cNvSpPr>
            <a:spLocks noGrp="1" noChangeArrowheads="1"/>
          </p:cNvSpPr>
          <p:nvPr>
            <p:ph type="body" idx="4294967295"/>
          </p:nvPr>
        </p:nvSpPr>
        <p:spPr>
          <a:xfrm>
            <a:off x="2133600" y="1371601"/>
            <a:ext cx="8077200" cy="4754563"/>
          </a:xfrm>
        </p:spPr>
        <p:txBody>
          <a:bodyPr/>
          <a:lstStyle/>
          <a:p>
            <a:pPr marL="0">
              <a:buNone/>
              <a:defRPr/>
            </a:pPr>
            <a:r>
              <a:rPr lang="en-US" sz="2400" dirty="0"/>
              <a:t>Identify an area in your life that you would like to improve, such as:</a:t>
            </a:r>
          </a:p>
          <a:p>
            <a:pPr lvl="1" eaLnBrk="1" hangingPunct="1">
              <a:lnSpc>
                <a:spcPct val="90000"/>
              </a:lnSpc>
              <a:buFont typeface="Arial" pitchFamily="34" charset="0"/>
              <a:buChar char="•"/>
              <a:defRPr/>
            </a:pPr>
            <a:r>
              <a:rPr lang="en-US" sz="2000" dirty="0"/>
              <a:t>Develop better study habits</a:t>
            </a:r>
          </a:p>
          <a:p>
            <a:pPr lvl="1" eaLnBrk="1" hangingPunct="1">
              <a:lnSpc>
                <a:spcPct val="90000"/>
              </a:lnSpc>
              <a:buFont typeface="Arial" pitchFamily="34" charset="0"/>
              <a:buChar char="•"/>
              <a:defRPr/>
            </a:pPr>
            <a:r>
              <a:rPr lang="en-US" sz="2000" dirty="0"/>
              <a:t>Give up smoking</a:t>
            </a:r>
          </a:p>
          <a:p>
            <a:pPr lvl="1" eaLnBrk="1" hangingPunct="1">
              <a:lnSpc>
                <a:spcPct val="90000"/>
              </a:lnSpc>
              <a:buFont typeface="Arial" pitchFamily="34" charset="0"/>
              <a:buChar char="•"/>
              <a:defRPr/>
            </a:pPr>
            <a:r>
              <a:rPr lang="en-US" sz="2000" dirty="0"/>
              <a:t>Eat healthier foods</a:t>
            </a:r>
          </a:p>
          <a:p>
            <a:pPr eaLnBrk="1" hangingPunct="1">
              <a:lnSpc>
                <a:spcPct val="90000"/>
              </a:lnSpc>
              <a:buFontTx/>
              <a:buNone/>
              <a:defRPr/>
            </a:pPr>
            <a:endParaRPr lang="en-US" sz="2400" dirty="0"/>
          </a:p>
          <a:p>
            <a:pPr marL="0">
              <a:buNone/>
              <a:defRPr/>
            </a:pPr>
            <a:r>
              <a:rPr lang="en-US" sz="2400" dirty="0"/>
              <a:t>Think through the challenges you will face, the factors that may influence your success, the steps that you might consider taking to assure success, how you will know if you succeed?</a:t>
            </a:r>
          </a:p>
        </p:txBody>
      </p:sp>
    </p:spTree>
    <p:custDataLst>
      <p:tags r:id="rId1"/>
    </p:custDataLst>
    <p:extLst>
      <p:ext uri="{BB962C8B-B14F-4D97-AF65-F5344CB8AC3E}">
        <p14:creationId xmlns:p14="http://schemas.microsoft.com/office/powerpoint/2010/main" val="3240056426"/>
      </p:ext>
    </p:extLst>
  </p:cSld>
  <p:clrMapOvr>
    <a:masterClrMapping/>
  </p:clrMapOvr>
  <p:transition spd="slow" advTm="42162"/>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ChangeArrowheads="1"/>
          </p:cNvSpPr>
          <p:nvPr>
            <p:ph type="title" idx="4294967295"/>
          </p:nvPr>
        </p:nvSpPr>
        <p:spPr/>
        <p:txBody>
          <a:bodyPr/>
          <a:lstStyle/>
          <a:p>
            <a:pPr eaLnBrk="1" hangingPunct="1"/>
            <a:r>
              <a:rPr lang="en-US" altLang="en-US" smtClean="0"/>
              <a:t>Reflection</a:t>
            </a:r>
          </a:p>
        </p:txBody>
      </p:sp>
      <p:sp>
        <p:nvSpPr>
          <p:cNvPr id="37891" name="Rectangle 3"/>
          <p:cNvSpPr>
            <a:spLocks noGrp="1" noChangeArrowheads="1"/>
          </p:cNvSpPr>
          <p:nvPr>
            <p:ph type="body" idx="4294967295"/>
          </p:nvPr>
        </p:nvSpPr>
        <p:spPr/>
        <p:txBody>
          <a:bodyPr/>
          <a:lstStyle/>
          <a:p>
            <a:pPr marL="0">
              <a:buNone/>
            </a:pPr>
            <a:r>
              <a:rPr lang="en-US" altLang="en-US" sz="2400">
                <a:latin typeface="Arial" panose="020B0604020202020204" pitchFamily="34" charset="0"/>
              </a:rPr>
              <a:t>Reflect on these notes of the challenges you will face, the factors that may influence your success, the steps that you might consider taking to assure success as we review the quality improvement methods and tools.   </a:t>
            </a:r>
          </a:p>
        </p:txBody>
      </p:sp>
    </p:spTree>
    <p:custDataLst>
      <p:tags r:id="rId1"/>
    </p:custDataLst>
    <p:extLst>
      <p:ext uri="{BB962C8B-B14F-4D97-AF65-F5344CB8AC3E}">
        <p14:creationId xmlns:p14="http://schemas.microsoft.com/office/powerpoint/2010/main" val="5959617"/>
      </p:ext>
    </p:extLst>
  </p:cSld>
  <p:clrMapOvr>
    <a:masterClrMapping/>
  </p:clrMapOvr>
  <p:transition spd="slow" advTm="26359"/>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noChangeArrowheads="1"/>
          </p:cNvSpPr>
          <p:nvPr>
            <p:ph type="title" idx="4294967295"/>
          </p:nvPr>
        </p:nvSpPr>
        <p:spPr>
          <a:xfrm>
            <a:off x="2057400" y="33338"/>
            <a:ext cx="8229600" cy="1143000"/>
          </a:xfrm>
        </p:spPr>
        <p:txBody>
          <a:bodyPr/>
          <a:lstStyle/>
          <a:p>
            <a:pPr eaLnBrk="1" hangingPunct="1"/>
            <a:r>
              <a:rPr lang="en-US" altLang="en-US" sz="3200"/>
              <a:t>Quality Improvement Methods</a:t>
            </a:r>
          </a:p>
        </p:txBody>
      </p:sp>
      <p:sp>
        <p:nvSpPr>
          <p:cNvPr id="39939" name="Rectangle 3"/>
          <p:cNvSpPr>
            <a:spLocks noGrp="1" noChangeArrowheads="1"/>
          </p:cNvSpPr>
          <p:nvPr>
            <p:ph type="body" idx="4294967295"/>
          </p:nvPr>
        </p:nvSpPr>
        <p:spPr>
          <a:xfrm>
            <a:off x="2057400" y="1450976"/>
            <a:ext cx="8229600" cy="4525963"/>
          </a:xfrm>
        </p:spPr>
        <p:txBody>
          <a:bodyPr/>
          <a:lstStyle/>
          <a:p>
            <a:pPr eaLnBrk="1" hangingPunct="1"/>
            <a:r>
              <a:rPr lang="en-US" altLang="en-US" sz="2400">
                <a:latin typeface="Arial" panose="020B0604020202020204" pitchFamily="34" charset="0"/>
              </a:rPr>
              <a:t>Many methods, we focus on </a:t>
            </a:r>
          </a:p>
          <a:p>
            <a:pPr lvl="1" eaLnBrk="1" hangingPunct="1"/>
            <a:r>
              <a:rPr lang="en-US" altLang="en-US" sz="2000">
                <a:solidFill>
                  <a:srgbClr val="FF0000"/>
                </a:solidFill>
                <a:latin typeface="Arial" panose="020B0604020202020204" pitchFamily="34" charset="0"/>
              </a:rPr>
              <a:t>Human-centered </a:t>
            </a:r>
            <a:r>
              <a:rPr lang="en-US" altLang="en-US" sz="2000">
                <a:latin typeface="Arial" panose="020B0604020202020204" pitchFamily="34" charset="0"/>
              </a:rPr>
              <a:t>and </a:t>
            </a:r>
            <a:r>
              <a:rPr lang="en-US" altLang="en-US" sz="2000">
                <a:solidFill>
                  <a:srgbClr val="FF0000"/>
                </a:solidFill>
                <a:latin typeface="Arial" panose="020B0604020202020204" pitchFamily="34" charset="0"/>
              </a:rPr>
              <a:t>supportive</a:t>
            </a:r>
            <a:r>
              <a:rPr lang="en-US" altLang="en-US" sz="2000">
                <a:latin typeface="Arial" panose="020B0604020202020204" pitchFamily="34" charset="0"/>
              </a:rPr>
              <a:t> of the implementation of Health IT</a:t>
            </a:r>
          </a:p>
          <a:p>
            <a:pPr lvl="1" eaLnBrk="1" hangingPunct="1"/>
            <a:r>
              <a:rPr lang="en-US" altLang="en-US" sz="2000">
                <a:latin typeface="Arial" panose="020B0604020202020204" pitchFamily="34" charset="0"/>
              </a:rPr>
              <a:t>Originally tailored for enterprises, not necessarily health care  </a:t>
            </a:r>
          </a:p>
        </p:txBody>
      </p:sp>
    </p:spTree>
    <p:custDataLst>
      <p:tags r:id="rId1"/>
    </p:custDataLst>
    <p:extLst>
      <p:ext uri="{BB962C8B-B14F-4D97-AF65-F5344CB8AC3E}">
        <p14:creationId xmlns:p14="http://schemas.microsoft.com/office/powerpoint/2010/main" val="1250404321"/>
      </p:ext>
    </p:extLst>
  </p:cSld>
  <p:clrMapOvr>
    <a:masterClrMapping/>
  </p:clrMapOvr>
  <p:transition spd="slow" advTm="71599"/>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ChangeArrowheads="1"/>
          </p:cNvSpPr>
          <p:nvPr>
            <p:ph type="title" idx="4294967295"/>
          </p:nvPr>
        </p:nvSpPr>
        <p:spPr>
          <a:xfrm>
            <a:off x="1981200" y="274638"/>
            <a:ext cx="8229600" cy="563562"/>
          </a:xfrm>
        </p:spPr>
        <p:txBody>
          <a:bodyPr>
            <a:normAutofit fontScale="90000"/>
          </a:bodyPr>
          <a:lstStyle/>
          <a:p>
            <a:pPr eaLnBrk="1" hangingPunct="1"/>
            <a:r>
              <a:rPr lang="en-US" altLang="en-US" sz="3200">
                <a:latin typeface="Arial" panose="020B0604020202020204" pitchFamily="34" charset="0"/>
              </a:rPr>
              <a:t>Associates for Process Improvement(</a:t>
            </a:r>
            <a:r>
              <a:rPr lang="en-US" altLang="en-US" sz="3200"/>
              <a:t>API) Improvement Model</a:t>
            </a:r>
          </a:p>
        </p:txBody>
      </p:sp>
      <p:sp>
        <p:nvSpPr>
          <p:cNvPr id="41987" name="Rectangle 3"/>
          <p:cNvSpPr>
            <a:spLocks noGrp="1" noChangeArrowheads="1"/>
          </p:cNvSpPr>
          <p:nvPr>
            <p:ph type="body" idx="4294967295"/>
          </p:nvPr>
        </p:nvSpPr>
        <p:spPr>
          <a:xfrm>
            <a:off x="1981200" y="1371601"/>
            <a:ext cx="8229600" cy="4754563"/>
          </a:xfrm>
        </p:spPr>
        <p:txBody>
          <a:bodyPr/>
          <a:lstStyle/>
          <a:p>
            <a:pPr eaLnBrk="1" hangingPunct="1"/>
            <a:r>
              <a:rPr lang="en-US" altLang="en-US" sz="2400">
                <a:latin typeface="Arial" panose="020B0604020202020204" pitchFamily="34" charset="0"/>
              </a:rPr>
              <a:t>Developed by Tom Nolan and Lloyd Provost</a:t>
            </a:r>
          </a:p>
          <a:p>
            <a:pPr eaLnBrk="1" hangingPunct="1"/>
            <a:r>
              <a:rPr lang="en-US" altLang="en-US" sz="2400">
                <a:latin typeface="Arial" panose="020B0604020202020204" pitchFamily="34" charset="0"/>
              </a:rPr>
              <a:t>Simple model for Process Improvement based on Deming’s PDSA cycle</a:t>
            </a:r>
          </a:p>
          <a:p>
            <a:pPr eaLnBrk="1" hangingPunct="1"/>
            <a:r>
              <a:rPr lang="en-US" altLang="en-US" sz="2400">
                <a:latin typeface="Arial" panose="020B0604020202020204" pitchFamily="34" charset="0"/>
              </a:rPr>
              <a:t>Three fundamental questions form basis of improvement</a:t>
            </a:r>
          </a:p>
          <a:p>
            <a:pPr lvl="1" eaLnBrk="1" hangingPunct="1"/>
            <a:r>
              <a:rPr lang="en-US" altLang="en-US" sz="2000">
                <a:latin typeface="Arial" panose="020B0604020202020204" pitchFamily="34" charset="0"/>
              </a:rPr>
              <a:t>What are we trying to accomplish?</a:t>
            </a:r>
          </a:p>
          <a:p>
            <a:pPr lvl="1" eaLnBrk="1" hangingPunct="1"/>
            <a:r>
              <a:rPr lang="en-US" altLang="en-US" sz="2000">
                <a:latin typeface="Arial" panose="020B0604020202020204" pitchFamily="34" charset="0"/>
              </a:rPr>
              <a:t>How will we know that a change is an improvement?</a:t>
            </a:r>
          </a:p>
          <a:p>
            <a:pPr lvl="1" eaLnBrk="1" hangingPunct="1"/>
            <a:r>
              <a:rPr lang="en-US" altLang="en-US" sz="2000">
                <a:latin typeface="Arial" panose="020B0604020202020204" pitchFamily="34" charset="0"/>
              </a:rPr>
              <a:t>What changes can we make that will result in improvement?</a:t>
            </a:r>
          </a:p>
        </p:txBody>
      </p:sp>
    </p:spTree>
    <p:custDataLst>
      <p:tags r:id="rId1"/>
    </p:custDataLst>
    <p:extLst>
      <p:ext uri="{BB962C8B-B14F-4D97-AF65-F5344CB8AC3E}">
        <p14:creationId xmlns:p14="http://schemas.microsoft.com/office/powerpoint/2010/main" val="67379981"/>
      </p:ext>
    </p:extLst>
  </p:cSld>
  <p:clrMapOvr>
    <a:masterClrMapping/>
  </p:clrMapOvr>
  <p:transition spd="slow" advTm="56466"/>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idx="4294967295"/>
          </p:nvPr>
        </p:nvSpPr>
        <p:spPr/>
        <p:txBody>
          <a:bodyPr/>
          <a:lstStyle/>
          <a:p>
            <a:pPr eaLnBrk="1" hangingPunct="1"/>
            <a:r>
              <a:rPr lang="en-US" altLang="en-US" dirty="0" smtClean="0"/>
              <a:t>Learning Objectives</a:t>
            </a:r>
            <a:endParaRPr lang="en-US" altLang="en-US" dirty="0" smtClean="0"/>
          </a:p>
        </p:txBody>
      </p:sp>
      <p:sp>
        <p:nvSpPr>
          <p:cNvPr id="5123" name="Rectangle 3"/>
          <p:cNvSpPr>
            <a:spLocks noGrp="1" noChangeArrowheads="1"/>
          </p:cNvSpPr>
          <p:nvPr>
            <p:ph type="body" idx="4294967295"/>
          </p:nvPr>
        </p:nvSpPr>
        <p:spPr/>
        <p:txBody>
          <a:bodyPr/>
          <a:lstStyle/>
          <a:p>
            <a:pPr marL="0">
              <a:buNone/>
              <a:defRPr/>
            </a:pPr>
            <a:r>
              <a:rPr lang="en-US" sz="2400" dirty="0"/>
              <a:t>Upon successful completion of this Component the student is able to:</a:t>
            </a:r>
          </a:p>
          <a:p>
            <a:pPr marL="457200" indent="-457200">
              <a:buFont typeface="+mj-lt"/>
              <a:buAutoNum type="arabicPeriod"/>
              <a:defRPr/>
            </a:pPr>
            <a:r>
              <a:rPr lang="en-US" sz="2400" dirty="0"/>
              <a:t>Describe strategies for quality improvement</a:t>
            </a:r>
          </a:p>
          <a:p>
            <a:pPr marL="457200" indent="-457200">
              <a:buFont typeface="+mj-lt"/>
              <a:buAutoNum type="arabicPeriod"/>
              <a:defRPr/>
            </a:pPr>
            <a:r>
              <a:rPr lang="en-US" sz="2400" dirty="0"/>
              <a:t>Describe the role of Leadership in Quality Improvement</a:t>
            </a:r>
          </a:p>
          <a:p>
            <a:pPr marL="457200" indent="-457200">
              <a:buFont typeface="+mj-lt"/>
              <a:buAutoNum type="arabicPeriod"/>
              <a:defRPr/>
            </a:pPr>
            <a:r>
              <a:rPr lang="en-US" sz="2400" dirty="0"/>
              <a:t>Describe the local clinic improvement capabilities </a:t>
            </a:r>
          </a:p>
          <a:p>
            <a:pPr marL="457200" indent="-457200">
              <a:buFont typeface="+mj-lt"/>
              <a:buAutoNum type="arabicPeriod"/>
              <a:defRPr/>
            </a:pPr>
            <a:r>
              <a:rPr lang="en-US" sz="2400" dirty="0"/>
              <a:t>Describe and recommend tools for quality improvement </a:t>
            </a:r>
          </a:p>
          <a:p>
            <a:pPr marL="457200" indent="-457200">
              <a:buFont typeface="+mj-lt"/>
              <a:buAutoNum type="arabicPeriod"/>
              <a:defRPr/>
            </a:pPr>
            <a:r>
              <a:rPr lang="en-US" sz="2400" dirty="0"/>
              <a:t>Compare and contrast the quality improvement methodologies and tools and their appropriate uses in the health care setting</a:t>
            </a:r>
          </a:p>
          <a:p>
            <a:pPr eaLnBrk="1" hangingPunct="1">
              <a:lnSpc>
                <a:spcPct val="90000"/>
              </a:lnSpc>
              <a:defRPr/>
            </a:pPr>
            <a:endParaRPr lang="en-US" sz="2400" dirty="0"/>
          </a:p>
          <a:p>
            <a:pPr eaLnBrk="1" hangingPunct="1">
              <a:lnSpc>
                <a:spcPct val="90000"/>
              </a:lnSpc>
              <a:defRPr/>
            </a:pPr>
            <a:endParaRPr lang="en-US" sz="2400" dirty="0"/>
          </a:p>
          <a:p>
            <a:pPr eaLnBrk="1" hangingPunct="1">
              <a:lnSpc>
                <a:spcPct val="90000"/>
              </a:lnSpc>
              <a:defRPr/>
            </a:pPr>
            <a:endParaRPr lang="en-US" sz="2400" dirty="0">
              <a:solidFill>
                <a:schemeClr val="accent2"/>
              </a:solidFill>
            </a:endParaRPr>
          </a:p>
        </p:txBody>
      </p:sp>
    </p:spTree>
    <p:custDataLst>
      <p:tags r:id="rId1"/>
    </p:custDataLst>
    <p:extLst>
      <p:ext uri="{BB962C8B-B14F-4D97-AF65-F5344CB8AC3E}">
        <p14:creationId xmlns:p14="http://schemas.microsoft.com/office/powerpoint/2010/main" val="638274450"/>
      </p:ext>
    </p:extLst>
  </p:cSld>
  <p:clrMapOvr>
    <a:masterClrMapping/>
  </p:clrMapOvr>
  <p:transition spd="slow" advTm="34544"/>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p:cNvSpPr>
            <a:spLocks noGrp="1" noChangeArrowheads="1"/>
          </p:cNvSpPr>
          <p:nvPr>
            <p:ph type="title" idx="4294967295"/>
          </p:nvPr>
        </p:nvSpPr>
        <p:spPr/>
        <p:txBody>
          <a:bodyPr/>
          <a:lstStyle/>
          <a:p>
            <a:pPr eaLnBrk="1" hangingPunct="1"/>
            <a:r>
              <a:rPr lang="en-US" altLang="en-US" sz="3200"/>
              <a:t>Baldrige Criteria and Related Systems</a:t>
            </a:r>
          </a:p>
        </p:txBody>
      </p:sp>
      <p:sp>
        <p:nvSpPr>
          <p:cNvPr id="44035" name="Rectangle 3"/>
          <p:cNvSpPr>
            <a:spLocks noGrp="1" noChangeArrowheads="1"/>
          </p:cNvSpPr>
          <p:nvPr>
            <p:ph type="body" idx="4294967295"/>
          </p:nvPr>
        </p:nvSpPr>
        <p:spPr/>
        <p:txBody>
          <a:bodyPr/>
          <a:lstStyle/>
          <a:p>
            <a:pPr marL="609600" indent="-609600"/>
            <a:r>
              <a:rPr lang="en-US" altLang="en-US">
                <a:latin typeface="Arial" panose="020B0604020202020204" pitchFamily="34" charset="0"/>
              </a:rPr>
              <a:t>Originally developed and applied to business</a:t>
            </a:r>
          </a:p>
          <a:p>
            <a:pPr marL="609600" indent="-609600"/>
            <a:r>
              <a:rPr lang="en-US" altLang="en-US">
                <a:latin typeface="Arial" panose="020B0604020202020204" pitchFamily="34" charset="0"/>
              </a:rPr>
              <a:t>1987 - Malcolm Baldrige National Quality Award created Public Law 100-107 (1987)</a:t>
            </a:r>
          </a:p>
          <a:p>
            <a:pPr marL="609600" indent="-609600"/>
            <a:r>
              <a:rPr lang="en-US" altLang="en-US">
                <a:latin typeface="Arial" panose="020B0604020202020204" pitchFamily="34" charset="0"/>
              </a:rPr>
              <a:t>Healthcare specific criteria (1997)</a:t>
            </a:r>
          </a:p>
          <a:p>
            <a:pPr marL="609600" indent="-609600"/>
            <a:endParaRPr lang="en-US" altLang="en-US" smtClean="0">
              <a:latin typeface="Arial" panose="020B0604020202020204" pitchFamily="34" charset="0"/>
            </a:endParaRPr>
          </a:p>
          <a:p>
            <a:pPr marL="609600" indent="-609600"/>
            <a:endParaRPr lang="en-US" altLang="en-US" smtClean="0">
              <a:latin typeface="Arial" panose="020B0604020202020204" pitchFamily="34" charset="0"/>
            </a:endParaRPr>
          </a:p>
        </p:txBody>
      </p:sp>
    </p:spTree>
    <p:custDataLst>
      <p:tags r:id="rId1"/>
    </p:custDataLst>
    <p:extLst>
      <p:ext uri="{BB962C8B-B14F-4D97-AF65-F5344CB8AC3E}">
        <p14:creationId xmlns:p14="http://schemas.microsoft.com/office/powerpoint/2010/main" val="4004756388"/>
      </p:ext>
    </p:extLst>
  </p:cSld>
  <p:clrMapOvr>
    <a:masterClrMapping/>
  </p:clrMapOvr>
  <p:transition spd="slow" advTm="69333"/>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p:cNvSpPr>
            <a:spLocks noGrp="1" noChangeArrowheads="1"/>
          </p:cNvSpPr>
          <p:nvPr>
            <p:ph type="title" idx="4294967295"/>
          </p:nvPr>
        </p:nvSpPr>
        <p:spPr>
          <a:xfrm>
            <a:off x="1992313" y="152400"/>
            <a:ext cx="8229600" cy="1143000"/>
          </a:xfrm>
        </p:spPr>
        <p:txBody>
          <a:bodyPr/>
          <a:lstStyle/>
          <a:p>
            <a:pPr eaLnBrk="1" hangingPunct="1"/>
            <a:r>
              <a:rPr lang="en-US" altLang="en-US" sz="3600"/>
              <a:t>FOCUS-PDCA</a:t>
            </a:r>
          </a:p>
        </p:txBody>
      </p:sp>
      <p:sp>
        <p:nvSpPr>
          <p:cNvPr id="46083" name="Rectangle 3"/>
          <p:cNvSpPr>
            <a:spLocks noGrp="1" noChangeArrowheads="1"/>
          </p:cNvSpPr>
          <p:nvPr>
            <p:ph type="body" idx="4294967295"/>
          </p:nvPr>
        </p:nvSpPr>
        <p:spPr/>
        <p:txBody>
          <a:bodyPr/>
          <a:lstStyle/>
          <a:p>
            <a:pPr marL="609600" indent="-609600"/>
            <a:r>
              <a:rPr lang="en-US" altLang="en-US" sz="2400">
                <a:latin typeface="Arial" panose="020B0604020202020204" pitchFamily="34" charset="0"/>
              </a:rPr>
              <a:t>1980s – Dr. Paul Batalden and team developed model</a:t>
            </a:r>
          </a:p>
          <a:p>
            <a:pPr marL="609600" indent="-609600"/>
            <a:r>
              <a:rPr lang="en-US" altLang="en-US" sz="2400" b="1">
                <a:latin typeface="Arial" panose="020B0604020202020204" pitchFamily="34" charset="0"/>
              </a:rPr>
              <a:t>F</a:t>
            </a:r>
            <a:r>
              <a:rPr lang="en-US" altLang="en-US" sz="2400">
                <a:latin typeface="Arial" panose="020B0604020202020204" pitchFamily="34" charset="0"/>
              </a:rPr>
              <a:t>ind an opportunity for improvement</a:t>
            </a:r>
          </a:p>
          <a:p>
            <a:pPr marL="609600" indent="-609600"/>
            <a:r>
              <a:rPr lang="en-US" altLang="en-US" sz="2400" b="1">
                <a:latin typeface="Arial" panose="020B0604020202020204" pitchFamily="34" charset="0"/>
              </a:rPr>
              <a:t>O</a:t>
            </a:r>
            <a:r>
              <a:rPr lang="en-US" altLang="en-US" sz="2400">
                <a:latin typeface="Arial" panose="020B0604020202020204" pitchFamily="34" charset="0"/>
              </a:rPr>
              <a:t>rganize an effort</a:t>
            </a:r>
          </a:p>
          <a:p>
            <a:pPr marL="609600" indent="-609600"/>
            <a:r>
              <a:rPr lang="en-US" altLang="en-US" sz="2400" b="1">
                <a:latin typeface="Arial" panose="020B0604020202020204" pitchFamily="34" charset="0"/>
              </a:rPr>
              <a:t>C</a:t>
            </a:r>
            <a:r>
              <a:rPr lang="en-US" altLang="en-US" sz="2400">
                <a:latin typeface="Arial" panose="020B0604020202020204" pitchFamily="34" charset="0"/>
              </a:rPr>
              <a:t>larify current understanding </a:t>
            </a:r>
          </a:p>
          <a:p>
            <a:pPr marL="609600" indent="-609600"/>
            <a:r>
              <a:rPr lang="en-US" altLang="en-US" sz="2400" b="1">
                <a:latin typeface="Arial" panose="020B0604020202020204" pitchFamily="34" charset="0"/>
              </a:rPr>
              <a:t>U</a:t>
            </a:r>
            <a:r>
              <a:rPr lang="en-US" altLang="en-US" sz="2400">
                <a:latin typeface="Arial" panose="020B0604020202020204" pitchFamily="34" charset="0"/>
              </a:rPr>
              <a:t>nderstand the process variations and capability</a:t>
            </a:r>
          </a:p>
          <a:p>
            <a:pPr marL="609600" indent="-609600"/>
            <a:r>
              <a:rPr lang="en-US" altLang="en-US" sz="2400" b="1">
                <a:latin typeface="Arial" panose="020B0604020202020204" pitchFamily="34" charset="0"/>
              </a:rPr>
              <a:t>S</a:t>
            </a:r>
            <a:r>
              <a:rPr lang="en-US" altLang="en-US" sz="2400">
                <a:latin typeface="Arial" panose="020B0604020202020204" pitchFamily="34" charset="0"/>
              </a:rPr>
              <a:t>elect a strategy</a:t>
            </a:r>
          </a:p>
          <a:p>
            <a:pPr marL="609600" indent="-609600"/>
            <a:r>
              <a:rPr lang="en-US" altLang="en-US" sz="2400" b="1">
                <a:latin typeface="Arial" panose="020B0604020202020204" pitchFamily="34" charset="0"/>
              </a:rPr>
              <a:t>PDCA </a:t>
            </a:r>
            <a:r>
              <a:rPr lang="en-US" altLang="en-US" sz="2400">
                <a:latin typeface="Arial" panose="020B0604020202020204" pitchFamily="34" charset="0"/>
              </a:rPr>
              <a:t>cycle test the strategy</a:t>
            </a:r>
          </a:p>
        </p:txBody>
      </p:sp>
    </p:spTree>
    <p:custDataLst>
      <p:tags r:id="rId1"/>
    </p:custDataLst>
    <p:extLst>
      <p:ext uri="{BB962C8B-B14F-4D97-AF65-F5344CB8AC3E}">
        <p14:creationId xmlns:p14="http://schemas.microsoft.com/office/powerpoint/2010/main" val="2093135499"/>
      </p:ext>
    </p:extLst>
  </p:cSld>
  <p:clrMapOvr>
    <a:masterClrMapping/>
  </p:clrMapOvr>
  <p:transition spd="slow" advTm="54736"/>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2"/>
          <p:cNvSpPr>
            <a:spLocks noGrp="1" noChangeArrowheads="1"/>
          </p:cNvSpPr>
          <p:nvPr>
            <p:ph type="ctrTitle"/>
          </p:nvPr>
        </p:nvSpPr>
        <p:spPr>
          <a:xfrm>
            <a:off x="1089060" y="228601"/>
            <a:ext cx="10027577" cy="1470025"/>
          </a:xfrm>
        </p:spPr>
        <p:txBody>
          <a:bodyPr>
            <a:normAutofit fontScale="90000"/>
          </a:bodyPr>
          <a:lstStyle/>
          <a:p>
            <a:r>
              <a:rPr lang="en-US" altLang="en-US" dirty="0" smtClean="0"/>
              <a:t/>
            </a:r>
            <a:br>
              <a:rPr lang="en-US" altLang="en-US" dirty="0" smtClean="0"/>
            </a:br>
            <a:r>
              <a:rPr lang="en-US" altLang="en-US" dirty="0" smtClean="0"/>
              <a:t>FOCUS-PDCA </a:t>
            </a:r>
            <a:r>
              <a:rPr lang="en-US" altLang="en-US" dirty="0" smtClean="0"/>
              <a:t>model  </a:t>
            </a:r>
            <a:r>
              <a:rPr lang="en-US" altLang="en-US" sz="2800" dirty="0"/>
              <a:t>(Strickland, 2003)</a:t>
            </a:r>
            <a:br>
              <a:rPr lang="en-US" altLang="en-US" sz="2800" dirty="0"/>
            </a:br>
            <a:endParaRPr lang="en-US" altLang="en-US" sz="3200" dirty="0"/>
          </a:p>
        </p:txBody>
      </p:sp>
      <p:sp>
        <p:nvSpPr>
          <p:cNvPr id="48131" name="Rectangle 3"/>
          <p:cNvSpPr>
            <a:spLocks noGrp="1" noChangeArrowheads="1"/>
          </p:cNvSpPr>
          <p:nvPr>
            <p:ph type="subTitle" idx="1"/>
          </p:nvPr>
        </p:nvSpPr>
        <p:spPr>
          <a:xfrm>
            <a:off x="2162175" y="1958975"/>
            <a:ext cx="8077200" cy="4419600"/>
          </a:xfrm>
        </p:spPr>
        <p:txBody>
          <a:bodyPr/>
          <a:lstStyle/>
          <a:p>
            <a:pPr marL="342900" indent="-342900" algn="l">
              <a:spcBef>
                <a:spcPct val="0"/>
              </a:spcBef>
              <a:buFontTx/>
              <a:buChar char="•"/>
            </a:pPr>
            <a:r>
              <a:rPr lang="en-US" altLang="en-US">
                <a:latin typeface="Arial" panose="020B0604020202020204" pitchFamily="34" charset="0"/>
                <a:cs typeface="Arial" panose="020B0604020202020204" pitchFamily="34" charset="0"/>
              </a:rPr>
              <a:t>Find an opportunity for improvement</a:t>
            </a:r>
          </a:p>
          <a:p>
            <a:pPr marL="342900" indent="-342900" algn="l">
              <a:spcBef>
                <a:spcPct val="0"/>
              </a:spcBef>
              <a:buFontTx/>
              <a:buChar char="•"/>
            </a:pPr>
            <a:r>
              <a:rPr lang="en-US" altLang="en-US">
                <a:latin typeface="Arial" panose="020B0604020202020204" pitchFamily="34" charset="0"/>
                <a:cs typeface="Arial" panose="020B0604020202020204" pitchFamily="34" charset="0"/>
              </a:rPr>
              <a:t>Organize an effort</a:t>
            </a:r>
          </a:p>
          <a:p>
            <a:pPr marL="342900" indent="-342900" algn="l">
              <a:spcBef>
                <a:spcPct val="0"/>
              </a:spcBef>
              <a:buFontTx/>
              <a:buChar char="•"/>
            </a:pPr>
            <a:r>
              <a:rPr lang="en-US" altLang="en-US">
                <a:latin typeface="Arial" panose="020B0604020202020204" pitchFamily="34" charset="0"/>
                <a:cs typeface="Arial" panose="020B0604020202020204" pitchFamily="34" charset="0"/>
              </a:rPr>
              <a:t>Clarify current understanding of how the process works</a:t>
            </a:r>
          </a:p>
          <a:p>
            <a:pPr marL="342900" indent="-342900" algn="l">
              <a:spcBef>
                <a:spcPct val="0"/>
              </a:spcBef>
              <a:buFontTx/>
              <a:buChar char="•"/>
            </a:pPr>
            <a:r>
              <a:rPr lang="en-US" altLang="en-US">
                <a:latin typeface="Arial" panose="020B0604020202020204" pitchFamily="34" charset="0"/>
                <a:cs typeface="Arial" panose="020B0604020202020204" pitchFamily="34" charset="0"/>
              </a:rPr>
              <a:t>Understand the process variations and capability</a:t>
            </a:r>
          </a:p>
          <a:p>
            <a:pPr marL="342900" indent="-342900" algn="l">
              <a:spcBef>
                <a:spcPct val="0"/>
              </a:spcBef>
              <a:buFontTx/>
              <a:buChar char="•"/>
            </a:pPr>
            <a:r>
              <a:rPr lang="en-US" altLang="en-US">
                <a:latin typeface="Arial" panose="020B0604020202020204" pitchFamily="34" charset="0"/>
                <a:cs typeface="Arial" panose="020B0604020202020204" pitchFamily="34" charset="0"/>
              </a:rPr>
              <a:t>Select a strategy for improvement</a:t>
            </a:r>
          </a:p>
          <a:p>
            <a:pPr marL="342900" indent="-342900" algn="l">
              <a:spcBef>
                <a:spcPct val="0"/>
              </a:spcBef>
              <a:buFontTx/>
              <a:buChar char="•"/>
            </a:pPr>
            <a:r>
              <a:rPr lang="en-US" altLang="en-US">
                <a:latin typeface="Arial" panose="020B0604020202020204" pitchFamily="34" charset="0"/>
                <a:cs typeface="Arial" panose="020B0604020202020204" pitchFamily="34" charset="0"/>
              </a:rPr>
              <a:t>Plan-Do-Check-Act cycle test the strategy to determine if it results in improvement</a:t>
            </a:r>
          </a:p>
          <a:p>
            <a:pPr marL="342900" indent="-342900" algn="l">
              <a:spcBef>
                <a:spcPct val="0"/>
              </a:spcBef>
              <a:buFontTx/>
              <a:buChar char="•"/>
            </a:pPr>
            <a:r>
              <a:rPr lang="en-US" altLang="en-US">
                <a:latin typeface="Arial" panose="020B0604020202020204" pitchFamily="34" charset="0"/>
                <a:cs typeface="Arial" panose="020B0604020202020204" pitchFamily="34" charset="0"/>
              </a:rPr>
              <a:t>Model support breakthrough collaborative series</a:t>
            </a:r>
          </a:p>
          <a:p>
            <a:pPr marL="800100" lvl="1" indent="-342900" algn="l">
              <a:spcBef>
                <a:spcPct val="0"/>
              </a:spcBef>
              <a:buFont typeface="Arial" panose="020B0604020202020204" pitchFamily="34" charset="0"/>
              <a:buChar char="•"/>
            </a:pPr>
            <a:r>
              <a:rPr lang="en-US" altLang="en-US">
                <a:latin typeface="Arial" panose="020B0604020202020204" pitchFamily="34" charset="0"/>
                <a:cs typeface="Arial" panose="020B0604020202020204" pitchFamily="34" charset="0"/>
              </a:rPr>
              <a:t>20-40 healthcare organization </a:t>
            </a:r>
          </a:p>
          <a:p>
            <a:pPr marL="800100" lvl="1" indent="-342900" algn="l">
              <a:spcBef>
                <a:spcPct val="0"/>
              </a:spcBef>
              <a:buFont typeface="Arial" panose="020B0604020202020204" pitchFamily="34" charset="0"/>
              <a:buChar char="•"/>
            </a:pPr>
            <a:r>
              <a:rPr lang="en-US" altLang="en-US">
                <a:latin typeface="Arial" panose="020B0604020202020204" pitchFamily="34" charset="0"/>
                <a:cs typeface="Arial" panose="020B0604020202020204" pitchFamily="34" charset="0"/>
              </a:rPr>
              <a:t>Working together</a:t>
            </a:r>
          </a:p>
          <a:p>
            <a:pPr marL="800100" lvl="1" indent="-342900" algn="l">
              <a:spcBef>
                <a:spcPct val="0"/>
              </a:spcBef>
              <a:buFont typeface="Arial" panose="020B0604020202020204" pitchFamily="34" charset="0"/>
              <a:buChar char="•"/>
            </a:pPr>
            <a:r>
              <a:rPr lang="en-US" altLang="en-US">
                <a:latin typeface="Arial" panose="020B0604020202020204" pitchFamily="34" charset="0"/>
                <a:cs typeface="Arial" panose="020B0604020202020204" pitchFamily="34" charset="0"/>
              </a:rPr>
              <a:t>6-8 months</a:t>
            </a:r>
          </a:p>
          <a:p>
            <a:pPr marL="800100" lvl="1" indent="-342900" algn="l">
              <a:spcBef>
                <a:spcPct val="0"/>
              </a:spcBef>
              <a:buFont typeface="Arial" panose="020B0604020202020204" pitchFamily="34" charset="0"/>
              <a:buChar char="•"/>
            </a:pPr>
            <a:r>
              <a:rPr lang="en-US" altLang="en-US">
                <a:latin typeface="Arial" panose="020B0604020202020204" pitchFamily="34" charset="0"/>
                <a:cs typeface="Arial" panose="020B0604020202020204" pitchFamily="34" charset="0"/>
              </a:rPr>
              <a:t>Improving a specific clinical or operational area</a:t>
            </a:r>
          </a:p>
        </p:txBody>
      </p:sp>
    </p:spTree>
    <p:custDataLst>
      <p:tags r:id="rId1"/>
    </p:custDataLst>
    <p:extLst>
      <p:ext uri="{BB962C8B-B14F-4D97-AF65-F5344CB8AC3E}">
        <p14:creationId xmlns:p14="http://schemas.microsoft.com/office/powerpoint/2010/main" val="2258032728"/>
      </p:ext>
    </p:extLst>
  </p:cSld>
  <p:clrMapOvr>
    <a:masterClrMapping/>
  </p:clrMapOvr>
  <p:transition spd="slow" advTm="20644"/>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Grp="1" noChangeArrowheads="1"/>
          </p:cNvSpPr>
          <p:nvPr>
            <p:ph type="title" idx="4294967295"/>
          </p:nvPr>
        </p:nvSpPr>
        <p:spPr>
          <a:xfrm>
            <a:off x="2046288" y="152400"/>
            <a:ext cx="8229600" cy="762000"/>
          </a:xfrm>
        </p:spPr>
        <p:txBody>
          <a:bodyPr>
            <a:noAutofit/>
          </a:bodyPr>
          <a:lstStyle/>
          <a:p>
            <a:pPr eaLnBrk="1" hangingPunct="1"/>
            <a:r>
              <a:rPr lang="en-US" altLang="en-US" sz="4000" dirty="0"/>
              <a:t/>
            </a:r>
            <a:br>
              <a:rPr lang="en-US" altLang="en-US" sz="4000" dirty="0"/>
            </a:br>
            <a:r>
              <a:rPr lang="en-US" altLang="en-US" sz="4000" dirty="0"/>
              <a:t>ISO </a:t>
            </a:r>
            <a:r>
              <a:rPr lang="en-US" altLang="en-US" sz="4000" dirty="0" smtClean="0"/>
              <a:t>9000</a:t>
            </a:r>
            <a:endParaRPr lang="en-US" altLang="en-US" sz="4000" dirty="0"/>
          </a:p>
        </p:txBody>
      </p:sp>
      <p:sp>
        <p:nvSpPr>
          <p:cNvPr id="21507" name="Rectangle 3"/>
          <p:cNvSpPr>
            <a:spLocks noGrp="1" noChangeArrowheads="1"/>
          </p:cNvSpPr>
          <p:nvPr>
            <p:ph type="body" idx="4294967295"/>
          </p:nvPr>
        </p:nvSpPr>
        <p:spPr>
          <a:xfrm>
            <a:off x="2057400" y="1295400"/>
            <a:ext cx="8229600" cy="4724400"/>
          </a:xfrm>
        </p:spPr>
        <p:txBody>
          <a:bodyPr/>
          <a:lstStyle/>
          <a:p>
            <a:pPr eaLnBrk="1" hangingPunct="1">
              <a:lnSpc>
                <a:spcPct val="80000"/>
              </a:lnSpc>
              <a:defRPr/>
            </a:pPr>
            <a:r>
              <a:rPr lang="en-US" sz="2400" dirty="0"/>
              <a:t>International </a:t>
            </a:r>
            <a:r>
              <a:rPr lang="en-US" sz="2400" b="1" dirty="0"/>
              <a:t>Standards</a:t>
            </a:r>
            <a:r>
              <a:rPr lang="en-US" sz="2400" dirty="0"/>
              <a:t> Organization</a:t>
            </a:r>
          </a:p>
          <a:p>
            <a:pPr eaLnBrk="1" hangingPunct="1">
              <a:lnSpc>
                <a:spcPct val="80000"/>
              </a:lnSpc>
              <a:defRPr/>
            </a:pPr>
            <a:r>
              <a:rPr lang="en-US" sz="2400" dirty="0"/>
              <a:t>1987 – initial ISO 9000 guidelines for performance improvement. </a:t>
            </a:r>
          </a:p>
          <a:p>
            <a:pPr eaLnBrk="1" hangingPunct="1">
              <a:lnSpc>
                <a:spcPct val="80000"/>
              </a:lnSpc>
              <a:defRPr/>
            </a:pPr>
            <a:r>
              <a:rPr lang="en-US" sz="2400" dirty="0"/>
              <a:t>Components</a:t>
            </a:r>
          </a:p>
          <a:p>
            <a:pPr lvl="1" eaLnBrk="1" hangingPunct="1">
              <a:lnSpc>
                <a:spcPct val="80000"/>
              </a:lnSpc>
              <a:defRPr/>
            </a:pPr>
            <a:r>
              <a:rPr lang="en-US" sz="2000" dirty="0"/>
              <a:t>Design and develop a QI program</a:t>
            </a:r>
          </a:p>
          <a:p>
            <a:pPr lvl="1" eaLnBrk="1" hangingPunct="1">
              <a:lnSpc>
                <a:spcPct val="80000"/>
              </a:lnSpc>
              <a:defRPr/>
            </a:pPr>
            <a:r>
              <a:rPr lang="en-US" sz="2000" dirty="0"/>
              <a:t>Create a sociocultural environment</a:t>
            </a:r>
          </a:p>
          <a:p>
            <a:pPr lvl="2" eaLnBrk="1" hangingPunct="1">
              <a:lnSpc>
                <a:spcPct val="80000"/>
              </a:lnSpc>
              <a:defRPr/>
            </a:pPr>
            <a:r>
              <a:rPr lang="en-US" sz="1600" dirty="0"/>
              <a:t>And a structure that supports improvement</a:t>
            </a:r>
          </a:p>
          <a:p>
            <a:pPr lvl="1" eaLnBrk="1" hangingPunct="1">
              <a:lnSpc>
                <a:spcPct val="80000"/>
              </a:lnSpc>
              <a:defRPr/>
            </a:pPr>
            <a:r>
              <a:rPr lang="en-US" sz="2000" dirty="0"/>
              <a:t>Reduce or avoid quality losses</a:t>
            </a:r>
          </a:p>
          <a:p>
            <a:pPr lvl="1" eaLnBrk="1" hangingPunct="1">
              <a:lnSpc>
                <a:spcPct val="80000"/>
              </a:lnSpc>
              <a:defRPr/>
            </a:pPr>
            <a:r>
              <a:rPr lang="en-US" sz="2000" dirty="0"/>
              <a:t>Define QI responsibilities</a:t>
            </a:r>
          </a:p>
          <a:p>
            <a:pPr lvl="1" eaLnBrk="1" hangingPunct="1">
              <a:lnSpc>
                <a:spcPct val="80000"/>
              </a:lnSpc>
              <a:defRPr/>
            </a:pPr>
            <a:r>
              <a:rPr lang="en-US" sz="2000" dirty="0"/>
              <a:t>Develop an improvement planning process</a:t>
            </a:r>
          </a:p>
          <a:p>
            <a:pPr lvl="1" eaLnBrk="1" hangingPunct="1">
              <a:lnSpc>
                <a:spcPct val="80000"/>
              </a:lnSpc>
              <a:defRPr/>
            </a:pPr>
            <a:r>
              <a:rPr lang="en-US" sz="2000" dirty="0"/>
              <a:t>Develop an improvement measurement process</a:t>
            </a:r>
          </a:p>
          <a:p>
            <a:pPr lvl="1" eaLnBrk="1" hangingPunct="1">
              <a:lnSpc>
                <a:spcPct val="80000"/>
              </a:lnSpc>
              <a:defRPr/>
            </a:pPr>
            <a:r>
              <a:rPr lang="en-US" sz="2000" dirty="0"/>
              <a:t>Develop an improvement review process</a:t>
            </a:r>
          </a:p>
          <a:p>
            <a:pPr lvl="1" eaLnBrk="1" hangingPunct="1">
              <a:lnSpc>
                <a:spcPct val="80000"/>
              </a:lnSpc>
              <a:defRPr/>
            </a:pPr>
            <a:r>
              <a:rPr lang="en-US" sz="2000" dirty="0"/>
              <a:t>Carry out QI projects</a:t>
            </a:r>
          </a:p>
          <a:p>
            <a:pPr lvl="1" eaLnBrk="1" hangingPunct="1">
              <a:lnSpc>
                <a:spcPct val="80000"/>
              </a:lnSpc>
              <a:defRPr/>
            </a:pPr>
            <a:r>
              <a:rPr lang="en-US" sz="2000" dirty="0"/>
              <a:t>Analyze the facts before you decide to do QI</a:t>
            </a:r>
          </a:p>
          <a:p>
            <a:pPr lvl="1" eaLnBrk="1" hangingPunct="1">
              <a:lnSpc>
                <a:spcPct val="80000"/>
              </a:lnSpc>
              <a:defRPr/>
            </a:pPr>
            <a:endParaRPr lang="en-US" sz="2000" dirty="0"/>
          </a:p>
          <a:p>
            <a:pPr marL="609600" indent="-609600">
              <a:lnSpc>
                <a:spcPct val="80000"/>
              </a:lnSpc>
              <a:defRPr/>
            </a:pPr>
            <a:endParaRPr lang="en-US" sz="2400" dirty="0"/>
          </a:p>
        </p:txBody>
      </p:sp>
    </p:spTree>
    <p:custDataLst>
      <p:tags r:id="rId1"/>
    </p:custDataLst>
    <p:extLst>
      <p:ext uri="{BB962C8B-B14F-4D97-AF65-F5344CB8AC3E}">
        <p14:creationId xmlns:p14="http://schemas.microsoft.com/office/powerpoint/2010/main" val="3160160078"/>
      </p:ext>
    </p:extLst>
  </p:cSld>
  <p:clrMapOvr>
    <a:masterClrMapping/>
  </p:clrMapOvr>
  <p:transition spd="slow" advTm="58869"/>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p:cNvSpPr>
            <a:spLocks noGrp="1" noChangeArrowheads="1"/>
          </p:cNvSpPr>
          <p:nvPr>
            <p:ph type="title" idx="4294967295"/>
          </p:nvPr>
        </p:nvSpPr>
        <p:spPr>
          <a:xfrm>
            <a:off x="1981200" y="274638"/>
            <a:ext cx="8229600" cy="639762"/>
          </a:xfrm>
        </p:spPr>
        <p:txBody>
          <a:bodyPr>
            <a:normAutofit fontScale="90000"/>
          </a:bodyPr>
          <a:lstStyle/>
          <a:p>
            <a:pPr eaLnBrk="1" hangingPunct="1"/>
            <a:r>
              <a:rPr lang="en-US" altLang="en-US" sz="3600" dirty="0"/>
              <a:t/>
            </a:r>
            <a:br>
              <a:rPr lang="en-US" altLang="en-US" sz="3600" dirty="0"/>
            </a:br>
            <a:r>
              <a:rPr lang="en-US" altLang="en-US" sz="4900" dirty="0"/>
              <a:t>Kaizen</a:t>
            </a:r>
            <a:r>
              <a:rPr lang="en-US" altLang="en-US" sz="3600" dirty="0"/>
              <a:t/>
            </a:r>
            <a:br>
              <a:rPr lang="en-US" altLang="en-US" sz="3600" dirty="0"/>
            </a:br>
            <a:endParaRPr lang="en-US" altLang="en-US" sz="3600" dirty="0"/>
          </a:p>
        </p:txBody>
      </p:sp>
      <p:sp>
        <p:nvSpPr>
          <p:cNvPr id="52227" name="Rectangle 3"/>
          <p:cNvSpPr>
            <a:spLocks noGrp="1" noChangeArrowheads="1"/>
          </p:cNvSpPr>
          <p:nvPr>
            <p:ph type="body" idx="4294967295"/>
          </p:nvPr>
        </p:nvSpPr>
        <p:spPr>
          <a:xfrm>
            <a:off x="1981200" y="1371601"/>
            <a:ext cx="8229600" cy="4754563"/>
          </a:xfrm>
        </p:spPr>
        <p:txBody>
          <a:bodyPr/>
          <a:lstStyle/>
          <a:p>
            <a:pPr marL="609600" indent="-609600"/>
            <a:r>
              <a:rPr lang="en-US" altLang="en-US" smtClean="0">
                <a:latin typeface="Arial" panose="020B0604020202020204" pitchFamily="34" charset="0"/>
              </a:rPr>
              <a:t>Kaizen</a:t>
            </a:r>
          </a:p>
          <a:p>
            <a:pPr marL="1009650" lvl="1" indent="-609600"/>
            <a:r>
              <a:rPr lang="en-US" altLang="en-US" smtClean="0">
                <a:latin typeface="Arial" panose="020B0604020202020204" pitchFamily="34" charset="0"/>
              </a:rPr>
              <a:t>Japanese for change for the better</a:t>
            </a:r>
          </a:p>
          <a:p>
            <a:pPr marL="609600" indent="-609600"/>
            <a:r>
              <a:rPr lang="en-US" altLang="en-US" smtClean="0">
                <a:latin typeface="Arial" panose="020B0604020202020204" pitchFamily="34" charset="0"/>
              </a:rPr>
              <a:t>Continuous Improvement</a:t>
            </a:r>
          </a:p>
          <a:p>
            <a:pPr marL="1009650" lvl="1" indent="-609600"/>
            <a:r>
              <a:rPr lang="en-US" altLang="en-US" smtClean="0">
                <a:latin typeface="Arial" panose="020B0604020202020204" pitchFamily="34" charset="0"/>
              </a:rPr>
              <a:t>The common English term</a:t>
            </a:r>
          </a:p>
          <a:p>
            <a:pPr marL="1009650" lvl="1" indent="-609600"/>
            <a:r>
              <a:rPr lang="en-US" altLang="en-US" smtClean="0">
                <a:latin typeface="Arial" panose="020B0604020202020204" pitchFamily="34" charset="0"/>
              </a:rPr>
              <a:t>Connotes ongoing improvement involving everyone</a:t>
            </a:r>
          </a:p>
          <a:p>
            <a:pPr marL="1009650" lvl="1" indent="-609600"/>
            <a:r>
              <a:rPr lang="en-US" altLang="en-US" smtClean="0">
                <a:latin typeface="Arial" panose="020B0604020202020204" pitchFamily="34" charset="0"/>
              </a:rPr>
              <a:t>Assumes our way of life deserves to be constantly improved</a:t>
            </a:r>
          </a:p>
          <a:p>
            <a:pPr marL="1009650" lvl="1" indent="-609600"/>
            <a:r>
              <a:rPr lang="en-US" altLang="en-US" smtClean="0">
                <a:latin typeface="Arial" panose="020B0604020202020204" pitchFamily="34" charset="0"/>
              </a:rPr>
              <a:t>Includes improvement practices</a:t>
            </a:r>
          </a:p>
          <a:p>
            <a:pPr marL="609600" indent="-609600"/>
            <a:endParaRPr lang="en-US" altLang="en-US" smtClean="0">
              <a:latin typeface="Arial" panose="020B0604020202020204" pitchFamily="34" charset="0"/>
            </a:endParaRPr>
          </a:p>
        </p:txBody>
      </p:sp>
    </p:spTree>
    <p:custDataLst>
      <p:tags r:id="rId1"/>
    </p:custDataLst>
    <p:extLst>
      <p:ext uri="{BB962C8B-B14F-4D97-AF65-F5344CB8AC3E}">
        <p14:creationId xmlns:p14="http://schemas.microsoft.com/office/powerpoint/2010/main" val="729397046"/>
      </p:ext>
    </p:extLst>
  </p:cSld>
  <p:clrMapOvr>
    <a:masterClrMapping/>
  </p:clrMapOvr>
  <p:transition spd="slow" advTm="32270"/>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2"/>
          <p:cNvSpPr>
            <a:spLocks noGrp="1" noChangeArrowheads="1"/>
          </p:cNvSpPr>
          <p:nvPr>
            <p:ph type="title" idx="4294967295"/>
          </p:nvPr>
        </p:nvSpPr>
        <p:spPr/>
        <p:txBody>
          <a:bodyPr/>
          <a:lstStyle/>
          <a:p>
            <a:pPr eaLnBrk="1" hangingPunct="1"/>
            <a:r>
              <a:rPr lang="en-US" altLang="en-US" smtClean="0"/>
              <a:t>Lean Thinking</a:t>
            </a:r>
          </a:p>
        </p:txBody>
      </p:sp>
      <p:sp>
        <p:nvSpPr>
          <p:cNvPr id="54275" name="Rectangle 3"/>
          <p:cNvSpPr>
            <a:spLocks noGrp="1" noChangeArrowheads="1"/>
          </p:cNvSpPr>
          <p:nvPr>
            <p:ph type="body" idx="4294967295"/>
          </p:nvPr>
        </p:nvSpPr>
        <p:spPr/>
        <p:txBody>
          <a:bodyPr/>
          <a:lstStyle/>
          <a:p>
            <a:pPr eaLnBrk="1" hangingPunct="1"/>
            <a:r>
              <a:rPr lang="en-US" altLang="en-US">
                <a:latin typeface="Arial" panose="020B0604020202020204" pitchFamily="34" charset="0"/>
              </a:rPr>
              <a:t>Sometimes called the “Toyota Production System” </a:t>
            </a:r>
          </a:p>
          <a:p>
            <a:pPr eaLnBrk="1" hangingPunct="1"/>
            <a:r>
              <a:rPr lang="en-US" altLang="en-US">
                <a:latin typeface="Arial" panose="020B0604020202020204" pitchFamily="34" charset="0"/>
              </a:rPr>
              <a:t>Consists of five steps:</a:t>
            </a:r>
          </a:p>
          <a:p>
            <a:pPr lvl="1" eaLnBrk="1" hangingPunct="1"/>
            <a:r>
              <a:rPr lang="en-US" altLang="en-US">
                <a:latin typeface="Arial" panose="020B0604020202020204" pitchFamily="34" charset="0"/>
              </a:rPr>
              <a:t>Identify which features create value</a:t>
            </a:r>
          </a:p>
          <a:p>
            <a:pPr lvl="1" eaLnBrk="1" hangingPunct="1"/>
            <a:r>
              <a:rPr lang="en-US" altLang="en-US">
                <a:latin typeface="Arial" panose="020B0604020202020204" pitchFamily="34" charset="0"/>
              </a:rPr>
              <a:t>Identify the sequence of activities, called the value stream</a:t>
            </a:r>
          </a:p>
          <a:p>
            <a:pPr lvl="1" eaLnBrk="1" hangingPunct="1"/>
            <a:r>
              <a:rPr lang="en-US" altLang="en-US">
                <a:latin typeface="Arial" panose="020B0604020202020204" pitchFamily="34" charset="0"/>
              </a:rPr>
              <a:t>Make the activities flow</a:t>
            </a:r>
          </a:p>
          <a:p>
            <a:pPr lvl="1" eaLnBrk="1" hangingPunct="1"/>
            <a:r>
              <a:rPr lang="en-US" altLang="en-US">
                <a:latin typeface="Arial" panose="020B0604020202020204" pitchFamily="34" charset="0"/>
              </a:rPr>
              <a:t>Let the customer pull the product or service through the process</a:t>
            </a:r>
          </a:p>
          <a:p>
            <a:pPr lvl="1" eaLnBrk="1" hangingPunct="1"/>
            <a:r>
              <a:rPr lang="en-US" altLang="en-US">
                <a:latin typeface="Arial" panose="020B0604020202020204" pitchFamily="34" charset="0"/>
              </a:rPr>
              <a:t>Perfect the process</a:t>
            </a:r>
          </a:p>
        </p:txBody>
      </p:sp>
    </p:spTree>
    <p:custDataLst>
      <p:tags r:id="rId1"/>
    </p:custDataLst>
    <p:extLst>
      <p:ext uri="{BB962C8B-B14F-4D97-AF65-F5344CB8AC3E}">
        <p14:creationId xmlns:p14="http://schemas.microsoft.com/office/powerpoint/2010/main" val="4059222262"/>
      </p:ext>
    </p:extLst>
  </p:cSld>
  <p:clrMapOvr>
    <a:masterClrMapping/>
  </p:clrMapOvr>
  <p:transition spd="slow" advTm="62896"/>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2"/>
          <p:cNvSpPr>
            <a:spLocks noGrp="1" noChangeArrowheads="1"/>
          </p:cNvSpPr>
          <p:nvPr>
            <p:ph type="title" idx="4294967295"/>
          </p:nvPr>
        </p:nvSpPr>
        <p:spPr>
          <a:xfrm>
            <a:off x="1981200" y="274638"/>
            <a:ext cx="8229600" cy="944562"/>
          </a:xfrm>
        </p:spPr>
        <p:txBody>
          <a:bodyPr/>
          <a:lstStyle/>
          <a:p>
            <a:pPr eaLnBrk="1" hangingPunct="1"/>
            <a:r>
              <a:rPr lang="en-US" altLang="en-US" smtClean="0"/>
              <a:t>Lean Thinking</a:t>
            </a:r>
          </a:p>
        </p:txBody>
      </p:sp>
      <p:sp>
        <p:nvSpPr>
          <p:cNvPr id="24579" name="Rectangle 3"/>
          <p:cNvSpPr>
            <a:spLocks noGrp="1" noChangeArrowheads="1"/>
          </p:cNvSpPr>
          <p:nvPr>
            <p:ph type="body" idx="4294967295"/>
          </p:nvPr>
        </p:nvSpPr>
        <p:spPr/>
        <p:txBody>
          <a:bodyPr/>
          <a:lstStyle/>
          <a:p>
            <a:pPr>
              <a:spcBef>
                <a:spcPct val="0"/>
              </a:spcBef>
              <a:defRPr/>
            </a:pPr>
            <a:r>
              <a:rPr lang="en-US" sz="2400" dirty="0">
                <a:solidFill>
                  <a:srgbClr val="000000"/>
                </a:solidFill>
                <a:cs typeface="Times New Roman" pitchFamily="18" charset="0"/>
              </a:rPr>
              <a:t>Assumptions underlying Lean thinking are</a:t>
            </a:r>
            <a:endParaRPr lang="en-US" sz="2400" dirty="0">
              <a:latin typeface="Times New Roman" pitchFamily="18" charset="0"/>
              <a:cs typeface="Times New Roman" pitchFamily="18" charset="0"/>
            </a:endParaRPr>
          </a:p>
          <a:p>
            <a:pPr marL="909638" lvl="1" indent="-342900">
              <a:spcBef>
                <a:spcPct val="0"/>
              </a:spcBef>
              <a:defRPr/>
            </a:pPr>
            <a:r>
              <a:rPr lang="en-US" sz="2000" dirty="0">
                <a:solidFill>
                  <a:srgbClr val="FF0000"/>
                </a:solidFill>
                <a:cs typeface="Times New Roman" pitchFamily="18" charset="0"/>
              </a:rPr>
              <a:t>People value the visual effect of flow</a:t>
            </a:r>
            <a:endParaRPr lang="en-US" sz="2000" dirty="0">
              <a:solidFill>
                <a:srgbClr val="FF0000"/>
              </a:solidFill>
              <a:latin typeface="Times New Roman" pitchFamily="18" charset="0"/>
              <a:cs typeface="Times New Roman" pitchFamily="18" charset="0"/>
            </a:endParaRPr>
          </a:p>
          <a:p>
            <a:pPr marL="909638" lvl="1" indent="-342900">
              <a:spcBef>
                <a:spcPct val="0"/>
              </a:spcBef>
              <a:defRPr/>
            </a:pPr>
            <a:r>
              <a:rPr lang="en-US" sz="2000" dirty="0">
                <a:solidFill>
                  <a:srgbClr val="FF0000"/>
                </a:solidFill>
                <a:cs typeface="Times New Roman" pitchFamily="18" charset="0"/>
              </a:rPr>
              <a:t>Waste is the main restriction to profitability</a:t>
            </a:r>
            <a:endParaRPr lang="en-US" sz="2000" dirty="0">
              <a:solidFill>
                <a:srgbClr val="FF0000"/>
              </a:solidFill>
              <a:latin typeface="Times New Roman" pitchFamily="18" charset="0"/>
              <a:cs typeface="Times New Roman" pitchFamily="18" charset="0"/>
            </a:endParaRPr>
          </a:p>
          <a:p>
            <a:pPr marL="909638" lvl="1" indent="-342900">
              <a:spcBef>
                <a:spcPct val="0"/>
              </a:spcBef>
              <a:defRPr/>
            </a:pPr>
            <a:r>
              <a:rPr lang="en-US" sz="2000" dirty="0">
                <a:solidFill>
                  <a:srgbClr val="FF0000"/>
                </a:solidFill>
                <a:cs typeface="Times New Roman" pitchFamily="18" charset="0"/>
              </a:rPr>
              <a:t>Many small improvements in rapid succession are more beneficial than analytical study</a:t>
            </a:r>
            <a:endParaRPr lang="en-US" sz="2000" dirty="0">
              <a:solidFill>
                <a:srgbClr val="FF0000"/>
              </a:solidFill>
              <a:latin typeface="Times New Roman" pitchFamily="18" charset="0"/>
              <a:cs typeface="Times New Roman" pitchFamily="18" charset="0"/>
            </a:endParaRPr>
          </a:p>
          <a:p>
            <a:pPr marL="909638" lvl="1" indent="-342900">
              <a:spcBef>
                <a:spcPct val="0"/>
              </a:spcBef>
              <a:defRPr/>
            </a:pPr>
            <a:r>
              <a:rPr lang="en-US" sz="2000" dirty="0">
                <a:solidFill>
                  <a:srgbClr val="000000"/>
                </a:solidFill>
                <a:cs typeface="Times New Roman" pitchFamily="18" charset="0"/>
              </a:rPr>
              <a:t>Process interaction effects will be resolved through value stream refinement</a:t>
            </a:r>
            <a:endParaRPr lang="en-US" sz="2000" dirty="0">
              <a:latin typeface="Times New Roman" pitchFamily="18" charset="0"/>
              <a:cs typeface="Times New Roman" pitchFamily="18" charset="0"/>
            </a:endParaRPr>
          </a:p>
          <a:p>
            <a:pPr marL="909638" lvl="1" indent="-342900">
              <a:spcBef>
                <a:spcPct val="0"/>
              </a:spcBef>
              <a:defRPr/>
            </a:pPr>
            <a:r>
              <a:rPr lang="en-US" sz="2000" dirty="0">
                <a:solidFill>
                  <a:srgbClr val="000000"/>
                </a:solidFill>
                <a:cs typeface="Times New Roman" pitchFamily="18" charset="0"/>
              </a:rPr>
              <a:t>People in operations appreciate this approach</a:t>
            </a:r>
            <a:endParaRPr lang="en-US" sz="2000" dirty="0">
              <a:latin typeface="Times New Roman" pitchFamily="18" charset="0"/>
              <a:cs typeface="Times New Roman" pitchFamily="18" charset="0"/>
            </a:endParaRPr>
          </a:p>
          <a:p>
            <a:pPr marL="909638" lvl="1" indent="-342900">
              <a:spcBef>
                <a:spcPct val="0"/>
              </a:spcBef>
              <a:defRPr/>
            </a:pPr>
            <a:r>
              <a:rPr lang="en-US" sz="2000" dirty="0">
                <a:solidFill>
                  <a:srgbClr val="000000"/>
                </a:solidFill>
                <a:cs typeface="Times New Roman" pitchFamily="18" charset="0"/>
              </a:rPr>
              <a:t>Lean involves many people in the value stream </a:t>
            </a:r>
          </a:p>
          <a:p>
            <a:pPr marL="0" lvl="1" indent="0">
              <a:spcBef>
                <a:spcPct val="0"/>
              </a:spcBef>
              <a:buNone/>
              <a:defRPr/>
            </a:pPr>
            <a:endParaRPr lang="en-US" sz="2000" dirty="0">
              <a:latin typeface="Times New Roman" pitchFamily="18" charset="0"/>
              <a:cs typeface="Times New Roman" pitchFamily="18" charset="0"/>
            </a:endParaRPr>
          </a:p>
          <a:p>
            <a:pPr>
              <a:spcBef>
                <a:spcPct val="0"/>
              </a:spcBef>
              <a:defRPr/>
            </a:pPr>
            <a:r>
              <a:rPr lang="en-US" sz="2400" dirty="0">
                <a:solidFill>
                  <a:srgbClr val="000000"/>
                </a:solidFill>
                <a:cs typeface="Times New Roman" pitchFamily="18" charset="0"/>
              </a:rPr>
              <a:t>Transitioning to flow thinking causes vast changes in how people perceive their roles in the organization and relationships to the product</a:t>
            </a:r>
            <a:endParaRPr lang="en-US" sz="2400" dirty="0">
              <a:latin typeface="Times New Roman" pitchFamily="18" charset="0"/>
              <a:cs typeface="Times New Roman" pitchFamily="18" charset="0"/>
            </a:endParaRPr>
          </a:p>
          <a:p>
            <a:pPr>
              <a:spcBef>
                <a:spcPct val="0"/>
              </a:spcBef>
              <a:defRPr/>
            </a:pPr>
            <a:r>
              <a:rPr lang="en-US" sz="800" b="1" dirty="0">
                <a:cs typeface="Times New Roman" pitchFamily="18" charset="0"/>
              </a:rPr>
              <a:t> </a:t>
            </a:r>
            <a:endParaRPr lang="en-US" sz="5400" dirty="0">
              <a:latin typeface="Times New Roman" pitchFamily="18" charset="0"/>
              <a:cs typeface="Times New Roman" pitchFamily="18" charset="0"/>
            </a:endParaRPr>
          </a:p>
          <a:p>
            <a:pPr>
              <a:spcBef>
                <a:spcPct val="0"/>
              </a:spcBef>
              <a:defRPr/>
            </a:pPr>
            <a:endParaRPr lang="en-US" dirty="0" smtClean="0">
              <a:latin typeface="Times New Roman" pitchFamily="18" charset="0"/>
              <a:cs typeface="Times New Roman" pitchFamily="18" charset="0"/>
            </a:endParaRPr>
          </a:p>
          <a:p>
            <a:pPr lvl="1" eaLnBrk="1" hangingPunct="1">
              <a:lnSpc>
                <a:spcPct val="80000"/>
              </a:lnSpc>
              <a:defRPr/>
            </a:pPr>
            <a:endParaRPr lang="en-US" dirty="0"/>
          </a:p>
        </p:txBody>
      </p:sp>
    </p:spTree>
    <p:custDataLst>
      <p:tags r:id="rId1"/>
    </p:custDataLst>
    <p:extLst>
      <p:ext uri="{BB962C8B-B14F-4D97-AF65-F5344CB8AC3E}">
        <p14:creationId xmlns:p14="http://schemas.microsoft.com/office/powerpoint/2010/main" val="2871079618"/>
      </p:ext>
    </p:extLst>
  </p:cSld>
  <p:clrMapOvr>
    <a:masterClrMapping/>
  </p:clrMapOvr>
  <p:transition spd="slow" advTm="47948"/>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2"/>
          <p:cNvSpPr>
            <a:spLocks noGrp="1" noChangeArrowheads="1"/>
          </p:cNvSpPr>
          <p:nvPr>
            <p:ph type="title" idx="4294967295"/>
          </p:nvPr>
        </p:nvSpPr>
        <p:spPr>
          <a:xfrm>
            <a:off x="1981200" y="274638"/>
            <a:ext cx="8229600" cy="792162"/>
          </a:xfrm>
        </p:spPr>
        <p:txBody>
          <a:bodyPr>
            <a:normAutofit fontScale="90000"/>
          </a:bodyPr>
          <a:lstStyle/>
          <a:p>
            <a:pPr eaLnBrk="1" hangingPunct="1"/>
            <a:r>
              <a:rPr lang="en-US" altLang="en-US" sz="3600"/>
              <a:t/>
            </a:r>
            <a:br>
              <a:rPr lang="en-US" altLang="en-US" sz="3600"/>
            </a:br>
            <a:r>
              <a:rPr lang="en-US" altLang="en-US" sz="3600"/>
              <a:t>Six Sigma DMAIC </a:t>
            </a:r>
            <a:br>
              <a:rPr lang="en-US" altLang="en-US" sz="3600"/>
            </a:br>
            <a:endParaRPr lang="en-US" altLang="en-US" sz="3600"/>
          </a:p>
        </p:txBody>
      </p:sp>
      <p:sp>
        <p:nvSpPr>
          <p:cNvPr id="58371" name="Rectangle 3"/>
          <p:cNvSpPr>
            <a:spLocks noGrp="1" noChangeArrowheads="1"/>
          </p:cNvSpPr>
          <p:nvPr>
            <p:ph type="body" sz="half" idx="4294967295"/>
          </p:nvPr>
        </p:nvSpPr>
        <p:spPr>
          <a:xfrm>
            <a:off x="1981200" y="1600201"/>
            <a:ext cx="4038600" cy="4525963"/>
          </a:xfrm>
        </p:spPr>
        <p:txBody>
          <a:bodyPr>
            <a:normAutofit lnSpcReduction="10000"/>
          </a:bodyPr>
          <a:lstStyle/>
          <a:p>
            <a:pPr marL="0" indent="0">
              <a:lnSpc>
                <a:spcPct val="80000"/>
              </a:lnSpc>
              <a:buNone/>
            </a:pPr>
            <a:r>
              <a:rPr lang="en-US" altLang="en-US" sz="1600" b="1">
                <a:latin typeface="Arial" panose="020B0604020202020204" pitchFamily="34" charset="0"/>
              </a:rPr>
              <a:t>Define</a:t>
            </a:r>
            <a:r>
              <a:rPr lang="en-US" altLang="en-US" sz="1600">
                <a:latin typeface="Arial" panose="020B0604020202020204" pitchFamily="34" charset="0"/>
              </a:rPr>
              <a:t> - Project goals and boundaries are set, and issues are identified that must be addressed to achieve improved quality</a:t>
            </a:r>
          </a:p>
          <a:p>
            <a:pPr marL="0" indent="0">
              <a:lnSpc>
                <a:spcPct val="80000"/>
              </a:lnSpc>
              <a:buNone/>
            </a:pPr>
            <a:endParaRPr lang="en-US" altLang="en-US" sz="1600" b="1">
              <a:latin typeface="Arial" panose="020B0604020202020204" pitchFamily="34" charset="0"/>
            </a:endParaRPr>
          </a:p>
          <a:p>
            <a:pPr marL="0" indent="0">
              <a:lnSpc>
                <a:spcPct val="80000"/>
              </a:lnSpc>
              <a:buNone/>
            </a:pPr>
            <a:r>
              <a:rPr lang="en-US" altLang="en-US" sz="1600" b="1">
                <a:latin typeface="Arial" panose="020B0604020202020204" pitchFamily="34" charset="0"/>
              </a:rPr>
              <a:t>Measure</a:t>
            </a:r>
            <a:r>
              <a:rPr lang="en-US" altLang="en-US" sz="1600">
                <a:latin typeface="Arial" panose="020B0604020202020204" pitchFamily="34" charset="0"/>
              </a:rPr>
              <a:t> – Information about the current situation is gathered in order to obtain baseline data on current process performance and identify problem areas</a:t>
            </a:r>
          </a:p>
          <a:p>
            <a:pPr marL="0" indent="0">
              <a:lnSpc>
                <a:spcPct val="80000"/>
              </a:lnSpc>
              <a:buNone/>
            </a:pPr>
            <a:endParaRPr lang="en-US" altLang="en-US" sz="1600" b="1">
              <a:latin typeface="Arial" panose="020B0604020202020204" pitchFamily="34" charset="0"/>
            </a:endParaRPr>
          </a:p>
          <a:p>
            <a:pPr marL="0" indent="0">
              <a:lnSpc>
                <a:spcPct val="80000"/>
              </a:lnSpc>
              <a:buNone/>
            </a:pPr>
            <a:r>
              <a:rPr lang="en-US" altLang="en-US" sz="1600" b="1">
                <a:latin typeface="Arial" panose="020B0604020202020204" pitchFamily="34" charset="0"/>
              </a:rPr>
              <a:t>Analyze</a:t>
            </a:r>
            <a:r>
              <a:rPr lang="en-US" altLang="en-US" sz="1600">
                <a:latin typeface="Arial" panose="020B0604020202020204" pitchFamily="34" charset="0"/>
              </a:rPr>
              <a:t> – Root causes of quality problems are identified and confirmed with appropriate data analysis tools</a:t>
            </a:r>
          </a:p>
          <a:p>
            <a:pPr marL="0" indent="0">
              <a:lnSpc>
                <a:spcPct val="80000"/>
              </a:lnSpc>
              <a:buNone/>
            </a:pPr>
            <a:endParaRPr lang="en-US" altLang="en-US" sz="1600" b="1">
              <a:latin typeface="Arial" panose="020B0604020202020204" pitchFamily="34" charset="0"/>
            </a:endParaRPr>
          </a:p>
          <a:p>
            <a:pPr marL="0" indent="0">
              <a:lnSpc>
                <a:spcPct val="80000"/>
              </a:lnSpc>
              <a:buNone/>
            </a:pPr>
            <a:r>
              <a:rPr lang="en-US" altLang="en-US" sz="1600" b="1">
                <a:latin typeface="Arial" panose="020B0604020202020204" pitchFamily="34" charset="0"/>
              </a:rPr>
              <a:t>Improve</a:t>
            </a:r>
            <a:r>
              <a:rPr lang="en-US" altLang="en-US" sz="1600">
                <a:latin typeface="Arial" panose="020B0604020202020204" pitchFamily="34" charset="0"/>
              </a:rPr>
              <a:t> – Solutions are implemented to address the root causes of problems identified during the analysis phase</a:t>
            </a:r>
          </a:p>
          <a:p>
            <a:pPr marL="0" indent="0">
              <a:lnSpc>
                <a:spcPct val="80000"/>
              </a:lnSpc>
              <a:buNone/>
            </a:pPr>
            <a:endParaRPr lang="en-US" altLang="en-US" sz="1600" b="1">
              <a:latin typeface="Arial" panose="020B0604020202020204" pitchFamily="34" charset="0"/>
            </a:endParaRPr>
          </a:p>
          <a:p>
            <a:pPr marL="0" indent="0">
              <a:lnSpc>
                <a:spcPct val="80000"/>
              </a:lnSpc>
              <a:buNone/>
            </a:pPr>
            <a:r>
              <a:rPr lang="en-US" altLang="en-US" sz="1600" b="1">
                <a:latin typeface="Arial" panose="020B0604020202020204" pitchFamily="34" charset="0"/>
              </a:rPr>
              <a:t>Control</a:t>
            </a:r>
            <a:r>
              <a:rPr lang="en-US" altLang="en-US" sz="1600">
                <a:latin typeface="Arial" panose="020B0604020202020204" pitchFamily="34" charset="0"/>
              </a:rPr>
              <a:t> – Improvements are elevated and monitored.  Hold the gains.</a:t>
            </a:r>
          </a:p>
        </p:txBody>
      </p:sp>
      <p:grpSp>
        <p:nvGrpSpPr>
          <p:cNvPr id="58372" name="Group 3"/>
          <p:cNvGrpSpPr>
            <a:grpSpLocks/>
          </p:cNvGrpSpPr>
          <p:nvPr/>
        </p:nvGrpSpPr>
        <p:grpSpPr bwMode="auto">
          <a:xfrm>
            <a:off x="7048500" y="996950"/>
            <a:ext cx="3524250" cy="3352800"/>
            <a:chOff x="5086350" y="-381000"/>
            <a:chExt cx="4057650" cy="4076700"/>
          </a:xfrm>
        </p:grpSpPr>
        <p:pic>
          <p:nvPicPr>
            <p:cNvPr id="58374" name="Picture 7" descr="File:DMAIC.jpg">
              <a:hlinkClick r:id="rId4"/>
            </p:cNvPr>
            <p:cNvPicPr>
              <a:picLocks noChangeAspect="1" noChangeArrowheads="1"/>
            </p:cNvPicPr>
            <p:nvPr/>
          </p:nvPicPr>
          <p:blipFill>
            <a:blip r:embed="rId5">
              <a:extLst>
                <a:ext uri="{28A0092B-C50C-407E-A947-70E740481C1C}">
                  <a14:useLocalDpi xmlns:a14="http://schemas.microsoft.com/office/drawing/2010/main" val="0"/>
                </a:ext>
              </a:extLst>
            </a:blip>
            <a:srcRect l="27354" t="29254" r="34058" b="19849"/>
            <a:stretch>
              <a:fillRect/>
            </a:stretch>
          </p:blipFill>
          <p:spPr bwMode="auto">
            <a:xfrm>
              <a:off x="5086350" y="-381000"/>
              <a:ext cx="4057650" cy="4076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Rectangle 2"/>
            <p:cNvSpPr/>
            <p:nvPr/>
          </p:nvSpPr>
          <p:spPr>
            <a:xfrm>
              <a:off x="8438481" y="2971855"/>
              <a:ext cx="705519" cy="72384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a:p>
          </p:txBody>
        </p:sp>
      </p:grpSp>
      <p:sp>
        <p:nvSpPr>
          <p:cNvPr id="58373" name="TextBox 4"/>
          <p:cNvSpPr txBox="1">
            <a:spLocks noChangeArrowheads="1"/>
          </p:cNvSpPr>
          <p:nvPr/>
        </p:nvSpPr>
        <p:spPr bwMode="auto">
          <a:xfrm>
            <a:off x="6632575" y="4572001"/>
            <a:ext cx="3741738"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r>
              <a:rPr lang="en-US" altLang="en-US" sz="1600"/>
              <a:t>Public Domain image obtained from  </a:t>
            </a:r>
          </a:p>
          <a:p>
            <a:pPr eaLnBrk="1" hangingPunct="1">
              <a:spcBef>
                <a:spcPct val="0"/>
              </a:spcBef>
              <a:buFontTx/>
              <a:buNone/>
            </a:pPr>
            <a:r>
              <a:rPr lang="en-US" altLang="en-US" sz="1600">
                <a:hlinkClick r:id="rId6"/>
              </a:rPr>
              <a:t>http://commons.wikimedia.org/wiki/File</a:t>
            </a:r>
            <a:r>
              <a:rPr lang="en-US" altLang="en-US" sz="1600"/>
              <a:t>:</a:t>
            </a:r>
          </a:p>
          <a:p>
            <a:pPr eaLnBrk="1" hangingPunct="1">
              <a:spcBef>
                <a:spcPct val="0"/>
              </a:spcBef>
              <a:buFontTx/>
              <a:buNone/>
            </a:pPr>
            <a:r>
              <a:rPr lang="en-US" altLang="en-US" sz="1600"/>
              <a:t>DMAIC.jpg</a:t>
            </a:r>
          </a:p>
        </p:txBody>
      </p:sp>
    </p:spTree>
    <p:custDataLst>
      <p:tags r:id="rId1"/>
    </p:custDataLst>
    <p:extLst>
      <p:ext uri="{BB962C8B-B14F-4D97-AF65-F5344CB8AC3E}">
        <p14:creationId xmlns:p14="http://schemas.microsoft.com/office/powerpoint/2010/main" val="2000977385"/>
      </p:ext>
    </p:extLst>
  </p:cSld>
  <p:clrMapOvr>
    <a:masterClrMapping/>
  </p:clrMapOvr>
  <p:transition spd="slow" advTm="60371"/>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2"/>
          <p:cNvSpPr>
            <a:spLocks noGrp="1" noChangeArrowheads="1"/>
          </p:cNvSpPr>
          <p:nvPr>
            <p:ph type="title" idx="4294967295"/>
          </p:nvPr>
        </p:nvSpPr>
        <p:spPr/>
        <p:txBody>
          <a:bodyPr/>
          <a:lstStyle/>
          <a:p>
            <a:pPr eaLnBrk="1" hangingPunct="1"/>
            <a:r>
              <a:rPr lang="en-US" altLang="en-US" smtClean="0"/>
              <a:t>Quality Improvement Tools</a:t>
            </a:r>
          </a:p>
        </p:txBody>
      </p:sp>
      <p:sp>
        <p:nvSpPr>
          <p:cNvPr id="60419" name="Rectangle 3"/>
          <p:cNvSpPr>
            <a:spLocks noGrp="1" noChangeArrowheads="1"/>
          </p:cNvSpPr>
          <p:nvPr>
            <p:ph type="body" sz="half" idx="4294967295"/>
          </p:nvPr>
        </p:nvSpPr>
        <p:spPr>
          <a:xfrm>
            <a:off x="1981200" y="1847851"/>
            <a:ext cx="4038600" cy="4278313"/>
          </a:xfrm>
        </p:spPr>
        <p:txBody>
          <a:bodyPr/>
          <a:lstStyle/>
          <a:p>
            <a:pPr marL="0">
              <a:buNone/>
            </a:pPr>
            <a:r>
              <a:rPr lang="en-US" altLang="en-US" sz="2000">
                <a:latin typeface="Arial" panose="020B0604020202020204" pitchFamily="34" charset="0"/>
              </a:rPr>
              <a:t>The following tools are recommended by Ransom, et al. for different health care scenarios.</a:t>
            </a:r>
          </a:p>
          <a:p>
            <a:pPr marL="0">
              <a:buNone/>
            </a:pPr>
            <a:endParaRPr lang="en-US" altLang="en-US" sz="2000">
              <a:latin typeface="Arial" panose="020B0604020202020204" pitchFamily="34" charset="0"/>
            </a:endParaRPr>
          </a:p>
          <a:p>
            <a:pPr marL="0">
              <a:buNone/>
            </a:pPr>
            <a:r>
              <a:rPr lang="en-US" altLang="en-US" sz="2000">
                <a:latin typeface="Arial" panose="020B0604020202020204" pitchFamily="34" charset="0"/>
              </a:rPr>
              <a:t>Flowcharts, cause-and-effect diagrams, Pareto charts, and check sheets are used to collect early information about processes in place in the healthcare setting</a:t>
            </a:r>
          </a:p>
          <a:p>
            <a:pPr marL="0"/>
            <a:endParaRPr lang="en-US" altLang="en-US" sz="2000">
              <a:latin typeface="Arial" panose="020B0604020202020204" pitchFamily="34" charset="0"/>
            </a:endParaRPr>
          </a:p>
        </p:txBody>
      </p:sp>
      <p:pic>
        <p:nvPicPr>
          <p:cNvPr id="22532" name="Picture 4" descr="Graphic of ruler and word &quot;success.&quot;"/>
          <p:cNvPicPr>
            <a:picLocks noGrp="1" noChangeAspect="1" noChangeArrowheads="1"/>
          </p:cNvPicPr>
          <p:nvPr>
            <p:ph sz="half" idx="4294967295"/>
          </p:nvPr>
        </p:nvPicPr>
        <p:blipFill>
          <a:blip r:embed="rId4"/>
          <a:srcRect/>
          <a:stretch>
            <a:fillRect/>
          </a:stretch>
        </p:blipFill>
        <p:spPr>
          <a:xfrm>
            <a:off x="6838950" y="1819276"/>
            <a:ext cx="2705100" cy="4029075"/>
          </a:xfrm>
          <a:effectLst>
            <a:outerShdw blurRad="292100" dist="139700" dir="2700000" algn="tl" rotWithShape="0">
              <a:srgbClr val="333333">
                <a:alpha val="65000"/>
              </a:srgbClr>
            </a:outerShdw>
          </a:effectLst>
        </p:spPr>
      </p:pic>
      <p:sp>
        <p:nvSpPr>
          <p:cNvPr id="60421" name="TextBox 1"/>
          <p:cNvSpPr txBox="1">
            <a:spLocks noChangeArrowheads="1"/>
          </p:cNvSpPr>
          <p:nvPr/>
        </p:nvSpPr>
        <p:spPr bwMode="auto">
          <a:xfrm rot="16200000">
            <a:off x="8122445" y="4426745"/>
            <a:ext cx="2535237"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r>
              <a:rPr lang="en-US" altLang="en-US" sz="1400"/>
              <a:t>©iStockphoto.com/nahm0001</a:t>
            </a:r>
          </a:p>
        </p:txBody>
      </p:sp>
    </p:spTree>
    <p:custDataLst>
      <p:tags r:id="rId1"/>
    </p:custDataLst>
    <p:extLst>
      <p:ext uri="{BB962C8B-B14F-4D97-AF65-F5344CB8AC3E}">
        <p14:creationId xmlns:p14="http://schemas.microsoft.com/office/powerpoint/2010/main" val="840192360"/>
      </p:ext>
    </p:extLst>
  </p:cSld>
  <p:clrMapOvr>
    <a:masterClrMapping/>
  </p:clrMapOvr>
  <p:transition spd="slow" advTm="22635"/>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2"/>
          <p:cNvSpPr>
            <a:spLocks noGrp="1" noChangeArrowheads="1"/>
          </p:cNvSpPr>
          <p:nvPr>
            <p:ph type="title" idx="4294967295"/>
          </p:nvPr>
        </p:nvSpPr>
        <p:spPr>
          <a:xfrm>
            <a:off x="1981200" y="152401"/>
            <a:ext cx="8229600" cy="639763"/>
          </a:xfrm>
        </p:spPr>
        <p:txBody>
          <a:bodyPr>
            <a:normAutofit fontScale="90000"/>
          </a:bodyPr>
          <a:lstStyle/>
          <a:p>
            <a:pPr eaLnBrk="1" hangingPunct="1"/>
            <a:r>
              <a:rPr lang="en-US" altLang="en-US" smtClean="0"/>
              <a:t>Basic Tools</a:t>
            </a:r>
          </a:p>
        </p:txBody>
      </p:sp>
      <p:sp>
        <p:nvSpPr>
          <p:cNvPr id="62467" name="Rectangle 3"/>
          <p:cNvSpPr>
            <a:spLocks noGrp="1" noChangeArrowheads="1"/>
          </p:cNvSpPr>
          <p:nvPr>
            <p:ph type="body" idx="4294967295"/>
          </p:nvPr>
        </p:nvSpPr>
        <p:spPr>
          <a:xfrm>
            <a:off x="1981200" y="1295400"/>
            <a:ext cx="8382000" cy="4953000"/>
          </a:xfrm>
        </p:spPr>
        <p:txBody>
          <a:bodyPr>
            <a:normAutofit fontScale="92500" lnSpcReduction="20000"/>
          </a:bodyPr>
          <a:lstStyle/>
          <a:p>
            <a:pPr eaLnBrk="1" hangingPunct="1">
              <a:lnSpc>
                <a:spcPct val="80000"/>
              </a:lnSpc>
              <a:buFontTx/>
              <a:buNone/>
            </a:pPr>
            <a:r>
              <a:rPr lang="en-US" altLang="en-US" sz="1600">
                <a:latin typeface="Arial" panose="020B0604020202020204" pitchFamily="34" charset="0"/>
              </a:rPr>
              <a:t> </a:t>
            </a:r>
          </a:p>
          <a:p>
            <a:pPr eaLnBrk="1" hangingPunct="1">
              <a:lnSpc>
                <a:spcPct val="80000"/>
              </a:lnSpc>
            </a:pPr>
            <a:r>
              <a:rPr lang="en-US" altLang="en-US" sz="1600" b="1">
                <a:latin typeface="Arial" panose="020B0604020202020204" pitchFamily="34" charset="0"/>
              </a:rPr>
              <a:t>RUN CHART   </a:t>
            </a:r>
            <a:r>
              <a:rPr lang="en-US" altLang="en-US" sz="1600">
                <a:latin typeface="Arial" panose="020B0604020202020204" pitchFamily="34" charset="0"/>
              </a:rPr>
              <a:t>                    </a:t>
            </a:r>
          </a:p>
          <a:p>
            <a:pPr lvl="1" eaLnBrk="1" hangingPunct="1">
              <a:lnSpc>
                <a:spcPct val="80000"/>
              </a:lnSpc>
            </a:pPr>
            <a:r>
              <a:rPr lang="en-US" altLang="en-US" sz="1400">
                <a:latin typeface="Arial" panose="020B0604020202020204" pitchFamily="34" charset="0"/>
              </a:rPr>
              <a:t>Plots of data, arranged chronologically</a:t>
            </a:r>
          </a:p>
          <a:p>
            <a:pPr lvl="1" eaLnBrk="1" hangingPunct="1">
              <a:lnSpc>
                <a:spcPct val="80000"/>
              </a:lnSpc>
            </a:pPr>
            <a:r>
              <a:rPr lang="en-US" altLang="en-US" sz="1400">
                <a:latin typeface="Arial" panose="020B0604020202020204" pitchFamily="34" charset="0"/>
              </a:rPr>
              <a:t>Used to determine the presence of some types of signals of special cause variation</a:t>
            </a:r>
          </a:p>
          <a:p>
            <a:pPr lvl="1" eaLnBrk="1" hangingPunct="1">
              <a:lnSpc>
                <a:spcPct val="80000"/>
              </a:lnSpc>
            </a:pPr>
            <a:r>
              <a:rPr lang="en-US" altLang="en-US" sz="1400">
                <a:latin typeface="Arial" panose="020B0604020202020204" pitchFamily="34" charset="0"/>
              </a:rPr>
              <a:t>A center line (usually the median) is plotted Along with the data to test for shifts in the process</a:t>
            </a:r>
          </a:p>
          <a:p>
            <a:pPr eaLnBrk="1" hangingPunct="1">
              <a:lnSpc>
                <a:spcPct val="80000"/>
              </a:lnSpc>
              <a:buFontTx/>
              <a:buNone/>
            </a:pPr>
            <a:r>
              <a:rPr lang="en-US" altLang="en-US" sz="1600">
                <a:latin typeface="Arial" panose="020B0604020202020204" pitchFamily="34" charset="0"/>
              </a:rPr>
              <a:t> </a:t>
            </a:r>
          </a:p>
          <a:p>
            <a:pPr eaLnBrk="1" hangingPunct="1">
              <a:lnSpc>
                <a:spcPct val="80000"/>
              </a:lnSpc>
            </a:pPr>
            <a:r>
              <a:rPr lang="en-US" altLang="en-US" sz="1600" b="1">
                <a:latin typeface="Arial" panose="020B0604020202020204" pitchFamily="34" charset="0"/>
              </a:rPr>
              <a:t>CONTROL CHART</a:t>
            </a:r>
          </a:p>
          <a:p>
            <a:pPr lvl="1" eaLnBrk="1" hangingPunct="1">
              <a:lnSpc>
                <a:spcPct val="80000"/>
              </a:lnSpc>
            </a:pPr>
            <a:r>
              <a:rPr lang="en-US" altLang="en-US" sz="1400">
                <a:latin typeface="Arial" panose="020B0604020202020204" pitchFamily="34" charset="0"/>
              </a:rPr>
              <a:t>Consists of chronological data along with upper and lower control limits that define the limits of common cause variation</a:t>
            </a:r>
          </a:p>
          <a:p>
            <a:pPr lvl="1" eaLnBrk="1" hangingPunct="1">
              <a:lnSpc>
                <a:spcPct val="80000"/>
              </a:lnSpc>
            </a:pPr>
            <a:r>
              <a:rPr lang="en-US" altLang="en-US" sz="1400">
                <a:latin typeface="Arial" panose="020B0604020202020204" pitchFamily="34" charset="0"/>
              </a:rPr>
              <a:t>Used to monitor and analyze variation from a process</a:t>
            </a:r>
          </a:p>
          <a:p>
            <a:pPr lvl="1" eaLnBrk="1" hangingPunct="1">
              <a:lnSpc>
                <a:spcPct val="80000"/>
              </a:lnSpc>
            </a:pPr>
            <a:r>
              <a:rPr lang="en-US" altLang="en-US" sz="1400">
                <a:latin typeface="Arial" panose="020B0604020202020204" pitchFamily="34" charset="0"/>
              </a:rPr>
              <a:t>Use to determine if process is stable and predictable </a:t>
            </a:r>
          </a:p>
          <a:p>
            <a:pPr lvl="1" eaLnBrk="1" hangingPunct="1">
              <a:lnSpc>
                <a:spcPct val="80000"/>
              </a:lnSpc>
              <a:buFontTx/>
              <a:buNone/>
            </a:pPr>
            <a:r>
              <a:rPr lang="en-US" altLang="en-US" sz="1400">
                <a:latin typeface="Arial" panose="020B0604020202020204" pitchFamily="34" charset="0"/>
              </a:rPr>
              <a:t> </a:t>
            </a:r>
          </a:p>
          <a:p>
            <a:pPr eaLnBrk="1" hangingPunct="1">
              <a:lnSpc>
                <a:spcPct val="80000"/>
              </a:lnSpc>
            </a:pPr>
            <a:r>
              <a:rPr lang="en-US" altLang="en-US" sz="1600" b="1">
                <a:latin typeface="Arial" panose="020B0604020202020204" pitchFamily="34" charset="0"/>
              </a:rPr>
              <a:t>HISTOGRAM</a:t>
            </a:r>
          </a:p>
          <a:p>
            <a:pPr lvl="1" eaLnBrk="1" hangingPunct="1">
              <a:lnSpc>
                <a:spcPct val="80000"/>
              </a:lnSpc>
            </a:pPr>
            <a:r>
              <a:rPr lang="en-US" altLang="en-US" sz="1400">
                <a:latin typeface="Arial" panose="020B0604020202020204" pitchFamily="34" charset="0"/>
              </a:rPr>
              <a:t>A graphical display of the frequency distribution of the quality characteristic of interest</a:t>
            </a:r>
          </a:p>
          <a:p>
            <a:pPr lvl="1" eaLnBrk="1" hangingPunct="1">
              <a:lnSpc>
                <a:spcPct val="80000"/>
              </a:lnSpc>
            </a:pPr>
            <a:r>
              <a:rPr lang="en-US" altLang="en-US" sz="1400">
                <a:latin typeface="Arial" panose="020B0604020202020204" pitchFamily="34" charset="0"/>
              </a:rPr>
              <a:t>Makes variation in a group of data readily apparent</a:t>
            </a:r>
          </a:p>
          <a:p>
            <a:pPr lvl="1" eaLnBrk="1" hangingPunct="1">
              <a:lnSpc>
                <a:spcPct val="80000"/>
              </a:lnSpc>
            </a:pPr>
            <a:r>
              <a:rPr lang="en-US" altLang="en-US" sz="1400">
                <a:latin typeface="Arial" panose="020B0604020202020204" pitchFamily="34" charset="0"/>
              </a:rPr>
              <a:t>Assists in an analysis of how data are distributed around an average or median value.</a:t>
            </a:r>
          </a:p>
          <a:p>
            <a:pPr eaLnBrk="1" hangingPunct="1">
              <a:lnSpc>
                <a:spcPct val="80000"/>
              </a:lnSpc>
              <a:buFontTx/>
              <a:buNone/>
            </a:pPr>
            <a:r>
              <a:rPr lang="en-US" altLang="en-US" sz="1600">
                <a:latin typeface="Arial" panose="020B0604020202020204" pitchFamily="34" charset="0"/>
              </a:rPr>
              <a:t> </a:t>
            </a:r>
          </a:p>
          <a:p>
            <a:pPr eaLnBrk="1" hangingPunct="1">
              <a:lnSpc>
                <a:spcPct val="80000"/>
              </a:lnSpc>
            </a:pPr>
            <a:r>
              <a:rPr lang="en-US" altLang="en-US" sz="1600" b="1">
                <a:latin typeface="Arial" panose="020B0604020202020204" pitchFamily="34" charset="0"/>
              </a:rPr>
              <a:t>SCATTER DIAGRAM</a:t>
            </a:r>
          </a:p>
          <a:p>
            <a:pPr lvl="1" eaLnBrk="1" hangingPunct="1">
              <a:lnSpc>
                <a:spcPct val="80000"/>
              </a:lnSpc>
            </a:pPr>
            <a:r>
              <a:rPr lang="en-US" altLang="en-US" sz="1400">
                <a:latin typeface="Arial" panose="020B0604020202020204" pitchFamily="34" charset="0"/>
              </a:rPr>
              <a:t>Show the relationship between two variable</a:t>
            </a:r>
          </a:p>
          <a:p>
            <a:pPr lvl="1" eaLnBrk="1" hangingPunct="1">
              <a:lnSpc>
                <a:spcPct val="80000"/>
              </a:lnSpc>
            </a:pPr>
            <a:r>
              <a:rPr lang="en-US" altLang="en-US" sz="1400">
                <a:latin typeface="Arial" panose="020B0604020202020204" pitchFamily="34" charset="0"/>
              </a:rPr>
              <a:t>Can help to establish the presence or absence of correlation </a:t>
            </a:r>
          </a:p>
          <a:p>
            <a:pPr lvl="1" eaLnBrk="1" hangingPunct="1">
              <a:lnSpc>
                <a:spcPct val="80000"/>
              </a:lnSpc>
            </a:pPr>
            <a:r>
              <a:rPr lang="en-US" altLang="en-US" sz="1400">
                <a:latin typeface="Arial" panose="020B0604020202020204" pitchFamily="34" charset="0"/>
              </a:rPr>
              <a:t>Does not indicate a cause-and-effect relationship</a:t>
            </a:r>
          </a:p>
          <a:p>
            <a:pPr eaLnBrk="1" hangingPunct="1">
              <a:lnSpc>
                <a:spcPct val="80000"/>
              </a:lnSpc>
              <a:buFontTx/>
              <a:buNone/>
            </a:pPr>
            <a:r>
              <a:rPr lang="en-US" altLang="en-US" sz="1600">
                <a:latin typeface="Arial" panose="020B0604020202020204" pitchFamily="34" charset="0"/>
              </a:rPr>
              <a:t> </a:t>
            </a:r>
          </a:p>
          <a:p>
            <a:pPr eaLnBrk="1" hangingPunct="1">
              <a:lnSpc>
                <a:spcPct val="80000"/>
              </a:lnSpc>
              <a:buFontTx/>
              <a:buNone/>
            </a:pPr>
            <a:endParaRPr lang="en-US" altLang="en-US" sz="1600">
              <a:latin typeface="Arial" panose="020B0604020202020204" pitchFamily="34" charset="0"/>
            </a:endParaRPr>
          </a:p>
        </p:txBody>
      </p:sp>
    </p:spTree>
    <p:custDataLst>
      <p:tags r:id="rId1"/>
    </p:custDataLst>
    <p:extLst>
      <p:ext uri="{BB962C8B-B14F-4D97-AF65-F5344CB8AC3E}">
        <p14:creationId xmlns:p14="http://schemas.microsoft.com/office/powerpoint/2010/main" val="301876591"/>
      </p:ext>
    </p:extLst>
  </p:cSld>
  <p:clrMapOvr>
    <a:masterClrMapping/>
  </p:clrMapOvr>
  <p:transition spd="slow" advTm="13902"/>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idx="4294967295"/>
          </p:nvPr>
        </p:nvSpPr>
        <p:spPr>
          <a:xfrm>
            <a:off x="2133600" y="427038"/>
            <a:ext cx="8229600" cy="1143000"/>
          </a:xfrm>
        </p:spPr>
        <p:txBody>
          <a:bodyPr/>
          <a:lstStyle/>
          <a:p>
            <a:pPr eaLnBrk="1" hangingPunct="1"/>
            <a:r>
              <a:rPr lang="en-US" altLang="en-US" smtClean="0"/>
              <a:t>Topics</a:t>
            </a:r>
          </a:p>
        </p:txBody>
      </p:sp>
      <p:sp>
        <p:nvSpPr>
          <p:cNvPr id="9219" name="Rectangle 3"/>
          <p:cNvSpPr>
            <a:spLocks noGrp="1" noChangeArrowheads="1"/>
          </p:cNvSpPr>
          <p:nvPr>
            <p:ph type="body" idx="4294967295"/>
          </p:nvPr>
        </p:nvSpPr>
        <p:spPr>
          <a:xfrm>
            <a:off x="1981200" y="1981201"/>
            <a:ext cx="8229600" cy="4144963"/>
          </a:xfrm>
        </p:spPr>
        <p:txBody>
          <a:bodyPr/>
          <a:lstStyle/>
          <a:p>
            <a:pPr eaLnBrk="1" hangingPunct="1">
              <a:lnSpc>
                <a:spcPct val="110000"/>
              </a:lnSpc>
            </a:pPr>
            <a:r>
              <a:rPr lang="en-US" altLang="en-US" sz="2400">
                <a:latin typeface="Arial" panose="020B0604020202020204" pitchFamily="34" charset="0"/>
              </a:rPr>
              <a:t>Foundations of Quality Improvement </a:t>
            </a:r>
          </a:p>
          <a:p>
            <a:pPr eaLnBrk="1" hangingPunct="1">
              <a:lnSpc>
                <a:spcPct val="110000"/>
              </a:lnSpc>
            </a:pPr>
            <a:r>
              <a:rPr lang="en-US" altLang="en-US" sz="2400">
                <a:latin typeface="Arial" panose="020B0604020202020204" pitchFamily="34" charset="0"/>
              </a:rPr>
              <a:t>Methods for Quality Improvement</a:t>
            </a:r>
          </a:p>
          <a:p>
            <a:pPr eaLnBrk="1" hangingPunct="1">
              <a:lnSpc>
                <a:spcPct val="110000"/>
              </a:lnSpc>
            </a:pPr>
            <a:r>
              <a:rPr lang="en-US" altLang="en-US" sz="2400">
                <a:latin typeface="Arial" panose="020B0604020202020204" pitchFamily="34" charset="0"/>
              </a:rPr>
              <a:t>Tools for performing Quality Improvement </a:t>
            </a:r>
          </a:p>
          <a:p>
            <a:pPr eaLnBrk="1" hangingPunct="1">
              <a:lnSpc>
                <a:spcPct val="110000"/>
              </a:lnSpc>
            </a:pPr>
            <a:r>
              <a:rPr lang="en-US" altLang="en-US" sz="2400">
                <a:latin typeface="Arial" panose="020B0604020202020204" pitchFamily="34" charset="0"/>
              </a:rPr>
              <a:t>A Culture of Quality Improvement</a:t>
            </a:r>
          </a:p>
          <a:p>
            <a:pPr eaLnBrk="1" hangingPunct="1">
              <a:lnSpc>
                <a:spcPct val="110000"/>
              </a:lnSpc>
            </a:pPr>
            <a:r>
              <a:rPr lang="en-US" altLang="en-US" sz="2400">
                <a:latin typeface="Arial" panose="020B0604020202020204" pitchFamily="34" charset="0"/>
              </a:rPr>
              <a:t>Mistakes in Quality Improvement</a:t>
            </a:r>
          </a:p>
        </p:txBody>
      </p:sp>
    </p:spTree>
    <p:custDataLst>
      <p:tags r:id="rId1"/>
    </p:custDataLst>
    <p:extLst>
      <p:ext uri="{BB962C8B-B14F-4D97-AF65-F5344CB8AC3E}">
        <p14:creationId xmlns:p14="http://schemas.microsoft.com/office/powerpoint/2010/main" val="3946950571"/>
      </p:ext>
    </p:extLst>
  </p:cSld>
  <p:clrMapOvr>
    <a:masterClrMapping/>
  </p:clrMapOvr>
  <p:transition advTm="24213"/>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
          <p:cNvSpPr>
            <a:spLocks noGrp="1" noChangeArrowheads="1"/>
          </p:cNvSpPr>
          <p:nvPr>
            <p:ph type="title" idx="4294967295"/>
          </p:nvPr>
        </p:nvSpPr>
        <p:spPr>
          <a:xfrm>
            <a:off x="1397284" y="246973"/>
            <a:ext cx="9956515" cy="852363"/>
          </a:xfrm>
        </p:spPr>
        <p:txBody>
          <a:bodyPr/>
          <a:lstStyle/>
          <a:p>
            <a:pPr eaLnBrk="1" hangingPunct="1"/>
            <a:r>
              <a:rPr lang="en-US" altLang="en-US" dirty="0" smtClean="0"/>
              <a:t>Basic Tools</a:t>
            </a:r>
          </a:p>
        </p:txBody>
      </p:sp>
      <p:sp>
        <p:nvSpPr>
          <p:cNvPr id="64515" name="Rectangle 3"/>
          <p:cNvSpPr>
            <a:spLocks noGrp="1" noChangeArrowheads="1"/>
          </p:cNvSpPr>
          <p:nvPr>
            <p:ph type="body" idx="4294967295"/>
          </p:nvPr>
        </p:nvSpPr>
        <p:spPr>
          <a:xfrm>
            <a:off x="1981200" y="1143001"/>
            <a:ext cx="8229600" cy="4525963"/>
          </a:xfrm>
        </p:spPr>
        <p:txBody>
          <a:bodyPr>
            <a:normAutofit fontScale="85000" lnSpcReduction="20000"/>
          </a:bodyPr>
          <a:lstStyle/>
          <a:p>
            <a:pPr eaLnBrk="1" hangingPunct="1">
              <a:lnSpc>
                <a:spcPct val="80000"/>
              </a:lnSpc>
            </a:pPr>
            <a:r>
              <a:rPr lang="en-US" altLang="en-US" sz="1800" b="1">
                <a:latin typeface="Arial" panose="020B0604020202020204" pitchFamily="34" charset="0"/>
              </a:rPr>
              <a:t>FLOWCHART </a:t>
            </a:r>
          </a:p>
          <a:p>
            <a:pPr lvl="1" eaLnBrk="1" hangingPunct="1">
              <a:lnSpc>
                <a:spcPct val="80000"/>
              </a:lnSpc>
            </a:pPr>
            <a:r>
              <a:rPr lang="en-US" altLang="en-US" sz="1600">
                <a:latin typeface="Arial" panose="020B0604020202020204" pitchFamily="34" charset="0"/>
              </a:rPr>
              <a:t>A map of each step of a process</a:t>
            </a:r>
          </a:p>
          <a:p>
            <a:pPr lvl="1" eaLnBrk="1" hangingPunct="1">
              <a:lnSpc>
                <a:spcPct val="80000"/>
              </a:lnSpc>
            </a:pPr>
            <a:r>
              <a:rPr lang="en-US" altLang="en-US" sz="1600">
                <a:latin typeface="Arial" panose="020B0604020202020204" pitchFamily="34" charset="0"/>
              </a:rPr>
              <a:t>AA good starting point for a team seeking to improve an existing process or attempting to plan a new process or system.</a:t>
            </a:r>
          </a:p>
          <a:p>
            <a:pPr eaLnBrk="1" hangingPunct="1">
              <a:lnSpc>
                <a:spcPct val="80000"/>
              </a:lnSpc>
              <a:buFontTx/>
              <a:buNone/>
            </a:pPr>
            <a:r>
              <a:rPr lang="en-US" altLang="en-US" sz="1800">
                <a:latin typeface="Arial" panose="020B0604020202020204" pitchFamily="34" charset="0"/>
              </a:rPr>
              <a:t> </a:t>
            </a:r>
          </a:p>
          <a:p>
            <a:pPr eaLnBrk="1" hangingPunct="1">
              <a:lnSpc>
                <a:spcPct val="80000"/>
              </a:lnSpc>
            </a:pPr>
            <a:r>
              <a:rPr lang="en-US" altLang="en-US" sz="1800" b="1">
                <a:latin typeface="Arial" panose="020B0604020202020204" pitchFamily="34" charset="0"/>
              </a:rPr>
              <a:t>CAUSE-AND-EFFECT DIAGRAM</a:t>
            </a:r>
          </a:p>
          <a:p>
            <a:pPr lvl="1" eaLnBrk="1" hangingPunct="1">
              <a:lnSpc>
                <a:spcPct val="80000"/>
              </a:lnSpc>
            </a:pPr>
            <a:r>
              <a:rPr lang="en-US" altLang="en-US" sz="1600">
                <a:latin typeface="Arial" panose="020B0604020202020204" pitchFamily="34" charset="0"/>
              </a:rPr>
              <a:t>Ishikawa, or fishbone, diagram  </a:t>
            </a:r>
          </a:p>
          <a:p>
            <a:pPr lvl="1" eaLnBrk="1" hangingPunct="1">
              <a:lnSpc>
                <a:spcPct val="80000"/>
              </a:lnSpc>
            </a:pPr>
            <a:r>
              <a:rPr lang="en-US" altLang="en-US" sz="1600">
                <a:latin typeface="Arial" panose="020B0604020202020204" pitchFamily="34" charset="0"/>
              </a:rPr>
              <a:t>Assist in organizing the contributing causes to a complex problem (American Society for Quality 2000).</a:t>
            </a:r>
            <a:r>
              <a:rPr lang="en-US" altLang="en-US" sz="1600" baseline="30000">
                <a:latin typeface="Arial" panose="020B0604020202020204" pitchFamily="34" charset="0"/>
              </a:rPr>
              <a:t>6</a:t>
            </a:r>
            <a:endParaRPr lang="en-US" altLang="en-US" sz="1600">
              <a:latin typeface="Arial" panose="020B0604020202020204" pitchFamily="34" charset="0"/>
            </a:endParaRPr>
          </a:p>
          <a:p>
            <a:pPr eaLnBrk="1" hangingPunct="1">
              <a:lnSpc>
                <a:spcPct val="80000"/>
              </a:lnSpc>
              <a:buFontTx/>
              <a:buNone/>
            </a:pPr>
            <a:r>
              <a:rPr lang="en-US" altLang="en-US" sz="1800">
                <a:latin typeface="Arial" panose="020B0604020202020204" pitchFamily="34" charset="0"/>
              </a:rPr>
              <a:t> </a:t>
            </a:r>
          </a:p>
          <a:p>
            <a:pPr eaLnBrk="1" hangingPunct="1">
              <a:lnSpc>
                <a:spcPct val="80000"/>
              </a:lnSpc>
            </a:pPr>
            <a:r>
              <a:rPr lang="en-US" altLang="en-US" sz="1800" b="1">
                <a:latin typeface="Arial" panose="020B0604020202020204" pitchFamily="34" charset="0"/>
              </a:rPr>
              <a:t>PARETO CHART</a:t>
            </a:r>
          </a:p>
          <a:p>
            <a:pPr lvl="1" eaLnBrk="1" hangingPunct="1">
              <a:lnSpc>
                <a:spcPct val="80000"/>
              </a:lnSpc>
            </a:pPr>
            <a:r>
              <a:rPr lang="en-US" altLang="en-US" sz="1600">
                <a:latin typeface="Arial" panose="020B0604020202020204" pitchFamily="34" charset="0"/>
              </a:rPr>
              <a:t>80 percent of the wealth in Italy was held by 20 percent of the population (Pareto)</a:t>
            </a:r>
          </a:p>
          <a:p>
            <a:pPr lvl="1" eaLnBrk="1" hangingPunct="1">
              <a:lnSpc>
                <a:spcPct val="80000"/>
              </a:lnSpc>
            </a:pPr>
            <a:r>
              <a:rPr lang="en-US" altLang="en-US" sz="1600">
                <a:latin typeface="Arial" panose="020B0604020202020204" pitchFamily="34" charset="0"/>
              </a:rPr>
              <a:t>80 percent of the variation of any characteristic is caused by only 20 percent of the possible variables</a:t>
            </a:r>
          </a:p>
          <a:p>
            <a:pPr lvl="1" eaLnBrk="1" hangingPunct="1">
              <a:lnSpc>
                <a:spcPct val="80000"/>
              </a:lnSpc>
            </a:pPr>
            <a:r>
              <a:rPr lang="en-US" altLang="en-US" sz="1600">
                <a:latin typeface="Arial" panose="020B0604020202020204" pitchFamily="34" charset="0"/>
              </a:rPr>
              <a:t>Helps management concentrate resources on correcting major contributors to variation (American Society for Quality 2000).</a:t>
            </a:r>
          </a:p>
          <a:p>
            <a:pPr eaLnBrk="1" hangingPunct="1">
              <a:lnSpc>
                <a:spcPct val="80000"/>
              </a:lnSpc>
              <a:buFontTx/>
              <a:buNone/>
            </a:pPr>
            <a:r>
              <a:rPr lang="en-US" altLang="en-US" sz="1800">
                <a:latin typeface="Arial" panose="020B0604020202020204" pitchFamily="34" charset="0"/>
              </a:rPr>
              <a:t> </a:t>
            </a:r>
          </a:p>
          <a:p>
            <a:pPr eaLnBrk="1" hangingPunct="1">
              <a:lnSpc>
                <a:spcPct val="80000"/>
              </a:lnSpc>
            </a:pPr>
            <a:r>
              <a:rPr lang="en-US" altLang="en-US" sz="1800" b="1">
                <a:latin typeface="Arial" panose="020B0604020202020204" pitchFamily="34" charset="0"/>
              </a:rPr>
              <a:t>CHECK SHEETS</a:t>
            </a:r>
          </a:p>
          <a:p>
            <a:pPr lvl="1" eaLnBrk="1" hangingPunct="1">
              <a:lnSpc>
                <a:spcPct val="80000"/>
              </a:lnSpc>
            </a:pPr>
            <a:r>
              <a:rPr lang="en-US" altLang="en-US" sz="1600">
                <a:latin typeface="Arial" panose="020B0604020202020204" pitchFamily="34" charset="0"/>
              </a:rPr>
              <a:t>Used to measure the frequency of events or defects over short intervals</a:t>
            </a:r>
          </a:p>
          <a:p>
            <a:pPr lvl="1" eaLnBrk="1" hangingPunct="1">
              <a:lnSpc>
                <a:spcPct val="80000"/>
              </a:lnSpc>
            </a:pPr>
            <a:r>
              <a:rPr lang="en-US" altLang="en-US" sz="1600">
                <a:latin typeface="Arial" panose="020B0604020202020204" pitchFamily="34" charset="0"/>
              </a:rPr>
              <a:t>Immediately provides data to help to understand and improve a process.   </a:t>
            </a:r>
          </a:p>
          <a:p>
            <a:pPr eaLnBrk="1" hangingPunct="1">
              <a:lnSpc>
                <a:spcPct val="80000"/>
              </a:lnSpc>
              <a:buFontTx/>
              <a:buNone/>
            </a:pPr>
            <a:r>
              <a:rPr lang="en-US" altLang="en-US" sz="1800">
                <a:latin typeface="Arial" panose="020B0604020202020204" pitchFamily="34" charset="0"/>
              </a:rPr>
              <a:t>                      </a:t>
            </a:r>
          </a:p>
        </p:txBody>
      </p:sp>
    </p:spTree>
    <p:custDataLst>
      <p:tags r:id="rId1"/>
    </p:custDataLst>
    <p:extLst>
      <p:ext uri="{BB962C8B-B14F-4D97-AF65-F5344CB8AC3E}">
        <p14:creationId xmlns:p14="http://schemas.microsoft.com/office/powerpoint/2010/main" val="1115118790"/>
      </p:ext>
    </p:extLst>
  </p:cSld>
  <p:clrMapOvr>
    <a:masterClrMapping/>
  </p:clrMapOvr>
  <p:transition spd="slow" advTm="19769"/>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2"/>
          <p:cNvSpPr>
            <a:spLocks noGrp="1" noChangeArrowheads="1"/>
          </p:cNvSpPr>
          <p:nvPr>
            <p:ph type="title" idx="4294967295"/>
          </p:nvPr>
        </p:nvSpPr>
        <p:spPr>
          <a:xfrm>
            <a:off x="1535986" y="365125"/>
            <a:ext cx="9817813" cy="939693"/>
          </a:xfrm>
        </p:spPr>
        <p:txBody>
          <a:bodyPr/>
          <a:lstStyle/>
          <a:p>
            <a:pPr eaLnBrk="1" hangingPunct="1"/>
            <a:r>
              <a:rPr lang="en-US" altLang="en-US" dirty="0" smtClean="0"/>
              <a:t>Basic Tools</a:t>
            </a:r>
          </a:p>
        </p:txBody>
      </p:sp>
      <p:sp>
        <p:nvSpPr>
          <p:cNvPr id="66563" name="Rectangle 3"/>
          <p:cNvSpPr>
            <a:spLocks noGrp="1" noChangeArrowheads="1"/>
          </p:cNvSpPr>
          <p:nvPr>
            <p:ph type="body" idx="4294967295"/>
          </p:nvPr>
        </p:nvSpPr>
        <p:spPr>
          <a:xfrm>
            <a:off x="1981200" y="1447801"/>
            <a:ext cx="8229600" cy="4525963"/>
          </a:xfrm>
        </p:spPr>
        <p:txBody>
          <a:bodyPr>
            <a:normAutofit lnSpcReduction="10000"/>
          </a:bodyPr>
          <a:lstStyle/>
          <a:p>
            <a:pPr eaLnBrk="1" hangingPunct="1">
              <a:lnSpc>
                <a:spcPct val="80000"/>
              </a:lnSpc>
            </a:pPr>
            <a:r>
              <a:rPr lang="en-US" altLang="en-US" sz="1800" b="1">
                <a:latin typeface="Arial" panose="020B0604020202020204" pitchFamily="34" charset="0"/>
              </a:rPr>
              <a:t>AFFINITY DIAGRAM</a:t>
            </a:r>
          </a:p>
          <a:p>
            <a:pPr lvl="1" eaLnBrk="1" hangingPunct="1">
              <a:lnSpc>
                <a:spcPct val="80000"/>
              </a:lnSpc>
            </a:pPr>
            <a:r>
              <a:rPr lang="en-US" altLang="en-US" sz="1600">
                <a:latin typeface="Arial" panose="020B0604020202020204" pitchFamily="34" charset="0"/>
              </a:rPr>
              <a:t>Can encourage people to develop creative solutions to problems.</a:t>
            </a:r>
          </a:p>
          <a:p>
            <a:pPr lvl="1" eaLnBrk="1" hangingPunct="1">
              <a:lnSpc>
                <a:spcPct val="80000"/>
              </a:lnSpc>
            </a:pPr>
            <a:r>
              <a:rPr lang="en-US" altLang="en-US" sz="1600">
                <a:latin typeface="Arial" panose="020B0604020202020204" pitchFamily="34" charset="0"/>
              </a:rPr>
              <a:t>A list of ideas is created, then individual ideas are written on small note cards.  Team members </a:t>
            </a:r>
            <a:r>
              <a:rPr lang="en-US" altLang="en-US" sz="1600">
                <a:solidFill>
                  <a:srgbClr val="FF0000"/>
                </a:solidFill>
                <a:latin typeface="Arial" panose="020B0604020202020204" pitchFamily="34" charset="0"/>
              </a:rPr>
              <a:t>study the cards and group the ideas into common categories</a:t>
            </a:r>
            <a:r>
              <a:rPr lang="en-US" altLang="en-US" sz="1600">
                <a:latin typeface="Arial" panose="020B0604020202020204" pitchFamily="34" charset="0"/>
              </a:rPr>
              <a:t>.  </a:t>
            </a:r>
          </a:p>
          <a:p>
            <a:pPr lvl="1" eaLnBrk="1" hangingPunct="1">
              <a:lnSpc>
                <a:spcPct val="80000"/>
              </a:lnSpc>
            </a:pPr>
            <a:r>
              <a:rPr lang="en-US" altLang="en-US" sz="1600">
                <a:latin typeface="Arial" panose="020B0604020202020204" pitchFamily="34" charset="0"/>
              </a:rPr>
              <a:t>Use to help achieve order out of a brainstorming session (American Society for Quality 2000).</a:t>
            </a:r>
          </a:p>
          <a:p>
            <a:pPr eaLnBrk="1" hangingPunct="1">
              <a:lnSpc>
                <a:spcPct val="80000"/>
              </a:lnSpc>
              <a:buFontTx/>
              <a:buNone/>
            </a:pPr>
            <a:r>
              <a:rPr lang="en-US" altLang="en-US" sz="1800">
                <a:latin typeface="Arial" panose="020B0604020202020204" pitchFamily="34" charset="0"/>
              </a:rPr>
              <a:t> </a:t>
            </a:r>
          </a:p>
          <a:p>
            <a:pPr eaLnBrk="1" hangingPunct="1">
              <a:lnSpc>
                <a:spcPct val="80000"/>
              </a:lnSpc>
            </a:pPr>
            <a:r>
              <a:rPr lang="en-US" altLang="en-US" sz="1800" b="1">
                <a:latin typeface="Arial" panose="020B0604020202020204" pitchFamily="34" charset="0"/>
              </a:rPr>
              <a:t>CURRENT REALITY TREE</a:t>
            </a:r>
          </a:p>
          <a:p>
            <a:pPr lvl="1" eaLnBrk="1" hangingPunct="1">
              <a:lnSpc>
                <a:spcPct val="80000"/>
              </a:lnSpc>
            </a:pPr>
            <a:r>
              <a:rPr lang="en-US" altLang="en-US" sz="1600">
                <a:latin typeface="Arial" panose="020B0604020202020204" pitchFamily="34" charset="0"/>
              </a:rPr>
              <a:t>Employs cause-and-effect logic to determine what to change.</a:t>
            </a:r>
          </a:p>
          <a:p>
            <a:pPr lvl="1" eaLnBrk="1" hangingPunct="1">
              <a:lnSpc>
                <a:spcPct val="80000"/>
              </a:lnSpc>
            </a:pPr>
            <a:r>
              <a:rPr lang="en-US" altLang="en-US" sz="1600">
                <a:latin typeface="Arial" panose="020B0604020202020204" pitchFamily="34" charset="0"/>
              </a:rPr>
              <a:t>Identifies root causes or core problem.</a:t>
            </a:r>
          </a:p>
          <a:p>
            <a:pPr lvl="1" eaLnBrk="1" hangingPunct="1">
              <a:lnSpc>
                <a:spcPct val="80000"/>
              </a:lnSpc>
            </a:pPr>
            <a:r>
              <a:rPr lang="en-US" altLang="en-US" sz="1600">
                <a:latin typeface="Arial" panose="020B0604020202020204" pitchFamily="34" charset="0"/>
              </a:rPr>
              <a:t>Use to create a consensus among those involved with a problem (Heim 1999).</a:t>
            </a:r>
          </a:p>
          <a:p>
            <a:pPr eaLnBrk="1" hangingPunct="1">
              <a:lnSpc>
                <a:spcPct val="80000"/>
              </a:lnSpc>
              <a:buFontTx/>
              <a:buNone/>
            </a:pPr>
            <a:r>
              <a:rPr lang="en-US" altLang="en-US" sz="1800">
                <a:latin typeface="Arial" panose="020B0604020202020204" pitchFamily="34" charset="0"/>
              </a:rPr>
              <a:t> </a:t>
            </a:r>
          </a:p>
          <a:p>
            <a:pPr eaLnBrk="1" hangingPunct="1">
              <a:lnSpc>
                <a:spcPct val="80000"/>
              </a:lnSpc>
            </a:pPr>
            <a:r>
              <a:rPr lang="en-US" altLang="en-US" sz="1800" b="1">
                <a:latin typeface="Arial" panose="020B0604020202020204" pitchFamily="34" charset="0"/>
              </a:rPr>
              <a:t>INTERRELATIONSHIP DIAGRAPH</a:t>
            </a:r>
          </a:p>
          <a:p>
            <a:pPr lvl="1" eaLnBrk="1" hangingPunct="1">
              <a:lnSpc>
                <a:spcPct val="80000"/>
              </a:lnSpc>
            </a:pPr>
            <a:r>
              <a:rPr lang="en-US" altLang="en-US" sz="1600">
                <a:latin typeface="Arial" panose="020B0604020202020204" pitchFamily="34" charset="0"/>
              </a:rPr>
              <a:t>Helps to identify patterns of cause and effect between ideas.</a:t>
            </a:r>
          </a:p>
          <a:p>
            <a:pPr lvl="1" eaLnBrk="1" hangingPunct="1">
              <a:lnSpc>
                <a:spcPct val="80000"/>
              </a:lnSpc>
            </a:pPr>
            <a:r>
              <a:rPr lang="en-US" altLang="en-US" sz="1600">
                <a:latin typeface="Arial" panose="020B0604020202020204" pitchFamily="34" charset="0"/>
              </a:rPr>
              <a:t>Can help management recognize the patterns, symptoms, and causes of systems resistance.</a:t>
            </a:r>
          </a:p>
          <a:p>
            <a:pPr lvl="1" eaLnBrk="1" hangingPunct="1">
              <a:lnSpc>
                <a:spcPct val="80000"/>
              </a:lnSpc>
            </a:pPr>
            <a:r>
              <a:rPr lang="en-US" altLang="en-US" sz="1600">
                <a:latin typeface="Arial" panose="020B0604020202020204" pitchFamily="34" charset="0"/>
              </a:rPr>
              <a:t>Can help to pinpoint the cause(s) of problems that appear to be connected symptoms (American Society for Quality 2000).</a:t>
            </a:r>
          </a:p>
        </p:txBody>
      </p:sp>
    </p:spTree>
    <p:custDataLst>
      <p:tags r:id="rId1"/>
    </p:custDataLst>
    <p:extLst>
      <p:ext uri="{BB962C8B-B14F-4D97-AF65-F5344CB8AC3E}">
        <p14:creationId xmlns:p14="http://schemas.microsoft.com/office/powerpoint/2010/main" val="631561379"/>
      </p:ext>
    </p:extLst>
  </p:cSld>
  <p:clrMapOvr>
    <a:masterClrMapping/>
  </p:clrMapOvr>
  <p:transition spd="slow" advTm="23438"/>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p:cNvSpPr>
            <a:spLocks noGrp="1" noChangeArrowheads="1"/>
          </p:cNvSpPr>
          <p:nvPr>
            <p:ph type="title" idx="4294967295"/>
          </p:nvPr>
        </p:nvSpPr>
        <p:spPr>
          <a:xfrm>
            <a:off x="1515438" y="365126"/>
            <a:ext cx="9838362" cy="621194"/>
          </a:xfrm>
        </p:spPr>
        <p:txBody>
          <a:bodyPr>
            <a:normAutofit fontScale="90000"/>
          </a:bodyPr>
          <a:lstStyle/>
          <a:p>
            <a:pPr eaLnBrk="1" hangingPunct="1"/>
            <a:r>
              <a:rPr lang="en-US" altLang="en-US" dirty="0" smtClean="0"/>
              <a:t>Basic Tools</a:t>
            </a:r>
          </a:p>
        </p:txBody>
      </p:sp>
      <p:sp>
        <p:nvSpPr>
          <p:cNvPr id="31747" name="Rectangle 3"/>
          <p:cNvSpPr>
            <a:spLocks noGrp="1" noChangeArrowheads="1"/>
          </p:cNvSpPr>
          <p:nvPr>
            <p:ph type="body" idx="4294967295"/>
          </p:nvPr>
        </p:nvSpPr>
        <p:spPr>
          <a:xfrm>
            <a:off x="1981200" y="1295400"/>
            <a:ext cx="8229600" cy="5105400"/>
          </a:xfrm>
        </p:spPr>
        <p:txBody>
          <a:bodyPr>
            <a:normAutofit fontScale="92500" lnSpcReduction="10000"/>
          </a:bodyPr>
          <a:lstStyle/>
          <a:p>
            <a:pPr eaLnBrk="1" hangingPunct="1">
              <a:lnSpc>
                <a:spcPct val="80000"/>
              </a:lnSpc>
              <a:defRPr/>
            </a:pPr>
            <a:r>
              <a:rPr lang="en-US" sz="1800" b="1" dirty="0"/>
              <a:t>MATRIX DIAGRAM</a:t>
            </a:r>
          </a:p>
          <a:p>
            <a:pPr lvl="1" eaLnBrk="1" hangingPunct="1">
              <a:lnSpc>
                <a:spcPct val="80000"/>
              </a:lnSpc>
              <a:defRPr/>
            </a:pPr>
            <a:r>
              <a:rPr lang="en-US" sz="1200" dirty="0"/>
              <a:t>Helps to answer two important questions when sets of data are compared: </a:t>
            </a:r>
          </a:p>
          <a:p>
            <a:pPr marL="914400" lvl="2" indent="-174625">
              <a:lnSpc>
                <a:spcPct val="80000"/>
              </a:lnSpc>
              <a:defRPr/>
            </a:pPr>
            <a:r>
              <a:rPr lang="en-US" sz="1100" dirty="0"/>
              <a:t>Are the data related? </a:t>
            </a:r>
          </a:p>
          <a:p>
            <a:pPr marL="914400" lvl="2" indent="-174625">
              <a:lnSpc>
                <a:spcPct val="80000"/>
              </a:lnSpc>
              <a:defRPr/>
            </a:pPr>
            <a:r>
              <a:rPr lang="en-US" sz="1100" dirty="0"/>
              <a:t>How strong is the relationship?  </a:t>
            </a:r>
          </a:p>
          <a:p>
            <a:pPr marL="914400" lvl="2" indent="-174625">
              <a:lnSpc>
                <a:spcPct val="80000"/>
              </a:lnSpc>
              <a:defRPr/>
            </a:pPr>
            <a:r>
              <a:rPr lang="en-US" sz="1100" dirty="0"/>
              <a:t>The quality function deployment (QFD) House of Quality is an example of a matrix diagram.   </a:t>
            </a:r>
          </a:p>
          <a:p>
            <a:pPr lvl="2" eaLnBrk="1" hangingPunct="1">
              <a:lnSpc>
                <a:spcPct val="80000"/>
              </a:lnSpc>
              <a:buFontTx/>
              <a:buNone/>
              <a:defRPr/>
            </a:pPr>
            <a:endParaRPr lang="en-US" sz="1100" dirty="0"/>
          </a:p>
          <a:p>
            <a:pPr eaLnBrk="1" hangingPunct="1">
              <a:lnSpc>
                <a:spcPct val="80000"/>
              </a:lnSpc>
              <a:defRPr/>
            </a:pPr>
            <a:r>
              <a:rPr lang="en-US" sz="1800" b="1" dirty="0"/>
              <a:t>PRIORITIES MATRIX</a:t>
            </a:r>
          </a:p>
          <a:p>
            <a:pPr lvl="1" eaLnBrk="1" hangingPunct="1">
              <a:lnSpc>
                <a:spcPct val="80000"/>
              </a:lnSpc>
              <a:defRPr/>
            </a:pPr>
            <a:r>
              <a:rPr lang="en-US" sz="1200" dirty="0"/>
              <a:t>A series of planning tools built around the matrix chart.</a:t>
            </a:r>
          </a:p>
          <a:p>
            <a:pPr lvl="1" eaLnBrk="1" hangingPunct="1">
              <a:lnSpc>
                <a:spcPct val="80000"/>
              </a:lnSpc>
              <a:defRPr/>
            </a:pPr>
            <a:r>
              <a:rPr lang="en-US" sz="1200" dirty="0"/>
              <a:t>Helps when there are more tasks than available recourses and management needs to prioritize based on data rather than emotion.</a:t>
            </a:r>
          </a:p>
          <a:p>
            <a:pPr lvl="1" eaLnBrk="1" hangingPunct="1">
              <a:lnSpc>
                <a:spcPct val="80000"/>
              </a:lnSpc>
              <a:defRPr/>
            </a:pPr>
            <a:r>
              <a:rPr lang="en-US" sz="1200" dirty="0"/>
              <a:t>Allows a group to systematically discuss, identify, and prioritize the criteria that have the most influence on the decision and study the possibilities (American Society for Quality 2000).</a:t>
            </a:r>
          </a:p>
          <a:p>
            <a:pPr eaLnBrk="1" hangingPunct="1">
              <a:lnSpc>
                <a:spcPct val="80000"/>
              </a:lnSpc>
              <a:buFontTx/>
              <a:buNone/>
              <a:defRPr/>
            </a:pPr>
            <a:r>
              <a:rPr lang="en-US" sz="1800" dirty="0"/>
              <a:t> </a:t>
            </a:r>
          </a:p>
          <a:p>
            <a:pPr eaLnBrk="1" hangingPunct="1">
              <a:lnSpc>
                <a:spcPct val="80000"/>
              </a:lnSpc>
              <a:defRPr/>
            </a:pPr>
            <a:r>
              <a:rPr lang="en-US" sz="1800" b="1" dirty="0"/>
              <a:t>TREE DIAGRAM</a:t>
            </a:r>
          </a:p>
          <a:p>
            <a:pPr lvl="1" eaLnBrk="1" hangingPunct="1">
              <a:lnSpc>
                <a:spcPct val="80000"/>
              </a:lnSpc>
              <a:defRPr/>
            </a:pPr>
            <a:r>
              <a:rPr lang="en-US" sz="1200" dirty="0"/>
              <a:t>Helps identify the tasks and methods needed to solve a problem and reach a goal.</a:t>
            </a:r>
          </a:p>
          <a:p>
            <a:pPr lvl="1" eaLnBrk="1" hangingPunct="1">
              <a:lnSpc>
                <a:spcPct val="80000"/>
              </a:lnSpc>
              <a:defRPr/>
            </a:pPr>
            <a:r>
              <a:rPr lang="en-US" sz="1200" dirty="0"/>
              <a:t>Creates a detailed and orderly view of the complete range of tasks that need to be accomplished to achieve a goal.</a:t>
            </a:r>
          </a:p>
          <a:p>
            <a:pPr lvl="1" eaLnBrk="1" hangingPunct="1">
              <a:lnSpc>
                <a:spcPct val="80000"/>
              </a:lnSpc>
              <a:defRPr/>
            </a:pPr>
            <a:r>
              <a:rPr lang="en-US" sz="1200" dirty="0"/>
              <a:t>Can be used once an affinity diagram or interrelationship diagraph has identified the primary causes and relationships (American Society for Quality 2000).</a:t>
            </a:r>
          </a:p>
          <a:p>
            <a:pPr eaLnBrk="1" hangingPunct="1">
              <a:lnSpc>
                <a:spcPct val="80000"/>
              </a:lnSpc>
              <a:buFontTx/>
              <a:buNone/>
              <a:defRPr/>
            </a:pPr>
            <a:r>
              <a:rPr lang="en-US" sz="1800" dirty="0"/>
              <a:t> </a:t>
            </a:r>
          </a:p>
          <a:p>
            <a:pPr eaLnBrk="1" hangingPunct="1">
              <a:lnSpc>
                <a:spcPct val="80000"/>
              </a:lnSpc>
              <a:defRPr/>
            </a:pPr>
            <a:r>
              <a:rPr lang="en-US" sz="1800" b="1" dirty="0"/>
              <a:t>PROCESS DECISION PROGRAM CHART</a:t>
            </a:r>
          </a:p>
          <a:p>
            <a:pPr lvl="1" eaLnBrk="1" hangingPunct="1">
              <a:lnSpc>
                <a:spcPct val="80000"/>
              </a:lnSpc>
              <a:defRPr/>
            </a:pPr>
            <a:r>
              <a:rPr lang="en-US" sz="1200" dirty="0"/>
              <a:t>Actions to be completed are listed, then possible scenarios about problems that could occur are developed.</a:t>
            </a:r>
          </a:p>
          <a:p>
            <a:pPr lvl="1" eaLnBrk="1" hangingPunct="1">
              <a:lnSpc>
                <a:spcPct val="80000"/>
              </a:lnSpc>
              <a:defRPr/>
            </a:pPr>
            <a:r>
              <a:rPr lang="en-US" sz="1200" dirty="0"/>
              <a:t>Management decides in advance which measures will be taken to solve those problems should they occur.</a:t>
            </a:r>
          </a:p>
          <a:p>
            <a:pPr lvl="1" eaLnBrk="1" hangingPunct="1">
              <a:lnSpc>
                <a:spcPct val="80000"/>
              </a:lnSpc>
              <a:defRPr/>
            </a:pPr>
            <a:r>
              <a:rPr lang="en-US" sz="1200" dirty="0"/>
              <a:t>Helpful when a procedure is new and little or no experience is available to predict what might go wrong (American Society for Quality 2000).</a:t>
            </a:r>
          </a:p>
          <a:p>
            <a:pPr eaLnBrk="1" hangingPunct="1">
              <a:lnSpc>
                <a:spcPct val="80000"/>
              </a:lnSpc>
              <a:buFontTx/>
              <a:buNone/>
              <a:defRPr/>
            </a:pPr>
            <a:r>
              <a:rPr lang="en-US" sz="1800" dirty="0"/>
              <a:t> </a:t>
            </a:r>
          </a:p>
        </p:txBody>
      </p:sp>
    </p:spTree>
    <p:custDataLst>
      <p:tags r:id="rId1"/>
    </p:custDataLst>
    <p:extLst>
      <p:ext uri="{BB962C8B-B14F-4D97-AF65-F5344CB8AC3E}">
        <p14:creationId xmlns:p14="http://schemas.microsoft.com/office/powerpoint/2010/main" val="251415157"/>
      </p:ext>
    </p:extLst>
  </p:cSld>
  <p:clrMapOvr>
    <a:masterClrMapping/>
  </p:clrMapOvr>
  <p:transition spd="slow" advTm="14110"/>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2"/>
          <p:cNvSpPr>
            <a:spLocks noGrp="1" noChangeArrowheads="1"/>
          </p:cNvSpPr>
          <p:nvPr>
            <p:ph type="title" idx="4294967295"/>
          </p:nvPr>
        </p:nvSpPr>
        <p:spPr>
          <a:xfrm>
            <a:off x="1290263" y="108271"/>
            <a:ext cx="10515600" cy="919145"/>
          </a:xfrm>
        </p:spPr>
        <p:txBody>
          <a:bodyPr/>
          <a:lstStyle/>
          <a:p>
            <a:pPr eaLnBrk="1" hangingPunct="1"/>
            <a:r>
              <a:rPr lang="en-US" altLang="en-US" dirty="0" smtClean="0"/>
              <a:t>Basic Tools</a:t>
            </a:r>
          </a:p>
        </p:txBody>
      </p:sp>
      <p:sp>
        <p:nvSpPr>
          <p:cNvPr id="27651" name="Rectangle 3"/>
          <p:cNvSpPr>
            <a:spLocks noGrp="1" noChangeArrowheads="1"/>
          </p:cNvSpPr>
          <p:nvPr>
            <p:ph type="body" idx="4294967295"/>
          </p:nvPr>
        </p:nvSpPr>
        <p:spPr>
          <a:xfrm>
            <a:off x="1290263" y="883578"/>
            <a:ext cx="9703085" cy="5584003"/>
          </a:xfrm>
        </p:spPr>
        <p:txBody>
          <a:bodyPr>
            <a:noAutofit/>
          </a:bodyPr>
          <a:lstStyle/>
          <a:p>
            <a:pPr eaLnBrk="1" hangingPunct="1">
              <a:lnSpc>
                <a:spcPct val="80000"/>
              </a:lnSpc>
              <a:defRPr/>
            </a:pPr>
            <a:r>
              <a:rPr lang="en-US" sz="1800" b="1" dirty="0" smtClean="0"/>
              <a:t>FAILURE </a:t>
            </a:r>
            <a:r>
              <a:rPr lang="en-US" sz="1800" b="1" dirty="0"/>
              <a:t>MODE AND EFFECTS ANALYSIS</a:t>
            </a:r>
          </a:p>
          <a:p>
            <a:pPr lvl="1" eaLnBrk="1" hangingPunct="1">
              <a:lnSpc>
                <a:spcPct val="80000"/>
              </a:lnSpc>
              <a:defRPr/>
            </a:pPr>
            <a:r>
              <a:rPr lang="en-US" sz="1400" dirty="0"/>
              <a:t>FMEA is a method for looking at potential problems and their causes as well as predicting undesired results</a:t>
            </a:r>
          </a:p>
          <a:p>
            <a:pPr lvl="1" eaLnBrk="1" hangingPunct="1">
              <a:lnSpc>
                <a:spcPct val="80000"/>
              </a:lnSpc>
              <a:defRPr/>
            </a:pPr>
            <a:r>
              <a:rPr lang="en-US" sz="1400" dirty="0"/>
              <a:t>Developed in the aerospace And defense industries and widely applied </a:t>
            </a:r>
          </a:p>
          <a:p>
            <a:pPr lvl="1" eaLnBrk="1" hangingPunct="1">
              <a:lnSpc>
                <a:spcPct val="80000"/>
              </a:lnSpc>
              <a:defRPr/>
            </a:pPr>
            <a:r>
              <a:rPr lang="en-US" sz="1400" dirty="0"/>
              <a:t>Normally used to predict product failure from past part failure, but it can also be used to analyze future system failures</a:t>
            </a:r>
          </a:p>
          <a:p>
            <a:pPr lvl="1" eaLnBrk="1" hangingPunct="1">
              <a:lnSpc>
                <a:spcPct val="80000"/>
              </a:lnSpc>
              <a:defRPr/>
            </a:pPr>
            <a:r>
              <a:rPr lang="en-US" sz="1400" dirty="0"/>
              <a:t>Enables people to focus energy and resources on prevention, monitoring, and response plans where they are most likely to pay off </a:t>
            </a:r>
          </a:p>
          <a:p>
            <a:pPr eaLnBrk="1" hangingPunct="1">
              <a:lnSpc>
                <a:spcPct val="80000"/>
              </a:lnSpc>
              <a:buFontTx/>
              <a:buNone/>
              <a:defRPr/>
            </a:pPr>
            <a:r>
              <a:rPr lang="en-US" sz="1800" dirty="0"/>
              <a:t> </a:t>
            </a:r>
            <a:r>
              <a:rPr lang="en-US" sz="1800" b="1" dirty="0" smtClean="0"/>
              <a:t>POKA-YOKE</a:t>
            </a:r>
            <a:endParaRPr lang="en-US" sz="1800" b="1" dirty="0"/>
          </a:p>
          <a:p>
            <a:pPr lvl="1" eaLnBrk="1" hangingPunct="1">
              <a:lnSpc>
                <a:spcPct val="80000"/>
              </a:lnSpc>
              <a:defRPr/>
            </a:pPr>
            <a:r>
              <a:rPr lang="en-US" sz="1400" dirty="0"/>
              <a:t>Japanese name for “mistake proofing”</a:t>
            </a:r>
          </a:p>
          <a:p>
            <a:pPr lvl="1" eaLnBrk="1" hangingPunct="1">
              <a:lnSpc>
                <a:spcPct val="80000"/>
              </a:lnSpc>
              <a:defRPr/>
            </a:pPr>
            <a:r>
              <a:rPr lang="en-US" sz="1400" dirty="0"/>
              <a:t>Can be thought of as an extension of FMEA</a:t>
            </a:r>
          </a:p>
          <a:p>
            <a:pPr lvl="1" eaLnBrk="1" hangingPunct="1">
              <a:lnSpc>
                <a:spcPct val="80000"/>
              </a:lnSpc>
              <a:defRPr/>
            </a:pPr>
            <a:r>
              <a:rPr lang="en-US" sz="1400" dirty="0"/>
              <a:t>Puts special attention on human error</a:t>
            </a:r>
          </a:p>
          <a:p>
            <a:pPr eaLnBrk="1" hangingPunct="1">
              <a:lnSpc>
                <a:spcPct val="80000"/>
              </a:lnSpc>
              <a:buFontTx/>
              <a:buNone/>
              <a:defRPr/>
            </a:pPr>
            <a:r>
              <a:rPr lang="en-US" sz="1800" dirty="0"/>
              <a:t> </a:t>
            </a:r>
            <a:r>
              <a:rPr lang="en-US" sz="1800" b="1" dirty="0" smtClean="0"/>
              <a:t>CREATIVITY </a:t>
            </a:r>
            <a:r>
              <a:rPr lang="en-US" sz="1800" b="1" dirty="0"/>
              <a:t>TOOLS</a:t>
            </a:r>
          </a:p>
          <a:p>
            <a:pPr lvl="1" eaLnBrk="1" hangingPunct="1">
              <a:lnSpc>
                <a:spcPct val="80000"/>
              </a:lnSpc>
              <a:defRPr/>
            </a:pPr>
            <a:r>
              <a:rPr lang="en-US" sz="1400" dirty="0"/>
              <a:t>Although this group is not known as a fixed list of specific tools-that would be incongruent with the concept of creativity-it typically includes brainstorming, mind maps, Edward </a:t>
            </a:r>
            <a:r>
              <a:rPr lang="en-US" sz="1400" dirty="0" err="1"/>
              <a:t>deBono’s</a:t>
            </a:r>
            <a:r>
              <a:rPr lang="en-US" sz="1400" dirty="0"/>
              <a:t> (1999) six thinking hats, and the use of analogies</a:t>
            </a:r>
          </a:p>
          <a:p>
            <a:pPr lvl="1" eaLnBrk="1" hangingPunct="1">
              <a:lnSpc>
                <a:spcPct val="80000"/>
              </a:lnSpc>
              <a:defRPr/>
            </a:pPr>
            <a:r>
              <a:rPr lang="en-US" sz="1400" dirty="0"/>
              <a:t>Help one look at processes in new ways and identify unique solutions</a:t>
            </a:r>
          </a:p>
          <a:p>
            <a:pPr eaLnBrk="1" hangingPunct="1">
              <a:lnSpc>
                <a:spcPct val="80000"/>
              </a:lnSpc>
              <a:buFontTx/>
              <a:buNone/>
              <a:defRPr/>
            </a:pPr>
            <a:r>
              <a:rPr lang="en-US" sz="1800" dirty="0"/>
              <a:t> </a:t>
            </a:r>
            <a:r>
              <a:rPr lang="en-US" sz="1800" b="1" dirty="0" smtClean="0"/>
              <a:t>STATISTICAL </a:t>
            </a:r>
            <a:r>
              <a:rPr lang="en-US" sz="1800" b="1" dirty="0"/>
              <a:t>TOOLS</a:t>
            </a:r>
          </a:p>
          <a:p>
            <a:pPr lvl="1" eaLnBrk="1" hangingPunct="1">
              <a:lnSpc>
                <a:spcPct val="80000"/>
              </a:lnSpc>
              <a:defRPr/>
            </a:pPr>
            <a:r>
              <a:rPr lang="en-US" sz="1400" dirty="0"/>
              <a:t>Used for more sophisticated process data analysis</a:t>
            </a:r>
          </a:p>
          <a:p>
            <a:pPr lvl="1" eaLnBrk="1" hangingPunct="1">
              <a:lnSpc>
                <a:spcPct val="80000"/>
              </a:lnSpc>
              <a:defRPr/>
            </a:pPr>
            <a:r>
              <a:rPr lang="en-US" sz="1400" dirty="0"/>
              <a:t>Help understand the sources of variation, the relative contribution of each variable, and the interrelationships between variables</a:t>
            </a:r>
          </a:p>
          <a:p>
            <a:pPr lvl="1" eaLnBrk="1" hangingPunct="1">
              <a:lnSpc>
                <a:spcPct val="80000"/>
              </a:lnSpc>
              <a:defRPr/>
            </a:pPr>
            <a:endParaRPr lang="en-US" sz="1100" dirty="0"/>
          </a:p>
          <a:p>
            <a:pPr eaLnBrk="1" hangingPunct="1">
              <a:lnSpc>
                <a:spcPct val="80000"/>
              </a:lnSpc>
              <a:defRPr/>
            </a:pPr>
            <a:r>
              <a:rPr lang="en-US" sz="1800" b="1" dirty="0"/>
              <a:t>Statistical process control (SPC)</a:t>
            </a:r>
          </a:p>
          <a:p>
            <a:pPr lvl="1" eaLnBrk="1" hangingPunct="1">
              <a:lnSpc>
                <a:spcPct val="80000"/>
              </a:lnSpc>
              <a:defRPr/>
            </a:pPr>
            <a:r>
              <a:rPr lang="en-US" sz="1400" dirty="0"/>
              <a:t>A graphic means used to monitor and respond to special causes of variation</a:t>
            </a:r>
          </a:p>
          <a:p>
            <a:pPr lvl="1" eaLnBrk="1" hangingPunct="1">
              <a:lnSpc>
                <a:spcPct val="80000"/>
              </a:lnSpc>
              <a:defRPr/>
            </a:pPr>
            <a:r>
              <a:rPr lang="en-US" sz="1400" dirty="0"/>
              <a:t>A wide range of statistical techniques that can be applied to both parametric and nonparametric data</a:t>
            </a:r>
          </a:p>
          <a:p>
            <a:pPr lvl="1" eaLnBrk="1" hangingPunct="1">
              <a:lnSpc>
                <a:spcPct val="80000"/>
              </a:lnSpc>
              <a:defRPr/>
            </a:pPr>
            <a:r>
              <a:rPr lang="en-US" sz="1400" dirty="0"/>
              <a:t>Allows the analysis of the statistical significance of more complex interrelationships</a:t>
            </a:r>
          </a:p>
          <a:p>
            <a:pPr eaLnBrk="1" hangingPunct="1">
              <a:lnSpc>
                <a:spcPct val="80000"/>
              </a:lnSpc>
              <a:buFontTx/>
              <a:buNone/>
              <a:defRPr/>
            </a:pPr>
            <a:r>
              <a:rPr lang="en-US" sz="1800" dirty="0"/>
              <a:t> </a:t>
            </a:r>
            <a:endParaRPr lang="en-US" sz="1800" i="1" dirty="0"/>
          </a:p>
        </p:txBody>
      </p:sp>
    </p:spTree>
    <p:custDataLst>
      <p:tags r:id="rId1"/>
    </p:custDataLst>
    <p:extLst>
      <p:ext uri="{BB962C8B-B14F-4D97-AF65-F5344CB8AC3E}">
        <p14:creationId xmlns:p14="http://schemas.microsoft.com/office/powerpoint/2010/main" val="1612440384"/>
      </p:ext>
    </p:extLst>
  </p:cSld>
  <p:clrMapOvr>
    <a:masterClrMapping/>
  </p:clrMapOvr>
  <p:transition spd="slow" advTm="26242"/>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2"/>
          <p:cNvSpPr>
            <a:spLocks noGrp="1" noChangeArrowheads="1"/>
          </p:cNvSpPr>
          <p:nvPr>
            <p:ph type="title" idx="4294967295"/>
          </p:nvPr>
        </p:nvSpPr>
        <p:spPr>
          <a:xfrm>
            <a:off x="1752600" y="274638"/>
            <a:ext cx="8458200" cy="1143000"/>
          </a:xfrm>
        </p:spPr>
        <p:txBody>
          <a:bodyPr/>
          <a:lstStyle/>
          <a:p>
            <a:pPr eaLnBrk="1" hangingPunct="1"/>
            <a:r>
              <a:rPr lang="en-US" altLang="en-US" smtClean="0"/>
              <a:t>Quality Improvement Mistakes</a:t>
            </a:r>
            <a:r>
              <a:rPr lang="en-US" altLang="en-US" baseline="30000" smtClean="0"/>
              <a:t>7</a:t>
            </a:r>
            <a:r>
              <a:rPr lang="en-US" altLang="en-US" smtClean="0"/>
              <a:t> </a:t>
            </a:r>
          </a:p>
        </p:txBody>
      </p:sp>
      <p:sp>
        <p:nvSpPr>
          <p:cNvPr id="72707" name="Rectangle 3"/>
          <p:cNvSpPr>
            <a:spLocks noGrp="1" noChangeArrowheads="1"/>
          </p:cNvSpPr>
          <p:nvPr>
            <p:ph type="body" idx="4294967295"/>
          </p:nvPr>
        </p:nvSpPr>
        <p:spPr/>
        <p:txBody>
          <a:bodyPr/>
          <a:lstStyle/>
          <a:p>
            <a:pPr eaLnBrk="1" hangingPunct="1">
              <a:buFontTx/>
              <a:buNone/>
            </a:pPr>
            <a:r>
              <a:rPr lang="en-US" altLang="en-US">
                <a:latin typeface="Arial" panose="020B0604020202020204" pitchFamily="34" charset="0"/>
              </a:rPr>
              <a:t>   </a:t>
            </a:r>
            <a:r>
              <a:rPr lang="en-US" altLang="en-US" sz="2400">
                <a:latin typeface="Arial" panose="020B0604020202020204" pitchFamily="34" charset="0"/>
              </a:rPr>
              <a:t>Mistakes in Purpose &amp; Preparation</a:t>
            </a:r>
          </a:p>
          <a:p>
            <a:pPr lvl="1" eaLnBrk="1" hangingPunct="1"/>
            <a:r>
              <a:rPr lang="en-US" altLang="en-US" sz="2000">
                <a:latin typeface="Arial" panose="020B0604020202020204" pitchFamily="34" charset="0"/>
              </a:rPr>
              <a:t>Error #1: Choosing a subject which is too difficult or which a collaborative is not appropriate</a:t>
            </a:r>
          </a:p>
          <a:p>
            <a:pPr lvl="1" eaLnBrk="1" hangingPunct="1"/>
            <a:r>
              <a:rPr lang="en-US" altLang="en-US" sz="2000">
                <a:latin typeface="Arial" panose="020B0604020202020204" pitchFamily="34" charset="0"/>
              </a:rPr>
              <a:t>Error #2: Participants not defining their objectives and assessing their capacity to benefit from the collaborative</a:t>
            </a:r>
          </a:p>
          <a:p>
            <a:pPr lvl="1" eaLnBrk="1" hangingPunct="1"/>
            <a:r>
              <a:rPr lang="en-US" altLang="en-US" sz="2000">
                <a:latin typeface="Arial" panose="020B0604020202020204" pitchFamily="34" charset="0"/>
              </a:rPr>
              <a:t>Error #3: Not defining roles or making clear what is expected of individuals taking part in the collaborative as faculty or participants </a:t>
            </a:r>
          </a:p>
          <a:p>
            <a:pPr lvl="1" eaLnBrk="1" hangingPunct="1"/>
            <a:r>
              <a:rPr lang="en-US" altLang="en-US" sz="2000">
                <a:latin typeface="Arial" panose="020B0604020202020204" pitchFamily="34" charset="0"/>
              </a:rPr>
              <a:t>Error #4: Neglecting team building and preparation by teams for the collaborative</a:t>
            </a:r>
          </a:p>
          <a:p>
            <a:pPr eaLnBrk="1" hangingPunct="1">
              <a:buFontTx/>
              <a:buNone/>
            </a:pPr>
            <a:r>
              <a:rPr lang="en-US" altLang="en-US" sz="2400">
                <a:latin typeface="Arial" panose="020B0604020202020204" pitchFamily="34" charset="0"/>
              </a:rPr>
              <a:t>  </a:t>
            </a:r>
          </a:p>
          <a:p>
            <a:pPr eaLnBrk="1" hangingPunct="1">
              <a:buFontTx/>
              <a:buNone/>
            </a:pPr>
            <a:r>
              <a:rPr lang="en-US" altLang="en-US" sz="1800">
                <a:latin typeface="Arial" panose="020B0604020202020204" pitchFamily="34" charset="0"/>
              </a:rPr>
              <a:t>From: J Ovretveit, </a:t>
            </a:r>
            <a:r>
              <a:rPr lang="en-US" altLang="en-US" sz="1800" i="1">
                <a:latin typeface="Arial" panose="020B0604020202020204" pitchFamily="34" charset="0"/>
              </a:rPr>
              <a:t>Quality and safety in health care</a:t>
            </a:r>
            <a:r>
              <a:rPr lang="en-US" altLang="en-US" sz="1800">
                <a:latin typeface="Arial" panose="020B0604020202020204" pitchFamily="34" charset="0"/>
              </a:rPr>
              <a:t>, 2002  </a:t>
            </a:r>
          </a:p>
          <a:p>
            <a:pPr eaLnBrk="1" hangingPunct="1"/>
            <a:endParaRPr lang="en-US" altLang="en-US">
              <a:latin typeface="Arial" panose="020B0604020202020204" pitchFamily="34" charset="0"/>
            </a:endParaRPr>
          </a:p>
        </p:txBody>
      </p:sp>
    </p:spTree>
    <p:custDataLst>
      <p:tags r:id="rId1"/>
    </p:custDataLst>
    <p:extLst>
      <p:ext uri="{BB962C8B-B14F-4D97-AF65-F5344CB8AC3E}">
        <p14:creationId xmlns:p14="http://schemas.microsoft.com/office/powerpoint/2010/main" val="1612330143"/>
      </p:ext>
    </p:extLst>
  </p:cSld>
  <p:clrMapOvr>
    <a:masterClrMapping/>
  </p:clrMapOvr>
  <p:transition spd="slow" advTm="77066"/>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2"/>
          <p:cNvSpPr>
            <a:spLocks noGrp="1" noChangeArrowheads="1"/>
          </p:cNvSpPr>
          <p:nvPr>
            <p:ph type="title" idx="4294967295"/>
          </p:nvPr>
        </p:nvSpPr>
        <p:spPr/>
        <p:txBody>
          <a:bodyPr/>
          <a:lstStyle/>
          <a:p>
            <a:pPr eaLnBrk="1" hangingPunct="1"/>
            <a:r>
              <a:rPr lang="en-US" altLang="en-US" smtClean="0"/>
              <a:t>Quality Improvement Mistakes</a:t>
            </a:r>
          </a:p>
        </p:txBody>
      </p:sp>
      <p:sp>
        <p:nvSpPr>
          <p:cNvPr id="34819" name="Rectangle 3"/>
          <p:cNvSpPr>
            <a:spLocks noGrp="1" noChangeArrowheads="1"/>
          </p:cNvSpPr>
          <p:nvPr>
            <p:ph type="body" idx="4294967295"/>
          </p:nvPr>
        </p:nvSpPr>
        <p:spPr/>
        <p:txBody>
          <a:bodyPr/>
          <a:lstStyle/>
          <a:p>
            <a:pPr marL="0" indent="0">
              <a:buNone/>
              <a:defRPr/>
            </a:pPr>
            <a:r>
              <a:rPr lang="en-US" sz="2400" dirty="0"/>
              <a:t>Mistakes in Planning and Operations</a:t>
            </a:r>
          </a:p>
          <a:p>
            <a:pPr lvl="1" eaLnBrk="1" hangingPunct="1">
              <a:defRPr/>
            </a:pPr>
            <a:r>
              <a:rPr lang="en-US" dirty="0"/>
              <a:t>Mistakes in fostering a learning community focused on improvement</a:t>
            </a:r>
          </a:p>
          <a:p>
            <a:pPr lvl="2" eaLnBrk="1" hangingPunct="1">
              <a:defRPr/>
            </a:pPr>
            <a:r>
              <a:rPr lang="en-US" dirty="0" smtClean="0"/>
              <a:t>Error #5: Teaching rather than enabling mutual learning</a:t>
            </a:r>
          </a:p>
          <a:p>
            <a:pPr lvl="2" eaLnBrk="1" hangingPunct="1">
              <a:defRPr/>
            </a:pPr>
            <a:r>
              <a:rPr lang="en-US" dirty="0" smtClean="0"/>
              <a:t>Error #6: Failing to motivate and empower team</a:t>
            </a:r>
          </a:p>
          <a:p>
            <a:pPr lvl="2" eaLnBrk="1" hangingPunct="1">
              <a:defRPr/>
            </a:pPr>
            <a:r>
              <a:rPr lang="en-US" dirty="0" smtClean="0"/>
              <a:t>Error #7: Not developing measurable and achievable targets. </a:t>
            </a:r>
          </a:p>
          <a:p>
            <a:pPr lvl="1" eaLnBrk="1" hangingPunct="1">
              <a:defRPr/>
            </a:pPr>
            <a:r>
              <a:rPr lang="en-US" dirty="0"/>
              <a:t>  Mistakes in transition and implementation</a:t>
            </a:r>
          </a:p>
          <a:p>
            <a:pPr lvl="2" eaLnBrk="1" hangingPunct="1">
              <a:defRPr/>
            </a:pPr>
            <a:r>
              <a:rPr lang="en-US" dirty="0" smtClean="0"/>
              <a:t>Error #8: Failing to learn and plan for sustaining. </a:t>
            </a:r>
          </a:p>
          <a:p>
            <a:pPr eaLnBrk="1" hangingPunct="1">
              <a:defRPr/>
            </a:pPr>
            <a:endParaRPr lang="en-US" sz="2400" dirty="0"/>
          </a:p>
        </p:txBody>
      </p:sp>
    </p:spTree>
    <p:custDataLst>
      <p:tags r:id="rId1"/>
    </p:custDataLst>
    <p:extLst>
      <p:ext uri="{BB962C8B-B14F-4D97-AF65-F5344CB8AC3E}">
        <p14:creationId xmlns:p14="http://schemas.microsoft.com/office/powerpoint/2010/main" val="2841780471"/>
      </p:ext>
    </p:extLst>
  </p:cSld>
  <p:clrMapOvr>
    <a:masterClrMapping/>
  </p:clrMapOvr>
  <p:transition spd="slow" advTm="35879"/>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ChangeArrowheads="1"/>
          </p:cNvSpPr>
          <p:nvPr>
            <p:ph type="title" idx="4294967295"/>
          </p:nvPr>
        </p:nvSpPr>
        <p:spPr/>
        <p:txBody>
          <a:bodyPr/>
          <a:lstStyle/>
          <a:p>
            <a:pPr eaLnBrk="1" hangingPunct="1"/>
            <a:r>
              <a:rPr lang="en-US" altLang="en-US" smtClean="0"/>
              <a:t>Conclusion</a:t>
            </a:r>
          </a:p>
        </p:txBody>
      </p:sp>
      <p:sp>
        <p:nvSpPr>
          <p:cNvPr id="76803" name="Rectangle 3"/>
          <p:cNvSpPr>
            <a:spLocks noGrp="1" noChangeArrowheads="1"/>
          </p:cNvSpPr>
          <p:nvPr>
            <p:ph type="body" idx="4294967295"/>
          </p:nvPr>
        </p:nvSpPr>
        <p:spPr/>
        <p:txBody>
          <a:bodyPr/>
          <a:lstStyle/>
          <a:p>
            <a:pPr eaLnBrk="1" hangingPunct="1">
              <a:buFontTx/>
              <a:buNone/>
            </a:pPr>
            <a:r>
              <a:rPr lang="en-US" altLang="en-US" dirty="0" smtClean="0">
                <a:latin typeface="Arial" panose="020B0604020202020204" pitchFamily="34" charset="0"/>
              </a:rPr>
              <a:t>This concludes the first of two lectures for the Quality Improvement Methods unit.  </a:t>
            </a:r>
          </a:p>
          <a:p>
            <a:pPr eaLnBrk="1" hangingPunct="1">
              <a:buFontTx/>
              <a:buNone/>
            </a:pPr>
            <a:r>
              <a:rPr lang="en-US" altLang="en-US" dirty="0" smtClean="0">
                <a:latin typeface="Arial" panose="020B0604020202020204" pitchFamily="34" charset="0"/>
              </a:rPr>
              <a:t>You may go on to the second lecture or stop and return to the second lecture at a later time.  </a:t>
            </a:r>
          </a:p>
          <a:p>
            <a:pPr eaLnBrk="1" hangingPunct="1"/>
            <a:endParaRPr lang="en-US" altLang="en-US" dirty="0" smtClean="0">
              <a:latin typeface="Arial" panose="020B0604020202020204" pitchFamily="34" charset="0"/>
            </a:endParaRPr>
          </a:p>
        </p:txBody>
      </p:sp>
    </p:spTree>
    <p:custDataLst>
      <p:tags r:id="rId1"/>
    </p:custDataLst>
    <p:extLst>
      <p:ext uri="{BB962C8B-B14F-4D97-AF65-F5344CB8AC3E}">
        <p14:creationId xmlns:p14="http://schemas.microsoft.com/office/powerpoint/2010/main" val="913753035"/>
      </p:ext>
    </p:extLst>
  </p:cSld>
  <p:clrMapOvr>
    <a:masterClrMapping/>
  </p:clrMapOvr>
  <p:transition advTm="18694"/>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2"/>
          <p:cNvSpPr>
            <a:spLocks noGrp="1" noChangeArrowheads="1"/>
          </p:cNvSpPr>
          <p:nvPr>
            <p:ph type="title" idx="4294967295"/>
          </p:nvPr>
        </p:nvSpPr>
        <p:spPr/>
        <p:txBody>
          <a:bodyPr/>
          <a:lstStyle/>
          <a:p>
            <a:pPr eaLnBrk="1" hangingPunct="1"/>
            <a:r>
              <a:rPr lang="en-US" altLang="en-US" smtClean="0"/>
              <a:t>References</a:t>
            </a:r>
          </a:p>
        </p:txBody>
      </p:sp>
      <p:sp>
        <p:nvSpPr>
          <p:cNvPr id="78851" name="Rectangle 3"/>
          <p:cNvSpPr>
            <a:spLocks noGrp="1" noChangeArrowheads="1"/>
          </p:cNvSpPr>
          <p:nvPr>
            <p:ph type="body" idx="4294967295"/>
          </p:nvPr>
        </p:nvSpPr>
        <p:spPr/>
        <p:txBody>
          <a:bodyPr/>
          <a:lstStyle/>
          <a:p>
            <a:pPr marL="609600" indent="-609600">
              <a:buFontTx/>
              <a:buAutoNum type="arabicPeriod"/>
            </a:pPr>
            <a:r>
              <a:rPr lang="en-US" altLang="en-US" sz="2000">
                <a:latin typeface="Arial" panose="020B0604020202020204" pitchFamily="34" charset="0"/>
              </a:rPr>
              <a:t>Chang, Richard Y., Continuous Process Improvement, Richard Chang Associates, Irvine, CA, 1994.</a:t>
            </a:r>
          </a:p>
          <a:p>
            <a:pPr marL="609600" indent="-609600">
              <a:buFontTx/>
              <a:buAutoNum type="arabicPeriod"/>
            </a:pPr>
            <a:r>
              <a:rPr lang="en-US" altLang="en-US" sz="2000">
                <a:latin typeface="Arial" panose="020B0604020202020204" pitchFamily="34" charset="0"/>
              </a:rPr>
              <a:t>Califf, Robert M., Translating Clinical Trials into Practice, (Keynote). Texas Heart Institute Journal vol. 33, no 2 (2006) 192196.  </a:t>
            </a:r>
          </a:p>
          <a:p>
            <a:pPr marL="609600" indent="-609600">
              <a:buFontTx/>
              <a:buAutoNum type="arabicPeriod"/>
            </a:pPr>
            <a:r>
              <a:rPr lang="en-US" altLang="en-US" sz="2000" i="1">
                <a:latin typeface="Arial" panose="020B0604020202020204" pitchFamily="34" charset="0"/>
              </a:rPr>
              <a:t>www.</a:t>
            </a:r>
            <a:r>
              <a:rPr lang="en-US" altLang="en-US" sz="2000" b="1" i="1">
                <a:latin typeface="Arial" panose="020B0604020202020204" pitchFamily="34" charset="0"/>
              </a:rPr>
              <a:t>iso</a:t>
            </a:r>
            <a:r>
              <a:rPr lang="en-US" altLang="en-US" sz="2000" i="1">
                <a:latin typeface="Arial" panose="020B0604020202020204" pitchFamily="34" charset="0"/>
              </a:rPr>
              <a:t>.org</a:t>
            </a:r>
            <a:r>
              <a:rPr lang="en-US" altLang="en-US" sz="2000">
                <a:latin typeface="Arial" panose="020B0604020202020204" pitchFamily="34" charset="0"/>
              </a:rPr>
              <a:t> </a:t>
            </a:r>
          </a:p>
          <a:p>
            <a:pPr marL="609600" indent="-609600">
              <a:buFontTx/>
              <a:buAutoNum type="arabicPeriod"/>
            </a:pPr>
            <a:r>
              <a:rPr lang="en-US" altLang="en-US" sz="2000" i="1">
                <a:latin typeface="Arial" panose="020B0604020202020204" pitchFamily="34" charset="0"/>
                <a:hlinkClick r:id="rId4"/>
              </a:rPr>
              <a:t>https://www.</a:t>
            </a:r>
            <a:r>
              <a:rPr lang="en-US" altLang="en-US" sz="2000" b="1" i="1">
                <a:latin typeface="Arial" panose="020B0604020202020204" pitchFamily="34" charset="0"/>
                <a:hlinkClick r:id="rId4"/>
              </a:rPr>
              <a:t>dchi</a:t>
            </a:r>
            <a:r>
              <a:rPr lang="en-US" altLang="en-US" sz="2000" i="1">
                <a:latin typeface="Arial" panose="020B0604020202020204" pitchFamily="34" charset="0"/>
                <a:hlinkClick r:id="rId4"/>
              </a:rPr>
              <a:t>.</a:t>
            </a:r>
            <a:r>
              <a:rPr lang="en-US" altLang="en-US" sz="2000" b="1" i="1">
                <a:latin typeface="Arial" panose="020B0604020202020204" pitchFamily="34" charset="0"/>
                <a:hlinkClick r:id="rId4"/>
              </a:rPr>
              <a:t>duke</a:t>
            </a:r>
            <a:r>
              <a:rPr lang="en-US" altLang="en-US" sz="2000" i="1">
                <a:latin typeface="Arial" panose="020B0604020202020204" pitchFamily="34" charset="0"/>
                <a:hlinkClick r:id="rId4"/>
              </a:rPr>
              <a:t>.edu/</a:t>
            </a:r>
            <a:endParaRPr lang="en-US" altLang="en-US" sz="2000" i="1">
              <a:latin typeface="Arial" panose="020B0604020202020204" pitchFamily="34" charset="0"/>
            </a:endParaRPr>
          </a:p>
          <a:p>
            <a:pPr marL="609600" indent="-609600">
              <a:buFontTx/>
              <a:buAutoNum type="arabicPeriod"/>
            </a:pPr>
            <a:r>
              <a:rPr lang="en-US" altLang="en-US" sz="2000">
                <a:latin typeface="Arial" panose="020B0604020202020204" pitchFamily="34" charset="0"/>
              </a:rPr>
              <a:t>Ransom, Scott B., Joshi, Maulik S., and Nash, David B. ed., The Healthcare Quality Book: Vision, Strategy, and Tools, Health Administration Press, Chicago, Illinois, AUPHA Press, Washington, D.C., 2005, Forward.</a:t>
            </a:r>
          </a:p>
          <a:p>
            <a:pPr marL="609600" indent="-609600">
              <a:buNone/>
            </a:pPr>
            <a:endParaRPr lang="en-US" altLang="en-US" sz="2400">
              <a:latin typeface="Arial" panose="020B0604020202020204" pitchFamily="34" charset="0"/>
            </a:endParaRPr>
          </a:p>
          <a:p>
            <a:pPr marL="609600" indent="-609600">
              <a:buFontTx/>
              <a:buAutoNum type="arabicPeriod"/>
            </a:pPr>
            <a:endParaRPr lang="en-US" altLang="en-US" sz="2400">
              <a:latin typeface="Arial" panose="020B0604020202020204" pitchFamily="34" charset="0"/>
            </a:endParaRPr>
          </a:p>
          <a:p>
            <a:pPr marL="609600" indent="-609600">
              <a:buFontTx/>
              <a:buAutoNum type="arabicPeriod"/>
            </a:pPr>
            <a:endParaRPr lang="en-US" altLang="en-US" smtClean="0">
              <a:latin typeface="Arial" panose="020B0604020202020204" pitchFamily="34" charset="0"/>
            </a:endParaRPr>
          </a:p>
        </p:txBody>
      </p:sp>
    </p:spTree>
    <p:custDataLst>
      <p:tags r:id="rId1"/>
    </p:custDataLst>
    <p:extLst>
      <p:ext uri="{BB962C8B-B14F-4D97-AF65-F5344CB8AC3E}">
        <p14:creationId xmlns:p14="http://schemas.microsoft.com/office/powerpoint/2010/main" val="307485767"/>
      </p:ext>
    </p:extLst>
  </p:cSld>
  <p:clrMapOvr>
    <a:masterClrMapping/>
  </p:clrMapOvr>
  <p:transition advTm="7185"/>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idx="4294967295"/>
          </p:nvPr>
        </p:nvSpPr>
        <p:spPr/>
        <p:txBody>
          <a:bodyPr/>
          <a:lstStyle/>
          <a:p>
            <a:pPr eaLnBrk="1" hangingPunct="1"/>
            <a:r>
              <a:rPr lang="en-US" altLang="en-US" sz="3600"/>
              <a:t>Quality Improvement in the Health Care Setting</a:t>
            </a:r>
          </a:p>
        </p:txBody>
      </p:sp>
      <p:sp>
        <p:nvSpPr>
          <p:cNvPr id="11267" name="Rectangle 3"/>
          <p:cNvSpPr>
            <a:spLocks noGrp="1" noChangeArrowheads="1"/>
          </p:cNvSpPr>
          <p:nvPr>
            <p:ph type="body" idx="4294967295"/>
          </p:nvPr>
        </p:nvSpPr>
        <p:spPr>
          <a:xfrm>
            <a:off x="1981200" y="1600200"/>
            <a:ext cx="8229600" cy="4800600"/>
          </a:xfrm>
        </p:spPr>
        <p:txBody>
          <a:bodyPr/>
          <a:lstStyle/>
          <a:p>
            <a:pPr eaLnBrk="1" hangingPunct="1"/>
            <a:endParaRPr lang="en-US" altLang="en-US" sz="2400" b="1">
              <a:latin typeface="Arial" panose="020B0604020202020204" pitchFamily="34" charset="0"/>
            </a:endParaRPr>
          </a:p>
          <a:p>
            <a:pPr eaLnBrk="1" hangingPunct="1"/>
            <a:r>
              <a:rPr lang="en-US" altLang="en-US" sz="2400" b="1">
                <a:latin typeface="Arial" panose="020B0604020202020204" pitchFamily="34" charset="0"/>
              </a:rPr>
              <a:t>Quality Improvement </a:t>
            </a:r>
            <a:r>
              <a:rPr lang="en-US" altLang="en-US" sz="2400">
                <a:latin typeface="Arial" panose="020B0604020202020204" pitchFamily="34" charset="0"/>
              </a:rPr>
              <a:t>– an approach to improvement of service systems and processes through the routine use of health and program data to meet patient and program needs</a:t>
            </a:r>
            <a:r>
              <a:rPr lang="en-US" altLang="en-US" sz="2400" baseline="30000">
                <a:latin typeface="Arial" panose="020B0604020202020204" pitchFamily="34" charset="0"/>
              </a:rPr>
              <a:t>1</a:t>
            </a:r>
          </a:p>
          <a:p>
            <a:pPr eaLnBrk="1" hangingPunct="1"/>
            <a:endParaRPr lang="en-US" altLang="en-US" sz="2400">
              <a:latin typeface="Arial" panose="020B0604020202020204" pitchFamily="34" charset="0"/>
            </a:endParaRPr>
          </a:p>
          <a:p>
            <a:pPr eaLnBrk="1" hangingPunct="1"/>
            <a:r>
              <a:rPr lang="en-US" altLang="en-US" sz="2400">
                <a:latin typeface="Arial" panose="020B0604020202020204" pitchFamily="34" charset="0"/>
              </a:rPr>
              <a:t>Examples of </a:t>
            </a:r>
            <a:r>
              <a:rPr lang="en-US" altLang="en-US" sz="2400" b="1">
                <a:latin typeface="Arial" panose="020B0604020202020204" pitchFamily="34" charset="0"/>
              </a:rPr>
              <a:t>Quality Improvement Projects</a:t>
            </a:r>
          </a:p>
          <a:p>
            <a:pPr lvl="1" eaLnBrk="1" hangingPunct="1"/>
            <a:r>
              <a:rPr lang="en-US" altLang="en-US">
                <a:latin typeface="Arial" panose="020B0604020202020204" pitchFamily="34" charset="0"/>
              </a:rPr>
              <a:t>Redesigning a Clinical Office </a:t>
            </a:r>
          </a:p>
          <a:p>
            <a:pPr lvl="1" eaLnBrk="1" hangingPunct="1"/>
            <a:r>
              <a:rPr lang="en-US" altLang="en-US">
                <a:solidFill>
                  <a:srgbClr val="FF0000"/>
                </a:solidFill>
                <a:latin typeface="Arial" panose="020B0604020202020204" pitchFamily="34" charset="0"/>
              </a:rPr>
              <a:t>Reducing the time for patient intake</a:t>
            </a:r>
          </a:p>
          <a:p>
            <a:pPr lvl="1" eaLnBrk="1" hangingPunct="1"/>
            <a:r>
              <a:rPr lang="en-US" altLang="en-US">
                <a:solidFill>
                  <a:srgbClr val="FF0000"/>
                </a:solidFill>
                <a:latin typeface="Arial" panose="020B0604020202020204" pitchFamily="34" charset="0"/>
              </a:rPr>
              <a:t>Redesigning the information flow </a:t>
            </a:r>
            <a:r>
              <a:rPr lang="en-US" altLang="en-US">
                <a:latin typeface="Arial" panose="020B0604020202020204" pitchFamily="34" charset="0"/>
              </a:rPr>
              <a:t>in a laboratory</a:t>
            </a:r>
          </a:p>
          <a:p>
            <a:pPr eaLnBrk="1" hangingPunct="1"/>
            <a:endParaRPr lang="en-US" altLang="en-US" sz="2000">
              <a:latin typeface="Arial" panose="020B0604020202020204" pitchFamily="34" charset="0"/>
            </a:endParaRPr>
          </a:p>
        </p:txBody>
      </p:sp>
    </p:spTree>
    <p:custDataLst>
      <p:tags r:id="rId1"/>
    </p:custDataLst>
    <p:extLst>
      <p:ext uri="{BB962C8B-B14F-4D97-AF65-F5344CB8AC3E}">
        <p14:creationId xmlns:p14="http://schemas.microsoft.com/office/powerpoint/2010/main" val="3805591465"/>
      </p:ext>
    </p:extLst>
  </p:cSld>
  <p:clrMapOvr>
    <a:masterClrMapping/>
  </p:clrMapOvr>
  <p:transition spd="slow" advTm="67511"/>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idx="4294967295"/>
          </p:nvPr>
        </p:nvSpPr>
        <p:spPr/>
        <p:txBody>
          <a:bodyPr/>
          <a:lstStyle/>
          <a:p>
            <a:pPr eaLnBrk="1" hangingPunct="1"/>
            <a:r>
              <a:rPr lang="en-US" altLang="en-US" sz="3600"/>
              <a:t>Putting Quality Into Practice</a:t>
            </a:r>
            <a:endParaRPr lang="en-US" altLang="en-US" sz="3600">
              <a:solidFill>
                <a:srgbClr val="FF0000"/>
              </a:solidFill>
            </a:endParaRPr>
          </a:p>
        </p:txBody>
      </p:sp>
      <p:sp>
        <p:nvSpPr>
          <p:cNvPr id="13315" name="Rectangle 3"/>
          <p:cNvSpPr>
            <a:spLocks noGrp="1" noChangeArrowheads="1"/>
          </p:cNvSpPr>
          <p:nvPr>
            <p:ph type="body" idx="4294967295"/>
          </p:nvPr>
        </p:nvSpPr>
        <p:spPr/>
        <p:txBody>
          <a:bodyPr/>
          <a:lstStyle/>
          <a:p>
            <a:pPr eaLnBrk="1" hangingPunct="1"/>
            <a:r>
              <a:rPr lang="en-US" altLang="en-US" sz="2400">
                <a:latin typeface="Arial" panose="020B0604020202020204" pitchFamily="34" charset="0"/>
              </a:rPr>
              <a:t>The "Putting Quality Into Practice" video series demonstrates the effects of workflow, resource and systems reviews, electronic medical records (EMRs) implementation and other quality improvement efforts on a practice.  </a:t>
            </a:r>
          </a:p>
          <a:p>
            <a:pPr eaLnBrk="1" hangingPunct="1"/>
            <a:r>
              <a:rPr lang="en-US" altLang="en-US" sz="2400">
                <a:latin typeface="Arial" panose="020B0604020202020204" pitchFamily="34" charset="0"/>
              </a:rPr>
              <a:t>This series is an eight-part series that plays in a loop.  There is approximately 60 minutes of video.  The series was produced by the ABIM Foundation, a non-profit foundation.</a:t>
            </a:r>
            <a:endParaRPr lang="en-US" altLang="en-US" sz="2400">
              <a:latin typeface="Arial" panose="020B0604020202020204" pitchFamily="34" charset="0"/>
              <a:hlinkClick r:id="rId4"/>
            </a:endParaRPr>
          </a:p>
          <a:p>
            <a:pPr eaLnBrk="1" hangingPunct="1"/>
            <a:r>
              <a:rPr lang="en-US" altLang="en-US" sz="2400">
                <a:latin typeface="Arial" panose="020B0604020202020204" pitchFamily="34" charset="0"/>
                <a:hlinkClick r:id="rId5"/>
              </a:rPr>
              <a:t>http://www.abimfoundation.org/Resource-Center/Video/PQIP.aspx</a:t>
            </a:r>
            <a:endParaRPr lang="en-US" altLang="en-US" sz="2400">
              <a:latin typeface="Arial" panose="020B0604020202020204" pitchFamily="34" charset="0"/>
            </a:endParaRPr>
          </a:p>
        </p:txBody>
      </p:sp>
    </p:spTree>
    <p:custDataLst>
      <p:tags r:id="rId1"/>
    </p:custDataLst>
    <p:extLst>
      <p:ext uri="{BB962C8B-B14F-4D97-AF65-F5344CB8AC3E}">
        <p14:creationId xmlns:p14="http://schemas.microsoft.com/office/powerpoint/2010/main" val="982166459"/>
      </p:ext>
    </p:extLst>
  </p:cSld>
  <p:clrMapOvr>
    <a:masterClrMapping/>
  </p:clrMapOvr>
  <p:transition spd="slow" advTm="67237"/>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3"/>
          <p:cNvSpPr>
            <a:spLocks noGrp="1" noChangeArrowheads="1"/>
          </p:cNvSpPr>
          <p:nvPr>
            <p:ph type="body" idx="4294967295"/>
          </p:nvPr>
        </p:nvSpPr>
        <p:spPr>
          <a:xfrm>
            <a:off x="1752600" y="5715000"/>
            <a:ext cx="8229600" cy="457200"/>
          </a:xfrm>
        </p:spPr>
        <p:txBody>
          <a:bodyPr/>
          <a:lstStyle/>
          <a:p>
            <a:pPr marL="0" indent="0">
              <a:buNone/>
            </a:pPr>
            <a:r>
              <a:rPr lang="en-US" altLang="en-US" sz="2000">
                <a:latin typeface="Arial" panose="020B0604020202020204" pitchFamily="34" charset="0"/>
              </a:rPr>
              <a:t>Reprinted from</a:t>
            </a:r>
            <a:r>
              <a:rPr lang="en-US" altLang="en-US" sz="2000" i="1">
                <a:latin typeface="Arial" panose="020B0604020202020204" pitchFamily="34" charset="0"/>
              </a:rPr>
              <a:t> </a:t>
            </a:r>
            <a:r>
              <a:rPr lang="en-US" altLang="en-US" sz="2000" i="1">
                <a:latin typeface="Arial" panose="020B0604020202020204" pitchFamily="34" charset="0"/>
                <a:hlinkClick r:id="rId4"/>
              </a:rPr>
              <a:t>https://www.</a:t>
            </a:r>
            <a:r>
              <a:rPr lang="en-US" altLang="en-US" sz="2000" b="1" i="1">
                <a:latin typeface="Arial" panose="020B0604020202020204" pitchFamily="34" charset="0"/>
                <a:hlinkClick r:id="rId4"/>
              </a:rPr>
              <a:t>dchi</a:t>
            </a:r>
            <a:r>
              <a:rPr lang="en-US" altLang="en-US" sz="2000" i="1">
                <a:latin typeface="Arial" panose="020B0604020202020204" pitchFamily="34" charset="0"/>
                <a:hlinkClick r:id="rId4"/>
              </a:rPr>
              <a:t>.</a:t>
            </a:r>
            <a:r>
              <a:rPr lang="en-US" altLang="en-US" sz="2000" b="1" i="1">
                <a:latin typeface="Arial" panose="020B0604020202020204" pitchFamily="34" charset="0"/>
                <a:hlinkClick r:id="rId4"/>
              </a:rPr>
              <a:t>duke</a:t>
            </a:r>
            <a:r>
              <a:rPr lang="en-US" altLang="en-US" sz="2000" i="1">
                <a:latin typeface="Arial" panose="020B0604020202020204" pitchFamily="34" charset="0"/>
                <a:hlinkClick r:id="rId4"/>
              </a:rPr>
              <a:t>.edu/</a:t>
            </a:r>
            <a:r>
              <a:rPr lang="en-US" altLang="en-US" sz="2000" i="1">
                <a:latin typeface="Arial" panose="020B0604020202020204" pitchFamily="34" charset="0"/>
              </a:rPr>
              <a:t>  </a:t>
            </a:r>
            <a:r>
              <a:rPr lang="en-US" altLang="en-US" sz="2000" i="1" baseline="30000">
                <a:latin typeface="Arial" panose="020B0604020202020204" pitchFamily="34" charset="0"/>
              </a:rPr>
              <a:t>4</a:t>
            </a:r>
            <a:endParaRPr lang="en-US" altLang="en-US" sz="2000" baseline="30000">
              <a:latin typeface="Arial" panose="020B0604020202020204" pitchFamily="34" charset="0"/>
            </a:endParaRPr>
          </a:p>
        </p:txBody>
      </p:sp>
      <p:pic>
        <p:nvPicPr>
          <p:cNvPr id="15363" name="Picture 5" descr="Photograph from the early 1970's of Dr. Eugene Stead and a young clinician. The photograph shows the two gentlemen talking in the Maicardial Research Unit at Duke University Medical Center. Dr. Stead was an early promoter and practitioner of evidence based medicine.">
            <a:hlinkClick r:id="rId5"/>
          </p:cNvPr>
          <p:cNvPicPr>
            <a:picLocks noChangeAspect="1" noChangeArrowheads="1"/>
          </p:cNvPicPr>
          <p:nvPr/>
        </p:nvPicPr>
        <p:blipFill>
          <a:blip r:embed="rId6">
            <a:extLst>
              <a:ext uri="{28A0092B-C50C-407E-A947-70E740481C1C}">
                <a14:useLocalDpi xmlns:a14="http://schemas.microsoft.com/office/drawing/2010/main" val="0"/>
              </a:ext>
            </a:extLst>
          </a:blip>
          <a:srcRect b="11789"/>
          <a:stretch>
            <a:fillRect/>
          </a:stretch>
        </p:blipFill>
        <p:spPr bwMode="auto">
          <a:xfrm>
            <a:off x="2935288" y="1520826"/>
            <a:ext cx="3313112" cy="3965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364" name="Picture 7" descr="Hardward configuration for the Miocardial Research Unit from the early 1970's at Duke University Medical Center.">
            <a:hlinkClick r:id="rId7"/>
          </p:cNvPr>
          <p:cNvPicPr>
            <a:picLocks noChangeAspect="1" noChangeArrowheads="1"/>
          </p:cNvPicPr>
          <p:nvPr/>
        </p:nvPicPr>
        <p:blipFill>
          <a:blip r:embed="rId8">
            <a:extLst>
              <a:ext uri="{28A0092B-C50C-407E-A947-70E740481C1C}">
                <a14:useLocalDpi xmlns:a14="http://schemas.microsoft.com/office/drawing/2010/main" val="0"/>
              </a:ext>
            </a:extLst>
          </a:blip>
          <a:srcRect b="15601"/>
          <a:stretch>
            <a:fillRect/>
          </a:stretch>
        </p:blipFill>
        <p:spPr bwMode="auto">
          <a:xfrm>
            <a:off x="6738938" y="1568450"/>
            <a:ext cx="3505200" cy="403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2"/>
          <p:cNvSpPr txBox="1">
            <a:spLocks noChangeArrowheads="1"/>
          </p:cNvSpPr>
          <p:nvPr/>
        </p:nvSpPr>
        <p:spPr bwMode="auto">
          <a:xfrm>
            <a:off x="1981200" y="274638"/>
            <a:ext cx="8229600" cy="1143000"/>
          </a:xfrm>
          <a:prstGeom prst="rect">
            <a:avLst/>
          </a:prstGeom>
          <a:noFill/>
          <a:ln w="9525">
            <a:noFill/>
            <a:miter lim="800000"/>
            <a:headEnd/>
            <a:tailEnd/>
          </a:ln>
        </p:spPr>
        <p:txBody>
          <a:bodyPr anchor="ctr"/>
          <a:lstStyle/>
          <a:p>
            <a:pPr algn="ctr" eaLnBrk="1" hangingPunct="1">
              <a:defRPr/>
            </a:pPr>
            <a:r>
              <a:rPr lang="en-US" sz="3600" dirty="0">
                <a:latin typeface="+mj-lt"/>
              </a:rPr>
              <a:t>Duke Databank for Cardiovascular Disease</a:t>
            </a:r>
            <a:endParaRPr lang="en-US" sz="3600" kern="0" dirty="0">
              <a:solidFill>
                <a:srgbClr val="FF0000"/>
              </a:solidFill>
              <a:latin typeface="+mj-lt"/>
              <a:ea typeface="+mj-ea"/>
              <a:cs typeface="+mj-cs"/>
            </a:endParaRPr>
          </a:p>
        </p:txBody>
      </p:sp>
    </p:spTree>
    <p:custDataLst>
      <p:tags r:id="rId1"/>
    </p:custDataLst>
    <p:extLst>
      <p:ext uri="{BB962C8B-B14F-4D97-AF65-F5344CB8AC3E}">
        <p14:creationId xmlns:p14="http://schemas.microsoft.com/office/powerpoint/2010/main" val="3786934470"/>
      </p:ext>
    </p:extLst>
  </p:cSld>
  <p:clrMapOvr>
    <a:masterClrMapping/>
  </p:clrMapOvr>
  <p:transition spd="slow" advTm="72460"/>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idx="4294967295"/>
          </p:nvPr>
        </p:nvSpPr>
        <p:spPr>
          <a:xfrm>
            <a:off x="1981200" y="274638"/>
            <a:ext cx="8229600" cy="944562"/>
          </a:xfrm>
        </p:spPr>
        <p:txBody>
          <a:bodyPr>
            <a:normAutofit fontScale="90000"/>
          </a:bodyPr>
          <a:lstStyle/>
          <a:p>
            <a:pPr eaLnBrk="1" hangingPunct="1"/>
            <a:r>
              <a:rPr lang="en-US" altLang="en-US" sz="3600"/>
              <a:t/>
            </a:r>
            <a:br>
              <a:rPr lang="en-US" altLang="en-US" sz="3600"/>
            </a:br>
            <a:r>
              <a:rPr lang="en-US" altLang="en-US" sz="3600"/>
              <a:t>Three Major Concepts</a:t>
            </a:r>
            <a:r>
              <a:rPr lang="en-US" altLang="en-US" sz="3600" baseline="30000"/>
              <a:t>2</a:t>
            </a:r>
          </a:p>
        </p:txBody>
      </p:sp>
      <p:sp>
        <p:nvSpPr>
          <p:cNvPr id="10243" name="Rectangle 3"/>
          <p:cNvSpPr>
            <a:spLocks noGrp="1" noChangeArrowheads="1"/>
          </p:cNvSpPr>
          <p:nvPr>
            <p:ph type="body" idx="4294967295"/>
          </p:nvPr>
        </p:nvSpPr>
        <p:spPr>
          <a:xfrm>
            <a:off x="1981200" y="1676401"/>
            <a:ext cx="8229600" cy="4678363"/>
          </a:xfrm>
        </p:spPr>
        <p:txBody>
          <a:bodyPr>
            <a:normAutofit lnSpcReduction="10000"/>
          </a:bodyPr>
          <a:lstStyle/>
          <a:p>
            <a:pPr marL="0" indent="0">
              <a:lnSpc>
                <a:spcPct val="80000"/>
              </a:lnSpc>
              <a:buNone/>
              <a:defRPr/>
            </a:pPr>
            <a:r>
              <a:rPr lang="en-US" sz="1800" dirty="0"/>
              <a:t>1.</a:t>
            </a:r>
            <a:r>
              <a:rPr lang="en-US" sz="1800" b="1" dirty="0"/>
              <a:t> </a:t>
            </a:r>
            <a:r>
              <a:rPr lang="en-US" sz="2000" dirty="0"/>
              <a:t>Quality is a Measurable Phenomenon</a:t>
            </a:r>
          </a:p>
          <a:p>
            <a:pPr marL="628650" lvl="1" indent="-222250">
              <a:lnSpc>
                <a:spcPct val="80000"/>
              </a:lnSpc>
              <a:defRPr/>
            </a:pPr>
            <a:r>
              <a:rPr lang="en-US" sz="1800" dirty="0"/>
              <a:t> Six dimensions : Safe, effective, timely, patient-centered,</a:t>
            </a:r>
          </a:p>
          <a:p>
            <a:pPr marL="342900" lvl="1" indent="0">
              <a:lnSpc>
                <a:spcPct val="80000"/>
              </a:lnSpc>
              <a:buNone/>
              <a:defRPr/>
            </a:pPr>
            <a:r>
              <a:rPr lang="en-US" sz="1800" dirty="0"/>
              <a:t>     efficient, equitable</a:t>
            </a:r>
          </a:p>
          <a:p>
            <a:pPr marL="0" indent="0">
              <a:lnSpc>
                <a:spcPct val="80000"/>
              </a:lnSpc>
              <a:buNone/>
              <a:defRPr/>
            </a:pPr>
            <a:r>
              <a:rPr lang="en-US" sz="2000" dirty="0"/>
              <a:t>2. Safety</a:t>
            </a:r>
          </a:p>
          <a:p>
            <a:pPr marL="682625" lvl="1" indent="-276225">
              <a:lnSpc>
                <a:spcPct val="80000"/>
              </a:lnSpc>
              <a:defRPr/>
            </a:pPr>
            <a:r>
              <a:rPr lang="en-US" sz="1800" dirty="0">
                <a:solidFill>
                  <a:srgbClr val="FF0000"/>
                </a:solidFill>
              </a:rPr>
              <a:t>Errors are definable and measurable</a:t>
            </a:r>
          </a:p>
          <a:p>
            <a:pPr marL="682625" lvl="1" indent="-276225">
              <a:lnSpc>
                <a:spcPct val="80000"/>
              </a:lnSpc>
              <a:defRPr/>
            </a:pPr>
            <a:r>
              <a:rPr lang="en-US" sz="1800" dirty="0"/>
              <a:t>The right plan is defined on the basis of professional</a:t>
            </a:r>
          </a:p>
          <a:p>
            <a:pPr marL="682625" lvl="1" indent="-276225">
              <a:lnSpc>
                <a:spcPct val="80000"/>
              </a:lnSpc>
              <a:buNone/>
              <a:defRPr/>
            </a:pPr>
            <a:r>
              <a:rPr lang="en-US" sz="1800" dirty="0"/>
              <a:t>	standards</a:t>
            </a:r>
          </a:p>
          <a:p>
            <a:pPr marL="682625" lvl="1" indent="-276225">
              <a:lnSpc>
                <a:spcPct val="80000"/>
              </a:lnSpc>
              <a:defRPr/>
            </a:pPr>
            <a:r>
              <a:rPr lang="en-US" sz="1800" dirty="0"/>
              <a:t>To avoid errors, you must decide on the best plan in the</a:t>
            </a:r>
          </a:p>
          <a:p>
            <a:pPr marL="682625" lvl="2" indent="-276225">
              <a:lnSpc>
                <a:spcPct val="80000"/>
              </a:lnSpc>
              <a:buNone/>
              <a:defRPr/>
            </a:pPr>
            <a:r>
              <a:rPr lang="en-US" sz="1800" dirty="0"/>
              <a:t>     context of professional standards, and the plan must be</a:t>
            </a:r>
          </a:p>
          <a:p>
            <a:pPr marL="682625" lvl="2" indent="-276225">
              <a:lnSpc>
                <a:spcPct val="80000"/>
              </a:lnSpc>
              <a:buNone/>
              <a:defRPr/>
            </a:pPr>
            <a:r>
              <a:rPr lang="en-US" sz="1800" dirty="0"/>
              <a:t>     executed</a:t>
            </a:r>
          </a:p>
          <a:p>
            <a:pPr marL="0" indent="0">
              <a:lnSpc>
                <a:spcPct val="80000"/>
              </a:lnSpc>
              <a:buNone/>
              <a:defRPr/>
            </a:pPr>
            <a:r>
              <a:rPr lang="en-US" sz="2000" dirty="0"/>
              <a:t>3. Accountability</a:t>
            </a:r>
          </a:p>
          <a:p>
            <a:pPr marL="465138" lvl="1" indent="-58738">
              <a:lnSpc>
                <a:spcPct val="80000"/>
              </a:lnSpc>
              <a:defRPr/>
            </a:pPr>
            <a:r>
              <a:rPr lang="en-US" sz="1800" dirty="0"/>
              <a:t>   Measurable performance with consequences</a:t>
            </a:r>
          </a:p>
          <a:p>
            <a:pPr marL="465138" lvl="1" indent="-58738">
              <a:lnSpc>
                <a:spcPct val="80000"/>
              </a:lnSpc>
              <a:defRPr/>
            </a:pPr>
            <a:r>
              <a:rPr lang="en-US" sz="1800" dirty="0"/>
              <a:t>   Currently lies primarily with physicians</a:t>
            </a:r>
          </a:p>
          <a:p>
            <a:pPr marL="465138" lvl="1" indent="-58738">
              <a:lnSpc>
                <a:spcPct val="80000"/>
              </a:lnSpc>
              <a:defRPr/>
            </a:pPr>
            <a:r>
              <a:rPr lang="en-US" sz="1800" dirty="0">
                <a:solidFill>
                  <a:srgbClr val="FF0000"/>
                </a:solidFill>
              </a:rPr>
              <a:t>   Physicians will increasingly be held accountable for</a:t>
            </a:r>
          </a:p>
          <a:p>
            <a:pPr marL="406400" lvl="1" indent="0">
              <a:lnSpc>
                <a:spcPct val="80000"/>
              </a:lnSpc>
              <a:buNone/>
              <a:defRPr/>
            </a:pPr>
            <a:r>
              <a:rPr lang="en-US" sz="1800" dirty="0">
                <a:solidFill>
                  <a:srgbClr val="FF0000"/>
                </a:solidFill>
              </a:rPr>
              <a:t>     performance at the microsystem level</a:t>
            </a:r>
          </a:p>
          <a:p>
            <a:pPr marL="465138" lvl="1" indent="-58738">
              <a:lnSpc>
                <a:spcPct val="80000"/>
              </a:lnSpc>
              <a:buNone/>
              <a:defRPr/>
            </a:pPr>
            <a:r>
              <a:rPr lang="en-US" sz="1800" dirty="0"/>
              <a:t>								</a:t>
            </a:r>
            <a:endParaRPr lang="en-US" sz="1200" dirty="0"/>
          </a:p>
          <a:p>
            <a:pPr marL="609600" indent="-609600">
              <a:lnSpc>
                <a:spcPct val="80000"/>
              </a:lnSpc>
              <a:buNone/>
              <a:defRPr/>
            </a:pPr>
            <a:endParaRPr lang="en-US" sz="900" dirty="0"/>
          </a:p>
          <a:p>
            <a:pPr marL="609600" indent="-609600">
              <a:lnSpc>
                <a:spcPct val="80000"/>
              </a:lnSpc>
              <a:buNone/>
              <a:defRPr/>
            </a:pPr>
            <a:endParaRPr lang="en-US" sz="700" dirty="0"/>
          </a:p>
        </p:txBody>
      </p:sp>
    </p:spTree>
    <p:custDataLst>
      <p:tags r:id="rId1"/>
    </p:custDataLst>
    <p:extLst>
      <p:ext uri="{BB962C8B-B14F-4D97-AF65-F5344CB8AC3E}">
        <p14:creationId xmlns:p14="http://schemas.microsoft.com/office/powerpoint/2010/main" val="1989991938"/>
      </p:ext>
    </p:extLst>
  </p:cSld>
  <p:clrMapOvr>
    <a:masterClrMapping/>
  </p:clrMapOvr>
  <p:transition spd="slow" advTm="166395"/>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3"/>
          <p:cNvSpPr>
            <a:spLocks noGrp="1" noChangeArrowheads="1"/>
          </p:cNvSpPr>
          <p:nvPr>
            <p:ph type="body" idx="4294967295"/>
          </p:nvPr>
        </p:nvSpPr>
        <p:spPr>
          <a:xfrm>
            <a:off x="1981200" y="1066801"/>
            <a:ext cx="8229600" cy="4525963"/>
          </a:xfrm>
        </p:spPr>
        <p:txBody>
          <a:bodyPr/>
          <a:lstStyle/>
          <a:p>
            <a:pPr algn="ctr" eaLnBrk="1" hangingPunct="1">
              <a:buFontTx/>
              <a:buNone/>
            </a:pPr>
            <a:endParaRPr lang="en-US" altLang="en-US" sz="3600">
              <a:latin typeface="Arial" panose="020B0604020202020204" pitchFamily="34" charset="0"/>
            </a:endParaRPr>
          </a:p>
          <a:p>
            <a:pPr eaLnBrk="1" hangingPunct="1">
              <a:buFontTx/>
              <a:buNone/>
            </a:pPr>
            <a:r>
              <a:rPr lang="en-US" altLang="en-US" sz="3600">
                <a:latin typeface="Arial" panose="020B0604020202020204" pitchFamily="34" charset="0"/>
              </a:rPr>
              <a:t>           </a:t>
            </a:r>
            <a:r>
              <a:rPr lang="en-US" altLang="en-US" smtClean="0">
                <a:latin typeface="Arial" panose="020B0604020202020204" pitchFamily="34" charset="0"/>
              </a:rPr>
              <a:t>“Knowing is not enough; </a:t>
            </a:r>
          </a:p>
          <a:p>
            <a:pPr eaLnBrk="1" hangingPunct="1">
              <a:buFontTx/>
              <a:buNone/>
            </a:pPr>
            <a:r>
              <a:rPr lang="en-US" altLang="en-US" smtClean="0">
                <a:latin typeface="Arial" panose="020B0604020202020204" pitchFamily="34" charset="0"/>
              </a:rPr>
              <a:t>              we must apply.</a:t>
            </a:r>
          </a:p>
          <a:p>
            <a:pPr eaLnBrk="1" hangingPunct="1">
              <a:buFontTx/>
              <a:buNone/>
            </a:pPr>
            <a:r>
              <a:rPr lang="en-US" altLang="en-US" smtClean="0">
                <a:latin typeface="Arial" panose="020B0604020202020204" pitchFamily="34" charset="0"/>
              </a:rPr>
              <a:t>        </a:t>
            </a:r>
          </a:p>
          <a:p>
            <a:pPr eaLnBrk="1" hangingPunct="1">
              <a:buFontTx/>
              <a:buNone/>
            </a:pPr>
            <a:r>
              <a:rPr lang="en-US" altLang="en-US" smtClean="0">
                <a:latin typeface="Arial" panose="020B0604020202020204" pitchFamily="34" charset="0"/>
              </a:rPr>
              <a:t>            “Willing is not enough; </a:t>
            </a:r>
          </a:p>
          <a:p>
            <a:pPr eaLnBrk="1" hangingPunct="1">
              <a:buFontTx/>
              <a:buNone/>
            </a:pPr>
            <a:r>
              <a:rPr lang="en-US" altLang="en-US" smtClean="0">
                <a:latin typeface="Arial" panose="020B0604020202020204" pitchFamily="34" charset="0"/>
              </a:rPr>
              <a:t>             we must do.”</a:t>
            </a:r>
          </a:p>
          <a:p>
            <a:pPr eaLnBrk="1" hangingPunct="1">
              <a:buFontTx/>
              <a:buNone/>
            </a:pPr>
            <a:r>
              <a:rPr lang="en-US" altLang="en-US" smtClean="0">
                <a:latin typeface="Arial" panose="020B0604020202020204" pitchFamily="34" charset="0"/>
              </a:rPr>
              <a:t>                                             - Goethe </a:t>
            </a:r>
          </a:p>
        </p:txBody>
      </p:sp>
    </p:spTree>
    <p:custDataLst>
      <p:tags r:id="rId1"/>
    </p:custDataLst>
    <p:extLst>
      <p:ext uri="{BB962C8B-B14F-4D97-AF65-F5344CB8AC3E}">
        <p14:creationId xmlns:p14="http://schemas.microsoft.com/office/powerpoint/2010/main" val="2908844116"/>
      </p:ext>
    </p:extLst>
  </p:cSld>
  <p:clrMapOvr>
    <a:masterClrMapping/>
  </p:clrMapOvr>
  <p:transition spd="slow" advTm="42143"/>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idx="4294967295"/>
          </p:nvPr>
        </p:nvSpPr>
        <p:spPr/>
        <p:txBody>
          <a:bodyPr/>
          <a:lstStyle/>
          <a:p>
            <a:pPr eaLnBrk="1" hangingPunct="1"/>
            <a:r>
              <a:rPr lang="en-US" altLang="en-US" smtClean="0"/>
              <a:t>Focus</a:t>
            </a:r>
          </a:p>
        </p:txBody>
      </p:sp>
      <p:sp>
        <p:nvSpPr>
          <p:cNvPr id="21507" name="Rectangle 3"/>
          <p:cNvSpPr>
            <a:spLocks noGrp="1" noChangeArrowheads="1"/>
          </p:cNvSpPr>
          <p:nvPr>
            <p:ph type="body" idx="4294967295"/>
          </p:nvPr>
        </p:nvSpPr>
        <p:spPr/>
        <p:txBody>
          <a:bodyPr/>
          <a:lstStyle/>
          <a:p>
            <a:pPr marL="457200" indent="-457200"/>
            <a:r>
              <a:rPr lang="en-US" altLang="en-US" sz="2400">
                <a:latin typeface="Arial" panose="020B0604020202020204" pitchFamily="34" charset="0"/>
              </a:rPr>
              <a:t>You have been introduced to concepts and practices that will enable you to: </a:t>
            </a:r>
          </a:p>
          <a:p>
            <a:pPr marL="838200" lvl="1" indent="-381000"/>
            <a:r>
              <a:rPr lang="en-US" altLang="en-US" sz="2000">
                <a:latin typeface="Arial" panose="020B0604020202020204" pitchFamily="34" charset="0"/>
              </a:rPr>
              <a:t>Identify and document the processes in a health care setting, </a:t>
            </a:r>
          </a:p>
          <a:p>
            <a:pPr marL="838200" lvl="1" indent="-381000"/>
            <a:r>
              <a:rPr lang="en-US" altLang="en-US" sz="2000">
                <a:latin typeface="Arial" panose="020B0604020202020204" pitchFamily="34" charset="0"/>
              </a:rPr>
              <a:t>Collect and analyze information about processes in the health care setting, and</a:t>
            </a:r>
          </a:p>
          <a:p>
            <a:pPr marL="838200" lvl="1" indent="-381000"/>
            <a:r>
              <a:rPr lang="en-US" altLang="en-US" sz="2000">
                <a:latin typeface="Arial" panose="020B0604020202020204" pitchFamily="34" charset="0"/>
              </a:rPr>
              <a:t>Redesign the workflow processes and streamline this redesign</a:t>
            </a:r>
          </a:p>
          <a:p>
            <a:pPr marL="457200" indent="-457200"/>
            <a:r>
              <a:rPr lang="en-US" altLang="en-US" sz="2400">
                <a:latin typeface="Arial" panose="020B0604020202020204" pitchFamily="34" charset="0"/>
              </a:rPr>
              <a:t>Quality Improvement methods and tools enable you to: </a:t>
            </a:r>
          </a:p>
          <a:p>
            <a:pPr marL="838200" lvl="1" indent="-381000"/>
            <a:r>
              <a:rPr lang="en-US" altLang="en-US" sz="2000">
                <a:solidFill>
                  <a:srgbClr val="FF0000"/>
                </a:solidFill>
                <a:latin typeface="Arial" panose="020B0604020202020204" pitchFamily="34" charset="0"/>
              </a:rPr>
              <a:t>Collect and compile information on an ongoing basis, </a:t>
            </a:r>
          </a:p>
          <a:p>
            <a:pPr marL="838200" lvl="1" indent="-381000"/>
            <a:r>
              <a:rPr lang="en-US" altLang="en-US" sz="2000">
                <a:solidFill>
                  <a:srgbClr val="FF0000"/>
                </a:solidFill>
                <a:latin typeface="Arial" panose="020B0604020202020204" pitchFamily="34" charset="0"/>
              </a:rPr>
              <a:t>Analyze the information for root causes, </a:t>
            </a:r>
          </a:p>
          <a:p>
            <a:pPr marL="838200" lvl="1" indent="-381000"/>
            <a:r>
              <a:rPr lang="en-US" altLang="en-US" sz="2000">
                <a:solidFill>
                  <a:srgbClr val="FF0000"/>
                </a:solidFill>
                <a:latin typeface="Arial" panose="020B0604020202020204" pitchFamily="34" charset="0"/>
              </a:rPr>
              <a:t>Make decisions on how to eliminate these problems (process improvement), </a:t>
            </a:r>
          </a:p>
          <a:p>
            <a:pPr marL="838200" lvl="1" indent="-381000"/>
            <a:r>
              <a:rPr lang="en-US" altLang="en-US" sz="2000">
                <a:solidFill>
                  <a:srgbClr val="FF0000"/>
                </a:solidFill>
                <a:latin typeface="Arial" panose="020B0604020202020204" pitchFamily="34" charset="0"/>
              </a:rPr>
              <a:t>Change processes based on this analysis, and</a:t>
            </a:r>
          </a:p>
          <a:p>
            <a:pPr marL="838200" lvl="1" indent="-381000"/>
            <a:r>
              <a:rPr lang="en-US" altLang="en-US" sz="2000">
                <a:solidFill>
                  <a:srgbClr val="FF0000"/>
                </a:solidFill>
                <a:latin typeface="Arial" panose="020B0604020202020204" pitchFamily="34" charset="0"/>
              </a:rPr>
              <a:t>Redesign (strategic change), and set timetable for these steps</a:t>
            </a:r>
            <a:r>
              <a:rPr lang="en-US" altLang="en-US" sz="2000">
                <a:latin typeface="Arial" panose="020B0604020202020204" pitchFamily="34" charset="0"/>
              </a:rPr>
              <a:t>.</a:t>
            </a:r>
          </a:p>
        </p:txBody>
      </p:sp>
    </p:spTree>
    <p:custDataLst>
      <p:tags r:id="rId1"/>
    </p:custDataLst>
    <p:extLst>
      <p:ext uri="{BB962C8B-B14F-4D97-AF65-F5344CB8AC3E}">
        <p14:creationId xmlns:p14="http://schemas.microsoft.com/office/powerpoint/2010/main" val="2884165218"/>
      </p:ext>
    </p:extLst>
  </p:cSld>
  <p:clrMapOvr>
    <a:masterClrMapping/>
  </p:clrMapOvr>
  <p:transition spd="slow" advTm="64753"/>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PPSNARRATIONPROPS" val="P:\Duke\10_8_1\proc wav\10_8_1_02.wav"/>
  <p:tag name="PPSNARRATION" val="2,44456157,P:\Duke\Completed\10_8_1\10_8_1_Lecture_Trans\comp10_unit8-1_lecture_slides\Media.ppcx"/>
</p:tagLst>
</file>

<file path=ppt/tags/tag10.xml><?xml version="1.0" encoding="utf-8"?>
<p:tagLst xmlns:a="http://schemas.openxmlformats.org/drawingml/2006/main" xmlns:r="http://schemas.openxmlformats.org/officeDocument/2006/relationships" xmlns:p="http://schemas.openxmlformats.org/presentationml/2006/main">
  <p:tag name="PPSNARRATIONPROPS" val="P:\Duke\ReRecords\10_8_1_11a.wav"/>
  <p:tag name="PPSNARRATION" val="11,44456157,P:\Duke\Completed\10_8_1\10_8_1_Lecture_Trans\comp10_unit8-1_lecture_slides\Media.ppcx"/>
</p:tagLst>
</file>

<file path=ppt/tags/tag11.xml><?xml version="1.0" encoding="utf-8"?>
<p:tagLst xmlns:a="http://schemas.openxmlformats.org/drawingml/2006/main" xmlns:r="http://schemas.openxmlformats.org/officeDocument/2006/relationships" xmlns:p="http://schemas.openxmlformats.org/presentationml/2006/main">
  <p:tag name="PPSNARRATIONPROPS" val="P:\Duke\10_8_1\proc wav\10_8_1_12.wav"/>
  <p:tag name="PPSNARRATION" val="12,44456157,P:\Duke\Completed\10_8_1\10_8_1_Lecture_Trans\comp10_unit8-1_lecture_slides\Media.ppcx"/>
</p:tagLst>
</file>

<file path=ppt/tags/tag12.xml><?xml version="1.0" encoding="utf-8"?>
<p:tagLst xmlns:a="http://schemas.openxmlformats.org/drawingml/2006/main" xmlns:r="http://schemas.openxmlformats.org/officeDocument/2006/relationships" xmlns:p="http://schemas.openxmlformats.org/presentationml/2006/main">
  <p:tag name="PPSNARRATIONPROPS" val="P:\Duke\10_8_2\proc wav\10_8_2_04.wav"/>
  <p:tag name="PPSNARRATION" val="4,610829136,P:\Duke\10_8_2\comp10-unit8-2_lecture_slides\Media.ppcx"/>
</p:tagLst>
</file>

<file path=ppt/tags/tag13.xml><?xml version="1.0" encoding="utf-8"?>
<p:tagLst xmlns:a="http://schemas.openxmlformats.org/drawingml/2006/main" xmlns:r="http://schemas.openxmlformats.org/officeDocument/2006/relationships" xmlns:p="http://schemas.openxmlformats.org/presentationml/2006/main">
  <p:tag name="PPSNARRATIONPROPS" val="P:\Duke\10_8_2\proc wav\10_8_2_05.wav"/>
  <p:tag name="PPSNARRATION" val="5,610829136,P:\Duke\10_8_2\comp10-unit8-2_lecture_slides\Media.ppcx"/>
</p:tagLst>
</file>

<file path=ppt/tags/tag14.xml><?xml version="1.0" encoding="utf-8"?>
<p:tagLst xmlns:a="http://schemas.openxmlformats.org/drawingml/2006/main" xmlns:r="http://schemas.openxmlformats.org/officeDocument/2006/relationships" xmlns:p="http://schemas.openxmlformats.org/presentationml/2006/main">
  <p:tag name="PPSNARRATIONPROPS" val="P:\Duke\10_8_2\proc wav\10_8_2_06.wav"/>
  <p:tag name="PPSNARRATION" val="6,610829136,P:\Duke\10_8_2\comp10-unit8-2_lecture_slides\Media.ppcx"/>
</p:tagLst>
</file>

<file path=ppt/tags/tag15.xml><?xml version="1.0" encoding="utf-8"?>
<p:tagLst xmlns:a="http://schemas.openxmlformats.org/drawingml/2006/main" xmlns:r="http://schemas.openxmlformats.org/officeDocument/2006/relationships" xmlns:p="http://schemas.openxmlformats.org/presentationml/2006/main">
  <p:tag name="PPSNARRATIONPROPS" val="P:\Duke\10_8_2\proc wav\10_8_2_07.wav"/>
  <p:tag name="PPSNARRATION" val="7,610829136,P:\Duke\10_8_2\comp10-unit8-2_lecture_slides\Media.ppcx"/>
</p:tagLst>
</file>

<file path=ppt/tags/tag16.xml><?xml version="1.0" encoding="utf-8"?>
<p:tagLst xmlns:a="http://schemas.openxmlformats.org/drawingml/2006/main" xmlns:r="http://schemas.openxmlformats.org/officeDocument/2006/relationships" xmlns:p="http://schemas.openxmlformats.org/presentationml/2006/main">
  <p:tag name="PPSNARRATIONPROPS" val="P:\Duke\10_8_2\proc wav\10_8_2_08.wav"/>
  <p:tag name="PPSNARRATION" val="8,610829136,P:\Duke\10_8_2\comp10-unit8-2_lecture_slides\Media.ppcx"/>
</p:tagLst>
</file>

<file path=ppt/tags/tag17.xml><?xml version="1.0" encoding="utf-8"?>
<p:tagLst xmlns:a="http://schemas.openxmlformats.org/drawingml/2006/main" xmlns:r="http://schemas.openxmlformats.org/officeDocument/2006/relationships" xmlns:p="http://schemas.openxmlformats.org/presentationml/2006/main">
  <p:tag name="PPSNARRATIONPROPS" val="P:\Duke\10_8_2\proc wav\10_8_2_09.wav"/>
  <p:tag name="PPSNARRATION" val="9,610829136,P:\Duke\10_8_2\comp10-unit8-2_lecture_slides\Media.ppcx"/>
</p:tagLst>
</file>

<file path=ppt/tags/tag18.xml><?xml version="1.0" encoding="utf-8"?>
<p:tagLst xmlns:a="http://schemas.openxmlformats.org/drawingml/2006/main" xmlns:r="http://schemas.openxmlformats.org/officeDocument/2006/relationships" xmlns:p="http://schemas.openxmlformats.org/presentationml/2006/main">
  <p:tag name="PPSNARRATIONPROPS" val="P:\Duke\10_8_2\proc wav\10_8_2_10.wav"/>
  <p:tag name="PPSNARRATION" val="10,610829136,P:\Duke\10_8_2\comp10-unit8-2_lecture_slides\Media.ppcx"/>
</p:tagLst>
</file>

<file path=ppt/tags/tag19.xml><?xml version="1.0" encoding="utf-8"?>
<p:tagLst xmlns:a="http://schemas.openxmlformats.org/drawingml/2006/main" xmlns:r="http://schemas.openxmlformats.org/officeDocument/2006/relationships" xmlns:p="http://schemas.openxmlformats.org/presentationml/2006/main">
  <p:tag name="PPSNARRATIONPROPS" val="P:\Duke\10_8_2\proc wav\10_8_2_11.wav"/>
  <p:tag name="PPSNARRATION" val="11,610829136,P:\Duke\10_8_2\comp10-unit8-2_lecture_slides\Media.ppcx"/>
</p:tagLst>
</file>

<file path=ppt/tags/tag2.xml><?xml version="1.0" encoding="utf-8"?>
<p:tagLst xmlns:a="http://schemas.openxmlformats.org/drawingml/2006/main" xmlns:r="http://schemas.openxmlformats.org/officeDocument/2006/relationships" xmlns:p="http://schemas.openxmlformats.org/presentationml/2006/main">
  <p:tag name="PPSNARRATIONPROPS" val="P:\Duke\10_8_1\proc wav\10_8_1_03.wav"/>
  <p:tag name="PPSNARRATION" val="3,44456157,P:\Duke\Completed\10_8_1\10_8_1_Lecture_Trans\comp10_unit8-1_lecture_slides\Media.ppcx"/>
</p:tagLst>
</file>

<file path=ppt/tags/tag20.xml><?xml version="1.0" encoding="utf-8"?>
<p:tagLst xmlns:a="http://schemas.openxmlformats.org/drawingml/2006/main" xmlns:r="http://schemas.openxmlformats.org/officeDocument/2006/relationships" xmlns:p="http://schemas.openxmlformats.org/presentationml/2006/main">
  <p:tag name="PPSNARRATIONPROPS" val="P:\Duke\10_8_2\proc wav\10_8_2_12.wav"/>
  <p:tag name="PPSNARRATION" val="12,610829136,P:\Duke\10_8_2\comp10-unit8-2_lecture_slides\Media.ppcx"/>
</p:tagLst>
</file>

<file path=ppt/tags/tag21.xml><?xml version="1.0" encoding="utf-8"?>
<p:tagLst xmlns:a="http://schemas.openxmlformats.org/drawingml/2006/main" xmlns:r="http://schemas.openxmlformats.org/officeDocument/2006/relationships" xmlns:p="http://schemas.openxmlformats.org/presentationml/2006/main">
  <p:tag name="PPSNARRATIONPROPS" val="P:\Duke\10_8_2\proc wav\10_8_2_13.wav"/>
  <p:tag name="PPSNARRATION" val="13,610829136,P:\Duke\10_8_2\comp10-unit8-2_lecture_slides\Media.ppcx"/>
</p:tagLst>
</file>

<file path=ppt/tags/tag22.xml><?xml version="1.0" encoding="utf-8"?>
<p:tagLst xmlns:a="http://schemas.openxmlformats.org/drawingml/2006/main" xmlns:r="http://schemas.openxmlformats.org/officeDocument/2006/relationships" xmlns:p="http://schemas.openxmlformats.org/presentationml/2006/main">
  <p:tag name="PPSNARRATIONPROPS" val="P:\Duke\10_8_2\proc wav\10_8_2_14.wav"/>
  <p:tag name="PPSNARRATION" val="14,610829136,P:\Duke\10_8_2\comp10-unit8-2_lecture_slides\Media.ppcx"/>
</p:tagLst>
</file>

<file path=ppt/tags/tag23.xml><?xml version="1.0" encoding="utf-8"?>
<p:tagLst xmlns:a="http://schemas.openxmlformats.org/drawingml/2006/main" xmlns:r="http://schemas.openxmlformats.org/officeDocument/2006/relationships" xmlns:p="http://schemas.openxmlformats.org/presentationml/2006/main">
  <p:tag name="PPSNARRATIONPROPS" val="P:\Duke\10_8_2\proc wav\10_8_2_15.wav"/>
  <p:tag name="PPSNARRATION" val="15,610829136,P:\Duke\10_8_2\comp10-unit8-2_lecture_slides\Media.ppcx"/>
</p:tagLst>
</file>

<file path=ppt/tags/tag24.xml><?xml version="1.0" encoding="utf-8"?>
<p:tagLst xmlns:a="http://schemas.openxmlformats.org/drawingml/2006/main" xmlns:r="http://schemas.openxmlformats.org/officeDocument/2006/relationships" xmlns:p="http://schemas.openxmlformats.org/presentationml/2006/main">
  <p:tag name="PPSNARRATIONPROPS" val="P:\Duke\10_8_2\proc wav\10_8_2_16.wav"/>
  <p:tag name="PPSNARRATION" val="16,610829136,P:\Duke\10_8_2\comp10-unit8-2_lecture_slides\Media.ppcx"/>
</p:tagLst>
</file>

<file path=ppt/tags/tag25.xml><?xml version="1.0" encoding="utf-8"?>
<p:tagLst xmlns:a="http://schemas.openxmlformats.org/drawingml/2006/main" xmlns:r="http://schemas.openxmlformats.org/officeDocument/2006/relationships" xmlns:p="http://schemas.openxmlformats.org/presentationml/2006/main">
  <p:tag name="PPSNARRATIONPROPS" val="P:\Duke\10_8_2\proc wav\10_8_2_17.wav"/>
  <p:tag name="PPSNARRATION" val="17,610829136,P:\Duke\10_8_2\comp10-unit8-2_lecture_slides\Media.ppcx"/>
</p:tagLst>
</file>

<file path=ppt/tags/tag26.xml><?xml version="1.0" encoding="utf-8"?>
<p:tagLst xmlns:a="http://schemas.openxmlformats.org/drawingml/2006/main" xmlns:r="http://schemas.openxmlformats.org/officeDocument/2006/relationships" xmlns:p="http://schemas.openxmlformats.org/presentationml/2006/main">
  <p:tag name="PPSNARRATIONPROPS" val="P:\Duke\10_8_2\proc wav\10_8_2_18.wav"/>
  <p:tag name="PPSNARRATION" val="18,610829136,P:\Duke\10_8_2\comp10-unit8-2_lecture_slides\Media.ppcx"/>
</p:tagLst>
</file>

<file path=ppt/tags/tag27.xml><?xml version="1.0" encoding="utf-8"?>
<p:tagLst xmlns:a="http://schemas.openxmlformats.org/drawingml/2006/main" xmlns:r="http://schemas.openxmlformats.org/officeDocument/2006/relationships" xmlns:p="http://schemas.openxmlformats.org/presentationml/2006/main">
  <p:tag name="PPSNARRATIONPROPS" val="P:\Duke\10_8_2\proc wav\10_8_2_19.wav"/>
  <p:tag name="PPSNARRATION" val="19,610829136,P:\Duke\10_8_2\comp10-unit8-2_lecture_slides\Media.ppcx"/>
</p:tagLst>
</file>

<file path=ppt/tags/tag28.xml><?xml version="1.0" encoding="utf-8"?>
<p:tagLst xmlns:a="http://schemas.openxmlformats.org/drawingml/2006/main" xmlns:r="http://schemas.openxmlformats.org/officeDocument/2006/relationships" xmlns:p="http://schemas.openxmlformats.org/presentationml/2006/main">
  <p:tag name="PPSNARRATIONPROPS" val="P:\Duke\10_8_2\proc wav\10_8_2_20.wav"/>
  <p:tag name="PPSNARRATION" val="20,610829136,P:\Duke\10_8_2\comp10-unit8-2_lecture_slides\Media.ppcx"/>
</p:tagLst>
</file>

<file path=ppt/tags/tag29.xml><?xml version="1.0" encoding="utf-8"?>
<p:tagLst xmlns:a="http://schemas.openxmlformats.org/drawingml/2006/main" xmlns:r="http://schemas.openxmlformats.org/officeDocument/2006/relationships" xmlns:p="http://schemas.openxmlformats.org/presentationml/2006/main">
  <p:tag name="PPSNARRATIONPROPS" val="P:\Duke\10_8_2\proc wav\10_8_2_21.wav"/>
  <p:tag name="PPSNARRATION" val="21,610829136,P:\Duke\10_8_2\comp10-unit8-2_lecture_slides\Media.ppcx"/>
</p:tagLst>
</file>

<file path=ppt/tags/tag3.xml><?xml version="1.0" encoding="utf-8"?>
<p:tagLst xmlns:a="http://schemas.openxmlformats.org/drawingml/2006/main" xmlns:r="http://schemas.openxmlformats.org/officeDocument/2006/relationships" xmlns:p="http://schemas.openxmlformats.org/presentationml/2006/main">
  <p:tag name="PPSNARRATIONPROPS" val="P:\Duke\10_8_1\proc wav\10_8_1_04.wav"/>
  <p:tag name="PPSNARRATION" val="4,44456157,P:\Duke\Completed\10_8_1\10_8_1_Lecture_Trans\comp10_unit8-1_lecture_slides\Media.ppcx"/>
</p:tagLst>
</file>

<file path=ppt/tags/tag30.xml><?xml version="1.0" encoding="utf-8"?>
<p:tagLst xmlns:a="http://schemas.openxmlformats.org/drawingml/2006/main" xmlns:r="http://schemas.openxmlformats.org/officeDocument/2006/relationships" xmlns:p="http://schemas.openxmlformats.org/presentationml/2006/main">
  <p:tag name="PPSNARRATIONPROPS" val="P:\Duke\10_8_2\proc wav\10_8_2_22.wav"/>
  <p:tag name="PPSNARRATION" val="22,610829136,P:\Duke\10_8_2\comp10-unit8-2_lecture_slides\Media.ppcx"/>
</p:tagLst>
</file>

<file path=ppt/tags/tag31.xml><?xml version="1.0" encoding="utf-8"?>
<p:tagLst xmlns:a="http://schemas.openxmlformats.org/drawingml/2006/main" xmlns:r="http://schemas.openxmlformats.org/officeDocument/2006/relationships" xmlns:p="http://schemas.openxmlformats.org/presentationml/2006/main">
  <p:tag name="PPSNARRATIONPROPS" val="P:\Duke\10_8_2\proc wav\10_8_2_23.wav"/>
  <p:tag name="PPSNARRATION" val="23,610829136,P:\Duke\10_8_2\comp10-unit8-2_lecture_slides\Media.ppcx"/>
</p:tagLst>
</file>

<file path=ppt/tags/tag32.xml><?xml version="1.0" encoding="utf-8"?>
<p:tagLst xmlns:a="http://schemas.openxmlformats.org/drawingml/2006/main" xmlns:r="http://schemas.openxmlformats.org/officeDocument/2006/relationships" xmlns:p="http://schemas.openxmlformats.org/presentationml/2006/main">
  <p:tag name="PPSNARRATIONPROPS" val="P:\Duke\10_8_2\proc wav\10_8_2_24.wav"/>
  <p:tag name="PPSNARRATION" val="24,610829136,P:\Duke\10_8_2\comp10-unit8-2_lecture_slides\Media.ppcx"/>
</p:tagLst>
</file>

<file path=ppt/tags/tag33.xml><?xml version="1.0" encoding="utf-8"?>
<p:tagLst xmlns:a="http://schemas.openxmlformats.org/drawingml/2006/main" xmlns:r="http://schemas.openxmlformats.org/officeDocument/2006/relationships" xmlns:p="http://schemas.openxmlformats.org/presentationml/2006/main">
  <p:tag name="PPSNARRATIONPROPS" val="P:\Duke\10_8_2\proc wav\10_8_2_25.wav"/>
  <p:tag name="PPSNARRATION" val="25,610829136,P:\Duke\10_8_2\comp10-unit8-2_lecture_slides\Media.ppcx"/>
</p:tagLst>
</file>

<file path=ppt/tags/tag34.xml><?xml version="1.0" encoding="utf-8"?>
<p:tagLst xmlns:a="http://schemas.openxmlformats.org/drawingml/2006/main" xmlns:r="http://schemas.openxmlformats.org/officeDocument/2006/relationships" xmlns:p="http://schemas.openxmlformats.org/presentationml/2006/main">
  <p:tag name="PPSNARRATIONPROPS" val="P:\Duke\10_8_2\proc wav\10_8_2_26.wav"/>
  <p:tag name="PPSNARRATION" val="26,610829136,P:\Duke\10_8_2\comp10-unit8-2_lecture_slides\Media.ppcx"/>
</p:tagLst>
</file>

<file path=ppt/tags/tag35.xml><?xml version="1.0" encoding="utf-8"?>
<p:tagLst xmlns:a="http://schemas.openxmlformats.org/drawingml/2006/main" xmlns:r="http://schemas.openxmlformats.org/officeDocument/2006/relationships" xmlns:p="http://schemas.openxmlformats.org/presentationml/2006/main">
  <p:tag name="PPSNARRATIONPROPS" val="P:\Duke\10_8_1\proc wav\10_8_1_13.wav"/>
  <p:tag name="PPSNARRATION" val="13,44456157,P:\Duke\Completed\10_8_1\10_8_1_Lecture_Trans\comp10_unit8-1_lecture_slides\Media.ppcx"/>
</p:tagLst>
</file>

<file path=ppt/tags/tag36.xml><?xml version="1.0" encoding="utf-8"?>
<p:tagLst xmlns:a="http://schemas.openxmlformats.org/drawingml/2006/main" xmlns:r="http://schemas.openxmlformats.org/officeDocument/2006/relationships" xmlns:p="http://schemas.openxmlformats.org/presentationml/2006/main">
  <p:tag name="PPSNARRATIONPROPS" val="P:\Duke\10_8_1\proc wav\10_8_1_14.wav"/>
  <p:tag name="PPSNARRATION" val="14,44456157,P:\Duke\Completed\10_8_1\10_8_1_Lecture_Trans\comp10_unit8-1_lecture_slides\Media.ppcx"/>
</p:tagLst>
</file>

<file path=ppt/tags/tag4.xml><?xml version="1.0" encoding="utf-8"?>
<p:tagLst xmlns:a="http://schemas.openxmlformats.org/drawingml/2006/main" xmlns:r="http://schemas.openxmlformats.org/officeDocument/2006/relationships" xmlns:p="http://schemas.openxmlformats.org/presentationml/2006/main">
  <p:tag name="PPSNARRATIONPROPS" val="P:\Duke\10_8_1\proc wav\10_8_1_05.wav"/>
  <p:tag name="PPSNARRATION" val="5,44456157,P:\Duke\Completed\10_8_1\10_8_1_Lecture_Trans\comp10_unit8-1_lecture_slides\Media.ppcx"/>
</p:tagLst>
</file>

<file path=ppt/tags/tag5.xml><?xml version="1.0" encoding="utf-8"?>
<p:tagLst xmlns:a="http://schemas.openxmlformats.org/drawingml/2006/main" xmlns:r="http://schemas.openxmlformats.org/officeDocument/2006/relationships" xmlns:p="http://schemas.openxmlformats.org/presentationml/2006/main">
  <p:tag name="PPSNARRATIONPROPS" val="P:\Duke\10_8_1\proc wav\10_8_1_06.wav"/>
  <p:tag name="PPSNARRATION" val="6,44456157,P:\Duke\Completed\10_8_1\10_8_1_Lecture_Trans\comp10_unit8-1_lecture_slides\Media.ppcx"/>
</p:tagLst>
</file>

<file path=ppt/tags/tag6.xml><?xml version="1.0" encoding="utf-8"?>
<p:tagLst xmlns:a="http://schemas.openxmlformats.org/drawingml/2006/main" xmlns:r="http://schemas.openxmlformats.org/officeDocument/2006/relationships" xmlns:p="http://schemas.openxmlformats.org/presentationml/2006/main">
  <p:tag name="PPSNARRATIONPROPS" val="P:\Duke\10_8_1\proc wav\10_8_1_07.wav"/>
  <p:tag name="PPSNARRATION" val="7,44456157,P:\Duke\Completed\10_8_1\10_8_1_Lecture_Trans\comp10_unit8-1_lecture_slides\Media.ppcx"/>
</p:tagLst>
</file>

<file path=ppt/tags/tag7.xml><?xml version="1.0" encoding="utf-8"?>
<p:tagLst xmlns:a="http://schemas.openxmlformats.org/drawingml/2006/main" xmlns:r="http://schemas.openxmlformats.org/officeDocument/2006/relationships" xmlns:p="http://schemas.openxmlformats.org/presentationml/2006/main">
  <p:tag name="PPSNARRATIONPROPS" val="P:\Duke\ReRecords\10_8_1_08a.wav"/>
  <p:tag name="PPSNARRATION" val="8,44456157,P:\Duke\Completed\10_8_1\10_8_1_Lecture_Trans\comp10_unit8-1_lecture_slides\Media.ppcx"/>
</p:tagLst>
</file>

<file path=ppt/tags/tag8.xml><?xml version="1.0" encoding="utf-8"?>
<p:tagLst xmlns:a="http://schemas.openxmlformats.org/drawingml/2006/main" xmlns:r="http://schemas.openxmlformats.org/officeDocument/2006/relationships" xmlns:p="http://schemas.openxmlformats.org/presentationml/2006/main">
  <p:tag name="PPSNARRATIONPROPS" val="P:\Duke\10_8_1\proc wav\10_8_1_09.wav"/>
  <p:tag name="PPSNARRATION" val="9,44456157,P:\Duke\Completed\10_8_1\10_8_1_Lecture_Trans\comp10_unit8-1_lecture_slides\Media.ppcx"/>
</p:tagLst>
</file>

<file path=ppt/tags/tag9.xml><?xml version="1.0" encoding="utf-8"?>
<p:tagLst xmlns:a="http://schemas.openxmlformats.org/drawingml/2006/main" xmlns:r="http://schemas.openxmlformats.org/officeDocument/2006/relationships" xmlns:p="http://schemas.openxmlformats.org/presentationml/2006/main">
  <p:tag name="PPSNARRATIONPROPS" val="P:\Duke\10_8_1\proc wav\10_8_1_10.wav"/>
  <p:tag name="PPSNARRATION" val="10,44456157,P:\Duke\Completed\10_8_1\10_8_1_Lecture_Trans\comp10_unit8-1_lecture_slides\Media.ppcx"/>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7222C76DF9BD8349B0CA3C9A1AA4C548" ma:contentTypeVersion="112" ma:contentTypeDescription="Create a new document." ma:contentTypeScope="" ma:versionID="3ba740bbfea08ad42b5fb892d4577724">
  <xsd:schema xmlns:xsd="http://www.w3.org/2001/XMLSchema" xmlns:xs="http://www.w3.org/2001/XMLSchema" xmlns:p="http://schemas.microsoft.com/office/2006/metadata/properties" xmlns:ns3="http://schemas.microsoft.com/sharepoint/v4" xmlns:ns4="9fff0862-dda6-4fd7-9437-296e7a0fcd45" xmlns:ns5="7dcc4a76-b6f0-4a5c-8242-557922f7abb0" targetNamespace="http://schemas.microsoft.com/office/2006/metadata/properties" ma:root="true" ma:fieldsID="f7fd287cc537a47f0d39eda5b7439aef" ns3:_="" ns4:_="" ns5:_="">
    <xsd:import namespace="http://schemas.microsoft.com/sharepoint/v4"/>
    <xsd:import namespace="9fff0862-dda6-4fd7-9437-296e7a0fcd45"/>
    <xsd:import namespace="7dcc4a76-b6f0-4a5c-8242-557922f7abb0"/>
    <xsd:element name="properties">
      <xsd:complexType>
        <xsd:sequence>
          <xsd:element name="documentManagement">
            <xsd:complexType>
              <xsd:all>
                <xsd:element ref="ns3:IconOverlay" minOccurs="0"/>
                <xsd:element ref="ns4:MediaServiceMetadata" minOccurs="0"/>
                <xsd:element ref="ns4:MediaServiceFastMetadata" minOccurs="0"/>
                <xsd:element ref="ns4:MediaServiceAutoTags" minOccurs="0"/>
                <xsd:element ref="ns4:MediaServiceDateTaken" minOccurs="0"/>
                <xsd:element ref="ns5:SharedWithUsers" minOccurs="0"/>
                <xsd:element ref="ns5:SharedWithDetails" minOccurs="0"/>
                <xsd:element ref="ns4:MediaServiceOCR" minOccurs="0"/>
                <xsd:element ref="ns4:MediaServiceEventHashCode" minOccurs="0"/>
                <xsd:element ref="ns4:MediaServiceGenerationTime" minOccurs="0"/>
                <xsd:element ref="ns4:MediaServiceLocation" minOccurs="0"/>
                <xsd:element ref="ns4:MediaServiceAutoKeyPoints" minOccurs="0"/>
                <xsd:element ref="ns4: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4" elementFormDefault="qualified">
    <xsd:import namespace="http://schemas.microsoft.com/office/2006/documentManagement/types"/>
    <xsd:import namespace="http://schemas.microsoft.com/office/infopath/2007/PartnerControls"/>
    <xsd:element name="IconOverlay" ma:index="9" nillable="true" ma:displayName="IconOverlay" ma:hidden="true" ma:internalName="IconOverlay">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9fff0862-dda6-4fd7-9437-296e7a0fcd45" elementFormDefault="qualified">
    <xsd:import namespace="http://schemas.microsoft.com/office/2006/documentManagement/types"/>
    <xsd:import namespace="http://schemas.microsoft.com/office/infopath/2007/PartnerControls"/>
    <xsd:element name="MediaServiceMetadata" ma:index="10" nillable="true" ma:displayName="MediaServiceMetadata" ma:description="" ma:hidden="true" ma:internalName="MediaServiceMetadata" ma:readOnly="true">
      <xsd:simpleType>
        <xsd:restriction base="dms:Note"/>
      </xsd:simpleType>
    </xsd:element>
    <xsd:element name="MediaServiceFastMetadata" ma:index="11" nillable="true" ma:displayName="MediaServiceFastMetadata" ma:description="" ma:hidden="true" ma:internalName="MediaServiceFastMetadata" ma:readOnly="true">
      <xsd:simpleType>
        <xsd:restriction base="dms:Note"/>
      </xsd:simpleType>
    </xsd:element>
    <xsd:element name="MediaServiceAutoTags" ma:index="12" nillable="true" ma:displayName="MediaServiceAutoTags" ma:description="" ma:internalName="MediaServiceAutoTags" ma:readOnly="true">
      <xsd:simpleType>
        <xsd:restriction base="dms:Text"/>
      </xsd:simpleType>
    </xsd:element>
    <xsd:element name="MediaServiceDateTaken" ma:index="13" nillable="true" ma:displayName="MediaServiceDateTaken" ma:description="" ma:hidden="true" ma:internalName="MediaServiceDateTaken" ma:readOnly="true">
      <xsd:simpleType>
        <xsd:restriction base="dms:Text"/>
      </xsd:simpleType>
    </xsd:element>
    <xsd:element name="MediaServiceOCR" ma:index="16" nillable="true" ma:displayName="MediaServiceOCR" ma:internalName="MediaServiceOCR" ma:readOnly="true">
      <xsd:simpleType>
        <xsd:restriction base="dms:Note">
          <xsd:maxLength value="255"/>
        </xsd:restriction>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Location" ma:index="19" nillable="true" ma:displayName="Location" ma:internalName="MediaServiceLocation" ma:readOnly="true">
      <xsd:simpleType>
        <xsd:restriction base="dms:Text"/>
      </xsd:simpleType>
    </xsd:element>
    <xsd:element name="MediaServiceAutoKeyPoints" ma:index="20" nillable="true" ma:displayName="MediaServiceAutoKeyPoints" ma:hidden="true" ma:internalName="MediaServiceAutoKeyPoints" ma:readOnly="true">
      <xsd:simpleType>
        <xsd:restriction base="dms:Note"/>
      </xsd:simpleType>
    </xsd:element>
    <xsd:element name="MediaServiceKeyPoints" ma:index="21"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7dcc4a76-b6f0-4a5c-8242-557922f7abb0" elementFormDefault="qualified">
    <xsd:import namespace="http://schemas.microsoft.com/office/2006/documentManagement/types"/>
    <xsd:import namespace="http://schemas.microsoft.com/office/infopath/2007/PartnerControls"/>
    <xsd:element name="SharedWithUsers" ma:index="14"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description=""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ma:index="8" ma:displayName="Keywords"/>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IconOverlay xmlns="http://schemas.microsoft.com/sharepoint/v4" xsi:nil="true"/>
  </documentManagement>
</p:properties>
</file>

<file path=customXml/itemProps1.xml><?xml version="1.0" encoding="utf-8"?>
<ds:datastoreItem xmlns:ds="http://schemas.openxmlformats.org/officeDocument/2006/customXml" ds:itemID="{7BC3AB7D-6A21-4B52-A7AD-8FCDA87533C9}"/>
</file>

<file path=customXml/itemProps2.xml><?xml version="1.0" encoding="utf-8"?>
<ds:datastoreItem xmlns:ds="http://schemas.openxmlformats.org/officeDocument/2006/customXml" ds:itemID="{69CA499B-0876-4AB9-961A-36711BB31C50}"/>
</file>

<file path=customXml/itemProps3.xml><?xml version="1.0" encoding="utf-8"?>
<ds:datastoreItem xmlns:ds="http://schemas.openxmlformats.org/officeDocument/2006/customXml" ds:itemID="{C7D7E8BA-80E0-46FA-A1DE-0E4F72265C86}"/>
</file>

<file path=docProps/app.xml><?xml version="1.0" encoding="utf-8"?>
<Properties xmlns="http://schemas.openxmlformats.org/officeDocument/2006/extended-properties" xmlns:vt="http://schemas.openxmlformats.org/officeDocument/2006/docPropsVTypes">
  <TotalTime>705</TotalTime>
  <Words>7997</Words>
  <Application>Microsoft Office PowerPoint</Application>
  <PresentationFormat>Widescreen</PresentationFormat>
  <Paragraphs>650</Paragraphs>
  <Slides>37</Slides>
  <Notes>36</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37</vt:i4>
      </vt:variant>
    </vt:vector>
  </HeadingPairs>
  <TitlesOfParts>
    <vt:vector size="42" baseType="lpstr">
      <vt:lpstr>Arial</vt:lpstr>
      <vt:lpstr>Calibri</vt:lpstr>
      <vt:lpstr>Calibri Light</vt:lpstr>
      <vt:lpstr>Times New Roman</vt:lpstr>
      <vt:lpstr>Office Theme</vt:lpstr>
      <vt:lpstr>Unit 10: Fundamentals of Health Workflow Process  Analysis and Redesign</vt:lpstr>
      <vt:lpstr>Learning Objectives</vt:lpstr>
      <vt:lpstr>Topics</vt:lpstr>
      <vt:lpstr>Quality Improvement in the Health Care Setting</vt:lpstr>
      <vt:lpstr>Putting Quality Into Practice</vt:lpstr>
      <vt:lpstr>PowerPoint Presentation</vt:lpstr>
      <vt:lpstr> Three Major Concepts2</vt:lpstr>
      <vt:lpstr>PowerPoint Presentation</vt:lpstr>
      <vt:lpstr>Focus</vt:lpstr>
      <vt:lpstr>Quality Improvement in Health Care Settings</vt:lpstr>
      <vt:lpstr>Foundations of Quality Improvement</vt:lpstr>
      <vt:lpstr>The PDSA cycle</vt:lpstr>
      <vt:lpstr>Strategies  for  Quality Improvement </vt:lpstr>
      <vt:lpstr>Organizational Culture</vt:lpstr>
      <vt:lpstr>Leadership Support5</vt:lpstr>
      <vt:lpstr>Exercise</vt:lpstr>
      <vt:lpstr>Reflection</vt:lpstr>
      <vt:lpstr>Quality Improvement Methods</vt:lpstr>
      <vt:lpstr>Associates for Process Improvement(API) Improvement Model</vt:lpstr>
      <vt:lpstr>Baldrige Criteria and Related Systems</vt:lpstr>
      <vt:lpstr>FOCUS-PDCA</vt:lpstr>
      <vt:lpstr> FOCUS-PDCA model  (Strickland, 2003) </vt:lpstr>
      <vt:lpstr> ISO 9000</vt:lpstr>
      <vt:lpstr> Kaizen </vt:lpstr>
      <vt:lpstr>Lean Thinking</vt:lpstr>
      <vt:lpstr>Lean Thinking</vt:lpstr>
      <vt:lpstr> Six Sigma DMAIC  </vt:lpstr>
      <vt:lpstr>Quality Improvement Tools</vt:lpstr>
      <vt:lpstr>Basic Tools</vt:lpstr>
      <vt:lpstr>Basic Tools</vt:lpstr>
      <vt:lpstr>Basic Tools</vt:lpstr>
      <vt:lpstr>Basic Tools</vt:lpstr>
      <vt:lpstr>Basic Tools</vt:lpstr>
      <vt:lpstr>Quality Improvement Mistakes7 </vt:lpstr>
      <vt:lpstr>Quality Improvement Mistakes</vt:lpstr>
      <vt:lpstr>Conclusion</vt:lpstr>
      <vt:lpstr>References</vt:lpstr>
    </vt:vector>
  </TitlesOfParts>
  <Company>Kennesaw State University</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Unit 3: Yet Another Workflow Language (YAWL)</dc:title>
  <dc:creator>ASUS1</dc:creator>
  <cp:lastModifiedBy>Hossain Shahriar</cp:lastModifiedBy>
  <cp:revision>42</cp:revision>
  <dcterms:created xsi:type="dcterms:W3CDTF">2017-08-30T15:12:37Z</dcterms:created>
  <dcterms:modified xsi:type="dcterms:W3CDTF">2020-12-14T01:10:25Z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0x0101007222C76DF9BD8349B0CA3C9A1AA4C548</vt:lpwstr>
  </property>
</Properties>
</file>