
<file path=[Content_Types].xml><?xml version="1.0" encoding="utf-8"?>
<Types xmlns="http://schemas.openxmlformats.org/package/2006/content-types">
  <Default Extension="tmp" ContentType="image/png"/>
  <Default Extension="png" ContentType="image/png"/>
  <Default Extension="jpeg" ContentType="image/jpeg"/>
  <Default Extension="rels" ContentType="application/vnd.openxmlformats-package.relationships+xml"/>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56.xml" ContentType="application/vnd.openxmlformats-officedocument.presentationml.slide+xml"/>
  <Override PartName="/ppt/slides/slide18.xml" ContentType="application/vnd.openxmlformats-officedocument.presentationml.slide+xml"/>
  <Override PartName="/ppt/slides/slide32.xml" ContentType="application/vnd.openxmlformats-officedocument.presentationml.slide+xml"/>
  <Override PartName="/ppt/slides/slide55.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33.xml" ContentType="application/vnd.openxmlformats-officedocument.presentationml.slide+xml"/>
  <Override PartName="/ppt/slides/slide38.xml" ContentType="application/vnd.openxmlformats-officedocument.presentationml.slide+xml"/>
  <Override PartName="/ppt/slides/slide29.xml" ContentType="application/vnd.openxmlformats-officedocument.presentationml.slide+xml"/>
  <Override PartName="/ppt/slides/slide37.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1.xml" ContentType="application/vnd.openxmlformats-officedocument.presentationml.slide+xml"/>
  <Override PartName="/ppt/slides/slide36.xml" ContentType="application/vnd.openxmlformats-officedocument.presentationml.slide+xml"/>
  <Override PartName="/ppt/slides/slide30.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50.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45.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44.xml" ContentType="application/vnd.openxmlformats-officedocument.presentationml.slide+xml"/>
  <Override PartName="/ppt/slides/slide51.xml" ContentType="application/vnd.openxmlformats-officedocument.presentationml.slide+xml"/>
  <Override PartName="/ppt/slides/slide54.xml" ContentType="application/vnd.openxmlformats-officedocument.presentationml.slide+xml"/>
  <Override PartName="/ppt/notesSlides/notesSlide31.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8.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slideMasters/slideMaster1.xml" ContentType="application/vnd.openxmlformats-officedocument.presentationml.slideMaster+xml"/>
  <Override PartName="/ppt/notesSlides/notesSlide41.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2.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3.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8.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diagrams/drawing1.xml" ContentType="application/vnd.ms-office.drawingml.diagramDrawing+xml"/>
  <Override PartName="/ppt/diagrams/quickStyle1.xml" ContentType="application/vnd.openxmlformats-officedocument.drawingml.diagramStyle+xml"/>
  <Override PartName="/ppt/diagrams/layout1.xml" ContentType="application/vnd.openxmlformats-officedocument.drawingml.diagramLayout+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diagrams/colors1.xml" ContentType="application/vnd.openxmlformats-officedocument.drawingml.diagramColors+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ppt/tags/tag32.xml" ContentType="application/vnd.openxmlformats-officedocument.presentationml.tags+xml"/>
  <Override PartName="/ppt/tags/tag11.xml" ContentType="application/vnd.openxmlformats-officedocument.presentationml.tags+xml"/>
  <Override PartName="/ppt/tags/tag10.xml" ContentType="application/vnd.openxmlformats-officedocument.presentationml.tags+xml"/>
  <Override PartName="/ppt/tags/tag9.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2.xml" ContentType="application/vnd.openxmlformats-officedocument.presentationml.tags+xml"/>
  <Override PartName="/ppt/tags/tag44.xml" ContentType="application/vnd.openxmlformats-officedocument.presentationml.tags+xml"/>
  <Override PartName="/ppt/tags/tag7.xml" ContentType="application/vnd.openxmlformats-officedocument.presentationml.tags+xml"/>
  <Override PartName="/docProps/app.xml" ContentType="application/vnd.openxmlformats-officedocument.extended-properties+xml"/>
  <Override PartName="/docProps/core.xml" ContentType="application/vnd.openxmlformats-package.core-propertie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8.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29.xml" ContentType="application/vnd.openxmlformats-officedocument.presentationml.tags+xml"/>
  <Override PartName="/ppt/tags/tag28.xml" ContentType="application/vnd.openxmlformats-officedocument.presentationml.tags+xml"/>
  <Override PartName="/ppt/tags/tag27.xml" ContentType="application/vnd.openxmlformats-officedocument.presentationml.tags+xml"/>
  <Override PartName="/ppt/tags/tag26.xml" ContentType="application/vnd.openxmlformats-officedocument.presentationml.tags+xml"/>
  <Override PartName="/ppt/tags/tag38.xml" ContentType="application/vnd.openxmlformats-officedocument.presentationml.tags+xml"/>
  <Override PartName="/ppt/tags/tag37.xml" ContentType="application/vnd.openxmlformats-officedocument.presentationml.tags+xml"/>
  <Override PartName="/ppt/tags/tag36.xml" ContentType="application/vnd.openxmlformats-officedocument.presentationml.tags+xml"/>
  <Override PartName="/ppt/tags/tag33.xml" ContentType="application/vnd.openxmlformats-officedocument.presentationml.tags+xml"/>
  <Override PartName="/ppt/tags/tag30.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25.xml" ContentType="application/vnd.openxmlformats-officedocument.presentationml.tags+xml"/>
  <Override PartName="/ppt/tags/tag24.xml" ContentType="application/vnd.openxmlformats-officedocument.presentationml.tags+xml"/>
  <Override PartName="/ppt/tags/tag39.xml" ContentType="application/vnd.openxmlformats-officedocument.presentationml.tags+xml"/>
  <Override PartName="/ppt/tags/tag20.xml" ContentType="application/vnd.openxmlformats-officedocument.presentationml.tags+xml"/>
  <Override PartName="/ppt/tags/tag19.xml" ContentType="application/vnd.openxmlformats-officedocument.presentationml.tags+xml"/>
  <Override PartName="/ppt/tags/tag18.xml" ContentType="application/vnd.openxmlformats-officedocument.presentationml.tags+xml"/>
  <Override PartName="/ppt/tags/tag43.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1.xml" ContentType="application/vnd.openxmlformats-officedocument.presentationml.tags+xml"/>
  <Override PartName="/ppt/tags/tag31.xml" ContentType="application/vnd.openxmlformats-officedocument.presentationml.tag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58"/>
  </p:notesMasterIdLst>
  <p:handoutMasterIdLst>
    <p:handoutMasterId r:id="rId59"/>
  </p:handoutMasterIdLst>
  <p:sldIdLst>
    <p:sldId id="357" r:id="rId2"/>
    <p:sldId id="268" r:id="rId3"/>
    <p:sldId id="411" r:id="rId4"/>
    <p:sldId id="412" r:id="rId5"/>
    <p:sldId id="269" r:id="rId6"/>
    <p:sldId id="315" r:id="rId7"/>
    <p:sldId id="316" r:id="rId8"/>
    <p:sldId id="317" r:id="rId9"/>
    <p:sldId id="318" r:id="rId10"/>
    <p:sldId id="280" r:id="rId11"/>
    <p:sldId id="319" r:id="rId12"/>
    <p:sldId id="320" r:id="rId13"/>
    <p:sldId id="384" r:id="rId14"/>
    <p:sldId id="323" r:id="rId15"/>
    <p:sldId id="306" r:id="rId16"/>
    <p:sldId id="299" r:id="rId17"/>
    <p:sldId id="327" r:id="rId18"/>
    <p:sldId id="301" r:id="rId19"/>
    <p:sldId id="270" r:id="rId20"/>
    <p:sldId id="325" r:id="rId21"/>
    <p:sldId id="351" r:id="rId22"/>
    <p:sldId id="345" r:id="rId23"/>
    <p:sldId id="343" r:id="rId24"/>
    <p:sldId id="355" r:id="rId25"/>
    <p:sldId id="353" r:id="rId26"/>
    <p:sldId id="359" r:id="rId27"/>
    <p:sldId id="362" r:id="rId28"/>
    <p:sldId id="363" r:id="rId29"/>
    <p:sldId id="364" r:id="rId30"/>
    <p:sldId id="365" r:id="rId31"/>
    <p:sldId id="366" r:id="rId32"/>
    <p:sldId id="367" r:id="rId33"/>
    <p:sldId id="368" r:id="rId34"/>
    <p:sldId id="369" r:id="rId35"/>
    <p:sldId id="370" r:id="rId36"/>
    <p:sldId id="371" r:id="rId37"/>
    <p:sldId id="373" r:id="rId38"/>
    <p:sldId id="374" r:id="rId39"/>
    <p:sldId id="375" r:id="rId40"/>
    <p:sldId id="376" r:id="rId41"/>
    <p:sldId id="377" r:id="rId42"/>
    <p:sldId id="378" r:id="rId43"/>
    <p:sldId id="379" r:id="rId44"/>
    <p:sldId id="380" r:id="rId45"/>
    <p:sldId id="381" r:id="rId46"/>
    <p:sldId id="382" r:id="rId47"/>
    <p:sldId id="395" r:id="rId48"/>
    <p:sldId id="396" r:id="rId49"/>
    <p:sldId id="400" r:id="rId50"/>
    <p:sldId id="401" r:id="rId51"/>
    <p:sldId id="402" r:id="rId52"/>
    <p:sldId id="405" r:id="rId53"/>
    <p:sldId id="406" r:id="rId54"/>
    <p:sldId id="407" r:id="rId55"/>
    <p:sldId id="410" r:id="rId56"/>
    <p:sldId id="383" r:id="rId57"/>
  </p:sldIdLst>
  <p:sldSz cx="9144000" cy="6858000" type="screen4x3"/>
  <p:notesSz cx="7010400" cy="9296400"/>
  <p:custDataLst>
    <p:tags r:id="rId60"/>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CC"/>
    <a:srgbClr val="FFFF00"/>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325" autoAdjust="0"/>
  </p:normalViewPr>
  <p:slideViewPr>
    <p:cSldViewPr snapToGrid="0">
      <p:cViewPr varScale="1">
        <p:scale>
          <a:sx n="83" d="100"/>
          <a:sy n="83" d="100"/>
        </p:scale>
        <p:origin x="242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p:scale>
          <a:sx n="100" d="100"/>
          <a:sy n="100" d="100"/>
        </p:scale>
        <p:origin x="-72" y="21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66"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67"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65"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1776CE-E4FF-4157-B29B-4372E0CAE9C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FA80C28-F754-436B-913C-6474BA36893F}">
      <dgm:prSet/>
      <dgm:spPr/>
      <dgm:t>
        <a:bodyPr/>
        <a:lstStyle/>
        <a:p>
          <a:pPr rtl="0"/>
          <a:r>
            <a:rPr lang="en-US" baseline="0" dirty="0" smtClean="0">
              <a:solidFill>
                <a:schemeClr val="tx1"/>
              </a:solidFill>
            </a:rPr>
            <a:t>Final Rule MU</a:t>
          </a:r>
          <a:endParaRPr lang="en-US" baseline="0" dirty="0">
            <a:solidFill>
              <a:schemeClr val="tx1"/>
            </a:solidFill>
          </a:endParaRPr>
        </a:p>
      </dgm:t>
      <dgm:extLst>
        <a:ext uri="{E40237B7-FDA0-4F09-8148-C483321AD2D9}">
          <dgm14:cNvPr xmlns:dgm14="http://schemas.microsoft.com/office/drawing/2010/diagram" id="0" name="" descr="This slide demonstrates the continuum of Meaningful Use Reguirements as they get tougher over the period of 2009 to 2015. With the initial ARRA passage on 2/17/2009 the period begins.  The Final Rule was passed on 7/13/2010 and was immediately followed by the publication of the Meaningful Use Matrix on 7/17/2009.  Then the requirements begin.  In 2011, the ability to capture data electronically and to share these data is required; in 2013 advanced care processes with HIT decision support is required, and this culminates in 2015 with the requirement for improved outcomes using Health Information Technology." title="Meaningful Use Increasing Yearly Requirements"/>
        </a:ext>
      </dgm:extLst>
    </dgm:pt>
    <dgm:pt modelId="{A4A779DA-B88E-4791-B758-99232313B0D9}" type="parTrans" cxnId="{D50EDD89-F7D7-4243-86CC-6AC602635682}">
      <dgm:prSet/>
      <dgm:spPr/>
      <dgm:t>
        <a:bodyPr/>
        <a:lstStyle/>
        <a:p>
          <a:endParaRPr lang="en-US"/>
        </a:p>
      </dgm:t>
    </dgm:pt>
    <dgm:pt modelId="{B123DBB2-7585-4EB2-95D6-748C6FF9E794}" type="sibTrans" cxnId="{D50EDD89-F7D7-4243-86CC-6AC602635682}">
      <dgm:prSet/>
      <dgm:spPr/>
      <dgm:t>
        <a:bodyPr/>
        <a:lstStyle/>
        <a:p>
          <a:endParaRPr lang="en-US"/>
        </a:p>
      </dgm:t>
    </dgm:pt>
    <dgm:pt modelId="{96D53A1C-3C6D-420A-B4EA-A7A208F37E01}">
      <dgm:prSet/>
      <dgm:spPr/>
      <dgm:t>
        <a:bodyPr/>
        <a:lstStyle/>
        <a:p>
          <a:pPr rtl="0"/>
          <a:r>
            <a:rPr lang="en-US" dirty="0" smtClean="0"/>
            <a:t>(</a:t>
          </a:r>
          <a:r>
            <a:rPr lang="en-US" baseline="0" dirty="0" smtClean="0">
              <a:solidFill>
                <a:schemeClr val="tx1">
                  <a:lumMod val="95000"/>
                  <a:lumOff val="5000"/>
                </a:schemeClr>
              </a:solidFill>
            </a:rPr>
            <a:t>07/13/2010)</a:t>
          </a:r>
          <a:endParaRPr lang="en-US" baseline="0" dirty="0">
            <a:solidFill>
              <a:schemeClr val="tx1">
                <a:lumMod val="95000"/>
                <a:lumOff val="5000"/>
              </a:schemeClr>
            </a:solidFill>
          </a:endParaRPr>
        </a:p>
      </dgm:t>
      <dgm:extLst>
        <a:ext uri="{E40237B7-FDA0-4F09-8148-C483321AD2D9}">
          <dgm14:cNvPr xmlns:dgm14="http://schemas.microsoft.com/office/drawing/2010/diagram" id="0" name="" descr="This slide demonstrates the continuum of Meaningful Use Reguirements as they get tougher over the period of 2009 to 2015. With the initial ARRA passage on 2/17/2009 the period begins.  The Final Rule was passed on 7/13/2010 and was immediately followed by the publication of the Meaningful Use Matrix on 7/17/2009.  Then the requirements begin.  In 2011, the ability to capture data electronically and to share these data is required; in 2013 advanced care processes with HIT decision support is required, and this culminates in 2015 with the requirement for improved outcomes using Health Information Technology." title="Meaningful Use Tougher Requirements each Year"/>
        </a:ext>
      </dgm:extLst>
    </dgm:pt>
    <dgm:pt modelId="{5A2E6CE4-8A47-4F0F-9604-F449FDD2BB5C}" type="parTrans" cxnId="{11ECCAFD-2700-4AC2-8B83-5CB108872E4A}">
      <dgm:prSet/>
      <dgm:spPr/>
      <dgm:t>
        <a:bodyPr/>
        <a:lstStyle/>
        <a:p>
          <a:endParaRPr lang="en-US"/>
        </a:p>
      </dgm:t>
    </dgm:pt>
    <dgm:pt modelId="{DEFEF088-E2F2-43F6-AF51-597690DBBB19}" type="sibTrans" cxnId="{11ECCAFD-2700-4AC2-8B83-5CB108872E4A}">
      <dgm:prSet/>
      <dgm:spPr/>
      <dgm:t>
        <a:bodyPr/>
        <a:lstStyle/>
        <a:p>
          <a:endParaRPr lang="en-US"/>
        </a:p>
      </dgm:t>
    </dgm:pt>
    <dgm:pt modelId="{0D8EDBFD-A460-4BEA-9BE8-81557EE90D84}" type="pres">
      <dgm:prSet presAssocID="{B61776CE-E4FF-4157-B29B-4372E0CAE9C3}" presName="linear" presStyleCnt="0">
        <dgm:presLayoutVars>
          <dgm:animLvl val="lvl"/>
          <dgm:resizeHandles val="exact"/>
        </dgm:presLayoutVars>
      </dgm:prSet>
      <dgm:spPr/>
      <dgm:t>
        <a:bodyPr/>
        <a:lstStyle/>
        <a:p>
          <a:endParaRPr lang="en-US"/>
        </a:p>
      </dgm:t>
    </dgm:pt>
    <dgm:pt modelId="{1D3AA5C1-E4D8-4A77-8192-A200DD6BF6E5}" type="pres">
      <dgm:prSet presAssocID="{EFA80C28-F754-436B-913C-6474BA36893F}" presName="parentText" presStyleLbl="node1" presStyleIdx="0" presStyleCnt="2">
        <dgm:presLayoutVars>
          <dgm:chMax val="0"/>
          <dgm:bulletEnabled val="1"/>
        </dgm:presLayoutVars>
      </dgm:prSet>
      <dgm:spPr/>
      <dgm:t>
        <a:bodyPr/>
        <a:lstStyle/>
        <a:p>
          <a:endParaRPr lang="en-US"/>
        </a:p>
      </dgm:t>
    </dgm:pt>
    <dgm:pt modelId="{F9C5960A-2EBA-43ED-9C5E-FE1749F3C0AA}" type="pres">
      <dgm:prSet presAssocID="{B123DBB2-7585-4EB2-95D6-748C6FF9E794}" presName="spacer" presStyleCnt="0"/>
      <dgm:spPr/>
    </dgm:pt>
    <dgm:pt modelId="{BDDA5D7A-FD47-4484-A52F-F65252527814}" type="pres">
      <dgm:prSet presAssocID="{96D53A1C-3C6D-420A-B4EA-A7A208F37E01}" presName="parentText" presStyleLbl="node1" presStyleIdx="1" presStyleCnt="2">
        <dgm:presLayoutVars>
          <dgm:chMax val="0"/>
          <dgm:bulletEnabled val="1"/>
        </dgm:presLayoutVars>
      </dgm:prSet>
      <dgm:spPr/>
      <dgm:t>
        <a:bodyPr/>
        <a:lstStyle/>
        <a:p>
          <a:endParaRPr lang="en-US"/>
        </a:p>
      </dgm:t>
    </dgm:pt>
  </dgm:ptLst>
  <dgm:cxnLst>
    <dgm:cxn modelId="{D2F6748F-6FFA-B64C-9B5E-0BFF4A79F8BF}" type="presOf" srcId="{EFA80C28-F754-436B-913C-6474BA36893F}" destId="{1D3AA5C1-E4D8-4A77-8192-A200DD6BF6E5}" srcOrd="0" destOrd="0" presId="urn:microsoft.com/office/officeart/2005/8/layout/vList2"/>
    <dgm:cxn modelId="{D50EDD89-F7D7-4243-86CC-6AC602635682}" srcId="{B61776CE-E4FF-4157-B29B-4372E0CAE9C3}" destId="{EFA80C28-F754-436B-913C-6474BA36893F}" srcOrd="0" destOrd="0" parTransId="{A4A779DA-B88E-4791-B758-99232313B0D9}" sibTransId="{B123DBB2-7585-4EB2-95D6-748C6FF9E794}"/>
    <dgm:cxn modelId="{11ECCAFD-2700-4AC2-8B83-5CB108872E4A}" srcId="{B61776CE-E4FF-4157-B29B-4372E0CAE9C3}" destId="{96D53A1C-3C6D-420A-B4EA-A7A208F37E01}" srcOrd="1" destOrd="0" parTransId="{5A2E6CE4-8A47-4F0F-9604-F449FDD2BB5C}" sibTransId="{DEFEF088-E2F2-43F6-AF51-597690DBBB19}"/>
    <dgm:cxn modelId="{07820663-D200-4049-8650-3E414E617CAA}" type="presOf" srcId="{96D53A1C-3C6D-420A-B4EA-A7A208F37E01}" destId="{BDDA5D7A-FD47-4484-A52F-F65252527814}" srcOrd="0" destOrd="0" presId="urn:microsoft.com/office/officeart/2005/8/layout/vList2"/>
    <dgm:cxn modelId="{EC3AE37D-D1D6-F345-BD7F-2FE5C847BDEC}" type="presOf" srcId="{B61776CE-E4FF-4157-B29B-4372E0CAE9C3}" destId="{0D8EDBFD-A460-4BEA-9BE8-81557EE90D84}" srcOrd="0" destOrd="0" presId="urn:microsoft.com/office/officeart/2005/8/layout/vList2"/>
    <dgm:cxn modelId="{9F7009D9-C56F-1448-90AE-C0C4698CC00D}" type="presParOf" srcId="{0D8EDBFD-A460-4BEA-9BE8-81557EE90D84}" destId="{1D3AA5C1-E4D8-4A77-8192-A200DD6BF6E5}" srcOrd="0" destOrd="0" presId="urn:microsoft.com/office/officeart/2005/8/layout/vList2"/>
    <dgm:cxn modelId="{B502F088-B343-9443-AA0D-3AA58F3419E5}" type="presParOf" srcId="{0D8EDBFD-A460-4BEA-9BE8-81557EE90D84}" destId="{F9C5960A-2EBA-43ED-9C5E-FE1749F3C0AA}" srcOrd="1" destOrd="0" presId="urn:microsoft.com/office/officeart/2005/8/layout/vList2"/>
    <dgm:cxn modelId="{0B294326-5C8C-0540-8AF2-A412BC1A1A53}" type="presParOf" srcId="{0D8EDBFD-A460-4BEA-9BE8-81557EE90D84}" destId="{BDDA5D7A-FD47-4484-A52F-F65252527814}"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3AA5C1-E4D8-4A77-8192-A200DD6BF6E5}">
      <dsp:nvSpPr>
        <dsp:cNvPr id="0" name=""/>
        <dsp:cNvSpPr/>
      </dsp:nvSpPr>
      <dsp:spPr>
        <a:xfrm>
          <a:off x="0" y="13537"/>
          <a:ext cx="1187450" cy="234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n-US" sz="1000" kern="1200" baseline="0" dirty="0" smtClean="0">
              <a:solidFill>
                <a:schemeClr val="tx1"/>
              </a:solidFill>
            </a:rPr>
            <a:t>Final Rule MU</a:t>
          </a:r>
          <a:endParaRPr lang="en-US" sz="1000" kern="1200" baseline="0" dirty="0">
            <a:solidFill>
              <a:schemeClr val="tx1"/>
            </a:solidFill>
          </a:endParaRPr>
        </a:p>
      </dsp:txBody>
      <dsp:txXfrm>
        <a:off x="11423" y="24960"/>
        <a:ext cx="1164604" cy="211154"/>
      </dsp:txXfrm>
    </dsp:sp>
    <dsp:sp modelId="{BDDA5D7A-FD47-4484-A52F-F65252527814}">
      <dsp:nvSpPr>
        <dsp:cNvPr id="0" name=""/>
        <dsp:cNvSpPr/>
      </dsp:nvSpPr>
      <dsp:spPr>
        <a:xfrm>
          <a:off x="0" y="276337"/>
          <a:ext cx="1187450" cy="234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444500" rtl="0">
            <a:lnSpc>
              <a:spcPct val="90000"/>
            </a:lnSpc>
            <a:spcBef>
              <a:spcPct val="0"/>
            </a:spcBef>
            <a:spcAft>
              <a:spcPct val="35000"/>
            </a:spcAft>
          </a:pPr>
          <a:r>
            <a:rPr lang="en-US" sz="1000" kern="1200" dirty="0" smtClean="0"/>
            <a:t>(</a:t>
          </a:r>
          <a:r>
            <a:rPr lang="en-US" sz="1000" kern="1200" baseline="0" dirty="0" smtClean="0">
              <a:solidFill>
                <a:schemeClr val="tx1">
                  <a:lumMod val="95000"/>
                  <a:lumOff val="5000"/>
                </a:schemeClr>
              </a:solidFill>
            </a:rPr>
            <a:t>07/13/2010)</a:t>
          </a:r>
          <a:endParaRPr lang="en-US" sz="1000" kern="1200" baseline="0" dirty="0">
            <a:solidFill>
              <a:schemeClr val="tx1">
                <a:lumMod val="95000"/>
                <a:lumOff val="5000"/>
              </a:schemeClr>
            </a:solidFill>
          </a:endParaRPr>
        </a:p>
      </dsp:txBody>
      <dsp:txXfrm>
        <a:off x="11423" y="287760"/>
        <a:ext cx="1164604" cy="211154"/>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defTabSz="930966">
              <a:defRPr sz="1200">
                <a:latin typeface="Arial" pitchFamily="34" charset="0"/>
                <a:ea typeface="+mn-ea"/>
              </a:defRPr>
            </a:lvl1pPr>
          </a:lstStyle>
          <a:p>
            <a:pPr>
              <a:defRPr/>
            </a:pPr>
            <a:endParaRPr lang="en-US"/>
          </a:p>
        </p:txBody>
      </p:sp>
      <p:sp>
        <p:nvSpPr>
          <p:cNvPr id="14339" name="Rectangle 3"/>
          <p:cNvSpPr>
            <a:spLocks noGrp="1" noChangeArrowheads="1"/>
          </p:cNvSpPr>
          <p:nvPr>
            <p:ph type="dt" sz="quarter"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algn="r" defTabSz="930966">
              <a:defRPr sz="1200">
                <a:latin typeface="Arial" pitchFamily="34" charset="0"/>
                <a:ea typeface="+mn-ea"/>
              </a:defRPr>
            </a:lvl1pPr>
          </a:lstStyle>
          <a:p>
            <a:pPr>
              <a:defRPr/>
            </a:pPr>
            <a:endParaRPr lang="en-US"/>
          </a:p>
        </p:txBody>
      </p:sp>
      <p:sp>
        <p:nvSpPr>
          <p:cNvPr id="14340" name="Rectangle 4"/>
          <p:cNvSpPr>
            <a:spLocks noGrp="1" noChangeArrowheads="1"/>
          </p:cNvSpPr>
          <p:nvPr>
            <p:ph type="ftr" sz="quarter" idx="2"/>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defTabSz="930966">
              <a:defRPr sz="1200">
                <a:latin typeface="Arial" pitchFamily="34" charset="0"/>
                <a:ea typeface="+mn-ea"/>
              </a:defRPr>
            </a:lvl1pPr>
          </a:lstStyle>
          <a:p>
            <a:pPr>
              <a:defRPr/>
            </a:pPr>
            <a:endParaRPr lang="en-US"/>
          </a:p>
        </p:txBody>
      </p:sp>
      <p:sp>
        <p:nvSpPr>
          <p:cNvPr id="14341" name="Rectangle 5"/>
          <p:cNvSpPr>
            <a:spLocks noGrp="1" noChangeArrowheads="1"/>
          </p:cNvSpPr>
          <p:nvPr>
            <p:ph type="sldNum" sz="quarter" idx="3"/>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algn="r" defTabSz="930275">
              <a:defRPr sz="1200"/>
            </a:lvl1pPr>
          </a:lstStyle>
          <a:p>
            <a:fld id="{16478A0C-FC4E-453F-B92E-D6D4E863C3E6}" type="slidenum">
              <a:rPr lang="en-US" altLang="en-US"/>
              <a:pPr/>
              <a:t>‹#›</a:t>
            </a:fld>
            <a:endParaRPr lang="en-US" altLang="en-US"/>
          </a:p>
        </p:txBody>
      </p:sp>
    </p:spTree>
    <p:extLst>
      <p:ext uri="{BB962C8B-B14F-4D97-AF65-F5344CB8AC3E}">
        <p14:creationId xmlns:p14="http://schemas.microsoft.com/office/powerpoint/2010/main" val="11109902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0"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defTabSz="930966">
              <a:defRPr sz="1200">
                <a:latin typeface="Arial" pitchFamily="34" charset="0"/>
                <a:ea typeface="+mn-ea"/>
              </a:defRPr>
            </a:lvl1pPr>
          </a:lstStyle>
          <a:p>
            <a:pPr>
              <a:defRPr/>
            </a:pPr>
            <a:endParaRPr lang="en-US"/>
          </a:p>
        </p:txBody>
      </p:sp>
      <p:sp>
        <p:nvSpPr>
          <p:cNvPr id="18435" name="Rectangle 3"/>
          <p:cNvSpPr>
            <a:spLocks noGrp="1" noChangeArrowheads="1"/>
          </p:cNvSpPr>
          <p:nvPr>
            <p:ph type="dt" idx="1"/>
          </p:nvPr>
        </p:nvSpPr>
        <p:spPr bwMode="auto">
          <a:xfrm>
            <a:off x="3970338" y="0"/>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lvl1pPr algn="r" defTabSz="930966">
              <a:defRPr sz="1200">
                <a:latin typeface="Arial" pitchFamily="34" charset="0"/>
                <a:ea typeface="+mn-ea"/>
              </a:defRPr>
            </a:lvl1pPr>
          </a:lstStyle>
          <a:p>
            <a:pPr>
              <a:defRPr/>
            </a:pPr>
            <a:endParaRPr lang="en-US"/>
          </a:p>
        </p:txBody>
      </p:sp>
      <p:sp>
        <p:nvSpPr>
          <p:cNvPr id="37892"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 uri="{FAA26D3D-D897-4be2-8F04-BA451C77F1D7}">
              <ma14:placeholderFlag xmlns:ma14="http://schemas.microsoft.com/office/mac/drawingml/2011/main" xmlns="" val="1"/>
            </a:ext>
          </a:extLst>
        </p:spPr>
      </p:sp>
      <p:sp>
        <p:nvSpPr>
          <p:cNvPr id="18437" name="Rectangle 5"/>
          <p:cNvSpPr>
            <a:spLocks noGrp="1" noChangeArrowheads="1"/>
          </p:cNvSpPr>
          <p:nvPr>
            <p:ph type="body" sz="quarter" idx="3"/>
          </p:nvPr>
        </p:nvSpPr>
        <p:spPr bwMode="auto">
          <a:xfrm>
            <a:off x="701675" y="4416425"/>
            <a:ext cx="5607050" cy="4183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8" name="Rectangle 6"/>
          <p:cNvSpPr>
            <a:spLocks noGrp="1" noChangeArrowheads="1"/>
          </p:cNvSpPr>
          <p:nvPr>
            <p:ph type="ftr" sz="quarter" idx="4"/>
          </p:nvPr>
        </p:nvSpPr>
        <p:spPr bwMode="auto">
          <a:xfrm>
            <a:off x="0"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defTabSz="930966">
              <a:defRPr sz="1200">
                <a:latin typeface="Arial" pitchFamily="34" charset="0"/>
                <a:ea typeface="+mn-ea"/>
              </a:defRPr>
            </a:lvl1pPr>
          </a:lstStyle>
          <a:p>
            <a:pPr>
              <a:defRPr/>
            </a:pPr>
            <a:endParaRPr lang="en-US"/>
          </a:p>
        </p:txBody>
      </p:sp>
      <p:sp>
        <p:nvSpPr>
          <p:cNvPr id="18439" name="Rectangle 7"/>
          <p:cNvSpPr>
            <a:spLocks noGrp="1" noChangeArrowheads="1"/>
          </p:cNvSpPr>
          <p:nvPr>
            <p:ph type="sldNum" sz="quarter" idx="5"/>
          </p:nvPr>
        </p:nvSpPr>
        <p:spPr bwMode="auto">
          <a:xfrm>
            <a:off x="3970338" y="8829675"/>
            <a:ext cx="3038475" cy="4651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171" tIns="46586" rIns="93171" bIns="46586" numCol="1" anchor="b" anchorCtr="0" compatLnSpc="1">
            <a:prstTxWarp prst="textNoShape">
              <a:avLst/>
            </a:prstTxWarp>
          </a:bodyPr>
          <a:lstStyle>
            <a:lvl1pPr algn="r" defTabSz="930275">
              <a:defRPr sz="1200"/>
            </a:lvl1pPr>
          </a:lstStyle>
          <a:p>
            <a:fld id="{DC93BF48-B210-4F0A-BFE1-00949890FA64}" type="slidenum">
              <a:rPr lang="en-US" altLang="en-US"/>
              <a:pPr/>
              <a:t>‹#›</a:t>
            </a:fld>
            <a:endParaRPr lang="en-US" altLang="en-US"/>
          </a:p>
        </p:txBody>
      </p:sp>
    </p:spTree>
    <p:extLst>
      <p:ext uri="{BB962C8B-B14F-4D97-AF65-F5344CB8AC3E}">
        <p14:creationId xmlns:p14="http://schemas.microsoft.com/office/powerpoint/2010/main" val="2845084172"/>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119810" name="Notes Placeholder 2"/>
          <p:cNvSpPr>
            <a:spLocks noGrp="1"/>
          </p:cNvSpPr>
          <p:nvPr>
            <p:ph type="body" idx="1"/>
          </p:nvPr>
        </p:nvSpPr>
        <p:spPr/>
        <p:txBody>
          <a:bodyPr/>
          <a:lstStyle/>
          <a:p>
            <a:pPr eaLnBrk="1" hangingPunct="1"/>
            <a:r>
              <a:rPr lang="en-US" altLang="en-US" smtClean="0"/>
              <a:t>Welcome to The Concepts of Processes and Process Analysis unit.  This unit is from the Fundamentals of Health Workflow Process Analysis and Redesign component.  In two parts, this unit covers the need for Health Care Workflow Analysis and Redesign; the processes common in the Health Care setting; and the Role of Health Care Workflow Analysis and Redesign Specialist.  </a:t>
            </a:r>
          </a:p>
        </p:txBody>
      </p:sp>
      <p:sp>
        <p:nvSpPr>
          <p:cNvPr id="119811" name="Slide Number Placeholder 3"/>
          <p:cNvSpPr>
            <a:spLocks noGrp="1"/>
          </p:cNvSpPr>
          <p:nvPr>
            <p:ph type="sldNum" sz="quarter" idx="5"/>
          </p:nvPr>
        </p:nvSpPr>
        <p:spPr>
          <a:noFill/>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491FD81-06BF-496C-9D73-8878151E1EFB}" type="slidenum">
              <a:rPr lang="en-US" altLang="en-US" sz="1200"/>
              <a:pPr eaLnBrk="1" hangingPunct="1"/>
              <a:t>1</a:t>
            </a:fld>
            <a:endParaRPr lang="en-US" altLang="en-US" sz="1200"/>
          </a:p>
        </p:txBody>
      </p:sp>
    </p:spTree>
    <p:extLst>
      <p:ext uri="{BB962C8B-B14F-4D97-AF65-F5344CB8AC3E}">
        <p14:creationId xmlns:p14="http://schemas.microsoft.com/office/powerpoint/2010/main" val="55108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C0960D7-7F74-4643-AC20-1EAB3130549C}" type="slidenum">
              <a:rPr lang="en-US" altLang="en-US" sz="1200"/>
              <a:pPr eaLnBrk="1" hangingPunct="1"/>
              <a:t>10</a:t>
            </a:fld>
            <a:endParaRPr lang="en-US" altLang="en-US" sz="120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lnSpc>
                <a:spcPct val="90000"/>
              </a:lnSpc>
              <a:defRPr/>
            </a:pPr>
            <a:r>
              <a:rPr lang="en-US">
                <a:latin typeface="Arial" charset="0"/>
                <a:ea typeface="ＭＳ Ｐゴシック" charset="0"/>
              </a:rPr>
              <a:t>For our purposes in this class:</a:t>
            </a:r>
          </a:p>
          <a:p>
            <a:pPr eaLnBrk="1" hangingPunct="1">
              <a:lnSpc>
                <a:spcPct val="90000"/>
              </a:lnSpc>
              <a:defRPr/>
            </a:pPr>
            <a:r>
              <a:rPr lang="en-US">
                <a:latin typeface="Arial" charset="0"/>
                <a:ea typeface="ＭＳ Ｐゴシック" charset="0"/>
              </a:rPr>
              <a:t>Workflow is an established business process describing how the tasks are done, by whom, in what order and how quickly,</a:t>
            </a:r>
          </a:p>
          <a:p>
            <a:pPr eaLnBrk="1" hangingPunct="1">
              <a:lnSpc>
                <a:spcPct val="90000"/>
              </a:lnSpc>
              <a:defRPr/>
            </a:pPr>
            <a:r>
              <a:rPr lang="en-US">
                <a:latin typeface="Arial" charset="0"/>
                <a:ea typeface="ＭＳ Ｐゴシック" charset="0"/>
              </a:rPr>
              <a:t>As well as</a:t>
            </a:r>
          </a:p>
          <a:p>
            <a:pPr eaLnBrk="1" hangingPunct="1">
              <a:lnSpc>
                <a:spcPct val="90000"/>
              </a:lnSpc>
              <a:defRPr/>
            </a:pPr>
            <a:r>
              <a:rPr lang="en-US">
                <a:latin typeface="Arial" charset="0"/>
                <a:ea typeface="ＭＳ Ｐゴシック" charset="0"/>
              </a:rPr>
              <a:t>the coordination of tasks, data, and people to make a business process more efficient, effective, and adaptable to change, </a:t>
            </a:r>
          </a:p>
          <a:p>
            <a:pPr eaLnBrk="1" hangingPunct="1">
              <a:lnSpc>
                <a:spcPct val="90000"/>
              </a:lnSpc>
              <a:defRPr/>
            </a:pPr>
            <a:r>
              <a:rPr lang="en-US">
                <a:latin typeface="Arial" charset="0"/>
                <a:ea typeface="ＭＳ Ｐゴシック" charset="0"/>
              </a:rPr>
              <a:t>Thus Clinical Workflow is </a:t>
            </a:r>
          </a:p>
          <a:p>
            <a:pPr eaLnBrk="1" hangingPunct="1">
              <a:lnSpc>
                <a:spcPct val="90000"/>
              </a:lnSpc>
              <a:defRPr/>
            </a:pPr>
            <a:r>
              <a:rPr lang="en-US">
                <a:latin typeface="Arial" charset="0"/>
                <a:ea typeface="ＭＳ Ｐゴシック" charset="0"/>
              </a:rPr>
              <a:t>an established clinical business process describing how the tasks in the health care setting are done, by whom, in what order, and how efficiently, </a:t>
            </a:r>
          </a:p>
          <a:p>
            <a:pPr eaLnBrk="1" hangingPunct="1">
              <a:lnSpc>
                <a:spcPct val="90000"/>
              </a:lnSpc>
              <a:defRPr/>
            </a:pPr>
            <a:r>
              <a:rPr lang="en-US">
                <a:latin typeface="Arial" charset="0"/>
                <a:ea typeface="ＭＳ Ｐゴシック" charset="0"/>
              </a:rPr>
              <a:t>As well as the coordination of the tasks, data, and people to make the workflow in the health care setting more efficient, effective, and adaptable to change.</a:t>
            </a:r>
          </a:p>
          <a:p>
            <a:pPr eaLnBrk="1" hangingPunct="1">
              <a:lnSpc>
                <a:spcPct val="90000"/>
              </a:lnSpc>
              <a:defRPr/>
            </a:pPr>
            <a:endParaRPr lang="en-US" sz="400">
              <a:latin typeface="Arial" charset="0"/>
              <a:ea typeface="ＭＳ Ｐゴシック" charset="0"/>
            </a:endParaRPr>
          </a:p>
        </p:txBody>
      </p:sp>
    </p:spTree>
    <p:extLst>
      <p:ext uri="{BB962C8B-B14F-4D97-AF65-F5344CB8AC3E}">
        <p14:creationId xmlns:p14="http://schemas.microsoft.com/office/powerpoint/2010/main" val="16341548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40AA248-1C0D-4FFC-BBAA-4EAE8095AC70}" type="slidenum">
              <a:rPr lang="en-US" altLang="en-US" sz="1200"/>
              <a:pPr eaLnBrk="1" hangingPunct="1"/>
              <a:t>11</a:t>
            </a:fld>
            <a:endParaRPr lang="en-US" altLang="en-US" sz="120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mtClean="0"/>
              <a:t>Like a Process Analysis, a Workflow Analysis is an examination of a workflow to understand its elements (steps, flow control) and the relationships between them, including the order of steps, what things can be done in parallel versus sequentially, who or what performs the steps, and maybe physically where they are performed.  However, because the goal of our </a:t>
            </a:r>
            <a:r>
              <a:rPr lang="ja-JP" altLang="en-US" smtClean="0"/>
              <a:t>“</a:t>
            </a:r>
            <a:r>
              <a:rPr lang="en-US" altLang="ja-JP" smtClean="0"/>
              <a:t>analysis</a:t>
            </a:r>
            <a:r>
              <a:rPr lang="ja-JP" altLang="en-US" smtClean="0"/>
              <a:t>”</a:t>
            </a:r>
            <a:r>
              <a:rPr lang="en-US" altLang="ja-JP" smtClean="0"/>
              <a:t> is to ultimately improve a process, we also look for things like gaps with best practice, undue delays, redundancy, rework, and efficiency.  </a:t>
            </a:r>
          </a:p>
          <a:p>
            <a:pPr eaLnBrk="1" hangingPunct="1"/>
            <a:endParaRPr lang="en-US" altLang="en-US" smtClean="0"/>
          </a:p>
          <a:p>
            <a:pPr eaLnBrk="1" hangingPunct="1"/>
            <a:r>
              <a:rPr lang="en-US" altLang="en-US" smtClean="0"/>
              <a:t>For us, workflow and process analysis are interchangeable: the combination of  1) understanding workflow elements and the relationships between them and 2) identification of opportunities for improvement comprise Workflow Analysis!  </a:t>
            </a:r>
          </a:p>
          <a:p>
            <a:pPr eaLnBrk="1" hangingPunct="1"/>
            <a:endParaRPr lang="en-US" altLang="en-US" smtClean="0"/>
          </a:p>
        </p:txBody>
      </p:sp>
    </p:spTree>
    <p:extLst>
      <p:ext uri="{BB962C8B-B14F-4D97-AF65-F5344CB8AC3E}">
        <p14:creationId xmlns:p14="http://schemas.microsoft.com/office/powerpoint/2010/main" val="793730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12D19B6-0E6A-440E-88F6-8012AC3C52DD}" type="slidenum">
              <a:rPr lang="en-US" altLang="en-US" sz="1200"/>
              <a:pPr eaLnBrk="1" hangingPunct="1"/>
              <a:t>12</a:t>
            </a:fld>
            <a:endParaRPr lang="en-US" altLang="en-US" sz="120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lnSpc>
                <a:spcPct val="80000"/>
              </a:lnSpc>
            </a:pPr>
            <a:r>
              <a:rPr lang="en-US" altLang="en-US" sz="1000" smtClean="0"/>
              <a:t>Many different definitions for data, information and knowledge exist. Many of these definitions conflict.  Here we will briefly mention some of the more common definitions, and then we choose a set of definitions for use in this component.  There are other equally valid choices. </a:t>
            </a:r>
          </a:p>
          <a:p>
            <a:pPr eaLnBrk="1" hangingPunct="1">
              <a:lnSpc>
                <a:spcPct val="80000"/>
              </a:lnSpc>
            </a:pPr>
            <a:endParaRPr lang="en-US" altLang="en-US" sz="1000" smtClean="0"/>
          </a:p>
          <a:p>
            <a:pPr eaLnBrk="1" hangingPunct="1">
              <a:lnSpc>
                <a:spcPct val="80000"/>
              </a:lnSpc>
            </a:pPr>
            <a:r>
              <a:rPr lang="en-US" altLang="en-US" sz="1000" smtClean="0"/>
              <a:t>Data, according to Merriam-Webster, are 1. factual information, or 2. information in numerical form.</a:t>
            </a:r>
            <a:r>
              <a:rPr lang="en-US" altLang="en-US" sz="1000" baseline="30000" smtClean="0"/>
              <a:t>2</a:t>
            </a:r>
          </a:p>
          <a:p>
            <a:pPr eaLnBrk="1" hangingPunct="1">
              <a:lnSpc>
                <a:spcPct val="80000"/>
              </a:lnSpc>
            </a:pPr>
            <a:r>
              <a:rPr lang="en-US" altLang="en-US" sz="1000" smtClean="0"/>
              <a:t>Information</a:t>
            </a:r>
            <a:r>
              <a:rPr lang="en-US" altLang="en-US" sz="1000" baseline="30000" smtClean="0"/>
              <a:t>2 </a:t>
            </a:r>
            <a:r>
              <a:rPr lang="en-US" altLang="en-US" sz="1000" smtClean="0"/>
              <a:t> in common use (Merriam-Webster) has definitions that encompass both data and knowledge. Other sources, such as Enrico Coeria, think of information as aggregated data. These common use definitions overlap and thus are not specific for professionals that deal with data and information systems. Further, thinking of information as aggregated data overlooks meaning, and the degree of aggregation is relative. For our purposes here, we use definitions for data and information from the field of Information Science, the General Definition of Information (GDI) explained by Luciano Floridi in his 2005 paper</a:t>
            </a:r>
            <a:r>
              <a:rPr lang="en-US" altLang="en-US" sz="1000" i="1" smtClean="0"/>
              <a:t> Semantic Concepts of Information</a:t>
            </a:r>
            <a:r>
              <a:rPr lang="en-US" altLang="en-US" sz="1000" smtClean="0"/>
              <a:t>.</a:t>
            </a:r>
            <a:r>
              <a:rPr lang="en-US" altLang="en-US" sz="1000" baseline="30000" smtClean="0"/>
              <a:t>5</a:t>
            </a:r>
          </a:p>
          <a:p>
            <a:pPr eaLnBrk="1" hangingPunct="1">
              <a:lnSpc>
                <a:spcPct val="80000"/>
              </a:lnSpc>
            </a:pPr>
            <a:endParaRPr lang="en-US" altLang="en-US" sz="1000" smtClean="0"/>
          </a:p>
          <a:p>
            <a:pPr eaLnBrk="1" hangingPunct="1">
              <a:lnSpc>
                <a:spcPct val="80000"/>
              </a:lnSpc>
            </a:pPr>
            <a:r>
              <a:rPr lang="en-US" altLang="en-US" sz="1000" b="1" smtClean="0"/>
              <a:t>Data</a:t>
            </a:r>
            <a:r>
              <a:rPr lang="en-US" altLang="en-US" sz="1000" b="1" baseline="30000" smtClean="0"/>
              <a:t> </a:t>
            </a:r>
            <a:r>
              <a:rPr lang="en-US" altLang="en-US" sz="1000" smtClean="0"/>
              <a:t>is a difference, for example, a colored dot on a white sheet of paper, or the number 78. More specifically, </a:t>
            </a:r>
            <a:r>
              <a:rPr lang="ja-JP" altLang="en-US" sz="1000" smtClean="0"/>
              <a:t>“</a:t>
            </a:r>
            <a:r>
              <a:rPr lang="en-US" altLang="ja-JP" sz="1000" smtClean="0"/>
              <a:t>A putative fact regarding some difference or lack of uniformity within some context.</a:t>
            </a:r>
            <a:r>
              <a:rPr lang="ja-JP" altLang="en-US" sz="1000" smtClean="0"/>
              <a:t>”</a:t>
            </a:r>
            <a:r>
              <a:rPr lang="en-US" altLang="ja-JP" sz="1000" b="1" baseline="30000" smtClean="0"/>
              <a:t> </a:t>
            </a:r>
            <a:r>
              <a:rPr lang="en-US" altLang="ja-JP" sz="1000" baseline="30000" smtClean="0"/>
              <a:t>2</a:t>
            </a:r>
            <a:endParaRPr lang="en-US" altLang="ja-JP" sz="1000" smtClean="0"/>
          </a:p>
          <a:p>
            <a:pPr eaLnBrk="1" hangingPunct="1">
              <a:lnSpc>
                <a:spcPct val="80000"/>
              </a:lnSpc>
            </a:pPr>
            <a:r>
              <a:rPr lang="en-US" altLang="en-US" sz="1000" b="1" smtClean="0"/>
              <a:t>Information</a:t>
            </a:r>
            <a:r>
              <a:rPr lang="en-US" altLang="en-US" sz="1000" smtClean="0"/>
              <a:t> is data plus meaning, for example, </a:t>
            </a:r>
            <a:r>
              <a:rPr lang="ja-JP" altLang="en-US" sz="1000" smtClean="0"/>
              <a:t>“</a:t>
            </a:r>
            <a:r>
              <a:rPr lang="en-US" altLang="ja-JP" sz="1000" smtClean="0"/>
              <a:t>a heart rate of 78 beats per minute</a:t>
            </a:r>
            <a:r>
              <a:rPr lang="ja-JP" altLang="en-US" sz="1000" smtClean="0"/>
              <a:t>”</a:t>
            </a:r>
            <a:r>
              <a:rPr lang="en-US" altLang="ja-JP" sz="1000" smtClean="0"/>
              <a:t>.</a:t>
            </a:r>
            <a:r>
              <a:rPr lang="en-US" altLang="ja-JP" sz="1000" b="1" baseline="30000" smtClean="0"/>
              <a:t> </a:t>
            </a:r>
            <a:r>
              <a:rPr lang="en-US" altLang="ja-JP" sz="1000" baseline="30000" smtClean="0"/>
              <a:t>2</a:t>
            </a:r>
            <a:endParaRPr lang="en-US" altLang="ja-JP" sz="1000" smtClean="0"/>
          </a:p>
          <a:p>
            <a:pPr eaLnBrk="1" hangingPunct="1">
              <a:lnSpc>
                <a:spcPct val="80000"/>
              </a:lnSpc>
            </a:pPr>
            <a:r>
              <a:rPr lang="en-US" altLang="en-US" sz="1000" smtClean="0"/>
              <a:t>Thus, we can think of </a:t>
            </a:r>
            <a:r>
              <a:rPr lang="en-US" altLang="en-US" sz="1000" b="1" smtClean="0"/>
              <a:t>Knowledge</a:t>
            </a:r>
            <a:r>
              <a:rPr lang="en-US" altLang="en-US" sz="1000" baseline="30000" smtClean="0"/>
              <a:t>2</a:t>
            </a:r>
            <a:r>
              <a:rPr lang="en-US" altLang="en-US" sz="1000" smtClean="0"/>
              <a:t> (commonly defined as justified true belief) as information plus justification.</a:t>
            </a:r>
          </a:p>
          <a:p>
            <a:pPr eaLnBrk="1" hangingPunct="1">
              <a:lnSpc>
                <a:spcPct val="80000"/>
              </a:lnSpc>
            </a:pPr>
            <a:endParaRPr lang="en-US" altLang="en-US" sz="1000" smtClean="0"/>
          </a:p>
          <a:p>
            <a:pPr eaLnBrk="1" hangingPunct="1">
              <a:lnSpc>
                <a:spcPct val="80000"/>
              </a:lnSpc>
            </a:pPr>
            <a:r>
              <a:rPr lang="en-US" altLang="en-US" sz="1000" smtClean="0"/>
              <a:t>Knowledge can be further divided into declarative knowledge and procedural knowledge. Declarative knowledge consists of facts, true assertions of who, what, when, where.  Procedural knowledge is the true assertion of how.</a:t>
            </a:r>
          </a:p>
          <a:p>
            <a:pPr eaLnBrk="1" hangingPunct="1">
              <a:lnSpc>
                <a:spcPct val="80000"/>
              </a:lnSpc>
            </a:pPr>
            <a:endParaRPr lang="en-US" altLang="en-US" sz="1000" smtClean="0">
              <a:solidFill>
                <a:srgbClr val="A50021"/>
              </a:solidFill>
            </a:endParaRPr>
          </a:p>
          <a:p>
            <a:pPr eaLnBrk="1" hangingPunct="1">
              <a:lnSpc>
                <a:spcPct val="80000"/>
              </a:lnSpc>
            </a:pPr>
            <a:r>
              <a:rPr lang="en-US" altLang="en-US" sz="1000" smtClean="0"/>
              <a:t>Following from the definition set that we adopt here, Data are the numerical values and characters (represented in computers as the presence or absence of electric or magnetic charge, i.e. bits) that we collect, store, and exchange.  Where we have done a good job of defining the data, we preserve the meaning and have information.</a:t>
            </a:r>
          </a:p>
          <a:p>
            <a:pPr eaLnBrk="1" hangingPunct="1">
              <a:lnSpc>
                <a:spcPct val="80000"/>
              </a:lnSpc>
            </a:pPr>
            <a:endParaRPr lang="en-US" altLang="en-US" sz="800" smtClean="0"/>
          </a:p>
          <a:p>
            <a:pPr eaLnBrk="1" hangingPunct="1">
              <a:lnSpc>
                <a:spcPct val="80000"/>
              </a:lnSpc>
            </a:pPr>
            <a:endParaRPr lang="en-US" altLang="en-US" sz="800" smtClean="0"/>
          </a:p>
        </p:txBody>
      </p:sp>
    </p:spTree>
    <p:extLst>
      <p:ext uri="{BB962C8B-B14F-4D97-AF65-F5344CB8AC3E}">
        <p14:creationId xmlns:p14="http://schemas.microsoft.com/office/powerpoint/2010/main" val="3481002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03064E8-815D-45B9-885D-F02784F45299}" type="slidenum">
              <a:rPr lang="en-US" altLang="en-US" sz="1200"/>
              <a:pPr eaLnBrk="1" hangingPunct="1"/>
              <a:t>14</a:t>
            </a:fld>
            <a:endParaRPr lang="en-US" altLang="en-US" sz="120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dirty="0" smtClean="0"/>
              <a:t>Because of the different definitions in use, one person</a:t>
            </a:r>
            <a:r>
              <a:rPr lang="ja-JP" altLang="en-US" dirty="0" smtClean="0"/>
              <a:t>’</a:t>
            </a:r>
            <a:r>
              <a:rPr lang="en-US" altLang="ja-JP" dirty="0" smtClean="0"/>
              <a:t>s data flow may be another person</a:t>
            </a:r>
            <a:r>
              <a:rPr lang="ja-JP" altLang="en-US" dirty="0" smtClean="0"/>
              <a:t>’</a:t>
            </a:r>
            <a:r>
              <a:rPr lang="en-US" altLang="ja-JP" dirty="0" smtClean="0"/>
              <a:t>s information flow … what I am trying to say is that significant ambiguity is introduced due to the non-specific use of the terms data and information. </a:t>
            </a:r>
          </a:p>
          <a:p>
            <a:pPr eaLnBrk="1" hangingPunct="1"/>
            <a:endParaRPr lang="en-US" altLang="en-US" dirty="0" smtClean="0"/>
          </a:p>
          <a:p>
            <a:pPr eaLnBrk="1" hangingPunct="1"/>
            <a:r>
              <a:rPr lang="en-US" altLang="en-US" dirty="0" smtClean="0"/>
              <a:t>Unfortunately, thinking on the topic has changed over time.  For example, early work done in the 1960</a:t>
            </a:r>
            <a:r>
              <a:rPr lang="ja-JP" altLang="en-US" dirty="0" smtClean="0"/>
              <a:t>’</a:t>
            </a:r>
            <a:r>
              <a:rPr lang="en-US" altLang="ja-JP" dirty="0" smtClean="0"/>
              <a:t>s and 70</a:t>
            </a:r>
            <a:r>
              <a:rPr lang="ja-JP" altLang="en-US" dirty="0" smtClean="0"/>
              <a:t>’</a:t>
            </a:r>
            <a:r>
              <a:rPr lang="en-US" altLang="ja-JP" dirty="0" smtClean="0"/>
              <a:t>s uses the term </a:t>
            </a:r>
            <a:r>
              <a:rPr lang="ja-JP" altLang="en-US" dirty="0" smtClean="0"/>
              <a:t>“</a:t>
            </a:r>
            <a:r>
              <a:rPr lang="en-US" altLang="ja-JP" dirty="0" smtClean="0"/>
              <a:t>data flow,</a:t>
            </a:r>
            <a:r>
              <a:rPr lang="ja-JP" altLang="en-US" dirty="0" smtClean="0"/>
              <a:t>”</a:t>
            </a:r>
            <a:r>
              <a:rPr lang="en-US" altLang="ja-JP" dirty="0" smtClean="0"/>
              <a:t>  but the term is used with respect to defined values, i.e., data + meaning in well defined data systems.  But today</a:t>
            </a:r>
            <a:r>
              <a:rPr lang="ja-JP" altLang="en-US" dirty="0" smtClean="0"/>
              <a:t>’</a:t>
            </a:r>
            <a:r>
              <a:rPr lang="en-US" altLang="ja-JP" dirty="0" smtClean="0"/>
              <a:t>s thinking (and the general definition of information - GDI), the early work would be called </a:t>
            </a:r>
            <a:r>
              <a:rPr lang="ja-JP" altLang="en-US" dirty="0" smtClean="0"/>
              <a:t>“</a:t>
            </a:r>
            <a:r>
              <a:rPr lang="en-US" altLang="ja-JP" dirty="0" smtClean="0"/>
              <a:t>information flow.</a:t>
            </a:r>
            <a:r>
              <a:rPr lang="ja-JP" altLang="en-US" dirty="0" smtClean="0"/>
              <a:t>”</a:t>
            </a:r>
            <a:r>
              <a:rPr lang="en-US" altLang="ja-JP" dirty="0" smtClean="0"/>
              <a:t> For this component, to maintain consistency with the source material for given topics, we will give in to the vagaries of natural language and use the terms interchangeably.</a:t>
            </a:r>
          </a:p>
          <a:p>
            <a:pPr eaLnBrk="1" hangingPunct="1"/>
            <a:endParaRPr lang="en-US" altLang="en-US" dirty="0" smtClean="0"/>
          </a:p>
          <a:p>
            <a:pPr eaLnBrk="1" hangingPunct="1"/>
            <a:r>
              <a:rPr lang="en-US" altLang="en-US" dirty="0" smtClean="0"/>
              <a:t>When we use the terms data flow and information flow, we mean the steps or path that the data takes through a work process or a system or some combination of both, including the order of steps, and operations performed on the data (or information).</a:t>
            </a:r>
          </a:p>
        </p:txBody>
      </p:sp>
    </p:spTree>
    <p:extLst>
      <p:ext uri="{BB962C8B-B14F-4D97-AF65-F5344CB8AC3E}">
        <p14:creationId xmlns:p14="http://schemas.microsoft.com/office/powerpoint/2010/main" val="8894109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DE7BD1A-892B-49D8-873F-9B496F636DEC}" type="slidenum">
              <a:rPr lang="en-US" altLang="en-US" sz="1200"/>
              <a:pPr eaLnBrk="1" hangingPunct="1"/>
              <a:t>15</a:t>
            </a:fld>
            <a:endParaRPr lang="en-US" altLang="en-US" sz="120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mtClean="0"/>
              <a:t>A Workflow Process Analyst and Redesign Specialist uses knowledge and understanding of two key things 1) an organization</a:t>
            </a:r>
            <a:r>
              <a:rPr lang="ja-JP" altLang="en-US" smtClean="0"/>
              <a:t>’</a:t>
            </a:r>
            <a:r>
              <a:rPr lang="en-US" altLang="ja-JP" smtClean="0"/>
              <a:t>s objectives, structure and procedures, and 2) how to use that information technology </a:t>
            </a:r>
            <a:r>
              <a:rPr lang="en-US" altLang="ja-JP" b="1" smtClean="0"/>
              <a:t>for the purpose of</a:t>
            </a:r>
            <a:r>
              <a:rPr lang="en-US" altLang="ja-JP" smtClean="0"/>
              <a:t> analyzing and making recommendations on improving how the organization, or health care facility, operates and achieves its goals.</a:t>
            </a:r>
            <a:endParaRPr lang="en-US" altLang="en-US" smtClean="0"/>
          </a:p>
        </p:txBody>
      </p:sp>
    </p:spTree>
    <p:extLst>
      <p:ext uri="{BB962C8B-B14F-4D97-AF65-F5344CB8AC3E}">
        <p14:creationId xmlns:p14="http://schemas.microsoft.com/office/powerpoint/2010/main" val="3528608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39CA750-AACE-49BD-AA94-3195769556BA}" type="slidenum">
              <a:rPr lang="en-US" altLang="en-US" sz="1200"/>
              <a:pPr eaLnBrk="1" hangingPunct="1"/>
              <a:t>16</a:t>
            </a:fld>
            <a:endParaRPr lang="en-US" altLang="en-US" sz="1200"/>
          </a:p>
        </p:txBody>
      </p:sp>
      <p:sp>
        <p:nvSpPr>
          <p:cNvPr id="54275"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pPr marL="225425" eaLnBrk="1" hangingPunct="1"/>
            <a:r>
              <a:rPr lang="en-US" altLang="en-US" smtClean="0"/>
              <a:t>Tom DeMarco, introduced earlier as a pioneer and thought leader in process analysis, likens process analysis to describing a dance.  He adds further insight to the role of the Process Analyst by emphasizing the requirement of intensive communication of the role, and by describing the following three key communications challenges that process analysts face: </a:t>
            </a:r>
          </a:p>
          <a:p>
            <a:pPr marL="225425" lvl="2" eaLnBrk="1" hangingPunct="1"/>
            <a:r>
              <a:rPr lang="en-US" altLang="en-US" smtClean="0"/>
              <a:t>The first is the Natural difficulty in describing procedure.</a:t>
            </a:r>
          </a:p>
          <a:p>
            <a:pPr marL="225425" lvl="2" eaLnBrk="1" hangingPunct="1"/>
            <a:r>
              <a:rPr lang="en-US" altLang="en-US" smtClean="0"/>
              <a:t>The second is the inappropriateness of narrative text for describing procedures, and finally there is a lack of common language between the user and analyst.</a:t>
            </a:r>
          </a:p>
          <a:p>
            <a:pPr marL="225425" lvl="2" eaLnBrk="1" hangingPunct="1"/>
            <a:endParaRPr lang="en-US" altLang="en-US" smtClean="0"/>
          </a:p>
        </p:txBody>
      </p:sp>
    </p:spTree>
    <p:extLst>
      <p:ext uri="{BB962C8B-B14F-4D97-AF65-F5344CB8AC3E}">
        <p14:creationId xmlns:p14="http://schemas.microsoft.com/office/powerpoint/2010/main" val="538260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F0422B0-2A67-429B-89F2-85F8D1A0788F}" type="slidenum">
              <a:rPr lang="en-US" altLang="en-US" sz="1200"/>
              <a:pPr eaLnBrk="1" hangingPunct="1"/>
              <a:t>17</a:t>
            </a:fld>
            <a:endParaRPr lang="en-US" altLang="en-US" sz="1200"/>
          </a:p>
        </p:txBody>
      </p:sp>
      <p:sp>
        <p:nvSpPr>
          <p:cNvPr id="58371"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p:txBody>
          <a:bodyPr/>
          <a:lstStyle/>
          <a:p>
            <a:pPr marL="226451" indent="-226451" eaLnBrk="1" hangingPunct="1">
              <a:defRPr/>
            </a:pPr>
            <a:r>
              <a:rPr lang="en-US" dirty="0" smtClean="0">
                <a:ea typeface="+mn-ea"/>
              </a:rPr>
              <a:t>A Process or Workflow Analyst combines: </a:t>
            </a:r>
          </a:p>
          <a:p>
            <a:pPr marL="169838" indent="-169838" eaLnBrk="1" hangingPunct="1">
              <a:buFont typeface="Arial" pitchFamily="34" charset="0"/>
              <a:buChar char="•"/>
              <a:defRPr/>
            </a:pPr>
            <a:r>
              <a:rPr lang="en-US" dirty="0" smtClean="0">
                <a:ea typeface="+mn-ea"/>
              </a:rPr>
              <a:t>Understanding process elements and the relationships between them and </a:t>
            </a:r>
          </a:p>
          <a:p>
            <a:pPr marL="169838" indent="-169838" eaLnBrk="1" hangingPunct="1">
              <a:buFont typeface="Arial" pitchFamily="34" charset="0"/>
              <a:buChar char="•"/>
              <a:defRPr/>
            </a:pPr>
            <a:r>
              <a:rPr lang="en-US" dirty="0" smtClean="0">
                <a:ea typeface="+mn-ea"/>
              </a:rPr>
              <a:t>Identification of opportunities for improvement including the ways to leverage health IT.</a:t>
            </a:r>
          </a:p>
          <a:p>
            <a:pPr marL="226451" indent="-226451" eaLnBrk="1" hangingPunct="1">
              <a:defRPr/>
            </a:pPr>
            <a:endParaRPr lang="en-US" dirty="0" smtClean="0">
              <a:ea typeface="+mn-ea"/>
            </a:endParaRPr>
          </a:p>
          <a:p>
            <a:pPr marL="226451" indent="-226451" eaLnBrk="1" hangingPunct="1">
              <a:defRPr/>
            </a:pPr>
            <a:endParaRPr lang="en-US" dirty="0" smtClean="0">
              <a:ea typeface="+mn-ea"/>
            </a:endParaRPr>
          </a:p>
          <a:p>
            <a:pPr marL="226451" indent="-226451" eaLnBrk="1" hangingPunct="1">
              <a:defRPr/>
            </a:pPr>
            <a:endParaRPr lang="en-US" dirty="0" smtClean="0">
              <a:ea typeface="+mn-ea"/>
            </a:endParaRPr>
          </a:p>
        </p:txBody>
      </p:sp>
    </p:spTree>
    <p:extLst>
      <p:ext uri="{BB962C8B-B14F-4D97-AF65-F5344CB8AC3E}">
        <p14:creationId xmlns:p14="http://schemas.microsoft.com/office/powerpoint/2010/main" val="5337146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654EAFC-2C72-4D69-9669-7DF83F1B594D}" type="slidenum">
              <a:rPr lang="en-US" altLang="en-US" sz="1200"/>
              <a:pPr eaLnBrk="1" hangingPunct="1"/>
              <a:t>18</a:t>
            </a:fld>
            <a:endParaRPr lang="en-US" altLang="en-US" sz="120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r>
              <a:rPr lang="en-US">
                <a:latin typeface="Arial" charset="0"/>
                <a:ea typeface="ＭＳ Ｐゴシック" charset="0"/>
              </a:rPr>
              <a:t>DeMarco further outlines process analysis skills helpful to overcome the challenges inherent in Process Analysis.  These are: </a:t>
            </a:r>
          </a:p>
          <a:p>
            <a:pPr lvl="1" eaLnBrk="1" hangingPunct="1">
              <a:buFontTx/>
              <a:buChar char="•"/>
              <a:defRPr/>
            </a:pPr>
            <a:r>
              <a:rPr lang="en-US">
                <a:latin typeface="Arial" charset="0"/>
                <a:ea typeface="ＭＳ Ｐゴシック" charset="0"/>
              </a:rPr>
              <a:t> Knowledge of data and data system concepts,</a:t>
            </a:r>
          </a:p>
          <a:p>
            <a:pPr lvl="1" eaLnBrk="1" hangingPunct="1">
              <a:buFontTx/>
              <a:buChar char="•"/>
              <a:defRPr/>
            </a:pPr>
            <a:r>
              <a:rPr lang="en-US">
                <a:latin typeface="Arial" charset="0"/>
                <a:ea typeface="ＭＳ Ｐゴシック" charset="0"/>
              </a:rPr>
              <a:t> Knowledge of clinical workflow concepts, and the  </a:t>
            </a:r>
          </a:p>
          <a:p>
            <a:pPr lvl="1" eaLnBrk="1" hangingPunct="1">
              <a:buFontTx/>
              <a:buChar char="•"/>
              <a:defRPr/>
            </a:pPr>
            <a:r>
              <a:rPr lang="en-US">
                <a:latin typeface="Arial" charset="0"/>
                <a:ea typeface="ＭＳ Ｐゴシック" charset="0"/>
              </a:rPr>
              <a:t> Ability to communicate these concepts.</a:t>
            </a:r>
          </a:p>
          <a:p>
            <a:pPr eaLnBrk="1" hangingPunct="1">
              <a:defRPr/>
            </a:pPr>
            <a:r>
              <a:rPr lang="en-US">
                <a:latin typeface="Arial" charset="0"/>
                <a:ea typeface="ＭＳ Ｐゴシック" charset="0"/>
              </a:rPr>
              <a:t>We added the ability to identify problem areas.</a:t>
            </a:r>
          </a:p>
          <a:p>
            <a:pPr eaLnBrk="1" hangingPunct="1">
              <a:defRPr/>
            </a:pPr>
            <a:endParaRPr lang="en-US">
              <a:latin typeface="Arial" charset="0"/>
              <a:ea typeface="ＭＳ Ｐゴシック" charset="0"/>
            </a:endParaRPr>
          </a:p>
          <a:p>
            <a:pPr eaLnBrk="1" hangingPunct="1">
              <a:defRPr/>
            </a:pPr>
            <a:endParaRPr lang="en-US">
              <a:latin typeface="Arial" charset="0"/>
              <a:ea typeface="ＭＳ Ｐゴシック" charset="0"/>
            </a:endParaRPr>
          </a:p>
        </p:txBody>
      </p:sp>
    </p:spTree>
    <p:extLst>
      <p:ext uri="{BB962C8B-B14F-4D97-AF65-F5344CB8AC3E}">
        <p14:creationId xmlns:p14="http://schemas.microsoft.com/office/powerpoint/2010/main" val="960066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B5938B6-0866-46A8-9465-44F285C7E06B}" type="slidenum">
              <a:rPr lang="en-US" altLang="en-US" sz="1200"/>
              <a:pPr eaLnBrk="1" hangingPunct="1"/>
              <a:t>19</a:t>
            </a:fld>
            <a:endParaRPr lang="en-US" altLang="en-US" sz="120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p:txBody>
          <a:bodyPr/>
          <a:lstStyle/>
          <a:p>
            <a:pPr eaLnBrk="1" hangingPunct="1">
              <a:defRPr/>
            </a:pPr>
            <a:r>
              <a:rPr lang="en-US" dirty="0" smtClean="0">
                <a:ea typeface="+mn-ea"/>
              </a:rPr>
              <a:t>Crossing the Quality Chasm provided six aims and simple rules for redesign of health care. They are:</a:t>
            </a:r>
          </a:p>
          <a:p>
            <a:pPr marL="679353" lvl="1" indent="-226451" eaLnBrk="1" hangingPunct="1">
              <a:buFontTx/>
              <a:buAutoNum type="arabicPeriod"/>
              <a:defRPr/>
            </a:pPr>
            <a:r>
              <a:rPr lang="en-US" dirty="0" smtClean="0">
                <a:ea typeface="+mn-ea"/>
              </a:rPr>
              <a:t>Care should be safe, as safe for patients in their health care facilities as in their homes. </a:t>
            </a:r>
          </a:p>
          <a:p>
            <a:pPr marL="679353" lvl="1" indent="-226451" eaLnBrk="1" hangingPunct="1">
              <a:buFontTx/>
              <a:buAutoNum type="arabicPeriod"/>
              <a:defRPr/>
            </a:pPr>
            <a:r>
              <a:rPr lang="en-US" dirty="0" smtClean="0">
                <a:ea typeface="+mn-ea"/>
              </a:rPr>
              <a:t>The science and evidence behind health care should be applied and served as the standard in the delivery of care. </a:t>
            </a:r>
          </a:p>
          <a:p>
            <a:pPr marL="679353" lvl="1" indent="-226451" eaLnBrk="1" hangingPunct="1">
              <a:buFontTx/>
              <a:buAutoNum type="arabicPeriod"/>
              <a:defRPr/>
            </a:pPr>
            <a:r>
              <a:rPr lang="en-US" dirty="0" smtClean="0">
                <a:ea typeface="+mn-ea"/>
              </a:rPr>
              <a:t>Care and service should be cost effective and waste should be removed from the system.  </a:t>
            </a:r>
          </a:p>
          <a:p>
            <a:pPr marL="679353" lvl="1" indent="-226451" eaLnBrk="1" hangingPunct="1">
              <a:buFontTx/>
              <a:buAutoNum type="arabicPeriod"/>
              <a:defRPr/>
            </a:pPr>
            <a:r>
              <a:rPr lang="en-US" dirty="0" smtClean="0">
                <a:ea typeface="+mn-ea"/>
              </a:rPr>
              <a:t>Patients should experience no waits or delays in receiving service. </a:t>
            </a:r>
          </a:p>
          <a:p>
            <a:pPr marL="679353" lvl="1" indent="-226451" eaLnBrk="1" hangingPunct="1">
              <a:buFontTx/>
              <a:buAutoNum type="arabicPeriod"/>
              <a:defRPr/>
            </a:pPr>
            <a:r>
              <a:rPr lang="en-US" dirty="0" smtClean="0">
                <a:ea typeface="+mn-ea"/>
              </a:rPr>
              <a:t>The system of care should revolve around the patient, respect patient preferences, and put the patient in control. </a:t>
            </a:r>
          </a:p>
          <a:p>
            <a:pPr marL="679353" lvl="1" indent="-226451" eaLnBrk="1" hangingPunct="1">
              <a:buFontTx/>
              <a:buAutoNum type="arabicPeriod"/>
              <a:defRPr/>
            </a:pPr>
            <a:r>
              <a:rPr lang="en-US" dirty="0" smtClean="0">
                <a:ea typeface="+mn-ea"/>
              </a:rPr>
              <a:t>Unequal treatment should be a fact of the past; disparities in care should be eradicated.</a:t>
            </a:r>
          </a:p>
          <a:p>
            <a:pPr marL="679353" lvl="1" eaLnBrk="1" hangingPunct="1">
              <a:spcBef>
                <a:spcPts val="0"/>
              </a:spcBef>
              <a:defRPr/>
            </a:pPr>
            <a:endParaRPr lang="en-US" dirty="0" smtClean="0">
              <a:ea typeface="+mn-ea"/>
            </a:endParaRPr>
          </a:p>
          <a:p>
            <a:pPr eaLnBrk="1" hangingPunct="1">
              <a:spcBef>
                <a:spcPts val="0"/>
              </a:spcBef>
              <a:defRPr/>
            </a:pPr>
            <a:r>
              <a:rPr lang="en-US" dirty="0" smtClean="0">
                <a:ea typeface="+mn-ea"/>
              </a:rPr>
              <a:t>Importantly, increasing the quality of care is our goal. Implementing </a:t>
            </a:r>
            <a:r>
              <a:rPr lang="en-US" b="1" dirty="0" smtClean="0">
                <a:ea typeface="+mn-ea"/>
              </a:rPr>
              <a:t>technology</a:t>
            </a:r>
            <a:r>
              <a:rPr lang="en-US" dirty="0" smtClean="0">
                <a:ea typeface="+mn-ea"/>
              </a:rPr>
              <a:t> is a way to achieve this goal.</a:t>
            </a:r>
          </a:p>
        </p:txBody>
      </p:sp>
    </p:spTree>
    <p:extLst>
      <p:ext uri="{BB962C8B-B14F-4D97-AF65-F5344CB8AC3E}">
        <p14:creationId xmlns:p14="http://schemas.microsoft.com/office/powerpoint/2010/main" val="39047344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02B930E-585D-474B-BEB0-B88F4D18F816}" type="slidenum">
              <a:rPr lang="en-US" altLang="en-US" sz="1200"/>
              <a:pPr eaLnBrk="1" hangingPunct="1"/>
              <a:t>20</a:t>
            </a:fld>
            <a:endParaRPr lang="en-US" altLang="en-US" sz="120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ja-JP" altLang="en-US" dirty="0" smtClean="0"/>
              <a:t>“</a:t>
            </a:r>
            <a:r>
              <a:rPr lang="en-US" altLang="ja-JP" dirty="0" smtClean="0"/>
              <a:t>Meaningful Use</a:t>
            </a:r>
            <a:r>
              <a:rPr lang="ja-JP" altLang="en-US" dirty="0" smtClean="0"/>
              <a:t>”</a:t>
            </a:r>
            <a:r>
              <a:rPr lang="en-US" altLang="ja-JP" dirty="0" smtClean="0"/>
              <a:t> of EHRs  is used to collectively describe those criteria established by the (American Recovery and Reinvestment Act) ARRA to qualify health care providers for the electronic health record incentives to be provided.  The purpose of these incentives is to encourage the greater health care community to implement EHRs.  The expectation is that the coordinated adoption of EHR use across health care providers will address the five established national health policy priorities.  </a:t>
            </a:r>
            <a:endParaRPr lang="en-US" altLang="en-US" dirty="0" smtClean="0"/>
          </a:p>
        </p:txBody>
      </p:sp>
    </p:spTree>
    <p:extLst>
      <p:ext uri="{BB962C8B-B14F-4D97-AF65-F5344CB8AC3E}">
        <p14:creationId xmlns:p14="http://schemas.microsoft.com/office/powerpoint/2010/main" val="2297789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72DDBE2-C51B-4534-81D3-A1E80E5F4819}" type="slidenum">
              <a:rPr lang="en-US" altLang="en-US" sz="1200"/>
              <a:pPr eaLnBrk="1" hangingPunct="1"/>
              <a:t>2</a:t>
            </a:fld>
            <a:endParaRPr lang="en-US" altLang="en-US" sz="1200"/>
          </a:p>
        </p:txBody>
      </p:sp>
      <p:sp>
        <p:nvSpPr>
          <p:cNvPr id="41987" name="Rectangle 2"/>
          <p:cNvSpPr>
            <a:spLocks noGrp="1" noRot="1" noChangeAspect="1" noChangeArrowheads="1" noTextEdit="1"/>
          </p:cNvSpPr>
          <p:nvPr>
            <p:ph type="sldImg"/>
          </p:nvPr>
        </p:nvSpPr>
        <p:spPr>
          <a:ln/>
        </p:spPr>
      </p:sp>
      <p:sp>
        <p:nvSpPr>
          <p:cNvPr id="15363" name="Rectangle 3"/>
          <p:cNvSpPr>
            <a:spLocks noGrp="1" noChangeArrowheads="1"/>
          </p:cNvSpPr>
          <p:nvPr>
            <p:ph type="body" idx="1"/>
          </p:nvPr>
        </p:nvSpPr>
        <p:spPr/>
        <p:txBody>
          <a:bodyPr/>
          <a:lstStyle/>
          <a:p>
            <a:pPr eaLnBrk="1" hangingPunct="1"/>
            <a:r>
              <a:rPr lang="en-US" altLang="en-US" smtClean="0"/>
              <a:t>The topics covered in Unit 1 of the Fundamentals of Health Workflow Process Analysis and Redesign Component include:</a:t>
            </a:r>
          </a:p>
          <a:p>
            <a:pPr marL="622300" lvl="1" indent="-168275" eaLnBrk="1" hangingPunct="1">
              <a:buFontTx/>
              <a:buChar char="•"/>
            </a:pPr>
            <a:r>
              <a:rPr lang="en-US" altLang="en-US" smtClean="0"/>
              <a:t>Defining the Role of Health Care Workflow Analysis and Redesign Specialist,</a:t>
            </a:r>
          </a:p>
          <a:p>
            <a:pPr marL="622300" lvl="1" indent="-168275" eaLnBrk="1" hangingPunct="1">
              <a:buFontTx/>
              <a:buChar char="•"/>
            </a:pPr>
            <a:r>
              <a:rPr lang="en-US" altLang="en-US" smtClean="0"/>
              <a:t>Related Healthcare Roles and Responsibilities that analysts will encounter,</a:t>
            </a:r>
          </a:p>
          <a:p>
            <a:pPr marL="622300" lvl="1" indent="-168275" eaLnBrk="1" hangingPunct="1">
              <a:buFontTx/>
              <a:buChar char="•"/>
            </a:pPr>
            <a:r>
              <a:rPr lang="en-US" altLang="en-US" smtClean="0"/>
              <a:t>Institute of Medicine (IOM) 6 Quality Areas,</a:t>
            </a:r>
          </a:p>
          <a:p>
            <a:pPr marL="622300" lvl="1" indent="-168275" eaLnBrk="1" hangingPunct="1">
              <a:buFontTx/>
              <a:buChar char="•"/>
            </a:pPr>
            <a:r>
              <a:rPr lang="en-US" altLang="en-US" smtClean="0"/>
              <a:t>Important characteristics of the Clinical Setting and Clinical Workflow,</a:t>
            </a:r>
          </a:p>
          <a:p>
            <a:pPr marL="622300" lvl="1" indent="-168275" eaLnBrk="1" hangingPunct="1">
              <a:buFontTx/>
              <a:buChar char="•"/>
            </a:pPr>
            <a:r>
              <a:rPr lang="en-US" altLang="en-US" smtClean="0"/>
              <a:t>Common Health Care Processes,</a:t>
            </a:r>
          </a:p>
          <a:p>
            <a:pPr marL="622300" lvl="1" indent="-168275" eaLnBrk="1" hangingPunct="1">
              <a:buFontTx/>
              <a:buChar char="•"/>
            </a:pPr>
            <a:r>
              <a:rPr lang="en-US" altLang="en-US" smtClean="0"/>
              <a:t>Systems and Systems Thinking, </a:t>
            </a:r>
          </a:p>
          <a:p>
            <a:pPr marL="622300" lvl="1" indent="-168275" eaLnBrk="1" hangingPunct="1">
              <a:buFontTx/>
              <a:buChar char="•"/>
            </a:pPr>
            <a:r>
              <a:rPr lang="en-US" altLang="en-US" smtClean="0"/>
              <a:t>Levels of process maturity (CMMI),</a:t>
            </a:r>
          </a:p>
          <a:p>
            <a:pPr marL="622300" lvl="1" indent="-168275" eaLnBrk="1" hangingPunct="1">
              <a:buFontTx/>
              <a:buChar char="•"/>
            </a:pPr>
            <a:r>
              <a:rPr lang="en-US" altLang="en-US" smtClean="0"/>
              <a:t>Concepts and Examples of Process optimization (the goal of redesign),</a:t>
            </a:r>
          </a:p>
          <a:p>
            <a:pPr marL="622300" lvl="1" indent="-168275" eaLnBrk="1" hangingPunct="1">
              <a:buFontTx/>
              <a:buChar char="•"/>
            </a:pPr>
            <a:r>
              <a:rPr lang="en-US" altLang="en-US" smtClean="0"/>
              <a:t>Information Technology in Health Care – Meaningful Use, and finally </a:t>
            </a:r>
          </a:p>
          <a:p>
            <a:pPr marL="622300" lvl="1" indent="-168275" eaLnBrk="1" hangingPunct="1">
              <a:buFontTx/>
              <a:buChar char="•"/>
            </a:pPr>
            <a:r>
              <a:rPr lang="en-US" altLang="en-US" smtClean="0"/>
              <a:t>Overview of Process Analysis and Redesign.</a:t>
            </a:r>
          </a:p>
          <a:p>
            <a:pPr marL="622300" lvl="1" indent="-168275" eaLnBrk="1" hangingPunct="1"/>
            <a:endParaRPr lang="en-US" altLang="en-US" smtClean="0"/>
          </a:p>
        </p:txBody>
      </p:sp>
    </p:spTree>
    <p:extLst>
      <p:ext uri="{BB962C8B-B14F-4D97-AF65-F5344CB8AC3E}">
        <p14:creationId xmlns:p14="http://schemas.microsoft.com/office/powerpoint/2010/main" val="16216431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29EC6D5-4DBA-4D1C-8537-476782CDE3CE}" type="slidenum">
              <a:rPr lang="en-US" altLang="en-US" sz="1200"/>
              <a:pPr eaLnBrk="1" hangingPunct="1"/>
              <a:t>21</a:t>
            </a:fld>
            <a:endParaRPr lang="en-US" altLang="en-US" sz="1200"/>
          </a:p>
        </p:txBody>
      </p:sp>
      <p:sp>
        <p:nvSpPr>
          <p:cNvPr id="65539" name="Rectangle 2"/>
          <p:cNvSpPr>
            <a:spLocks noGrp="1" noRot="1" noChangeAspect="1" noChangeArrowheads="1" noTextEdit="1"/>
          </p:cNvSpPr>
          <p:nvPr>
            <p:ph type="sldImg"/>
          </p:nvPr>
        </p:nvSpPr>
        <p:spPr>
          <a:xfrm>
            <a:off x="1209675" y="735013"/>
            <a:ext cx="4648200" cy="3486150"/>
          </a:xfrm>
          <a:ln/>
        </p:spPr>
      </p:sp>
      <p:sp>
        <p:nvSpPr>
          <p:cNvPr id="62467" name="Rectangle 3"/>
          <p:cNvSpPr>
            <a:spLocks noGrp="1" noChangeArrowheads="1"/>
          </p:cNvSpPr>
          <p:nvPr>
            <p:ph type="body" idx="1"/>
          </p:nvPr>
        </p:nvSpPr>
        <p:spPr>
          <a:xfrm>
            <a:off x="730250" y="4397375"/>
            <a:ext cx="5607050" cy="4183063"/>
          </a:xfrm>
        </p:spPr>
        <p:txBody>
          <a:bodyPr/>
          <a:lstStyle/>
          <a:p>
            <a:r>
              <a:rPr lang="en-US" altLang="en-US" dirty="0" smtClean="0"/>
              <a:t>A Qualified EHR is defined as an electronic record of health-related information on an individual that: </a:t>
            </a:r>
          </a:p>
          <a:p>
            <a:pPr>
              <a:buFontTx/>
              <a:buChar char="•"/>
            </a:pPr>
            <a:r>
              <a:rPr lang="en-US" altLang="en-US" dirty="0" smtClean="0"/>
              <a:t>Includes patient demographic and clinical health information, such as medical history and problem lists; and</a:t>
            </a:r>
          </a:p>
          <a:p>
            <a:pPr>
              <a:buFontTx/>
              <a:buChar char="•"/>
            </a:pPr>
            <a:r>
              <a:rPr lang="en-US" altLang="en-US" dirty="0" smtClean="0"/>
              <a:t>Has the capacity to: </a:t>
            </a:r>
          </a:p>
          <a:p>
            <a:pPr marL="622300" lvl="1" indent="-168275">
              <a:buFontTx/>
              <a:buChar char="•"/>
            </a:pPr>
            <a:r>
              <a:rPr lang="en-US" altLang="en-US" dirty="0" smtClean="0"/>
              <a:t>provide clinical decision support</a:t>
            </a:r>
          </a:p>
          <a:p>
            <a:pPr marL="622300" lvl="1" indent="-168275">
              <a:buFontTx/>
              <a:buChar char="•"/>
            </a:pPr>
            <a:r>
              <a:rPr lang="en-US" altLang="en-US" dirty="0" smtClean="0"/>
              <a:t>support physician order entry</a:t>
            </a:r>
          </a:p>
          <a:p>
            <a:pPr marL="622300" lvl="1" indent="-168275">
              <a:buFontTx/>
              <a:buChar char="•"/>
            </a:pPr>
            <a:r>
              <a:rPr lang="en-US" altLang="en-US" dirty="0" smtClean="0"/>
              <a:t>capture and query information relevant to health care quality and </a:t>
            </a:r>
          </a:p>
          <a:p>
            <a:pPr marL="622300" lvl="1" indent="-168275">
              <a:buFontTx/>
              <a:buChar char="•"/>
            </a:pPr>
            <a:r>
              <a:rPr lang="en-US" altLang="en-US" dirty="0" smtClean="0"/>
              <a:t>exchange electronic health information with, and integrate such information from, other sources</a:t>
            </a:r>
          </a:p>
          <a:p>
            <a:endParaRPr lang="en-US" altLang="en-US" dirty="0" smtClean="0"/>
          </a:p>
          <a:p>
            <a:r>
              <a:rPr lang="en-US" altLang="en-US" dirty="0" smtClean="0"/>
              <a:t>An EHR Module is defined in the Final Rule to mean </a:t>
            </a:r>
            <a:r>
              <a:rPr lang="ja-JP" altLang="en-US" dirty="0" smtClean="0"/>
              <a:t>“</a:t>
            </a:r>
            <a:r>
              <a:rPr lang="en-US" altLang="ja-JP" dirty="0" smtClean="0"/>
              <a:t>any service, component, or combination thereof that can meet the requirements of at least one certification criterion adopted by the Secretary.</a:t>
            </a:r>
            <a:r>
              <a:rPr lang="ja-JP" altLang="en-US" dirty="0" smtClean="0"/>
              <a:t>”</a:t>
            </a:r>
            <a:r>
              <a:rPr lang="en-US" altLang="ja-JP" baseline="30000" dirty="0" smtClean="0"/>
              <a:t>8</a:t>
            </a:r>
          </a:p>
          <a:p>
            <a:pPr>
              <a:buFontTx/>
              <a:buChar char="•"/>
            </a:pPr>
            <a:endParaRPr lang="en-US" altLang="en-US" dirty="0" smtClean="0"/>
          </a:p>
          <a:p>
            <a:pPr marL="622300" lvl="1" indent="-168275">
              <a:buFontTx/>
              <a:buChar char="•"/>
            </a:pPr>
            <a:endParaRPr lang="en-US" altLang="en-US" dirty="0" smtClean="0"/>
          </a:p>
          <a:p>
            <a:endParaRPr lang="en-US" altLang="en-US" dirty="0" smtClean="0"/>
          </a:p>
        </p:txBody>
      </p:sp>
    </p:spTree>
    <p:extLst>
      <p:ext uri="{BB962C8B-B14F-4D97-AF65-F5344CB8AC3E}">
        <p14:creationId xmlns:p14="http://schemas.microsoft.com/office/powerpoint/2010/main" val="968658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3579D02-8E32-405C-8541-FC529B4A74EC}" type="slidenum">
              <a:rPr lang="en-US" altLang="en-US" sz="1200"/>
              <a:pPr eaLnBrk="1" hangingPunct="1"/>
              <a:t>22</a:t>
            </a:fld>
            <a:endParaRPr lang="en-US" altLang="en-US" sz="120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marL="225425" indent="-225425" eaLnBrk="1" hangingPunct="1">
              <a:defRPr/>
            </a:pPr>
            <a:r>
              <a:rPr lang="en-US" dirty="0">
                <a:latin typeface="Arial" charset="0"/>
                <a:ea typeface="ＭＳ Ｐゴシック" charset="0"/>
              </a:rPr>
              <a:t>Meaningful use of Health IT includes the following things:</a:t>
            </a:r>
          </a:p>
          <a:p>
            <a:pPr marL="225425" indent="-225425" eaLnBrk="1" hangingPunct="1">
              <a:buFontTx/>
              <a:buAutoNum type="arabicPeriod"/>
              <a:defRPr/>
            </a:pPr>
            <a:r>
              <a:rPr lang="en-US" dirty="0">
                <a:latin typeface="Arial" charset="0"/>
                <a:ea typeface="ＭＳ Ｐゴシック" charset="0"/>
              </a:rPr>
              <a:t>Data Capture,</a:t>
            </a:r>
          </a:p>
          <a:p>
            <a:pPr marL="225425" indent="-225425" eaLnBrk="1" hangingPunct="1">
              <a:buFontTx/>
              <a:buAutoNum type="arabicPeriod"/>
              <a:defRPr/>
            </a:pPr>
            <a:r>
              <a:rPr lang="en-US" dirty="0">
                <a:latin typeface="Arial" charset="0"/>
                <a:ea typeface="ＭＳ Ｐゴシック" charset="0"/>
              </a:rPr>
              <a:t>Data Standards, such as </a:t>
            </a:r>
          </a:p>
          <a:p>
            <a:pPr marL="677863" lvl="1" indent="-225425" eaLnBrk="1" hangingPunct="1">
              <a:defRPr/>
            </a:pPr>
            <a:r>
              <a:rPr lang="en-US" dirty="0">
                <a:latin typeface="Arial" charset="0"/>
                <a:ea typeface="ＭＳ Ｐゴシック" charset="0"/>
              </a:rPr>
              <a:t>ICD, SNOMED, </a:t>
            </a:r>
            <a:r>
              <a:rPr lang="en-US" dirty="0" err="1">
                <a:latin typeface="Arial" charset="0"/>
                <a:ea typeface="ＭＳ Ｐゴシック" charset="0"/>
              </a:rPr>
              <a:t>RxForm</a:t>
            </a:r>
            <a:r>
              <a:rPr lang="en-US" dirty="0">
                <a:latin typeface="Arial" charset="0"/>
                <a:ea typeface="ＭＳ Ｐゴシック" charset="0"/>
              </a:rPr>
              <a:t>, LOINC,</a:t>
            </a:r>
          </a:p>
          <a:p>
            <a:pPr marL="225425" indent="-225425" eaLnBrk="1" hangingPunct="1">
              <a:buFontTx/>
              <a:buAutoNum type="arabicPeriod"/>
              <a:defRPr/>
            </a:pPr>
            <a:r>
              <a:rPr lang="en-US" dirty="0">
                <a:latin typeface="Arial" charset="0"/>
                <a:ea typeface="ＭＳ Ｐゴシック" charset="0"/>
              </a:rPr>
              <a:t>Effective Clinical Workflows,</a:t>
            </a:r>
          </a:p>
          <a:p>
            <a:pPr marL="225425" indent="-225425" eaLnBrk="1" hangingPunct="1">
              <a:buFontTx/>
              <a:buAutoNum type="arabicPeriod"/>
              <a:defRPr/>
            </a:pPr>
            <a:r>
              <a:rPr lang="en-US" dirty="0">
                <a:latin typeface="Arial" charset="0"/>
                <a:ea typeface="ＭＳ Ｐゴシック" charset="0"/>
              </a:rPr>
              <a:t>Computer-based Order Entry,</a:t>
            </a:r>
          </a:p>
          <a:p>
            <a:pPr marL="225425" indent="-225425" eaLnBrk="1" hangingPunct="1">
              <a:buFontTx/>
              <a:buAutoNum type="arabicPeriod"/>
              <a:defRPr/>
            </a:pPr>
            <a:r>
              <a:rPr lang="en-US" dirty="0">
                <a:latin typeface="Arial" charset="0"/>
                <a:ea typeface="ＭＳ Ｐゴシック" charset="0"/>
              </a:rPr>
              <a:t>E-Prescribing,</a:t>
            </a:r>
          </a:p>
          <a:p>
            <a:pPr marL="225425" indent="-225425" eaLnBrk="1" hangingPunct="1">
              <a:buFontTx/>
              <a:buAutoNum type="arabicPeriod"/>
              <a:defRPr/>
            </a:pPr>
            <a:r>
              <a:rPr lang="en-US" dirty="0">
                <a:latin typeface="Arial" charset="0"/>
                <a:ea typeface="ＭＳ Ｐゴシック" charset="0"/>
              </a:rPr>
              <a:t>Clinical Decision Support,</a:t>
            </a:r>
          </a:p>
          <a:p>
            <a:pPr marL="225425" indent="-225425" eaLnBrk="1" hangingPunct="1">
              <a:buFontTx/>
              <a:buAutoNum type="arabicPeriod"/>
              <a:defRPr/>
            </a:pPr>
            <a:r>
              <a:rPr lang="en-US" dirty="0">
                <a:latin typeface="Arial" charset="0"/>
                <a:ea typeface="ＭＳ Ｐゴシック" charset="0"/>
              </a:rPr>
              <a:t>Patient Health Information Exchange,</a:t>
            </a:r>
          </a:p>
          <a:p>
            <a:pPr marL="225425" indent="-225425" eaLnBrk="1" hangingPunct="1">
              <a:buFontTx/>
              <a:buAutoNum type="arabicPeriod"/>
              <a:defRPr/>
            </a:pPr>
            <a:r>
              <a:rPr lang="en-US" dirty="0">
                <a:latin typeface="Arial" charset="0"/>
                <a:ea typeface="ＭＳ Ｐゴシック" charset="0"/>
              </a:rPr>
              <a:t>Privacy and Security, and </a:t>
            </a:r>
          </a:p>
          <a:p>
            <a:pPr marL="225425" indent="-225425" eaLnBrk="1" hangingPunct="1">
              <a:buFontTx/>
              <a:buAutoNum type="arabicPeriod"/>
              <a:defRPr/>
            </a:pPr>
            <a:r>
              <a:rPr lang="en-US" dirty="0" err="1">
                <a:latin typeface="Arial" charset="0"/>
                <a:ea typeface="ＭＳ Ｐゴシック" charset="0"/>
              </a:rPr>
              <a:t>eMAR</a:t>
            </a:r>
            <a:r>
              <a:rPr lang="en-US" dirty="0">
                <a:latin typeface="Arial" charset="0"/>
                <a:ea typeface="ＭＳ Ｐゴシック" charset="0"/>
              </a:rPr>
              <a:t> (Medication Administration Records).</a:t>
            </a:r>
          </a:p>
        </p:txBody>
      </p:sp>
    </p:spTree>
    <p:extLst>
      <p:ext uri="{BB962C8B-B14F-4D97-AF65-F5344CB8AC3E}">
        <p14:creationId xmlns:p14="http://schemas.microsoft.com/office/powerpoint/2010/main" val="40517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F6D220C-61DF-4ECF-A9FC-12BB102534A8}" type="slidenum">
              <a:rPr lang="en-US" altLang="en-US" sz="1200"/>
              <a:pPr eaLnBrk="1" hangingPunct="1"/>
              <a:t>23</a:t>
            </a:fld>
            <a:endParaRPr lang="en-US" altLang="en-US" sz="120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xfrm>
            <a:off x="839788" y="4435475"/>
            <a:ext cx="5468937" cy="4192588"/>
          </a:xfrm>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dirty="0" smtClean="0"/>
              <a:t>For providers to meet or successfully claim that they are using Health IT meaningfully, they must achieve the requirements stated in the meaningful use rule.  An example of such a requirement is </a:t>
            </a:r>
            <a:r>
              <a:rPr lang="ja-JP" altLang="en-US" dirty="0" smtClean="0"/>
              <a:t>“</a:t>
            </a:r>
            <a:r>
              <a:rPr lang="en-US" altLang="ja-JP" dirty="0" smtClean="0"/>
              <a:t>greater than or equal to 80% of all orders directly entered by authorizing provider.</a:t>
            </a:r>
            <a:r>
              <a:rPr lang="ja-JP" altLang="en-US" dirty="0" smtClean="0"/>
              <a:t>”</a:t>
            </a:r>
            <a:r>
              <a:rPr lang="en-US" altLang="ja-JP" dirty="0" smtClean="0"/>
              <a:t> </a:t>
            </a:r>
          </a:p>
          <a:p>
            <a:pPr eaLnBrk="1" hangingPunct="1"/>
            <a:endParaRPr lang="en-US" altLang="en-US" dirty="0" smtClean="0"/>
          </a:p>
          <a:p>
            <a:pPr eaLnBrk="1" hangingPunct="1"/>
            <a:r>
              <a:rPr lang="en-US" altLang="en-US" dirty="0" smtClean="0"/>
              <a:t>Another example is </a:t>
            </a:r>
            <a:r>
              <a:rPr lang="ja-JP" altLang="en-US" dirty="0" smtClean="0"/>
              <a:t>“</a:t>
            </a:r>
            <a:r>
              <a:rPr lang="en-US" altLang="ja-JP" dirty="0" smtClean="0"/>
              <a:t>greater than or equal to 75% of all permissible medication orders are electronically prescribed.</a:t>
            </a:r>
            <a:r>
              <a:rPr lang="ja-JP" altLang="en-US" dirty="0" smtClean="0"/>
              <a:t>”</a:t>
            </a:r>
            <a:r>
              <a:rPr lang="en-US" altLang="ja-JP" dirty="0" smtClean="0"/>
              <a:t> </a:t>
            </a:r>
            <a:r>
              <a:rPr lang="en-US" altLang="ja-JP" baseline="30000" dirty="0" smtClean="0"/>
              <a:t>7</a:t>
            </a:r>
          </a:p>
          <a:p>
            <a:pPr eaLnBrk="1" hangingPunct="1"/>
            <a:endParaRPr lang="en-US" altLang="en-US" dirty="0" smtClean="0"/>
          </a:p>
          <a:p>
            <a:pPr eaLnBrk="1" hangingPunct="1"/>
            <a:r>
              <a:rPr lang="en-US" altLang="en-US" dirty="0" smtClean="0"/>
              <a:t>A reference to the full criteria is given at the end of this unit.  </a:t>
            </a:r>
          </a:p>
        </p:txBody>
      </p:sp>
    </p:spTree>
    <p:extLst>
      <p:ext uri="{BB962C8B-B14F-4D97-AF65-F5344CB8AC3E}">
        <p14:creationId xmlns:p14="http://schemas.microsoft.com/office/powerpoint/2010/main" val="21050398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9D1E305-CED3-4D85-AB2E-F7682DB16C16}" type="slidenum">
              <a:rPr lang="en-US" altLang="en-US" sz="1200"/>
              <a:pPr eaLnBrk="1" hangingPunct="1"/>
              <a:t>24</a:t>
            </a:fld>
            <a:endParaRPr lang="en-US" altLang="en-US" sz="1200"/>
          </a:p>
        </p:txBody>
      </p:sp>
      <p:sp>
        <p:nvSpPr>
          <p:cNvPr id="64515" name="Slide Image Placeholder 1"/>
          <p:cNvSpPr>
            <a:spLocks noGrp="1" noRot="1" noChangeAspect="1" noTextEdit="1"/>
          </p:cNvSpPr>
          <p:nvPr>
            <p:ph type="sldImg"/>
          </p:nvPr>
        </p:nvSpPr>
        <p:spPr>
          <a:ln/>
        </p:spPr>
      </p:sp>
      <p:sp>
        <p:nvSpPr>
          <p:cNvPr id="64516" name="Notes Placeholder 2"/>
          <p:cNvSpPr>
            <a:spLocks noGrp="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spcBef>
                <a:spcPct val="0"/>
              </a:spcBef>
            </a:pPr>
            <a:r>
              <a:rPr lang="en-US" altLang="en-US" dirty="0" smtClean="0"/>
              <a:t>Meaningful Use (MU) requirements get tougher each year.  There are incentives in early years for those that achieve Meaningful Use, and in later years, there are penalties for not meeting it.  The incentives are a fixed dollar amount for the initial years while the penalties for not meeting the requirements are in the form of a several percentage point decrease in the reimbursement payments from the Center for Medicaid and Medicare (CMS) in later years. To a large hospital, this means millions of dollars.  To small and large practices and healthcare facilities alike, the MU incentives considerably offset the cost of obtaining and implementing Health IT.</a:t>
            </a:r>
          </a:p>
        </p:txBody>
      </p:sp>
      <p:sp>
        <p:nvSpPr>
          <p:cNvPr id="60420" name="Slide Number Placeholder 3"/>
          <p:cNvSpPr txBox="1">
            <a:spLocks noGrp="1"/>
          </p:cNvSpPr>
          <p:nvPr/>
        </p:nvSpPr>
        <p:spPr bwMode="auto">
          <a:xfrm>
            <a:off x="3970338" y="8829675"/>
            <a:ext cx="3038475"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nchor="b"/>
          <a:lstStyle>
            <a:lvl1pPr defTabSz="954088"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54088"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54088"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54088"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54088"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5408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5408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5408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54088"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619EEA0-A088-4144-A398-E82C0551F91F}" type="slidenum">
              <a:rPr lang="en-US" altLang="en-US" sz="1200">
                <a:latin typeface="Calibri" panose="020F0502020204030204" pitchFamily="34" charset="0"/>
              </a:rPr>
              <a:pPr algn="r" eaLnBrk="1" hangingPunct="1"/>
              <a:t>24</a:t>
            </a:fld>
            <a:endParaRPr lang="en-US" altLang="en-US" sz="1200">
              <a:latin typeface="Calibri" panose="020F0502020204030204" pitchFamily="34" charset="0"/>
            </a:endParaRPr>
          </a:p>
        </p:txBody>
      </p:sp>
    </p:spTree>
    <p:extLst>
      <p:ext uri="{BB962C8B-B14F-4D97-AF65-F5344CB8AC3E}">
        <p14:creationId xmlns:p14="http://schemas.microsoft.com/office/powerpoint/2010/main" val="1960593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65C874A-40F2-40DB-9A6D-F3A04BE5BA3A}" type="slidenum">
              <a:rPr lang="en-US" altLang="en-US" sz="1200"/>
              <a:pPr eaLnBrk="1" hangingPunct="1"/>
              <a:t>25</a:t>
            </a:fld>
            <a:endParaRPr lang="en-US" altLang="en-US" sz="1200"/>
          </a:p>
        </p:txBody>
      </p:sp>
      <p:sp>
        <p:nvSpPr>
          <p:cNvPr id="66563" name="Rectangle 2"/>
          <p:cNvSpPr>
            <a:spLocks noGrp="1" noRot="1" noChangeAspect="1" noChangeArrowheads="1" noTextEdit="1"/>
          </p:cNvSpPr>
          <p:nvPr>
            <p:ph type="sldImg"/>
          </p:nvPr>
        </p:nvSpPr>
        <p:spPr>
          <a:ln/>
        </p:spPr>
      </p:sp>
      <p:sp>
        <p:nvSpPr>
          <p:cNvPr id="64515" name="Rectangle 3"/>
          <p:cNvSpPr>
            <a:spLocks noGrp="1" noChangeArrowheads="1"/>
          </p:cNvSpPr>
          <p:nvPr>
            <p:ph type="body" idx="1"/>
          </p:nvPr>
        </p:nvSpPr>
        <p:spPr/>
        <p:txBody>
          <a:bodyPr/>
          <a:lstStyle/>
          <a:p>
            <a:r>
              <a:rPr lang="en-US" altLang="en-US" smtClean="0"/>
              <a:t>Stage 1 of the meaningful use requirements lay the groundwork for what is planned to become a secure nationwide health information network with the purpose of improving the quality and safety of patient care and increasing the efficiency of the health care delivery system.</a:t>
            </a:r>
          </a:p>
          <a:p>
            <a:endParaRPr lang="en-US" altLang="en-US" smtClean="0"/>
          </a:p>
          <a:p>
            <a:r>
              <a:rPr lang="en-US" altLang="en-US" smtClean="0"/>
              <a:t>The Final Rule defines Certified EHR Technology as: </a:t>
            </a:r>
          </a:p>
          <a:p>
            <a:r>
              <a:rPr lang="en-US" altLang="en-US" smtClean="0"/>
              <a:t>1. A complete EHR that meets the requirements included in the definition of a Qualified EHR and has been tested and certified in accordance with the certification program established by the National Coordinator as having met all applicable certification criteria adopted by the Secretary; or</a:t>
            </a:r>
          </a:p>
          <a:p>
            <a:r>
              <a:rPr lang="en-US" altLang="en-US" smtClean="0"/>
              <a:t> 2. A combination of EHR Modules in which each constituent EHR Module of the</a:t>
            </a:r>
          </a:p>
          <a:p>
            <a:r>
              <a:rPr lang="en-US" altLang="en-US" smtClean="0"/>
              <a:t>    combination has been tested and certified in accordance with the certification program established by the National Coordinator as having met all applicable certification criteria adopted by the Secretary, and the resultant combination also meets the requirements included in the definition of a Qualified EHR. </a:t>
            </a:r>
          </a:p>
          <a:p>
            <a:r>
              <a:rPr lang="en-US" altLang="en-US" smtClean="0"/>
              <a:t>An EHR Module is defined in the Final Rule to mean </a:t>
            </a:r>
            <a:r>
              <a:rPr lang="ja-JP" altLang="en-US" smtClean="0"/>
              <a:t>“</a:t>
            </a:r>
            <a:r>
              <a:rPr lang="en-US" altLang="ja-JP" smtClean="0"/>
              <a:t>any service, component, or combination thereof that can meet the requirements of at least one certification criterion adopted by the Secretary.</a:t>
            </a:r>
            <a:r>
              <a:rPr lang="ja-JP" altLang="en-US" smtClean="0"/>
              <a:t>”</a:t>
            </a:r>
            <a:r>
              <a:rPr lang="en-US" altLang="ja-JP" baseline="30000" smtClean="0"/>
              <a:t>8</a:t>
            </a:r>
            <a:endParaRPr lang="en-US" altLang="en-US" baseline="30000" smtClean="0"/>
          </a:p>
        </p:txBody>
      </p:sp>
    </p:spTree>
    <p:extLst>
      <p:ext uri="{BB962C8B-B14F-4D97-AF65-F5344CB8AC3E}">
        <p14:creationId xmlns:p14="http://schemas.microsoft.com/office/powerpoint/2010/main" val="20028674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73DF1B3-068E-463E-AF46-B0E2091CCBFF}" type="slidenum">
              <a:rPr lang="en-US" altLang="en-US" sz="1200"/>
              <a:pPr eaLnBrk="1" hangingPunct="1"/>
              <a:t>27</a:t>
            </a:fld>
            <a:endParaRPr lang="en-US" altLang="en-US" sz="1200"/>
          </a:p>
        </p:txBody>
      </p:sp>
      <p:sp>
        <p:nvSpPr>
          <p:cNvPr id="39939" name="Rectangle 2"/>
          <p:cNvSpPr>
            <a:spLocks noGrp="1" noRot="1" noChangeAspect="1" noChangeArrowheads="1" noTextEdit="1"/>
          </p:cNvSpPr>
          <p:nvPr>
            <p:ph type="sldImg"/>
          </p:nvPr>
        </p:nvSpPr>
        <p:spPr>
          <a:xfrm>
            <a:off x="1211263" y="736600"/>
            <a:ext cx="4645025" cy="3484563"/>
          </a:xfrm>
          <a:ln/>
        </p:spPr>
      </p:sp>
      <p:sp>
        <p:nvSpPr>
          <p:cNvPr id="7270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A workflow is a process, it includes activities, entities (people or things that take part in the activities), and criteria that specify the order of the steps.</a:t>
            </a:r>
          </a:p>
        </p:txBody>
      </p:sp>
      <p:sp>
        <p:nvSpPr>
          <p:cNvPr id="72708" name="Rectangle 5"/>
          <p:cNvSpPr>
            <a:spLocks noChangeArrowheads="1"/>
          </p:cNvSpPr>
          <p:nvPr/>
        </p:nvSpPr>
        <p:spPr bwMode="auto">
          <a:xfrm>
            <a:off x="652463" y="5070475"/>
            <a:ext cx="5410200" cy="1201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171" tIns="46586" rIns="93171" bIns="46586">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30000"/>
              </a:spcBef>
            </a:pPr>
            <a:r>
              <a:rPr lang="en-US" altLang="en-US" sz="1200"/>
              <a:t>Workflow also includes information about how the activities are accomplished.  For example, who completes the tasks that comprise an activity. What is the order of the steps?  Are some tasks higher priority than others?  What criteria do people (or computers) use to determine order and priority of tasks. Where are the tasks performed and what the information needs are.</a:t>
            </a:r>
          </a:p>
        </p:txBody>
      </p:sp>
    </p:spTree>
    <p:extLst>
      <p:ext uri="{BB962C8B-B14F-4D97-AF65-F5344CB8AC3E}">
        <p14:creationId xmlns:p14="http://schemas.microsoft.com/office/powerpoint/2010/main" val="271782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513243C-8EAE-49B6-B0EA-B59A6182D527}" type="slidenum">
              <a:rPr lang="en-US" altLang="en-US" sz="1200"/>
              <a:pPr eaLnBrk="1" hangingPunct="1"/>
              <a:t>28</a:t>
            </a:fld>
            <a:endParaRPr lang="en-US" altLang="en-US" sz="1200"/>
          </a:p>
        </p:txBody>
      </p:sp>
      <p:sp>
        <p:nvSpPr>
          <p:cNvPr id="40963"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Workflow includes the activities in clinical care listed here which can be categorized as: Assessment, diagnostic testing, diagnosis, treatment, monitoring, education, documentation, consultations, and referrals.  </a:t>
            </a:r>
          </a:p>
        </p:txBody>
      </p:sp>
    </p:spTree>
    <p:extLst>
      <p:ext uri="{BB962C8B-B14F-4D97-AF65-F5344CB8AC3E}">
        <p14:creationId xmlns:p14="http://schemas.microsoft.com/office/powerpoint/2010/main" val="6076274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07B7F6F-DB5F-4FC0-AC9E-AD3290D26FB7}" type="slidenum">
              <a:rPr lang="en-US" altLang="en-US" sz="1200"/>
              <a:pPr eaLnBrk="1" hangingPunct="1"/>
              <a:t>29</a:t>
            </a:fld>
            <a:endParaRPr lang="en-US" altLang="en-US" sz="1200"/>
          </a:p>
        </p:txBody>
      </p:sp>
      <p:sp>
        <p:nvSpPr>
          <p:cNvPr id="41987"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Workflow also includes administrative activities that are necessary for care.  They can be categorized as: Scheduling, transportation, documentation, billing, food service, laundry, and maintaining an inventory of supplies.</a:t>
            </a:r>
          </a:p>
          <a:p>
            <a:pPr eaLnBrk="1" hangingPunct="1"/>
            <a:endParaRPr lang="en-US" altLang="en-US" smtClean="0"/>
          </a:p>
        </p:txBody>
      </p:sp>
    </p:spTree>
    <p:extLst>
      <p:ext uri="{BB962C8B-B14F-4D97-AF65-F5344CB8AC3E}">
        <p14:creationId xmlns:p14="http://schemas.microsoft.com/office/powerpoint/2010/main" val="759298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D825FF8-1DF5-4ABE-B9B7-CF9D513DDD52}" type="slidenum">
              <a:rPr lang="en-US" altLang="en-US" sz="1200"/>
              <a:pPr eaLnBrk="1" hangingPunct="1"/>
              <a:t>30</a:t>
            </a:fld>
            <a:endParaRPr lang="en-US" altLang="en-US" sz="1200"/>
          </a:p>
        </p:txBody>
      </p:sp>
      <p:sp>
        <p:nvSpPr>
          <p:cNvPr id="43011" name="Rectangle 2"/>
          <p:cNvSpPr>
            <a:spLocks noGrp="1" noRot="1" noChangeAspect="1" noChangeArrowheads="1" noTextEdit="1"/>
          </p:cNvSpPr>
          <p:nvPr>
            <p:ph type="sldImg"/>
          </p:nvPr>
        </p:nvSpPr>
        <p:spPr>
          <a:ln/>
        </p:spPr>
      </p:sp>
      <p:sp>
        <p:nvSpPr>
          <p:cNvPr id="7885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Single activities (also called tasks or steps) are grouped together, </a:t>
            </a:r>
            <a:r>
              <a:rPr lang="ja-JP" altLang="en-US" dirty="0" smtClean="0"/>
              <a:t>“</a:t>
            </a:r>
            <a:r>
              <a:rPr lang="en-US" altLang="ja-JP" dirty="0" smtClean="0"/>
              <a:t>grouped activities</a:t>
            </a:r>
            <a:r>
              <a:rPr lang="ja-JP" altLang="en-US" dirty="0" smtClean="0"/>
              <a:t>”</a:t>
            </a:r>
            <a:r>
              <a:rPr lang="en-US" altLang="ja-JP" dirty="0" smtClean="0"/>
              <a:t>  into processes. Some examples of activities grouped into small processes include: Patient Admission, surgery, collecting lab specimens, etc.  </a:t>
            </a:r>
          </a:p>
          <a:p>
            <a:pPr eaLnBrk="1" hangingPunct="1"/>
            <a:endParaRPr lang="en-US" altLang="en-US" dirty="0" smtClean="0"/>
          </a:p>
          <a:p>
            <a:pPr eaLnBrk="1" hangingPunct="1"/>
            <a:r>
              <a:rPr lang="en-US" altLang="en-US" dirty="0" smtClean="0"/>
              <a:t>The point is that steps in a process can be thought of in groups of smaller steps, or as individual steps.  The detail level at which one thinks about clinical workflow depends on the detail level that is needed.  For example, a professor teaching a new procedure to a resident will describe each single step.  However, the medical assistant scheduling the procedure for a patient will think of the procedure as one step, the procedure.</a:t>
            </a:r>
          </a:p>
          <a:p>
            <a:pPr eaLnBrk="1" hangingPunct="1"/>
            <a:endParaRPr lang="en-US" altLang="en-US" dirty="0" smtClean="0"/>
          </a:p>
        </p:txBody>
      </p:sp>
    </p:spTree>
    <p:extLst>
      <p:ext uri="{BB962C8B-B14F-4D97-AF65-F5344CB8AC3E}">
        <p14:creationId xmlns:p14="http://schemas.microsoft.com/office/powerpoint/2010/main" val="2753509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5990069-1377-489B-8AA0-FE5BAB724888}" type="slidenum">
              <a:rPr lang="en-US" altLang="en-US" sz="1200"/>
              <a:pPr eaLnBrk="1" hangingPunct="1"/>
              <a:t>31</a:t>
            </a:fld>
            <a:endParaRPr lang="en-US" altLang="en-US" sz="1200"/>
          </a:p>
        </p:txBody>
      </p:sp>
      <p:sp>
        <p:nvSpPr>
          <p:cNvPr id="44035" name="Rectangle 2"/>
          <p:cNvSpPr>
            <a:spLocks noGrp="1" noRot="1" noChangeAspect="1" noChangeArrowheads="1" noTextEdit="1"/>
          </p:cNvSpPr>
          <p:nvPr>
            <p:ph type="sldImg"/>
          </p:nvPr>
        </p:nvSpPr>
        <p:spPr>
          <a:ln/>
        </p:spPr>
      </p:sp>
      <p:sp>
        <p:nvSpPr>
          <p:cNvPr id="8089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There are several roles that are common to many healthcare practices. These include providers, (which can be physicians, physician assistants, nurse practitioners, and nurses), phlebotomists, medical assistants, billing coordinators, and receptionists. While the providers are licensed professionals, there can be overlap in the roles.  For example, the nurse may weigh the patient and take vital signs and a history, or these tasks may be performed by a medical assistant.  Patient education may be provided by any of the providers. Any of the providers or a phlebotomist may draw blood for lab tests.  Thus, when analyzing workflow, the role that performs a task must be clear. Clinics that perform outpatient procedures and hospitals tend to have more complex processes that involve even more roles.</a:t>
            </a:r>
          </a:p>
        </p:txBody>
      </p:sp>
    </p:spTree>
    <p:extLst>
      <p:ext uri="{BB962C8B-B14F-4D97-AF65-F5344CB8AC3E}">
        <p14:creationId xmlns:p14="http://schemas.microsoft.com/office/powerpoint/2010/main" val="20949353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A4904C2-C973-4E7A-B868-B6E65937789F}" type="slidenum">
              <a:rPr lang="en-US" altLang="en-US" sz="1200"/>
              <a:pPr eaLnBrk="1" hangingPunct="1"/>
              <a:t>3</a:t>
            </a:fld>
            <a:endParaRPr lang="en-US" altLang="en-US" sz="1200"/>
          </a:p>
        </p:txBody>
      </p:sp>
      <p:sp>
        <p:nvSpPr>
          <p:cNvPr id="57347"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33450" y="4416425"/>
            <a:ext cx="5143500" cy="4183063"/>
          </a:xfrm>
        </p:spPr>
        <p:txBody>
          <a:bodyPr/>
          <a:lstStyle/>
          <a:p>
            <a:pPr eaLnBrk="1" hangingPunct="1"/>
            <a:r>
              <a:rPr lang="en-US" altLang="en-US" sz="1000" dirty="0" smtClean="0"/>
              <a:t>Why do we need to analyze and redesign the processes currently used in the health care organization?   </a:t>
            </a:r>
          </a:p>
          <a:p>
            <a:pPr eaLnBrk="1" hangingPunct="1"/>
            <a:r>
              <a:rPr lang="en-US" altLang="en-US" sz="1000" dirty="0" smtClean="0"/>
              <a:t>Why are we implementing health information technology in the clinical setting at all?</a:t>
            </a:r>
          </a:p>
          <a:p>
            <a:pPr eaLnBrk="1" hangingPunct="1"/>
            <a:endParaRPr lang="en-US" altLang="en-US" sz="1000" dirty="0" smtClean="0"/>
          </a:p>
          <a:p>
            <a:pPr eaLnBrk="1" hangingPunct="1"/>
            <a:r>
              <a:rPr lang="en-US" altLang="en-US" sz="1000" dirty="0" smtClean="0"/>
              <a:t>Based on an analysis of prior research, the Johns Hopkins study estimates that more than 250,000 Americans die each year from medical errors. On the CDC's official list, that would rank just behind heart disease and cancer, which each took about 600,000 lives in 2014, and in front of respiratory disease, which caused about 150,000 deaths.</a:t>
            </a:r>
          </a:p>
          <a:p>
            <a:pPr eaLnBrk="1" hangingPunct="1"/>
            <a:endParaRPr lang="en-US" altLang="en-US" sz="1000" dirty="0" smtClean="0"/>
          </a:p>
          <a:p>
            <a:pPr eaLnBrk="1" hangingPunct="1"/>
            <a:r>
              <a:rPr lang="en-US" altLang="en-US" sz="1000" dirty="0" smtClean="0"/>
              <a:t>Medical mistakes that can lead to death range from surgical complications that go unrecognized to mix-ups with the doses or types of medications patients receive.</a:t>
            </a:r>
          </a:p>
          <a:p>
            <a:pPr eaLnBrk="1" hangingPunct="1"/>
            <a:endParaRPr lang="en-US" altLang="en-US" sz="1000" dirty="0" smtClean="0"/>
          </a:p>
          <a:p>
            <a:pPr eaLnBrk="1" hangingPunct="1"/>
            <a:r>
              <a:rPr lang="en-US" altLang="en-US" sz="1000" dirty="0" smtClean="0"/>
              <a:t>The report, </a:t>
            </a:r>
            <a:r>
              <a:rPr lang="en-US" altLang="en-US" sz="1000" i="1" dirty="0" smtClean="0"/>
              <a:t>Crossing the Quality Chasm</a:t>
            </a:r>
            <a:r>
              <a:rPr lang="en-US" altLang="en-US" sz="1000" dirty="0" smtClean="0"/>
              <a:t>, specifically listed five imperatives for increasing quality of healthcare in the United States. This list included </a:t>
            </a:r>
          </a:p>
          <a:p>
            <a:pPr eaLnBrk="1" hangingPunct="1">
              <a:buFontTx/>
              <a:buAutoNum type="arabicParenR"/>
            </a:pPr>
            <a:r>
              <a:rPr lang="en-US" altLang="en-US" sz="1000" dirty="0" smtClean="0"/>
              <a:t>Reengineered care processes, </a:t>
            </a:r>
          </a:p>
          <a:p>
            <a:pPr eaLnBrk="1" hangingPunct="1">
              <a:buFontTx/>
              <a:buAutoNum type="arabicParenR"/>
            </a:pPr>
            <a:r>
              <a:rPr lang="en-US" altLang="en-US" sz="1000" dirty="0" smtClean="0"/>
              <a:t>Effective use of information technologies, </a:t>
            </a:r>
          </a:p>
          <a:p>
            <a:pPr eaLnBrk="1" hangingPunct="1">
              <a:buFontTx/>
              <a:buAutoNum type="arabicParenR"/>
            </a:pPr>
            <a:r>
              <a:rPr lang="en-US" altLang="en-US" sz="1000" dirty="0" smtClean="0"/>
              <a:t>Knowledge and skills management, </a:t>
            </a:r>
          </a:p>
          <a:p>
            <a:pPr eaLnBrk="1" hangingPunct="1">
              <a:buFontTx/>
              <a:buAutoNum type="arabicParenR"/>
            </a:pPr>
            <a:r>
              <a:rPr lang="en-US" altLang="en-US" sz="1000" dirty="0" smtClean="0"/>
              <a:t>Development of effective teams, and </a:t>
            </a:r>
          </a:p>
          <a:p>
            <a:pPr eaLnBrk="1" hangingPunct="1">
              <a:buFontTx/>
              <a:buAutoNum type="arabicParenR"/>
            </a:pPr>
            <a:r>
              <a:rPr lang="en-US" altLang="en-US" sz="1000" dirty="0" smtClean="0"/>
              <a:t>Coordination of care across patient conditions, services, and sites of care over time.  </a:t>
            </a:r>
          </a:p>
          <a:p>
            <a:pPr eaLnBrk="1" hangingPunct="1"/>
            <a:endParaRPr lang="en-US" altLang="en-US" sz="1000" dirty="0" smtClean="0"/>
          </a:p>
          <a:p>
            <a:pPr eaLnBrk="1" hangingPunct="1"/>
            <a:r>
              <a:rPr lang="en-US" altLang="en-US" sz="1000" dirty="0" smtClean="0"/>
              <a:t>Most of these involve or depend on Health IT. </a:t>
            </a:r>
          </a:p>
          <a:p>
            <a:pPr eaLnBrk="1" hangingPunct="1">
              <a:spcBef>
                <a:spcPct val="0"/>
              </a:spcBef>
            </a:pPr>
            <a:endParaRPr lang="en-US" altLang="en-US" sz="1000" dirty="0" smtClean="0"/>
          </a:p>
          <a:p>
            <a:pPr eaLnBrk="1" hangingPunct="1">
              <a:spcBef>
                <a:spcPct val="0"/>
              </a:spcBef>
            </a:pPr>
            <a:r>
              <a:rPr lang="en-US" altLang="en-US" sz="1000" dirty="0" smtClean="0"/>
              <a:t>Process Analysis and Redesign is at the heart of increasing the quality of healthcare. </a:t>
            </a:r>
          </a:p>
          <a:p>
            <a:pPr algn="r" eaLnBrk="1" hangingPunct="1"/>
            <a:endParaRPr lang="en-US" altLang="en-US" sz="1000" dirty="0" smtClean="0"/>
          </a:p>
          <a:p>
            <a:pPr eaLnBrk="1" hangingPunct="1"/>
            <a:r>
              <a:rPr lang="en-US" altLang="en-US" sz="1000" dirty="0" smtClean="0"/>
              <a:t>As the great thought leader of quality, Edwards Deming stated, </a:t>
            </a:r>
            <a:r>
              <a:rPr lang="ja-JP" altLang="en-US" sz="1000" dirty="0" smtClean="0"/>
              <a:t>“</a:t>
            </a:r>
            <a:r>
              <a:rPr lang="en-US" altLang="ja-JP" sz="1000" dirty="0" smtClean="0"/>
              <a:t>You can only elevate individual performance by elevating that of the entire system</a:t>
            </a:r>
            <a:r>
              <a:rPr lang="ja-JP" altLang="en-US" sz="1000" dirty="0" smtClean="0"/>
              <a:t>”</a:t>
            </a:r>
            <a:r>
              <a:rPr lang="en-US" altLang="ja-JP" sz="1000" baseline="30000" dirty="0" smtClean="0"/>
              <a:t>4</a:t>
            </a:r>
            <a:r>
              <a:rPr lang="en-US" altLang="ja-JP" sz="1000" dirty="0" smtClean="0"/>
              <a:t> thus, this effort is focused on the entire health care system.   </a:t>
            </a:r>
          </a:p>
          <a:p>
            <a:pPr eaLnBrk="1" hangingPunct="1"/>
            <a:endParaRPr lang="en-US" altLang="en-US" sz="1000" dirty="0" smtClean="0"/>
          </a:p>
        </p:txBody>
      </p:sp>
    </p:spTree>
    <p:extLst>
      <p:ext uri="{BB962C8B-B14F-4D97-AF65-F5344CB8AC3E}">
        <p14:creationId xmlns:p14="http://schemas.microsoft.com/office/powerpoint/2010/main" val="26474004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3BB089B-2079-4F8F-AADB-2F0089887D8B}" type="slidenum">
              <a:rPr lang="en-US" altLang="en-US" sz="1200"/>
              <a:pPr eaLnBrk="1" hangingPunct="1"/>
              <a:t>32</a:t>
            </a:fld>
            <a:endParaRPr lang="en-US" altLang="en-US" sz="1200"/>
          </a:p>
        </p:txBody>
      </p:sp>
      <p:sp>
        <p:nvSpPr>
          <p:cNvPr id="45059" name="Rectangle 2"/>
          <p:cNvSpPr>
            <a:spLocks noGrp="1" noRot="1" noChangeAspect="1" noChangeArrowheads="1" noTextEdit="1"/>
          </p:cNvSpPr>
          <p:nvPr>
            <p:ph type="sldImg"/>
          </p:nvPr>
        </p:nvSpPr>
        <p:spPr>
          <a:ln/>
        </p:spPr>
      </p:sp>
      <p:sp>
        <p:nvSpPr>
          <p:cNvPr id="82947"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dirty="0" smtClean="0"/>
              <a:t>Where tasks are performed can be important.  The physical layout of a clinic can impact workflow.  For example, can the patients be weighed on the way to the exam room, or must they go past the exam room, get weighed, then come back? If patients must walk down the hallway, do they pass other patients, or pass procedure rooms?  Do patients have to walk past exam rooms or back through the waiting room to leave the clinic?  Are printers and copiers located conveniently for clinic staff who need them?</a:t>
            </a:r>
          </a:p>
          <a:p>
            <a:pPr eaLnBrk="1" hangingPunct="1"/>
            <a:endParaRPr lang="en-US" altLang="en-US" dirty="0" smtClean="0"/>
          </a:p>
          <a:p>
            <a:pPr eaLnBrk="1" hangingPunct="1"/>
            <a:r>
              <a:rPr lang="en-US" altLang="en-US" dirty="0" smtClean="0"/>
              <a:t>While changes in the physical layout of a clinic may not be feasible as part of process redesign, layout and its impact on physical workflow must be taken into account.</a:t>
            </a:r>
          </a:p>
          <a:p>
            <a:pPr eaLnBrk="1" hangingPunct="1"/>
            <a:endParaRPr lang="en-US" altLang="en-US" dirty="0" smtClean="0"/>
          </a:p>
        </p:txBody>
      </p:sp>
    </p:spTree>
    <p:extLst>
      <p:ext uri="{BB962C8B-B14F-4D97-AF65-F5344CB8AC3E}">
        <p14:creationId xmlns:p14="http://schemas.microsoft.com/office/powerpoint/2010/main" val="24660707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5470F5B-8FE9-4FAA-B27E-0A4014394E28}" type="slidenum">
              <a:rPr lang="en-US" altLang="en-US" sz="1200"/>
              <a:pPr eaLnBrk="1" hangingPunct="1"/>
              <a:t>33</a:t>
            </a:fld>
            <a:endParaRPr lang="en-US" altLang="en-US" sz="1200"/>
          </a:p>
        </p:txBody>
      </p:sp>
      <p:sp>
        <p:nvSpPr>
          <p:cNvPr id="46083" name="Rectangle 2"/>
          <p:cNvSpPr>
            <a:spLocks noGrp="1" noRot="1" noChangeAspect="1" noChangeArrowheads="1" noTextEdit="1"/>
          </p:cNvSpPr>
          <p:nvPr>
            <p:ph type="sldImg"/>
          </p:nvPr>
        </p:nvSpPr>
        <p:spPr>
          <a:ln/>
        </p:spPr>
      </p:sp>
      <p:sp>
        <p:nvSpPr>
          <p:cNvPr id="84995"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Healthcare is an information-intensive endeavor, and information needs are an important part of workflow.  For example, providers are required to reconcile the information they have about medications a patient is taking.  This requires that the patient knows what medications he takes, and that the provider can both access the records of medications that the patient is on AS WELL AS be able to update that list. Could this process be improved by providing the patient information before their visit, e.g., a blank form, or a form with the medications that the doctor has on record?</a:t>
            </a:r>
          </a:p>
        </p:txBody>
      </p:sp>
    </p:spTree>
    <p:extLst>
      <p:ext uri="{BB962C8B-B14F-4D97-AF65-F5344CB8AC3E}">
        <p14:creationId xmlns:p14="http://schemas.microsoft.com/office/powerpoint/2010/main" val="22910220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B5A2B2F-B6D2-4ED1-AEB9-36CA158DED95}" type="slidenum">
              <a:rPr lang="en-US" altLang="en-US" sz="1200"/>
              <a:pPr eaLnBrk="1" hangingPunct="1"/>
              <a:t>34</a:t>
            </a:fld>
            <a:endParaRPr lang="en-US" altLang="en-US" sz="1200"/>
          </a:p>
        </p:txBody>
      </p:sp>
      <p:sp>
        <p:nvSpPr>
          <p:cNvPr id="47107"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1775" indent="-231775" eaLnBrk="1" hangingPunct="1"/>
            <a:r>
              <a:rPr lang="en-US" altLang="en-US" smtClean="0"/>
              <a:t>When working in a clinical setting, it is important to remember three things:</a:t>
            </a:r>
          </a:p>
          <a:p>
            <a:pPr marL="231775" indent="-231775" eaLnBrk="1" hangingPunct="1">
              <a:buFontTx/>
              <a:buAutoNum type="arabicPeriod"/>
            </a:pPr>
            <a:r>
              <a:rPr lang="en-US" altLang="en-US" smtClean="0"/>
              <a:t>You will be working within a </a:t>
            </a:r>
            <a:r>
              <a:rPr lang="ja-JP" altLang="en-US" smtClean="0"/>
              <a:t>“</a:t>
            </a:r>
            <a:r>
              <a:rPr lang="en-US" altLang="ja-JP" smtClean="0"/>
              <a:t>System of </a:t>
            </a:r>
            <a:r>
              <a:rPr lang="ja-JP" altLang="en-US" smtClean="0"/>
              <a:t>‘</a:t>
            </a:r>
            <a:r>
              <a:rPr lang="en-US" altLang="ja-JP" smtClean="0"/>
              <a:t>experts</a:t>
            </a:r>
            <a:r>
              <a:rPr lang="ja-JP" altLang="en-US" smtClean="0"/>
              <a:t>’”</a:t>
            </a:r>
            <a:endParaRPr lang="en-US" altLang="ja-JP" smtClean="0"/>
          </a:p>
          <a:p>
            <a:pPr marL="696913" lvl="1" indent="-231775" eaLnBrk="1" hangingPunct="1">
              <a:buFontTx/>
              <a:buChar char="•"/>
            </a:pPr>
            <a:r>
              <a:rPr lang="en-US" altLang="en-US" smtClean="0"/>
              <a:t>Physicians and physician extenders are ultimately ethically, morally and legally responsible for </a:t>
            </a:r>
            <a:r>
              <a:rPr lang="en-US" altLang="en-US" i="1" smtClean="0"/>
              <a:t>everything </a:t>
            </a:r>
            <a:r>
              <a:rPr lang="en-US" altLang="en-US" smtClean="0"/>
              <a:t>that happens to a patient</a:t>
            </a:r>
          </a:p>
          <a:p>
            <a:pPr marL="696913" lvl="1" indent="-231775" eaLnBrk="1" hangingPunct="1">
              <a:buFontTx/>
              <a:buChar char="•"/>
            </a:pPr>
            <a:r>
              <a:rPr lang="en-US" altLang="en-US" smtClean="0"/>
              <a:t>Physicians have taken an oath to </a:t>
            </a:r>
            <a:r>
              <a:rPr lang="ja-JP" altLang="en-US" smtClean="0"/>
              <a:t>“</a:t>
            </a:r>
            <a:r>
              <a:rPr lang="en-US" altLang="ja-JP" smtClean="0"/>
              <a:t>above all, do no harm</a:t>
            </a:r>
            <a:r>
              <a:rPr lang="ja-JP" altLang="en-US" smtClean="0"/>
              <a:t>”</a:t>
            </a:r>
            <a:endParaRPr lang="en-US" altLang="ja-JP" smtClean="0"/>
          </a:p>
          <a:p>
            <a:pPr marL="231775" indent="-231775" eaLnBrk="1" hangingPunct="1">
              <a:buFontTx/>
              <a:buAutoNum type="arabicPeriod"/>
            </a:pPr>
            <a:r>
              <a:rPr lang="en-US" altLang="en-US" smtClean="0"/>
              <a:t>Patient care involves teams of people, and </a:t>
            </a:r>
          </a:p>
          <a:p>
            <a:pPr marL="231775" indent="-231775" eaLnBrk="1" hangingPunct="1">
              <a:buFontTx/>
              <a:buAutoNum type="arabicPeriod"/>
            </a:pPr>
            <a:r>
              <a:rPr lang="en-US" altLang="en-US" smtClean="0"/>
              <a:t>Patterns of fundamental clinical routines are the product of years and decades of evolution. This evolution involves complex interactions between members of the healthcare team, technology, information, external forces and organizational factors. Sometimes the result of this evolution is a process that operates optimally. Other times, processes are the relic of compromises or constraints that are no longer important. Only careful analysis can differentiate the two.</a:t>
            </a:r>
          </a:p>
          <a:p>
            <a:pPr marL="231775" indent="-231775" eaLnBrk="1" hangingPunct="1"/>
            <a:endParaRPr lang="en-US" altLang="en-US" smtClean="0"/>
          </a:p>
        </p:txBody>
      </p:sp>
    </p:spTree>
    <p:extLst>
      <p:ext uri="{BB962C8B-B14F-4D97-AF65-F5344CB8AC3E}">
        <p14:creationId xmlns:p14="http://schemas.microsoft.com/office/powerpoint/2010/main" val="35152828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8EB8B20-1D52-4A74-81E3-7EE26FF23ACA}" type="slidenum">
              <a:rPr lang="en-US" altLang="en-US" sz="1200"/>
              <a:pPr eaLnBrk="1" hangingPunct="1"/>
              <a:t>35</a:t>
            </a:fld>
            <a:endParaRPr lang="en-US" altLang="en-US" sz="1200"/>
          </a:p>
        </p:txBody>
      </p:sp>
      <p:sp>
        <p:nvSpPr>
          <p:cNvPr id="48131" name="Rectangle 2"/>
          <p:cNvSpPr>
            <a:spLocks noGrp="1" noRot="1" noChangeAspect="1" noChangeArrowheads="1" noTextEdit="1"/>
          </p:cNvSpPr>
          <p:nvPr>
            <p:ph type="sldImg"/>
          </p:nvPr>
        </p:nvSpPr>
        <p:spPr>
          <a:ln/>
        </p:spPr>
      </p:sp>
      <p:sp>
        <p:nvSpPr>
          <p:cNvPr id="8909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Healthcare is complex. Medical workflows</a:t>
            </a:r>
          </a:p>
          <a:p>
            <a:pPr lvl="1" eaLnBrk="1" hangingPunct="1"/>
            <a:r>
              <a:rPr lang="en-US" altLang="en-US" smtClean="0"/>
              <a:t>Vary from practice to practice, </a:t>
            </a:r>
          </a:p>
          <a:p>
            <a:pPr lvl="1" eaLnBrk="1" hangingPunct="1"/>
            <a:r>
              <a:rPr lang="en-US" altLang="en-US" smtClean="0"/>
              <a:t>Involve multiple people and organizations, thus there are many opportunities for delays and variability, </a:t>
            </a:r>
          </a:p>
          <a:p>
            <a:pPr lvl="1" eaLnBrk="1" hangingPunct="1"/>
            <a:r>
              <a:rPr lang="en-US" altLang="en-US" smtClean="0"/>
              <a:t>Must take patient preference into account,</a:t>
            </a:r>
          </a:p>
          <a:p>
            <a:pPr lvl="1" eaLnBrk="1" hangingPunct="1"/>
            <a:r>
              <a:rPr lang="en-US" altLang="en-US" smtClean="0"/>
              <a:t>Have many interruptions, </a:t>
            </a:r>
          </a:p>
          <a:p>
            <a:pPr lvl="1" eaLnBrk="1" hangingPunct="1"/>
            <a:r>
              <a:rPr lang="en-US" altLang="en-US" smtClean="0"/>
              <a:t>Have many options and exceptions, </a:t>
            </a:r>
          </a:p>
          <a:p>
            <a:pPr lvl="1" eaLnBrk="1" hangingPunct="1"/>
            <a:r>
              <a:rPr lang="en-US" altLang="en-US" smtClean="0"/>
              <a:t>Have overlapping roles and responsibilities, and</a:t>
            </a:r>
          </a:p>
          <a:p>
            <a:pPr lvl="1" eaLnBrk="1" hangingPunct="1"/>
            <a:r>
              <a:rPr lang="en-US" altLang="en-US" smtClean="0"/>
              <a:t>Involves humans and organizations. </a:t>
            </a:r>
          </a:p>
          <a:p>
            <a:pPr eaLnBrk="1" hangingPunct="1"/>
            <a:r>
              <a:rPr lang="en-US" altLang="en-US" smtClean="0"/>
              <a:t>Because of the need to contain costs, healthcare today is subject to considerable time and resource pressure.</a:t>
            </a:r>
          </a:p>
          <a:p>
            <a:pPr eaLnBrk="1" hangingPunct="1"/>
            <a:endParaRPr lang="en-US" altLang="en-US" smtClean="0"/>
          </a:p>
          <a:p>
            <a:pPr eaLnBrk="1" hangingPunct="1"/>
            <a:r>
              <a:rPr lang="en-US" altLang="en-US" smtClean="0"/>
              <a:t>This slide provides links to short videos about the complexity in healthcare today. Pause the slides now and watch the videos, they are one and two minutes in length.</a:t>
            </a:r>
          </a:p>
        </p:txBody>
      </p:sp>
    </p:spTree>
    <p:extLst>
      <p:ext uri="{BB962C8B-B14F-4D97-AF65-F5344CB8AC3E}">
        <p14:creationId xmlns:p14="http://schemas.microsoft.com/office/powerpoint/2010/main" val="16487412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CE5FC36-0ECB-435E-8EF5-F5A2E1C97D20}" type="slidenum">
              <a:rPr lang="en-US" altLang="en-US" sz="1200"/>
              <a:pPr eaLnBrk="1" hangingPunct="1"/>
              <a:t>36</a:t>
            </a:fld>
            <a:endParaRPr lang="en-US" altLang="en-US" sz="1200"/>
          </a:p>
        </p:txBody>
      </p:sp>
      <p:sp>
        <p:nvSpPr>
          <p:cNvPr id="49155"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p:txBody>
          <a:bodyPr/>
          <a:lstStyle/>
          <a:p>
            <a:pPr eaLnBrk="1" hangingPunct="1"/>
            <a:r>
              <a:rPr lang="en-US" altLang="en-US" smtClean="0"/>
              <a:t>There are many factors that differentiate healthcare from other industries. One looms larger than all the rest.  Healthcare is about life and death. Care, including preventative care directly impacts an individuals health and wellness. Many decisions and actions taken in the course of healthcare involve intervening with someone</a:t>
            </a:r>
            <a:r>
              <a:rPr lang="ja-JP" altLang="en-US" smtClean="0"/>
              <a:t>’</a:t>
            </a:r>
            <a:r>
              <a:rPr lang="en-US" altLang="ja-JP" smtClean="0"/>
              <a:t>s body or mind. Things that impact the care process directly impact patients.</a:t>
            </a:r>
          </a:p>
          <a:p>
            <a:pPr eaLnBrk="1" hangingPunct="1">
              <a:buFontTx/>
              <a:buAutoNum type="arabicPeriod"/>
            </a:pPr>
            <a:r>
              <a:rPr lang="en-US" altLang="en-US" smtClean="0"/>
              <a:t>Problems, errors and delays are not just aggravating, inefficient or even infuriating.</a:t>
            </a:r>
          </a:p>
          <a:p>
            <a:pPr eaLnBrk="1" hangingPunct="1">
              <a:buFontTx/>
              <a:buAutoNum type="arabicPeriod"/>
            </a:pPr>
            <a:r>
              <a:rPr lang="en-US" altLang="en-US" smtClean="0"/>
              <a:t>Problems, errors and delays can kill people.</a:t>
            </a:r>
          </a:p>
        </p:txBody>
      </p:sp>
    </p:spTree>
    <p:extLst>
      <p:ext uri="{BB962C8B-B14F-4D97-AF65-F5344CB8AC3E}">
        <p14:creationId xmlns:p14="http://schemas.microsoft.com/office/powerpoint/2010/main" val="336299192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F371AFE-EF96-4693-9ABB-A080614B424E}" type="slidenum">
              <a:rPr lang="en-US" altLang="en-US" sz="1200"/>
              <a:pPr eaLnBrk="1" hangingPunct="1"/>
              <a:t>37</a:t>
            </a:fld>
            <a:endParaRPr lang="en-US" altLang="en-US" sz="1200"/>
          </a:p>
        </p:txBody>
      </p:sp>
      <p:sp>
        <p:nvSpPr>
          <p:cNvPr id="51203"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p:txBody>
          <a:bodyPr/>
          <a:lstStyle/>
          <a:p>
            <a:pPr eaLnBrk="1" hangingPunct="1"/>
            <a:r>
              <a:rPr lang="en-US" altLang="en-US" smtClean="0"/>
              <a:t>Common processes in physician practices include:</a:t>
            </a:r>
            <a:br>
              <a:rPr lang="en-US" altLang="en-US" smtClean="0"/>
            </a:br>
            <a:endParaRPr lang="en-US" altLang="en-US" smtClean="0"/>
          </a:p>
          <a:p>
            <a:pPr eaLnBrk="1" hangingPunct="1">
              <a:buFontTx/>
              <a:buChar char="•"/>
            </a:pPr>
            <a:r>
              <a:rPr lang="en-US" altLang="en-US" smtClean="0"/>
              <a:t>Appointment scheduling,</a:t>
            </a:r>
          </a:p>
          <a:p>
            <a:pPr eaLnBrk="1" hangingPunct="1">
              <a:buFontTx/>
              <a:buChar char="•"/>
            </a:pPr>
            <a:r>
              <a:rPr lang="en-US" altLang="en-US" smtClean="0"/>
              <a:t>New patient intake,</a:t>
            </a:r>
          </a:p>
          <a:p>
            <a:pPr eaLnBrk="1" hangingPunct="1">
              <a:buFontTx/>
              <a:buChar char="•"/>
            </a:pPr>
            <a:r>
              <a:rPr lang="en-US" altLang="en-US" smtClean="0"/>
              <a:t>Existing patient intake,</a:t>
            </a:r>
          </a:p>
          <a:p>
            <a:pPr eaLnBrk="1" hangingPunct="1">
              <a:buFontTx/>
              <a:buChar char="•"/>
            </a:pPr>
            <a:r>
              <a:rPr lang="en-US" altLang="en-US" smtClean="0"/>
              <a:t>Exam and Patient Assessment,</a:t>
            </a:r>
          </a:p>
          <a:p>
            <a:pPr eaLnBrk="1" hangingPunct="1">
              <a:buFontTx/>
              <a:buChar char="•"/>
            </a:pPr>
            <a:r>
              <a:rPr lang="en-US" altLang="en-US" smtClean="0"/>
              <a:t>Ordering Labs, and receiving and communicating results,</a:t>
            </a:r>
          </a:p>
          <a:p>
            <a:pPr eaLnBrk="1" hangingPunct="1">
              <a:buFontTx/>
              <a:buChar char="•"/>
            </a:pPr>
            <a:r>
              <a:rPr lang="en-US" altLang="en-US" smtClean="0"/>
              <a:t>Prescriptions,</a:t>
            </a:r>
          </a:p>
          <a:p>
            <a:pPr eaLnBrk="1" hangingPunct="1">
              <a:buFontTx/>
              <a:buChar char="•"/>
            </a:pPr>
            <a:r>
              <a:rPr lang="en-US" altLang="en-US" smtClean="0"/>
              <a:t>Referrals both out and in,</a:t>
            </a:r>
          </a:p>
          <a:p>
            <a:pPr eaLnBrk="1" hangingPunct="1">
              <a:buFontTx/>
              <a:buChar char="•"/>
            </a:pPr>
            <a:r>
              <a:rPr lang="en-US" altLang="en-US" smtClean="0"/>
              <a:t>Diagnostic testing, and</a:t>
            </a:r>
          </a:p>
          <a:p>
            <a:pPr eaLnBrk="1" hangingPunct="1">
              <a:buFontTx/>
              <a:buChar char="•"/>
            </a:pPr>
            <a:r>
              <a:rPr lang="en-US" altLang="en-US" smtClean="0"/>
              <a:t>Billing.</a:t>
            </a:r>
          </a:p>
          <a:p>
            <a:pPr eaLnBrk="1" hangingPunct="1">
              <a:buFontTx/>
              <a:buChar char="•"/>
            </a:pPr>
            <a:endParaRPr lang="en-US" altLang="en-US" smtClean="0"/>
          </a:p>
          <a:p>
            <a:pPr eaLnBrk="1" hangingPunct="1"/>
            <a:r>
              <a:rPr lang="en-US" altLang="en-US" smtClean="0"/>
              <a:t>The path and steps by which these processes occur is called clinical workflow. In the next slide, we will pick an example process and talk through the workflow.  A separate unit covers common clinical processes in greater depth. The information here is just an introduction to make the concept of a clinical process more concrete by example.</a:t>
            </a:r>
          </a:p>
        </p:txBody>
      </p:sp>
    </p:spTree>
    <p:extLst>
      <p:ext uri="{BB962C8B-B14F-4D97-AF65-F5344CB8AC3E}">
        <p14:creationId xmlns:p14="http://schemas.microsoft.com/office/powerpoint/2010/main" val="7610851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2BC99FF-5500-4F8E-8AE4-4FD5E570ABCA}" type="slidenum">
              <a:rPr lang="en-US" altLang="en-US" sz="1200"/>
              <a:pPr eaLnBrk="1" hangingPunct="1"/>
              <a:t>38</a:t>
            </a:fld>
            <a:endParaRPr lang="en-US" altLang="en-US" sz="1200"/>
          </a:p>
        </p:txBody>
      </p:sp>
      <p:sp>
        <p:nvSpPr>
          <p:cNvPr id="5222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p:txBody>
          <a:bodyPr/>
          <a:lstStyle/>
          <a:p>
            <a:pPr eaLnBrk="1" hangingPunct="1">
              <a:defRPr/>
            </a:pPr>
            <a:r>
              <a:rPr lang="en-US" dirty="0" smtClean="0">
                <a:ea typeface="+mn-ea"/>
              </a:rPr>
              <a:t>Your course materials include a written scenario about lab tests ordering. </a:t>
            </a:r>
          </a:p>
          <a:p>
            <a:pPr eaLnBrk="1" hangingPunct="1">
              <a:defRPr/>
            </a:pPr>
            <a:endParaRPr lang="en-US" dirty="0" smtClean="0">
              <a:ea typeface="+mn-ea"/>
            </a:endParaRPr>
          </a:p>
          <a:p>
            <a:pPr eaLnBrk="1" hangingPunct="1">
              <a:defRPr/>
            </a:pPr>
            <a:r>
              <a:rPr lang="en-US" dirty="0" smtClean="0">
                <a:ea typeface="+mn-ea"/>
              </a:rPr>
              <a:t>Read the scenario.  </a:t>
            </a:r>
          </a:p>
          <a:p>
            <a:pPr eaLnBrk="1" hangingPunct="1">
              <a:defRPr/>
            </a:pPr>
            <a:endParaRPr lang="en-US" dirty="0" smtClean="0">
              <a:ea typeface="+mn-ea"/>
            </a:endParaRPr>
          </a:p>
          <a:p>
            <a:pPr eaLnBrk="1" hangingPunct="1">
              <a:defRPr/>
            </a:pPr>
            <a:r>
              <a:rPr lang="en-US" dirty="0" smtClean="0">
                <a:ea typeface="+mn-ea"/>
              </a:rPr>
              <a:t>As you read it, write down or highlight the following things :</a:t>
            </a:r>
            <a:br>
              <a:rPr lang="en-US" dirty="0" smtClean="0">
                <a:ea typeface="+mn-ea"/>
              </a:rPr>
            </a:br>
            <a:endParaRPr lang="en-US" dirty="0" smtClean="0">
              <a:ea typeface="+mn-ea"/>
            </a:endParaRPr>
          </a:p>
          <a:p>
            <a:pPr marL="226451" indent="-226451" eaLnBrk="1" hangingPunct="1">
              <a:buFont typeface="+mj-lt"/>
              <a:buAutoNum type="arabicPeriod"/>
              <a:defRPr/>
            </a:pPr>
            <a:r>
              <a:rPr lang="en-US" dirty="0" smtClean="0">
                <a:ea typeface="+mn-ea"/>
              </a:rPr>
              <a:t>Activities or steps in the process and their order, </a:t>
            </a:r>
          </a:p>
          <a:p>
            <a:pPr marL="226451" indent="-226451" eaLnBrk="1" hangingPunct="1">
              <a:buFont typeface="+mj-lt"/>
              <a:buAutoNum type="arabicPeriod"/>
              <a:defRPr/>
            </a:pPr>
            <a:r>
              <a:rPr lang="en-US" dirty="0" smtClean="0">
                <a:ea typeface="+mn-ea"/>
              </a:rPr>
              <a:t>Roles or people that take part in the process, </a:t>
            </a:r>
          </a:p>
          <a:p>
            <a:pPr marL="226451" indent="-226451" eaLnBrk="1" hangingPunct="1">
              <a:buFont typeface="+mj-lt"/>
              <a:buAutoNum type="arabicPeriod"/>
              <a:defRPr/>
            </a:pPr>
            <a:r>
              <a:rPr lang="en-US" dirty="0" smtClean="0">
                <a:ea typeface="+mn-ea"/>
              </a:rPr>
              <a:t>Where the steps are performed, </a:t>
            </a:r>
          </a:p>
          <a:p>
            <a:pPr marL="226451" indent="-226451" eaLnBrk="1" hangingPunct="1">
              <a:buFont typeface="+mj-lt"/>
              <a:buAutoNum type="arabicPeriod"/>
              <a:defRPr/>
            </a:pPr>
            <a:r>
              <a:rPr lang="en-US" dirty="0" smtClean="0">
                <a:ea typeface="+mn-ea"/>
              </a:rPr>
              <a:t>Choices or decisions, and </a:t>
            </a:r>
          </a:p>
          <a:p>
            <a:pPr marL="226451" indent="-226451" eaLnBrk="1" hangingPunct="1">
              <a:buFont typeface="+mj-lt"/>
              <a:buAutoNum type="arabicPeriod"/>
              <a:defRPr/>
            </a:pPr>
            <a:r>
              <a:rPr lang="en-US" dirty="0" smtClean="0">
                <a:ea typeface="+mn-ea"/>
              </a:rPr>
              <a:t>Information needs.  </a:t>
            </a:r>
          </a:p>
          <a:p>
            <a:pPr eaLnBrk="1" hangingPunct="1">
              <a:defRPr/>
            </a:pPr>
            <a:endParaRPr lang="en-US" dirty="0" smtClean="0">
              <a:ea typeface="+mn-ea"/>
            </a:endParaRPr>
          </a:p>
          <a:p>
            <a:pPr eaLnBrk="1" hangingPunct="1">
              <a:defRPr/>
            </a:pPr>
            <a:r>
              <a:rPr lang="en-US" dirty="0" smtClean="0">
                <a:ea typeface="+mn-ea"/>
              </a:rPr>
              <a:t>After you do this, restart the slides and we will talk through the results. Pause the slides now. </a:t>
            </a:r>
          </a:p>
        </p:txBody>
      </p:sp>
    </p:spTree>
    <p:extLst>
      <p:ext uri="{BB962C8B-B14F-4D97-AF65-F5344CB8AC3E}">
        <p14:creationId xmlns:p14="http://schemas.microsoft.com/office/powerpoint/2010/main" val="19245314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8C9DA78-64DE-475C-8B96-5A45860A45DF}" type="slidenum">
              <a:rPr lang="en-US" altLang="en-US" sz="1200"/>
              <a:pPr eaLnBrk="1" hangingPunct="1"/>
              <a:t>39</a:t>
            </a:fld>
            <a:endParaRPr lang="en-US" altLang="en-US" sz="1200"/>
          </a:p>
        </p:txBody>
      </p:sp>
      <p:sp>
        <p:nvSpPr>
          <p:cNvPr id="53251" name="Rectangle 2"/>
          <p:cNvSpPr>
            <a:spLocks noGrp="1" noRot="1" noChangeAspect="1" noChangeArrowheads="1" noTextEdit="1"/>
          </p:cNvSpPr>
          <p:nvPr>
            <p:ph type="sldImg"/>
          </p:nvPr>
        </p:nvSpPr>
        <p:spPr>
          <a:ln/>
        </p:spPr>
      </p:sp>
      <p:sp>
        <p:nvSpPr>
          <p:cNvPr id="9728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31775" indent="-231775" eaLnBrk="1" hangingPunct="1"/>
            <a:r>
              <a:rPr lang="en-US" altLang="en-US" smtClean="0"/>
              <a:t>We will go over the list of activities first.  </a:t>
            </a:r>
          </a:p>
          <a:p>
            <a:pPr marL="231775" indent="-231775" eaLnBrk="1" hangingPunct="1">
              <a:buFontTx/>
              <a:buAutoNum type="arabicPeriod"/>
            </a:pPr>
            <a:r>
              <a:rPr lang="en-US" altLang="en-US" smtClean="0"/>
              <a:t>Patient arrives,</a:t>
            </a:r>
          </a:p>
          <a:p>
            <a:pPr marL="231775" indent="-231775" eaLnBrk="1" hangingPunct="1">
              <a:buFontTx/>
              <a:buAutoNum type="arabicPeriod"/>
            </a:pPr>
            <a:r>
              <a:rPr lang="en-US" altLang="en-US" smtClean="0"/>
              <a:t>Patient checks in,</a:t>
            </a:r>
          </a:p>
          <a:p>
            <a:pPr marL="231775" indent="-231775" eaLnBrk="1" hangingPunct="1">
              <a:buFontTx/>
              <a:buAutoNum type="arabicPeriod"/>
            </a:pPr>
            <a:r>
              <a:rPr lang="en-US" altLang="en-US" smtClean="0"/>
              <a:t>Patient pays co-pay,</a:t>
            </a:r>
          </a:p>
          <a:p>
            <a:pPr marL="231775" indent="-231775" eaLnBrk="1" hangingPunct="1">
              <a:buFontTx/>
              <a:buAutoNum type="arabicPeriod"/>
            </a:pPr>
            <a:r>
              <a:rPr lang="en-US" altLang="en-US" smtClean="0"/>
              <a:t>Patient called back to exam room,</a:t>
            </a:r>
          </a:p>
          <a:p>
            <a:pPr marL="231775" indent="-231775" eaLnBrk="1" hangingPunct="1">
              <a:buFontTx/>
              <a:buAutoNum type="arabicPeriod"/>
            </a:pPr>
            <a:r>
              <a:rPr lang="en-US" altLang="en-US" smtClean="0"/>
              <a:t>Nurse asks reason for visit,</a:t>
            </a:r>
          </a:p>
          <a:p>
            <a:pPr marL="231775" indent="-231775" eaLnBrk="1" hangingPunct="1">
              <a:buFontTx/>
              <a:buAutoNum type="arabicPeriod"/>
            </a:pPr>
            <a:r>
              <a:rPr lang="en-US" altLang="en-US" smtClean="0"/>
              <a:t>Nurse takes vital signs,</a:t>
            </a:r>
          </a:p>
          <a:p>
            <a:pPr marL="231775" indent="-231775" eaLnBrk="1" hangingPunct="1">
              <a:buFontTx/>
              <a:buAutoNum type="arabicPeriod"/>
            </a:pPr>
            <a:r>
              <a:rPr lang="en-US" altLang="en-US" smtClean="0"/>
              <a:t>Nurse locates electronic chart,</a:t>
            </a:r>
          </a:p>
          <a:p>
            <a:pPr marL="231775" indent="-231775" eaLnBrk="1" hangingPunct="1">
              <a:buFontTx/>
              <a:buAutoNum type="arabicPeriod"/>
            </a:pPr>
            <a:r>
              <a:rPr lang="en-US" altLang="en-US" smtClean="0"/>
              <a:t>Nurse confirms medications,</a:t>
            </a:r>
          </a:p>
          <a:p>
            <a:pPr marL="231775" indent="-231775" eaLnBrk="1" hangingPunct="1">
              <a:buFontTx/>
              <a:buAutoNum type="arabicPeriod"/>
            </a:pPr>
            <a:r>
              <a:rPr lang="en-US" altLang="en-US" smtClean="0"/>
              <a:t>Patient removes shoe and sock,</a:t>
            </a:r>
          </a:p>
          <a:p>
            <a:pPr marL="231775" indent="-231775" eaLnBrk="1" hangingPunct="1">
              <a:buFontTx/>
              <a:buAutoNum type="arabicPeriod"/>
            </a:pPr>
            <a:r>
              <a:rPr lang="en-US" altLang="en-US" smtClean="0"/>
              <a:t>Doctor examines patient, and</a:t>
            </a:r>
          </a:p>
          <a:p>
            <a:pPr marL="231775" indent="-231775" eaLnBrk="1" hangingPunct="1">
              <a:buFontTx/>
              <a:buAutoNum type="arabicPeriod"/>
            </a:pPr>
            <a:r>
              <a:rPr lang="en-US" altLang="en-US" smtClean="0"/>
              <a:t>Doctor makes working diagnosis.</a:t>
            </a:r>
          </a:p>
          <a:p>
            <a:pPr marL="231775" indent="-231775" eaLnBrk="1" hangingPunct="1"/>
            <a:endParaRPr lang="en-US" altLang="en-US" smtClean="0"/>
          </a:p>
        </p:txBody>
      </p:sp>
    </p:spTree>
    <p:extLst>
      <p:ext uri="{BB962C8B-B14F-4D97-AF65-F5344CB8AC3E}">
        <p14:creationId xmlns:p14="http://schemas.microsoft.com/office/powerpoint/2010/main" val="348383084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57CE662-85C9-40AE-9651-688180698BE3}" type="slidenum">
              <a:rPr lang="en-US" altLang="en-US" sz="1200"/>
              <a:pPr eaLnBrk="1" hangingPunct="1"/>
              <a:t>40</a:t>
            </a:fld>
            <a:endParaRPr lang="en-US" altLang="en-US" sz="1200"/>
          </a:p>
        </p:txBody>
      </p:sp>
      <p:sp>
        <p:nvSpPr>
          <p:cNvPr id="54275" name="Rectangle 2"/>
          <p:cNvSpPr>
            <a:spLocks noGrp="1" noRot="1" noChangeAspect="1" noChangeArrowheads="1" noTextEdit="1"/>
          </p:cNvSpPr>
          <p:nvPr>
            <p:ph type="sldImg"/>
          </p:nvPr>
        </p:nvSpPr>
        <p:spPr>
          <a:ln/>
        </p:spPr>
      </p:sp>
      <p:sp>
        <p:nvSpPr>
          <p:cNvPr id="99331" name="Rectangle 3"/>
          <p:cNvSpPr>
            <a:spLocks noGrp="1" noChangeArrowheads="1"/>
          </p:cNvSpPr>
          <p:nvPr>
            <p:ph type="body" idx="1"/>
          </p:nvPr>
        </p:nvSpPr>
        <p:spPr/>
        <p:txBody>
          <a:bodyPr/>
          <a:lstStyle/>
          <a:p>
            <a:pPr marL="225425" indent="-225425" eaLnBrk="1" hangingPunct="1">
              <a:buFont typeface="Calibri" panose="020F0502020204030204" pitchFamily="34" charset="0"/>
              <a:buAutoNum type="arabicPeriod" startAt="12"/>
            </a:pPr>
            <a:r>
              <a:rPr lang="en-US" altLang="en-US" smtClean="0"/>
              <a:t> Doctor describes treatment options and requirements,</a:t>
            </a:r>
          </a:p>
          <a:p>
            <a:pPr marL="225425" indent="-225425" eaLnBrk="1" hangingPunct="1">
              <a:buFont typeface="Calibri" panose="020F0502020204030204" pitchFamily="34" charset="0"/>
              <a:buAutoNum type="arabicPeriod" startAt="12"/>
            </a:pPr>
            <a:r>
              <a:rPr lang="en-US" altLang="en-US" smtClean="0"/>
              <a:t> Patient chooses course of action,</a:t>
            </a:r>
          </a:p>
          <a:p>
            <a:pPr marL="225425" indent="-225425" eaLnBrk="1" hangingPunct="1">
              <a:buFont typeface="Calibri" panose="020F0502020204030204" pitchFamily="34" charset="0"/>
              <a:buAutoNum type="arabicPeriod" startAt="12"/>
            </a:pPr>
            <a:r>
              <a:rPr lang="en-US" altLang="en-US" smtClean="0"/>
              <a:t> Doctor orders lab tests,</a:t>
            </a:r>
          </a:p>
          <a:p>
            <a:pPr marL="225425" indent="-225425" eaLnBrk="1" hangingPunct="1">
              <a:buFont typeface="Calibri" panose="020F0502020204030204" pitchFamily="34" charset="0"/>
              <a:buAutoNum type="arabicPeriod" startAt="12"/>
            </a:pPr>
            <a:r>
              <a:rPr lang="en-US" altLang="en-US" smtClean="0"/>
              <a:t> Nurse obtains lab supplies,</a:t>
            </a:r>
          </a:p>
          <a:p>
            <a:pPr marL="225425" indent="-225425" eaLnBrk="1" hangingPunct="1">
              <a:buFont typeface="Calibri" panose="020F0502020204030204" pitchFamily="34" charset="0"/>
              <a:buAutoNum type="arabicPeriod" startAt="12"/>
            </a:pPr>
            <a:r>
              <a:rPr lang="en-US" altLang="en-US" smtClean="0"/>
              <a:t> Nurse completes lab requisition form,</a:t>
            </a:r>
          </a:p>
          <a:p>
            <a:pPr marL="225425" indent="-225425" eaLnBrk="1" hangingPunct="1">
              <a:buFont typeface="Calibri" panose="020F0502020204030204" pitchFamily="34" charset="0"/>
              <a:buAutoNum type="arabicPeriod" startAt="12"/>
            </a:pPr>
            <a:r>
              <a:rPr lang="en-US" altLang="en-US" smtClean="0"/>
              <a:t> Nurse labels tubes,</a:t>
            </a:r>
          </a:p>
          <a:p>
            <a:pPr marL="225425" indent="-225425" eaLnBrk="1" hangingPunct="1">
              <a:buFont typeface="Calibri" panose="020F0502020204030204" pitchFamily="34" charset="0"/>
              <a:buAutoNum type="arabicPeriod" startAt="12"/>
            </a:pPr>
            <a:r>
              <a:rPr lang="en-US" altLang="en-US" smtClean="0"/>
              <a:t> Nurse draws blood,</a:t>
            </a:r>
          </a:p>
          <a:p>
            <a:pPr marL="225425" indent="-225425" eaLnBrk="1" hangingPunct="1">
              <a:buFont typeface="Calibri" panose="020F0502020204030204" pitchFamily="34" charset="0"/>
              <a:buAutoNum type="arabicPeriod" startAt="12"/>
            </a:pPr>
            <a:r>
              <a:rPr lang="en-US" altLang="en-US" smtClean="0"/>
              <a:t> Nurse immediately centrifuges and refrigerates samples,</a:t>
            </a:r>
          </a:p>
          <a:p>
            <a:pPr marL="225425" indent="-225425" eaLnBrk="1" hangingPunct="1">
              <a:buFont typeface="Calibri" panose="020F0502020204030204" pitchFamily="34" charset="0"/>
              <a:buAutoNum type="arabicPeriod" startAt="12"/>
            </a:pPr>
            <a:r>
              <a:rPr lang="en-US" altLang="en-US" smtClean="0"/>
              <a:t> Nurse provides patient education, and</a:t>
            </a:r>
          </a:p>
          <a:p>
            <a:pPr marL="225425" indent="-225425" eaLnBrk="1" hangingPunct="1">
              <a:buFont typeface="Calibri" panose="020F0502020204030204" pitchFamily="34" charset="0"/>
              <a:buAutoNum type="arabicPeriod" startAt="12"/>
            </a:pPr>
            <a:r>
              <a:rPr lang="en-US" altLang="en-US" smtClean="0"/>
              <a:t> Courier picks tubes up and takes to lab.</a:t>
            </a:r>
          </a:p>
          <a:p>
            <a:pPr marL="225425" indent="-225425" eaLnBrk="1" hangingPunct="1"/>
            <a:endParaRPr lang="en-US" altLang="en-US" smtClean="0"/>
          </a:p>
          <a:p>
            <a:pPr marL="225425" indent="-225425" eaLnBrk="1" hangingPunct="1"/>
            <a:r>
              <a:rPr lang="en-US" altLang="en-US" smtClean="0"/>
              <a:t>You may have left some off, for example, the activity of </a:t>
            </a:r>
            <a:r>
              <a:rPr lang="ja-JP" altLang="en-US" smtClean="0"/>
              <a:t>“</a:t>
            </a:r>
            <a:r>
              <a:rPr lang="en-US" altLang="ja-JP" smtClean="0"/>
              <a:t>patient arrives</a:t>
            </a:r>
            <a:r>
              <a:rPr lang="ja-JP" altLang="en-US" smtClean="0"/>
              <a:t>”</a:t>
            </a:r>
            <a:r>
              <a:rPr lang="en-US" altLang="ja-JP" smtClean="0"/>
              <a:t> or </a:t>
            </a:r>
            <a:r>
              <a:rPr lang="ja-JP" altLang="en-US" smtClean="0"/>
              <a:t>“</a:t>
            </a:r>
            <a:r>
              <a:rPr lang="en-US" altLang="ja-JP" smtClean="0"/>
              <a:t>making a co-pay</a:t>
            </a:r>
            <a:r>
              <a:rPr lang="ja-JP" altLang="en-US" smtClean="0"/>
              <a:t>”</a:t>
            </a:r>
            <a:r>
              <a:rPr lang="en-US" altLang="ja-JP" smtClean="0"/>
              <a:t> may not be germane to ordering lab tests. Some people might not include activities that are not relevant to the process of interest, and that is ok, and often necessary to focus attention on the main activities.  If you missed some activities, read back through the scenario. </a:t>
            </a:r>
            <a:endParaRPr lang="en-US" altLang="en-US" smtClean="0"/>
          </a:p>
        </p:txBody>
      </p:sp>
    </p:spTree>
    <p:extLst>
      <p:ext uri="{BB962C8B-B14F-4D97-AF65-F5344CB8AC3E}">
        <p14:creationId xmlns:p14="http://schemas.microsoft.com/office/powerpoint/2010/main" val="6876908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50A4350-8168-45EB-B1A6-A04F2E83B84E}" type="slidenum">
              <a:rPr lang="en-US" altLang="en-US" sz="1200"/>
              <a:pPr eaLnBrk="1" hangingPunct="1"/>
              <a:t>41</a:t>
            </a:fld>
            <a:endParaRPr lang="en-US" altLang="en-US" sz="1200"/>
          </a:p>
        </p:txBody>
      </p:sp>
      <p:sp>
        <p:nvSpPr>
          <p:cNvPr id="55299"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The locations include the reception area, exam room, and phlebotomy room; and the roles include the patient, receptionist, nurse, doctor, and courier.</a:t>
            </a:r>
          </a:p>
          <a:p>
            <a:pPr eaLnBrk="1" hangingPunct="1"/>
            <a:endParaRPr lang="en-US" altLang="en-US" smtClean="0"/>
          </a:p>
        </p:txBody>
      </p:sp>
    </p:spTree>
    <p:extLst>
      <p:ext uri="{BB962C8B-B14F-4D97-AF65-F5344CB8AC3E}">
        <p14:creationId xmlns:p14="http://schemas.microsoft.com/office/powerpoint/2010/main" val="278341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A4904C2-C973-4E7A-B868-B6E65937789F}" type="slidenum">
              <a:rPr lang="en-US" altLang="en-US" sz="1200"/>
              <a:pPr eaLnBrk="1" hangingPunct="1"/>
              <a:t>4</a:t>
            </a:fld>
            <a:endParaRPr lang="en-US" altLang="en-US" sz="1200"/>
          </a:p>
        </p:txBody>
      </p:sp>
      <p:sp>
        <p:nvSpPr>
          <p:cNvPr id="57347"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33450" y="4416425"/>
            <a:ext cx="5143500" cy="4183063"/>
          </a:xfrm>
        </p:spPr>
        <p:txBody>
          <a:bodyPr/>
          <a:lstStyle/>
          <a:p>
            <a:pPr eaLnBrk="1" hangingPunct="1"/>
            <a:r>
              <a:rPr lang="en-US" altLang="en-US" sz="1000" dirty="0" smtClean="0"/>
              <a:t>Why do we need to analyze and redesign the processes currently used in the health care organization?   </a:t>
            </a:r>
          </a:p>
          <a:p>
            <a:pPr eaLnBrk="1" hangingPunct="1"/>
            <a:r>
              <a:rPr lang="en-US" altLang="en-US" sz="1000" dirty="0" smtClean="0"/>
              <a:t>Why are we implementing health information technology in the clinical setting at all?</a:t>
            </a:r>
          </a:p>
          <a:p>
            <a:pPr eaLnBrk="1" hangingPunct="1"/>
            <a:endParaRPr lang="en-US" altLang="en-US" sz="1000" dirty="0" smtClean="0"/>
          </a:p>
          <a:p>
            <a:pPr eaLnBrk="1" hangingPunct="1"/>
            <a:r>
              <a:rPr lang="en-US" altLang="en-US" sz="1000" dirty="0" smtClean="0"/>
              <a:t>Based on an analysis of prior research, the Johns Hopkins study estimates that more than 250,000 Americans die each year from medical errors. On the CDC's official list, that would rank just behind heart disease and cancer, which each took about 600,000 lives in 2014, and in front of respiratory disease, which caused about 150,000 deaths.</a:t>
            </a:r>
          </a:p>
          <a:p>
            <a:pPr eaLnBrk="1" hangingPunct="1"/>
            <a:endParaRPr lang="en-US" altLang="en-US" sz="1000" dirty="0" smtClean="0"/>
          </a:p>
          <a:p>
            <a:pPr eaLnBrk="1" hangingPunct="1"/>
            <a:r>
              <a:rPr lang="en-US" altLang="en-US" sz="1000" dirty="0" smtClean="0"/>
              <a:t>Medical mistakes that can lead to death range from surgical complications that go unrecognized to mix-ups with the doses or types of medications patients receive.</a:t>
            </a:r>
          </a:p>
          <a:p>
            <a:pPr eaLnBrk="1" hangingPunct="1"/>
            <a:endParaRPr lang="en-US" altLang="en-US" sz="1000" dirty="0" smtClean="0"/>
          </a:p>
          <a:p>
            <a:pPr eaLnBrk="1" hangingPunct="1"/>
            <a:r>
              <a:rPr lang="en-US" altLang="en-US" sz="1000" dirty="0" smtClean="0"/>
              <a:t>The report, </a:t>
            </a:r>
            <a:r>
              <a:rPr lang="en-US" altLang="en-US" sz="1000" i="1" dirty="0" smtClean="0"/>
              <a:t>Crossing the Quality Chasm</a:t>
            </a:r>
            <a:r>
              <a:rPr lang="en-US" altLang="en-US" sz="1000" dirty="0" smtClean="0"/>
              <a:t>, specifically listed five imperatives for increasing quality of healthcare in the United States. This list included </a:t>
            </a:r>
          </a:p>
          <a:p>
            <a:pPr eaLnBrk="1" hangingPunct="1">
              <a:buFontTx/>
              <a:buAutoNum type="arabicParenR"/>
            </a:pPr>
            <a:r>
              <a:rPr lang="en-US" altLang="en-US" sz="1000" dirty="0" smtClean="0"/>
              <a:t>Reengineered care processes, </a:t>
            </a:r>
          </a:p>
          <a:p>
            <a:pPr eaLnBrk="1" hangingPunct="1">
              <a:buFontTx/>
              <a:buAutoNum type="arabicParenR"/>
            </a:pPr>
            <a:r>
              <a:rPr lang="en-US" altLang="en-US" sz="1000" dirty="0" smtClean="0"/>
              <a:t>Effective use of information technologies, </a:t>
            </a:r>
          </a:p>
          <a:p>
            <a:pPr eaLnBrk="1" hangingPunct="1">
              <a:buFontTx/>
              <a:buAutoNum type="arabicParenR"/>
            </a:pPr>
            <a:r>
              <a:rPr lang="en-US" altLang="en-US" sz="1000" dirty="0" smtClean="0"/>
              <a:t>Knowledge and skills management, </a:t>
            </a:r>
          </a:p>
          <a:p>
            <a:pPr eaLnBrk="1" hangingPunct="1">
              <a:buFontTx/>
              <a:buAutoNum type="arabicParenR"/>
            </a:pPr>
            <a:r>
              <a:rPr lang="en-US" altLang="en-US" sz="1000" dirty="0" smtClean="0"/>
              <a:t>Development of effective teams, and </a:t>
            </a:r>
          </a:p>
          <a:p>
            <a:pPr eaLnBrk="1" hangingPunct="1">
              <a:buFontTx/>
              <a:buAutoNum type="arabicParenR"/>
            </a:pPr>
            <a:r>
              <a:rPr lang="en-US" altLang="en-US" sz="1000" dirty="0" smtClean="0"/>
              <a:t>Coordination of care across patient conditions, services, and sites of care over time.  </a:t>
            </a:r>
          </a:p>
          <a:p>
            <a:pPr eaLnBrk="1" hangingPunct="1"/>
            <a:endParaRPr lang="en-US" altLang="en-US" sz="1000" dirty="0" smtClean="0"/>
          </a:p>
          <a:p>
            <a:pPr eaLnBrk="1" hangingPunct="1"/>
            <a:r>
              <a:rPr lang="en-US" altLang="en-US" sz="1000" dirty="0" smtClean="0"/>
              <a:t>Most of these involve or depend on Health IT. </a:t>
            </a:r>
          </a:p>
          <a:p>
            <a:pPr eaLnBrk="1" hangingPunct="1">
              <a:spcBef>
                <a:spcPct val="0"/>
              </a:spcBef>
            </a:pPr>
            <a:endParaRPr lang="en-US" altLang="en-US" sz="1000" dirty="0" smtClean="0"/>
          </a:p>
          <a:p>
            <a:pPr eaLnBrk="1" hangingPunct="1">
              <a:spcBef>
                <a:spcPct val="0"/>
              </a:spcBef>
            </a:pPr>
            <a:r>
              <a:rPr lang="en-US" altLang="en-US" sz="1000" dirty="0" smtClean="0"/>
              <a:t>Process Analysis and Redesign is at the heart of increasing the quality of healthcare. </a:t>
            </a:r>
          </a:p>
          <a:p>
            <a:pPr algn="r" eaLnBrk="1" hangingPunct="1"/>
            <a:endParaRPr lang="en-US" altLang="en-US" sz="1000" dirty="0" smtClean="0"/>
          </a:p>
          <a:p>
            <a:pPr eaLnBrk="1" hangingPunct="1"/>
            <a:r>
              <a:rPr lang="en-US" altLang="en-US" sz="1000" dirty="0" smtClean="0"/>
              <a:t>As the great thought leader of quality, Edwards Deming stated, </a:t>
            </a:r>
            <a:r>
              <a:rPr lang="ja-JP" altLang="en-US" sz="1000" dirty="0" smtClean="0"/>
              <a:t>“</a:t>
            </a:r>
            <a:r>
              <a:rPr lang="en-US" altLang="ja-JP" sz="1000" dirty="0" smtClean="0"/>
              <a:t>You can only elevate individual performance by elevating that of the entire system</a:t>
            </a:r>
            <a:r>
              <a:rPr lang="ja-JP" altLang="en-US" sz="1000" dirty="0" smtClean="0"/>
              <a:t>”</a:t>
            </a:r>
            <a:r>
              <a:rPr lang="en-US" altLang="ja-JP" sz="1000" baseline="30000" dirty="0" smtClean="0"/>
              <a:t>4</a:t>
            </a:r>
            <a:r>
              <a:rPr lang="en-US" altLang="ja-JP" sz="1000" dirty="0" smtClean="0"/>
              <a:t> thus, this effort is focused on the entire health care system.   </a:t>
            </a:r>
          </a:p>
          <a:p>
            <a:pPr eaLnBrk="1" hangingPunct="1"/>
            <a:endParaRPr lang="en-US" altLang="en-US" sz="1000" dirty="0" smtClean="0"/>
          </a:p>
        </p:txBody>
      </p:sp>
    </p:spTree>
    <p:extLst>
      <p:ext uri="{BB962C8B-B14F-4D97-AF65-F5344CB8AC3E}">
        <p14:creationId xmlns:p14="http://schemas.microsoft.com/office/powerpoint/2010/main" val="9931841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C2CEC88-764F-4E79-B140-8B1A3F114DDC}" type="slidenum">
              <a:rPr lang="en-US" altLang="en-US" sz="1200"/>
              <a:pPr eaLnBrk="1" hangingPunct="1"/>
              <a:t>42</a:t>
            </a:fld>
            <a:endParaRPr lang="en-US" altLang="en-US" sz="1200"/>
          </a:p>
        </p:txBody>
      </p:sp>
      <p:sp>
        <p:nvSpPr>
          <p:cNvPr id="56323" name="Rectangle 2"/>
          <p:cNvSpPr>
            <a:spLocks noGrp="1" noRot="1" noChangeAspect="1" noChangeArrowheads="1" noTextEdit="1"/>
          </p:cNvSpPr>
          <p:nvPr>
            <p:ph type="sldImg"/>
          </p:nvPr>
        </p:nvSpPr>
        <p:spPr>
          <a:ln/>
        </p:spPr>
      </p:sp>
      <p:sp>
        <p:nvSpPr>
          <p:cNvPr id="103427" name="Rectangle 3"/>
          <p:cNvSpPr>
            <a:spLocks noGrp="1" noChangeArrowheads="1"/>
          </p:cNvSpPr>
          <p:nvPr>
            <p:ph type="body" idx="1"/>
          </p:nvPr>
        </p:nvSpPr>
        <p:spPr/>
        <p:txBody>
          <a:bodyPr/>
          <a:lstStyle/>
          <a:p>
            <a:pPr marL="231775" indent="-231775" eaLnBrk="1" hangingPunct="1"/>
            <a:r>
              <a:rPr lang="en-US" altLang="en-US" smtClean="0"/>
              <a:t>The choices and decisions included:</a:t>
            </a:r>
          </a:p>
          <a:p>
            <a:pPr marL="231775" indent="-231775" eaLnBrk="1" hangingPunct="1">
              <a:buFontTx/>
              <a:buAutoNum type="arabicPeriod"/>
            </a:pPr>
            <a:r>
              <a:rPr lang="en-US" altLang="en-US" smtClean="0"/>
              <a:t>Making a working diagnosis (the Doctor),</a:t>
            </a:r>
          </a:p>
          <a:p>
            <a:pPr marL="231775" indent="-231775" eaLnBrk="1" hangingPunct="1">
              <a:buFontTx/>
              <a:buAutoNum type="arabicPeriod"/>
            </a:pPr>
            <a:r>
              <a:rPr lang="en-US" altLang="en-US" smtClean="0"/>
              <a:t>Patient preparation for Doctor (the Nurse decides what clothing needs to be removed based on chief complaint),</a:t>
            </a:r>
          </a:p>
          <a:p>
            <a:pPr marL="231775" indent="-231775" eaLnBrk="1" hangingPunct="1">
              <a:buFontTx/>
              <a:buAutoNum type="arabicPeriod"/>
            </a:pPr>
            <a:r>
              <a:rPr lang="en-US" altLang="en-US" smtClean="0"/>
              <a:t>Which treatment option (patient decision),</a:t>
            </a:r>
          </a:p>
          <a:p>
            <a:pPr marL="231775" indent="-231775" eaLnBrk="1" hangingPunct="1">
              <a:buFontTx/>
              <a:buAutoNum type="arabicPeriod"/>
            </a:pPr>
            <a:r>
              <a:rPr lang="en-US" altLang="en-US" smtClean="0"/>
              <a:t>Required tests (determined for each treatment option by clinical guidelines), and</a:t>
            </a:r>
          </a:p>
          <a:p>
            <a:pPr marL="231775" indent="-231775" eaLnBrk="1" hangingPunct="1">
              <a:buFontTx/>
              <a:buAutoNum type="arabicPeriod"/>
            </a:pPr>
            <a:r>
              <a:rPr lang="en-US" altLang="en-US" smtClean="0"/>
              <a:t>What tests or treatments to order and when (Doctor based on clinical guidelines).</a:t>
            </a:r>
          </a:p>
          <a:p>
            <a:pPr marL="231775" indent="-231775" eaLnBrk="1" hangingPunct="1"/>
            <a:endParaRPr lang="en-US" altLang="en-US" smtClean="0"/>
          </a:p>
          <a:p>
            <a:pPr marL="231775" indent="-231775" eaLnBrk="1" hangingPunct="1"/>
            <a:r>
              <a:rPr lang="en-US" altLang="en-US" smtClean="0"/>
              <a:t>Like activities, you may elect to include or exclude some decisions.  For example, if you are interested in physical process steps, you might exclude mental decisions that do not impact physical actions. Or, if you are only interested in how information flows, you might exclude physical steps that do not impact information and decisions.</a:t>
            </a:r>
          </a:p>
        </p:txBody>
      </p:sp>
    </p:spTree>
    <p:extLst>
      <p:ext uri="{BB962C8B-B14F-4D97-AF65-F5344CB8AC3E}">
        <p14:creationId xmlns:p14="http://schemas.microsoft.com/office/powerpoint/2010/main" val="12788808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ED86867-BDA2-4FCF-9C63-18A31D24B3C3}" type="slidenum">
              <a:rPr lang="en-US" altLang="en-US" sz="1200"/>
              <a:pPr eaLnBrk="1" hangingPunct="1"/>
              <a:t>43</a:t>
            </a:fld>
            <a:endParaRPr lang="en-US" altLang="en-US" sz="1200"/>
          </a:p>
        </p:txBody>
      </p:sp>
      <p:sp>
        <p:nvSpPr>
          <p:cNvPr id="57347" name="Rectangle 2"/>
          <p:cNvSpPr>
            <a:spLocks noGrp="1" noRot="1" noChangeAspect="1" noChangeArrowheads="1" noTextEdit="1"/>
          </p:cNvSpPr>
          <p:nvPr>
            <p:ph type="sldImg"/>
          </p:nvPr>
        </p:nvSpPr>
        <p:spPr>
          <a:ln/>
        </p:spPr>
      </p:sp>
      <p:sp>
        <p:nvSpPr>
          <p:cNvPr id="105475" name="Rectangle 3"/>
          <p:cNvSpPr>
            <a:spLocks noGrp="1" noChangeArrowheads="1"/>
          </p:cNvSpPr>
          <p:nvPr>
            <p:ph type="body" idx="1"/>
          </p:nvPr>
        </p:nvSpPr>
        <p:spPr/>
        <p:txBody>
          <a:bodyPr/>
          <a:lstStyle/>
          <a:p>
            <a:pPr marL="231775" indent="-231775" eaLnBrk="1" hangingPunct="1"/>
            <a:r>
              <a:rPr lang="en-US" altLang="en-US" smtClean="0"/>
              <a:t>The information needs in the scenario include:</a:t>
            </a:r>
          </a:p>
          <a:p>
            <a:pPr marL="231775" indent="-231775" eaLnBrk="1" hangingPunct="1">
              <a:buFontTx/>
              <a:buChar char="•"/>
            </a:pPr>
            <a:r>
              <a:rPr lang="en-US" altLang="en-US" smtClean="0"/>
              <a:t>Co-pay amount,</a:t>
            </a:r>
          </a:p>
          <a:p>
            <a:pPr marL="231775" indent="-231775" eaLnBrk="1" hangingPunct="1">
              <a:buFontTx/>
              <a:buChar char="•"/>
            </a:pPr>
            <a:r>
              <a:rPr lang="en-US" altLang="en-US" smtClean="0"/>
              <a:t>Existing medications for medication reconciliation,</a:t>
            </a:r>
          </a:p>
          <a:p>
            <a:pPr marL="231775" indent="-231775" eaLnBrk="1" hangingPunct="1">
              <a:buFontTx/>
              <a:buChar char="•"/>
            </a:pPr>
            <a:r>
              <a:rPr lang="en-US" altLang="en-US" smtClean="0"/>
              <a:t>Treatment options for working diagnosis,</a:t>
            </a:r>
          </a:p>
          <a:p>
            <a:pPr marL="231775" indent="-231775" eaLnBrk="1" hangingPunct="1">
              <a:buFontTx/>
              <a:buChar char="•"/>
            </a:pPr>
            <a:r>
              <a:rPr lang="en-US" altLang="en-US" smtClean="0"/>
              <a:t>Required tests / follow-up for treatment options, and</a:t>
            </a:r>
          </a:p>
          <a:p>
            <a:pPr marL="231775" indent="-231775" eaLnBrk="1" hangingPunct="1">
              <a:buFontTx/>
              <a:buChar char="•"/>
            </a:pPr>
            <a:r>
              <a:rPr lang="en-US" altLang="en-US" smtClean="0"/>
              <a:t>Patient and provider identifiers for lab test requisition.</a:t>
            </a:r>
          </a:p>
          <a:p>
            <a:pPr marL="231775" indent="-231775" eaLnBrk="1" hangingPunct="1"/>
            <a:endParaRPr lang="en-US" altLang="en-US" smtClean="0"/>
          </a:p>
          <a:p>
            <a:pPr marL="231775" indent="-231775" eaLnBrk="1" hangingPunct="1"/>
            <a:r>
              <a:rPr lang="en-US" altLang="en-US" smtClean="0"/>
              <a:t>This concludes this exercise with the Lab Tests Ordering Scenario.  If you missed any items, go back through the scenario and make sure you understand why.  The ability to identify activities, roles, locations, decisions, and information needs is critical to process analysis.  This skill must be mastered prior to the next unit.  Your instructor may provide additional scenarios and practice exercises with them so that you can practice analyzing clinical scenarios in this way.</a:t>
            </a:r>
          </a:p>
        </p:txBody>
      </p:sp>
    </p:spTree>
    <p:extLst>
      <p:ext uri="{BB962C8B-B14F-4D97-AF65-F5344CB8AC3E}">
        <p14:creationId xmlns:p14="http://schemas.microsoft.com/office/powerpoint/2010/main" val="23301831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07BDE02-04C0-4031-9221-149B9498D28A}" type="slidenum">
              <a:rPr lang="en-US" altLang="en-US" sz="1200"/>
              <a:pPr eaLnBrk="1" hangingPunct="1"/>
              <a:t>44</a:t>
            </a:fld>
            <a:endParaRPr lang="en-US" altLang="en-US" sz="1200"/>
          </a:p>
        </p:txBody>
      </p:sp>
      <p:sp>
        <p:nvSpPr>
          <p:cNvPr id="58371" name="Rectangle 2"/>
          <p:cNvSpPr>
            <a:spLocks noGrp="1" noRot="1" noChangeAspect="1" noChangeArrowheads="1" noTextEdit="1"/>
          </p:cNvSpPr>
          <p:nvPr>
            <p:ph type="sldImg"/>
          </p:nvPr>
        </p:nvSpPr>
        <p:spPr>
          <a:ln/>
        </p:spPr>
      </p:sp>
      <p:sp>
        <p:nvSpPr>
          <p:cNvPr id="107523"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Most people are not accustomed to thinking of what they do everyday in terms of workflow – that is why we need people trained as process analysts, to facilitate this process and to help practices accurately describe and analyze their processes. </a:t>
            </a:r>
          </a:p>
          <a:p>
            <a:pPr eaLnBrk="1" hangingPunct="1"/>
            <a:r>
              <a:rPr lang="en-US" altLang="en-US" smtClean="0"/>
              <a:t>Several terms used in healthcare that may be confused with workflow or process analysis are:</a:t>
            </a:r>
          </a:p>
          <a:p>
            <a:pPr lvl="1" eaLnBrk="1" hangingPunct="1">
              <a:buFontTx/>
              <a:buChar char="•"/>
            </a:pPr>
            <a:r>
              <a:rPr lang="en-US" altLang="en-US" smtClean="0"/>
              <a:t> Regimented care,</a:t>
            </a:r>
          </a:p>
          <a:p>
            <a:pPr lvl="1" eaLnBrk="1" hangingPunct="1">
              <a:buFontTx/>
              <a:buChar char="•"/>
            </a:pPr>
            <a:r>
              <a:rPr lang="en-US" altLang="en-US" smtClean="0"/>
              <a:t> Clinical pathways, clinical guidelines, and</a:t>
            </a:r>
          </a:p>
          <a:p>
            <a:pPr lvl="1" eaLnBrk="1" hangingPunct="1">
              <a:buFontTx/>
              <a:buChar char="•"/>
            </a:pPr>
            <a:r>
              <a:rPr lang="en-US" altLang="en-US" smtClean="0"/>
              <a:t> Accreditation and audit.</a:t>
            </a:r>
          </a:p>
          <a:p>
            <a:pPr eaLnBrk="1" hangingPunct="1"/>
            <a:r>
              <a:rPr lang="en-US" altLang="en-US" smtClean="0"/>
              <a:t>On your own, look each of these terms up and think about the similarities and differences with process analysis.</a:t>
            </a:r>
          </a:p>
        </p:txBody>
      </p:sp>
    </p:spTree>
    <p:extLst>
      <p:ext uri="{BB962C8B-B14F-4D97-AF65-F5344CB8AC3E}">
        <p14:creationId xmlns:p14="http://schemas.microsoft.com/office/powerpoint/2010/main" val="1717725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27C2F35-466B-419A-A14E-2F26B296FD6E}" type="slidenum">
              <a:rPr lang="en-US" altLang="en-US" sz="1200"/>
              <a:pPr eaLnBrk="1" hangingPunct="1"/>
              <a:t>45</a:t>
            </a:fld>
            <a:endParaRPr lang="en-US" altLang="en-US" sz="1200"/>
          </a:p>
        </p:txBody>
      </p:sp>
      <p:sp>
        <p:nvSpPr>
          <p:cNvPr id="59395" name="Rectangle 2"/>
          <p:cNvSpPr>
            <a:spLocks noGrp="1" noRot="1" noChangeAspect="1" noChangeArrowheads="1" noTextEdit="1"/>
          </p:cNvSpPr>
          <p:nvPr>
            <p:ph type="sldImg"/>
          </p:nvPr>
        </p:nvSpPr>
        <p:spPr>
          <a:ln/>
        </p:spPr>
      </p:sp>
      <p:sp>
        <p:nvSpPr>
          <p:cNvPr id="109571" name="Rectangle 3"/>
          <p:cNvSpPr>
            <a:spLocks noGrp="1" noChangeArrowheads="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mtClean="0"/>
              <a:t>Workflow changes in the clinical setting </a:t>
            </a:r>
            <a:r>
              <a:rPr lang="ja-JP" altLang="en-US" smtClean="0"/>
              <a:t>“</a:t>
            </a:r>
            <a:r>
              <a:rPr lang="en-US" altLang="ja-JP" smtClean="0"/>
              <a:t>must first, do no harm,</a:t>
            </a:r>
            <a:r>
              <a:rPr lang="ja-JP" altLang="en-US" smtClean="0"/>
              <a:t>”</a:t>
            </a:r>
            <a:r>
              <a:rPr lang="en-US" altLang="ja-JP" smtClean="0"/>
              <a:t> and secondly must improve the following processes: </a:t>
            </a:r>
          </a:p>
          <a:p>
            <a:pPr lvl="1" eaLnBrk="1" hangingPunct="1">
              <a:buFontTx/>
              <a:buChar char="•"/>
            </a:pPr>
            <a:r>
              <a:rPr lang="en-US" altLang="en-US" smtClean="0"/>
              <a:t> Increase efficiency,</a:t>
            </a:r>
          </a:p>
          <a:p>
            <a:pPr lvl="1" eaLnBrk="1" hangingPunct="1">
              <a:buFontTx/>
              <a:buChar char="•"/>
            </a:pPr>
            <a:r>
              <a:rPr lang="en-US" altLang="en-US" smtClean="0"/>
              <a:t> Decrease delays, errors, and cost,</a:t>
            </a:r>
          </a:p>
          <a:p>
            <a:pPr lvl="1" eaLnBrk="1" hangingPunct="1">
              <a:buFontTx/>
              <a:buChar char="•"/>
            </a:pPr>
            <a:r>
              <a:rPr lang="en-US" altLang="en-US" smtClean="0"/>
              <a:t> Increase quality and safety,</a:t>
            </a:r>
          </a:p>
          <a:p>
            <a:pPr lvl="1" eaLnBrk="1" hangingPunct="1">
              <a:buFontTx/>
              <a:buChar char="•"/>
            </a:pPr>
            <a:r>
              <a:rPr lang="en-US" altLang="en-US" smtClean="0"/>
              <a:t> Improve the work environment, </a:t>
            </a:r>
          </a:p>
          <a:p>
            <a:pPr lvl="1" eaLnBrk="1" hangingPunct="1">
              <a:buFontTx/>
              <a:buChar char="•"/>
            </a:pPr>
            <a:r>
              <a:rPr lang="en-US" altLang="en-US" smtClean="0"/>
              <a:t> Improve ability to care for patients, and</a:t>
            </a:r>
          </a:p>
          <a:p>
            <a:pPr lvl="1" eaLnBrk="1" hangingPunct="1">
              <a:buFontTx/>
              <a:buChar char="•"/>
            </a:pPr>
            <a:r>
              <a:rPr lang="en-US" altLang="en-US" smtClean="0"/>
              <a:t> Create a better overall patient experience.</a:t>
            </a:r>
          </a:p>
        </p:txBody>
      </p:sp>
    </p:spTree>
    <p:extLst>
      <p:ext uri="{BB962C8B-B14F-4D97-AF65-F5344CB8AC3E}">
        <p14:creationId xmlns:p14="http://schemas.microsoft.com/office/powerpoint/2010/main" val="416225927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CF4C8F4-51BB-4FA1-B92D-CD54BF6AC0CB}" type="slidenum">
              <a:rPr lang="en-US" altLang="en-US" sz="1200"/>
              <a:pPr eaLnBrk="1" hangingPunct="1"/>
              <a:t>46</a:t>
            </a:fld>
            <a:endParaRPr lang="en-US" altLang="en-US" sz="1200"/>
          </a:p>
        </p:txBody>
      </p:sp>
      <p:sp>
        <p:nvSpPr>
          <p:cNvPr id="60419"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pPr eaLnBrk="1" hangingPunct="1"/>
            <a:r>
              <a:rPr lang="en-US" altLang="en-US" smtClean="0"/>
              <a:t>In summary, the purpose of Clinical Process redesign is to improve the safety, efficiency and overall quality of healthcare. Meaningful use of Health IT can help do this. The Workflow Analysis and Redesign Specialist role helps practices improve the safety, efficiency and overall quality of care by leveraging Health IT.  The Workflow Analysis and Redesign Specialist role:</a:t>
            </a:r>
          </a:p>
          <a:p>
            <a:pPr eaLnBrk="1" hangingPunct="1">
              <a:buFontTx/>
              <a:buChar char="•"/>
            </a:pPr>
            <a:r>
              <a:rPr lang="en-US" altLang="en-US" smtClean="0"/>
              <a:t>Documents context and process so that it can be analyzed,</a:t>
            </a:r>
          </a:p>
          <a:p>
            <a:pPr eaLnBrk="1" hangingPunct="1">
              <a:buFontTx/>
              <a:buChar char="•"/>
            </a:pPr>
            <a:r>
              <a:rPr lang="en-US" altLang="en-US" smtClean="0"/>
              <a:t>Analyzes process,</a:t>
            </a:r>
          </a:p>
          <a:p>
            <a:pPr eaLnBrk="1" hangingPunct="1">
              <a:buFontTx/>
              <a:buChar char="•"/>
            </a:pPr>
            <a:r>
              <a:rPr lang="en-US" altLang="en-US" smtClean="0"/>
              <a:t>Recommends redesign options, including opportunities to leverage Health IT,</a:t>
            </a:r>
          </a:p>
          <a:p>
            <a:pPr eaLnBrk="1" hangingPunct="1">
              <a:buFontTx/>
              <a:buChar char="•"/>
            </a:pPr>
            <a:r>
              <a:rPr lang="en-US" altLang="en-US" smtClean="0"/>
              <a:t>Works with practices to implement redesigned processes, and</a:t>
            </a:r>
          </a:p>
          <a:p>
            <a:pPr eaLnBrk="1" hangingPunct="1">
              <a:buFontTx/>
              <a:buChar char="•"/>
            </a:pPr>
            <a:r>
              <a:rPr lang="en-US" altLang="en-US" smtClean="0"/>
              <a:t>Evaluates, adjusts and maintains changes.</a:t>
            </a:r>
          </a:p>
          <a:p>
            <a:pPr eaLnBrk="1" hangingPunct="1"/>
            <a:endParaRPr lang="en-US" altLang="en-US" smtClean="0"/>
          </a:p>
          <a:p>
            <a:pPr eaLnBrk="1" hangingPunct="1"/>
            <a:r>
              <a:rPr lang="en-US" altLang="en-US" smtClean="0"/>
              <a:t>The Specialist may do these things them self, or may teach groups of practices and facilitate groups to do the analysis and redesign themselves.</a:t>
            </a:r>
          </a:p>
        </p:txBody>
      </p:sp>
    </p:spTree>
    <p:extLst>
      <p:ext uri="{BB962C8B-B14F-4D97-AF65-F5344CB8AC3E}">
        <p14:creationId xmlns:p14="http://schemas.microsoft.com/office/powerpoint/2010/main" val="1647130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ABB0E7-7E4E-43D6-9DED-926C6C8DC177}" type="slidenum">
              <a:rPr lang="en-US" altLang="en-US" sz="1200"/>
              <a:pPr eaLnBrk="1" hangingPunct="1"/>
              <a:t>5</a:t>
            </a:fld>
            <a:endParaRPr lang="en-US" altLang="en-US" sz="120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defRPr/>
            </a:pPr>
            <a:r>
              <a:rPr lang="en-US">
                <a:latin typeface="Arial" charset="0"/>
                <a:ea typeface="ＭＳ Ｐゴシック" charset="0"/>
              </a:rPr>
              <a:t>Before we start, and in a way, as an introduction,  we will cover the following definitions:</a:t>
            </a:r>
          </a:p>
          <a:p>
            <a:pPr lvl="1" eaLnBrk="1" hangingPunct="1">
              <a:buFontTx/>
              <a:buChar char="•"/>
              <a:defRPr/>
            </a:pPr>
            <a:r>
              <a:rPr lang="en-US">
                <a:latin typeface="Arial" charset="0"/>
                <a:ea typeface="ＭＳ Ｐゴシック" charset="0"/>
              </a:rPr>
              <a:t> Process,</a:t>
            </a:r>
          </a:p>
          <a:p>
            <a:pPr lvl="1" eaLnBrk="1" hangingPunct="1">
              <a:buFontTx/>
              <a:buChar char="•"/>
              <a:defRPr/>
            </a:pPr>
            <a:r>
              <a:rPr lang="en-US">
                <a:latin typeface="Arial" charset="0"/>
                <a:ea typeface="ＭＳ Ｐゴシック" charset="0"/>
              </a:rPr>
              <a:t> Process Analysis,</a:t>
            </a:r>
          </a:p>
          <a:p>
            <a:pPr lvl="1" eaLnBrk="1" hangingPunct="1">
              <a:buFontTx/>
              <a:buChar char="•"/>
              <a:defRPr/>
            </a:pPr>
            <a:r>
              <a:rPr lang="en-US">
                <a:latin typeface="Arial" charset="0"/>
                <a:ea typeface="ＭＳ Ｐゴシック" charset="0"/>
              </a:rPr>
              <a:t> Process Redesign,</a:t>
            </a:r>
          </a:p>
          <a:p>
            <a:pPr lvl="1" eaLnBrk="1" hangingPunct="1">
              <a:buFontTx/>
              <a:buChar char="•"/>
              <a:defRPr/>
            </a:pPr>
            <a:r>
              <a:rPr lang="en-US">
                <a:latin typeface="Arial" charset="0"/>
                <a:ea typeface="ＭＳ Ｐゴシック" charset="0"/>
              </a:rPr>
              <a:t> Workflow,</a:t>
            </a:r>
          </a:p>
          <a:p>
            <a:pPr lvl="1" eaLnBrk="1" hangingPunct="1">
              <a:buFontTx/>
              <a:buChar char="•"/>
              <a:defRPr/>
            </a:pPr>
            <a:r>
              <a:rPr lang="en-US">
                <a:latin typeface="Arial" charset="0"/>
                <a:ea typeface="ＭＳ Ｐゴシック" charset="0"/>
              </a:rPr>
              <a:t> Workflow Analysis,</a:t>
            </a:r>
          </a:p>
          <a:p>
            <a:pPr lvl="1" eaLnBrk="1" hangingPunct="1">
              <a:buFontTx/>
              <a:buChar char="•"/>
              <a:defRPr/>
            </a:pPr>
            <a:r>
              <a:rPr lang="en-US">
                <a:latin typeface="Arial" charset="0"/>
                <a:ea typeface="ＭＳ Ｐゴシック" charset="0"/>
              </a:rPr>
              <a:t> Data, Information, and Knowledge, and</a:t>
            </a:r>
            <a:endParaRPr lang="en-US">
              <a:solidFill>
                <a:srgbClr val="A50021"/>
              </a:solidFill>
              <a:latin typeface="Arial" charset="0"/>
              <a:ea typeface="ＭＳ Ｐゴシック" charset="0"/>
            </a:endParaRPr>
          </a:p>
          <a:p>
            <a:pPr lvl="1" eaLnBrk="1" hangingPunct="1">
              <a:buFontTx/>
              <a:buChar char="•"/>
              <a:defRPr/>
            </a:pPr>
            <a:r>
              <a:rPr lang="en-US">
                <a:latin typeface="Arial" charset="0"/>
                <a:ea typeface="ＭＳ Ｐゴシック" charset="0"/>
              </a:rPr>
              <a:t> Data and Information Flow.</a:t>
            </a:r>
            <a:br>
              <a:rPr lang="en-US">
                <a:latin typeface="Arial" charset="0"/>
                <a:ea typeface="ＭＳ Ｐゴシック" charset="0"/>
              </a:rPr>
            </a:br>
            <a:endParaRPr lang="en-US">
              <a:latin typeface="Arial" charset="0"/>
              <a:ea typeface="ＭＳ Ｐゴシック" charset="0"/>
            </a:endParaRPr>
          </a:p>
        </p:txBody>
      </p:sp>
    </p:spTree>
    <p:extLst>
      <p:ext uri="{BB962C8B-B14F-4D97-AF65-F5344CB8AC3E}">
        <p14:creationId xmlns:p14="http://schemas.microsoft.com/office/powerpoint/2010/main" val="17828549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95F63D4-29DE-4C79-951F-CC6AD9640F49}" type="slidenum">
              <a:rPr lang="en-US" altLang="en-US" sz="1200"/>
              <a:pPr eaLnBrk="1" hangingPunct="1"/>
              <a:t>6</a:t>
            </a:fld>
            <a:endParaRPr lang="en-US" altLang="en-US" sz="120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mtClean="0"/>
              <a:t>Merriam-Webster defines process as a </a:t>
            </a:r>
            <a:r>
              <a:rPr lang="en-US" altLang="en-US" b="1" smtClean="0"/>
              <a:t>series</a:t>
            </a:r>
            <a:r>
              <a:rPr lang="en-US" altLang="en-US" smtClean="0"/>
              <a:t> of </a:t>
            </a:r>
            <a:r>
              <a:rPr lang="en-US" altLang="en-US" b="1" smtClean="0"/>
              <a:t>actions</a:t>
            </a:r>
            <a:r>
              <a:rPr lang="en-US" altLang="en-US" smtClean="0"/>
              <a:t> or </a:t>
            </a:r>
            <a:r>
              <a:rPr lang="en-US" altLang="en-US" b="1" smtClean="0"/>
              <a:t>operations</a:t>
            </a:r>
            <a:r>
              <a:rPr lang="en-US" altLang="en-US" smtClean="0"/>
              <a:t> conducing to an end; especially, a </a:t>
            </a:r>
            <a:r>
              <a:rPr lang="en-US" altLang="en-US" b="1" smtClean="0"/>
              <a:t>continuous operation</a:t>
            </a:r>
            <a:r>
              <a:rPr lang="en-US" altLang="en-US" smtClean="0"/>
              <a:t> or treatment. Similarly, the American Society for Quality (ASQ) defines Process as </a:t>
            </a:r>
            <a:r>
              <a:rPr lang="ja-JP" altLang="en-US" smtClean="0"/>
              <a:t>“</a:t>
            </a:r>
            <a:r>
              <a:rPr lang="en-US" altLang="ja-JP" smtClean="0"/>
              <a:t>a set of interrelated work activities characterized by a set of specific inputs and value added tasks that make up a procedure for a set of specific outputs.</a:t>
            </a:r>
            <a:r>
              <a:rPr lang="ja-JP" altLang="en-US" smtClean="0"/>
              <a:t>”</a:t>
            </a:r>
            <a:r>
              <a:rPr lang="en-US" altLang="ja-JP" baseline="30000" smtClean="0"/>
              <a:t>2</a:t>
            </a:r>
          </a:p>
          <a:p>
            <a:pPr eaLnBrk="1" hangingPunct="1"/>
            <a:endParaRPr lang="en-US" altLang="en-US" smtClean="0"/>
          </a:p>
          <a:p>
            <a:pPr eaLnBrk="1" hangingPunct="1"/>
            <a:r>
              <a:rPr lang="en-US" altLang="en-US" smtClean="0"/>
              <a:t>The word Procedure is related to process.  ASQ defines a </a:t>
            </a:r>
            <a:r>
              <a:rPr lang="en-US" altLang="en-US" b="1" smtClean="0"/>
              <a:t>Procedure</a:t>
            </a:r>
            <a:r>
              <a:rPr lang="en-US" altLang="en-US" smtClean="0"/>
              <a:t> as: </a:t>
            </a:r>
            <a:r>
              <a:rPr lang="ja-JP" altLang="en-US" smtClean="0"/>
              <a:t>“</a:t>
            </a:r>
            <a:r>
              <a:rPr lang="en-US" altLang="ja-JP" smtClean="0"/>
              <a:t>The steps in a process and </a:t>
            </a:r>
            <a:r>
              <a:rPr lang="en-US" altLang="ja-JP" u="sng" smtClean="0"/>
              <a:t>how these steps are to be performed</a:t>
            </a:r>
            <a:r>
              <a:rPr lang="en-US" altLang="ja-JP" smtClean="0"/>
              <a:t> for the process to fulfill a customer</a:t>
            </a:r>
            <a:r>
              <a:rPr lang="ja-JP" altLang="en-US" smtClean="0"/>
              <a:t>’</a:t>
            </a:r>
            <a:r>
              <a:rPr lang="en-US" altLang="ja-JP" smtClean="0"/>
              <a:t>s requirements; usually documented.</a:t>
            </a:r>
            <a:r>
              <a:rPr lang="ja-JP" altLang="en-US" smtClean="0"/>
              <a:t>”</a:t>
            </a:r>
            <a:r>
              <a:rPr lang="en-US" altLang="ja-JP" baseline="30000" smtClean="0"/>
              <a:t>3</a:t>
            </a:r>
          </a:p>
          <a:p>
            <a:pPr eaLnBrk="1" hangingPunct="1"/>
            <a:endParaRPr lang="en-US" altLang="en-US" smtClean="0"/>
          </a:p>
          <a:p>
            <a:pPr eaLnBrk="1" hangingPunct="1"/>
            <a:r>
              <a:rPr lang="en-US" altLang="en-US" smtClean="0"/>
              <a:t>Important characteristics of processes for our work are that processes have 1) sequence or order, 2) steps, also called activities, actions, operations, or tasks, 3) inputs and outputs, and 4) happen over and over, i.e., are ongoing.  For example, appointment scheduling is a common process in healthcare facilities. </a:t>
            </a:r>
          </a:p>
        </p:txBody>
      </p:sp>
    </p:spTree>
    <p:extLst>
      <p:ext uri="{BB962C8B-B14F-4D97-AF65-F5344CB8AC3E}">
        <p14:creationId xmlns:p14="http://schemas.microsoft.com/office/powerpoint/2010/main" val="3691946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40501E2-639F-483E-8F19-16DF8310A68F}" type="slidenum">
              <a:rPr lang="en-US" altLang="en-US" sz="1200"/>
              <a:pPr eaLnBrk="1" hangingPunct="1"/>
              <a:t>7</a:t>
            </a:fld>
            <a:endParaRPr lang="en-US" altLang="en-US" sz="1200"/>
          </a:p>
        </p:txBody>
      </p:sp>
      <p:sp>
        <p:nvSpPr>
          <p:cNvPr id="45059"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p:txBody>
          <a:bodyPr/>
          <a:lstStyle/>
          <a:p>
            <a:pPr eaLnBrk="1" hangingPunct="1"/>
            <a:r>
              <a:rPr lang="en-US" altLang="en-US" smtClean="0"/>
              <a:t>Merriam-Webster provides several definitions for the word analysis. The one most relevant for our work here is: </a:t>
            </a:r>
            <a:r>
              <a:rPr lang="ja-JP" altLang="en-US" smtClean="0"/>
              <a:t>“</a:t>
            </a:r>
            <a:r>
              <a:rPr lang="en-US" altLang="ja-JP" smtClean="0"/>
              <a:t>an examination of a complex process, its elements, and their relations or a statement of such an analysis.</a:t>
            </a:r>
            <a:r>
              <a:rPr lang="ja-JP" altLang="en-US" smtClean="0"/>
              <a:t>”</a:t>
            </a:r>
            <a:r>
              <a:rPr lang="en-US" altLang="ja-JP" baseline="30000" smtClean="0"/>
              <a:t> 2</a:t>
            </a:r>
            <a:r>
              <a:rPr lang="en-US" altLang="ja-JP" smtClean="0"/>
              <a:t> </a:t>
            </a:r>
          </a:p>
          <a:p>
            <a:pPr eaLnBrk="1" hangingPunct="1"/>
            <a:endParaRPr lang="en-US" altLang="en-US" smtClean="0"/>
          </a:p>
          <a:p>
            <a:pPr eaLnBrk="1" hangingPunct="1"/>
            <a:r>
              <a:rPr lang="en-US" altLang="en-US" smtClean="0"/>
              <a:t>So, a </a:t>
            </a:r>
            <a:r>
              <a:rPr lang="en-US" altLang="en-US" b="1" smtClean="0"/>
              <a:t>Process Analysis</a:t>
            </a:r>
            <a:r>
              <a:rPr lang="en-US" altLang="en-US" smtClean="0"/>
              <a:t> is an examination of a process to understand its elements such as steps and actions;   and the relationships between them, including:</a:t>
            </a:r>
          </a:p>
          <a:p>
            <a:pPr eaLnBrk="1" hangingPunct="1">
              <a:buFontTx/>
              <a:buChar char="•"/>
            </a:pPr>
            <a:r>
              <a:rPr lang="en-US" altLang="en-US" smtClean="0"/>
              <a:t> the order of steps, </a:t>
            </a:r>
          </a:p>
          <a:p>
            <a:pPr eaLnBrk="1" hangingPunct="1">
              <a:buFontTx/>
              <a:buChar char="•"/>
            </a:pPr>
            <a:r>
              <a:rPr lang="en-US" altLang="en-US" smtClean="0"/>
              <a:t> what things can be done in parallel versus sequentially, </a:t>
            </a:r>
          </a:p>
          <a:p>
            <a:pPr eaLnBrk="1" hangingPunct="1">
              <a:buFontTx/>
              <a:buChar char="•"/>
            </a:pPr>
            <a:r>
              <a:rPr lang="en-US" altLang="en-US" smtClean="0"/>
              <a:t> who or what performs the steps, and </a:t>
            </a:r>
          </a:p>
          <a:p>
            <a:pPr eaLnBrk="1" hangingPunct="1">
              <a:buFontTx/>
              <a:buChar char="•"/>
            </a:pPr>
            <a:r>
              <a:rPr lang="en-US" altLang="en-US" smtClean="0"/>
              <a:t> maybe where they are performed.  </a:t>
            </a:r>
          </a:p>
          <a:p>
            <a:pPr eaLnBrk="1" hangingPunct="1"/>
            <a:r>
              <a:rPr lang="en-US" altLang="en-US" smtClean="0"/>
              <a:t>However, because the goal of our </a:t>
            </a:r>
            <a:r>
              <a:rPr lang="ja-JP" altLang="en-US" smtClean="0"/>
              <a:t>“</a:t>
            </a:r>
            <a:r>
              <a:rPr lang="en-US" altLang="ja-JP" smtClean="0"/>
              <a:t>analysis</a:t>
            </a:r>
            <a:r>
              <a:rPr lang="ja-JP" altLang="en-US" smtClean="0"/>
              <a:t>”</a:t>
            </a:r>
            <a:r>
              <a:rPr lang="en-US" altLang="ja-JP" smtClean="0"/>
              <a:t> is to ultimately improve a process, we also look for things like gaps, lack of conformity with best practice, undue delays, redundancy, rework, and lack of efficiency.  For us, the combination of 1) understanding process elements and the relationships between them and 2) identification of opportunities for improvement comprise Process Analysis. </a:t>
            </a:r>
          </a:p>
          <a:p>
            <a:pPr eaLnBrk="1" hangingPunct="1"/>
            <a:endParaRPr lang="en-US" altLang="en-US" smtClean="0"/>
          </a:p>
          <a:p>
            <a:pPr eaLnBrk="1" hangingPunct="1"/>
            <a:r>
              <a:rPr lang="en-US" altLang="en-US" smtClean="0"/>
              <a:t> </a:t>
            </a:r>
          </a:p>
        </p:txBody>
      </p:sp>
    </p:spTree>
    <p:extLst>
      <p:ext uri="{BB962C8B-B14F-4D97-AF65-F5344CB8AC3E}">
        <p14:creationId xmlns:p14="http://schemas.microsoft.com/office/powerpoint/2010/main" val="18264874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F7FAEF9-75E8-4C65-8770-A61AE0343557}" type="slidenum">
              <a:rPr lang="en-US" altLang="en-US" sz="1200"/>
              <a:pPr eaLnBrk="1" hangingPunct="1"/>
              <a:t>8</a:t>
            </a:fld>
            <a:endParaRPr lang="en-US" altLang="en-US" sz="120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z="1100" smtClean="0"/>
              <a:t>Merriam-Webster defines redesign as: </a:t>
            </a:r>
            <a:r>
              <a:rPr lang="ja-JP" altLang="en-US" sz="1100" smtClean="0"/>
              <a:t>“</a:t>
            </a:r>
            <a:r>
              <a:rPr lang="en-US" altLang="ja-JP" sz="1100" smtClean="0"/>
              <a:t>to revise in appearance, function, or content.</a:t>
            </a:r>
            <a:r>
              <a:rPr lang="ja-JP" altLang="en-US" sz="1100" smtClean="0"/>
              <a:t>”</a:t>
            </a:r>
            <a:r>
              <a:rPr lang="en-US" altLang="ja-JP" sz="1100" baseline="30000" smtClean="0"/>
              <a:t>2</a:t>
            </a:r>
            <a:r>
              <a:rPr lang="en-US" altLang="ja-JP" sz="1100" smtClean="0"/>
              <a:t> </a:t>
            </a:r>
          </a:p>
          <a:p>
            <a:pPr eaLnBrk="1" hangingPunct="1"/>
            <a:endParaRPr lang="en-US" altLang="en-US" sz="1100" smtClean="0"/>
          </a:p>
          <a:p>
            <a:pPr eaLnBrk="1" hangingPunct="1"/>
            <a:r>
              <a:rPr lang="en-US" altLang="en-US" sz="1100" smtClean="0"/>
              <a:t>Process Redesign, then, is the revision in appearance, function, or content of a process. Like process analysis, the ultimate goal for us is to improve the process. So for our work, process redesign is driven by the need to make a process better, and introduce the electronic health record (EHR) into the process.    </a:t>
            </a:r>
          </a:p>
          <a:p>
            <a:pPr eaLnBrk="1" hangingPunct="1"/>
            <a:endParaRPr lang="en-US" altLang="en-US" sz="1100" smtClean="0"/>
          </a:p>
          <a:p>
            <a:pPr eaLnBrk="1" hangingPunct="1"/>
            <a:r>
              <a:rPr lang="en-US" altLang="en-US" sz="1100" smtClean="0"/>
              <a:t>A report published by the Institute of Medicine offers six key areas in which healthcare in general can be improved, and ultimately these six areas, discussed in detail later, are our goal.  For now, we will think of </a:t>
            </a:r>
            <a:r>
              <a:rPr lang="ja-JP" altLang="en-US" sz="1100" smtClean="0"/>
              <a:t>“</a:t>
            </a:r>
            <a:r>
              <a:rPr lang="en-US" altLang="ja-JP" sz="1100" smtClean="0"/>
              <a:t>better</a:t>
            </a:r>
            <a:r>
              <a:rPr lang="ja-JP" altLang="en-US" sz="1100" smtClean="0"/>
              <a:t>”</a:t>
            </a:r>
            <a:r>
              <a:rPr lang="en-US" altLang="ja-JP" sz="1100" smtClean="0"/>
              <a:t> as </a:t>
            </a:r>
            <a:r>
              <a:rPr lang="ja-JP" altLang="en-US" sz="1100" smtClean="0"/>
              <a:t>“</a:t>
            </a:r>
            <a:r>
              <a:rPr lang="en-US" altLang="ja-JP" sz="1100" smtClean="0"/>
              <a:t>safer, more efficient, more convenient, less errors, and more cost effective.</a:t>
            </a:r>
            <a:r>
              <a:rPr lang="ja-JP" altLang="en-US" sz="1100" smtClean="0"/>
              <a:t>”</a:t>
            </a:r>
            <a:endParaRPr lang="en-US" altLang="ja-JP" sz="1100" smtClean="0"/>
          </a:p>
          <a:p>
            <a:pPr eaLnBrk="1" hangingPunct="1"/>
            <a:endParaRPr lang="en-US" altLang="en-US" sz="1100" smtClean="0"/>
          </a:p>
          <a:p>
            <a:pPr eaLnBrk="1" hangingPunct="1"/>
            <a:r>
              <a:rPr lang="en-US" altLang="en-US" sz="1100" smtClean="0"/>
              <a:t>In quality improvement, process redesign, also called process re-engineering, sometimes has the connotation of, drastic and major changes expected to result in breakthrough improvements. The American Society for Quality defines </a:t>
            </a:r>
            <a:r>
              <a:rPr lang="en-US" altLang="en-US" sz="1100" b="1" smtClean="0"/>
              <a:t>Process Re-engineering</a:t>
            </a:r>
            <a:r>
              <a:rPr lang="en-US" altLang="en-US" sz="1100" smtClean="0"/>
              <a:t> as: A strategy directed toward major rethinking and restructuring of a process; often referred to as the </a:t>
            </a:r>
            <a:r>
              <a:rPr lang="ja-JP" altLang="en-US" sz="1100" smtClean="0"/>
              <a:t>“</a:t>
            </a:r>
            <a:r>
              <a:rPr lang="en-US" altLang="ja-JP" sz="1100" smtClean="0"/>
              <a:t>clean sheet of paper</a:t>
            </a:r>
            <a:r>
              <a:rPr lang="ja-JP" altLang="en-US" sz="1100" smtClean="0"/>
              <a:t>”</a:t>
            </a:r>
            <a:r>
              <a:rPr lang="en-US" altLang="ja-JP" sz="1100" smtClean="0"/>
              <a:t> approach. </a:t>
            </a:r>
          </a:p>
          <a:p>
            <a:pPr eaLnBrk="1" hangingPunct="1"/>
            <a:endParaRPr lang="en-US" altLang="en-US" sz="1100" smtClean="0"/>
          </a:p>
          <a:p>
            <a:pPr eaLnBrk="1" hangingPunct="1"/>
            <a:r>
              <a:rPr lang="en-US" altLang="en-US" sz="1100" smtClean="0"/>
              <a:t>This is in contrast to </a:t>
            </a:r>
            <a:r>
              <a:rPr lang="en-US" altLang="en-US" sz="1100" b="1" smtClean="0"/>
              <a:t>Process Improvement,</a:t>
            </a:r>
            <a:r>
              <a:rPr lang="en-US" altLang="en-US" sz="1100" smtClean="0"/>
              <a:t> which sometimes takes on the connotation of more incremental change, is defined more specifically by the American Society for Quality as: the application of the plan-do-check-act cycle to processes to produce positive improvement and better meet the needs and expectations of customers. We will cover more about both of these different approaches in the unit on Process Redesign.</a:t>
            </a:r>
          </a:p>
          <a:p>
            <a:pPr eaLnBrk="1" hangingPunct="1"/>
            <a:endParaRPr lang="en-US" altLang="en-US" sz="1100" smtClean="0"/>
          </a:p>
          <a:p>
            <a:pPr eaLnBrk="1" hangingPunct="1"/>
            <a:endParaRPr lang="en-US" altLang="en-US" sz="1100" smtClean="0"/>
          </a:p>
          <a:p>
            <a:pPr eaLnBrk="1" hangingPunct="1"/>
            <a:endParaRPr lang="en-US" altLang="en-US" sz="1100" smtClean="0"/>
          </a:p>
        </p:txBody>
      </p:sp>
    </p:spTree>
    <p:extLst>
      <p:ext uri="{BB962C8B-B14F-4D97-AF65-F5344CB8AC3E}">
        <p14:creationId xmlns:p14="http://schemas.microsoft.com/office/powerpoint/2010/main" val="34238672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30275" eaLnBrk="0" hangingPunct="0">
              <a:defRPr sz="2400">
                <a:solidFill>
                  <a:schemeClr val="tx1"/>
                </a:solidFill>
                <a:latin typeface="Arial" panose="020B0604020202020204" pitchFamily="34" charset="0"/>
                <a:ea typeface="MS PGothic" panose="020B0600070205080204" pitchFamily="34" charset="-128"/>
              </a:defRPr>
            </a:lvl1pPr>
            <a:lvl2pPr marL="742950" indent="-285750" defTabSz="930275" eaLnBrk="0" hangingPunct="0">
              <a:defRPr sz="2400">
                <a:solidFill>
                  <a:schemeClr val="tx1"/>
                </a:solidFill>
                <a:latin typeface="Arial" panose="020B0604020202020204" pitchFamily="34" charset="0"/>
                <a:ea typeface="MS PGothic" panose="020B0600070205080204" pitchFamily="34" charset="-128"/>
              </a:defRPr>
            </a:lvl2pPr>
            <a:lvl3pPr marL="1143000" indent="-228600" defTabSz="930275" eaLnBrk="0" hangingPunct="0">
              <a:defRPr sz="2400">
                <a:solidFill>
                  <a:schemeClr val="tx1"/>
                </a:solidFill>
                <a:latin typeface="Arial" panose="020B0604020202020204" pitchFamily="34" charset="0"/>
                <a:ea typeface="MS PGothic" panose="020B0600070205080204" pitchFamily="34" charset="-128"/>
              </a:defRPr>
            </a:lvl3pPr>
            <a:lvl4pPr marL="1600200" indent="-228600" defTabSz="930275" eaLnBrk="0" hangingPunct="0">
              <a:defRPr sz="2400">
                <a:solidFill>
                  <a:schemeClr val="tx1"/>
                </a:solidFill>
                <a:latin typeface="Arial" panose="020B0604020202020204" pitchFamily="34" charset="0"/>
                <a:ea typeface="MS PGothic" panose="020B0600070205080204" pitchFamily="34" charset="-128"/>
              </a:defRPr>
            </a:lvl4pPr>
            <a:lvl5pPr marL="2057400" indent="-228600" defTabSz="930275"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930275"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09CBC88-F5EE-4C5B-AA55-04AB9C2D10C9}" type="slidenum">
              <a:rPr lang="en-US" altLang="en-US" sz="1200"/>
              <a:pPr eaLnBrk="1" hangingPunct="1"/>
              <a:t>9</a:t>
            </a:fld>
            <a:endParaRPr lang="en-US" altLang="en-US" sz="120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a:lstStyle/>
          <a:p>
            <a:pPr eaLnBrk="1" hangingPunct="1"/>
            <a:r>
              <a:rPr lang="en-US" altLang="en-US" smtClean="0"/>
              <a:t>The Workflow topic on Wikipedia defines workflow as: </a:t>
            </a:r>
            <a:r>
              <a:rPr lang="ja-JP" altLang="en-US" smtClean="0"/>
              <a:t>“</a:t>
            </a:r>
            <a:r>
              <a:rPr lang="en-US" altLang="ja-JP" smtClean="0"/>
              <a:t>a pattern of activity enabled by a systematic organization of resources, defined roles and mass, energy, and information flows, into a work process that can be documented and learned</a:t>
            </a:r>
            <a:r>
              <a:rPr lang="ja-JP" altLang="en-US" smtClean="0"/>
              <a:t>”</a:t>
            </a:r>
            <a:r>
              <a:rPr lang="en-US" altLang="ja-JP" smtClean="0"/>
              <a:t>. </a:t>
            </a:r>
          </a:p>
          <a:p>
            <a:pPr eaLnBrk="1" hangingPunct="1"/>
            <a:endParaRPr lang="en-US" altLang="en-US" smtClean="0"/>
          </a:p>
          <a:p>
            <a:pPr eaLnBrk="1" hangingPunct="1"/>
            <a:r>
              <a:rPr lang="en-US" altLang="en-US" smtClean="0"/>
              <a:t>The term workflow is used in the information technology and related fields to denote the interactions between human and machine in accomplishing a task. </a:t>
            </a:r>
          </a:p>
          <a:p>
            <a:pPr eaLnBrk="1" hangingPunct="1"/>
            <a:endParaRPr lang="en-US" altLang="en-US" smtClean="0"/>
          </a:p>
          <a:p>
            <a:pPr eaLnBrk="1" hangingPunct="1"/>
            <a:r>
              <a:rPr lang="en-US" altLang="en-US" smtClean="0"/>
              <a:t>In everyday use, the terms workflow and process are used interchangeably. Workflow is often more specifically thought of as the flow or path of the work steps, i.e., the way in which work progresses, including things like order of steps and selection between alternative steps. Like a process, a workflow has inputs and outputs, i.e., resources (mass, energy, information) and the people or things that perform the steps or activity that comprise the work are considered.</a:t>
            </a:r>
          </a:p>
        </p:txBody>
      </p:sp>
    </p:spTree>
    <p:extLst>
      <p:ext uri="{BB962C8B-B14F-4D97-AF65-F5344CB8AC3E}">
        <p14:creationId xmlns:p14="http://schemas.microsoft.com/office/powerpoint/2010/main" val="2989980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latin typeface="Verdana" pitchFamily="34" charset="0"/>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atin typeface="Verdana"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extLst>
      <p:ext uri="{BB962C8B-B14F-4D97-AF65-F5344CB8AC3E}">
        <p14:creationId xmlns:p14="http://schemas.microsoft.com/office/powerpoint/2010/main" val="2432394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Verdana"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4"/>
          <p:cNvSpPr>
            <a:spLocks noGrp="1" noChangeArrowheads="1"/>
          </p:cNvSpPr>
          <p:nvPr>
            <p:ph type="dt" sz="half" idx="10"/>
          </p:nvPr>
        </p:nvSpPr>
        <p:spPr>
          <a:xfrm>
            <a:off x="471488" y="6245225"/>
            <a:ext cx="2133600" cy="476250"/>
          </a:xfrm>
          <a:prstGeom prst="rect">
            <a:avLst/>
          </a:prstGeom>
        </p:spPr>
        <p:txBody>
          <a:bodyPr/>
          <a:lstStyle>
            <a:lvl1pPr>
              <a:defRPr sz="1000" dirty="0">
                <a:latin typeface="Arial" pitchFamily="34" charset="0"/>
                <a:ea typeface="+mn-ea"/>
              </a:defRPr>
            </a:lvl1pPr>
          </a:lstStyle>
          <a:p>
            <a:pPr>
              <a:defRPr/>
            </a:pPr>
            <a:endParaRPr lang="en-US"/>
          </a:p>
        </p:txBody>
      </p:sp>
      <p:sp>
        <p:nvSpPr>
          <p:cNvPr id="5" name="Rectangle 5"/>
          <p:cNvSpPr>
            <a:spLocks noGrp="1" noChangeArrowheads="1"/>
          </p:cNvSpPr>
          <p:nvPr>
            <p:ph type="ftr" sz="quarter" idx="11"/>
          </p:nvPr>
        </p:nvSpPr>
        <p:spPr>
          <a:xfrm>
            <a:off x="3138488" y="6245225"/>
            <a:ext cx="2895600" cy="476250"/>
          </a:xfrm>
          <a:prstGeom prst="rect">
            <a:avLst/>
          </a:prstGeom>
        </p:spPr>
        <p:txBody>
          <a:bodyPr/>
          <a:lstStyle>
            <a:lvl1pPr algn="ctr">
              <a:defRPr sz="1000" baseline="0">
                <a:latin typeface="Arial" pitchFamily="34" charset="0"/>
                <a:ea typeface="+mn-ea"/>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a:defRPr sz="1000"/>
            </a:lvl1pPr>
          </a:lstStyle>
          <a:p>
            <a:fld id="{386E2778-E578-4002-8282-FE65E88DCE43}" type="slidenum">
              <a:rPr lang="en-US" altLang="en-US"/>
              <a:pPr/>
              <a:t>‹#›</a:t>
            </a:fld>
            <a:endParaRPr lang="en-US" altLang="en-US"/>
          </a:p>
        </p:txBody>
      </p:sp>
    </p:spTree>
    <p:extLst>
      <p:ext uri="{BB962C8B-B14F-4D97-AF65-F5344CB8AC3E}">
        <p14:creationId xmlns:p14="http://schemas.microsoft.com/office/powerpoint/2010/main" val="15400827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atin typeface="Verdana" pitchFamily="34" charset="0"/>
              </a:defRPr>
            </a:lvl1pPr>
          </a:lstStyle>
          <a:p>
            <a:r>
              <a:rPr lang="en-US" dirty="0" smtClean="0"/>
              <a:t>Click to edit Master title style</a:t>
            </a:r>
            <a:endParaRPr lang="en-US" dirty="0"/>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a:defRPr sz="1000" baseline="0">
                <a:latin typeface="Arial" pitchFamily="34" charset="0"/>
                <a:ea typeface="+mn-ea"/>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algn="ctr">
              <a:defRPr sz="1000">
                <a:latin typeface="Arial" pitchFamily="34" charset="0"/>
                <a:ea typeface="+mn-ea"/>
              </a:defRPr>
            </a:lvl1pPr>
          </a:lstStyle>
          <a:p>
            <a:pPr>
              <a:defRPr/>
            </a:pPr>
            <a:endParaRPr lang="en-US"/>
          </a:p>
        </p:txBody>
      </p:sp>
      <p:sp>
        <p:nvSpPr>
          <p:cNvPr id="5"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a:defRPr sz="1000"/>
            </a:lvl1pPr>
          </a:lstStyle>
          <a:p>
            <a:fld id="{1C767111-B0D4-4B21-96CE-2E2DF383160A}" type="slidenum">
              <a:rPr lang="en-US" altLang="en-US"/>
              <a:pPr/>
              <a:t>‹#›</a:t>
            </a:fld>
            <a:endParaRPr lang="en-US" altLang="en-US"/>
          </a:p>
        </p:txBody>
      </p:sp>
    </p:spTree>
    <p:extLst>
      <p:ext uri="{BB962C8B-B14F-4D97-AF65-F5344CB8AC3E}">
        <p14:creationId xmlns:p14="http://schemas.microsoft.com/office/powerpoint/2010/main" val="3815760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5225"/>
            <a:ext cx="2133600" cy="476250"/>
          </a:xfrm>
          <a:prstGeom prst="rect">
            <a:avLst/>
          </a:prstGeom>
        </p:spPr>
        <p:txBody>
          <a:bodyPr/>
          <a:lstStyle>
            <a:lvl1pPr>
              <a:defRPr sz="1000">
                <a:latin typeface="Arial" pitchFamily="34" charset="0"/>
                <a:ea typeface="+mn-ea"/>
              </a:defRPr>
            </a:lvl1pPr>
          </a:lstStyle>
          <a:p>
            <a:pPr>
              <a:defRPr/>
            </a:pPr>
            <a:endParaRPr lang="en-US"/>
          </a:p>
        </p:txBody>
      </p:sp>
      <p:sp>
        <p:nvSpPr>
          <p:cNvPr id="3" name="Rectangle 5"/>
          <p:cNvSpPr>
            <a:spLocks noGrp="1" noChangeArrowheads="1"/>
          </p:cNvSpPr>
          <p:nvPr>
            <p:ph type="ftr" sz="quarter" idx="11"/>
          </p:nvPr>
        </p:nvSpPr>
        <p:spPr>
          <a:xfrm>
            <a:off x="3124200" y="6245225"/>
            <a:ext cx="2895600" cy="476250"/>
          </a:xfrm>
          <a:prstGeom prst="rect">
            <a:avLst/>
          </a:prstGeom>
        </p:spPr>
        <p:txBody>
          <a:bodyPr/>
          <a:lstStyle>
            <a:lvl1pPr algn="ctr">
              <a:defRPr sz="1000">
                <a:latin typeface="Arial" pitchFamily="34" charset="0"/>
                <a:ea typeface="+mn-ea"/>
              </a:defRPr>
            </a:lvl1pPr>
          </a:lstStyle>
          <a:p>
            <a:pPr>
              <a:defRPr/>
            </a:pPr>
            <a:endParaRPr lang="en-US"/>
          </a:p>
        </p:txBody>
      </p:sp>
      <p:sp>
        <p:nvSpPr>
          <p:cNvPr id="4" name="Rectangle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a:defRPr sz="1000"/>
            </a:lvl1pPr>
          </a:lstStyle>
          <a:p>
            <a:fld id="{64282681-CEDB-493B-9B3C-A331BCF4E8AB}" type="slidenum">
              <a:rPr lang="en-US" altLang="en-US"/>
              <a:pPr/>
              <a:t>‹#›</a:t>
            </a:fld>
            <a:endParaRPr lang="en-US" altLang="en-US"/>
          </a:p>
        </p:txBody>
      </p:sp>
    </p:spTree>
    <p:extLst>
      <p:ext uri="{BB962C8B-B14F-4D97-AF65-F5344CB8AC3E}">
        <p14:creationId xmlns:p14="http://schemas.microsoft.com/office/powerpoint/2010/main" val="3242923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atin typeface="Verdana" pitchFamily="34" charset="0"/>
              </a:defRPr>
            </a:lvl1pPr>
          </a:lstStyle>
          <a:p>
            <a:r>
              <a:rPr lang="en-US" dirty="0" smtClean="0"/>
              <a:t>Click to edit Master title style</a:t>
            </a:r>
            <a:endParaRPr lang="en-US" dirty="0"/>
          </a:p>
        </p:txBody>
      </p:sp>
      <p:sp>
        <p:nvSpPr>
          <p:cNvPr id="3" name="Text Placeholder 2"/>
          <p:cNvSpPr>
            <a:spLocks noGrp="1"/>
          </p:cNvSpPr>
          <p:nvPr>
            <p:ph type="body" sz="half" idx="1"/>
          </p:nvPr>
        </p:nvSpPr>
        <p:spPr>
          <a:xfrm>
            <a:off x="457200" y="1600200"/>
            <a:ext cx="40386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quarter" idx="2"/>
          </p:nvPr>
        </p:nvSpPr>
        <p:spPr>
          <a:xfrm>
            <a:off x="4648200" y="1600200"/>
            <a:ext cx="4038600" cy="21859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sz="1000" baseline="0">
                <a:latin typeface="Arial" pitchFamily="34" charset="0"/>
                <a:ea typeface="+mn-ea"/>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lgn="ctr">
              <a:defRPr sz="1000" baseline="0">
                <a:latin typeface="Arial" pitchFamily="34" charset="0"/>
                <a:ea typeface="+mn-ea"/>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lgn="r">
              <a:defRPr sz="1000"/>
            </a:lvl1pPr>
          </a:lstStyle>
          <a:p>
            <a:fld id="{D1E333E4-8765-4C2E-888F-08FAA5B986A5}" type="slidenum">
              <a:rPr lang="en-US" altLang="en-US"/>
              <a:pPr/>
              <a:t>‹#›</a:t>
            </a:fld>
            <a:endParaRPr lang="en-US" altLang="en-US"/>
          </a:p>
        </p:txBody>
      </p:sp>
    </p:spTree>
    <p:extLst>
      <p:ext uri="{BB962C8B-B14F-4D97-AF65-F5344CB8AC3E}">
        <p14:creationId xmlns:p14="http://schemas.microsoft.com/office/powerpoint/2010/main" val="15109485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a:latin typeface="Arial" charset="0"/>
                <a:ea typeface="ＭＳ Ｐゴシック" charset="0"/>
              </a:defRPr>
            </a:lvl1pPr>
          </a:lstStyle>
          <a:p>
            <a:pPr>
              <a:defRPr/>
            </a:pPr>
            <a:endParaRPr lang="en-US"/>
          </a:p>
        </p:txBody>
      </p:sp>
      <p:sp>
        <p:nvSpPr>
          <p:cNvPr id="6" name="Footer Placeholder 5"/>
          <p:cNvSpPr>
            <a:spLocks noGrp="1" noChangeArrowheads="1"/>
          </p:cNvSpPr>
          <p:nvPr>
            <p:ph type="ftr" sz="quarter" idx="11"/>
          </p:nvPr>
        </p:nvSpPr>
        <p:spPr>
          <a:xfrm>
            <a:off x="3581400" y="6245225"/>
            <a:ext cx="1981200" cy="476250"/>
          </a:xfrm>
          <a:prstGeom prst="rect">
            <a:avLst/>
          </a:prstGeom>
        </p:spPr>
        <p:txBody>
          <a:bodyPr/>
          <a:lstStyle>
            <a:lvl1pPr>
              <a:defRPr>
                <a:latin typeface="Arial" charset="0"/>
                <a:ea typeface="ＭＳ Ｐゴシック" charset="0"/>
              </a:defRPr>
            </a:lvl1pPr>
          </a:lstStyle>
          <a:p>
            <a:pPr>
              <a:defRPr/>
            </a:pPr>
            <a:endParaRPr lang="en-US"/>
          </a:p>
        </p:txBody>
      </p:sp>
      <p:sp>
        <p:nvSpPr>
          <p:cNvPr id="7" name="Slide Number Placeholder 6"/>
          <p:cNvSpPr>
            <a:spLocks noGrp="1" noChangeArrowheads="1"/>
          </p:cNvSpPr>
          <p:nvPr>
            <p:ph type="sldNum" sz="quarter" idx="12"/>
          </p:nvPr>
        </p:nvSpPr>
        <p:spPr>
          <a:xfrm>
            <a:off x="6553200" y="6245225"/>
            <a:ext cx="2133600" cy="476250"/>
          </a:xfrm>
          <a:prstGeom prst="rect">
            <a:avLst/>
          </a:prstGeom>
        </p:spPr>
        <p:txBody>
          <a:bodyPr vert="horz" wrap="square" lIns="91440" tIns="45720" rIns="91440" bIns="45720" numCol="1" anchor="t" anchorCtr="0" compatLnSpc="1">
            <a:prstTxWarp prst="textNoShape">
              <a:avLst/>
            </a:prstTxWarp>
          </a:bodyPr>
          <a:lstStyle>
            <a:lvl1pPr>
              <a:defRPr/>
            </a:lvl1pPr>
          </a:lstStyle>
          <a:p>
            <a:fld id="{EB3B6881-4370-4BF9-911A-BA50CF110159}" type="slidenum">
              <a:rPr lang="en-US" altLang="en-US"/>
              <a:pPr/>
              <a:t>‹#›</a:t>
            </a:fld>
            <a:endParaRPr lang="en-US" altLang="en-US"/>
          </a:p>
        </p:txBody>
      </p:sp>
    </p:spTree>
    <p:extLst>
      <p:ext uri="{BB962C8B-B14F-4D97-AF65-F5344CB8AC3E}">
        <p14:creationId xmlns:p14="http://schemas.microsoft.com/office/powerpoint/2010/main" val="23755508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endParaRPr lang="en-US"/>
          </a:p>
        </p:txBody>
      </p:sp>
      <p:sp>
        <p:nvSpPr>
          <p:cNvPr id="1027" name="Rectangle 3"/>
          <p:cNvSpPr>
            <a:spLocks noGrp="1" noChangeArrowheads="1"/>
          </p:cNvSpPr>
          <p:nvPr>
            <p:ph type="body" idx="1"/>
          </p:nvPr>
        </p:nvSpPr>
        <p:spPr bwMode="auto">
          <a:xfrm>
            <a:off x="457200" y="1557338"/>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endParaRPr lang="en-US"/>
          </a:p>
        </p:txBody>
      </p:sp>
      <p:sp>
        <p:nvSpPr>
          <p:cNvPr id="1028" name="Rectangle 7"/>
          <p:cNvSpPr>
            <a:spLocks noChangeArrowheads="1"/>
          </p:cNvSpPr>
          <p:nvPr/>
        </p:nvSpPr>
        <p:spPr bwMode="auto">
          <a:xfrm>
            <a:off x="457200" y="304800"/>
            <a:ext cx="8229600" cy="114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ctr"/>
          <a:lstStyle/>
          <a:p>
            <a:pPr algn="ctr">
              <a:defRPr/>
            </a:pPr>
            <a:endParaRPr lang="en-US" sz="4400">
              <a:solidFill>
                <a:schemeClr val="tx2"/>
              </a:solidFill>
              <a:latin typeface="Arial" charset="0"/>
              <a:ea typeface="ＭＳ Ｐゴシック" charset="0"/>
            </a:endParaRPr>
          </a:p>
        </p:txBody>
      </p:sp>
      <p:sp>
        <p:nvSpPr>
          <p:cNvPr id="1029" name="Rectangle 8"/>
          <p:cNvSpPr>
            <a:spLocks noChangeArrowheads="1"/>
          </p:cNvSpPr>
          <p:nvPr/>
        </p:nvSpPr>
        <p:spPr bwMode="auto">
          <a:xfrm>
            <a:off x="457200" y="569913"/>
            <a:ext cx="8229600" cy="45259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342900" indent="-342900">
              <a:spcBef>
                <a:spcPct val="20000"/>
              </a:spcBef>
              <a:buFontTx/>
              <a:buChar char="•"/>
              <a:defRPr/>
            </a:pPr>
            <a:endParaRPr lang="en-US" sz="3200">
              <a:latin typeface="Arial" charset="0"/>
              <a:ea typeface="ＭＳ Ｐゴシック" charset="0"/>
            </a:endParaRPr>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Lst>
  <p:hf hdr="0" ftr="0" dt="0"/>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j-cs"/>
        </a:defRPr>
      </a:lvl1pPr>
      <a:lvl2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defRPr>
      </a:lvl2pPr>
      <a:lvl3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defRPr>
      </a:lvl3pPr>
      <a:lvl4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defRPr>
      </a:lvl4pPr>
      <a:lvl5pPr algn="ctr" rtl="0" eaLnBrk="0" fontAlgn="base" hangingPunct="0">
        <a:spcBef>
          <a:spcPct val="0"/>
        </a:spcBef>
        <a:spcAft>
          <a:spcPct val="0"/>
        </a:spcAft>
        <a:defRPr sz="4400">
          <a:solidFill>
            <a:schemeClr val="tx2"/>
          </a:solidFill>
          <a:latin typeface="Arial" pitchFamily="34" charset="0"/>
          <a:ea typeface="MS PGothic" panose="020B0600070205080204" pitchFamily="34" charset="-128"/>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6.tmp"/></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image" Target="../media/image7.tmp"/></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hyperlink" Target="https://www.healthit.gov/providers-professionals/meaningful-use-definition-objectives" TargetMode="Externa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23.xml"/><Relationship Id="rId7" Type="http://schemas.openxmlformats.org/officeDocument/2006/relationships/diagramColors" Target="../diagrams/colors1.xml"/><Relationship Id="rId2" Type="http://schemas.openxmlformats.org/officeDocument/2006/relationships/slideLayout" Target="../slideLayouts/slideLayout4.xml"/><Relationship Id="rId1" Type="http://schemas.openxmlformats.org/officeDocument/2006/relationships/tags" Target="../tags/tag2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hyperlink" Target="https://www.healthit.gov/providers-professionals/meaningful-use-definition-objectives"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2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2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1.tmp"/><Relationship Id="rId4" Type="http://schemas.openxmlformats.org/officeDocument/2006/relationships/hyperlink" Target="http://www.npr.org/sections/health-shots/2016/05/03/476636183/death-certificates-undercount-toll-of-medical-errors" TargetMode="Externa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28.xml"/></Relationships>
</file>

<file path=ppt/slides/_rels/slide31.xml.rels><?xml version="1.0" encoding="UTF-8" standalone="yes"?>
<Relationships xmlns="http://schemas.openxmlformats.org/package/2006/relationships"><Relationship Id="rId8" Type="http://schemas.openxmlformats.org/officeDocument/2006/relationships/image" Target="../media/image12.tmp"/><Relationship Id="rId3" Type="http://schemas.openxmlformats.org/officeDocument/2006/relationships/notesSlide" Target="../notesSlides/notesSlide29.xml"/><Relationship Id="rId7" Type="http://schemas.openxmlformats.org/officeDocument/2006/relationships/image" Target="../media/image11.tmp"/><Relationship Id="rId2" Type="http://schemas.openxmlformats.org/officeDocument/2006/relationships/slideLayout" Target="../slideLayouts/slideLayout2.xml"/><Relationship Id="rId1" Type="http://schemas.openxmlformats.org/officeDocument/2006/relationships/tags" Target="../tags/tag29.xml"/><Relationship Id="rId6" Type="http://schemas.openxmlformats.org/officeDocument/2006/relationships/image" Target="../media/image10.tmp"/><Relationship Id="rId5" Type="http://schemas.openxmlformats.org/officeDocument/2006/relationships/image" Target="../media/image9.tmp"/><Relationship Id="rId4" Type="http://schemas.openxmlformats.org/officeDocument/2006/relationships/image" Target="../media/image8.tmp"/></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0.xml"/><Relationship Id="rId6" Type="http://schemas.openxmlformats.org/officeDocument/2006/relationships/image" Target="../media/image15.tmp"/><Relationship Id="rId5" Type="http://schemas.openxmlformats.org/officeDocument/2006/relationships/image" Target="../media/image14.tmp"/><Relationship Id="rId4" Type="http://schemas.openxmlformats.org/officeDocument/2006/relationships/image" Target="../media/image13.tmp"/></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hyperlink" Target="http://www.youtube.com/profile?user=Saferhealthcare#p/u/4/jmh4FWapa80" TargetMode="External"/><Relationship Id="rId4" Type="http://schemas.openxmlformats.org/officeDocument/2006/relationships/hyperlink" Target="http://www.youtube.com/watch?v=4kW4bIrYqPY" TargetMode="Externa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3.xml"/><Relationship Id="rId1" Type="http://schemas.openxmlformats.org/officeDocument/2006/relationships/tags" Target="../tags/tag3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6.xml"/><Relationship Id="rId1" Type="http://schemas.openxmlformats.org/officeDocument/2006/relationships/tags" Target="../tags/tag3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7.tmp"/><Relationship Id="rId2" Type="http://schemas.openxmlformats.org/officeDocument/2006/relationships/image" Target="../media/image16.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9.tmp"/><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0.tmp"/><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tmp"/><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hyperlink" Target="http://www.mehi.masstech.org/sites/mehi/files/documents/CPOE_Clinical_Workflow_Analysis.pdf" TargetMode="External"/><Relationship Id="rId2" Type="http://schemas.openxmlformats.org/officeDocument/2006/relationships/hyperlink" Target="https://www.ncbi.nlm.nih.gov/pmc/articles/PMC3799136/pdf/amia_2012_ni_371.pdf"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ctrTitle"/>
          </p:nvPr>
        </p:nvSpPr>
        <p:spPr>
          <a:xfrm>
            <a:off x="648477" y="1859837"/>
            <a:ext cx="8112967" cy="1470025"/>
          </a:xfrm>
        </p:spPr>
        <p:txBody>
          <a:bodyPr/>
          <a:lstStyle/>
          <a:p>
            <a:pPr>
              <a:defRPr/>
            </a:pPr>
            <a:r>
              <a:rPr lang="en-US" dirty="0" smtClean="0">
                <a:solidFill>
                  <a:schemeClr val="tx1"/>
                </a:solidFill>
                <a:latin typeface="Tahoma" charset="0"/>
                <a:ea typeface="ＭＳ Ｐゴシック" charset="0"/>
              </a:rPr>
              <a:t>Concepts </a:t>
            </a:r>
            <a:r>
              <a:rPr lang="en-US" dirty="0">
                <a:solidFill>
                  <a:schemeClr val="tx1"/>
                </a:solidFill>
                <a:latin typeface="Tahoma" charset="0"/>
                <a:ea typeface="ＭＳ Ｐゴシック" charset="0"/>
              </a:rPr>
              <a:t>of Health Care Processes and Process Analysis</a:t>
            </a:r>
            <a:endParaRPr lang="en-US" dirty="0">
              <a:solidFill>
                <a:schemeClr val="tx1"/>
              </a:solidFill>
              <a:ea typeface="ＭＳ Ｐゴシック" charset="0"/>
            </a:endParaRPr>
          </a:p>
        </p:txBody>
      </p:sp>
      <p:sp>
        <p:nvSpPr>
          <p:cNvPr id="8" name="Subtitle 7"/>
          <p:cNvSpPr>
            <a:spLocks noGrp="1"/>
          </p:cNvSpPr>
          <p:nvPr>
            <p:ph type="subTitle" idx="1"/>
          </p:nvPr>
        </p:nvSpPr>
        <p:spPr>
          <a:xfrm>
            <a:off x="509286" y="4252913"/>
            <a:ext cx="8252158" cy="1155700"/>
          </a:xfrm>
        </p:spPr>
        <p:txBody>
          <a:bodyPr/>
          <a:lstStyle/>
          <a:p>
            <a:pPr>
              <a:defRPr/>
            </a:pPr>
            <a:endParaRPr lang="en-US" sz="2800" dirty="0" smtClean="0">
              <a:solidFill>
                <a:srgbClr val="00B0F0"/>
              </a:solidFill>
              <a:ea typeface="ＭＳ Ｐゴシック" charset="0"/>
            </a:endParaRPr>
          </a:p>
          <a:p>
            <a:pPr>
              <a:defRPr/>
            </a:pPr>
            <a:r>
              <a:rPr lang="en-US" sz="2400" dirty="0" smtClean="0">
                <a:solidFill>
                  <a:srgbClr val="00B0F0"/>
                </a:solidFill>
                <a:ea typeface="ＭＳ Ｐゴシック" charset="0"/>
              </a:rPr>
              <a:t>Slides contributed by Drs. Zhang and Shahriar</a:t>
            </a:r>
            <a:endParaRPr lang="en-US" sz="2400" dirty="0">
              <a:solidFill>
                <a:srgbClr val="00B0F0"/>
              </a:solidFill>
              <a:ea typeface="ＭＳ Ｐゴシック"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What is Clinical Workflow?</a:t>
            </a:r>
          </a:p>
        </p:txBody>
      </p:sp>
      <p:sp>
        <p:nvSpPr>
          <p:cNvPr id="15363" name="Rectangle 3"/>
          <p:cNvSpPr>
            <a:spLocks noGrp="1" noChangeArrowheads="1"/>
          </p:cNvSpPr>
          <p:nvPr>
            <p:ph type="body" sz="half" idx="1"/>
          </p:nvPr>
        </p:nvSpPr>
        <p:spPr>
          <a:xfrm>
            <a:off x="457200" y="1600200"/>
            <a:ext cx="83820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90000"/>
              </a:lnSpc>
              <a:defRPr/>
            </a:pPr>
            <a:r>
              <a:rPr lang="en-US" sz="2400" dirty="0" smtClean="0">
                <a:ea typeface="ＭＳ Ｐゴシック" charset="0"/>
              </a:rPr>
              <a:t>Workflow </a:t>
            </a:r>
            <a:r>
              <a:rPr lang="en-US" sz="2400" dirty="0">
                <a:ea typeface="ＭＳ Ｐゴシック" charset="0"/>
              </a:rPr>
              <a:t>is an established business process describing how </a:t>
            </a:r>
            <a:r>
              <a:rPr lang="en-US" sz="2400" dirty="0" smtClean="0">
                <a:ea typeface="ＭＳ Ｐゴシック" charset="0"/>
              </a:rPr>
              <a:t>tasks </a:t>
            </a:r>
            <a:r>
              <a:rPr lang="en-US" sz="2400" dirty="0">
                <a:ea typeface="ＭＳ Ｐゴシック" charset="0"/>
              </a:rPr>
              <a:t>are done, by whom, in what order and how quickly</a:t>
            </a:r>
          </a:p>
          <a:p>
            <a:pPr eaLnBrk="1" hangingPunct="1">
              <a:lnSpc>
                <a:spcPct val="90000"/>
              </a:lnSpc>
              <a:defRPr/>
            </a:pPr>
            <a:endParaRPr lang="en-US" sz="2400" dirty="0" smtClean="0">
              <a:ea typeface="ＭＳ Ｐゴシック" charset="0"/>
            </a:endParaRPr>
          </a:p>
          <a:p>
            <a:pPr eaLnBrk="1" hangingPunct="1">
              <a:lnSpc>
                <a:spcPct val="90000"/>
              </a:lnSpc>
              <a:defRPr/>
            </a:pPr>
            <a:r>
              <a:rPr lang="en-US" sz="2400" dirty="0" smtClean="0">
                <a:ea typeface="ＭＳ Ｐゴシック" charset="0"/>
              </a:rPr>
              <a:t>Workflow </a:t>
            </a:r>
            <a:r>
              <a:rPr lang="en-US" sz="2400" dirty="0">
                <a:ea typeface="ＭＳ Ｐゴシック" charset="0"/>
              </a:rPr>
              <a:t>is defined as the coordination of tasks, data, and people to make a business process more efficient, effective, and adaptable to </a:t>
            </a:r>
            <a:r>
              <a:rPr lang="en-US" sz="2400" dirty="0" smtClean="0">
                <a:ea typeface="ＭＳ Ｐゴシック" charset="0"/>
              </a:rPr>
              <a:t>change</a:t>
            </a:r>
            <a:endParaRPr lang="en-US" sz="2400" dirty="0">
              <a:ea typeface="ＭＳ Ｐゴシック" charset="0"/>
            </a:endParaRPr>
          </a:p>
          <a:p>
            <a:pPr eaLnBrk="1" hangingPunct="1">
              <a:lnSpc>
                <a:spcPct val="90000"/>
              </a:lnSpc>
              <a:defRPr/>
            </a:pPr>
            <a:endParaRPr lang="en-US" sz="2400" dirty="0" smtClean="0">
              <a:ea typeface="ＭＳ Ｐゴシック" charset="0"/>
            </a:endParaRPr>
          </a:p>
          <a:p>
            <a:pPr eaLnBrk="1" hangingPunct="1">
              <a:lnSpc>
                <a:spcPct val="90000"/>
              </a:lnSpc>
              <a:defRPr/>
            </a:pPr>
            <a:r>
              <a:rPr lang="en-US" sz="2400" dirty="0" smtClean="0">
                <a:ea typeface="ＭＳ Ｐゴシック" charset="0"/>
              </a:rPr>
              <a:t>Clinical </a:t>
            </a:r>
            <a:r>
              <a:rPr lang="en-US" sz="2400" dirty="0">
                <a:ea typeface="ＭＳ Ｐゴシック" charset="0"/>
              </a:rPr>
              <a:t>Workflow is an </a:t>
            </a:r>
            <a:r>
              <a:rPr lang="en-US" sz="2400" dirty="0">
                <a:solidFill>
                  <a:srgbClr val="FF0000"/>
                </a:solidFill>
                <a:ea typeface="ＭＳ Ｐゴシック" charset="0"/>
              </a:rPr>
              <a:t>established clinical business process </a:t>
            </a:r>
            <a:r>
              <a:rPr lang="en-US" sz="2400" dirty="0">
                <a:ea typeface="ＭＳ Ｐゴシック" charset="0"/>
              </a:rPr>
              <a:t>describing </a:t>
            </a:r>
            <a:r>
              <a:rPr lang="en-US" sz="2400" dirty="0">
                <a:solidFill>
                  <a:srgbClr val="FF0000"/>
                </a:solidFill>
                <a:ea typeface="ＭＳ Ｐゴシック" charset="0"/>
              </a:rPr>
              <a:t>how</a:t>
            </a:r>
            <a:r>
              <a:rPr lang="en-US" sz="2400" dirty="0">
                <a:ea typeface="ＭＳ Ｐゴシック" charset="0"/>
              </a:rPr>
              <a:t> </a:t>
            </a:r>
            <a:r>
              <a:rPr lang="en-US" sz="2400" dirty="0" smtClean="0">
                <a:solidFill>
                  <a:srgbClr val="FF0000"/>
                </a:solidFill>
                <a:ea typeface="ＭＳ Ｐゴシック" charset="0"/>
              </a:rPr>
              <a:t>tasks</a:t>
            </a:r>
            <a:r>
              <a:rPr lang="en-US" sz="2400" dirty="0" smtClean="0">
                <a:ea typeface="ＭＳ Ｐゴシック" charset="0"/>
              </a:rPr>
              <a:t> </a:t>
            </a:r>
            <a:r>
              <a:rPr lang="en-US" sz="2400" dirty="0" smtClean="0">
                <a:solidFill>
                  <a:srgbClr val="FF0000"/>
                </a:solidFill>
                <a:ea typeface="ＭＳ Ｐゴシック" charset="0"/>
              </a:rPr>
              <a:t>are done </a:t>
            </a:r>
            <a:r>
              <a:rPr lang="en-US" sz="2400" dirty="0" smtClean="0">
                <a:ea typeface="ＭＳ Ｐゴシック" charset="0"/>
              </a:rPr>
              <a:t>in </a:t>
            </a:r>
            <a:r>
              <a:rPr lang="en-US" sz="2400" dirty="0">
                <a:ea typeface="ＭＳ Ｐゴシック" charset="0"/>
              </a:rPr>
              <a:t>the health care </a:t>
            </a:r>
            <a:r>
              <a:rPr lang="en-US" sz="2400" dirty="0" smtClean="0">
                <a:ea typeface="ＭＳ Ｐゴシック" charset="0"/>
              </a:rPr>
              <a:t>setting, </a:t>
            </a:r>
            <a:r>
              <a:rPr lang="en-US" sz="2400" dirty="0">
                <a:solidFill>
                  <a:srgbClr val="FF0000"/>
                </a:solidFill>
                <a:ea typeface="ＭＳ Ｐゴシック" charset="0"/>
              </a:rPr>
              <a:t>by</a:t>
            </a:r>
            <a:r>
              <a:rPr lang="en-US" sz="2400" dirty="0">
                <a:ea typeface="ＭＳ Ｐゴシック" charset="0"/>
              </a:rPr>
              <a:t> </a:t>
            </a:r>
            <a:r>
              <a:rPr lang="en-US" sz="2400" dirty="0">
                <a:solidFill>
                  <a:srgbClr val="FF0000"/>
                </a:solidFill>
                <a:ea typeface="ＭＳ Ｐゴシック" charset="0"/>
              </a:rPr>
              <a:t>whom</a:t>
            </a:r>
            <a:r>
              <a:rPr lang="en-US" sz="2400" dirty="0">
                <a:ea typeface="ＭＳ Ｐゴシック" charset="0"/>
              </a:rPr>
              <a:t>, in </a:t>
            </a:r>
            <a:r>
              <a:rPr lang="en-US" sz="2400" dirty="0">
                <a:solidFill>
                  <a:srgbClr val="FF0000"/>
                </a:solidFill>
                <a:ea typeface="ＭＳ Ｐゴシック" charset="0"/>
              </a:rPr>
              <a:t>what</a:t>
            </a:r>
            <a:r>
              <a:rPr lang="en-US" sz="2400" dirty="0">
                <a:ea typeface="ＭＳ Ｐゴシック" charset="0"/>
              </a:rPr>
              <a:t> </a:t>
            </a:r>
            <a:r>
              <a:rPr lang="en-US" sz="2400" dirty="0">
                <a:solidFill>
                  <a:srgbClr val="FF0000"/>
                </a:solidFill>
                <a:ea typeface="ＭＳ Ｐゴシック" charset="0"/>
              </a:rPr>
              <a:t>order</a:t>
            </a:r>
            <a:r>
              <a:rPr lang="en-US" sz="2400" dirty="0">
                <a:ea typeface="ＭＳ Ｐゴシック" charset="0"/>
              </a:rPr>
              <a:t> and </a:t>
            </a:r>
            <a:r>
              <a:rPr lang="en-US" sz="2400" dirty="0">
                <a:solidFill>
                  <a:srgbClr val="FF0000"/>
                </a:solidFill>
                <a:ea typeface="ＭＳ Ｐゴシック" charset="0"/>
              </a:rPr>
              <a:t>how</a:t>
            </a:r>
            <a:r>
              <a:rPr lang="en-US" sz="2400" dirty="0">
                <a:ea typeface="ＭＳ Ｐゴシック" charset="0"/>
              </a:rPr>
              <a:t> </a:t>
            </a:r>
            <a:r>
              <a:rPr lang="en-US" sz="2400" dirty="0">
                <a:solidFill>
                  <a:srgbClr val="FF0000"/>
                </a:solidFill>
                <a:ea typeface="ＭＳ Ｐゴシック" charset="0"/>
              </a:rPr>
              <a:t>efficiently</a:t>
            </a:r>
            <a:r>
              <a:rPr lang="en-US" sz="2400" dirty="0">
                <a:ea typeface="ＭＳ Ｐゴシック" charset="0"/>
              </a:rPr>
              <a:t> </a:t>
            </a:r>
          </a:p>
          <a:p>
            <a:pPr eaLnBrk="1" hangingPunct="1">
              <a:lnSpc>
                <a:spcPct val="90000"/>
              </a:lnSpc>
              <a:defRPr/>
            </a:pPr>
            <a:endParaRPr lang="en-US" sz="2400" dirty="0">
              <a:ea typeface="ＭＳ Ｐゴシック" charset="0"/>
            </a:endParaRPr>
          </a:p>
          <a:p>
            <a:pPr eaLnBrk="1" hangingPunct="1">
              <a:lnSpc>
                <a:spcPct val="90000"/>
              </a:lnSpc>
              <a:defRPr/>
            </a:pPr>
            <a:endParaRPr lang="en-US" sz="2400" dirty="0">
              <a:ea typeface="ＭＳ Ｐゴシック" charset="0"/>
            </a:endParaRPr>
          </a:p>
          <a:p>
            <a:pPr eaLnBrk="1" hangingPunct="1">
              <a:lnSpc>
                <a:spcPct val="90000"/>
              </a:lnSpc>
              <a:defRPr/>
            </a:pPr>
            <a:endParaRPr lang="en-US" sz="2400" dirty="0">
              <a:ea typeface="ＭＳ Ｐゴシック" charset="0"/>
            </a:endParaRPr>
          </a:p>
          <a:p>
            <a:pPr eaLnBrk="1" hangingPunct="1">
              <a:lnSpc>
                <a:spcPct val="90000"/>
              </a:lnSpc>
              <a:buFontTx/>
              <a:buNone/>
              <a:defRPr/>
            </a:pPr>
            <a:endParaRPr lang="en-US" sz="800" dirty="0">
              <a:ea typeface="ＭＳ Ｐゴシック" charset="0"/>
            </a:endParaRPr>
          </a:p>
        </p:txBody>
      </p:sp>
      <p:sp>
        <p:nvSpPr>
          <p:cNvPr id="2662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E7225F5-5D1A-445C-A150-6F610FED8EC0}" type="slidenum">
              <a:rPr lang="en-US" altLang="en-US" sz="1000"/>
              <a:pPr eaLnBrk="1" hangingPunct="1"/>
              <a:t>10</a:t>
            </a:fld>
            <a:endParaRPr lang="en-US" altLang="en-US" sz="1000"/>
          </a:p>
        </p:txBody>
      </p:sp>
    </p:spTree>
    <p:custDataLst>
      <p:tags r:id="rId1"/>
    </p:custDataLst>
  </p:cSld>
  <p:clrMapOvr>
    <a:masterClrMapping/>
  </p:clrMapOvr>
  <p:transition advTm="60059"/>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Workflow Analysis</a:t>
            </a:r>
          </a:p>
        </p:txBody>
      </p:sp>
      <p:sp>
        <p:nvSpPr>
          <p:cNvPr id="16387" name="Rectangle 3"/>
          <p:cNvSpPr>
            <a:spLocks noGrp="1" noChangeArrowheads="1"/>
          </p:cNvSpPr>
          <p:nvPr>
            <p:ph type="body" idx="1"/>
          </p:nvPr>
        </p:nvSpPr>
        <p:spPr>
          <a:xfrm>
            <a:off x="597160" y="1604865"/>
            <a:ext cx="8546840" cy="28956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2800" dirty="0">
                <a:ea typeface="ＭＳ Ｐゴシック" charset="0"/>
              </a:rPr>
              <a:t>Understanding </a:t>
            </a:r>
            <a:r>
              <a:rPr lang="en-US" sz="2800" dirty="0">
                <a:solidFill>
                  <a:srgbClr val="FF0000"/>
                </a:solidFill>
                <a:ea typeface="ＭＳ Ｐゴシック" charset="0"/>
              </a:rPr>
              <a:t>workflow elements </a:t>
            </a:r>
            <a:r>
              <a:rPr lang="en-US" sz="2800" dirty="0">
                <a:ea typeface="ＭＳ Ｐゴシック" charset="0"/>
              </a:rPr>
              <a:t>and the </a:t>
            </a:r>
            <a:r>
              <a:rPr lang="en-US" sz="2800" dirty="0">
                <a:solidFill>
                  <a:srgbClr val="FF0000"/>
                </a:solidFill>
                <a:ea typeface="ＭＳ Ｐゴシック" charset="0"/>
              </a:rPr>
              <a:t>relationships between </a:t>
            </a:r>
            <a:r>
              <a:rPr lang="en-US" sz="2800" dirty="0">
                <a:ea typeface="ＭＳ Ｐゴシック" charset="0"/>
              </a:rPr>
              <a:t>them </a:t>
            </a:r>
          </a:p>
          <a:p>
            <a:pPr marL="457200" lvl="1" indent="0" eaLnBrk="1" hangingPunct="1">
              <a:buFontTx/>
              <a:buNone/>
              <a:defRPr/>
            </a:pPr>
            <a:r>
              <a:rPr lang="en-US" sz="2400" dirty="0">
                <a:ea typeface="ＭＳ Ｐゴシック" charset="0"/>
              </a:rPr>
              <a:t> </a:t>
            </a:r>
          </a:p>
          <a:p>
            <a:pPr eaLnBrk="1" hangingPunct="1">
              <a:defRPr/>
            </a:pPr>
            <a:r>
              <a:rPr lang="en-US" sz="2800" dirty="0">
                <a:ea typeface="ＭＳ Ｐゴシック" charset="0"/>
              </a:rPr>
              <a:t>Identification of </a:t>
            </a:r>
            <a:r>
              <a:rPr lang="en-US" sz="2800" dirty="0">
                <a:solidFill>
                  <a:srgbClr val="FF0000"/>
                </a:solidFill>
                <a:ea typeface="ＭＳ Ｐゴシック" charset="0"/>
              </a:rPr>
              <a:t>opportunities</a:t>
            </a:r>
            <a:r>
              <a:rPr lang="en-US" sz="2800" dirty="0">
                <a:ea typeface="ＭＳ Ｐゴシック" charset="0"/>
              </a:rPr>
              <a:t> for </a:t>
            </a:r>
            <a:r>
              <a:rPr lang="en-US" sz="2800" dirty="0">
                <a:solidFill>
                  <a:srgbClr val="FF0000"/>
                </a:solidFill>
                <a:ea typeface="ＭＳ Ｐゴシック" charset="0"/>
              </a:rPr>
              <a:t>improvement</a:t>
            </a:r>
          </a:p>
        </p:txBody>
      </p:sp>
      <p:sp>
        <p:nvSpPr>
          <p:cNvPr id="2867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940CD5B-C36E-46EF-BA64-9F4138B1F3B2}" type="slidenum">
              <a:rPr lang="en-US" altLang="en-US" sz="1000"/>
              <a:pPr eaLnBrk="1" hangingPunct="1"/>
              <a:t>11</a:t>
            </a:fld>
            <a:endParaRPr lang="en-US" altLang="en-US" sz="1000"/>
          </a:p>
        </p:txBody>
      </p:sp>
    </p:spTree>
    <p:custDataLst>
      <p:tags r:id="rId1"/>
    </p:custDataLst>
  </p:cSld>
  <p:clrMapOvr>
    <a:masterClrMapping/>
  </p:clrMapOvr>
  <p:transition advTm="67839"/>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228600" y="381000"/>
            <a:ext cx="86868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92D050"/>
                </a:solidFill>
                <a:latin typeface="Verdana" charset="0"/>
                <a:ea typeface="ＭＳ Ｐゴシック" charset="0"/>
              </a:rPr>
              <a:t>Data, Information, and </a:t>
            </a:r>
            <a:r>
              <a:rPr lang="en-US" dirty="0" smtClean="0">
                <a:solidFill>
                  <a:srgbClr val="92D050"/>
                </a:solidFill>
                <a:latin typeface="Verdana" charset="0"/>
                <a:ea typeface="ＭＳ Ｐゴシック" charset="0"/>
              </a:rPr>
              <a:t>Knowledge</a:t>
            </a:r>
            <a:endParaRPr lang="en-US" baseline="30000" dirty="0">
              <a:solidFill>
                <a:srgbClr val="92D050"/>
              </a:solidFill>
              <a:latin typeface="Verdana" charset="0"/>
              <a:ea typeface="ＭＳ Ｐゴシック" charset="0"/>
            </a:endParaRPr>
          </a:p>
        </p:txBody>
      </p:sp>
      <p:sp>
        <p:nvSpPr>
          <p:cNvPr id="14339" name="Rectangle 3"/>
          <p:cNvSpPr>
            <a:spLocks noGrp="1" noChangeArrowheads="1"/>
          </p:cNvSpPr>
          <p:nvPr>
            <p:ph type="body" idx="1"/>
          </p:nvPr>
        </p:nvSpPr>
        <p:spPr>
          <a:xfrm>
            <a:off x="533400" y="1712913"/>
            <a:ext cx="8043441" cy="3925887"/>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3600" dirty="0" smtClean="0">
                <a:ea typeface="+mn-ea"/>
              </a:rPr>
              <a:t>Data: </a:t>
            </a:r>
          </a:p>
          <a:p>
            <a:pPr marL="857250" lvl="1" indent="-457200" eaLnBrk="1" hangingPunct="1">
              <a:spcBef>
                <a:spcPts val="0"/>
              </a:spcBef>
              <a:defRPr/>
            </a:pPr>
            <a:r>
              <a:rPr lang="en-US" dirty="0">
                <a:ea typeface="ＭＳ Ｐゴシック" charset="0"/>
              </a:rPr>
              <a:t>F</a:t>
            </a:r>
            <a:r>
              <a:rPr lang="en-US" dirty="0" smtClean="0">
                <a:ea typeface="ＭＳ Ｐゴシック" charset="0"/>
              </a:rPr>
              <a:t>actual information</a:t>
            </a:r>
          </a:p>
          <a:p>
            <a:pPr marL="857250" lvl="1" indent="-457200" eaLnBrk="1" hangingPunct="1">
              <a:spcBef>
                <a:spcPts val="0"/>
              </a:spcBef>
              <a:defRPr/>
            </a:pPr>
            <a:r>
              <a:rPr lang="en-US" dirty="0">
                <a:ea typeface="ＭＳ Ｐゴシック" charset="0"/>
              </a:rPr>
              <a:t>A</a:t>
            </a:r>
            <a:r>
              <a:rPr lang="en-US" dirty="0" smtClean="0">
                <a:ea typeface="ＭＳ Ｐゴシック" charset="0"/>
              </a:rPr>
              <a:t> difference</a:t>
            </a:r>
          </a:p>
          <a:p>
            <a:pPr eaLnBrk="1" hangingPunct="1">
              <a:defRPr/>
            </a:pPr>
            <a:r>
              <a:rPr lang="en-US" sz="3600" dirty="0" smtClean="0">
                <a:ea typeface="+mn-ea"/>
              </a:rPr>
              <a:t>Information: data + meaning</a:t>
            </a:r>
          </a:p>
          <a:p>
            <a:pPr eaLnBrk="1" hangingPunct="1">
              <a:defRPr/>
            </a:pPr>
            <a:r>
              <a:rPr lang="en-US" sz="3600" dirty="0" smtClean="0">
                <a:ea typeface="+mn-ea"/>
              </a:rPr>
              <a:t>Knowledge: justified true belief </a:t>
            </a:r>
          </a:p>
          <a:p>
            <a:pPr lvl="1" eaLnBrk="1" hangingPunct="1">
              <a:defRPr/>
            </a:pPr>
            <a:r>
              <a:rPr lang="en-US" dirty="0" smtClean="0">
                <a:ea typeface="ＭＳ Ｐゴシック" charset="0"/>
              </a:rPr>
              <a:t>Declarative knowledge</a:t>
            </a:r>
          </a:p>
          <a:p>
            <a:pPr lvl="1" eaLnBrk="1" hangingPunct="1">
              <a:defRPr/>
            </a:pPr>
            <a:r>
              <a:rPr lang="en-US" dirty="0" smtClean="0">
                <a:ea typeface="ＭＳ Ｐゴシック" charset="0"/>
              </a:rPr>
              <a:t>Procedural knowledge</a:t>
            </a:r>
          </a:p>
        </p:txBody>
      </p:sp>
      <p:sp>
        <p:nvSpPr>
          <p:cNvPr id="3072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F9AC8B4-75B0-446F-BEE7-64DB062D7348}" type="slidenum">
              <a:rPr lang="en-US" altLang="en-US" sz="1000"/>
              <a:pPr eaLnBrk="1" hangingPunct="1"/>
              <a:t>12</a:t>
            </a:fld>
            <a:endParaRPr lang="en-US" altLang="en-US" sz="1000"/>
          </a:p>
        </p:txBody>
      </p:sp>
    </p:spTree>
    <p:custDataLst>
      <p:tags r:id="rId1"/>
    </p:custDataLst>
  </p:cSld>
  <p:clrMapOvr>
    <a:masterClrMapping/>
  </p:clrMapOvr>
  <p:transition advTm="186809"/>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9960" y="181331"/>
            <a:ext cx="8929396" cy="929011"/>
          </a:xfrm>
        </p:spPr>
        <p:txBody>
          <a:bodyPr/>
          <a:lstStyle/>
          <a:p>
            <a:r>
              <a:rPr lang="en-US" sz="3600" dirty="0" smtClean="0"/>
              <a:t>Declarative vs. Procedural knowledge</a:t>
            </a:r>
            <a:endParaRPr lang="en-US" sz="3600"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13</a:t>
            </a:fld>
            <a:endParaRPr lang="en-US" altLang="en-US"/>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136347"/>
            <a:ext cx="9144000" cy="2967498"/>
          </a:xfrm>
          <a:prstGeom prst="rect">
            <a:avLst/>
          </a:prstGeom>
        </p:spPr>
      </p:pic>
      <p:sp>
        <p:nvSpPr>
          <p:cNvPr id="6" name="Rectangle 5"/>
          <p:cNvSpPr/>
          <p:nvPr/>
        </p:nvSpPr>
        <p:spPr>
          <a:xfrm>
            <a:off x="625151" y="5704661"/>
            <a:ext cx="8061649" cy="369332"/>
          </a:xfrm>
          <a:prstGeom prst="rect">
            <a:avLst/>
          </a:prstGeom>
        </p:spPr>
        <p:txBody>
          <a:bodyPr wrap="square">
            <a:spAutoFit/>
          </a:bodyPr>
          <a:lstStyle/>
          <a:p>
            <a:r>
              <a:rPr lang="en-US" dirty="0" smtClean="0"/>
              <a:t>Source: http://lrs.ed.uiuc.edu/students/sbarnett/edpsy399/declarative.html</a:t>
            </a:r>
            <a:endParaRPr lang="en-US" dirty="0"/>
          </a:p>
        </p:txBody>
      </p:sp>
    </p:spTree>
    <p:extLst>
      <p:ext uri="{BB962C8B-B14F-4D97-AF65-F5344CB8AC3E}">
        <p14:creationId xmlns:p14="http://schemas.microsoft.com/office/powerpoint/2010/main" val="31154517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92D050"/>
                </a:solidFill>
                <a:latin typeface="Verdana" charset="0"/>
                <a:ea typeface="ＭＳ Ｐゴシック" charset="0"/>
              </a:rPr>
              <a:t>Data and Information Flow</a:t>
            </a:r>
          </a:p>
        </p:txBody>
      </p:sp>
      <p:sp>
        <p:nvSpPr>
          <p:cNvPr id="18435" name="Text Box 4"/>
          <p:cNvSpPr txBox="1">
            <a:spLocks noChangeArrowheads="1"/>
          </p:cNvSpPr>
          <p:nvPr/>
        </p:nvSpPr>
        <p:spPr bwMode="auto">
          <a:xfrm>
            <a:off x="685800" y="1828800"/>
            <a:ext cx="7788275" cy="3387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en-US" sz="3600" dirty="0" smtClean="0"/>
              <a:t>The steps or path by which </a:t>
            </a:r>
            <a:r>
              <a:rPr lang="en-US" sz="3600" dirty="0" smtClean="0">
                <a:solidFill>
                  <a:srgbClr val="FF0000"/>
                </a:solidFill>
              </a:rPr>
              <a:t>data are moved through a work process</a:t>
            </a:r>
            <a:r>
              <a:rPr lang="en-US" sz="3600" dirty="0" smtClean="0"/>
              <a:t> or a system or some combination of both, including the order of steps, and operations performed on the data (or information)</a:t>
            </a:r>
          </a:p>
        </p:txBody>
      </p:sp>
      <p:sp>
        <p:nvSpPr>
          <p:cNvPr id="3277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0659BE8-0E05-4EB2-A8F1-777C573E59DC}" type="slidenum">
              <a:rPr lang="en-US" altLang="en-US" sz="1000"/>
              <a:pPr eaLnBrk="1" hangingPunct="1"/>
              <a:t>14</a:t>
            </a:fld>
            <a:endParaRPr lang="en-US" altLang="en-US" sz="1000"/>
          </a:p>
        </p:txBody>
      </p:sp>
    </p:spTree>
    <p:custDataLst>
      <p:tags r:id="rId1"/>
    </p:custDataLst>
  </p:cSld>
  <p:clrMapOvr>
    <a:masterClrMapping/>
  </p:clrMapOvr>
  <p:transition advTm="91989"/>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4000">
                <a:latin typeface="Verdana" charset="0"/>
                <a:ea typeface="ＭＳ Ｐゴシック" charset="0"/>
              </a:rPr>
              <a:t>A Workflow Process Analyst and Redesign Specialist</a:t>
            </a:r>
          </a:p>
        </p:txBody>
      </p:sp>
      <p:sp>
        <p:nvSpPr>
          <p:cNvPr id="16387" name="Rectangle 3"/>
          <p:cNvSpPr>
            <a:spLocks noGrp="1" noChangeArrowheads="1"/>
          </p:cNvSpPr>
          <p:nvPr>
            <p:ph type="body" idx="1"/>
          </p:nvPr>
        </p:nvSpPr>
        <p:spPr>
          <a:xfrm>
            <a:off x="533400" y="1828800"/>
            <a:ext cx="8229600" cy="33528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609600" indent="-609600" eaLnBrk="1" hangingPunct="1">
              <a:lnSpc>
                <a:spcPct val="90000"/>
              </a:lnSpc>
              <a:buFontTx/>
              <a:buNone/>
            </a:pPr>
            <a:r>
              <a:rPr lang="en-US" altLang="en-US" dirty="0" smtClean="0"/>
              <a:t>Uses knowledge and understanding of</a:t>
            </a:r>
          </a:p>
          <a:p>
            <a:pPr marL="1009650" lvl="1" indent="-609600" eaLnBrk="1" hangingPunct="1">
              <a:lnSpc>
                <a:spcPct val="90000"/>
              </a:lnSpc>
              <a:buFontTx/>
              <a:buAutoNum type="arabicPeriod"/>
            </a:pPr>
            <a:r>
              <a:rPr lang="en-US" altLang="en-US" dirty="0" smtClean="0"/>
              <a:t>an organizations objectives, structure and procedures, and</a:t>
            </a:r>
          </a:p>
          <a:p>
            <a:pPr marL="1009650" lvl="1" indent="-609600" eaLnBrk="1" hangingPunct="1">
              <a:lnSpc>
                <a:spcPct val="90000"/>
              </a:lnSpc>
              <a:buFontTx/>
              <a:buAutoNum type="arabicPeriod"/>
            </a:pPr>
            <a:r>
              <a:rPr lang="en-US" altLang="en-US" dirty="0" smtClean="0"/>
              <a:t>how to use information technology </a:t>
            </a:r>
          </a:p>
          <a:p>
            <a:pPr marL="609600" indent="-609600" eaLnBrk="1" hangingPunct="1">
              <a:lnSpc>
                <a:spcPct val="90000"/>
              </a:lnSpc>
              <a:buFontTx/>
              <a:buNone/>
            </a:pPr>
            <a:r>
              <a:rPr lang="en-US" altLang="en-US" dirty="0" smtClean="0"/>
              <a:t>to analyze and make recommendation on </a:t>
            </a:r>
            <a:r>
              <a:rPr lang="en-US" altLang="en-US" dirty="0" smtClean="0">
                <a:solidFill>
                  <a:srgbClr val="FF0000"/>
                </a:solidFill>
              </a:rPr>
              <a:t>how to improve </a:t>
            </a:r>
            <a:r>
              <a:rPr lang="en-US" altLang="en-US" dirty="0" smtClean="0"/>
              <a:t>an organization’s operation to achieves its goals</a:t>
            </a:r>
          </a:p>
          <a:p>
            <a:pPr marL="1009650" lvl="1" indent="-609600" eaLnBrk="1" hangingPunct="1">
              <a:lnSpc>
                <a:spcPct val="90000"/>
              </a:lnSpc>
              <a:buFontTx/>
              <a:buAutoNum type="arabicPeriod"/>
            </a:pPr>
            <a:endParaRPr lang="en-US" altLang="en-US" dirty="0" smtClean="0"/>
          </a:p>
        </p:txBody>
      </p:sp>
      <p:sp>
        <p:nvSpPr>
          <p:cNvPr id="3481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664DE07-00F9-43CC-BF18-8F2346C400D3}" type="slidenum">
              <a:rPr lang="en-US" altLang="en-US" sz="1000"/>
              <a:pPr eaLnBrk="1" hangingPunct="1"/>
              <a:t>15</a:t>
            </a:fld>
            <a:endParaRPr lang="en-US" altLang="en-US" sz="1000"/>
          </a:p>
        </p:txBody>
      </p:sp>
    </p:spTree>
    <p:custDataLst>
      <p:tags r:id="rId1"/>
    </p:custDataLst>
  </p:cSld>
  <p:clrMapOvr>
    <a:masterClrMapping/>
  </p:clrMapOvr>
  <p:transition advTm="31669"/>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latin typeface="Verdana" charset="0"/>
                <a:ea typeface="ＭＳ Ｐゴシック" charset="0"/>
              </a:rPr>
              <a:t>Process Analyst Role</a:t>
            </a:r>
          </a:p>
        </p:txBody>
      </p:sp>
      <p:sp>
        <p:nvSpPr>
          <p:cNvPr id="21507" name="Rectangle 3"/>
          <p:cNvSpPr>
            <a:spLocks noGrp="1" noChangeArrowheads="1"/>
          </p:cNvSpPr>
          <p:nvPr>
            <p:ph type="body" idx="1"/>
          </p:nvPr>
        </p:nvSpPr>
        <p:spPr>
          <a:xfrm>
            <a:off x="605118" y="1659731"/>
            <a:ext cx="3697941" cy="43434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609600" indent="-609600" eaLnBrk="1" hangingPunct="1">
              <a:defRPr/>
            </a:pPr>
            <a:r>
              <a:rPr lang="en-US" sz="2400" dirty="0" smtClean="0">
                <a:ea typeface="+mn-ea"/>
              </a:rPr>
              <a:t>Describe the Dance</a:t>
            </a:r>
          </a:p>
          <a:p>
            <a:pPr marL="609600" indent="-609600" eaLnBrk="1" hangingPunct="1">
              <a:defRPr/>
            </a:pPr>
            <a:r>
              <a:rPr lang="en-US" sz="2400" dirty="0" smtClean="0">
                <a:ea typeface="+mn-ea"/>
              </a:rPr>
              <a:t>Overcome </a:t>
            </a:r>
            <a:r>
              <a:rPr lang="en-US" sz="2400" dirty="0" smtClean="0">
                <a:solidFill>
                  <a:srgbClr val="FF0000"/>
                </a:solidFill>
                <a:ea typeface="+mn-ea"/>
              </a:rPr>
              <a:t>communications problems </a:t>
            </a:r>
            <a:r>
              <a:rPr lang="en-US" sz="2400" dirty="0" smtClean="0">
                <a:ea typeface="+mn-ea"/>
              </a:rPr>
              <a:t>in analysis</a:t>
            </a:r>
          </a:p>
          <a:p>
            <a:pPr lvl="2" eaLnBrk="1" hangingPunct="1">
              <a:buFont typeface="Arial" pitchFamily="34" charset="0"/>
              <a:buChar char="–"/>
              <a:defRPr/>
            </a:pPr>
            <a:r>
              <a:rPr lang="en-US" sz="1800" dirty="0" smtClean="0">
                <a:ea typeface="ＭＳ Ｐゴシック" charset="0"/>
              </a:rPr>
              <a:t> Natural </a:t>
            </a:r>
            <a:r>
              <a:rPr lang="en-US" sz="1800" dirty="0" smtClean="0">
                <a:solidFill>
                  <a:srgbClr val="FF0000"/>
                </a:solidFill>
                <a:ea typeface="ＭＳ Ｐゴシック" charset="0"/>
              </a:rPr>
              <a:t>difficulty</a:t>
            </a:r>
            <a:r>
              <a:rPr lang="en-US" sz="1800" dirty="0" smtClean="0">
                <a:ea typeface="ＭＳ Ｐゴシック" charset="0"/>
              </a:rPr>
              <a:t> in describing procedure</a:t>
            </a:r>
          </a:p>
          <a:p>
            <a:pPr lvl="2" eaLnBrk="1" hangingPunct="1">
              <a:buFont typeface="Arial" pitchFamily="34" charset="0"/>
              <a:buChar char="–"/>
              <a:defRPr/>
            </a:pPr>
            <a:r>
              <a:rPr lang="en-US" sz="1800" dirty="0" smtClean="0">
                <a:ea typeface="ＭＳ Ｐゴシック" charset="0"/>
              </a:rPr>
              <a:t> </a:t>
            </a:r>
            <a:r>
              <a:rPr lang="en-US" sz="1800" dirty="0" smtClean="0">
                <a:solidFill>
                  <a:srgbClr val="FF0000"/>
                </a:solidFill>
                <a:ea typeface="ＭＳ Ｐゴシック" charset="0"/>
              </a:rPr>
              <a:t>Inappropriateness</a:t>
            </a:r>
            <a:r>
              <a:rPr lang="en-US" sz="1800" dirty="0" smtClean="0">
                <a:ea typeface="ＭＳ Ｐゴシック" charset="0"/>
              </a:rPr>
              <a:t> of narrative text for    </a:t>
            </a:r>
          </a:p>
          <a:p>
            <a:pPr marL="914400" lvl="2" indent="0" eaLnBrk="1" hangingPunct="1">
              <a:buFontTx/>
              <a:buNone/>
              <a:defRPr/>
            </a:pPr>
            <a:r>
              <a:rPr lang="en-US" sz="1800" dirty="0" smtClean="0">
                <a:ea typeface="ＭＳ Ｐゴシック" charset="0"/>
              </a:rPr>
              <a:t>   describing procedures </a:t>
            </a:r>
          </a:p>
          <a:p>
            <a:pPr lvl="2" eaLnBrk="1" hangingPunct="1">
              <a:buFont typeface="Arial" pitchFamily="34" charset="0"/>
              <a:buChar char="–"/>
              <a:defRPr/>
            </a:pPr>
            <a:r>
              <a:rPr lang="en-US" sz="1800" dirty="0" smtClean="0">
                <a:ea typeface="ＭＳ Ｐゴシック" charset="0"/>
              </a:rPr>
              <a:t> </a:t>
            </a:r>
            <a:r>
              <a:rPr lang="en-US" sz="1800" dirty="0" smtClean="0">
                <a:solidFill>
                  <a:srgbClr val="FF0000"/>
                </a:solidFill>
                <a:ea typeface="ＭＳ Ｐゴシック" charset="0"/>
              </a:rPr>
              <a:t>Lack of common language </a:t>
            </a:r>
            <a:r>
              <a:rPr lang="en-US" sz="1800" dirty="0" smtClean="0">
                <a:ea typeface="ＭＳ Ｐゴシック" charset="0"/>
              </a:rPr>
              <a:t>between the  </a:t>
            </a:r>
          </a:p>
          <a:p>
            <a:pPr marL="914400" lvl="2" indent="0" eaLnBrk="1" hangingPunct="1">
              <a:buFontTx/>
              <a:buNone/>
              <a:defRPr/>
            </a:pPr>
            <a:r>
              <a:rPr lang="en-US" sz="1800" dirty="0" smtClean="0">
                <a:ea typeface="ＭＳ Ｐゴシック" charset="0"/>
              </a:rPr>
              <a:t>    user and analyst</a:t>
            </a:r>
          </a:p>
          <a:p>
            <a:pPr marL="990600" lvl="1" indent="-533400" eaLnBrk="1" hangingPunct="1">
              <a:defRPr/>
            </a:pPr>
            <a:endParaRPr lang="en-US" sz="2000" dirty="0" smtClean="0">
              <a:ea typeface="ＭＳ Ｐゴシック" charset="0"/>
            </a:endParaRPr>
          </a:p>
        </p:txBody>
      </p:sp>
      <p:sp>
        <p:nvSpPr>
          <p:cNvPr id="3891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DC9C873-C032-4130-A0A2-EB0154FF7796}" type="slidenum">
              <a:rPr lang="en-US" altLang="en-US" sz="1000"/>
              <a:pPr eaLnBrk="1" hangingPunct="1"/>
              <a:t>16</a:t>
            </a:fld>
            <a:endParaRPr lang="en-US" altLang="en-US" sz="1000"/>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1048" y="1906451"/>
            <a:ext cx="4305752" cy="3296110"/>
          </a:xfrm>
          <a:prstGeom prst="rect">
            <a:avLst/>
          </a:prstGeom>
        </p:spPr>
      </p:pic>
    </p:spTree>
    <p:custDataLst>
      <p:tags r:id="rId1"/>
    </p:custDataLst>
  </p:cSld>
  <p:clrMapOvr>
    <a:masterClrMapping/>
  </p:clrMapOvr>
  <p:transition advTm="57459"/>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latin typeface="Verdana" charset="0"/>
                <a:ea typeface="ＭＳ Ｐゴシック" charset="0"/>
              </a:rPr>
              <a:t>Process Analysis Involves</a:t>
            </a:r>
          </a:p>
        </p:txBody>
      </p:sp>
      <p:sp>
        <p:nvSpPr>
          <p:cNvPr id="25603" name="Text Box 3"/>
          <p:cNvSpPr txBox="1">
            <a:spLocks noChangeArrowheads="1"/>
          </p:cNvSpPr>
          <p:nvPr/>
        </p:nvSpPr>
        <p:spPr bwMode="auto">
          <a:xfrm>
            <a:off x="533400" y="1828800"/>
            <a:ext cx="8169275" cy="3254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571500" indent="-571500" eaLnBrk="1" hangingPunct="1">
              <a:lnSpc>
                <a:spcPct val="110000"/>
              </a:lnSpc>
              <a:spcBef>
                <a:spcPct val="20000"/>
              </a:spcBef>
              <a:buFont typeface="Arial" pitchFamily="34" charset="0"/>
              <a:buChar char="•"/>
              <a:defRPr/>
            </a:pPr>
            <a:r>
              <a:rPr lang="en-US" sz="3600" dirty="0">
                <a:ea typeface="+mn-ea"/>
              </a:rPr>
              <a:t>U</a:t>
            </a:r>
            <a:r>
              <a:rPr lang="en-US" sz="3600" dirty="0" smtClean="0">
                <a:ea typeface="+mn-ea"/>
              </a:rPr>
              <a:t>nderstanding process elements and the relationships between them </a:t>
            </a:r>
          </a:p>
          <a:p>
            <a:pPr marL="0" indent="0" eaLnBrk="1" hangingPunct="1">
              <a:lnSpc>
                <a:spcPct val="110000"/>
              </a:lnSpc>
              <a:spcBef>
                <a:spcPct val="20000"/>
              </a:spcBef>
              <a:defRPr/>
            </a:pPr>
            <a:endParaRPr lang="en-US" sz="3200" dirty="0" smtClean="0">
              <a:ea typeface="+mn-ea"/>
            </a:endParaRPr>
          </a:p>
          <a:p>
            <a:pPr marL="571500" indent="-571500" eaLnBrk="1" hangingPunct="1">
              <a:lnSpc>
                <a:spcPct val="110000"/>
              </a:lnSpc>
              <a:spcBef>
                <a:spcPct val="20000"/>
              </a:spcBef>
              <a:buFont typeface="Arial" pitchFamily="34" charset="0"/>
              <a:buChar char="•"/>
              <a:defRPr/>
            </a:pPr>
            <a:r>
              <a:rPr lang="en-US" sz="3600" dirty="0">
                <a:ea typeface="+mn-ea"/>
              </a:rPr>
              <a:t>I</a:t>
            </a:r>
            <a:r>
              <a:rPr lang="en-US" sz="3600" dirty="0" smtClean="0">
                <a:ea typeface="+mn-ea"/>
              </a:rPr>
              <a:t>dentification of opportunities for improvement </a:t>
            </a:r>
          </a:p>
        </p:txBody>
      </p:sp>
      <p:sp>
        <p:nvSpPr>
          <p:cNvPr id="471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78715B4-EA64-4FDC-A09C-6BE0E8DA1A2A}" type="slidenum">
              <a:rPr lang="en-US" altLang="en-US" sz="1000"/>
              <a:pPr eaLnBrk="1" hangingPunct="1"/>
              <a:t>17</a:t>
            </a:fld>
            <a:endParaRPr lang="en-US" altLang="en-US" sz="1000"/>
          </a:p>
        </p:txBody>
      </p:sp>
    </p:spTree>
    <p:custDataLst>
      <p:tags r:id="rId1"/>
    </p:custDataLst>
  </p:cSld>
  <p:clrMapOvr>
    <a:masterClrMapping/>
  </p:clrMapOvr>
  <p:transition advTm="37929"/>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latin typeface="Verdana" charset="0"/>
                <a:ea typeface="ＭＳ Ｐゴシック" charset="0"/>
              </a:rPr>
              <a:t>Process Analysis Skills</a:t>
            </a:r>
          </a:p>
        </p:txBody>
      </p:sp>
      <p:sp>
        <p:nvSpPr>
          <p:cNvPr id="22531" name="Rectangle 3"/>
          <p:cNvSpPr>
            <a:spLocks noGrp="1" noChangeArrowheads="1"/>
          </p:cNvSpPr>
          <p:nvPr>
            <p:ph type="body" idx="1"/>
          </p:nvPr>
        </p:nvSpPr>
        <p:spPr>
          <a:xfrm>
            <a:off x="188258" y="1931536"/>
            <a:ext cx="7312137" cy="33528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2400" dirty="0">
                <a:ea typeface="ＭＳ Ｐゴシック" charset="0"/>
              </a:rPr>
              <a:t>Knowledge of </a:t>
            </a:r>
            <a:r>
              <a:rPr lang="en-US" sz="2400" dirty="0">
                <a:solidFill>
                  <a:srgbClr val="FF0000"/>
                </a:solidFill>
                <a:ea typeface="ＭＳ Ｐゴシック" charset="0"/>
              </a:rPr>
              <a:t>data and data system</a:t>
            </a:r>
            <a:r>
              <a:rPr lang="en-US" sz="2400" dirty="0">
                <a:ea typeface="ＭＳ Ｐゴシック" charset="0"/>
              </a:rPr>
              <a:t> concepts</a:t>
            </a:r>
          </a:p>
          <a:p>
            <a:pPr eaLnBrk="1" hangingPunct="1">
              <a:defRPr/>
            </a:pPr>
            <a:r>
              <a:rPr lang="en-US" sz="2400" dirty="0">
                <a:ea typeface="ＭＳ Ｐゴシック" charset="0"/>
              </a:rPr>
              <a:t>Knowledge of </a:t>
            </a:r>
            <a:r>
              <a:rPr lang="en-US" sz="2400" dirty="0">
                <a:solidFill>
                  <a:srgbClr val="FF0000"/>
                </a:solidFill>
                <a:ea typeface="ＭＳ Ｐゴシック" charset="0"/>
              </a:rPr>
              <a:t>clinical workflow </a:t>
            </a:r>
            <a:r>
              <a:rPr lang="en-US" sz="2400" dirty="0">
                <a:ea typeface="ＭＳ Ｐゴシック" charset="0"/>
              </a:rPr>
              <a:t>concepts </a:t>
            </a:r>
          </a:p>
          <a:p>
            <a:pPr eaLnBrk="1" hangingPunct="1">
              <a:defRPr/>
            </a:pPr>
            <a:r>
              <a:rPr lang="en-US" sz="2400" dirty="0">
                <a:ea typeface="ＭＳ Ｐゴシック" charset="0"/>
              </a:rPr>
              <a:t>Able to communicate such concepts</a:t>
            </a:r>
          </a:p>
          <a:p>
            <a:pPr eaLnBrk="1" hangingPunct="1">
              <a:defRPr/>
            </a:pPr>
            <a:r>
              <a:rPr lang="en-US" sz="2400" dirty="0">
                <a:ea typeface="ＭＳ Ｐゴシック" charset="0"/>
              </a:rPr>
              <a:t>Able to identify problem </a:t>
            </a:r>
            <a:r>
              <a:rPr lang="en-US" sz="2400" dirty="0" smtClean="0">
                <a:ea typeface="ＭＳ Ｐゴシック" charset="0"/>
              </a:rPr>
              <a:t>areas</a:t>
            </a:r>
          </a:p>
          <a:p>
            <a:pPr eaLnBrk="1" hangingPunct="1">
              <a:defRPr/>
            </a:pPr>
            <a:r>
              <a:rPr lang="en-US" sz="2400" dirty="0">
                <a:ea typeface="ＭＳ Ｐゴシック" charset="0"/>
              </a:rPr>
              <a:t>Ability to combine organizational knowledge and technology to </a:t>
            </a:r>
            <a:r>
              <a:rPr lang="en-US" sz="2400" dirty="0">
                <a:solidFill>
                  <a:srgbClr val="FF0000"/>
                </a:solidFill>
                <a:ea typeface="ＭＳ Ｐゴシック" charset="0"/>
              </a:rPr>
              <a:t>create a better way</a:t>
            </a:r>
          </a:p>
          <a:p>
            <a:pPr eaLnBrk="1" hangingPunct="1">
              <a:defRPr/>
            </a:pPr>
            <a:endParaRPr lang="en-US" sz="2400" dirty="0">
              <a:ea typeface="ＭＳ Ｐゴシック" charset="0"/>
            </a:endParaRPr>
          </a:p>
        </p:txBody>
      </p:sp>
      <p:sp>
        <p:nvSpPr>
          <p:cNvPr id="409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A5BE710-6AFE-4AD9-94D9-88864686C45F}" type="slidenum">
              <a:rPr lang="en-US" altLang="en-US" sz="1000"/>
              <a:pPr eaLnBrk="1" hangingPunct="1"/>
              <a:t>18</a:t>
            </a:fld>
            <a:endParaRPr lang="en-US" altLang="en-US" sz="1000"/>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11037" y="4287153"/>
            <a:ext cx="2775763" cy="2570847"/>
          </a:xfrm>
          <a:prstGeom prst="rect">
            <a:avLst/>
          </a:prstGeom>
        </p:spPr>
      </p:pic>
    </p:spTree>
    <p:custDataLst>
      <p:tags r:id="rId1"/>
    </p:custDataLst>
  </p:cSld>
  <p:clrMapOvr>
    <a:masterClrMapping/>
  </p:clrMapOvr>
  <p:transition advTm="31279"/>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47317"/>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r>
              <a:rPr lang="en-US" sz="3200" dirty="0"/>
              <a:t>The Six Domains of Health Care Quality</a:t>
            </a:r>
          </a:p>
        </p:txBody>
      </p:sp>
      <p:sp>
        <p:nvSpPr>
          <p:cNvPr id="26627" name="Rectangle 3"/>
          <p:cNvSpPr>
            <a:spLocks noGrp="1" noChangeArrowheads="1"/>
          </p:cNvSpPr>
          <p:nvPr>
            <p:ph type="body" idx="1"/>
          </p:nvPr>
        </p:nvSpPr>
        <p:spPr>
          <a:xfrm>
            <a:off x="723418" y="1568450"/>
            <a:ext cx="82296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2000" dirty="0" smtClean="0"/>
              <a:t>Analytic </a:t>
            </a:r>
            <a:r>
              <a:rPr lang="en-US" sz="2000" dirty="0"/>
              <a:t>frameworks for quality assessment have guided measure development initiatives in the public and private sectors. One of the most influential is the framework put forth by the Institute of Medicine (</a:t>
            </a:r>
            <a:r>
              <a:rPr lang="en-US" sz="2000" dirty="0" smtClean="0"/>
              <a:t>IOM)</a:t>
            </a:r>
          </a:p>
          <a:p>
            <a:pPr eaLnBrk="1" hangingPunct="1">
              <a:defRPr/>
            </a:pPr>
            <a:endParaRPr lang="en-US" sz="2000" dirty="0" smtClean="0"/>
          </a:p>
          <a:p>
            <a:pPr eaLnBrk="1" hangingPunct="1">
              <a:defRPr/>
            </a:pPr>
            <a:r>
              <a:rPr lang="en-US" sz="2000" dirty="0" smtClean="0"/>
              <a:t>Six </a:t>
            </a:r>
            <a:r>
              <a:rPr lang="en-US" sz="2000" dirty="0"/>
              <a:t>aims for the health care system</a:t>
            </a:r>
            <a:endParaRPr lang="en-US" sz="2000" dirty="0" smtClean="0">
              <a:ea typeface="ＭＳ Ｐゴシック" charset="0"/>
            </a:endParaRPr>
          </a:p>
          <a:p>
            <a:pPr marL="1009650" lvl="1" indent="-609600" eaLnBrk="1" hangingPunct="1">
              <a:buFontTx/>
              <a:buAutoNum type="arabicPeriod"/>
              <a:defRPr/>
            </a:pPr>
            <a:r>
              <a:rPr lang="en-US" sz="2000" dirty="0" smtClean="0"/>
              <a:t>care </a:t>
            </a:r>
            <a:r>
              <a:rPr lang="en-US" sz="2000" dirty="0"/>
              <a:t>should be </a:t>
            </a:r>
            <a:r>
              <a:rPr lang="en-US" sz="2000" dirty="0">
                <a:solidFill>
                  <a:srgbClr val="FF0000"/>
                </a:solidFill>
              </a:rPr>
              <a:t>safe</a:t>
            </a:r>
            <a:endParaRPr lang="en-US" sz="2000" dirty="0">
              <a:solidFill>
                <a:srgbClr val="FF0000"/>
              </a:solidFill>
              <a:ea typeface="ＭＳ Ｐゴシック" charset="0"/>
            </a:endParaRPr>
          </a:p>
          <a:p>
            <a:pPr marL="1009650" lvl="1" indent="-609600" eaLnBrk="1" hangingPunct="1">
              <a:buFontTx/>
              <a:buAutoNum type="arabicPeriod"/>
              <a:defRPr/>
            </a:pPr>
            <a:r>
              <a:rPr lang="en-US" sz="2000" dirty="0" smtClean="0"/>
              <a:t>care </a:t>
            </a:r>
            <a:r>
              <a:rPr lang="en-US" sz="2000" dirty="0"/>
              <a:t>and service should be </a:t>
            </a:r>
            <a:r>
              <a:rPr lang="en-US" sz="2000" dirty="0">
                <a:solidFill>
                  <a:srgbClr val="FF0000"/>
                </a:solidFill>
              </a:rPr>
              <a:t>cost effective</a:t>
            </a:r>
            <a:endParaRPr lang="en-US" sz="2000" dirty="0">
              <a:solidFill>
                <a:srgbClr val="FF0000"/>
              </a:solidFill>
              <a:ea typeface="ＭＳ Ｐゴシック" charset="0"/>
            </a:endParaRPr>
          </a:p>
          <a:p>
            <a:pPr marL="1009650" lvl="1" indent="-609600" eaLnBrk="1" hangingPunct="1">
              <a:buFontTx/>
              <a:buAutoNum type="arabicPeriod"/>
              <a:defRPr/>
            </a:pPr>
            <a:r>
              <a:rPr lang="en-US" sz="2000" dirty="0"/>
              <a:t>science and evidence behind health care </a:t>
            </a:r>
            <a:r>
              <a:rPr lang="en-US" sz="2000" dirty="0" smtClean="0"/>
              <a:t>(</a:t>
            </a:r>
            <a:r>
              <a:rPr lang="en-US" sz="2000" dirty="0" smtClean="0">
                <a:solidFill>
                  <a:srgbClr val="FF0000"/>
                </a:solidFill>
                <a:ea typeface="ＭＳ Ｐゴシック" charset="0"/>
              </a:rPr>
              <a:t>efficient</a:t>
            </a:r>
            <a:r>
              <a:rPr lang="en-US" sz="2000" dirty="0" smtClean="0">
                <a:ea typeface="ＭＳ Ｐゴシック" charset="0"/>
              </a:rPr>
              <a:t>)</a:t>
            </a:r>
            <a:endParaRPr lang="en-US" sz="2000" dirty="0">
              <a:ea typeface="ＭＳ Ｐゴシック" charset="0"/>
            </a:endParaRPr>
          </a:p>
          <a:p>
            <a:pPr marL="1009650" lvl="1" indent="-609600" eaLnBrk="1" hangingPunct="1">
              <a:buFontTx/>
              <a:buAutoNum type="arabicPeriod"/>
              <a:defRPr/>
            </a:pPr>
            <a:r>
              <a:rPr lang="en-US" sz="2000" dirty="0"/>
              <a:t>no waits or delays in receiving service </a:t>
            </a:r>
            <a:r>
              <a:rPr lang="en-US" sz="2000" dirty="0" smtClean="0"/>
              <a:t>(</a:t>
            </a:r>
            <a:r>
              <a:rPr lang="en-US" sz="2000" dirty="0">
                <a:solidFill>
                  <a:srgbClr val="FF0000"/>
                </a:solidFill>
                <a:ea typeface="ＭＳ Ｐゴシック" charset="0"/>
              </a:rPr>
              <a:t>t</a:t>
            </a:r>
            <a:r>
              <a:rPr lang="en-US" sz="2000" dirty="0" smtClean="0">
                <a:solidFill>
                  <a:srgbClr val="FF0000"/>
                </a:solidFill>
                <a:ea typeface="ＭＳ Ｐゴシック" charset="0"/>
              </a:rPr>
              <a:t>imely</a:t>
            </a:r>
            <a:r>
              <a:rPr lang="en-US" sz="2000" dirty="0" smtClean="0">
                <a:ea typeface="ＭＳ Ｐゴシック" charset="0"/>
              </a:rPr>
              <a:t>)</a:t>
            </a:r>
            <a:endParaRPr lang="en-US" sz="2000" dirty="0">
              <a:ea typeface="ＭＳ Ｐゴシック" charset="0"/>
            </a:endParaRPr>
          </a:p>
          <a:p>
            <a:pPr marL="1009650" lvl="1" indent="-609600" eaLnBrk="1" hangingPunct="1">
              <a:buFontTx/>
              <a:buAutoNum type="arabicPeriod"/>
              <a:defRPr/>
            </a:pPr>
            <a:r>
              <a:rPr lang="en-US" sz="2000" dirty="0"/>
              <a:t>system of care should revolve around the </a:t>
            </a:r>
            <a:r>
              <a:rPr lang="en-US" sz="2000" dirty="0" smtClean="0"/>
              <a:t>patient (</a:t>
            </a:r>
            <a:r>
              <a:rPr lang="en-US" sz="2000" dirty="0" smtClean="0">
                <a:solidFill>
                  <a:srgbClr val="FF0000"/>
                </a:solidFill>
              </a:rPr>
              <a:t>p</a:t>
            </a:r>
            <a:r>
              <a:rPr lang="en-US" sz="2000" dirty="0" smtClean="0">
                <a:solidFill>
                  <a:srgbClr val="FF0000"/>
                </a:solidFill>
                <a:ea typeface="ＭＳ Ｐゴシック" charset="0"/>
              </a:rPr>
              <a:t>atient centered</a:t>
            </a:r>
            <a:r>
              <a:rPr lang="en-US" sz="2000" dirty="0" smtClean="0">
                <a:ea typeface="ＭＳ Ｐゴシック" charset="0"/>
              </a:rPr>
              <a:t>)</a:t>
            </a:r>
            <a:endParaRPr lang="en-US" sz="2000" dirty="0">
              <a:ea typeface="ＭＳ Ｐゴシック" charset="0"/>
            </a:endParaRPr>
          </a:p>
          <a:p>
            <a:pPr marL="1009650" lvl="1" indent="-609600" eaLnBrk="1" hangingPunct="1">
              <a:buFontTx/>
              <a:buAutoNum type="arabicPeriod"/>
              <a:defRPr/>
            </a:pPr>
            <a:r>
              <a:rPr lang="en-US" sz="2000" dirty="0"/>
              <a:t>disparities in care should be eradicated </a:t>
            </a:r>
            <a:r>
              <a:rPr lang="en-US" sz="2000" dirty="0" smtClean="0"/>
              <a:t>(</a:t>
            </a:r>
            <a:r>
              <a:rPr lang="en-US" sz="2000" dirty="0" smtClean="0">
                <a:solidFill>
                  <a:srgbClr val="FF0000"/>
                </a:solidFill>
              </a:rPr>
              <a:t>e</a:t>
            </a:r>
            <a:r>
              <a:rPr lang="en-US" sz="2000" dirty="0" smtClean="0">
                <a:solidFill>
                  <a:srgbClr val="FF0000"/>
                </a:solidFill>
                <a:ea typeface="ＭＳ Ｐゴシック" charset="0"/>
              </a:rPr>
              <a:t>quitable</a:t>
            </a:r>
            <a:r>
              <a:rPr lang="en-US" sz="2000" dirty="0" smtClean="0">
                <a:ea typeface="ＭＳ Ｐゴシック" charset="0"/>
              </a:rPr>
              <a:t>)</a:t>
            </a:r>
            <a:endParaRPr lang="en-US" sz="2000" dirty="0">
              <a:ea typeface="ＭＳ Ｐゴシック" charset="0"/>
            </a:endParaRPr>
          </a:p>
        </p:txBody>
      </p:sp>
      <p:sp>
        <p:nvSpPr>
          <p:cNvPr id="491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48AB6FF-0F73-40B4-B26C-C842EE73B835}" type="slidenum">
              <a:rPr lang="en-US" altLang="en-US" sz="1000"/>
              <a:pPr eaLnBrk="1" hangingPunct="1"/>
              <a:t>19</a:t>
            </a:fld>
            <a:endParaRPr lang="en-US" altLang="en-US" sz="1000"/>
          </a:p>
        </p:txBody>
      </p:sp>
    </p:spTree>
    <p:custDataLst>
      <p:tags r:id="rId1"/>
    </p:custDataLst>
  </p:cSld>
  <p:clrMapOvr>
    <a:masterClrMapping/>
  </p:clrMapOvr>
  <p:transition advTm="84419"/>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09600" y="427038"/>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smtClean="0">
                <a:latin typeface="Verdana" charset="0"/>
                <a:ea typeface="ＭＳ Ｐゴシック" charset="0"/>
              </a:rPr>
              <a:t>Topics</a:t>
            </a:r>
            <a:endParaRPr lang="en-US" dirty="0">
              <a:latin typeface="Verdana" charset="0"/>
              <a:ea typeface="ＭＳ Ｐゴシック" charset="0"/>
            </a:endParaRPr>
          </a:p>
        </p:txBody>
      </p:sp>
      <p:sp>
        <p:nvSpPr>
          <p:cNvPr id="9219" name="Rectangle 3"/>
          <p:cNvSpPr>
            <a:spLocks noGrp="1" noChangeArrowheads="1"/>
          </p:cNvSpPr>
          <p:nvPr>
            <p:ph type="body"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110000"/>
              </a:lnSpc>
              <a:defRPr/>
            </a:pPr>
            <a:r>
              <a:rPr lang="en-US" sz="2400" dirty="0" smtClean="0">
                <a:ea typeface="ＭＳ Ｐゴシック" charset="0"/>
              </a:rPr>
              <a:t>Workflow </a:t>
            </a:r>
            <a:r>
              <a:rPr lang="en-US" sz="2400" dirty="0">
                <a:ea typeface="ＭＳ Ｐゴシック" charset="0"/>
              </a:rPr>
              <a:t>Analysis </a:t>
            </a:r>
            <a:r>
              <a:rPr lang="en-US" sz="2400" dirty="0" smtClean="0">
                <a:ea typeface="ＭＳ Ｐゴシック" charset="0"/>
              </a:rPr>
              <a:t>Concepts and importance </a:t>
            </a:r>
          </a:p>
          <a:p>
            <a:pPr eaLnBrk="1" hangingPunct="1">
              <a:lnSpc>
                <a:spcPct val="110000"/>
              </a:lnSpc>
              <a:defRPr/>
            </a:pPr>
            <a:r>
              <a:rPr lang="en-US" sz="2400" dirty="0" smtClean="0">
                <a:ea typeface="ＭＳ Ｐゴシック" charset="0"/>
              </a:rPr>
              <a:t>IOM </a:t>
            </a:r>
            <a:r>
              <a:rPr lang="en-US" sz="2400" dirty="0">
                <a:ea typeface="ＭＳ Ｐゴシック" charset="0"/>
              </a:rPr>
              <a:t>6 Quality </a:t>
            </a:r>
            <a:r>
              <a:rPr lang="en-US" sz="2400" dirty="0" smtClean="0">
                <a:ea typeface="ＭＳ Ｐゴシック" charset="0"/>
              </a:rPr>
              <a:t>Areas and Meaningful </a:t>
            </a:r>
            <a:r>
              <a:rPr lang="en-US" sz="2400" dirty="0">
                <a:ea typeface="ＭＳ Ｐゴシック" charset="0"/>
              </a:rPr>
              <a:t>Use</a:t>
            </a:r>
          </a:p>
          <a:p>
            <a:pPr eaLnBrk="1" hangingPunct="1">
              <a:lnSpc>
                <a:spcPct val="110000"/>
              </a:lnSpc>
              <a:defRPr/>
            </a:pPr>
            <a:r>
              <a:rPr lang="en-US" sz="2400" dirty="0" smtClean="0">
                <a:ea typeface="ＭＳ Ｐゴシック" charset="0"/>
              </a:rPr>
              <a:t>Clinical activities examples</a:t>
            </a:r>
            <a:endParaRPr lang="en-US" sz="2400" dirty="0">
              <a:ea typeface="ＭＳ Ｐゴシック" charset="0"/>
            </a:endParaRPr>
          </a:p>
          <a:p>
            <a:pPr eaLnBrk="1" hangingPunct="1">
              <a:lnSpc>
                <a:spcPct val="110000"/>
              </a:lnSpc>
              <a:defRPr/>
            </a:pPr>
            <a:r>
              <a:rPr lang="en-US" sz="2400" dirty="0" smtClean="0">
                <a:ea typeface="ＭＳ Ｐゴシック" charset="0"/>
              </a:rPr>
              <a:t>Clinical defect </a:t>
            </a:r>
            <a:endParaRPr lang="en-US" sz="2000" dirty="0">
              <a:ea typeface="ＭＳ Ｐゴシック" charset="0"/>
            </a:endParaRPr>
          </a:p>
        </p:txBody>
      </p:sp>
      <p:sp>
        <p:nvSpPr>
          <p:cNvPr id="1433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2249A2A-35E5-453C-8892-6EA519C3AD1B}" type="slidenum">
              <a:rPr lang="en-US" altLang="en-US" sz="1000"/>
              <a:pPr eaLnBrk="1" hangingPunct="1"/>
              <a:t>2</a:t>
            </a:fld>
            <a:endParaRPr lang="en-US" altLang="en-US" sz="1000"/>
          </a:p>
        </p:txBody>
      </p:sp>
    </p:spTree>
    <p:custDataLst>
      <p:tags r:id="rId1"/>
    </p:custDataLst>
  </p:cSld>
  <p:clrMapOvr>
    <a:masterClrMapping/>
  </p:clrMapOvr>
  <p:transition advTm="62079"/>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solidFill>
                  <a:schemeClr val="tx1"/>
                </a:solidFill>
                <a:latin typeface="Verdana" charset="0"/>
                <a:ea typeface="ＭＳ Ｐゴシック" charset="0"/>
              </a:rPr>
              <a:t>EHR Meaningful Use</a:t>
            </a:r>
          </a:p>
        </p:txBody>
      </p:sp>
      <p:sp>
        <p:nvSpPr>
          <p:cNvPr id="27651" name="Rectangle 5"/>
          <p:cNvSpPr>
            <a:spLocks noGrp="1" noChangeArrowheads="1"/>
          </p:cNvSpPr>
          <p:nvPr>
            <p:ph type="body" idx="1"/>
          </p:nvPr>
        </p:nvSpPr>
        <p:spPr>
          <a:xfrm>
            <a:off x="312516" y="1665111"/>
            <a:ext cx="8981955" cy="38401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ltLang="ja-JP" sz="2400" dirty="0"/>
              <a:t>Meaningful Use</a:t>
            </a:r>
            <a:r>
              <a:rPr lang="ja-JP" altLang="en-US" sz="2400" dirty="0"/>
              <a:t>”</a:t>
            </a:r>
            <a:r>
              <a:rPr lang="en-US" altLang="ja-JP" sz="2400" dirty="0"/>
              <a:t> of EHRs  is used to </a:t>
            </a:r>
            <a:r>
              <a:rPr lang="en-US" altLang="ja-JP" sz="2400" dirty="0">
                <a:solidFill>
                  <a:srgbClr val="FF0000"/>
                </a:solidFill>
              </a:rPr>
              <a:t>collectively describe </a:t>
            </a:r>
            <a:r>
              <a:rPr lang="en-US" altLang="ja-JP" sz="2400" dirty="0" smtClean="0">
                <a:solidFill>
                  <a:srgbClr val="FF0000"/>
                </a:solidFill>
              </a:rPr>
              <a:t>criteria </a:t>
            </a:r>
            <a:r>
              <a:rPr lang="en-US" altLang="ja-JP" sz="2400" dirty="0"/>
              <a:t>established by the (American Recovery and Reinvestment Act) ARRA to qualify health care providers for </a:t>
            </a:r>
            <a:r>
              <a:rPr lang="en-US" altLang="ja-JP" sz="2400" dirty="0" smtClean="0"/>
              <a:t>Electronic Health Record </a:t>
            </a:r>
            <a:r>
              <a:rPr lang="en-US" altLang="ja-JP" sz="2400" dirty="0"/>
              <a:t>incentives to be provided</a:t>
            </a:r>
            <a:endParaRPr lang="en-US" sz="2400" dirty="0" smtClean="0">
              <a:ea typeface="ＭＳ Ｐゴシック" charset="0"/>
            </a:endParaRPr>
          </a:p>
          <a:p>
            <a:pPr eaLnBrk="1" hangingPunct="1">
              <a:defRPr/>
            </a:pPr>
            <a:r>
              <a:rPr lang="en-US" sz="2400" dirty="0" smtClean="0">
                <a:ea typeface="ＭＳ Ｐゴシック" charset="0"/>
              </a:rPr>
              <a:t>Addresses national </a:t>
            </a:r>
            <a:r>
              <a:rPr lang="en-US" sz="2400" dirty="0">
                <a:ea typeface="ＭＳ Ｐゴシック" charset="0"/>
              </a:rPr>
              <a:t>health policy </a:t>
            </a:r>
            <a:r>
              <a:rPr lang="en-US" sz="2400" dirty="0" smtClean="0">
                <a:ea typeface="ＭＳ Ｐゴシック" charset="0"/>
              </a:rPr>
              <a:t>priorities</a:t>
            </a:r>
          </a:p>
          <a:p>
            <a:pPr lvl="1" eaLnBrk="1" hangingPunct="1">
              <a:defRPr/>
            </a:pPr>
            <a:r>
              <a:rPr lang="en-US" sz="2000" dirty="0">
                <a:ea typeface="ＭＳ Ｐゴシック" charset="0"/>
              </a:rPr>
              <a:t>Improve quality, safety and efficiency and reduce health disparities</a:t>
            </a:r>
          </a:p>
          <a:p>
            <a:pPr lvl="1" eaLnBrk="1" hangingPunct="1">
              <a:defRPr/>
            </a:pPr>
            <a:r>
              <a:rPr lang="en-US" sz="2000" dirty="0">
                <a:ea typeface="ＭＳ Ｐゴシック" charset="0"/>
              </a:rPr>
              <a:t>Engage patients and families</a:t>
            </a:r>
          </a:p>
          <a:p>
            <a:pPr lvl="1" eaLnBrk="1" hangingPunct="1">
              <a:defRPr/>
            </a:pPr>
            <a:r>
              <a:rPr lang="en-US" sz="2000" dirty="0">
                <a:ea typeface="ＭＳ Ｐゴシック" charset="0"/>
              </a:rPr>
              <a:t>Improve care coordination, and population and public health</a:t>
            </a:r>
          </a:p>
          <a:p>
            <a:pPr lvl="1" eaLnBrk="1" hangingPunct="1">
              <a:defRPr/>
            </a:pPr>
            <a:r>
              <a:rPr lang="en-US" sz="2000" dirty="0">
                <a:ea typeface="ＭＳ Ｐゴシック" charset="0"/>
              </a:rPr>
              <a:t>Maintain privacy and security of patient health </a:t>
            </a:r>
            <a:r>
              <a:rPr lang="en-US" sz="2000" dirty="0" smtClean="0">
                <a:ea typeface="ＭＳ Ｐゴシック" charset="0"/>
              </a:rPr>
              <a:t>information</a:t>
            </a:r>
          </a:p>
          <a:p>
            <a:pPr marL="457200" lvl="1" indent="0" eaLnBrk="1" hangingPunct="1">
              <a:buNone/>
              <a:defRPr/>
            </a:pPr>
            <a:r>
              <a:rPr lang="en-US" sz="2000" dirty="0">
                <a:ea typeface="ＭＳ Ｐゴシック" charset="0"/>
                <a:hlinkClick r:id="rId4"/>
              </a:rPr>
              <a:t>https://www.healthit.gov/providers-professionals/meaningful-use-definition-objectives</a:t>
            </a:r>
            <a:r>
              <a:rPr lang="en-US" sz="2000" dirty="0">
                <a:ea typeface="ＭＳ Ｐゴシック" charset="0"/>
              </a:rPr>
              <a:t> </a:t>
            </a:r>
          </a:p>
          <a:p>
            <a:pPr lvl="1" eaLnBrk="1" hangingPunct="1">
              <a:defRPr/>
            </a:pPr>
            <a:endParaRPr lang="en-US" sz="2000" dirty="0">
              <a:ea typeface="ＭＳ Ｐゴシック" charset="0"/>
            </a:endParaRPr>
          </a:p>
          <a:p>
            <a:pPr eaLnBrk="1" hangingPunct="1">
              <a:defRPr/>
            </a:pPr>
            <a:endParaRPr lang="en-US" sz="2400" dirty="0">
              <a:ea typeface="ＭＳ Ｐゴシック" charset="0"/>
            </a:endParaRPr>
          </a:p>
          <a:p>
            <a:pPr eaLnBrk="1" hangingPunct="1">
              <a:defRPr/>
            </a:pPr>
            <a:endParaRPr lang="en-US" sz="2400" dirty="0">
              <a:ea typeface="ＭＳ Ｐゴシック" charset="0"/>
            </a:endParaRPr>
          </a:p>
        </p:txBody>
      </p:sp>
      <p:sp>
        <p:nvSpPr>
          <p:cNvPr id="512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3CB2971-B8D8-4BB1-AA3C-A0603E17C37D}" type="slidenum">
              <a:rPr lang="en-US" altLang="en-US" sz="1000"/>
              <a:pPr eaLnBrk="1" hangingPunct="1"/>
              <a:t>20</a:t>
            </a:fld>
            <a:endParaRPr lang="en-US" altLang="en-US" sz="1000"/>
          </a:p>
        </p:txBody>
      </p:sp>
    </p:spTree>
    <p:custDataLst>
      <p:tags r:id="rId1"/>
    </p:custDataLst>
  </p:cSld>
  <p:clrMapOvr>
    <a:masterClrMapping/>
  </p:clrMapOvr>
  <p:transition advTm="41779"/>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solidFill>
                  <a:schemeClr val="tx1"/>
                </a:solidFill>
                <a:latin typeface="Verdana" charset="0"/>
                <a:ea typeface="ＭＳ Ｐゴシック" charset="0"/>
              </a:rPr>
              <a:t>Meaningful Use </a:t>
            </a:r>
          </a:p>
        </p:txBody>
      </p:sp>
      <p:sp>
        <p:nvSpPr>
          <p:cNvPr id="24579" name="Rectangle 5"/>
          <p:cNvSpPr>
            <a:spLocks noGrp="1" noChangeArrowheads="1"/>
          </p:cNvSpPr>
          <p:nvPr>
            <p:ph type="body" idx="1"/>
          </p:nvPr>
        </p:nvSpPr>
        <p:spPr>
          <a:xfrm>
            <a:off x="327025" y="1371600"/>
            <a:ext cx="8229600" cy="4884738"/>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smtClean="0">
                <a:ea typeface="+mn-ea"/>
              </a:rPr>
              <a:t>Qualified </a:t>
            </a:r>
            <a:r>
              <a:rPr lang="en-US" dirty="0">
                <a:ea typeface="+mn-ea"/>
              </a:rPr>
              <a:t>EHR </a:t>
            </a:r>
            <a:r>
              <a:rPr lang="en-US" dirty="0" smtClean="0">
                <a:ea typeface="+mn-ea"/>
              </a:rPr>
              <a:t>- an </a:t>
            </a:r>
            <a:r>
              <a:rPr lang="en-US" dirty="0">
                <a:ea typeface="+mn-ea"/>
              </a:rPr>
              <a:t>electronic record of </a:t>
            </a:r>
            <a:r>
              <a:rPr lang="en-US" dirty="0" smtClean="0">
                <a:ea typeface="+mn-ea"/>
              </a:rPr>
              <a:t>health-related information that</a:t>
            </a:r>
            <a:r>
              <a:rPr lang="en-US" dirty="0">
                <a:ea typeface="+mn-ea"/>
              </a:rPr>
              <a:t>: </a:t>
            </a:r>
          </a:p>
          <a:p>
            <a:pPr marL="628650" lvl="1" indent="-228600">
              <a:buFont typeface="Arial" pitchFamily="34" charset="0"/>
              <a:buChar char="•"/>
              <a:defRPr/>
            </a:pPr>
            <a:r>
              <a:rPr lang="en-US" dirty="0" smtClean="0">
                <a:ea typeface="ＭＳ Ｐゴシック" charset="0"/>
              </a:rPr>
              <a:t>Includes </a:t>
            </a:r>
            <a:r>
              <a:rPr lang="en-US" dirty="0">
                <a:solidFill>
                  <a:srgbClr val="FF0000"/>
                </a:solidFill>
                <a:ea typeface="ＭＳ Ｐゴシック" charset="0"/>
              </a:rPr>
              <a:t>patient demographic </a:t>
            </a:r>
            <a:r>
              <a:rPr lang="en-US" dirty="0">
                <a:ea typeface="ＭＳ Ｐゴシック" charset="0"/>
              </a:rPr>
              <a:t>and </a:t>
            </a:r>
            <a:r>
              <a:rPr lang="en-US" dirty="0">
                <a:solidFill>
                  <a:srgbClr val="FF0000"/>
                </a:solidFill>
                <a:ea typeface="ＭＳ Ｐゴシック" charset="0"/>
              </a:rPr>
              <a:t>clinical health </a:t>
            </a:r>
            <a:r>
              <a:rPr lang="en-US" dirty="0" smtClean="0">
                <a:solidFill>
                  <a:srgbClr val="FF0000"/>
                </a:solidFill>
                <a:ea typeface="ＭＳ Ｐゴシック" charset="0"/>
              </a:rPr>
              <a:t>information </a:t>
            </a:r>
          </a:p>
          <a:p>
            <a:pPr marL="628650" lvl="1" indent="-228600">
              <a:buFont typeface="Arial" pitchFamily="34" charset="0"/>
              <a:buChar char="•"/>
              <a:defRPr/>
            </a:pPr>
            <a:r>
              <a:rPr lang="en-US" dirty="0">
                <a:ea typeface="ＭＳ Ｐゴシック" charset="0"/>
              </a:rPr>
              <a:t>H</a:t>
            </a:r>
            <a:r>
              <a:rPr lang="en-US" dirty="0" smtClean="0">
                <a:ea typeface="ＭＳ Ｐゴシック" charset="0"/>
              </a:rPr>
              <a:t>as </a:t>
            </a:r>
            <a:r>
              <a:rPr lang="en-US" dirty="0">
                <a:ea typeface="ＭＳ Ｐゴシック" charset="0"/>
              </a:rPr>
              <a:t>the capacity to: </a:t>
            </a:r>
          </a:p>
          <a:p>
            <a:pPr marL="1028700" lvl="2" indent="-171450">
              <a:buFont typeface="Arial" pitchFamily="34" charset="0"/>
              <a:buChar char="•"/>
              <a:defRPr/>
            </a:pPr>
            <a:r>
              <a:rPr lang="en-US" sz="2000" dirty="0" smtClean="0">
                <a:ea typeface="ＭＳ Ｐゴシック" charset="0"/>
              </a:rPr>
              <a:t>Provide </a:t>
            </a:r>
            <a:r>
              <a:rPr lang="en-US" sz="2000" dirty="0">
                <a:ea typeface="ＭＳ Ｐゴシック" charset="0"/>
              </a:rPr>
              <a:t>clinical decision </a:t>
            </a:r>
            <a:r>
              <a:rPr lang="en-US" sz="2000" dirty="0" smtClean="0">
                <a:ea typeface="ＭＳ Ｐゴシック" charset="0"/>
              </a:rPr>
              <a:t>support</a:t>
            </a:r>
            <a:endParaRPr lang="en-US" sz="2000" dirty="0">
              <a:ea typeface="ＭＳ Ｐゴシック" charset="0"/>
            </a:endParaRPr>
          </a:p>
          <a:p>
            <a:pPr marL="1028700" lvl="2" indent="-171450">
              <a:buFont typeface="Arial" pitchFamily="34" charset="0"/>
              <a:buChar char="•"/>
              <a:defRPr/>
            </a:pPr>
            <a:r>
              <a:rPr lang="en-US" sz="2000" dirty="0" smtClean="0">
                <a:ea typeface="ＭＳ Ｐゴシック" charset="0"/>
              </a:rPr>
              <a:t>Support </a:t>
            </a:r>
            <a:r>
              <a:rPr lang="en-US" sz="2000" dirty="0">
                <a:ea typeface="ＭＳ Ｐゴシック" charset="0"/>
              </a:rPr>
              <a:t>physician order </a:t>
            </a:r>
            <a:r>
              <a:rPr lang="en-US" sz="2000" dirty="0" smtClean="0">
                <a:ea typeface="ＭＳ Ｐゴシック" charset="0"/>
              </a:rPr>
              <a:t>entry</a:t>
            </a:r>
            <a:endParaRPr lang="en-US" sz="2000" dirty="0">
              <a:ea typeface="ＭＳ Ｐゴシック" charset="0"/>
            </a:endParaRPr>
          </a:p>
          <a:p>
            <a:pPr marL="1028700" lvl="2" indent="-171450">
              <a:buFont typeface="Arial" pitchFamily="34" charset="0"/>
              <a:buChar char="•"/>
              <a:defRPr/>
            </a:pPr>
            <a:r>
              <a:rPr lang="en-US" sz="2000" dirty="0" smtClean="0">
                <a:ea typeface="ＭＳ Ｐゴシック" charset="0"/>
              </a:rPr>
              <a:t>Capture </a:t>
            </a:r>
            <a:r>
              <a:rPr lang="en-US" sz="2000" dirty="0">
                <a:ea typeface="ＭＳ Ｐゴシック" charset="0"/>
              </a:rPr>
              <a:t>and query information relevant to health care </a:t>
            </a:r>
            <a:r>
              <a:rPr lang="en-US" sz="2000" dirty="0" smtClean="0">
                <a:ea typeface="ＭＳ Ｐゴシック" charset="0"/>
              </a:rPr>
              <a:t>quality</a:t>
            </a:r>
            <a:endParaRPr lang="en-US" sz="2000" dirty="0">
              <a:ea typeface="ＭＳ Ｐゴシック" charset="0"/>
            </a:endParaRPr>
          </a:p>
          <a:p>
            <a:pPr marL="1028700" lvl="2" indent="-171450">
              <a:buFont typeface="Arial" pitchFamily="34" charset="0"/>
              <a:buChar char="•"/>
              <a:defRPr/>
            </a:pPr>
            <a:r>
              <a:rPr lang="en-US" sz="2000" dirty="0" smtClean="0">
                <a:ea typeface="ＭＳ Ｐゴシック" charset="0"/>
              </a:rPr>
              <a:t>Exchange </a:t>
            </a:r>
            <a:r>
              <a:rPr lang="en-US" sz="2000" dirty="0">
                <a:ea typeface="ＭＳ Ｐゴシック" charset="0"/>
              </a:rPr>
              <a:t>electronic health information with, and integrate such </a:t>
            </a:r>
            <a:r>
              <a:rPr lang="en-US" sz="2000" dirty="0" smtClean="0">
                <a:ea typeface="ＭＳ Ｐゴシック" charset="0"/>
              </a:rPr>
              <a:t>information from, other sources</a:t>
            </a:r>
            <a:endParaRPr lang="en-US" sz="2000" dirty="0">
              <a:ea typeface="ＭＳ Ｐゴシック" charset="0"/>
            </a:endParaRPr>
          </a:p>
          <a:p>
            <a:pPr marL="0" indent="0" eaLnBrk="1" hangingPunct="1">
              <a:buFontTx/>
              <a:buNone/>
              <a:defRPr/>
            </a:pPr>
            <a:endParaRPr lang="en-US" dirty="0" smtClean="0">
              <a:ea typeface="+mn-ea"/>
            </a:endParaRPr>
          </a:p>
        </p:txBody>
      </p:sp>
      <p:sp>
        <p:nvSpPr>
          <p:cNvPr id="6144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E404B9A-E14B-42CD-8C69-DDC458C436A6}" type="slidenum">
              <a:rPr lang="en-US" altLang="en-US" sz="1000"/>
              <a:pPr eaLnBrk="1" hangingPunct="1"/>
              <a:t>21</a:t>
            </a:fld>
            <a:endParaRPr lang="en-US" altLang="en-US" sz="1000"/>
          </a:p>
        </p:txBody>
      </p:sp>
    </p:spTree>
    <p:custDataLst>
      <p:tags r:id="rId1"/>
    </p:custDataLst>
  </p:cSld>
  <p:clrMapOvr>
    <a:masterClrMapping/>
  </p:clrMapOvr>
  <p:transition advTm="41779"/>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74638"/>
            <a:ext cx="8229600" cy="84296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latin typeface="Verdana" charset="0"/>
                <a:ea typeface="ＭＳ Ｐゴシック" charset="0"/>
              </a:rPr>
              <a:t>Meaningful Use Topics</a:t>
            </a:r>
          </a:p>
        </p:txBody>
      </p:sp>
      <p:sp>
        <p:nvSpPr>
          <p:cNvPr id="29699" name="Rectangle 3"/>
          <p:cNvSpPr>
            <a:spLocks noGrp="1" noChangeArrowheads="1"/>
          </p:cNvSpPr>
          <p:nvPr>
            <p:ph type="body" idx="1"/>
          </p:nvPr>
        </p:nvSpPr>
        <p:spPr>
          <a:xfrm>
            <a:off x="457200" y="1422400"/>
            <a:ext cx="8229600" cy="46609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80000"/>
              </a:lnSpc>
              <a:defRPr/>
            </a:pPr>
            <a:r>
              <a:rPr lang="en-US" sz="2800" dirty="0">
                <a:ea typeface="ＭＳ Ｐゴシック" charset="0"/>
              </a:rPr>
              <a:t>Data Capture</a:t>
            </a:r>
          </a:p>
          <a:p>
            <a:pPr eaLnBrk="1" hangingPunct="1">
              <a:lnSpc>
                <a:spcPct val="80000"/>
              </a:lnSpc>
              <a:defRPr/>
            </a:pPr>
            <a:r>
              <a:rPr lang="en-US" sz="2800" dirty="0">
                <a:ea typeface="ＭＳ Ｐゴシック" charset="0"/>
              </a:rPr>
              <a:t>Data Standards</a:t>
            </a:r>
          </a:p>
          <a:p>
            <a:pPr lvl="1" eaLnBrk="1" hangingPunct="1">
              <a:lnSpc>
                <a:spcPct val="80000"/>
              </a:lnSpc>
              <a:defRPr/>
            </a:pPr>
            <a:r>
              <a:rPr lang="en-US" sz="2400" dirty="0">
                <a:ea typeface="ＭＳ Ｐゴシック" charset="0"/>
              </a:rPr>
              <a:t>ICD, SNOMED, </a:t>
            </a:r>
            <a:r>
              <a:rPr lang="en-US" sz="2400" dirty="0" err="1">
                <a:ea typeface="ＭＳ Ｐゴシック" charset="0"/>
              </a:rPr>
              <a:t>RxForm</a:t>
            </a:r>
            <a:r>
              <a:rPr lang="en-US" sz="2400" dirty="0">
                <a:ea typeface="ＭＳ Ｐゴシック" charset="0"/>
              </a:rPr>
              <a:t>, LOINC</a:t>
            </a:r>
          </a:p>
          <a:p>
            <a:pPr eaLnBrk="1" hangingPunct="1">
              <a:lnSpc>
                <a:spcPct val="80000"/>
              </a:lnSpc>
              <a:defRPr/>
            </a:pPr>
            <a:r>
              <a:rPr lang="en-US" sz="2800" dirty="0">
                <a:ea typeface="ＭＳ Ｐゴシック" charset="0"/>
              </a:rPr>
              <a:t>Effective Clinical Workflows</a:t>
            </a:r>
          </a:p>
          <a:p>
            <a:pPr eaLnBrk="1" hangingPunct="1">
              <a:lnSpc>
                <a:spcPct val="80000"/>
              </a:lnSpc>
              <a:defRPr/>
            </a:pPr>
            <a:r>
              <a:rPr lang="en-US" sz="2800" dirty="0">
                <a:ea typeface="ＭＳ Ｐゴシック" charset="0"/>
              </a:rPr>
              <a:t>Computer-Based Order Entry</a:t>
            </a:r>
          </a:p>
          <a:p>
            <a:pPr eaLnBrk="1" hangingPunct="1">
              <a:lnSpc>
                <a:spcPct val="80000"/>
              </a:lnSpc>
              <a:defRPr/>
            </a:pPr>
            <a:r>
              <a:rPr lang="en-US" sz="2800" dirty="0">
                <a:ea typeface="ＭＳ Ｐゴシック" charset="0"/>
              </a:rPr>
              <a:t>E-Prescribing</a:t>
            </a:r>
          </a:p>
          <a:p>
            <a:pPr eaLnBrk="1" hangingPunct="1">
              <a:lnSpc>
                <a:spcPct val="80000"/>
              </a:lnSpc>
              <a:defRPr/>
            </a:pPr>
            <a:r>
              <a:rPr lang="en-US" sz="2800" dirty="0">
                <a:ea typeface="ＭＳ Ｐゴシック" charset="0"/>
              </a:rPr>
              <a:t>Clinical Decision Support</a:t>
            </a:r>
          </a:p>
          <a:p>
            <a:pPr eaLnBrk="1" hangingPunct="1">
              <a:lnSpc>
                <a:spcPct val="80000"/>
              </a:lnSpc>
              <a:defRPr/>
            </a:pPr>
            <a:r>
              <a:rPr lang="en-US" sz="2800" dirty="0">
                <a:ea typeface="ＭＳ Ｐゴシック" charset="0"/>
              </a:rPr>
              <a:t>Patient Health Information Exchange</a:t>
            </a:r>
          </a:p>
          <a:p>
            <a:pPr eaLnBrk="1" hangingPunct="1">
              <a:lnSpc>
                <a:spcPct val="80000"/>
              </a:lnSpc>
              <a:defRPr/>
            </a:pPr>
            <a:r>
              <a:rPr lang="en-US" sz="2800" dirty="0">
                <a:ea typeface="ＭＳ Ｐゴシック" charset="0"/>
              </a:rPr>
              <a:t>Privacy and Security</a:t>
            </a:r>
          </a:p>
          <a:p>
            <a:pPr eaLnBrk="1" hangingPunct="1">
              <a:lnSpc>
                <a:spcPct val="80000"/>
              </a:lnSpc>
              <a:defRPr/>
            </a:pPr>
            <a:r>
              <a:rPr lang="en-US" sz="2800" dirty="0" err="1">
                <a:ea typeface="ＭＳ Ｐゴシック" charset="0"/>
              </a:rPr>
              <a:t>eMAR</a:t>
            </a:r>
            <a:r>
              <a:rPr lang="en-US" sz="2800" dirty="0">
                <a:ea typeface="ＭＳ Ｐゴシック" charset="0"/>
              </a:rPr>
              <a:t> (Medication Administration Records)</a:t>
            </a:r>
          </a:p>
        </p:txBody>
      </p:sp>
      <p:sp>
        <p:nvSpPr>
          <p:cNvPr id="5529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D5283F1-C81C-426B-9C16-0DA33ED8D021}" type="slidenum">
              <a:rPr lang="en-US" altLang="en-US" sz="1000"/>
              <a:pPr eaLnBrk="1" hangingPunct="1"/>
              <a:t>22</a:t>
            </a:fld>
            <a:endParaRPr lang="en-US" altLang="en-US" sz="1000"/>
          </a:p>
        </p:txBody>
      </p:sp>
    </p:spTree>
    <p:custDataLst>
      <p:tags r:id="rId1"/>
    </p:custDataLst>
  </p:cSld>
  <p:clrMapOvr>
    <a:masterClrMapping/>
  </p:clrMapOvr>
  <p:transition advTm="46379"/>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4000">
                <a:latin typeface="Verdana" charset="0"/>
                <a:ea typeface="ＭＳ Ｐゴシック" charset="0"/>
              </a:rPr>
              <a:t>Meaningful Use Requirements</a:t>
            </a:r>
            <a:br>
              <a:rPr lang="en-US" sz="4000">
                <a:latin typeface="Verdana" charset="0"/>
                <a:ea typeface="ＭＳ Ｐゴシック" charset="0"/>
              </a:rPr>
            </a:br>
            <a:r>
              <a:rPr lang="en-US" sz="4000">
                <a:latin typeface="Verdana" charset="0"/>
                <a:ea typeface="ＭＳ Ｐゴシック" charset="0"/>
              </a:rPr>
              <a:t>Examples</a:t>
            </a:r>
          </a:p>
        </p:txBody>
      </p:sp>
      <p:sp>
        <p:nvSpPr>
          <p:cNvPr id="30723" name="Rectangle 3"/>
          <p:cNvSpPr>
            <a:spLocks noGrp="1" noChangeArrowheads="1"/>
          </p:cNvSpPr>
          <p:nvPr>
            <p:ph type="body"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ea typeface="ＭＳ Ｐゴシック" charset="0"/>
              </a:rPr>
              <a:t>&gt;= 80% of all </a:t>
            </a:r>
            <a:r>
              <a:rPr lang="en-US" dirty="0">
                <a:solidFill>
                  <a:srgbClr val="FF0000"/>
                </a:solidFill>
                <a:ea typeface="ＭＳ Ｐゴシック" charset="0"/>
              </a:rPr>
              <a:t>orders directly entered </a:t>
            </a:r>
            <a:r>
              <a:rPr lang="en-US" dirty="0">
                <a:ea typeface="ＭＳ Ｐゴシック" charset="0"/>
              </a:rPr>
              <a:t>by authorizing provider</a:t>
            </a:r>
          </a:p>
          <a:p>
            <a:pPr eaLnBrk="1" hangingPunct="1">
              <a:defRPr/>
            </a:pPr>
            <a:r>
              <a:rPr lang="en-US" dirty="0">
                <a:ea typeface="ＭＳ Ｐゴシック" charset="0"/>
              </a:rPr>
              <a:t>&gt;= 75% of all permissible medication orders are </a:t>
            </a:r>
            <a:r>
              <a:rPr lang="en-US" dirty="0">
                <a:solidFill>
                  <a:srgbClr val="FF0000"/>
                </a:solidFill>
                <a:ea typeface="ＭＳ Ｐゴシック" charset="0"/>
              </a:rPr>
              <a:t>electronically prescribed</a:t>
            </a:r>
          </a:p>
        </p:txBody>
      </p:sp>
      <p:sp>
        <p:nvSpPr>
          <p:cNvPr id="5734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6EAD24A-CCAD-4CE5-AAD8-E5DC83B30DB2}" type="slidenum">
              <a:rPr lang="en-US" altLang="en-US" sz="1000"/>
              <a:pPr eaLnBrk="1" hangingPunct="1"/>
              <a:t>23</a:t>
            </a:fld>
            <a:endParaRPr lang="en-US" altLang="en-US" sz="1000"/>
          </a:p>
        </p:txBody>
      </p:sp>
    </p:spTree>
    <p:custDataLst>
      <p:tags r:id="rId1"/>
    </p:custDataLst>
  </p:cSld>
  <p:clrMapOvr>
    <a:masterClrMapping/>
  </p:clrMapOvr>
  <p:transition advTm="43449"/>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idx="4294967295"/>
          </p:nvPr>
        </p:nvSpPr>
        <p:spPr>
          <a:xfrm>
            <a:off x="228600" y="285750"/>
            <a:ext cx="8686800" cy="139065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4200">
                <a:latin typeface="Verdana" charset="0"/>
                <a:ea typeface="ＭＳ Ｐゴシック" charset="0"/>
                <a:cs typeface="ＭＳ Ｐゴシック" charset="0"/>
              </a:rPr>
              <a:t>Meaningful Use Requirements Tougher </a:t>
            </a:r>
            <a:r>
              <a:rPr lang="en-US" sz="4100">
                <a:latin typeface="Verdana" charset="0"/>
                <a:ea typeface="ＭＳ Ｐゴシック" charset="0"/>
                <a:cs typeface="ＭＳ Ｐゴシック" charset="0"/>
              </a:rPr>
              <a:t>Each</a:t>
            </a:r>
            <a:r>
              <a:rPr lang="en-US" sz="4200">
                <a:latin typeface="Verdana" charset="0"/>
                <a:ea typeface="ＭＳ Ｐゴシック" charset="0"/>
                <a:cs typeface="ＭＳ Ｐゴシック" charset="0"/>
              </a:rPr>
              <a:t> Year</a:t>
            </a:r>
          </a:p>
        </p:txBody>
      </p:sp>
      <p:grpSp>
        <p:nvGrpSpPr>
          <p:cNvPr id="59394" name="Group 19" descr="As we move towards to goals of health reform (between now and 2015) and as we evolve through the stages defined in slide 10, each stage sets the context for the meaningful use criteria in that stage. For example, the criteria for 2011 11 are largely centered on data capture and sharing."/>
          <p:cNvGrpSpPr>
            <a:grpSpLocks/>
          </p:cNvGrpSpPr>
          <p:nvPr/>
        </p:nvGrpSpPr>
        <p:grpSpPr bwMode="auto">
          <a:xfrm>
            <a:off x="869950" y="1835150"/>
            <a:ext cx="7388225" cy="4313238"/>
            <a:chOff x="672" y="1008"/>
            <a:chExt cx="4751" cy="3146"/>
          </a:xfrm>
        </p:grpSpPr>
        <p:sp>
          <p:nvSpPr>
            <p:cNvPr id="59400" name="TextBox 7"/>
            <p:cNvSpPr txBox="1">
              <a:spLocks noChangeArrowheads="1"/>
            </p:cNvSpPr>
            <p:nvPr/>
          </p:nvSpPr>
          <p:spPr bwMode="auto">
            <a:xfrm>
              <a:off x="672" y="1008"/>
              <a:ext cx="6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b="1">
                  <a:ea typeface="ヒラギノ角ゴ Pro W3" pitchFamily="2" charset="-128"/>
                </a:rPr>
                <a:t>2009</a:t>
              </a:r>
            </a:p>
          </p:txBody>
        </p:sp>
        <p:sp>
          <p:nvSpPr>
            <p:cNvPr id="59401" name="TextBox 8"/>
            <p:cNvSpPr txBox="1">
              <a:spLocks noChangeArrowheads="1"/>
            </p:cNvSpPr>
            <p:nvPr/>
          </p:nvSpPr>
          <p:spPr bwMode="auto">
            <a:xfrm>
              <a:off x="1776" y="1008"/>
              <a:ext cx="6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b="1">
                  <a:ea typeface="ヒラギノ角ゴ Pro W3" pitchFamily="2" charset="-128"/>
                </a:rPr>
                <a:t>2011</a:t>
              </a:r>
            </a:p>
          </p:txBody>
        </p:sp>
        <p:sp>
          <p:nvSpPr>
            <p:cNvPr id="59402" name="TextBox 9"/>
            <p:cNvSpPr txBox="1">
              <a:spLocks noChangeArrowheads="1"/>
            </p:cNvSpPr>
            <p:nvPr/>
          </p:nvSpPr>
          <p:spPr bwMode="auto">
            <a:xfrm>
              <a:off x="2736" y="1008"/>
              <a:ext cx="6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b="1">
                  <a:ea typeface="ヒラギノ角ゴ Pro W3" pitchFamily="2" charset="-128"/>
                </a:rPr>
                <a:t>2013</a:t>
              </a:r>
            </a:p>
          </p:txBody>
        </p:sp>
        <p:sp>
          <p:nvSpPr>
            <p:cNvPr id="59403" name="TextBox 10"/>
            <p:cNvSpPr txBox="1">
              <a:spLocks noChangeArrowheads="1"/>
            </p:cNvSpPr>
            <p:nvPr/>
          </p:nvSpPr>
          <p:spPr bwMode="auto">
            <a:xfrm>
              <a:off x="3696" y="1008"/>
              <a:ext cx="6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b="1">
                  <a:ea typeface="ヒラギノ角ゴ Pro W3" pitchFamily="2" charset="-128"/>
                </a:rPr>
                <a:t>2015</a:t>
              </a:r>
            </a:p>
          </p:txBody>
        </p:sp>
        <p:sp>
          <p:nvSpPr>
            <p:cNvPr id="16" name="Bent Arrow 15"/>
            <p:cNvSpPr/>
            <p:nvPr/>
          </p:nvSpPr>
          <p:spPr bwMode="auto">
            <a:xfrm rot="5400000">
              <a:off x="1583" y="1631"/>
              <a:ext cx="815" cy="531"/>
            </a:xfrm>
            <a:prstGeom prst="bentArrow">
              <a:avLst>
                <a:gd name="adj1" fmla="val 25000"/>
                <a:gd name="adj2" fmla="val 21053"/>
                <a:gd name="adj3" fmla="val 25000"/>
                <a:gd name="adj4" fmla="val 75000"/>
              </a:avLst>
            </a:prstGeom>
            <a:solidFill>
              <a:schemeClr val="accent2">
                <a:lumMod val="40000"/>
                <a:lumOff val="60000"/>
              </a:schemeClr>
            </a:solidFill>
            <a:ln w="9525" cap="flat" cmpd="sng" algn="ctr">
              <a:noFill/>
              <a:prstDash val="solid"/>
              <a:round/>
              <a:headEnd type="none" w="med" len="med"/>
              <a:tailEnd type="none" w="med" len="med"/>
            </a:ln>
            <a:effectLst/>
          </p:spPr>
          <p:txBody>
            <a:bodyPr/>
            <a:lstStyle/>
            <a:p>
              <a:pPr>
                <a:defRPr/>
              </a:pPr>
              <a:endParaRPr lang="en-US">
                <a:latin typeface="Arial" charset="0"/>
                <a:ea typeface="ＭＳ Ｐゴシック" pitchFamily="-110" charset="-128"/>
                <a:cs typeface="Arial" charset="0"/>
              </a:endParaRPr>
            </a:p>
          </p:txBody>
        </p:sp>
        <p:sp>
          <p:nvSpPr>
            <p:cNvPr id="17" name="Bent Arrow 16"/>
            <p:cNvSpPr/>
            <p:nvPr/>
          </p:nvSpPr>
          <p:spPr bwMode="auto">
            <a:xfrm rot="5400000">
              <a:off x="792" y="1704"/>
              <a:ext cx="528" cy="288"/>
            </a:xfrm>
            <a:prstGeom prst="bentArrow">
              <a:avLst>
                <a:gd name="adj1" fmla="val 25000"/>
                <a:gd name="adj2" fmla="val 21053"/>
                <a:gd name="adj3" fmla="val 25000"/>
                <a:gd name="adj4" fmla="val 75000"/>
              </a:avLst>
            </a:prstGeom>
            <a:solidFill>
              <a:schemeClr val="accent2">
                <a:lumMod val="40000"/>
                <a:lumOff val="60000"/>
              </a:schemeClr>
            </a:solidFill>
            <a:ln w="9525" cap="flat" cmpd="sng" algn="ctr">
              <a:noFill/>
              <a:prstDash val="solid"/>
              <a:round/>
              <a:headEnd type="none" w="med" len="med"/>
              <a:tailEnd type="none" w="med" len="med"/>
            </a:ln>
            <a:effectLst/>
          </p:spPr>
          <p:txBody>
            <a:bodyPr/>
            <a:lstStyle/>
            <a:p>
              <a:pPr>
                <a:defRPr/>
              </a:pPr>
              <a:endParaRPr lang="en-US">
                <a:latin typeface="Arial" charset="0"/>
                <a:ea typeface="ＭＳ Ｐゴシック" pitchFamily="-110" charset="-128"/>
                <a:cs typeface="Arial" charset="0"/>
              </a:endParaRPr>
            </a:p>
          </p:txBody>
        </p:sp>
        <p:sp>
          <p:nvSpPr>
            <p:cNvPr id="18" name="Bent Arrow 17"/>
            <p:cNvSpPr/>
            <p:nvPr/>
          </p:nvSpPr>
          <p:spPr bwMode="auto">
            <a:xfrm rot="5400000">
              <a:off x="2473" y="1513"/>
              <a:ext cx="1246" cy="1008"/>
            </a:xfrm>
            <a:prstGeom prst="bentArrow">
              <a:avLst>
                <a:gd name="adj1" fmla="val 25000"/>
                <a:gd name="adj2" fmla="val 21053"/>
                <a:gd name="adj3" fmla="val 25000"/>
                <a:gd name="adj4" fmla="val 75000"/>
              </a:avLst>
            </a:prstGeom>
            <a:solidFill>
              <a:schemeClr val="accent2">
                <a:lumMod val="40000"/>
                <a:lumOff val="60000"/>
              </a:schemeClr>
            </a:solidFill>
            <a:ln w="9525" cap="flat" cmpd="sng" algn="ctr">
              <a:noFill/>
              <a:prstDash val="solid"/>
              <a:round/>
              <a:headEnd type="none" w="med" len="med"/>
              <a:tailEnd type="none" w="med" len="med"/>
            </a:ln>
            <a:effectLst/>
          </p:spPr>
          <p:txBody>
            <a:bodyPr/>
            <a:lstStyle/>
            <a:p>
              <a:pPr>
                <a:defRPr/>
              </a:pPr>
              <a:endParaRPr lang="en-US">
                <a:latin typeface="Arial" charset="0"/>
                <a:ea typeface="ＭＳ Ｐゴシック" pitchFamily="-110" charset="-128"/>
                <a:cs typeface="Arial" charset="0"/>
              </a:endParaRPr>
            </a:p>
          </p:txBody>
        </p:sp>
        <p:sp>
          <p:nvSpPr>
            <p:cNvPr id="19" name="Bent Arrow 18"/>
            <p:cNvSpPr/>
            <p:nvPr/>
          </p:nvSpPr>
          <p:spPr bwMode="auto">
            <a:xfrm rot="5400000">
              <a:off x="3298" y="1655"/>
              <a:ext cx="1875" cy="1247"/>
            </a:xfrm>
            <a:prstGeom prst="bentArrow">
              <a:avLst>
                <a:gd name="adj1" fmla="val 25000"/>
                <a:gd name="adj2" fmla="val 21053"/>
                <a:gd name="adj3" fmla="val 25000"/>
                <a:gd name="adj4" fmla="val 75000"/>
              </a:avLst>
            </a:prstGeom>
            <a:solidFill>
              <a:schemeClr val="accent2">
                <a:lumMod val="40000"/>
                <a:lumOff val="60000"/>
              </a:schemeClr>
            </a:solidFill>
            <a:ln w="9525" cap="flat" cmpd="sng" algn="ctr">
              <a:noFill/>
              <a:prstDash val="solid"/>
              <a:round/>
              <a:headEnd type="none" w="med" len="med"/>
              <a:tailEnd type="none" w="med" len="med"/>
            </a:ln>
            <a:effectLst/>
          </p:spPr>
          <p:txBody>
            <a:bodyPr/>
            <a:lstStyle/>
            <a:p>
              <a:pPr>
                <a:defRPr/>
              </a:pPr>
              <a:endParaRPr lang="en-US">
                <a:latin typeface="Arial" charset="0"/>
                <a:ea typeface="ＭＳ Ｐゴシック" pitchFamily="-110" charset="-128"/>
                <a:cs typeface="Arial" charset="0"/>
              </a:endParaRPr>
            </a:p>
          </p:txBody>
        </p:sp>
        <p:sp>
          <p:nvSpPr>
            <p:cNvPr id="17420" name="Right Arrow 6"/>
            <p:cNvSpPr>
              <a:spLocks noChangeArrowheads="1"/>
            </p:cNvSpPr>
            <p:nvPr/>
          </p:nvSpPr>
          <p:spPr bwMode="auto">
            <a:xfrm>
              <a:off x="814" y="1200"/>
              <a:ext cx="4609" cy="574"/>
            </a:xfrm>
            <a:prstGeom prst="rightArrow">
              <a:avLst>
                <a:gd name="adj1" fmla="val 58417"/>
                <a:gd name="adj2" fmla="val 105247"/>
              </a:avLst>
            </a:prstGeom>
            <a:solidFill>
              <a:schemeClr val="accent2">
                <a:lumMod val="40000"/>
                <a:lumOff val="60000"/>
              </a:schemeClr>
            </a:solidFill>
            <a:ln w="9525" algn="ctr">
              <a:noFill/>
              <a:round/>
              <a:headEnd/>
              <a:tailEnd/>
            </a:ln>
          </p:spPr>
          <p:txBody>
            <a:bodyPr/>
            <a:lstStyle/>
            <a:p>
              <a:pPr algn="ctr">
                <a:defRPr/>
              </a:pPr>
              <a:r>
                <a:rPr lang="en-US" sz="2000" dirty="0">
                  <a:solidFill>
                    <a:schemeClr val="bg1"/>
                  </a:solidFill>
                  <a:latin typeface="Arial" charset="0"/>
                  <a:ea typeface="+mn-ea"/>
                  <a:cs typeface="Arial" charset="0"/>
                </a:rPr>
                <a:t>HIT-Enabled Health Reform</a:t>
              </a:r>
            </a:p>
          </p:txBody>
        </p:sp>
        <p:sp>
          <p:nvSpPr>
            <p:cNvPr id="59409" name="TextBox 20"/>
            <p:cNvSpPr txBox="1">
              <a:spLocks noChangeArrowheads="1"/>
            </p:cNvSpPr>
            <p:nvPr/>
          </p:nvSpPr>
          <p:spPr bwMode="auto">
            <a:xfrm>
              <a:off x="672" y="2256"/>
              <a:ext cx="912" cy="5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a:ea typeface="ヒラギノ角ゴ Pro W3" pitchFamily="2" charset="-128"/>
                </a:rPr>
                <a:t>Meaningful Use Matrix</a:t>
              </a:r>
            </a:p>
            <a:p>
              <a:pPr algn="ctr" eaLnBrk="1" hangingPunct="1"/>
              <a:r>
                <a:rPr lang="en-US" altLang="en-US" sz="1400">
                  <a:ea typeface="ヒラギノ角ゴ Pro W3" pitchFamily="2" charset="-128"/>
                </a:rPr>
                <a:t>(07/17/2009)</a:t>
              </a:r>
            </a:p>
          </p:txBody>
        </p:sp>
        <p:sp>
          <p:nvSpPr>
            <p:cNvPr id="59410" name="TextBox 21"/>
            <p:cNvSpPr txBox="1">
              <a:spLocks noChangeArrowheads="1"/>
            </p:cNvSpPr>
            <p:nvPr/>
          </p:nvSpPr>
          <p:spPr bwMode="auto">
            <a:xfrm>
              <a:off x="1632" y="2447"/>
              <a:ext cx="1008" cy="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a:ea typeface="ヒラギノ角ゴ Pro W3" pitchFamily="2" charset="-128"/>
                </a:rPr>
                <a:t>2011 Meaningful Use  Criteria (</a:t>
              </a:r>
              <a:r>
                <a:rPr lang="en-US" altLang="en-US" sz="1400" b="1">
                  <a:ea typeface="ヒラギノ角ゴ Pro W3" pitchFamily="2" charset="-128"/>
                </a:rPr>
                <a:t>Electronically</a:t>
              </a:r>
              <a:r>
                <a:rPr lang="en-US" altLang="en-US" sz="1400">
                  <a:ea typeface="ヒラギノ角ゴ Pro W3" pitchFamily="2" charset="-128"/>
                </a:rPr>
                <a:t> </a:t>
              </a:r>
              <a:r>
                <a:rPr lang="en-US" altLang="en-US" sz="1400" b="1">
                  <a:ea typeface="ヒラギノ角ゴ Pro W3" pitchFamily="2" charset="-128"/>
                </a:rPr>
                <a:t>Capture/share data</a:t>
              </a:r>
              <a:r>
                <a:rPr lang="en-US" altLang="en-US" sz="1400">
                  <a:ea typeface="ヒラギノ角ゴ Pro W3" pitchFamily="2" charset="-128"/>
                </a:rPr>
                <a:t>)</a:t>
              </a:r>
            </a:p>
          </p:txBody>
        </p:sp>
        <p:sp>
          <p:nvSpPr>
            <p:cNvPr id="59411" name="TextBox 23"/>
            <p:cNvSpPr txBox="1">
              <a:spLocks noChangeArrowheads="1"/>
            </p:cNvSpPr>
            <p:nvPr/>
          </p:nvSpPr>
          <p:spPr bwMode="auto">
            <a:xfrm>
              <a:off x="2736" y="2951"/>
              <a:ext cx="1104" cy="100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a:ea typeface="ヒラギノ角ゴ Pro W3" pitchFamily="2" charset="-128"/>
                </a:rPr>
                <a:t>2013 Meaningful Use Criteria</a:t>
              </a:r>
            </a:p>
            <a:p>
              <a:pPr algn="ctr" eaLnBrk="1" hangingPunct="1"/>
              <a:r>
                <a:rPr lang="en-US" altLang="en-US" sz="1400">
                  <a:ea typeface="ヒラギノ角ゴ Pro W3" pitchFamily="2" charset="-128"/>
                </a:rPr>
                <a:t>(</a:t>
              </a:r>
              <a:r>
                <a:rPr lang="en-US" altLang="en-US" sz="1400" b="1">
                  <a:ea typeface="ヒラギノ角ゴ Pro W3" pitchFamily="2" charset="-128"/>
                </a:rPr>
                <a:t>Advanced care processes with HIT decision support</a:t>
              </a:r>
              <a:r>
                <a:rPr lang="en-US" altLang="en-US" sz="1400">
                  <a:ea typeface="ヒラギノ角ゴ Pro W3" pitchFamily="2" charset="-128"/>
                </a:rPr>
                <a:t>)</a:t>
              </a:r>
            </a:p>
          </p:txBody>
        </p:sp>
        <p:sp>
          <p:nvSpPr>
            <p:cNvPr id="59412" name="TextBox 24"/>
            <p:cNvSpPr txBox="1">
              <a:spLocks noChangeArrowheads="1"/>
            </p:cNvSpPr>
            <p:nvPr/>
          </p:nvSpPr>
          <p:spPr bwMode="auto">
            <a:xfrm>
              <a:off x="4080" y="3304"/>
              <a:ext cx="1056" cy="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1400">
                  <a:ea typeface="ヒラギノ角ゴ Pro W3" pitchFamily="2" charset="-128"/>
                </a:rPr>
                <a:t>2015 Meaningful Use Criteria (</a:t>
              </a:r>
              <a:r>
                <a:rPr lang="en-US" altLang="en-US" sz="1400" b="1">
                  <a:ea typeface="ヒラギノ角ゴ Pro W3" pitchFamily="2" charset="-128"/>
                </a:rPr>
                <a:t>Improve Outcomes Using HIT</a:t>
              </a:r>
              <a:r>
                <a:rPr lang="en-US" altLang="en-US" sz="1400">
                  <a:ea typeface="ヒラギノ角ゴ Pro W3" pitchFamily="2" charset="-128"/>
                </a:rPr>
                <a:t>)</a:t>
              </a:r>
            </a:p>
          </p:txBody>
        </p:sp>
      </p:grpSp>
      <p:sp>
        <p:nvSpPr>
          <p:cNvPr id="31748" name="Rectangle 50"/>
          <p:cNvSpPr>
            <a:spLocks noChangeArrowheads="1"/>
          </p:cNvSpPr>
          <p:nvPr/>
        </p:nvSpPr>
        <p:spPr bwMode="auto">
          <a:xfrm>
            <a:off x="1714500" y="1836738"/>
            <a:ext cx="692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defRPr/>
            </a:pPr>
            <a:r>
              <a:rPr lang="en-US" b="1">
                <a:latin typeface="Arial" charset="0"/>
                <a:ea typeface="ＭＳ Ｐゴシック" charset="0"/>
              </a:rPr>
              <a:t>2010</a:t>
            </a:r>
          </a:p>
        </p:txBody>
      </p:sp>
      <p:graphicFrame>
        <p:nvGraphicFramePr>
          <p:cNvPr id="2" name="Diagram 1"/>
          <p:cNvGraphicFramePr/>
          <p:nvPr/>
        </p:nvGraphicFramePr>
        <p:xfrm>
          <a:off x="1712913" y="2887663"/>
          <a:ext cx="1187450" cy="5238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1750" name="Rectangle 113"/>
          <p:cNvSpPr>
            <a:spLocks noChangeArrowheads="1"/>
          </p:cNvSpPr>
          <p:nvPr/>
        </p:nvSpPr>
        <p:spPr bwMode="auto">
          <a:xfrm>
            <a:off x="254000" y="2922588"/>
            <a:ext cx="1187450" cy="509587"/>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anchor="ctr"/>
          <a:lstStyle/>
          <a:p>
            <a:pPr algn="ctr">
              <a:defRPr/>
            </a:pPr>
            <a:r>
              <a:rPr lang="en-US" sz="1400">
                <a:latin typeface="Arial" charset="0"/>
                <a:ea typeface="ＭＳ Ｐゴシック" charset="0"/>
              </a:rPr>
              <a:t>ARRA</a:t>
            </a:r>
          </a:p>
          <a:p>
            <a:pPr algn="ctr">
              <a:defRPr/>
            </a:pPr>
            <a:r>
              <a:rPr lang="en-US" sz="1400">
                <a:latin typeface="Arial" charset="0"/>
                <a:ea typeface="ＭＳ Ｐゴシック" charset="0"/>
              </a:rPr>
              <a:t>(02/17/2009)</a:t>
            </a:r>
          </a:p>
        </p:txBody>
      </p:sp>
      <p:sp>
        <p:nvSpPr>
          <p:cNvPr id="5939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5584E0D-5DCB-40A6-9E72-A138D15EA167}" type="slidenum">
              <a:rPr lang="en-US" altLang="en-US" sz="1000"/>
              <a:pPr eaLnBrk="1" hangingPunct="1"/>
              <a:t>24</a:t>
            </a:fld>
            <a:endParaRPr lang="en-US" altLang="en-US" sz="1000"/>
          </a:p>
        </p:txBody>
      </p:sp>
      <p:sp>
        <p:nvSpPr>
          <p:cNvPr id="59399" name="TextBox 22"/>
          <p:cNvSpPr txBox="1">
            <a:spLocks noChangeArrowheads="1"/>
          </p:cNvSpPr>
          <p:nvPr/>
        </p:nvSpPr>
        <p:spPr bwMode="auto">
          <a:xfrm>
            <a:off x="254000" y="5638800"/>
            <a:ext cx="379412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00"/>
              <a:t>Public domain image obtained from https://www.cms.gov</a:t>
            </a:r>
          </a:p>
        </p:txBody>
      </p:sp>
    </p:spTree>
    <p:custDataLst>
      <p:tags r:id="rId1"/>
    </p:custDataLst>
  </p:cSld>
  <p:clrMapOvr>
    <a:masterClrMapping/>
  </p:clrMapOvr>
  <p:transition spd="slow" advTm="50529"/>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4"/>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a:solidFill>
                  <a:schemeClr val="tx1"/>
                </a:solidFill>
                <a:latin typeface="Verdana" charset="0"/>
                <a:ea typeface="ＭＳ Ｐゴシック" charset="0"/>
              </a:rPr>
              <a:t>Meaningful Use </a:t>
            </a:r>
          </a:p>
        </p:txBody>
      </p:sp>
      <p:sp>
        <p:nvSpPr>
          <p:cNvPr id="24579" name="Rectangle 5"/>
          <p:cNvSpPr>
            <a:spLocks noGrp="1" noChangeArrowheads="1"/>
          </p:cNvSpPr>
          <p:nvPr>
            <p:ph type="body" idx="1"/>
          </p:nvPr>
        </p:nvSpPr>
        <p:spPr>
          <a:xfrm>
            <a:off x="457200" y="1524000"/>
            <a:ext cx="8229600" cy="46021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a:defRPr/>
            </a:pPr>
            <a:r>
              <a:rPr lang="en-US" sz="2800" dirty="0" smtClean="0">
                <a:ea typeface="ＭＳ Ｐゴシック" charset="0"/>
              </a:rPr>
              <a:t>These objectives </a:t>
            </a:r>
            <a:r>
              <a:rPr lang="en-US" sz="2800" dirty="0" smtClean="0">
                <a:ea typeface="ＭＳ Ｐゴシック" charset="0"/>
              </a:rPr>
              <a:t>evolved </a:t>
            </a:r>
            <a:r>
              <a:rPr lang="en-US" sz="2800" dirty="0" smtClean="0">
                <a:ea typeface="ＭＳ Ｐゴシック" charset="0"/>
              </a:rPr>
              <a:t>in three stages over the five years:</a:t>
            </a:r>
          </a:p>
          <a:p>
            <a:pPr lvl="1">
              <a:defRPr/>
            </a:pPr>
            <a:r>
              <a:rPr lang="en-US" sz="2400" dirty="0" smtClean="0">
                <a:ea typeface="ＭＳ Ｐゴシック" charset="0"/>
              </a:rPr>
              <a:t>2011-2012:  Stage 1 Data capture and sharing</a:t>
            </a:r>
          </a:p>
          <a:p>
            <a:pPr lvl="1">
              <a:defRPr/>
            </a:pPr>
            <a:r>
              <a:rPr lang="en-US" sz="2400" dirty="0" smtClean="0">
                <a:ea typeface="ＭＳ Ｐゴシック" charset="0"/>
              </a:rPr>
              <a:t>2014: Stage 2 Advance clinical processes</a:t>
            </a:r>
          </a:p>
          <a:p>
            <a:pPr lvl="1">
              <a:defRPr/>
            </a:pPr>
            <a:r>
              <a:rPr lang="en-US" sz="2400" dirty="0" smtClean="0">
                <a:ea typeface="ＭＳ Ｐゴシック" charset="0"/>
              </a:rPr>
              <a:t>2016: Stage 3 Improved outcomes</a:t>
            </a:r>
          </a:p>
          <a:p>
            <a:pPr>
              <a:defRPr/>
            </a:pPr>
            <a:r>
              <a:rPr lang="en-US" dirty="0" smtClean="0">
                <a:ea typeface="ＭＳ Ｐゴシック" charset="0"/>
              </a:rPr>
              <a:t>Meaningful Use Specifications:</a:t>
            </a:r>
            <a:r>
              <a:rPr lang="en-US" sz="2400" dirty="0" smtClean="0">
                <a:ea typeface="ＭＳ Ｐゴシック" charset="0"/>
              </a:rPr>
              <a:t> </a:t>
            </a:r>
          </a:p>
          <a:p>
            <a:pPr marL="0" indent="0">
              <a:buFontTx/>
              <a:buNone/>
              <a:defRPr/>
            </a:pPr>
            <a:r>
              <a:rPr lang="en-US" sz="2000" dirty="0" smtClean="0">
                <a:ea typeface="ＭＳ Ｐゴシック" charset="0"/>
                <a:hlinkClick r:id="rId4"/>
              </a:rPr>
              <a:t>https://</a:t>
            </a:r>
            <a:r>
              <a:rPr lang="en-US" sz="2000" dirty="0" smtClean="0">
                <a:ea typeface="ＭＳ Ｐゴシック" charset="0"/>
                <a:hlinkClick r:id="rId4"/>
              </a:rPr>
              <a:t>www.healthit.gov/providers-professionals/meaningful-use-definition-objectives</a:t>
            </a:r>
            <a:r>
              <a:rPr lang="en-US" sz="2000" dirty="0" smtClean="0">
                <a:ea typeface="ＭＳ Ｐゴシック" charset="0"/>
              </a:rPr>
              <a:t> </a:t>
            </a:r>
            <a:endParaRPr lang="en-US" sz="2400" dirty="0">
              <a:ea typeface="ＭＳ Ｐゴシック" charset="0"/>
            </a:endParaRPr>
          </a:p>
          <a:p>
            <a:pPr lvl="1">
              <a:defRPr/>
            </a:pPr>
            <a:r>
              <a:rPr lang="en-US" sz="2400" dirty="0" smtClean="0">
                <a:ea typeface="ＭＳ Ｐゴシック" charset="0"/>
              </a:rPr>
              <a:t>EHR Meaningful Use Specification Sheets for eligible professionals (EPs) [PDF]</a:t>
            </a:r>
          </a:p>
          <a:p>
            <a:pPr lvl="1">
              <a:defRPr/>
            </a:pPr>
            <a:r>
              <a:rPr lang="en-US" sz="2400" dirty="0" smtClean="0">
                <a:ea typeface="ＭＳ Ｐゴシック" charset="0"/>
              </a:rPr>
              <a:t>Meaningful use specifications for eligible hospitals [PDF]</a:t>
            </a:r>
          </a:p>
          <a:p>
            <a:pPr>
              <a:defRPr/>
            </a:pPr>
            <a:endParaRPr lang="en-US" sz="2800" dirty="0" smtClean="0">
              <a:ea typeface="ＭＳ Ｐゴシック" charset="0"/>
            </a:endParaRPr>
          </a:p>
        </p:txBody>
      </p:sp>
      <p:sp>
        <p:nvSpPr>
          <p:cNvPr id="6349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107F2CC-2A4C-4C80-994F-E7FE5484E816}" type="slidenum">
              <a:rPr lang="en-US" altLang="en-US" sz="1000"/>
              <a:pPr eaLnBrk="1" hangingPunct="1"/>
              <a:t>25</a:t>
            </a:fld>
            <a:endParaRPr lang="en-US" altLang="en-US" sz="1000"/>
          </a:p>
        </p:txBody>
      </p:sp>
    </p:spTree>
    <p:custDataLst>
      <p:tags r:id="rId1"/>
    </p:custDataLst>
  </p:cSld>
  <p:clrMapOvr>
    <a:masterClrMapping/>
  </p:clrMapOvr>
  <p:transition advTm="41779"/>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25358"/>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a:defRPr/>
            </a:pPr>
            <a:r>
              <a:rPr lang="en-US" dirty="0" smtClean="0">
                <a:latin typeface="Verdana" charset="0"/>
                <a:ea typeface="ＭＳ Ｐゴシック" charset="0"/>
              </a:rPr>
              <a:t>Pause!!</a:t>
            </a:r>
            <a:br>
              <a:rPr lang="en-US" dirty="0" smtClean="0">
                <a:latin typeface="Verdana" charset="0"/>
                <a:ea typeface="ＭＳ Ｐゴシック" charset="0"/>
              </a:rPr>
            </a:br>
            <a:r>
              <a:rPr lang="en-US" dirty="0" smtClean="0">
                <a:latin typeface="Verdana" charset="0"/>
                <a:ea typeface="ＭＳ Ｐゴシック" charset="0"/>
              </a:rPr>
              <a:t/>
            </a:r>
            <a:br>
              <a:rPr lang="en-US" dirty="0" smtClean="0">
                <a:latin typeface="Verdana" charset="0"/>
                <a:ea typeface="ＭＳ Ｐゴシック" charset="0"/>
              </a:rPr>
            </a:br>
            <a:r>
              <a:rPr lang="en-US" dirty="0" smtClean="0">
                <a:latin typeface="Verdana" charset="0"/>
                <a:ea typeface="ＭＳ Ｐゴシック" charset="0"/>
              </a:rPr>
              <a:t>Workflow </a:t>
            </a:r>
            <a:r>
              <a:rPr lang="en-US" dirty="0">
                <a:latin typeface="Verdana" charset="0"/>
                <a:ea typeface="ＭＳ Ｐゴシック" charset="0"/>
              </a:rPr>
              <a:t>Analysis and </a:t>
            </a:r>
            <a:r>
              <a:rPr lang="en-US" dirty="0" smtClean="0">
                <a:latin typeface="Verdana" charset="0"/>
                <a:ea typeface="ＭＳ Ｐゴシック" charset="0"/>
              </a:rPr>
              <a:t>Redesign</a:t>
            </a:r>
            <a:endParaRPr lang="en-US" dirty="0">
              <a:ea typeface="ＭＳ Ｐゴシック" charset="0"/>
            </a:endParaRPr>
          </a:p>
        </p:txBody>
      </p:sp>
      <p:sp>
        <p:nvSpPr>
          <p:cNvPr id="11878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288B8A-ACF8-4C48-9D36-4B2425ED5EB6}" type="slidenum">
              <a:rPr lang="en-US" altLang="en-US" sz="1000"/>
              <a:pPr eaLnBrk="1" hangingPunct="1"/>
              <a:t>26</a:t>
            </a:fld>
            <a:endParaRPr lang="en-US" altLang="en-US" sz="10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Workflow is a Process</a:t>
            </a:r>
          </a:p>
        </p:txBody>
      </p:sp>
      <p:sp>
        <p:nvSpPr>
          <p:cNvPr id="12291"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buFontTx/>
              <a:buNone/>
              <a:defRPr/>
            </a:pPr>
            <a:r>
              <a:rPr dirty="0">
                <a:ea typeface="ＭＳ Ｐゴシック" charset="0"/>
              </a:rPr>
              <a:t>Workflow includes:</a:t>
            </a:r>
          </a:p>
          <a:p>
            <a:pPr eaLnBrk="1" hangingPunct="1">
              <a:defRPr/>
            </a:pPr>
            <a:r>
              <a:rPr dirty="0">
                <a:ea typeface="ＭＳ Ｐゴシック" charset="0"/>
              </a:rPr>
              <a:t>How tasks are accomplished</a:t>
            </a:r>
          </a:p>
          <a:p>
            <a:pPr lvl="2" eaLnBrk="1" hangingPunct="1">
              <a:defRPr/>
            </a:pPr>
            <a:r>
              <a:rPr dirty="0">
                <a:ea typeface="ＭＳ Ｐゴシック" charset="0"/>
              </a:rPr>
              <a:t> By whom</a:t>
            </a:r>
          </a:p>
          <a:p>
            <a:pPr lvl="2" eaLnBrk="1" hangingPunct="1">
              <a:defRPr/>
            </a:pPr>
            <a:r>
              <a:rPr dirty="0">
                <a:ea typeface="ＭＳ Ｐゴシック" charset="0"/>
              </a:rPr>
              <a:t> Task order</a:t>
            </a:r>
          </a:p>
          <a:p>
            <a:pPr lvl="2" eaLnBrk="1" hangingPunct="1">
              <a:defRPr/>
            </a:pPr>
            <a:r>
              <a:rPr dirty="0">
                <a:ea typeface="ＭＳ Ｐゴシック" charset="0"/>
              </a:rPr>
              <a:t> Task priority</a:t>
            </a:r>
          </a:p>
          <a:p>
            <a:pPr eaLnBrk="1" hangingPunct="1">
              <a:defRPr/>
            </a:pPr>
            <a:r>
              <a:rPr dirty="0">
                <a:ea typeface="ＭＳ Ｐゴシック" charset="0"/>
              </a:rPr>
              <a:t>Choices and decisions</a:t>
            </a:r>
          </a:p>
          <a:p>
            <a:pPr eaLnBrk="1" hangingPunct="1">
              <a:defRPr/>
            </a:pPr>
            <a:r>
              <a:rPr dirty="0">
                <a:ea typeface="ＭＳ Ｐゴシック" charset="0"/>
              </a:rPr>
              <a:t>Location</a:t>
            </a:r>
          </a:p>
          <a:p>
            <a:pPr eaLnBrk="1" hangingPunct="1">
              <a:defRPr/>
            </a:pPr>
            <a:r>
              <a:rPr dirty="0">
                <a:ea typeface="ＭＳ Ｐゴシック" charset="0"/>
              </a:rPr>
              <a:t>Information needs</a:t>
            </a:r>
          </a:p>
          <a:p>
            <a:pPr lvl="1" eaLnBrk="1" hangingPunct="1">
              <a:defRPr/>
            </a:pPr>
            <a:endParaRPr b="1" dirty="0">
              <a:ea typeface="ＭＳ Ｐゴシック" charset="0"/>
            </a:endParaRPr>
          </a:p>
          <a:p>
            <a:pPr eaLnBrk="1" hangingPunct="1">
              <a:defRPr/>
            </a:pPr>
            <a:endParaRPr dirty="0">
              <a:ea typeface="ＭＳ Ｐゴシック" charset="0"/>
            </a:endParaRPr>
          </a:p>
        </p:txBody>
      </p:sp>
      <p:sp>
        <p:nvSpPr>
          <p:cNvPr id="7168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37289DF-34A6-43CD-B6E3-FF7CD9715843}" type="slidenum">
              <a:rPr lang="en-US" altLang="en-US" sz="1000">
                <a:solidFill>
                  <a:srgbClr val="000000"/>
                </a:solidFill>
              </a:rPr>
              <a:pPr eaLnBrk="1" hangingPunct="1"/>
              <a:t>27</a:t>
            </a:fld>
            <a:endParaRPr lang="en-US" altLang="en-US" sz="1000">
              <a:solidFill>
                <a:srgbClr val="000000"/>
              </a:solidFill>
            </a:endParaRPr>
          </a:p>
        </p:txBody>
      </p:sp>
    </p:spTree>
    <p:custDataLst>
      <p:tags r:id="rId1"/>
    </p:custDataLst>
  </p:cSld>
  <p:clrMapOvr>
    <a:masterClrMapping/>
  </p:clrMapOvr>
  <p:transition advTm="47079"/>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Clinical Care Activities </a:t>
            </a:r>
          </a:p>
        </p:txBody>
      </p:sp>
      <p:sp>
        <p:nvSpPr>
          <p:cNvPr id="13315" name="Rectangle 3"/>
          <p:cNvSpPr>
            <a:spLocks noGrp="1" noChangeArrowheads="1"/>
          </p:cNvSpPr>
          <p:nvPr>
            <p:ph sz="half" idx="1"/>
          </p:nvPr>
        </p:nvSpPr>
        <p:spPr>
          <a:xfrm>
            <a:off x="457200" y="1600200"/>
            <a:ext cx="77724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sz="2400" dirty="0">
                <a:solidFill>
                  <a:srgbClr val="FF0000"/>
                </a:solidFill>
                <a:ea typeface="ＭＳ Ｐゴシック" charset="0"/>
              </a:rPr>
              <a:t>Interaction</a:t>
            </a:r>
            <a:r>
              <a:rPr sz="2400" dirty="0">
                <a:ea typeface="ＭＳ Ｐゴシック" charset="0"/>
              </a:rPr>
              <a:t> with patients</a:t>
            </a:r>
          </a:p>
          <a:p>
            <a:pPr eaLnBrk="1" hangingPunct="1">
              <a:defRPr/>
            </a:pPr>
            <a:r>
              <a:rPr sz="2400" dirty="0">
                <a:ea typeface="ＭＳ Ｐゴシック" charset="0"/>
              </a:rPr>
              <a:t>Verbal and physical </a:t>
            </a:r>
            <a:r>
              <a:rPr sz="2400" dirty="0">
                <a:solidFill>
                  <a:srgbClr val="FF0000"/>
                </a:solidFill>
                <a:ea typeface="ＭＳ Ｐゴシック" charset="0"/>
              </a:rPr>
              <a:t>assessment</a:t>
            </a:r>
          </a:p>
          <a:p>
            <a:pPr eaLnBrk="1" hangingPunct="1">
              <a:defRPr/>
            </a:pPr>
            <a:r>
              <a:rPr sz="2400" dirty="0">
                <a:solidFill>
                  <a:srgbClr val="FF0000"/>
                </a:solidFill>
                <a:ea typeface="ＭＳ Ｐゴシック" charset="0"/>
              </a:rPr>
              <a:t>Prescribing</a:t>
            </a:r>
            <a:r>
              <a:rPr sz="2400" dirty="0">
                <a:ea typeface="ＭＳ Ｐゴシック" charset="0"/>
              </a:rPr>
              <a:t> and conducting diagnostic tests</a:t>
            </a:r>
          </a:p>
          <a:p>
            <a:pPr eaLnBrk="1" hangingPunct="1">
              <a:defRPr/>
            </a:pPr>
            <a:r>
              <a:rPr sz="2400" dirty="0">
                <a:ea typeface="ＭＳ Ｐゴシック" charset="0"/>
              </a:rPr>
              <a:t>Decision making and </a:t>
            </a:r>
            <a:r>
              <a:rPr sz="2400" dirty="0">
                <a:solidFill>
                  <a:srgbClr val="FF0000"/>
                </a:solidFill>
                <a:ea typeface="ＭＳ Ｐゴシック" charset="0"/>
              </a:rPr>
              <a:t>diagnosis</a:t>
            </a:r>
          </a:p>
          <a:p>
            <a:pPr eaLnBrk="1" hangingPunct="1">
              <a:defRPr/>
            </a:pPr>
            <a:r>
              <a:rPr sz="2400" dirty="0">
                <a:ea typeface="ＭＳ Ｐゴシック" charset="0"/>
              </a:rPr>
              <a:t>Developing a </a:t>
            </a:r>
            <a:r>
              <a:rPr sz="2400" dirty="0">
                <a:solidFill>
                  <a:srgbClr val="FF0000"/>
                </a:solidFill>
                <a:ea typeface="ＭＳ Ｐゴシック" charset="0"/>
              </a:rPr>
              <a:t>treatment plan</a:t>
            </a:r>
          </a:p>
          <a:p>
            <a:pPr eaLnBrk="1" hangingPunct="1">
              <a:defRPr/>
            </a:pPr>
            <a:r>
              <a:rPr sz="2400" dirty="0">
                <a:ea typeface="ＭＳ Ｐゴシック" charset="0"/>
              </a:rPr>
              <a:t>Assessing compliance with treatment regimen </a:t>
            </a:r>
          </a:p>
          <a:p>
            <a:pPr eaLnBrk="1" hangingPunct="1">
              <a:defRPr/>
            </a:pPr>
            <a:r>
              <a:rPr sz="2400" dirty="0">
                <a:ea typeface="ＭＳ Ｐゴシック" charset="0"/>
              </a:rPr>
              <a:t>Patient education</a:t>
            </a:r>
          </a:p>
          <a:p>
            <a:pPr eaLnBrk="1" hangingPunct="1">
              <a:defRPr/>
            </a:pPr>
            <a:r>
              <a:rPr sz="2400" dirty="0">
                <a:ea typeface="ＭＳ Ｐゴシック" charset="0"/>
              </a:rPr>
              <a:t>Records creation and management</a:t>
            </a:r>
          </a:p>
          <a:p>
            <a:pPr eaLnBrk="1" hangingPunct="1">
              <a:defRPr/>
            </a:pPr>
            <a:r>
              <a:rPr sz="2400" dirty="0">
                <a:ea typeface="ＭＳ Ｐゴシック" charset="0"/>
              </a:rPr>
              <a:t>Determination of confidentiality / privacy requirements</a:t>
            </a:r>
          </a:p>
        </p:txBody>
      </p:sp>
      <p:sp>
        <p:nvSpPr>
          <p:cNvPr id="7373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27DB0E3-97BE-434D-94FE-BEE368780FB3}" type="slidenum">
              <a:rPr lang="en-US" altLang="en-US" sz="1800">
                <a:solidFill>
                  <a:srgbClr val="000000"/>
                </a:solidFill>
              </a:rPr>
              <a:pPr eaLnBrk="1" hangingPunct="1"/>
              <a:t>28</a:t>
            </a:fld>
            <a:endParaRPr lang="en-US" altLang="en-US" sz="1800">
              <a:solidFill>
                <a:srgbClr val="000000"/>
              </a:solidFill>
            </a:endParaRPr>
          </a:p>
        </p:txBody>
      </p:sp>
    </p:spTree>
    <p:custDataLst>
      <p:tags r:id="rId1"/>
    </p:custDataLst>
  </p:cSld>
  <p:clrMapOvr>
    <a:masterClrMapping/>
  </p:clrMapOvr>
  <p:transition advTm="30579"/>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Administrative Activities </a:t>
            </a:r>
          </a:p>
        </p:txBody>
      </p:sp>
      <p:sp>
        <p:nvSpPr>
          <p:cNvPr id="14339" name="Rectangle 4"/>
          <p:cNvSpPr>
            <a:spLocks noGrp="1" noChangeArrowheads="1"/>
          </p:cNvSpPr>
          <p:nvPr>
            <p:ph sz="half" idx="1"/>
          </p:nvPr>
        </p:nvSpPr>
        <p:spPr>
          <a:xfrm>
            <a:off x="762000" y="1600200"/>
            <a:ext cx="79248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ea typeface="ＭＳ Ｐゴシック" charset="0"/>
              </a:rPr>
              <a:t>Patient flow and efficient intake </a:t>
            </a:r>
          </a:p>
          <a:p>
            <a:pPr lvl="1" eaLnBrk="1" hangingPunct="1">
              <a:defRPr/>
            </a:pPr>
            <a:r>
              <a:rPr dirty="0">
                <a:solidFill>
                  <a:srgbClr val="FF0000"/>
                </a:solidFill>
                <a:ea typeface="ＭＳ Ｐゴシック" charset="0"/>
              </a:rPr>
              <a:t>Scheduling</a:t>
            </a:r>
          </a:p>
          <a:p>
            <a:pPr eaLnBrk="1" hangingPunct="1">
              <a:defRPr/>
            </a:pPr>
            <a:r>
              <a:rPr dirty="0">
                <a:ea typeface="ＭＳ Ｐゴシック" charset="0"/>
              </a:rPr>
              <a:t>Patient tracking internally and externally</a:t>
            </a:r>
          </a:p>
          <a:p>
            <a:pPr lvl="1" eaLnBrk="1" hangingPunct="1">
              <a:defRPr/>
            </a:pPr>
            <a:r>
              <a:rPr dirty="0">
                <a:solidFill>
                  <a:srgbClr val="FF0000"/>
                </a:solidFill>
                <a:ea typeface="ＭＳ Ｐゴシック" charset="0"/>
              </a:rPr>
              <a:t>Transportation</a:t>
            </a:r>
          </a:p>
          <a:p>
            <a:pPr eaLnBrk="1" hangingPunct="1">
              <a:defRPr/>
            </a:pPr>
            <a:r>
              <a:rPr dirty="0">
                <a:ea typeface="ＭＳ Ｐゴシック" charset="0"/>
              </a:rPr>
              <a:t>Coordination of </a:t>
            </a:r>
            <a:r>
              <a:rPr dirty="0">
                <a:solidFill>
                  <a:srgbClr val="FF0000"/>
                </a:solidFill>
                <a:ea typeface="ＭＳ Ｐゴシック" charset="0"/>
              </a:rPr>
              <a:t>billing</a:t>
            </a:r>
            <a:r>
              <a:rPr dirty="0">
                <a:ea typeface="ＭＳ Ｐゴシック" charset="0"/>
              </a:rPr>
              <a:t> for services</a:t>
            </a:r>
          </a:p>
          <a:p>
            <a:pPr eaLnBrk="1" hangingPunct="1">
              <a:defRPr/>
            </a:pPr>
            <a:r>
              <a:rPr dirty="0">
                <a:ea typeface="ＭＳ Ｐゴシック" charset="0"/>
              </a:rPr>
              <a:t>Making consultations and </a:t>
            </a:r>
            <a:r>
              <a:rPr dirty="0">
                <a:solidFill>
                  <a:srgbClr val="FF0000"/>
                </a:solidFill>
                <a:ea typeface="ＭＳ Ｐゴシック" charset="0"/>
              </a:rPr>
              <a:t>referrals</a:t>
            </a:r>
          </a:p>
          <a:p>
            <a:pPr eaLnBrk="1" hangingPunct="1">
              <a:defRPr/>
            </a:pPr>
            <a:r>
              <a:rPr dirty="0">
                <a:ea typeface="ＭＳ Ｐゴシック" charset="0"/>
              </a:rPr>
              <a:t>Facilities and </a:t>
            </a:r>
            <a:r>
              <a:rPr dirty="0">
                <a:solidFill>
                  <a:srgbClr val="FF0000"/>
                </a:solidFill>
                <a:ea typeface="ＭＳ Ｐゴシック" charset="0"/>
              </a:rPr>
              <a:t>supplies services and maintenance</a:t>
            </a:r>
          </a:p>
          <a:p>
            <a:pPr eaLnBrk="1" hangingPunct="1">
              <a:buFontTx/>
              <a:buNone/>
              <a:defRPr/>
            </a:pPr>
            <a:endParaRPr dirty="0">
              <a:ea typeface="ＭＳ Ｐゴシック" charset="0"/>
            </a:endParaRPr>
          </a:p>
        </p:txBody>
      </p:sp>
      <p:sp>
        <p:nvSpPr>
          <p:cNvPr id="7577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FF6EA03-6E5B-4C0F-8AA0-B75594D56BF8}" type="slidenum">
              <a:rPr lang="en-US" altLang="en-US" sz="1800">
                <a:solidFill>
                  <a:srgbClr val="000000"/>
                </a:solidFill>
              </a:rPr>
              <a:pPr eaLnBrk="1" hangingPunct="1"/>
              <a:t>29</a:t>
            </a:fld>
            <a:endParaRPr lang="en-US" altLang="en-US" sz="1800">
              <a:solidFill>
                <a:srgbClr val="000000"/>
              </a:solidFill>
            </a:endParaRPr>
          </a:p>
        </p:txBody>
      </p:sp>
    </p:spTree>
    <p:custDataLst>
      <p:tags r:id="rId1"/>
    </p:custDataLst>
  </p:cSld>
  <p:clrMapOvr>
    <a:masterClrMapping/>
  </p:clrMapOvr>
  <p:transition advTm="26299"/>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4800" y="0"/>
            <a:ext cx="847725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3200" dirty="0">
                <a:latin typeface="Verdana" charset="0"/>
                <a:ea typeface="ＭＳ Ｐゴシック" charset="0"/>
              </a:rPr>
              <a:t>Why is Health Care Process Analysis and Redesign Important?</a:t>
            </a:r>
          </a:p>
        </p:txBody>
      </p:sp>
      <p:sp>
        <p:nvSpPr>
          <p:cNvPr id="24579" name="Rectangle 3"/>
          <p:cNvSpPr>
            <a:spLocks noGrp="1" noChangeArrowheads="1"/>
          </p:cNvSpPr>
          <p:nvPr>
            <p:ph type="body" idx="1"/>
          </p:nvPr>
        </p:nvSpPr>
        <p:spPr>
          <a:xfrm>
            <a:off x="304799" y="1360487"/>
            <a:ext cx="5945529" cy="4693071"/>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2400" dirty="0" smtClean="0"/>
              <a:t>Medical </a:t>
            </a:r>
            <a:r>
              <a:rPr lang="en-US" sz="2400" dirty="0"/>
              <a:t>errors rank behind heart disease and cancer as the third leading cause of death in the U.S., Johns Hopkins researchers say</a:t>
            </a:r>
            <a:r>
              <a:rPr lang="en-US" sz="2400" dirty="0" smtClean="0"/>
              <a:t>.</a:t>
            </a:r>
          </a:p>
          <a:p>
            <a:pPr eaLnBrk="1" hangingPunct="1">
              <a:defRPr/>
            </a:pPr>
            <a:endParaRPr lang="en-US" sz="2400" baseline="30000" dirty="0" smtClean="0">
              <a:ea typeface="ＭＳ Ｐゴシック" charset="0"/>
            </a:endParaRPr>
          </a:p>
          <a:p>
            <a:pPr eaLnBrk="1" hangingPunct="1">
              <a:defRPr/>
            </a:pPr>
            <a:r>
              <a:rPr lang="en-US" sz="2400" dirty="0">
                <a:ea typeface="ＭＳ Ｐゴシック" charset="0"/>
              </a:rPr>
              <a:t>250,000 or more people die annually in the US due to medical </a:t>
            </a:r>
            <a:r>
              <a:rPr lang="en-US" sz="2400" dirty="0" smtClean="0">
                <a:ea typeface="ＭＳ Ｐゴシック" charset="0"/>
              </a:rPr>
              <a:t>errors</a:t>
            </a:r>
          </a:p>
          <a:p>
            <a:pPr eaLnBrk="1" hangingPunct="1">
              <a:defRPr/>
            </a:pPr>
            <a:r>
              <a:rPr lang="en-US" sz="2400" dirty="0"/>
              <a:t>call for changes in death certificates to better tabulate fatal lapses in care</a:t>
            </a:r>
            <a:endParaRPr lang="en-US" sz="1800" baseline="30000" dirty="0">
              <a:ea typeface="ＭＳ Ｐゴシック" charset="0"/>
            </a:endParaRPr>
          </a:p>
          <a:p>
            <a:pPr eaLnBrk="1" hangingPunct="1">
              <a:defRPr/>
            </a:pPr>
            <a:endParaRPr lang="en-US" sz="2400" baseline="30000" dirty="0">
              <a:ea typeface="ＭＳ Ｐゴシック" charset="0"/>
            </a:endParaRPr>
          </a:p>
          <a:p>
            <a:pPr eaLnBrk="1" hangingPunct="1">
              <a:defRPr/>
            </a:pPr>
            <a:r>
              <a:rPr lang="en-US" sz="2000" dirty="0">
                <a:ea typeface="ＭＳ Ｐゴシック" charset="0"/>
                <a:hlinkClick r:id="rId4"/>
              </a:rPr>
              <a:t>http://www.npr.org/sections/health-shots/2016/05/03/476636183/death-certificates-undercount-toll-of-medical-errors</a:t>
            </a:r>
            <a:endParaRPr lang="en-US" sz="3600" dirty="0">
              <a:ea typeface="ＭＳ Ｐゴシック" charset="0"/>
            </a:endParaRPr>
          </a:p>
          <a:p>
            <a:pPr eaLnBrk="1" hangingPunct="1">
              <a:defRPr/>
            </a:pPr>
            <a:endParaRPr lang="en-US" sz="2400" baseline="30000" dirty="0">
              <a:ea typeface="ＭＳ Ｐゴシック" charset="0"/>
            </a:endParaRPr>
          </a:p>
        </p:txBody>
      </p:sp>
      <p:sp>
        <p:nvSpPr>
          <p:cNvPr id="450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A745E99-755B-414C-BEAB-F4A04659F069}" type="slidenum">
              <a:rPr lang="en-US" altLang="en-US" sz="1000"/>
              <a:pPr eaLnBrk="1" hangingPunct="1"/>
              <a:t>3</a:t>
            </a:fld>
            <a:endParaRPr lang="en-US" altLang="en-US" sz="1000"/>
          </a:p>
        </p:txBody>
      </p:sp>
      <p:sp>
        <p:nvSpPr>
          <p:cNvPr id="45063" name="TextBox 1"/>
          <p:cNvSpPr txBox="1">
            <a:spLocks noChangeArrowheads="1"/>
          </p:cNvSpPr>
          <p:nvPr/>
        </p:nvSpPr>
        <p:spPr bwMode="auto">
          <a:xfrm>
            <a:off x="777875" y="6483350"/>
            <a:ext cx="53705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00" dirty="0"/>
              <a:t>Public domain images obtained from National Academy Press, http://www.nap.edu/</a:t>
            </a:r>
          </a:p>
        </p:txBody>
      </p:sp>
      <p:pic>
        <p:nvPicPr>
          <p:cNvPr id="2" name="Picture 1"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39272" y="1526697"/>
            <a:ext cx="2561456" cy="1748939"/>
          </a:xfrm>
          <a:prstGeom prst="rect">
            <a:avLst/>
          </a:prstGeom>
        </p:spPr>
      </p:pic>
    </p:spTree>
    <p:custDataLst>
      <p:tags r:id="rId1"/>
    </p:custDataLst>
    <p:extLst>
      <p:ext uri="{BB962C8B-B14F-4D97-AF65-F5344CB8AC3E}">
        <p14:creationId xmlns:p14="http://schemas.microsoft.com/office/powerpoint/2010/main" val="4122959376"/>
      </p:ext>
    </p:extLst>
  </p:cSld>
  <p:clrMapOvr>
    <a:masterClrMapping/>
  </p:clrMapOvr>
  <p:transition advTm="117829"/>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Grouped Activities (Tasks) </a:t>
            </a:r>
          </a:p>
        </p:txBody>
      </p:sp>
      <p:sp>
        <p:nvSpPr>
          <p:cNvPr id="15363" name="Rectangle 3"/>
          <p:cNvSpPr>
            <a:spLocks noGrp="1" noChangeArrowheads="1"/>
          </p:cNvSpPr>
          <p:nvPr>
            <p:ph sz="half" idx="1"/>
          </p:nvPr>
        </p:nvSpPr>
        <p:spPr>
          <a:xfrm>
            <a:off x="1103376" y="1568450"/>
            <a:ext cx="79248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ea typeface="ＭＳ Ｐゴシック" charset="0"/>
              </a:rPr>
              <a:t>Admission</a:t>
            </a:r>
          </a:p>
          <a:p>
            <a:pPr eaLnBrk="1" hangingPunct="1">
              <a:defRPr/>
            </a:pPr>
            <a:r>
              <a:rPr dirty="0">
                <a:solidFill>
                  <a:srgbClr val="FF0000"/>
                </a:solidFill>
                <a:ea typeface="ＭＳ Ｐゴシック" charset="0"/>
              </a:rPr>
              <a:t>Surgery</a:t>
            </a:r>
          </a:p>
          <a:p>
            <a:pPr eaLnBrk="1" hangingPunct="1">
              <a:defRPr/>
            </a:pPr>
            <a:r>
              <a:rPr dirty="0">
                <a:solidFill>
                  <a:srgbClr val="FF0000"/>
                </a:solidFill>
                <a:ea typeface="ＭＳ Ｐゴシック" charset="0"/>
              </a:rPr>
              <a:t>Specimen collection</a:t>
            </a:r>
          </a:p>
          <a:p>
            <a:pPr eaLnBrk="1" hangingPunct="1">
              <a:defRPr/>
            </a:pPr>
            <a:r>
              <a:rPr dirty="0">
                <a:solidFill>
                  <a:srgbClr val="FF0000"/>
                </a:solidFill>
                <a:ea typeface="ＭＳ Ｐゴシック" charset="0"/>
              </a:rPr>
              <a:t>Reimbursement</a:t>
            </a:r>
          </a:p>
          <a:p>
            <a:pPr eaLnBrk="1" hangingPunct="1">
              <a:defRPr/>
            </a:pPr>
            <a:r>
              <a:rPr dirty="0">
                <a:solidFill>
                  <a:srgbClr val="FF0000"/>
                </a:solidFill>
                <a:ea typeface="ＭＳ Ｐゴシック" charset="0"/>
              </a:rPr>
              <a:t>Discharge</a:t>
            </a:r>
          </a:p>
          <a:p>
            <a:pPr eaLnBrk="1" hangingPunct="1">
              <a:defRPr/>
            </a:pPr>
            <a:r>
              <a:rPr dirty="0">
                <a:solidFill>
                  <a:srgbClr val="FF0000"/>
                </a:solidFill>
                <a:ea typeface="ＭＳ Ｐゴシック" charset="0"/>
              </a:rPr>
              <a:t>Handling of inpatient emergencies</a:t>
            </a:r>
          </a:p>
        </p:txBody>
      </p:sp>
      <p:sp>
        <p:nvSpPr>
          <p:cNvPr id="7782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71C833D-3F66-4E6C-BAB1-41BFB0D66FB5}" type="slidenum">
              <a:rPr lang="en-US" altLang="en-US" sz="1800">
                <a:solidFill>
                  <a:srgbClr val="000000"/>
                </a:solidFill>
              </a:rPr>
              <a:pPr eaLnBrk="1" hangingPunct="1"/>
              <a:t>30</a:t>
            </a:fld>
            <a:endParaRPr lang="en-US" altLang="en-US" sz="1800">
              <a:solidFill>
                <a:srgbClr val="000000"/>
              </a:solidFill>
            </a:endParaRPr>
          </a:p>
        </p:txBody>
      </p:sp>
    </p:spTree>
    <p:custDataLst>
      <p:tags r:id="rId1"/>
    </p:custDataLst>
  </p:cSld>
  <p:clrMapOvr>
    <a:masterClrMapping/>
  </p:clrMapOvr>
  <p:transition advTm="60809"/>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Roles</a:t>
            </a:r>
          </a:p>
        </p:txBody>
      </p:sp>
      <p:sp>
        <p:nvSpPr>
          <p:cNvPr id="16387" name="Rectangle 3"/>
          <p:cNvSpPr>
            <a:spLocks noGrp="1" noChangeArrowheads="1"/>
          </p:cNvSpPr>
          <p:nvPr>
            <p:ph idx="1"/>
          </p:nvPr>
        </p:nvSpPr>
        <p:spPr>
          <a:xfrm>
            <a:off x="457200" y="1159543"/>
            <a:ext cx="7928658" cy="452596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ea typeface="ＭＳ Ｐゴシック" charset="0"/>
              </a:rPr>
              <a:t>Providers</a:t>
            </a:r>
          </a:p>
          <a:p>
            <a:pPr eaLnBrk="1" hangingPunct="1">
              <a:defRPr/>
            </a:pPr>
            <a:r>
              <a:rPr dirty="0">
                <a:ea typeface="ＭＳ Ｐゴシック" charset="0"/>
              </a:rPr>
              <a:t>Medical Assistants</a:t>
            </a:r>
          </a:p>
          <a:p>
            <a:pPr eaLnBrk="1" hangingPunct="1">
              <a:defRPr/>
            </a:pPr>
            <a:r>
              <a:rPr dirty="0" smtClean="0">
                <a:ea typeface="ＭＳ Ｐゴシック" charset="0"/>
              </a:rPr>
              <a:t>Phlebotomists</a:t>
            </a:r>
            <a:r>
              <a:rPr lang="en-US" dirty="0" smtClean="0">
                <a:ea typeface="ＭＳ Ｐゴシック" charset="0"/>
              </a:rPr>
              <a:t> (</a:t>
            </a:r>
            <a:r>
              <a:rPr lang="en-US" dirty="0"/>
              <a:t>primarily draw </a:t>
            </a:r>
            <a:r>
              <a:rPr lang="en-US" dirty="0" smtClean="0"/>
              <a:t>blood)</a:t>
            </a:r>
            <a:endParaRPr dirty="0">
              <a:ea typeface="ＭＳ Ｐゴシック" charset="0"/>
            </a:endParaRPr>
          </a:p>
          <a:p>
            <a:pPr eaLnBrk="1" hangingPunct="1">
              <a:defRPr/>
            </a:pPr>
            <a:r>
              <a:rPr dirty="0">
                <a:ea typeface="ＭＳ Ｐゴシック" charset="0"/>
              </a:rPr>
              <a:t>Receptionists</a:t>
            </a:r>
          </a:p>
          <a:p>
            <a:pPr eaLnBrk="1" hangingPunct="1">
              <a:defRPr/>
            </a:pPr>
            <a:r>
              <a:rPr dirty="0">
                <a:ea typeface="ＭＳ Ｐゴシック" charset="0"/>
              </a:rPr>
              <a:t>Billing Coordinators</a:t>
            </a:r>
          </a:p>
        </p:txBody>
      </p:sp>
      <p:sp>
        <p:nvSpPr>
          <p:cNvPr id="7987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5FBF373-563C-48D1-88CF-622371EAF24F}" type="slidenum">
              <a:rPr lang="en-US" altLang="en-US" sz="1000">
                <a:solidFill>
                  <a:srgbClr val="000000"/>
                </a:solidFill>
              </a:rPr>
              <a:pPr eaLnBrk="1" hangingPunct="1"/>
              <a:t>31</a:t>
            </a:fld>
            <a:endParaRPr lang="en-US" altLang="en-US" sz="1000">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8869" y="4698787"/>
            <a:ext cx="2267266" cy="1524213"/>
          </a:xfrm>
          <a:prstGeom prst="rect">
            <a:avLst/>
          </a:prstGeom>
        </p:spPr>
      </p:pic>
      <p:pic>
        <p:nvPicPr>
          <p:cNvPr id="3" name="Picture 2"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2780" y="4698787"/>
            <a:ext cx="2238687" cy="1552792"/>
          </a:xfrm>
          <a:prstGeom prst="rect">
            <a:avLst/>
          </a:prstGeom>
        </p:spPr>
      </p:pic>
      <p:pic>
        <p:nvPicPr>
          <p:cNvPr id="4" name="Picture 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19481" y="846138"/>
            <a:ext cx="2467319" cy="1552792"/>
          </a:xfrm>
          <a:prstGeom prst="rect">
            <a:avLst/>
          </a:prstGeom>
        </p:spPr>
      </p:pic>
      <p:pic>
        <p:nvPicPr>
          <p:cNvPr id="5" name="Picture 4"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66769" y="4698787"/>
            <a:ext cx="2495898" cy="1676634"/>
          </a:xfrm>
          <a:prstGeom prst="rect">
            <a:avLst/>
          </a:prstGeom>
        </p:spPr>
      </p:pic>
      <p:pic>
        <p:nvPicPr>
          <p:cNvPr id="6" name="Picture 5"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52902" y="3115370"/>
            <a:ext cx="2133898" cy="1409897"/>
          </a:xfrm>
          <a:prstGeom prst="rect">
            <a:avLst/>
          </a:prstGeom>
        </p:spPr>
      </p:pic>
    </p:spTree>
    <p:custDataLst>
      <p:tags r:id="rId1"/>
    </p:custDataLst>
  </p:cSld>
  <p:clrMapOvr>
    <a:masterClrMapping/>
  </p:clrMapOvr>
  <p:transition advTm="72969"/>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118158"/>
            <a:ext cx="8229600" cy="761518"/>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latin typeface="Verdana" charset="0"/>
                <a:ea typeface="ＭＳ Ｐゴシック" charset="0"/>
              </a:rPr>
              <a:t>Location, Location, Location</a:t>
            </a:r>
          </a:p>
        </p:txBody>
      </p:sp>
      <p:sp>
        <p:nvSpPr>
          <p:cNvPr id="17411" name="Rectangle 3"/>
          <p:cNvSpPr>
            <a:spLocks noGrp="1" noChangeArrowheads="1"/>
          </p:cNvSpPr>
          <p:nvPr>
            <p:ph idx="1"/>
          </p:nvPr>
        </p:nvSpPr>
        <p:spPr>
          <a:xfrm>
            <a:off x="590018" y="1244821"/>
            <a:ext cx="8229600" cy="452596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90000"/>
              </a:lnSpc>
              <a:defRPr/>
            </a:pPr>
            <a:r>
              <a:rPr sz="2800" dirty="0">
                <a:ea typeface="ＭＳ Ｐゴシック" charset="0"/>
              </a:rPr>
              <a:t>Where tasks are performed can be important</a:t>
            </a:r>
          </a:p>
          <a:p>
            <a:pPr eaLnBrk="1" hangingPunct="1">
              <a:lnSpc>
                <a:spcPct val="90000"/>
              </a:lnSpc>
              <a:defRPr/>
            </a:pPr>
            <a:r>
              <a:rPr sz="2800" dirty="0">
                <a:ea typeface="ＭＳ Ｐゴシック" charset="0"/>
              </a:rPr>
              <a:t>Physical layout of a clinic impacts workflow</a:t>
            </a:r>
          </a:p>
          <a:p>
            <a:pPr lvl="1" eaLnBrk="1" hangingPunct="1">
              <a:lnSpc>
                <a:spcPct val="90000"/>
              </a:lnSpc>
              <a:defRPr/>
            </a:pPr>
            <a:r>
              <a:rPr sz="2400" dirty="0">
                <a:ea typeface="ＭＳ Ｐゴシック" charset="0"/>
              </a:rPr>
              <a:t>Patient transportation</a:t>
            </a:r>
          </a:p>
          <a:p>
            <a:pPr lvl="1" eaLnBrk="1" hangingPunct="1">
              <a:lnSpc>
                <a:spcPct val="90000"/>
              </a:lnSpc>
              <a:defRPr/>
            </a:pPr>
            <a:r>
              <a:rPr sz="2400" dirty="0">
                <a:ea typeface="ＭＳ Ｐゴシック" charset="0"/>
              </a:rPr>
              <a:t>Hallway traffic</a:t>
            </a:r>
          </a:p>
          <a:p>
            <a:pPr lvl="1" eaLnBrk="1" hangingPunct="1">
              <a:lnSpc>
                <a:spcPct val="90000"/>
              </a:lnSpc>
              <a:defRPr/>
            </a:pPr>
            <a:r>
              <a:rPr sz="2400" dirty="0">
                <a:ea typeface="ＭＳ Ｐゴシック" charset="0"/>
              </a:rPr>
              <a:t>Distance clinic staff must travel to accomplish tasks</a:t>
            </a:r>
          </a:p>
          <a:p>
            <a:pPr lvl="1" eaLnBrk="1" hangingPunct="1">
              <a:lnSpc>
                <a:spcPct val="90000"/>
              </a:lnSpc>
              <a:defRPr/>
            </a:pPr>
            <a:r>
              <a:rPr sz="2400" dirty="0">
                <a:ea typeface="ＭＳ Ｐゴシック" charset="0"/>
              </a:rPr>
              <a:t>Patient privacy</a:t>
            </a:r>
          </a:p>
        </p:txBody>
      </p:sp>
      <p:sp>
        <p:nvSpPr>
          <p:cNvPr id="8192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F1EAA2E-50D0-42F5-8664-62F92D81BF01}" type="slidenum">
              <a:rPr lang="en-US" altLang="en-US" sz="1000">
                <a:solidFill>
                  <a:srgbClr val="000000"/>
                </a:solidFill>
              </a:rPr>
              <a:pPr eaLnBrk="1" hangingPunct="1"/>
              <a:t>32</a:t>
            </a:fld>
            <a:endParaRPr lang="en-US" altLang="en-US" sz="1000">
              <a:solidFill>
                <a:srgbClr val="000000"/>
              </a:solidFill>
            </a:endParaRPr>
          </a:p>
        </p:txBody>
      </p:sp>
      <p:pic>
        <p:nvPicPr>
          <p:cNvPr id="2" name="Picture 1"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8515" y="4188176"/>
            <a:ext cx="2569835" cy="2429297"/>
          </a:xfrm>
          <a:prstGeom prst="rect">
            <a:avLst/>
          </a:prstGeom>
        </p:spPr>
      </p:pic>
      <p:pic>
        <p:nvPicPr>
          <p:cNvPr id="3" name="Picture 2"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6478" y="4322300"/>
            <a:ext cx="3623167" cy="2161050"/>
          </a:xfrm>
          <a:prstGeom prst="rect">
            <a:avLst/>
          </a:prstGeom>
        </p:spPr>
      </p:pic>
      <p:pic>
        <p:nvPicPr>
          <p:cNvPr id="4" name="Picture 3"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72820" y="4284676"/>
            <a:ext cx="2340338" cy="1851252"/>
          </a:xfrm>
          <a:prstGeom prst="rect">
            <a:avLst/>
          </a:prstGeom>
        </p:spPr>
      </p:pic>
    </p:spTree>
    <p:custDataLst>
      <p:tags r:id="rId1"/>
    </p:custDataLst>
  </p:cSld>
  <p:clrMapOvr>
    <a:masterClrMapping/>
  </p:clrMapOvr>
  <p:transition advTm="54949"/>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Information Needs</a:t>
            </a:r>
          </a:p>
        </p:txBody>
      </p:sp>
      <p:sp>
        <p:nvSpPr>
          <p:cNvPr id="18435"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ea typeface="ＭＳ Ｐゴシック" charset="0"/>
              </a:rPr>
              <a:t>What information is used and generated in the course of a patient encounter?</a:t>
            </a:r>
          </a:p>
          <a:p>
            <a:pPr eaLnBrk="1" hangingPunct="1">
              <a:defRPr/>
            </a:pPr>
            <a:r>
              <a:rPr>
                <a:ea typeface="ＭＳ Ｐゴシック" charset="0"/>
              </a:rPr>
              <a:t>Do providers and clinic staff have ready-access to information they need when they need it?</a:t>
            </a:r>
          </a:p>
          <a:p>
            <a:pPr eaLnBrk="1" hangingPunct="1">
              <a:defRPr/>
            </a:pPr>
            <a:r>
              <a:rPr>
                <a:ea typeface="ＭＳ Ｐゴシック" charset="0"/>
              </a:rPr>
              <a:t>Do patients have access to information about their health before, after and between visits?</a:t>
            </a:r>
          </a:p>
        </p:txBody>
      </p:sp>
      <p:sp>
        <p:nvSpPr>
          <p:cNvPr id="8397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09EC3BD-0DD7-4F61-97C8-53FF36434C72}" type="slidenum">
              <a:rPr lang="en-US" altLang="en-US" sz="1000">
                <a:solidFill>
                  <a:srgbClr val="000000"/>
                </a:solidFill>
              </a:rPr>
              <a:pPr eaLnBrk="1" hangingPunct="1"/>
              <a:t>33</a:t>
            </a:fld>
            <a:endParaRPr lang="en-US" altLang="en-US" sz="1000">
              <a:solidFill>
                <a:srgbClr val="000000"/>
              </a:solidFill>
            </a:endParaRPr>
          </a:p>
        </p:txBody>
      </p:sp>
    </p:spTree>
    <p:custDataLst>
      <p:tags r:id="rId1"/>
    </p:custDataLst>
  </p:cSld>
  <p:clrMapOvr>
    <a:masterClrMapping/>
  </p:clrMapOvr>
  <p:transition advTm="46449"/>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09600" y="427038"/>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Unique Healthcare Requirements</a:t>
            </a:r>
          </a:p>
        </p:txBody>
      </p:sp>
      <p:sp>
        <p:nvSpPr>
          <p:cNvPr id="19459" name="Rectangle 3"/>
          <p:cNvSpPr>
            <a:spLocks noGrp="1" noChangeArrowheads="1"/>
          </p:cNvSpPr>
          <p:nvPr>
            <p:ph idx="1"/>
          </p:nvPr>
        </p:nvSpPr>
        <p:spPr>
          <a:xfrm>
            <a:off x="457200" y="2115670"/>
            <a:ext cx="8229600" cy="3967629"/>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457200" indent="-457200" eaLnBrk="1" hangingPunct="1">
              <a:lnSpc>
                <a:spcPct val="110000"/>
              </a:lnSpc>
              <a:buFontTx/>
              <a:buAutoNum type="arabicPeriod"/>
            </a:pPr>
            <a:r>
              <a:rPr lang="en-US" altLang="en-US" sz="2400" dirty="0" smtClean="0"/>
              <a:t>System of </a:t>
            </a:r>
            <a:r>
              <a:rPr lang="ja-JP" altLang="en-US" sz="2400" dirty="0" smtClean="0"/>
              <a:t>“</a:t>
            </a:r>
            <a:r>
              <a:rPr lang="en-US" altLang="ja-JP" sz="2400" dirty="0" smtClean="0"/>
              <a:t>experts</a:t>
            </a:r>
            <a:r>
              <a:rPr lang="ja-JP" altLang="en-US" sz="2400" dirty="0" smtClean="0"/>
              <a:t>”</a:t>
            </a:r>
            <a:endParaRPr lang="en-US" altLang="ja-JP" sz="2400" dirty="0" smtClean="0"/>
          </a:p>
          <a:p>
            <a:pPr lvl="1" eaLnBrk="1" hangingPunct="1">
              <a:lnSpc>
                <a:spcPct val="110000"/>
              </a:lnSpc>
            </a:pPr>
            <a:r>
              <a:rPr lang="en-US" altLang="en-US" sz="2000" dirty="0" smtClean="0"/>
              <a:t>Physicians and physician extenders are </a:t>
            </a:r>
            <a:r>
              <a:rPr lang="en-US" altLang="en-US" sz="2000" dirty="0" smtClean="0">
                <a:solidFill>
                  <a:srgbClr val="FF0000"/>
                </a:solidFill>
              </a:rPr>
              <a:t>ultimately ethically, morally and legally responsible </a:t>
            </a:r>
            <a:r>
              <a:rPr lang="en-US" altLang="en-US" sz="2000" dirty="0" smtClean="0"/>
              <a:t>for </a:t>
            </a:r>
            <a:r>
              <a:rPr lang="en-US" altLang="en-US" sz="2000" i="1" dirty="0" smtClean="0"/>
              <a:t>everything </a:t>
            </a:r>
            <a:r>
              <a:rPr lang="en-US" altLang="en-US" sz="2000" dirty="0" smtClean="0"/>
              <a:t>that </a:t>
            </a:r>
            <a:r>
              <a:rPr lang="en-US" altLang="en-US" sz="2000" dirty="0" smtClean="0">
                <a:solidFill>
                  <a:srgbClr val="FF0000"/>
                </a:solidFill>
              </a:rPr>
              <a:t>happens to a patient</a:t>
            </a:r>
          </a:p>
          <a:p>
            <a:pPr lvl="1" eaLnBrk="1" hangingPunct="1">
              <a:lnSpc>
                <a:spcPct val="110000"/>
              </a:lnSpc>
            </a:pPr>
            <a:r>
              <a:rPr lang="en-US" altLang="en-US" sz="2000" dirty="0" smtClean="0"/>
              <a:t>Physicians have taken an oath to </a:t>
            </a:r>
            <a:r>
              <a:rPr lang="ja-JP" altLang="en-US" sz="2000" dirty="0" smtClean="0"/>
              <a:t>“</a:t>
            </a:r>
            <a:r>
              <a:rPr lang="en-US" altLang="ja-JP" sz="2000" dirty="0" smtClean="0"/>
              <a:t>above all, do no harm</a:t>
            </a:r>
            <a:r>
              <a:rPr lang="ja-JP" altLang="en-US" sz="2000" dirty="0" smtClean="0"/>
              <a:t>”</a:t>
            </a:r>
            <a:endParaRPr lang="en-US" altLang="ja-JP" sz="2000" dirty="0" smtClean="0"/>
          </a:p>
          <a:p>
            <a:pPr marL="457200" indent="-457200" eaLnBrk="1" hangingPunct="1">
              <a:lnSpc>
                <a:spcPct val="110000"/>
              </a:lnSpc>
              <a:buFontTx/>
              <a:buAutoNum type="arabicPeriod"/>
            </a:pPr>
            <a:r>
              <a:rPr lang="en-US" altLang="en-US" sz="2400" dirty="0" smtClean="0"/>
              <a:t>Patient care involves teams of people</a:t>
            </a:r>
          </a:p>
          <a:p>
            <a:pPr marL="457200" indent="-457200" eaLnBrk="1" hangingPunct="1">
              <a:lnSpc>
                <a:spcPct val="110000"/>
              </a:lnSpc>
              <a:buFontTx/>
              <a:buAutoNum type="arabicPeriod"/>
            </a:pPr>
            <a:r>
              <a:rPr lang="en-US" altLang="en-US" sz="2400" dirty="0" smtClean="0">
                <a:solidFill>
                  <a:srgbClr val="FF0000"/>
                </a:solidFill>
              </a:rPr>
              <a:t>Patterns of fundamental clinical routines </a:t>
            </a:r>
            <a:r>
              <a:rPr lang="en-US" altLang="en-US" sz="2400" dirty="0" smtClean="0"/>
              <a:t>are the product of years and </a:t>
            </a:r>
            <a:r>
              <a:rPr lang="en-US" altLang="en-US" sz="2400" dirty="0" smtClean="0">
                <a:solidFill>
                  <a:srgbClr val="FF0000"/>
                </a:solidFill>
              </a:rPr>
              <a:t>decades of evolution</a:t>
            </a:r>
          </a:p>
          <a:p>
            <a:pPr lvl="1" eaLnBrk="1" hangingPunct="1">
              <a:buFontTx/>
              <a:buNone/>
            </a:pPr>
            <a:endParaRPr lang="en-US" altLang="en-US" sz="2400" dirty="0" smtClean="0"/>
          </a:p>
        </p:txBody>
      </p:sp>
      <p:sp>
        <p:nvSpPr>
          <p:cNvPr id="8601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DC5C82-1E09-431B-AC7E-813484AEC02F}" type="slidenum">
              <a:rPr lang="en-US" altLang="en-US" sz="1000">
                <a:solidFill>
                  <a:srgbClr val="000000"/>
                </a:solidFill>
              </a:rPr>
              <a:pPr eaLnBrk="1" hangingPunct="1"/>
              <a:t>34</a:t>
            </a:fld>
            <a:endParaRPr lang="en-US" altLang="en-US" sz="1000">
              <a:solidFill>
                <a:srgbClr val="000000"/>
              </a:solidFill>
            </a:endParaRPr>
          </a:p>
        </p:txBody>
      </p:sp>
    </p:spTree>
    <p:custDataLst>
      <p:tags r:id="rId1"/>
    </p:custDataLst>
  </p:cSld>
  <p:clrMapOvr>
    <a:masterClrMapping/>
  </p:clrMapOvr>
  <p:transition advTm="73559"/>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a:xfrm>
            <a:off x="447675" y="130175"/>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Complexities of Healthcare</a:t>
            </a:r>
          </a:p>
        </p:txBody>
      </p:sp>
      <p:sp>
        <p:nvSpPr>
          <p:cNvPr id="20483" name="Rectangle 6"/>
          <p:cNvSpPr>
            <a:spLocks noGrp="1" noChangeArrowheads="1"/>
          </p:cNvSpPr>
          <p:nvPr>
            <p:ph idx="1"/>
          </p:nvPr>
        </p:nvSpPr>
        <p:spPr>
          <a:xfrm>
            <a:off x="457200" y="1335087"/>
            <a:ext cx="8229600" cy="4191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90000"/>
              </a:lnSpc>
              <a:defRPr/>
            </a:pPr>
            <a:r>
              <a:rPr sz="2400" dirty="0">
                <a:ea typeface="ＭＳ Ｐゴシック" charset="0"/>
              </a:rPr>
              <a:t>Each situation is unique</a:t>
            </a:r>
          </a:p>
          <a:p>
            <a:pPr eaLnBrk="1" hangingPunct="1">
              <a:lnSpc>
                <a:spcPct val="90000"/>
              </a:lnSpc>
              <a:defRPr/>
            </a:pPr>
            <a:r>
              <a:rPr sz="2400" dirty="0">
                <a:ea typeface="ＭＳ Ｐゴシック" charset="0"/>
              </a:rPr>
              <a:t>Involve multiple people and organizations </a:t>
            </a:r>
          </a:p>
          <a:p>
            <a:pPr lvl="1" eaLnBrk="1" hangingPunct="1">
              <a:lnSpc>
                <a:spcPct val="90000"/>
              </a:lnSpc>
              <a:defRPr/>
            </a:pPr>
            <a:r>
              <a:rPr sz="2000" dirty="0">
                <a:ea typeface="ＭＳ Ｐゴシック" charset="0"/>
              </a:rPr>
              <a:t>Many opportunities for delays and variability </a:t>
            </a:r>
          </a:p>
          <a:p>
            <a:pPr eaLnBrk="1" hangingPunct="1">
              <a:lnSpc>
                <a:spcPct val="90000"/>
              </a:lnSpc>
              <a:defRPr/>
            </a:pPr>
            <a:r>
              <a:rPr sz="2400" dirty="0">
                <a:ea typeface="ＭＳ Ｐゴシック" charset="0"/>
              </a:rPr>
              <a:t>Must take </a:t>
            </a:r>
            <a:r>
              <a:rPr sz="2400" dirty="0">
                <a:solidFill>
                  <a:srgbClr val="FF0000"/>
                </a:solidFill>
                <a:ea typeface="ＭＳ Ｐゴシック" charset="0"/>
              </a:rPr>
              <a:t>patient preference </a:t>
            </a:r>
            <a:r>
              <a:rPr sz="2400" dirty="0">
                <a:ea typeface="ＭＳ Ｐゴシック" charset="0"/>
              </a:rPr>
              <a:t>into account</a:t>
            </a:r>
          </a:p>
          <a:p>
            <a:pPr eaLnBrk="1" hangingPunct="1">
              <a:lnSpc>
                <a:spcPct val="90000"/>
              </a:lnSpc>
              <a:defRPr/>
            </a:pPr>
            <a:r>
              <a:rPr sz="2400" dirty="0">
                <a:ea typeface="ＭＳ Ｐゴシック" charset="0"/>
              </a:rPr>
              <a:t>Continually changing priorities</a:t>
            </a:r>
          </a:p>
          <a:p>
            <a:pPr eaLnBrk="1" hangingPunct="1">
              <a:lnSpc>
                <a:spcPct val="90000"/>
              </a:lnSpc>
              <a:defRPr/>
            </a:pPr>
            <a:r>
              <a:rPr sz="2400" dirty="0">
                <a:ea typeface="ＭＳ Ｐゴシック" charset="0"/>
              </a:rPr>
              <a:t>Many interruptions, options and </a:t>
            </a:r>
            <a:r>
              <a:rPr sz="2400" dirty="0">
                <a:solidFill>
                  <a:srgbClr val="FF0000"/>
                </a:solidFill>
                <a:ea typeface="ＭＳ Ｐゴシック" charset="0"/>
              </a:rPr>
              <a:t>exceptions</a:t>
            </a:r>
          </a:p>
          <a:p>
            <a:pPr eaLnBrk="1" hangingPunct="1">
              <a:lnSpc>
                <a:spcPct val="90000"/>
              </a:lnSpc>
              <a:defRPr/>
            </a:pPr>
            <a:r>
              <a:rPr sz="2400" dirty="0">
                <a:ea typeface="ＭＳ Ｐゴシック" charset="0"/>
              </a:rPr>
              <a:t>Have </a:t>
            </a:r>
            <a:r>
              <a:rPr sz="2400" dirty="0">
                <a:solidFill>
                  <a:srgbClr val="FF0000"/>
                </a:solidFill>
                <a:ea typeface="ＭＳ Ｐゴシック" charset="0"/>
              </a:rPr>
              <a:t>overlapping roles </a:t>
            </a:r>
            <a:r>
              <a:rPr sz="2400" dirty="0">
                <a:ea typeface="ＭＳ Ｐゴシック" charset="0"/>
              </a:rPr>
              <a:t>and responsibilities </a:t>
            </a:r>
          </a:p>
          <a:p>
            <a:pPr eaLnBrk="1" hangingPunct="1">
              <a:lnSpc>
                <a:spcPct val="90000"/>
              </a:lnSpc>
              <a:defRPr/>
            </a:pPr>
            <a:r>
              <a:rPr sz="2400" dirty="0">
                <a:ea typeface="ＭＳ Ｐゴシック" charset="0"/>
              </a:rPr>
              <a:t>Involves Humans and organizations </a:t>
            </a:r>
          </a:p>
          <a:p>
            <a:pPr eaLnBrk="1" hangingPunct="1">
              <a:lnSpc>
                <a:spcPct val="90000"/>
              </a:lnSpc>
              <a:defRPr/>
            </a:pPr>
            <a:r>
              <a:rPr sz="2400" dirty="0">
                <a:ea typeface="ＭＳ Ｐゴシック" charset="0"/>
              </a:rPr>
              <a:t>Vary from practice to practice </a:t>
            </a:r>
          </a:p>
          <a:p>
            <a:pPr eaLnBrk="1" hangingPunct="1">
              <a:lnSpc>
                <a:spcPct val="90000"/>
              </a:lnSpc>
              <a:defRPr/>
            </a:pPr>
            <a:r>
              <a:rPr sz="2400" dirty="0">
                <a:ea typeface="ＭＳ Ｐゴシック" charset="0"/>
              </a:rPr>
              <a:t>Subject to time and resource pressures</a:t>
            </a:r>
            <a:endParaRPr sz="2400" dirty="0">
              <a:solidFill>
                <a:srgbClr val="A50021"/>
              </a:solidFill>
              <a:ea typeface="ＭＳ Ｐゴシック" charset="0"/>
            </a:endParaRPr>
          </a:p>
        </p:txBody>
      </p:sp>
      <p:sp>
        <p:nvSpPr>
          <p:cNvPr id="88067" name="Text Box 7"/>
          <p:cNvSpPr txBox="1">
            <a:spLocks noChangeArrowheads="1"/>
          </p:cNvSpPr>
          <p:nvPr/>
        </p:nvSpPr>
        <p:spPr bwMode="auto">
          <a:xfrm>
            <a:off x="422275" y="5267325"/>
            <a:ext cx="8255000" cy="91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b="1" dirty="0">
                <a:solidFill>
                  <a:srgbClr val="A50021"/>
                </a:solidFill>
              </a:rPr>
              <a:t>Pause the slides and view the videos below about healthcare complexity</a:t>
            </a:r>
          </a:p>
          <a:p>
            <a:pPr eaLnBrk="1" hangingPunct="1"/>
            <a:r>
              <a:rPr lang="en-US" altLang="en-US" sz="1800" dirty="0">
                <a:hlinkClick r:id="rId4"/>
              </a:rPr>
              <a:t>http://</a:t>
            </a:r>
            <a:r>
              <a:rPr lang="en-US" altLang="en-US" sz="1800" dirty="0" smtClean="0">
                <a:hlinkClick r:id="rId4"/>
              </a:rPr>
              <a:t>www.youtube.com/watch?v=4kW4bIrYqPY</a:t>
            </a:r>
          </a:p>
          <a:p>
            <a:pPr eaLnBrk="1" hangingPunct="1"/>
            <a:r>
              <a:rPr lang="en-US" altLang="en-US" sz="1800" dirty="0" smtClean="0">
                <a:hlinkClick r:id="rId5"/>
              </a:rPr>
              <a:t>http://www.youtube.com/profile?user=Saferhealthcare#p/u/4/jmh4FWapa80</a:t>
            </a:r>
            <a:endParaRPr lang="en-US" altLang="en-US" sz="1800" dirty="0"/>
          </a:p>
        </p:txBody>
      </p:sp>
      <p:sp>
        <p:nvSpPr>
          <p:cNvPr id="88068"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7E7F6BC-4D9C-4CD9-AD0D-B03FC2387E5E}" type="slidenum">
              <a:rPr lang="en-US" altLang="en-US" sz="1000">
                <a:solidFill>
                  <a:srgbClr val="000000"/>
                </a:solidFill>
              </a:rPr>
              <a:pPr eaLnBrk="1" hangingPunct="1"/>
              <a:t>35</a:t>
            </a:fld>
            <a:endParaRPr lang="en-US" altLang="en-US" sz="1000">
              <a:solidFill>
                <a:srgbClr val="000000"/>
              </a:solidFill>
            </a:endParaRPr>
          </a:p>
        </p:txBody>
      </p:sp>
    </p:spTree>
    <p:custDataLst>
      <p:tags r:id="rId1"/>
    </p:custDataLst>
  </p:cSld>
  <p:clrMapOvr>
    <a:masterClrMapping/>
  </p:clrMapOvr>
  <p:transition advTm="64899"/>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427038"/>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Pulling it all Together</a:t>
            </a:r>
          </a:p>
        </p:txBody>
      </p:sp>
      <p:sp>
        <p:nvSpPr>
          <p:cNvPr id="21507" name="Rectangle 3"/>
          <p:cNvSpPr>
            <a:spLocks noGrp="1" noChangeArrowheads="1"/>
          </p:cNvSpPr>
          <p:nvPr>
            <p:ph idx="1"/>
          </p:nvPr>
        </p:nvSpPr>
        <p:spPr>
          <a:xfrm>
            <a:off x="457200" y="2057400"/>
            <a:ext cx="8229600" cy="28956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buFontTx/>
              <a:buNone/>
              <a:defRPr/>
            </a:pPr>
            <a:r>
              <a:rPr sz="2800" dirty="0">
                <a:ea typeface="ＭＳ Ｐゴシック" charset="0"/>
              </a:rPr>
              <a:t>Clinical Workflow Impacts Patients </a:t>
            </a:r>
          </a:p>
          <a:p>
            <a:pPr eaLnBrk="1" hangingPunct="1">
              <a:defRPr/>
            </a:pPr>
            <a:r>
              <a:rPr sz="2800" dirty="0">
                <a:ea typeface="ＭＳ Ｐゴシック" charset="0"/>
              </a:rPr>
              <a:t>Problems, errors and delays are not just aggravating, inefficient or even infuriating</a:t>
            </a:r>
          </a:p>
          <a:p>
            <a:pPr eaLnBrk="1" hangingPunct="1">
              <a:defRPr/>
            </a:pPr>
            <a:r>
              <a:rPr sz="2800" dirty="0">
                <a:solidFill>
                  <a:srgbClr val="FF0000"/>
                </a:solidFill>
                <a:ea typeface="ＭＳ Ｐゴシック" charset="0"/>
              </a:rPr>
              <a:t>In medicine, more than in other fields, problems, errors and delays can kill people</a:t>
            </a:r>
          </a:p>
        </p:txBody>
      </p:sp>
      <p:sp>
        <p:nvSpPr>
          <p:cNvPr id="9011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B470619-121C-4AF1-A89F-7138935847A3}" type="slidenum">
              <a:rPr lang="en-US" altLang="en-US" sz="1000">
                <a:solidFill>
                  <a:srgbClr val="000000"/>
                </a:solidFill>
              </a:rPr>
              <a:pPr eaLnBrk="1" hangingPunct="1"/>
              <a:t>36</a:t>
            </a:fld>
            <a:endParaRPr lang="en-US" altLang="en-US" sz="1000">
              <a:solidFill>
                <a:srgbClr val="000000"/>
              </a:solidFill>
            </a:endParaRPr>
          </a:p>
        </p:txBody>
      </p:sp>
    </p:spTree>
    <p:custDataLst>
      <p:tags r:id="rId1"/>
    </p:custDataLst>
  </p:cSld>
  <p:clrMapOvr>
    <a:masterClrMapping/>
  </p:clrMapOvr>
  <p:transition advTm="47399"/>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00B050"/>
                </a:solidFill>
                <a:latin typeface="Verdana" charset="0"/>
                <a:ea typeface="ＭＳ Ｐゴシック" charset="0"/>
              </a:rPr>
              <a:t>Common Processes in Physician Practices</a:t>
            </a:r>
          </a:p>
        </p:txBody>
      </p:sp>
      <p:sp>
        <p:nvSpPr>
          <p:cNvPr id="23555" name="Rectangle 3"/>
          <p:cNvSpPr>
            <a:spLocks noGrp="1" noChangeArrowheads="1"/>
          </p:cNvSpPr>
          <p:nvPr>
            <p:ph idx="1"/>
          </p:nvPr>
        </p:nvSpPr>
        <p:spPr>
          <a:xfrm>
            <a:off x="438150" y="1752600"/>
            <a:ext cx="822960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lnSpc>
                <a:spcPct val="80000"/>
              </a:lnSpc>
              <a:defRPr/>
            </a:pPr>
            <a:r>
              <a:rPr sz="2800" dirty="0">
                <a:ea typeface="ＭＳ Ｐゴシック" charset="0"/>
              </a:rPr>
              <a:t>Appointment scheduling</a:t>
            </a:r>
          </a:p>
          <a:p>
            <a:pPr eaLnBrk="1" hangingPunct="1">
              <a:lnSpc>
                <a:spcPct val="80000"/>
              </a:lnSpc>
              <a:defRPr/>
            </a:pPr>
            <a:r>
              <a:rPr sz="2800" dirty="0">
                <a:ea typeface="ＭＳ Ｐゴシック" charset="0"/>
              </a:rPr>
              <a:t>New patient intake</a:t>
            </a:r>
          </a:p>
          <a:p>
            <a:pPr eaLnBrk="1" hangingPunct="1">
              <a:lnSpc>
                <a:spcPct val="80000"/>
              </a:lnSpc>
              <a:defRPr/>
            </a:pPr>
            <a:r>
              <a:rPr sz="2800" dirty="0">
                <a:ea typeface="ＭＳ Ｐゴシック" charset="0"/>
              </a:rPr>
              <a:t>Existing patient intake</a:t>
            </a:r>
          </a:p>
          <a:p>
            <a:pPr eaLnBrk="1" hangingPunct="1">
              <a:lnSpc>
                <a:spcPct val="80000"/>
              </a:lnSpc>
              <a:defRPr/>
            </a:pPr>
            <a:r>
              <a:rPr sz="2800" dirty="0">
                <a:ea typeface="ＭＳ Ｐゴシック" charset="0"/>
              </a:rPr>
              <a:t>Exam and patient assessment</a:t>
            </a:r>
          </a:p>
          <a:p>
            <a:pPr eaLnBrk="1" hangingPunct="1">
              <a:lnSpc>
                <a:spcPct val="80000"/>
              </a:lnSpc>
              <a:defRPr/>
            </a:pPr>
            <a:r>
              <a:rPr sz="2800" dirty="0">
                <a:ea typeface="ＭＳ Ｐゴシック" charset="0"/>
              </a:rPr>
              <a:t>Ordering labs/receiving &amp; communicating results</a:t>
            </a:r>
          </a:p>
          <a:p>
            <a:pPr eaLnBrk="1" hangingPunct="1">
              <a:lnSpc>
                <a:spcPct val="80000"/>
              </a:lnSpc>
              <a:defRPr/>
            </a:pPr>
            <a:r>
              <a:rPr sz="2800" dirty="0">
                <a:ea typeface="ＭＳ Ｐゴシック" charset="0"/>
              </a:rPr>
              <a:t>Prescriptions</a:t>
            </a:r>
          </a:p>
          <a:p>
            <a:pPr eaLnBrk="1" hangingPunct="1">
              <a:lnSpc>
                <a:spcPct val="80000"/>
              </a:lnSpc>
              <a:defRPr/>
            </a:pPr>
            <a:r>
              <a:rPr sz="2800" dirty="0">
                <a:ea typeface="ＭＳ Ｐゴシック" charset="0"/>
              </a:rPr>
              <a:t>Referrals out/in</a:t>
            </a:r>
          </a:p>
          <a:p>
            <a:pPr eaLnBrk="1" hangingPunct="1">
              <a:lnSpc>
                <a:spcPct val="80000"/>
              </a:lnSpc>
              <a:defRPr/>
            </a:pPr>
            <a:r>
              <a:rPr sz="2800" dirty="0">
                <a:ea typeface="ＭＳ Ｐゴシック" charset="0"/>
              </a:rPr>
              <a:t>Diagnostic testing</a:t>
            </a:r>
          </a:p>
          <a:p>
            <a:pPr eaLnBrk="1" hangingPunct="1">
              <a:lnSpc>
                <a:spcPct val="80000"/>
              </a:lnSpc>
              <a:defRPr/>
            </a:pPr>
            <a:r>
              <a:rPr sz="2800" dirty="0">
                <a:ea typeface="ＭＳ Ｐゴシック" charset="0"/>
              </a:rPr>
              <a:t>Billing</a:t>
            </a:r>
          </a:p>
        </p:txBody>
      </p:sp>
      <p:sp>
        <p:nvSpPr>
          <p:cNvPr id="9216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6F74905-23BC-4D6E-AD14-025B3C5EEC87}" type="slidenum">
              <a:rPr lang="en-US" altLang="en-US" sz="1000">
                <a:solidFill>
                  <a:srgbClr val="000000"/>
                </a:solidFill>
              </a:rPr>
              <a:pPr eaLnBrk="1" hangingPunct="1"/>
              <a:t>37</a:t>
            </a:fld>
            <a:endParaRPr lang="en-US" altLang="en-US" sz="1000">
              <a:solidFill>
                <a:srgbClr val="000000"/>
              </a:solidFill>
            </a:endParaRPr>
          </a:p>
        </p:txBody>
      </p:sp>
    </p:spTree>
    <p:custDataLst>
      <p:tags r:id="rId1"/>
    </p:custDataLst>
  </p:cSld>
  <p:clrMapOvr>
    <a:masterClrMapping/>
  </p:clrMapOvr>
  <p:transition advTm="57749"/>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4"/>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Lab Process Example</a:t>
            </a:r>
          </a:p>
        </p:txBody>
      </p:sp>
      <p:sp>
        <p:nvSpPr>
          <p:cNvPr id="24579" name="Text Box 5"/>
          <p:cNvSpPr txBox="1">
            <a:spLocks noChangeArrowheads="1"/>
          </p:cNvSpPr>
          <p:nvPr/>
        </p:nvSpPr>
        <p:spPr bwMode="auto">
          <a:xfrm>
            <a:off x="901700" y="1589088"/>
            <a:ext cx="7023100" cy="4278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457200" indent="-457200" eaLnBrk="1" hangingPunct="1">
              <a:buFont typeface="Arial"/>
              <a:buChar char="•"/>
              <a:defRPr/>
            </a:pPr>
            <a:r>
              <a:rPr lang="en-US" sz="2400" dirty="0" smtClean="0"/>
              <a:t>Locate the </a:t>
            </a:r>
            <a:r>
              <a:rPr lang="en-US" sz="2400" i="1" dirty="0" smtClean="0"/>
              <a:t>Lab Tests</a:t>
            </a:r>
            <a:r>
              <a:rPr lang="en-US" sz="2400" dirty="0" smtClean="0"/>
              <a:t> </a:t>
            </a:r>
            <a:r>
              <a:rPr lang="en-US" sz="2400" i="1" dirty="0" smtClean="0"/>
              <a:t>Ordering </a:t>
            </a:r>
            <a:r>
              <a:rPr lang="en-US" sz="2400" dirty="0" smtClean="0"/>
              <a:t>scenario </a:t>
            </a:r>
            <a:r>
              <a:rPr lang="en-US" sz="2400" dirty="0" smtClean="0"/>
              <a:t>doc file in content module</a:t>
            </a:r>
            <a:endParaRPr lang="en-US" sz="2400" dirty="0" smtClean="0"/>
          </a:p>
          <a:p>
            <a:pPr marL="457200" indent="-457200" eaLnBrk="1" hangingPunct="1">
              <a:buFont typeface="Arial"/>
              <a:buChar char="•"/>
              <a:defRPr/>
            </a:pPr>
            <a:r>
              <a:rPr lang="en-US" sz="2400" dirty="0"/>
              <a:t>As you read it, write down or highlight the following </a:t>
            </a:r>
            <a:r>
              <a:rPr lang="en-US" sz="2400" dirty="0" smtClean="0"/>
              <a:t>things:</a:t>
            </a:r>
          </a:p>
          <a:p>
            <a:pPr marL="1200150" lvl="1" indent="-457200" eaLnBrk="1" hangingPunct="1">
              <a:buFont typeface="+mj-lt"/>
              <a:buAutoNum type="arabicPeriod"/>
              <a:defRPr/>
            </a:pPr>
            <a:r>
              <a:rPr lang="en-US" sz="2000" dirty="0" smtClean="0"/>
              <a:t>Activities </a:t>
            </a:r>
            <a:r>
              <a:rPr lang="en-US" sz="2000" dirty="0"/>
              <a:t>or steps in the process and their order, </a:t>
            </a:r>
            <a:endParaRPr lang="en-US" sz="2000" dirty="0" smtClean="0"/>
          </a:p>
          <a:p>
            <a:pPr marL="1200150" lvl="1" indent="-457200" eaLnBrk="1" hangingPunct="1">
              <a:buFont typeface="+mj-lt"/>
              <a:buAutoNum type="arabicPeriod"/>
              <a:defRPr/>
            </a:pPr>
            <a:r>
              <a:rPr lang="en-US" sz="2000" dirty="0" smtClean="0"/>
              <a:t>Roles </a:t>
            </a:r>
            <a:r>
              <a:rPr lang="en-US" sz="2000" dirty="0"/>
              <a:t>or people that take part in the process, </a:t>
            </a:r>
            <a:endParaRPr lang="en-US" sz="2000" dirty="0" smtClean="0"/>
          </a:p>
          <a:p>
            <a:pPr marL="1200150" lvl="1" indent="-457200" eaLnBrk="1" hangingPunct="1">
              <a:buFont typeface="+mj-lt"/>
              <a:buAutoNum type="arabicPeriod"/>
              <a:defRPr/>
            </a:pPr>
            <a:r>
              <a:rPr lang="en-US" sz="2000" dirty="0" smtClean="0"/>
              <a:t>Where </a:t>
            </a:r>
            <a:r>
              <a:rPr lang="en-US" sz="2000" dirty="0"/>
              <a:t>the steps are performed, </a:t>
            </a:r>
            <a:endParaRPr lang="en-US" sz="2000" dirty="0" smtClean="0"/>
          </a:p>
          <a:p>
            <a:pPr marL="1200150" lvl="1" indent="-457200" eaLnBrk="1" hangingPunct="1">
              <a:buFont typeface="+mj-lt"/>
              <a:buAutoNum type="arabicPeriod"/>
              <a:defRPr/>
            </a:pPr>
            <a:r>
              <a:rPr lang="en-US" sz="2000" dirty="0" smtClean="0"/>
              <a:t>Choices </a:t>
            </a:r>
            <a:r>
              <a:rPr lang="en-US" sz="2000" dirty="0"/>
              <a:t>or decisions, and </a:t>
            </a:r>
            <a:endParaRPr lang="en-US" sz="2000" dirty="0" smtClean="0"/>
          </a:p>
          <a:p>
            <a:pPr marL="1200150" lvl="1" indent="-457200" eaLnBrk="1" hangingPunct="1">
              <a:buFont typeface="+mj-lt"/>
              <a:buAutoNum type="arabicPeriod"/>
              <a:defRPr/>
            </a:pPr>
            <a:r>
              <a:rPr lang="en-US" sz="2000" dirty="0" smtClean="0"/>
              <a:t>Information </a:t>
            </a:r>
            <a:r>
              <a:rPr lang="en-US" sz="2000" dirty="0"/>
              <a:t>needs. </a:t>
            </a:r>
            <a:endParaRPr lang="en-US" sz="2400" dirty="0" smtClean="0"/>
          </a:p>
          <a:p>
            <a:pPr eaLnBrk="1" hangingPunct="1">
              <a:defRPr/>
            </a:pPr>
            <a:endParaRPr lang="en-US" sz="2800" dirty="0" smtClean="0"/>
          </a:p>
          <a:p>
            <a:pPr eaLnBrk="1" hangingPunct="1">
              <a:defRPr/>
            </a:pPr>
            <a:r>
              <a:rPr lang="en-US" sz="2400" dirty="0" smtClean="0"/>
              <a:t>Pause the slides until you finish the above requirements.</a:t>
            </a:r>
            <a:endParaRPr lang="en-US" sz="2800" dirty="0"/>
          </a:p>
        </p:txBody>
      </p:sp>
      <p:sp>
        <p:nvSpPr>
          <p:cNvPr id="9421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87771D9-97F1-41F6-94A8-31AB2F0891BF}" type="slidenum">
              <a:rPr lang="en-US" altLang="en-US" sz="1000">
                <a:solidFill>
                  <a:srgbClr val="000000"/>
                </a:solidFill>
              </a:rPr>
              <a:pPr eaLnBrk="1" hangingPunct="1"/>
              <a:t>38</a:t>
            </a:fld>
            <a:endParaRPr lang="en-US" altLang="en-US" sz="1000">
              <a:solidFill>
                <a:srgbClr val="000000"/>
              </a:solidFill>
            </a:endParaRPr>
          </a:p>
        </p:txBody>
      </p:sp>
    </p:spTree>
    <p:custDataLst>
      <p:tags r:id="rId1"/>
    </p:custDataLst>
  </p:cSld>
  <p:clrMapOvr>
    <a:masterClrMapping/>
  </p:clrMapOvr>
  <p:transition advTm="46029"/>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latin typeface="Verdana" charset="0"/>
                <a:ea typeface="ＭＳ Ｐゴシック" charset="0"/>
              </a:rPr>
              <a:t>Activities</a:t>
            </a:r>
          </a:p>
        </p:txBody>
      </p:sp>
      <p:sp>
        <p:nvSpPr>
          <p:cNvPr id="25603"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457200" indent="-457200" eaLnBrk="1" hangingPunct="1">
              <a:lnSpc>
                <a:spcPct val="90000"/>
              </a:lnSpc>
              <a:buFontTx/>
              <a:buAutoNum type="arabicPeriod"/>
              <a:defRPr/>
            </a:pPr>
            <a:r>
              <a:rPr sz="2400">
                <a:ea typeface="ＭＳ Ｐゴシック" charset="0"/>
              </a:rPr>
              <a:t>Patient arrives</a:t>
            </a:r>
          </a:p>
          <a:p>
            <a:pPr marL="457200" indent="-457200" eaLnBrk="1" hangingPunct="1">
              <a:lnSpc>
                <a:spcPct val="90000"/>
              </a:lnSpc>
              <a:buFontTx/>
              <a:buAutoNum type="arabicPeriod"/>
              <a:defRPr/>
            </a:pPr>
            <a:r>
              <a:rPr sz="2400">
                <a:ea typeface="ＭＳ Ｐゴシック" charset="0"/>
              </a:rPr>
              <a:t>Patient checks in</a:t>
            </a:r>
          </a:p>
          <a:p>
            <a:pPr marL="457200" indent="-457200" eaLnBrk="1" hangingPunct="1">
              <a:lnSpc>
                <a:spcPct val="90000"/>
              </a:lnSpc>
              <a:buFontTx/>
              <a:buAutoNum type="arabicPeriod"/>
              <a:defRPr/>
            </a:pPr>
            <a:r>
              <a:rPr sz="2400">
                <a:ea typeface="ＭＳ Ｐゴシック" charset="0"/>
              </a:rPr>
              <a:t>Patient pays co-pay</a:t>
            </a:r>
          </a:p>
          <a:p>
            <a:pPr marL="457200" indent="-457200" eaLnBrk="1" hangingPunct="1">
              <a:lnSpc>
                <a:spcPct val="90000"/>
              </a:lnSpc>
              <a:buFontTx/>
              <a:buAutoNum type="arabicPeriod"/>
              <a:defRPr/>
            </a:pPr>
            <a:r>
              <a:rPr sz="2400">
                <a:ea typeface="ＭＳ Ｐゴシック" charset="0"/>
              </a:rPr>
              <a:t>Patient called back to exam room</a:t>
            </a:r>
          </a:p>
          <a:p>
            <a:pPr marL="457200" indent="-457200" eaLnBrk="1" hangingPunct="1">
              <a:lnSpc>
                <a:spcPct val="90000"/>
              </a:lnSpc>
              <a:buFontTx/>
              <a:buAutoNum type="arabicPeriod"/>
              <a:defRPr/>
            </a:pPr>
            <a:r>
              <a:rPr sz="2400">
                <a:ea typeface="ＭＳ Ｐゴシック" charset="0"/>
              </a:rPr>
              <a:t>Nurse asks reason for visit</a:t>
            </a:r>
          </a:p>
          <a:p>
            <a:pPr marL="457200" indent="-457200" eaLnBrk="1" hangingPunct="1">
              <a:lnSpc>
                <a:spcPct val="90000"/>
              </a:lnSpc>
              <a:buFontTx/>
              <a:buAutoNum type="arabicPeriod"/>
              <a:defRPr/>
            </a:pPr>
            <a:r>
              <a:rPr sz="2400">
                <a:ea typeface="ＭＳ Ｐゴシック" charset="0"/>
              </a:rPr>
              <a:t>Nurse takes vital signs </a:t>
            </a:r>
          </a:p>
          <a:p>
            <a:pPr marL="457200" indent="-457200" eaLnBrk="1" hangingPunct="1">
              <a:lnSpc>
                <a:spcPct val="90000"/>
              </a:lnSpc>
              <a:buFontTx/>
              <a:buAutoNum type="arabicPeriod"/>
              <a:defRPr/>
            </a:pPr>
            <a:r>
              <a:rPr sz="2400">
                <a:ea typeface="ＭＳ Ｐゴシック" charset="0"/>
              </a:rPr>
              <a:t>Nurse locates electronic chart</a:t>
            </a:r>
          </a:p>
          <a:p>
            <a:pPr marL="457200" indent="-457200" eaLnBrk="1" hangingPunct="1">
              <a:lnSpc>
                <a:spcPct val="90000"/>
              </a:lnSpc>
              <a:buFontTx/>
              <a:buAutoNum type="arabicPeriod"/>
              <a:defRPr/>
            </a:pPr>
            <a:r>
              <a:rPr sz="2400">
                <a:ea typeface="ＭＳ Ｐゴシック" charset="0"/>
              </a:rPr>
              <a:t>Nurse confirms medications</a:t>
            </a:r>
          </a:p>
          <a:p>
            <a:pPr marL="457200" indent="-457200" eaLnBrk="1" hangingPunct="1">
              <a:lnSpc>
                <a:spcPct val="90000"/>
              </a:lnSpc>
              <a:buFontTx/>
              <a:buAutoNum type="arabicPeriod"/>
              <a:defRPr/>
            </a:pPr>
            <a:r>
              <a:rPr sz="2400">
                <a:ea typeface="ＭＳ Ｐゴシック" charset="0"/>
              </a:rPr>
              <a:t>Patient removes shoe and sock</a:t>
            </a:r>
          </a:p>
          <a:p>
            <a:pPr marL="457200" indent="-457200" eaLnBrk="1" hangingPunct="1">
              <a:lnSpc>
                <a:spcPct val="90000"/>
              </a:lnSpc>
              <a:buFontTx/>
              <a:buAutoNum type="arabicPeriod"/>
              <a:defRPr/>
            </a:pPr>
            <a:r>
              <a:rPr sz="2400">
                <a:ea typeface="ＭＳ Ｐゴシック" charset="0"/>
              </a:rPr>
              <a:t>Doctor examines patient</a:t>
            </a:r>
          </a:p>
          <a:p>
            <a:pPr marL="457200" indent="-457200" eaLnBrk="1" hangingPunct="1">
              <a:lnSpc>
                <a:spcPct val="90000"/>
              </a:lnSpc>
              <a:buFontTx/>
              <a:buAutoNum type="arabicPeriod"/>
              <a:defRPr/>
            </a:pPr>
            <a:r>
              <a:rPr sz="2400">
                <a:ea typeface="ＭＳ Ｐゴシック" charset="0"/>
              </a:rPr>
              <a:t>Doctor makes working diagnosis</a:t>
            </a:r>
          </a:p>
        </p:txBody>
      </p:sp>
      <p:sp>
        <p:nvSpPr>
          <p:cNvPr id="962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81BE283-EC22-4122-BB49-237AFBD6375E}" type="slidenum">
              <a:rPr lang="en-US" altLang="en-US" sz="1000">
                <a:solidFill>
                  <a:srgbClr val="000000"/>
                </a:solidFill>
              </a:rPr>
              <a:pPr eaLnBrk="1" hangingPunct="1"/>
              <a:t>39</a:t>
            </a:fld>
            <a:endParaRPr lang="en-US" altLang="en-US" sz="1000">
              <a:solidFill>
                <a:srgbClr val="000000"/>
              </a:solidFill>
            </a:endParaRPr>
          </a:p>
        </p:txBody>
      </p:sp>
    </p:spTree>
    <p:custDataLst>
      <p:tags r:id="rId1"/>
    </p:custDataLst>
  </p:cSld>
  <p:clrMapOvr>
    <a:masterClrMapping/>
  </p:clrMapOvr>
  <p:transition advTm="41149"/>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304800" y="217488"/>
            <a:ext cx="847725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3200" dirty="0">
                <a:latin typeface="Verdana" charset="0"/>
                <a:ea typeface="ＭＳ Ｐゴシック" charset="0"/>
              </a:rPr>
              <a:t>Why is Health Care Process Analysis and Redesign Important?</a:t>
            </a:r>
          </a:p>
        </p:txBody>
      </p:sp>
      <p:sp>
        <p:nvSpPr>
          <p:cNvPr id="24579" name="Rectangle 3"/>
          <p:cNvSpPr>
            <a:spLocks noGrp="1" noChangeArrowheads="1"/>
          </p:cNvSpPr>
          <p:nvPr>
            <p:ph type="body" idx="1"/>
          </p:nvPr>
        </p:nvSpPr>
        <p:spPr>
          <a:xfrm>
            <a:off x="2187575" y="1560513"/>
            <a:ext cx="6480175" cy="4068762"/>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2800" dirty="0" smtClean="0">
                <a:ea typeface="ＭＳ Ｐゴシック" charset="0"/>
              </a:rPr>
              <a:t>Lack </a:t>
            </a:r>
            <a:r>
              <a:rPr lang="en-US" sz="2800" dirty="0">
                <a:ea typeface="ＭＳ Ｐゴシック" charset="0"/>
              </a:rPr>
              <a:t>of information and </a:t>
            </a:r>
            <a:r>
              <a:rPr lang="en-US" sz="2800" dirty="0">
                <a:solidFill>
                  <a:srgbClr val="FF0000"/>
                </a:solidFill>
                <a:ea typeface="ＭＳ Ｐゴシック" charset="0"/>
              </a:rPr>
              <a:t>care fragmentation </a:t>
            </a:r>
            <a:r>
              <a:rPr lang="en-US" sz="2800" dirty="0">
                <a:ea typeface="ＭＳ Ｐゴシック" charset="0"/>
              </a:rPr>
              <a:t>called out as leading </a:t>
            </a:r>
            <a:r>
              <a:rPr lang="en-US" sz="2800" dirty="0" smtClean="0">
                <a:ea typeface="ＭＳ Ｐゴシック" charset="0"/>
              </a:rPr>
              <a:t>contributors</a:t>
            </a:r>
            <a:endParaRPr lang="en-US" sz="2800" dirty="0">
              <a:ea typeface="ＭＳ Ｐゴシック" charset="0"/>
            </a:endParaRPr>
          </a:p>
          <a:p>
            <a:pPr eaLnBrk="1" hangingPunct="1">
              <a:defRPr/>
            </a:pPr>
            <a:endParaRPr lang="en-US" sz="2800" dirty="0" smtClean="0">
              <a:ea typeface="ＭＳ Ｐゴシック" charset="0"/>
            </a:endParaRPr>
          </a:p>
          <a:p>
            <a:pPr eaLnBrk="1" hangingPunct="1">
              <a:defRPr/>
            </a:pPr>
            <a:r>
              <a:rPr lang="en-US" sz="2800" dirty="0" smtClean="0">
                <a:ea typeface="ＭＳ Ｐゴシック" charset="0"/>
              </a:rPr>
              <a:t>Meaningful </a:t>
            </a:r>
            <a:r>
              <a:rPr lang="en-US" sz="2800" dirty="0">
                <a:ea typeface="ＭＳ Ｐゴシック" charset="0"/>
              </a:rPr>
              <a:t>use of Health IT </a:t>
            </a:r>
            <a:r>
              <a:rPr lang="en-US" sz="2800" dirty="0" smtClean="0">
                <a:ea typeface="ＭＳ Ｐゴシック" charset="0"/>
              </a:rPr>
              <a:t>should </a:t>
            </a:r>
            <a:r>
              <a:rPr lang="en-US" sz="2800" dirty="0">
                <a:ea typeface="ＭＳ Ｐゴシック" charset="0"/>
              </a:rPr>
              <a:t>decrease this </a:t>
            </a:r>
            <a:r>
              <a:rPr lang="en-US" sz="2800" dirty="0" smtClean="0">
                <a:ea typeface="ＭＳ Ｐゴシック" charset="0"/>
              </a:rPr>
              <a:t>number</a:t>
            </a:r>
            <a:endParaRPr lang="en-US" sz="2800" baseline="30000" dirty="0">
              <a:ea typeface="ＭＳ Ｐゴシック" charset="0"/>
            </a:endParaRPr>
          </a:p>
        </p:txBody>
      </p:sp>
      <p:sp>
        <p:nvSpPr>
          <p:cNvPr id="4505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A745E99-755B-414C-BEAB-F4A04659F069}" type="slidenum">
              <a:rPr lang="en-US" altLang="en-US" sz="1000"/>
              <a:pPr eaLnBrk="1" hangingPunct="1"/>
              <a:t>4</a:t>
            </a:fld>
            <a:endParaRPr lang="en-US" altLang="en-US" sz="1000"/>
          </a:p>
        </p:txBody>
      </p:sp>
      <p:pic>
        <p:nvPicPr>
          <p:cNvPr id="24583"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8513" y="1504950"/>
            <a:ext cx="912812" cy="137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45061" name="Picture 5" descr="CrossingQualityChasm-cov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8825" y="2933700"/>
            <a:ext cx="952500"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Picture 6" descr="ComputationalTechforEffectiveHealthcare-cov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875" y="4381500"/>
            <a:ext cx="90487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3" name="TextBox 1"/>
          <p:cNvSpPr txBox="1">
            <a:spLocks noChangeArrowheads="1"/>
          </p:cNvSpPr>
          <p:nvPr/>
        </p:nvSpPr>
        <p:spPr bwMode="auto">
          <a:xfrm>
            <a:off x="777875" y="6483350"/>
            <a:ext cx="53705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100" dirty="0"/>
              <a:t>Public domain images obtained from National Academy Press, http://www.nap.edu/</a:t>
            </a:r>
          </a:p>
        </p:txBody>
      </p:sp>
    </p:spTree>
    <p:custDataLst>
      <p:tags r:id="rId1"/>
    </p:custDataLst>
    <p:extLst>
      <p:ext uri="{BB962C8B-B14F-4D97-AF65-F5344CB8AC3E}">
        <p14:creationId xmlns:p14="http://schemas.microsoft.com/office/powerpoint/2010/main" val="102255667"/>
      </p:ext>
    </p:extLst>
  </p:cSld>
  <p:clrMapOvr>
    <a:masterClrMapping/>
  </p:clrMapOvr>
  <p:transition advTm="117829"/>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latin typeface="Verdana" charset="0"/>
                <a:ea typeface="ＭＳ Ｐゴシック" charset="0"/>
              </a:rPr>
              <a:t>Activities cont.</a:t>
            </a:r>
          </a:p>
        </p:txBody>
      </p:sp>
      <p:sp>
        <p:nvSpPr>
          <p:cNvPr id="26627"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457200" indent="-457200" eaLnBrk="1" hangingPunct="1">
              <a:lnSpc>
                <a:spcPct val="90000"/>
              </a:lnSpc>
              <a:buFontTx/>
              <a:buAutoNum type="arabicPeriod" startAt="12"/>
              <a:defRPr/>
            </a:pPr>
            <a:r>
              <a:rPr sz="2400">
                <a:ea typeface="ＭＳ Ｐゴシック" charset="0"/>
              </a:rPr>
              <a:t>Doctor describes treatment options and requirements</a:t>
            </a:r>
          </a:p>
          <a:p>
            <a:pPr marL="457200" indent="-457200" eaLnBrk="1" hangingPunct="1">
              <a:lnSpc>
                <a:spcPct val="90000"/>
              </a:lnSpc>
              <a:buFontTx/>
              <a:buAutoNum type="arabicPeriod" startAt="12"/>
              <a:defRPr/>
            </a:pPr>
            <a:r>
              <a:rPr sz="2400">
                <a:ea typeface="ＭＳ Ｐゴシック" charset="0"/>
              </a:rPr>
              <a:t>Patient chooses course of action</a:t>
            </a:r>
          </a:p>
          <a:p>
            <a:pPr marL="457200" indent="-457200" eaLnBrk="1" hangingPunct="1">
              <a:lnSpc>
                <a:spcPct val="90000"/>
              </a:lnSpc>
              <a:buFontTx/>
              <a:buAutoNum type="arabicPeriod" startAt="12"/>
              <a:defRPr/>
            </a:pPr>
            <a:r>
              <a:rPr sz="2400">
                <a:ea typeface="ＭＳ Ｐゴシック" charset="0"/>
              </a:rPr>
              <a:t>Doctor orders lab tests</a:t>
            </a:r>
          </a:p>
          <a:p>
            <a:pPr marL="457200" indent="-457200" eaLnBrk="1" hangingPunct="1">
              <a:lnSpc>
                <a:spcPct val="90000"/>
              </a:lnSpc>
              <a:buFontTx/>
              <a:buAutoNum type="arabicPeriod" startAt="12"/>
              <a:defRPr/>
            </a:pPr>
            <a:r>
              <a:rPr sz="2400">
                <a:ea typeface="ＭＳ Ｐゴシック" charset="0"/>
              </a:rPr>
              <a:t>Nurse obtains lab supplies</a:t>
            </a:r>
          </a:p>
          <a:p>
            <a:pPr marL="457200" indent="-457200" eaLnBrk="1" hangingPunct="1">
              <a:lnSpc>
                <a:spcPct val="90000"/>
              </a:lnSpc>
              <a:buFontTx/>
              <a:buAutoNum type="arabicPeriod" startAt="12"/>
              <a:defRPr/>
            </a:pPr>
            <a:r>
              <a:rPr sz="2400">
                <a:ea typeface="ＭＳ Ｐゴシック" charset="0"/>
              </a:rPr>
              <a:t>Nurse completes lab requisition form</a:t>
            </a:r>
          </a:p>
          <a:p>
            <a:pPr marL="457200" indent="-457200" eaLnBrk="1" hangingPunct="1">
              <a:lnSpc>
                <a:spcPct val="90000"/>
              </a:lnSpc>
              <a:buFontTx/>
              <a:buAutoNum type="arabicPeriod" startAt="12"/>
              <a:defRPr/>
            </a:pPr>
            <a:r>
              <a:rPr sz="2400">
                <a:ea typeface="ＭＳ Ｐゴシック" charset="0"/>
              </a:rPr>
              <a:t>Nurse labels tubes</a:t>
            </a:r>
          </a:p>
          <a:p>
            <a:pPr marL="457200" indent="-457200" eaLnBrk="1" hangingPunct="1">
              <a:lnSpc>
                <a:spcPct val="90000"/>
              </a:lnSpc>
              <a:buFontTx/>
              <a:buAutoNum type="arabicPeriod" startAt="12"/>
              <a:defRPr/>
            </a:pPr>
            <a:r>
              <a:rPr sz="2400">
                <a:ea typeface="ＭＳ Ｐゴシック" charset="0"/>
              </a:rPr>
              <a:t>Nurse draws blood</a:t>
            </a:r>
          </a:p>
          <a:p>
            <a:pPr marL="457200" indent="-457200" eaLnBrk="1" hangingPunct="1">
              <a:lnSpc>
                <a:spcPct val="90000"/>
              </a:lnSpc>
              <a:buFontTx/>
              <a:buAutoNum type="arabicPeriod" startAt="12"/>
              <a:defRPr/>
            </a:pPr>
            <a:r>
              <a:rPr sz="2400">
                <a:ea typeface="ＭＳ Ｐゴシック" charset="0"/>
              </a:rPr>
              <a:t>Nurse immediately centrifuges and refrigerates samples</a:t>
            </a:r>
          </a:p>
          <a:p>
            <a:pPr marL="457200" indent="-457200" eaLnBrk="1" hangingPunct="1">
              <a:lnSpc>
                <a:spcPct val="90000"/>
              </a:lnSpc>
              <a:buFontTx/>
              <a:buAutoNum type="arabicPeriod" startAt="12"/>
              <a:defRPr/>
            </a:pPr>
            <a:r>
              <a:rPr sz="2400">
                <a:ea typeface="ＭＳ Ｐゴシック" charset="0"/>
              </a:rPr>
              <a:t>Nurse provides patient education</a:t>
            </a:r>
          </a:p>
          <a:p>
            <a:pPr marL="457200" indent="-457200" eaLnBrk="1" hangingPunct="1">
              <a:lnSpc>
                <a:spcPct val="90000"/>
              </a:lnSpc>
              <a:buFontTx/>
              <a:buAutoNum type="arabicPeriod" startAt="12"/>
              <a:defRPr/>
            </a:pPr>
            <a:r>
              <a:rPr sz="2400">
                <a:ea typeface="ＭＳ Ｐゴシック" charset="0"/>
              </a:rPr>
              <a:t>Courier picks tubes up and takes to lab</a:t>
            </a:r>
          </a:p>
        </p:txBody>
      </p:sp>
      <p:sp>
        <p:nvSpPr>
          <p:cNvPr id="9830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8A48DF0-7D74-4901-817D-F34E1D680E8B}" type="slidenum">
              <a:rPr lang="en-US" altLang="en-US" sz="1000">
                <a:solidFill>
                  <a:srgbClr val="000000"/>
                </a:solidFill>
              </a:rPr>
              <a:pPr eaLnBrk="1" hangingPunct="1"/>
              <a:t>40</a:t>
            </a:fld>
            <a:endParaRPr lang="en-US" altLang="en-US" sz="1000">
              <a:solidFill>
                <a:srgbClr val="000000"/>
              </a:solidFill>
            </a:endParaRPr>
          </a:p>
        </p:txBody>
      </p:sp>
    </p:spTree>
    <p:custDataLst>
      <p:tags r:id="rId1"/>
    </p:custDataLst>
  </p:cSld>
  <p:clrMapOvr>
    <a:masterClrMapping/>
  </p:clrMapOvr>
  <p:transition advTm="68589"/>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latin typeface="Verdana" charset="0"/>
                <a:ea typeface="ＭＳ Ｐゴシック" charset="0"/>
              </a:rPr>
              <a:t>Locations &amp; Roles</a:t>
            </a:r>
          </a:p>
        </p:txBody>
      </p:sp>
      <p:sp>
        <p:nvSpPr>
          <p:cNvPr id="27651" name="Rectangle 4"/>
          <p:cNvSpPr>
            <a:spLocks noGrp="1" noChangeArrowheads="1"/>
          </p:cNvSpPr>
          <p:nvPr>
            <p:ph sz="half"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buFontTx/>
              <a:buNone/>
              <a:defRPr/>
            </a:pPr>
            <a:r>
              <a:rPr dirty="0">
                <a:ea typeface="ＭＳ Ｐゴシック" charset="0"/>
              </a:rPr>
              <a:t>Locations</a:t>
            </a:r>
          </a:p>
          <a:p>
            <a:pPr eaLnBrk="1" hangingPunct="1">
              <a:defRPr/>
            </a:pPr>
            <a:r>
              <a:rPr dirty="0">
                <a:ea typeface="ＭＳ Ｐゴシック" charset="0"/>
              </a:rPr>
              <a:t>Reception area</a:t>
            </a:r>
          </a:p>
          <a:p>
            <a:pPr eaLnBrk="1" hangingPunct="1">
              <a:defRPr/>
            </a:pPr>
            <a:r>
              <a:rPr dirty="0">
                <a:ea typeface="ＭＳ Ｐゴシック" charset="0"/>
              </a:rPr>
              <a:t>Exam room</a:t>
            </a:r>
          </a:p>
          <a:p>
            <a:pPr eaLnBrk="1" hangingPunct="1">
              <a:defRPr/>
            </a:pPr>
            <a:r>
              <a:rPr dirty="0">
                <a:ea typeface="ＭＳ Ｐゴシック" charset="0"/>
              </a:rPr>
              <a:t>Phlebotomy room</a:t>
            </a:r>
          </a:p>
        </p:txBody>
      </p:sp>
      <p:sp>
        <p:nvSpPr>
          <p:cNvPr id="27652" name="Rectangle 5"/>
          <p:cNvSpPr>
            <a:spLocks noGrp="1" noChangeArrowheads="1"/>
          </p:cNvSpPr>
          <p:nvPr>
            <p:ph sz="half" idx="2"/>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buFontTx/>
              <a:buNone/>
              <a:defRPr/>
            </a:pPr>
            <a:r>
              <a:rPr dirty="0">
                <a:ea typeface="ＭＳ Ｐゴシック" charset="0"/>
              </a:rPr>
              <a:t>Roles</a:t>
            </a:r>
          </a:p>
          <a:p>
            <a:pPr eaLnBrk="1" hangingPunct="1">
              <a:defRPr/>
            </a:pPr>
            <a:r>
              <a:rPr dirty="0">
                <a:ea typeface="ＭＳ Ｐゴシック" charset="0"/>
              </a:rPr>
              <a:t>Patient</a:t>
            </a:r>
          </a:p>
          <a:p>
            <a:pPr eaLnBrk="1" hangingPunct="1">
              <a:defRPr/>
            </a:pPr>
            <a:r>
              <a:rPr dirty="0">
                <a:ea typeface="ＭＳ Ｐゴシック" charset="0"/>
              </a:rPr>
              <a:t>Receptionist</a:t>
            </a:r>
          </a:p>
          <a:p>
            <a:pPr eaLnBrk="1" hangingPunct="1">
              <a:defRPr/>
            </a:pPr>
            <a:r>
              <a:rPr dirty="0">
                <a:ea typeface="ＭＳ Ｐゴシック" charset="0"/>
              </a:rPr>
              <a:t>Nurse</a:t>
            </a:r>
          </a:p>
          <a:p>
            <a:pPr eaLnBrk="1" hangingPunct="1">
              <a:defRPr/>
            </a:pPr>
            <a:r>
              <a:rPr dirty="0">
                <a:ea typeface="ＭＳ Ｐゴシック" charset="0"/>
              </a:rPr>
              <a:t>Doctor</a:t>
            </a:r>
          </a:p>
          <a:p>
            <a:pPr eaLnBrk="1" hangingPunct="1">
              <a:defRPr/>
            </a:pPr>
            <a:r>
              <a:rPr dirty="0">
                <a:ea typeface="ＭＳ Ｐゴシック" charset="0"/>
              </a:rPr>
              <a:t>Courier</a:t>
            </a:r>
          </a:p>
        </p:txBody>
      </p:sp>
      <p:sp>
        <p:nvSpPr>
          <p:cNvPr id="100356"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ED5003D-124F-4EC5-AF6B-066D57733D88}" type="slidenum">
              <a:rPr lang="en-US" altLang="en-US" sz="1800">
                <a:solidFill>
                  <a:srgbClr val="000000"/>
                </a:solidFill>
              </a:rPr>
              <a:pPr eaLnBrk="1" hangingPunct="1"/>
              <a:t>41</a:t>
            </a:fld>
            <a:endParaRPr lang="en-US" altLang="en-US" sz="1800">
              <a:solidFill>
                <a:srgbClr val="000000"/>
              </a:solidFill>
            </a:endParaRPr>
          </a:p>
        </p:txBody>
      </p:sp>
    </p:spTree>
    <p:custDataLst>
      <p:tags r:id="rId1"/>
    </p:custDataLst>
  </p:cSld>
  <p:clrMapOvr>
    <a:masterClrMapping/>
  </p:clrMapOvr>
  <p:transition advTm="22419"/>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latin typeface="Verdana" charset="0"/>
                <a:ea typeface="ＭＳ Ｐゴシック" charset="0"/>
              </a:rPr>
              <a:t>Choices and Decisions</a:t>
            </a:r>
          </a:p>
        </p:txBody>
      </p:sp>
      <p:sp>
        <p:nvSpPr>
          <p:cNvPr id="28675"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609600" indent="-609600" eaLnBrk="1" hangingPunct="1">
              <a:lnSpc>
                <a:spcPct val="90000"/>
              </a:lnSpc>
              <a:buFontTx/>
              <a:buAutoNum type="arabicPeriod"/>
              <a:defRPr/>
            </a:pPr>
            <a:r>
              <a:rPr dirty="0">
                <a:ea typeface="ＭＳ Ｐゴシック" charset="0"/>
              </a:rPr>
              <a:t>Working diagnosis (Doctor)</a:t>
            </a:r>
          </a:p>
          <a:p>
            <a:pPr marL="609600" indent="-609600" eaLnBrk="1" hangingPunct="1">
              <a:lnSpc>
                <a:spcPct val="90000"/>
              </a:lnSpc>
              <a:buFontTx/>
              <a:buAutoNum type="arabicPeriod"/>
              <a:defRPr/>
            </a:pPr>
            <a:r>
              <a:rPr dirty="0">
                <a:ea typeface="ＭＳ Ｐゴシック" charset="0"/>
              </a:rPr>
              <a:t>Patient preparation for Doctor (Nurse decides based on chief complaint)</a:t>
            </a:r>
          </a:p>
          <a:p>
            <a:pPr marL="609600" indent="-609600" eaLnBrk="1" hangingPunct="1">
              <a:lnSpc>
                <a:spcPct val="90000"/>
              </a:lnSpc>
              <a:buFontTx/>
              <a:buAutoNum type="arabicPeriod"/>
              <a:defRPr/>
            </a:pPr>
            <a:r>
              <a:rPr dirty="0">
                <a:ea typeface="ＭＳ Ｐゴシック" charset="0"/>
              </a:rPr>
              <a:t>Which treatment option (patient decision)</a:t>
            </a:r>
          </a:p>
          <a:p>
            <a:pPr marL="609600" indent="-609600" eaLnBrk="1" hangingPunct="1">
              <a:lnSpc>
                <a:spcPct val="90000"/>
              </a:lnSpc>
              <a:buFontTx/>
              <a:buAutoNum type="arabicPeriod"/>
              <a:defRPr/>
            </a:pPr>
            <a:r>
              <a:rPr dirty="0">
                <a:ea typeface="ＭＳ Ｐゴシック" charset="0"/>
              </a:rPr>
              <a:t>Required tests (determined for each treatment option by clinical guidelines)</a:t>
            </a:r>
          </a:p>
          <a:p>
            <a:pPr marL="609600" indent="-609600" eaLnBrk="1" hangingPunct="1">
              <a:lnSpc>
                <a:spcPct val="90000"/>
              </a:lnSpc>
              <a:buFontTx/>
              <a:buAutoNum type="arabicPeriod"/>
              <a:defRPr/>
            </a:pPr>
            <a:r>
              <a:rPr dirty="0">
                <a:ea typeface="ＭＳ Ｐゴシック" charset="0"/>
              </a:rPr>
              <a:t>What tests or treatments to order and when (Doctor based on clinical guidelines)</a:t>
            </a:r>
          </a:p>
        </p:txBody>
      </p:sp>
      <p:sp>
        <p:nvSpPr>
          <p:cNvPr id="10240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2D6D05-242B-4FA7-90E5-9C186ACAAC91}" type="slidenum">
              <a:rPr lang="en-US" altLang="en-US" sz="1000">
                <a:solidFill>
                  <a:srgbClr val="000000"/>
                </a:solidFill>
              </a:rPr>
              <a:pPr eaLnBrk="1" hangingPunct="1"/>
              <a:t>42</a:t>
            </a:fld>
            <a:endParaRPr lang="en-US" altLang="en-US" sz="1000">
              <a:solidFill>
                <a:srgbClr val="000000"/>
              </a:solidFill>
            </a:endParaRPr>
          </a:p>
        </p:txBody>
      </p:sp>
    </p:spTree>
    <p:custDataLst>
      <p:tags r:id="rId1"/>
    </p:custDataLst>
  </p:cSld>
  <p:clrMapOvr>
    <a:masterClrMapping/>
  </p:clrMapOvr>
  <p:transition advTm="73489"/>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FF0000"/>
                </a:solidFill>
                <a:latin typeface="Verdana" charset="0"/>
                <a:ea typeface="ＭＳ Ｐゴシック" charset="0"/>
              </a:rPr>
              <a:t>Information Needs</a:t>
            </a:r>
          </a:p>
        </p:txBody>
      </p:sp>
      <p:sp>
        <p:nvSpPr>
          <p:cNvPr id="29699"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ea typeface="ＭＳ Ｐゴシック" charset="0"/>
              </a:rPr>
              <a:t>Co-pay amount</a:t>
            </a:r>
          </a:p>
          <a:p>
            <a:pPr eaLnBrk="1" hangingPunct="1">
              <a:defRPr/>
            </a:pPr>
            <a:r>
              <a:rPr>
                <a:ea typeface="ＭＳ Ｐゴシック" charset="0"/>
              </a:rPr>
              <a:t>Existing medications for medication reconciliation</a:t>
            </a:r>
          </a:p>
          <a:p>
            <a:pPr eaLnBrk="1" hangingPunct="1">
              <a:defRPr/>
            </a:pPr>
            <a:r>
              <a:rPr>
                <a:ea typeface="ＭＳ Ｐゴシック" charset="0"/>
              </a:rPr>
              <a:t>Treatment options for working diagnosis</a:t>
            </a:r>
          </a:p>
          <a:p>
            <a:pPr eaLnBrk="1" hangingPunct="1">
              <a:defRPr/>
            </a:pPr>
            <a:r>
              <a:rPr>
                <a:ea typeface="ＭＳ Ｐゴシック" charset="0"/>
              </a:rPr>
              <a:t>Required tests / follow-up for treatment options</a:t>
            </a:r>
          </a:p>
          <a:p>
            <a:pPr eaLnBrk="1" hangingPunct="1">
              <a:defRPr/>
            </a:pPr>
            <a:r>
              <a:rPr>
                <a:ea typeface="ＭＳ Ｐゴシック" charset="0"/>
              </a:rPr>
              <a:t>Patient and provider identifiers for lab test requisition</a:t>
            </a:r>
          </a:p>
        </p:txBody>
      </p:sp>
      <p:sp>
        <p:nvSpPr>
          <p:cNvPr id="10445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7F43007-1ABF-4F49-850A-2E211F4CCB34}" type="slidenum">
              <a:rPr lang="en-US" altLang="en-US" sz="1000">
                <a:solidFill>
                  <a:srgbClr val="000000"/>
                </a:solidFill>
              </a:rPr>
              <a:pPr eaLnBrk="1" hangingPunct="1"/>
              <a:t>43</a:t>
            </a:fld>
            <a:endParaRPr lang="en-US" altLang="en-US" sz="1000">
              <a:solidFill>
                <a:srgbClr val="000000"/>
              </a:solidFill>
            </a:endParaRPr>
          </a:p>
        </p:txBody>
      </p:sp>
    </p:spTree>
    <p:custDataLst>
      <p:tags r:id="rId1"/>
    </p:custDataLst>
  </p:cSld>
  <p:clrMapOvr>
    <a:masterClrMapping/>
  </p:clrMapOvr>
  <p:transition advTm="64159"/>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latin typeface="Verdana" charset="0"/>
                <a:ea typeface="ＭＳ Ｐゴシック" charset="0"/>
              </a:rPr>
              <a:t>Confusion about Workflow</a:t>
            </a:r>
          </a:p>
        </p:txBody>
      </p:sp>
      <p:sp>
        <p:nvSpPr>
          <p:cNvPr id="30723" name="Rectangle 3"/>
          <p:cNvSpPr>
            <a:spLocks noGrp="1" noChangeArrowheads="1"/>
          </p:cNvSpPr>
          <p:nvPr>
            <p:ph idx="1"/>
          </p:nvPr>
        </p:nvSpPr>
        <p:spPr>
          <a:xfrm>
            <a:off x="457200" y="1600200"/>
            <a:ext cx="8229600" cy="48006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solidFill>
                  <a:srgbClr val="00B050"/>
                </a:solidFill>
                <a:ea typeface="ＭＳ Ｐゴシック" charset="0"/>
              </a:rPr>
              <a:t>Most people are not accustomed to thinking of what they do everyday in terms of workflow </a:t>
            </a:r>
          </a:p>
          <a:p>
            <a:pPr eaLnBrk="1" hangingPunct="1">
              <a:defRPr/>
            </a:pPr>
            <a:r>
              <a:rPr dirty="0">
                <a:ea typeface="ＭＳ Ｐゴシック" charset="0"/>
              </a:rPr>
              <a:t>Terms used in healthcare that may be confused with workflow or process analysis:</a:t>
            </a:r>
          </a:p>
          <a:p>
            <a:pPr lvl="1" eaLnBrk="1" hangingPunct="1">
              <a:defRPr/>
            </a:pPr>
            <a:r>
              <a:rPr dirty="0">
                <a:ea typeface="ＭＳ Ｐゴシック" charset="0"/>
              </a:rPr>
              <a:t>Regimented care</a:t>
            </a:r>
          </a:p>
          <a:p>
            <a:pPr lvl="1" eaLnBrk="1" hangingPunct="1">
              <a:defRPr/>
            </a:pPr>
            <a:r>
              <a:rPr dirty="0">
                <a:ea typeface="ＭＳ Ｐゴシック" charset="0"/>
              </a:rPr>
              <a:t>Clinical pathways, clinical guidelines</a:t>
            </a:r>
          </a:p>
          <a:p>
            <a:pPr lvl="1" eaLnBrk="1" hangingPunct="1">
              <a:defRPr/>
            </a:pPr>
            <a:r>
              <a:rPr dirty="0">
                <a:ea typeface="ＭＳ Ｐゴシック" charset="0"/>
              </a:rPr>
              <a:t>Accreditation and audit</a:t>
            </a:r>
          </a:p>
        </p:txBody>
      </p:sp>
      <p:sp>
        <p:nvSpPr>
          <p:cNvPr id="10649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A671E23-551E-47B4-B8F5-D9D7D6CD369B}" type="slidenum">
              <a:rPr lang="en-US" altLang="en-US" sz="1000">
                <a:solidFill>
                  <a:srgbClr val="000000"/>
                </a:solidFill>
              </a:rPr>
              <a:pPr eaLnBrk="1" hangingPunct="1"/>
              <a:t>44</a:t>
            </a:fld>
            <a:endParaRPr lang="en-US" altLang="en-US" sz="1000">
              <a:solidFill>
                <a:srgbClr val="000000"/>
              </a:solidFill>
            </a:endParaRPr>
          </a:p>
        </p:txBody>
      </p:sp>
    </p:spTree>
    <p:custDataLst>
      <p:tags r:id="rId1"/>
    </p:custDataLst>
  </p:cSld>
  <p:clrMapOvr>
    <a:masterClrMapping/>
  </p:clrMapOvr>
  <p:transition advTm="45699"/>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09600" y="427038"/>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sz="4600">
                <a:latin typeface="Verdana" charset="0"/>
                <a:ea typeface="ＭＳ Ｐゴシック" charset="0"/>
              </a:rPr>
              <a:t>Workflow</a:t>
            </a:r>
            <a:r>
              <a:rPr sz="4800" b="1">
                <a:latin typeface="Verdana" charset="0"/>
                <a:ea typeface="ＭＳ Ｐゴシック" charset="0"/>
              </a:rPr>
              <a:t> </a:t>
            </a:r>
            <a:r>
              <a:rPr sz="4600">
                <a:latin typeface="Verdana" charset="0"/>
                <a:ea typeface="ＭＳ Ｐゴシック" charset="0"/>
              </a:rPr>
              <a:t>Changes</a:t>
            </a:r>
          </a:p>
        </p:txBody>
      </p:sp>
      <p:sp>
        <p:nvSpPr>
          <p:cNvPr id="31747" name="Rectangle 3"/>
          <p:cNvSpPr>
            <a:spLocks noGrp="1" noChangeArrowheads="1"/>
          </p:cNvSpPr>
          <p:nvPr>
            <p:ph idx="1"/>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a:ea typeface="ＭＳ Ｐゴシック" charset="0"/>
              </a:rPr>
              <a:t>Must first, do no harm </a:t>
            </a:r>
          </a:p>
          <a:p>
            <a:pPr eaLnBrk="1" hangingPunct="1">
              <a:defRPr/>
            </a:pPr>
            <a:r>
              <a:rPr>
                <a:ea typeface="ＭＳ Ｐゴシック" charset="0"/>
              </a:rPr>
              <a:t>Must improve processes </a:t>
            </a:r>
          </a:p>
          <a:p>
            <a:pPr lvl="1" eaLnBrk="1" hangingPunct="1">
              <a:defRPr/>
            </a:pPr>
            <a:r>
              <a:rPr>
                <a:ea typeface="ＭＳ Ｐゴシック" charset="0"/>
              </a:rPr>
              <a:t>Increase efficiency</a:t>
            </a:r>
          </a:p>
          <a:p>
            <a:pPr lvl="1" eaLnBrk="1" hangingPunct="1">
              <a:defRPr/>
            </a:pPr>
            <a:r>
              <a:rPr>
                <a:ea typeface="ＭＳ Ｐゴシック" charset="0"/>
              </a:rPr>
              <a:t>Decrease delays and cost</a:t>
            </a:r>
          </a:p>
          <a:p>
            <a:pPr lvl="1" eaLnBrk="1" hangingPunct="1">
              <a:defRPr/>
            </a:pPr>
            <a:r>
              <a:rPr>
                <a:ea typeface="ＭＳ Ｐゴシック" charset="0"/>
              </a:rPr>
              <a:t>Increase quality and safety</a:t>
            </a:r>
          </a:p>
          <a:p>
            <a:pPr lvl="1" eaLnBrk="1" hangingPunct="1">
              <a:defRPr/>
            </a:pPr>
            <a:r>
              <a:rPr>
                <a:ea typeface="ＭＳ Ｐゴシック" charset="0"/>
              </a:rPr>
              <a:t>Improve the work environment </a:t>
            </a:r>
          </a:p>
          <a:p>
            <a:pPr lvl="1" eaLnBrk="1" hangingPunct="1">
              <a:defRPr/>
            </a:pPr>
            <a:r>
              <a:rPr>
                <a:ea typeface="ＭＳ Ｐゴシック" charset="0"/>
              </a:rPr>
              <a:t>Improve ability to care for patients</a:t>
            </a:r>
          </a:p>
          <a:p>
            <a:pPr lvl="1" eaLnBrk="1" hangingPunct="1">
              <a:defRPr/>
            </a:pPr>
            <a:r>
              <a:rPr>
                <a:ea typeface="ＭＳ Ｐゴシック" charset="0"/>
              </a:rPr>
              <a:t>Create a better overall patient experience</a:t>
            </a:r>
          </a:p>
        </p:txBody>
      </p:sp>
      <p:sp>
        <p:nvSpPr>
          <p:cNvPr id="10854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774FF3E-125A-407E-A45B-93B480C1D625}" type="slidenum">
              <a:rPr lang="en-US" altLang="en-US" sz="1000">
                <a:solidFill>
                  <a:srgbClr val="000000"/>
                </a:solidFill>
              </a:rPr>
              <a:pPr eaLnBrk="1" hangingPunct="1"/>
              <a:t>45</a:t>
            </a:fld>
            <a:endParaRPr lang="en-US" altLang="en-US" sz="1000">
              <a:solidFill>
                <a:srgbClr val="000000"/>
              </a:solidFill>
            </a:endParaRPr>
          </a:p>
        </p:txBody>
      </p:sp>
    </p:spTree>
    <p:custDataLst>
      <p:tags r:id="rId1"/>
    </p:custDataLst>
  </p:cSld>
  <p:clrMapOvr>
    <a:masterClrMapping/>
  </p:clrMapOvr>
  <p:transition advTm="6489"/>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561975"/>
            <a:ext cx="8229600" cy="1143000"/>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3600" dirty="0" smtClean="0">
                <a:latin typeface="Verdana" charset="0"/>
                <a:ea typeface="ＭＳ Ｐゴシック" charset="0"/>
              </a:rPr>
              <a:t>In Summary</a:t>
            </a:r>
            <a:br>
              <a:rPr lang="en-US" sz="3600" dirty="0" smtClean="0">
                <a:latin typeface="Verdana" charset="0"/>
                <a:ea typeface="ＭＳ Ｐゴシック" charset="0"/>
              </a:rPr>
            </a:br>
            <a:r>
              <a:rPr sz="3600" dirty="0" smtClean="0">
                <a:latin typeface="Verdana" charset="0"/>
                <a:ea typeface="ＭＳ Ｐゴシック" charset="0"/>
              </a:rPr>
              <a:t>What </a:t>
            </a:r>
            <a:r>
              <a:rPr sz="3600" dirty="0">
                <a:latin typeface="Verdana" charset="0"/>
                <a:ea typeface="ＭＳ Ｐゴシック" charset="0"/>
              </a:rPr>
              <a:t>a Workflow Analysis and Process Redesign Specialist Does</a:t>
            </a:r>
          </a:p>
        </p:txBody>
      </p:sp>
      <p:sp>
        <p:nvSpPr>
          <p:cNvPr id="32771" name="Rectangle 3"/>
          <p:cNvSpPr>
            <a:spLocks noGrp="1" noChangeArrowheads="1"/>
          </p:cNvSpPr>
          <p:nvPr>
            <p:ph idx="1"/>
          </p:nvPr>
        </p:nvSpPr>
        <p:spPr>
          <a:xfrm>
            <a:off x="457200" y="2228850"/>
            <a:ext cx="8229600" cy="366871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dirty="0">
                <a:ea typeface="ＭＳ Ｐゴシック" charset="0"/>
              </a:rPr>
              <a:t>Document context and process so that it can be analyzed</a:t>
            </a:r>
          </a:p>
          <a:p>
            <a:pPr eaLnBrk="1" hangingPunct="1">
              <a:defRPr/>
            </a:pPr>
            <a:r>
              <a:rPr dirty="0">
                <a:ea typeface="ＭＳ Ｐゴシック" charset="0"/>
              </a:rPr>
              <a:t>Analyze process</a:t>
            </a:r>
          </a:p>
          <a:p>
            <a:pPr eaLnBrk="1" hangingPunct="1">
              <a:defRPr/>
            </a:pPr>
            <a:r>
              <a:rPr dirty="0">
                <a:ea typeface="ＭＳ Ｐゴシック" charset="0"/>
              </a:rPr>
              <a:t>Recommend redesign options</a:t>
            </a:r>
          </a:p>
          <a:p>
            <a:pPr eaLnBrk="1" hangingPunct="1">
              <a:defRPr/>
            </a:pPr>
            <a:r>
              <a:rPr dirty="0">
                <a:ea typeface="ＭＳ Ｐゴシック" charset="0"/>
              </a:rPr>
              <a:t>Implement redesign</a:t>
            </a:r>
          </a:p>
          <a:p>
            <a:pPr eaLnBrk="1" hangingPunct="1">
              <a:defRPr/>
            </a:pPr>
            <a:r>
              <a:rPr dirty="0">
                <a:ea typeface="ＭＳ Ｐゴシック" charset="0"/>
              </a:rPr>
              <a:t>Evaluate, adjust and maintain changes</a:t>
            </a:r>
          </a:p>
        </p:txBody>
      </p:sp>
      <p:sp>
        <p:nvSpPr>
          <p:cNvPr id="11059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AF39082-5951-4125-9ECB-9E282B74E765}" type="slidenum">
              <a:rPr lang="en-US" altLang="en-US" sz="1000">
                <a:solidFill>
                  <a:srgbClr val="000000"/>
                </a:solidFill>
              </a:rPr>
              <a:pPr eaLnBrk="1" hangingPunct="1"/>
              <a:t>46</a:t>
            </a:fld>
            <a:endParaRPr lang="en-US" altLang="en-US" sz="1000">
              <a:solidFill>
                <a:srgbClr val="000000"/>
              </a:solidFill>
            </a:endParaRPr>
          </a:p>
        </p:txBody>
      </p:sp>
    </p:spTree>
    <p:custDataLst>
      <p:tags r:id="rId1"/>
    </p:custDataLst>
  </p:cSld>
  <p:clrMapOvr>
    <a:masterClrMapping/>
  </p:clrMapOvr>
  <p:transition advTm="71289"/>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81390"/>
            <a:ext cx="8229600" cy="1143000"/>
          </a:xfrm>
        </p:spPr>
        <p:txBody>
          <a:bodyPr/>
          <a:lstStyle/>
          <a:p>
            <a:r>
              <a:rPr lang="en-US" dirty="0" smtClean="0"/>
              <a:t>Defect in Clinical Process</a:t>
            </a:r>
            <a:br>
              <a:rPr lang="en-US" dirty="0" smtClean="0"/>
            </a:br>
            <a:endParaRPr lang="en-US"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47</a:t>
            </a:fld>
            <a:endParaRPr lang="en-US" altLang="en-US"/>
          </a:p>
        </p:txBody>
      </p:sp>
      <p:sp>
        <p:nvSpPr>
          <p:cNvPr id="3" name="Rectangle 2"/>
          <p:cNvSpPr/>
          <p:nvPr/>
        </p:nvSpPr>
        <p:spPr>
          <a:xfrm>
            <a:off x="1307939" y="5340144"/>
            <a:ext cx="7465671" cy="646331"/>
          </a:xfrm>
          <a:prstGeom prst="rect">
            <a:avLst/>
          </a:prstGeom>
        </p:spPr>
        <p:txBody>
          <a:bodyPr wrap="square">
            <a:spAutoFit/>
          </a:bodyPr>
          <a:lstStyle/>
          <a:p>
            <a:r>
              <a:rPr lang="en-US" dirty="0"/>
              <a:t>http://www.mehi.masstech.org/sites/mehi/files/documents/CPOE_Clinical_Workflow_Analysis.pdf</a:t>
            </a:r>
            <a:endParaRPr lang="en-US" dirty="0"/>
          </a:p>
        </p:txBody>
      </p:sp>
    </p:spTree>
    <p:extLst>
      <p:ext uri="{BB962C8B-B14F-4D97-AF65-F5344CB8AC3E}">
        <p14:creationId xmlns:p14="http://schemas.microsoft.com/office/powerpoint/2010/main" val="6806130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48106"/>
          </a:xfrm>
        </p:spPr>
        <p:txBody>
          <a:bodyPr/>
          <a:lstStyle/>
          <a:p>
            <a:r>
              <a:rPr lang="en-US" sz="3600" dirty="0" smtClean="0"/>
              <a:t>Clinical process defect</a:t>
            </a:r>
            <a:endParaRPr lang="en-US" sz="3600" dirty="0"/>
          </a:p>
        </p:txBody>
      </p:sp>
      <p:sp>
        <p:nvSpPr>
          <p:cNvPr id="3" name="Content Placeholder 2"/>
          <p:cNvSpPr>
            <a:spLocks noGrp="1"/>
          </p:cNvSpPr>
          <p:nvPr>
            <p:ph idx="1"/>
          </p:nvPr>
        </p:nvSpPr>
        <p:spPr>
          <a:xfrm>
            <a:off x="642395" y="1476315"/>
            <a:ext cx="7735824" cy="4525962"/>
          </a:xfrm>
        </p:spPr>
        <p:txBody>
          <a:bodyPr/>
          <a:lstStyle/>
          <a:p>
            <a:r>
              <a:rPr lang="en-US" sz="2400" dirty="0" smtClean="0">
                <a:solidFill>
                  <a:srgbClr val="FF0000"/>
                </a:solidFill>
              </a:rPr>
              <a:t>Nonconformance</a:t>
            </a:r>
            <a:r>
              <a:rPr lang="en-US" sz="2400" dirty="0" smtClean="0"/>
              <a:t> to requirements or functional / program specification </a:t>
            </a:r>
          </a:p>
          <a:p>
            <a:r>
              <a:rPr lang="en-US" sz="2400" dirty="0" smtClean="0"/>
              <a:t>A blemish, imperfection or deficiency that impairs worth or utility </a:t>
            </a:r>
          </a:p>
          <a:p>
            <a:r>
              <a:rPr lang="en-US" sz="2400" dirty="0" smtClean="0"/>
              <a:t>The non-fulfillment of intended usage requirements </a:t>
            </a:r>
          </a:p>
          <a:p>
            <a:r>
              <a:rPr lang="en-US" sz="2400" dirty="0" smtClean="0"/>
              <a:t>Any abnormality lowering the value of a product no matter why, when, or how it developed </a:t>
            </a:r>
          </a:p>
          <a:p>
            <a:r>
              <a:rPr lang="en-US" sz="2400" dirty="0" smtClean="0"/>
              <a:t>An </a:t>
            </a:r>
            <a:r>
              <a:rPr lang="en-US" sz="2400" dirty="0" smtClean="0">
                <a:solidFill>
                  <a:srgbClr val="FF0000"/>
                </a:solidFill>
              </a:rPr>
              <a:t>imperfection</a:t>
            </a:r>
            <a:r>
              <a:rPr lang="en-US" sz="2400" dirty="0" smtClean="0"/>
              <a:t> which, if great enough, can prevent an item from working properly or being usable </a:t>
            </a:r>
          </a:p>
          <a:p>
            <a:r>
              <a:rPr lang="en-US" sz="2400" dirty="0" smtClean="0"/>
              <a:t>A </a:t>
            </a:r>
            <a:r>
              <a:rPr lang="en-US" sz="2400" dirty="0" smtClean="0">
                <a:solidFill>
                  <a:srgbClr val="FF0000"/>
                </a:solidFill>
              </a:rPr>
              <a:t>lack</a:t>
            </a:r>
            <a:r>
              <a:rPr lang="en-US" sz="2400" dirty="0" smtClean="0"/>
              <a:t> of something necessary for completeness, adequacy, or perfection</a:t>
            </a:r>
            <a:endParaRPr lang="en-US" sz="2000"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48</a:t>
            </a:fld>
            <a:endParaRPr lang="en-US" altLang="en-US"/>
          </a:p>
        </p:txBody>
      </p:sp>
    </p:spTree>
    <p:extLst>
      <p:ext uri="{BB962C8B-B14F-4D97-AF65-F5344CB8AC3E}">
        <p14:creationId xmlns:p14="http://schemas.microsoft.com/office/powerpoint/2010/main" val="8255422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Defects, Warranties, Guarantees, Remedies</a:t>
            </a:r>
          </a:p>
        </p:txBody>
      </p:sp>
      <p:sp>
        <p:nvSpPr>
          <p:cNvPr id="3" name="Content Placeholder 2"/>
          <p:cNvSpPr>
            <a:spLocks noGrp="1"/>
          </p:cNvSpPr>
          <p:nvPr>
            <p:ph idx="1"/>
          </p:nvPr>
        </p:nvSpPr>
        <p:spPr>
          <a:xfrm>
            <a:off x="630936" y="1719263"/>
            <a:ext cx="7882128" cy="4525962"/>
          </a:xfrm>
        </p:spPr>
        <p:txBody>
          <a:bodyPr/>
          <a:lstStyle/>
          <a:p>
            <a:r>
              <a:rPr lang="en-US" sz="2400" dirty="0" smtClean="0"/>
              <a:t>Human mistakes are not just “oops” moments </a:t>
            </a:r>
          </a:p>
          <a:p>
            <a:r>
              <a:rPr lang="en-US" sz="2400" dirty="0" smtClean="0"/>
              <a:t>Technology glitches are not just aggravating, inefficient or even infuriating </a:t>
            </a:r>
          </a:p>
          <a:p>
            <a:r>
              <a:rPr lang="en-US" sz="2400" dirty="0" smtClean="0"/>
              <a:t>In business, if you fail→ you lose money </a:t>
            </a:r>
          </a:p>
          <a:p>
            <a:r>
              <a:rPr lang="en-US" sz="2400" dirty="0" smtClean="0"/>
              <a:t>In engineering, if you fail → things don’t work </a:t>
            </a:r>
          </a:p>
          <a:p>
            <a:r>
              <a:rPr lang="en-US" sz="2400" dirty="0" smtClean="0">
                <a:solidFill>
                  <a:srgbClr val="FF0000"/>
                </a:solidFill>
              </a:rPr>
              <a:t>In medicine, if you fail → patients die</a:t>
            </a:r>
            <a:endParaRPr lang="en-US" sz="1600" dirty="0">
              <a:solidFill>
                <a:srgbClr val="FF0000"/>
              </a:solidFill>
            </a:endParaRPr>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49</a:t>
            </a:fld>
            <a:endParaRPr lang="en-US" altLang="en-US"/>
          </a:p>
        </p:txBody>
      </p:sp>
      <p:pic>
        <p:nvPicPr>
          <p:cNvPr id="5" name="Picture 4"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4289" y="4768667"/>
            <a:ext cx="1705213" cy="1314633"/>
          </a:xfrm>
          <a:prstGeom prst="rect">
            <a:avLst/>
          </a:prstGeom>
        </p:spPr>
      </p:pic>
      <p:pic>
        <p:nvPicPr>
          <p:cNvPr id="7" name="Picture 6"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4253" y="4811535"/>
            <a:ext cx="1762371" cy="1228896"/>
          </a:xfrm>
          <a:prstGeom prst="rect">
            <a:avLst/>
          </a:prstGeom>
        </p:spPr>
      </p:pic>
    </p:spTree>
    <p:extLst>
      <p:ext uri="{BB962C8B-B14F-4D97-AF65-F5344CB8AC3E}">
        <p14:creationId xmlns:p14="http://schemas.microsoft.com/office/powerpoint/2010/main" val="16877069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sz="4000">
                <a:latin typeface="Verdana" charset="0"/>
                <a:ea typeface="ＭＳ Ｐゴシック" charset="0"/>
              </a:rPr>
              <a:t>Definitions</a:t>
            </a:r>
          </a:p>
        </p:txBody>
      </p:sp>
      <p:sp>
        <p:nvSpPr>
          <p:cNvPr id="10243" name="Rectangle 3"/>
          <p:cNvSpPr>
            <a:spLocks noGrp="1" noChangeArrowheads="1"/>
          </p:cNvSpPr>
          <p:nvPr>
            <p:ph type="body" idx="1"/>
          </p:nvPr>
        </p:nvSpPr>
        <p:spPr>
          <a:xfrm>
            <a:off x="912230" y="1568450"/>
            <a:ext cx="7600950" cy="4525963"/>
          </a:xfrm>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lvl="1" eaLnBrk="1" hangingPunct="1">
              <a:lnSpc>
                <a:spcPct val="90000"/>
              </a:lnSpc>
              <a:buFont typeface="Arial" panose="020B0604020202020204" pitchFamily="34" charset="0"/>
              <a:buChar char="•"/>
            </a:pPr>
            <a:r>
              <a:rPr lang="en-US" altLang="en-US" sz="2400" dirty="0" smtClean="0">
                <a:solidFill>
                  <a:srgbClr val="00B050"/>
                </a:solidFill>
              </a:rPr>
              <a:t>Process</a:t>
            </a:r>
            <a:endParaRPr lang="en-US" altLang="en-US" sz="2400" dirty="0" smtClean="0">
              <a:solidFill>
                <a:srgbClr val="00B050"/>
              </a:solidFill>
            </a:endParaRPr>
          </a:p>
          <a:p>
            <a:pPr lvl="1" eaLnBrk="1" hangingPunct="1">
              <a:lnSpc>
                <a:spcPct val="90000"/>
              </a:lnSpc>
              <a:buFont typeface="Arial" panose="020B0604020202020204" pitchFamily="34" charset="0"/>
              <a:buChar char="•"/>
            </a:pPr>
            <a:r>
              <a:rPr lang="en-US" altLang="en-US" sz="2400" dirty="0" smtClean="0">
                <a:solidFill>
                  <a:srgbClr val="00B050"/>
                </a:solidFill>
              </a:rPr>
              <a:t>Process Analysis</a:t>
            </a:r>
          </a:p>
          <a:p>
            <a:pPr lvl="1" eaLnBrk="1" hangingPunct="1">
              <a:lnSpc>
                <a:spcPct val="90000"/>
              </a:lnSpc>
              <a:buFont typeface="Arial" panose="020B0604020202020204" pitchFamily="34" charset="0"/>
              <a:buChar char="•"/>
            </a:pPr>
            <a:r>
              <a:rPr lang="en-US" altLang="en-US" sz="2400" dirty="0" smtClean="0">
                <a:solidFill>
                  <a:srgbClr val="00B050"/>
                </a:solidFill>
              </a:rPr>
              <a:t>Process Redesign</a:t>
            </a:r>
          </a:p>
          <a:p>
            <a:pPr lvl="1" eaLnBrk="1" hangingPunct="1">
              <a:lnSpc>
                <a:spcPct val="90000"/>
              </a:lnSpc>
              <a:buFont typeface="Arial" panose="020B0604020202020204" pitchFamily="34" charset="0"/>
              <a:buChar char="•"/>
            </a:pPr>
            <a:r>
              <a:rPr lang="en-US" altLang="en-US" sz="2400" dirty="0" smtClean="0">
                <a:solidFill>
                  <a:srgbClr val="00B050"/>
                </a:solidFill>
              </a:rPr>
              <a:t>Workflow</a:t>
            </a:r>
          </a:p>
          <a:p>
            <a:pPr lvl="1" eaLnBrk="1" hangingPunct="1">
              <a:lnSpc>
                <a:spcPct val="90000"/>
              </a:lnSpc>
              <a:buFont typeface="Arial" panose="020B0604020202020204" pitchFamily="34" charset="0"/>
              <a:buChar char="•"/>
            </a:pPr>
            <a:r>
              <a:rPr lang="en-US" altLang="en-US" sz="2400" dirty="0" smtClean="0">
                <a:solidFill>
                  <a:srgbClr val="00B050"/>
                </a:solidFill>
              </a:rPr>
              <a:t>Workflow Analysis</a:t>
            </a:r>
          </a:p>
          <a:p>
            <a:pPr lvl="1" eaLnBrk="1" hangingPunct="1">
              <a:lnSpc>
                <a:spcPct val="90000"/>
              </a:lnSpc>
              <a:buFont typeface="Arial" panose="020B0604020202020204" pitchFamily="34" charset="0"/>
              <a:buChar char="•"/>
            </a:pPr>
            <a:r>
              <a:rPr lang="en-US" altLang="en-US" sz="2400" dirty="0" smtClean="0">
                <a:solidFill>
                  <a:srgbClr val="00B050"/>
                </a:solidFill>
              </a:rPr>
              <a:t>Data, Information, and Knowledge</a:t>
            </a:r>
          </a:p>
          <a:p>
            <a:pPr lvl="1" eaLnBrk="1" hangingPunct="1">
              <a:lnSpc>
                <a:spcPct val="90000"/>
              </a:lnSpc>
              <a:buFont typeface="Arial" panose="020B0604020202020204" pitchFamily="34" charset="0"/>
              <a:buChar char="•"/>
            </a:pPr>
            <a:r>
              <a:rPr lang="en-US" altLang="en-US" sz="2400" dirty="0" smtClean="0">
                <a:solidFill>
                  <a:srgbClr val="00B050"/>
                </a:solidFill>
              </a:rPr>
              <a:t>Data and Information Flow</a:t>
            </a:r>
            <a:br>
              <a:rPr lang="en-US" altLang="en-US" sz="2400" dirty="0" smtClean="0">
                <a:solidFill>
                  <a:srgbClr val="00B050"/>
                </a:solidFill>
              </a:rPr>
            </a:br>
            <a:endParaRPr lang="en-US" altLang="en-US" sz="2400" dirty="0" smtClean="0">
              <a:solidFill>
                <a:srgbClr val="00B050"/>
              </a:solidFill>
            </a:endParaRPr>
          </a:p>
          <a:p>
            <a:pPr eaLnBrk="1" hangingPunct="1">
              <a:lnSpc>
                <a:spcPct val="90000"/>
              </a:lnSpc>
              <a:buFontTx/>
              <a:buNone/>
            </a:pPr>
            <a:r>
              <a:rPr lang="en-US" altLang="en-US" sz="2800" dirty="0" smtClean="0"/>
              <a:t/>
            </a:r>
            <a:br>
              <a:rPr lang="en-US" altLang="en-US" sz="2800" dirty="0" smtClean="0"/>
            </a:br>
            <a:endParaRPr lang="en-US" altLang="en-US" sz="2800" dirty="0" smtClean="0"/>
          </a:p>
        </p:txBody>
      </p:sp>
      <p:sp>
        <p:nvSpPr>
          <p:cNvPr id="16387"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224325E-D720-4C21-8FFA-D5E53953C3E2}" type="slidenum">
              <a:rPr lang="en-US" altLang="en-US" sz="1000"/>
              <a:pPr eaLnBrk="1" hangingPunct="1"/>
              <a:t>5</a:t>
            </a:fld>
            <a:endParaRPr lang="en-US" altLang="en-US" sz="1000"/>
          </a:p>
        </p:txBody>
      </p:sp>
    </p:spTree>
    <p:custDataLst>
      <p:tags r:id="rId1"/>
    </p:custDataLst>
  </p:cSld>
  <p:clrMapOvr>
    <a:masterClrMapping/>
  </p:clrMapOvr>
  <p:transition advTm="23479"/>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a:t>Clinical Process Defects</a:t>
            </a:r>
          </a:p>
        </p:txBody>
      </p:sp>
      <p:sp>
        <p:nvSpPr>
          <p:cNvPr id="3" name="Content Placeholder 2"/>
          <p:cNvSpPr>
            <a:spLocks noGrp="1"/>
          </p:cNvSpPr>
          <p:nvPr>
            <p:ph idx="1"/>
          </p:nvPr>
        </p:nvSpPr>
        <p:spPr>
          <a:xfrm>
            <a:off x="457200" y="1048512"/>
            <a:ext cx="7882128" cy="5034788"/>
          </a:xfrm>
        </p:spPr>
        <p:txBody>
          <a:bodyPr/>
          <a:lstStyle/>
          <a:p>
            <a:r>
              <a:rPr lang="en-US" sz="2400" dirty="0" smtClean="0">
                <a:solidFill>
                  <a:srgbClr val="FF0000"/>
                </a:solidFill>
              </a:rPr>
              <a:t>Not all errors kill people </a:t>
            </a:r>
          </a:p>
          <a:p>
            <a:r>
              <a:rPr lang="en-US" sz="2400" dirty="0" smtClean="0"/>
              <a:t>However, the domino effect in clinical care is significant </a:t>
            </a:r>
          </a:p>
          <a:p>
            <a:r>
              <a:rPr lang="en-US" sz="2400" dirty="0" smtClean="0">
                <a:solidFill>
                  <a:srgbClr val="FF0000"/>
                </a:solidFill>
              </a:rPr>
              <a:t>Inefficiencies, redundancies, bottlenecks, errors </a:t>
            </a:r>
          </a:p>
          <a:p>
            <a:pPr lvl="1"/>
            <a:r>
              <a:rPr lang="en-US" sz="2000" dirty="0" smtClean="0"/>
              <a:t>Slow down processes and progress </a:t>
            </a:r>
          </a:p>
          <a:p>
            <a:pPr lvl="1"/>
            <a:r>
              <a:rPr lang="en-US" sz="2000" dirty="0" smtClean="0"/>
              <a:t>Impede task completion </a:t>
            </a:r>
          </a:p>
          <a:p>
            <a:pPr lvl="1"/>
            <a:r>
              <a:rPr lang="en-US" sz="2000" dirty="0" smtClean="0"/>
              <a:t>Reduce quality of care </a:t>
            </a:r>
          </a:p>
          <a:p>
            <a:pPr lvl="1"/>
            <a:r>
              <a:rPr lang="en-US" sz="2000" dirty="0" smtClean="0"/>
              <a:t>Result in “unintended consequences” </a:t>
            </a:r>
          </a:p>
          <a:p>
            <a:pPr lvl="1"/>
            <a:r>
              <a:rPr lang="en-US" sz="2000" dirty="0" smtClean="0"/>
              <a:t>Facilitate poor outcomes </a:t>
            </a:r>
          </a:p>
          <a:p>
            <a:r>
              <a:rPr lang="en-US" sz="2400" dirty="0" smtClean="0"/>
              <a:t>None of these are desirable when life hangs in the balance. </a:t>
            </a:r>
          </a:p>
          <a:p>
            <a:r>
              <a:rPr lang="en-US" sz="2400" dirty="0" smtClean="0"/>
              <a:t>Life ALWAYS hangs in the balance in healthcare – sometimes obviously, sometimes subtly</a:t>
            </a:r>
            <a:endParaRPr lang="en-US" sz="1600"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50</a:t>
            </a:fld>
            <a:endParaRPr lang="en-US" altLang="en-US"/>
          </a:p>
        </p:txBody>
      </p:sp>
    </p:spTree>
    <p:extLst>
      <p:ext uri="{BB962C8B-B14F-4D97-AF65-F5344CB8AC3E}">
        <p14:creationId xmlns:p14="http://schemas.microsoft.com/office/powerpoint/2010/main" val="23666013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Clinical Process Defects</a:t>
            </a:r>
            <a:endParaRPr lang="en-US" dirty="0"/>
          </a:p>
        </p:txBody>
      </p:sp>
      <p:sp>
        <p:nvSpPr>
          <p:cNvPr id="3" name="Content Placeholder 2"/>
          <p:cNvSpPr>
            <a:spLocks noGrp="1"/>
          </p:cNvSpPr>
          <p:nvPr>
            <p:ph idx="1"/>
          </p:nvPr>
        </p:nvSpPr>
        <p:spPr>
          <a:xfrm>
            <a:off x="457200" y="1048512"/>
            <a:ext cx="7882128" cy="5034788"/>
          </a:xfrm>
        </p:spPr>
        <p:txBody>
          <a:bodyPr/>
          <a:lstStyle/>
          <a:p>
            <a:r>
              <a:rPr lang="en-US" sz="2400" dirty="0" smtClean="0"/>
              <a:t>A defect in a clinical process is the characteristic of a step or task in clinical care that </a:t>
            </a:r>
          </a:p>
          <a:p>
            <a:pPr lvl="1"/>
            <a:r>
              <a:rPr lang="en-US" sz="2000" dirty="0" smtClean="0">
                <a:solidFill>
                  <a:srgbClr val="FF0000"/>
                </a:solidFill>
              </a:rPr>
              <a:t>Introduces unwanted and unnecessary redundancy </a:t>
            </a:r>
          </a:p>
          <a:p>
            <a:pPr lvl="1"/>
            <a:r>
              <a:rPr lang="en-US" sz="2000" dirty="0" smtClean="0"/>
              <a:t>Impedes or </a:t>
            </a:r>
            <a:r>
              <a:rPr lang="en-US" sz="2000" dirty="0" smtClean="0">
                <a:solidFill>
                  <a:srgbClr val="FF0000"/>
                </a:solidFill>
              </a:rPr>
              <a:t>blocks flow of required information </a:t>
            </a:r>
          </a:p>
          <a:p>
            <a:pPr lvl="1"/>
            <a:r>
              <a:rPr lang="en-US" sz="2000" dirty="0" smtClean="0"/>
              <a:t>Delays completion of a task or step </a:t>
            </a:r>
          </a:p>
          <a:p>
            <a:pPr lvl="1"/>
            <a:r>
              <a:rPr lang="en-US" sz="2000" dirty="0" smtClean="0"/>
              <a:t>Necessitates </a:t>
            </a:r>
            <a:r>
              <a:rPr lang="en-US" sz="2000" dirty="0" smtClean="0">
                <a:solidFill>
                  <a:srgbClr val="FF0000"/>
                </a:solidFill>
              </a:rPr>
              <a:t>needless clinical decisions and tradeoffs </a:t>
            </a:r>
          </a:p>
          <a:p>
            <a:pPr lvl="1"/>
            <a:r>
              <a:rPr lang="en-US" sz="2000" dirty="0" smtClean="0"/>
              <a:t>Results in </a:t>
            </a:r>
            <a:r>
              <a:rPr lang="en-US" sz="2000" dirty="0" smtClean="0">
                <a:solidFill>
                  <a:srgbClr val="FF0000"/>
                </a:solidFill>
              </a:rPr>
              <a:t>clinically indefensible variation </a:t>
            </a:r>
          </a:p>
          <a:p>
            <a:pPr lvl="1"/>
            <a:r>
              <a:rPr lang="en-US" sz="2000" dirty="0" smtClean="0"/>
              <a:t>Precludes successful completion of a clinical care process </a:t>
            </a:r>
          </a:p>
          <a:p>
            <a:pPr lvl="1"/>
            <a:r>
              <a:rPr lang="en-US" sz="2000" dirty="0" smtClean="0"/>
              <a:t>Exposes the patient or the clinical care team to unnecessary risk</a:t>
            </a:r>
            <a:endParaRPr lang="en-US" sz="2000"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51</a:t>
            </a:fld>
            <a:endParaRPr lang="en-US" altLang="en-US"/>
          </a:p>
        </p:txBody>
      </p:sp>
    </p:spTree>
    <p:extLst>
      <p:ext uri="{BB962C8B-B14F-4D97-AF65-F5344CB8AC3E}">
        <p14:creationId xmlns:p14="http://schemas.microsoft.com/office/powerpoint/2010/main" val="17478407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Clinical Process Defects</a:t>
            </a:r>
            <a:endParaRPr lang="en-US"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52</a:t>
            </a:fld>
            <a:endParaRPr lang="en-US" altLang="en-US"/>
          </a:p>
        </p:txBody>
      </p:sp>
      <p:pic>
        <p:nvPicPr>
          <p:cNvPr id="6" name="Content Placeholder 5"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5971" y="1286016"/>
            <a:ext cx="7672057" cy="4959209"/>
          </a:xfrm>
        </p:spPr>
      </p:pic>
    </p:spTree>
    <p:extLst>
      <p:ext uri="{BB962C8B-B14F-4D97-AF65-F5344CB8AC3E}">
        <p14:creationId xmlns:p14="http://schemas.microsoft.com/office/powerpoint/2010/main" val="38878706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Clinical Process Defects</a:t>
            </a:r>
            <a:endParaRPr lang="en-US"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53</a:t>
            </a:fld>
            <a:endParaRPr lang="en-US" altLang="en-US"/>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8792" y="836613"/>
            <a:ext cx="8646416" cy="5715000"/>
          </a:xfrm>
        </p:spPr>
      </p:pic>
    </p:spTree>
    <p:extLst>
      <p:ext uri="{BB962C8B-B14F-4D97-AF65-F5344CB8AC3E}">
        <p14:creationId xmlns:p14="http://schemas.microsoft.com/office/powerpoint/2010/main" val="239006500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dirty="0" smtClean="0"/>
              <a:t>Clinical Process Defects</a:t>
            </a:r>
            <a:endParaRPr lang="en-US" dirty="0"/>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54</a:t>
            </a:fld>
            <a:endParaRPr lang="en-US" altLang="en-US"/>
          </a:p>
        </p:txBody>
      </p:sp>
      <p:pic>
        <p:nvPicPr>
          <p:cNvPr id="6" name="Content Placeholder 5"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7602" y="1102038"/>
            <a:ext cx="8008795" cy="5143187"/>
          </a:xfrm>
        </p:spPr>
      </p:pic>
    </p:spTree>
    <p:extLst>
      <p:ext uri="{BB962C8B-B14F-4D97-AF65-F5344CB8AC3E}">
        <p14:creationId xmlns:p14="http://schemas.microsoft.com/office/powerpoint/2010/main" val="2905912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sz="3200" dirty="0" smtClean="0"/>
              <a:t>Find as many defect as you can: </a:t>
            </a:r>
            <a:r>
              <a:rPr lang="en-US" sz="3200" dirty="0"/>
              <a:t>Physician Inpatient Evaluation Process</a:t>
            </a:r>
          </a:p>
        </p:txBody>
      </p:sp>
      <p:sp>
        <p:nvSpPr>
          <p:cNvPr id="4" name="Slide Number Placeholder 3"/>
          <p:cNvSpPr>
            <a:spLocks noGrp="1"/>
          </p:cNvSpPr>
          <p:nvPr>
            <p:ph type="sldNum" sz="quarter" idx="12"/>
          </p:nvPr>
        </p:nvSpPr>
        <p:spPr/>
        <p:txBody>
          <a:bodyPr/>
          <a:lstStyle/>
          <a:p>
            <a:fld id="{386E2778-E578-4002-8282-FE65E88DCE43}" type="slidenum">
              <a:rPr lang="en-US" altLang="en-US" smtClean="0"/>
              <a:pPr/>
              <a:t>55</a:t>
            </a:fld>
            <a:endParaRPr lang="en-US" altLang="en-US"/>
          </a:p>
        </p:txBody>
      </p:sp>
      <p:pic>
        <p:nvPicPr>
          <p:cNvPr id="5" name="Content Placeholder 4" descr="Screen Clipping"/>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8344" y="1264371"/>
            <a:ext cx="8621891" cy="5457104"/>
          </a:xfrm>
        </p:spPr>
      </p:pic>
    </p:spTree>
    <p:extLst>
      <p:ext uri="{BB962C8B-B14F-4D97-AF65-F5344CB8AC3E}">
        <p14:creationId xmlns:p14="http://schemas.microsoft.com/office/powerpoint/2010/main" val="844855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Number Placeholder 5"/>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96A2F1F-78AA-4994-A599-66EC1A8CE742}" type="slidenum">
              <a:rPr lang="en-US" altLang="en-US" sz="1000"/>
              <a:pPr eaLnBrk="1" hangingPunct="1"/>
              <a:t>56</a:t>
            </a:fld>
            <a:endParaRPr lang="en-US" altLang="en-US" sz="1000"/>
          </a:p>
        </p:txBody>
      </p:sp>
      <p:sp>
        <p:nvSpPr>
          <p:cNvPr id="9219" name="TextBox 7"/>
          <p:cNvSpPr txBox="1">
            <a:spLocks noChangeArrowheads="1"/>
          </p:cNvSpPr>
          <p:nvPr/>
        </p:nvSpPr>
        <p:spPr bwMode="auto">
          <a:xfrm>
            <a:off x="2209197" y="190826"/>
            <a:ext cx="49450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4000" dirty="0" smtClean="0"/>
              <a:t>References</a:t>
            </a:r>
            <a:endParaRPr lang="en-US" altLang="en-US" sz="4000" dirty="0"/>
          </a:p>
        </p:txBody>
      </p:sp>
      <p:sp>
        <p:nvSpPr>
          <p:cNvPr id="2" name="Rectangle 1"/>
          <p:cNvSpPr/>
          <p:nvPr/>
        </p:nvSpPr>
        <p:spPr>
          <a:xfrm>
            <a:off x="426720" y="1812870"/>
            <a:ext cx="8510016" cy="2141805"/>
          </a:xfrm>
          <a:prstGeom prst="rect">
            <a:avLst/>
          </a:prstGeom>
        </p:spPr>
        <p:txBody>
          <a:bodyPr wrap="square">
            <a:spAutoFit/>
          </a:bodyPr>
          <a:lstStyle/>
          <a:p>
            <a:pPr marL="285750" marR="0" indent="-285750">
              <a:lnSpc>
                <a:spcPct val="107000"/>
              </a:lnSpc>
              <a:spcBef>
                <a:spcPts val="0"/>
              </a:spcBef>
              <a:spcAft>
                <a:spcPts val="800"/>
              </a:spcAft>
              <a:buFont typeface="Arial" panose="020B0604020202020204" pitchFamily="34" charset="0"/>
              <a:buChar char="•"/>
            </a:pPr>
            <a:r>
              <a:rPr lang="en-US" sz="1600" dirty="0" smtClean="0">
                <a:effectLst/>
                <a:latin typeface="Tahoma" panose="020B0604030504040204" pitchFamily="34" charset="0"/>
                <a:ea typeface="Tahoma" panose="020B0604030504040204" pitchFamily="34" charset="0"/>
                <a:cs typeface="Tahoma" panose="020B0604030504040204" pitchFamily="34" charset="0"/>
              </a:rPr>
              <a:t>Approaches to Workflow Analysis in Healthcare Settings, by Barbara Sheehan, Suzanne Bakken, </a:t>
            </a:r>
            <a:r>
              <a:rPr lang="en-US" sz="1600" dirty="0" smtClean="0">
                <a:effectLst/>
                <a:latin typeface="Tahoma" panose="020B0604030504040204" pitchFamily="34" charset="0"/>
                <a:ea typeface="Tahoma" panose="020B0604030504040204" pitchFamily="34" charset="0"/>
                <a:cs typeface="Tahoma" panose="020B0604030504040204" pitchFamily="34" charset="0"/>
                <a:hlinkClick r:id="rId2"/>
              </a:rPr>
              <a:t>https://www.ncbi.nlm.nih.gov/pmc/articles/PMC3799136/pdf/amia_2012_ni_371.pdf</a:t>
            </a:r>
            <a:endParaRPr lang="en-US" sz="1600" dirty="0" smtClean="0">
              <a:effectLst/>
              <a:latin typeface="Tahoma" panose="020B0604030504040204" pitchFamily="34" charset="0"/>
              <a:ea typeface="Tahoma" panose="020B0604030504040204" pitchFamily="34" charset="0"/>
              <a:cs typeface="Tahoma" panose="020B0604030504040204" pitchFamily="34" charset="0"/>
            </a:endParaRPr>
          </a:p>
          <a:p>
            <a:pPr marL="285750" marR="0" indent="-285750">
              <a:lnSpc>
                <a:spcPct val="107000"/>
              </a:lnSpc>
              <a:spcBef>
                <a:spcPts val="0"/>
              </a:spcBef>
              <a:spcAft>
                <a:spcPts val="800"/>
              </a:spcAft>
              <a:buFont typeface="Arial" panose="020B0604020202020204" pitchFamily="34" charset="0"/>
              <a:buChar char="•"/>
            </a:pPr>
            <a:endParaRPr lang="en-US" sz="1600" dirty="0">
              <a:latin typeface="Tahoma" panose="020B0604030504040204" pitchFamily="34" charset="0"/>
              <a:ea typeface="Tahoma" panose="020B0604030504040204" pitchFamily="34" charset="0"/>
              <a:cs typeface="Tahoma" panose="020B0604030504040204" pitchFamily="34" charset="0"/>
            </a:endParaRPr>
          </a:p>
          <a:p>
            <a:pPr marL="285750" marR="0" indent="-285750">
              <a:lnSpc>
                <a:spcPct val="107000"/>
              </a:lnSpc>
              <a:spcBef>
                <a:spcPts val="0"/>
              </a:spcBef>
              <a:spcAft>
                <a:spcPts val="800"/>
              </a:spcAft>
              <a:buFont typeface="Arial" panose="020B0604020202020204" pitchFamily="34" charset="0"/>
              <a:buChar char="•"/>
            </a:pPr>
            <a:r>
              <a:rPr lang="en-US" sz="1600" dirty="0">
                <a:latin typeface="Tahoma" panose="020B0604030504040204" pitchFamily="34" charset="0"/>
                <a:ea typeface="Tahoma" panose="020B0604030504040204" pitchFamily="34" charset="0"/>
                <a:cs typeface="Tahoma" panose="020B0604030504040204" pitchFamily="34" charset="0"/>
              </a:rPr>
              <a:t>Clinical Process Defects, </a:t>
            </a:r>
            <a:r>
              <a:rPr lang="en-US" sz="1600" u="sng" dirty="0">
                <a:latin typeface="Tahoma" panose="020B0604030504040204" pitchFamily="34" charset="0"/>
                <a:ea typeface="Tahoma" panose="020B0604030504040204" pitchFamily="34" charset="0"/>
                <a:cs typeface="Tahoma" panose="020B0604030504040204" pitchFamily="34" charset="0"/>
                <a:hlinkClick r:id="rId3"/>
              </a:rPr>
              <a:t>http://www.mehi.masstech.org/sites/mehi/files/documents/CPOE_Clinical_Workflow_Analysis.pdf</a:t>
            </a:r>
            <a:endParaRPr lang="en-US" sz="1600" dirty="0">
              <a:effectLst/>
              <a:latin typeface="Tahoma" panose="020B0604030504040204" pitchFamily="34" charset="0"/>
              <a:ea typeface="Tahoma" panose="020B0604030504040204" pitchFamily="34" charset="0"/>
              <a:cs typeface="Tahoma" panose="020B0604030504040204" pitchFamily="34" charset="0"/>
            </a:endParaRPr>
          </a:p>
        </p:txBody>
      </p:sp>
    </p:spTree>
    <p:extLst>
      <p:ext uri="{BB962C8B-B14F-4D97-AF65-F5344CB8AC3E}">
        <p14:creationId xmlns:p14="http://schemas.microsoft.com/office/powerpoint/2010/main" val="2805386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Process</a:t>
            </a:r>
          </a:p>
        </p:txBody>
      </p:sp>
      <p:sp>
        <p:nvSpPr>
          <p:cNvPr id="11267" name="Text Box 5"/>
          <p:cNvSpPr txBox="1">
            <a:spLocks noChangeArrowheads="1"/>
          </p:cNvSpPr>
          <p:nvPr/>
        </p:nvSpPr>
        <p:spPr bwMode="auto">
          <a:xfrm>
            <a:off x="533400" y="1600200"/>
            <a:ext cx="8245475" cy="3540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1200150" indent="-45720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457200" indent="-457200" eaLnBrk="1" hangingPunct="1">
              <a:buFont typeface="Arial" pitchFamily="34" charset="0"/>
              <a:buChar char="•"/>
              <a:defRPr/>
            </a:pPr>
            <a:r>
              <a:rPr lang="en-US" sz="3200" dirty="0" smtClean="0">
                <a:solidFill>
                  <a:srgbClr val="00B050"/>
                </a:solidFill>
                <a:ea typeface="+mn-ea"/>
              </a:rPr>
              <a:t>Process</a:t>
            </a:r>
            <a:endParaRPr lang="en-US" sz="3200" dirty="0" smtClean="0">
              <a:ea typeface="+mn-ea"/>
            </a:endParaRPr>
          </a:p>
          <a:p>
            <a:pPr lvl="1" eaLnBrk="1" hangingPunct="1">
              <a:buFont typeface="Arial" pitchFamily="34" charset="0"/>
              <a:buChar char="•"/>
              <a:defRPr/>
            </a:pPr>
            <a:r>
              <a:rPr lang="en-US" sz="3200" dirty="0" smtClean="0">
                <a:ea typeface="+mn-ea"/>
              </a:rPr>
              <a:t>a </a:t>
            </a:r>
            <a:r>
              <a:rPr lang="en-US" sz="3200" b="1" dirty="0" smtClean="0">
                <a:solidFill>
                  <a:srgbClr val="FF0000"/>
                </a:solidFill>
                <a:ea typeface="+mn-ea"/>
              </a:rPr>
              <a:t>series</a:t>
            </a:r>
            <a:r>
              <a:rPr lang="en-US" sz="3200" dirty="0" smtClean="0">
                <a:solidFill>
                  <a:srgbClr val="FF0000"/>
                </a:solidFill>
                <a:ea typeface="+mn-ea"/>
              </a:rPr>
              <a:t> of </a:t>
            </a:r>
            <a:r>
              <a:rPr lang="en-US" sz="3200" b="1" dirty="0" smtClean="0">
                <a:solidFill>
                  <a:srgbClr val="FF0000"/>
                </a:solidFill>
                <a:ea typeface="+mn-ea"/>
              </a:rPr>
              <a:t>actions</a:t>
            </a:r>
            <a:r>
              <a:rPr lang="en-US" sz="3200" dirty="0" smtClean="0">
                <a:solidFill>
                  <a:srgbClr val="FF0000"/>
                </a:solidFill>
                <a:ea typeface="+mn-ea"/>
              </a:rPr>
              <a:t> </a:t>
            </a:r>
            <a:r>
              <a:rPr lang="en-US" sz="3200" dirty="0" smtClean="0">
                <a:ea typeface="+mn-ea"/>
              </a:rPr>
              <a:t>or </a:t>
            </a:r>
            <a:r>
              <a:rPr lang="en-US" sz="3200" b="1" dirty="0" smtClean="0">
                <a:ea typeface="+mn-ea"/>
              </a:rPr>
              <a:t>operations</a:t>
            </a:r>
            <a:r>
              <a:rPr lang="en-US" sz="3200" dirty="0" smtClean="0">
                <a:ea typeface="+mn-ea"/>
              </a:rPr>
              <a:t> conducing to an end </a:t>
            </a:r>
          </a:p>
          <a:p>
            <a:pPr lvl="1" eaLnBrk="1" hangingPunct="1">
              <a:buFont typeface="Arial" pitchFamily="34" charset="0"/>
              <a:buChar char="•"/>
              <a:defRPr/>
            </a:pPr>
            <a:r>
              <a:rPr lang="en-US" sz="3200" dirty="0" smtClean="0">
                <a:ea typeface="+mn-ea"/>
              </a:rPr>
              <a:t>a </a:t>
            </a:r>
            <a:r>
              <a:rPr lang="en-US" sz="3200" b="1" dirty="0" smtClean="0">
                <a:ea typeface="+mn-ea"/>
              </a:rPr>
              <a:t>continuous operation</a:t>
            </a:r>
            <a:r>
              <a:rPr lang="en-US" sz="3200" dirty="0" smtClean="0">
                <a:ea typeface="+mn-ea"/>
              </a:rPr>
              <a:t> or treatment</a:t>
            </a:r>
          </a:p>
          <a:p>
            <a:pPr eaLnBrk="1" hangingPunct="1">
              <a:defRPr/>
            </a:pPr>
            <a:endParaRPr lang="en-US" sz="3200" dirty="0" smtClean="0">
              <a:ea typeface="+mn-ea"/>
            </a:endParaRPr>
          </a:p>
          <a:p>
            <a:pPr marL="457200" indent="-457200" eaLnBrk="1" hangingPunct="1">
              <a:buFont typeface="Arial" pitchFamily="34" charset="0"/>
              <a:buChar char="•"/>
              <a:defRPr/>
            </a:pPr>
            <a:r>
              <a:rPr lang="en-US" sz="3200" b="1" dirty="0" smtClean="0">
                <a:ea typeface="+mn-ea"/>
              </a:rPr>
              <a:t>Procedure:</a:t>
            </a:r>
            <a:r>
              <a:rPr lang="en-US" sz="3200" dirty="0" smtClean="0">
                <a:ea typeface="+mn-ea"/>
              </a:rPr>
              <a:t> The steps in a process and </a:t>
            </a:r>
            <a:r>
              <a:rPr lang="en-US" sz="3200" u="sng" dirty="0" smtClean="0">
                <a:ea typeface="+mn-ea"/>
              </a:rPr>
              <a:t>how these steps are to be performed</a:t>
            </a:r>
            <a:r>
              <a:rPr lang="en-US" sz="3200" dirty="0" smtClean="0">
                <a:ea typeface="+mn-ea"/>
              </a:rPr>
              <a:t> </a:t>
            </a:r>
          </a:p>
        </p:txBody>
      </p:sp>
      <p:sp>
        <p:nvSpPr>
          <p:cNvPr id="18435"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947B839-4109-41DA-B471-D2623332C906}" type="slidenum">
              <a:rPr lang="en-US" altLang="en-US" sz="1000"/>
              <a:pPr eaLnBrk="1" hangingPunct="1"/>
              <a:t>6</a:t>
            </a:fld>
            <a:endParaRPr lang="en-US" altLang="en-US" sz="1000"/>
          </a:p>
        </p:txBody>
      </p:sp>
    </p:spTree>
    <p:custDataLst>
      <p:tags r:id="rId1"/>
    </p:custDataLst>
  </p:cSld>
  <p:clrMapOvr>
    <a:masterClrMapping/>
  </p:clrMapOvr>
  <p:transition advTm="9124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Process Analysis</a:t>
            </a:r>
          </a:p>
        </p:txBody>
      </p:sp>
      <p:sp>
        <p:nvSpPr>
          <p:cNvPr id="12291" name="Text Box 4"/>
          <p:cNvSpPr txBox="1">
            <a:spLocks noChangeArrowheads="1"/>
          </p:cNvSpPr>
          <p:nvPr/>
        </p:nvSpPr>
        <p:spPr bwMode="auto">
          <a:xfrm>
            <a:off x="533400" y="1828800"/>
            <a:ext cx="8169275" cy="26781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marL="457200" indent="-457200"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buFont typeface="Arial" charset="0"/>
              <a:buChar char="•"/>
              <a:defRPr/>
            </a:pPr>
            <a:r>
              <a:rPr lang="en-US" sz="3200" dirty="0" smtClean="0"/>
              <a:t>Understanding process elements and the </a:t>
            </a:r>
            <a:r>
              <a:rPr lang="en-US" sz="3200" dirty="0" smtClean="0">
                <a:solidFill>
                  <a:srgbClr val="FF0000"/>
                </a:solidFill>
              </a:rPr>
              <a:t>relationships between </a:t>
            </a:r>
            <a:r>
              <a:rPr lang="en-US" sz="3200" dirty="0" smtClean="0"/>
              <a:t>them </a:t>
            </a:r>
          </a:p>
          <a:p>
            <a:pPr eaLnBrk="1" hangingPunct="1">
              <a:buFont typeface="Arial" charset="0"/>
              <a:buChar char="•"/>
              <a:defRPr/>
            </a:pPr>
            <a:endParaRPr lang="en-US" dirty="0" smtClean="0"/>
          </a:p>
          <a:p>
            <a:pPr eaLnBrk="1" hangingPunct="1">
              <a:buFont typeface="Arial" charset="0"/>
              <a:buChar char="•"/>
              <a:defRPr/>
            </a:pPr>
            <a:endParaRPr lang="en-US" dirty="0" smtClean="0"/>
          </a:p>
          <a:p>
            <a:pPr eaLnBrk="1" hangingPunct="1">
              <a:buFont typeface="Arial" charset="0"/>
              <a:buChar char="•"/>
              <a:defRPr/>
            </a:pPr>
            <a:r>
              <a:rPr lang="en-US" sz="3200" dirty="0" smtClean="0"/>
              <a:t>Identification of </a:t>
            </a:r>
            <a:r>
              <a:rPr lang="en-US" sz="3200" dirty="0" smtClean="0">
                <a:solidFill>
                  <a:srgbClr val="FF0000"/>
                </a:solidFill>
              </a:rPr>
              <a:t>opportunities for improvement</a:t>
            </a:r>
            <a:r>
              <a:rPr lang="en-US" sz="3600" dirty="0" smtClean="0">
                <a:solidFill>
                  <a:srgbClr val="FF0000"/>
                </a:solidFill>
              </a:rPr>
              <a:t> </a:t>
            </a:r>
          </a:p>
        </p:txBody>
      </p:sp>
      <p:sp>
        <p:nvSpPr>
          <p:cNvPr id="20483"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F3B5E5B-DB6C-47A1-913F-9D52A0B7014E}" type="slidenum">
              <a:rPr lang="en-US" altLang="en-US" sz="1000"/>
              <a:pPr eaLnBrk="1" hangingPunct="1"/>
              <a:t>7</a:t>
            </a:fld>
            <a:endParaRPr lang="en-US" altLang="en-US" sz="1000"/>
          </a:p>
        </p:txBody>
      </p:sp>
    </p:spTree>
    <p:custDataLst>
      <p:tags r:id="rId1"/>
    </p:custDataLst>
  </p:cSld>
  <p:clrMapOvr>
    <a:masterClrMapping/>
  </p:clrMapOvr>
  <p:transition advTm="8988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Process Redesign</a:t>
            </a:r>
          </a:p>
        </p:txBody>
      </p:sp>
      <p:sp>
        <p:nvSpPr>
          <p:cNvPr id="13315" name="Text Box 4"/>
          <p:cNvSpPr txBox="1">
            <a:spLocks noChangeArrowheads="1"/>
          </p:cNvSpPr>
          <p:nvPr/>
        </p:nvSpPr>
        <p:spPr bwMode="auto">
          <a:xfrm>
            <a:off x="685800" y="2133600"/>
            <a:ext cx="7635875" cy="11906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defRPr/>
            </a:pPr>
            <a:r>
              <a:rPr lang="en-US" sz="3600" dirty="0" smtClean="0"/>
              <a:t>The revision of a process to </a:t>
            </a:r>
            <a:r>
              <a:rPr lang="en-US" sz="3600" dirty="0" smtClean="0">
                <a:solidFill>
                  <a:srgbClr val="00B050"/>
                </a:solidFill>
              </a:rPr>
              <a:t>improve</a:t>
            </a:r>
            <a:r>
              <a:rPr lang="en-US" sz="3600" dirty="0" smtClean="0"/>
              <a:t> it in some way.</a:t>
            </a:r>
          </a:p>
        </p:txBody>
      </p:sp>
      <p:sp>
        <p:nvSpPr>
          <p:cNvPr id="22531"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C8DEE4A-0A6D-4FBA-AFA8-1CDF3B98840D}" type="slidenum">
              <a:rPr lang="en-US" altLang="en-US" sz="1000"/>
              <a:pPr eaLnBrk="1" hangingPunct="1"/>
              <a:t>8</a:t>
            </a:fld>
            <a:endParaRPr lang="en-US" altLang="en-US" sz="1000"/>
          </a:p>
        </p:txBody>
      </p:sp>
    </p:spTree>
    <p:custDataLst>
      <p:tags r:id="rId1"/>
    </p:custDataLst>
  </p:cSld>
  <p:clrMapOvr>
    <a:masterClrMapping/>
  </p:clrMapOvr>
  <p:transition advTm="149679"/>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defRPr/>
            </a:pPr>
            <a:r>
              <a:rPr lang="en-US" dirty="0">
                <a:solidFill>
                  <a:srgbClr val="00B050"/>
                </a:solidFill>
                <a:latin typeface="Verdana" charset="0"/>
                <a:ea typeface="ＭＳ Ｐゴシック" charset="0"/>
              </a:rPr>
              <a:t>Workflow</a:t>
            </a:r>
          </a:p>
        </p:txBody>
      </p:sp>
      <p:sp>
        <p:nvSpPr>
          <p:cNvPr id="24578" name="Text Box 4"/>
          <p:cNvSpPr txBox="1">
            <a:spLocks noChangeArrowheads="1"/>
          </p:cNvSpPr>
          <p:nvPr/>
        </p:nvSpPr>
        <p:spPr bwMode="auto">
          <a:xfrm>
            <a:off x="762000" y="1981200"/>
            <a:ext cx="8001000"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571500" indent="-5715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Arial" panose="020B0604020202020204" pitchFamily="34" charset="0"/>
              <a:buChar char="•"/>
            </a:pPr>
            <a:r>
              <a:rPr lang="ja-JP" altLang="en-US" sz="3600" dirty="0"/>
              <a:t>“</a:t>
            </a:r>
            <a:r>
              <a:rPr lang="en-US" altLang="ja-JP" sz="3600" dirty="0"/>
              <a:t>The </a:t>
            </a:r>
            <a:r>
              <a:rPr lang="en-US" altLang="ja-JP" sz="3600" i="1" dirty="0"/>
              <a:t>flow</a:t>
            </a:r>
            <a:r>
              <a:rPr lang="en-US" altLang="ja-JP" sz="3600" dirty="0"/>
              <a:t> of </a:t>
            </a:r>
            <a:r>
              <a:rPr lang="en-US" altLang="ja-JP" sz="3600" i="1" dirty="0"/>
              <a:t>work</a:t>
            </a:r>
            <a:r>
              <a:rPr lang="ja-JP" altLang="en-US" sz="3600" i="1" dirty="0"/>
              <a:t>”</a:t>
            </a:r>
            <a:r>
              <a:rPr lang="en-US" altLang="ja-JP" sz="3600" i="1" dirty="0"/>
              <a:t> </a:t>
            </a:r>
            <a:endParaRPr lang="en-US" altLang="ja-JP" sz="3600" dirty="0"/>
          </a:p>
          <a:p>
            <a:pPr eaLnBrk="1" hangingPunct="1"/>
            <a:endParaRPr lang="en-US" altLang="en-US" sz="3600" dirty="0"/>
          </a:p>
          <a:p>
            <a:pPr eaLnBrk="1" hangingPunct="1">
              <a:buFont typeface="Arial" panose="020B0604020202020204" pitchFamily="34" charset="0"/>
              <a:buChar char="•"/>
            </a:pPr>
            <a:r>
              <a:rPr lang="en-US" altLang="en-US" sz="3600" dirty="0"/>
              <a:t>The way in which work progresses, including </a:t>
            </a:r>
            <a:r>
              <a:rPr lang="en-US" altLang="en-US" sz="3600" dirty="0">
                <a:solidFill>
                  <a:srgbClr val="FF0000"/>
                </a:solidFill>
              </a:rPr>
              <a:t>order of steps </a:t>
            </a:r>
            <a:r>
              <a:rPr lang="en-US" altLang="en-US" sz="3600" dirty="0"/>
              <a:t>and </a:t>
            </a:r>
            <a:r>
              <a:rPr lang="en-US" altLang="en-US" sz="3600" dirty="0">
                <a:solidFill>
                  <a:srgbClr val="FF0000"/>
                </a:solidFill>
              </a:rPr>
              <a:t>selection</a:t>
            </a:r>
            <a:r>
              <a:rPr lang="en-US" altLang="en-US" sz="3600" dirty="0"/>
              <a:t> between alternative steps.</a:t>
            </a:r>
          </a:p>
        </p:txBody>
      </p:sp>
      <p:sp>
        <p:nvSpPr>
          <p:cNvPr id="24579" name="Slide Number Placeholder 3"/>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493FCAA-55F8-40BF-B05B-B29A2F2B6A08}" type="slidenum">
              <a:rPr lang="en-US" altLang="en-US" sz="1000"/>
              <a:pPr eaLnBrk="1" hangingPunct="1"/>
              <a:t>9</a:t>
            </a:fld>
            <a:endParaRPr lang="en-US" altLang="en-US" sz="1000"/>
          </a:p>
        </p:txBody>
      </p:sp>
    </p:spTree>
    <p:custDataLst>
      <p:tags r:id="rId1"/>
    </p:custDataLst>
  </p:cSld>
  <p:clrMapOvr>
    <a:masterClrMapping/>
  </p:clrMapOvr>
  <p:transition advTm="79119"/>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ARTICULATE_PROJECT_OPEN" val="0"/>
  <p:tag name="MMPROD_UIDATA" val="&lt;database version=&quot;7.0&quot;&gt;&lt;object type=&quot;1&quot; unique_id=&quot;10001&quot;&gt;&lt;property id=&quot;20141&quot; value=&quot;Comp10_Unit1a&quot;/&gt;&lt;property id=&quot;20148&quot; value=&quot;5&quot;/&gt;&lt;property id=&quot;20184&quot; value=&quot;7&quot;/&gt;&lt;property id=&quot;20224&quot; value=&quot;C:\10_1_1&quot;/&gt;&lt;property id=&quot;20250&quot; value=&quot;0&quot;/&gt;&lt;property id=&quot;20251&quot; value=&quot;0&quot;/&gt;&lt;property id=&quot;20259&quot; value=&quot;0&quot;/&gt;&lt;object type=&quot;8&quot; unique_id=&quot;10002&quot;&gt;&lt;/object&gt;&lt;object type=&quot;2&quot; unique_id=&quot;10003&quot;&gt;&lt;object type=&quot;3&quot; unique_id=&quot;10004&quot;&gt;&lt;property id=&quot;20148&quot; value=&quot;5&quot;/&gt;&lt;property id=&quot;20300&quot; value=&quot;Slide 1 - &amp;quot;&amp;#x0D;&amp;#x0A;Component 10 – Fundamentals of Health Workflow Process Analysis and Redesign&amp;quot;&quot;/&gt;&lt;property id=&quot;20302&quot; value=&quot;1&quot;/&gt;&lt;property id=&quot;20303&quot; value=&quot;-1&quot;/&gt;&lt;property id=&quot;20307&quot; value=&quot;256&quot;/&gt;&lt;property id=&quot;20309&quot; value=&quot;-1&quot;/&gt;&lt;property id=&quot;20312&quot; value=&quot;0&quot;/&gt;&lt;/object&gt;&lt;object type=&quot;3&quot; unique_id=&quot;10006&quot;&gt;&lt;property id=&quot;20148&quot; value=&quot;5&quot;/&gt;&lt;property id=&quot;20300&quot; value=&quot;Slide 4 - &amp;quot;Topics – Unit 10.1&amp;quot;&quot;/&gt;&lt;property id=&quot;20302&quot; value=&quot;1&quot;/&gt;&lt;property id=&quot;20303&quot; value=&quot;-1&quot;/&gt;&lt;property id=&quot;20307&quot; value=&quot;268&quot;/&gt;&lt;property id=&quot;20309&quot; value=&quot;-1&quot;/&gt;&lt;property id=&quot;20312&quot; value=&quot;0&quot;/&gt;&lt;/object&gt;&lt;object type=&quot;3&quot; unique_id=&quot;10009&quot;&gt;&lt;property id=&quot;20148&quot; value=&quot;5&quot;/&gt;&lt;property id=&quot;20300&quot; value=&quot;Slide 5 - &amp;quot;Definitions&amp;quot;&quot;/&gt;&lt;property id=&quot;20302&quot; value=&quot;1&quot;/&gt;&lt;property id=&quot;20303&quot; value=&quot;-1&quot;/&gt;&lt;property id=&quot;20307&quot; value=&quot;269&quot;/&gt;&lt;property id=&quot;20309&quot; value=&quot;-1&quot;/&gt;&lt;property id=&quot;20312&quot; value=&quot;0&quot;/&gt;&lt;/object&gt;&lt;object type=&quot;3&quot; unique_id=&quot;10010&quot;&gt;&lt;property id=&quot;20148&quot; value=&quot;5&quot;/&gt;&lt;property id=&quot;20300&quot; value=&quot;Slide 14 - &amp;quot;A Workflow Process Analyst and Redesign Specialist&amp;quot;&quot;/&gt;&lt;property id=&quot;20302&quot; value=&quot;1&quot;/&gt;&lt;property id=&quot;20303&quot; value=&quot;-1&quot;/&gt;&lt;property id=&quot;20307&quot; value=&quot;306&quot;/&gt;&lt;property id=&quot;20309&quot; value=&quot;-1&quot;/&gt;&lt;property id=&quot;20312&quot; value=&quot;0&quot;/&gt;&lt;/object&gt;&lt;object type=&quot;3&quot; unique_id=&quot;10011&quot;&gt;&lt;property id=&quot;20148&quot; value=&quot;5&quot;/&gt;&lt;property id=&quot;20300&quot; value=&quot;Slide 15 - &amp;quot;Role of Health Care Workflow Analysis and Redesign Specialist&amp;quot;&quot;/&gt;&lt;property id=&quot;20302&quot; value=&quot;1&quot;/&gt;&lt;property id=&quot;20303&quot; value=&quot;-1&quot;/&gt;&lt;property id=&quot;20307&quot; value=&quot;274&quot;/&gt;&lt;property id=&quot;20309&quot; value=&quot;-1&quot;/&gt;&lt;property id=&quot;20312&quot; value=&quot;0&quot;/&gt;&lt;/object&gt;&lt;object type=&quot;3&quot; unique_id=&quot;10014&quot;&gt;&lt;property id=&quot;20148&quot; value=&quot;5&quot;/&gt;&lt;property id=&quot;20300&quot; value=&quot;Slide 16 - &amp;quot;Process Analyst Role&amp;quot;&quot;/&gt;&lt;property id=&quot;20302&quot; value=&quot;1&quot;/&gt;&lt;property id=&quot;20303&quot; value=&quot;-1&quot;/&gt;&lt;property id=&quot;20307&quot; value=&quot;299&quot;/&gt;&lt;property id=&quot;20309&quot; value=&quot;-1&quot;/&gt;&lt;property id=&quot;20312&quot; value=&quot;0&quot;/&gt;&lt;/object&gt;&lt;object type=&quot;3&quot; unique_id=&quot;10015&quot;&gt;&lt;property id=&quot;20148&quot; value=&quot;5&quot;/&gt;&lt;property id=&quot;20300&quot; value=&quot;Slide 17 - &amp;quot;Process Analysis Skills&amp;quot;&quot;/&gt;&lt;property id=&quot;20302&quot; value=&quot;1&quot;/&gt;&lt;property id=&quot;20303&quot; value=&quot;-1&quot;/&gt;&lt;property id=&quot;20307&quot; value=&quot;301&quot;/&gt;&lt;property id=&quot;20309&quot; value=&quot;-1&quot;/&gt;&lt;property id=&quot;20312&quot; value=&quot;0&quot;/&gt;&lt;/object&gt;&lt;object type=&quot;3&quot; unique_id=&quot;10016&quot;&gt;&lt;property id=&quot;20148&quot; value=&quot;5&quot;/&gt;&lt;property id=&quot;20300&quot; value=&quot;Slide 18 - &amp;quot;Process Redesign&amp;quot;&quot;/&gt;&lt;property id=&quot;20302&quot; value=&quot;1&quot;/&gt;&lt;property id=&quot;20303&quot; value=&quot;-1&quot;/&gt;&lt;property id=&quot;20307&quot; value=&quot;300&quot;/&gt;&lt;property id=&quot;20309&quot; value=&quot;-1&quot;/&gt;&lt;property id=&quot;20312&quot; value=&quot;0&quot;/&gt;&lt;/object&gt;&lt;object type=&quot;3&quot; unique_id=&quot;10017&quot;&gt;&lt;property id=&quot;20148&quot; value=&quot;5&quot;/&gt;&lt;property id=&quot;20300&quot; value=&quot;Slide 21 - &amp;quot;IOM 6 Quality Areas&amp;#x0D;&amp;#x0A;&amp;quot;&quot;/&gt;&lt;property id=&quot;20302&quot; value=&quot;1&quot;/&gt;&lt;property id=&quot;20303&quot; value=&quot;-1&quot;/&gt;&lt;property id=&quot;20307&quot; value=&quot;270&quot;/&gt;&lt;property id=&quot;20309&quot; value=&quot;-1&quot;/&gt;&lt;property id=&quot;20312&quot; value=&quot;0&quot;/&gt;&lt;/object&gt;&lt;object type=&quot;3&quot; unique_id=&quot;10028&quot;&gt;&lt;property id=&quot;20148&quot; value=&quot;5&quot;/&gt;&lt;property id=&quot;20300&quot; value=&quot;Slide 10 - &amp;quot;What is Clinical Workflow?&amp;quot;&quot;/&gt;&lt;property id=&quot;20302&quot; value=&quot;1&quot;/&gt;&lt;property id=&quot;20303&quot; value=&quot;-1&quot;/&gt;&lt;property id=&quot;20307&quot; value=&quot;280&quot;/&gt;&lt;property id=&quot;20309&quot; value=&quot;-1&quot;/&gt;&lt;property id=&quot;20312&quot; value=&quot;0&quot;/&gt;&lt;/object&gt;&lt;object type=&quot;3&quot; unique_id=&quot;10051&quot;&gt;&lt;property id=&quot;20148&quot; value=&quot;5&quot;/&gt;&lt;property id=&quot;20300&quot; value=&quot;Slide 31 - &amp;quot;References&amp;quot;&quot;/&gt;&lt;property id=&quot;20302&quot; value=&quot;1&quot;/&gt;&lt;property id=&quot;20303&quot; value=&quot;-1&quot;/&gt;&lt;property id=&quot;20307&quot; value=&quot;302&quot;/&gt;&lt;property id=&quot;20309&quot; value=&quot;-1&quot;/&gt;&lt;property id=&quot;20312&quot; value=&quot;0&quot;/&gt;&lt;/object&gt;&lt;object type=&quot;3&quot; unique_id=&quot;11461&quot;&gt;&lt;property id=&quot;20148&quot; value=&quot;5&quot;/&gt;&lt;property id=&quot;20300&quot; value=&quot;Slide 6 - &amp;quot;Process&amp;quot;&quot;/&gt;&lt;property id=&quot;20302&quot; value=&quot;1&quot;/&gt;&lt;property id=&quot;20303&quot; value=&quot;-1&quot;/&gt;&lt;property id=&quot;20307&quot; value=&quot;315&quot;/&gt;&lt;property id=&quot;20309&quot; value=&quot;-1&quot;/&gt;&lt;property id=&quot;20312&quot; value=&quot;0&quot;/&gt;&lt;/object&gt;&lt;object type=&quot;3&quot; unique_id=&quot;11462&quot;&gt;&lt;property id=&quot;20148&quot; value=&quot;5&quot;/&gt;&lt;property id=&quot;20300&quot; value=&quot;Slide 7 - &amp;quot;Process Analysis&amp;quot;&quot;/&gt;&lt;property id=&quot;20302&quot; value=&quot;1&quot;/&gt;&lt;property id=&quot;20303&quot; value=&quot;-1&quot;/&gt;&lt;property id=&quot;20307&quot; value=&quot;316&quot;/&gt;&lt;property id=&quot;20309&quot; value=&quot;-1&quot;/&gt;&lt;property id=&quot;20312&quot; value=&quot;0&quot;/&gt;&lt;/object&gt;&lt;object type=&quot;3&quot; unique_id=&quot;11463&quot;&gt;&lt;property id=&quot;20148&quot; value=&quot;5&quot;/&gt;&lt;property id=&quot;20300&quot; value=&quot;Slide 8 - &amp;quot;Process Redesign&amp;quot;&quot;/&gt;&lt;property id=&quot;20302&quot; value=&quot;1&quot;/&gt;&lt;property id=&quot;20303&quot; value=&quot;-1&quot;/&gt;&lt;property id=&quot;20307&quot; value=&quot;317&quot;/&gt;&lt;property id=&quot;20309&quot; value=&quot;-1&quot;/&gt;&lt;property id=&quot;20312&quot; value=&quot;0&quot;/&gt;&lt;/object&gt;&lt;object type=&quot;3&quot; unique_id=&quot;11464&quot;&gt;&lt;property id=&quot;20148&quot; value=&quot;5&quot;/&gt;&lt;property id=&quot;20300&quot; value=&quot;Slide 9 - &amp;quot;Workflow&amp;quot;&quot;/&gt;&lt;property id=&quot;20302&quot; value=&quot;1&quot;/&gt;&lt;property id=&quot;20303&quot; value=&quot;-1&quot;/&gt;&lt;property id=&quot;20307&quot; value=&quot;318&quot;/&gt;&lt;property id=&quot;20309&quot; value=&quot;-1&quot;/&gt;&lt;property id=&quot;20312&quot; value=&quot;0&quot;/&gt;&lt;/object&gt;&lt;object type=&quot;3&quot; unique_id=&quot;11465&quot;&gt;&lt;property id=&quot;20148&quot; value=&quot;5&quot;/&gt;&lt;property id=&quot;20300&quot; value=&quot;Slide 11 - &amp;quot;Workflow Analysis&amp;quot;&quot;/&gt;&lt;property id=&quot;20302&quot; value=&quot;1&quot;/&gt;&lt;property id=&quot;20303&quot; value=&quot;-1&quot;/&gt;&lt;property id=&quot;20307&quot; value=&quot;319&quot;/&gt;&lt;property id=&quot;20309&quot; value=&quot;-1&quot;/&gt;&lt;property id=&quot;20312&quot; value=&quot;0&quot;/&gt;&lt;/object&gt;&lt;object type=&quot;3&quot; unique_id=&quot;11466&quot;&gt;&lt;property id=&quot;20148&quot; value=&quot;5&quot;/&gt;&lt;property id=&quot;20300&quot; value=&quot;Slide 12 - &amp;quot;Data, Information, and Knowledge 2&amp;quot;&quot;/&gt;&lt;property id=&quot;20302&quot; value=&quot;1&quot;/&gt;&lt;property id=&quot;20303&quot; value=&quot;-1&quot;/&gt;&lt;property id=&quot;20307&quot; value=&quot;320&quot;/&gt;&lt;property id=&quot;20309&quot; value=&quot;-1&quot;/&gt;&lt;property id=&quot;20312&quot; value=&quot;0&quot;/&gt;&lt;/object&gt;&lt;object type=&quot;3&quot; unique_id=&quot;11469&quot;&gt;&lt;property id=&quot;20148&quot; value=&quot;5&quot;/&gt;&lt;property id=&quot;20300&quot; value=&quot;Slide 13 - &amp;quot;Data and Information Flow&amp;quot;&quot;/&gt;&lt;property id=&quot;20302&quot; value=&quot;1&quot;/&gt;&lt;property id=&quot;20303&quot; value=&quot;-1&quot;/&gt;&lt;property id=&quot;20307&quot; value=&quot;323&quot;/&gt;&lt;property id=&quot;20309&quot; value=&quot;-1&quot;/&gt;&lt;property id=&quot;20312&quot; value=&quot;0&quot;/&gt;&lt;/object&gt;&lt;object type=&quot;3&quot; unique_id=&quot;11702&quot;&gt;&lt;property id=&quot;20148&quot; value=&quot;5&quot;/&gt;&lt;property id=&quot;20300&quot; value=&quot;Slide 19 - &amp;quot;Why is Health Care Process Analysis and Redesign Important?&amp;quot;&quot;/&gt;&lt;property id=&quot;20302&quot; value=&quot;1&quot;/&gt;&lt;property id=&quot;20303&quot; value=&quot;-1&quot;/&gt;&lt;property id=&quot;20307&quot; value=&quot;324&quot;/&gt;&lt;property id=&quot;20309&quot; value=&quot;-1&quot;/&gt;&lt;property id=&quot;20312&quot; value=&quot;0&quot;/&gt;&lt;/object&gt;&lt;object type=&quot;3&quot; unique_id=&quot;12521&quot;&gt;&lt;property id=&quot;20148&quot; value=&quot;5&quot;/&gt;&lt;property id=&quot;20300&quot; value=&quot;Slide 22 - &amp;quot;EHR Meaningful Use&amp;quot;&quot;/&gt;&lt;property id=&quot;20302&quot; value=&quot;1&quot;/&gt;&lt;property id=&quot;20303&quot; value=&quot;-1&quot;/&gt;&lt;property id=&quot;20307&quot; value=&quot;325&quot;/&gt;&lt;property id=&quot;20309&quot; value=&quot;-1&quot;/&gt;&lt;property id=&quot;20312&quot; value=&quot;0&quot;/&gt;&lt;/object&gt;&lt;object type=&quot;3&quot; unique_id=&quot;12877&quot;&gt;&lt;property id=&quot;20148&quot; value=&quot;5&quot;/&gt;&lt;property id=&quot;20300&quot; value=&quot;Slide 20 - &amp;quot;Process Analysis Involves&amp;quot;&quot;/&gt;&lt;property id=&quot;20302&quot; value=&quot;1&quot;/&gt;&lt;property id=&quot;20303&quot; value=&quot;-1&quot;/&gt;&lt;property id=&quot;20307&quot; value=&quot;327&quot;/&gt;&lt;property id=&quot;20309&quot; value=&quot;-1&quot;/&gt;&lt;property id=&quot;20312&quot; value=&quot;0&quot;/&gt;&lt;/object&gt;&lt;object type=&quot;3&quot; unique_id=&quot;15333&quot;&gt;&lt;property id=&quot;20148&quot; value=&quot;5&quot;/&gt;&lt;property id=&quot;20300&quot; value=&quot;Slide 23 - &amp;quot;Five National Health Priorities7&amp;quot;&quot;/&gt;&lt;property id=&quot;20302&quot; value=&quot;1&quot;/&gt;&lt;property id=&quot;20303&quot; value=&quot;-1&quot;/&gt;&lt;property id=&quot;20307&quot; value=&quot;341&quot;/&gt;&lt;property id=&quot;20309&quot; value=&quot;-1&quot;/&gt;&lt;property id=&quot;20312&quot; value=&quot;0&quot;/&gt;&lt;/object&gt;&lt;object type=&quot;3&quot; unique_id=&quot;15334&quot;&gt;&lt;property id=&quot;20148&quot; value=&quot;5&quot;/&gt;&lt;property id=&quot;20300&quot; value=&quot;Slide 24 - &amp;quot;Meaningful Use Topics&amp;quot;&quot;/&gt;&lt;property id=&quot;20302&quot; value=&quot;1&quot;/&gt;&lt;property id=&quot;20303&quot; value=&quot;-1&quot;/&gt;&lt;property id=&quot;20307&quot; value=&quot;345&quot;/&gt;&lt;property id=&quot;20309&quot; value=&quot;-1&quot;/&gt;&lt;property id=&quot;20312&quot; value=&quot;0&quot;/&gt;&lt;/object&gt;&lt;object type=&quot;3&quot; unique_id=&quot;15335&quot;&gt;&lt;property id=&quot;20148&quot; value=&quot;5&quot;/&gt;&lt;property id=&quot;20300&quot; value=&quot;Slide 25 - &amp;quot;Meaningful Use Requirements&amp;#x0D;&amp;#x0A;Examples&amp;quot;&quot;/&gt;&lt;property id=&quot;20302&quot; value=&quot;1&quot;/&gt;&lt;property id=&quot;20303&quot; value=&quot;-1&quot;/&gt;&lt;property id=&quot;20307&quot; value=&quot;343&quot;/&gt;&lt;property id=&quot;20309&quot; value=&quot;-1&quot;/&gt;&lt;property id=&quot;20312&quot; value=&quot;0&quot;/&gt;&lt;/object&gt;&lt;object type=&quot;3&quot; unique_id=&quot;16629&quot;&gt;&lt;property id=&quot;20148&quot; value=&quot;5&quot;/&gt;&lt;property id=&quot;20300&quot; value=&quot;Slide 3 - &amp;quot;Unit Objectives&amp;quot;&quot;/&gt;&lt;property id=&quot;20302&quot; value=&quot;1&quot;/&gt;&lt;property id=&quot;20303&quot; value=&quot;-1&quot;/&gt;&lt;property id=&quot;20307&quot; value=&quot;349&quot;/&gt;&lt;property id=&quot;20309&quot; value=&quot;-1&quot;/&gt;&lt;property id=&quot;20312&quot; value=&quot;0&quot;/&gt;&lt;/object&gt;&lt;object type=&quot;3&quot; unique_id=&quot;19034&quot;&gt;&lt;property id=&quot;20148&quot; value=&quot;5&quot;/&gt;&lt;property id=&quot;20300&quot; value=&quot;Slide 27 - &amp;quot;Meaningful Use &amp;quot;&quot;/&gt;&lt;property id=&quot;20302&quot; value=&quot;1&quot;/&gt;&lt;property id=&quot;20303&quot; value=&quot;-1&quot;/&gt;&lt;property id=&quot;20307&quot; value=&quot;351&quot;/&gt;&lt;property id=&quot;20309&quot; value=&quot;-1&quot;/&gt;&lt;property id=&quot;20312&quot; value=&quot;0&quot;/&gt;&lt;/object&gt;&lt;object type=&quot;3&quot; unique_id=&quot;19035&quot;&gt;&lt;property id=&quot;20148&quot; value=&quot;5&quot;/&gt;&lt;property id=&quot;20300&quot; value=&quot;Slide 28 - &amp;quot;Meaningful Use &amp;quot;&quot;/&gt;&lt;property id=&quot;20302&quot; value=&quot;1&quot;/&gt;&lt;property id=&quot;20303&quot; value=&quot;-1&quot;/&gt;&lt;property id=&quot;20307&quot; value=&quot;353&quot;/&gt;&lt;property id=&quot;20309&quot; value=&quot;-1&quot;/&gt;&lt;property id=&quot;20312&quot; value=&quot;0&quot;/&gt;&lt;/object&gt;&lt;object type=&quot;3&quot; unique_id=&quot;19036&quot;&gt;&lt;property id=&quot;20148&quot; value=&quot;5&quot;/&gt;&lt;property id=&quot;20300&quot; value=&quot;Slide 29 - &amp;quot;Qualified EHR&amp;quot;&quot;/&gt;&lt;property id=&quot;20302&quot; value=&quot;1&quot;/&gt;&lt;property id=&quot;20303&quot; value=&quot;-1&quot;/&gt;&lt;property id=&quot;20307&quot; value=&quot;352&quot;/&gt;&lt;property id=&quot;20309&quot; value=&quot;-1&quot;/&gt;&lt;property id=&quot;20312&quot; value=&quot;0&quot;/&gt;&lt;/object&gt;&lt;object type=&quot;3&quot; unique_id=&quot;19040&quot;&gt;&lt;property id=&quot;20148&quot; value=&quot;5&quot;/&gt;&lt;property id=&quot;20300&quot; value=&quot;Slide 2&quot;/&gt;&lt;property id=&quot;20302&quot; value=&quot;1&quot;/&gt;&lt;property id=&quot;20303&quot; value=&quot;-1&quot;/&gt;&lt;property id=&quot;20307&quot; value=&quot;354&quot;/&gt;&lt;property id=&quot;20309&quot; value=&quot;-1&quot;/&gt;&lt;property id=&quot;20312&quot; value=&quot;0&quot;/&gt;&lt;/object&gt;&lt;object type=&quot;3&quot; unique_id=&quot;19041&quot;&gt;&lt;property id=&quot;20148&quot; value=&quot;5&quot;/&gt;&lt;property id=&quot;20300&quot; value=&quot;Slide 26 - &amp;quot;Meaningful Use Requirements Tougher Each Year&amp;quot;&quot;/&gt;&lt;property id=&quot;20302&quot; value=&quot;1&quot;/&gt;&lt;property id=&quot;20303&quot; value=&quot;-1&quot;/&gt;&lt;property id=&quot;20307&quot; value=&quot;355&quot;/&gt;&lt;property id=&quot;20309&quot; value=&quot;-1&quot;/&gt;&lt;property id=&quot;20312&quot; value=&quot;0&quot;/&gt;&lt;/object&gt;&lt;object type=&quot;3&quot; unique_id=&quot;19042&quot;&gt;&lt;property id=&quot;20148&quot; value=&quot;5&quot;/&gt;&lt;property id=&quot;20300&quot; value=&quot;Slide 30&quot;/&gt;&lt;property id=&quot;20302&quot; value=&quot;1&quot;/&gt;&lt;property id=&quot;20303&quot; value=&quot;-1&quot;/&gt;&lt;property id=&quot;20307&quot; value=&quot;356&quot;/&gt;&lt;property id=&quot;20309&quot; value=&quot;-1&quot;/&gt;&lt;property id=&quot;20312&quot; value=&quot;0&quot;/&gt;&lt;/object&gt;&lt;/object&gt;&lt;object type=&quot;10&quot; unique_id=&quot;18932&quot;&gt;&lt;object type=&quot;11&quot; unique_id=&quot;18933&quot;&gt;&lt;/object&gt;&lt;/object&gt;&lt;object type=&quot;4&quot; unique_id=&quot;18934&quot;&gt;&lt;/object&gt;&lt;/object&gt;&lt;/database&gt;"/>
  <p:tag name="MMPROD_THEME_BG_IMAGE" val=""/>
  <p:tag name="MMPROD_TAG_VCONFIG" val="PD94bWwgdmVyc2lvbj0iMS4wIiBlbmNvZGluZz0iVVRGLTgiPz4NCjxjb25maWd1cmF0aW9uPg0KCTxicmFuZGluZz4NCgkJPHVpZm9udCBuYW1lPSJGT05UX05PVEVTX1RFWFQiIHZhbHVlPSJWZXJkYW5hLDksZmFsc2UsZmFsc2UsZmFsc2UiLz4NCgk8L2JyYW5kaW5nPg0KCTxjb2xvcnM+DQoJCTx1aWNvbG9yIG5hbWU9InByaW1hcnkiIHZhbHVlPSIweDZGODQ4OCIvPg0KCQk8dWljb2xvciBuYW1lPSJnbG93IiB2YWx1ZT0iMHgzNUQzMzQiLz4NCgkJPHVpY29sb3IgbmFtZT0idGV4dCIgdmFsdWU9IjB4RkZGRkZGIi8+DQoJCTx1aWNvbG9yIG5hbWU9ImxpZ2h0IiB2YWx1ZT0iMHg0RTVENjAiLz4NCgkJPHVpY29sb3IgbmFtZT0ic2hhZG93IiB2YWx1ZT0iMHgwMDAwMDAiLz4NCgkJPHVpY29sb3IgbmFtZT0iYmFja2dyb3VuZCIgdmFsdWU9IjB4NzI3OTcxIi8+DQoJPC9jb2xvcnM+DQoJPGxheW91dD4NCgkJPHVpc2hvdyBuYW1lPSJwcmVzZW50YXRpb250aXRsZSIgdmFsdWU9InRydWUiLz4NCgkJPHVpc2hvdyBuYW1lPSJwcmVzZW50ZXJwaG90byIgdmFsdWU9InRydWUiLz4NCgkJPHVpc2hvdyBuYW1lPSJwcmVzZW50ZXJuYW1lIiB2YWx1ZT0idHJ1ZSIvPg0KCQk8dWlzaG93IG5hbWU9InByZXNlbnRlcnRpdGxlIiB2YWx1ZT0idHJ1ZSIvPg0KCQk8dWlzaG93IG5hbWU9InByZXNlbnRlcmVtYWlsIiB2YWx1ZT0idHJ1ZSIvPg0KCQk8dWlzaG93IG5hbWU9InByZXNlbnRlcmJpbyIgdmFsdWU9InRydWUiLz4NCgkJPHVpc2hvdyBuYW1lPSJjb21wYW55bG9nbyIgdmFsdWU9InRydWUiLz4NCgkJPHVpc2hvdyBuYW1lPSJzaWRlYmFyIiB2YWx1ZT0idHJ1ZSIvPg0KCQk8dWlzaG93IG5hbWU9Im91dGxpbmUiIHZhbHVlPSJ0cnVlIi8+DQoJCTx1aXNob3cgbmFtZT0idGh1bWJuYWlsIiB2YWx1ZT0idHJ1ZSIvPg0KCQk8dWlzaG93IG5hbWU9Im5vdGVzIiB2YWx1ZT0idHJ1ZSIvPg0KCQk8dWlzaG93IG5hbWU9InNlYXJjaCIgdmFsdWU9InRydWUiLz4NCgkJPHVpc2hvdyBuYW1lPSJxdWl6IiB2YWx1ZT0idHJ1ZSIvPg0KCQk8dWlzaG93IG5hbWU9ImF0dGFjaG1lbnRzIiB2YWx1ZT0idHJ1ZSIvPg0KCQk8dWlzaG93IG5hbWU9InV0aWxzIiB2YWx1ZT0idHJ1ZSIvPg0KCQk8dWlzaG93IG5hbWU9InZvbHVtZSIgdmFsdWU9InRydWUiLz4NCgkJPHVpc2hvdyBuYW1lPSJwbGF5YmFyIiB2YWx1ZT0idHJ1ZSIvPg0KCQk8dWlzaG93IG5hbWU9InRhbGtpbmdoZWFkIiB2YWx1ZT0idHJ1ZSIvPg0KCQk8dWlzaG93IG5hbWU9InNpZGViYXJvbnJpZ2h0IiB2YWx1ZT0idHJ1ZSIvPg0KCQk8dWlzaG93IG5hbWU9InZpZXdjaGFuZ2UiIHZhbHVlPSJ0cnVlIi8+DQoJCTx1aXNob3cgbmFtZT0iYWx3YXlzU2NydW5jaCIgdmFsdWU9ImZhbHNlIi8+DQoJCTx1aXNob3cgbmFtZT0iaW5pdGlhbGRpc3BsYXltb2RlaXNub3JtYWwiIHZhbHVlPSJ0cnVlIi8+DQoJCTx1aXJlcGxhY2UgbmFtZT0ibG9nbyIgdmFsdWU9IiIvPg0KCQk8dWlyZXBsYWNlIG5hbWU9ImJnaW1hZ2UiIHZhbHVlPSIiLz4NCgkJPHVpcmVwbGFjZSBuYW1lPSJpbml0aWFsdGFiIiB2YWx1ZT0ib3V0bGluZSIvPg0KCTwvbGF5b3V0Pg0KCTxsYW5ndWFnZSBpZD0iZW4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U2xpZGUgJW4iLz4NCgkJPCEtLSBzdWJzdGl0dXRpb246ICVuID09IHNsaWRlIG51bWJlciAtLT4NCgkJPCEtLSBzdWJzdGl0dXRpb246ICV0ID09IHRvdGFsIHNsaWRlIGNvdW50IC0tPg0KCQk8dWl0ZXh0IG5hbWU9IlNDUlVCQkFSU1RBVFVTX1NMSURFSU5GTyIgdmFsdWU9IlNsaWRlICVuIC8gJXQgfCAiLz4NCgkJPHVpdGV4dCBuYW1lPSJTQ1JVQkJBUlNUQVRVU19TVE9QUEVEIiB2YWx1ZT0iU3RvcHBlZCIvPg0KCQk8dWl0ZXh0IG5hbWU9IlNDUlVCQkFSU1RBVFVTX1BMQVlJTkciIHZhbHVlPSJQbGF5aW5nIi8+DQoJCTx1aXRleHQgbmFtZT0iU0NSVUJCQVJTVEFUVVNfTk9BVURJTyIgdmFsdWU9Ik5vIEF1ZGlvIi8+DQoJCTx1aXRleHQgbmFtZT0iU0NSVUJCQVJTVEFUVVNfVklEUExBWUlORyIgdmFsdWU9IlZpZGVvIFBsYXlpbmciLz4NCgkJPHVpdGV4dCBuYW1lPSJTQ1JVQkJBUlNUQVRVU19MT0FESU5HIiB2YWx1ZT0iTG9hZGluZyIvPg0KCQk8dWl0ZXh0IG5hbWU9IlNDUlVCQkFSU1RBVFVTX0JVRkZFUklORyIgdmFsdWU9IkJ1ZmZlcmluZyIvPg0KCQk8dWl0ZXh0IG5hbWU9IlNDUlVCQkFSU1RBVFVTX1FVRVNUSU9OIiB2YWx1ZT0iQW5zd2VyIFF1ZXN0aW9uIi8+DQoJCTx1aXRleHQgbmFtZT0iU0NSVUJCQVJTVEFUVVNfUkVWSUVXUVVJWiIgdmFsdWU9IlJldmlld2luZyBRdWl6Ii8+DQoJCTwhLS0gc3Vic3RpdHV0aW9uOiAlbSA9PSBtaW51dGVzIHJlbWFpbmluZyAtLT4NCgkJPCEtLSBzdWJzdGl0dXRpb246ICVzID09IHNlY29uZHMgcmVtYWluaW5nIC0tPg0KCQk8dWl0ZXh0IG5hbWU9IkVMQVBTRUQiIHZhbHVlPSIlbSBNaW51dGVzICVzIFNlY29uZHMgUmVtYWluaW5nIi8+DQoJCTx1aXRleHQgbmFtZT0iTk9URk9VTkQiIHZhbHVlPSJOb3RoaW5nIEZvdW5kIi8+DQoJCTx1aXRleHQgbmFtZT0iQVRUQUNITUVOVFMiIHZhbHVlPSJBdHRhY2htZW50cyIvPg0KCQk8IS0tIHN1YnN0aXR1dGlvbjogJXAgPT0gY3VycmVudCBzcGVha2VyJ3MgdGl0bGUgLS0+DQoJCTx1aXRleHQgbmFtZT0iQklPV0lOX1RJVExFIiB2YWx1ZT0iQmlvOiAlcCIvPg0KCQk8dWl0ZXh0IG5hbWU9IkJJT0JUTl9USVRMRSIgdmFsdWU9IkJpbyIvPg0KCQk8dWl0ZXh0IG5hbWU9IkRJVklERVJCVE5fVElUTEUiIHZhbHVlPSJ8Ii8+DQoJCTx1aXRleHQgbmFtZT0iQ09OVEFDVEJUTl9USVRMRSIgdmFsdWU9IkNvbnRhY3QiLz4NCgkJPHVpdGV4dCBuYW1lPSJUQUJfUVVJWiIgdmFsdWU9IlF1aXoiLz4NCgkJPHVpdGV4dCBuYW1lPSJUQUJfT1VUTElORSIgdmFsdWU9Ik91dGxpbmUiLz4NCgkJPHVpdGV4dCBuYW1lPSJUQUJfVEhVTUIiIHZhbHVlPSJUaHVtYiIvPg0KCQk8dWl0ZXh0IG5hbWU9IlRBQl9OT1RFUyIgdmFsdWU9Ik5vdGVzIi8+DQoJCTx1aXRleHQgbmFtZT0iVEFCX1NFQVJDSCIgdmFsdWU9IlNlYXJjaCIvPg0KCQk8dWl0ZXh0IG5hbWU9IlNMSURFX0hFQURJTkciIHZhbHVlPSJTbGlkZSBUaXRsZSIvPg0KCQk8dWl0ZXh0IG5hbWU9IkRVUkFUSU9OX0hFQURJTkciIHZhbHVlPSJEdXJhdGlvbiIvPg0KCQk8dWl0ZXh0IG5hbWU9IlNFQVJDSF9IRUFESU5HIiB2YWx1ZT0iU2VhcmNoIGZvciB0ZXh0OiIvPg0KCQk8dWl0ZXh0IG5hbWU9IlRIVU1CX0hFQURJTkciIHZhbHVlPSJTbGlkZSIvPg0KCQk8dWl0ZXh0IG5hbWU9IlRIVU1CX0lORk8iIHZhbHVlPSJTbGlkZSBUaXRsZS9EdXJhdGlvbiIvPg0KCQk8dWl0ZXh0IG5hbWU9IkFUVEFDSE5BTUVfSEVBRElORyIgdmFsdWU9IkZpbGUgTmFtZSIvPg0KCQk8dWl0ZXh0IG5hbWU9IkFUVEFDSFNJWkVfSEVBRElORyIgdmFsdWU9IlNpemUiLz4NCgkJPHVpdGV4dCBuYW1lPSJTTElERV9OT1RFUyIgdmFsdWU9IlNsaWRlIE5vdGVzIi8+DQoJCTwhLS1xdWl6IHBvZCBhbmQgbWVzc2FnZSBib3ggdGV4dHMtLT4NCgkJPHVpdGV4dCBuYW1lPSJRVUlaUE9EX1FVSVpfQVRURU1QVCIgdmFsdWU9IlF1aXogQXR0ZW1wdDoiLz4NCgkJPHVpdGV4dCBuYW1lPSJRVUlaUE9EX1FVSVpfQVRURU1QVF9WQUxVRSIgdmFsdWU9IiVuIG9mICV0Ii8+DQoJCTx1aXRleHQgbmFtZT0iUVVJWlBPRF9RVUlaX1NDT1JFIiB2YWx1ZT0iU2NvcmVkOiIvPg0KCQk8dWl0ZXh0IG5hbWU9IlFVSVpQT0RfUVVJWl9QQVNTU0NPUkUiIHZhbHVlPSJQYXNzaW5nIFNjb3JlOiIvPg0KCQk8dWl0ZXh0IG5hbWU9IlFVSVpQT0RfUVVJWl9NQVhTQ09SRSIgdmFsdWU9Ik1heCBTY29yZToiLz4NCgkJPHVpdGV4dCBuYW1lPSJRVUlaUE9EX1FVRVNBVE1QVF9TVFIiIHZhbHVlPSJBdHRlbXB0OiAlbiBvZiAldCIvPg0KCQk8dWl0ZXh0IG5hbWU9IlFVSVpQT0RfUVVFU1RZUEVfU1RSIiB2YWx1ZT0iVHlwZTogJXMiLz4NCgkJPHVpdGV4dCBuYW1lPSJRVUlaUE9EX1FVRVNUWVBFX0dSRCIgdmFsdWU9IkdyYWRlZCIvPg0KCQk8dWl0ZXh0IG5hbWU9IlFVSVpQT0RfUVVFU1RZUEVfU1ZZIiB2YWx1ZT0iU3VydmV5Ii8+DQoJCTx1aXRleHQgbmFtZT0iUVVJWlBPRF9RVUlaQVRNUFRfSU5GIiB2YWx1ZT0iSW5maW5pdGUiLz4NCgkJPHVpdGV4dCBuYW1lPSJRVUlaUE9EX1FVRVNBVE1QVF9JTkYiIHZhbHVlPSJJbmZpbml0ZSIvPg0KCQk8dWl0ZXh0IG5hbWU9IldBUk5JTkdNU0dfWUVTU1RSSU5HIiB2YWx1ZT0iWWVzIi8+DQoJCTx1aXRleHQgbmFtZT0iV0FSTklOR01TR19OT1NUUklORyIgdmFsdWU9Ik5vIi8+DQoJCTx1aXRleHQgbmFtZT0iV0FSTklOR01TR19USVRMRVNUUklORyIgdmFsdWU9IlF1aXogTmF2aWdhdGlvbiBXYXJuaW5nIi8+DQoJCTx1aXRleHQgbmFtZT0iV0FSTklOR01TR19NU0dTVFJJTkciIHZhbHVlPSJUaGVyZSBhcmUgdW4tYXR0ZW1wdGVkIHF1ZXN0aW9ucyBpbiB0aGlzIFF1aXouJiN4QTsmI3hBO0NsaWNraW5nIFllcyB3aWxsIHRha2UgeW91IG91dCBvZiB0aGUgUXVpei4gQ2xpY2sgTm8gdG8gY29udGludWUgdGhlIFF1aXouIi8+DQoJCTx1aXRleHQgbmFtZT0iSU5GT1JNQVRJT05fSDI2NF9GTEFTSFBMQVlFUiIgdmFsdWU9IlRoZSBjdXJyZW50IHZlcnNpb24gb2YgRmxhc2ggUGxheWVyIGluc3RhbGxlZCBvbiB5b3VyIG1hY2hpbmUgZG9lcyBub3Qgc3VwcG9ydCB0aGlzIHZpZGVvLiBDbGljayBvbiB0aGUgdmlkZW8gYXJlYSB0byBkb3dubG9hZCB0aGUgbGF0ZXN0IEZsYXNoIFBsYXllc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U2hvdyBzaWRlYmFyIHRvIHBhcnRpY2lwYW50cyIvPg0KCQk8dWl0ZXh0IG5hbWU9Ik1VVEUiIHZhbHVlPSJNdXRlIi8+DQoJCTx1aXRleHQgbmFtZT0iRE9DV1JBUF9USVRMRSIgdmFsdWU9IlByZXNlbnRlciBGaWxlIEF0dGFjaG1lbnQiLz4NCgkJPHVpdGV4dCBuYW1lPSJET0NXUkFQX01TRyIgdmFsdWU9IlNhdmUgdG8gTXkgQ29tcHV0ZXIiLz4NCgkJPHVpdGV4dCBuYW1lPSJET0NXUkFQX1BST01QVCIgdmFsdWU9IkNsaWNrIHRvIERvd25sb2FkIi8+DQoJPC9sYW5ndWFnZT4NCgk8bGFuZ3VhZ2UgaWQ9ImRl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ZvbGllICVuIi8+DQoJCTwhLS0gc3Vic3RpdHV0aW9uOiAlbiA9PSBzbGlkZSBudW1iZXIgLS0+DQoJCTwhLS0gc3Vic3RpdHV0aW9uOiAldCA9PSB0b3RhbCBzbGlkZSBjb3VudCAtLT4NCgkJPHVpdGV4dCBuYW1lPSJTQ1JVQkJBUlNUQVRVU19TTElERUlORk8iIHZhbHVlPSJGb2xpZSAlbiAvICV0IHwgIi8+DQoJCTx1aXRleHQgbmFtZT0iU0NSVUJCQVJTVEFUVVNfU1RPUFBFRCIgdmFsdWU9IkJlZW5kZXQiLz4NCgkJPHVpdGV4dCBuYW1lPSJTQ1JVQkJBUlNUQVRVU19QTEFZSU5HIiB2YWx1ZT0iV2llZGVyZ2FiZSIvPg0KCQk8dWl0ZXh0IG5hbWU9IlNDUlVCQkFSU1RBVFVTX05PQVVESU8iIHZhbHVlPSJLZWluIEF1ZGlvIi8+DQoJCTx1aXRleHQgbmFtZT0iU0NSVUJCQVJTVEFUVVNfVklEUExBWUlORyIgdmFsdWU9IlZpZGVvIHdpcmQgYWJnZXNwaWVsdCIvPg0KCQk8dWl0ZXh0IG5hbWU9IlNDUlVCQkFSU1RBVFVTX0xPQURJTkciIHZhbHVlPSJMYWRlbiIvPg0KCQk8dWl0ZXh0IG5hbWU9IlNDUlVCQkFSU1RBVFVTX0JVRkZFUklORyIgdmFsdWU9IlB1ZmZlcm4iLz4NCgkJPHVpdGV4dCBuYW1lPSJTQ1JVQkJBUlNUQVRVU19RVUVTVElPTiIgdmFsdWU9IkZyYWdlIGJlYW50d29ydGVuIi8+DQoJCTx1aXRleHQgbmFtZT0iU0NSVUJCQVJTVEFUVVNfUkVWSUVXUVVJWiIgdmFsdWU9Ik5vY2htYWxzIGR1cmNoc2VoZW4iLz4NCgkJPCEtLSBzdWJzdGl0dXRpb246ICVtID09IG1pbnV0ZXMgcmVtYWluaW5nIC0tPg0KCQk8IS0tIHN1YnN0aXR1dGlvbjogJXMgPT0gc2Vjb25kcyByZW1haW5pbmcgLS0+DQoJCTx1aXRleHQgbmFtZT0iRUxBUFNFRCIgdmFsdWU9IlJlc3RkYXVlcjogJW0gTWludXRlbiAlcyBTZWt1bmRlbiIvPg0KCQk8dWl0ZXh0IG5hbWU9Ik5PVEZPVU5EIiB2YWx1ZT0iTmljaHRzIGdlZnVuZGVuIi8+DQoJCTx1aXRleHQgbmFtZT0iQVRUQUNITUVOVFMiIHZhbHVlPSJBbmxhZ2VuIi8+DQoJCTwhLS0gc3Vic3RpdHV0aW9uOiAlcCA9PSBjdXJyZW50IHNwZWFrZXIncyB0aXRsZSAtLT4NCgkJPHVpdGV4dCBuYW1lPSJCSU9XSU5fVElUTEUiIHZhbHVlPSJTcHJlY2hlcjogJXAiLz4NCgkJPHVpdGV4dCBuYW1lPSJCSU9CVE5fVElUTEUiIHZhbHVlPSJTcHJlY2hlciIvPg0KCQk8dWl0ZXh0IG5hbWU9IkRJVklERVJCVE5fVElUTEUiIHZhbHVlPSJ8Ii8+DQoJCTx1aXRleHQgbmFtZT0iQ09OVEFDVEJUTl9USVRMRSIgdmFsdWU9IktvbnRha3QiLz4NCgkJPHVpdGV4dCBuYW1lPSJUQUJfUVVJWiIgdmFsdWU9IlF1aXoiLz4NCgkJPHVpdGV4dCBuYW1lPSJUQUJfT1VUTElORSIgdmFsdWU9IlN0cnVrdHVyIi8+DQoJCTx1aXRleHQgbmFtZT0iVEFCX1RIVU1CIiB2YWx1ZT0iTWluaWF0dXIiLz4NCgkJPHVpdGV4dCBuYW1lPSJUQUJfTk9URVMiIHZhbHVlPSJOb3RpemVuIi8+DQoJCTx1aXRleHQgbmFtZT0iVEFCX1NFQVJDSCIgdmFsdWU9IlN1Y2hlbiIvPg0KCQk8dWl0ZXh0IG5hbWU9IlNMSURFX0hFQURJTkciIHZhbHVlPSJGb2xpZW50aXRlbCIvPg0KCQk8dWl0ZXh0IG5hbWU9IkRVUkFUSU9OX0hFQURJTkciIHZhbHVlPSJEYXVlciIvPg0KCQk8dWl0ZXh0IG5hbWU9IlNFQVJDSF9IRUFESU5HIiB2YWx1ZT0iVGV4dCBzdWNoZW46Ii8+DQoJCTx1aXRleHQgbmFtZT0iVEhVTUJfSEVBRElORyIgdmFsdWU9IkZvbGllIi8+DQoJCTx1aXRleHQgbmFtZT0iVEhVTUJfSU5GTyIgdmFsdWU9IkZvbGllbnRpdGVsL0RhdWVyIi8+DQoJCTx1aXRleHQgbmFtZT0iQVRUQUNITkFNRV9IRUFESU5HIiB2YWx1ZT0iRGF0ZWluYW1lIi8+DQoJCTx1aXRleHQgbmFtZT0iQVRUQUNIU0laRV9IRUFESU5HIiB2YWx1ZT0iR3LDtsOfZSIvPg0KCQk8dWl0ZXh0IG5hbWU9IlNMSURFX05PVEVTIiB2YWx1ZT0iRm9saWVubm90aXplbiIvPg0KCQk8IS0tcXVpeiBwb2QgYW5kIG1lc3NhZ2UgYm94IHRleHRzLS0+DQoJCTx1aXRleHQgbmFtZT0iUVVJWlBPRF9RVUlaX0FUVEVNUFQiIHZhbHVlPSJRdWl6dmVyc3VjaDoiLz4NCgkJPHVpdGV4dCBuYW1lPSJRVUlaUE9EX1FVSVpfQVRURU1QVF9WQUxVRSIgdmFsdWU9IiVuIHZvbiAldCIvPg0KCQk8dWl0ZXh0IG5hbWU9IlFVSVpQT0RfUVVJWl9TQ09SRSIgdmFsdWU9IkVycmVpY2h0OiIvPg0KCQk8dWl0ZXh0IG5hbWU9IlFVSVpQT0RfUVVJWl9QQVNTU0NPUkUiIHZhbHVlPSJNaW5kZXN0cHVua3R6YWhsOiIvPg0KCQk8dWl0ZXh0IG5hbWU9IlFVSVpQT0RfUVVJWl9NQVhTQ09SRSIgdmFsdWU9Ik1heGltYWxlIFB1bmt0emFobDoiLz4NCgkJPHVpdGV4dCBuYW1lPSJRVUlaUE9EX1FVRVNBVE1QVF9TVFIiIHZhbHVlPSJWZXJzdWNoOiAlbiB2b24gJXQiLz4NCgkJPHVpdGV4dCBuYW1lPSJRVUlaUE9EX1FVRVNUWVBFX1NUUiIgdmFsdWU9IlR5cDogJXMiLz4NCgkJPHVpdGV4dCBuYW1lPSJRVUlaUE9EX1FVRVNUWVBFX0dSRCIgdmFsdWU9IkJld2VydGV0Ii8+DQoJCTx1aXRleHQgbmFtZT0iUVVJWlBPRF9RVUVTVFlQRV9TVlkiIHZhbHVlPSJVbWZyYWdlIi8+DQoJCTx1aXRleHQgbmFtZT0iUVVJWlBPRF9RVUlaQVRNUFRfSU5GIiB2YWx1ZT0iVW5lbmRsaWNoIi8+DQoJCTx1aXRleHQgbmFtZT0iUVVJWlBPRF9RVUVTQVRNUFRfSU5GIiB2YWx1ZT0iVW5lbmRsaWNoIi8+DQoJCTx1aXRleHQgbmFtZT0iV0FSTklOR01TR19ZRVNTVFJJTkciIHZhbHVlPSJKYSIvPg0KCQk8dWl0ZXh0IG5hbWU9IldBUk5JTkdNU0dfTk9TVFJJTkciIHZhbHVlPSJOZWluIi8+DQoJCTx1aXRleHQgbmFtZT0iV0FSTklOR01TR19USVRMRVNUUklORyIgdmFsdWU9IlF1aXpuYXZpZ2F0aW9uc3dhcm51bmciLz4NCgkJPHVpdGV4dCBuYW1lPSJXQVJOSU5HTVNHX01TR1NUUklORyIgdmFsdWU9IkluIGRpZXNlbSBRdWl6IGdpYnQgZXMgdW5iZWFudHdvcnRldGUgRnJhZ2VuLiYjeEE7JiN4QTtXZW5uIFNpZSBhdWYgJnF1b3Q7SmEmcXVvdDsga2xpY2tlbiwgd2lyZCBkYXMgUXVpeiBiZWVuZGV0LiBLbGlja2VuIFNpZSBhdWYgJnF1b3Q7TmVpbiZxdW90OywgdW0gbWl0IGRlbSBRdWl6IGZvcnR6dWZhaHJlbi4iLz4NCgkJPHVpdGV4dCBuYW1lPSJJTkZPUk1BVElPTl9IMjY0X0ZMQVNIUExBWUVSIiB2YWx1ZT0iRGFzIFZpZGVvIHdpcmQgdm9uIGRlciBtb21lbnRhbiBhdWYgZGllc2VtIENvbXB1dGVyIGluc3RhbGxpZXJ0ZW4gVmVyc2lvbiB2b24gRmxhc2ggUGxheWVyIG5pY2h0IHVudGVyc3TDvHR6dC4gS2xpY2tlbiBTaWUgYXVmIGRlbiBWaWRlb2JlcmVpY2gsIHVtIGRpZSBha3R1ZWxsZSBWZXJzaW9uIHZvbiBGbGFzaCBQbGF5ZXIgaGVydW50ZXJ6dWxhZGVuL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JEZW4gVGVpbG5laG1lcm4gZGllIFNlaXRlbmxlaXN0ZSBhbnplaWdlbiIvPg0KCQk8dWl0ZXh0IG5hbWU9Ik1VVEUiIHZhbHVlPSJUb24gYXVzIi8+DQoJCTx1aXRleHQgbmFtZT0iRE9DV1JBUF9USVRMRSIgdmFsdWU9IlByZXNlbnRlci1BbmhhbmciLz4NCgkJPHVpdGV4dCBuYW1lPSJET0NXUkFQX01TRyIgdmFsdWU9IkF1ZiBtZWluZW0gQXJiZWl0c3BsYXR6IHNwZWljaGVybiIvPg0KCQk8dWl0ZXh0IG5hbWU9IkRPQ1dSQVBfUFJPTVBUIiB2YWx1ZT0iWnVtIEhlcnVudGVybGFkZW4ga2xpY2tlbiIvPg0KCTwvbGFuZ3VhZ2U+DQoJPGxhbmd1YWdlIGlkPSJmciI+DQoJCTwhLS0gZm9ybWF0IGZvciB1aWZvbnQgdmFsdWUgaXMgImZvbnQsc2l6ZSxpc2JvbGQsaXNpdGFsaWMsaXNzaGFkb3dlZCIgLS0+DQoJCTx1aWZvbnQgbmFtZT0iRk9OVF9RVUlaWklORyIgdmFsdWU9IlZlcmRhbmEsOSxmYWxzZSxmYWxzZSxmYWxzZSIvPg0KCQk8dWlmb250IG5hbWU9IkZPTlRfU0NSVUJTVEFUVVMiIHZhbHVlPSJWZXJkYW5hLDksdHJ1ZSxmYWxzZSx0cnVlIi8+DQoJCTx1aWZvbnQgbmFtZT0iRk9OVF9TQ1JVQlRJTUUiIHZhbHVlPSJWZXJkYW5hLDksZmFsc2UsZmFsc2UsdHJ1ZSIvPg0KCQk8dWlmb250IG5hbWU9IkZPTlRfRUxBUFNFRFRJTUUiIHZhbHVlPSJWZXJkYW5hLDksdHJ1ZSxmYWxzZSx0cnVlIi8+DQoJCTx1aWZvbnQgbmFtZT0iRk9OVF9VVElMU01FTlUiIHZhbHVlPSJWZXJkYW5hLDksdHJ1ZSxmYWxzZSxmYWxzZSIvPg0KCQk8dWlmb250IG5hbWU9IkZPTlRfVEFCUyIgdmFsdWU9IlZlcmRhbmEsOSx0cnVlLGZhbHNlLHRydWUiLz4NCgkJPHVpZm9udCBuYW1lPSJGT05UX1BSRVNFTlRBVElPTk5BTUUiIHZhbHVlPSJWZXJkYW5hLDE0LGZhbHNlLGZhbHNlLHRydWUiLz4NCgkJPHVpZm9udCBuYW1lPSJGT05UX1BSRVNFTlRFUk5BTUUiIHZhbHVlPSJWZXJkYW5hLDEwLHRydWUsZmFsc2UsdHJ1ZSIvPg0KCQk8dWlmb250IG5hbWU9IkZPTlRfUFJFU0VOVEVSVElUTEUiIHZhbHVlPSJWZXJkYW5hLDEwLGZhbHNlLGZhbHNlLHRydWUiLz4NCgkJPHVpZm9udCBuYW1lPSJGT05UX0JJT0JUTiIgdmFsdWU9IlZlcmRhbmEsMTA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5LGZhbHNlLGZhbHNlLHRydWUiLz4NCgkJPHVpZm9udCBuYW1lPSJGT05UX0JJT1dJTiIgdmFsdWU9IlZlcmRhbmEsMTEsZmFsc2UsZmFsc2UsZmFsc2UiLz4NCgkJPHVpZm9udCBuYW1lPSJGT05UX0xJU1RIRUFESU5HIiB2YWx1ZT0iVmVyZGFuYSw5LGZhbHNlLGZhbHNlLGZhbHNlIi8+DQoJCTx1aWZvbnQgbmFtZT0iRk9OVF9XSU5USVRMRSIgdmFsdWU9IlZlcmRhbmEsO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JEaWFwb3NpdGl2ZSAlbiIvPg0KCQk8IS0tIHN1YnN0aXR1dGlvbjogJW4gPT0gc2xpZGUgbnVtYmVyIC0tPg0KCQk8IS0tIHN1YnN0aXR1dGlvbjogJXQgPT0gdG90YWwgc2xpZGUgY291bnQgLS0+DQoJCTx1aXRleHQgbmFtZT0iU0NSVUJCQVJTVEFUVVNfU0xJREVJTkZPIiB2YWx1ZT0iRGlhcG9zaXRpdmUgJW4gLyAldCB8ICIvPg0KCQk8dWl0ZXh0IG5hbWU9IlNDUlVCQkFSU1RBVFVTX1NUT1BQRUQiIHZhbHVlPSJBcnLDqnTDqWUiLz4NCgkJPHVpdGV4dCBuYW1lPSJTQ1JVQkJBUlNUQVRVU19QTEFZSU5HIiB2YWx1ZT0iTGVjdHVyZSIvPg0KCQk8dWl0ZXh0IG5hbWU9IlNDUlVCQkFSU1RBVFVTX05PQVVESU8iIHZhbHVlPSJQYXMgZGUgc29uIi8+DQoJCTx1aXRleHQgbmFtZT0iU0NSVUJCQVJTVEFUVVNfVklEUExBWUlORyIgdmFsdWU9IkxlY3R1cmUgdmlkw6lvIGVuIGNvdXJzIi8+DQoJCTx1aXRleHQgbmFtZT0iU0NSVUJCQVJTVEFUVVNfTE9BRElORyIgdmFsdWU9IkNoYXJnZW1lbnQgZW4gY291cnMiLz4NCgkJPHVpdGV4dCBuYW1lPSJTQ1JVQkJBUlNUQVRVU19CVUZGRVJJTkciIHZhbHVlPSJNaXNlIGVuIG3DqW1vaXJlIi8+DQoJCTx1aXRleHQgbmFtZT0iU0NSVUJCQVJTVEFUVVNfUVVFU1RJT04iIHZhbHVlPSJSw6lwb25kcmUgw6AgbGEgcXVlc3Rpb24iLz4NCgkJPHVpdGV4dCBuYW1lPSJTQ1JVQkJBUlNUQVRVU19SRVZJRVdRVUlaIiB2YWx1ZT0iUsOpdmlzaW9uIGR1IHF1ZXN0aW9ubmFpcmUiLz4NCgkJPCEtLSBzdWJzdGl0dXRpb246ICVtID09IG1pbnV0ZXMgcmVtYWluaW5nIC0tPg0KCQk8IS0tIHN1YnN0aXR1dGlvbjogJXMgPT0gc2Vjb25kcyByZW1haW5pbmcgLS0+DQoJCTx1aXRleHQgbmFtZT0iRUxBUFNFRCIgdmFsdWU9IiVtIG1pbnV0ZXMgJXMgc2Vjb25kZXMgcmVzdGFudGVzIi8+DQoJCTx1aXRleHQgbmFtZT0iTk9URk9VTkQiIHZhbHVlPSJSaWVuIHRyb3V2w6kiLz4NCgkJPHVpdGV4dCBuYW1lPSJBVFRBQ0hNRU5UUyIgdmFsdWU9IlBpw6hjZXMgam9pbnRlcyIvPg0KCQk8IS0tIHN1YnN0aXR1dGlvbjogJXAgPT0gY3VycmVudCBzcGVha2VyJ3MgdGl0bGUgLS0+DQoJCTx1aXRleHQgbmFtZT0iQklPV0lOX1RJVExFIiB2YWx1ZT0iQmlvIDogJXAiLz4NCgkJPHVpdGV4dCBuYW1lPSJCSU9CVE5fVElUTEUiIHZhbHVlPSJCaW8gOiIvPg0KCQk8dWl0ZXh0IG5hbWU9IkRJVklERVJCVE5fVElUTEUiIHZhbHVlPSJ8Ii8+DQoJCTx1aXRleHQgbmFtZT0iQ09OVEFDVEJUTl9USVRMRSIgdmFsdWU9IkNvbnRhY3QiLz4NCgkJPHVpdGV4dCBuYW1lPSJUQUJfUVVJWiIgdmFsdWU9IlF1aXoiLz4NCgkJPHVpdGV4dCBuYW1lPSJUQUJfT1VUTElORSIgdmFsdWU9IlBsYW4iLz4NCgkJPHVpdGV4dCBuYW1lPSJUQUJfVEhVTUIiIHZhbHVlPSJEaWFwb3MiLz4NCgkJPHVpdGV4dCBuYW1lPSJUQUJfTk9URVMiIHZhbHVlPSJOb3RlcyIvPg0KCQk8dWl0ZXh0IG5hbWU9IlRBQl9TRUFSQ0giIHZhbHVlPSJSZWNoZXJjaGUiLz4NCgkJPHVpdGV4dCBuYW1lPSJTTElERV9IRUFESU5HIiB2YWx1ZT0iVGl0cmUgZGUgbGEgZGlhcG9zaXRpdmUiLz4NCgkJPHVpdGV4dCBuYW1lPSJEVVJBVElPTl9IRUFESU5HIiB2YWx1ZT0iRHVyw6llIi8+DQoJCTx1aXRleHQgbmFtZT0iU0VBUkNIX0hFQURJTkciIHZhbHVlPSJSZWNoZXJjaGUgZGUgdGV4dGUgOiIvPg0KCQk8dWl0ZXh0IG5hbWU9IlRIVU1CX0hFQURJTkciIHZhbHVlPSJEaWFwb3NpdGl2ZSIvPg0KCQk8dWl0ZXh0IG5hbWU9IlRIVU1CX0lORk8iIHZhbHVlPSJUaXRyZS9kdXLDqWUiLz4NCgkJPHVpdGV4dCBuYW1lPSJBVFRBQ0hOQU1FX0hFQURJTkciIHZhbHVlPSJOb20gZGUgZmljaGllciIvPg0KCQk8dWl0ZXh0IG5hbWU9IkFUVEFDSFNJWkVfSEVBRElORyIgdmFsdWU9IlRhaWxsZSIvPg0KCQk8dWl0ZXh0IG5hbWU9IlNMSURFX05PVEVTIiB2YWx1ZT0iQ29tbWVudGFpcmVzIGRlcyBkaWFwb3NpdGl2ZXMiLz4NCgkJPCEtLXF1aXogcG9kIGFuZCBtZXNzYWdlIGJveCB0ZXh0cy0tPg0KCQk8dWl0ZXh0IG5hbWU9IlFVSVpQT0RfUVVJWl9BVFRFTVBUIiB2YWx1ZT0iVGVudGF0aXZlIGRlIHF1ZXN0aW9ubmFpcmUgOiIvPg0KCQk8dWl0ZXh0IG5hbWU9IlFVSVpQT0RfUVVJWl9BVFRFTVBUX1ZBTFVFIiB2YWx1ZT0iJW4gc3VyICV0Ii8+DQoJCTx1aXRleHQgbmFtZT0iUVVJWlBPRF9RVUlaX1NDT1JFIiB2YWx1ZT0iTm90ZSBvYnRlbnVlIDoiLz4NCgkJPHVpdGV4dCBuYW1lPSJRVUlaUE9EX1FVSVpfUEFTU1NDT1JFIiB2YWx1ZT0iTm90ZSBkJ2FkbWlzc2liaWxpdMOpwqA6Ii8+DQoJCTx1aXRleHQgbmFtZT0iUVVJWlBPRF9RVUlaX01BWFNDT1JFIiB2YWx1ZT0iTm90ZSBtYXhpbWFsZSA6Ii8+DQoJCTx1aXRleHQgbmFtZT0iUVVJWlBPRF9RVUVTQVRNUFRfU1RSIiB2YWx1ZT0iVGVudGF0aXZlIDogJW4gc3VyICV0Ii8+DQoJCTx1aXRleHQgbmFtZT0iUVVJWlBPRF9RVUVTVFlQRV9TVFIiIHZhbHVlPSJUeXBlOiAlcyIvPg0KCQk8dWl0ZXh0IG5hbWU9IlFVSVpQT0RfUVVFU1RZUEVfR1JEIiB2YWx1ZT0iTm90w6kiLz4NCgkJPHVpdGV4dCBuYW1lPSJRVUlaUE9EX1FVRVNUWVBFX1NWWSIgdmFsdWU9IkVucXXDqnRlIi8+DQoJCTx1aXRleHQgbmFtZT0iUVVJWlBPRF9RVUlaQVRNUFRfSU5GIiB2YWx1ZT0iSWxsaW1pdMOpIi8+DQoJCTx1aXRleHQgbmFtZT0iUVVJWlBPRF9RVUVTQVRNUFRfSU5GIiB2YWx1ZT0iSWxsaW1pdMOpIi8+DQoJCTx1aXRleHQgbmFtZT0iV0FSTklOR01TR19ZRVNTVFJJTkciIHZhbHVlPSJPdWkiLz4NCgkJPHVpdGV4dCBuYW1lPSJXQVJOSU5HTVNHX05PU1RSSU5HIiB2YWx1ZT0iTm9uIi8+DQoJCTx1aXRleHQgbmFtZT0iV0FSTklOR01TR19USVRMRVNUUklORyIgdmFsdWU9IkF2ZXJ0aXNzZW1lbnQgZGUgbmF2aWdhdGlvbiBkdSBxdWVzdGlvbm5haXJlIi8+DQoJCTx1aXRleHQgbmFtZT0iV0FSTklOR01TR19NU0dTVFJJTkciIHZhbHVlPSJWb3VzIG4nYXZleiBwYXMgcsOpcG9uZHUgw6AgY2VydGFpbmVzIHF1ZXN0aW9ucyBkZSBjZSBxdWVzdGlvbm5haXJlLiYjeEE7JiN4QTtTaSB2b3VzIGNsaXF1ZXogc3VyIE91aSwgdm91cyBxdWl0dGVyZXogbGUgcXVlc3Rpb25uYWlyZS4gQ2xpcXVleiBzdXIgTm9uIHBvdXIgY29udGludWVyIGxlIHF1ZXN0aW9ubmFpcmUuIi8+DQoJCTx1aXRleHQgbmFtZT0iSU5GT1JNQVRJT05fSDI2NF9GTEFTSFBMQVlFUiIgdmFsdWU9IkxhIHZlcnNpb24gZGUgRmxhc2ggUGxheWVyIGFjdHVlbGxlbWVudCBpbnN0YWxsw6llIHN1ciB2b3RyZSBtYWNoaW5lIG5lIHByZW5kIHBhcyBlbiBjaGFyZ2UgY2UgdHlwZSBkZSB2aWTDqW8uIENsaXF1ZXogc3VyIGxhIHpvbmUgdmlkw6lvIHBvdXIgdMOpbMOpY2hhcmdlciBsYSBkZXJuacOocmUgdmVyc2lvbiBkZ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bnRyZXIgbCdlbmNhZHLDqSBhdXggcGFydGljaXBhbnRzIi8+DQoJCTx1aXRleHQgbmFtZT0iTVVURSIgdmFsdWU9Ik11ZXQiLz4NCgkJPHVpdGV4dCBuYW1lPSJET0NXUkFQX1RJVExFIiB2YWx1ZT0iUGnDqGNlIGpvaW50ZSBQcmVzZW50ZXIiLz4NCgkJPHVpdGV4dCBuYW1lPSJET0NXUkFQX01TRyIgdmFsdWU9IkVucmVnaXN0cmVyIHN1ciBtb24gb3JkaW5hdGV1ciIvPg0KCQk8dWl0ZXh0IG5hbWU9IkRPQ1dSQVBfUFJPTVBUIiB2YWx1ZT0iQ2xpcXVlciBwb3VyIHTDqWzDqWNoYXJnZXIiLz4NCgk8L2xhbmd1YWdlPg0KCTxsYW5ndWFnZSBpZD0iamEiPg0KCQk8IS0tIGZvcm1hdCBmb3IgdWlmb250IHZhbHVlIGlzICJmb250LHNpemUsaXNib2xkLGlzaXRhbGljLGlzc2hhZG93ZWQiIC0tPg0KCQk8dWlmb250IG5hbWU9IkZPTlRfUVVJWlpJTkciIHZhbHVlPSJWZXJkYW5hLDksZmFsc2UsZmFsc2UsZmFsc2UiLz4NCgkJPHVpZm9udCBuYW1lPSJGT05UX1NDUlVCU1RBVFVTIiB2YWx1ZT0iVmVyZGFuYSwxMSxmYWxzZSxmYWxzZSx0cnVlIi8+DQoJCTx1aWZvbnQgbmFtZT0iRk9OVF9TQ1JVQlRJTUUiIHZhbHVlPSJWZXJkYW5hLDksZmFsc2UsZmFsc2UsdHJ1ZSIvPg0KCQk8dWlmb250IG5hbWU9IkZPTlRfRUxBUFNFRFRJTUUiIHZhbHVlPSJWZXJkYW5hLDExLHRydWUsZmFsc2UsZmFsc2UiLz4NCgkJPHVpZm9udCBuYW1lPSJGT05UX1VUSUxTTUVOVSIgdmFsdWU9IlZlcmRhbmEsOSx0cnVlLGZhbHNlLGZhbHNlIi8+DQoJCTx1aWZvbnQgbmFtZT0iRk9OVF9UQUJTIiB2YWx1ZT0iVmVyZGFuYSwxMCxmYWxzZSxmYWxzZSxmYWxzZSIvPg0KCQk8dWlmb250IG5hbWU9IkZPTlRfUFJFU0VOVEFUSU9OTkFNRSIgdmFsdWU9IlZlcmRhbmEsMTUsZmFsc2UsZmFsc2UsdHJ1ZSIvPg0KCQk8dWlmb250IG5hbWU9IkZPTlRfUFJFU0VOVEVSTkFNRSIgdmFsdWU9IlZlcmRhbmEsMTUsdHJ1ZSxmYWxzZSx0cnVlIi8+DQoJCTx1aWZvbnQgbmFtZT0iRk9OVF9QUkVTRU5URVJUSVRMRSIgdmFsdWU9IlZlcmRhbmEsMTE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ExLGZhbHNlLGZhbHNlLHRydWUiLz4NCgkJPHVpZm9udCBuYW1lPSJGT05UX0JJT1dJTiIgdmFsdWU9IlZlcmRhbmEsMTEsZmFsc2UsZmFsc2UsZmFsc2UiLz4NCgkJPHVpZm9udCBuYW1lPSJGT05UX0xJU1RIRUFESU5HIiB2YWx1ZT0iVmVyZGFuYSwxMSxmYWxzZSxmYWxzZSxmYWxzZSIvPg0KCQk8dWlmb250IG5hbWU9IkZPTlRfV0lOVElUTEUiIHZhbHVlPSJWZXJkYW5hLDEx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uOCueODqeOCpOODiSA6ICVuIi8+DQoJCTwhLS0gc3Vic3RpdHV0aW9uOiAlbiA9PSBzbGlkZSBudW1iZXIgLS0+DQoJCTwhLS0gc3Vic3RpdHV0aW9uOiAldCA9PSB0b3RhbCBzbGlkZSBjb3VudCAtLT4NCgkJPHVpdGV4dCBuYW1lPSJTQ1JVQkJBUlNUQVRVU19TTElERUlORk8iIHZhbHVlPSLjgrnjg6njgqTjg4kgOiAlbiAvICV0IHwgIi8+DQoJCTx1aXRleHQgbmFtZT0iU0NSVUJCQVJTVEFUVVNfU1RPUFBFRCIgdmFsdWU9IuWBnOatoiIvPg0KCQk8dWl0ZXh0IG5hbWU9IlNDUlVCQkFSU1RBVFVTX1BMQVlJTkciIHZhbHVlPSLlho3nlJ/kuK0iLz4NCgkJPHVpdGV4dCBuYW1lPSJTQ1JVQkJBUlNUQVRVU19OT0FVRElPIiB2YWx1ZT0i6Z+z5aOw44Gq44GXIi8+DQoJCTx1aXRleHQgbmFtZT0iU0NSVUJCQVJTVEFUVVNfVklEUExBWUlORyIgdmFsdWU9IuODk+ODh+OCquWGjeeUn+S4rSIvPg0KCQk8dWl0ZXh0IG5hbWU9IlNDUlVCQkFSU1RBVFVTX0xPQURJTkciIHZhbHVlPSLjg63jg7zjg4nkuK0iLz4NCgkJPHVpdGV4dCBuYW1lPSJTQ1JVQkJBUlNUQVRVU19CVUZGRVJJTkciIHZhbHVlPSLjg5Djg4Pjg5XjgqHkuK0iLz4NCgkJPHVpdGV4dCBuYW1lPSJTQ1JVQkJBUlNUQVRVU19RVUVTVElPTiIgdmFsdWU9IuizquWVj+OBq+etlOOBiOOBpuS4i+OBleOBhCIvPg0KCQk8dWl0ZXh0IG5hbWU9IlNDUlVCQkFSU1RBVFVTX1JFVklFV1FVSVoiIHZhbHVlPSLjgq/jgqTjgrrjgpLjg6zjg5Pjg6Xjg7zjgZfjgabjgYTjgb7jgZkiLz4NCgkJPCEtLSBzdWJzdGl0dXRpb246ICVtID09IG1pbnV0ZXMgcmVtYWluaW5nIC0tPg0KCQk8IS0tIHN1YnN0aXR1dGlvbjogJXMgPT0gc2Vjb25kcyByZW1haW5pbmcgLS0+DQoJCTx1aXRleHQgbmFtZT0iRUxBUFNFRCIgdmFsdWU9Iuaui+OCiiA6ICVtIOWIhiAlcyDnp5IiLz4NCgkJPHVpdGV4dCBuYW1lPSJOT1RGT1VORCIgdmFsdWU9IuS9leOCguimi+OBpOOBi+OCiuOBvuOBm+OCkyIvPg0KCQk8dWl0ZXh0IG5hbWU9IkFUVEFDSE1FTlRTIiB2YWx1ZT0i5re75LuYIi8+DQoJCTwhLS0gc3Vic3RpdHV0aW9uOiAlcCA9PSBjdXJyZW50IHNwZWFrZXIncyB0aXRsZSAtLT4NCgkJPHVpdGV4dCBuYW1lPSJCSU9XSU5fVElUTEUiIHZhbHVlPSLntYzmrbQgOiAlcCIvPg0KCQk8dWl0ZXh0IG5hbWU9IkJJT0JUTl9USVRMRSIgdmFsdWU9Iue1jOattCIvPg0KCQk8dWl0ZXh0IG5hbWU9IkRJVklERVJCVE5fVElUTEUiIHZhbHVlPSJ8Ii8+DQoJCTx1aXRleHQgbmFtZT0iQ09OVEFDVEJUTl9USVRMRSIgdmFsdWU9IuOBiuWVj+OBhOWQiOOCj+OBmyIvPg0KCQk8dWl0ZXh0IG5hbWU9IlRBQl9RVUlaIiB2YWx1ZT0i44Kv44Kk44K6Ii8+DQoJCTx1aXRleHQgbmFtZT0iVEFCX09VVExJTkUiIHZhbHVlPSLjgqLjgqbjg4jjg6njgqTjg7MiLz4NCgkJPHVpdGV4dCBuYW1lPSJUQUJfVEhVTUIiIHZhbHVlPSLjgrXjg6Djg43jg7zjg6siLz4NCgkJPHVpdGV4dCBuYW1lPSJUQUJfTk9URVMiIHZhbHVlPSLjg47jg7zjg4giLz4NCgkJPHVpdGV4dCBuYW1lPSJUQUJfU0VBUkNIIiB2YWx1ZT0i5qSc57SiIi8+DQoJCTx1aXRleHQgbmFtZT0iU0xJREVfSEVBRElORyIgdmFsdWU9IuOCueODqeOCpOODieOCv+OCpOODiOODqyIvPg0KCQk8dWl0ZXh0IG5hbWU9IkRVUkFUSU9OX0hFQURJTkciIHZhbHVlPSLplbfjgZUiLz4NCgkJPHVpdGV4dCBuYW1lPSJTRUFSQ0hfSEVBRElORyIgdmFsdWU9IuaknOe0ouOBmeOCi+ODhuOCreOCueODiCA6ICIvPg0KCQk8dWl0ZXh0IG5hbWU9IlRIVU1CX0hFQURJTkciIHZhbHVlPSLjgrnjg6njgqTjg4kiLz4NCgkJPHVpdGV4dCBuYW1lPSJUSFVNQl9JTkZPIiB2YWx1ZT0i44K544Op44Kk44OJ44K/44Kk44OI44OrIC8g6ZW344GVIi8+DQoJCTx1aXRleHQgbmFtZT0iQVRUQUNITkFNRV9IRUFESU5HIiB2YWx1ZT0i44OV44Kh44Kk44Or5ZCNIi8+DQoJCTx1aXRleHQgbmFtZT0iQVRUQUNIU0laRV9IRUFESU5HIiB2YWx1ZT0i44K144Kk44K6Ii8+DQoJCTx1aXRleHQgbmFtZT0iU0xJREVfTk9URVMiIHZhbHVlPSLjgrnjg6njgqTjg4njg47jg7zjg4giLz4NCgkJPCEtLXF1aXogcG9kIGFuZCBtZXNzYWdlIGJveCB0ZXh0cy0tPg0KCQk8dWl0ZXh0IG5hbWU9IlFVSVpQT0RfUVVJWl9BVFRFTVBUIiB2YWx1ZT0i44Kv44Kk44K66Kmm6KGM5Zue5pWwIDogIi8+DQoJCTx1aXRleHQgbmFtZT0iUVVJWlBPRF9RVUlaX0FUVEVNUFRfVkFMVUUiIHZhbHVlPSIlbiAvICV0Ii8+DQoJCTx1aXRleHQgbmFtZT0iUVVJWlBPRF9RVUlaX1NDT1JFIiB2YWx1ZT0i44K544Kz44KiIDogIi8+DQoJCTx1aXRleHQgbmFtZT0iUVVJWlBPRF9RVUlaX1BBU1NTQ09SRSIgdmFsdWU9IuWQiOagvOeCuSA6Ii8+DQoJCTx1aXRleHQgbmFtZT0iUVVJWlBPRF9RVUlaX01BWFNDT1JFIiB2YWx1ZT0i5pyA6auY5b6X54K5IDogIi8+DQoJCTx1aXRleHQgbmFtZT0iUVVJWlBPRF9RVUVTQVRNUFRfU1RSIiB2YWx1ZT0i6Kmm6KGM5Zue5pWwIDogJW4gLyAldCIvPg0KCQk8dWl0ZXh0IG5hbWU9IlFVSVpQT0RfUVVFU1RZUEVfU1RSIiB2YWx1ZT0i44K/44Kk44OXIDogJXMiLz4NCgkJPHVpdGV4dCBuYW1lPSJRVUlaUE9EX1FVRVNUWVBFX0dSRCIgdmFsdWU9IuipleS+oSIvPg0KCQk8dWl0ZXh0IG5hbWU9IlFVSVpQT0RfUVVFU1RZUEVfU1ZZIiB2YWx1ZT0i44Ki44Oz44Kx44O844OIIi8+DQoJCTx1aXRleHQgbmFtZT0iUVVJWlBPRF9RVUlaQVRNUFRfSU5GIiB2YWx1ZT0i54Sh5Yi26ZmQIi8+DQoJCTx1aXRleHQgbmFtZT0iUVVJWlBPRF9RVUVTQVRNUFRfSU5GIiB2YWx1ZT0i54Sh5Yi26ZmQIi8+DQoJCTx1aXRleHQgbmFtZT0iV0FSTklOR01TR19ZRVNTVFJJTkciIHZhbHVlPSLjga/jgYQiLz4NCgkJPHVpdGV4dCBuYW1lPSJXQVJOSU5HTVNHX05PU1RSSU5HIiB2YWx1ZT0i44GE44GE44GIIi8+DQoJCTx1aXRleHQgbmFtZT0iV0FSTklOR01TR19USVRMRVNUUklORyIgdmFsdWU9IuOCr+OCpOOCuuOBruODiuODk+OCsuODvOOCt+ODp+ODs+OBq+mWouOBmeOCi+itpuWRiiIvPg0KCQk8dWl0ZXh0IG5hbWU9IldBUk5JTkdNU0dfTVNHU1RSSU5HIiB2YWx1ZT0i44GT44Gu44Kv44Kk44K644Gr44Gv44CB44G+44Gg6Kej562U44GX44Gm44GE44Gq44GE6LOq5ZWP44GM44GC44KK44G+44GZ44CCJiN4QTsmI3hBOyDjgq/jgqTjgrrjgpLntYLkuobjgZnjgovjgavjga/jgIHjgIzjga/jgYTjgI3jgpLjgq/jg6rjg4Pjgq/jgZfjgb7jgZnjgILjgq/jgqTjgrrjgpLntprooYzjgZnjgovjgavjga/jgIHjgIzjgYTjgYTjgYjjgI3jgpLjgq/jg6rjg4Pjgq/jgZfjgb7jgZnjgIIiLz4NCgkJPHVpdGV4dCBuYW1lPSJJTkZPUk1BVElPTl9IMjY0X0ZMQVNIUExBWUVSIiB2YWx1ZT0i44GK5L2/44GE44Gu44Kz44Oz44OU44Ol44O844K/44Gr54++5Zyo44Kk44Oz44K544OI44O844Or44GV44KM44Gm44GE44KLIEZsYXNoIFBsYXllciDjga7jg5Djg7zjgrjjg6fjg7Pjga/jgIHjgZPjga7jg5Pjg4fjgqrjgpLjgrXjg53jg7zjg4jjgZfjgabjgYTjgb7jgZvjgpPjgILmnIDmlrDjga4gRmxhc2ggUGxheWVyIOOCkuODgOOCpuODs+ODreODvOODieOBmeOCi+OBq+OBr+OAgeODk+ODh+OCqumgmOWfn+OCkuOCr+ODquODg+OCr+OBl+OBpuOBj+OBoOOBleOBhOOAgiIvPg0KCQk8IS0tIHN1YnN0aXR1dGlvbjogJXAgPT0gcHJlc2VudGF0aW9uIHRpdGxlIC0tPg0KCQk8IS0tIHN1YnN0aXR1dGlvbjogJXMgPT0gc2xpZGUgdGl0bGUgLS0+DQoJCTwhLS0gc3Vic3RpdHV0aW9uOiAlbiA9PSBzbGlkZSBudW1iZXIgLS0+DQoJCTx1aXRleHQgbmFtZT0iQk9PS01BUksiIHZhbHVlPSJBZG9iZSBQcmVzZW50ZXIgLSAlcCIvPg0KCQk8IS0tIHN1YnN0aXR1dGlvbjogJXAgPT0gcHJlc2VudGF0aW9uIHRpdGxlIC0tPg0KCQk8IS0tIHN1YnN0aXR1dGlvbjogJXMgPT0gc2xpZGUgdGl0bGUgLS0+DQoJCTwhLS0gc3Vic3RpdHV0aW9uOiAlbiA9PSBzbGlkZSBudW1iZXIgLS0+DQoJCTx1aXRleHQgbmFtZT0iQk9PS01BUktTTElERSIgdmFsdWU9IkFkb2JlIFByZXNlbnRlciAtICVwICVzIi8+DQoJCTx1aXRleHQgbmFtZT0iU0hPV1NJREVCQVIiIHZhbHVlPSLjgrXjgqTjg4njg5Djg7zjgpLlj4LliqDogIXjgavopovjgZvjgosiLz4NCgkJPHVpdGV4dCBuYW1lPSJNVVRFIiB2YWx1ZT0i44Of44Ol44O844OIIi8+DQoJCTx1aXRleHQgbmFtZT0iRE9DV1JBUF9USVRMRSIgdmFsdWU9IlByZXNlbnRlciDmt7vku5jjg5XjgqHjgqTjg6siLz4NCgkJPHVpdGV4dCBuYW1lPSJET0NXUkFQX01TRyIgdmFsdWU9IuODnuOCpOOCs+ODs+ODlOODpeODvOOCv+OBq+S/neWtmCIvPg0KCQk8dWl0ZXh0IG5hbWU9IkRPQ1dSQVBfUFJPTVBUIiB2YWx1ZT0i44Kv44Oq44OD44Kv44GX44Gm44OA44Km44Oz44Ot44O844OJIi8+DQoJPC9sYW5ndWFnZT4NCgk8bGFuZ3VhZ2UgaWQ9ImtvIj4NCgkJPCEtLSBmb3JtYXQgZm9yIHVpZm9udCB2YWx1ZSBpcyAiZm9udCxzaXplLGlzYm9sZCxpc2l0YWxpYyxpc3NoYWRvd2VkIiAtLT4NCgkJPHVpZm9udCBuYW1lPSJGT05UX1FVSVpaSU5HIiB2YWx1ZT0iVmVyZGFuYSw5LGZhbHNlLGZhbHNlLGZhbHNlIi8+DQoJCTx1aWZvbnQgbmFtZT0iRk9OVF9TQ1JVQlNUQVRVUyIgdmFsdWU9IlZlcmRhbmEsMTEsZmFsc2UsZmFsc2UsdHJ1ZSIvPg0KCQk8dWlmb250IG5hbWU9IkZPTlRfU0NSVUJUSU1FIiB2YWx1ZT0iVmVyZGFuYSw5LGZhbHNlLGZhbHNlLHRydWUiLz4NCgkJPHVpZm9udCBuYW1lPSJGT05UX0VMQVBTRURUSU1FIiB2YWx1ZT0iVmVyZGFuYSwxMSx0cnVlLGZhbHNlLGZhbHNlIi8+DQoJCTx1aWZvbnQgbmFtZT0iRk9OVF9VVElMU01FTlUiIHZhbHVlPSJWZXJkYW5hLDksdHJ1ZSxmYWxzZSxmYWxzZSIvPg0KCQk8dWlmb250IG5hbWU9IkZPTlRfVEFCUyIgdmFsdWU9IlZlcmRhbmEsMTEsZmFsc2UsZmFsc2UsZmFsc2UiLz4NCgkJPHVpZm9udCBuYW1lPSJGT05UX1BSRVNFTlRBVElPTk5BTUUiIHZhbHVlPSJWZXJkYW5hLDE1LGZhbHNlLGZhbHNlLHRydWUiLz4NCgkJPHVpZm9udCBuYW1lPSJGT05UX1BSRVNFTlRFUk5BTUUiIHZhbHVlPSJWZXJkYW5hLDE1LHRydWUsZmFsc2UsdHJ1ZSIvPg0KCQk8dWlmb250IG5hbWU9IkZPTlRfUFJFU0VOVEVSVElUTEUiIHZhbHVlPSJWZXJkYW5hLDExLGZhbHNlLGZhbHNlLHRydWUiLz4NCgkJPHVpZm9udCBuYW1lPSJGT05UX0JJT0JUTiIgdmFsdWU9IlZlcmRhbmEsMTEsZmFsc2UsZmFsc2UsdHJ1ZSIvPg0KCQk8dWlmb250IG5hbWU9IkZPTlRfTk9URVMiIHZhbHVlPSJWZXJkYW5hLDExLGZhbHNlLGZhbHNlLGZhbHNlIi8+DQoJCTx1aWZvbnQgbmFtZT0iRk9OVF9PVVRMSU5FIiB2YWx1ZT0iVmVyZGFuYSwxMSxmYWxzZSxmYWxzZSx0cnVlIi8+DQoJCTx1aWZvbnQgbmFtZT0iRk9OVF9TRUFSQ0giIHZhbHVlPSJWZXJkYW5hLDExLGZhbHNlLGZhbHNlLHRydWUiLz4NCgkJPHVpZm9udCBuYW1lPSJGT05UX1RIVU1CIiB2YWx1ZT0iVmVyZGFuYSwxMSxmYWxzZSxmYWxzZSx0cnVlIi8+DQoJCTx1aWZvbnQgbmFtZT0iRk9OVF9CSU9XSU4iIHZhbHVlPSJWZXJkYW5hLDExLGZhbHNlLGZhbHNlLGZhbHNlIi8+DQoJCTx1aWZvbnQgbmFtZT0iRk9OVF9MSVNUSEVBRElORyIgdmFsdWU9IlZlcmRhbmEsMTEsZmFsc2UsZmFsc2UsZmFsc2UiLz4NCgkJPHVpZm9udCBuYW1lPSJGT05UX1dJTlRJVExFIiB2YWx1ZT0iVmVyZGFuYSwxMSxmYWxzZSxmYWxzZSx0cnVlIi8+DQoJCTx1aWZvbnQgbmFtZT0iRk9OVF9BVFRBQ0hNRU5UUyIgdmFsdWU9IlZlcmRhbmEsMTEsZmFsc2UsZmFsc2UsdHJ1ZSIvPg0KCQk8IS0tcXVpeiBwb2QgYW5kIG1lc3NhZ2UgYm94IHRleHQgZm9udHMtLT4NCgkJPHVpZm9udCBuYW1lPSJGT05UX01TR0JPWF9XSU5USVRMRSIgdmFsdWU9IlZlcmRhbmEsMTEsdHJ1ZSxmYWxzZSx0cnVlIi8+DQoJCTx1aWZvbnQgbmFtZT0iRk9OVF9NU0dCT1hfTVNHIiB2YWx1ZT0iVmVyZGFuYSwxMSxmYWxzZSxmYWxzZSx0cnVlIi8+DQoJCTx1aWZvbnQgbmFtZT0iRk9OVF9NU0dCT1hfT1BUSU9OUyIgdmFsdWU9IlZlcmRhbmEsOSx0cnVlLGZhbHNlLHRydWUiLz4NCgkJPHVpZm9udCBuYW1lPSJGT05UX1FVSVpQT0RfUVVJWl9USVRMRSIgdmFsdWU9IlZlcmRhbmEsMTEsdHJ1ZSxmYWxzZSx0cnVlIi8+DQoJCTx1aWZvbnQgbmFtZT0iRk9OVF9RVUlaUE9EX1FVSVpfQVRURU1QVCIgdmFsdWU9IlZlcmRhbmEsOSxmYWxzZSxmYWxzZSx0cnVlIi8+DQoJCTx1aWZvbnQgbmFtZT0iRk9OVF9RVUlaUE9EX1FVSVpfQVRURU1QVF9WQUxVRSIgdmFsdWU9IlZlcmRhbmEsOSx0cnVlLGZhbHNlLHRydWUiLz4NCgkJPHVpZm9udCBuYW1lPSJGT05UX1FVSVpQT0RfUVVFU1RJT05fU0NPUkUiIHZhbHVlPSJWZXJkYW5hLDksZmFsc2UsZmFsc2UsdHJ1ZSIvPg0KCQk8dWlmb250IG5hbWU9IkZPTlRfUVVJWlBPRF9RVUVTVElPTl9TQ09SRV9WQUxVRSIgdmFsdWU9IlZlcmRhbmEsOSx0cnVlLGZhbHNlLHRydWUiLz4NCgkJPHVpZm9udCBuYW1lPSJGT05UX1FVSVpQT0RfUVVFU1RJT05fQVRURU1QVCIgdmFsdWU9IlZlcmRhbmEsOSxmYWxzZSxmYWxzZSx0cnVlIi8+DQoJCTx1aWZvbnQgbmFtZT0iRk9OVF9RVUlaUE9EX1FVRVNUSU9OX0FUVEVNUFRfVkFMVUUiIHZhbHVlPSJWZXJkYW5hLDksdHJ1ZSxmYWxzZSx0cnVlIi8+DQoJCTx1aWZvbnQgbmFtZT0iRk9OVF9RVUlaUE9EX1FVRVNUSU9OX1RBRyIgdmFsdWU9IlZlcmRhbmEsMTEsdHJ1ZSxmYWxzZSx0cnVlIi8+DQoJCTx1aWZvbnQgbmFtZT0iRk9OVF9RVUlaUE9EX1FVSVpfUVVFU1RJT05fQ09VTlQiIHZhbHVlPSJWZXJkYW5hLDksZmFsc2UsZmFsc2UsdHJ1ZSIvPg0KCQk8dWlmb250IG5hbWU9IkZPTlRfUVVJWlBPRF9RVUlaX1FVRVNUSU9OX0NPVU5UX1ZBTFVFIiB2YWx1ZT0iVmVyZGFuYSw5LHRydWUsZmFsc2UsdHJ1ZSIvPg0KCQk8dWlmb250IG5hbWU9IkZPTlRfUVVJWlBPRF9RVUlaX1FVRVNUSU9OX0FUVEVNUFRFRCIgdmFsdWU9IlZlcmRhbmEsOSxmYWxzZSxmYWxzZSx0cnVlIi8+DQoJCTx1aWZvbnQgbmFtZT0iRk9OVF9RVUlaUE9EX1FVSVpfUVVFU1RJT05fQVRURU1QVEVEX1ZBTFVFIiB2YWx1ZT0iVmVyZGFuYSw5LHRydWUsZmFsc2UsdHJ1ZSIvPg0KCQk8dWlmb250IG5hbWU9IkZPTlRfUVVJWlBPRF9RVUlaX1NDT1JFX1RBRyIgdmFsdWU9IlZlcmRhbmEsMTEsdHJ1ZSxmYWxzZSx0cnVlIi8+DQoJCTx1aWZvbnQgbmFtZT0iRk9OVF9RVUlaUE9EX1FVSVpfU0NPUkUiIHZhbHVlPSJWZXJkYW5hLDksZmFsc2UsZmFsc2UsdHJ1ZSIvPg0KCQk8dWlmb250IG5hbWU9IkZPTlRfUVVJWlBPRF9RVUlaX1NDT1JFX1ZBTFVFIiB2YWx1ZT0iVmVyZGFuYSw5LHRydWUsZmFsc2UsdHJ1ZSIvPg0KCQk8dWlmb250IG5hbWU9IkZPTlRfUVVJWlBPRF9RVUlaX01BWFNDT1JFIiB2YWx1ZT0iVmVyZGFuYSw5LGZhbHNlLGZhbHNlLHRydWUiLz4NCgkJPHVpZm9udCBuYW1lPSJGT05UX1FVSVpQT0RfUVVJWl9NQVhTQ09SRV9WQUxVRSIgdmFsdWU9IlZlcmRhbmEsOSx0cnVlLGZhbHNlLHRydWUiLz4NCgkJPHVpZm9udCBuYW1lPSJGT05UX1FVSVpQT0RfUVVJWl9QQVNTU0NPUkUiIHZhbHVlPSJWZXJkYW5hLDksZmFsc2UsZmFsc2UsdHJ1ZSIvPg0KCQk8dWlmb250IG5hbWU9IkZPTlRfUVVJWlBPRF9RVUlaX1BBU1NTQ09SRV9WQUxVRSIgdmFsdWU9IlZlcmRhbmEsOSx0cnVlLGZhbHNlLHRydWUiLz4NCgkJPCEtLSB1aXRleHQgLS0+DQoJCTwhLS0gc3Vic3RpdHV0aW9uOiAlbiA9PSBzbGlkZSBudW1iZXIgLS0+DQoJCTx1aXRleHQgbmFtZT0iVU5OQU1FRFNMSURFVElUTEUiIHZhbHVlPSLsiqzrnbzsnbTrk5wgJW4iLz4NCgkJPCEtLSBzdWJzdGl0dXRpb246ICVuID09IHNsaWRlIG51bWJlciAtLT4NCgkJPCEtLSBzdWJzdGl0dXRpb246ICV0ID09IHRvdGFsIHNsaWRlIGNvdW50IC0tPg0KCQk8dWl0ZXh0IG5hbWU9IlNDUlVCQkFSU1RBVFVTX1NMSURFSU5GTyIgdmFsdWU9IuyKrOudvOydtOuTnCAlbiAvICV0IHwgIi8+DQoJCTx1aXRleHQgbmFtZT0iU0NSVUJCQVJTVEFUVVNfU1RPUFBFRCIgdmFsdWU9IuykkeyngOuQqCIvPg0KCQk8dWl0ZXh0IG5hbWU9IlNDUlVCQkFSU1RBVFVTX1BMQVlJTkciIHZhbHVlPSLsnqzsg50iLz4NCgkJPHVpdGV4dCBuYW1lPSJTQ1JVQkJBUlNUQVRVU19OT0FVRElPIiB2YWx1ZT0i7Jik65SU7JikIOyXhuydjCIvPg0KCQk8dWl0ZXh0IG5hbWU9IlNDUlVCQkFSU1RBVFVTX1ZJRFBMQVlJTkciIHZhbHVlPSLruYTrlJTsmKQg7J6s7IOdIOykkSIvPg0KCQk8dWl0ZXh0IG5hbWU9IlNDUlVCQkFSU1RBVFVTX0xPQURJTkciIHZhbHVlPSLroZzrlKkiLz4NCgkJPHVpdGV4dCBuYW1lPSJTQ1JVQkJBUlNUQVRVU19CVUZGRVJJTkciIHZhbHVlPSLrsoTtjbzrp4EiLz4NCgkJPHVpdGV4dCBuYW1lPSJTQ1JVQkJBUlNUQVRVU19RVUVTVElPTiIgdmFsdWU9IuyniOusuOyXkCDri7XtlZjquLAiLz4NCgkJPHVpdGV4dCBuYW1lPSJTQ1JVQkJBUlNUQVRVU19SRVZJRVdRVUlaIiB2YWx1ZT0i7KeI66y4IOuLpOyLnOuztOq4sCIvPg0KCQk8IS0tIHN1YnN0aXR1dGlvbjogJW0gPT0gbWludXRlcyByZW1haW5pbmcgLS0+DQoJCTwhLS0gc3Vic3RpdHV0aW9uOiAlcyA9PSBzZWNvbmRzIHJlbWFpbmluZyAtLT4NCgkJPHVpdGV4dCBuYW1lPSJFTEFQU0VEIiB2YWx1ZT0iJW3rtoQgJXPstIgg64Ko7J2MIi8+DQoJCTx1aXRleHQgbmFtZT0iTk9URk9VTkQiIHZhbHVlPSLsl4bsnYwiLz4NCgkJPHVpdGV4dCBuYW1lPSJBVFRBQ0hNRU5UUyIgdmFsdWU9IuyyqOu2gCDtjIzsnbwiLz4NCgkJPCEtLSBzdWJzdGl0dXRpb246ICVwID09IGN1cnJlbnQgc3BlYWtlcidzIHRpdGxlIC0tPg0KCQk8dWl0ZXh0IG5hbWU9IkJJT1dJTl9USVRMRSIgdmFsdWU9IuqyveugpSDshozqsJw6ICVwIi8+DQoJCTx1aXRleHQgbmFtZT0iQklPQlROX1RJVExFIiB2YWx1ZT0i6rK966ClIOyGjOqwnCIvPg0KCQk8dWl0ZXh0IG5hbWU9IkRJVklERVJCVE5fVElUTEUiIHZhbHVlPSJ8Ii8+DQoJCTx1aXRleHQgbmFtZT0iQ09OVEFDVEJUTl9USVRMRSIgdmFsdWU9IuyXsOudveyymCIvPg0KCQk8dWl0ZXh0IG5hbWU9IlRBQl9RVUlaIiB2YWx1ZT0i7YC07KaIIi8+DQoJCTx1aXRleHQgbmFtZT0iVEFCX09VVExJTkUiIHZhbHVlPSLqsJzsmpQiLz4NCgkJPHVpdGV4dCBuYW1lPSJUQUJfVEhVTUIiIHZhbHVlPSLstpXshoztjJAiLz4NCgkJPHVpdGV4dCBuYW1lPSJUQUJfTk9URVMiIHZhbHVlPSLrhbjtirgiLz4NCgkJPHVpdGV4dCBuYW1lPSJUQUJfU0VBUkNIIiB2YWx1ZT0i6rKA7IOJIi8+DQoJCTx1aXRleHQgbmFtZT0iU0xJREVfSEVBRElORyIgdmFsdWU9IuyKrOudvOydtOuTnCDsoJzrqqkiLz4NCgkJPHVpdGV4dCBuYW1lPSJEVVJBVElPTl9IRUFESU5HIiB2YWx1ZT0i7J6s7IOd7Iuc6rCEIi8+DQoJCTx1aXRleHQgbmFtZT0iU0VBUkNIX0hFQURJTkciIHZhbHVlPSLthY3siqTtirgg6rKA7IOJOiIvPg0KCQk8dWl0ZXh0IG5hbWU9IlRIVU1CX0hFQURJTkciIHZhbHVlPSLsiqzrnbzsnbTrk5wiLz4NCgkJPHVpdGV4dCBuYW1lPSJUSFVNQl9JTkZPIiB2YWx1ZT0i7KCc66qpL+yerOyDneyLnOqwhCIvPg0KCQk8dWl0ZXh0IG5hbWU9IkFUVEFDSE5BTUVfSEVBRElORyIgdmFsdWU9Iu2MjOydvCDsnbTrpoQiLz4NCgkJPHVpdGV4dCBuYW1lPSJBVFRBQ0hTSVpFX0hFQURJTkciIHZhbHVlPSLtgazquLAiLz4NCgkJPHVpdGV4dCBuYW1lPSJTTElERV9OT1RFUyIgdmFsdWU9IuyKrOudvOydtOuTnCDrhbjtirgiLz4NCgkJPCEtLXF1aXogcG9kIGFuZCBtZXNzYWdlIGJveCB0ZXh0cy0tPg0KCQk8dWl0ZXh0IG5hbWU9IlFVSVpQT0RfUVVJWl9BVFRFTVBUIiB2YWx1ZT0i7YC07KaIIOyLnOuPhCDtmp/siJg6Ii8+DQoJCTx1aXRleHQgbmFtZT0iUVVJWlBPRF9RVUlaX0FUVEVNUFRfVkFMVUUiIHZhbHVlPSIlbi8ldCIvPg0KCQk8dWl0ZXh0IG5hbWU9IlFVSVpQT0RfUVVJWl9TQ09SRSIgdmFsdWU9IuuTneygkDoiLz4NCgkJPHVpdGV4dCBuYW1lPSJRVUlaUE9EX1FVSVpfUEFTU1NDT1JFIiB2YWx1ZT0i7Ya16rO8IOygkOyImDoiLz4NCgkJPHVpdGV4dCBuYW1lPSJRVUlaUE9EX1FVSVpfTUFYU0NPUkUiIHZhbHVlPSLstZzqs6Ag7KCQ7IiYOiIvPg0KCQk8dWl0ZXh0IG5hbWU9IlFVSVpQT0RfUVVFU0FUTVBUX1NUUiIgdmFsdWU9IuyLnOuPhCDtmp/siJg6ICVuLyV0Ii8+DQoJCTx1aXRleHQgbmFtZT0iUVVJWlBPRF9RVUVTVFlQRV9TVFIiIHZhbHVlPSLsnKDtmJU6ICVzIi8+DQoJCTx1aXRleHQgbmFtZT0iUVVJWlBPRF9RVUVTVFlQRV9HUkQiIHZhbHVlPSLsoJDsiJgg66ek6riw6riwIOyZhOujjCIvPg0KCQk8dWl0ZXh0IG5hbWU9IlFVSVpQT0RfUVVFU1RZUEVfU1ZZIiB2YWx1ZT0i7ISk66y4IOyhsOyCrCIvPg0KCQk8dWl0ZXh0IG5hbWU9IlFVSVpQT0RfUVVJWkFUTVBUX0lORiIgdmFsdWU9IuustO2VnCIvPg0KCQk8dWl0ZXh0IG5hbWU9IlFVSVpQT0RfUVVFU0FUTVBUX0lORiIgdmFsdWU9IuustO2VnCIvPg0KCQk8dWl0ZXh0IG5hbWU9IldBUk5JTkdNU0dfWUVTU1RSSU5HIiB2YWx1ZT0i7JiIIi8+DQoJCTx1aXRleHQgbmFtZT0iV0FSTklOR01TR19OT1NUUklORyIgdmFsdWU9IuyVhOuLiOyYpCIvPg0KCQk8dWl0ZXh0IG5hbWU9IldBUk5JTkdNU0dfVElUTEVTVFJJTkciIHZhbHVlPSLtgLTspogg64K067mE6rKM7J207IWYIOqyveqzoCIvPg0KCQk8dWl0ZXh0IG5hbWU9IldBUk5JTkdNU0dfTVNHU1RSSU5HIiB2YWx1ZT0i7J20IO2AtOymiOyXkOyEnCDsi5zrj4TtlZjsp4Ag7JWK7J2AIOyniOusuOydtCDsnojsirXri4jri6QuJiN4QTsmI3hBO+2AtOymiOulvCDsooXro4ztlZjroKTrqbQgW+yYiF3rpbwg7YG066at7ZWY6rOgLCDtgLTspojrpbwg6rOE7IaN7ZWY66Ck66m0IFvslYTri4jsmKRd66W8IO2BtOumre2VmOyLreyLnOyYpC4iLz4NCgkJPHVpdGV4dCBuYW1lPSJJTkZPUk1BVElPTl9IMjY0X0ZMQVNIUExBWUVSIiB2YWx1ZT0i7Iuc7Iqk7YWc7JeQIOyEpOy5mOuQmOyWtCDsnojripQg7ZiE7J6sIOuyhOyghOydmCBGbGFzaCBQbGF5ZXLripQg7J20IOu5hOuUlOyYpOulvCDsp4Dsm5DtlZjsp4Ag7JWK7Iq164uI64ukLiDstZzsi6AgRmxhc2ggUGxheWVy66W8IOuLpOyatOuhnOuTnO2VmOugpOuptCDruYTrlJTsmKQg7JiB7Jet7J2EIO2BtOumre2VmOyLreyLnOyYpC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7LC47Jes7J6Q7JeQ6rKMIOyEuOuhnCDrp4nrjIAg67O07J206riwIi8+DQoJCTx1aXRleHQgbmFtZT0iTVVURSIgdmFsdWU9IuydjOyGjOqxsCIvPg0KCQk8dWl0ZXh0IG5hbWU9IkRPQ1dSQVBfVElUTEUiIHZhbHVlPSJQcmVzZW50ZXIg7YyM7J28IOyyqOu2gCIvPg0KCQk8dWl0ZXh0IG5hbWU9IkRPQ1dSQVBfTVNHIiB2YWx1ZT0i64K0IOy7tO2TqO2EsOyXkCDsoIDsnqUiLz4NCgkJPHVpdGV4dCBuYW1lPSJET0NXUkFQX1BST01QVCIgdmFsdWU9Iu2BtOumre2VmOyXrCDri6TsmrTroZzrk5wiLz4NCgk8L2xhbmd1YWdlPg0KCTxsYW5ndWFnZSBpZD0iZXMiPg0KCQk8IS0tIGZvcm1hdCBmb3IgdWlmb250IHZhbHVlIGlzICJmb250LHNpemUsaXNib2xkLGlzaXRhbGljLGlzc2hhZG93ZWQiIC0tPg0KCQk8dWlmb250IG5hbWU9IkZPTlRfUVVJWlpJTkciIHZhbHVlPSJWZXJkYW5hLDksZmFsc2UsZmFsc2UsZmFsc2UiLz4NCgkJPHVpZm9udCBuYW1lPSJGT05UX1NDUlVCU1RBVFVTIiB2YWx1ZT0iVmVyZGFuYSw5LHRydWUsZmFsc2UsdHJ1ZSIvPg0KCQk8dWlmb250IG5hbWU9IkZPTlRfU0NSVUJUSU1FIiB2YWx1ZT0iVmVyZGFuYSw5LGZhbHNlLGZhbHNlLHRydWUiLz4NCgkJPHVpZm9udCBuYW1lPSJGT05UX0VMQVBTRURUSU1FIiB2YWx1ZT0iVmVyZGFuYSw5LHRydWUsZmFsc2UsdHJ1ZSIvPg0KCQk8dWlmb250IG5hbWU9IkZPTlRfVVRJTFNNRU5VIiB2YWx1ZT0iVmVyZGFuYSw5LHRydWUsZmFsc2UsZmFsc2UiLz4NCgkJPHVpZm9udCBuYW1lPSJGT05UX1RBQlMiIHZhbHVlPSJWZXJkYW5hLDksdHJ1ZSxmYWxzZSx0cnVlIi8+DQoJCTx1aWZvbnQgbmFtZT0iRk9OVF9QUkVTRU5UQVRJT05OQU1FIiB2YWx1ZT0iVmVyZGFuYSwxNCxmYWxzZSxmYWxzZSx0cnVlIi8+DQoJCTx1aWZvbnQgbmFtZT0iRk9OVF9QUkVTRU5URVJOQU1FIiB2YWx1ZT0iVmVyZGFuYSwxMCx0cnVlLGZhbHNlLHRydWUiLz4NCgkJPHVpZm9udCBuYW1lPSJGT05UX1BSRVNFTlRFUlRJVExFIiB2YWx1ZT0iVmVyZGFuYSwxMCxmYWxzZSxmYWxzZSx0cnVlIi8+DQoJCTx1aWZvbnQgbmFtZT0iRk9OVF9CSU9CVE4iIHZhbHVlPSJWZXJkYW5hLDEwLGZhbHNlLGZhbHNlLHRydWUiLz4NCgkJPHVpZm9udCBuYW1lPSJGT05UX05PVEVTIiB2YWx1ZT0iVmVyZGFuYSwxMSxmYWxzZSxmYWxzZSxmYWxzZSIvPg0KCQk8dWlmb250IG5hbWU9IkZPTlRfT1VUTElORSIgdmFsdWU9IlZlcmRhbmEsMTEsZmFsc2UsZmFsc2UsdHJ1ZSIvPg0KCQk8dWlmb250IG5hbWU9IkZPTlRfU0VBUkNIIiB2YWx1ZT0iVmVyZGFuYSwxMSxmYWxzZSxmYWxzZSx0cnVlIi8+DQoJCTx1aWZvbnQgbmFtZT0iRk9OVF9USFVNQiIgdmFsdWU9IlZlcmRhbmEsOSxmYWxzZSxmYWxzZSx0cnVlIi8+DQoJCTx1aWZvbnQgbmFtZT0iRk9OVF9CSU9XSU4iIHZhbHVlPSJWZXJkYW5hLDExLGZhbHNlLGZhbHNlLGZhbHNlIi8+DQoJCTx1aWZvbnQgbmFtZT0iRk9OVF9MSVNUSEVBRElORyIgdmFsdWU9IlZlcmRhbmEsOSxmYWxzZSxmYWxzZSxmYWxzZSIvPg0KCQk8dWlmb250IG5hbWU9IkZPTlRfV0lOVElUTEUiIHZhbHVlPSJWZXJkYW5hLDksZmFsc2UsZmFsc2UsdHJ1ZSIvPg0KCQk8dWlmb250IG5hbWU9IkZPTlRfQVRUQUNITUVOVFMiIHZhbHVlPSJWZXJkYW5hLDExLGZhbHNlLGZhbHNlLHRydWUiLz4NCgkJPCEtLXF1aXogcG9kIGFuZCBtZXNzYWdlIGJveCB0ZXh0IGZvbnRzLS0+DQoJCTx1aWZvbnQgbmFtZT0iRk9OVF9NU0dCT1hfV0lOVElUTEUiIHZhbHVlPSJWZXJkYW5hLDExLHRydWUsZmFsc2UsdHJ1ZSIvPg0KCQk8dWlmb250IG5hbWU9IkZPTlRfTVNHQk9YX01TRyIgdmFsdWU9IlZlcmRhbmEsMTEsZmFsc2UsZmFsc2UsdHJ1ZSIvPg0KCQk8dWlmb250IG5hbWU9IkZPTlRfTVNHQk9YX09QVElPTlMiIHZhbHVlPSJWZXJkYW5hLDksdHJ1ZSxmYWxzZSx0cnVlIi8+DQoJCTx1aWZvbnQgbmFtZT0iRk9OVF9RVUlaUE9EX1FVSVpfVElUTEUiIHZhbHVlPSJWZXJkYW5hLDExLHRydWUsZmFsc2UsdHJ1ZSIvPg0KCQk8dWlmb250IG5hbWU9IkZPTlRfUVVJWlBPRF9RVUlaX0FUVEVNUFQiIHZhbHVlPSJWZXJkYW5hLDksZmFsc2UsZmFsc2UsdHJ1ZSIvPg0KCQk8dWlmb250IG5hbWU9IkZPTlRfUVVJWlBPRF9RVUlaX0FUVEVNUFRfVkFMVUUiIHZhbHVlPSJWZXJkYW5hLDksdHJ1ZSxmYWxzZSx0cnVlIi8+DQoJCTx1aWZvbnQgbmFtZT0iRk9OVF9RVUlaUE9EX1FVRVNUSU9OX1NDT1JFIiB2YWx1ZT0iVmVyZGFuYSw5LGZhbHNlLGZhbHNlLHRydWUiLz4NCgkJPHVpZm9udCBuYW1lPSJGT05UX1FVSVpQT0RfUVVFU1RJT05fU0NPUkVfVkFMVUUiIHZhbHVlPSJWZXJkYW5hLDksdHJ1ZSxmYWxzZSx0cnVlIi8+DQoJCTx1aWZvbnQgbmFtZT0iRk9OVF9RVUlaUE9EX1FVRVNUSU9OX0FUVEVNUFQiIHZhbHVlPSJWZXJkYW5hLDksZmFsc2UsZmFsc2UsdHJ1ZSIvPg0KCQk8dWlmb250IG5hbWU9IkZPTlRfUVVJWlBPRF9RVUVTVElPTl9BVFRFTVBUX1ZBTFVFIiB2YWx1ZT0iVmVyZGFuYSw5LHRydWUsZmFsc2UsdHJ1ZSIvPg0KCQk8dWlmb250IG5hbWU9IkZPTlRfUVVJWlBPRF9RVUVTVElPTl9UQUciIHZhbHVlPSJWZXJkYW5hLDExLHRydWUsZmFsc2UsdHJ1ZSIvPg0KCQk8dWlmb250IG5hbWU9IkZPTlRfUVVJWlBPRF9RVUlaX1FVRVNUSU9OX0NPVU5UIiB2YWx1ZT0iVmVyZGFuYSw5LGZhbHNlLGZhbHNlLHRydWUiLz4NCgkJPHVpZm9udCBuYW1lPSJGT05UX1FVSVpQT0RfUVVJWl9RVUVTVElPTl9DT1VOVF9WQUxVRSIgdmFsdWU9IlZlcmRhbmEsOSx0cnVlLGZhbHNlLHRydWUiLz4NCgkJPHVpZm9udCBuYW1lPSJGT05UX1FVSVpQT0RfUVVJWl9RVUVTVElPTl9BVFRFTVBURUQiIHZhbHVlPSJWZXJkYW5hLDksZmFsc2UsZmFsc2UsdHJ1ZSIvPg0KCQk8dWlmb250IG5hbWU9IkZPTlRfUVVJWlBPRF9RVUlaX1FVRVNUSU9OX0FUVEVNUFRFRF9WQUxVRSIgdmFsdWU9IlZlcmRhbmEsOSx0cnVlLGZhbHNlLHRydWUiLz4NCgkJPHVpZm9udCBuYW1lPSJGT05UX1FVSVpQT0RfUVVJWl9TQ09SRV9UQUciIHZhbHVlPSJWZXJkYW5hLDExLHRydWUsZmFsc2UsdHJ1ZSIvPg0KCQk8dWlmb250IG5hbWU9IkZPTlRfUVVJWlBPRF9RVUlaX1NDT1JFIiB2YWx1ZT0iVmVyZGFuYSw5LGZhbHNlLGZhbHNlLHRydWUiLz4NCgkJPHVpZm9udCBuYW1lPSJGT05UX1FVSVpQT0RfUVVJWl9TQ09SRV9WQUxVRSIgdmFsdWU9IlZlcmRhbmEsOSx0cnVlLGZhbHNlLHRydWUiLz4NCgkJPHVpZm9udCBuYW1lPSJGT05UX1FVSVpQT0RfUVVJWl9NQVhTQ09SRSIgdmFsdWU9IlZlcmRhbmEsOSxmYWxzZSxmYWxzZSx0cnVlIi8+DQoJCTx1aWZvbnQgbmFtZT0iRk9OVF9RVUlaUE9EX1FVSVpfTUFYU0NPUkVfVkFMVUUiIHZhbHVlPSJWZXJkYW5hLDksdHJ1ZSxmYWxzZSx0cnVlIi8+DQoJCTx1aWZvbnQgbmFtZT0iRk9OVF9RVUlaUE9EX1FVSVpfUEFTU1NDT1JFIiB2YWx1ZT0iVmVyZGFuYSw5LGZhbHNlLGZhbHNlLHRydWUiLz4NCgkJPHVpZm9udCBuYW1lPSJGT05UX1FVSVpQT0RfUVVJWl9QQVNTU0NPUkVfVkFMVUUiIHZhbHVlPSJWZXJkYW5hLDksdHJ1ZSxmYWxzZSx0cnVlIi8+DQoJCTwhLS0gdWl0ZXh0IC0tPg0KCQk8IS0tIHN1YnN0aXR1dGlvbjogJW4gPT0gc2xpZGUgbnVtYmVyIC0tPg0KCQk8dWl0ZXh0IG5hbWU9IlVOTkFNRURTTElERVRJVExFIiB2YWx1ZT0iRGlhcG9zaXRpdmEgJW4iLz4NCgkJPCEtLSBzdWJzdGl0dXRpb246ICVuID09IHNsaWRlIG51bWJlciAtLT4NCgkJPCEtLSBzdWJzdGl0dXRpb246ICV0ID09IHRvdGFsIHNsaWRlIGNvdW50IC0tPg0KCQk8dWl0ZXh0IG5hbWU9IlNDUlVCQkFSU1RBVFVTX1NMSURFSU5GTyIgdmFsdWU9IkRpYXBvc2l0aXZhICVuIC8gJXQgfCAiLz4NCgkJPHVpdGV4dCBuYW1lPSJTQ1JVQkJBUlNUQVRVU19TVE9QUEVEIiB2YWx1ZT0iRGV0ZW5pZGEiLz4NCgkJPHVpdGV4dCBuYW1lPSJTQ1JVQkJBUlNUQVRVU19QTEFZSU5HIiB2YWx1ZT0iUmVwcm9kdWNpZW5kbyIvPg0KCQk8dWl0ZXh0IG5hbWU9IlNDUlVCQkFSU1RBVFVTX05PQVVESU8iIHZhbHVlPSJTaW4gc29uaWRvIi8+DQoJCTx1aXRleHQgbmFtZT0iU0NSVUJCQVJTVEFUVVNfVklEUExBWUlORyIgdmFsdWU9IlbDrWRlbyBlbiByZXByb2QuIi8+DQoJCTx1aXRleHQgbmFtZT0iU0NSVUJCQVJTVEFUVVNfTE9BRElORyIgdmFsdWU9IkNhcmdhbmRvIi8+DQoJCTx1aXRleHQgbmFtZT0iU0NSVUJCQVJTVEFUVVNfQlVGRkVSSU5HIiB2YWx1ZT0iQWxtYWNlbmFuZG8gZW4gYsO6ZmVyIi8+DQoJCTx1aXRleHQgbmFtZT0iU0NSVUJCQVJTVEFUVVNfUVVFU1RJT04iIHZhbHVlPSJDb250ZXN0YXIgcHJlZ3VudGEiLz4NCgkJPHVpdGV4dCBuYW1lPSJTQ1JVQkJBUlNUQVRVU19SRVZJRVdRVUlaIiB2YWx1ZT0iUmV2aXNhbmRvIHBydWViYSIvPg0KCQk8IS0tIHN1YnN0aXR1dGlvbjogJW0gPT0gbWludXRlcyByZW1haW5pbmcgLS0+DQoJCTwhLS0gc3Vic3RpdHV0aW9uOiAlcyA9PSBzZWNvbmRzIHJlbWFpbmluZyAtLT4NCgkJPHVpdGV4dCBuYW1lPSJFTEFQU0VEIiB2YWx1ZT0iJW0gbWludXRvcyAlcyBzZWd1bmRvcyByZXN0YW50ZXMiLz4NCgkJPHVpdGV4dCBuYW1lPSJOT1RGT1VORCIgdmFsdWU9Ik5vIHNlIGhhIGVuY29udHJhZG8gbmFkYSIvPg0KCQk8dWl0ZXh0IG5hbWU9IkFUVEFDSE1FTlRTIiB2YWx1ZT0iQXJjaGl2b3MgYWRqdW50b3MiLz4NCgkJPCEtLSBzdWJzdGl0dXRpb246ICVwID09IGN1cnJlbnQgc3BlYWtlcidzIHRpdGxlIC0tPg0KCQk8dWl0ZXh0IG5hbWU9IkJJT1dJTl9USVRMRSIgdmFsdWU9IkJpb2dyYWbDrWE6ICVwIi8+DQoJCTx1aXRleHQgbmFtZT0iQklPQlROX1RJVExFIiB2YWx1ZT0iQmlvZ3JhZsOtYSIvPg0KCQk8dWl0ZXh0IG5hbWU9IkRJVklERVJCVE5fVElUTEUiIHZhbHVlPSJ8Ii8+DQoJCTx1aXRleHQgbmFtZT0iQ09OVEFDVEJUTl9USVRMRSIgdmFsdWU9IkNvbnRhY3RvIi8+DQoJCTx1aXRleHQgbmFtZT0iVEFCX1FVSVoiIHZhbHVlPSJQcnVlYmEiLz4NCgkJPHVpdGV4dCBuYW1lPSJUQUJfT1VUTElORSIgdmFsdWU9IkNvbnRvcm5vIi8+DQoJCTx1aXRleHQgbmFtZT0iVEFCX1RIVU1CIiB2YWx1ZT0iTWluaWF0LiIvPg0KCQk8dWl0ZXh0IG5hbWU9IlRBQl9OT1RFUyIgdmFsdWU9Ik5vdGFzIi8+DQoJCTx1aXRleHQgbmFtZT0iVEFCX1NFQVJDSCIgdmFsdWU9IkJ1c2NhciIvPg0KCQk8dWl0ZXh0IG5hbWU9IlNMSURFX0hFQURJTkciIHZhbHVlPSJUw610dWxvIGRlIGRpYXBvc2l0aXZhIi8+DQoJCTx1aXRleHQgbmFtZT0iRFVSQVRJT05fSEVBRElORyIgdmFsdWU9IkR1cmFjLiIvPg0KCQk8dWl0ZXh0IG5hbWU9IlNFQVJDSF9IRUFESU5HIiB2YWx1ZT0iQnVzY2FyIHRleHRvOiIvPg0KCQk8dWl0ZXh0IG5hbWU9IlRIVU1CX0hFQURJTkciIHZhbHVlPSJEaWFwb3NpdGl2YSIvPg0KCQk8dWl0ZXh0IG5hbWU9IlRIVU1CX0lORk8iIHZhbHVlPSJEdXIuL1TDrXQuIGRpYXAuIi8+DQoJCTx1aXRleHQgbmFtZT0iQVRUQUNITkFNRV9IRUFESU5HIiB2YWx1ZT0iTm9tYnJlIGRlIGFyY2hpdm8iLz4NCgkJPHVpdGV4dCBuYW1lPSJBVFRBQ0hTSVpFX0hFQURJTkciIHZhbHVlPSJUYW1hw7FvIi8+DQoJCTx1aXRleHQgbmFtZT0iU0xJREVfTk9URVMiIHZhbHVlPSJOb3RhcyBkZSBkaWFwb3NpdGl2YSIvPg0KCQk8IS0tcXVpeiBwb2QgYW5kIG1lc3NhZ2UgYm94IHRleHRzLS0+DQoJCTx1aXRleHQgbmFtZT0iUVVJWlBPRF9RVUlaX0FUVEVNUFQiIHZhbHVlPSJJbnRlbnRvIGRlIHBydWViYToiLz4NCgkJPHVpdGV4dCBuYW1lPSJRVUlaUE9EX1FVSVpfQVRURU1QVF9WQUxVRSIgdmFsdWU9IiVuIGRlICV0Ii8+DQoJCTx1aXRleHQgbmFtZT0iUVVJWlBPRF9RVUlaX1NDT1JFIiB2YWx1ZT0iUHVudHVhY2nDs246Ii8+DQoJCTx1aXRleHQgbmFtZT0iUVVJWlBPRF9RVUlaX1BBU1NTQ09SRSIgdmFsdWU9IlB1bnR1YWNpw7NuIHBhcmEgYXByb2JhcjoiLz4NCgkJPHVpdGV4dCBuYW1lPSJRVUlaUE9EX1FVSVpfTUFYU0NPUkUiIHZhbHVlPSJQdW50dWFjacOzbiBtw6F4aW1hOiIvPg0KCQk8dWl0ZXh0IG5hbWU9IlFVSVpQT0RfUVVFU0FUTVBUX1NUUiIgdmFsdWU9IkludGVudG9zOiAlbiBkZSAldCIvPg0KCQk8dWl0ZXh0IG5hbWU9IlFVSVpQT0RfUVVFU1RZUEVfU1RSIiB2YWx1ZT0iVGlwbzogJXMiLz4NCgkJPHVpdGV4dCBuYW1lPSJRVUlaUE9EX1FVRVNUWVBFX0dSRCIgdmFsdWU9IkNvbiBwdW50dWFjacOzbiIvPg0KCQk8dWl0ZXh0IG5hbWU9IlFVSVpQT0RfUVVFU1RZUEVfU1ZZIiB2YWx1ZT0iRW5jdWVzdGEiLz4NCgkJPHVpdGV4dCBuYW1lPSJRVUlaUE9EX1FVSVpBVE1QVF9JTkYiIHZhbHVlPSJJbmZpbml0byIvPg0KCQk8dWl0ZXh0IG5hbWU9IlFVSVpQT0RfUVVFU0FUTVBUX0lORiIgdmFsdWU9IkluZmluaXRvIi8+DQoJCTx1aXRleHQgbmFtZT0iV0FSTklOR01TR19ZRVNTVFJJTkciIHZhbHVlPSJTw60iLz4NCgkJPHVpdGV4dCBuYW1lPSJXQVJOSU5HTVNHX05PU1RSSU5HIiB2YWx1ZT0iTm8iLz4NCgkJPHVpdGV4dCBuYW1lPSJXQVJOSU5HTVNHX1RJVExFU1RSSU5HIiB2YWx1ZT0iQXZpc28gZGUgbmF2ZWdhY2nDs24gZGUgcHJ1ZWJhIi8+DQoJCTx1aXRleHQgbmFtZT0iV0FSTklOR01TR19NU0dTVFJJTkciIHZhbHVlPSJIYXkgcHJlZ3VudGFzIHNpbiBpbnRlbnRvcyBlbiBlc3RhIHBydWViYS4mI3hBOyYjeEE7UGFyYSBzYWxpciBkZSBsYSBwcnVlYmEsIGhhZ2EgY2xpYyBlbiBTw60uIFBhcmEgY29udGludWFyLCBoYWdhIGNsaWMgZW4gTm8uIi8+DQoJCTx1aXRleHQgbmFtZT0iSU5GT1JNQVRJT05fSDI2NF9GTEFTSFBMQVlFUiIgdmFsdWU9IkxhIHZlcnNpw7NuIGFjdHVhbCBkZSBGbGFzaCBQbGF5ZXIgaW5zdGFsYWRhIGVuIGVsIG9yZGVuYWRvciBubyBlcyBjb21wYXRpYmxlIGNvbiBlc3RlIHbDrWRlby4gSGFnYSBjbGljIGVuIGVsIMOhcmVhIGRlIHbDrWRlbyBwYXJhIGRlc2NhcmdhciBsYSDDumx0aW1hIHZlcnNpw7NuIGRlIEZsYXNoIFBsYXllci4iLz4NCgkJPCEtLSBzdWJzdGl0dXRpb246ICVwID09IHByZXNlbnRhdGlvbiB0aXRsZSAtLT4NCgkJPCEtLSBzdWJzdGl0dXRpb246ICVzID09IHNsaWRlIHRpdGxlIC0tPg0KCQk8IS0tIHN1YnN0aXR1dGlvbjogJW4gPT0gc2xpZGUgbnVtYmVyIC0tPg0KCQk8dWl0ZXh0IG5hbWU9IkJPT0tNQVJLIiB2YWx1ZT0iQWRvYmUgUHJlc2VudGVyOiAlcCIvPg0KCQk8IS0tIHN1YnN0aXR1dGlvbjogJXAgPT0gcHJlc2VudGF0aW9uIHRpdGxlIC0tPg0KCQk8IS0tIHN1YnN0aXR1dGlvbjogJXMgPT0gc2xpZGUgdGl0bGUgLS0+DQoJCTwhLS0gc3Vic3RpdHV0aW9uOiAlbiA9PSBzbGlkZSBudW1iZXIgLS0+DQoJCTx1aXRleHQgbmFtZT0iQk9PS01BUktTTElERSIgdmFsdWU9IkFkb2JlIFByZXNlbnRlcjogJXAgJXMiLz4NCgkJPHVpdGV4dCBuYW1lPSJTSE9XU0lERUJBUiIgdmFsdWU9Ik1vc3RyYXIgYmFycmEgbGF0ZXJhbCBhIGxvcyBwYXJ0aWNpcGFudGVzIi8+DQoJCTx1aXRleHQgbmFtZT0iTVVURSIgdmFsdWU9IlNpbGVuY2lhciIvPg0KCQk8dWl0ZXh0IG5hbWU9IkRPQ1dSQVBfVElUTEUiIHZhbHVlPSJBcmNoaXZvIGFkanVudG8gZGUgUHJlc2VudGVyIi8+DQoJCTx1aXRleHQgbmFtZT0iRE9DV1JBUF9NU0ciIHZhbHVlPSJHdWFyZGFyIGVuIE1pIFBDIi8+DQoJCTx1aXRleHQgbmFtZT0iRE9DV1JBUF9QUk9NUFQiIHZhbHVlPSJIYWdhIGNsaWMgZW4gRGVzY2FyZ2FyIi8+DQoJPC9sYW5ndWFnZT4NCgk8bGFuZ3VhZ2UgaWQ9InB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lNsaWRlICVuIi8+DQoJCTwhLS0gc3Vic3RpdHV0aW9uOiAlbiA9PSBzbGlkZSBudW1iZXIgLS0+DQoJCTwhLS0gc3Vic3RpdHV0aW9uOiAldCA9PSB0b3RhbCBzbGlkZSBjb3VudCAtLT4NCgkJPHVpdGV4dCBuYW1lPSJTQ1JVQkJBUlNUQVRVU19TTElERUlORk8iIHZhbHVlPSJTbGlkZSAlbiAvICV0IHwgIi8+DQoJCTx1aXRleHQgbmFtZT0iU0NSVUJCQVJTVEFUVVNfU1RPUFBFRCIgdmFsdWU9IlBhcmFkbyIvPg0KCQk8dWl0ZXh0IG5hbWU9IlNDUlVCQkFSU1RBVFVTX1BMQVlJTkciIHZhbHVlPSJSZXByb2R1emluZG8iLz4NCgkJPHVpdGV4dCBuYW1lPSJTQ1JVQkJBUlNUQVRVU19OT0FVRElPIiB2YWx1ZT0iU2VtIMOhdWRpbyIvPg0KCQk8dWl0ZXh0IG5hbWU9IlNDUlVCQkFSU1RBVFVTX1ZJRFBMQVlJTkciIHZhbHVlPSJWw61kZW8gZW0gcmVwcm9kdcOnw6NvIi8+DQoJCTx1aXRleHQgbmFtZT0iU0NSVUJCQVJTVEFUVVNfTE9BRElORyIgdmFsdWU9IkNhcnJlZ2FuZG8iLz4NCgkJPHVpdGV4dCBuYW1lPSJTQ1JVQkJBUlNUQVRVU19CVUZGRVJJTkciIHZhbHVlPSJBcm1hemVuYW5kbyBlbSBidWZmZXIiLz4NCgkJPHVpdGV4dCBuYW1lPSJTQ1JVQkJBUlNUQVRVU19RVUVTVElPTiIgdmFsdWU9IlJlc3BvbmRlciBwZXJndW50YSIvPg0KCQk8dWl0ZXh0IG5hbWU9IlNDUlVCQkFSU1RBVFVTX1JFVklFV1FVSVoiIHZhbHVlPSJSZXZpc2FuZG8gcXVlc3Rpb27DoXJpbyIvPg0KCQk8IS0tIHN1YnN0aXR1dGlvbjogJW0gPT0gbWludXRlcyByZW1haW5pbmcgLS0+DQoJCTwhLS0gc3Vic3RpdHV0aW9uOiAlcyA9PSBzZWNvbmRzIHJlbWFpbmluZyAtLT4NCgkJPHVpdGV4dCBuYW1lPSJFTEFQU0VEIiB2YWx1ZT0iJW0gbWludXRvcyAlcyBzZWd1bmRvcyByZXN0YW50ZXMiLz4NCgkJPHVpdGV4dCBuYW1lPSJOT1RGT1VORCIgdmFsdWU9Ik5hZGEgZW5jb250cmFkbyIvPg0KCQk8dWl0ZXh0IG5hbWU9IkFUVEFDSE1FTlRTIiB2YWx1ZT0iQW5leG9z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GF0byIvPg0KCQk8dWl0ZXh0IG5hbWU9IlRBQl9RVUlaIiB2YWx1ZT0iUXVlc3QuIi8+DQoJCTx1aXRleHQgbmFtZT0iVEFCX09VVExJTkUiIHZhbHVlPSJFc3F1ZW1hIi8+DQoJCTx1aXRleHQgbmFtZT0iVEFCX1RIVU1CIiB2YWx1ZT0iTWluaSIvPg0KCQk8dWl0ZXh0IG5hbWU9IlRBQl9OT1RFUyIgdmFsdWU9Ik5vdGFzIi8+DQoJCTx1aXRleHQgbmFtZT0iVEFCX1NFQVJDSCIgdmFsdWU9IkJ1c2NhIi8+DQoJCTx1aXRleHQgbmFtZT0iU0xJREVfSEVBRElORyIgdmFsdWU9IlTDrXR1bG8gZG8gc2xpZGUiLz4NCgkJPHVpdGV4dCBuYW1lPSJEVVJBVElPTl9IRUFESU5HIiB2YWx1ZT0iRHVyYcOnw6NvIi8+DQoJCTx1aXRleHQgbmFtZT0iU0VBUkNIX0hFQURJTkciIHZhbHVlPSJQcm9jdXJhciB0ZXh0bzoiLz4NCgkJPHVpdGV4dCBuYW1lPSJUSFVNQl9IRUFESU5HIiB2YWx1ZT0iU2xpZGUiLz4NCgkJPHVpdGV4dCBuYW1lPSJUSFVNQl9JTkZPIiB2YWx1ZT0iVMOtdHVsby9EdXJhw6fDo28gZG8gc2xpZGUiLz4NCgkJPHVpdGV4dCBuYW1lPSJBVFRBQ0hOQU1FX0hFQURJTkciIHZhbHVlPSJOb21lIGRvIGFycXVpdm8iLz4NCgkJPHVpdGV4dCBuYW1lPSJBVFRBQ0hTSVpFX0hFQURJTkciIHZhbHVlPSJUYW1hbmhvIi8+DQoJCTx1aXRleHQgbmFtZT0iU0xJREVfTk9URVMiIHZhbHVlPSJBbm90YcOnw7VlcyBkbyBzbGlkZSIvPg0KCQk8IS0tcXVpeiBwb2QgYW5kIG1lc3NhZ2UgYm94IHRleHRzLS0+DQoJCTx1aXRleHQgbmFtZT0iUVVJWlBPRF9RVUlaX0FUVEVNUFQiIHZhbHVlPSJUZW50YXRpdmEgbm8gcXVlc3Rpb27DoXJpbzoiLz4NCgkJPHVpdGV4dCBuYW1lPSJRVUlaUE9EX1FVSVpfQVRURU1QVF9WQUxVRSIgdmFsdWU9IiVuIGRlICV0Ii8+DQoJCTx1aXRleHQgbmFtZT0iUVVJWlBPRF9RVUlaX1NDT1JFIiB2YWx1ZT0iUG9udHVhw6fDo286Ii8+DQoJCTx1aXRleHQgbmFtZT0iUVVJWlBPRF9RVUlaX1BBU1NTQ09SRSIgdmFsdWU9IlBvbnR1YcOnw6NvIGRlIGFwcm92YcOnw6NvOiIvPg0KCQk8dWl0ZXh0IG5hbWU9IlFVSVpQT0RfUVVJWl9NQVhTQ09SRSIgdmFsdWU9IlBvbnR1YcOnw6NvIG3DoXhpbWE6Ii8+DQoJCTx1aXRleHQgbmFtZT0iUVVJWlBPRF9RVUVTQVRNUFRfU1RSIiB2YWx1ZT0iVGVudGF0aXZhOiAlbiBkZSAldCIvPg0KCQk8dWl0ZXh0IG5hbWU9IlFVSVpQT0RfUVVFU1RZUEVfU1RSIiB2YWx1ZT0iVGlwbzogJXMiLz4NCgkJPHVpdGV4dCBuYW1lPSJRVUlaUE9EX1FVRVNUWVBFX0dSRCIgdmFsdWU9IkNsYXNzaWZpY2F0w7NyaWEiLz4NCgkJPHVpdGV4dCBuYW1lPSJRVUlaUE9EX1FVRVNUWVBFX1NWWSIgdmFsdWU9IlBlc3F1aXNhIi8+DQoJCTx1aXRleHQgbmFtZT0iUVVJWlBPRF9RVUlaQVRNUFRfSU5GIiB2YWx1ZT0iSW5maW5pdG8iLz4NCgkJPHVpdGV4dCBuYW1lPSJRVUlaUE9EX1FVRVNBVE1QVF9JTkYiIHZhbHVlPSJJbmZpbml0byIvPg0KCQk8dWl0ZXh0IG5hbWU9IldBUk5JTkdNU0dfWUVTU1RSSU5HIiB2YWx1ZT0iU2ltIi8+DQoJCTx1aXRleHQgbmFtZT0iV0FSTklOR01TR19OT1NUUklORyIgdmFsdWU9Ik7Do28iLz4NCgkJPHVpdGV4dCBuYW1lPSJXQVJOSU5HTVNHX1RJVExFU1RSSU5HIiB2YWx1ZT0iQWxlcnRhIGRlIG5hdmVnYcOnw6NvIGRvIHF1ZXN0aW9uw6FyaW8iLz4NCgkJPHVpdGV4dCBuYW1lPSJXQVJOSU5HTVNHX01TR1NUUklORyIgdmFsdWU9IkV4aXN0ZW0gcGVyZ3VudGFzIHF1ZSBuw6NvIGZvcmFtIHJlc3BvbmRpZGFzIG5lc3RlIHF1ZXN0aW9uw6FyaW8uJiN4QTsmI3hBO0NsaXF1ZSBlbSBTaW0gcGFyYSBzYWlyIGRvIHF1ZXN0aW9uw6FyaW8gb3UgZW0gTsOjbyBzZSBxdWlzZXIgY29udGludWFyLiIvPg0KCQk8dWl0ZXh0IG5hbWU9IklORk9STUFUSU9OX0gyNjRfRkxBU0hQTEFZRVIiIHZhbHVlPSJBIHZlcnPDo28gYXR1YWwgZG8gRmxhc2ggUGxheWVyIGluc3RhbGFkYSBubyBjb21wdXRhZG9yIG7Do28gb2ZlcmVjZSBzdXBvcnRlIGEgZXNzZSB2w61kZW8uIENsaXF1ZSBuYSDDoXJlYSBkbyB2w61kZW8gcGFyYSBiYWl4YXIgYSB2ZXJzw6NvIG1haXMgcmVjZW50ZSBkby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XIgYmFycmEgbGF0ZXJhbCBhbyBwYXJ0aWNpcGFudGVzIi8+DQoJCTx1aXRleHQgbmFtZT0iTVVURSIgdmFsdWU9Ik11ZG8iLz4NCgkJPHVpdGV4dCBuYW1lPSJET0NXUkFQX1RJVExFIiB2YWx1ZT0iQW5leG8gZGUgYXJxdWl2byBkbyBQcmVzZW50ZXIiLz4NCgkJPHVpdGV4dCBuYW1lPSJET0NXUkFQX01TRyIgdmFsdWU9IlNhbHZhciBlbSBNZXUgY29tcHV0YWRvciIvPg0KCQk8dWl0ZXh0IG5hbWU9IkRPQ1dSQVBfUFJPTVBUIiB2YWx1ZT0iQ2xpcXVlIHBhcmEgYmFpeGFyIi8+DQoJPC9sYW5ndWFnZT4NCgk8bGFuZ3VhZ2UgaWQ9Iml0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XBvc2l0aXZhICVuIi8+DQoJCTwhLS0gc3Vic3RpdHV0aW9uOiAlbiA9PSBzbGlkZSBudW1iZXIgLS0+DQoJCTwhLS0gc3Vic3RpdHV0aW9uOiAldCA9PSB0b3RhbCBzbGlkZSBjb3VudCAtLT4NCgkJPHVpdGV4dCBuYW1lPSJTQ1JVQkJBUlNUQVRVU19TTElERUlORk8iIHZhbHVlPSJEaWFwb3NpdGl2YSAlbiAvICV0IHwgIi8+DQoJCTx1aXRleHQgbmFtZT0iU0NSVUJCQVJTVEFUVVNfU1RPUFBFRCIgdmFsdWU9IkludGVycm90dG8iLz4NCgkJPHVpdGV4dCBuYW1lPSJTQ1JVQkJBUlNUQVRVU19QTEFZSU5HIiB2YWx1ZT0iUmlwcm9kdXppb25lIi8+DQoJCTx1aXRleHQgbmFtZT0iU0NSVUJCQVJTVEFUVVNfTk9BVURJTyIgdmFsdWU9IkF1ZGlvIGluYXR0LiIvPg0KCQk8dWl0ZXh0IG5hbWU9IlNDUlVCQkFSU1RBVFVTX1ZJRFBMQVlJTkciIHZhbHVlPSJWaWRlbyBpbiByaXByb2R1emlvbmUiLz4NCgkJPHVpdGV4dCBuYW1lPSJTQ1JVQkJBUlNUQVRVU19MT0FESU5HIiB2YWx1ZT0iQ2FyaWNhbWVudG8iLz4NCgkJPHVpdGV4dCBuYW1lPSJTQ1JVQkJBUlNUQVRVU19CVUZGRVJJTkciIHZhbHVlPSJCdWZmZXJpbmciLz4NCgkJPHVpdGV4dCBuYW1lPSJTQ1JVQkJBUlNUQVRVU19RVUVTVElPTiIgdmFsdWU9IlJpc3BvbmRpIGEgZG9tYW5kYSIvPg0KCQk8dWl0ZXh0IG5hbWU9IlNDUlVCQkFSU1RBVFVTX1JFVklFV1FVSVoiIHZhbHVlPSJSZXZpc2lvbmUgZGVsIHF1aXoiLz4NCgkJPCEtLSBzdWJzdGl0dXRpb246ICVtID09IG1pbnV0ZXMgcmVtYWluaW5nIC0tPg0KCQk8IS0tIHN1YnN0aXR1dGlvbjogJXMgPT0gc2Vjb25kcyByZW1haW5pbmcgLS0+DQoJCTx1aXRleHQgbmFtZT0iRUxBUFNFRCIgdmFsdWU9IiVtIE1pbnV0aSAlcyBTZWNvbmRpIHJpbWFuZW50aSIvPg0KCQk8dWl0ZXh0IG5hbWU9Ik5PVEZPVU5EIiB2YWx1ZT0iTmVzc3VuIGVsZW1lbnRvIHRyb3ZhdG8iLz4NCgkJPHVpdGV4dCBuYW1lPSJBVFRBQ0hNRU5UUyIgdmFsdWU9IkFsbGVnYXRpIi8+DQoJCTwhLS0gc3Vic3RpdHV0aW9uOiAlcCA9PSBjdXJyZW50IHNwZWFrZXIncyB0aXRsZSAtLT4NCgkJPHVpdGV4dCBuYW1lPSJCSU9XSU5fVElUTEUiIHZhbHVlPSJCaW86ICVwIi8+DQoJCTx1aXRleHQgbmFtZT0iQklPQlROX1RJVExFIiB2YWx1ZT0iQmlvIi8+DQoJCTx1aXRleHQgbmFtZT0iRElWSURFUkJUTl9USVRMRSIgdmFsdWU9InwiLz4NCgkJPHVpdGV4dCBuYW1lPSJDT05UQUNUQlROX1RJVExFIiB2YWx1ZT0iQ29udC4iLz4NCgkJPHVpdGV4dCBuYW1lPSJUQUJfUVVJWiIgdmFsdWU9IlF1aXoiLz4NCgkJPHVpdGV4dCBuYW1lPSJUQUJfT1VUTElORSIgdmFsdWU9IlN0cnV0dHVyYSIvPg0KCQk8dWl0ZXh0IG5hbWU9IlRBQl9USFVNQiIgdmFsdWU9Ik1pbmlhdHVyZSIvPg0KCQk8dWl0ZXh0IG5hbWU9IlRBQl9OT1RFUyIgdmFsdWU9Ik5vdGUiLz4NCgkJPHVpdGV4dCBuYW1lPSJUQUJfU0VBUkNIIiB2YWx1ZT0iQ2VyY2EiLz4NCgkJPHVpdGV4dCBuYW1lPSJTTElERV9IRUFESU5HIiB2YWx1ZT0iVGl0b2xvIGRpYXBvc2l0aXZhIi8+DQoJCTx1aXRleHQgbmFtZT0iRFVSQVRJT05fSEVBRElORyIgdmFsdWU9IkR1cmF0YSIvPg0KCQk8dWl0ZXh0IG5hbWU9IlNFQVJDSF9IRUFESU5HIiB2YWx1ZT0iQ2VyY2EgdGVzdG86Ii8+DQoJCTx1aXRleHQgbmFtZT0iVEhVTUJfSEVBRElORyIgdmFsdWU9IkRpYXBvc2l0aXZhIi8+DQoJCTx1aXRleHQgbmFtZT0iVEhVTUJfSU5GTyIgdmFsdWU9IlRpdG9sby9UZW1wbyIvPg0KCQk8dWl0ZXh0IG5hbWU9IkFUVEFDSE5BTUVfSEVBRElORyIgdmFsdWU9Ik5vbWUgZmlsZSIvPg0KCQk8dWl0ZXh0IG5hbWU9IkFUVEFDSFNJWkVfSEVBRElORyIgdmFsdWU9IkRpbWVuc2lvbmUiLz4NCgkJPHVpdGV4dCBuYW1lPSJTTElERV9OT1RFUyIgdmFsdWU9Ik5vdGUgZGlhcG9zaXRpdmEiLz4NCgkJPCEtLXF1aXogcG9kIGFuZCBtZXNzYWdlIGJveCB0ZXh0cy0tPg0KCQk8dWl0ZXh0IG5hbWU9IlFVSVpQT0RfUVVJWl9BVFRFTVBUIiB2YWx1ZT0iVGVudGF0aXZvIHF1aXo6Ii8+DQoJCTx1aXRleHQgbmFtZT0iUVVJWlBPRF9RVUlaX0FUVEVNUFRfVkFMVUUiIHZhbHVlPSIlbiBkaSAldCIvPg0KCQk8dWl0ZXh0IG5hbWU9IlFVSVpQT0RfUVVJWl9TQ09SRSIgdmFsdWU9IlB1bnRlZ2dpbzoiLz4NCgkJPHVpdGV4dCBuYW1lPSJRVUlaUE9EX1FVSVpfUEFTU1NDT1JFIiB2YWx1ZT0iUHVudGVnZ2lvIG1pbmltbzoiLz4NCgkJPHVpdGV4dCBuYW1lPSJRVUlaUE9EX1FVSVpfTUFYU0NPUkUiIHZhbHVlPSJQdW50ZWdnaW8gbWFzc2ltbzoiLz4NCgkJPHVpdGV4dCBuYW1lPSJRVUlaUE9EX1FVRVNBVE1QVF9TVFIiIHZhbHVlPSJUZW50YXRpdm86ICVuIGRpICV0Ii8+DQoJCTx1aXRleHQgbmFtZT0iUVVJWlBPRF9RVUVTVFlQRV9TVFIiIHZhbHVlPSJUaXBvOiAlcyIvPg0KCQk8dWl0ZXh0IG5hbWU9IlFVSVpQT0RfUVVFU1RZUEVfR1JEIiB2YWx1ZT0iQ29uIHZhbHV0YXppb25lIi8+DQoJCTx1aXRleHQgbmFtZT0iUVVJWlBPRF9RVUVTVFlQRV9TVlkiIHZhbHVlPSJJbmRhZ2luZSIvPg0KCQk8dWl0ZXh0IG5hbWU9IlFVSVpQT0RfUVVJWkFUTVBUX0lORiIgdmFsdWU9IkluZmluaXRpIi8+DQoJCTx1aXRleHQgbmFtZT0iUVVJWlBPRF9RVUVTQVRNUFRfSU5GIiB2YWx1ZT0iSW5maW5pdGkiLz4NCgkJPHVpdGV4dCBuYW1lPSJXQVJOSU5HTVNHX1lFU1NUUklORyIgdmFsdWU9IlPDrCIvPg0KCQk8dWl0ZXh0IG5hbWU9IldBUk5JTkdNU0dfTk9TVFJJTkciIHZhbHVlPSJObyIvPg0KCQk8dWl0ZXh0IG5hbWU9IldBUk5JTkdNU0dfVElUTEVTVFJJTkciIHZhbHVlPSJBdnZlcnRlbnphIG5hdmlnYXppb25lIHF1aXoiLz4NCgkJPHVpdGV4dCBuYW1lPSJXQVJOSU5HTVNHX01TR1NUUklORyIgdmFsdWU9Ik9jY29ycmUgYW5jb3JhIHJpc3BvbmRlcmUgYWQgYWxjdW5lIGRvbWFuZGUgZGVsIHF1aXouJiN4QTsmI3hBO1NlIGZhdGUgY2xpYyBzdSBTw6wsIHVzY2lyZXRlIGRhbCBxdWl6LiBGYXRlIGNsaWMgc3UgTm8gcGVyIGNvbnRpbnVhcmUgaWwgcXVpei4iLz4NCgkJPHVpdGV4dCBuYW1lPSJJTkZPUk1BVElPTl9IMjY0X0ZMQVNIUExBWUVSIiB2YWx1ZT0iTGEgdmVyc2lvbmUgZGkgRmxhc2ggUGxheWVyIGF0dHVhbG1lbnRlIGluc3RhbGxhdGEgbm9uIHN1cHBvcnRhIHF1ZXN0byB2aWRlby4gRmF0ZSBjbGljIHN1bGwnYXJlYSBkZWwgdmlkZW8gcGVyIHNjYXJpY2FyZSBsJ3VsdGltYSB2ZXJzaW9uZSBkaSBGbGFzaCBQbGF5ZXIuIi8+DQoJCTwhLS0gc3Vic3RpdHV0aW9uOiAlcCA9PSBwcmVzZW50YXRpb24gdGl0bGUgLS0+DQoJCTwhLS0gc3Vic3RpdHV0aW9uOiAlcyA9PSBzbGlkZSB0aXRsZSAtLT4NCgkJPCEtLSBzdWJzdGl0dXRpb246ICVuID09IHNsaWRlIG51bWJlciAtLT4NCgkJPHVpdGV4dCBuYW1lPSJCT09LTUFSSyIgdmFsdWU9IkFkb2JlIFByZXNlbnRlciAtICVwIi8+DQoJCTwhLS0gc3Vic3RpdHV0aW9uOiAlcCA9PSBwcmVzZW50YXRpb24gdGl0bGUgLS0+DQoJCTwhLS0gc3Vic3RpdHV0aW9uOiAlcyA9PSBzbGlkZSB0aXRsZSAtLT4NCgkJPCEtLSBzdWJzdGl0dXRpb246ICVuID09IHNsaWRlIG51bWJlciAtLT4NCgkJPHVpdGV4dCBuYW1lPSJCT09LTUFSS1NMSURFIiB2YWx1ZT0iQWRvYmUgUHJlc2VudGVyIC0gJXAgJXMiLz4NCgkJPHVpdGV4dCBuYW1lPSJTSE9XU0lERUJBUiIgdmFsdWU9Ik1vc3RyYSBiYXJyYSBsYXRlcmFsZSBhaSBwYXJ0ZWNpcGFudGkiLz4NCgkJPHVpdGV4dCBuYW1lPSJNVVRFIiB2YWx1ZT0iRGlzYXR0aXZhIGF1ZGlvIi8+DQoJCTx1aXRleHQgbmFtZT0iRE9DV1JBUF9USVRMRSIgdmFsdWU9IkFsbGVnYXRvIGZpbGUgUHJlc2VudGVyIi8+DQoJCTx1aXRleHQgbmFtZT0iRE9DV1JBUF9NU0ciIHZhbHVlPSJTYWx2YSBpbiBSaXNvcnNlIGRlbCBjb21wdXRlciIvPg0KCQk8dWl0ZXh0IG5hbWU9IkRPQ1dSQVBfUFJPTVBUIiB2YWx1ZT0iQ2xpYyBwZXIgc2NhcmljYXJlIi8+DQoJPC9sYW5ndWFnZT4NCgk8bGFuZ3VhZ2UgaWQ9Im5sIj4NCgkJPCEtLSBmb3JtYXQgZm9yIHVpZm9udCB2YWx1ZSBpcyAiZm9udCxzaXplLGlzYm9sZCxpc2l0YWxpYyxpc3NoYWRvd2VkIiAtLT4NCgkJPHVpZm9udCBuYW1lPSJGT05UX1FVSVpaSU5HIiB2YWx1ZT0iVmVyZGFuYSw5LGZhbHNlLGZhbHNlLGZhbHNlIi8+DQoJCTx1aWZvbnQgbmFtZT0iRk9OVF9TQ1JVQlNUQVRVUyIgdmFsdWU9IlZlcmRhbmEsOSx0cnVlLGZhbHNlLHRydWUiLz4NCgkJPHVpZm9udCBuYW1lPSJGT05UX1NDUlVCVElNRSIgdmFsdWU9IlZlcmRhbmEsOSxmYWxzZSxmYWxzZSx0cnVlIi8+DQoJCTx1aWZvbnQgbmFtZT0iRk9OVF9FTEFQU0VEVElNRSIgdmFsdWU9IlZlcmRhbmEsOSx0cnVlLGZhbHNlLHRydWUiLz4NCgkJPHVpZm9udCBuYW1lPSJGT05UX1VUSUxTTUVOVSIgdmFsdWU9IlZlcmRhbmEsOSx0cnVlLGZhbHNlLGZhbHNlIi8+DQoJCTx1aWZvbnQgbmFtZT0iRk9OVF9UQUJTIiB2YWx1ZT0iVmVyZGFuYSw5LHRydWUsZmFsc2UsdHJ1ZSIvPg0KCQk8dWlmb250IG5hbWU9IkZPTlRfUFJFU0VOVEFUSU9OTkFNRSIgdmFsdWU9IlZlcmRhbmEsMTQsZmFsc2UsZmFsc2UsdHJ1ZSIvPg0KCQk8dWlmb250IG5hbWU9IkZPTlRfUFJFU0VOVEVSTkFNRSIgdmFsdWU9IlZlcmRhbmEsMTAsdHJ1ZSxmYWxzZSx0cnVlIi8+DQoJCTx1aWZvbnQgbmFtZT0iRk9OVF9QUkVTRU5URVJUSVRMRSIgdmFsdWU9IlZlcmRhbmEsMTAsZmFsc2UsZmFsc2UsdHJ1ZSIvPg0KCQk8dWlmb250IG5hbWU9IkZPTlRfQklPQlROIiB2YWx1ZT0iVmVyZGFuYSwxMCxmYWxzZSxmYWxzZSx0cnVlIi8+DQoJCTx1aWZvbnQgbmFtZT0iRk9OVF9OT1RFUyIgdmFsdWU9IlZlcmRhbmEsMTEsZmFsc2UsZmFsc2UsZmFsc2UiLz4NCgkJPHVpZm9udCBuYW1lPSJGT05UX09VVExJTkUiIHZhbHVlPSJWZXJkYW5hLDExLGZhbHNlLGZhbHNlLHRydWUiLz4NCgkJPHVpZm9udCBuYW1lPSJGT05UX1NFQVJDSCIgdmFsdWU9IlZlcmRhbmEsMTEsZmFsc2UsZmFsc2UsdHJ1ZSIvPg0KCQk8dWlmb250IG5hbWU9IkZPTlRfVEhVTUIiIHZhbHVlPSJWZXJkYW5hLDksZmFsc2UsZmFsc2UsdHJ1ZSIvPg0KCQk8dWlmb250IG5hbWU9IkZPTlRfQklPV0lOIiB2YWx1ZT0iVmVyZGFuYSwxMSxmYWxzZSxmYWxzZSxmYWxzZSIvPg0KCQk8dWlmb250IG5hbWU9IkZPTlRfTElTVEhFQURJTkciIHZhbHVlPSJWZXJkYW5hLDksZmFsc2UsZmFsc2UsZmFsc2UiLz4NCgkJPHVpZm9udCBuYW1lPSJGT05UX1dJTlRJVExFIiB2YWx1ZT0iVmVyZGFuYSw5LGZhbHNlLGZhbHNlLHRydWUiLz4NCgkJPHVpZm9udCBuYW1lPSJGT05UX0FUVEFDSE1FTlRTIiB2YWx1ZT0iVmVyZGFuYSwxMSxmYWxzZSxmYWxzZSx0cnVlIi8+DQoJCTwhLS1xdWl6IHBvZCBhbmQgbWVzc2FnZSBib3ggdGV4dCBmb250cy0tPg0KCQk8dWlmb250IG5hbWU9IkZPTlRfTVNHQk9YX1dJTlRJVExFIiB2YWx1ZT0iVmVyZGFuYSwxMSx0cnVlLGZhbHNlLHRydWUiLz4NCgkJPHVpZm9udCBuYW1lPSJGT05UX01TR0JPWF9NU0ciIHZhbHVlPSJWZXJkYW5hLDExLGZhbHNlLGZhbHNlLHRydWUiLz4NCgkJPHVpZm9udCBuYW1lPSJGT05UX01TR0JPWF9PUFRJT05TIiB2YWx1ZT0iVmVyZGFuYSw5LHRydWUsZmFsc2UsdHJ1ZSIvPg0KCQk8dWlmb250IG5hbWU9IkZPTlRfUVVJWlBPRF9RVUlaX1RJVExFIiB2YWx1ZT0iVmVyZGFuYSwxMSx0cnVlLGZhbHNlLHRydWUiLz4NCgkJPHVpZm9udCBuYW1lPSJGT05UX1FVSVpQT0RfUVVJWl9BVFRFTVBUIiB2YWx1ZT0iVmVyZGFuYSw5LGZhbHNlLGZhbHNlLHRydWUiLz4NCgkJPHVpZm9udCBuYW1lPSJGT05UX1FVSVpQT0RfUVVJWl9BVFRFTVBUX1ZBTFVFIiB2YWx1ZT0iVmVyZGFuYSw5LHRydWUsZmFsc2UsdHJ1ZSIvPg0KCQk8dWlmb250IG5hbWU9IkZPTlRfUVVJWlBPRF9RVUVTVElPTl9TQ09SRSIgdmFsdWU9IlZlcmRhbmEsOSxmYWxzZSxmYWxzZSx0cnVlIi8+DQoJCTx1aWZvbnQgbmFtZT0iRk9OVF9RVUlaUE9EX1FVRVNUSU9OX1NDT1JFX1ZBTFVFIiB2YWx1ZT0iVmVyZGFuYSw5LHRydWUsZmFsc2UsdHJ1ZSIvPg0KCQk8dWlmb250IG5hbWU9IkZPTlRfUVVJWlBPRF9RVUVTVElPTl9BVFRFTVBUIiB2YWx1ZT0iVmVyZGFuYSw5LGZhbHNlLGZhbHNlLHRydWUiLz4NCgkJPHVpZm9udCBuYW1lPSJGT05UX1FVSVpQT0RfUVVFU1RJT05fQVRURU1QVF9WQUxVRSIgdmFsdWU9IlZlcmRhbmEsOSx0cnVlLGZhbHNlLHRydWUiLz4NCgkJPHVpZm9udCBuYW1lPSJGT05UX1FVSVpQT0RfUVVFU1RJT05fVEFHIiB2YWx1ZT0iVmVyZGFuYSwxMSx0cnVlLGZhbHNlLHRydWUiLz4NCgkJPHVpZm9udCBuYW1lPSJGT05UX1FVSVpQT0RfUVVJWl9RVUVTVElPTl9DT1VOVCIgdmFsdWU9IlZlcmRhbmEsOSxmYWxzZSxmYWxzZSx0cnVlIi8+DQoJCTx1aWZvbnQgbmFtZT0iRk9OVF9RVUlaUE9EX1FVSVpfUVVFU1RJT05fQ09VTlRfVkFMVUUiIHZhbHVlPSJWZXJkYW5hLDksdHJ1ZSxmYWxzZSx0cnVlIi8+DQoJCTx1aWZvbnQgbmFtZT0iRk9OVF9RVUlaUE9EX1FVSVpfUVVFU1RJT05fQVRURU1QVEVEIiB2YWx1ZT0iVmVyZGFuYSw5LGZhbHNlLGZhbHNlLHRydWUiLz4NCgkJPHVpZm9udCBuYW1lPSJGT05UX1FVSVpQT0RfUVVJWl9RVUVTVElPTl9BVFRFTVBURURfVkFMVUUiIHZhbHVlPSJWZXJkYW5hLDksdHJ1ZSxmYWxzZSx0cnVlIi8+DQoJCTx1aWZvbnQgbmFtZT0iRk9OVF9RVUlaUE9EX1FVSVpfU0NPUkVfVEFHIiB2YWx1ZT0iVmVyZGFuYSwxMSx0cnVlLGZhbHNlLHRydWUiLz4NCgkJPHVpZm9udCBuYW1lPSJGT05UX1FVSVpQT0RfUVVJWl9TQ09SRSIgdmFsdWU9IlZlcmRhbmEsOSxmYWxzZSxmYWxzZSx0cnVlIi8+DQoJCTx1aWZvbnQgbmFtZT0iRk9OVF9RVUlaUE9EX1FVSVpfU0NPUkVfVkFMVUUiIHZhbHVlPSJWZXJkYW5hLDksdHJ1ZSxmYWxzZSx0cnVlIi8+DQoJCTx1aWZvbnQgbmFtZT0iRk9OVF9RVUlaUE9EX1FVSVpfTUFYU0NPUkUiIHZhbHVlPSJWZXJkYW5hLDksZmFsc2UsZmFsc2UsdHJ1ZSIvPg0KCQk8dWlmb250IG5hbWU9IkZPTlRfUVVJWlBPRF9RVUlaX01BWFNDT1JFX1ZBTFVFIiB2YWx1ZT0iVmVyZGFuYSw5LHRydWUsZmFsc2UsdHJ1ZSIvPg0KCQk8dWlmb250IG5hbWU9IkZPTlRfUVVJWlBPRF9RVUlaX1BBU1NTQ09SRSIgdmFsdWU9IlZlcmRhbmEsOSxmYWxzZSxmYWxzZSx0cnVlIi8+DQoJCTx1aWZvbnQgbmFtZT0iRk9OVF9RVUlaUE9EX1FVSVpfUEFTU1NDT1JFX1ZBTFVFIiB2YWx1ZT0iVmVyZGFuYSw5LHRydWUsZmFsc2UsdHJ1ZSIvPg0KCQk8IS0tIHVpdGV4dCAtLT4NCgkJPCEtLSBzdWJzdGl0dXRpb246ICVuID09IHNsaWRlIG51bWJlciAtLT4NCgkJPHVpdGV4dCBuYW1lPSJVTk5BTUVEU0xJREVUSVRMRSIgdmFsdWU9IkRpYSAlbiIvPg0KCQk8IS0tIHN1YnN0aXR1dGlvbjogJW4gPT0gc2xpZGUgbnVtYmVyIC0tPg0KCQk8IS0tIHN1YnN0aXR1dGlvbjogJXQgPT0gdG90YWwgc2xpZGUgY291bnQgLS0+DQoJCTx1aXRleHQgbmFtZT0iU0NSVUJCQVJTVEFUVVNfU0xJREVJTkZPIiB2YWx1ZT0iRGlhICVuIC8gJXQgfCAiLz4NCgkJPHVpdGV4dCBuYW1lPSJTQ1JVQkJBUlNUQVRVU19TVE9QUEVEIiB2YWx1ZT0iR2VzdG9wdCIvPg0KCQk8dWl0ZXh0IG5hbWU9IlNDUlVCQkFSU1RBVFVTX1BMQVlJTkciIHZhbHVlPSJBZnNwZWxlbiIvPg0KCQk8dWl0ZXh0IG5hbWU9IlNDUlVCQkFSU1RBVFVTX05PQVVESU8iIHZhbHVlPSJHZWVuIGF1ZGlvIi8+DQoJCTx1aXRleHQgbmFtZT0iU0NSVUJCQVJTVEFUVVNfVklEUExBWUlORyIgdmFsdWU9IlZpZGVvIGFmc3BlbGVuIi8+DQoJCTx1aXRleHQgbmFtZT0iU0NSVUJCQVJTVEFUVVNfTE9BRElORyIgdmFsdWU9IkxhZGVuIi8+DQoJCTx1aXRleHQgbmFtZT0iU0NSVUJCQVJTVEFUVVNfQlVGRkVSSU5HIiB2YWx1ZT0iQnVmZmVyZW4iLz4NCgkJPHVpdGV4dCBuYW1lPSJTQ1JVQkJBUlNUQVRVU19RVUVTVElPTiIgdmFsdWU9IlZyYWFnIG1ldCBhbnR3b29yZCIvPg0KCQk8dWl0ZXh0IG5hbWU9IlNDUlVCQkFSU1RBVFVTX1JFVklFV1FVSVoiIHZhbHVlPSJRdWl6IGNvbnRyb2xlcmVuIi8+DQoJCTwhLS0gc3Vic3RpdHV0aW9uOiAlbSA9PSBtaW51dGVzIHJlbWFpbmluZyAtLT4NCgkJPCEtLSBzdWJzdGl0dXRpb246ICVzID09IHNlY29uZHMgcmVtYWluaW5nIC0tPg0KCQk8dWl0ZXh0IG5hbWU9IkVMQVBTRUQiIHZhbHVlPSJFciByZXN0ZXJlbiAlbSBtaW51dGVuICVzIHNlY29uZGVuIi8+DQoJCTx1aXRleHQgbmFtZT0iTk9URk9VTkQiIHZhbHVlPSJOaWV0cyBnZXZvbmRlbiIvPg0KCQk8dWl0ZXh0IG5hbWU9IkFUVEFDSE1FTlRTIiB2YWx1ZT0iQmlqbGFnZW4iLz4NCgkJPCEtLSBzdWJzdGl0dXRpb246ICVwID09IGN1cnJlbnQgc3BlYWtlcidzIHRpdGxlIC0tPg0KCQk8dWl0ZXh0IG5hbWU9IkJJT1dJTl9USVRMRSIgdmFsdWU9IkJpb2dyYWZpZTogJXAiLz4NCgkJPHVpdGV4dCBuYW1lPSJCSU9CVE5fVElUTEUiIHZhbHVlPSJCaW9ncmFmaWUiLz4NCgkJPHVpdGV4dCBuYW1lPSJESVZJREVSQlROX1RJVExFIiB2YWx1ZT0ifCIvPg0KCQk8dWl0ZXh0IG5hbWU9IkNPTlRBQ1RCVE5fVElUTEUiIHZhbHVlPSJDb250YWN0Ii8+DQoJCTx1aXRleHQgbmFtZT0iVEFCX1FVSVoiIHZhbHVlPSJRdWl6Ii8+DQoJCTx1aXRleHQgbmFtZT0iVEFCX09VVExJTkUiIHZhbHVlPSJPdmVyemljaHQiLz4NCgkJPHVpdGV4dCBuYW1lPSJUQUJfVEhVTUIiIHZhbHVlPSJNaW5pYXR1dXIiLz4NCgkJPHVpdGV4dCBuYW1lPSJUQUJfTk9URVMiIHZhbHVlPSJOb3RpdGllcyIvPg0KCQk8dWl0ZXh0IG5hbWU9IlRBQl9TRUFSQ0giIHZhbHVlPSJab2VrZW4iLz4NCgkJPHVpdGV4dCBuYW1lPSJTTElERV9IRUFESU5HIiB2YWx1ZT0iVGl0ZWwgdmFuIGRpYSIvPg0KCQk8dWl0ZXh0IG5hbWU9IkRVUkFUSU9OX0hFQURJTkciIHZhbHVlPSJEdXVyIi8+DQoJCTx1aXRleHQgbmFtZT0iU0VBUkNIX0hFQURJTkciIHZhbHVlPSJab2VrZW4gbmFhciB0ZWtzdDoiLz4NCgkJPHVpdGV4dCBuYW1lPSJUSFVNQl9IRUFESU5HIiB2YWx1ZT0iRGlhIi8+DQoJCTx1aXRleHQgbmFtZT0iVEhVTUJfSU5GTyIgdmFsdWU9IlRpdGVsL2R1dXIgdmFuIGRpYSIvPg0KCQk8dWl0ZXh0IG5hbWU9IkFUVEFDSE5BTUVfSEVBRElORyIgdmFsdWU9IkJlc3RhbmRzbmFhbSIvPg0KCQk8dWl0ZXh0IG5hbWU9IkFUVEFDSFNJWkVfSEVBRElORyIgdmFsdWU9Ikdyb290dGUiLz4NCgkJPHVpdGV4dCBuYW1lPSJTTElERV9OT1RFUyIgdmFsdWU9IkRpYW5vdGl0aWVzIi8+DQoJCTwhLS1xdWl6IHBvZCBhbmQgbWVzc2FnZSBib3ggdGV4dHMtLT4NCgkJPHVpdGV4dCBuYW1lPSJRVUlaUE9EX1FVSVpfQVRURU1QVCIgdmFsdWU9IlF1aXpwb2dpbmc6Ii8+DQoJCTx1aXRleHQgbmFtZT0iUVVJWlBPRF9RVUlaX0FUVEVNUFRfVkFMVUUiIHZhbHVlPSIlbiB2YW4gJXQiLz4NCgkJPHVpdGV4dCBuYW1lPSJRVUlaUE9EX1FVSVpfU0NPUkUiIHZhbHVlPSJCZWhhYWxkZSBzY29yZToiLz4NCgkJPHVpdGV4dCBuYW1lPSJRVUlaUE9EX1FVSVpfUEFTU1NDT1JFIiB2YWx1ZT0iVm9sZG9lbmRlIHNjb3JlOiIvPg0KCQk8dWl0ZXh0IG5hbWU9IlFVSVpQT0RfUVVJWl9NQVhTQ09SRSIgdmFsdWU9Ik1heGltYWFsIGhhYWxiYXJlIHNjb3JlOiIvPg0KCQk8dWl0ZXh0IG5hbWU9IlFVSVpQT0RfUVVFU0FUTVBUX1NUUiIgdmFsdWU9IlBvZ2luZzogJW4gdmFuICV0Ii8+DQoJCTx1aXRleHQgbmFtZT0iUVVJWlBPRF9RVUVTVFlQRV9TVFIiIHZhbHVlPSJUeXBlOiAlcyIvPg0KCQk8dWl0ZXh0IG5hbWU9IlFVSVpQT0RfUVVFU1RZUEVfR1JEIiB2YWx1ZT0iVGVsdCB2b29yIHNjb3JlIi8+DQoJCTx1aXRleHQgbmFtZT0iUVVJWlBPRF9RVUVTVFlQRV9TVlkiIHZhbHVlPSJFbnF1w6p0ZSIvPg0KCQk8dWl0ZXh0IG5hbWU9IlFVSVpQT0RfUVVJWkFUTVBUX0lORiIgdmFsdWU9Ik9uYmVwZXJrdCIvPg0KCQk8dWl0ZXh0IG5hbWU9IlFVSVpQT0RfUVVFU0FUTVBUX0lORiIgdmFsdWU9Ik9uYmVwZXJrdCIvPg0KCQk8dWl0ZXh0IG5hbWU9IldBUk5JTkdNU0dfWUVTU1RSSU5HIiB2YWx1ZT0iSmEiLz4NCgkJPHVpdGV4dCBuYW1lPSJXQVJOSU5HTVNHX05PU1RSSU5HIiB2YWx1ZT0iTmVlIi8+DQoJCTx1aXRleHQgbmFtZT0iV0FSTklOR01TR19USVRMRVNUUklORyIgdmFsdWU9IldhYXJzY2h1d2luZyBtZXQgYmV0cmVra2luZyB0b3QgcXVpem5hdmlnYXRpZSIvPg0KCQk8dWl0ZXh0IG5hbWU9IldBUk5JTkdNU0dfTVNHU1RSSU5HIiB2YWx1ZT0iVSBoZWJ0IG5pZXQgYWxsZSB2cmFnZW4gaW4gZGV6ZSBxdWl6IGJlYW50d29vcmQuJiN4QTsmI3hBO0tsaWsgb3AgSmEgb20gZGUgcXVpeiBhZiB0ZSBzbHVpdGVuLiBLbGlrIG9wIE5lZSBvbSBkZSBxdWl6IHZvb3J0IHRlIHpldHRlbi4iLz4NCgkJPHVpdGV4dCBuYW1lPSJJTkZPUk1BVElPTl9IMjY0X0ZMQVNIUExBWUVSIiB2YWx1ZT0iRGV6ZSB2aWRlbyB3b3JkdCBuaWV0IG9uZGVyc3RldW5kIGRvb3IgZGUgdmVyc2llIHZhbiBGbGFzaCBQbGF5ZXIgZGllIG1vbWVudGVlbCBvcCB1dyBjb21wdXRlciBpcyBnZcOvbnN0YWxsZWVyZC4gS2xpayBpbiBkZSB2aWRlbyBvbSBkZSBuaWV1d3N0ZSBGbGFzaCBQbGF5ZXIgdGUgZG93bmxvYWRlbi4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WmlqcGFuZWVsIGFhbiBkZWVsbmVtZXJzIHdlZXJnZXZlbiIvPg0KCQk8dWl0ZXh0IG5hbWU9Ik1VVEUiIHZhbHVlPSJEZW1wZW4iLz4NCgkJPHVpdGV4dCBuYW1lPSJET0NXUkFQX1RJVExFIiB2YWx1ZT0iUHJlc2VudGVyLWJlc3RhbmRzYmlqbGFnZSIvPg0KCQk8dWl0ZXh0IG5hbWU9IkRPQ1dSQVBfTVNHIiB2YWx1ZT0iT3BzbGFhbiBpbiBEZXplIGNvbXB1dGVyIi8+DQoJCTx1aXRleHQgbmFtZT0iRE9DV1JBUF9QUk9NUFQiIHZhbHVlPSJLbGlrIG9tIHRlIGRvd25sb2FkZW4iLz4NCgk8L2xhbmd1YWdlPg0KCTxsYW5ndWFnZSBpZD0iY24iPg0KCQk8IS0tIGZvcm1hdCBmb3IgdWlmb250IHZhbHVlIGlzICJmb250LHNpemUsaXNib2xkLGlzaXRhbGljLGlzc2hhZG93ZWQiIC0tPg0KCQk8dWlmb250IG5hbWU9IkZPTlRfUVVJWlpJTkciIHZhbHVlPSLlrovkvZMtMTgwMzAsMTAsZmFsc2UsZmFsc2UsZmFsc2UiLz4NCgkJPHVpZm9udCBuYW1lPSJGT05UX1NDUlVCU1RBVFVTIiB2YWx1ZT0i5a6L5L2TLTE4MDMwLDEwLHRydWUsZmFsc2UsdHJ1ZSIvPg0KCQk8dWlmb250IG5hbWU9IkZPTlRfU0NSVUJUSU1FIiB2YWx1ZT0i5a6L5L2TLTE4MDMwLDEwLGZhbHNlLGZhbHNlLHRydWUiLz4NCgkJPHVpZm9udCBuYW1lPSJGT05UX0VMQVBTRURUSU1FIiB2YWx1ZT0i5a6L5L2TLTE4MDMwLDEwLHRydWUsZmFsc2UsdHJ1ZSIvPg0KCQk8dWlmb250IG5hbWU9IkZPTlRfVVRJTFNNRU5VIiB2YWx1ZT0i5a6L5L2TLTE4MDMwLDEwLHRydWUsZmFsc2UsZmFsc2UiLz4NCgkJPHVpZm9udCBuYW1lPSJGT05UX1RBQlMiIHZhbHVlPSLlrovkvZMtMTgwMzAsMTQsdHJ1ZSxmYWxzZSx0cnVlIi8+DQoJCTx1aWZvbnQgbmFtZT0iRk9OVF9QUkVTRU5UQVRJT05OQU1FIiB2YWx1ZT0i5a6L5L2TLTE4MDMwLDE0LGZhbHNlLGZhbHNlLHRydWUiLz4NCgkJPHVpZm9udCBuYW1lPSJGT05UX1BSRVNFTlRFUk5BTUUiIHZhbHVlPSLlrovkvZMtMTgwMzAsMTQsdHJ1ZSxmYWxzZSx0cnVlIi8+DQoJCTx1aWZvbnQgbmFtZT0iRk9OVF9QUkVTRU5URVJUSVRMRSIgdmFsdWU9IuWui+S9ky0xODAzMCwxMyxmYWxzZSxmYWxzZSx0cnVlIi8+DQoJCTx1aWZvbnQgbmFtZT0iRk9OVF9CSU9CVE4iIHZhbHVlPSLlrovkvZMtMTgwMzAsMTAsZmFsc2UsZmFsc2UsdHJ1ZSIvPg0KCQk8dWlmb250IG5hbWU9IkZPTlRfTk9URVMiIHZhbHVlPSLlrovkvZMtMTgwMzAsMTIsZmFsc2UsZmFsc2UsZmFsc2UiLz4NCgkJPHVpZm9udCBuYW1lPSJGT05UX09VVExJTkUiIHZhbHVlPSLlrovkvZMtMTgwMzAsMTIsZmFsc2UsZmFsc2UsdHJ1ZSIvPg0KCQk8dWlmb250IG5hbWU9IkZPTlRfU0VBUkNIIiB2YWx1ZT0i5a6L5L2TLTE4MDMwLDEyLGZhbHNlLGZhbHNlLHRydWUiLz4NCgkJPHVpZm9udCBuYW1lPSJGT05UX1RIVU1CIiB2YWx1ZT0i5a6L5L2TLTE4MDMwLDEwLGZhbHNlLGZhbHNlLHRydWUiLz4NCgkJPHVpZm9udCBuYW1lPSJGT05UX0JJT1dJTiIgdmFsdWU9IuWui+S9ky0xODAzMCwxMixmYWxzZSxmYWxzZSxmYWxzZSIvPg0KCQk8dWlmb250IG5hbWU9IkZPTlRfTElTVEhFQURJTkciIHZhbHVlPSLlrovkvZMtMTgwMzAsMTAsZmFsc2UsZmFsc2UsZmFsc2UiLz4NCgkJPHVpZm9udCBuYW1lPSJGT05UX1dJTlRJVExFIiB2YWx1ZT0i5a6L5L2TLTE4MDMwLDEwLGZhbHNlLGZhbHNlLHRydWUiLz4NCgkJPHVpZm9udCBuYW1lPSJGT05UX0FUVEFDSE1FTlRTIiB2YWx1ZT0i5a6L5L2TLTE4MDMwLDEyLGZhbHNlLGZhbHNlLHRydWUiLz4NCgkJPCEtLXF1aXogcG9kIGFuZCBtZXNzYWdlIGJveCB0ZXh0IGZvbnRzLS0+DQoJCTx1aWZvbnQgbmFtZT0iRk9OVF9NU0dCT1hfV0lOVElUTEUiIHZhbHVlPSLlrovkvZMtMTgwMzAsMTIsdHJ1ZSxmYWxzZSx0cnVlIi8+DQoJCTx1aWZvbnQgbmFtZT0iRk9OVF9NU0dCT1hfTVNHIiB2YWx1ZT0i5a6L5L2TLTE4MDMwLDEyLGZhbHNlLGZhbHNlLHRydWUiLz4NCgkJPHVpZm9udCBuYW1lPSJGT05UX01TR0JPWF9PUFRJT05TIiB2YWx1ZT0i5a6L5L2TLTE4MDMwLDEwLHRydWUsZmFsc2UsdHJ1ZSIvPg0KCQk8dWlmb250IG5hbWU9IkZPTlRfUVVJWlBPRF9RVUlaX1RJVExFIiB2YWx1ZT0i5a6L5L2TLTE4MDMwLDEyLHRydWUsZmFsc2UsdHJ1ZSIvPg0KCQk8dWlmb250IG5hbWU9IkZPTlRfUVVJWlBPRF9RVUlaX0FUVEVNUFQiIHZhbHVlPSLlrovkvZMtMTgwMzAsMTAsZmFsc2UsZmFsc2UsdHJ1ZSIvPg0KCQk8dWlmb250IG5hbWU9IkZPTlRfUVVJWlBPRF9RVUlaX0FUVEVNUFRfVkFMVUUiIHZhbHVlPSLlrovkvZMtMTgwMzAsMTAsdHJ1ZSxmYWxzZSx0cnVlIi8+DQoJCTx1aWZvbnQgbmFtZT0iRk9OVF9RVUlaUE9EX1FVRVNUSU9OX1NDT1JFIiB2YWx1ZT0i5a6L5L2TLTE4MDMwLDEwLGZhbHNlLGZhbHNlLHRydWUiLz4NCgkJPHVpZm9udCBuYW1lPSJGT05UX1FVSVpQT0RfUVVFU1RJT05fU0NPUkVfVkFMVUUiIHZhbHVlPSLlrovkvZMtMTgwMzAsMTAsdHJ1ZSxmYWxzZSx0cnVlIi8+DQoJCTx1aWZvbnQgbmFtZT0iRk9OVF9RVUlaUE9EX1FVRVNUSU9OX0FUVEVNUFQiIHZhbHVlPSLlrovkvZMtMTgwMzAsMTAsZmFsc2UsZmFsc2UsdHJ1ZSIvPg0KCQk8dWlmb250IG5hbWU9IkZPTlRfUVVJWlBPRF9RVUVTVElPTl9BVFRFTVBUX1ZBTFVFIiB2YWx1ZT0i5a6L5L2TLTE4MDMwLDEwLHRydWUsZmFsc2UsdHJ1ZSIvPg0KCQk8dWlmb250IG5hbWU9IkZPTlRfUVVJWlBPRF9RVUVTVElPTl9UQUciIHZhbHVlPSLlrovkvZMtMTgwMzAsMTIsdHJ1ZSxmYWxzZSx0cnVlIi8+DQoJCTx1aWZvbnQgbmFtZT0iRk9OVF9RVUlaUE9EX1FVSVpfUVVFU1RJT05fQ09VTlQiIHZhbHVlPSLlrovkvZMtMTgwMzAsMTAsZmFsc2UsZmFsc2UsdHJ1ZSIvPg0KCQk8dWlmb250IG5hbWU9IkZPTlRfUVVJWlBPRF9RVUlaX1FVRVNUSU9OX0NPVU5UX1ZBTFVFIiB2YWx1ZT0i5a6L5L2TLTE4MDMwLDEwLHRydWUsZmFsc2UsdHJ1ZSIvPg0KCQk8dWlmb250IG5hbWU9IkZPTlRfUVVJWlBPRF9RVUlaX1FVRVNUSU9OX0FUVEVNUFRFRCIgdmFsdWU9IuWui+S9ky0xODAzMCwxMCxmYWxzZSxmYWxzZSx0cnVlIi8+DQoJCTx1aWZvbnQgbmFtZT0iRk9OVF9RVUlaUE9EX1FVSVpfUVVFU1RJT05fQVRURU1QVEVEX1ZBTFVFIiB2YWx1ZT0i5a6L5L2TLTE4MDMwLDEwLHRydWUsZmFsc2UsdHJ1ZSIvPg0KCQk8dWlmb250IG5hbWU9IkZPTlRfUVVJWlBPRF9RVUlaX1NDT1JFX1RBRyIgdmFsdWU9IuWui+S9ky0xODAzMCwxMix0cnVlLGZhbHNlLHRydWUiLz4NCgkJPHVpZm9udCBuYW1lPSJGT05UX1FVSVpQT0RfUVVJWl9TQ09SRSIgdmFsdWU9IuWui+S9ky0xODAzMCwxMCxmYWxzZSxmYWxzZSx0cnVlIi8+DQoJCTx1aWZvbnQgbmFtZT0iRk9OVF9RVUlaUE9EX1FVSVpfU0NPUkVfVkFMVUUiIHZhbHVlPSLlrovkvZMtMTgwMzAsMTAsdHJ1ZSxmYWxzZSx0cnVlIi8+DQoJCTx1aWZvbnQgbmFtZT0iRk9OVF9RVUlaUE9EX1FVSVpfTUFYU0NPUkUiIHZhbHVlPSLlrovkvZMtMTgwMzAsMTAsZmFsc2UsZmFsc2UsdHJ1ZSIvPg0KCQk8dWlmb250IG5hbWU9IkZPTlRfUVVJWlBPRF9RVUlaX01BWFNDT1JFX1ZBTFVFIiB2YWx1ZT0i5a6L5L2TLTE4MDMwLDEwLHRydWUsZmFsc2UsdHJ1ZSIvPg0KCQk8dWlmb250IG5hbWU9IkZPTlRfUVVJWlBPRF9RVUlaX1BBU1NTQ09SRSIgdmFsdWU9IuWui+S9ky0xODAzMCwxMCxmYWxzZSxmYWxzZSx0cnVlIi8+DQoJCTx1aWZvbnQgbmFtZT0iRk9OVF9RVUlaUE9EX1FVSVpfUEFTU1NDT1JFX1ZBTFVFIiB2YWx1ZT0i5a6L5L2TLTE4MDMwLDEwLHRydWUsZmFsc2UsdHJ1ZSIvPg0KCQk8IS0tIHVpdGV4dCAtLT4NCgkJPCEtLSBzdWJzdGl0dXRpb246ICVuID09IHNsaWRlIG51bWJlciAtLT4NCgkJPHVpdGV4dCBuYW1lPSJVTk5BTUVEU0xJREVUSVRMRSIgdmFsdWU9IuW5u+eBr+eJhyAlbiIvPg0KCQk8IS0tIHN1YnN0aXR1dGlvbjogJW4gPT0gc2xpZGUgbnVtYmVyIC0tPg0KCQk8IS0tIHN1YnN0aXR1dGlvbjogJXQgPT0gdG90YWwgc2xpZGUgY291bnQgLS0+DQoJCTx1aXRleHQgbmFtZT0iU0NSVUJCQVJTVEFUVVNfU0xJREVJTkZPIiB2YWx1ZT0i5bm754Gv54mHICVuIC8gJXQgfCAiLz4NCgkJPHVpdGV4dCBuYW1lPSJTQ1JVQkJBUlNUQVRVU19TVE9QUEVEIiB2YWx1ZT0i5bey5YGc5q2iIi8+DQoJCTx1aXRleHQgbmFtZT0iU0NSVUJCQVJTVEFUVVNfUExBWUlORyIgdmFsdWU9Iuato+WcqOaSreaUviIvPg0KCQk8dWl0ZXh0IG5hbWU9IlNDUlVCQkFSU1RBVFVTX05PQVVESU8iIHZhbHVlPSLml6Dpn7PpopEiLz4NCgkJPHVpdGV4dCBuYW1lPSJTQ1JVQkJBUlNUQVRVU19WSURQTEFZSU5HIiB2YWx1ZT0i6KeG6aKR5pKt5pS+Ii8+DQoJCTx1aXRleHQgbmFtZT0iU0NSVUJCQVJTVEFUVVNfTE9BRElORyIgdmFsdWU9Iuato+WcqOi9veWFpSIvPg0KCQk8dWl0ZXh0IG5hbWU9IlNDUlVCQkFSU1RBVFVTX0JVRkZFUklORyIgdmFsdWU9Iuato+WcqOi/m+ihjOe8k+WGsuWkhOeQhiIvPg0KCQk8dWl0ZXh0IG5hbWU9IlNDUlVCQkFSU1RBVFVTX1FVRVNUSU9OIiB2YWx1ZT0i5Zue562U6Zeu6aKYIi8+DQoJCTx1aXRleHQgbmFtZT0iU0NSVUJCQVJTVEFUVVNfUkVWSUVXUVVJWiIgdmFsdWU9Iuato+WcqOWuoemYhea1i+mqjCIvPg0KCQk8IS0tIHN1YnN0aXR1dGlvbjogJW0gPT0gbWludXRlcyByZW1haW5pbmcgLS0+DQoJCTwhLS0gc3Vic3RpdHV0aW9uOiAlcyA9PSBzZWNvbmRzIHJlbWFpbmluZyAtLT4NCgkJPHVpdGV4dCBuYW1lPSJFTEFQU0VEIiB2YWx1ZT0i5Ymp5L2ZICVtIOWIhumSnyAlcyDnp5IiLz4NCgkJPHVpdGV4dCBuYW1lPSJOT1RGT1VORCIgdmFsdWU9IuacquaJvuWIsOS7u+S9leWGheWuuSIvPg0KCQk8dWl0ZXh0IG5hbWU9IkFUVEFDSE1FTlRTIiB2YWx1ZT0i6ZmE5Lu2Ii8+DQoJCTwhLS0gc3Vic3RpdHV0aW9uOiAlcCA9PSBjdXJyZW50IHNwZWFrZXIncyB0aXRsZSAtLT4NCgkJPHVpdGV4dCBuYW1lPSJCSU9XSU5fVElUTEUiIHZhbHVlPSLkuKrkurrnroDku4s6ICVwIi8+DQoJCTx1aXRleHQgbmFtZT0iQklPQlROX1RJVExFIiB2YWx1ZT0i5Liq5Lq6566A5LuLIi8+DQoJCTx1aXRleHQgbmFtZT0iRElWSURFUkJUTl9USVRMRSIgdmFsdWU9InwiLz4NCgkJPHVpdGV4dCBuYW1lPSJDT05UQUNUQlROX1RJVExFIiB2YWx1ZT0i6IGU57O75pa55byPIi8+DQoJCTx1aXRleHQgbmFtZT0iVEFCX1FVSVoiIHZhbHVlPSLmtYvpqowiLz4NCgkJPHVpdGV4dCBuYW1lPSJUQUJfT1VUTElORSIgdmFsdWU9IuWkp+e6siIvPg0KCQk8dWl0ZXh0IG5hbWU9IlRBQl9USFVNQiIgdmFsdWU9Iue8qeeVpeWbviIvPg0KCQk8dWl0ZXh0IG5hbWU9IlRBQl9OT1RFUyIgdmFsdWU9IuWkh+azqCIvPg0KCQk8dWl0ZXh0IG5hbWU9IlRBQl9TRUFSQ0giIHZhbHVlPSLmkJzntKIiLz4NCgkJPHVpdGV4dCBuYW1lPSJTTElERV9IRUFESU5HIiB2YWx1ZT0i5bm754Gv54mH5qCH6aKYIi8+DQoJCTx1aXRleHQgbmFtZT0iRFVSQVRJT05fSEVBRElORyIgdmFsdWU9IuaMgee7reaXtumXtCIvPg0KCQk8dWl0ZXh0IG5hbWU9IlNFQVJDSF9IRUFESU5HIiB2YWx1ZT0i5pCc57Si5paH5pysOiIvPg0KCQk8dWl0ZXh0IG5hbWU9IlRIVU1CX0hFQURJTkciIHZhbHVlPSLlubvnga/niYciLz4NCgkJPHVpdGV4dCBuYW1lPSJUSFVNQl9JTkZPIiB2YWx1ZT0i5bm754Gv54mH5qCH6aKYL+aMgee7reaXtumXtCIvPg0KCQk8dWl0ZXh0IG5hbWU9IkFUVEFDSE5BTUVfSEVBRElORyIgdmFsdWU9IuaWh+S7tuWQjSIvPg0KCQk8dWl0ZXh0IG5hbWU9IkFUVEFDSFNJWkVfSEVBRElORyIgdmFsdWU9IuWkp+WwjyIvPg0KCQk8dWl0ZXh0IG5hbWU9IlNMSURFX05PVEVTIiB2YWx1ZT0i5bm754Gv54mH5aSH5rOoIi8+DQoJCTwhLS1xdWl6IHBvZCBhbmQgbWVzc2FnZSBib3ggdGV4dHMtLT4NCgkJPHVpdGV4dCBuYW1lPSJRVUlaUE9EX1FVSVpfQVRURU1QVCIgdmFsdWU9Iua1i+mqjOWwneivleasoeaVsDoiLz4NCgkJPHVpdGV4dCBuYW1lPSJRVUlaUE9EX1FVSVpfQVRURU1QVF9WQUxVRSIgdmFsdWU9IuesrCAlbiDmrKHvvIzlhbEgJXQg5qyhIi8+DQoJCTx1aXRleHQgbmFtZT0iUVVJWlBPRF9RVUlaX1NDT1JFIiB2YWx1ZT0i5b6X5YiGOiIvPg0KCQk8dWl0ZXh0IG5hbWU9IlFVSVpQT0RfUVVJWl9QQVNTU0NPUkUiIHZhbHVlPSLlj4rmoLzliIbmlbA6Ii8+DQoJCTx1aXRleHQgbmFtZT0iUVVJWlBPRF9RVUlaX01BWFNDT1JFIiB2YWx1ZT0i5pyA6auY5YiG5pWwOiIvPg0KCQk8dWl0ZXh0IG5hbWU9IlFVSVpQT0RfUVVFU0FUTVBUX1NUUiIgdmFsdWU9IuWwneivleasoeaVsDog56ysICVuIOasoe+8jOWFsSAldCDmrKEiLz4NCgkJPHVpdGV4dCBuYW1lPSJRVUlaUE9EX1FVRVNUWVBFX1NUUiIgdmFsdWU9Iuexu+WeizogJXMiLz4NCgkJPHVpdGV4dCBuYW1lPSJRVUlaUE9EX1FVRVNUWVBFX0dSRCIgdmFsdWU9IuivhOe6pyIvPg0KCQk8dWl0ZXh0IG5hbWU9IlFVSVpQT0RfUVVFU1RZUEVfU1ZZIiB2YWx1ZT0i6LCD5p+lIi8+DQoJCTx1aXRleHQgbmFtZT0iUVVJWlBPRF9RVUlaQVRNUFRfSU5GIiB2YWx1ZT0i5peg6ZmQIi8+DQoJCTx1aXRleHQgbmFtZT0iUVVJWlBPRF9RVUVTQVRNUFRfSU5GIiB2YWx1ZT0i5peg6ZmQIi8+DQoJCTx1aXRleHQgbmFtZT0iV0FSTklOR01TR19ZRVNTVFJJTkciIHZhbHVlPSLmmK8iLz4NCgkJPHVpdGV4dCBuYW1lPSJXQVJOSU5HTVNHX05PU1RSSU5HIiB2YWx1ZT0i5ZCmIi8+DQoJCTx1aXRleHQgbmFtZT0iV0FSTklOR01TR19USVRMRVNUUklORyIgdmFsdWU9Iua1i+mqjOWvvOiIquitpuWRiiIvPg0KCQk8dWl0ZXh0IG5hbWU9IldBUk5JTkdNU0dfTVNHU1RSSU5HIiB2YWx1ZT0i5q2k5rWL6aqM5Lit5pyJ5pyq5bCd6K+V5L2c562U55qE6Zeu6aKY44CCJiN4QTsmI3hBO+WNleWHu+KAnOaYr+KAnemAgOWHuuatpOa1i+mqjOOAguWNleWHu+KAnOWQpuKAnee7p+e7rea1i+mqjOOAgiIvPg0KCQk8dWl0ZXh0IG5hbWU9IklORk9STUFUSU9OX0gyNjRfRkxBU0hQTEFZRVIiIHZhbHVlPSLlvZPliY3lronoo4XlnKjmgqjnmoTorqHnrpfmnLrkuIrnmoQgRmxhc2ggUGxheWVyIOeJiOacrOS4jeaUr+aMgeivpeinhumikeOAguWNleWHu+inhumikeWMuuWfn+S4i+i9veacgOaWsOeJiOacrOeahCBGbGFzaCBQbGF5ZXLjgIIiLz4NCgkJPCEtLSBzdWJzdGl0dXRpb246ICVwID09IHByZXNlbnRhdGlvbiB0aXRsZSAtLT4NCgkJPCEtLSBzdWJzdGl0dXRpb246ICVzID09IHNsaWRlIHRpdGxlIC0tPg0KCQk8IS0tIHN1YnN0aXR1dGlvbjogJW4gPT0gc2xpZGUgbnVtYmVyIC0tPg0KCQk8dWl0ZXh0IG5hbWU9IkJPT0tNQVJLIiB2YWx1ZT0iQWRvYmUgUHJlc2VudGVyIC0gJXAiLz4NCgkJPCEtLSBzdWJzdGl0dXRpb246ICVwID09IHByZXNlbnRhdGlvbiB0aXRsZSAtLT4NCgkJPCEtLSBzdWJzdGl0dXRpb246ICVzID09IHNsaWRlIHRpdGxlIC0tPg0KCQk8IS0tIHN1YnN0aXR1dGlvbjogJW4gPT0gc2xpZGUgbnVtYmVyIC0tPg0KCQk8dWl0ZXh0IG5hbWU9IkJPT0tNQVJLU0xJREUiIHZhbHVlPSJBZG9iZSBQcmVzZW50ZXIgLSAlcCAlcyIvPg0KCQk8dWl0ZXh0IG5hbWU9IlNIT1dTSURFQkFSIiB2YWx1ZT0i5ZCR5Y+C5Yqg6ICF5pi+56S65o+Q6KaB5qCPIi8+DQoJCTx1aXRleHQgbmFtZT0iTVVURSIgdmFsdWU9IumdmemfsyIvPg0KCQk8dWl0ZXh0IG5hbWU9IkRPQ1dSQVBfVElUTEUiIHZhbHVlPSJQcmVzZW50ZXIg5paH5Lu26ZmE5Lu2Ii8+DQoJCTx1aXRleHQgbmFtZT0iRE9DV1JBUF9NU0ciIHZhbHVlPSLkv53lrZjliLDmiJHnmoTorqHnrpfmnLoiLz4NCgkJPHVpdGV4dCBuYW1lPSJET0NXUkFQX1BST01QVCIgdmFsdWU9IuWNleWHu+S7peS4i+i9vSIvPg0KCTwvbGFuZ3VhZ2U+DQo8L2NvbmZpZ3VyYXRpb24+DQo="/>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PPSNARRATIONPROPS" val="P:\Duke\10_1_1\proc wav\10_1_1_10.wav"/>
  <p:tag name="PPSNARRATION" val="10,2032080588,P:\Duke\Completed\10_1_1\comp10_unit1-1_lecture_slides\Media.ppcx"/>
</p:tagLst>
</file>

<file path=ppt/tags/tag11.xml><?xml version="1.0" encoding="utf-8"?>
<p:tagLst xmlns:a="http://schemas.openxmlformats.org/drawingml/2006/main" xmlns:r="http://schemas.openxmlformats.org/officeDocument/2006/relationships" xmlns:p="http://schemas.openxmlformats.org/presentationml/2006/main">
  <p:tag name="PPSNARRATIONPROPS" val="P:\Duke\10_1_1\proc wav\10_1_1_11.wav"/>
  <p:tag name="PPSNARRATION" val="11,2032080588,P:\Duke\Completed\10_1_1\comp10_unit1-1_lecture_slides\Media.ppcx"/>
</p:tagLst>
</file>

<file path=ppt/tags/tag12.xml><?xml version="1.0" encoding="utf-8"?>
<p:tagLst xmlns:a="http://schemas.openxmlformats.org/drawingml/2006/main" xmlns:r="http://schemas.openxmlformats.org/officeDocument/2006/relationships" xmlns:p="http://schemas.openxmlformats.org/presentationml/2006/main">
  <p:tag name="PPSNARRATIONPROPS" val="P:\Duke\10_1_1\proc wav\10_1_1_12.wav"/>
  <p:tag name="PPSNARRATION" val="12,2032080588,P:\Duke\Completed\10_1_1\comp10_unit1-1_lecture_slides\Media.ppcx"/>
</p:tagLst>
</file>

<file path=ppt/tags/tag13.xml><?xml version="1.0" encoding="utf-8"?>
<p:tagLst xmlns:a="http://schemas.openxmlformats.org/drawingml/2006/main" xmlns:r="http://schemas.openxmlformats.org/officeDocument/2006/relationships" xmlns:p="http://schemas.openxmlformats.org/presentationml/2006/main">
  <p:tag name="PPSNARRATIONPROPS" val="P:\Duke\10_1_1\proc wav\10_1_1_13.wav"/>
  <p:tag name="PPSNARRATION" val="13,2032080588,P:\Duke\Completed\10_1_1\comp10_unit1-1_lecture_slides\Media.ppcx"/>
</p:tagLst>
</file>

<file path=ppt/tags/tag14.xml><?xml version="1.0" encoding="utf-8"?>
<p:tagLst xmlns:a="http://schemas.openxmlformats.org/drawingml/2006/main" xmlns:r="http://schemas.openxmlformats.org/officeDocument/2006/relationships" xmlns:p="http://schemas.openxmlformats.org/presentationml/2006/main">
  <p:tag name="PPSNARRATIONPROPS" val="P:\Duke\10_1_1\proc wav\10_1_1_14.wav"/>
  <p:tag name="PPSNARRATION" val="14,2032080588,P:\Duke\Completed\10_1_1\comp10_unit1-1_lecture_slides\Media.ppcx"/>
</p:tagLst>
</file>

<file path=ppt/tags/tag15.xml><?xml version="1.0" encoding="utf-8"?>
<p:tagLst xmlns:a="http://schemas.openxmlformats.org/drawingml/2006/main" xmlns:r="http://schemas.openxmlformats.org/officeDocument/2006/relationships" xmlns:p="http://schemas.openxmlformats.org/presentationml/2006/main">
  <p:tag name="PPSNARRATIONPROPS" val="P:\Duke\10_1_1\proc wav\10_1_1_16.wav"/>
  <p:tag name="PPSNARRATION" val="16,2032080588,P:\Duke\Completed\10_1_1\comp10_unit1-1_lecture_slides\Media.ppcx"/>
</p:tagLst>
</file>

<file path=ppt/tags/tag16.xml><?xml version="1.0" encoding="utf-8"?>
<p:tagLst xmlns:a="http://schemas.openxmlformats.org/drawingml/2006/main" xmlns:r="http://schemas.openxmlformats.org/officeDocument/2006/relationships" xmlns:p="http://schemas.openxmlformats.org/presentationml/2006/main">
  <p:tag name="PPSNARRATIONPROPS" val="P:\Duke\10_1_1\proc wav\10_1_1_20.wav"/>
  <p:tag name="PPSNARRATION" val="20,2032080588,P:\Duke\Completed\10_1_1\comp10_unit1-1_lecture_slides\Media.ppcx"/>
</p:tagLst>
</file>

<file path=ppt/tags/tag17.xml><?xml version="1.0" encoding="utf-8"?>
<p:tagLst xmlns:a="http://schemas.openxmlformats.org/drawingml/2006/main" xmlns:r="http://schemas.openxmlformats.org/officeDocument/2006/relationships" xmlns:p="http://schemas.openxmlformats.org/presentationml/2006/main">
  <p:tag name="PPSNARRATIONPROPS" val="P:\Duke\10_1_1\proc wav\10_1_1_17.wav"/>
  <p:tag name="PPSNARRATION" val="17,2032080588,P:\Duke\Completed\10_1_1\comp10_unit1-1_lecture_slides\Media.ppcx"/>
</p:tagLst>
</file>

<file path=ppt/tags/tag18.xml><?xml version="1.0" encoding="utf-8"?>
<p:tagLst xmlns:a="http://schemas.openxmlformats.org/drawingml/2006/main" xmlns:r="http://schemas.openxmlformats.org/officeDocument/2006/relationships" xmlns:p="http://schemas.openxmlformats.org/presentationml/2006/main">
  <p:tag name="PPSNARRATIONPROPS" val="P:\Duke\10_1_1\proc wav\10_1_1_21.wav"/>
  <p:tag name="PPSNARRATION" val="21,2032080588,P:\Duke\Completed\10_1_1\comp10_unit1-1_lecture_slides\Media.ppcx"/>
</p:tagLst>
</file>

<file path=ppt/tags/tag19.xml><?xml version="1.0" encoding="utf-8"?>
<p:tagLst xmlns:a="http://schemas.openxmlformats.org/drawingml/2006/main" xmlns:r="http://schemas.openxmlformats.org/officeDocument/2006/relationships" xmlns:p="http://schemas.openxmlformats.org/presentationml/2006/main">
  <p:tag name="PPSNARRATIONPROPS" val="P:\Duke\10_1_1\proc wav\10_1_1_22.wav"/>
  <p:tag name="PPSNARRATION" val="22,2032080588,P:\Duke\Completed\10_1_1\comp10_unit1-1_lecture_slides\Media.ppcx"/>
</p:tagLst>
</file>

<file path=ppt/tags/tag2.xml><?xml version="1.0" encoding="utf-8"?>
<p:tagLst xmlns:a="http://schemas.openxmlformats.org/drawingml/2006/main" xmlns:r="http://schemas.openxmlformats.org/officeDocument/2006/relationships" xmlns:p="http://schemas.openxmlformats.org/presentationml/2006/main">
  <p:tag name="PPSNARRATIONPROPS" val="P:\Duke\10_1_1\proc wav\10_1_1_4.wav"/>
  <p:tag name="PPSNARRATION" val="4,2032080588,P:\Duke\Completed\10_1_1\comp10_unit1-1_lecture_slides\Media.ppcx"/>
</p:tagLst>
</file>

<file path=ppt/tags/tag20.xml><?xml version="1.0" encoding="utf-8"?>
<p:tagLst xmlns:a="http://schemas.openxmlformats.org/drawingml/2006/main" xmlns:r="http://schemas.openxmlformats.org/officeDocument/2006/relationships" xmlns:p="http://schemas.openxmlformats.org/presentationml/2006/main">
  <p:tag name="PPSNARRATIONPROPS" val="P:\Duke\10_1_1\proc wav\10_1_1_27.wav"/>
  <p:tag name="PPSNARRATION" val="27,2032080588,P:\Duke\Completed\10_1_1\comp10_unit1-1_lecture_slides\Media.ppcx"/>
</p:tagLst>
</file>

<file path=ppt/tags/tag21.xml><?xml version="1.0" encoding="utf-8"?>
<p:tagLst xmlns:a="http://schemas.openxmlformats.org/drawingml/2006/main" xmlns:r="http://schemas.openxmlformats.org/officeDocument/2006/relationships" xmlns:p="http://schemas.openxmlformats.org/presentationml/2006/main">
  <p:tag name="PPSNARRATIONPROPS" val="P:\Duke\10_1_1\proc wav\10_1_1_24.wav"/>
  <p:tag name="PPSNARRATION" val="24,2032080588,P:\Duke\Completed\10_1_1\comp10_unit1-1_lecture_slides\Media.ppcx"/>
</p:tagLst>
</file>

<file path=ppt/tags/tag22.xml><?xml version="1.0" encoding="utf-8"?>
<p:tagLst xmlns:a="http://schemas.openxmlformats.org/drawingml/2006/main" xmlns:r="http://schemas.openxmlformats.org/officeDocument/2006/relationships" xmlns:p="http://schemas.openxmlformats.org/presentationml/2006/main">
  <p:tag name="PPSNARRATIONPROPS" val="P:\Duke\10_1_1\proc wav\10_1_1_25.wav"/>
  <p:tag name="PPSNARRATION" val="25,2032080588,P:\Duke\Completed\10_1_1\comp10_unit1-1_lecture_slides\Media.ppcx"/>
</p:tagLst>
</file>

<file path=ppt/tags/tag23.xml><?xml version="1.0" encoding="utf-8"?>
<p:tagLst xmlns:a="http://schemas.openxmlformats.org/drawingml/2006/main" xmlns:r="http://schemas.openxmlformats.org/officeDocument/2006/relationships" xmlns:p="http://schemas.openxmlformats.org/presentationml/2006/main">
  <p:tag name="PPSNARRATIONPROPS" val="P:\Duke\10_1_1\proc wav\10_1_1_26.wav"/>
  <p:tag name="PPSNARRATION" val="26,2032080588,P:\Duke\Completed\10_1_1\comp10_unit1-1_lecture_slides\Media.ppcx"/>
</p:tagLst>
</file>

<file path=ppt/tags/tag24.xml><?xml version="1.0" encoding="utf-8"?>
<p:tagLst xmlns:a="http://schemas.openxmlformats.org/drawingml/2006/main" xmlns:r="http://schemas.openxmlformats.org/officeDocument/2006/relationships" xmlns:p="http://schemas.openxmlformats.org/presentationml/2006/main">
  <p:tag name="PPSNARRATIONPROPS" val="P:\Duke\10_1_1\proc wav\10_1_1_28.wav"/>
  <p:tag name="PPSNARRATION" val="28,2032080588,P:\Duke\Completed\10_1_1\comp10_unit1-1_lecture_slides\Media.ppcx"/>
</p:tagLst>
</file>

<file path=ppt/tags/tag25.xml><?xml version="1.0" encoding="utf-8"?>
<p:tagLst xmlns:a="http://schemas.openxmlformats.org/drawingml/2006/main" xmlns:r="http://schemas.openxmlformats.org/officeDocument/2006/relationships" xmlns:p="http://schemas.openxmlformats.org/presentationml/2006/main">
  <p:tag name="PPSNARRATIONPROPS" val="P:\Duke\10_1_2\proc wav\10_1_2_5.wav"/>
  <p:tag name="PPSNARRATION" val="5,625164717,P:\Duke\Completed\10_1_2\10_1_2_Lecture_Trans\7\Media.ppcx"/>
</p:tagLst>
</file>

<file path=ppt/tags/tag26.xml><?xml version="1.0" encoding="utf-8"?>
<p:tagLst xmlns:a="http://schemas.openxmlformats.org/drawingml/2006/main" xmlns:r="http://schemas.openxmlformats.org/officeDocument/2006/relationships" xmlns:p="http://schemas.openxmlformats.org/presentationml/2006/main">
  <p:tag name="PPSNARRATIONPROPS" val="P:\Duke\10_1_2\proc wav\10_1_2_6.wav"/>
  <p:tag name="PPSNARRATION" val="6,625164717,P:\Duke\Completed\10_1_2\10_1_2_Lecture_Trans\7\Media.ppcx"/>
</p:tagLst>
</file>

<file path=ppt/tags/tag27.xml><?xml version="1.0" encoding="utf-8"?>
<p:tagLst xmlns:a="http://schemas.openxmlformats.org/drawingml/2006/main" xmlns:r="http://schemas.openxmlformats.org/officeDocument/2006/relationships" xmlns:p="http://schemas.openxmlformats.org/presentationml/2006/main">
  <p:tag name="PPSNARRATIONPROPS" val="P:\Duke\10_1_2\proc wav\10_1_2_7.wav"/>
  <p:tag name="PPSNARRATION" val="7,625164717,P:\Duke\Completed\10_1_2\10_1_2_Lecture_Trans\7\Media.ppcx"/>
</p:tagLst>
</file>

<file path=ppt/tags/tag28.xml><?xml version="1.0" encoding="utf-8"?>
<p:tagLst xmlns:a="http://schemas.openxmlformats.org/drawingml/2006/main" xmlns:r="http://schemas.openxmlformats.org/officeDocument/2006/relationships" xmlns:p="http://schemas.openxmlformats.org/presentationml/2006/main">
  <p:tag name="PPSNARRATIONPROPS" val="P:\Duke\10_1_2\proc wav\10_1_2_8.wav"/>
  <p:tag name="PPSNARRATION" val="8,625164717,P:\Duke\Completed\10_1_2\10_1_2_Lecture_Trans\7\Media.ppcx"/>
</p:tagLst>
</file>

<file path=ppt/tags/tag29.xml><?xml version="1.0" encoding="utf-8"?>
<p:tagLst xmlns:a="http://schemas.openxmlformats.org/drawingml/2006/main" xmlns:r="http://schemas.openxmlformats.org/officeDocument/2006/relationships" xmlns:p="http://schemas.openxmlformats.org/presentationml/2006/main">
  <p:tag name="PPSNARRATIONPROPS" val="P:\Duke\10_1_2\proc wav\10_1_2_9.wav"/>
  <p:tag name="PPSNARRATION" val="9,625164717,P:\Duke\Completed\10_1_2\10_1_2_Lecture_Trans\7\Media.ppcx"/>
</p:tagLst>
</file>

<file path=ppt/tags/tag3.xml><?xml version="1.0" encoding="utf-8"?>
<p:tagLst xmlns:a="http://schemas.openxmlformats.org/drawingml/2006/main" xmlns:r="http://schemas.openxmlformats.org/officeDocument/2006/relationships" xmlns:p="http://schemas.openxmlformats.org/presentationml/2006/main">
  <p:tag name="PPSNARRATIONPROPS" val="P:\Duke\10_1_1\proc wav\10_1_1_19.wav"/>
  <p:tag name="PPSNARRATION" val="19,2032080588,P:\Duke\Completed\10_1_1\comp10_unit1-1_lecture_slides\Media.ppcx"/>
</p:tagLst>
</file>

<file path=ppt/tags/tag30.xml><?xml version="1.0" encoding="utf-8"?>
<p:tagLst xmlns:a="http://schemas.openxmlformats.org/drawingml/2006/main" xmlns:r="http://schemas.openxmlformats.org/officeDocument/2006/relationships" xmlns:p="http://schemas.openxmlformats.org/presentationml/2006/main">
  <p:tag name="PPSNARRATIONPROPS" val="P:\Duke\10_1_2\proc wav\10_1_2_10.wav"/>
  <p:tag name="PPSNARRATION" val="10,625164717,P:\Duke\Completed\10_1_2\10_1_2_Lecture_Trans\7\Media.ppcx"/>
</p:tagLst>
</file>

<file path=ppt/tags/tag31.xml><?xml version="1.0" encoding="utf-8"?>
<p:tagLst xmlns:a="http://schemas.openxmlformats.org/drawingml/2006/main" xmlns:r="http://schemas.openxmlformats.org/officeDocument/2006/relationships" xmlns:p="http://schemas.openxmlformats.org/presentationml/2006/main">
  <p:tag name="PPSNARRATIONPROPS" val="P:\Duke\10_1_2\proc wav\10_1_2_11.wav"/>
  <p:tag name="PPSNARRATION" val="11,625164717,P:\Duke\Completed\10_1_2\10_1_2_Lecture_Trans\7\Media.ppcx"/>
</p:tagLst>
</file>

<file path=ppt/tags/tag32.xml><?xml version="1.0" encoding="utf-8"?>
<p:tagLst xmlns:a="http://schemas.openxmlformats.org/drawingml/2006/main" xmlns:r="http://schemas.openxmlformats.org/officeDocument/2006/relationships" xmlns:p="http://schemas.openxmlformats.org/presentationml/2006/main">
  <p:tag name="PPSNARRATIONPROPS" val="P:\Duke\10_1_2\proc wav\10_1_2_12.wav"/>
  <p:tag name="PPSNARRATION" val="12,625164717,P:\Duke\Completed\10_1_2\10_1_2_Lecture_Trans\7\Media.ppcx"/>
</p:tagLst>
</file>

<file path=ppt/tags/tag33.xml><?xml version="1.0" encoding="utf-8"?>
<p:tagLst xmlns:a="http://schemas.openxmlformats.org/drawingml/2006/main" xmlns:r="http://schemas.openxmlformats.org/officeDocument/2006/relationships" xmlns:p="http://schemas.openxmlformats.org/presentationml/2006/main">
  <p:tag name="PPSNARRATIONPROPS" val="P:\Duke\10_1_2\proc wav\10_1_2_13.wav"/>
  <p:tag name="PPSNARRATION" val="13,625164717,P:\Duke\Completed\10_1_2\10_1_2_Lecture_Trans\7\Media.ppcx"/>
</p:tagLst>
</file>

<file path=ppt/tags/tag34.xml><?xml version="1.0" encoding="utf-8"?>
<p:tagLst xmlns:a="http://schemas.openxmlformats.org/drawingml/2006/main" xmlns:r="http://schemas.openxmlformats.org/officeDocument/2006/relationships" xmlns:p="http://schemas.openxmlformats.org/presentationml/2006/main">
  <p:tag name="PPSNARRATIONPROPS" val="P:\Duke\10_1_2\proc wav\10_1_2_14.wav"/>
  <p:tag name="PPSNARRATION" val="14,625164717,P:\Duke\Completed\10_1_2\10_1_2_Lecture_Trans\7\Media.ppcx"/>
</p:tagLst>
</file>

<file path=ppt/tags/tag35.xml><?xml version="1.0" encoding="utf-8"?>
<p:tagLst xmlns:a="http://schemas.openxmlformats.org/drawingml/2006/main" xmlns:r="http://schemas.openxmlformats.org/officeDocument/2006/relationships" xmlns:p="http://schemas.openxmlformats.org/presentationml/2006/main">
  <p:tag name="PPSNARRATIONPROPS" val="P:\Duke\10_1_2\proc wav\10_1_2_16.wav"/>
  <p:tag name="PPSNARRATION" val="16,625164717,P:\Duke\Completed\10_1_2\10_1_2_Lecture_Trans\7\Media.ppcx"/>
</p:tagLst>
</file>

<file path=ppt/tags/tag36.xml><?xml version="1.0" encoding="utf-8"?>
<p:tagLst xmlns:a="http://schemas.openxmlformats.org/drawingml/2006/main" xmlns:r="http://schemas.openxmlformats.org/officeDocument/2006/relationships" xmlns:p="http://schemas.openxmlformats.org/presentationml/2006/main">
  <p:tag name="PPSNARRATIONPROPS" val="P:\Duke\10_1_2\proc wav\10_1_2_17.wav"/>
  <p:tag name="PPSNARRATION" val="17,625164717,P:\Duke\Completed\10_1_2\10_1_2_Lecture_Trans\7\Media.ppcx"/>
</p:tagLst>
</file>

<file path=ppt/tags/tag37.xml><?xml version="1.0" encoding="utf-8"?>
<p:tagLst xmlns:a="http://schemas.openxmlformats.org/drawingml/2006/main" xmlns:r="http://schemas.openxmlformats.org/officeDocument/2006/relationships" xmlns:p="http://schemas.openxmlformats.org/presentationml/2006/main">
  <p:tag name="PPSNARRATIONPROPS" val="P:\Duke\10_1_2\proc wav\10_1_2_18.wav"/>
  <p:tag name="PPSNARRATION" val="18,625164717,P:\Duke\Completed\10_1_2\10_1_2_Lecture_Trans\7\Media.ppcx"/>
</p:tagLst>
</file>

<file path=ppt/tags/tag38.xml><?xml version="1.0" encoding="utf-8"?>
<p:tagLst xmlns:a="http://schemas.openxmlformats.org/drawingml/2006/main" xmlns:r="http://schemas.openxmlformats.org/officeDocument/2006/relationships" xmlns:p="http://schemas.openxmlformats.org/presentationml/2006/main">
  <p:tag name="PPSNARRATIONPROPS" val="P:\Duke\10_1_2\proc wav\10_1_2_19.wav"/>
  <p:tag name="PPSNARRATION" val="19,625164717,P:\Duke\Completed\10_1_2\10_1_2_Lecture_Trans\7\Media.ppcx"/>
</p:tagLst>
</file>

<file path=ppt/tags/tag39.xml><?xml version="1.0" encoding="utf-8"?>
<p:tagLst xmlns:a="http://schemas.openxmlformats.org/drawingml/2006/main" xmlns:r="http://schemas.openxmlformats.org/officeDocument/2006/relationships" xmlns:p="http://schemas.openxmlformats.org/presentationml/2006/main">
  <p:tag name="PPSNARRATIONPROPS" val="P:\Duke\10_1_2\proc wav\10_1_2_20.wav"/>
  <p:tag name="PPSNARRATION" val="20,625164717,P:\Duke\Completed\10_1_2\10_1_2_Lecture_Trans\7\Media.ppcx"/>
</p:tagLst>
</file>

<file path=ppt/tags/tag4.xml><?xml version="1.0" encoding="utf-8"?>
<p:tagLst xmlns:a="http://schemas.openxmlformats.org/drawingml/2006/main" xmlns:r="http://schemas.openxmlformats.org/officeDocument/2006/relationships" xmlns:p="http://schemas.openxmlformats.org/presentationml/2006/main">
  <p:tag name="PPSNARRATIONPROPS" val="P:\Duke\10_1_1\proc wav\10_1_1_19.wav"/>
  <p:tag name="PPSNARRATION" val="19,2032080588,P:\Duke\Completed\10_1_1\comp10_unit1-1_lecture_slides\Media.ppcx"/>
</p:tagLst>
</file>

<file path=ppt/tags/tag40.xml><?xml version="1.0" encoding="utf-8"?>
<p:tagLst xmlns:a="http://schemas.openxmlformats.org/drawingml/2006/main" xmlns:r="http://schemas.openxmlformats.org/officeDocument/2006/relationships" xmlns:p="http://schemas.openxmlformats.org/presentationml/2006/main">
  <p:tag name="PPSNARRATIONPROPS" val="P:\Duke\10_1_2\proc wav\10_1_2_21.wav"/>
  <p:tag name="PPSNARRATION" val="21,625164717,P:\Duke\Completed\10_1_2\10_1_2_Lecture_Trans\7\Media.ppcx"/>
</p:tagLst>
</file>

<file path=ppt/tags/tag41.xml><?xml version="1.0" encoding="utf-8"?>
<p:tagLst xmlns:a="http://schemas.openxmlformats.org/drawingml/2006/main" xmlns:r="http://schemas.openxmlformats.org/officeDocument/2006/relationships" xmlns:p="http://schemas.openxmlformats.org/presentationml/2006/main">
  <p:tag name="PPSNARRATIONPROPS" val="P:\Duke\10_1_2\proc wav\10_1_2_22.wav"/>
  <p:tag name="PPSNARRATION" val="22,625164717,P:\Duke\Completed\10_1_2\10_1_2_Lecture_Trans\7\Media.ppcx"/>
</p:tagLst>
</file>

<file path=ppt/tags/tag42.xml><?xml version="1.0" encoding="utf-8"?>
<p:tagLst xmlns:a="http://schemas.openxmlformats.org/drawingml/2006/main" xmlns:r="http://schemas.openxmlformats.org/officeDocument/2006/relationships" xmlns:p="http://schemas.openxmlformats.org/presentationml/2006/main">
  <p:tag name="PPSNARRATIONPROPS" val="P:\Duke\10_1_2\proc wav\10_1_2_23.wav"/>
  <p:tag name="PPSNARRATION" val="23,625164717,P:\Duke\Completed\10_1_2\10_1_2_Lecture_Trans\7\Media.ppcx"/>
</p:tagLst>
</file>

<file path=ppt/tags/tag43.xml><?xml version="1.0" encoding="utf-8"?>
<p:tagLst xmlns:a="http://schemas.openxmlformats.org/drawingml/2006/main" xmlns:r="http://schemas.openxmlformats.org/officeDocument/2006/relationships" xmlns:p="http://schemas.openxmlformats.org/presentationml/2006/main">
  <p:tag name="PPSNARRATIONPROPS" val="P:\Duke\10_1_2\proc wav\10_1_2_24.wav"/>
  <p:tag name="PPSNARRATION" val="24,625164717,P:\Duke\Completed\10_1_2\10_1_2_Lecture_Trans\7\Media.ppcx"/>
</p:tagLst>
</file>

<file path=ppt/tags/tag44.xml><?xml version="1.0" encoding="utf-8"?>
<p:tagLst xmlns:a="http://schemas.openxmlformats.org/drawingml/2006/main" xmlns:r="http://schemas.openxmlformats.org/officeDocument/2006/relationships" xmlns:p="http://schemas.openxmlformats.org/presentationml/2006/main">
  <p:tag name="PPSNARRATIONPROPS" val="P:\Duke\10_1_2\proc wav\10_1_2_25.wav"/>
  <p:tag name="PPSNARRATION" val="25,625164717,P:\Duke\Completed\10_1_2\10_1_2_Lecture_Trans\7\Media.ppcx"/>
</p:tagLst>
</file>

<file path=ppt/tags/tag5.xml><?xml version="1.0" encoding="utf-8"?>
<p:tagLst xmlns:a="http://schemas.openxmlformats.org/drawingml/2006/main" xmlns:r="http://schemas.openxmlformats.org/officeDocument/2006/relationships" xmlns:p="http://schemas.openxmlformats.org/presentationml/2006/main">
  <p:tag name="PPSNARRATIONPROPS" val="P:\Duke\10_1_1\proc wav\10_1_1_5.wav"/>
  <p:tag name="PPSNARRATION" val="5,2032080588,P:\Duke\Completed\10_1_1\comp10_unit1-1_lecture_slides\Media.ppcx"/>
</p:tagLst>
</file>

<file path=ppt/tags/tag6.xml><?xml version="1.0" encoding="utf-8"?>
<p:tagLst xmlns:a="http://schemas.openxmlformats.org/drawingml/2006/main" xmlns:r="http://schemas.openxmlformats.org/officeDocument/2006/relationships" xmlns:p="http://schemas.openxmlformats.org/presentationml/2006/main">
  <p:tag name="PPSNARRATIONPROPS" val="P:\Duke\10_1_1\proc wav\10_1_1_6.wav"/>
  <p:tag name="PPSNARRATION" val="6,2032080588,P:\Duke\Completed\10_1_1\comp10_unit1-1_lecture_slides\Media.ppcx"/>
</p:tagLst>
</file>

<file path=ppt/tags/tag7.xml><?xml version="1.0" encoding="utf-8"?>
<p:tagLst xmlns:a="http://schemas.openxmlformats.org/drawingml/2006/main" xmlns:r="http://schemas.openxmlformats.org/officeDocument/2006/relationships" xmlns:p="http://schemas.openxmlformats.org/presentationml/2006/main">
  <p:tag name="PPSNARRATIONPROPS" val="P:\Duke\10_1_1\proc wav\10_1_1_7.wav"/>
  <p:tag name="PPSNARRATION" val="7,2032080588,P:\Duke\Completed\10_1_1\comp10_unit1-1_lecture_slides\Media.ppcx"/>
</p:tagLst>
</file>

<file path=ppt/tags/tag8.xml><?xml version="1.0" encoding="utf-8"?>
<p:tagLst xmlns:a="http://schemas.openxmlformats.org/drawingml/2006/main" xmlns:r="http://schemas.openxmlformats.org/officeDocument/2006/relationships" xmlns:p="http://schemas.openxmlformats.org/presentationml/2006/main">
  <p:tag name="PPSNARRATIONPROPS" val="P:\Duke\10_1_1\proc wav\10_1_1_8.wav"/>
  <p:tag name="PPSNARRATION" val="8,2032080588,P:\Duke\Completed\10_1_1\comp10_unit1-1_lecture_slides\Media.ppcx"/>
</p:tagLst>
</file>

<file path=ppt/tags/tag9.xml><?xml version="1.0" encoding="utf-8"?>
<p:tagLst xmlns:a="http://schemas.openxmlformats.org/drawingml/2006/main" xmlns:r="http://schemas.openxmlformats.org/officeDocument/2006/relationships" xmlns:p="http://schemas.openxmlformats.org/presentationml/2006/main">
  <p:tag name="PPSNARRATIONPROPS" val="P:\Duke\10_1_1\proc wav\10_1_1_9.wav"/>
  <p:tag name="PPSNARRATION" val="9,2032080588,P:\Duke\Completed\10_1_1\comp10_unit1-1_lecture_slides\Media.ppcx"/>
</p:tagLst>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222C76DF9BD8349B0CA3C9A1AA4C548" ma:contentTypeVersion="112" ma:contentTypeDescription="Create a new document." ma:contentTypeScope="" ma:versionID="3ba740bbfea08ad42b5fb892d4577724">
  <xsd:schema xmlns:xsd="http://www.w3.org/2001/XMLSchema" xmlns:xs="http://www.w3.org/2001/XMLSchema" xmlns:p="http://schemas.microsoft.com/office/2006/metadata/properties" xmlns:ns3="http://schemas.microsoft.com/sharepoint/v4" xmlns:ns4="9fff0862-dda6-4fd7-9437-296e7a0fcd45" xmlns:ns5="7dcc4a76-b6f0-4a5c-8242-557922f7abb0" targetNamespace="http://schemas.microsoft.com/office/2006/metadata/properties" ma:root="true" ma:fieldsID="f7fd287cc537a47f0d39eda5b7439aef" ns3:_="" ns4:_="" ns5:_="">
    <xsd:import namespace="http://schemas.microsoft.com/sharepoint/v4"/>
    <xsd:import namespace="9fff0862-dda6-4fd7-9437-296e7a0fcd45"/>
    <xsd:import namespace="7dcc4a76-b6f0-4a5c-8242-557922f7abb0"/>
    <xsd:element name="properties">
      <xsd:complexType>
        <xsd:sequence>
          <xsd:element name="documentManagement">
            <xsd:complexType>
              <xsd:all>
                <xsd:element ref="ns3:IconOverlay" minOccurs="0"/>
                <xsd:element ref="ns4:MediaServiceMetadata" minOccurs="0"/>
                <xsd:element ref="ns4:MediaServiceFastMetadata" minOccurs="0"/>
                <xsd:element ref="ns4:MediaServiceAutoTags" minOccurs="0"/>
                <xsd:element ref="ns4:MediaServiceDateTaken" minOccurs="0"/>
                <xsd:element ref="ns5:SharedWithUsers" minOccurs="0"/>
                <xsd:element ref="ns5:SharedWithDetails" minOccurs="0"/>
                <xsd:element ref="ns4:MediaServiceOCR" minOccurs="0"/>
                <xsd:element ref="ns4:MediaServiceEventHashCode" minOccurs="0"/>
                <xsd:element ref="ns4:MediaServiceGenerationTime"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9" nillable="true" ma:displayName="IconOverlay" ma:hidden="true" ma:internalName="IconOverlay">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fff0862-dda6-4fd7-9437-296e7a0fcd45"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AutoTags" ma:index="12"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AutoKeyPoints" ma:index="20" nillable="true" ma:displayName="MediaServiceAutoKeyPoints" ma:hidden="true" ma:internalName="MediaServiceAutoKeyPoints" ma:readOnly="true">
      <xsd:simpleType>
        <xsd:restriction base="dms:Note"/>
      </xsd:simpleType>
    </xsd:element>
    <xsd:element name="MediaServiceKeyPoints" ma:index="2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dcc4a76-b6f0-4a5c-8242-557922f7abb0" elementFormDefault="qualified">
    <xsd:import namespace="http://schemas.microsoft.com/office/2006/documentManagement/types"/>
    <xsd:import namespace="http://schemas.microsoft.com/office/infopath/2007/PartnerControls"/>
    <xsd:element name="SharedWithUsers" ma:index="14"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ma:index="8"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IconOverlay xmlns="http://schemas.microsoft.com/sharepoint/v4" xsi:nil="true"/>
  </documentManagement>
</p:properties>
</file>

<file path=customXml/itemProps1.xml><?xml version="1.0" encoding="utf-8"?>
<ds:datastoreItem xmlns:ds="http://schemas.openxmlformats.org/officeDocument/2006/customXml" ds:itemID="{F4B4A2E0-A22A-42A9-9A00-AD5800DC25AF}"/>
</file>

<file path=customXml/itemProps2.xml><?xml version="1.0" encoding="utf-8"?>
<ds:datastoreItem xmlns:ds="http://schemas.openxmlformats.org/officeDocument/2006/customXml" ds:itemID="{4C01E0BE-E734-41A1-8E4F-A24A4F387BB4}"/>
</file>

<file path=customXml/itemProps3.xml><?xml version="1.0" encoding="utf-8"?>
<ds:datastoreItem xmlns:ds="http://schemas.openxmlformats.org/officeDocument/2006/customXml" ds:itemID="{B7E6491F-BB55-447B-B991-627835043D10}"/>
</file>

<file path=docProps/app.xml><?xml version="1.0" encoding="utf-8"?>
<Properties xmlns="http://schemas.openxmlformats.org/officeDocument/2006/extended-properties" xmlns:vt="http://schemas.openxmlformats.org/officeDocument/2006/docPropsVTypes">
  <Template/>
  <TotalTime>3924</TotalTime>
  <Words>7429</Words>
  <Application>Microsoft Office PowerPoint</Application>
  <PresentationFormat>On-screen Show (4:3)</PresentationFormat>
  <Paragraphs>758</Paragraphs>
  <Slides>56</Slides>
  <Notes>44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56</vt:i4>
      </vt:variant>
    </vt:vector>
  </HeadingPairs>
  <TitlesOfParts>
    <vt:vector size="64" baseType="lpstr">
      <vt:lpstr>MS PGothic</vt:lpstr>
      <vt:lpstr>MS PGothic</vt:lpstr>
      <vt:lpstr>Arial</vt:lpstr>
      <vt:lpstr>Calibri</vt:lpstr>
      <vt:lpstr>Tahoma</vt:lpstr>
      <vt:lpstr>Verdana</vt:lpstr>
      <vt:lpstr>ヒラギノ角ゴ Pro W3</vt:lpstr>
      <vt:lpstr>Custom Design</vt:lpstr>
      <vt:lpstr>Concepts of Health Care Processes and Process Analysis</vt:lpstr>
      <vt:lpstr>Topics</vt:lpstr>
      <vt:lpstr>Why is Health Care Process Analysis and Redesign Important?</vt:lpstr>
      <vt:lpstr>Why is Health Care Process Analysis and Redesign Important?</vt:lpstr>
      <vt:lpstr>Definitions</vt:lpstr>
      <vt:lpstr>Process</vt:lpstr>
      <vt:lpstr>Process Analysis</vt:lpstr>
      <vt:lpstr>Process Redesign</vt:lpstr>
      <vt:lpstr>Workflow</vt:lpstr>
      <vt:lpstr>What is Clinical Workflow?</vt:lpstr>
      <vt:lpstr>Workflow Analysis</vt:lpstr>
      <vt:lpstr>Data, Information, and Knowledge</vt:lpstr>
      <vt:lpstr>Declarative vs. Procedural knowledge</vt:lpstr>
      <vt:lpstr>Data and Information Flow</vt:lpstr>
      <vt:lpstr>A Workflow Process Analyst and Redesign Specialist</vt:lpstr>
      <vt:lpstr>Process Analyst Role</vt:lpstr>
      <vt:lpstr>Process Analysis Involves</vt:lpstr>
      <vt:lpstr>Process Analysis Skills</vt:lpstr>
      <vt:lpstr>The Six Domains of Health Care Quality</vt:lpstr>
      <vt:lpstr>EHR Meaningful Use</vt:lpstr>
      <vt:lpstr>Meaningful Use </vt:lpstr>
      <vt:lpstr>Meaningful Use Topics</vt:lpstr>
      <vt:lpstr>Meaningful Use Requirements Examples</vt:lpstr>
      <vt:lpstr>Meaningful Use Requirements Tougher Each Year</vt:lpstr>
      <vt:lpstr>Meaningful Use </vt:lpstr>
      <vt:lpstr>Pause!!  Workflow Analysis and Redesign</vt:lpstr>
      <vt:lpstr>Workflow is a Process</vt:lpstr>
      <vt:lpstr>Clinical Care Activities </vt:lpstr>
      <vt:lpstr>Administrative Activities </vt:lpstr>
      <vt:lpstr>Grouped Activities (Tasks) </vt:lpstr>
      <vt:lpstr>Roles</vt:lpstr>
      <vt:lpstr>Location, Location, Location</vt:lpstr>
      <vt:lpstr>Information Needs</vt:lpstr>
      <vt:lpstr>Unique Healthcare Requirements</vt:lpstr>
      <vt:lpstr>Complexities of Healthcare</vt:lpstr>
      <vt:lpstr>Pulling it all Together</vt:lpstr>
      <vt:lpstr>Common Processes in Physician Practices</vt:lpstr>
      <vt:lpstr>Lab Process Example</vt:lpstr>
      <vt:lpstr>Activities</vt:lpstr>
      <vt:lpstr>Activities cont.</vt:lpstr>
      <vt:lpstr>Locations &amp; Roles</vt:lpstr>
      <vt:lpstr>Choices and Decisions</vt:lpstr>
      <vt:lpstr>Information Needs</vt:lpstr>
      <vt:lpstr>Confusion about Workflow</vt:lpstr>
      <vt:lpstr>Workflow Changes</vt:lpstr>
      <vt:lpstr>In Summary What a Workflow Analysis and Process Redesign Specialist Does</vt:lpstr>
      <vt:lpstr>Defect in Clinical Process </vt:lpstr>
      <vt:lpstr>Clinical process defect</vt:lpstr>
      <vt:lpstr>Defects, Warranties, Guarantees, Remedies</vt:lpstr>
      <vt:lpstr>Clinical Process Defects</vt:lpstr>
      <vt:lpstr>Clinical Process Defects</vt:lpstr>
      <vt:lpstr>Clinical Process Defects</vt:lpstr>
      <vt:lpstr>Clinical Process Defects</vt:lpstr>
      <vt:lpstr>Clinical Process Defects</vt:lpstr>
      <vt:lpstr>Find as many defect as you can: Physician Inpatient Evaluation Process</vt:lpstr>
      <vt:lpstr>PowerPoint Presentation</vt:lpstr>
    </vt:vector>
  </TitlesOfParts>
  <Company>Duke Medical 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DCRI</dc:creator>
  <cp:lastModifiedBy>Hossain Shahriar</cp:lastModifiedBy>
  <cp:revision>285</cp:revision>
  <cp:lastPrinted>2011-04-07T20:17:03Z</cp:lastPrinted>
  <dcterms:created xsi:type="dcterms:W3CDTF">2010-06-22T17:00:26Z</dcterms:created>
  <dcterms:modified xsi:type="dcterms:W3CDTF">2018-01-01T17:49:19Z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0x0101007222C76DF9BD8349B0CA3C9A1AA4C548</vt:lpwstr>
  </property>
</Properties>
</file>