
<file path=[Content_Types].xml><?xml version="1.0" encoding="utf-8"?>
<Types xmlns="http://schemas.openxmlformats.org/package/2006/content-types">
  <Default Extension="png" ContentType="image/png"/>
  <Default Extension="tmp" ContentType="image/pn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5.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32.xml" ContentType="application/vnd.openxmlformats-officedocument.presentationml.slide+xml"/>
  <Override PartName="/ppt/slides/slide34.xml" ContentType="application/vnd.openxmlformats-officedocument.presentationml.slide+xml"/>
  <Override PartName="/ppt/slides/slide31.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notesSlides/notesSlide41.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40.xml" ContentType="application/vnd.openxmlformats-officedocument.presentationml.notesSlide+xml"/>
  <Override PartName="/ppt/notesSlides/notesSlide9.xml" ContentType="application/vnd.openxmlformats-officedocument.presentationml.notesSlide+xml"/>
  <Override PartName="/ppt/notesSlides/notesSlide1.xml" ContentType="application/vnd.openxmlformats-officedocument.presentationml.notesSlide+xml"/>
  <Override PartName="/ppt/notesSlides/notesSlide29.xml" ContentType="application/vnd.openxmlformats-officedocument.presentationml.notesSlide+xml"/>
  <Override PartName="/ppt/notesSlides/notesSlide37.xml" ContentType="application/vnd.openxmlformats-officedocument.presentationml.notesSlide+xml"/>
  <Override PartName="/ppt/notesSlides/notesSlide30.xml" ContentType="application/vnd.openxmlformats-officedocument.presentationml.notesSlide+xml"/>
  <Override PartName="/ppt/notesSlides/notesSlide18.xml" ContentType="application/vnd.openxmlformats-officedocument.presentationml.notesSlide+xml"/>
  <Override PartName="/ppt/notesSlides/notesSlide31.xml" ContentType="application/vnd.openxmlformats-officedocument.presentationml.notesSlide+xml"/>
  <Override PartName="/ppt/slideLayouts/slideLayout6.xml" ContentType="application/vnd.openxmlformats-officedocument.presentationml.slideLayout+xml"/>
  <Override PartName="/ppt/notesSlides/notesSlide32.xml" ContentType="application/vnd.openxmlformats-officedocument.presentationml.notesSlide+xml"/>
  <Override PartName="/ppt/notesSlides/notesSlide22.xml" ContentType="application/vnd.openxmlformats-officedocument.presentationml.notesSlide+xml"/>
  <Override PartName="/ppt/notesSlides/notesSlide2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3.xml" ContentType="application/vnd.openxmlformats-officedocument.presentationml.notesSlide+xml"/>
  <Override PartName="/ppt/notesSlides/notesSlide21.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27.xml" ContentType="application/vnd.openxmlformats-officedocument.presentationml.notesSlide+xml"/>
  <Override PartName="/ppt/notesSlides/notesSlide33.xml" ContentType="application/vnd.openxmlformats-officedocument.presentationml.notesSlide+xml"/>
  <Override PartName="/ppt/slideLayouts/slideLayout5.xml" ContentType="application/vnd.openxmlformats-officedocument.presentationml.slideLayout+xml"/>
  <Override PartName="/ppt/notesSlides/notesSlide34.xml" ContentType="application/vnd.openxmlformats-officedocument.presentationml.notesSlide+xml"/>
  <Override PartName="/ppt/notesSlides/notesSlide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6.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15.xml" ContentType="application/vnd.openxmlformats-officedocument.presentationml.notesSlide+xml"/>
  <Override PartName="/ppt/slideLayouts/slideLayout4.xml" ContentType="application/vnd.openxmlformats-officedocument.presentationml.slideLayout+xml"/>
  <Override PartName="/ppt/notesSlides/notesSlide4.xml" ContentType="application/vnd.openxmlformats-officedocument.presentationml.notesSlide+xml"/>
  <Override PartName="/ppt/notesSlides/notesSlide17.xml" ContentType="application/vnd.openxmlformats-officedocument.presentationml.notesSlide+xml"/>
  <Override PartName="/ppt/notesSlides/notesSlide35.xml" ContentType="application/vnd.openxmlformats-officedocument.presentationml.notesSlide+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notesSlides/notesSlide16.xml" ContentType="application/vnd.openxmlformats-officedocument.presentationml.notesSlide+xml"/>
  <Override PartName="/ppt/notesSlides/notesSlide36.xml" ContentType="application/vnd.openxmlformats-officedocument.presentationml.notesSlide+xml"/>
  <Override PartName="/ppt/slideLayouts/slideLayout2.xml" ContentType="application/vnd.openxmlformats-officedocument.presentationml.slideLayout+xml"/>
  <Override PartName="/ppt/theme/theme1.xml" ContentType="application/vnd.openxmlformats-officedocument.theme+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ppt/tags/tag4.xml" ContentType="application/vnd.openxmlformats-officedocument.presentationml.tags+xml"/>
  <Override PartName="/ppt/tags/tag38.xml" ContentType="application/vnd.openxmlformats-officedocument.presentationml.tags+xml"/>
  <Override PartName="/ppt/tags/tag8.xml" ContentType="application/vnd.openxmlformats-officedocument.presentationml.tags+xml"/>
  <Override PartName="/ppt/tags/tag1.xml" ContentType="application/vnd.openxmlformats-officedocument.presentationml.tags+xml"/>
  <Override PartName="/ppt/tags/tag3.xml" ContentType="application/vnd.openxmlformats-officedocument.presentationml.tags+xml"/>
  <Override PartName="/ppt/tags/tag5.xml" ContentType="application/vnd.openxmlformats-officedocument.presentationml.tags+xml"/>
  <Override PartName="/ppt/tags/tag7.xml" ContentType="application/vnd.openxmlformats-officedocument.presentationml.tags+xml"/>
  <Override PartName="/ppt/tags/tag2.xml" ContentType="application/vnd.openxmlformats-officedocument.presentationml.tags+xml"/>
  <Override PartName="/ppt/tags/tag6.xml" ContentType="application/vnd.openxmlformats-officedocument.presentationml.tags+xml"/>
  <Override PartName="/ppt/tags/tag19.xml" ContentType="application/vnd.openxmlformats-officedocument.presentationml.tags+xml"/>
  <Override PartName="/ppt/tags/tag10.xml" ContentType="application/vnd.openxmlformats-officedocument.presentationml.tags+xml"/>
  <Override PartName="/ppt/tags/tag34.xml" ContentType="application/vnd.openxmlformats-officedocument.presentationml.tags+xml"/>
  <Override PartName="/ppt/tags/tag33.xml" ContentType="application/vnd.openxmlformats-officedocument.presentationml.tags+xml"/>
  <Override PartName="/ppt/tags/tag32.xml" ContentType="application/vnd.openxmlformats-officedocument.presentationml.tags+xml"/>
  <Override PartName="/ppt/tags/tag31.xml" ContentType="application/vnd.openxmlformats-officedocument.presentationml.tags+xml"/>
  <Override PartName="/ppt/tags/tag30.xml" ContentType="application/vnd.openxmlformats-officedocument.presentationml.tags+xml"/>
  <Override PartName="/ppt/tags/tag29.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docProps/app.xml" ContentType="application/vnd.openxmlformats-officedocument.extended-properties+xml"/>
  <Override PartName="/ppt/tags/tag37.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docProps/core.xml" ContentType="application/vnd.openxmlformats-package.core-properties+xml"/>
  <Override PartName="/ppt/tags/tag28.xml" ContentType="application/vnd.openxmlformats-officedocument.presentationml.tags+xml"/>
  <Override PartName="/ppt/tags/tag27.xml" ContentType="application/vnd.openxmlformats-officedocument.presentationml.tags+xml"/>
  <Override PartName="/ppt/tags/tag26.xml" ContentType="application/vnd.openxmlformats-officedocument.presentationml.tags+xml"/>
  <Override PartName="/ppt/tags/tag16.xml" ContentType="application/vnd.openxmlformats-officedocument.presentationml.tags+xml"/>
  <Override PartName="/ppt/tags/tag15.xml" ContentType="application/vnd.openxmlformats-officedocument.presentationml.tags+xml"/>
  <Override PartName="/ppt/tags/tag14.xml" ContentType="application/vnd.openxmlformats-officedocument.presentationml.tags+xml"/>
  <Override PartName="/ppt/tags/tag13.xml" ContentType="application/vnd.openxmlformats-officedocument.presentationml.tags+xml"/>
  <Override PartName="/ppt/tags/tag12.xml" ContentType="application/vnd.openxmlformats-officedocument.presentationml.tags+xml"/>
  <Override PartName="/ppt/tags/tag11.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0.xml" ContentType="application/vnd.openxmlformats-officedocument.presentationml.tags+xml"/>
  <Override PartName="/ppt/tags/tag25.xml" ContentType="application/vnd.openxmlformats-officedocument.presentationml.tags+xml"/>
  <Override PartName="/ppt/tags/tag24.xml" ContentType="application/vnd.openxmlformats-officedocument.presentationml.tags+xml"/>
  <Override PartName="/ppt/tags/tag23.xml" ContentType="application/vnd.openxmlformats-officedocument.presentationml.tags+xml"/>
  <Override PartName="/ppt/tags/tag22.xml" ContentType="application/vnd.openxmlformats-officedocument.presentationml.tags+xml"/>
  <Override PartName="/ppt/tags/tag21.xml" ContentType="application/vnd.openxmlformats-officedocument.presentationml.tags+xml"/>
  <Override PartName="/ppt/tags/tag9.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46"/>
  </p:notesMasterIdLst>
  <p:handoutMasterIdLst>
    <p:handoutMasterId r:id="rId47"/>
  </p:handoutMasterIdLst>
  <p:sldIdLst>
    <p:sldId id="357" r:id="rId2"/>
    <p:sldId id="360" r:id="rId3"/>
    <p:sldId id="362" r:id="rId4"/>
    <p:sldId id="363" r:id="rId5"/>
    <p:sldId id="364" r:id="rId6"/>
    <p:sldId id="365" r:id="rId7"/>
    <p:sldId id="366" r:id="rId8"/>
    <p:sldId id="367" r:id="rId9"/>
    <p:sldId id="368" r:id="rId10"/>
    <p:sldId id="369" r:id="rId11"/>
    <p:sldId id="370" r:id="rId12"/>
    <p:sldId id="371" r:id="rId13"/>
    <p:sldId id="372" r:id="rId14"/>
    <p:sldId id="373" r:id="rId15"/>
    <p:sldId id="374" r:id="rId16"/>
    <p:sldId id="375" r:id="rId17"/>
    <p:sldId id="376" r:id="rId18"/>
    <p:sldId id="378" r:id="rId19"/>
    <p:sldId id="379" r:id="rId20"/>
    <p:sldId id="380" r:id="rId21"/>
    <p:sldId id="381" r:id="rId22"/>
    <p:sldId id="382" r:id="rId23"/>
    <p:sldId id="383" r:id="rId24"/>
    <p:sldId id="412" r:id="rId25"/>
    <p:sldId id="386" r:id="rId26"/>
    <p:sldId id="387" r:id="rId27"/>
    <p:sldId id="388" r:id="rId28"/>
    <p:sldId id="390" r:id="rId29"/>
    <p:sldId id="393" r:id="rId30"/>
    <p:sldId id="394" r:id="rId31"/>
    <p:sldId id="395" r:id="rId32"/>
    <p:sldId id="396" r:id="rId33"/>
    <p:sldId id="397" r:id="rId34"/>
    <p:sldId id="400" r:id="rId35"/>
    <p:sldId id="401" r:id="rId36"/>
    <p:sldId id="413" r:id="rId37"/>
    <p:sldId id="414" r:id="rId38"/>
    <p:sldId id="415" r:id="rId39"/>
    <p:sldId id="416" r:id="rId40"/>
    <p:sldId id="417" r:id="rId41"/>
    <p:sldId id="418" r:id="rId42"/>
    <p:sldId id="402" r:id="rId43"/>
    <p:sldId id="403" r:id="rId44"/>
    <p:sldId id="385" r:id="rId45"/>
  </p:sldIdLst>
  <p:sldSz cx="9144000" cy="6858000" type="screen4x3"/>
  <p:notesSz cx="7010400" cy="9296400"/>
  <p:custDataLst>
    <p:tags r:id="rId48"/>
  </p:custDataLst>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CC"/>
    <a:srgbClr val="FFFF00"/>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7558" autoAdjust="0"/>
  </p:normalViewPr>
  <p:slideViewPr>
    <p:cSldViewPr snapToGrid="0">
      <p:cViewPr>
        <p:scale>
          <a:sx n="90" d="100"/>
          <a:sy n="90" d="100"/>
        </p:scale>
        <p:origin x="2214" y="6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72" y="21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openxmlformats.org/officeDocument/2006/relationships/customXml" Target="../customXml/item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ustomXml" Target="../customXml/item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t" anchorCtr="0" compatLnSpc="1">
            <a:prstTxWarp prst="textNoShape">
              <a:avLst/>
            </a:prstTxWarp>
          </a:bodyPr>
          <a:lstStyle>
            <a:lvl1pPr defTabSz="930275" eaLnBrk="1" hangingPunct="1">
              <a:defRPr sz="1200">
                <a:latin typeface="Arial" charset="0"/>
                <a:ea typeface="MS PGothic" charset="0"/>
                <a:cs typeface="MS PGothic" charset="0"/>
              </a:defRPr>
            </a:lvl1pPr>
          </a:lstStyle>
          <a:p>
            <a:pPr>
              <a:defRPr/>
            </a:pPr>
            <a:endParaRPr lang="en-US"/>
          </a:p>
        </p:txBody>
      </p:sp>
      <p:sp>
        <p:nvSpPr>
          <p:cNvPr id="14339" name="Rectangle 3"/>
          <p:cNvSpPr>
            <a:spLocks noGrp="1" noChangeArrowheads="1"/>
          </p:cNvSpPr>
          <p:nvPr>
            <p:ph type="dt" sz="quarter" idx="1"/>
          </p:nvPr>
        </p:nvSpPr>
        <p:spPr bwMode="auto">
          <a:xfrm>
            <a:off x="3970338"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t" anchorCtr="0" compatLnSpc="1">
            <a:prstTxWarp prst="textNoShape">
              <a:avLst/>
            </a:prstTxWarp>
          </a:bodyPr>
          <a:lstStyle>
            <a:lvl1pPr algn="r" defTabSz="930275" eaLnBrk="1" hangingPunct="1">
              <a:defRPr sz="1200">
                <a:latin typeface="Arial" charset="0"/>
                <a:ea typeface="MS PGothic" charset="0"/>
                <a:cs typeface="MS PGothic" charset="0"/>
              </a:defRPr>
            </a:lvl1pPr>
          </a:lstStyle>
          <a:p>
            <a:pPr>
              <a:defRPr/>
            </a:pPr>
            <a:endParaRPr lang="en-US"/>
          </a:p>
        </p:txBody>
      </p:sp>
      <p:sp>
        <p:nvSpPr>
          <p:cNvPr id="14340" name="Rectangle 4"/>
          <p:cNvSpPr>
            <a:spLocks noGrp="1" noChangeArrowheads="1"/>
          </p:cNvSpPr>
          <p:nvPr>
            <p:ph type="ftr" sz="quarter" idx="2"/>
          </p:nvPr>
        </p:nvSpPr>
        <p:spPr bwMode="auto">
          <a:xfrm>
            <a:off x="0"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b" anchorCtr="0" compatLnSpc="1">
            <a:prstTxWarp prst="textNoShape">
              <a:avLst/>
            </a:prstTxWarp>
          </a:bodyPr>
          <a:lstStyle>
            <a:lvl1pPr defTabSz="930275" eaLnBrk="1" hangingPunct="1">
              <a:defRPr sz="1200">
                <a:latin typeface="Arial" charset="0"/>
                <a:ea typeface="MS PGothic" charset="0"/>
                <a:cs typeface="MS PGothic" charset="0"/>
              </a:defRPr>
            </a:lvl1pPr>
          </a:lstStyle>
          <a:p>
            <a:pPr>
              <a:defRPr/>
            </a:pPr>
            <a:endParaRPr lang="en-US"/>
          </a:p>
        </p:txBody>
      </p:sp>
      <p:sp>
        <p:nvSpPr>
          <p:cNvPr id="14341" name="Rectangle 5"/>
          <p:cNvSpPr>
            <a:spLocks noGrp="1" noChangeArrowheads="1"/>
          </p:cNvSpPr>
          <p:nvPr>
            <p:ph type="sldNum" sz="quarter" idx="3"/>
          </p:nvPr>
        </p:nvSpPr>
        <p:spPr bwMode="auto">
          <a:xfrm>
            <a:off x="3970338"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b" anchorCtr="0" compatLnSpc="1">
            <a:prstTxWarp prst="textNoShape">
              <a:avLst/>
            </a:prstTxWarp>
          </a:bodyPr>
          <a:lstStyle>
            <a:lvl1pPr algn="r" defTabSz="930275" eaLnBrk="1" hangingPunct="1">
              <a:defRPr sz="1200"/>
            </a:lvl1pPr>
          </a:lstStyle>
          <a:p>
            <a:fld id="{DA6678AA-517B-47EF-B02D-A53439D32235}" type="slidenum">
              <a:rPr lang="en-US" altLang="en-US"/>
              <a:pPr/>
              <a:t>‹#›</a:t>
            </a:fld>
            <a:endParaRPr lang="en-US" altLang="en-US"/>
          </a:p>
        </p:txBody>
      </p:sp>
    </p:spTree>
    <p:extLst>
      <p:ext uri="{BB962C8B-B14F-4D97-AF65-F5344CB8AC3E}">
        <p14:creationId xmlns:p14="http://schemas.microsoft.com/office/powerpoint/2010/main" val="222721608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t" anchorCtr="0" compatLnSpc="1">
            <a:prstTxWarp prst="textNoShape">
              <a:avLst/>
            </a:prstTxWarp>
          </a:bodyPr>
          <a:lstStyle>
            <a:lvl1pPr defTabSz="930275" eaLnBrk="1" hangingPunct="1">
              <a:defRPr sz="1200">
                <a:latin typeface="Arial" charset="0"/>
                <a:ea typeface="MS PGothic" charset="0"/>
                <a:cs typeface="MS PGothic" charset="0"/>
              </a:defRPr>
            </a:lvl1pPr>
          </a:lstStyle>
          <a:p>
            <a:pPr>
              <a:defRPr/>
            </a:pPr>
            <a:endParaRPr lang="en-US"/>
          </a:p>
        </p:txBody>
      </p:sp>
      <p:sp>
        <p:nvSpPr>
          <p:cNvPr id="18435" name="Rectangle 3"/>
          <p:cNvSpPr>
            <a:spLocks noGrp="1" noChangeArrowheads="1"/>
          </p:cNvSpPr>
          <p:nvPr>
            <p:ph type="dt" idx="1"/>
          </p:nvPr>
        </p:nvSpPr>
        <p:spPr bwMode="auto">
          <a:xfrm>
            <a:off x="3970338"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t" anchorCtr="0" compatLnSpc="1">
            <a:prstTxWarp prst="textNoShape">
              <a:avLst/>
            </a:prstTxWarp>
          </a:bodyPr>
          <a:lstStyle>
            <a:lvl1pPr algn="r" defTabSz="930275" eaLnBrk="1" hangingPunct="1">
              <a:defRPr sz="1200">
                <a:latin typeface="Arial" charset="0"/>
                <a:ea typeface="MS PGothic" charset="0"/>
                <a:cs typeface="MS PGothic" charset="0"/>
              </a:defRPr>
            </a:lvl1pPr>
          </a:lstStyle>
          <a:p>
            <a:pPr>
              <a:defRPr/>
            </a:pPr>
            <a:endParaRPr lang="en-US"/>
          </a:p>
        </p:txBody>
      </p:sp>
      <p:sp>
        <p:nvSpPr>
          <p:cNvPr id="8196"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7" name="Rectangle 5"/>
          <p:cNvSpPr>
            <a:spLocks noGrp="1" noChangeArrowheads="1"/>
          </p:cNvSpPr>
          <p:nvPr>
            <p:ph type="body" sz="quarter" idx="3"/>
          </p:nvPr>
        </p:nvSpPr>
        <p:spPr bwMode="auto">
          <a:xfrm>
            <a:off x="701675" y="4416425"/>
            <a:ext cx="5607050" cy="4183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8438" name="Rectangle 6"/>
          <p:cNvSpPr>
            <a:spLocks noGrp="1" noChangeArrowheads="1"/>
          </p:cNvSpPr>
          <p:nvPr>
            <p:ph type="ftr" sz="quarter" idx="4"/>
          </p:nvPr>
        </p:nvSpPr>
        <p:spPr bwMode="auto">
          <a:xfrm>
            <a:off x="0"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b" anchorCtr="0" compatLnSpc="1">
            <a:prstTxWarp prst="textNoShape">
              <a:avLst/>
            </a:prstTxWarp>
          </a:bodyPr>
          <a:lstStyle>
            <a:lvl1pPr defTabSz="930275" eaLnBrk="1" hangingPunct="1">
              <a:defRPr sz="1200">
                <a:latin typeface="Arial" charset="0"/>
                <a:ea typeface="MS PGothic" charset="0"/>
                <a:cs typeface="MS PGothic" charset="0"/>
              </a:defRPr>
            </a:lvl1pPr>
          </a:lstStyle>
          <a:p>
            <a:pPr>
              <a:defRPr/>
            </a:pPr>
            <a:endParaRPr lang="en-US"/>
          </a:p>
        </p:txBody>
      </p:sp>
      <p:sp>
        <p:nvSpPr>
          <p:cNvPr id="18439" name="Rectangle 7"/>
          <p:cNvSpPr>
            <a:spLocks noGrp="1" noChangeArrowheads="1"/>
          </p:cNvSpPr>
          <p:nvPr>
            <p:ph type="sldNum" sz="quarter" idx="5"/>
          </p:nvPr>
        </p:nvSpPr>
        <p:spPr bwMode="auto">
          <a:xfrm>
            <a:off x="3970338"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b" anchorCtr="0" compatLnSpc="1">
            <a:prstTxWarp prst="textNoShape">
              <a:avLst/>
            </a:prstTxWarp>
          </a:bodyPr>
          <a:lstStyle>
            <a:lvl1pPr algn="r" defTabSz="930275" eaLnBrk="1" hangingPunct="1">
              <a:defRPr sz="1200"/>
            </a:lvl1pPr>
          </a:lstStyle>
          <a:p>
            <a:fld id="{B179883A-0402-4622-9CAA-9203DCB98E37}" type="slidenum">
              <a:rPr lang="en-US" altLang="en-US"/>
              <a:pPr/>
              <a:t>‹#›</a:t>
            </a:fld>
            <a:endParaRPr lang="en-US" altLang="en-US"/>
          </a:p>
        </p:txBody>
      </p:sp>
    </p:spTree>
    <p:extLst>
      <p:ext uri="{BB962C8B-B14F-4D97-AF65-F5344CB8AC3E}">
        <p14:creationId xmlns:p14="http://schemas.microsoft.com/office/powerpoint/2010/main" val="3130218822"/>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en.wikipedia.org/wiki/Children's_Hospital_of_Pittsburgh_of_UPMC"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en.wikipedia.org/wiki/Pittsburgh,_Pennsylvania" TargetMode="Externa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Slide Image Placeholder 1"/>
          <p:cNvSpPr>
            <a:spLocks noGrp="1" noRot="1" noChangeAspect="1" noTextEdit="1"/>
          </p:cNvSpPr>
          <p:nvPr>
            <p:ph type="sldImg"/>
          </p:nvPr>
        </p:nvSpPr>
        <p:spPr>
          <a:ln/>
        </p:spPr>
      </p:sp>
      <p:sp>
        <p:nvSpPr>
          <p:cNvPr id="10243"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r>
              <a:rPr lang="en-US" altLang="en-US" smtClean="0"/>
              <a:t>Welcome to the Process Mapping unit. In two parts, this unit covers the background necessary for graphically representing processes. It uses flowcharts and basic flowchart symbols to provide an introduction to graphical process representation, also called process diagramming. </a:t>
            </a:r>
          </a:p>
        </p:txBody>
      </p:sp>
      <p:sp>
        <p:nvSpPr>
          <p:cNvPr id="10244" name="Slide Number Placeholder 3"/>
          <p:cNvSpPr>
            <a:spLocks noGrp="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00A854C-3685-4D6C-83FF-3C19D491B7F2}" type="slidenum">
              <a:rPr lang="en-US" altLang="en-US" sz="1200"/>
              <a:pPr/>
              <a:t>1</a:t>
            </a:fld>
            <a:endParaRPr lang="en-US" altLang="en-US" sz="1200"/>
          </a:p>
        </p:txBody>
      </p:sp>
    </p:spTree>
    <p:extLst>
      <p:ext uri="{BB962C8B-B14F-4D97-AF65-F5344CB8AC3E}">
        <p14:creationId xmlns:p14="http://schemas.microsoft.com/office/powerpoint/2010/main" val="20362110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DA11A263-62B7-4F42-8525-D73656BAAF75}" type="slidenum">
              <a:rPr lang="en-US" altLang="en-US" sz="1200"/>
              <a:pPr/>
              <a:t>10</a:t>
            </a:fld>
            <a:endParaRPr lang="en-US" altLang="en-US" sz="1200"/>
          </a:p>
        </p:txBody>
      </p:sp>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5425" indent="-225425" eaLnBrk="1" hangingPunct="1"/>
            <a:r>
              <a:rPr lang="en-US" altLang="en-US" smtClean="0"/>
              <a:t>Now, we will look at an example.</a:t>
            </a:r>
          </a:p>
          <a:p>
            <a:pPr marL="225425" indent="-225425" eaLnBrk="1" hangingPunct="1"/>
            <a:r>
              <a:rPr lang="en-US" altLang="en-US" smtClean="0"/>
              <a:t>After these instructions, pause the slides. List the process tasks required to schedule an appointment with your physician using an on-line scheduler.</a:t>
            </a:r>
          </a:p>
          <a:p>
            <a:pPr marL="225425" indent="-225425" eaLnBrk="1" hangingPunct="1"/>
            <a:endParaRPr lang="en-US" altLang="en-US" smtClean="0"/>
          </a:p>
          <a:p>
            <a:pPr marL="225425" indent="-225425" eaLnBrk="1" hangingPunct="1"/>
            <a:r>
              <a:rPr lang="en-US" altLang="en-US" smtClean="0"/>
              <a:t>Pause the slides now.</a:t>
            </a:r>
          </a:p>
        </p:txBody>
      </p:sp>
    </p:spTree>
    <p:extLst>
      <p:ext uri="{BB962C8B-B14F-4D97-AF65-F5344CB8AC3E}">
        <p14:creationId xmlns:p14="http://schemas.microsoft.com/office/powerpoint/2010/main" val="13805794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E75649D-32B6-4E0C-AC3F-C2B1BE19A83D}" type="slidenum">
              <a:rPr lang="en-US" altLang="en-US" sz="1200"/>
              <a:pPr/>
              <a:t>11</a:t>
            </a:fld>
            <a:endParaRPr lang="en-US" altLang="en-US" sz="1200"/>
          </a:p>
        </p:txBody>
      </p:sp>
      <p:sp>
        <p:nvSpPr>
          <p:cNvPr id="35842" name="Rectangle 2"/>
          <p:cNvSpPr>
            <a:spLocks noGrp="1" noRot="1" noChangeAspect="1" noChangeArrowheads="1" noTextEdit="1"/>
          </p:cNvSpPr>
          <p:nvPr>
            <p:ph type="sldImg"/>
          </p:nvPr>
        </p:nvSpPr>
        <p:spPr>
          <a:ln/>
        </p:spPr>
      </p:sp>
      <p:sp>
        <p:nvSpPr>
          <p:cNvPr id="35843"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5425" indent="-225425" eaLnBrk="1" hangingPunct="1"/>
            <a:r>
              <a:rPr lang="en-US" altLang="en-US" smtClean="0"/>
              <a:t>Let</a:t>
            </a:r>
            <a:r>
              <a:rPr lang="ja-JP" altLang="en-US" smtClean="0"/>
              <a:t>’</a:t>
            </a:r>
            <a:r>
              <a:rPr lang="en-US" altLang="ja-JP" smtClean="0"/>
              <a:t>s go through this example step-by-step.</a:t>
            </a:r>
          </a:p>
          <a:p>
            <a:pPr marL="225425" indent="-225425" eaLnBrk="1" hangingPunct="1"/>
            <a:endParaRPr lang="en-US" altLang="en-US" smtClean="0"/>
          </a:p>
          <a:p>
            <a:pPr marL="225425" indent="-225425" eaLnBrk="1" hangingPunct="1"/>
            <a:r>
              <a:rPr lang="en-US" altLang="en-US" smtClean="0"/>
              <a:t>First, you must identify the need for an appointment</a:t>
            </a:r>
          </a:p>
          <a:p>
            <a:pPr marL="677863" lvl="1" indent="-225425" eaLnBrk="1" hangingPunct="1"/>
            <a:r>
              <a:rPr lang="en-US" altLang="en-US" smtClean="0"/>
              <a:t>Then, you will sign on to a computer,</a:t>
            </a:r>
          </a:p>
          <a:p>
            <a:pPr marL="677863" lvl="1" indent="-225425" eaLnBrk="1" hangingPunct="1"/>
            <a:r>
              <a:rPr lang="en-US" altLang="en-US" smtClean="0"/>
              <a:t>Open a search engine, </a:t>
            </a:r>
          </a:p>
          <a:p>
            <a:pPr marL="677863" lvl="1" indent="-225425" eaLnBrk="1" hangingPunct="1"/>
            <a:r>
              <a:rPr lang="en-US" altLang="en-US" smtClean="0"/>
              <a:t>And find an electronic scheduler for your physician</a:t>
            </a:r>
          </a:p>
          <a:p>
            <a:pPr marL="677863" lvl="1" indent="-225425" eaLnBrk="1" hangingPunct="1"/>
            <a:endParaRPr lang="en-US" altLang="en-US" smtClean="0"/>
          </a:p>
          <a:p>
            <a:pPr marL="677863" lvl="1" indent="-225425" eaLnBrk="1" hangingPunct="1"/>
            <a:r>
              <a:rPr lang="en-US" altLang="en-US" smtClean="0"/>
              <a:t>Next you will search for acceptable dates and times by</a:t>
            </a:r>
          </a:p>
          <a:p>
            <a:pPr marL="677863" lvl="1" indent="-225425" eaLnBrk="1" hangingPunct="1"/>
            <a:r>
              <a:rPr lang="en-US" altLang="en-US" smtClean="0"/>
              <a:t>Visually inspecting results from the scheduler, </a:t>
            </a:r>
          </a:p>
          <a:p>
            <a:pPr marL="677863" lvl="1" indent="-225425" eaLnBrk="1" hangingPunct="1"/>
            <a:r>
              <a:rPr lang="en-US" altLang="en-US" smtClean="0"/>
              <a:t>Finally, you will select the date and time,</a:t>
            </a:r>
          </a:p>
          <a:p>
            <a:pPr marL="677863" lvl="1" indent="-225425" eaLnBrk="1" hangingPunct="1"/>
            <a:r>
              <a:rPr lang="en-US" altLang="en-US" smtClean="0"/>
              <a:t>And then confirm the date and time.</a:t>
            </a:r>
          </a:p>
          <a:p>
            <a:pPr marL="677863" lvl="1" indent="-225425" eaLnBrk="1" hangingPunct="1"/>
            <a:endParaRPr lang="en-US" altLang="en-US" smtClean="0"/>
          </a:p>
        </p:txBody>
      </p:sp>
    </p:spTree>
    <p:extLst>
      <p:ext uri="{BB962C8B-B14F-4D97-AF65-F5344CB8AC3E}">
        <p14:creationId xmlns:p14="http://schemas.microsoft.com/office/powerpoint/2010/main" val="22934352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DA11BF4-3C19-4054-B03D-1D67805D4C59}" type="slidenum">
              <a:rPr lang="en-US" altLang="en-US" sz="1200"/>
              <a:pPr/>
              <a:t>12</a:t>
            </a:fld>
            <a:endParaRPr lang="en-US" altLang="en-US" sz="1200"/>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The distinction between workflow and dataflow is sometimes very blurry. However, the distinction is important because the underlying thing being represented, i.e., tasks versus information, is different. </a:t>
            </a:r>
          </a:p>
        </p:txBody>
      </p:sp>
    </p:spTree>
    <p:extLst>
      <p:ext uri="{BB962C8B-B14F-4D97-AF65-F5344CB8AC3E}">
        <p14:creationId xmlns:p14="http://schemas.microsoft.com/office/powerpoint/2010/main" val="870472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228C378F-27FA-4EC3-AC2E-D4677EA411D6}" type="slidenum">
              <a:rPr lang="en-US" altLang="en-US" sz="1200"/>
              <a:pPr/>
              <a:t>13</a:t>
            </a:fld>
            <a:endParaRPr lang="en-US" altLang="en-US" sz="1200"/>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For workflow, we care about the physical and sometimes mental steps that occur.  In the phone number example, these steps are clicking the mouse to open the browser, then clicking to open the search engine, then typing in the search text, then the results being returned and the scrolling and assessment of each result. </a:t>
            </a:r>
          </a:p>
          <a:p>
            <a:pPr eaLnBrk="1" hangingPunct="1"/>
            <a:endParaRPr lang="en-US" altLang="en-US" smtClean="0"/>
          </a:p>
          <a:p>
            <a:pPr eaLnBrk="1" hangingPunct="1"/>
            <a:r>
              <a:rPr lang="en-US" altLang="en-US" smtClean="0"/>
              <a:t>Often, as in the phone number example, processes have both workflow and information components that need to be represented.  </a:t>
            </a:r>
          </a:p>
        </p:txBody>
      </p:sp>
    </p:spTree>
    <p:extLst>
      <p:ext uri="{BB962C8B-B14F-4D97-AF65-F5344CB8AC3E}">
        <p14:creationId xmlns:p14="http://schemas.microsoft.com/office/powerpoint/2010/main" val="3432724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787A6EC-04D6-45DA-B26F-DF986817AA68}" type="slidenum">
              <a:rPr lang="en-US" altLang="en-US" sz="1200"/>
              <a:pPr/>
              <a:t>14</a:t>
            </a:fld>
            <a:endParaRPr lang="en-US" altLang="en-US" sz="1200"/>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On the other hand, dataflow is about data and information content. Often the mechanism and steps by which it is moved are unimportant.  In data flow, what we care about are the data points that are being communicated or transferred, where the data are stored, and how those data are transformed. In the phone number example, we just care about the data values returned by the search, and about where the data are stored, so we know where to search.</a:t>
            </a:r>
          </a:p>
        </p:txBody>
      </p:sp>
    </p:spTree>
    <p:extLst>
      <p:ext uri="{BB962C8B-B14F-4D97-AF65-F5344CB8AC3E}">
        <p14:creationId xmlns:p14="http://schemas.microsoft.com/office/powerpoint/2010/main" val="10150028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CB889AE-E6BE-4A99-B32A-2E80804FD520}" type="slidenum">
              <a:rPr lang="en-US" altLang="en-US" sz="1200"/>
              <a:pPr/>
              <a:t>15</a:t>
            </a:fld>
            <a:endParaRPr lang="en-US" altLang="en-US" sz="1200"/>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To adequately represent the underlying thing being represented, i.e., tasks versus information, requires clear analysis. Sometimes, the emphasis on workflow or dataflow is less, and one or both representation(s) can be used. Often, both are important and multiple diagrams are required.</a:t>
            </a:r>
          </a:p>
        </p:txBody>
      </p:sp>
    </p:spTree>
    <p:extLst>
      <p:ext uri="{BB962C8B-B14F-4D97-AF65-F5344CB8AC3E}">
        <p14:creationId xmlns:p14="http://schemas.microsoft.com/office/powerpoint/2010/main" val="14834525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101FCE7-F3DA-43A6-A665-CD8EDC9674AA}" type="slidenum">
              <a:rPr lang="en-US" altLang="en-US" sz="1200"/>
              <a:pPr/>
              <a:t>16</a:t>
            </a:fld>
            <a:endParaRPr lang="en-US" altLang="en-US" sz="1200"/>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ja-JP" altLang="en-US" dirty="0" smtClean="0"/>
              <a:t>“</a:t>
            </a:r>
            <a:r>
              <a:rPr lang="en-US" altLang="ja-JP" dirty="0" smtClean="0"/>
              <a:t>Flowchart</a:t>
            </a:r>
            <a:r>
              <a:rPr lang="ja-JP" altLang="en-US" dirty="0" smtClean="0"/>
              <a:t>”</a:t>
            </a:r>
            <a:r>
              <a:rPr lang="en-US" altLang="ja-JP" dirty="0" smtClean="0"/>
              <a:t> is probably the word that has come to mind most often so far in this presentation. The reason that we have not used the word flowchart is that flowcharts, in common use today, blur and muddy the two different concepts of dataflow and workflow.  Often both are shown intertwined on a flowchart, and the chart is an incomplete representation of both the dataflow and the workflow.  Purely for didactic purposes, we make this distinction between work and dataflow, because it is important for the analyst to be clear and to deliberately make decisions about what aspects of each (dataflow and workflow) to show on a diagram. </a:t>
            </a:r>
          </a:p>
          <a:p>
            <a:pPr eaLnBrk="1" hangingPunct="1"/>
            <a:endParaRPr lang="en-US" altLang="en-US" dirty="0" smtClean="0"/>
          </a:p>
          <a:p>
            <a:pPr eaLnBrk="1" hangingPunct="1"/>
            <a:r>
              <a:rPr lang="en-US" altLang="en-US" dirty="0" smtClean="0"/>
              <a:t>Flowcharts are the most common type of process map, and are easily understood by most people, thus, they are widely used.  Most of the symbols needed to create flowcharts are included in word processing, drawing, and presentation software packages, such as the Microsoft office packages.</a:t>
            </a:r>
          </a:p>
        </p:txBody>
      </p:sp>
    </p:spTree>
    <p:extLst>
      <p:ext uri="{BB962C8B-B14F-4D97-AF65-F5344CB8AC3E}">
        <p14:creationId xmlns:p14="http://schemas.microsoft.com/office/powerpoint/2010/main" val="19357631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D420D3CB-E250-4B85-BD91-C3F93123BDCD}" type="slidenum">
              <a:rPr lang="en-US" altLang="en-US" sz="1200"/>
              <a:pPr/>
              <a:t>17</a:t>
            </a:fld>
            <a:endParaRPr lang="en-US" altLang="en-US" sz="1200"/>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By notation we mean the set of shapes and drawing conventions, e.g., straight lines or curved ones, that are used to create process diagrams. Shapes are also called symbols.  Each notation uses its own shapes and conventions.</a:t>
            </a:r>
          </a:p>
        </p:txBody>
      </p:sp>
    </p:spTree>
    <p:extLst>
      <p:ext uri="{BB962C8B-B14F-4D97-AF65-F5344CB8AC3E}">
        <p14:creationId xmlns:p14="http://schemas.microsoft.com/office/powerpoint/2010/main" val="22808172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FC597B0D-D05E-4717-A808-C56B6C0E714C}" type="slidenum">
              <a:rPr lang="en-US" altLang="en-US" sz="1200"/>
              <a:pPr/>
              <a:t>18</a:t>
            </a:fld>
            <a:endParaRPr lang="en-US" altLang="en-US" sz="1200"/>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Now, let</a:t>
            </a:r>
            <a:r>
              <a:rPr lang="ja-JP" altLang="en-US" smtClean="0"/>
              <a:t>’</a:t>
            </a:r>
            <a:r>
              <a:rPr lang="en-US" altLang="ja-JP" smtClean="0"/>
              <a:t>s look at the ISO 5807 symbols.</a:t>
            </a:r>
          </a:p>
          <a:p>
            <a:pPr eaLnBrk="1" hangingPunct="1"/>
            <a:endParaRPr lang="en-US" altLang="en-US" smtClean="0"/>
          </a:p>
          <a:p>
            <a:pPr eaLnBrk="1" hangingPunct="1"/>
            <a:r>
              <a:rPr lang="en-US" altLang="en-US" smtClean="0"/>
              <a:t>Starting with the top symbol:</a:t>
            </a:r>
          </a:p>
          <a:p>
            <a:pPr eaLnBrk="1" hangingPunct="1"/>
            <a:r>
              <a:rPr lang="en-US" altLang="en-US" smtClean="0"/>
              <a:t>The </a:t>
            </a:r>
            <a:r>
              <a:rPr lang="en-US" altLang="en-US" u="sng" smtClean="0"/>
              <a:t>terminal symbol </a:t>
            </a:r>
            <a:r>
              <a:rPr lang="en-US" altLang="en-US" smtClean="0"/>
              <a:t>is a rounded rectangle which identifies the beginning or end of a process or origin and destination of data. </a:t>
            </a:r>
          </a:p>
          <a:p>
            <a:pPr eaLnBrk="1" hangingPunct="1"/>
            <a:r>
              <a:rPr lang="en-US" altLang="en-US" smtClean="0"/>
              <a:t>The </a:t>
            </a:r>
            <a:r>
              <a:rPr lang="en-US" altLang="en-US" u="sng" smtClean="0"/>
              <a:t>process symbol </a:t>
            </a:r>
            <a:r>
              <a:rPr lang="en-US" altLang="en-US" smtClean="0"/>
              <a:t>is a rectangle which designates an activity. Within the rectangle is a brief description of that activity. </a:t>
            </a:r>
          </a:p>
          <a:p>
            <a:pPr eaLnBrk="1" hangingPunct="1"/>
            <a:r>
              <a:rPr lang="en-US" altLang="en-US" smtClean="0"/>
              <a:t>The </a:t>
            </a:r>
            <a:r>
              <a:rPr lang="en-US" altLang="en-US" u="sng" smtClean="0"/>
              <a:t>decision symbol </a:t>
            </a:r>
            <a:r>
              <a:rPr lang="en-US" altLang="en-US" smtClean="0"/>
              <a:t>is a diamond which designates a decision point from which the process branches into two or more paths. The path taken depends on the answer to the question which appears within the diamond. Each path is labeled to correspond to an answer to the question. </a:t>
            </a:r>
          </a:p>
          <a:p>
            <a:pPr eaLnBrk="1" hangingPunct="1"/>
            <a:r>
              <a:rPr lang="en-US" altLang="en-US" smtClean="0"/>
              <a:t>The </a:t>
            </a:r>
            <a:r>
              <a:rPr lang="en-US" altLang="en-US" u="sng" smtClean="0"/>
              <a:t>document symbol </a:t>
            </a:r>
            <a:r>
              <a:rPr lang="en-US" altLang="en-US" smtClean="0"/>
              <a:t>is a human readable document pertinent to the process.</a:t>
            </a:r>
          </a:p>
          <a:p>
            <a:pPr eaLnBrk="1" hangingPunct="1"/>
            <a:r>
              <a:rPr lang="en-US" altLang="en-US" smtClean="0"/>
              <a:t>The </a:t>
            </a:r>
            <a:r>
              <a:rPr lang="en-US" altLang="en-US" u="sng" smtClean="0"/>
              <a:t>flow line </a:t>
            </a:r>
            <a:r>
              <a:rPr lang="en-US" altLang="en-US" smtClean="0"/>
              <a:t>represents a process path which connects process elements. The arrowhead indicates the direction of the flow. </a:t>
            </a:r>
          </a:p>
          <a:p>
            <a:pPr eaLnBrk="1" hangingPunct="1"/>
            <a:r>
              <a:rPr lang="en-US" altLang="en-US" smtClean="0"/>
              <a:t>The </a:t>
            </a:r>
            <a:r>
              <a:rPr lang="en-US" altLang="en-US" u="sng" smtClean="0"/>
              <a:t>connector </a:t>
            </a:r>
            <a:r>
              <a:rPr lang="en-US" altLang="en-US" smtClean="0"/>
              <a:t>is a circle which is used to indicate a continuation of the flow diagram to another diagram, perhaps on a different page. </a:t>
            </a:r>
          </a:p>
        </p:txBody>
      </p:sp>
      <p:sp>
        <p:nvSpPr>
          <p:cNvPr id="52228" name="Rectangle 7"/>
          <p:cNvSpPr>
            <a:spLocks noChangeArrowheads="1"/>
          </p:cNvSpPr>
          <p:nvPr/>
        </p:nvSpPr>
        <p:spPr bwMode="auto">
          <a:xfrm>
            <a:off x="919163" y="7250113"/>
            <a:ext cx="50927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1" tIns="46586" rIns="93171" bIns="46586">
            <a:spAutoFit/>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r>
              <a:rPr lang="en-US" altLang="en-US" sz="1600"/>
              <a:t>. </a:t>
            </a:r>
          </a:p>
        </p:txBody>
      </p:sp>
      <p:sp>
        <p:nvSpPr>
          <p:cNvPr id="52229" name="Rectangle 9"/>
          <p:cNvSpPr>
            <a:spLocks noChangeArrowheads="1"/>
          </p:cNvSpPr>
          <p:nvPr/>
        </p:nvSpPr>
        <p:spPr bwMode="auto">
          <a:xfrm>
            <a:off x="919163" y="8370888"/>
            <a:ext cx="5092700" cy="341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1" tIns="46586" rIns="93171" bIns="46586">
            <a:spAutoFit/>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600"/>
          </a:p>
        </p:txBody>
      </p:sp>
    </p:spTree>
    <p:extLst>
      <p:ext uri="{BB962C8B-B14F-4D97-AF65-F5344CB8AC3E}">
        <p14:creationId xmlns:p14="http://schemas.microsoft.com/office/powerpoint/2010/main" val="4328636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109D0EB-34D6-4F3D-9B78-57A9B3F2A314}" type="slidenum">
              <a:rPr lang="en-US" altLang="en-US" sz="1200"/>
              <a:pPr/>
              <a:t>19</a:t>
            </a:fld>
            <a:endParaRPr lang="en-US" altLang="en-US" sz="1200"/>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pPr marL="225425" indent="-225425" eaLnBrk="1" hangingPunct="1"/>
            <a:r>
              <a:rPr lang="en-US" altLang="en-US" dirty="0" smtClean="0"/>
              <a:t>Correct symbols are used for the decision boxes and the connectors. </a:t>
            </a:r>
          </a:p>
          <a:p>
            <a:pPr marL="225425" indent="-225425" eaLnBrk="1" hangingPunct="1"/>
            <a:r>
              <a:rPr lang="en-US" altLang="en-US" dirty="0" smtClean="0"/>
              <a:t>Incorrect symbol use is</a:t>
            </a:r>
          </a:p>
          <a:p>
            <a:pPr marL="681038" lvl="1" indent="-228600" eaLnBrk="1" hangingPunct="1">
              <a:buFontTx/>
              <a:buChar char="•"/>
            </a:pPr>
            <a:r>
              <a:rPr lang="en-US" altLang="en-US" dirty="0" smtClean="0"/>
              <a:t>a matter of which notation one is following, and </a:t>
            </a:r>
          </a:p>
          <a:p>
            <a:pPr marL="681038" lvl="1" indent="-228600" eaLnBrk="1" hangingPunct="1">
              <a:buFontTx/>
              <a:buChar char="•"/>
            </a:pPr>
            <a:r>
              <a:rPr lang="en-US" altLang="en-US" dirty="0" smtClean="0"/>
              <a:t>how formal or conformant to any one notation one wants to be., i.e., correctness with respect to notation is a relative matter.</a:t>
            </a:r>
          </a:p>
          <a:p>
            <a:pPr marL="681038" lvl="1" indent="-228600" eaLnBrk="1" hangingPunct="1"/>
            <a:endParaRPr lang="en-US" altLang="en-US" dirty="0" smtClean="0"/>
          </a:p>
          <a:p>
            <a:pPr marL="681038" lvl="1" indent="-228600" eaLnBrk="1" hangingPunct="1"/>
            <a:r>
              <a:rPr lang="en-US" altLang="en-US" dirty="0" smtClean="0"/>
              <a:t>Comparing the flowchart on this slide to the </a:t>
            </a:r>
            <a:r>
              <a:rPr lang="en-US" altLang="en-US" dirty="0" err="1" smtClean="0"/>
              <a:t>Juran</a:t>
            </a:r>
            <a:r>
              <a:rPr lang="en-US" altLang="en-US" dirty="0" smtClean="0"/>
              <a:t> list of symbols on the previous slide, we see that the rounded corner rectangle used as a terminator should be a different shape, one with parallel lines on the top and bottom and half-circle curvature on the left and right sides. The arrow heads should be shaded or filled in rather than open.</a:t>
            </a:r>
          </a:p>
        </p:txBody>
      </p:sp>
    </p:spTree>
    <p:extLst>
      <p:ext uri="{BB962C8B-B14F-4D97-AF65-F5344CB8AC3E}">
        <p14:creationId xmlns:p14="http://schemas.microsoft.com/office/powerpoint/2010/main" val="10646555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7BD4EDB5-3349-44C3-B33D-95D251DD0FA3}" type="slidenum">
              <a:rPr lang="en-US" altLang="en-US" sz="1200"/>
              <a:pPr/>
              <a:t>2</a:t>
            </a:fld>
            <a:endParaRPr lang="en-US" altLang="en-US" sz="1200"/>
          </a:p>
        </p:txBody>
      </p:sp>
      <p:sp>
        <p:nvSpPr>
          <p:cNvPr id="15362"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p:txBody>
          <a:bodyPr/>
          <a:lstStyle/>
          <a:p>
            <a:pPr eaLnBrk="1" hangingPunct="1">
              <a:defRPr/>
            </a:pPr>
            <a:r>
              <a:rPr lang="en-US" dirty="0" smtClean="0">
                <a:ea typeface="+mn-ea"/>
              </a:rPr>
              <a:t>There are 8 topics covered in this unit.  They include:</a:t>
            </a:r>
          </a:p>
          <a:p>
            <a:pPr eaLnBrk="1" hangingPunct="1">
              <a:defRPr/>
            </a:pPr>
            <a:endParaRPr lang="en-US" dirty="0" smtClean="0">
              <a:ea typeface="+mn-ea"/>
            </a:endParaRPr>
          </a:p>
          <a:p>
            <a:pPr marL="283064" indent="-283064" eaLnBrk="1" hangingPunct="1">
              <a:lnSpc>
                <a:spcPct val="110000"/>
              </a:lnSpc>
              <a:buFont typeface="Arial" pitchFamily="34" charset="0"/>
              <a:buChar char="•"/>
              <a:defRPr/>
            </a:pPr>
            <a:r>
              <a:rPr lang="en-US" sz="1400" dirty="0">
                <a:ea typeface="+mn-ea"/>
              </a:rPr>
              <a:t>Purpose of graphic process representation</a:t>
            </a:r>
          </a:p>
          <a:p>
            <a:pPr marL="283064" indent="-283064" eaLnBrk="1" hangingPunct="1">
              <a:lnSpc>
                <a:spcPct val="110000"/>
              </a:lnSpc>
              <a:buFont typeface="Arial" pitchFamily="34" charset="0"/>
              <a:buChar char="•"/>
              <a:defRPr/>
            </a:pPr>
            <a:r>
              <a:rPr lang="en-US" sz="1400" dirty="0">
                <a:ea typeface="+mn-ea"/>
              </a:rPr>
              <a:t>Process diagram vocabulary</a:t>
            </a:r>
          </a:p>
          <a:p>
            <a:pPr marL="283064" indent="-283064" eaLnBrk="1" hangingPunct="1">
              <a:lnSpc>
                <a:spcPct val="110000"/>
              </a:lnSpc>
              <a:buFont typeface="Arial" pitchFamily="34" charset="0"/>
              <a:buChar char="•"/>
              <a:defRPr/>
            </a:pPr>
            <a:r>
              <a:rPr lang="en-US" sz="1400" dirty="0">
                <a:ea typeface="+mn-ea"/>
              </a:rPr>
              <a:t>Identifying process steps</a:t>
            </a:r>
          </a:p>
          <a:p>
            <a:pPr marL="283064" indent="-283064" eaLnBrk="1" hangingPunct="1">
              <a:lnSpc>
                <a:spcPct val="110000"/>
              </a:lnSpc>
              <a:buFont typeface="Arial" pitchFamily="34" charset="0"/>
              <a:buChar char="•"/>
              <a:defRPr/>
            </a:pPr>
            <a:r>
              <a:rPr lang="en-US" sz="1400" dirty="0">
                <a:ea typeface="+mn-ea"/>
              </a:rPr>
              <a:t>Basic flowchart symbols</a:t>
            </a:r>
          </a:p>
          <a:p>
            <a:pPr marL="283064" indent="-283064" eaLnBrk="1" hangingPunct="1">
              <a:lnSpc>
                <a:spcPct val="110000"/>
              </a:lnSpc>
              <a:buFont typeface="Arial" pitchFamily="34" charset="0"/>
              <a:buChar char="•"/>
              <a:defRPr/>
            </a:pPr>
            <a:r>
              <a:rPr lang="en-US" sz="1400" dirty="0">
                <a:ea typeface="+mn-ea"/>
              </a:rPr>
              <a:t>Creating a basic flowchart</a:t>
            </a:r>
          </a:p>
          <a:p>
            <a:pPr marL="283064" indent="-283064" eaLnBrk="1" hangingPunct="1">
              <a:lnSpc>
                <a:spcPct val="110000"/>
              </a:lnSpc>
              <a:buFont typeface="Arial" pitchFamily="34" charset="0"/>
              <a:buChar char="•"/>
              <a:defRPr/>
            </a:pPr>
            <a:r>
              <a:rPr lang="en-US" sz="1400" dirty="0">
                <a:ea typeface="+mn-ea"/>
              </a:rPr>
              <a:t>Process diagram concept</a:t>
            </a:r>
          </a:p>
          <a:p>
            <a:pPr marL="452902" lvl="1" eaLnBrk="1" hangingPunct="1">
              <a:lnSpc>
                <a:spcPct val="110000"/>
              </a:lnSpc>
              <a:defRPr/>
            </a:pPr>
            <a:r>
              <a:rPr lang="en-US" sz="1400" dirty="0">
                <a:ea typeface="+mn-ea"/>
              </a:rPr>
              <a:t>- Models, templates and abstracts</a:t>
            </a:r>
          </a:p>
          <a:p>
            <a:pPr marL="452902" lvl="1" eaLnBrk="1" hangingPunct="1">
              <a:lnSpc>
                <a:spcPct val="110000"/>
              </a:lnSpc>
              <a:defRPr/>
            </a:pPr>
            <a:r>
              <a:rPr lang="en-US" sz="1400" dirty="0">
                <a:ea typeface="+mn-ea"/>
              </a:rPr>
              <a:t>- Data flow versus process steps</a:t>
            </a:r>
          </a:p>
          <a:p>
            <a:pPr marL="283064" indent="-283064" eaLnBrk="1" hangingPunct="1">
              <a:lnSpc>
                <a:spcPct val="110000"/>
              </a:lnSpc>
              <a:buFont typeface="Arial" pitchFamily="34" charset="0"/>
              <a:buChar char="•"/>
              <a:defRPr/>
            </a:pPr>
            <a:r>
              <a:rPr lang="en-US" sz="1400" dirty="0">
                <a:ea typeface="+mn-ea"/>
              </a:rPr>
              <a:t>Aspects of processes that we might need to model</a:t>
            </a:r>
          </a:p>
          <a:p>
            <a:pPr marL="283064" indent="-283064" eaLnBrk="1" hangingPunct="1">
              <a:lnSpc>
                <a:spcPct val="110000"/>
              </a:lnSpc>
              <a:buFont typeface="Arial" pitchFamily="34" charset="0"/>
              <a:buChar char="•"/>
              <a:defRPr/>
            </a:pPr>
            <a:r>
              <a:rPr lang="en-US" sz="1400" dirty="0">
                <a:ea typeface="+mn-ea"/>
              </a:rPr>
              <a:t>Selecting the right diagram type</a:t>
            </a:r>
          </a:p>
        </p:txBody>
      </p:sp>
    </p:spTree>
    <p:extLst>
      <p:ext uri="{BB962C8B-B14F-4D97-AF65-F5344CB8AC3E}">
        <p14:creationId xmlns:p14="http://schemas.microsoft.com/office/powerpoint/2010/main" val="7951966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902AC15-1B6C-42F4-8465-7BAE10B2049D}" type="slidenum">
              <a:rPr lang="en-US" altLang="en-US" sz="1200"/>
              <a:pPr/>
              <a:t>20</a:t>
            </a:fld>
            <a:endParaRPr lang="en-US" altLang="en-US" sz="1200"/>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xfrm>
            <a:off x="701675" y="4416425"/>
            <a:ext cx="6049963" cy="4183063"/>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Next we have an example of a defined health care process flow.  We will use this scenario to demonstrate representing a process in pictorial form, i.e. in a process flow chart. Read this scenario and list the process steps. </a:t>
            </a:r>
          </a:p>
          <a:p>
            <a:pPr eaLnBrk="1" hangingPunct="1"/>
            <a:endParaRPr lang="en-US" altLang="en-US" smtClean="0"/>
          </a:p>
          <a:p>
            <a:pPr eaLnBrk="1" hangingPunct="1"/>
            <a:r>
              <a:rPr lang="en-US" altLang="en-US" smtClean="0"/>
              <a:t>Patient Intake Example:</a:t>
            </a:r>
          </a:p>
          <a:p>
            <a:pPr eaLnBrk="1" hangingPunct="1"/>
            <a:r>
              <a:rPr lang="en-US" altLang="en-US" smtClean="0"/>
              <a:t>A patient arrives at the healthcare setting/clinic and is signed in by the receptionist. The receptionist enters the patient into a visit system as present and confirms the contact and insurance information with the patient.  At this point the patient is ready to be seen by the nurse who will conduct the initial examination and interview with the patient.  The nurse pulls the chart from the filing stacks and calls the patient to the exam area and escorts the patient to the exam room, interviews the patient regarding symptoms and/or complaints and records into the nurses/progress notes, and takes and records vital signs into the progress notes.  She/he then alerts the Physician that the patient is ready to be seen. Subsequently, the Physician examines the patient and records findings in the progress notes, determines if a prescription, procedure, lab work or a referral is required and completes the necessary paperwork if applicable.  The Physician provides any additional instructions to the patient and concludes the visit.  Finally, the Physician provides the patient chart to the office staff for refiling and the office staff refiles the patient chart.  Also, the patient pays her co-pay and concludes the office visit.</a:t>
            </a:r>
          </a:p>
          <a:p>
            <a:pPr eaLnBrk="1" hangingPunct="1"/>
            <a:endParaRPr lang="en-US" altLang="en-US" smtClean="0"/>
          </a:p>
          <a:p>
            <a:pPr eaLnBrk="1" hangingPunct="1"/>
            <a:r>
              <a:rPr lang="en-US" altLang="en-US" smtClean="0"/>
              <a:t>Pause the slides and list the process steps now.  After you restart the slides, we will go over the steps so that you can see how you did.  Pause the slides.</a:t>
            </a:r>
          </a:p>
        </p:txBody>
      </p:sp>
    </p:spTree>
    <p:extLst>
      <p:ext uri="{BB962C8B-B14F-4D97-AF65-F5344CB8AC3E}">
        <p14:creationId xmlns:p14="http://schemas.microsoft.com/office/powerpoint/2010/main" val="22958212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F44A301-9C0A-4B96-9B8B-7BA158E4BAB3}" type="slidenum">
              <a:rPr lang="en-US" altLang="en-US" sz="1200"/>
              <a:pPr/>
              <a:t>21</a:t>
            </a:fld>
            <a:endParaRPr lang="en-US" altLang="en-US" sz="1200"/>
          </a:p>
        </p:txBody>
      </p:sp>
      <p:sp>
        <p:nvSpPr>
          <p:cNvPr id="58370"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p:txBody>
          <a:bodyPr/>
          <a:lstStyle/>
          <a:p>
            <a:pPr eaLnBrk="1" hangingPunct="1">
              <a:defRPr/>
            </a:pPr>
            <a:r>
              <a:rPr lang="en-US" dirty="0" smtClean="0">
                <a:ea typeface="+mn-ea"/>
              </a:rPr>
              <a:t>The scenario will first be broken down into discrete steps.  The tasks are placed in sequential order.  </a:t>
            </a:r>
          </a:p>
          <a:p>
            <a:pPr eaLnBrk="1" hangingPunct="1">
              <a:defRPr/>
            </a:pPr>
            <a:endParaRPr lang="en-US" dirty="0" smtClean="0">
              <a:ea typeface="+mn-ea"/>
            </a:endParaRPr>
          </a:p>
          <a:p>
            <a:pPr eaLnBrk="1" hangingPunct="1">
              <a:defRPr/>
            </a:pPr>
            <a:r>
              <a:rPr lang="en-US" dirty="0" smtClean="0">
                <a:ea typeface="+mn-ea"/>
              </a:rPr>
              <a:t>The discrete steps of the Patient Intake and Clinic Visit are:</a:t>
            </a:r>
          </a:p>
          <a:p>
            <a:pPr marL="226451" indent="-226451">
              <a:buFont typeface="+mj-lt"/>
              <a:buAutoNum type="arabicPeriod"/>
              <a:defRPr/>
            </a:pPr>
            <a:r>
              <a:rPr lang="en-US" dirty="0" smtClean="0">
                <a:ea typeface="+mn-ea"/>
              </a:rPr>
              <a:t>Patient arrives at the clinic and signs-in and checks-in with the front desk.</a:t>
            </a:r>
          </a:p>
          <a:p>
            <a:pPr marL="226451" indent="-226451">
              <a:buFont typeface="+mj-lt"/>
              <a:buAutoNum type="arabicPeriod"/>
              <a:defRPr/>
            </a:pPr>
            <a:r>
              <a:rPr lang="en-US" dirty="0" smtClean="0">
                <a:ea typeface="+mn-ea"/>
              </a:rPr>
              <a:t>Receptionist enters the patient into the visit system as present and confirms the contact and insurance information with the patient.</a:t>
            </a:r>
          </a:p>
          <a:p>
            <a:pPr marL="226451" indent="-226451">
              <a:buFont typeface="+mj-lt"/>
              <a:buAutoNum type="arabicPeriod"/>
              <a:defRPr/>
            </a:pPr>
            <a:r>
              <a:rPr lang="en-US" dirty="0" smtClean="0">
                <a:ea typeface="+mn-ea"/>
              </a:rPr>
              <a:t>The nurse pulls the chart from the filing stacks and calls the patient to the exam area and escorts the patient to the exam room.</a:t>
            </a:r>
          </a:p>
          <a:p>
            <a:pPr marL="226451" indent="-226451">
              <a:buFont typeface="+mj-lt"/>
              <a:buAutoNum type="arabicPeriod"/>
              <a:defRPr/>
            </a:pPr>
            <a:r>
              <a:rPr lang="en-US" dirty="0" smtClean="0">
                <a:ea typeface="+mn-ea"/>
              </a:rPr>
              <a:t>The nurse interviews the patient regarding symptoms and/or complaints and records into the Nurses/Progress notes.</a:t>
            </a:r>
          </a:p>
          <a:p>
            <a:pPr marL="226451" indent="-226451">
              <a:buFont typeface="+mj-lt"/>
              <a:buAutoNum type="arabicPeriod"/>
              <a:defRPr/>
            </a:pPr>
            <a:r>
              <a:rPr lang="en-US" dirty="0" smtClean="0">
                <a:ea typeface="+mn-ea"/>
              </a:rPr>
              <a:t>Nurse takes and records vital signs in progress notes and alerts the Physician that the patient is ready to be seen.</a:t>
            </a:r>
          </a:p>
          <a:p>
            <a:pPr marL="226451" indent="-226451">
              <a:buFont typeface="+mj-lt"/>
              <a:buAutoNum type="arabicPeriod"/>
              <a:defRPr/>
            </a:pPr>
            <a:r>
              <a:rPr lang="en-US" dirty="0" smtClean="0">
                <a:ea typeface="+mn-ea"/>
              </a:rPr>
              <a:t>The Physician examines the patient and records findings in the progress notes.</a:t>
            </a:r>
          </a:p>
          <a:p>
            <a:pPr marL="226451" indent="-226451">
              <a:buFont typeface="+mj-lt"/>
              <a:buAutoNum type="arabicPeriod"/>
              <a:defRPr/>
            </a:pPr>
            <a:r>
              <a:rPr lang="en-US" dirty="0" smtClean="0">
                <a:ea typeface="+mn-ea"/>
              </a:rPr>
              <a:t>The Physician determines if a prescription, procedure, lab work or a referral is required and completes the necessary paperwork if applicable.</a:t>
            </a:r>
          </a:p>
          <a:p>
            <a:pPr marL="226451" indent="-226451">
              <a:buFont typeface="+mj-lt"/>
              <a:buAutoNum type="arabicPeriod"/>
              <a:defRPr/>
            </a:pPr>
            <a:r>
              <a:rPr lang="en-US" dirty="0" smtClean="0">
                <a:ea typeface="+mn-ea"/>
              </a:rPr>
              <a:t>The Physician provides any additional instructions to the patient and concludes the visit.</a:t>
            </a:r>
          </a:p>
          <a:p>
            <a:pPr marL="226451" indent="-226451">
              <a:buFont typeface="+mj-lt"/>
              <a:buAutoNum type="arabicPeriod"/>
              <a:defRPr/>
            </a:pPr>
            <a:r>
              <a:rPr lang="en-US" dirty="0" smtClean="0">
                <a:ea typeface="+mn-ea"/>
              </a:rPr>
              <a:t>The Physician provides the patient chart to the office staff for </a:t>
            </a:r>
            <a:r>
              <a:rPr lang="en-US" dirty="0" err="1" smtClean="0">
                <a:ea typeface="+mn-ea"/>
              </a:rPr>
              <a:t>refiling</a:t>
            </a:r>
            <a:r>
              <a:rPr lang="en-US" dirty="0" smtClean="0">
                <a:ea typeface="+mn-ea"/>
              </a:rPr>
              <a:t>.</a:t>
            </a:r>
          </a:p>
          <a:p>
            <a:pPr marL="226451" indent="-226451">
              <a:buFont typeface="+mj-lt"/>
              <a:buAutoNum type="arabicPeriod"/>
              <a:defRPr/>
            </a:pPr>
            <a:r>
              <a:rPr lang="en-US" dirty="0" smtClean="0">
                <a:ea typeface="+mn-ea"/>
              </a:rPr>
              <a:t>The office staff </a:t>
            </a:r>
            <a:r>
              <a:rPr lang="en-US" dirty="0" err="1" smtClean="0">
                <a:ea typeface="+mn-ea"/>
              </a:rPr>
              <a:t>refiles</a:t>
            </a:r>
            <a:r>
              <a:rPr lang="en-US" dirty="0" smtClean="0">
                <a:ea typeface="+mn-ea"/>
              </a:rPr>
              <a:t> the patient chart.</a:t>
            </a:r>
          </a:p>
          <a:p>
            <a:pPr marL="226451" indent="-226451">
              <a:buFont typeface="+mj-lt"/>
              <a:buAutoNum type="arabicPeriod"/>
              <a:defRPr/>
            </a:pPr>
            <a:r>
              <a:rPr lang="en-US" dirty="0" smtClean="0">
                <a:ea typeface="+mn-ea"/>
              </a:rPr>
              <a:t>The patient pays their co-pay and concludes the office visit.</a:t>
            </a:r>
          </a:p>
          <a:p>
            <a:pPr eaLnBrk="1" hangingPunct="1">
              <a:defRPr/>
            </a:pPr>
            <a:endParaRPr lang="en-US" dirty="0" smtClean="0">
              <a:ea typeface="+mn-ea"/>
            </a:endParaRPr>
          </a:p>
          <a:p>
            <a:pPr eaLnBrk="1" hangingPunct="1">
              <a:defRPr/>
            </a:pPr>
            <a:r>
              <a:rPr lang="en-US" dirty="0" smtClean="0">
                <a:ea typeface="+mn-ea"/>
              </a:rPr>
              <a:t>Determine if these steps match the ones you listed.</a:t>
            </a:r>
          </a:p>
          <a:p>
            <a:pPr eaLnBrk="1" hangingPunct="1">
              <a:defRPr/>
            </a:pPr>
            <a:endParaRPr lang="en-US" dirty="0" smtClean="0">
              <a:ea typeface="+mn-ea"/>
            </a:endParaRPr>
          </a:p>
          <a:p>
            <a:pPr eaLnBrk="1" hangingPunct="1">
              <a:defRPr/>
            </a:pPr>
            <a:endParaRPr lang="en-US" dirty="0" smtClean="0">
              <a:ea typeface="+mn-ea"/>
            </a:endParaRPr>
          </a:p>
        </p:txBody>
      </p:sp>
    </p:spTree>
    <p:extLst>
      <p:ext uri="{BB962C8B-B14F-4D97-AF65-F5344CB8AC3E}">
        <p14:creationId xmlns:p14="http://schemas.microsoft.com/office/powerpoint/2010/main" val="12734604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DD6C110-A65C-4E2C-9DEB-C0C1365B00DD}" type="slidenum">
              <a:rPr lang="en-US" altLang="en-US" sz="1200"/>
              <a:pPr/>
              <a:t>22</a:t>
            </a:fld>
            <a:endParaRPr lang="en-US" altLang="en-US" sz="1200"/>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Pause the slides. Read the sequence of the slides. Compare the flowchart to the list of steps.  Remember that connector symbol. This flowchart is continued on the next slide.</a:t>
            </a:r>
          </a:p>
        </p:txBody>
      </p:sp>
    </p:spTree>
    <p:extLst>
      <p:ext uri="{BB962C8B-B14F-4D97-AF65-F5344CB8AC3E}">
        <p14:creationId xmlns:p14="http://schemas.microsoft.com/office/powerpoint/2010/main" val="8981597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B59DA85-08C4-4EED-8D7E-6F9AA4908781}" type="slidenum">
              <a:rPr lang="en-US" altLang="en-US" sz="1200"/>
              <a:pPr/>
              <a:t>23</a:t>
            </a:fld>
            <a:endParaRPr lang="en-US" altLang="en-US" sz="1200"/>
          </a:p>
        </p:txBody>
      </p:sp>
      <p:sp>
        <p:nvSpPr>
          <p:cNvPr id="62466"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p:txBody>
          <a:bodyPr/>
          <a:lstStyle/>
          <a:p>
            <a:pPr marL="226451" indent="-226451">
              <a:buFont typeface="+mj-lt"/>
              <a:buAutoNum type="arabicPeriod"/>
              <a:defRPr/>
            </a:pPr>
            <a:r>
              <a:rPr lang="en-US" dirty="0" smtClean="0">
                <a:ea typeface="+mn-ea"/>
              </a:rPr>
              <a:t>Steps in this flowchart include:</a:t>
            </a:r>
          </a:p>
          <a:p>
            <a:pPr marL="226451" indent="-226451">
              <a:buFont typeface="+mj-lt"/>
              <a:buAutoNum type="arabicPeriod"/>
              <a:defRPr/>
            </a:pPr>
            <a:r>
              <a:rPr lang="en-US" dirty="0" smtClean="0">
                <a:ea typeface="+mn-ea"/>
              </a:rPr>
              <a:t>Patient is examined</a:t>
            </a:r>
          </a:p>
          <a:p>
            <a:pPr marL="226451" indent="-226451">
              <a:buFont typeface="+mj-lt"/>
              <a:buAutoNum type="arabicPeriod"/>
              <a:defRPr/>
            </a:pPr>
            <a:r>
              <a:rPr lang="en-US" dirty="0" smtClean="0">
                <a:ea typeface="+mn-ea"/>
              </a:rPr>
              <a:t>Determine if order is required</a:t>
            </a:r>
          </a:p>
          <a:p>
            <a:pPr marL="679353" lvl="1" indent="-226451">
              <a:buFont typeface="+mj-lt"/>
              <a:buAutoNum type="alphaLcParenR"/>
              <a:defRPr/>
            </a:pPr>
            <a:r>
              <a:rPr lang="en-US" dirty="0" smtClean="0">
                <a:ea typeface="+mn-ea"/>
              </a:rPr>
              <a:t>If yes, write order</a:t>
            </a:r>
          </a:p>
          <a:p>
            <a:pPr marL="679353" lvl="1" indent="-226451">
              <a:buFont typeface="+mj-lt"/>
              <a:buAutoNum type="alphaLcParenR"/>
              <a:defRPr/>
            </a:pPr>
            <a:r>
              <a:rPr lang="en-US" dirty="0" smtClean="0">
                <a:ea typeface="+mn-ea"/>
              </a:rPr>
              <a:t>If no, do the following:</a:t>
            </a:r>
          </a:p>
          <a:p>
            <a:pPr marL="1132256" lvl="2" indent="-226451">
              <a:buFont typeface="+mj-lt"/>
              <a:buAutoNum type="arabicParenR"/>
              <a:defRPr/>
            </a:pPr>
            <a:r>
              <a:rPr lang="en-US" dirty="0" smtClean="0">
                <a:ea typeface="+mn-ea"/>
              </a:rPr>
              <a:t>Educate patient</a:t>
            </a:r>
          </a:p>
          <a:p>
            <a:pPr marL="1132256" lvl="2" indent="-226451">
              <a:buFont typeface="+mj-lt"/>
              <a:buAutoNum type="arabicParenR"/>
              <a:defRPr/>
            </a:pPr>
            <a:r>
              <a:rPr lang="en-US" dirty="0" smtClean="0">
                <a:ea typeface="+mn-ea"/>
              </a:rPr>
              <a:t>Dictate clinic notes</a:t>
            </a:r>
          </a:p>
          <a:p>
            <a:pPr marL="226451" indent="-226451">
              <a:buFont typeface="+mj-lt"/>
              <a:buAutoNum type="arabicPeriod"/>
              <a:defRPr/>
            </a:pPr>
            <a:r>
              <a:rPr lang="en-US" dirty="0" smtClean="0">
                <a:ea typeface="+mn-ea"/>
              </a:rPr>
              <a:t>Close visit</a:t>
            </a:r>
          </a:p>
          <a:p>
            <a:pPr marL="226451" indent="-226451">
              <a:buFont typeface="+mj-lt"/>
              <a:buAutoNum type="arabicPeriod"/>
              <a:defRPr/>
            </a:pPr>
            <a:r>
              <a:rPr lang="en-US" dirty="0" smtClean="0">
                <a:ea typeface="+mn-ea"/>
              </a:rPr>
              <a:t>Patient pays co-pay and exits clinic</a:t>
            </a:r>
          </a:p>
          <a:p>
            <a:pPr marL="226451" indent="-226451">
              <a:buFont typeface="+mj-lt"/>
              <a:buAutoNum type="arabicPeriod"/>
              <a:defRPr/>
            </a:pPr>
            <a:r>
              <a:rPr lang="en-US" dirty="0" err="1" smtClean="0">
                <a:ea typeface="+mn-ea"/>
              </a:rPr>
              <a:t>Refile</a:t>
            </a:r>
            <a:r>
              <a:rPr lang="en-US" dirty="0" smtClean="0">
                <a:ea typeface="+mn-ea"/>
              </a:rPr>
              <a:t> patient chart</a:t>
            </a:r>
          </a:p>
          <a:p>
            <a:pPr>
              <a:defRPr/>
            </a:pPr>
            <a:endParaRPr lang="en-US" dirty="0" smtClean="0">
              <a:ea typeface="+mn-ea"/>
            </a:endParaRPr>
          </a:p>
          <a:p>
            <a:pPr>
              <a:defRPr/>
            </a:pPr>
            <a:r>
              <a:rPr lang="en-US" dirty="0" smtClean="0">
                <a:ea typeface="+mn-ea"/>
              </a:rPr>
              <a:t>How did your list of steps compare?</a:t>
            </a:r>
          </a:p>
          <a:p>
            <a:pPr eaLnBrk="1" hangingPunct="1">
              <a:defRPr/>
            </a:pPr>
            <a:endParaRPr lang="en-US" dirty="0" smtClean="0">
              <a:ea typeface="+mn-ea"/>
            </a:endParaRPr>
          </a:p>
          <a:p>
            <a:pPr eaLnBrk="1" hangingPunct="1">
              <a:defRPr/>
            </a:pPr>
            <a:endParaRPr lang="en-US" dirty="0" smtClean="0">
              <a:ea typeface="+mn-ea"/>
            </a:endParaRPr>
          </a:p>
        </p:txBody>
      </p:sp>
    </p:spTree>
    <p:extLst>
      <p:ext uri="{BB962C8B-B14F-4D97-AF65-F5344CB8AC3E}">
        <p14:creationId xmlns:p14="http://schemas.microsoft.com/office/powerpoint/2010/main" val="14758157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A6F661B3-8F9F-42F3-8C7A-757D5E68A980}" type="slidenum">
              <a:rPr lang="en-US" altLang="en-US" sz="1200"/>
              <a:pPr/>
              <a:t>24</a:t>
            </a:fld>
            <a:endParaRPr lang="en-US" altLang="en-US" sz="1200"/>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To summarize:</a:t>
            </a:r>
          </a:p>
          <a:p>
            <a:r>
              <a:rPr lang="en-US" altLang="en-US" smtClean="0"/>
              <a:t>In this lecture we have </a:t>
            </a:r>
          </a:p>
          <a:p>
            <a:pPr lvl="1"/>
            <a:r>
              <a:rPr lang="en-US" altLang="en-US" smtClean="0"/>
              <a:t>Described the value of process diagrams,</a:t>
            </a:r>
          </a:p>
          <a:p>
            <a:pPr lvl="1"/>
            <a:r>
              <a:rPr lang="en-US" altLang="en-US" smtClean="0"/>
              <a:t>Given an example list of the process steps from a healthcare scenario, and</a:t>
            </a:r>
          </a:p>
          <a:p>
            <a:pPr lvl="1"/>
            <a:r>
              <a:rPr lang="en-US" altLang="en-US" smtClean="0"/>
              <a:t>Described basic flowchart symbols.</a:t>
            </a:r>
          </a:p>
          <a:p>
            <a:r>
              <a:rPr lang="en-US" altLang="en-US" smtClean="0"/>
              <a:t>At this point you should be able to </a:t>
            </a:r>
          </a:p>
          <a:p>
            <a:pPr lvl="1"/>
            <a:r>
              <a:rPr lang="en-US" altLang="en-US" smtClean="0"/>
              <a:t>List the information generated or used in the process and the sequence of workflow steps when given a workflow process chart consisting of basic flow charting symbols, and</a:t>
            </a:r>
          </a:p>
          <a:p>
            <a:pPr lvl="1"/>
            <a:r>
              <a:rPr lang="en-US" altLang="en-US" smtClean="0"/>
              <a:t>Read a scenario and use basic flowchart symbols to represent the process steps and their sequence.</a:t>
            </a:r>
          </a:p>
          <a:p>
            <a:r>
              <a:rPr lang="en-US" altLang="en-US" b="1" smtClean="0"/>
              <a:t> </a:t>
            </a:r>
            <a:endParaRPr lang="en-US" altLang="en-US" smtClean="0"/>
          </a:p>
        </p:txBody>
      </p:sp>
    </p:spTree>
    <p:extLst>
      <p:ext uri="{BB962C8B-B14F-4D97-AF65-F5344CB8AC3E}">
        <p14:creationId xmlns:p14="http://schemas.microsoft.com/office/powerpoint/2010/main" val="785574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0275">
              <a:defRPr>
                <a:solidFill>
                  <a:schemeClr val="tx1"/>
                </a:solidFill>
                <a:latin typeface="Arial" panose="020B0604020202020204" pitchFamily="34" charset="0"/>
                <a:ea typeface="MS PGothic" panose="020B0600070205080204" pitchFamily="34" charset="-128"/>
              </a:defRPr>
            </a:lvl1pPr>
            <a:lvl2pPr marL="742950" indent="-285750" defTabSz="930275">
              <a:defRPr>
                <a:solidFill>
                  <a:schemeClr val="tx1"/>
                </a:solidFill>
                <a:latin typeface="Arial" panose="020B0604020202020204" pitchFamily="34" charset="0"/>
                <a:ea typeface="MS PGothic" panose="020B0600070205080204" pitchFamily="34" charset="-128"/>
              </a:defRPr>
            </a:lvl2pPr>
            <a:lvl3pPr marL="1143000" indent="-228600" defTabSz="930275">
              <a:defRPr>
                <a:solidFill>
                  <a:schemeClr val="tx1"/>
                </a:solidFill>
                <a:latin typeface="Arial" panose="020B0604020202020204" pitchFamily="34" charset="0"/>
                <a:ea typeface="MS PGothic" panose="020B0600070205080204" pitchFamily="34" charset="-128"/>
              </a:defRPr>
            </a:lvl3pPr>
            <a:lvl4pPr marL="1600200" indent="-228600" defTabSz="930275">
              <a:defRPr>
                <a:solidFill>
                  <a:schemeClr val="tx1"/>
                </a:solidFill>
                <a:latin typeface="Arial" panose="020B0604020202020204" pitchFamily="34" charset="0"/>
                <a:ea typeface="MS PGothic" panose="020B0600070205080204" pitchFamily="34" charset="-128"/>
              </a:defRPr>
            </a:lvl4pPr>
            <a:lvl5pPr marL="2057400" indent="-228600" defTabSz="930275">
              <a:defRPr>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E49FCDCF-AFFE-443A-BDD6-27CC41CFC587}" type="slidenum">
              <a:rPr lang="en-US" altLang="en-US"/>
              <a:pPr/>
              <a:t>25</a:t>
            </a:fld>
            <a:endParaRPr lang="en-US" altLang="en-US"/>
          </a:p>
        </p:txBody>
      </p:sp>
      <p:sp>
        <p:nvSpPr>
          <p:cNvPr id="12290" name="Rectangle 2"/>
          <p:cNvSpPr>
            <a:spLocks noGrp="1" noRot="1" noChangeAspect="1" noChangeArrowheads="1" noTextEdit="1"/>
          </p:cNvSpPr>
          <p:nvPr>
            <p:ph type="sldImg"/>
          </p:nvPr>
        </p:nvSpPr>
        <p:spPr>
          <a:ln/>
        </p:spPr>
      </p:sp>
      <p:sp>
        <p:nvSpPr>
          <p:cNvPr id="1229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mtClean="0"/>
              <a:t>In the previous slides, we introduced process diagrams and reasons for creating a visual representation of a process.  We also covered basic terminology for process diagramming.  In this section, we will use these tools to explore process diagramming concepts. </a:t>
            </a:r>
          </a:p>
          <a:p>
            <a:pPr eaLnBrk="1" hangingPunct="1"/>
            <a:endParaRPr lang="en-US" altLang="en-US" smtClean="0"/>
          </a:p>
          <a:p>
            <a:pPr eaLnBrk="1" hangingPunct="1"/>
            <a:r>
              <a:rPr lang="en-US" altLang="en-US" smtClean="0"/>
              <a:t>A thorough understanding of these concepts will help the workflow analyst to: 1) choose the most appropriate diagram type, 2) make decisions about what to include in process diagrams, and 3) make decisions about the detail level at which to diagram the process.</a:t>
            </a:r>
          </a:p>
        </p:txBody>
      </p:sp>
    </p:spTree>
    <p:extLst>
      <p:ext uri="{BB962C8B-B14F-4D97-AF65-F5344CB8AC3E}">
        <p14:creationId xmlns:p14="http://schemas.microsoft.com/office/powerpoint/2010/main" val="16291869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0275">
              <a:defRPr>
                <a:solidFill>
                  <a:schemeClr val="tx1"/>
                </a:solidFill>
                <a:latin typeface="Arial" panose="020B0604020202020204" pitchFamily="34" charset="0"/>
                <a:ea typeface="MS PGothic" panose="020B0600070205080204" pitchFamily="34" charset="-128"/>
              </a:defRPr>
            </a:lvl1pPr>
            <a:lvl2pPr marL="742950" indent="-285750" defTabSz="930275">
              <a:defRPr>
                <a:solidFill>
                  <a:schemeClr val="tx1"/>
                </a:solidFill>
                <a:latin typeface="Arial" panose="020B0604020202020204" pitchFamily="34" charset="0"/>
                <a:ea typeface="MS PGothic" panose="020B0600070205080204" pitchFamily="34" charset="-128"/>
              </a:defRPr>
            </a:lvl2pPr>
            <a:lvl3pPr marL="1143000" indent="-228600" defTabSz="930275">
              <a:defRPr>
                <a:solidFill>
                  <a:schemeClr val="tx1"/>
                </a:solidFill>
                <a:latin typeface="Arial" panose="020B0604020202020204" pitchFamily="34" charset="0"/>
                <a:ea typeface="MS PGothic" panose="020B0600070205080204" pitchFamily="34" charset="-128"/>
              </a:defRPr>
            </a:lvl3pPr>
            <a:lvl4pPr marL="1600200" indent="-228600" defTabSz="930275">
              <a:defRPr>
                <a:solidFill>
                  <a:schemeClr val="tx1"/>
                </a:solidFill>
                <a:latin typeface="Arial" panose="020B0604020202020204" pitchFamily="34" charset="0"/>
                <a:ea typeface="MS PGothic" panose="020B0600070205080204" pitchFamily="34" charset="-128"/>
              </a:defRPr>
            </a:lvl4pPr>
            <a:lvl5pPr marL="2057400" indent="-228600" defTabSz="930275">
              <a:defRPr>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15F0C7DC-C8EB-4247-BB17-59BB81EE5E8B}" type="slidenum">
              <a:rPr lang="en-US" altLang="en-US"/>
              <a:pPr/>
              <a:t>26</a:t>
            </a:fld>
            <a:endParaRPr lang="en-US" altLang="en-US"/>
          </a:p>
        </p:txBody>
      </p:sp>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dirty="0" smtClean="0"/>
              <a:t>The most important thing to remember about process diagramming is that: 1) a process diagram is a model; one representation of a process; 2) there are multiple, often many valid representations from which to choose; and 3) all models are wrong; i.e., a model is a representation of reality, as such, it can never encompass reality, only the part represented in the model.</a:t>
            </a:r>
          </a:p>
          <a:p>
            <a:pPr eaLnBrk="1" hangingPunct="1"/>
            <a:endParaRPr lang="en-US" altLang="en-US" dirty="0" smtClean="0"/>
          </a:p>
          <a:p>
            <a:pPr eaLnBrk="1" hangingPunct="1"/>
            <a:r>
              <a:rPr lang="en-US" altLang="en-US" dirty="0" smtClean="0"/>
              <a:t>For example, a toy remote control car represents the shape, and maybe color, of the make and model after which it is fashioned.  The toy also moves on wheels like the real car.  However, there are many ways in which the toy is not an exact replica of the actual car.  For one, it is smaller; secondly, the toy uses AA batteries for power.  Another valid representation of the actual car would be a photograph or a set of engineering drawings.</a:t>
            </a:r>
          </a:p>
          <a:p>
            <a:pPr eaLnBrk="1" hangingPunct="1"/>
            <a:endParaRPr lang="en-US" altLang="en-US" dirty="0" smtClean="0"/>
          </a:p>
          <a:p>
            <a:pPr eaLnBrk="1" hangingPunct="1"/>
            <a:r>
              <a:rPr lang="en-US" altLang="en-US" dirty="0" smtClean="0"/>
              <a:t>A process diagram, like the toy car, picture, and engineering drawings, is only a model of the process that it represents.  The analyst chooses the most appropriate diagram to represent the needed process aspects.</a:t>
            </a:r>
          </a:p>
        </p:txBody>
      </p:sp>
    </p:spTree>
    <p:extLst>
      <p:ext uri="{BB962C8B-B14F-4D97-AF65-F5344CB8AC3E}">
        <p14:creationId xmlns:p14="http://schemas.microsoft.com/office/powerpoint/2010/main" val="3990526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0275">
              <a:defRPr>
                <a:solidFill>
                  <a:schemeClr val="tx1"/>
                </a:solidFill>
                <a:latin typeface="Arial" panose="020B0604020202020204" pitchFamily="34" charset="0"/>
                <a:ea typeface="MS PGothic" panose="020B0600070205080204" pitchFamily="34" charset="-128"/>
              </a:defRPr>
            </a:lvl1pPr>
            <a:lvl2pPr marL="742950" indent="-285750" defTabSz="930275">
              <a:defRPr>
                <a:solidFill>
                  <a:schemeClr val="tx1"/>
                </a:solidFill>
                <a:latin typeface="Arial" panose="020B0604020202020204" pitchFamily="34" charset="0"/>
                <a:ea typeface="MS PGothic" panose="020B0600070205080204" pitchFamily="34" charset="-128"/>
              </a:defRPr>
            </a:lvl2pPr>
            <a:lvl3pPr marL="1143000" indent="-228600" defTabSz="930275">
              <a:defRPr>
                <a:solidFill>
                  <a:schemeClr val="tx1"/>
                </a:solidFill>
                <a:latin typeface="Arial" panose="020B0604020202020204" pitchFamily="34" charset="0"/>
                <a:ea typeface="MS PGothic" panose="020B0600070205080204" pitchFamily="34" charset="-128"/>
              </a:defRPr>
            </a:lvl3pPr>
            <a:lvl4pPr marL="1600200" indent="-228600" defTabSz="930275">
              <a:defRPr>
                <a:solidFill>
                  <a:schemeClr val="tx1"/>
                </a:solidFill>
                <a:latin typeface="Arial" panose="020B0604020202020204" pitchFamily="34" charset="0"/>
                <a:ea typeface="MS PGothic" panose="020B0600070205080204" pitchFamily="34" charset="-128"/>
              </a:defRPr>
            </a:lvl4pPr>
            <a:lvl5pPr marL="2057400" indent="-228600" defTabSz="930275">
              <a:defRPr>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2C539BF-D7CF-48BB-A090-9EDB7F1B0E59}" type="slidenum">
              <a:rPr lang="en-US" altLang="en-US"/>
              <a:pPr/>
              <a:t>27</a:t>
            </a:fld>
            <a:endParaRPr lang="en-US" altLang="en-US"/>
          </a:p>
        </p:txBody>
      </p:sp>
      <p:sp>
        <p:nvSpPr>
          <p:cNvPr id="16386" name="Rectangle 2"/>
          <p:cNvSpPr>
            <a:spLocks noGrp="1" noRot="1" noChangeAspect="1" noChangeArrowheads="1" noTextEdit="1"/>
          </p:cNvSpPr>
          <p:nvPr>
            <p:ph type="sldImg"/>
          </p:nvPr>
        </p:nvSpPr>
        <p:spPr>
          <a:ln/>
        </p:spPr>
      </p:sp>
      <p:sp>
        <p:nvSpPr>
          <p:cNvPr id="1638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mtClean="0"/>
              <a:t>To sell the watch at auction, the picture on the right may be the most appropriate.  However, to show the inner mechanical parts, the picture on the left is probably best.  Similarly, to look for potential explosive and other harmful objects, airport security uses x-rays to view the contents of luggage and packages rather than video images of the outside of the bags. Importantly, each perspective, inner workings and outward appearance is a model of the actual item, each represents different aspects of the item.</a:t>
            </a:r>
          </a:p>
        </p:txBody>
      </p:sp>
    </p:spTree>
    <p:extLst>
      <p:ext uri="{BB962C8B-B14F-4D97-AF65-F5344CB8AC3E}">
        <p14:creationId xmlns:p14="http://schemas.microsoft.com/office/powerpoint/2010/main" val="14563620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0275">
              <a:defRPr>
                <a:solidFill>
                  <a:schemeClr val="tx1"/>
                </a:solidFill>
                <a:latin typeface="Arial" panose="020B0604020202020204" pitchFamily="34" charset="0"/>
                <a:ea typeface="MS PGothic" panose="020B0600070205080204" pitchFamily="34" charset="-128"/>
              </a:defRPr>
            </a:lvl1pPr>
            <a:lvl2pPr marL="742950" indent="-285750" defTabSz="930275">
              <a:defRPr>
                <a:solidFill>
                  <a:schemeClr val="tx1"/>
                </a:solidFill>
                <a:latin typeface="Arial" panose="020B0604020202020204" pitchFamily="34" charset="0"/>
                <a:ea typeface="MS PGothic" panose="020B0600070205080204" pitchFamily="34" charset="-128"/>
              </a:defRPr>
            </a:lvl2pPr>
            <a:lvl3pPr marL="1143000" indent="-228600" defTabSz="930275">
              <a:defRPr>
                <a:solidFill>
                  <a:schemeClr val="tx1"/>
                </a:solidFill>
                <a:latin typeface="Arial" panose="020B0604020202020204" pitchFamily="34" charset="0"/>
                <a:ea typeface="MS PGothic" panose="020B0600070205080204" pitchFamily="34" charset="-128"/>
              </a:defRPr>
            </a:lvl3pPr>
            <a:lvl4pPr marL="1600200" indent="-228600" defTabSz="930275">
              <a:defRPr>
                <a:solidFill>
                  <a:schemeClr val="tx1"/>
                </a:solidFill>
                <a:latin typeface="Arial" panose="020B0604020202020204" pitchFamily="34" charset="0"/>
                <a:ea typeface="MS PGothic" panose="020B0600070205080204" pitchFamily="34" charset="-128"/>
              </a:defRPr>
            </a:lvl4pPr>
            <a:lvl5pPr marL="2057400" indent="-228600" defTabSz="930275">
              <a:defRPr>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B7F11FE3-8C69-49C0-A991-D1D6A9D16920}" type="slidenum">
              <a:rPr lang="en-US" altLang="en-US"/>
              <a:pPr/>
              <a:t>28</a:t>
            </a:fld>
            <a:endParaRPr lang="en-US" altLang="en-US"/>
          </a:p>
        </p:txBody>
      </p:sp>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mtClean="0"/>
              <a:t>Some process diagrams are used to visualize the sequence of tasks and to identify tasks that are inefficient.  This is a process diagram used as an abstraction, i.e., a representation of the process that shows the aspects that can help us identify unnecessary or wasteful steps.</a:t>
            </a:r>
          </a:p>
          <a:p>
            <a:pPr eaLnBrk="1" hangingPunct="1"/>
            <a:endParaRPr lang="en-US" altLang="en-US" smtClean="0"/>
          </a:p>
          <a:p>
            <a:pPr eaLnBrk="1" hangingPunct="1"/>
            <a:r>
              <a:rPr lang="en-US" altLang="en-US" smtClean="0"/>
              <a:t>Other process maps are used as templates, for example 1) as part of software development.  Using increasing levels of detail and specificity, analysts work with users and developers to elicit and document requirements that can be used by computers to generate computer programs or software to meet the requirements. Or 2) as part of process redesign. Process maps for changes or new processes can be used to guide the necessary workflow changes.  In examples 1 and 2, the process maps document and model the requirements, and serve as </a:t>
            </a:r>
            <a:r>
              <a:rPr lang="ja-JP" altLang="en-US" smtClean="0"/>
              <a:t>“</a:t>
            </a:r>
            <a:r>
              <a:rPr lang="en-US" altLang="ja-JP" smtClean="0"/>
              <a:t>the holder of the knowledge.</a:t>
            </a:r>
            <a:r>
              <a:rPr lang="ja-JP" altLang="en-US" smtClean="0"/>
              <a:t>”</a:t>
            </a:r>
            <a:r>
              <a:rPr lang="en-US" altLang="ja-JP" smtClean="0"/>
              <a:t>  Process maps can be updated as needed.  The knowledge resides in the model that everyone understands, rather than in the computer code or in an individual</a:t>
            </a:r>
            <a:r>
              <a:rPr lang="ja-JP" altLang="en-US" smtClean="0"/>
              <a:t>’</a:t>
            </a:r>
            <a:r>
              <a:rPr lang="en-US" altLang="ja-JP" smtClean="0"/>
              <a:t>s mind, that few people understand.</a:t>
            </a:r>
          </a:p>
          <a:p>
            <a:pPr eaLnBrk="1" hangingPunct="1"/>
            <a:endParaRPr lang="en-US" altLang="en-US" smtClean="0"/>
          </a:p>
          <a:p>
            <a:pPr eaLnBrk="1" hangingPunct="1"/>
            <a:r>
              <a:rPr lang="en-US" altLang="en-US" smtClean="0"/>
              <a:t>This unit provides methods to document and preserve process knowledge.</a:t>
            </a:r>
          </a:p>
        </p:txBody>
      </p:sp>
    </p:spTree>
    <p:extLst>
      <p:ext uri="{BB962C8B-B14F-4D97-AF65-F5344CB8AC3E}">
        <p14:creationId xmlns:p14="http://schemas.microsoft.com/office/powerpoint/2010/main" val="13381489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0275">
              <a:defRPr>
                <a:solidFill>
                  <a:schemeClr val="tx1"/>
                </a:solidFill>
                <a:latin typeface="Arial" panose="020B0604020202020204" pitchFamily="34" charset="0"/>
                <a:ea typeface="MS PGothic" panose="020B0600070205080204" pitchFamily="34" charset="-128"/>
              </a:defRPr>
            </a:lvl1pPr>
            <a:lvl2pPr marL="742950" indent="-285750" defTabSz="930275">
              <a:defRPr>
                <a:solidFill>
                  <a:schemeClr val="tx1"/>
                </a:solidFill>
                <a:latin typeface="Arial" panose="020B0604020202020204" pitchFamily="34" charset="0"/>
                <a:ea typeface="MS PGothic" panose="020B0600070205080204" pitchFamily="34" charset="-128"/>
              </a:defRPr>
            </a:lvl2pPr>
            <a:lvl3pPr marL="1143000" indent="-228600" defTabSz="930275">
              <a:defRPr>
                <a:solidFill>
                  <a:schemeClr val="tx1"/>
                </a:solidFill>
                <a:latin typeface="Arial" panose="020B0604020202020204" pitchFamily="34" charset="0"/>
                <a:ea typeface="MS PGothic" panose="020B0600070205080204" pitchFamily="34" charset="-128"/>
              </a:defRPr>
            </a:lvl3pPr>
            <a:lvl4pPr marL="1600200" indent="-228600" defTabSz="930275">
              <a:defRPr>
                <a:solidFill>
                  <a:schemeClr val="tx1"/>
                </a:solidFill>
                <a:latin typeface="Arial" panose="020B0604020202020204" pitchFamily="34" charset="0"/>
                <a:ea typeface="MS PGothic" panose="020B0600070205080204" pitchFamily="34" charset="-128"/>
              </a:defRPr>
            </a:lvl4pPr>
            <a:lvl5pPr marL="2057400" indent="-228600" defTabSz="930275">
              <a:defRPr>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6453DD0-F328-4992-86F6-F044C82DDE89}" type="slidenum">
              <a:rPr lang="en-US" altLang="en-US"/>
              <a:pPr/>
              <a:t>29</a:t>
            </a:fld>
            <a:endParaRPr lang="en-US" altLang="en-US"/>
          </a:p>
        </p:txBody>
      </p:sp>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mtClean="0"/>
              <a:t>Visually depicting a process first and foremost involves identifying the purpose of the process diagram(s), abstraction or template, that is, </a:t>
            </a:r>
            <a:r>
              <a:rPr lang="ja-JP" altLang="en-US" smtClean="0"/>
              <a:t>“</a:t>
            </a:r>
            <a:r>
              <a:rPr lang="en-US" altLang="ja-JP" smtClean="0"/>
              <a:t>why are the diagram(s) needed?</a:t>
            </a:r>
            <a:r>
              <a:rPr lang="ja-JP" altLang="en-US" smtClean="0"/>
              <a:t>”</a:t>
            </a:r>
            <a:r>
              <a:rPr lang="en-US" altLang="ja-JP" smtClean="0"/>
              <a:t>   Then identifying the aspect(s) of the process that we are interested in, and choosing a diagram or set of diagrams that emphasizes those aspects of interest and de-emphasizes, or completely eliminates (from view) the others.  It is also important to determine the necessary detail level.  Then third, pick an appropriate style and notation to use.</a:t>
            </a:r>
          </a:p>
          <a:p>
            <a:pPr eaLnBrk="1" hangingPunct="1"/>
            <a:endParaRPr lang="en-US" altLang="en-US" smtClean="0"/>
          </a:p>
        </p:txBody>
      </p:sp>
    </p:spTree>
    <p:extLst>
      <p:ext uri="{BB962C8B-B14F-4D97-AF65-F5344CB8AC3E}">
        <p14:creationId xmlns:p14="http://schemas.microsoft.com/office/powerpoint/2010/main" val="15200299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8B3A709F-4D50-4D18-928E-03A2ABC8E3D1}" type="slidenum">
              <a:rPr lang="en-US" altLang="en-US" sz="1200"/>
              <a:pPr/>
              <a:t>3</a:t>
            </a:fld>
            <a:endParaRPr lang="en-US" altLang="en-US" sz="1200"/>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Humans directly perceive meaning through symbols.  For example, the skull and cross-bones is a universal symbol for danger. This symbol was used to label household poisons, however, children associated the skull and cross bones with pirates, so the </a:t>
            </a:r>
            <a:r>
              <a:rPr lang="en-US" altLang="en-US" smtClean="0">
                <a:hlinkClick r:id="rId3" tooltip="Children's Hospital of Pittsburgh of UPMC"/>
              </a:rPr>
              <a:t>Children's Hospital</a:t>
            </a:r>
            <a:r>
              <a:rPr lang="en-US" altLang="en-US" smtClean="0"/>
              <a:t> of </a:t>
            </a:r>
            <a:r>
              <a:rPr lang="en-US" altLang="en-US" smtClean="0">
                <a:hlinkClick r:id="rId4" tooltip="Pittsburgh, Pennsylvania"/>
              </a:rPr>
              <a:t>Pittsburgh</a:t>
            </a:r>
            <a:r>
              <a:rPr lang="en-US" altLang="en-US" smtClean="0"/>
              <a:t> created the Mr. Yuck symbol.  A picture of a telephone indicates that there is a phone available for public use, and a road sign with a picture of a tipping truck lets drivers know that the road conditions are conducive to rolling vehicles.  When it is important to communicate meaning quickly, we use signs and symbols.</a:t>
            </a:r>
          </a:p>
        </p:txBody>
      </p:sp>
    </p:spTree>
    <p:extLst>
      <p:ext uri="{BB962C8B-B14F-4D97-AF65-F5344CB8AC3E}">
        <p14:creationId xmlns:p14="http://schemas.microsoft.com/office/powerpoint/2010/main" val="11420716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0275">
              <a:defRPr>
                <a:solidFill>
                  <a:schemeClr val="tx1"/>
                </a:solidFill>
                <a:latin typeface="Arial" panose="020B0604020202020204" pitchFamily="34" charset="0"/>
                <a:ea typeface="MS PGothic" panose="020B0600070205080204" pitchFamily="34" charset="-128"/>
              </a:defRPr>
            </a:lvl1pPr>
            <a:lvl2pPr marL="742950" indent="-285750" defTabSz="930275">
              <a:defRPr>
                <a:solidFill>
                  <a:schemeClr val="tx1"/>
                </a:solidFill>
                <a:latin typeface="Arial" panose="020B0604020202020204" pitchFamily="34" charset="0"/>
                <a:ea typeface="MS PGothic" panose="020B0600070205080204" pitchFamily="34" charset="-128"/>
              </a:defRPr>
            </a:lvl2pPr>
            <a:lvl3pPr marL="1143000" indent="-228600" defTabSz="930275">
              <a:defRPr>
                <a:solidFill>
                  <a:schemeClr val="tx1"/>
                </a:solidFill>
                <a:latin typeface="Arial" panose="020B0604020202020204" pitchFamily="34" charset="0"/>
                <a:ea typeface="MS PGothic" panose="020B0600070205080204" pitchFamily="34" charset="-128"/>
              </a:defRPr>
            </a:lvl3pPr>
            <a:lvl4pPr marL="1600200" indent="-228600" defTabSz="930275">
              <a:defRPr>
                <a:solidFill>
                  <a:schemeClr val="tx1"/>
                </a:solidFill>
                <a:latin typeface="Arial" panose="020B0604020202020204" pitchFamily="34" charset="0"/>
                <a:ea typeface="MS PGothic" panose="020B0600070205080204" pitchFamily="34" charset="-128"/>
              </a:defRPr>
            </a:lvl4pPr>
            <a:lvl5pPr marL="2057400" indent="-228600" defTabSz="930275">
              <a:defRPr>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7BF2ADF9-CBD2-4D09-91C3-6658C7659EDB}" type="slidenum">
              <a:rPr lang="en-US" altLang="en-US"/>
              <a:pPr/>
              <a:t>30</a:t>
            </a:fld>
            <a:endParaRPr lang="en-US" altLang="en-US"/>
          </a:p>
        </p:txBody>
      </p:sp>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mtClean="0"/>
              <a:t>In the previous slides, we established the foundation for using symbols to pictorially represent and communicate meaning.  Additionally, we established the purpose and value of process maps and the use of process maps in developing clinical workflow models.  </a:t>
            </a:r>
          </a:p>
          <a:p>
            <a:pPr eaLnBrk="1" hangingPunct="1"/>
            <a:endParaRPr lang="en-US" altLang="en-US" smtClean="0"/>
          </a:p>
          <a:p>
            <a:pPr eaLnBrk="1" hangingPunct="1"/>
            <a:r>
              <a:rPr lang="en-US" altLang="en-US" smtClean="0"/>
              <a:t>Now, we will look at the different diagramming methods for developing these pictorial representations of processes in the health care settings. Throughout the last century, different formalisms, each with its own diagram type and notations have arisen.  There is considerable overlap between the formalisms.  Some have fallen by the way-side and others remain in use. Some have become international standards, while others exist in textbooks and articles.  In this section, we present major formalisms in use today and the process aspects that the formalism covers.</a:t>
            </a:r>
          </a:p>
          <a:p>
            <a:pPr eaLnBrk="1" hangingPunct="1"/>
            <a:endParaRPr lang="en-US" altLang="en-US" smtClean="0"/>
          </a:p>
        </p:txBody>
      </p:sp>
    </p:spTree>
    <p:extLst>
      <p:ext uri="{BB962C8B-B14F-4D97-AF65-F5344CB8AC3E}">
        <p14:creationId xmlns:p14="http://schemas.microsoft.com/office/powerpoint/2010/main" val="36258870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0275">
              <a:defRPr>
                <a:solidFill>
                  <a:schemeClr val="tx1"/>
                </a:solidFill>
                <a:latin typeface="Arial" panose="020B0604020202020204" pitchFamily="34" charset="0"/>
                <a:ea typeface="MS PGothic" panose="020B0600070205080204" pitchFamily="34" charset="-128"/>
              </a:defRPr>
            </a:lvl1pPr>
            <a:lvl2pPr marL="742950" indent="-285750" defTabSz="930275">
              <a:defRPr>
                <a:solidFill>
                  <a:schemeClr val="tx1"/>
                </a:solidFill>
                <a:latin typeface="Arial" panose="020B0604020202020204" pitchFamily="34" charset="0"/>
                <a:ea typeface="MS PGothic" panose="020B0600070205080204" pitchFamily="34" charset="-128"/>
              </a:defRPr>
            </a:lvl2pPr>
            <a:lvl3pPr marL="1143000" indent="-228600" defTabSz="930275">
              <a:defRPr>
                <a:solidFill>
                  <a:schemeClr val="tx1"/>
                </a:solidFill>
                <a:latin typeface="Arial" panose="020B0604020202020204" pitchFamily="34" charset="0"/>
                <a:ea typeface="MS PGothic" panose="020B0600070205080204" pitchFamily="34" charset="-128"/>
              </a:defRPr>
            </a:lvl3pPr>
            <a:lvl4pPr marL="1600200" indent="-228600" defTabSz="930275">
              <a:defRPr>
                <a:solidFill>
                  <a:schemeClr val="tx1"/>
                </a:solidFill>
                <a:latin typeface="Arial" panose="020B0604020202020204" pitchFamily="34" charset="0"/>
                <a:ea typeface="MS PGothic" panose="020B0600070205080204" pitchFamily="34" charset="-128"/>
              </a:defRPr>
            </a:lvl4pPr>
            <a:lvl5pPr marL="2057400" indent="-228600" defTabSz="930275">
              <a:defRPr>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87E2CD54-9850-4C58-A72E-4022073C5898}" type="slidenum">
              <a:rPr lang="en-US" altLang="en-US"/>
              <a:pPr/>
              <a:t>31</a:t>
            </a:fld>
            <a:endParaRPr lang="en-US" altLang="en-US"/>
          </a:p>
        </p:txBody>
      </p:sp>
      <p:sp>
        <p:nvSpPr>
          <p:cNvPr id="30722" name="Rectangle 2"/>
          <p:cNvSpPr>
            <a:spLocks noGrp="1" noRot="1" noChangeAspect="1" noChangeArrowheads="1" noTextEdit="1"/>
          </p:cNvSpPr>
          <p:nvPr>
            <p:ph type="sldImg"/>
          </p:nvPr>
        </p:nvSpPr>
        <p:spPr>
          <a:ln/>
        </p:spPr>
      </p:sp>
      <p:sp>
        <p:nvSpPr>
          <p:cNvPr id="3072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mtClean="0"/>
              <a:t>There are several methods and notations for diagramming or mapping the clinical workflow processes, including: ISO 5807 information processing diagrams, (the same symbols used for flow charting); Yourdon notation for data flow diagrams; Gane-Sarson notation for data flow diagrams; Unified Modeling Language (UML) that represents several different aspects of processes; and Entity relationship (E-R) diagrams that concentrate solely on information content.  These methods differ in notation used, and most importantly, the aspects of processes and information flow that each is designed to cover.  </a:t>
            </a:r>
          </a:p>
          <a:p>
            <a:pPr eaLnBrk="1" hangingPunct="1"/>
            <a:endParaRPr lang="en-US" altLang="en-US" smtClean="0"/>
          </a:p>
          <a:p>
            <a:pPr eaLnBrk="1" hangingPunct="1"/>
            <a:r>
              <a:rPr lang="en-US" altLang="en-US" smtClean="0"/>
              <a:t>In this section, we will review the process aspects that each notation covers and show an example of each type of diagram.</a:t>
            </a:r>
          </a:p>
        </p:txBody>
      </p:sp>
    </p:spTree>
    <p:extLst>
      <p:ext uri="{BB962C8B-B14F-4D97-AF65-F5344CB8AC3E}">
        <p14:creationId xmlns:p14="http://schemas.microsoft.com/office/powerpoint/2010/main" val="14675621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0275">
              <a:defRPr>
                <a:solidFill>
                  <a:schemeClr val="tx1"/>
                </a:solidFill>
                <a:latin typeface="Arial" panose="020B0604020202020204" pitchFamily="34" charset="0"/>
                <a:ea typeface="MS PGothic" panose="020B0600070205080204" pitchFamily="34" charset="-128"/>
              </a:defRPr>
            </a:lvl1pPr>
            <a:lvl2pPr marL="742950" indent="-285750" defTabSz="930275">
              <a:defRPr>
                <a:solidFill>
                  <a:schemeClr val="tx1"/>
                </a:solidFill>
                <a:latin typeface="Arial" panose="020B0604020202020204" pitchFamily="34" charset="0"/>
                <a:ea typeface="MS PGothic" panose="020B0600070205080204" pitchFamily="34" charset="-128"/>
              </a:defRPr>
            </a:lvl2pPr>
            <a:lvl3pPr marL="1143000" indent="-228600" defTabSz="930275">
              <a:defRPr>
                <a:solidFill>
                  <a:schemeClr val="tx1"/>
                </a:solidFill>
                <a:latin typeface="Arial" panose="020B0604020202020204" pitchFamily="34" charset="0"/>
                <a:ea typeface="MS PGothic" panose="020B0600070205080204" pitchFamily="34" charset="-128"/>
              </a:defRPr>
            </a:lvl3pPr>
            <a:lvl4pPr marL="1600200" indent="-228600" defTabSz="930275">
              <a:defRPr>
                <a:solidFill>
                  <a:schemeClr val="tx1"/>
                </a:solidFill>
                <a:latin typeface="Arial" panose="020B0604020202020204" pitchFamily="34" charset="0"/>
                <a:ea typeface="MS PGothic" panose="020B0600070205080204" pitchFamily="34" charset="-128"/>
              </a:defRPr>
            </a:lvl4pPr>
            <a:lvl5pPr marL="2057400" indent="-228600" defTabSz="930275">
              <a:defRPr>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D3561E4B-9771-4FDD-940F-DAC17B5A8EB5}" type="slidenum">
              <a:rPr lang="en-US" altLang="en-US"/>
              <a:pPr/>
              <a:t>32</a:t>
            </a:fld>
            <a:endParaRPr lang="en-US" altLang="en-US"/>
          </a:p>
        </p:txBody>
      </p:sp>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mtClean="0"/>
              <a:t>The process aspects to be featured will determine the type of diagram to be used, i.e. the diagram that best represents the process aspects that you are interested in.  The seven important process aspects are:</a:t>
            </a:r>
          </a:p>
          <a:p>
            <a:pPr lvl="3" eaLnBrk="1" hangingPunct="1"/>
            <a:r>
              <a:rPr lang="en-US" altLang="en-US" smtClean="0"/>
              <a:t>Context,</a:t>
            </a:r>
          </a:p>
          <a:p>
            <a:pPr lvl="3" eaLnBrk="1" hangingPunct="1"/>
            <a:r>
              <a:rPr lang="en-US" altLang="en-US" smtClean="0">
                <a:cs typeface="Times New Roman" panose="02020603050405020304" pitchFamily="18" charset="0"/>
              </a:rPr>
              <a:t>Process steps,</a:t>
            </a:r>
          </a:p>
          <a:p>
            <a:pPr lvl="3" eaLnBrk="1" hangingPunct="1"/>
            <a:r>
              <a:rPr lang="en-US" altLang="en-US" smtClean="0">
                <a:cs typeface="Times New Roman" panose="02020603050405020304" pitchFamily="18" charset="0"/>
              </a:rPr>
              <a:t>Information flow,</a:t>
            </a:r>
          </a:p>
          <a:p>
            <a:pPr lvl="3" eaLnBrk="1" hangingPunct="1"/>
            <a:r>
              <a:rPr lang="en-US" altLang="en-US" smtClean="0">
                <a:cs typeface="Times New Roman" panose="02020603050405020304" pitchFamily="18" charset="0"/>
              </a:rPr>
              <a:t>Information content,</a:t>
            </a:r>
          </a:p>
          <a:p>
            <a:pPr lvl="3" eaLnBrk="1" hangingPunct="1"/>
            <a:r>
              <a:rPr lang="en-US" altLang="en-US" smtClean="0">
                <a:cs typeface="Times New Roman" panose="02020603050405020304" pitchFamily="18" charset="0"/>
              </a:rPr>
              <a:t>Information transformation,</a:t>
            </a:r>
          </a:p>
          <a:p>
            <a:pPr lvl="3" eaLnBrk="1" hangingPunct="1"/>
            <a:r>
              <a:rPr lang="en-US" altLang="en-US" smtClean="0">
                <a:cs typeface="Times New Roman" panose="02020603050405020304" pitchFamily="18" charset="0"/>
              </a:rPr>
              <a:t>Sequence and other control, and</a:t>
            </a:r>
          </a:p>
          <a:p>
            <a:pPr lvl="3" eaLnBrk="1" hangingPunct="1"/>
            <a:r>
              <a:rPr lang="en-US" altLang="en-US" smtClean="0">
                <a:cs typeface="Times New Roman" panose="02020603050405020304" pitchFamily="18" charset="0"/>
              </a:rPr>
              <a:t>Who or what role performs the step.</a:t>
            </a:r>
          </a:p>
          <a:p>
            <a:pPr lvl="3" eaLnBrk="1" hangingPunct="1"/>
            <a:r>
              <a:rPr lang="en-US" altLang="en-US" smtClean="0">
                <a:cs typeface="Times New Roman" panose="02020603050405020304" pitchFamily="18" charset="0"/>
              </a:rPr>
              <a:t> </a:t>
            </a:r>
          </a:p>
          <a:p>
            <a:pPr eaLnBrk="1" hangingPunct="1"/>
            <a:r>
              <a:rPr lang="en-US" altLang="en-US" smtClean="0">
                <a:cs typeface="Times New Roman" panose="02020603050405020304" pitchFamily="18" charset="0"/>
              </a:rPr>
              <a:t>The table on the following  slide indicates which process aspects are covered by the notations / diagramming methods.</a:t>
            </a:r>
          </a:p>
          <a:p>
            <a:pPr eaLnBrk="1" hangingPunct="1"/>
            <a:r>
              <a:rPr lang="en-US" altLang="en-US" smtClean="0">
                <a:cs typeface="Times New Roman" panose="02020603050405020304" pitchFamily="18" charset="0"/>
              </a:rPr>
              <a:t>  </a:t>
            </a:r>
          </a:p>
          <a:p>
            <a:pPr eaLnBrk="1" hangingPunct="1"/>
            <a:r>
              <a:rPr lang="en-US" altLang="en-US" smtClean="0">
                <a:cs typeface="Times New Roman" panose="02020603050405020304" pitchFamily="18" charset="0"/>
              </a:rPr>
              <a:t>Note:  The health care setting in which you work may have standardized on one particular notation/method for their process representation. Further, healthcare facilities may have participated in quality improvement or software development efforts, in which case, there may be existing process diagrams that may be of use to you.  So, while you may prefer a particular method, and can select that method of use in this course, it is important to be aware of the major notations/methodologies, and to understand the basic uses and notation of each.  </a:t>
            </a:r>
          </a:p>
          <a:p>
            <a:pPr eaLnBrk="1" hangingPunct="1"/>
            <a:endParaRPr lang="en-US" altLang="en-US" smtClean="0">
              <a:cs typeface="Times New Roman" panose="02020603050405020304" pitchFamily="18" charset="0"/>
            </a:endParaRPr>
          </a:p>
          <a:p>
            <a:pPr eaLnBrk="1" hangingPunct="1"/>
            <a:endParaRPr lang="en-US" altLang="en-US" smtClean="0"/>
          </a:p>
        </p:txBody>
      </p:sp>
    </p:spTree>
    <p:extLst>
      <p:ext uri="{BB962C8B-B14F-4D97-AF65-F5344CB8AC3E}">
        <p14:creationId xmlns:p14="http://schemas.microsoft.com/office/powerpoint/2010/main" val="35419916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0275">
              <a:defRPr>
                <a:solidFill>
                  <a:schemeClr val="tx1"/>
                </a:solidFill>
                <a:latin typeface="Arial" panose="020B0604020202020204" pitchFamily="34" charset="0"/>
                <a:ea typeface="MS PGothic" panose="020B0600070205080204" pitchFamily="34" charset="-128"/>
              </a:defRPr>
            </a:lvl1pPr>
            <a:lvl2pPr marL="742950" indent="-285750" defTabSz="930275">
              <a:defRPr>
                <a:solidFill>
                  <a:schemeClr val="tx1"/>
                </a:solidFill>
                <a:latin typeface="Arial" panose="020B0604020202020204" pitchFamily="34" charset="0"/>
                <a:ea typeface="MS PGothic" panose="020B0600070205080204" pitchFamily="34" charset="-128"/>
              </a:defRPr>
            </a:lvl2pPr>
            <a:lvl3pPr marL="1143000" indent="-228600" defTabSz="930275">
              <a:defRPr>
                <a:solidFill>
                  <a:schemeClr val="tx1"/>
                </a:solidFill>
                <a:latin typeface="Arial" panose="020B0604020202020204" pitchFamily="34" charset="0"/>
                <a:ea typeface="MS PGothic" panose="020B0600070205080204" pitchFamily="34" charset="-128"/>
              </a:defRPr>
            </a:lvl3pPr>
            <a:lvl4pPr marL="1600200" indent="-228600" defTabSz="930275">
              <a:defRPr>
                <a:solidFill>
                  <a:schemeClr val="tx1"/>
                </a:solidFill>
                <a:latin typeface="Arial" panose="020B0604020202020204" pitchFamily="34" charset="0"/>
                <a:ea typeface="MS PGothic" panose="020B0600070205080204" pitchFamily="34" charset="-128"/>
              </a:defRPr>
            </a:lvl4pPr>
            <a:lvl5pPr marL="2057400" indent="-228600" defTabSz="930275">
              <a:defRPr>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45703A74-187A-4646-B17F-9BE656B512D6}" type="slidenum">
              <a:rPr lang="en-US" altLang="en-US"/>
              <a:pPr/>
              <a:t>33</a:t>
            </a:fld>
            <a:endParaRPr lang="en-US" altLang="en-US"/>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mtClean="0">
                <a:cs typeface="Times New Roman" panose="02020603050405020304" pitchFamily="18" charset="0"/>
              </a:rPr>
              <a:t>The remainder of this unit covers five notations that are commonly used to diagram processes: ISO 5807, Yourdon, Gane-Sarson, UML, and E-R diagrams. ISO 5807 can be used to represent process steps and their sequence and control, as well as information transformation and roles involved in the process. Yourdon represents context, process steps, and information transformation.  Gane-Sarson represents the latter two process aspects.  Unified Modeling Language, developed a few decades after, and heavily influenced by, the earlier methods, was designed to represent all but the Yourdon-style context diagram.  The Entity-Relationship diagram is designed to represent only information content.</a:t>
            </a:r>
          </a:p>
          <a:p>
            <a:pPr eaLnBrk="1" hangingPunct="1"/>
            <a:endParaRPr lang="en-US" altLang="en-US" smtClean="0">
              <a:cs typeface="Times New Roman" panose="02020603050405020304" pitchFamily="18" charset="0"/>
            </a:endParaRPr>
          </a:p>
          <a:p>
            <a:pPr eaLnBrk="1" hangingPunct="1"/>
            <a:r>
              <a:rPr lang="en-US" altLang="en-US" smtClean="0">
                <a:cs typeface="Times New Roman" panose="02020603050405020304" pitchFamily="18" charset="0"/>
              </a:rPr>
              <a:t>Material in a separate unit covers each of these five methodologies.  However, it may be helpful to pause the slides now and thoroughly review this table.</a:t>
            </a:r>
          </a:p>
          <a:p>
            <a:pPr eaLnBrk="1" hangingPunct="1"/>
            <a:endParaRPr lang="en-US" altLang="en-US" smtClean="0">
              <a:cs typeface="Times New Roman" panose="02020603050405020304" pitchFamily="18" charset="0"/>
            </a:endParaRPr>
          </a:p>
          <a:p>
            <a:pPr eaLnBrk="1" hangingPunct="1"/>
            <a:endParaRPr lang="en-US" altLang="en-US" smtClean="0">
              <a:cs typeface="Times New Roman" panose="02020603050405020304" pitchFamily="18" charset="0"/>
            </a:endParaRPr>
          </a:p>
          <a:p>
            <a:pPr eaLnBrk="1" hangingPunct="1"/>
            <a:endParaRPr lang="en-US" altLang="en-US" smtClean="0">
              <a:cs typeface="Times New Roman" panose="02020603050405020304" pitchFamily="18" charset="0"/>
            </a:endParaRPr>
          </a:p>
          <a:p>
            <a:pPr eaLnBrk="1" hangingPunct="1"/>
            <a:r>
              <a:rPr lang="en-US" altLang="en-US" smtClean="0">
                <a:cs typeface="Times New Roman" panose="02020603050405020304" pitchFamily="18" charset="0"/>
              </a:rPr>
              <a:t> </a:t>
            </a:r>
          </a:p>
        </p:txBody>
      </p:sp>
    </p:spTree>
    <p:extLst>
      <p:ext uri="{BB962C8B-B14F-4D97-AF65-F5344CB8AC3E}">
        <p14:creationId xmlns:p14="http://schemas.microsoft.com/office/powerpoint/2010/main" val="269951982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0275">
              <a:defRPr>
                <a:solidFill>
                  <a:schemeClr val="tx1"/>
                </a:solidFill>
                <a:latin typeface="Arial" panose="020B0604020202020204" pitchFamily="34" charset="0"/>
                <a:ea typeface="MS PGothic" panose="020B0600070205080204" pitchFamily="34" charset="-128"/>
              </a:defRPr>
            </a:lvl1pPr>
            <a:lvl2pPr marL="742950" indent="-285750" defTabSz="930275">
              <a:defRPr>
                <a:solidFill>
                  <a:schemeClr val="tx1"/>
                </a:solidFill>
                <a:latin typeface="Arial" panose="020B0604020202020204" pitchFamily="34" charset="0"/>
                <a:ea typeface="MS PGothic" panose="020B0600070205080204" pitchFamily="34" charset="-128"/>
              </a:defRPr>
            </a:lvl2pPr>
            <a:lvl3pPr marL="1143000" indent="-228600" defTabSz="930275">
              <a:defRPr>
                <a:solidFill>
                  <a:schemeClr val="tx1"/>
                </a:solidFill>
                <a:latin typeface="Arial" panose="020B0604020202020204" pitchFamily="34" charset="0"/>
                <a:ea typeface="MS PGothic" panose="020B0600070205080204" pitchFamily="34" charset="-128"/>
              </a:defRPr>
            </a:lvl3pPr>
            <a:lvl4pPr marL="1600200" indent="-228600" defTabSz="930275">
              <a:defRPr>
                <a:solidFill>
                  <a:schemeClr val="tx1"/>
                </a:solidFill>
                <a:latin typeface="Arial" panose="020B0604020202020204" pitchFamily="34" charset="0"/>
                <a:ea typeface="MS PGothic" panose="020B0600070205080204" pitchFamily="34" charset="-128"/>
              </a:defRPr>
            </a:lvl4pPr>
            <a:lvl5pPr marL="2057400" indent="-228600" defTabSz="930275">
              <a:defRPr>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A411D8A-6D4D-4ACF-8068-F6C5CCDFB1F5}" type="slidenum">
              <a:rPr lang="en-US" altLang="en-US"/>
              <a:pPr/>
              <a:t>34</a:t>
            </a:fld>
            <a:endParaRPr lang="en-US" altLang="en-US"/>
          </a:p>
        </p:txBody>
      </p:sp>
      <p:sp>
        <p:nvSpPr>
          <p:cNvPr id="40962" name="Rectangle 2"/>
          <p:cNvSpPr>
            <a:spLocks noGrp="1" noRot="1" noChangeAspect="1" noChangeArrowheads="1" noTextEdit="1"/>
          </p:cNvSpPr>
          <p:nvPr>
            <p:ph type="sldImg"/>
          </p:nvPr>
        </p:nvSpPr>
        <p:spPr>
          <a:ln/>
        </p:spPr>
      </p:sp>
      <p:sp>
        <p:nvSpPr>
          <p:cNvPr id="40963" name="Rectangle 3"/>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mtClean="0"/>
              <a:t>Not all of the process aspects noted earlier are critical for process analysis and redesign work covered here. For the health care workflow process analysis and redesign we recommend the following: </a:t>
            </a:r>
          </a:p>
          <a:p>
            <a:pPr eaLnBrk="1" hangingPunct="1">
              <a:buFontTx/>
              <a:buChar char="•"/>
            </a:pPr>
            <a:r>
              <a:rPr lang="en-US" altLang="en-US" smtClean="0"/>
              <a:t>Yourdon  –  Data Flow Diagrams </a:t>
            </a:r>
          </a:p>
          <a:p>
            <a:pPr eaLnBrk="1" hangingPunct="1">
              <a:spcBef>
                <a:spcPct val="0"/>
              </a:spcBef>
              <a:buFontTx/>
              <a:buChar char="•"/>
            </a:pPr>
            <a:r>
              <a:rPr lang="en-US" altLang="en-US" smtClean="0">
                <a:cs typeface="Times New Roman" panose="02020603050405020304" pitchFamily="18" charset="0"/>
              </a:rPr>
              <a:t>ISO 5807/Flowcharts </a:t>
            </a:r>
            <a:r>
              <a:rPr lang="en-US" altLang="en-US" smtClean="0"/>
              <a:t>–  Process steps, step sequence and other control diagrams, as well as Roles performing the steps</a:t>
            </a:r>
          </a:p>
          <a:p>
            <a:pPr eaLnBrk="1" hangingPunct="1"/>
            <a:endParaRPr lang="en-US" altLang="en-US" smtClean="0"/>
          </a:p>
          <a:p>
            <a:pPr eaLnBrk="1" hangingPunct="1"/>
            <a:r>
              <a:rPr lang="en-US" altLang="en-US" smtClean="0"/>
              <a:t>Yourdon Data Flow Diagrams and ISO 5807 Flowcharts are covered in Unit 10-3.  We recommend that you review these two sections carefully.  </a:t>
            </a:r>
          </a:p>
          <a:p>
            <a:pPr eaLnBrk="1" hangingPunct="1"/>
            <a:endParaRPr lang="en-US" altLang="en-US" smtClean="0"/>
          </a:p>
          <a:p>
            <a:pPr eaLnBrk="1" hangingPunct="1"/>
            <a:r>
              <a:rPr lang="en-US" altLang="en-US" smtClean="0"/>
              <a:t>The primary slides that we have just reviewed provide the concepts and background for these diagrams and simple examples.  In unit 3, we provide more detailed instructions on how to create and use the diagrams.  We also provide additional symbols that are needed to diagram more complex processes.  </a:t>
            </a:r>
          </a:p>
          <a:p>
            <a:pPr eaLnBrk="1" hangingPunct="1"/>
            <a:endParaRPr lang="en-US" altLang="en-US" smtClean="0"/>
          </a:p>
          <a:p>
            <a:pPr eaLnBrk="1" hangingPunct="1"/>
            <a:r>
              <a:rPr lang="en-US" altLang="en-US" smtClean="0"/>
              <a:t>Unit 10-3 covers the necessary diagrams and provide examples and practice for creating the Yourdon Data Flow Diagrams and ISO 5807 Flowcharts.  Examples of the other three related diagrams that the analyst is likely to encounter are also covered in Unit 3; the goal is to teach students how to read and understand these other diagrams rather than how to create them.</a:t>
            </a:r>
          </a:p>
          <a:p>
            <a:pPr eaLnBrk="1" hangingPunct="1"/>
            <a:endParaRPr lang="en-US" altLang="en-US" smtClean="0"/>
          </a:p>
          <a:p>
            <a:pPr eaLnBrk="1" hangingPunct="1"/>
            <a:endParaRPr lang="en-US" altLang="en-US" smtClean="0"/>
          </a:p>
          <a:p>
            <a:pPr eaLnBrk="1" hangingPunct="1"/>
            <a:endParaRPr lang="en-US" altLang="en-US" smtClean="0"/>
          </a:p>
          <a:p>
            <a:pPr eaLnBrk="1" hangingPunct="1"/>
            <a:endParaRPr lang="en-US" altLang="en-US" smtClean="0"/>
          </a:p>
        </p:txBody>
      </p:sp>
    </p:spTree>
    <p:extLst>
      <p:ext uri="{BB962C8B-B14F-4D97-AF65-F5344CB8AC3E}">
        <p14:creationId xmlns:p14="http://schemas.microsoft.com/office/powerpoint/2010/main" val="1576073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0275">
              <a:defRPr>
                <a:solidFill>
                  <a:schemeClr val="tx1"/>
                </a:solidFill>
                <a:latin typeface="Arial" panose="020B0604020202020204" pitchFamily="34" charset="0"/>
                <a:ea typeface="MS PGothic" panose="020B0600070205080204" pitchFamily="34" charset="-128"/>
              </a:defRPr>
            </a:lvl1pPr>
            <a:lvl2pPr marL="742950" indent="-285750" defTabSz="930275">
              <a:defRPr>
                <a:solidFill>
                  <a:schemeClr val="tx1"/>
                </a:solidFill>
                <a:latin typeface="Arial" panose="020B0604020202020204" pitchFamily="34" charset="0"/>
                <a:ea typeface="MS PGothic" panose="020B0600070205080204" pitchFamily="34" charset="-128"/>
              </a:defRPr>
            </a:lvl2pPr>
            <a:lvl3pPr marL="1143000" indent="-228600" defTabSz="930275">
              <a:defRPr>
                <a:solidFill>
                  <a:schemeClr val="tx1"/>
                </a:solidFill>
                <a:latin typeface="Arial" panose="020B0604020202020204" pitchFamily="34" charset="0"/>
                <a:ea typeface="MS PGothic" panose="020B0600070205080204" pitchFamily="34" charset="-128"/>
              </a:defRPr>
            </a:lvl3pPr>
            <a:lvl4pPr marL="1600200" indent="-228600" defTabSz="930275">
              <a:defRPr>
                <a:solidFill>
                  <a:schemeClr val="tx1"/>
                </a:solidFill>
                <a:latin typeface="Arial" panose="020B0604020202020204" pitchFamily="34" charset="0"/>
                <a:ea typeface="MS PGothic" panose="020B0600070205080204" pitchFamily="34" charset="-128"/>
              </a:defRPr>
            </a:lvl4pPr>
            <a:lvl5pPr marL="2057400" indent="-228600" defTabSz="930275">
              <a:defRPr>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0393A43-0B18-4070-A9B1-0E8D6F4A081D}" type="slidenum">
              <a:rPr lang="en-US" altLang="en-US"/>
              <a:pPr/>
              <a:t>35</a:t>
            </a:fld>
            <a:endParaRPr lang="en-US" altLang="en-US"/>
          </a:p>
        </p:txBody>
      </p:sp>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mtClean="0"/>
              <a:t>The goal of workflow analysis and process redesign is to represent aspects of the process that help the analyst and healthcare facility staff identify areas where the process can be improved. The diagrams recommended here meet this need by concentrating on process steps data flow, roles, and visualizing the whole. There are other process aspects that are not critical to this analysis, and thus will not be considered.</a:t>
            </a:r>
          </a:p>
          <a:p>
            <a:pPr eaLnBrk="1" hangingPunct="1"/>
            <a:endParaRPr lang="en-US" altLang="en-US" smtClean="0"/>
          </a:p>
          <a:p>
            <a:pPr eaLnBrk="1" hangingPunct="1"/>
            <a:r>
              <a:rPr lang="en-US" altLang="en-US" smtClean="0"/>
              <a:t>Other efforts where these methods have been used to successfully analyze and redesign health care processes include the Public Health Institute</a:t>
            </a:r>
            <a:r>
              <a:rPr lang="ja-JP" altLang="en-US" smtClean="0"/>
              <a:t>’</a:t>
            </a:r>
            <a:r>
              <a:rPr lang="en-US" altLang="ja-JP" smtClean="0"/>
              <a:t>s Business Process Analysis and Redesign program, to improve the performance of the U. S. public health system.</a:t>
            </a:r>
            <a:r>
              <a:rPr lang="en-US" altLang="ja-JP" baseline="30000" smtClean="0"/>
              <a:t>7</a:t>
            </a:r>
            <a:r>
              <a:rPr lang="en-US" altLang="ja-JP" smtClean="0"/>
              <a:t>  We strongly recommend that you review this reference.</a:t>
            </a:r>
          </a:p>
          <a:p>
            <a:pPr eaLnBrk="1" hangingPunct="1"/>
            <a:endParaRPr lang="en-US" altLang="en-US" smtClean="0"/>
          </a:p>
        </p:txBody>
      </p:sp>
    </p:spTree>
    <p:extLst>
      <p:ext uri="{BB962C8B-B14F-4D97-AF65-F5344CB8AC3E}">
        <p14:creationId xmlns:p14="http://schemas.microsoft.com/office/powerpoint/2010/main" val="21266817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A6F661B3-8F9F-42F3-8C7A-757D5E68A980}" type="slidenum">
              <a:rPr lang="en-US" altLang="en-US" sz="1200"/>
              <a:pPr/>
              <a:t>36</a:t>
            </a:fld>
            <a:endParaRPr lang="en-US" altLang="en-US" sz="1200"/>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To summarize:</a:t>
            </a:r>
          </a:p>
          <a:p>
            <a:r>
              <a:rPr lang="en-US" altLang="en-US" smtClean="0"/>
              <a:t>In this lecture we have </a:t>
            </a:r>
          </a:p>
          <a:p>
            <a:pPr lvl="1"/>
            <a:r>
              <a:rPr lang="en-US" altLang="en-US" smtClean="0"/>
              <a:t>Described the value of process diagrams,</a:t>
            </a:r>
          </a:p>
          <a:p>
            <a:pPr lvl="1"/>
            <a:r>
              <a:rPr lang="en-US" altLang="en-US" smtClean="0"/>
              <a:t>Given an example list of the process steps from a healthcare scenario, and</a:t>
            </a:r>
          </a:p>
          <a:p>
            <a:pPr lvl="1"/>
            <a:r>
              <a:rPr lang="en-US" altLang="en-US" smtClean="0"/>
              <a:t>Described basic flowchart symbols.</a:t>
            </a:r>
          </a:p>
          <a:p>
            <a:r>
              <a:rPr lang="en-US" altLang="en-US" smtClean="0"/>
              <a:t>At this point you should be able to </a:t>
            </a:r>
          </a:p>
          <a:p>
            <a:pPr lvl="1"/>
            <a:r>
              <a:rPr lang="en-US" altLang="en-US" smtClean="0"/>
              <a:t>List the information generated or used in the process and the sequence of workflow steps when given a workflow process chart consisting of basic flow charting symbols, and</a:t>
            </a:r>
          </a:p>
          <a:p>
            <a:pPr lvl="1"/>
            <a:r>
              <a:rPr lang="en-US" altLang="en-US" smtClean="0"/>
              <a:t>Read a scenario and use basic flowchart symbols to represent the process steps and their sequence.</a:t>
            </a:r>
          </a:p>
          <a:p>
            <a:r>
              <a:rPr lang="en-US" altLang="en-US" b="1" smtClean="0"/>
              <a:t> </a:t>
            </a:r>
            <a:endParaRPr lang="en-US" altLang="en-US" smtClean="0"/>
          </a:p>
        </p:txBody>
      </p:sp>
    </p:spTree>
    <p:extLst>
      <p:ext uri="{BB962C8B-B14F-4D97-AF65-F5344CB8AC3E}">
        <p14:creationId xmlns:p14="http://schemas.microsoft.com/office/powerpoint/2010/main" val="10929804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A6F661B3-8F9F-42F3-8C7A-757D5E68A980}" type="slidenum">
              <a:rPr lang="en-US" altLang="en-US" sz="1200"/>
              <a:pPr/>
              <a:t>37</a:t>
            </a:fld>
            <a:endParaRPr lang="en-US" altLang="en-US" sz="1200"/>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To summarize:</a:t>
            </a:r>
          </a:p>
          <a:p>
            <a:r>
              <a:rPr lang="en-US" altLang="en-US" smtClean="0"/>
              <a:t>In this lecture we have </a:t>
            </a:r>
          </a:p>
          <a:p>
            <a:pPr lvl="1"/>
            <a:r>
              <a:rPr lang="en-US" altLang="en-US" smtClean="0"/>
              <a:t>Described the value of process diagrams,</a:t>
            </a:r>
          </a:p>
          <a:p>
            <a:pPr lvl="1"/>
            <a:r>
              <a:rPr lang="en-US" altLang="en-US" smtClean="0"/>
              <a:t>Given an example list of the process steps from a healthcare scenario, and</a:t>
            </a:r>
          </a:p>
          <a:p>
            <a:pPr lvl="1"/>
            <a:r>
              <a:rPr lang="en-US" altLang="en-US" smtClean="0"/>
              <a:t>Described basic flowchart symbols.</a:t>
            </a:r>
          </a:p>
          <a:p>
            <a:r>
              <a:rPr lang="en-US" altLang="en-US" smtClean="0"/>
              <a:t>At this point you should be able to </a:t>
            </a:r>
          </a:p>
          <a:p>
            <a:pPr lvl="1"/>
            <a:r>
              <a:rPr lang="en-US" altLang="en-US" smtClean="0"/>
              <a:t>List the information generated or used in the process and the sequence of workflow steps when given a workflow process chart consisting of basic flow charting symbols, and</a:t>
            </a:r>
          </a:p>
          <a:p>
            <a:pPr lvl="1"/>
            <a:r>
              <a:rPr lang="en-US" altLang="en-US" smtClean="0"/>
              <a:t>Read a scenario and use basic flowchart symbols to represent the process steps and their sequence.</a:t>
            </a:r>
          </a:p>
          <a:p>
            <a:r>
              <a:rPr lang="en-US" altLang="en-US" b="1" smtClean="0"/>
              <a:t> </a:t>
            </a:r>
            <a:endParaRPr lang="en-US" altLang="en-US" smtClean="0"/>
          </a:p>
        </p:txBody>
      </p:sp>
    </p:spTree>
    <p:extLst>
      <p:ext uri="{BB962C8B-B14F-4D97-AF65-F5344CB8AC3E}">
        <p14:creationId xmlns:p14="http://schemas.microsoft.com/office/powerpoint/2010/main" val="16355651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A6F661B3-8F9F-42F3-8C7A-757D5E68A980}" type="slidenum">
              <a:rPr lang="en-US" altLang="en-US" sz="1200"/>
              <a:pPr/>
              <a:t>38</a:t>
            </a:fld>
            <a:endParaRPr lang="en-US" altLang="en-US" sz="1200"/>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To summarize:</a:t>
            </a:r>
          </a:p>
          <a:p>
            <a:r>
              <a:rPr lang="en-US" altLang="en-US" smtClean="0"/>
              <a:t>In this lecture we have </a:t>
            </a:r>
          </a:p>
          <a:p>
            <a:pPr lvl="1"/>
            <a:r>
              <a:rPr lang="en-US" altLang="en-US" smtClean="0"/>
              <a:t>Described the value of process diagrams,</a:t>
            </a:r>
          </a:p>
          <a:p>
            <a:pPr lvl="1"/>
            <a:r>
              <a:rPr lang="en-US" altLang="en-US" smtClean="0"/>
              <a:t>Given an example list of the process steps from a healthcare scenario, and</a:t>
            </a:r>
          </a:p>
          <a:p>
            <a:pPr lvl="1"/>
            <a:r>
              <a:rPr lang="en-US" altLang="en-US" smtClean="0"/>
              <a:t>Described basic flowchart symbols.</a:t>
            </a:r>
          </a:p>
          <a:p>
            <a:r>
              <a:rPr lang="en-US" altLang="en-US" smtClean="0"/>
              <a:t>At this point you should be able to </a:t>
            </a:r>
          </a:p>
          <a:p>
            <a:pPr lvl="1"/>
            <a:r>
              <a:rPr lang="en-US" altLang="en-US" smtClean="0"/>
              <a:t>List the information generated or used in the process and the sequence of workflow steps when given a workflow process chart consisting of basic flow charting symbols, and</a:t>
            </a:r>
          </a:p>
          <a:p>
            <a:pPr lvl="1"/>
            <a:r>
              <a:rPr lang="en-US" altLang="en-US" smtClean="0"/>
              <a:t>Read a scenario and use basic flowchart symbols to represent the process steps and their sequence.</a:t>
            </a:r>
          </a:p>
          <a:p>
            <a:r>
              <a:rPr lang="en-US" altLang="en-US" b="1" smtClean="0"/>
              <a:t> </a:t>
            </a:r>
            <a:endParaRPr lang="en-US" altLang="en-US" smtClean="0"/>
          </a:p>
        </p:txBody>
      </p:sp>
    </p:spTree>
    <p:extLst>
      <p:ext uri="{BB962C8B-B14F-4D97-AF65-F5344CB8AC3E}">
        <p14:creationId xmlns:p14="http://schemas.microsoft.com/office/powerpoint/2010/main" val="22454731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A6F661B3-8F9F-42F3-8C7A-757D5E68A980}" type="slidenum">
              <a:rPr lang="en-US" altLang="en-US" sz="1200"/>
              <a:pPr/>
              <a:t>39</a:t>
            </a:fld>
            <a:endParaRPr lang="en-US" altLang="en-US" sz="1200"/>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To summarize:</a:t>
            </a:r>
          </a:p>
          <a:p>
            <a:r>
              <a:rPr lang="en-US" altLang="en-US" smtClean="0"/>
              <a:t>In this lecture we have </a:t>
            </a:r>
          </a:p>
          <a:p>
            <a:pPr lvl="1"/>
            <a:r>
              <a:rPr lang="en-US" altLang="en-US" smtClean="0"/>
              <a:t>Described the value of process diagrams,</a:t>
            </a:r>
          </a:p>
          <a:p>
            <a:pPr lvl="1"/>
            <a:r>
              <a:rPr lang="en-US" altLang="en-US" smtClean="0"/>
              <a:t>Given an example list of the process steps from a healthcare scenario, and</a:t>
            </a:r>
          </a:p>
          <a:p>
            <a:pPr lvl="1"/>
            <a:r>
              <a:rPr lang="en-US" altLang="en-US" smtClean="0"/>
              <a:t>Described basic flowchart symbols.</a:t>
            </a:r>
          </a:p>
          <a:p>
            <a:r>
              <a:rPr lang="en-US" altLang="en-US" smtClean="0"/>
              <a:t>At this point you should be able to </a:t>
            </a:r>
          </a:p>
          <a:p>
            <a:pPr lvl="1"/>
            <a:r>
              <a:rPr lang="en-US" altLang="en-US" smtClean="0"/>
              <a:t>List the information generated or used in the process and the sequence of workflow steps when given a workflow process chart consisting of basic flow charting symbols, and</a:t>
            </a:r>
          </a:p>
          <a:p>
            <a:pPr lvl="1"/>
            <a:r>
              <a:rPr lang="en-US" altLang="en-US" smtClean="0"/>
              <a:t>Read a scenario and use basic flowchart symbols to represent the process steps and their sequence.</a:t>
            </a:r>
          </a:p>
          <a:p>
            <a:r>
              <a:rPr lang="en-US" altLang="en-US" b="1" smtClean="0"/>
              <a:t> </a:t>
            </a:r>
            <a:endParaRPr lang="en-US" altLang="en-US" smtClean="0"/>
          </a:p>
        </p:txBody>
      </p:sp>
    </p:spTree>
    <p:extLst>
      <p:ext uri="{BB962C8B-B14F-4D97-AF65-F5344CB8AC3E}">
        <p14:creationId xmlns:p14="http://schemas.microsoft.com/office/powerpoint/2010/main" val="4240159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EE2C803C-1607-4668-BB34-F8AA021DE237}" type="slidenum">
              <a:rPr lang="en-US" altLang="en-US" sz="1200"/>
              <a:pPr/>
              <a:t>4</a:t>
            </a:fld>
            <a:endParaRPr lang="en-US" altLang="en-US" sz="1200"/>
          </a:p>
        </p:txBody>
      </p:sp>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These concepts have been applied to clearly communicate process information. For example, the steps and their order in a work process.  Process maps are graphical representations of processes. They use standard symbols to communicate information about a process. The symbols communicate meaning, much like road signs.  Process diagrams often are drawn at a level of detail that enables them to fit on one or a few pages. As such, they provide a way to, in one place, see the whole process.  Process diagrams show different aspects of processes. Similar to subway maps, where the map in the station shows the color of the lines, and the stops on each line, rather than the local highways that are less relevant to riders. Lastly, the act of documenting a process requires that each step be understood and made explicit. This makes the knowledge about the process steps and relationships between them easier to share.</a:t>
            </a:r>
          </a:p>
          <a:p>
            <a:pPr eaLnBrk="1" hangingPunct="1"/>
            <a:endParaRPr lang="en-US" altLang="en-US" smtClean="0"/>
          </a:p>
          <a:p>
            <a:pPr eaLnBrk="1" hangingPunct="1"/>
            <a:r>
              <a:rPr lang="en-US" altLang="en-US" smtClean="0"/>
              <a:t>While on the surface, this seems simple, most processes are complex systems. They can be examined and viewed from different perspectives, including static and dynamic aspects, data flow versus workflow, and at different levels of detail. Process diagramming provides the ability to smoothly progress from abstract to detailed. Additionally, process diagrams are multidimensional, conveying different types of information about a process.  Different types of diagrams are used to make explicit and document the </a:t>
            </a:r>
            <a:r>
              <a:rPr lang="ja-JP" altLang="en-US" smtClean="0"/>
              <a:t>“</a:t>
            </a:r>
            <a:r>
              <a:rPr lang="en-US" altLang="ja-JP" smtClean="0"/>
              <a:t>who, what, when, where, and how</a:t>
            </a:r>
            <a:r>
              <a:rPr lang="ja-JP" altLang="en-US" smtClean="0"/>
              <a:t>”</a:t>
            </a:r>
            <a:r>
              <a:rPr lang="en-US" altLang="ja-JP" smtClean="0"/>
              <a:t> of processes.</a:t>
            </a:r>
            <a:endParaRPr lang="en-US" altLang="en-US" smtClean="0"/>
          </a:p>
        </p:txBody>
      </p:sp>
    </p:spTree>
    <p:extLst>
      <p:ext uri="{BB962C8B-B14F-4D97-AF65-F5344CB8AC3E}">
        <p14:creationId xmlns:p14="http://schemas.microsoft.com/office/powerpoint/2010/main" val="33723270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A6F661B3-8F9F-42F3-8C7A-757D5E68A980}" type="slidenum">
              <a:rPr lang="en-US" altLang="en-US" sz="1200"/>
              <a:pPr/>
              <a:t>40</a:t>
            </a:fld>
            <a:endParaRPr lang="en-US" altLang="en-US" sz="1200"/>
          </a:p>
        </p:txBody>
      </p:sp>
      <p:sp>
        <p:nvSpPr>
          <p:cNvPr id="64514"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mtClean="0"/>
              <a:t>To summarize:</a:t>
            </a:r>
          </a:p>
          <a:p>
            <a:r>
              <a:rPr lang="en-US" altLang="en-US" smtClean="0"/>
              <a:t>In this lecture we have </a:t>
            </a:r>
          </a:p>
          <a:p>
            <a:pPr lvl="1"/>
            <a:r>
              <a:rPr lang="en-US" altLang="en-US" smtClean="0"/>
              <a:t>Described the value of process diagrams,</a:t>
            </a:r>
          </a:p>
          <a:p>
            <a:pPr lvl="1"/>
            <a:r>
              <a:rPr lang="en-US" altLang="en-US" smtClean="0"/>
              <a:t>Given an example list of the process steps from a healthcare scenario, and</a:t>
            </a:r>
          </a:p>
          <a:p>
            <a:pPr lvl="1"/>
            <a:r>
              <a:rPr lang="en-US" altLang="en-US" smtClean="0"/>
              <a:t>Described basic flowchart symbols.</a:t>
            </a:r>
          </a:p>
          <a:p>
            <a:r>
              <a:rPr lang="en-US" altLang="en-US" smtClean="0"/>
              <a:t>At this point you should be able to </a:t>
            </a:r>
          </a:p>
          <a:p>
            <a:pPr lvl="1"/>
            <a:r>
              <a:rPr lang="en-US" altLang="en-US" smtClean="0"/>
              <a:t>List the information generated or used in the process and the sequence of workflow steps when given a workflow process chart consisting of basic flow charting symbols, and</a:t>
            </a:r>
          </a:p>
          <a:p>
            <a:pPr lvl="1"/>
            <a:r>
              <a:rPr lang="en-US" altLang="en-US" smtClean="0"/>
              <a:t>Read a scenario and use basic flowchart symbols to represent the process steps and their sequence.</a:t>
            </a:r>
          </a:p>
          <a:p>
            <a:r>
              <a:rPr lang="en-US" altLang="en-US" b="1" smtClean="0"/>
              <a:t> </a:t>
            </a:r>
            <a:endParaRPr lang="en-US" altLang="en-US" smtClean="0"/>
          </a:p>
        </p:txBody>
      </p:sp>
    </p:spTree>
    <p:extLst>
      <p:ext uri="{BB962C8B-B14F-4D97-AF65-F5344CB8AC3E}">
        <p14:creationId xmlns:p14="http://schemas.microsoft.com/office/powerpoint/2010/main" val="22646063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30275">
              <a:defRPr>
                <a:solidFill>
                  <a:schemeClr val="tx1"/>
                </a:solidFill>
                <a:latin typeface="Arial" panose="020B0604020202020204" pitchFamily="34" charset="0"/>
                <a:ea typeface="MS PGothic" panose="020B0600070205080204" pitchFamily="34" charset="-128"/>
              </a:defRPr>
            </a:lvl1pPr>
            <a:lvl2pPr marL="742950" indent="-285750" defTabSz="930275">
              <a:defRPr>
                <a:solidFill>
                  <a:schemeClr val="tx1"/>
                </a:solidFill>
                <a:latin typeface="Arial" panose="020B0604020202020204" pitchFamily="34" charset="0"/>
                <a:ea typeface="MS PGothic" panose="020B0600070205080204" pitchFamily="34" charset="-128"/>
              </a:defRPr>
            </a:lvl2pPr>
            <a:lvl3pPr marL="1143000" indent="-228600" defTabSz="930275">
              <a:defRPr>
                <a:solidFill>
                  <a:schemeClr val="tx1"/>
                </a:solidFill>
                <a:latin typeface="Arial" panose="020B0604020202020204" pitchFamily="34" charset="0"/>
                <a:ea typeface="MS PGothic" panose="020B0600070205080204" pitchFamily="34" charset="-128"/>
              </a:defRPr>
            </a:lvl3pPr>
            <a:lvl4pPr marL="1600200" indent="-228600" defTabSz="930275">
              <a:defRPr>
                <a:solidFill>
                  <a:schemeClr val="tx1"/>
                </a:solidFill>
                <a:latin typeface="Arial" panose="020B0604020202020204" pitchFamily="34" charset="0"/>
                <a:ea typeface="MS PGothic" panose="020B0600070205080204" pitchFamily="34" charset="-128"/>
              </a:defRPr>
            </a:lvl4pPr>
            <a:lvl5pPr marL="2057400" indent="-228600" defTabSz="930275">
              <a:defRPr>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DC6C80F-195C-4446-8655-F59C176101AB}" type="slidenum">
              <a:rPr lang="en-US" altLang="en-US"/>
              <a:pPr/>
              <a:t>42</a:t>
            </a:fld>
            <a:endParaRPr lang="en-US" altLang="en-US"/>
          </a:p>
        </p:txBody>
      </p:sp>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r>
              <a:rPr lang="en-US" altLang="en-US" smtClean="0"/>
              <a:t>The Robert Woods Johnson Foundation provided a grant to the Public Health Informatics Institute to improve the performance of the US Public Health System. As part of this effort, the Cabarrus Health Alliance (CBA) analyzed the process improvement through information technology introduction.  This effort provides an excellent case study of using the methods described above to analyze and evaluate improvements in process and informatics for their Public Health Department.</a:t>
            </a:r>
            <a:r>
              <a:rPr lang="en-US" altLang="en-US" baseline="30000" smtClean="0"/>
              <a:t>7 </a:t>
            </a:r>
            <a:r>
              <a:rPr lang="en-US" altLang="en-US" smtClean="0"/>
              <a:t> </a:t>
            </a:r>
          </a:p>
          <a:p>
            <a:pPr eaLnBrk="1" hangingPunct="1"/>
            <a:endParaRPr lang="en-US" altLang="en-US" smtClean="0"/>
          </a:p>
          <a:p>
            <a:pPr eaLnBrk="1" hangingPunct="1"/>
            <a:r>
              <a:rPr lang="en-US" altLang="en-US" smtClean="0"/>
              <a:t>Please review this website and the process diagrams included.  </a:t>
            </a:r>
            <a:endParaRPr lang="en-US" altLang="en-US" baseline="30000" smtClean="0"/>
          </a:p>
          <a:p>
            <a:pPr eaLnBrk="1" hangingPunct="1"/>
            <a:endParaRPr lang="en-US" altLang="en-US" smtClean="0"/>
          </a:p>
        </p:txBody>
      </p:sp>
    </p:spTree>
    <p:extLst>
      <p:ext uri="{BB962C8B-B14F-4D97-AF65-F5344CB8AC3E}">
        <p14:creationId xmlns:p14="http://schemas.microsoft.com/office/powerpoint/2010/main" val="18638767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E8948011-6392-4EB5-8AA6-FCECAB0304F6}" type="slidenum">
              <a:rPr lang="en-US" altLang="en-US" sz="1200"/>
              <a:pPr/>
              <a:t>5</a:t>
            </a:fld>
            <a:endParaRPr lang="en-US" altLang="en-US" sz="1200"/>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Consider the steps that you take to look up a phone number in the yellow pages.  You might describe this as </a:t>
            </a:r>
            <a:r>
              <a:rPr lang="ja-JP" altLang="en-US" smtClean="0"/>
              <a:t>“</a:t>
            </a:r>
            <a:r>
              <a:rPr lang="en-US" altLang="ja-JP" smtClean="0"/>
              <a:t>looking up the number,</a:t>
            </a:r>
            <a:r>
              <a:rPr lang="ja-JP" altLang="en-US" smtClean="0"/>
              <a:t>”</a:t>
            </a:r>
            <a:r>
              <a:rPr lang="en-US" altLang="ja-JP" smtClean="0"/>
              <a:t> i.e., you may describe this as one process or task, that is, at a high-level.  Or, you may describe it at a more detailed level and list each of the individual tasks that make up the larger task of </a:t>
            </a:r>
            <a:r>
              <a:rPr lang="ja-JP" altLang="en-US" smtClean="0"/>
              <a:t>“</a:t>
            </a:r>
            <a:r>
              <a:rPr lang="en-US" altLang="ja-JP" smtClean="0"/>
              <a:t>looking up a phone number.</a:t>
            </a:r>
            <a:r>
              <a:rPr lang="ja-JP" altLang="en-US" smtClean="0"/>
              <a:t>”</a:t>
            </a:r>
            <a:endParaRPr lang="en-US" altLang="ja-JP" smtClean="0"/>
          </a:p>
          <a:p>
            <a:pPr eaLnBrk="1" hangingPunct="1"/>
            <a:endParaRPr lang="en-US" altLang="en-US" smtClean="0"/>
          </a:p>
          <a:p>
            <a:pPr eaLnBrk="1" hangingPunct="1"/>
            <a:r>
              <a:rPr lang="en-US" altLang="en-US" smtClean="0"/>
              <a:t>Processes also involve both physical and mental steps.  Some of the physical steps include clicking to open the web browser, typing the URL for the phone book, and scrolling through the search results.  Some of the mental steps are locating the icon to start the web browser, remembering the URL for the search engine or locating the link to the search engine or going directly to the yellow pages, and assessing each search result to decide if it is the restaurant that you are looking for. </a:t>
            </a:r>
          </a:p>
          <a:p>
            <a:pPr eaLnBrk="1" hangingPunct="1"/>
            <a:endParaRPr lang="en-US" altLang="en-US" smtClean="0"/>
          </a:p>
          <a:p>
            <a:pPr eaLnBrk="1" hangingPunct="1"/>
            <a:r>
              <a:rPr lang="en-US" altLang="en-US" smtClean="0"/>
              <a:t>The information exchange can be described apart from the workflow or process steps. For example, the user requires a data value (phone number for a certain restaurant), the user queries the yellow pages data store through the internet, then a set of potential data values is returned.</a:t>
            </a:r>
          </a:p>
        </p:txBody>
      </p:sp>
    </p:spTree>
    <p:extLst>
      <p:ext uri="{BB962C8B-B14F-4D97-AF65-F5344CB8AC3E}">
        <p14:creationId xmlns:p14="http://schemas.microsoft.com/office/powerpoint/2010/main" val="818920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471F8C3F-D1D2-4861-BD07-DD0964C1578C}" type="slidenum">
              <a:rPr lang="en-US" altLang="en-US" sz="1200"/>
              <a:pPr/>
              <a:t>6</a:t>
            </a:fld>
            <a:endParaRPr lang="en-US" altLang="en-US" sz="1200"/>
          </a:p>
        </p:txBody>
      </p:sp>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In the previous slides and example, we have introduced terms that may be new, or that may be used in a different way. In the next few slides, we will discuss and define the following terms that are used in workflow and data flow diagramming. </a:t>
            </a:r>
          </a:p>
        </p:txBody>
      </p:sp>
    </p:spTree>
    <p:extLst>
      <p:ext uri="{BB962C8B-B14F-4D97-AF65-F5344CB8AC3E}">
        <p14:creationId xmlns:p14="http://schemas.microsoft.com/office/powerpoint/2010/main" val="33330042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D328DBE2-343A-4A41-9AEB-715F927B6F8C}" type="slidenum">
              <a:rPr lang="en-US" altLang="en-US" sz="1200"/>
              <a:pPr/>
              <a:t>7</a:t>
            </a:fld>
            <a:endParaRPr lang="en-US" altLang="en-US" sz="1200"/>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t>First, we will look at the process.</a:t>
            </a:r>
          </a:p>
          <a:p>
            <a:pPr eaLnBrk="1" hangingPunct="1"/>
            <a:endParaRPr lang="en-US" altLang="en-US" dirty="0" smtClean="0"/>
          </a:p>
          <a:p>
            <a:pPr eaLnBrk="1" hangingPunct="1"/>
            <a:r>
              <a:rPr lang="en-US" altLang="en-US" dirty="0" smtClean="0"/>
              <a:t>A process is a series of steps and decisions involved in the way work is accomplished.</a:t>
            </a:r>
            <a:r>
              <a:rPr lang="en-US" altLang="en-US" baseline="30000" dirty="0" smtClean="0"/>
              <a:t>2</a:t>
            </a:r>
            <a:r>
              <a:rPr lang="en-US" altLang="en-US" dirty="0" smtClean="0"/>
              <a:t>  </a:t>
            </a:r>
          </a:p>
          <a:p>
            <a:pPr eaLnBrk="1" hangingPunct="1"/>
            <a:endParaRPr lang="en-US" altLang="en-US" dirty="0" smtClean="0"/>
          </a:p>
          <a:p>
            <a:pPr eaLnBrk="1" hangingPunct="1"/>
            <a:r>
              <a:rPr lang="en-US" altLang="en-US" dirty="0" smtClean="0"/>
              <a:t>Everything we do in our lives involves processes.  Some examples are preparing for work in the morning, cooking a meal, and scheduling an appointment with your doctor.</a:t>
            </a:r>
          </a:p>
          <a:p>
            <a:pPr eaLnBrk="1" hangingPunct="1"/>
            <a:endParaRPr lang="en-US" altLang="en-US" dirty="0" smtClean="0"/>
          </a:p>
          <a:p>
            <a:pPr eaLnBrk="1" hangingPunct="1"/>
            <a:r>
              <a:rPr lang="en-US" altLang="en-US" dirty="0" smtClean="0"/>
              <a:t>The health care system is an interconnected web of many processes.</a:t>
            </a:r>
          </a:p>
          <a:p>
            <a:pPr eaLnBrk="1" hangingPunct="1"/>
            <a:endParaRPr lang="en-US" altLang="en-US" dirty="0" smtClean="0"/>
          </a:p>
          <a:p>
            <a:pPr eaLnBrk="1" hangingPunct="1"/>
            <a:r>
              <a:rPr lang="en-US" altLang="en-US" dirty="0" smtClean="0"/>
              <a:t>John Gall in his book </a:t>
            </a:r>
            <a:r>
              <a:rPr lang="en-US" altLang="en-US" dirty="0" err="1" smtClean="0"/>
              <a:t>Systemantics</a:t>
            </a:r>
            <a:r>
              <a:rPr lang="en-US" altLang="en-US" dirty="0" smtClean="0"/>
              <a:t>, stated that </a:t>
            </a:r>
            <a:r>
              <a:rPr lang="ja-JP" altLang="en-US" dirty="0" smtClean="0"/>
              <a:t>“</a:t>
            </a:r>
            <a:r>
              <a:rPr lang="en-US" altLang="ja-JP" dirty="0" smtClean="0"/>
              <a:t>A complex system that works is made up of simple systems that work.</a:t>
            </a:r>
            <a:r>
              <a:rPr lang="ja-JP" altLang="en-US" dirty="0" smtClean="0"/>
              <a:t>”</a:t>
            </a:r>
            <a:endParaRPr lang="en-US" altLang="ja-JP" dirty="0" smtClean="0"/>
          </a:p>
          <a:p>
            <a:pPr eaLnBrk="1" hangingPunct="1"/>
            <a:endParaRPr lang="en-US" altLang="en-US" dirty="0" smtClean="0"/>
          </a:p>
        </p:txBody>
      </p:sp>
    </p:spTree>
    <p:extLst>
      <p:ext uri="{BB962C8B-B14F-4D97-AF65-F5344CB8AC3E}">
        <p14:creationId xmlns:p14="http://schemas.microsoft.com/office/powerpoint/2010/main" val="1033943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B8D8954-B8BE-4270-8340-D7A570B0ABA3}" type="slidenum">
              <a:rPr lang="en-US" altLang="en-US" sz="1200"/>
              <a:pPr/>
              <a:t>8</a:t>
            </a:fld>
            <a:endParaRPr lang="en-US" altLang="en-US" sz="1200"/>
          </a:p>
        </p:txBody>
      </p:sp>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A process map is a visual representation of a process that shows:</a:t>
            </a:r>
          </a:p>
          <a:p>
            <a:pPr lvl="1" eaLnBrk="1" hangingPunct="1">
              <a:buFontTx/>
              <a:buChar char="•"/>
            </a:pPr>
            <a:r>
              <a:rPr lang="en-US" altLang="en-US" smtClean="0"/>
              <a:t> The boundaries, i.e. where the process begins and ends,</a:t>
            </a:r>
          </a:p>
          <a:p>
            <a:pPr lvl="1" eaLnBrk="1" hangingPunct="1">
              <a:buFontTx/>
              <a:buChar char="•"/>
            </a:pPr>
            <a:r>
              <a:rPr lang="en-US" altLang="en-US" smtClean="0"/>
              <a:t> The steps or tasks in the process, and</a:t>
            </a:r>
          </a:p>
          <a:p>
            <a:pPr lvl="1" eaLnBrk="1" hangingPunct="1">
              <a:buFontTx/>
              <a:buChar char="•"/>
            </a:pPr>
            <a:r>
              <a:rPr lang="en-US" altLang="en-US" smtClean="0"/>
              <a:t> The sequence or order of the steps.</a:t>
            </a:r>
          </a:p>
          <a:p>
            <a:pPr eaLnBrk="1" hangingPunct="1"/>
            <a:r>
              <a:rPr lang="en-US" altLang="en-US" smtClean="0"/>
              <a:t>Process maps use standard symbols so that a process map created by one person can be understood and used by others.</a:t>
            </a:r>
          </a:p>
          <a:p>
            <a:pPr eaLnBrk="1" hangingPunct="1"/>
            <a:r>
              <a:rPr lang="en-US" altLang="en-US" smtClean="0"/>
              <a:t>There are different approaches to process diagramming, each with its own symbol set.</a:t>
            </a:r>
          </a:p>
          <a:p>
            <a:pPr eaLnBrk="1" hangingPunct="1"/>
            <a:r>
              <a:rPr lang="en-US" altLang="en-US" smtClean="0"/>
              <a:t>Process maps are also called process diagrams and flowcharts. However, there are more precise uses of these terms that we will cover.</a:t>
            </a:r>
          </a:p>
          <a:p>
            <a:pPr eaLnBrk="1" hangingPunct="1"/>
            <a:endParaRPr lang="en-US" altLang="en-US" smtClean="0"/>
          </a:p>
          <a:p>
            <a:pPr eaLnBrk="1" hangingPunct="1"/>
            <a:endParaRPr lang="en-US" altLang="en-US" smtClean="0"/>
          </a:p>
        </p:txBody>
      </p:sp>
    </p:spTree>
    <p:extLst>
      <p:ext uri="{BB962C8B-B14F-4D97-AF65-F5344CB8AC3E}">
        <p14:creationId xmlns:p14="http://schemas.microsoft.com/office/powerpoint/2010/main" val="8139941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2400">
                <a:solidFill>
                  <a:schemeClr val="tx1"/>
                </a:solidFill>
                <a:latin typeface="Arial" panose="020B0604020202020204" pitchFamily="34" charset="0"/>
                <a:ea typeface="MS PGothic" panose="020B0600070205080204" pitchFamily="34" charset="-128"/>
              </a:defRPr>
            </a:lvl1pPr>
            <a:lvl2pPr marL="742950" indent="-285750" defTabSz="930275">
              <a:defRPr sz="2400">
                <a:solidFill>
                  <a:schemeClr val="tx1"/>
                </a:solidFill>
                <a:latin typeface="Arial" panose="020B0604020202020204" pitchFamily="34" charset="0"/>
                <a:ea typeface="MS PGothic" panose="020B0600070205080204" pitchFamily="34" charset="-128"/>
              </a:defRPr>
            </a:lvl2pPr>
            <a:lvl3pPr marL="1143000" indent="-228600" defTabSz="930275">
              <a:defRPr sz="2400">
                <a:solidFill>
                  <a:schemeClr val="tx1"/>
                </a:solidFill>
                <a:latin typeface="Arial" panose="020B0604020202020204" pitchFamily="34" charset="0"/>
                <a:ea typeface="MS PGothic" panose="020B0600070205080204" pitchFamily="34" charset="-128"/>
              </a:defRPr>
            </a:lvl3pPr>
            <a:lvl4pPr marL="1600200" indent="-228600" defTabSz="930275">
              <a:defRPr sz="2400">
                <a:solidFill>
                  <a:schemeClr val="tx1"/>
                </a:solidFill>
                <a:latin typeface="Arial" panose="020B0604020202020204" pitchFamily="34" charset="0"/>
                <a:ea typeface="MS PGothic" panose="020B0600070205080204" pitchFamily="34" charset="-128"/>
              </a:defRPr>
            </a:lvl4pPr>
            <a:lvl5pPr marL="2057400" indent="-228600" defTabSz="930275">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65CB5AA-84CC-44C4-9D85-CD38AF890A22}" type="slidenum">
              <a:rPr lang="en-US" altLang="en-US" sz="1200"/>
              <a:pPr/>
              <a:t>9</a:t>
            </a:fld>
            <a:endParaRPr lang="en-US" altLang="en-US" sz="1200"/>
          </a:p>
        </p:txBody>
      </p:sp>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A task in process lingo means the same as it does in everyday use: A step in a process.  We further differentiate physical and mental tasks, as well as higher-level tasks that are composed of smaller tasks, and primitive tasks that cannot be broken down into smaller or sub-tasks.</a:t>
            </a:r>
          </a:p>
        </p:txBody>
      </p:sp>
    </p:spTree>
    <p:extLst>
      <p:ext uri="{BB962C8B-B14F-4D97-AF65-F5344CB8AC3E}">
        <p14:creationId xmlns:p14="http://schemas.microsoft.com/office/powerpoint/2010/main" val="933448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latin typeface="Verdana"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atin typeface="Verdana"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3646962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4" name="Rectangle 7"/>
          <p:cNvSpPr>
            <a:spLocks noChangeArrowheads="1"/>
          </p:cNvSpPr>
          <p:nvPr/>
        </p:nvSpPr>
        <p:spPr bwMode="auto">
          <a:xfrm>
            <a:off x="457200" y="3048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4400">
              <a:solidFill>
                <a:schemeClr val="tx2"/>
              </a:solidFill>
            </a:endParaRPr>
          </a:p>
        </p:txBody>
      </p:sp>
      <p:sp>
        <p:nvSpPr>
          <p:cNvPr id="5" name="Rectangle 8"/>
          <p:cNvSpPr>
            <a:spLocks noChangeArrowheads="1"/>
          </p:cNvSpPr>
          <p:nvPr/>
        </p:nvSpPr>
        <p:spPr bwMode="auto">
          <a:xfrm>
            <a:off x="457200" y="5699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Tx/>
              <a:buChar char="•"/>
            </a:pPr>
            <a:endParaRPr lang="en-US" altLang="en-US" sz="3200"/>
          </a:p>
        </p:txBody>
      </p:sp>
      <p:sp>
        <p:nvSpPr>
          <p:cNvPr id="2" name="Title 1"/>
          <p:cNvSpPr>
            <a:spLocks noGrp="1"/>
          </p:cNvSpPr>
          <p:nvPr>
            <p:ph type="title"/>
          </p:nvPr>
        </p:nvSpPr>
        <p:spPr/>
        <p:txBody>
          <a:bodyPr/>
          <a:lstStyle>
            <a:lvl1pPr>
              <a:defRPr baseline="0">
                <a:latin typeface="Verdana"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4"/>
          <p:cNvSpPr>
            <a:spLocks noGrp="1" noChangeArrowheads="1"/>
          </p:cNvSpPr>
          <p:nvPr>
            <p:ph type="dt" sz="half" idx="10"/>
          </p:nvPr>
        </p:nvSpPr>
        <p:spPr>
          <a:xfrm>
            <a:off x="471488"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000">
                <a:latin typeface="Arial" charset="0"/>
                <a:ea typeface="MS PGothic" charset="0"/>
                <a:cs typeface="MS PGothic" charset="0"/>
              </a:defRPr>
            </a:lvl1pPr>
          </a:lstStyle>
          <a:p>
            <a:pPr>
              <a:defRPr/>
            </a:pPr>
            <a:endParaRPr lang="en-US"/>
          </a:p>
        </p:txBody>
      </p:sp>
      <p:sp>
        <p:nvSpPr>
          <p:cNvPr id="7" name="Rectangle 5"/>
          <p:cNvSpPr>
            <a:spLocks noGrp="1" noChangeArrowheads="1"/>
          </p:cNvSpPr>
          <p:nvPr>
            <p:ph type="ftr" sz="quarter" idx="11"/>
          </p:nvPr>
        </p:nvSpPr>
        <p:spPr>
          <a:xfrm>
            <a:off x="3138488" y="6245225"/>
            <a:ext cx="2895600" cy="476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000">
                <a:latin typeface="Arial" charset="0"/>
                <a:ea typeface="MS PGothic" charset="0"/>
                <a:cs typeface="MS PGothic" charset="0"/>
              </a:defRPr>
            </a:lvl1pPr>
          </a:lstStyle>
          <a:p>
            <a:pPr>
              <a:defRPr/>
            </a:pPr>
            <a:endParaRPr lang="en-US"/>
          </a:p>
        </p:txBody>
      </p:sp>
      <p:sp>
        <p:nvSpPr>
          <p:cNvPr id="8"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a:lvl1pPr>
          </a:lstStyle>
          <a:p>
            <a:fld id="{44AE0250-B5C4-4D34-A9FE-B0F1DD63D6EB}" type="slidenum">
              <a:rPr lang="en-US" altLang="en-US"/>
              <a:pPr/>
              <a:t>‹#›</a:t>
            </a:fld>
            <a:endParaRPr lang="en-US" altLang="en-US"/>
          </a:p>
        </p:txBody>
      </p:sp>
    </p:spTree>
    <p:extLst>
      <p:ext uri="{BB962C8B-B14F-4D97-AF65-F5344CB8AC3E}">
        <p14:creationId xmlns:p14="http://schemas.microsoft.com/office/powerpoint/2010/main" val="33380186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3" name="Rectangle 7"/>
          <p:cNvSpPr>
            <a:spLocks noChangeArrowheads="1"/>
          </p:cNvSpPr>
          <p:nvPr/>
        </p:nvSpPr>
        <p:spPr bwMode="auto">
          <a:xfrm>
            <a:off x="457200" y="3048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4400">
              <a:solidFill>
                <a:schemeClr val="tx2"/>
              </a:solidFill>
            </a:endParaRPr>
          </a:p>
        </p:txBody>
      </p:sp>
      <p:sp>
        <p:nvSpPr>
          <p:cNvPr id="4" name="Rectangle 8"/>
          <p:cNvSpPr>
            <a:spLocks noChangeArrowheads="1"/>
          </p:cNvSpPr>
          <p:nvPr/>
        </p:nvSpPr>
        <p:spPr bwMode="auto">
          <a:xfrm>
            <a:off x="457200" y="5699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Tx/>
              <a:buChar char="•"/>
            </a:pPr>
            <a:endParaRPr lang="en-US" altLang="en-US" sz="3200"/>
          </a:p>
        </p:txBody>
      </p:sp>
      <p:sp>
        <p:nvSpPr>
          <p:cNvPr id="2" name="Title 1"/>
          <p:cNvSpPr>
            <a:spLocks noGrp="1"/>
          </p:cNvSpPr>
          <p:nvPr>
            <p:ph type="title"/>
          </p:nvPr>
        </p:nvSpPr>
        <p:spPr/>
        <p:txBody>
          <a:bodyPr/>
          <a:lstStyle>
            <a:lvl1pPr>
              <a:defRPr baseline="0">
                <a:latin typeface="Verdana" pitchFamily="34" charset="0"/>
              </a:defRPr>
            </a:lvl1pPr>
          </a:lstStyle>
          <a:p>
            <a:r>
              <a:rPr lang="en-US" dirty="0" smtClean="0"/>
              <a:t>Click to edit Master title style</a:t>
            </a:r>
            <a:endParaRPr lang="en-US" dirty="0"/>
          </a:p>
        </p:txBody>
      </p:sp>
      <p:sp>
        <p:nvSpPr>
          <p:cNvPr id="5" name="Date Placeholder 4"/>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000">
                <a:latin typeface="Arial" charset="0"/>
                <a:ea typeface="MS PGothic" charset="0"/>
                <a:cs typeface="MS PGothic" charset="0"/>
              </a:defRPr>
            </a:lvl1pPr>
          </a:lstStyle>
          <a:p>
            <a:pPr>
              <a:defRPr/>
            </a:pPr>
            <a:endParaRPr lang="en-US"/>
          </a:p>
        </p:txBody>
      </p:sp>
      <p:sp>
        <p:nvSpPr>
          <p:cNvPr id="6" name="Footer Placeholder 5"/>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000">
                <a:latin typeface="Arial" charset="0"/>
                <a:ea typeface="MS PGothic" charset="0"/>
                <a:cs typeface="MS PGothic" charset="0"/>
              </a:defRPr>
            </a:lvl1pPr>
          </a:lstStyle>
          <a:p>
            <a:pPr>
              <a:defRPr/>
            </a:pPr>
            <a:endParaRPr lang="en-US"/>
          </a:p>
        </p:txBody>
      </p:sp>
      <p:sp>
        <p:nvSpPr>
          <p:cNvPr id="7" name="Slide Number Placeholder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a:lvl1pPr>
          </a:lstStyle>
          <a:p>
            <a:fld id="{7D8FE326-4E2B-431A-A428-20F01DE5D92F}" type="slidenum">
              <a:rPr lang="en-US" altLang="en-US"/>
              <a:pPr/>
              <a:t>‹#›</a:t>
            </a:fld>
            <a:endParaRPr lang="en-US" altLang="en-US"/>
          </a:p>
        </p:txBody>
      </p:sp>
    </p:spTree>
    <p:extLst>
      <p:ext uri="{BB962C8B-B14F-4D97-AF65-F5344CB8AC3E}">
        <p14:creationId xmlns:p14="http://schemas.microsoft.com/office/powerpoint/2010/main" val="2811827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7"/>
          <p:cNvSpPr>
            <a:spLocks noChangeArrowheads="1"/>
          </p:cNvSpPr>
          <p:nvPr/>
        </p:nvSpPr>
        <p:spPr bwMode="auto">
          <a:xfrm>
            <a:off x="457200" y="3048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4400">
              <a:solidFill>
                <a:schemeClr val="tx2"/>
              </a:solidFill>
            </a:endParaRPr>
          </a:p>
        </p:txBody>
      </p:sp>
      <p:sp>
        <p:nvSpPr>
          <p:cNvPr id="3" name="Rectangle 8"/>
          <p:cNvSpPr>
            <a:spLocks noChangeArrowheads="1"/>
          </p:cNvSpPr>
          <p:nvPr/>
        </p:nvSpPr>
        <p:spPr bwMode="auto">
          <a:xfrm>
            <a:off x="457200" y="5699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Tx/>
              <a:buChar char="•"/>
            </a:pPr>
            <a:endParaRPr lang="en-US" altLang="en-US" sz="3200"/>
          </a:p>
        </p:txBody>
      </p:sp>
      <p:sp>
        <p:nvSpPr>
          <p:cNvPr id="4" name="Rectangle 4"/>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000">
                <a:latin typeface="Arial" charset="0"/>
                <a:ea typeface="MS PGothic" charset="0"/>
                <a:cs typeface="MS PGothic" charset="0"/>
              </a:defRPr>
            </a:lvl1pPr>
          </a:lstStyle>
          <a:p>
            <a:pPr>
              <a:defRPr/>
            </a:pP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000">
                <a:latin typeface="Arial" charset="0"/>
                <a:ea typeface="MS PGothic" charset="0"/>
                <a:cs typeface="MS PGothic" charset="0"/>
              </a:defRPr>
            </a:lvl1pPr>
          </a:lstStyle>
          <a:p>
            <a:pPr>
              <a:defRPr/>
            </a:pPr>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a:lvl1pPr>
          </a:lstStyle>
          <a:p>
            <a:fld id="{018542D0-5CDC-4051-9212-365ABE626E34}" type="slidenum">
              <a:rPr lang="en-US" altLang="en-US"/>
              <a:pPr/>
              <a:t>‹#›</a:t>
            </a:fld>
            <a:endParaRPr lang="en-US" altLang="en-US"/>
          </a:p>
        </p:txBody>
      </p:sp>
    </p:spTree>
    <p:extLst>
      <p:ext uri="{BB962C8B-B14F-4D97-AF65-F5344CB8AC3E}">
        <p14:creationId xmlns:p14="http://schemas.microsoft.com/office/powerpoint/2010/main" val="907430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Text, and 2 Content">
    <p:spTree>
      <p:nvGrpSpPr>
        <p:cNvPr id="1" name=""/>
        <p:cNvGrpSpPr/>
        <p:nvPr/>
      </p:nvGrpSpPr>
      <p:grpSpPr>
        <a:xfrm>
          <a:off x="0" y="0"/>
          <a:ext cx="0" cy="0"/>
          <a:chOff x="0" y="0"/>
          <a:chExt cx="0" cy="0"/>
        </a:xfrm>
      </p:grpSpPr>
      <p:sp>
        <p:nvSpPr>
          <p:cNvPr id="5" name="Rectangle 7"/>
          <p:cNvSpPr>
            <a:spLocks noChangeArrowheads="1"/>
          </p:cNvSpPr>
          <p:nvPr/>
        </p:nvSpPr>
        <p:spPr bwMode="auto">
          <a:xfrm>
            <a:off x="457200" y="3048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4400">
              <a:solidFill>
                <a:schemeClr val="tx2"/>
              </a:solidFill>
            </a:endParaRPr>
          </a:p>
        </p:txBody>
      </p:sp>
      <p:sp>
        <p:nvSpPr>
          <p:cNvPr id="6" name="Rectangle 8"/>
          <p:cNvSpPr>
            <a:spLocks noChangeArrowheads="1"/>
          </p:cNvSpPr>
          <p:nvPr/>
        </p:nvSpPr>
        <p:spPr bwMode="auto">
          <a:xfrm>
            <a:off x="457200" y="5699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Tx/>
              <a:buChar char="•"/>
            </a:pPr>
            <a:endParaRPr lang="en-US" altLang="en-US" sz="3200"/>
          </a:p>
        </p:txBody>
      </p:sp>
      <p:sp>
        <p:nvSpPr>
          <p:cNvPr id="2" name="Title 1"/>
          <p:cNvSpPr>
            <a:spLocks noGrp="1"/>
          </p:cNvSpPr>
          <p:nvPr>
            <p:ph type="title"/>
          </p:nvPr>
        </p:nvSpPr>
        <p:spPr>
          <a:xfrm>
            <a:off x="457200" y="274638"/>
            <a:ext cx="8229600" cy="1143000"/>
          </a:xfrm>
        </p:spPr>
        <p:txBody>
          <a:bodyPr/>
          <a:lstStyle>
            <a:lvl1pPr>
              <a:defRPr>
                <a:latin typeface="Verdana" pitchFamily="34" charset="0"/>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quarter" idx="2"/>
          </p:nvPr>
        </p:nvSpPr>
        <p:spPr>
          <a:xfrm>
            <a:off x="4648200" y="1600200"/>
            <a:ext cx="4038600" cy="21859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4"/>
          <p:cNvSpPr>
            <a:spLocks noGrp="1" noChangeArrowheads="1"/>
          </p:cNvSpPr>
          <p:nvPr>
            <p:ph type="dt" sz="half" idx="10"/>
          </p:nvPr>
        </p:nvSpPr>
        <p:spPr>
          <a:xfrm>
            <a:off x="457200" y="6245225"/>
            <a:ext cx="21336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sz="1000">
                <a:latin typeface="Arial" charset="0"/>
                <a:ea typeface="MS PGothic" charset="0"/>
                <a:cs typeface="MS PGothic" charset="0"/>
              </a:defRPr>
            </a:lvl1pPr>
          </a:lstStyle>
          <a:p>
            <a:pPr>
              <a:defRPr/>
            </a:pPr>
            <a:endParaRPr lang="en-US"/>
          </a:p>
        </p:txBody>
      </p:sp>
      <p:sp>
        <p:nvSpPr>
          <p:cNvPr id="8" name="Footer Placeholder 5"/>
          <p:cNvSpPr>
            <a:spLocks noGrp="1" noChangeArrowheads="1"/>
          </p:cNvSpPr>
          <p:nvPr>
            <p:ph type="ftr" sz="quarter" idx="11"/>
          </p:nvPr>
        </p:nvSpPr>
        <p:spPr>
          <a:xfrm>
            <a:off x="3124200" y="6245225"/>
            <a:ext cx="2895600" cy="476250"/>
          </a:xfrm>
          <a:prstGeom prst="rect">
            <a:avLst/>
          </a:prstGeom>
        </p:spPr>
        <p:txBody>
          <a:bodyPr vert="horz" wrap="square" lIns="91440" tIns="45720" rIns="91440" bIns="45720" numCol="1" anchor="t" anchorCtr="0" compatLnSpc="1">
            <a:prstTxWarp prst="textNoShape">
              <a:avLst/>
            </a:prstTxWarp>
          </a:bodyPr>
          <a:lstStyle>
            <a:lvl1pPr algn="ctr" eaLnBrk="1" hangingPunct="1">
              <a:defRPr sz="1000">
                <a:latin typeface="Arial" charset="0"/>
                <a:ea typeface="MS PGothic" charset="0"/>
                <a:cs typeface="MS PGothic" charset="0"/>
              </a:defRPr>
            </a:lvl1pPr>
          </a:lstStyle>
          <a:p>
            <a:pPr>
              <a:defRPr/>
            </a:pPr>
            <a:endParaRPr lang="en-US"/>
          </a:p>
        </p:txBody>
      </p:sp>
      <p:sp>
        <p:nvSpPr>
          <p:cNvPr id="9" name="Slide Number Placeholder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000"/>
            </a:lvl1pPr>
          </a:lstStyle>
          <a:p>
            <a:fld id="{E98A5590-6D8F-4659-A336-D7D8F9B2EEDB}" type="slidenum">
              <a:rPr lang="en-US" altLang="en-US"/>
              <a:pPr/>
              <a:t>‹#›</a:t>
            </a:fld>
            <a:endParaRPr lang="en-US" altLang="en-US"/>
          </a:p>
        </p:txBody>
      </p:sp>
    </p:spTree>
    <p:extLst>
      <p:ext uri="{BB962C8B-B14F-4D97-AF65-F5344CB8AC3E}">
        <p14:creationId xmlns:p14="http://schemas.microsoft.com/office/powerpoint/2010/main" val="1309445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245225"/>
            <a:ext cx="2133600" cy="476250"/>
          </a:xfrm>
          <a:prstGeom prst="rect">
            <a:avLst/>
          </a:prstGeom>
        </p:spPr>
        <p:txBody>
          <a:bodyPr/>
          <a:lstStyle>
            <a:lvl1pPr>
              <a:defRPr>
                <a:latin typeface="Arial" charset="0"/>
                <a:ea typeface="MS PGothic" charset="0"/>
                <a:cs typeface="MS PGothic" charset="0"/>
              </a:defRPr>
            </a:lvl1pPr>
          </a:lstStyle>
          <a:p>
            <a:pPr>
              <a:defRPr/>
            </a:pPr>
            <a:endParaRPr lang="en-US"/>
          </a:p>
        </p:txBody>
      </p:sp>
      <p:sp>
        <p:nvSpPr>
          <p:cNvPr id="6" name="Footer Placeholder 5"/>
          <p:cNvSpPr>
            <a:spLocks noGrp="1" noChangeArrowheads="1"/>
          </p:cNvSpPr>
          <p:nvPr>
            <p:ph type="ftr" sz="quarter" idx="11"/>
          </p:nvPr>
        </p:nvSpPr>
        <p:spPr>
          <a:xfrm>
            <a:off x="3581400" y="6245225"/>
            <a:ext cx="1981200" cy="476250"/>
          </a:xfrm>
          <a:prstGeom prst="rect">
            <a:avLst/>
          </a:prstGeom>
        </p:spPr>
        <p:txBody>
          <a:bodyPr/>
          <a:lstStyle>
            <a:lvl1pPr>
              <a:defRPr>
                <a:latin typeface="Arial" charset="0"/>
                <a:ea typeface="MS PGothic" charset="0"/>
                <a:cs typeface="MS PGothic" charset="0"/>
              </a:defRPr>
            </a:lvl1pPr>
          </a:lstStyle>
          <a:p>
            <a:pPr>
              <a:defRPr/>
            </a:pPr>
            <a:endParaRPr lang="en-US"/>
          </a:p>
        </p:txBody>
      </p:sp>
      <p:sp>
        <p:nvSpPr>
          <p:cNvPr id="7" name="Slide Number Placeholder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BAB542D3-340E-41C5-A186-CDD5468AC420}" type="slidenum">
              <a:rPr lang="en-US" altLang="en-US"/>
              <a:pPr/>
              <a:t>‹#›</a:t>
            </a:fld>
            <a:endParaRPr lang="en-US" altLang="en-US"/>
          </a:p>
        </p:txBody>
      </p:sp>
    </p:spTree>
    <p:extLst>
      <p:ext uri="{BB962C8B-B14F-4D97-AF65-F5344CB8AC3E}">
        <p14:creationId xmlns:p14="http://schemas.microsoft.com/office/powerpoint/2010/main" val="235618522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endParaRPr lang="en-US" altLang="en-US" smtClean="0"/>
          </a:p>
        </p:txBody>
      </p:sp>
      <p:sp>
        <p:nvSpPr>
          <p:cNvPr id="1027" name="Rectangle 3"/>
          <p:cNvSpPr>
            <a:spLocks noGrp="1" noChangeArrowheads="1"/>
          </p:cNvSpPr>
          <p:nvPr>
            <p:ph type="body" idx="1"/>
          </p:nvPr>
        </p:nvSpPr>
        <p:spPr bwMode="auto">
          <a:xfrm>
            <a:off x="457200" y="1557338"/>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endParaRPr lang="en-US" altLang="en-US" smtClean="0"/>
          </a:p>
        </p:txBody>
      </p:sp>
      <p:sp>
        <p:nvSpPr>
          <p:cNvPr id="1028" name="Rectangle 7"/>
          <p:cNvSpPr>
            <a:spLocks noChangeArrowheads="1"/>
          </p:cNvSpPr>
          <p:nvPr/>
        </p:nvSpPr>
        <p:spPr bwMode="auto">
          <a:xfrm>
            <a:off x="457200" y="304800"/>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4400">
              <a:solidFill>
                <a:schemeClr val="tx2"/>
              </a:solidFill>
            </a:endParaRPr>
          </a:p>
        </p:txBody>
      </p:sp>
      <p:sp>
        <p:nvSpPr>
          <p:cNvPr id="1029" name="Rectangle 8"/>
          <p:cNvSpPr>
            <a:spLocks noChangeArrowheads="1"/>
          </p:cNvSpPr>
          <p:nvPr/>
        </p:nvSpPr>
        <p:spPr bwMode="auto">
          <a:xfrm>
            <a:off x="457200" y="569913"/>
            <a:ext cx="8229600" cy="452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20000"/>
              </a:spcBef>
              <a:buFontTx/>
              <a:buChar char="•"/>
            </a:pPr>
            <a:endParaRPr lang="en-US" altLang="en-US" sz="3200"/>
          </a:p>
        </p:txBody>
      </p:sp>
    </p:spTree>
  </p:cSld>
  <p:clrMap bg1="lt1" tx1="dk1" bg2="lt2" tx2="dk2" accent1="accent1" accent2="accent2" accent3="accent3" accent4="accent4" accent5="accent5" accent6="accent6" hlink="hlink" folHlink="folHlink"/>
  <p:sldLayoutIdLst>
    <p:sldLayoutId id="2147483950" r:id="rId1"/>
    <p:sldLayoutId id="2147483951" r:id="rId2"/>
    <p:sldLayoutId id="2147483952" r:id="rId3"/>
    <p:sldLayoutId id="2147483953" r:id="rId4"/>
    <p:sldLayoutId id="2147483954" r:id="rId5"/>
    <p:sldLayoutId id="2147483955" r:id="rId6"/>
  </p:sldLayoutIdLst>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MS PGothic" charset="0"/>
        </a:defRPr>
      </a:lvl1pPr>
      <a:lvl2pPr algn="ctr" rtl="0" eaLnBrk="0" fontAlgn="base" hangingPunct="0">
        <a:spcBef>
          <a:spcPct val="0"/>
        </a:spcBef>
        <a:spcAft>
          <a:spcPct val="0"/>
        </a:spcAft>
        <a:defRPr sz="4400">
          <a:solidFill>
            <a:schemeClr val="tx2"/>
          </a:solidFill>
          <a:latin typeface="Arial" pitchFamily="34" charset="0"/>
          <a:ea typeface="MS PGothic" panose="020B0600070205080204" pitchFamily="34" charset="-128"/>
          <a:cs typeface="MS PGothic" charset="0"/>
        </a:defRPr>
      </a:lvl2pPr>
      <a:lvl3pPr algn="ctr" rtl="0" eaLnBrk="0" fontAlgn="base" hangingPunct="0">
        <a:spcBef>
          <a:spcPct val="0"/>
        </a:spcBef>
        <a:spcAft>
          <a:spcPct val="0"/>
        </a:spcAft>
        <a:defRPr sz="4400">
          <a:solidFill>
            <a:schemeClr val="tx2"/>
          </a:solidFill>
          <a:latin typeface="Arial" pitchFamily="34" charset="0"/>
          <a:ea typeface="MS PGothic" panose="020B0600070205080204" pitchFamily="34" charset="-128"/>
          <a:cs typeface="MS PGothic" charset="0"/>
        </a:defRPr>
      </a:lvl3pPr>
      <a:lvl4pPr algn="ctr" rtl="0" eaLnBrk="0" fontAlgn="base" hangingPunct="0">
        <a:spcBef>
          <a:spcPct val="0"/>
        </a:spcBef>
        <a:spcAft>
          <a:spcPct val="0"/>
        </a:spcAft>
        <a:defRPr sz="4400">
          <a:solidFill>
            <a:schemeClr val="tx2"/>
          </a:solidFill>
          <a:latin typeface="Arial" pitchFamily="34" charset="0"/>
          <a:ea typeface="MS PGothic" panose="020B0600070205080204" pitchFamily="34" charset="-128"/>
          <a:cs typeface="MS PGothic" charset="0"/>
        </a:defRPr>
      </a:lvl4pPr>
      <a:lvl5pPr algn="ctr" rtl="0" eaLnBrk="0" fontAlgn="base" hangingPunct="0">
        <a:spcBef>
          <a:spcPct val="0"/>
        </a:spcBef>
        <a:spcAft>
          <a:spcPct val="0"/>
        </a:spcAft>
        <a:defRPr sz="4400">
          <a:solidFill>
            <a:schemeClr val="tx2"/>
          </a:solidFill>
          <a:latin typeface="Arial" pitchFamily="34" charset="0"/>
          <a:ea typeface="MS PGothic" panose="020B0600070205080204" pitchFamily="34" charset="-128"/>
          <a:cs typeface="MS PGothic"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ags" Target="../tags/tag19.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tags" Target="../tags/tag26.xml"/><Relationship Id="rId4" Type="http://schemas.openxmlformats.org/officeDocument/2006/relationships/image" Target="../media/image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2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hyperlink" Target="http://commons.wikimedia.org/wiki/User:Bananenfalter" TargetMode="Externa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4.png"/><Relationship Id="rId2" Type="http://schemas.openxmlformats.org/officeDocument/2006/relationships/slideLayout" Target="../slideLayouts/slideLayout3.xml"/><Relationship Id="rId1" Type="http://schemas.openxmlformats.org/officeDocument/2006/relationships/tags" Target="../tags/tag3.xml"/><Relationship Id="rId6" Type="http://schemas.openxmlformats.org/officeDocument/2006/relationships/image" Target="../media/image3.png"/><Relationship Id="rId5" Type="http://schemas.openxmlformats.org/officeDocument/2006/relationships/image" Target="../media/image2.wmf"/><Relationship Id="rId4" Type="http://schemas.openxmlformats.org/officeDocument/2006/relationships/image" Target="../media/image1.wmf"/></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36.xml"/><Relationship Id="rId5" Type="http://schemas.openxmlformats.org/officeDocument/2006/relationships/image" Target="../media/image11.png"/><Relationship Id="rId4" Type="http://schemas.openxmlformats.org/officeDocument/2006/relationships/image" Target="../media/image10.tmp"/></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38.xml"/><Relationship Id="rId5" Type="http://schemas.openxmlformats.org/officeDocument/2006/relationships/image" Target="../media/image13.png"/><Relationship Id="rId4" Type="http://schemas.openxmlformats.org/officeDocument/2006/relationships/image" Target="../media/image12.tmp"/></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5.wmf"/></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40.xml"/><Relationship Id="rId5" Type="http://schemas.openxmlformats.org/officeDocument/2006/relationships/image" Target="../media/image15.png"/><Relationship Id="rId4" Type="http://schemas.openxmlformats.org/officeDocument/2006/relationships/image" Target="../media/image14.tmp"/></Relationships>
</file>

<file path=ppt/slides/_rels/slide41.xml.rels><?xml version="1.0" encoding="UTF-8" standalone="yes"?>
<Relationships xmlns="http://schemas.openxmlformats.org/package/2006/relationships"><Relationship Id="rId2" Type="http://schemas.openxmlformats.org/officeDocument/2006/relationships/image" Target="../media/image16.tmp"/><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41.xml"/><Relationship Id="rId4" Type="http://schemas.openxmlformats.org/officeDocument/2006/relationships/hyperlink" Target="http://www.cabarrushealth.org/archive.aspx?amid=&amp;type=&amp;adid=157" TargetMode="Externa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hyperlink" Target="https://oli.cmu.edu/jcourse/workbook/activity/page?context=e6f7b78580020ca60085a911103421d2" TargetMode="External"/><Relationship Id="rId2" Type="http://schemas.openxmlformats.org/officeDocument/2006/relationships/hyperlink" Target="http://www.academicpeds.org/nipa/assets/slides/CORNET_LC1.pptx" TargetMode="External"/><Relationship Id="rId1" Type="http://schemas.openxmlformats.org/officeDocument/2006/relationships/slideLayout" Target="../slideLayouts/slideLayout4.xml"/><Relationship Id="rId4" Type="http://schemas.openxmlformats.org/officeDocument/2006/relationships/hyperlink" Target="https://www.edrawsoft.com/download-edrawmax.php" TargetMode="Externa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Title 6"/>
          <p:cNvSpPr>
            <a:spLocks noGrp="1"/>
          </p:cNvSpPr>
          <p:nvPr>
            <p:ph type="ctrTitle"/>
          </p:nvPr>
        </p:nvSpPr>
        <p:spPr/>
        <p:txBody>
          <a:bodyPr/>
          <a:lstStyle/>
          <a:p>
            <a:r>
              <a:rPr lang="en-US" altLang="en-US" dirty="0" smtClean="0">
                <a:solidFill>
                  <a:schemeClr val="tx1"/>
                </a:solidFill>
                <a:latin typeface="Tahoma" panose="020B0604030504040204" pitchFamily="34" charset="0"/>
              </a:rPr>
              <a:t>Unit 2</a:t>
            </a:r>
            <a:br>
              <a:rPr lang="en-US" altLang="en-US" dirty="0" smtClean="0">
                <a:solidFill>
                  <a:schemeClr val="tx1"/>
                </a:solidFill>
                <a:latin typeface="Tahoma" panose="020B0604030504040204" pitchFamily="34" charset="0"/>
              </a:rPr>
            </a:br>
            <a:r>
              <a:rPr lang="en-US" altLang="en-US" dirty="0" smtClean="0">
                <a:solidFill>
                  <a:schemeClr val="tx1"/>
                </a:solidFill>
                <a:latin typeface="Tahoma" panose="020B0604030504040204" pitchFamily="34" charset="0"/>
              </a:rPr>
              <a:t>Process Mapping</a:t>
            </a:r>
            <a:br>
              <a:rPr lang="en-US" altLang="en-US" dirty="0" smtClean="0">
                <a:solidFill>
                  <a:schemeClr val="tx1"/>
                </a:solidFill>
                <a:latin typeface="Tahoma" panose="020B0604030504040204" pitchFamily="34" charset="0"/>
              </a:rPr>
            </a:br>
            <a:r>
              <a:rPr lang="en-US" altLang="en-US" dirty="0" smtClean="0">
                <a:solidFill>
                  <a:schemeClr val="tx1"/>
                </a:solidFill>
                <a:latin typeface="Tahoma" panose="020B0604030504040204" pitchFamily="34" charset="0"/>
              </a:rPr>
              <a:t/>
            </a:r>
            <a:br>
              <a:rPr lang="en-US" altLang="en-US" dirty="0" smtClean="0">
                <a:solidFill>
                  <a:schemeClr val="tx1"/>
                </a:solidFill>
                <a:latin typeface="Tahoma" panose="020B0604030504040204" pitchFamily="34" charset="0"/>
              </a:rPr>
            </a:br>
            <a:r>
              <a:rPr lang="en-US" altLang="en-US" sz="4000" dirty="0" smtClean="0">
                <a:solidFill>
                  <a:schemeClr val="tx1"/>
                </a:solidFill>
                <a:latin typeface="Tahoma" panose="020B0604030504040204" pitchFamily="34" charset="0"/>
              </a:rPr>
              <a:t/>
            </a:r>
            <a:br>
              <a:rPr lang="en-US" altLang="en-US" sz="4000" dirty="0" smtClean="0">
                <a:solidFill>
                  <a:schemeClr val="tx1"/>
                </a:solidFill>
                <a:latin typeface="Tahoma" panose="020B0604030504040204" pitchFamily="34" charset="0"/>
              </a:rPr>
            </a:br>
            <a:r>
              <a:rPr lang="en-US" altLang="en-US" sz="4000" dirty="0" smtClean="0">
                <a:solidFill>
                  <a:schemeClr val="tx1"/>
                </a:solidFill>
                <a:latin typeface="Tahoma" panose="020B0604030504040204" pitchFamily="34" charset="0"/>
              </a:rPr>
              <a:t>Theory and Rationale</a:t>
            </a:r>
            <a:r>
              <a:rPr lang="en-US" altLang="en-US" dirty="0" smtClean="0">
                <a:solidFill>
                  <a:schemeClr val="tx1"/>
                </a:solidFill>
                <a:latin typeface="Tahoma" panose="020B0604030504040204" pitchFamily="34" charset="0"/>
              </a:rPr>
              <a:t/>
            </a:r>
            <a:br>
              <a:rPr lang="en-US" altLang="en-US" dirty="0" smtClean="0">
                <a:solidFill>
                  <a:schemeClr val="tx1"/>
                </a:solidFill>
                <a:latin typeface="Tahoma" panose="020B0604030504040204" pitchFamily="34" charset="0"/>
              </a:rPr>
            </a:br>
            <a:endParaRPr lang="en-US" altLang="en-US" dirty="0" smtClean="0">
              <a:solidFill>
                <a:schemeClr val="tx1"/>
              </a:solidFill>
            </a:endParaRPr>
          </a:p>
        </p:txBody>
      </p:sp>
      <p:sp>
        <p:nvSpPr>
          <p:cNvPr id="9218" name="Subtitle 7"/>
          <p:cNvSpPr>
            <a:spLocks noGrp="1"/>
          </p:cNvSpPr>
          <p:nvPr>
            <p:ph type="subTitle" idx="1"/>
          </p:nvPr>
        </p:nvSpPr>
        <p:spPr>
          <a:xfrm>
            <a:off x="1371600" y="4252913"/>
            <a:ext cx="6400800" cy="1155700"/>
          </a:xfrm>
        </p:spPr>
        <p:txBody>
          <a:bodyPr/>
          <a:lstStyle/>
          <a:p>
            <a:endParaRPr lang="en-US" altLang="en-US" dirty="0" smtClean="0"/>
          </a:p>
          <a:p>
            <a:r>
              <a:rPr lang="en-US" altLang="en-US" dirty="0" smtClean="0">
                <a:solidFill>
                  <a:schemeClr val="bg2"/>
                </a:solidFill>
              </a:rPr>
              <a:t>Slides Compiled by Drs. Zhang and </a:t>
            </a:r>
            <a:r>
              <a:rPr lang="en-US" altLang="en-US" dirty="0" err="1" smtClean="0">
                <a:solidFill>
                  <a:schemeClr val="bg2"/>
                </a:solidFill>
              </a:rPr>
              <a:t>Shahriar</a:t>
            </a:r>
            <a:endParaRPr lang="en-US" altLang="en-US" dirty="0" smtClean="0">
              <a:solidFill>
                <a:schemeClr val="bg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p:txBody>
          <a:bodyPr/>
          <a:lstStyle/>
          <a:p>
            <a:r>
              <a:rPr lang="en-US" altLang="en-US" smtClean="0"/>
              <a:t>Example: Process Tasks</a:t>
            </a:r>
          </a:p>
        </p:txBody>
      </p:sp>
      <p:sp>
        <p:nvSpPr>
          <p:cNvPr id="32770" name="Text Box 5"/>
          <p:cNvSpPr txBox="1">
            <a:spLocks noChangeArrowheads="1"/>
          </p:cNvSpPr>
          <p:nvPr/>
        </p:nvSpPr>
        <p:spPr bwMode="auto">
          <a:xfrm>
            <a:off x="734402" y="1702764"/>
            <a:ext cx="8093075" cy="36625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eaLnBrk="1" hangingPunct="1">
              <a:defRPr/>
            </a:pPr>
            <a:r>
              <a:rPr lang="en-US" sz="2800" dirty="0" smtClean="0">
                <a:ea typeface="ＭＳ Ｐゴシック" charset="0"/>
                <a:cs typeface="ＭＳ Ｐゴシック" charset="0"/>
              </a:rPr>
              <a:t>List the process tasks required to schedule an appointment with your physician using an on-line scheduler.</a:t>
            </a:r>
          </a:p>
          <a:p>
            <a:pPr marL="457200" indent="-457200" eaLnBrk="1" hangingPunct="1">
              <a:buFont typeface="Arial"/>
              <a:buChar char="•"/>
              <a:defRPr/>
            </a:pPr>
            <a:endParaRPr lang="en-US" sz="2800" dirty="0" smtClean="0">
              <a:ea typeface="ＭＳ Ｐゴシック" charset="0"/>
              <a:cs typeface="ＭＳ Ｐゴシック" charset="0"/>
            </a:endParaRPr>
          </a:p>
          <a:p>
            <a:pPr marL="457200" indent="-457200" eaLnBrk="1" hangingPunct="1">
              <a:buFont typeface="Arial"/>
              <a:buChar char="•"/>
              <a:defRPr/>
            </a:pPr>
            <a:r>
              <a:rPr lang="en-US" sz="2800" dirty="0" smtClean="0">
                <a:solidFill>
                  <a:srgbClr val="FF0000"/>
                </a:solidFill>
                <a:ea typeface="ＭＳ Ｐゴシック" charset="0"/>
                <a:cs typeface="ＭＳ Ｐゴシック" charset="0"/>
              </a:rPr>
              <a:t>Pause the slide.</a:t>
            </a:r>
          </a:p>
          <a:p>
            <a:pPr marL="457200" indent="-457200" eaLnBrk="1" hangingPunct="1">
              <a:buFont typeface="Arial"/>
              <a:buChar char="•"/>
              <a:defRPr/>
            </a:pPr>
            <a:r>
              <a:rPr lang="en-US" sz="2800" dirty="0" smtClean="0">
                <a:ea typeface="ＭＳ Ｐゴシック" charset="0"/>
                <a:cs typeface="ＭＳ Ｐゴシック" charset="0"/>
              </a:rPr>
              <a:t>The answer is on the next slide.</a:t>
            </a:r>
          </a:p>
          <a:p>
            <a:pPr eaLnBrk="1" hangingPunct="1">
              <a:defRPr/>
            </a:pPr>
            <a:endParaRPr lang="en-US" sz="3200" dirty="0" smtClean="0">
              <a:ea typeface="ＭＳ Ｐゴシック" charset="0"/>
              <a:cs typeface="ＭＳ Ｐゴシック" charset="0"/>
            </a:endParaRPr>
          </a:p>
          <a:p>
            <a:pPr eaLnBrk="1" hangingPunct="1">
              <a:defRPr/>
            </a:pPr>
            <a:endParaRPr lang="en-US" sz="3200" dirty="0" smtClean="0">
              <a:ea typeface="ＭＳ Ｐゴシック" charset="0"/>
              <a:cs typeface="ＭＳ Ｐゴシック" charset="0"/>
            </a:endParaRPr>
          </a:p>
        </p:txBody>
      </p:sp>
      <p:sp>
        <p:nvSpPr>
          <p:cNvPr id="3277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00499B0-2E90-4B5C-9BFC-3D92D3F7B2E0}" type="slidenum">
              <a:rPr lang="en-US" altLang="en-US" sz="1000">
                <a:solidFill>
                  <a:srgbClr val="000000"/>
                </a:solidFill>
              </a:rPr>
              <a:pPr/>
              <a:t>10</a:t>
            </a:fld>
            <a:endParaRPr lang="en-US" altLang="en-US" sz="1000">
              <a:solidFill>
                <a:srgbClr val="000000"/>
              </a:solidFill>
            </a:endParaRPr>
          </a:p>
        </p:txBody>
      </p:sp>
    </p:spTree>
    <p:custDataLst>
      <p:tags r:id="rId1"/>
    </p:custDataLst>
  </p:cSld>
  <p:clrMapOvr>
    <a:masterClrMapping/>
  </p:clrMapOvr>
  <p:transition advTm="23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p:txBody>
          <a:bodyPr/>
          <a:lstStyle/>
          <a:p>
            <a:r>
              <a:rPr lang="en-US" altLang="en-US" smtClean="0">
                <a:latin typeface="Verdana" panose="020B0604030504040204" pitchFamily="34" charset="0"/>
              </a:rPr>
              <a:t>Task List</a:t>
            </a:r>
          </a:p>
        </p:txBody>
      </p:sp>
      <p:sp>
        <p:nvSpPr>
          <p:cNvPr id="34818" name="Rectangle 3"/>
          <p:cNvSpPr>
            <a:spLocks noGrp="1" noChangeArrowheads="1"/>
          </p:cNvSpPr>
          <p:nvPr>
            <p:ph sz="half" idx="1"/>
          </p:nvPr>
        </p:nvSpPr>
        <p:spPr>
          <a:xfrm>
            <a:off x="762000" y="1905000"/>
            <a:ext cx="7696200" cy="4038600"/>
          </a:xfrm>
        </p:spPr>
        <p:txBody>
          <a:bodyPr/>
          <a:lstStyle/>
          <a:p>
            <a:pPr marL="990600" lvl="1" indent="-533400">
              <a:buFontTx/>
              <a:buAutoNum type="arabicPeriod"/>
            </a:pPr>
            <a:r>
              <a:rPr lang="en-US" altLang="en-US" smtClean="0"/>
              <a:t>Identify the need for an appointment</a:t>
            </a:r>
          </a:p>
          <a:p>
            <a:pPr marL="990600" lvl="1" indent="-533400">
              <a:buFontTx/>
              <a:buAutoNum type="arabicPeriod"/>
            </a:pPr>
            <a:r>
              <a:rPr lang="en-US" altLang="en-US" smtClean="0"/>
              <a:t>Sign on to a computer</a:t>
            </a:r>
          </a:p>
          <a:p>
            <a:pPr marL="990600" lvl="1" indent="-533400">
              <a:buFontTx/>
              <a:buAutoNum type="arabicPeriod"/>
            </a:pPr>
            <a:r>
              <a:rPr lang="en-US" altLang="en-US" smtClean="0"/>
              <a:t>Open a search engine</a:t>
            </a:r>
          </a:p>
          <a:p>
            <a:pPr marL="990600" lvl="1" indent="-533400">
              <a:buFontTx/>
              <a:buAutoNum type="arabicPeriod"/>
            </a:pPr>
            <a:r>
              <a:rPr lang="en-US" altLang="en-US" smtClean="0"/>
              <a:t>Find electronic scheduler for your physician</a:t>
            </a:r>
          </a:p>
          <a:p>
            <a:pPr marL="990600" lvl="1" indent="-533400">
              <a:buFontTx/>
              <a:buAutoNum type="arabicPeriod"/>
            </a:pPr>
            <a:r>
              <a:rPr lang="en-US" altLang="en-US" smtClean="0"/>
              <a:t>Search for acceptable dates and times</a:t>
            </a:r>
          </a:p>
          <a:p>
            <a:pPr marL="990600" lvl="1" indent="-533400">
              <a:buFontTx/>
              <a:buAutoNum type="arabicPeriod"/>
            </a:pPr>
            <a:r>
              <a:rPr lang="en-US" altLang="en-US" smtClean="0"/>
              <a:t>Visually inspect returned results</a:t>
            </a:r>
          </a:p>
          <a:p>
            <a:pPr marL="990600" lvl="1" indent="-533400">
              <a:buFontTx/>
              <a:buAutoNum type="arabicPeriod"/>
            </a:pPr>
            <a:r>
              <a:rPr lang="en-US" altLang="en-US" smtClean="0"/>
              <a:t>Select the date and time</a:t>
            </a:r>
          </a:p>
          <a:p>
            <a:pPr marL="990600" lvl="1" indent="-533400">
              <a:buFontTx/>
              <a:buAutoNum type="arabicPeriod"/>
            </a:pPr>
            <a:r>
              <a:rPr lang="en-US" altLang="en-US" smtClean="0"/>
              <a:t>Confirm the date and time</a:t>
            </a:r>
            <a:endParaRPr lang="en-US" altLang="en-US" sz="2800" smtClean="0"/>
          </a:p>
        </p:txBody>
      </p:sp>
      <p:sp>
        <p:nvSpPr>
          <p:cNvPr id="3481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DA24F52-AC15-41DE-8A6B-A591E6145F6E}" type="slidenum">
              <a:rPr lang="en-US" altLang="en-US" sz="1800">
                <a:solidFill>
                  <a:srgbClr val="000000"/>
                </a:solidFill>
              </a:rPr>
              <a:pPr eaLnBrk="1" hangingPunct="1"/>
              <a:t>11</a:t>
            </a:fld>
            <a:endParaRPr lang="en-US" altLang="en-US" sz="1800">
              <a:solidFill>
                <a:srgbClr val="000000"/>
              </a:solidFill>
            </a:endParaRPr>
          </a:p>
        </p:txBody>
      </p:sp>
    </p:spTree>
    <p:custDataLst>
      <p:tags r:id="rId1"/>
    </p:custDataLst>
  </p:cSld>
  <p:clrMapOvr>
    <a:masterClrMapping/>
  </p:clrMapOvr>
  <p:transition advTm="41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p:nvPr>
        </p:nvSpPr>
        <p:spPr/>
        <p:txBody>
          <a:bodyPr/>
          <a:lstStyle/>
          <a:p>
            <a:r>
              <a:rPr lang="en-US" altLang="en-US" smtClean="0"/>
              <a:t>Workflow versus Dataflow</a:t>
            </a:r>
          </a:p>
        </p:txBody>
      </p:sp>
      <p:sp>
        <p:nvSpPr>
          <p:cNvPr id="36866" name="Rectangle 3"/>
          <p:cNvSpPr>
            <a:spLocks noGrp="1" noChangeArrowheads="1"/>
          </p:cNvSpPr>
          <p:nvPr>
            <p:ph idx="1"/>
          </p:nvPr>
        </p:nvSpPr>
        <p:spPr/>
        <p:txBody>
          <a:bodyPr/>
          <a:lstStyle/>
          <a:p>
            <a:r>
              <a:rPr lang="en-US" altLang="en-US" sz="2800" dirty="0" smtClean="0"/>
              <a:t>Workflow is usually defined as a </a:t>
            </a:r>
            <a:r>
              <a:rPr lang="en-US" altLang="en-US" sz="2800" dirty="0" smtClean="0">
                <a:solidFill>
                  <a:srgbClr val="FF0000"/>
                </a:solidFill>
              </a:rPr>
              <a:t>sequence of connected steps </a:t>
            </a:r>
            <a:r>
              <a:rPr lang="en-US" altLang="en-US" sz="2800" dirty="0" smtClean="0"/>
              <a:t>or tasks.</a:t>
            </a:r>
          </a:p>
          <a:p>
            <a:endParaRPr lang="en-US" altLang="en-US" sz="2800" dirty="0" smtClean="0"/>
          </a:p>
          <a:p>
            <a:r>
              <a:rPr lang="en-US" altLang="en-US" sz="2800" dirty="0" smtClean="0"/>
              <a:t>Dataflow involves the </a:t>
            </a:r>
            <a:r>
              <a:rPr lang="en-US" altLang="en-US" sz="2800" dirty="0" smtClean="0">
                <a:solidFill>
                  <a:srgbClr val="FF0000"/>
                </a:solidFill>
              </a:rPr>
              <a:t>transformations (operations) performed on data </a:t>
            </a:r>
            <a:r>
              <a:rPr lang="en-US" altLang="en-US" sz="2800" dirty="0" smtClean="0"/>
              <a:t>as it moves within and between systems.</a:t>
            </a:r>
          </a:p>
          <a:p>
            <a:endParaRPr lang="en-US" altLang="en-US" sz="2800" dirty="0" smtClean="0"/>
          </a:p>
          <a:p>
            <a:r>
              <a:rPr lang="en-US" altLang="en-US" sz="2800" dirty="0" smtClean="0"/>
              <a:t>Data and information are often part of workflow, and vice versa.</a:t>
            </a:r>
          </a:p>
        </p:txBody>
      </p:sp>
      <p:sp>
        <p:nvSpPr>
          <p:cNvPr id="3686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213A3FFE-B70B-40E2-B84D-630DE45DFA95}" type="slidenum">
              <a:rPr lang="en-US" altLang="en-US" sz="1000">
                <a:solidFill>
                  <a:srgbClr val="000000"/>
                </a:solidFill>
              </a:rPr>
              <a:pPr/>
              <a:t>12</a:t>
            </a:fld>
            <a:endParaRPr lang="en-US" altLang="en-US" sz="1000">
              <a:solidFill>
                <a:srgbClr val="000000"/>
              </a:solidFill>
            </a:endParaRPr>
          </a:p>
        </p:txBody>
      </p:sp>
    </p:spTree>
    <p:custDataLst>
      <p:tags r:id="rId1"/>
    </p:custDataLst>
  </p:cSld>
  <p:clrMapOvr>
    <a:masterClrMapping/>
  </p:clrMapOvr>
  <p:transition advTm="115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p:txBody>
          <a:bodyPr/>
          <a:lstStyle/>
          <a:p>
            <a:r>
              <a:rPr lang="en-US" altLang="en-US" smtClean="0"/>
              <a:t>Workflow</a:t>
            </a:r>
          </a:p>
        </p:txBody>
      </p:sp>
      <p:sp>
        <p:nvSpPr>
          <p:cNvPr id="17413" name="Rectangle 3"/>
          <p:cNvSpPr>
            <a:spLocks noGrp="1" noChangeArrowheads="1"/>
          </p:cNvSpPr>
          <p:nvPr>
            <p:ph idx="1"/>
          </p:nvPr>
        </p:nvSpPr>
        <p:spPr/>
        <p:txBody>
          <a:bodyPr rtlCol="0">
            <a:normAutofit/>
          </a:bodyPr>
          <a:lstStyle/>
          <a:p>
            <a:pPr fontAlgn="auto">
              <a:spcAft>
                <a:spcPts val="0"/>
              </a:spcAft>
              <a:defRPr/>
            </a:pPr>
            <a:r>
              <a:rPr dirty="0" smtClean="0">
                <a:ea typeface="+mn-ea"/>
              </a:rPr>
              <a:t>We care about the </a:t>
            </a:r>
            <a:r>
              <a:rPr dirty="0" smtClean="0">
                <a:solidFill>
                  <a:srgbClr val="FF0000"/>
                </a:solidFill>
                <a:ea typeface="+mn-ea"/>
              </a:rPr>
              <a:t>physical and sometimes mental steps </a:t>
            </a:r>
            <a:r>
              <a:rPr dirty="0" smtClean="0">
                <a:ea typeface="+mn-ea"/>
              </a:rPr>
              <a:t>that occur</a:t>
            </a:r>
          </a:p>
          <a:p>
            <a:pPr fontAlgn="auto">
              <a:spcAft>
                <a:spcPts val="0"/>
              </a:spcAft>
              <a:defRPr/>
            </a:pPr>
            <a:r>
              <a:rPr dirty="0" smtClean="0">
                <a:ea typeface="+mn-ea"/>
              </a:rPr>
              <a:t>In the phone number example, steps are: </a:t>
            </a:r>
          </a:p>
          <a:p>
            <a:pPr lvl="1" fontAlgn="auto">
              <a:spcAft>
                <a:spcPts val="0"/>
              </a:spcAft>
              <a:defRPr/>
            </a:pPr>
            <a:r>
              <a:rPr dirty="0" smtClean="0"/>
              <a:t>Clicking the mouse to open the browser, </a:t>
            </a:r>
          </a:p>
          <a:p>
            <a:pPr lvl="1" fontAlgn="auto">
              <a:spcAft>
                <a:spcPts val="0"/>
              </a:spcAft>
              <a:defRPr/>
            </a:pPr>
            <a:r>
              <a:rPr dirty="0" smtClean="0"/>
              <a:t>Clicking to open the search engine, </a:t>
            </a:r>
          </a:p>
          <a:p>
            <a:pPr lvl="1" fontAlgn="auto">
              <a:spcAft>
                <a:spcPts val="0"/>
              </a:spcAft>
              <a:defRPr/>
            </a:pPr>
            <a:r>
              <a:rPr dirty="0" smtClean="0"/>
              <a:t>Typing in the search text, </a:t>
            </a:r>
          </a:p>
          <a:p>
            <a:pPr lvl="1" fontAlgn="auto">
              <a:spcAft>
                <a:spcPts val="0"/>
              </a:spcAft>
              <a:defRPr/>
            </a:pPr>
            <a:r>
              <a:rPr dirty="0" smtClean="0"/>
              <a:t>Results being returned, and</a:t>
            </a:r>
          </a:p>
          <a:p>
            <a:pPr lvl="1" fontAlgn="auto">
              <a:spcAft>
                <a:spcPts val="0"/>
              </a:spcAft>
              <a:defRPr/>
            </a:pPr>
            <a:r>
              <a:rPr dirty="0" smtClean="0"/>
              <a:t>Scrolling and assessment of each result. </a:t>
            </a:r>
          </a:p>
        </p:txBody>
      </p:sp>
      <p:sp>
        <p:nvSpPr>
          <p:cNvPr id="3891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EC65387-54B6-46A4-8028-339E6167516E}" type="slidenum">
              <a:rPr lang="en-US" altLang="en-US" sz="1000">
                <a:solidFill>
                  <a:srgbClr val="000000"/>
                </a:solidFill>
              </a:rPr>
              <a:pPr/>
              <a:t>13</a:t>
            </a:fld>
            <a:endParaRPr lang="en-US" altLang="en-US" sz="1000">
              <a:solidFill>
                <a:srgbClr val="000000"/>
              </a:solidFill>
            </a:endParaRPr>
          </a:p>
        </p:txBody>
      </p:sp>
    </p:spTree>
    <p:custDataLst>
      <p:tags r:id="rId1"/>
    </p:custDataLst>
  </p:cSld>
  <p:clrMapOvr>
    <a:masterClrMapping/>
  </p:clrMapOvr>
  <p:transition advTm="115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p:txBody>
          <a:bodyPr/>
          <a:lstStyle/>
          <a:p>
            <a:r>
              <a:rPr lang="en-US" altLang="en-US" smtClean="0"/>
              <a:t>Dataflow</a:t>
            </a:r>
          </a:p>
        </p:txBody>
      </p:sp>
      <p:sp>
        <p:nvSpPr>
          <p:cNvPr id="18437" name="Rectangle 3"/>
          <p:cNvSpPr>
            <a:spLocks noGrp="1" noChangeArrowheads="1"/>
          </p:cNvSpPr>
          <p:nvPr>
            <p:ph idx="1"/>
          </p:nvPr>
        </p:nvSpPr>
        <p:spPr>
          <a:xfrm>
            <a:off x="380999" y="1371600"/>
            <a:ext cx="8616043" cy="4525963"/>
          </a:xfrm>
        </p:spPr>
        <p:txBody>
          <a:bodyPr rtlCol="0">
            <a:normAutofit/>
          </a:bodyPr>
          <a:lstStyle/>
          <a:p>
            <a:pPr fontAlgn="auto">
              <a:spcAft>
                <a:spcPts val="0"/>
              </a:spcAft>
              <a:defRPr/>
            </a:pPr>
            <a:r>
              <a:rPr sz="2800" dirty="0" smtClean="0">
                <a:ea typeface="+mn-ea"/>
              </a:rPr>
              <a:t>Data and information content</a:t>
            </a:r>
          </a:p>
          <a:p>
            <a:pPr fontAlgn="auto">
              <a:spcAft>
                <a:spcPts val="0"/>
              </a:spcAft>
              <a:defRPr/>
            </a:pPr>
            <a:r>
              <a:rPr sz="2800" dirty="0" smtClean="0">
                <a:ea typeface="+mn-ea"/>
              </a:rPr>
              <a:t>Care about:</a:t>
            </a:r>
          </a:p>
          <a:p>
            <a:pPr lvl="1" fontAlgn="auto">
              <a:spcAft>
                <a:spcPts val="0"/>
              </a:spcAft>
              <a:defRPr/>
            </a:pPr>
            <a:r>
              <a:rPr sz="2400" dirty="0" smtClean="0"/>
              <a:t>The </a:t>
            </a:r>
            <a:r>
              <a:rPr sz="2400" dirty="0" smtClean="0">
                <a:solidFill>
                  <a:srgbClr val="FF0000"/>
                </a:solidFill>
              </a:rPr>
              <a:t>data points </a:t>
            </a:r>
            <a:r>
              <a:rPr sz="2400" dirty="0" smtClean="0"/>
              <a:t>that are being </a:t>
            </a:r>
            <a:r>
              <a:rPr sz="2400" dirty="0" smtClean="0">
                <a:solidFill>
                  <a:srgbClr val="FF0000"/>
                </a:solidFill>
              </a:rPr>
              <a:t>communicated</a:t>
            </a:r>
            <a:r>
              <a:rPr lang="en-US" sz="2400" dirty="0" smtClean="0">
                <a:solidFill>
                  <a:srgbClr val="FF0000"/>
                </a:solidFill>
              </a:rPr>
              <a:t> (retrieved)</a:t>
            </a:r>
            <a:r>
              <a:rPr sz="2400" dirty="0" smtClean="0"/>
              <a:t> or </a:t>
            </a:r>
            <a:r>
              <a:rPr sz="2400" dirty="0" smtClean="0">
                <a:solidFill>
                  <a:srgbClr val="FF0000"/>
                </a:solidFill>
              </a:rPr>
              <a:t>transferred</a:t>
            </a:r>
          </a:p>
          <a:p>
            <a:pPr lvl="1" fontAlgn="auto">
              <a:spcAft>
                <a:spcPts val="0"/>
              </a:spcAft>
              <a:defRPr/>
            </a:pPr>
            <a:r>
              <a:rPr sz="2400" dirty="0" smtClean="0"/>
              <a:t>Where the data </a:t>
            </a:r>
            <a:r>
              <a:rPr lang="en-US" sz="2400" dirty="0" smtClean="0"/>
              <a:t>is </a:t>
            </a:r>
            <a:r>
              <a:rPr sz="2400" dirty="0" smtClean="0">
                <a:solidFill>
                  <a:srgbClr val="FF0000"/>
                </a:solidFill>
              </a:rPr>
              <a:t>stored</a:t>
            </a:r>
          </a:p>
          <a:p>
            <a:pPr lvl="1" fontAlgn="auto">
              <a:spcAft>
                <a:spcPts val="0"/>
              </a:spcAft>
              <a:defRPr/>
            </a:pPr>
            <a:r>
              <a:rPr sz="2400" dirty="0" smtClean="0"/>
              <a:t>How those data are </a:t>
            </a:r>
            <a:r>
              <a:rPr sz="2400" dirty="0" smtClean="0">
                <a:solidFill>
                  <a:srgbClr val="FF0000"/>
                </a:solidFill>
              </a:rPr>
              <a:t>transformed</a:t>
            </a:r>
          </a:p>
          <a:p>
            <a:pPr fontAlgn="auto">
              <a:spcAft>
                <a:spcPts val="0"/>
              </a:spcAft>
              <a:defRPr/>
            </a:pPr>
            <a:r>
              <a:rPr sz="2800" dirty="0" smtClean="0">
                <a:ea typeface="+mn-ea"/>
              </a:rPr>
              <a:t>In the phone number example, we just care about:</a:t>
            </a:r>
          </a:p>
          <a:p>
            <a:pPr lvl="1" fontAlgn="auto">
              <a:spcAft>
                <a:spcPts val="0"/>
              </a:spcAft>
              <a:defRPr/>
            </a:pPr>
            <a:r>
              <a:rPr sz="2400" dirty="0" smtClean="0"/>
              <a:t>The data values returned by the search</a:t>
            </a:r>
          </a:p>
          <a:p>
            <a:pPr lvl="1" fontAlgn="auto">
              <a:spcAft>
                <a:spcPts val="0"/>
              </a:spcAft>
              <a:defRPr/>
            </a:pPr>
            <a:r>
              <a:rPr sz="2400" dirty="0" smtClean="0"/>
              <a:t>Where the data are stored</a:t>
            </a:r>
          </a:p>
        </p:txBody>
      </p:sp>
      <p:sp>
        <p:nvSpPr>
          <p:cNvPr id="4096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E13E0E1F-68A1-4B7D-8352-495EB03F2BB4}" type="slidenum">
              <a:rPr lang="en-US" altLang="en-US" sz="1000">
                <a:solidFill>
                  <a:srgbClr val="000000"/>
                </a:solidFill>
              </a:rPr>
              <a:pPr/>
              <a:t>14</a:t>
            </a:fld>
            <a:endParaRPr lang="en-US" altLang="en-US" sz="1000">
              <a:solidFill>
                <a:srgbClr val="000000"/>
              </a:solidFill>
            </a:endParaRPr>
          </a:p>
        </p:txBody>
      </p:sp>
    </p:spTree>
    <p:custDataLst>
      <p:tags r:id="rId1"/>
    </p:custDataLst>
  </p:cSld>
  <p:clrMapOvr>
    <a:masterClrMapping/>
  </p:clrMapOvr>
  <p:transition advTm="115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p:txBody>
          <a:bodyPr/>
          <a:lstStyle/>
          <a:p>
            <a:r>
              <a:rPr lang="en-US" altLang="en-US" smtClean="0"/>
              <a:t>Workflow versus Dataflow</a:t>
            </a:r>
          </a:p>
        </p:txBody>
      </p:sp>
      <p:sp>
        <p:nvSpPr>
          <p:cNvPr id="43010" name="Rectangle 3"/>
          <p:cNvSpPr>
            <a:spLocks noGrp="1" noChangeArrowheads="1"/>
          </p:cNvSpPr>
          <p:nvPr>
            <p:ph idx="1"/>
          </p:nvPr>
        </p:nvSpPr>
        <p:spPr/>
        <p:txBody>
          <a:bodyPr/>
          <a:lstStyle/>
          <a:p>
            <a:r>
              <a:rPr lang="en-US" altLang="en-US" smtClean="0"/>
              <a:t>Emphasis on one or the other can be less</a:t>
            </a:r>
          </a:p>
          <a:p>
            <a:r>
              <a:rPr lang="en-US" altLang="en-US" smtClean="0"/>
              <a:t>One or both representations can be used</a:t>
            </a:r>
          </a:p>
          <a:p>
            <a:r>
              <a:rPr lang="en-US" altLang="en-US" smtClean="0"/>
              <a:t>Often, both are important and multiple diagrams are required.</a:t>
            </a:r>
          </a:p>
        </p:txBody>
      </p:sp>
      <p:sp>
        <p:nvSpPr>
          <p:cNvPr id="4301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11E895E-CBC8-44EA-B676-C9B862831B43}" type="slidenum">
              <a:rPr lang="en-US" altLang="en-US" sz="1000">
                <a:solidFill>
                  <a:srgbClr val="000000"/>
                </a:solidFill>
              </a:rPr>
              <a:pPr/>
              <a:t>15</a:t>
            </a:fld>
            <a:endParaRPr lang="en-US" altLang="en-US" sz="1000">
              <a:solidFill>
                <a:srgbClr val="000000"/>
              </a:solidFill>
            </a:endParaRPr>
          </a:p>
        </p:txBody>
      </p:sp>
    </p:spTree>
    <p:custDataLst>
      <p:tags r:id="rId1"/>
    </p:custDataLst>
  </p:cSld>
  <p:clrMapOvr>
    <a:masterClrMapping/>
  </p:clrMapOvr>
  <p:transition advTm="115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p:nvPr>
        </p:nvSpPr>
        <p:spPr/>
        <p:txBody>
          <a:bodyPr/>
          <a:lstStyle/>
          <a:p>
            <a:r>
              <a:rPr lang="en-US" altLang="en-US" smtClean="0"/>
              <a:t>Flowchart</a:t>
            </a:r>
          </a:p>
        </p:txBody>
      </p:sp>
      <p:sp>
        <p:nvSpPr>
          <p:cNvPr id="45058" name="Rectangle 3"/>
          <p:cNvSpPr>
            <a:spLocks noGrp="1" noChangeArrowheads="1"/>
          </p:cNvSpPr>
          <p:nvPr>
            <p:ph idx="1"/>
          </p:nvPr>
        </p:nvSpPr>
        <p:spPr/>
        <p:txBody>
          <a:bodyPr/>
          <a:lstStyle/>
          <a:p>
            <a:pPr>
              <a:lnSpc>
                <a:spcPct val="90000"/>
              </a:lnSpc>
            </a:pPr>
            <a:r>
              <a:rPr lang="en-US" altLang="en-US" dirty="0" smtClean="0">
                <a:solidFill>
                  <a:srgbClr val="FF0000"/>
                </a:solidFill>
              </a:rPr>
              <a:t>Diagram</a:t>
            </a:r>
            <a:r>
              <a:rPr lang="en-US" altLang="en-US" dirty="0" smtClean="0"/>
              <a:t> that shows </a:t>
            </a:r>
            <a:r>
              <a:rPr lang="en-US" altLang="en-US" dirty="0" smtClean="0">
                <a:solidFill>
                  <a:srgbClr val="FF0000"/>
                </a:solidFill>
              </a:rPr>
              <a:t>step-by-step progression </a:t>
            </a:r>
            <a:r>
              <a:rPr lang="en-US" altLang="en-US" dirty="0" smtClean="0"/>
              <a:t>through a procedure or system especially using </a:t>
            </a:r>
            <a:r>
              <a:rPr lang="en-US" altLang="en-US" dirty="0" smtClean="0">
                <a:solidFill>
                  <a:srgbClr val="FF0000"/>
                </a:solidFill>
              </a:rPr>
              <a:t>connecting lines </a:t>
            </a:r>
            <a:r>
              <a:rPr lang="en-US" altLang="en-US" dirty="0" smtClean="0"/>
              <a:t>and a set of conventional symbols.</a:t>
            </a:r>
          </a:p>
          <a:p>
            <a:pPr>
              <a:lnSpc>
                <a:spcPct val="90000"/>
              </a:lnSpc>
            </a:pPr>
            <a:r>
              <a:rPr lang="en-US" altLang="en-US" dirty="0" smtClean="0"/>
              <a:t>Used to diagram the logic paths through computer programs</a:t>
            </a:r>
          </a:p>
          <a:p>
            <a:pPr lvl="1">
              <a:lnSpc>
                <a:spcPct val="90000"/>
              </a:lnSpc>
            </a:pPr>
            <a:r>
              <a:rPr lang="en-US" altLang="en-US" dirty="0" smtClean="0"/>
              <a:t>Tasks of work processes.</a:t>
            </a:r>
          </a:p>
          <a:p>
            <a:pPr>
              <a:lnSpc>
                <a:spcPct val="90000"/>
              </a:lnSpc>
              <a:buFontTx/>
              <a:buNone/>
            </a:pPr>
            <a:r>
              <a:rPr lang="en-US" altLang="en-US" dirty="0" smtClean="0"/>
              <a:t>  </a:t>
            </a:r>
          </a:p>
        </p:txBody>
      </p:sp>
      <p:sp>
        <p:nvSpPr>
          <p:cNvPr id="4505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2C1E09A-0EB9-4FD8-9AC3-0CA558570323}" type="slidenum">
              <a:rPr lang="en-US" altLang="en-US" sz="1000">
                <a:solidFill>
                  <a:srgbClr val="000000"/>
                </a:solidFill>
              </a:rPr>
              <a:pPr/>
              <a:t>16</a:t>
            </a:fld>
            <a:endParaRPr lang="en-US" altLang="en-US" sz="1000">
              <a:solidFill>
                <a:srgbClr val="000000"/>
              </a:solidFill>
            </a:endParaRPr>
          </a:p>
        </p:txBody>
      </p:sp>
    </p:spTree>
    <p:custDataLst>
      <p:tags r:id="rId1"/>
    </p:custDataLst>
  </p:cSld>
  <p:clrMapOvr>
    <a:masterClrMapping/>
  </p:clrMapOvr>
  <p:transition advTm="80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p:txBody>
          <a:bodyPr/>
          <a:lstStyle/>
          <a:p>
            <a:r>
              <a:rPr lang="en-US" altLang="en-US" smtClean="0"/>
              <a:t>Notation and Symbols</a:t>
            </a:r>
          </a:p>
        </p:txBody>
      </p:sp>
      <p:sp>
        <p:nvSpPr>
          <p:cNvPr id="21507" name="Rectangle 3"/>
          <p:cNvSpPr>
            <a:spLocks noGrp="1" noChangeArrowheads="1"/>
          </p:cNvSpPr>
          <p:nvPr>
            <p:ph idx="1"/>
          </p:nvPr>
        </p:nvSpPr>
        <p:spPr/>
        <p:txBody>
          <a:bodyPr>
            <a:normAutofit lnSpcReduction="10000"/>
          </a:bodyPr>
          <a:lstStyle/>
          <a:p>
            <a:pPr>
              <a:defRPr/>
            </a:pPr>
            <a:r>
              <a:rPr dirty="0" smtClean="0">
                <a:ea typeface="+mn-ea"/>
              </a:rPr>
              <a:t>Notation:</a:t>
            </a:r>
          </a:p>
          <a:p>
            <a:pPr lvl="1">
              <a:defRPr/>
            </a:pPr>
            <a:r>
              <a:rPr dirty="0" smtClean="0"/>
              <a:t>Used to refer to the shapes and conventions used to diagram a process</a:t>
            </a:r>
          </a:p>
          <a:p>
            <a:pPr lvl="1">
              <a:defRPr/>
            </a:pPr>
            <a:r>
              <a:rPr dirty="0" smtClean="0"/>
              <a:t>Several different notation formalisms in use today</a:t>
            </a:r>
          </a:p>
          <a:p>
            <a:pPr>
              <a:defRPr/>
            </a:pPr>
            <a:r>
              <a:rPr dirty="0" smtClean="0">
                <a:ea typeface="+mn-ea"/>
              </a:rPr>
              <a:t>Symbols:</a:t>
            </a:r>
          </a:p>
          <a:p>
            <a:pPr lvl="1">
              <a:defRPr/>
            </a:pPr>
            <a:r>
              <a:rPr dirty="0" smtClean="0"/>
              <a:t>Shapes used to create a diagram.  </a:t>
            </a:r>
          </a:p>
          <a:p>
            <a:pPr lvl="1">
              <a:defRPr/>
            </a:pPr>
            <a:r>
              <a:rPr dirty="0" smtClean="0"/>
              <a:t> For example, a diamond represents a decision point</a:t>
            </a:r>
          </a:p>
          <a:p>
            <a:pPr lvl="2">
              <a:defRPr/>
            </a:pPr>
            <a:r>
              <a:rPr dirty="0" smtClean="0"/>
              <a:t>In most notations</a:t>
            </a:r>
          </a:p>
        </p:txBody>
      </p:sp>
      <p:sp>
        <p:nvSpPr>
          <p:cNvPr id="4710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5B0A0931-DBAF-40A6-8228-0A89EC0EFCA2}" type="slidenum">
              <a:rPr lang="en-US" altLang="en-US" sz="1000">
                <a:solidFill>
                  <a:srgbClr val="000000"/>
                </a:solidFill>
              </a:rPr>
              <a:pPr/>
              <a:t>17</a:t>
            </a:fld>
            <a:endParaRPr lang="en-US" altLang="en-US" sz="1000">
              <a:solidFill>
                <a:srgbClr val="000000"/>
              </a:solidFill>
            </a:endParaRPr>
          </a:p>
        </p:txBody>
      </p:sp>
    </p:spTree>
    <p:custDataLst>
      <p:tags r:id="rId1"/>
    </p:custDataLst>
  </p:cSld>
  <p:clrMapOvr>
    <a:masterClrMapping/>
  </p:clrMapOvr>
  <p:transition advTm="24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a:xfrm>
            <a:off x="281354" y="228600"/>
            <a:ext cx="8405446" cy="838200"/>
          </a:xfrm>
        </p:spPr>
        <p:txBody>
          <a:bodyPr/>
          <a:lstStyle/>
          <a:p>
            <a:r>
              <a:rPr lang="en-US" altLang="en-US" sz="4000" dirty="0" smtClean="0"/>
              <a:t>ISO 5807: Flowchart Symbols </a:t>
            </a:r>
            <a:r>
              <a:rPr lang="en-US" altLang="en-US" sz="4000" baseline="30000" dirty="0" smtClean="0"/>
              <a:t>*</a:t>
            </a:r>
          </a:p>
        </p:txBody>
      </p:sp>
      <p:sp>
        <p:nvSpPr>
          <p:cNvPr id="51202" name="AutoShape 11"/>
          <p:cNvSpPr>
            <a:spLocks noChangeArrowheads="1"/>
          </p:cNvSpPr>
          <p:nvPr/>
        </p:nvSpPr>
        <p:spPr bwMode="auto">
          <a:xfrm>
            <a:off x="3408363" y="1792288"/>
            <a:ext cx="1676400" cy="266700"/>
          </a:xfrm>
          <a:prstGeom prst="flowChartTerminator">
            <a:avLst/>
          </a:prstGeom>
          <a:solidFill>
            <a:schemeClr val="bg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terminal</a:t>
            </a:r>
          </a:p>
        </p:txBody>
      </p:sp>
      <p:sp>
        <p:nvSpPr>
          <p:cNvPr id="51203" name="AutoShape 12"/>
          <p:cNvSpPr>
            <a:spLocks noChangeArrowheads="1"/>
          </p:cNvSpPr>
          <p:nvPr/>
        </p:nvSpPr>
        <p:spPr bwMode="auto">
          <a:xfrm>
            <a:off x="3581400" y="3240088"/>
            <a:ext cx="1331913" cy="666750"/>
          </a:xfrm>
          <a:prstGeom prst="flowChartDecision">
            <a:avLst/>
          </a:prstGeom>
          <a:solidFill>
            <a:schemeClr val="bg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decision</a:t>
            </a:r>
          </a:p>
        </p:txBody>
      </p:sp>
      <p:sp>
        <p:nvSpPr>
          <p:cNvPr id="51204" name="AutoShape 13"/>
          <p:cNvSpPr>
            <a:spLocks noChangeArrowheads="1"/>
          </p:cNvSpPr>
          <p:nvPr/>
        </p:nvSpPr>
        <p:spPr bwMode="auto">
          <a:xfrm>
            <a:off x="3505200" y="2554288"/>
            <a:ext cx="1473200" cy="457200"/>
          </a:xfrm>
          <a:prstGeom prst="flowChartProcess">
            <a:avLst/>
          </a:prstGeom>
          <a:solidFill>
            <a:schemeClr val="bg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process</a:t>
            </a:r>
          </a:p>
        </p:txBody>
      </p:sp>
      <p:sp>
        <p:nvSpPr>
          <p:cNvPr id="51205" name="AutoShape 14"/>
          <p:cNvSpPr>
            <a:spLocks noChangeArrowheads="1"/>
          </p:cNvSpPr>
          <p:nvPr/>
        </p:nvSpPr>
        <p:spPr bwMode="auto">
          <a:xfrm>
            <a:off x="3617913" y="4211638"/>
            <a:ext cx="1285875" cy="542925"/>
          </a:xfrm>
          <a:prstGeom prst="flowChartDocument">
            <a:avLst/>
          </a:prstGeom>
          <a:solidFill>
            <a:schemeClr val="bg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document</a:t>
            </a:r>
          </a:p>
        </p:txBody>
      </p:sp>
      <p:grpSp>
        <p:nvGrpSpPr>
          <p:cNvPr id="51206" name="Group 15"/>
          <p:cNvGrpSpPr>
            <a:grpSpLocks/>
          </p:cNvGrpSpPr>
          <p:nvPr/>
        </p:nvGrpSpPr>
        <p:grpSpPr bwMode="auto">
          <a:xfrm>
            <a:off x="3617913" y="4876800"/>
            <a:ext cx="1238250" cy="304800"/>
            <a:chOff x="656" y="4128"/>
            <a:chExt cx="632" cy="256"/>
          </a:xfrm>
        </p:grpSpPr>
        <p:sp>
          <p:nvSpPr>
            <p:cNvPr id="51210" name="Line 16"/>
            <p:cNvSpPr>
              <a:spLocks noChangeShapeType="1"/>
            </p:cNvSpPr>
            <p:nvPr/>
          </p:nvSpPr>
          <p:spPr bwMode="auto">
            <a:xfrm>
              <a:off x="656" y="4128"/>
              <a:ext cx="504"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1211" name="Line 17"/>
            <p:cNvSpPr>
              <a:spLocks noChangeShapeType="1"/>
            </p:cNvSpPr>
            <p:nvPr/>
          </p:nvSpPr>
          <p:spPr bwMode="auto">
            <a:xfrm flipV="1">
              <a:off x="1288" y="4128"/>
              <a:ext cx="0" cy="24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1212" name="Line 18"/>
            <p:cNvSpPr>
              <a:spLocks noChangeShapeType="1"/>
            </p:cNvSpPr>
            <p:nvPr/>
          </p:nvSpPr>
          <p:spPr bwMode="auto">
            <a:xfrm flipH="1">
              <a:off x="792" y="4328"/>
              <a:ext cx="44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1213" name="Line 19"/>
            <p:cNvSpPr>
              <a:spLocks noChangeShapeType="1"/>
            </p:cNvSpPr>
            <p:nvPr/>
          </p:nvSpPr>
          <p:spPr bwMode="auto">
            <a:xfrm>
              <a:off x="680" y="4168"/>
              <a:ext cx="0" cy="21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51207" name="AutoShape 20"/>
          <p:cNvSpPr>
            <a:spLocks noChangeArrowheads="1"/>
          </p:cNvSpPr>
          <p:nvPr/>
        </p:nvSpPr>
        <p:spPr bwMode="auto">
          <a:xfrm>
            <a:off x="3976688" y="5392738"/>
            <a:ext cx="485775" cy="457200"/>
          </a:xfrm>
          <a:prstGeom prst="flowChartConnector">
            <a:avLst/>
          </a:prstGeom>
          <a:solidFill>
            <a:schemeClr val="bg1"/>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endParaRPr lang="en-US" altLang="en-US" sz="1800"/>
          </a:p>
        </p:txBody>
      </p:sp>
      <p:sp>
        <p:nvSpPr>
          <p:cNvPr id="51208"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EC53B1B6-982D-48DF-B04D-31F612599CCC}" type="slidenum">
              <a:rPr lang="en-US" altLang="en-US" sz="1000">
                <a:solidFill>
                  <a:srgbClr val="000000"/>
                </a:solidFill>
              </a:rPr>
              <a:pPr/>
              <a:t>18</a:t>
            </a:fld>
            <a:endParaRPr lang="en-US" altLang="en-US" sz="1000">
              <a:solidFill>
                <a:srgbClr val="000000"/>
              </a:solidFill>
            </a:endParaRPr>
          </a:p>
        </p:txBody>
      </p:sp>
      <p:sp>
        <p:nvSpPr>
          <p:cNvPr id="2" name="TextBox 1"/>
          <p:cNvSpPr txBox="1"/>
          <p:nvPr/>
        </p:nvSpPr>
        <p:spPr>
          <a:xfrm>
            <a:off x="5503863" y="6164263"/>
            <a:ext cx="2224087" cy="368300"/>
          </a:xfrm>
          <a:prstGeom prst="rect">
            <a:avLst/>
          </a:prstGeom>
        </p:spPr>
        <p:style>
          <a:lnRef idx="2">
            <a:schemeClr val="dk1"/>
          </a:lnRef>
          <a:fillRef idx="1">
            <a:schemeClr val="lt1"/>
          </a:fillRef>
          <a:effectRef idx="0">
            <a:schemeClr val="dk1"/>
          </a:effectRef>
          <a:fontRef idx="minor">
            <a:schemeClr val="dk1"/>
          </a:fontRef>
        </p:style>
        <p:txBody>
          <a:bodyPr wrap="none">
            <a:spAutoFit/>
          </a:bodyPr>
          <a:lstStyle/>
          <a:p>
            <a:pPr>
              <a:defRPr/>
            </a:pPr>
            <a:r>
              <a:rPr lang="en-US" dirty="0"/>
              <a:t>* ISO 5807 symbols</a:t>
            </a:r>
          </a:p>
        </p:txBody>
      </p:sp>
    </p:spTree>
    <p:custDataLst>
      <p:tags r:id="rId1"/>
    </p:custDataLst>
  </p:cSld>
  <p:clrMapOvr>
    <a:masterClrMapping/>
  </p:clrMapOvr>
  <p:transition advTm="81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Grp="1" noChangeArrowheads="1"/>
          </p:cNvSpPr>
          <p:nvPr>
            <p:ph type="title"/>
          </p:nvPr>
        </p:nvSpPr>
        <p:spPr/>
        <p:txBody>
          <a:bodyPr/>
          <a:lstStyle/>
          <a:p>
            <a:r>
              <a:rPr lang="en-US" altLang="en-US" smtClean="0"/>
              <a:t>Flowchart Example</a:t>
            </a:r>
          </a:p>
        </p:txBody>
      </p:sp>
      <p:pic>
        <p:nvPicPr>
          <p:cNvPr id="53250" name="Picture 5" descr="Flowchart displaying troubleshooting procedure to figure out why a lamp isn't worki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1444625"/>
            <a:ext cx="3219450"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1" name="Text Box 8"/>
          <p:cNvSpPr txBox="1">
            <a:spLocks noChangeArrowheads="1"/>
          </p:cNvSpPr>
          <p:nvPr/>
        </p:nvSpPr>
        <p:spPr bwMode="auto">
          <a:xfrm>
            <a:off x="569913" y="1444625"/>
            <a:ext cx="499268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t>Examine the flowchart closely.  Take a few minutes and list the symbols that are correctly and incorrectly used according to the flowchart symbols on the previous slide.</a:t>
            </a:r>
          </a:p>
        </p:txBody>
      </p:sp>
      <p:sp>
        <p:nvSpPr>
          <p:cNvPr id="53252"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E07F43A0-E7BA-41AB-8042-0EE8134D40B1}" type="slidenum">
              <a:rPr lang="en-US" altLang="en-US" sz="1000">
                <a:solidFill>
                  <a:srgbClr val="000000"/>
                </a:solidFill>
              </a:rPr>
              <a:pPr/>
              <a:t>19</a:t>
            </a:fld>
            <a:endParaRPr lang="en-US" altLang="en-US" sz="1000">
              <a:solidFill>
                <a:srgbClr val="000000"/>
              </a:solidFill>
            </a:endParaRPr>
          </a:p>
        </p:txBody>
      </p:sp>
      <p:sp>
        <p:nvSpPr>
          <p:cNvPr id="53253" name="Text Box 4"/>
          <p:cNvSpPr txBox="1">
            <a:spLocks noChangeArrowheads="1"/>
          </p:cNvSpPr>
          <p:nvPr/>
        </p:nvSpPr>
        <p:spPr bwMode="auto">
          <a:xfrm>
            <a:off x="4319588" y="5835650"/>
            <a:ext cx="46243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100"/>
              <a:t>Public domain image obtained from http://commons.wikimedia.org/wiki</a:t>
            </a:r>
            <a:r>
              <a:rPr lang="en-US" altLang="en-US" sz="1100" baseline="30000"/>
              <a:t>6</a:t>
            </a:r>
          </a:p>
        </p:txBody>
      </p:sp>
      <p:sp>
        <p:nvSpPr>
          <p:cNvPr id="2" name="Rectangle 1"/>
          <p:cNvSpPr/>
          <p:nvPr/>
        </p:nvSpPr>
        <p:spPr>
          <a:xfrm>
            <a:off x="369094" y="3998041"/>
            <a:ext cx="4572000" cy="646331"/>
          </a:xfrm>
          <a:prstGeom prst="rect">
            <a:avLst/>
          </a:prstGeom>
        </p:spPr>
        <p:txBody>
          <a:bodyPr>
            <a:spAutoFit/>
          </a:bodyPr>
          <a:lstStyle/>
          <a:p>
            <a:r>
              <a:rPr lang="en-US" altLang="en-US" dirty="0"/>
              <a:t>The arrow heads should be shaded or filled in rather than open.</a:t>
            </a:r>
            <a:endParaRPr lang="en-US" dirty="0"/>
          </a:p>
        </p:txBody>
      </p:sp>
      <p:sp>
        <p:nvSpPr>
          <p:cNvPr id="3" name="Rectangle 2"/>
          <p:cNvSpPr/>
          <p:nvPr/>
        </p:nvSpPr>
        <p:spPr>
          <a:xfrm>
            <a:off x="369094" y="4919841"/>
            <a:ext cx="4572000" cy="646331"/>
          </a:xfrm>
          <a:prstGeom prst="rect">
            <a:avLst/>
          </a:prstGeom>
        </p:spPr>
        <p:txBody>
          <a:bodyPr>
            <a:spAutoFit/>
          </a:bodyPr>
          <a:lstStyle/>
          <a:p>
            <a:r>
              <a:rPr lang="en-US" altLang="en-US" dirty="0"/>
              <a:t>rounded corner rectangle used as a terminator should be a different shape</a:t>
            </a:r>
            <a:endParaRPr lang="en-US" dirty="0"/>
          </a:p>
        </p:txBody>
      </p:sp>
    </p:spTree>
    <p:custDataLst>
      <p:tags r:id="rId1"/>
    </p:custDataLst>
  </p:cSld>
  <p:clrMapOvr>
    <a:masterClrMapping/>
  </p:clrMapOvr>
  <p:transition advTm="77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p:nvPr>
        </p:nvSpPr>
        <p:spPr/>
        <p:txBody>
          <a:bodyPr/>
          <a:lstStyle/>
          <a:p>
            <a:r>
              <a:rPr lang="en-US" altLang="en-US" smtClean="0"/>
              <a:t>Unit 2 Topic Outline</a:t>
            </a:r>
          </a:p>
        </p:txBody>
      </p:sp>
      <p:sp>
        <p:nvSpPr>
          <p:cNvPr id="14338" name="Rectangle 3"/>
          <p:cNvSpPr>
            <a:spLocks noGrp="1" noChangeArrowheads="1"/>
          </p:cNvSpPr>
          <p:nvPr>
            <p:ph idx="1"/>
          </p:nvPr>
        </p:nvSpPr>
        <p:spPr>
          <a:xfrm>
            <a:off x="685800" y="1600200"/>
            <a:ext cx="8229600" cy="4495800"/>
          </a:xfrm>
        </p:spPr>
        <p:txBody>
          <a:bodyPr/>
          <a:lstStyle/>
          <a:p>
            <a:r>
              <a:rPr lang="en-US" altLang="en-US" sz="2400" dirty="0" smtClean="0"/>
              <a:t>Purpose of graphic process representation</a:t>
            </a:r>
          </a:p>
          <a:p>
            <a:r>
              <a:rPr lang="en-US" altLang="en-US" sz="2400" dirty="0" smtClean="0"/>
              <a:t>Process diagram vocabulary</a:t>
            </a:r>
          </a:p>
          <a:p>
            <a:r>
              <a:rPr lang="en-US" altLang="en-US" sz="2400" dirty="0" smtClean="0"/>
              <a:t>Identifying process steps</a:t>
            </a:r>
          </a:p>
          <a:p>
            <a:r>
              <a:rPr lang="en-US" altLang="en-US" sz="2400" dirty="0" smtClean="0"/>
              <a:t>Basic flowchart </a:t>
            </a:r>
            <a:r>
              <a:rPr lang="en-US" altLang="en-US" sz="2400" dirty="0" smtClean="0"/>
              <a:t>symbols and types</a:t>
            </a:r>
            <a:endParaRPr lang="en-US" altLang="en-US" sz="2400" dirty="0" smtClean="0"/>
          </a:p>
          <a:p>
            <a:r>
              <a:rPr lang="en-US" altLang="en-US" sz="2400" dirty="0" smtClean="0"/>
              <a:t>Creating a basic </a:t>
            </a:r>
            <a:r>
              <a:rPr lang="en-US" altLang="en-US" sz="2400" dirty="0" smtClean="0"/>
              <a:t>flowchart</a:t>
            </a:r>
            <a:endParaRPr lang="en-US" altLang="en-US" sz="2400" dirty="0" smtClean="0"/>
          </a:p>
        </p:txBody>
      </p:sp>
      <p:sp>
        <p:nvSpPr>
          <p:cNvPr id="14339" name="Slide Number Placeholder 7"/>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13FDB3C-3D0E-4EC6-9E7E-9B7D584E73E0}" type="slidenum">
              <a:rPr lang="en-US" altLang="en-US" sz="1000">
                <a:solidFill>
                  <a:srgbClr val="000000"/>
                </a:solidFill>
              </a:rPr>
              <a:pPr/>
              <a:t>2</a:t>
            </a:fld>
            <a:endParaRPr lang="en-US" altLang="en-US" sz="1000">
              <a:solidFill>
                <a:srgbClr val="000000"/>
              </a:solidFill>
            </a:endParaRPr>
          </a:p>
        </p:txBody>
      </p:sp>
    </p:spTree>
    <p:custDataLst>
      <p:tags r:id="rId1"/>
    </p:custDataLst>
  </p:cSld>
  <p:clrMapOvr>
    <a:masterClrMapping/>
  </p:clrMapOvr>
  <p:transition advTm="4600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p:txBody>
          <a:bodyPr/>
          <a:lstStyle/>
          <a:p>
            <a:r>
              <a:rPr lang="en-US" altLang="en-US" smtClean="0"/>
              <a:t>Example: Patient Intake</a:t>
            </a:r>
            <a:br>
              <a:rPr lang="en-US" altLang="en-US" smtClean="0"/>
            </a:br>
            <a:r>
              <a:rPr lang="en-US" altLang="en-US" sz="3600" smtClean="0">
                <a:latin typeface="Arial" panose="020B0604020202020204" pitchFamily="34" charset="0"/>
              </a:rPr>
              <a:t>Pause the slides and list the process steps now</a:t>
            </a:r>
            <a:endParaRPr lang="en-US" altLang="en-US" smtClean="0"/>
          </a:p>
        </p:txBody>
      </p:sp>
      <p:sp>
        <p:nvSpPr>
          <p:cNvPr id="55298" name="Rectangle 3"/>
          <p:cNvSpPr>
            <a:spLocks noGrp="1" noChangeArrowheads="1"/>
          </p:cNvSpPr>
          <p:nvPr>
            <p:ph idx="1"/>
          </p:nvPr>
        </p:nvSpPr>
        <p:spPr>
          <a:xfrm>
            <a:off x="457200" y="1865313"/>
            <a:ext cx="8229600" cy="4678362"/>
          </a:xfrm>
        </p:spPr>
        <p:txBody>
          <a:bodyPr/>
          <a:lstStyle/>
          <a:p>
            <a:pPr marL="0" indent="0">
              <a:buFontTx/>
              <a:buNone/>
            </a:pPr>
            <a:r>
              <a:rPr lang="en-US" altLang="en-US" sz="1800" smtClean="0"/>
              <a:t>A patient arrives at the healthcare setting/clinic and is signed in by the receptionist. The receptionist enters the patient into a visit system as present and confirms the contact and insurance information with the patient.  At this point the patient is ready to be seen by the nurse who will conduct the initial examination and interview with the patient.  The nurse pulls the chart from the filing stacks and calls the patient to the exam area and escorts the patient to the exam room, interviews the patient regarding symptoms and/or complaints and records into the nurses/progress notes, and takes and records vital signs in progress notes.  She/he then alerts the Physician that the patient is ready to be seen. Subsequently, the Physician examines the patient and records findings in the progress notes, determines if a prescription, procedure, lab work or a referral is required and completes the necessary paperwork if applicable.  The Physician provides any additional instructions to the patient and concludes the visit.  Finally, the Physician provides the patient chart to the office staff for refiling and the office staff refiles the patient chart.  Also, the patient pays her co-pay and concludes the office visit.</a:t>
            </a:r>
          </a:p>
          <a:p>
            <a:pPr marL="0" indent="0">
              <a:lnSpc>
                <a:spcPct val="80000"/>
              </a:lnSpc>
              <a:buFontTx/>
              <a:buNone/>
            </a:pPr>
            <a:endParaRPr lang="en-US" altLang="en-US" sz="2000" smtClean="0"/>
          </a:p>
        </p:txBody>
      </p:sp>
      <p:sp>
        <p:nvSpPr>
          <p:cNvPr id="55299"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8B1AD13-0117-48AA-88A9-8912EEB57FDC}" type="slidenum">
              <a:rPr lang="en-US" altLang="en-US" sz="1000">
                <a:solidFill>
                  <a:srgbClr val="000000"/>
                </a:solidFill>
              </a:rPr>
              <a:pPr/>
              <a:t>20</a:t>
            </a:fld>
            <a:endParaRPr lang="en-US" altLang="en-US" sz="1000">
              <a:solidFill>
                <a:srgbClr val="000000"/>
              </a:solidFill>
            </a:endParaRPr>
          </a:p>
        </p:txBody>
      </p:sp>
    </p:spTree>
    <p:custDataLst>
      <p:tags r:id="rId1"/>
    </p:custDataLst>
  </p:cSld>
  <p:clrMapOvr>
    <a:masterClrMapping/>
  </p:clrMapOvr>
  <p:transition advTm="42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p:nvPr>
        </p:nvSpPr>
        <p:spPr/>
        <p:txBody>
          <a:bodyPr/>
          <a:lstStyle/>
          <a:p>
            <a:r>
              <a:rPr lang="en-US" altLang="en-US" smtClean="0"/>
              <a:t>Patient Intake and Clinic Visit</a:t>
            </a:r>
          </a:p>
        </p:txBody>
      </p:sp>
      <p:sp>
        <p:nvSpPr>
          <p:cNvPr id="57346" name="Rectangle 3"/>
          <p:cNvSpPr>
            <a:spLocks noGrp="1" noChangeArrowheads="1"/>
          </p:cNvSpPr>
          <p:nvPr>
            <p:ph idx="1"/>
          </p:nvPr>
        </p:nvSpPr>
        <p:spPr>
          <a:xfrm>
            <a:off x="304800" y="1371600"/>
            <a:ext cx="8534400" cy="4800600"/>
          </a:xfrm>
        </p:spPr>
        <p:txBody>
          <a:bodyPr/>
          <a:lstStyle/>
          <a:p>
            <a:pPr marL="609600" indent="-609600">
              <a:buFontTx/>
              <a:buAutoNum type="arabicPeriod"/>
            </a:pPr>
            <a:r>
              <a:rPr lang="en-US" altLang="en-US" sz="1600" smtClean="0"/>
              <a:t>Patient arrives at the clinic and signs-in and checks-in with the front desk.</a:t>
            </a:r>
          </a:p>
          <a:p>
            <a:pPr marL="609600" indent="-609600">
              <a:buFontTx/>
              <a:buAutoNum type="arabicPeriod"/>
            </a:pPr>
            <a:r>
              <a:rPr lang="en-US" altLang="en-US" sz="1600" smtClean="0"/>
              <a:t>Receptionist enters the patient into the visit system as present and confirms the contact and insurance information with the patient.</a:t>
            </a:r>
          </a:p>
          <a:p>
            <a:pPr marL="609600" indent="-609600">
              <a:buFontTx/>
              <a:buAutoNum type="arabicPeriod"/>
            </a:pPr>
            <a:r>
              <a:rPr lang="en-US" altLang="en-US" sz="1600" smtClean="0"/>
              <a:t>The nurse pulls the chart from the filing stacks and calls the patient to the exam area and escorts the patient to the exam room.</a:t>
            </a:r>
          </a:p>
          <a:p>
            <a:pPr marL="609600" indent="-609600">
              <a:buFontTx/>
              <a:buAutoNum type="arabicPeriod"/>
            </a:pPr>
            <a:r>
              <a:rPr lang="en-US" altLang="en-US" sz="1600" smtClean="0"/>
              <a:t>The nurse interviews the patient regarding symptoms and/or complaints and records into the Nurses/Progress notes.</a:t>
            </a:r>
          </a:p>
          <a:p>
            <a:pPr marL="609600" indent="-609600">
              <a:buFontTx/>
              <a:buAutoNum type="arabicPeriod"/>
            </a:pPr>
            <a:r>
              <a:rPr lang="en-US" altLang="en-US" sz="1600" smtClean="0"/>
              <a:t>Nurse takes and records vital signs in progress notes and alerts the Physician that the patient is ready to be seen.</a:t>
            </a:r>
          </a:p>
          <a:p>
            <a:pPr marL="609600" indent="-609600">
              <a:buFontTx/>
              <a:buAutoNum type="arabicPeriod"/>
            </a:pPr>
            <a:r>
              <a:rPr lang="en-US" altLang="en-US" sz="1600" smtClean="0"/>
              <a:t>The Physician examines the patient and records findings in the progress notes.</a:t>
            </a:r>
          </a:p>
          <a:p>
            <a:pPr marL="609600" indent="-609600">
              <a:buFontTx/>
              <a:buAutoNum type="arabicPeriod"/>
            </a:pPr>
            <a:r>
              <a:rPr lang="en-US" altLang="en-US" sz="1600" smtClean="0"/>
              <a:t>The Physician determines if a prescription, procedure, lab work or a referral is required and completes the necessary paperwork if applicable.</a:t>
            </a:r>
          </a:p>
          <a:p>
            <a:pPr marL="609600" indent="-609600">
              <a:buFontTx/>
              <a:buAutoNum type="arabicPeriod"/>
            </a:pPr>
            <a:r>
              <a:rPr lang="en-US" altLang="en-US" sz="1600" smtClean="0"/>
              <a:t>The Physician provides any additional instructions to the patient and concludes the visit.</a:t>
            </a:r>
          </a:p>
          <a:p>
            <a:pPr marL="609600" indent="-609600">
              <a:buFontTx/>
              <a:buAutoNum type="arabicPeriod"/>
            </a:pPr>
            <a:r>
              <a:rPr lang="en-US" altLang="en-US" sz="1600" smtClean="0"/>
              <a:t>The Physician provides the patient chart to the office staff for refiling.</a:t>
            </a:r>
          </a:p>
          <a:p>
            <a:pPr marL="609600" indent="-609600">
              <a:buFontTx/>
              <a:buAutoNum type="arabicPeriod"/>
            </a:pPr>
            <a:r>
              <a:rPr lang="en-US" altLang="en-US" sz="1600" smtClean="0"/>
              <a:t>The office staff refiles the patient chart.</a:t>
            </a:r>
          </a:p>
          <a:p>
            <a:pPr marL="609600" indent="-609600">
              <a:buFontTx/>
              <a:buAutoNum type="arabicPeriod"/>
            </a:pPr>
            <a:r>
              <a:rPr lang="en-US" altLang="en-US" sz="1600" smtClean="0"/>
              <a:t>The patient pays their co-pay and concludes the office visit.</a:t>
            </a:r>
          </a:p>
          <a:p>
            <a:pPr marL="609600" indent="-609600">
              <a:lnSpc>
                <a:spcPct val="80000"/>
              </a:lnSpc>
            </a:pPr>
            <a:endParaRPr lang="en-US" altLang="en-US" sz="1600" smtClean="0"/>
          </a:p>
        </p:txBody>
      </p:sp>
      <p:sp>
        <p:nvSpPr>
          <p:cNvPr id="5734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63DC918-A2E0-44A2-A03F-36EF2CD0C92B}" type="slidenum">
              <a:rPr lang="en-US" altLang="en-US" sz="1000">
                <a:solidFill>
                  <a:srgbClr val="000000"/>
                </a:solidFill>
              </a:rPr>
              <a:pPr/>
              <a:t>21</a:t>
            </a:fld>
            <a:endParaRPr lang="en-US" altLang="en-US" sz="1000">
              <a:solidFill>
                <a:srgbClr val="000000"/>
              </a:solidFill>
            </a:endParaRPr>
          </a:p>
        </p:txBody>
      </p:sp>
    </p:spTree>
    <p:custDataLst>
      <p:tags r:id="rId1"/>
    </p:custDataLst>
  </p:cSld>
  <p:clrMapOvr>
    <a:masterClrMapping/>
  </p:clrMapOvr>
  <p:transition advTm="39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p:nvPr>
        </p:nvSpPr>
        <p:spPr>
          <a:xfrm>
            <a:off x="457200" y="274638"/>
            <a:ext cx="3962400" cy="1143000"/>
          </a:xfrm>
        </p:spPr>
        <p:txBody>
          <a:bodyPr/>
          <a:lstStyle/>
          <a:p>
            <a:r>
              <a:rPr lang="en-US" altLang="en-US" smtClean="0"/>
              <a:t>Flowchart</a:t>
            </a:r>
          </a:p>
        </p:txBody>
      </p:sp>
      <p:sp>
        <p:nvSpPr>
          <p:cNvPr id="59394" name="Oval 10"/>
          <p:cNvSpPr>
            <a:spLocks noChangeArrowheads="1"/>
          </p:cNvSpPr>
          <p:nvPr/>
        </p:nvSpPr>
        <p:spPr bwMode="auto">
          <a:xfrm>
            <a:off x="7543800" y="5905500"/>
            <a:ext cx="381000" cy="3810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1</a:t>
            </a:r>
          </a:p>
        </p:txBody>
      </p:sp>
      <p:sp>
        <p:nvSpPr>
          <p:cNvPr id="59395" name="AutoShape 86"/>
          <p:cNvSpPr>
            <a:spLocks noChangeArrowheads="1"/>
          </p:cNvSpPr>
          <p:nvPr/>
        </p:nvSpPr>
        <p:spPr bwMode="auto">
          <a:xfrm>
            <a:off x="4876800" y="381000"/>
            <a:ext cx="1828800" cy="533400"/>
          </a:xfrm>
          <a:prstGeom prst="flowChartTerminator">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Patient arrives</a:t>
            </a:r>
          </a:p>
        </p:txBody>
      </p:sp>
      <p:sp>
        <p:nvSpPr>
          <p:cNvPr id="59396" name="Rectangle 87"/>
          <p:cNvSpPr>
            <a:spLocks noChangeArrowheads="1"/>
          </p:cNvSpPr>
          <p:nvPr/>
        </p:nvSpPr>
        <p:spPr bwMode="auto">
          <a:xfrm>
            <a:off x="4953000" y="1219200"/>
            <a:ext cx="1676400" cy="6096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Sign-in at front </a:t>
            </a:r>
          </a:p>
          <a:p>
            <a:pPr algn="ctr"/>
            <a:r>
              <a:rPr lang="en-US" altLang="en-US" sz="1800"/>
              <a:t>desk</a:t>
            </a:r>
          </a:p>
        </p:txBody>
      </p:sp>
      <p:sp>
        <p:nvSpPr>
          <p:cNvPr id="59397" name="Rectangle 88"/>
          <p:cNvSpPr>
            <a:spLocks noChangeArrowheads="1"/>
          </p:cNvSpPr>
          <p:nvPr/>
        </p:nvSpPr>
        <p:spPr bwMode="auto">
          <a:xfrm>
            <a:off x="2971800" y="2209800"/>
            <a:ext cx="1676400" cy="6096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Confirm </a:t>
            </a:r>
          </a:p>
          <a:p>
            <a:pPr algn="ctr"/>
            <a:r>
              <a:rPr lang="en-US" altLang="en-US" sz="1800"/>
              <a:t>insurance</a:t>
            </a:r>
          </a:p>
        </p:txBody>
      </p:sp>
      <p:sp>
        <p:nvSpPr>
          <p:cNvPr id="59398" name="Rectangle 89"/>
          <p:cNvSpPr>
            <a:spLocks noChangeArrowheads="1"/>
          </p:cNvSpPr>
          <p:nvPr/>
        </p:nvSpPr>
        <p:spPr bwMode="auto">
          <a:xfrm>
            <a:off x="4953000" y="2133600"/>
            <a:ext cx="1676400" cy="6096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Mark patient </a:t>
            </a:r>
          </a:p>
          <a:p>
            <a:pPr algn="ctr"/>
            <a:r>
              <a:rPr lang="en-US" altLang="en-US" sz="1800"/>
              <a:t>As arrived</a:t>
            </a:r>
          </a:p>
        </p:txBody>
      </p:sp>
      <p:sp>
        <p:nvSpPr>
          <p:cNvPr id="59399" name="Rectangle 90"/>
          <p:cNvSpPr>
            <a:spLocks noChangeArrowheads="1"/>
          </p:cNvSpPr>
          <p:nvPr/>
        </p:nvSpPr>
        <p:spPr bwMode="auto">
          <a:xfrm>
            <a:off x="7010400" y="2209800"/>
            <a:ext cx="1676400" cy="6096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Confirm </a:t>
            </a:r>
          </a:p>
          <a:p>
            <a:pPr algn="ctr"/>
            <a:r>
              <a:rPr lang="en-US" altLang="en-US" sz="1800"/>
              <a:t>Contact info.</a:t>
            </a:r>
          </a:p>
        </p:txBody>
      </p:sp>
      <p:sp>
        <p:nvSpPr>
          <p:cNvPr id="59400" name="Rectangle 91"/>
          <p:cNvSpPr>
            <a:spLocks noChangeArrowheads="1"/>
          </p:cNvSpPr>
          <p:nvPr/>
        </p:nvSpPr>
        <p:spPr bwMode="auto">
          <a:xfrm>
            <a:off x="4953000" y="3048000"/>
            <a:ext cx="1676400" cy="6096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Pull chart</a:t>
            </a:r>
          </a:p>
        </p:txBody>
      </p:sp>
      <p:sp>
        <p:nvSpPr>
          <p:cNvPr id="59401" name="Rectangle 92"/>
          <p:cNvSpPr>
            <a:spLocks noChangeArrowheads="1"/>
          </p:cNvSpPr>
          <p:nvPr/>
        </p:nvSpPr>
        <p:spPr bwMode="auto">
          <a:xfrm>
            <a:off x="4953000" y="3962400"/>
            <a:ext cx="1676400" cy="6096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Escort to exam</a:t>
            </a:r>
          </a:p>
          <a:p>
            <a:pPr algn="ctr"/>
            <a:r>
              <a:rPr lang="en-US" altLang="en-US" sz="1800"/>
              <a:t>room</a:t>
            </a:r>
          </a:p>
        </p:txBody>
      </p:sp>
      <p:sp>
        <p:nvSpPr>
          <p:cNvPr id="59402" name="Rectangle 93"/>
          <p:cNvSpPr>
            <a:spLocks noChangeArrowheads="1"/>
          </p:cNvSpPr>
          <p:nvPr/>
        </p:nvSpPr>
        <p:spPr bwMode="auto">
          <a:xfrm>
            <a:off x="4953000" y="4876800"/>
            <a:ext cx="1676400" cy="6096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Record chief </a:t>
            </a:r>
          </a:p>
          <a:p>
            <a:pPr algn="ctr"/>
            <a:r>
              <a:rPr lang="en-US" altLang="en-US" sz="1800"/>
              <a:t>Complaint, vitals</a:t>
            </a:r>
          </a:p>
        </p:txBody>
      </p:sp>
      <p:sp>
        <p:nvSpPr>
          <p:cNvPr id="59403" name="Rectangle 94"/>
          <p:cNvSpPr>
            <a:spLocks noChangeArrowheads="1"/>
          </p:cNvSpPr>
          <p:nvPr/>
        </p:nvSpPr>
        <p:spPr bwMode="auto">
          <a:xfrm>
            <a:off x="4953000" y="5791200"/>
            <a:ext cx="1676400" cy="6096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Notify provider</a:t>
            </a:r>
          </a:p>
          <a:p>
            <a:pPr algn="ctr"/>
            <a:r>
              <a:rPr lang="en-US" altLang="en-US" sz="1800"/>
              <a:t>Patient ready</a:t>
            </a:r>
          </a:p>
        </p:txBody>
      </p:sp>
      <p:cxnSp>
        <p:nvCxnSpPr>
          <p:cNvPr id="59404" name="AutoShape 96"/>
          <p:cNvCxnSpPr>
            <a:cxnSpLocks noChangeShapeType="1"/>
            <a:stCxn id="59395" idx="2"/>
            <a:endCxn id="59396" idx="0"/>
          </p:cNvCxnSpPr>
          <p:nvPr/>
        </p:nvCxnSpPr>
        <p:spPr bwMode="auto">
          <a:xfrm>
            <a:off x="5791200" y="914400"/>
            <a:ext cx="0"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9405" name="AutoShape 97"/>
          <p:cNvCxnSpPr>
            <a:cxnSpLocks noChangeShapeType="1"/>
            <a:stCxn id="59396" idx="2"/>
            <a:endCxn id="59398" idx="0"/>
          </p:cNvCxnSpPr>
          <p:nvPr/>
        </p:nvCxnSpPr>
        <p:spPr bwMode="auto">
          <a:xfrm>
            <a:off x="5791200" y="1828800"/>
            <a:ext cx="0"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9406" name="AutoShape 98"/>
          <p:cNvCxnSpPr>
            <a:cxnSpLocks noChangeShapeType="1"/>
            <a:stCxn id="59396" idx="2"/>
            <a:endCxn id="59397" idx="0"/>
          </p:cNvCxnSpPr>
          <p:nvPr/>
        </p:nvCxnSpPr>
        <p:spPr bwMode="auto">
          <a:xfrm rot="5400000">
            <a:off x="4610100" y="1028700"/>
            <a:ext cx="381000" cy="19812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59407" name="AutoShape 99"/>
          <p:cNvCxnSpPr>
            <a:cxnSpLocks noChangeShapeType="1"/>
            <a:stCxn id="59396" idx="2"/>
            <a:endCxn id="59399" idx="0"/>
          </p:cNvCxnSpPr>
          <p:nvPr/>
        </p:nvCxnSpPr>
        <p:spPr bwMode="auto">
          <a:xfrm rot="16200000" flipH="1">
            <a:off x="6629400" y="990600"/>
            <a:ext cx="381000" cy="20574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59408" name="AutoShape 100"/>
          <p:cNvCxnSpPr>
            <a:cxnSpLocks noChangeShapeType="1"/>
            <a:stCxn id="59398" idx="2"/>
            <a:endCxn id="59400" idx="0"/>
          </p:cNvCxnSpPr>
          <p:nvPr/>
        </p:nvCxnSpPr>
        <p:spPr bwMode="auto">
          <a:xfrm>
            <a:off x="5791200" y="2743200"/>
            <a:ext cx="0"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9409" name="AutoShape 101"/>
          <p:cNvCxnSpPr>
            <a:cxnSpLocks noChangeShapeType="1"/>
            <a:stCxn id="59400" idx="2"/>
            <a:endCxn id="59401" idx="0"/>
          </p:cNvCxnSpPr>
          <p:nvPr/>
        </p:nvCxnSpPr>
        <p:spPr bwMode="auto">
          <a:xfrm>
            <a:off x="5791200" y="3657600"/>
            <a:ext cx="0"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9410" name="AutoShape 102"/>
          <p:cNvCxnSpPr>
            <a:cxnSpLocks noChangeShapeType="1"/>
            <a:stCxn id="59401" idx="2"/>
            <a:endCxn id="59402" idx="0"/>
          </p:cNvCxnSpPr>
          <p:nvPr/>
        </p:nvCxnSpPr>
        <p:spPr bwMode="auto">
          <a:xfrm>
            <a:off x="5791200" y="4572000"/>
            <a:ext cx="0"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9411" name="AutoShape 103"/>
          <p:cNvCxnSpPr>
            <a:cxnSpLocks noChangeShapeType="1"/>
            <a:stCxn id="59402" idx="2"/>
            <a:endCxn id="59403" idx="0"/>
          </p:cNvCxnSpPr>
          <p:nvPr/>
        </p:nvCxnSpPr>
        <p:spPr bwMode="auto">
          <a:xfrm>
            <a:off x="5791200" y="5486400"/>
            <a:ext cx="0" cy="3048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9412" name="AutoShape 104"/>
          <p:cNvCxnSpPr>
            <a:cxnSpLocks noChangeShapeType="1"/>
            <a:stCxn id="59403" idx="3"/>
            <a:endCxn id="59394" idx="2"/>
          </p:cNvCxnSpPr>
          <p:nvPr/>
        </p:nvCxnSpPr>
        <p:spPr bwMode="auto">
          <a:xfrm>
            <a:off x="6629400" y="6096000"/>
            <a:ext cx="9144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59413" name="AutoShape 105"/>
          <p:cNvCxnSpPr>
            <a:cxnSpLocks noChangeShapeType="1"/>
            <a:stCxn id="59397" idx="2"/>
            <a:endCxn id="59400" idx="0"/>
          </p:cNvCxnSpPr>
          <p:nvPr/>
        </p:nvCxnSpPr>
        <p:spPr bwMode="auto">
          <a:xfrm rot="16200000" flipH="1">
            <a:off x="4686300" y="1943100"/>
            <a:ext cx="228600" cy="19812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59414" name="AutoShape 106"/>
          <p:cNvCxnSpPr>
            <a:cxnSpLocks noChangeShapeType="1"/>
            <a:stCxn id="59399" idx="2"/>
            <a:endCxn id="59400" idx="0"/>
          </p:cNvCxnSpPr>
          <p:nvPr/>
        </p:nvCxnSpPr>
        <p:spPr bwMode="auto">
          <a:xfrm rot="5400000">
            <a:off x="6705600" y="1905000"/>
            <a:ext cx="228600" cy="20574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5941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EE489C4-F881-4070-BDEE-4E4B1338B144}" type="slidenum">
              <a:rPr lang="en-US" altLang="en-US" sz="1000">
                <a:solidFill>
                  <a:srgbClr val="000000"/>
                </a:solidFill>
              </a:rPr>
              <a:pPr/>
              <a:t>22</a:t>
            </a:fld>
            <a:endParaRPr lang="en-US" altLang="en-US" sz="1000">
              <a:solidFill>
                <a:srgbClr val="000000"/>
              </a:solidFill>
            </a:endParaRPr>
          </a:p>
        </p:txBody>
      </p:sp>
    </p:spTree>
    <p:custDataLst>
      <p:tags r:id="rId1"/>
    </p:custDataLst>
  </p:cSld>
  <p:clrMapOvr>
    <a:masterClrMapping/>
  </p:clrMapOvr>
  <p:transition advTm="24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Oval 4"/>
          <p:cNvSpPr>
            <a:spLocks noChangeArrowheads="1"/>
          </p:cNvSpPr>
          <p:nvPr/>
        </p:nvSpPr>
        <p:spPr bwMode="auto">
          <a:xfrm>
            <a:off x="1676400" y="876300"/>
            <a:ext cx="381000" cy="3810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1</a:t>
            </a:r>
          </a:p>
        </p:txBody>
      </p:sp>
      <p:sp>
        <p:nvSpPr>
          <p:cNvPr id="61442" name="Rectangle 5"/>
          <p:cNvSpPr>
            <a:spLocks noChangeArrowheads="1"/>
          </p:cNvSpPr>
          <p:nvPr/>
        </p:nvSpPr>
        <p:spPr bwMode="auto">
          <a:xfrm>
            <a:off x="3848100" y="762000"/>
            <a:ext cx="1676400" cy="6096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Examine </a:t>
            </a:r>
          </a:p>
          <a:p>
            <a:pPr algn="ctr"/>
            <a:r>
              <a:rPr lang="en-US" altLang="en-US" sz="1800"/>
              <a:t>Patient</a:t>
            </a:r>
          </a:p>
        </p:txBody>
      </p:sp>
      <p:sp>
        <p:nvSpPr>
          <p:cNvPr id="61443" name="AutoShape 6"/>
          <p:cNvSpPr>
            <a:spLocks noChangeArrowheads="1"/>
          </p:cNvSpPr>
          <p:nvPr/>
        </p:nvSpPr>
        <p:spPr bwMode="auto">
          <a:xfrm>
            <a:off x="4114800" y="1828800"/>
            <a:ext cx="1143000" cy="990600"/>
          </a:xfrm>
          <a:prstGeom prst="flowChartDecision">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Order</a:t>
            </a:r>
          </a:p>
          <a:p>
            <a:pPr algn="ctr"/>
            <a:r>
              <a:rPr lang="en-US" altLang="en-US" sz="1800"/>
              <a:t>Req?</a:t>
            </a:r>
          </a:p>
        </p:txBody>
      </p:sp>
      <p:sp>
        <p:nvSpPr>
          <p:cNvPr id="61444" name="Rectangle 7"/>
          <p:cNvSpPr>
            <a:spLocks noChangeArrowheads="1"/>
          </p:cNvSpPr>
          <p:nvPr/>
        </p:nvSpPr>
        <p:spPr bwMode="auto">
          <a:xfrm>
            <a:off x="5943600" y="2019300"/>
            <a:ext cx="1676400" cy="6096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Write order</a:t>
            </a:r>
          </a:p>
        </p:txBody>
      </p:sp>
      <p:sp>
        <p:nvSpPr>
          <p:cNvPr id="61445" name="Rectangle 8"/>
          <p:cNvSpPr>
            <a:spLocks noChangeArrowheads="1"/>
          </p:cNvSpPr>
          <p:nvPr/>
        </p:nvSpPr>
        <p:spPr bwMode="auto">
          <a:xfrm>
            <a:off x="5029200" y="3276600"/>
            <a:ext cx="1676400" cy="6096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Dictate</a:t>
            </a:r>
          </a:p>
          <a:p>
            <a:pPr algn="ctr"/>
            <a:r>
              <a:rPr lang="en-US" altLang="en-US" sz="1800"/>
              <a:t>clinic note</a:t>
            </a:r>
          </a:p>
        </p:txBody>
      </p:sp>
      <p:sp>
        <p:nvSpPr>
          <p:cNvPr id="61446" name="Rectangle 9"/>
          <p:cNvSpPr>
            <a:spLocks noChangeArrowheads="1"/>
          </p:cNvSpPr>
          <p:nvPr/>
        </p:nvSpPr>
        <p:spPr bwMode="auto">
          <a:xfrm>
            <a:off x="2590800" y="3276600"/>
            <a:ext cx="1676400" cy="6096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Educate patient</a:t>
            </a:r>
          </a:p>
        </p:txBody>
      </p:sp>
      <p:sp>
        <p:nvSpPr>
          <p:cNvPr id="61447" name="Rectangle 10"/>
          <p:cNvSpPr>
            <a:spLocks noChangeArrowheads="1"/>
          </p:cNvSpPr>
          <p:nvPr/>
        </p:nvSpPr>
        <p:spPr bwMode="auto">
          <a:xfrm>
            <a:off x="3848100" y="4343400"/>
            <a:ext cx="1676400" cy="609600"/>
          </a:xfrm>
          <a:prstGeom prst="rect">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Visit closed</a:t>
            </a:r>
          </a:p>
        </p:txBody>
      </p:sp>
      <p:sp>
        <p:nvSpPr>
          <p:cNvPr id="61448" name="AutoShape 12"/>
          <p:cNvSpPr>
            <a:spLocks noChangeArrowheads="1"/>
          </p:cNvSpPr>
          <p:nvPr/>
        </p:nvSpPr>
        <p:spPr bwMode="auto">
          <a:xfrm>
            <a:off x="609600" y="4381500"/>
            <a:ext cx="1828800" cy="533400"/>
          </a:xfrm>
          <a:prstGeom prst="flowChartTerminator">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Patient co-pay</a:t>
            </a:r>
          </a:p>
          <a:p>
            <a:pPr algn="ctr"/>
            <a:r>
              <a:rPr lang="en-US" altLang="en-US" sz="1800"/>
              <a:t>&amp; exit </a:t>
            </a:r>
          </a:p>
        </p:txBody>
      </p:sp>
      <p:sp>
        <p:nvSpPr>
          <p:cNvPr id="61449" name="AutoShape 13"/>
          <p:cNvSpPr>
            <a:spLocks noChangeArrowheads="1"/>
          </p:cNvSpPr>
          <p:nvPr/>
        </p:nvSpPr>
        <p:spPr bwMode="auto">
          <a:xfrm>
            <a:off x="3771900" y="5410200"/>
            <a:ext cx="1828800" cy="533400"/>
          </a:xfrm>
          <a:prstGeom prst="flowChartTerminator">
            <a:avLst/>
          </a:prstGeom>
          <a:solidFill>
            <a:schemeClr val="accent1"/>
          </a:solidFill>
          <a:ln w="9525">
            <a:solidFill>
              <a:schemeClr val="tx1"/>
            </a:solidFill>
            <a:miter lim="800000"/>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Re-file chart</a:t>
            </a:r>
          </a:p>
        </p:txBody>
      </p:sp>
      <p:sp>
        <p:nvSpPr>
          <p:cNvPr id="61450" name="Oval 14"/>
          <p:cNvSpPr>
            <a:spLocks noChangeArrowheads="1"/>
          </p:cNvSpPr>
          <p:nvPr/>
        </p:nvSpPr>
        <p:spPr bwMode="auto">
          <a:xfrm>
            <a:off x="7620000" y="3390900"/>
            <a:ext cx="381000" cy="381000"/>
          </a:xfrm>
          <a:prstGeom prst="ellipse">
            <a:avLst/>
          </a:prstGeom>
          <a:solidFill>
            <a:schemeClr val="accent1"/>
          </a:solidFill>
          <a:ln w="9525">
            <a:solidFill>
              <a:schemeClr val="tx1"/>
            </a:solidFill>
            <a:round/>
            <a:headEnd/>
            <a:tailEnd/>
          </a:ln>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a:r>
              <a:rPr lang="en-US" altLang="en-US" sz="1800"/>
              <a:t>2</a:t>
            </a:r>
          </a:p>
        </p:txBody>
      </p:sp>
      <p:sp>
        <p:nvSpPr>
          <p:cNvPr id="61451" name="Text Box 15"/>
          <p:cNvSpPr txBox="1">
            <a:spLocks noChangeArrowheads="1"/>
          </p:cNvSpPr>
          <p:nvPr/>
        </p:nvSpPr>
        <p:spPr bwMode="auto">
          <a:xfrm>
            <a:off x="6842125" y="3886200"/>
            <a:ext cx="23018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600"/>
              <a:t>2 – another process not in scope</a:t>
            </a:r>
          </a:p>
        </p:txBody>
      </p:sp>
      <p:cxnSp>
        <p:nvCxnSpPr>
          <p:cNvPr id="61452" name="AutoShape 16"/>
          <p:cNvCxnSpPr>
            <a:cxnSpLocks noChangeShapeType="1"/>
            <a:stCxn id="61442" idx="2"/>
            <a:endCxn id="61443" idx="0"/>
          </p:cNvCxnSpPr>
          <p:nvPr/>
        </p:nvCxnSpPr>
        <p:spPr bwMode="auto">
          <a:xfrm>
            <a:off x="4686300" y="1371600"/>
            <a:ext cx="0" cy="4572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453" name="AutoShape 17"/>
          <p:cNvCxnSpPr>
            <a:cxnSpLocks noChangeShapeType="1"/>
            <a:stCxn id="61443" idx="3"/>
            <a:endCxn id="61444" idx="1"/>
          </p:cNvCxnSpPr>
          <p:nvPr/>
        </p:nvCxnSpPr>
        <p:spPr bwMode="auto">
          <a:xfrm>
            <a:off x="5257800" y="2324100"/>
            <a:ext cx="6858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454" name="AutoShape 18"/>
          <p:cNvCxnSpPr>
            <a:cxnSpLocks noChangeShapeType="1"/>
            <a:stCxn id="61443" idx="2"/>
            <a:endCxn id="61446" idx="0"/>
          </p:cNvCxnSpPr>
          <p:nvPr/>
        </p:nvCxnSpPr>
        <p:spPr bwMode="auto">
          <a:xfrm rot="5400000">
            <a:off x="3829050" y="2419350"/>
            <a:ext cx="457200" cy="12573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61455" name="AutoShape 19"/>
          <p:cNvCxnSpPr>
            <a:cxnSpLocks noChangeShapeType="1"/>
            <a:stCxn id="61443" idx="2"/>
            <a:endCxn id="61445" idx="0"/>
          </p:cNvCxnSpPr>
          <p:nvPr/>
        </p:nvCxnSpPr>
        <p:spPr bwMode="auto">
          <a:xfrm rot="16200000" flipH="1">
            <a:off x="5048250" y="2457450"/>
            <a:ext cx="457200" cy="11811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61456" name="AutoShape 20"/>
          <p:cNvCxnSpPr>
            <a:cxnSpLocks noChangeShapeType="1"/>
            <a:stCxn id="61445" idx="3"/>
            <a:endCxn id="61450" idx="2"/>
          </p:cNvCxnSpPr>
          <p:nvPr/>
        </p:nvCxnSpPr>
        <p:spPr bwMode="auto">
          <a:xfrm>
            <a:off x="6705600" y="3581400"/>
            <a:ext cx="9144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457" name="AutoShape 21"/>
          <p:cNvCxnSpPr>
            <a:cxnSpLocks noChangeShapeType="1"/>
            <a:stCxn id="61446" idx="2"/>
            <a:endCxn id="61447" idx="0"/>
          </p:cNvCxnSpPr>
          <p:nvPr/>
        </p:nvCxnSpPr>
        <p:spPr bwMode="auto">
          <a:xfrm rot="16200000" flipH="1">
            <a:off x="3829050" y="3486150"/>
            <a:ext cx="457200" cy="12573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61458" name="AutoShape 22"/>
          <p:cNvCxnSpPr>
            <a:cxnSpLocks noChangeShapeType="1"/>
            <a:stCxn id="61445" idx="2"/>
            <a:endCxn id="61447" idx="0"/>
          </p:cNvCxnSpPr>
          <p:nvPr/>
        </p:nvCxnSpPr>
        <p:spPr bwMode="auto">
          <a:xfrm rot="5400000">
            <a:off x="5048250" y="3524250"/>
            <a:ext cx="457200" cy="1181100"/>
          </a:xfrm>
          <a:prstGeom prst="bentConnector3">
            <a:avLst>
              <a:gd name="adj1" fmla="val 50000"/>
            </a:avLst>
          </a:prstGeom>
          <a:noFill/>
          <a:ln w="9525">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61459" name="AutoShape 23"/>
          <p:cNvCxnSpPr>
            <a:cxnSpLocks noChangeShapeType="1"/>
            <a:stCxn id="61447" idx="1"/>
            <a:endCxn id="61448" idx="3"/>
          </p:cNvCxnSpPr>
          <p:nvPr/>
        </p:nvCxnSpPr>
        <p:spPr bwMode="auto">
          <a:xfrm flipH="1">
            <a:off x="2438400" y="4648200"/>
            <a:ext cx="14097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460" name="AutoShape 24"/>
          <p:cNvCxnSpPr>
            <a:cxnSpLocks noChangeShapeType="1"/>
            <a:stCxn id="61447" idx="2"/>
            <a:endCxn id="61449" idx="0"/>
          </p:cNvCxnSpPr>
          <p:nvPr/>
        </p:nvCxnSpPr>
        <p:spPr bwMode="auto">
          <a:xfrm>
            <a:off x="4686300" y="4953000"/>
            <a:ext cx="0" cy="45720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61461" name="AutoShape 25"/>
          <p:cNvCxnSpPr>
            <a:cxnSpLocks noChangeShapeType="1"/>
            <a:stCxn id="61441" idx="6"/>
            <a:endCxn id="61442" idx="1"/>
          </p:cNvCxnSpPr>
          <p:nvPr/>
        </p:nvCxnSpPr>
        <p:spPr bwMode="auto">
          <a:xfrm>
            <a:off x="2057400" y="1066800"/>
            <a:ext cx="1790700" cy="0"/>
          </a:xfrm>
          <a:prstGeom prst="straightConnector1">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61462"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D6730E07-BE93-42B1-AAB5-D486F9253C70}" type="slidenum">
              <a:rPr lang="en-US" altLang="en-US" sz="1000">
                <a:solidFill>
                  <a:srgbClr val="000000"/>
                </a:solidFill>
              </a:rPr>
              <a:pPr/>
              <a:t>23</a:t>
            </a:fld>
            <a:endParaRPr lang="en-US" altLang="en-US" sz="1000">
              <a:solidFill>
                <a:srgbClr val="000000"/>
              </a:solidFill>
            </a:endParaRPr>
          </a:p>
        </p:txBody>
      </p:sp>
    </p:spTree>
    <p:custDataLst>
      <p:tags r:id="rId1"/>
    </p:custDataLst>
  </p:cSld>
  <p:clrMapOvr>
    <a:masterClrMapping/>
  </p:clrMapOvr>
  <p:transition advTm="33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p:txBody>
          <a:bodyPr/>
          <a:lstStyle/>
          <a:p>
            <a:r>
              <a:rPr lang="en-US" altLang="en-US" dirty="0" smtClean="0"/>
              <a:t>Summary</a:t>
            </a:r>
            <a:endParaRPr lang="en-US" altLang="en-US" dirty="0" smtClean="0"/>
          </a:p>
        </p:txBody>
      </p:sp>
      <p:sp>
        <p:nvSpPr>
          <p:cNvPr id="63490" name="Rectangle 3"/>
          <p:cNvSpPr>
            <a:spLocks noGrp="1" noChangeArrowheads="1"/>
          </p:cNvSpPr>
          <p:nvPr>
            <p:ph idx="1"/>
          </p:nvPr>
        </p:nvSpPr>
        <p:spPr/>
        <p:txBody>
          <a:bodyPr/>
          <a:lstStyle/>
          <a:p>
            <a:pPr>
              <a:lnSpc>
                <a:spcPct val="110000"/>
              </a:lnSpc>
            </a:pPr>
            <a:r>
              <a:rPr lang="en-US" altLang="en-US" sz="2400" dirty="0" smtClean="0"/>
              <a:t>So far we have </a:t>
            </a:r>
          </a:p>
          <a:p>
            <a:pPr lvl="1">
              <a:lnSpc>
                <a:spcPct val="110000"/>
              </a:lnSpc>
            </a:pPr>
            <a:r>
              <a:rPr lang="en-US" altLang="en-US" sz="2000" dirty="0" smtClean="0"/>
              <a:t>Described the value of process diagrams</a:t>
            </a:r>
          </a:p>
          <a:p>
            <a:pPr lvl="1">
              <a:lnSpc>
                <a:spcPct val="110000"/>
              </a:lnSpc>
            </a:pPr>
            <a:r>
              <a:rPr lang="en-US" altLang="en-US" sz="2000" dirty="0" smtClean="0"/>
              <a:t>Given an example list of the process steps from a healthcare scenario</a:t>
            </a:r>
          </a:p>
          <a:p>
            <a:pPr lvl="1">
              <a:lnSpc>
                <a:spcPct val="110000"/>
              </a:lnSpc>
            </a:pPr>
            <a:r>
              <a:rPr lang="en-US" altLang="en-US" sz="2000" dirty="0" smtClean="0"/>
              <a:t>Described basic flowchart symbols</a:t>
            </a:r>
          </a:p>
          <a:p>
            <a:pPr>
              <a:lnSpc>
                <a:spcPct val="110000"/>
              </a:lnSpc>
            </a:pPr>
            <a:endParaRPr lang="en-US" altLang="en-US" sz="2400" dirty="0" smtClean="0"/>
          </a:p>
          <a:p>
            <a:pPr>
              <a:lnSpc>
                <a:spcPct val="80000"/>
              </a:lnSpc>
            </a:pPr>
            <a:endParaRPr lang="en-US" altLang="en-US" sz="2400" dirty="0" smtClean="0"/>
          </a:p>
        </p:txBody>
      </p:sp>
      <p:sp>
        <p:nvSpPr>
          <p:cNvPr id="6349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8D1CEBD-DE09-493F-A8A6-B89010BE7493}" type="slidenum">
              <a:rPr lang="en-US" altLang="en-US" sz="1000">
                <a:solidFill>
                  <a:srgbClr val="000000"/>
                </a:solidFill>
              </a:rPr>
              <a:pPr/>
              <a:t>24</a:t>
            </a:fld>
            <a:endParaRPr lang="en-US" altLang="en-US" sz="1000">
              <a:solidFill>
                <a:srgbClr val="000000"/>
              </a:solidFill>
            </a:endParaRPr>
          </a:p>
        </p:txBody>
      </p:sp>
    </p:spTree>
    <p:custDataLst>
      <p:tags r:id="rId1"/>
    </p:custDataLst>
    <p:extLst>
      <p:ext uri="{BB962C8B-B14F-4D97-AF65-F5344CB8AC3E}">
        <p14:creationId xmlns:p14="http://schemas.microsoft.com/office/powerpoint/2010/main" val="715521260"/>
      </p:ext>
    </p:extLst>
  </p:cSld>
  <p:clrMapOvr>
    <a:masterClrMapping/>
  </p:clrMapOvr>
  <p:transition advTm="4400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4"/>
          <p:cNvSpPr>
            <a:spLocks noGrp="1" noChangeArrowheads="1"/>
          </p:cNvSpPr>
          <p:nvPr>
            <p:ph type="title"/>
          </p:nvPr>
        </p:nvSpPr>
        <p:spPr>
          <a:xfrm>
            <a:off x="457200" y="2590800"/>
            <a:ext cx="8229600" cy="1143000"/>
          </a:xfrm>
        </p:spPr>
        <p:txBody>
          <a:bodyPr/>
          <a:lstStyle/>
          <a:p>
            <a:pPr eaLnBrk="1" hangingPunct="1"/>
            <a:r>
              <a:rPr lang="en-US" altLang="en-US" smtClean="0"/>
              <a:t>Process Mapping Concepts</a:t>
            </a:r>
          </a:p>
        </p:txBody>
      </p:sp>
      <p:sp>
        <p:nvSpPr>
          <p:cNvPr id="1126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fld id="{411C3C0B-9EB2-4D95-BC2C-752A6D2A3B9E}" type="slidenum">
              <a:rPr lang="en-US" altLang="en-US" sz="1000">
                <a:solidFill>
                  <a:srgbClr val="000000"/>
                </a:solidFill>
              </a:rPr>
              <a:pPr>
                <a:spcBef>
                  <a:spcPct val="0"/>
                </a:spcBef>
                <a:buFontTx/>
                <a:buNone/>
              </a:pPr>
              <a:t>25</a:t>
            </a:fld>
            <a:endParaRPr lang="en-US" altLang="en-US" sz="1000">
              <a:solidFill>
                <a:srgbClr val="000000"/>
              </a:solidFill>
            </a:endParaRPr>
          </a:p>
        </p:txBody>
      </p:sp>
    </p:spTree>
    <p:custDataLst>
      <p:tags r:id="rId1"/>
    </p:custDataLst>
    <p:extLst>
      <p:ext uri="{BB962C8B-B14F-4D97-AF65-F5344CB8AC3E}">
        <p14:creationId xmlns:p14="http://schemas.microsoft.com/office/powerpoint/2010/main" val="36621857"/>
      </p:ext>
    </p:extLst>
  </p:cSld>
  <p:clrMapOvr>
    <a:masterClrMapping/>
  </p:clrMapOvr>
  <p:transition advTm="48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body" idx="4294967295"/>
          </p:nvPr>
        </p:nvSpPr>
        <p:spPr>
          <a:xfrm>
            <a:off x="457200" y="609600"/>
            <a:ext cx="8153400" cy="3200400"/>
          </a:xfrm>
        </p:spPr>
        <p:txBody>
          <a:bodyPr/>
          <a:lstStyle/>
          <a:p>
            <a:pPr eaLnBrk="1" hangingPunct="1">
              <a:buFontTx/>
              <a:buNone/>
            </a:pPr>
            <a:r>
              <a:rPr lang="en-US" altLang="en-US" sz="4400" b="1" smtClean="0"/>
              <a:t>Model</a:t>
            </a:r>
            <a:r>
              <a:rPr lang="en-US" altLang="en-US" smtClean="0"/>
              <a:t>: a representation of reality</a:t>
            </a:r>
          </a:p>
          <a:p>
            <a:pPr eaLnBrk="1" hangingPunct="1">
              <a:buFontTx/>
              <a:buNone/>
            </a:pPr>
            <a:endParaRPr lang="en-US" altLang="en-US" sz="1200" i="1" smtClean="0"/>
          </a:p>
          <a:p>
            <a:pPr eaLnBrk="1" hangingPunct="1">
              <a:buFontTx/>
              <a:buNone/>
            </a:pPr>
            <a:r>
              <a:rPr lang="ja-JP" altLang="en-US" i="1" smtClean="0"/>
              <a:t>“</a:t>
            </a:r>
            <a:r>
              <a:rPr lang="en-US" altLang="ja-JP" smtClean="0"/>
              <a:t>Essentially, all models are wrong, but some are useful</a:t>
            </a:r>
            <a:r>
              <a:rPr lang="en-US" altLang="ja-JP" i="1" smtClean="0"/>
              <a:t>.</a:t>
            </a:r>
            <a:r>
              <a:rPr lang="ja-JP" altLang="en-US" i="1" smtClean="0"/>
              <a:t>”</a:t>
            </a:r>
            <a:r>
              <a:rPr lang="en-US" altLang="ja-JP" smtClean="0"/>
              <a:t> 			</a:t>
            </a:r>
          </a:p>
          <a:p>
            <a:pPr eaLnBrk="1" hangingPunct="1">
              <a:buFontTx/>
              <a:buNone/>
            </a:pPr>
            <a:r>
              <a:rPr lang="en-US" altLang="en-US" smtClean="0"/>
              <a:t>						</a:t>
            </a:r>
            <a:r>
              <a:rPr lang="en-US" altLang="en-US" sz="2400" smtClean="0">
                <a:latin typeface="Courier New" panose="02070309020205020404" pitchFamily="49" charset="0"/>
              </a:rPr>
              <a:t>-</a:t>
            </a:r>
            <a:r>
              <a:rPr lang="en-US" altLang="en-US" sz="1600" smtClean="0"/>
              <a:t>George Box, industrial statistician</a:t>
            </a:r>
          </a:p>
        </p:txBody>
      </p:sp>
      <p:sp>
        <p:nvSpPr>
          <p:cNvPr id="13314"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fld id="{1B98581A-A302-4E61-8B92-9AA3A828144A}" type="slidenum">
              <a:rPr lang="en-US" altLang="en-US" sz="1000">
                <a:solidFill>
                  <a:srgbClr val="000000"/>
                </a:solidFill>
              </a:rPr>
              <a:pPr>
                <a:spcBef>
                  <a:spcPct val="0"/>
                </a:spcBef>
                <a:buFontTx/>
                <a:buNone/>
              </a:pPr>
              <a:t>26</a:t>
            </a:fld>
            <a:endParaRPr lang="en-US" altLang="en-US" sz="1000">
              <a:solidFill>
                <a:srgbClr val="000000"/>
              </a:solidFill>
            </a:endParaRPr>
          </a:p>
        </p:txBody>
      </p:sp>
      <p:pic>
        <p:nvPicPr>
          <p:cNvPr id="1331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3048000"/>
            <a:ext cx="2190750"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TextBox 1"/>
          <p:cNvSpPr txBox="1">
            <a:spLocks noChangeArrowheads="1"/>
          </p:cNvSpPr>
          <p:nvPr/>
        </p:nvSpPr>
        <p:spPr bwMode="auto">
          <a:xfrm>
            <a:off x="2971800" y="5538788"/>
            <a:ext cx="2657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200"/>
              <a:t>Public domain photograph </a:t>
            </a:r>
          </a:p>
          <a:p>
            <a:pPr eaLnBrk="1" hangingPunct="1">
              <a:spcBef>
                <a:spcPct val="0"/>
              </a:spcBef>
              <a:buFontTx/>
              <a:buNone/>
            </a:pPr>
            <a:r>
              <a:rPr lang="en-US" altLang="en-US" sz="1200"/>
              <a:t>obtained from http://en.wikipedia.org</a:t>
            </a:r>
          </a:p>
        </p:txBody>
      </p:sp>
    </p:spTree>
    <p:custDataLst>
      <p:tags r:id="rId1"/>
    </p:custDataLst>
    <p:extLst>
      <p:ext uri="{BB962C8B-B14F-4D97-AF65-F5344CB8AC3E}">
        <p14:creationId xmlns:p14="http://schemas.microsoft.com/office/powerpoint/2010/main" val="3300441388"/>
      </p:ext>
    </p:extLst>
  </p:cSld>
  <p:clrMapOvr>
    <a:masterClrMapping/>
  </p:clrMapOvr>
  <p:transition advTm="9100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8"/>
          <p:cNvSpPr txBox="1">
            <a:spLocks noChangeArrowheads="1"/>
          </p:cNvSpPr>
          <p:nvPr/>
        </p:nvSpPr>
        <p:spPr bwMode="auto">
          <a:xfrm>
            <a:off x="292100" y="5446713"/>
            <a:ext cx="8474075"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800" dirty="0"/>
              <a:t>Models represent different aspects and features of reality. </a:t>
            </a:r>
            <a:endParaRPr lang="en-US" altLang="en-US" sz="1800" dirty="0" smtClean="0"/>
          </a:p>
          <a:p>
            <a:pPr eaLnBrk="1" hangingPunct="1">
              <a:spcBef>
                <a:spcPct val="0"/>
              </a:spcBef>
              <a:buFontTx/>
              <a:buNone/>
            </a:pPr>
            <a:r>
              <a:rPr lang="en-US" altLang="en-US" sz="1800" dirty="0" smtClean="0"/>
              <a:t>Models </a:t>
            </a:r>
            <a:r>
              <a:rPr lang="en-US" altLang="en-US" sz="1800" dirty="0"/>
              <a:t>can have differing levels of detail, and represent different perspectives. </a:t>
            </a:r>
            <a:r>
              <a:rPr lang="en-US" altLang="en-US" sz="1800" dirty="0">
                <a:solidFill>
                  <a:srgbClr val="FF0000"/>
                </a:solidFill>
              </a:rPr>
              <a:t>The best model is the one that communicates the needed information accurately.</a:t>
            </a:r>
          </a:p>
        </p:txBody>
      </p:sp>
      <p:sp>
        <p:nvSpPr>
          <p:cNvPr id="15362"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fld id="{21CFE8D1-DED7-477D-A191-F9C6EBFD501E}" type="slidenum">
              <a:rPr lang="en-US" altLang="en-US" sz="1000">
                <a:solidFill>
                  <a:srgbClr val="000000"/>
                </a:solidFill>
              </a:rPr>
              <a:pPr>
                <a:spcBef>
                  <a:spcPct val="0"/>
                </a:spcBef>
                <a:buFontTx/>
                <a:buNone/>
              </a:pPr>
              <a:t>27</a:t>
            </a:fld>
            <a:endParaRPr lang="en-US" altLang="en-US" sz="1000">
              <a:solidFill>
                <a:srgbClr val="000000"/>
              </a:solidFill>
            </a:endParaRPr>
          </a:p>
        </p:txBody>
      </p:sp>
      <p:sp>
        <p:nvSpPr>
          <p:cNvPr id="15363" name="Rectangle 4"/>
          <p:cNvSpPr>
            <a:spLocks noGrp="1" noChangeArrowheads="1"/>
          </p:cNvSpPr>
          <p:nvPr>
            <p:ph type="title"/>
          </p:nvPr>
        </p:nvSpPr>
        <p:spPr/>
        <p:txBody>
          <a:bodyPr/>
          <a:lstStyle/>
          <a:p>
            <a:pPr eaLnBrk="1" hangingPunct="1"/>
            <a:r>
              <a:rPr lang="en-US" altLang="en-US" smtClean="0"/>
              <a:t>Different Models</a:t>
            </a:r>
          </a:p>
        </p:txBody>
      </p:sp>
      <p:sp>
        <p:nvSpPr>
          <p:cNvPr id="15364" name="TextBox 2"/>
          <p:cNvSpPr txBox="1">
            <a:spLocks noChangeArrowheads="1"/>
          </p:cNvSpPr>
          <p:nvPr/>
        </p:nvSpPr>
        <p:spPr bwMode="auto">
          <a:xfrm>
            <a:off x="288925" y="4800600"/>
            <a:ext cx="71834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eaLnBrk="1" hangingPunct="1">
              <a:spcBef>
                <a:spcPct val="0"/>
              </a:spcBef>
              <a:buFontTx/>
              <a:buNone/>
            </a:pPr>
            <a:r>
              <a:rPr lang="en-US" altLang="en-US" sz="1200"/>
              <a:t>(Left) Public domain photograph by Hannes Grobe, (Right) Public domain photograph by </a:t>
            </a:r>
            <a:r>
              <a:rPr lang="en-US" altLang="en-US" sz="1200">
                <a:hlinkClick r:id="rId4" action="ppaction://hlinkfile" tooltip="User:Bananenfalter"/>
              </a:rPr>
              <a:t>Bananenfalter</a:t>
            </a:r>
            <a:endParaRPr lang="en-US" altLang="en-US" sz="1200"/>
          </a:p>
          <a:p>
            <a:pPr eaLnBrk="1" hangingPunct="1">
              <a:spcBef>
                <a:spcPct val="0"/>
              </a:spcBef>
              <a:buFontTx/>
              <a:buNone/>
            </a:pPr>
            <a:r>
              <a:rPr lang="en-US" altLang="en-US" sz="1200"/>
              <a:t>obtained from http://commons.wikimedia.org/wiki</a:t>
            </a:r>
          </a:p>
        </p:txBody>
      </p:sp>
      <p:pic>
        <p:nvPicPr>
          <p:cNvPr id="15365"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352550"/>
            <a:ext cx="2316163"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9138" y="1497013"/>
            <a:ext cx="3581400"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val="1982647412"/>
      </p:ext>
    </p:extLst>
  </p:cSld>
  <p:clrMapOvr>
    <a:masterClrMapping/>
  </p:clrMapOvr>
  <p:transition advTm="5100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pPr eaLnBrk="1" hangingPunct="1"/>
            <a:r>
              <a:rPr lang="en-US" altLang="en-US" sz="3600" dirty="0" smtClean="0"/>
              <a:t>Process Diagrams as Abstracts and Templates</a:t>
            </a:r>
          </a:p>
        </p:txBody>
      </p:sp>
      <p:sp>
        <p:nvSpPr>
          <p:cNvPr id="19458" name="Rectangle 3"/>
          <p:cNvSpPr>
            <a:spLocks noGrp="1" noChangeArrowheads="1"/>
          </p:cNvSpPr>
          <p:nvPr>
            <p:ph idx="1"/>
          </p:nvPr>
        </p:nvSpPr>
        <p:spPr/>
        <p:txBody>
          <a:bodyPr/>
          <a:lstStyle/>
          <a:p>
            <a:pPr eaLnBrk="1" hangingPunct="1">
              <a:lnSpc>
                <a:spcPct val="80000"/>
              </a:lnSpc>
            </a:pPr>
            <a:r>
              <a:rPr lang="en-US" altLang="en-US" sz="2800" dirty="0" smtClean="0"/>
              <a:t>Some process diagrams are used to visualize the sequence of tasks and to </a:t>
            </a:r>
            <a:r>
              <a:rPr lang="en-US" altLang="en-US" sz="2800" dirty="0" smtClean="0">
                <a:solidFill>
                  <a:srgbClr val="FF0000"/>
                </a:solidFill>
              </a:rPr>
              <a:t>identify tasks that are inefficient</a:t>
            </a:r>
          </a:p>
          <a:p>
            <a:pPr lvl="1" eaLnBrk="1" hangingPunct="1">
              <a:lnSpc>
                <a:spcPct val="80000"/>
              </a:lnSpc>
            </a:pPr>
            <a:r>
              <a:rPr lang="en-US" altLang="en-US" sz="2400" dirty="0" smtClean="0"/>
              <a:t>Process diagram used as an abstraction</a:t>
            </a:r>
          </a:p>
          <a:p>
            <a:pPr eaLnBrk="1" hangingPunct="1">
              <a:lnSpc>
                <a:spcPct val="80000"/>
              </a:lnSpc>
            </a:pPr>
            <a:r>
              <a:rPr lang="en-US" altLang="en-US" sz="2800" dirty="0" smtClean="0"/>
              <a:t>Some process maps are used as </a:t>
            </a:r>
            <a:r>
              <a:rPr lang="en-US" altLang="en-US" sz="2800" dirty="0" smtClean="0">
                <a:solidFill>
                  <a:srgbClr val="FF0000"/>
                </a:solidFill>
              </a:rPr>
              <a:t>templates</a:t>
            </a:r>
            <a:r>
              <a:rPr lang="en-US" altLang="en-US" sz="2800" dirty="0" smtClean="0"/>
              <a:t>, </a:t>
            </a:r>
            <a:br>
              <a:rPr lang="en-US" altLang="en-US" sz="2800" dirty="0" smtClean="0"/>
            </a:br>
            <a:r>
              <a:rPr lang="en-US" altLang="en-US" sz="2800" dirty="0" smtClean="0"/>
              <a:t>for example</a:t>
            </a:r>
          </a:p>
          <a:p>
            <a:pPr lvl="1" eaLnBrk="1" hangingPunct="1">
              <a:lnSpc>
                <a:spcPct val="80000"/>
              </a:lnSpc>
            </a:pPr>
            <a:r>
              <a:rPr lang="en-US" altLang="en-US" sz="2400" dirty="0" smtClean="0"/>
              <a:t>As part of software development </a:t>
            </a:r>
          </a:p>
          <a:p>
            <a:pPr lvl="1" eaLnBrk="1" hangingPunct="1">
              <a:lnSpc>
                <a:spcPct val="80000"/>
              </a:lnSpc>
            </a:pPr>
            <a:r>
              <a:rPr lang="en-US" altLang="en-US" sz="2400" dirty="0" smtClean="0"/>
              <a:t>As part of process redesign </a:t>
            </a:r>
          </a:p>
          <a:p>
            <a:pPr eaLnBrk="1" hangingPunct="1">
              <a:lnSpc>
                <a:spcPct val="80000"/>
              </a:lnSpc>
            </a:pPr>
            <a:r>
              <a:rPr lang="en-US" altLang="en-US" sz="2800" dirty="0" smtClean="0"/>
              <a:t>Process maps as abstracts and templates document and model the requirements </a:t>
            </a:r>
          </a:p>
          <a:p>
            <a:pPr lvl="1" eaLnBrk="1" hangingPunct="1">
              <a:lnSpc>
                <a:spcPct val="80000"/>
              </a:lnSpc>
            </a:pPr>
            <a:r>
              <a:rPr lang="en-US" altLang="en-US" sz="2400" dirty="0" smtClean="0"/>
              <a:t>Serve as </a:t>
            </a:r>
            <a:r>
              <a:rPr lang="ja-JP" altLang="en-US" sz="2400" dirty="0" smtClean="0"/>
              <a:t>“</a:t>
            </a:r>
            <a:r>
              <a:rPr lang="en-US" altLang="ja-JP" sz="2400" dirty="0" smtClean="0"/>
              <a:t>the holder of the knowledge</a:t>
            </a:r>
            <a:r>
              <a:rPr lang="ja-JP" altLang="en-US" sz="2400" dirty="0" smtClean="0"/>
              <a:t>”</a:t>
            </a:r>
            <a:r>
              <a:rPr lang="en-US" altLang="ja-JP" sz="2400" dirty="0" smtClean="0"/>
              <a:t> </a:t>
            </a:r>
            <a:endParaRPr lang="en-US" altLang="en-US" sz="2400" dirty="0" smtClean="0"/>
          </a:p>
        </p:txBody>
      </p:sp>
      <p:sp>
        <p:nvSpPr>
          <p:cNvPr id="1945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fld id="{2BC66DFD-F57E-455D-96A4-A48FC07AF3DC}" type="slidenum">
              <a:rPr lang="en-US" altLang="en-US" sz="1000">
                <a:solidFill>
                  <a:srgbClr val="000000"/>
                </a:solidFill>
              </a:rPr>
              <a:pPr>
                <a:spcBef>
                  <a:spcPct val="0"/>
                </a:spcBef>
                <a:buFontTx/>
                <a:buNone/>
              </a:pPr>
              <a:t>28</a:t>
            </a:fld>
            <a:endParaRPr lang="en-US" altLang="en-US" sz="1000">
              <a:solidFill>
                <a:srgbClr val="000000"/>
              </a:solidFill>
            </a:endParaRPr>
          </a:p>
        </p:txBody>
      </p:sp>
    </p:spTree>
    <p:custDataLst>
      <p:tags r:id="rId1"/>
    </p:custDataLst>
    <p:extLst>
      <p:ext uri="{BB962C8B-B14F-4D97-AF65-F5344CB8AC3E}">
        <p14:creationId xmlns:p14="http://schemas.microsoft.com/office/powerpoint/2010/main" val="1530215955"/>
      </p:ext>
    </p:extLst>
  </p:cSld>
  <p:clrMapOvr>
    <a:masterClrMapping/>
  </p:clrMapOvr>
  <p:transition advTm="8700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p:txBody>
          <a:bodyPr/>
          <a:lstStyle/>
          <a:p>
            <a:pPr eaLnBrk="1" hangingPunct="1"/>
            <a:r>
              <a:rPr lang="en-US" altLang="en-US" smtClean="0"/>
              <a:t>Diagramming a Process</a:t>
            </a:r>
          </a:p>
        </p:txBody>
      </p:sp>
      <p:sp>
        <p:nvSpPr>
          <p:cNvPr id="25602" name="Rectangle 3"/>
          <p:cNvSpPr>
            <a:spLocks noGrp="1" noChangeArrowheads="1"/>
          </p:cNvSpPr>
          <p:nvPr>
            <p:ph idx="1"/>
          </p:nvPr>
        </p:nvSpPr>
        <p:spPr>
          <a:xfrm>
            <a:off x="611945" y="1850231"/>
            <a:ext cx="8229600" cy="3962400"/>
          </a:xfrm>
          <a:solidFill>
            <a:srgbClr val="FFFFCC"/>
          </a:solidFill>
        </p:spPr>
        <p:txBody>
          <a:bodyPr/>
          <a:lstStyle/>
          <a:p>
            <a:pPr eaLnBrk="1" hangingPunct="1">
              <a:buFontTx/>
              <a:buNone/>
            </a:pPr>
            <a:r>
              <a:rPr lang="en-US" altLang="en-US" b="1" dirty="0" smtClean="0"/>
              <a:t>First:</a:t>
            </a:r>
            <a:r>
              <a:rPr lang="en-US" altLang="en-US" dirty="0" smtClean="0"/>
              <a:t> Identify the purpose for which the diagram will be used</a:t>
            </a:r>
          </a:p>
          <a:p>
            <a:pPr eaLnBrk="1" hangingPunct="1">
              <a:buFontTx/>
              <a:buNone/>
            </a:pPr>
            <a:r>
              <a:rPr lang="en-US" altLang="en-US" b="1" dirty="0" smtClean="0"/>
              <a:t>Second:</a:t>
            </a:r>
            <a:r>
              <a:rPr lang="en-US" altLang="en-US" dirty="0" smtClean="0"/>
              <a:t> </a:t>
            </a:r>
          </a:p>
          <a:p>
            <a:pPr lvl="1" eaLnBrk="1" hangingPunct="1"/>
            <a:r>
              <a:rPr lang="en-US" altLang="en-US" dirty="0" smtClean="0"/>
              <a:t>Get clear about which process aspects need to be visualized, choose diagram type</a:t>
            </a:r>
          </a:p>
          <a:p>
            <a:pPr lvl="1" eaLnBrk="1" hangingPunct="1"/>
            <a:r>
              <a:rPr lang="en-US" altLang="en-US" dirty="0" smtClean="0"/>
              <a:t>Decide the required detail level </a:t>
            </a:r>
          </a:p>
          <a:p>
            <a:pPr eaLnBrk="1" hangingPunct="1">
              <a:buFontTx/>
              <a:buNone/>
            </a:pPr>
            <a:r>
              <a:rPr lang="en-US" altLang="en-US" b="1" dirty="0" smtClean="0"/>
              <a:t>Third:</a:t>
            </a:r>
            <a:r>
              <a:rPr lang="en-US" altLang="en-US" dirty="0" smtClean="0"/>
              <a:t> Pick appropriate notation</a:t>
            </a:r>
            <a:endParaRPr lang="en-US" altLang="en-US" b="1" dirty="0" smtClean="0"/>
          </a:p>
        </p:txBody>
      </p:sp>
      <p:sp>
        <p:nvSpPr>
          <p:cNvPr id="2560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fld id="{1404C3AB-6173-4F60-B35C-3807C752168C}" type="slidenum">
              <a:rPr lang="en-US" altLang="en-US" sz="1000">
                <a:solidFill>
                  <a:srgbClr val="000000"/>
                </a:solidFill>
              </a:rPr>
              <a:pPr>
                <a:spcBef>
                  <a:spcPct val="0"/>
                </a:spcBef>
                <a:buFontTx/>
                <a:buNone/>
              </a:pPr>
              <a:t>29</a:t>
            </a:fld>
            <a:endParaRPr lang="en-US" altLang="en-US" sz="1000">
              <a:solidFill>
                <a:srgbClr val="000000"/>
              </a:solidFill>
            </a:endParaRPr>
          </a:p>
        </p:txBody>
      </p:sp>
    </p:spTree>
    <p:custDataLst>
      <p:tags r:id="rId1"/>
    </p:custDataLst>
    <p:extLst>
      <p:ext uri="{BB962C8B-B14F-4D97-AF65-F5344CB8AC3E}">
        <p14:creationId xmlns:p14="http://schemas.microsoft.com/office/powerpoint/2010/main" val="213167651"/>
      </p:ext>
    </p:extLst>
  </p:cSld>
  <p:clrMapOvr>
    <a:masterClrMapping/>
  </p:clrMapOvr>
  <p:transition advTm="43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8"/>
          <p:cNvSpPr>
            <a:spLocks noGrp="1" noChangeArrowheads="1"/>
          </p:cNvSpPr>
          <p:nvPr>
            <p:ph type="title"/>
          </p:nvPr>
        </p:nvSpPr>
        <p:spPr/>
        <p:txBody>
          <a:bodyPr rtlCol="0">
            <a:normAutofit fontScale="90000"/>
          </a:bodyPr>
          <a:lstStyle/>
          <a:p>
            <a:pPr fontAlgn="auto">
              <a:spcAft>
                <a:spcPts val="0"/>
              </a:spcAft>
              <a:defRPr/>
            </a:pPr>
            <a:r>
              <a:rPr smtClean="0">
                <a:ea typeface="+mj-ea"/>
              </a:rPr>
              <a:t>Humans perceive meaning directly from symbols</a:t>
            </a:r>
          </a:p>
        </p:txBody>
      </p:sp>
      <p:pic>
        <p:nvPicPr>
          <p:cNvPr id="18434" name="Picture 11" descr="Skull graphic."/>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0600" y="1600200"/>
            <a:ext cx="1849438" cy="181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12" descr="Public Telephone graphic"/>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505200" y="2362200"/>
            <a:ext cx="1835150" cy="2408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 Box 14"/>
          <p:cNvSpPr txBox="1">
            <a:spLocks noChangeArrowheads="1"/>
          </p:cNvSpPr>
          <p:nvPr/>
        </p:nvSpPr>
        <p:spPr bwMode="auto">
          <a:xfrm>
            <a:off x="533400" y="5638800"/>
            <a:ext cx="8229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800"/>
              <a:t>A graphic representation of a process works the same way.  Standard symbols are used to convey meaning.</a:t>
            </a:r>
          </a:p>
        </p:txBody>
      </p:sp>
      <p:pic>
        <p:nvPicPr>
          <p:cNvPr id="18437" name="Picture 15" descr="Truck rolling graphic."/>
          <p:cNvPicPr>
            <a:picLocks noChangeAspect="1" noChangeArrowheads="1"/>
          </p:cNvPicPr>
          <p:nvPr/>
        </p:nvPicPr>
        <p:blipFill>
          <a:blip r:embed="rId6">
            <a:extLst>
              <a:ext uri="{28A0092B-C50C-407E-A947-70E740481C1C}">
                <a14:useLocalDpi xmlns:a14="http://schemas.microsoft.com/office/drawing/2010/main" val="0"/>
              </a:ext>
            </a:extLst>
          </a:blip>
          <a:srcRect b="27272"/>
          <a:stretch>
            <a:fillRect/>
          </a:stretch>
        </p:blipFill>
        <p:spPr bwMode="auto">
          <a:xfrm>
            <a:off x="5791200" y="2362200"/>
            <a:ext cx="2570163"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16" descr="Poison Help graphic."/>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66800" y="350520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Slide Number Placeholder 7"/>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86C3F507-A101-4E51-9E42-C80FA19D09FA}" type="slidenum">
              <a:rPr lang="en-US" altLang="en-US" sz="1000">
                <a:solidFill>
                  <a:srgbClr val="000000"/>
                </a:solidFill>
              </a:rPr>
              <a:pPr/>
              <a:t>3</a:t>
            </a:fld>
            <a:endParaRPr lang="en-US" altLang="en-US" sz="1000">
              <a:solidFill>
                <a:srgbClr val="000000"/>
              </a:solidFill>
            </a:endParaRPr>
          </a:p>
        </p:txBody>
      </p:sp>
    </p:spTree>
    <p:custDataLst>
      <p:tags r:id="rId1"/>
    </p:custDataLst>
  </p:cSld>
  <p:clrMapOvr>
    <a:masterClrMapping/>
  </p:clrMapOvr>
  <p:transition advTm="50000"/>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457200" y="2743200"/>
            <a:ext cx="8229600" cy="1143000"/>
          </a:xfrm>
        </p:spPr>
        <p:txBody>
          <a:bodyPr/>
          <a:lstStyle/>
          <a:p>
            <a:pPr eaLnBrk="1" hangingPunct="1"/>
            <a:r>
              <a:rPr lang="en-US" altLang="en-US" smtClean="0"/>
              <a:t>Process Diagramming Methods</a:t>
            </a:r>
          </a:p>
        </p:txBody>
      </p:sp>
      <p:sp>
        <p:nvSpPr>
          <p:cNvPr id="27650"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fld id="{3C60B09D-8E2D-488A-8F47-C5DA6F3DADDE}" type="slidenum">
              <a:rPr lang="en-US" altLang="en-US" sz="1000">
                <a:solidFill>
                  <a:srgbClr val="000000"/>
                </a:solidFill>
              </a:rPr>
              <a:pPr>
                <a:spcBef>
                  <a:spcPct val="0"/>
                </a:spcBef>
                <a:buFontTx/>
                <a:buNone/>
              </a:pPr>
              <a:t>30</a:t>
            </a:fld>
            <a:endParaRPr lang="en-US" altLang="en-US" sz="1000">
              <a:solidFill>
                <a:srgbClr val="000000"/>
              </a:solidFill>
            </a:endParaRPr>
          </a:p>
        </p:txBody>
      </p:sp>
    </p:spTree>
    <p:custDataLst>
      <p:tags r:id="rId1"/>
    </p:custDataLst>
    <p:extLst>
      <p:ext uri="{BB962C8B-B14F-4D97-AF65-F5344CB8AC3E}">
        <p14:creationId xmlns:p14="http://schemas.microsoft.com/office/powerpoint/2010/main" val="248053964"/>
      </p:ext>
    </p:extLst>
  </p:cSld>
  <p:clrMapOvr>
    <a:masterClrMapping/>
  </p:clrMapOvr>
  <p:transition advTm="6700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type="title"/>
          </p:nvPr>
        </p:nvSpPr>
        <p:spPr/>
        <p:txBody>
          <a:bodyPr/>
          <a:lstStyle/>
          <a:p>
            <a:pPr eaLnBrk="1" hangingPunct="1"/>
            <a:r>
              <a:rPr lang="en-US" altLang="en-US" smtClean="0"/>
              <a:t>So Many to Choose From</a:t>
            </a:r>
          </a:p>
        </p:txBody>
      </p:sp>
      <p:sp>
        <p:nvSpPr>
          <p:cNvPr id="14339" name="Rectangle 3"/>
          <p:cNvSpPr>
            <a:spLocks noGrp="1" noChangeArrowheads="1"/>
          </p:cNvSpPr>
          <p:nvPr>
            <p:ph idx="1"/>
          </p:nvPr>
        </p:nvSpPr>
        <p:spPr/>
        <p:txBody>
          <a:bodyPr>
            <a:normAutofit/>
          </a:bodyPr>
          <a:lstStyle/>
          <a:p>
            <a:pPr eaLnBrk="1" hangingPunct="1">
              <a:lnSpc>
                <a:spcPct val="80000"/>
              </a:lnSpc>
            </a:pPr>
            <a:r>
              <a:rPr lang="en-US" altLang="en-US" sz="2600" dirty="0" smtClean="0"/>
              <a:t>Several methods and notations for diagramming processes exist</a:t>
            </a:r>
          </a:p>
          <a:p>
            <a:pPr lvl="1" eaLnBrk="1" hangingPunct="1">
              <a:lnSpc>
                <a:spcPct val="80000"/>
              </a:lnSpc>
            </a:pPr>
            <a:r>
              <a:rPr lang="en-US" altLang="en-US" sz="2200" dirty="0" smtClean="0"/>
              <a:t>Main ones include:</a:t>
            </a:r>
          </a:p>
          <a:p>
            <a:pPr lvl="2" eaLnBrk="1" hangingPunct="1">
              <a:lnSpc>
                <a:spcPct val="80000"/>
              </a:lnSpc>
            </a:pPr>
            <a:r>
              <a:rPr lang="en-US" altLang="en-US" sz="1900" dirty="0" smtClean="0"/>
              <a:t>ISO 5807 (</a:t>
            </a:r>
            <a:r>
              <a:rPr lang="en-US" altLang="en-US" sz="1900" dirty="0" smtClean="0">
                <a:solidFill>
                  <a:srgbClr val="FF0000"/>
                </a:solidFill>
              </a:rPr>
              <a:t>Flow Charting</a:t>
            </a:r>
            <a:r>
              <a:rPr lang="en-US" altLang="en-US" sz="1900" dirty="0" smtClean="0"/>
              <a:t>)</a:t>
            </a:r>
          </a:p>
          <a:p>
            <a:pPr lvl="2" eaLnBrk="1" hangingPunct="1">
              <a:lnSpc>
                <a:spcPct val="80000"/>
              </a:lnSpc>
            </a:pPr>
            <a:r>
              <a:rPr lang="en-US" altLang="en-US" sz="1900" dirty="0" smtClean="0"/>
              <a:t>Yourdon including  (</a:t>
            </a:r>
            <a:r>
              <a:rPr lang="en-US" altLang="en-US" sz="1900" dirty="0" smtClean="0">
                <a:solidFill>
                  <a:srgbClr val="FF0000"/>
                </a:solidFill>
              </a:rPr>
              <a:t>dataflow</a:t>
            </a:r>
            <a:r>
              <a:rPr lang="en-US" altLang="en-US" sz="1900" dirty="0" smtClean="0"/>
              <a:t>)</a:t>
            </a:r>
          </a:p>
          <a:p>
            <a:pPr lvl="3" eaLnBrk="1" hangingPunct="1">
              <a:lnSpc>
                <a:spcPct val="80000"/>
              </a:lnSpc>
            </a:pPr>
            <a:r>
              <a:rPr lang="en-US" altLang="en-US" sz="1700" dirty="0" smtClean="0"/>
              <a:t>Yourdon-code</a:t>
            </a:r>
          </a:p>
          <a:p>
            <a:pPr lvl="3" eaLnBrk="1" hangingPunct="1">
              <a:lnSpc>
                <a:spcPct val="80000"/>
              </a:lnSpc>
            </a:pPr>
            <a:r>
              <a:rPr lang="en-US" altLang="en-US" sz="1700" dirty="0" smtClean="0"/>
              <a:t>Yourdon-DeMarco</a:t>
            </a:r>
          </a:p>
          <a:p>
            <a:pPr lvl="2" eaLnBrk="1" hangingPunct="1">
              <a:lnSpc>
                <a:spcPct val="80000"/>
              </a:lnSpc>
            </a:pPr>
            <a:r>
              <a:rPr lang="en-US" altLang="en-US" sz="1900" dirty="0" err="1" smtClean="0"/>
              <a:t>Gane-Sarson</a:t>
            </a:r>
            <a:r>
              <a:rPr lang="en-US" altLang="en-US" sz="1900" dirty="0" smtClean="0"/>
              <a:t> (</a:t>
            </a:r>
            <a:r>
              <a:rPr lang="en-US" altLang="en-US" sz="1900" dirty="0" smtClean="0">
                <a:solidFill>
                  <a:srgbClr val="FF0000"/>
                </a:solidFill>
              </a:rPr>
              <a:t>dataflow</a:t>
            </a:r>
            <a:r>
              <a:rPr lang="en-US" altLang="en-US" sz="1900" dirty="0" smtClean="0"/>
              <a:t>)</a:t>
            </a:r>
          </a:p>
          <a:p>
            <a:pPr lvl="2" eaLnBrk="1" hangingPunct="1">
              <a:lnSpc>
                <a:spcPct val="80000"/>
              </a:lnSpc>
            </a:pPr>
            <a:r>
              <a:rPr lang="en-US" altLang="en-US" sz="1900" dirty="0" smtClean="0"/>
              <a:t>Unified Modeling Language (UML) (</a:t>
            </a:r>
            <a:r>
              <a:rPr lang="en-US" altLang="en-US" sz="1900" dirty="0" smtClean="0">
                <a:solidFill>
                  <a:srgbClr val="FF0000"/>
                </a:solidFill>
              </a:rPr>
              <a:t>aspects of processes</a:t>
            </a:r>
            <a:r>
              <a:rPr lang="en-US" altLang="en-US" sz="1900" dirty="0" smtClean="0"/>
              <a:t>)</a:t>
            </a:r>
          </a:p>
          <a:p>
            <a:pPr lvl="2" eaLnBrk="1" hangingPunct="1">
              <a:lnSpc>
                <a:spcPct val="80000"/>
              </a:lnSpc>
            </a:pPr>
            <a:r>
              <a:rPr lang="en-US" altLang="en-US" sz="1900" dirty="0" smtClean="0"/>
              <a:t>E-R diagram (</a:t>
            </a:r>
            <a:r>
              <a:rPr lang="en-US" altLang="en-US" sz="1900" dirty="0" smtClean="0">
                <a:solidFill>
                  <a:srgbClr val="FF0000"/>
                </a:solidFill>
              </a:rPr>
              <a:t>information content</a:t>
            </a:r>
            <a:r>
              <a:rPr lang="en-US" altLang="en-US" sz="1900" dirty="0" smtClean="0"/>
              <a:t>)</a:t>
            </a:r>
          </a:p>
          <a:p>
            <a:pPr lvl="1" eaLnBrk="1" hangingPunct="1">
              <a:lnSpc>
                <a:spcPct val="80000"/>
              </a:lnSpc>
            </a:pPr>
            <a:r>
              <a:rPr lang="en-US" altLang="en-US" sz="2200" dirty="0" smtClean="0"/>
              <a:t>They all differ in notation and in the process aspects covered</a:t>
            </a:r>
          </a:p>
          <a:p>
            <a:pPr eaLnBrk="1" hangingPunct="1">
              <a:lnSpc>
                <a:spcPct val="80000"/>
              </a:lnSpc>
            </a:pPr>
            <a:r>
              <a:rPr lang="en-US" altLang="en-US" sz="2600" dirty="0" smtClean="0"/>
              <a:t>We will use ISO 5807 for process diagram, and </a:t>
            </a:r>
            <a:r>
              <a:rPr lang="en-US" altLang="en-US" sz="2600" dirty="0" err="1" smtClean="0"/>
              <a:t>Youdon</a:t>
            </a:r>
            <a:r>
              <a:rPr lang="en-US" altLang="en-US" sz="2600" dirty="0" smtClean="0"/>
              <a:t> for data flow diagram.</a:t>
            </a:r>
          </a:p>
          <a:p>
            <a:pPr eaLnBrk="1" hangingPunct="1">
              <a:lnSpc>
                <a:spcPct val="80000"/>
              </a:lnSpc>
              <a:buFontTx/>
              <a:buNone/>
            </a:pPr>
            <a:endParaRPr lang="en-US" altLang="en-US" sz="2600" dirty="0" smtClean="0"/>
          </a:p>
        </p:txBody>
      </p:sp>
      <p:sp>
        <p:nvSpPr>
          <p:cNvPr id="2969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fld id="{F7CFD83F-62A4-483B-A00F-797CE3C36B04}" type="slidenum">
              <a:rPr lang="en-US" altLang="en-US" sz="1000">
                <a:solidFill>
                  <a:srgbClr val="000000"/>
                </a:solidFill>
              </a:rPr>
              <a:pPr>
                <a:spcBef>
                  <a:spcPct val="0"/>
                </a:spcBef>
                <a:buFontTx/>
                <a:buNone/>
              </a:pPr>
              <a:t>31</a:t>
            </a:fld>
            <a:endParaRPr lang="en-US" altLang="en-US" sz="1000">
              <a:solidFill>
                <a:srgbClr val="000000"/>
              </a:solidFill>
            </a:endParaRPr>
          </a:p>
        </p:txBody>
      </p:sp>
    </p:spTree>
    <p:custDataLst>
      <p:tags r:id="rId1"/>
    </p:custDataLst>
    <p:extLst>
      <p:ext uri="{BB962C8B-B14F-4D97-AF65-F5344CB8AC3E}">
        <p14:creationId xmlns:p14="http://schemas.microsoft.com/office/powerpoint/2010/main" val="895943239"/>
      </p:ext>
    </p:extLst>
  </p:cSld>
  <p:clrMapOvr>
    <a:masterClrMapping/>
  </p:clrMapOvr>
  <p:transition advTm="6700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type="title"/>
          </p:nvPr>
        </p:nvSpPr>
        <p:spPr/>
        <p:txBody>
          <a:bodyPr/>
          <a:lstStyle/>
          <a:p>
            <a:pPr eaLnBrk="1" hangingPunct="1"/>
            <a:r>
              <a:rPr lang="en-US" altLang="en-US" dirty="0" smtClean="0"/>
              <a:t>Aspect of Process Features</a:t>
            </a:r>
          </a:p>
        </p:txBody>
      </p:sp>
      <p:sp>
        <p:nvSpPr>
          <p:cNvPr id="31746" name="Rectangle 3"/>
          <p:cNvSpPr>
            <a:spLocks noGrp="1" noChangeArrowheads="1"/>
          </p:cNvSpPr>
          <p:nvPr>
            <p:ph idx="1"/>
          </p:nvPr>
        </p:nvSpPr>
        <p:spPr/>
        <p:txBody>
          <a:bodyPr/>
          <a:lstStyle/>
          <a:p>
            <a:pPr eaLnBrk="1" hangingPunct="1"/>
            <a:r>
              <a:rPr lang="en-US" altLang="en-US" sz="2800" dirty="0" smtClean="0"/>
              <a:t>Aspect determines the type of diagram best represents </a:t>
            </a:r>
            <a:r>
              <a:rPr lang="en-US" altLang="en-US" sz="2800" smtClean="0"/>
              <a:t>a process, e.g.,</a:t>
            </a:r>
            <a:endParaRPr lang="en-US" altLang="en-US" sz="2800" dirty="0" smtClean="0"/>
          </a:p>
          <a:p>
            <a:pPr lvl="1" eaLnBrk="1" hangingPunct="1"/>
            <a:r>
              <a:rPr lang="en-US" altLang="en-US" sz="2400" dirty="0" smtClean="0"/>
              <a:t>Context </a:t>
            </a:r>
          </a:p>
          <a:p>
            <a:pPr lvl="1" eaLnBrk="1" hangingPunct="1"/>
            <a:r>
              <a:rPr lang="en-US" altLang="en-US" sz="2400" dirty="0" smtClean="0"/>
              <a:t>Process steps </a:t>
            </a:r>
          </a:p>
          <a:p>
            <a:pPr lvl="1" eaLnBrk="1" hangingPunct="1"/>
            <a:r>
              <a:rPr lang="en-US" altLang="en-US" sz="2400" dirty="0" smtClean="0"/>
              <a:t>Information flow</a:t>
            </a:r>
          </a:p>
          <a:p>
            <a:pPr lvl="1" eaLnBrk="1" hangingPunct="1"/>
            <a:r>
              <a:rPr lang="en-US" altLang="en-US" sz="2400" dirty="0" smtClean="0"/>
              <a:t>Information content </a:t>
            </a:r>
          </a:p>
          <a:p>
            <a:pPr lvl="1" eaLnBrk="1" hangingPunct="1"/>
            <a:r>
              <a:rPr lang="en-US" altLang="en-US" sz="2400" dirty="0" smtClean="0"/>
              <a:t>Information transformation </a:t>
            </a:r>
          </a:p>
          <a:p>
            <a:pPr lvl="1" eaLnBrk="1" hangingPunct="1"/>
            <a:r>
              <a:rPr lang="en-US" altLang="en-US" sz="2400" dirty="0" smtClean="0"/>
              <a:t>Step sequence, control, and status </a:t>
            </a:r>
          </a:p>
          <a:p>
            <a:pPr lvl="1" eaLnBrk="1" hangingPunct="1"/>
            <a:r>
              <a:rPr lang="en-US" altLang="en-US" sz="2400" dirty="0" smtClean="0"/>
              <a:t>Who or what performs the process steps </a:t>
            </a:r>
          </a:p>
          <a:p>
            <a:pPr eaLnBrk="1" hangingPunct="1">
              <a:spcBef>
                <a:spcPct val="0"/>
              </a:spcBef>
            </a:pPr>
            <a:endParaRPr lang="en-US" altLang="en-US" sz="2800" dirty="0" smtClean="0">
              <a:cs typeface="Times New Roman" panose="02020603050405020304" pitchFamily="18" charset="0"/>
            </a:endParaRPr>
          </a:p>
          <a:p>
            <a:pPr eaLnBrk="1" hangingPunct="1">
              <a:spcBef>
                <a:spcPct val="0"/>
              </a:spcBef>
              <a:buFontTx/>
              <a:buNone/>
            </a:pPr>
            <a:endParaRPr lang="en-US" altLang="en-US" sz="2800" dirty="0" smtClean="0">
              <a:cs typeface="Times New Roman" panose="02020603050405020304" pitchFamily="18" charset="0"/>
            </a:endParaRPr>
          </a:p>
          <a:p>
            <a:pPr eaLnBrk="1" hangingPunct="1">
              <a:spcBef>
                <a:spcPct val="0"/>
              </a:spcBef>
              <a:buFontTx/>
              <a:buNone/>
            </a:pPr>
            <a:endParaRPr lang="en-US" altLang="en-US" sz="2000" dirty="0" smtClean="0">
              <a:cs typeface="Times New Roman" panose="02020603050405020304" pitchFamily="18" charset="0"/>
            </a:endParaRPr>
          </a:p>
          <a:p>
            <a:pPr eaLnBrk="1" hangingPunct="1">
              <a:spcBef>
                <a:spcPct val="0"/>
              </a:spcBef>
              <a:buFontTx/>
              <a:buNone/>
            </a:pPr>
            <a:endParaRPr lang="en-US" altLang="en-US" sz="2000" dirty="0" smtClean="0">
              <a:cs typeface="Times New Roman" panose="02020603050405020304" pitchFamily="18" charset="0"/>
            </a:endParaRPr>
          </a:p>
          <a:p>
            <a:pPr eaLnBrk="1" hangingPunct="1">
              <a:spcBef>
                <a:spcPct val="0"/>
              </a:spcBef>
              <a:buFontTx/>
              <a:buNone/>
            </a:pPr>
            <a:endParaRPr lang="en-US" altLang="en-US" sz="2000" dirty="0" smtClean="0">
              <a:cs typeface="Times New Roman" panose="02020603050405020304" pitchFamily="18" charset="0"/>
            </a:endParaRPr>
          </a:p>
        </p:txBody>
      </p:sp>
      <p:sp>
        <p:nvSpPr>
          <p:cNvPr id="3174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fld id="{648E4774-017A-42BC-A282-AB93728B07A6}" type="slidenum">
              <a:rPr lang="en-US" altLang="en-US" sz="1000">
                <a:solidFill>
                  <a:srgbClr val="000000"/>
                </a:solidFill>
              </a:rPr>
              <a:pPr>
                <a:spcBef>
                  <a:spcPct val="0"/>
                </a:spcBef>
                <a:buFontTx/>
                <a:buNone/>
              </a:pPr>
              <a:t>32</a:t>
            </a:fld>
            <a:endParaRPr lang="en-US" altLang="en-US" sz="1000">
              <a:solidFill>
                <a:srgbClr val="000000"/>
              </a:solidFill>
            </a:endParaRPr>
          </a:p>
        </p:txBody>
      </p:sp>
    </p:spTree>
    <p:custDataLst>
      <p:tags r:id="rId1"/>
    </p:custDataLst>
    <p:extLst>
      <p:ext uri="{BB962C8B-B14F-4D97-AF65-F5344CB8AC3E}">
        <p14:creationId xmlns:p14="http://schemas.microsoft.com/office/powerpoint/2010/main" val="1560315060"/>
      </p:ext>
    </p:extLst>
  </p:cSld>
  <p:clrMapOvr>
    <a:masterClrMapping/>
  </p:clrMapOvr>
  <p:transition advTm="9000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p:txBody>
          <a:bodyPr/>
          <a:lstStyle/>
          <a:p>
            <a:pPr eaLnBrk="1" hangingPunct="1"/>
            <a:r>
              <a:rPr lang="en-US" altLang="en-US" smtClean="0"/>
              <a:t>Methods for Diagramming Processes</a:t>
            </a:r>
          </a:p>
        </p:txBody>
      </p:sp>
      <p:graphicFrame>
        <p:nvGraphicFramePr>
          <p:cNvPr id="105614" name="Group 142" descr="Table comparing different processes and different notations that will be used to diagram them."/>
          <p:cNvGraphicFramePr>
            <a:graphicFrameLocks noGrp="1"/>
          </p:cNvGraphicFramePr>
          <p:nvPr>
            <p:ph idx="1"/>
          </p:nvPr>
        </p:nvGraphicFramePr>
        <p:xfrm>
          <a:off x="457200" y="1600200"/>
          <a:ext cx="8229600" cy="3581400"/>
        </p:xfrm>
        <a:graphic>
          <a:graphicData uri="http://schemas.openxmlformats.org/drawingml/2006/table">
            <a:tbl>
              <a:tblPr/>
              <a:tblGrid>
                <a:gridCol w="2971800">
                  <a:extLst>
                    <a:ext uri="{9D8B030D-6E8A-4147-A177-3AD203B41FA5}">
                      <a16:colId xmlns:a16="http://schemas.microsoft.com/office/drawing/2014/main" val="20000"/>
                    </a:ext>
                  </a:extLst>
                </a:gridCol>
                <a:gridCol w="954088">
                  <a:extLst>
                    <a:ext uri="{9D8B030D-6E8A-4147-A177-3AD203B41FA5}">
                      <a16:colId xmlns:a16="http://schemas.microsoft.com/office/drawing/2014/main" val="20001"/>
                    </a:ext>
                  </a:extLst>
                </a:gridCol>
                <a:gridCol w="1131887">
                  <a:extLst>
                    <a:ext uri="{9D8B030D-6E8A-4147-A177-3AD203B41FA5}">
                      <a16:colId xmlns:a16="http://schemas.microsoft.com/office/drawing/2014/main" val="20002"/>
                    </a:ext>
                  </a:extLst>
                </a:gridCol>
                <a:gridCol w="1133475">
                  <a:extLst>
                    <a:ext uri="{9D8B030D-6E8A-4147-A177-3AD203B41FA5}">
                      <a16:colId xmlns:a16="http://schemas.microsoft.com/office/drawing/2014/main" val="20003"/>
                    </a:ext>
                  </a:extLst>
                </a:gridCol>
                <a:gridCol w="906463">
                  <a:extLst>
                    <a:ext uri="{9D8B030D-6E8A-4147-A177-3AD203B41FA5}">
                      <a16:colId xmlns:a16="http://schemas.microsoft.com/office/drawing/2014/main" val="20004"/>
                    </a:ext>
                  </a:extLst>
                </a:gridCol>
                <a:gridCol w="1131887">
                  <a:extLst>
                    <a:ext uri="{9D8B030D-6E8A-4147-A177-3AD203B41FA5}">
                      <a16:colId xmlns:a16="http://schemas.microsoft.com/office/drawing/2014/main" val="20005"/>
                    </a:ext>
                  </a:extLst>
                </a:gridCol>
              </a:tblGrid>
              <a:tr h="869950">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7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7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Process Aspects</a:t>
                      </a:r>
                      <a:endParaRPr kumimoji="0" lang="en-US" altLang="en-US" sz="2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7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ISO 5807</a:t>
                      </a:r>
                      <a:endParaRPr kumimoji="0" lang="en-US" altLang="en-US" sz="28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7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Yourdon</a:t>
                      </a:r>
                      <a:endParaRPr kumimoji="0" lang="en-US" altLang="en-US" sz="28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7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Gane-Sarson</a:t>
                      </a:r>
                      <a:endParaRPr kumimoji="0" lang="en-US" altLang="en-US" sz="28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7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UML</a:t>
                      </a:r>
                      <a:endParaRPr kumimoji="0" lang="en-US" altLang="en-US" sz="28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7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E-R</a:t>
                      </a:r>
                      <a:endParaRPr kumimoji="0" lang="en-US" altLang="en-US" sz="16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7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diagram</a:t>
                      </a:r>
                      <a:endParaRPr kumimoji="0" lang="en-US" altLang="en-US" sz="2800" b="1"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25450">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Context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81000">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Process steps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81000">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Data flow steps</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1000">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Information content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text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text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81000">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Data transformation</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81000">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Flow control and state</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rPr>
                        <a:t>text</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81000">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Roles involved</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cs typeface="Times New Roman" panose="02020603050405020304" pitchFamily="18" charset="0"/>
                        </a:rPr>
                        <a:t>X</a:t>
                      </a: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ea typeface="MS PGothic" panose="020B0600070205080204" pitchFamily="34" charset="-128"/>
                        </a:defRPr>
                      </a:lvl1pPr>
                      <a:lvl2pPr marL="742950" indent="-285750">
                        <a:spcBef>
                          <a:spcPct val="20000"/>
                        </a:spcBef>
                        <a:defRPr sz="2400">
                          <a:solidFill>
                            <a:schemeClr val="tx1"/>
                          </a:solidFill>
                          <a:latin typeface="Arial" panose="020B0604020202020204" pitchFamily="34" charset="0"/>
                          <a:ea typeface="MS PGothic" panose="020B0600070205080204" pitchFamily="34" charset="-128"/>
                        </a:defRPr>
                      </a:lvl2pPr>
                      <a:lvl3pPr marL="1143000" indent="-228600">
                        <a:spcBef>
                          <a:spcPct val="20000"/>
                        </a:spcBef>
                        <a:defRPr sz="2000">
                          <a:solidFill>
                            <a:schemeClr val="tx1"/>
                          </a:solidFill>
                          <a:latin typeface="Arial" panose="020B0604020202020204" pitchFamily="34" charset="0"/>
                          <a:ea typeface="MS PGothic" panose="020B0600070205080204" pitchFamily="34" charset="-128"/>
                        </a:defRPr>
                      </a:lvl3pPr>
                      <a:lvl4pPr marL="1600200" indent="-228600">
                        <a:spcBef>
                          <a:spcPct val="20000"/>
                        </a:spcBef>
                        <a:defRPr>
                          <a:solidFill>
                            <a:schemeClr val="tx1"/>
                          </a:solidFill>
                          <a:latin typeface="Arial" panose="020B0604020202020204" pitchFamily="34" charset="0"/>
                          <a:ea typeface="MS PGothic" panose="020B0600070205080204" pitchFamily="34" charset="-128"/>
                        </a:defRPr>
                      </a:lvl4pPr>
                      <a:lvl5pPr marL="2057400" indent="-228600">
                        <a:spcBef>
                          <a:spcPct val="20000"/>
                        </a:spcBef>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18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
        <p:nvSpPr>
          <p:cNvPr id="33859" name="Slide Number Placeholder 6"/>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fld id="{CC85EE7C-1446-41D8-843A-BA44669017F4}" type="slidenum">
              <a:rPr lang="en-US" altLang="en-US" sz="1000">
                <a:solidFill>
                  <a:srgbClr val="000000"/>
                </a:solidFill>
              </a:rPr>
              <a:pPr>
                <a:spcBef>
                  <a:spcPct val="0"/>
                </a:spcBef>
                <a:buFontTx/>
                <a:buNone/>
              </a:pPr>
              <a:t>33</a:t>
            </a:fld>
            <a:endParaRPr lang="en-US" altLang="en-US" sz="1000">
              <a:solidFill>
                <a:srgbClr val="000000"/>
              </a:solidFill>
            </a:endParaRPr>
          </a:p>
        </p:txBody>
      </p:sp>
    </p:spTree>
    <p:custDataLst>
      <p:tags r:id="rId1"/>
    </p:custDataLst>
    <p:extLst>
      <p:ext uri="{BB962C8B-B14F-4D97-AF65-F5344CB8AC3E}">
        <p14:creationId xmlns:p14="http://schemas.microsoft.com/office/powerpoint/2010/main" val="2543182812"/>
      </p:ext>
    </p:extLst>
  </p:cSld>
  <p:clrMapOvr>
    <a:masterClrMapping/>
  </p:clrMapOvr>
  <p:transition spd="med" advTm="74479">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a:lstStyle/>
          <a:p>
            <a:pPr eaLnBrk="1" hangingPunct="1"/>
            <a:r>
              <a:rPr lang="en-US" altLang="en-US" smtClean="0"/>
              <a:t>Process Features</a:t>
            </a:r>
          </a:p>
        </p:txBody>
      </p:sp>
      <p:sp>
        <p:nvSpPr>
          <p:cNvPr id="39938" name="Rectangle 3" descr="Yourdan Data Flow Diagram box"/>
          <p:cNvSpPr>
            <a:spLocks noGrp="1" noChangeArrowheads="1"/>
          </p:cNvSpPr>
          <p:nvPr>
            <p:ph idx="1"/>
          </p:nvPr>
        </p:nvSpPr>
        <p:spPr/>
        <p:txBody>
          <a:bodyPr/>
          <a:lstStyle/>
          <a:p>
            <a:pPr eaLnBrk="1" hangingPunct="1"/>
            <a:r>
              <a:rPr lang="en-US" altLang="en-US" b="1" smtClean="0"/>
              <a:t>Context</a:t>
            </a:r>
          </a:p>
          <a:p>
            <a:pPr eaLnBrk="1" hangingPunct="1"/>
            <a:r>
              <a:rPr lang="en-US" altLang="en-US" b="1" smtClean="0">
                <a:cs typeface="Times New Roman" panose="02020603050405020304" pitchFamily="18" charset="0"/>
              </a:rPr>
              <a:t>Data Flow</a:t>
            </a:r>
          </a:p>
          <a:p>
            <a:pPr eaLnBrk="1" hangingPunct="1"/>
            <a:r>
              <a:rPr lang="en-US" altLang="en-US" b="1" smtClean="0">
                <a:cs typeface="Times New Roman" panose="02020603050405020304" pitchFamily="18" charset="0"/>
              </a:rPr>
              <a:t>Process steps</a:t>
            </a:r>
          </a:p>
          <a:p>
            <a:pPr eaLnBrk="1" hangingPunct="1"/>
            <a:r>
              <a:rPr lang="en-US" altLang="en-US" sz="2800" smtClean="0">
                <a:cs typeface="Times New Roman" panose="02020603050405020304" pitchFamily="18" charset="0"/>
              </a:rPr>
              <a:t>Information content</a:t>
            </a:r>
          </a:p>
          <a:p>
            <a:pPr eaLnBrk="1" hangingPunct="1"/>
            <a:r>
              <a:rPr lang="en-US" altLang="en-US" sz="2800" smtClean="0">
                <a:cs typeface="Times New Roman" panose="02020603050405020304" pitchFamily="18" charset="0"/>
              </a:rPr>
              <a:t>Information transformation</a:t>
            </a:r>
          </a:p>
          <a:p>
            <a:pPr eaLnBrk="1" hangingPunct="1"/>
            <a:r>
              <a:rPr lang="en-US" altLang="en-US" b="1" smtClean="0">
                <a:cs typeface="Times New Roman" panose="02020603050405020304" pitchFamily="18" charset="0"/>
              </a:rPr>
              <a:t>Step sequence, control </a:t>
            </a:r>
            <a:r>
              <a:rPr lang="en-US" altLang="en-US" sz="2800" smtClean="0">
                <a:cs typeface="Times New Roman" panose="02020603050405020304" pitchFamily="18" charset="0"/>
              </a:rPr>
              <a:t>and status</a:t>
            </a:r>
          </a:p>
          <a:p>
            <a:pPr eaLnBrk="1" hangingPunct="1"/>
            <a:r>
              <a:rPr lang="en-US" altLang="en-US" b="1" smtClean="0">
                <a:cs typeface="Times New Roman" panose="02020603050405020304" pitchFamily="18" charset="0"/>
              </a:rPr>
              <a:t>Roles (who or what) performs the steps</a:t>
            </a:r>
          </a:p>
          <a:p>
            <a:pPr eaLnBrk="1" hangingPunct="1">
              <a:spcBef>
                <a:spcPct val="0"/>
              </a:spcBef>
            </a:pPr>
            <a:endParaRPr lang="en-US" altLang="en-US" sz="2000" smtClean="0">
              <a:cs typeface="Times New Roman" panose="02020603050405020304" pitchFamily="18" charset="0"/>
            </a:endParaRPr>
          </a:p>
          <a:p>
            <a:pPr eaLnBrk="1" hangingPunct="1">
              <a:spcBef>
                <a:spcPct val="0"/>
              </a:spcBef>
              <a:buFontTx/>
              <a:buNone/>
            </a:pPr>
            <a:endParaRPr lang="en-US" altLang="en-US" sz="2000" smtClean="0">
              <a:cs typeface="Times New Roman" panose="02020603050405020304" pitchFamily="18" charset="0"/>
            </a:endParaRPr>
          </a:p>
          <a:p>
            <a:pPr eaLnBrk="1" hangingPunct="1">
              <a:spcBef>
                <a:spcPct val="0"/>
              </a:spcBef>
            </a:pPr>
            <a:endParaRPr lang="en-US" altLang="en-US" sz="2000" smtClean="0">
              <a:cs typeface="Times New Roman" panose="02020603050405020304" pitchFamily="18" charset="0"/>
            </a:endParaRPr>
          </a:p>
          <a:p>
            <a:pPr eaLnBrk="1" hangingPunct="1">
              <a:spcBef>
                <a:spcPct val="0"/>
              </a:spcBef>
              <a:buFontTx/>
              <a:buNone/>
            </a:pPr>
            <a:endParaRPr lang="en-US" altLang="en-US" sz="2000" smtClean="0">
              <a:cs typeface="Times New Roman" panose="02020603050405020304" pitchFamily="18" charset="0"/>
            </a:endParaRPr>
          </a:p>
          <a:p>
            <a:pPr eaLnBrk="1" hangingPunct="1">
              <a:spcBef>
                <a:spcPct val="0"/>
              </a:spcBef>
            </a:pPr>
            <a:endParaRPr lang="en-US" altLang="en-US" sz="2000" smtClean="0">
              <a:cs typeface="Times New Roman" panose="02020603050405020304" pitchFamily="18" charset="0"/>
            </a:endParaRPr>
          </a:p>
        </p:txBody>
      </p:sp>
      <p:sp>
        <p:nvSpPr>
          <p:cNvPr id="39939" name="Rectangle 6" descr="Yourdan Data Flow Diagram box&#10;"/>
          <p:cNvSpPr>
            <a:spLocks noChangeArrowheads="1"/>
          </p:cNvSpPr>
          <p:nvPr/>
        </p:nvSpPr>
        <p:spPr bwMode="auto">
          <a:xfrm>
            <a:off x="4876800" y="1676400"/>
            <a:ext cx="2971800" cy="9144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a:t>Yourdon Data Flow Diagram</a:t>
            </a:r>
          </a:p>
        </p:txBody>
      </p:sp>
      <p:sp>
        <p:nvSpPr>
          <p:cNvPr id="39940" name="Rectangle 7" descr="ISO 5807 Flowchart"/>
          <p:cNvSpPr>
            <a:spLocks noChangeArrowheads="1"/>
          </p:cNvSpPr>
          <p:nvPr/>
        </p:nvSpPr>
        <p:spPr bwMode="auto">
          <a:xfrm>
            <a:off x="5334000" y="2743200"/>
            <a:ext cx="2971800" cy="609600"/>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lgn="ctr">
              <a:spcBef>
                <a:spcPct val="0"/>
              </a:spcBef>
              <a:buFontTx/>
              <a:buNone/>
            </a:pPr>
            <a:r>
              <a:rPr lang="en-US" altLang="en-US" sz="1800"/>
              <a:t>ISO 5807 Flowchart</a:t>
            </a:r>
          </a:p>
        </p:txBody>
      </p:sp>
      <p:sp>
        <p:nvSpPr>
          <p:cNvPr id="39941" name="Line 8"/>
          <p:cNvSpPr>
            <a:spLocks noChangeShapeType="1"/>
          </p:cNvSpPr>
          <p:nvPr/>
        </p:nvSpPr>
        <p:spPr bwMode="auto">
          <a:xfrm>
            <a:off x="2667000" y="1905000"/>
            <a:ext cx="2057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42" name="Line 9"/>
          <p:cNvSpPr>
            <a:spLocks noChangeShapeType="1"/>
          </p:cNvSpPr>
          <p:nvPr/>
        </p:nvSpPr>
        <p:spPr bwMode="auto">
          <a:xfrm>
            <a:off x="4267200" y="3048000"/>
            <a:ext cx="914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43" name="Line 10"/>
          <p:cNvSpPr>
            <a:spLocks noChangeShapeType="1"/>
          </p:cNvSpPr>
          <p:nvPr/>
        </p:nvSpPr>
        <p:spPr bwMode="auto">
          <a:xfrm flipV="1">
            <a:off x="5638800" y="3505200"/>
            <a:ext cx="0" cy="990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44" name="Line 11"/>
          <p:cNvSpPr>
            <a:spLocks noChangeShapeType="1"/>
          </p:cNvSpPr>
          <p:nvPr/>
        </p:nvSpPr>
        <p:spPr bwMode="auto">
          <a:xfrm flipV="1">
            <a:off x="7924800" y="3429000"/>
            <a:ext cx="0" cy="1600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45" name="Line 16"/>
          <p:cNvSpPr>
            <a:spLocks noChangeShapeType="1"/>
          </p:cNvSpPr>
          <p:nvPr/>
        </p:nvSpPr>
        <p:spPr bwMode="auto">
          <a:xfrm>
            <a:off x="3048000" y="2514600"/>
            <a:ext cx="16764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9946"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fld id="{81532074-F051-4501-B51D-335AC4DC9460}" type="slidenum">
              <a:rPr lang="en-US" altLang="en-US" sz="1000">
                <a:solidFill>
                  <a:srgbClr val="000000"/>
                </a:solidFill>
              </a:rPr>
              <a:pPr>
                <a:spcBef>
                  <a:spcPct val="0"/>
                </a:spcBef>
                <a:buFontTx/>
                <a:buNone/>
              </a:pPr>
              <a:t>34</a:t>
            </a:fld>
            <a:endParaRPr lang="en-US" altLang="en-US" sz="1000">
              <a:solidFill>
                <a:srgbClr val="000000"/>
              </a:solidFill>
            </a:endParaRPr>
          </a:p>
        </p:txBody>
      </p:sp>
    </p:spTree>
    <p:custDataLst>
      <p:tags r:id="rId1"/>
    </p:custDataLst>
    <p:extLst>
      <p:ext uri="{BB962C8B-B14F-4D97-AF65-F5344CB8AC3E}">
        <p14:creationId xmlns:p14="http://schemas.microsoft.com/office/powerpoint/2010/main" val="2383079713"/>
      </p:ext>
    </p:extLst>
  </p:cSld>
  <p:clrMapOvr>
    <a:masterClrMapping/>
  </p:clrMapOvr>
  <p:transition advTm="102489"/>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lstStyle/>
          <a:p>
            <a:pPr eaLnBrk="1" hangingPunct="1"/>
            <a:r>
              <a:rPr lang="en-US" altLang="en-US" smtClean="0"/>
              <a:t>Typical Workflow Diagramming Scenario </a:t>
            </a:r>
          </a:p>
        </p:txBody>
      </p:sp>
      <p:sp>
        <p:nvSpPr>
          <p:cNvPr id="41986" name="Rectangle 3"/>
          <p:cNvSpPr>
            <a:spLocks noGrp="1" noChangeArrowheads="1"/>
          </p:cNvSpPr>
          <p:nvPr>
            <p:ph idx="1"/>
          </p:nvPr>
        </p:nvSpPr>
        <p:spPr/>
        <p:txBody>
          <a:bodyPr/>
          <a:lstStyle/>
          <a:p>
            <a:pPr eaLnBrk="1" hangingPunct="1">
              <a:lnSpc>
                <a:spcPct val="90000"/>
              </a:lnSpc>
              <a:buFontTx/>
              <a:buNone/>
            </a:pPr>
            <a:r>
              <a:rPr lang="en-US" altLang="en-US" smtClean="0"/>
              <a:t>Need to diagram the process as it is </a:t>
            </a:r>
          </a:p>
          <a:p>
            <a:pPr eaLnBrk="1" hangingPunct="1">
              <a:lnSpc>
                <a:spcPct val="90000"/>
              </a:lnSpc>
              <a:buFontTx/>
              <a:buNone/>
            </a:pPr>
            <a:r>
              <a:rPr lang="en-US" altLang="en-US" smtClean="0"/>
              <a:t>Context diagram to capture:</a:t>
            </a:r>
          </a:p>
          <a:p>
            <a:pPr lvl="1" eaLnBrk="1" hangingPunct="1">
              <a:lnSpc>
                <a:spcPct val="90000"/>
              </a:lnSpc>
            </a:pPr>
            <a:r>
              <a:rPr lang="en-US" altLang="en-US" smtClean="0"/>
              <a:t>The whole</a:t>
            </a:r>
          </a:p>
          <a:p>
            <a:pPr lvl="1" eaLnBrk="1" hangingPunct="1">
              <a:lnSpc>
                <a:spcPct val="90000"/>
              </a:lnSpc>
            </a:pPr>
            <a:r>
              <a:rPr lang="en-US" altLang="en-US" smtClean="0"/>
              <a:t>High-level data flow so that necessary data exchange is documented</a:t>
            </a:r>
          </a:p>
          <a:p>
            <a:pPr eaLnBrk="1" hangingPunct="1">
              <a:lnSpc>
                <a:spcPct val="90000"/>
              </a:lnSpc>
              <a:buFontTx/>
              <a:buNone/>
            </a:pPr>
            <a:r>
              <a:rPr lang="en-US" altLang="en-US" smtClean="0"/>
              <a:t>ISO 5807 Flowchart to capture:</a:t>
            </a:r>
          </a:p>
          <a:p>
            <a:pPr lvl="1" eaLnBrk="1" hangingPunct="1">
              <a:lnSpc>
                <a:spcPct val="90000"/>
              </a:lnSpc>
            </a:pPr>
            <a:r>
              <a:rPr lang="en-US" altLang="en-US" smtClean="0"/>
              <a:t>Process steps</a:t>
            </a:r>
          </a:p>
          <a:p>
            <a:pPr lvl="1" eaLnBrk="1" hangingPunct="1">
              <a:lnSpc>
                <a:spcPct val="90000"/>
              </a:lnSpc>
            </a:pPr>
            <a:r>
              <a:rPr lang="en-US" altLang="en-US" smtClean="0"/>
              <a:t>Sequence and control of steps</a:t>
            </a:r>
          </a:p>
          <a:p>
            <a:pPr lvl="1" eaLnBrk="1" hangingPunct="1">
              <a:lnSpc>
                <a:spcPct val="90000"/>
              </a:lnSpc>
            </a:pPr>
            <a:r>
              <a:rPr lang="en-US" altLang="en-US" smtClean="0"/>
              <a:t>Roles performing steps</a:t>
            </a:r>
          </a:p>
        </p:txBody>
      </p:sp>
      <p:sp>
        <p:nvSpPr>
          <p:cNvPr id="4198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fld id="{4FEEB442-4FA6-4C5B-BB00-1FA350CE5382}" type="slidenum">
              <a:rPr lang="en-US" altLang="en-US" sz="1000">
                <a:solidFill>
                  <a:srgbClr val="000000"/>
                </a:solidFill>
              </a:rPr>
              <a:pPr>
                <a:spcBef>
                  <a:spcPct val="0"/>
                </a:spcBef>
                <a:buFontTx/>
                <a:buNone/>
              </a:pPr>
              <a:t>35</a:t>
            </a:fld>
            <a:endParaRPr lang="en-US" altLang="en-US" sz="1000">
              <a:solidFill>
                <a:srgbClr val="000000"/>
              </a:solidFill>
            </a:endParaRPr>
          </a:p>
        </p:txBody>
      </p:sp>
    </p:spTree>
    <p:custDataLst>
      <p:tags r:id="rId1"/>
    </p:custDataLst>
    <p:extLst>
      <p:ext uri="{BB962C8B-B14F-4D97-AF65-F5344CB8AC3E}">
        <p14:creationId xmlns:p14="http://schemas.microsoft.com/office/powerpoint/2010/main" val="3703501593"/>
      </p:ext>
    </p:extLst>
  </p:cSld>
  <p:clrMapOvr>
    <a:masterClrMapping/>
  </p:clrMapOvr>
  <p:transition advTm="5900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p:txBody>
          <a:bodyPr/>
          <a:lstStyle/>
          <a:p>
            <a:r>
              <a:rPr lang="en-US" altLang="en-US" dirty="0" smtClean="0"/>
              <a:t>Example: ISO 5807</a:t>
            </a:r>
          </a:p>
        </p:txBody>
      </p:sp>
      <p:sp>
        <p:nvSpPr>
          <p:cNvPr id="6349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8D1CEBD-DE09-493F-A8A6-B89010BE7493}" type="slidenum">
              <a:rPr lang="en-US" altLang="en-US" sz="1000">
                <a:solidFill>
                  <a:srgbClr val="000000"/>
                </a:solidFill>
              </a:rPr>
              <a:pPr/>
              <a:t>36</a:t>
            </a:fld>
            <a:endParaRPr lang="en-US" altLang="en-US" sz="1000">
              <a:solidFill>
                <a:srgbClr val="000000"/>
              </a:solidFill>
            </a:endParaRPr>
          </a:p>
        </p:txBody>
      </p:sp>
      <p:pic>
        <p:nvPicPr>
          <p:cNvPr id="3" name="Content Placeholder 2" descr="Screen Clipping"/>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901955" y="1417638"/>
            <a:ext cx="5348004" cy="4525962"/>
          </a:xfrm>
        </p:spPr>
      </p:pic>
      <p:pic>
        <p:nvPicPr>
          <p:cNvPr id="4" name="Picture 3"/>
          <p:cNvPicPr>
            <a:picLocks noChangeAspect="1"/>
          </p:cNvPicPr>
          <p:nvPr/>
        </p:nvPicPr>
        <p:blipFill>
          <a:blip r:embed="rId5"/>
          <a:stretch>
            <a:fillRect/>
          </a:stretch>
        </p:blipFill>
        <p:spPr>
          <a:xfrm>
            <a:off x="6343649" y="1716541"/>
            <a:ext cx="3473383" cy="3149373"/>
          </a:xfrm>
          <a:prstGeom prst="rect">
            <a:avLst/>
          </a:prstGeom>
        </p:spPr>
      </p:pic>
    </p:spTree>
    <p:custDataLst>
      <p:tags r:id="rId1"/>
    </p:custDataLst>
    <p:extLst>
      <p:ext uri="{BB962C8B-B14F-4D97-AF65-F5344CB8AC3E}">
        <p14:creationId xmlns:p14="http://schemas.microsoft.com/office/powerpoint/2010/main" val="3052605350"/>
      </p:ext>
    </p:extLst>
  </p:cSld>
  <p:clrMapOvr>
    <a:masterClrMapping/>
  </p:clrMapOvr>
  <p:transition advTm="4400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p:txBody>
          <a:bodyPr/>
          <a:lstStyle/>
          <a:p>
            <a:r>
              <a:rPr lang="en-US" altLang="en-US" dirty="0" smtClean="0"/>
              <a:t>Example: Yourdon</a:t>
            </a:r>
          </a:p>
        </p:txBody>
      </p:sp>
      <p:sp>
        <p:nvSpPr>
          <p:cNvPr id="6349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8D1CEBD-DE09-493F-A8A6-B89010BE7493}" type="slidenum">
              <a:rPr lang="en-US" altLang="en-US" sz="1000">
                <a:solidFill>
                  <a:srgbClr val="000000"/>
                </a:solidFill>
              </a:rPr>
              <a:pPr/>
              <a:t>37</a:t>
            </a:fld>
            <a:endParaRPr lang="en-US" altLang="en-US" sz="1000">
              <a:solidFill>
                <a:srgbClr val="000000"/>
              </a:solidFill>
            </a:endParaRPr>
          </a:p>
        </p:txBody>
      </p:sp>
      <p:sp>
        <p:nvSpPr>
          <p:cNvPr id="2" name="Rectangle 1"/>
          <p:cNvSpPr/>
          <p:nvPr/>
        </p:nvSpPr>
        <p:spPr>
          <a:xfrm>
            <a:off x="718457" y="1551321"/>
            <a:ext cx="7707086" cy="2554545"/>
          </a:xfrm>
          <a:prstGeom prst="rect">
            <a:avLst/>
          </a:prstGeom>
        </p:spPr>
        <p:txBody>
          <a:bodyPr wrap="square">
            <a:spAutoFit/>
          </a:bodyPr>
          <a:lstStyle/>
          <a:p>
            <a:r>
              <a:rPr lang="en-US" sz="2000" dirty="0">
                <a:solidFill>
                  <a:srgbClr val="241D1D"/>
                </a:solidFill>
                <a:latin typeface="Georgia" panose="02040502050405020303" pitchFamily="18" charset="0"/>
              </a:rPr>
              <a:t>Yourdon diagrams are often used to represent data flows. </a:t>
            </a:r>
            <a:endParaRPr lang="en-US" sz="2000" dirty="0" smtClean="0">
              <a:solidFill>
                <a:srgbClr val="241D1D"/>
              </a:solidFill>
              <a:latin typeface="Georgia" panose="02040502050405020303" pitchFamily="18" charset="0"/>
            </a:endParaRPr>
          </a:p>
          <a:p>
            <a:endParaRPr lang="en-US" sz="2000" dirty="0" smtClean="0">
              <a:solidFill>
                <a:srgbClr val="241D1D"/>
              </a:solidFill>
              <a:latin typeface="Georgia" panose="02040502050405020303" pitchFamily="18" charset="0"/>
            </a:endParaRPr>
          </a:p>
          <a:p>
            <a:r>
              <a:rPr lang="en-US" sz="2000" dirty="0" smtClean="0">
                <a:solidFill>
                  <a:srgbClr val="241D1D"/>
                </a:solidFill>
                <a:latin typeface="Georgia" panose="02040502050405020303" pitchFamily="18" charset="0"/>
              </a:rPr>
              <a:t>These </a:t>
            </a:r>
            <a:r>
              <a:rPr lang="en-US" sz="2000" dirty="0">
                <a:solidFill>
                  <a:srgbClr val="241D1D"/>
                </a:solidFill>
                <a:latin typeface="Georgia" panose="02040502050405020303" pitchFamily="18" charset="0"/>
              </a:rPr>
              <a:t>diagrams are known as </a:t>
            </a:r>
            <a:r>
              <a:rPr lang="en-US" sz="2000" i="1" dirty="0">
                <a:solidFill>
                  <a:srgbClr val="241D1D"/>
                </a:solidFill>
                <a:latin typeface="Georgia" panose="02040502050405020303" pitchFamily="18" charset="0"/>
              </a:rPr>
              <a:t>data flow diagram (DFDs)</a:t>
            </a:r>
            <a:r>
              <a:rPr lang="en-US" sz="2000" dirty="0">
                <a:solidFill>
                  <a:srgbClr val="241D1D"/>
                </a:solidFill>
                <a:latin typeface="Georgia" panose="02040502050405020303" pitchFamily="18" charset="0"/>
              </a:rPr>
              <a:t> and work well for representing inputs and outputs as well as data storage. </a:t>
            </a:r>
            <a:endParaRPr lang="en-US" sz="2000" dirty="0" smtClean="0">
              <a:solidFill>
                <a:srgbClr val="241D1D"/>
              </a:solidFill>
              <a:latin typeface="Georgia" panose="02040502050405020303" pitchFamily="18" charset="0"/>
            </a:endParaRPr>
          </a:p>
          <a:p>
            <a:endParaRPr lang="en-US" sz="2000" dirty="0" smtClean="0">
              <a:solidFill>
                <a:srgbClr val="241D1D"/>
              </a:solidFill>
              <a:latin typeface="Georgia" panose="02040502050405020303" pitchFamily="18" charset="0"/>
            </a:endParaRPr>
          </a:p>
          <a:p>
            <a:r>
              <a:rPr lang="en-US" sz="2000" dirty="0" smtClean="0">
                <a:solidFill>
                  <a:srgbClr val="241D1D"/>
                </a:solidFill>
                <a:latin typeface="Georgia" panose="02040502050405020303" pitchFamily="18" charset="0"/>
              </a:rPr>
              <a:t>In </a:t>
            </a:r>
            <a:r>
              <a:rPr lang="en-US" sz="2000" dirty="0">
                <a:solidFill>
                  <a:srgbClr val="241D1D"/>
                </a:solidFill>
                <a:latin typeface="Georgia" panose="02040502050405020303" pitchFamily="18" charset="0"/>
              </a:rPr>
              <a:t>contrast to flowcharts, DFDs do not show timing or sequence within a process.</a:t>
            </a:r>
            <a:endParaRPr lang="en-US" sz="2000" dirty="0"/>
          </a:p>
        </p:txBody>
      </p:sp>
    </p:spTree>
    <p:custDataLst>
      <p:tags r:id="rId1"/>
    </p:custDataLst>
    <p:extLst>
      <p:ext uri="{BB962C8B-B14F-4D97-AF65-F5344CB8AC3E}">
        <p14:creationId xmlns:p14="http://schemas.microsoft.com/office/powerpoint/2010/main" val="3809421356"/>
      </p:ext>
    </p:extLst>
  </p:cSld>
  <p:clrMapOvr>
    <a:masterClrMapping/>
  </p:clrMapOvr>
  <p:transition advTm="4400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p:txBody>
          <a:bodyPr/>
          <a:lstStyle/>
          <a:p>
            <a:r>
              <a:rPr lang="en-US" altLang="en-US" dirty="0" smtClean="0"/>
              <a:t>Example: Yourdon</a:t>
            </a:r>
          </a:p>
        </p:txBody>
      </p:sp>
      <p:sp>
        <p:nvSpPr>
          <p:cNvPr id="6349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8D1CEBD-DE09-493F-A8A6-B89010BE7493}" type="slidenum">
              <a:rPr lang="en-US" altLang="en-US" sz="1000">
                <a:solidFill>
                  <a:srgbClr val="000000"/>
                </a:solidFill>
              </a:rPr>
              <a:pPr/>
              <a:t>38</a:t>
            </a:fld>
            <a:endParaRPr lang="en-US" altLang="en-US" sz="1000">
              <a:solidFill>
                <a:srgbClr val="000000"/>
              </a:solidFill>
            </a:endParaRPr>
          </a:p>
        </p:txBody>
      </p:sp>
      <p:pic>
        <p:nvPicPr>
          <p:cNvPr id="3" name="Picture 2"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5943" y="1417638"/>
            <a:ext cx="5706271" cy="4810796"/>
          </a:xfrm>
          <a:prstGeom prst="rect">
            <a:avLst/>
          </a:prstGeom>
        </p:spPr>
      </p:pic>
      <p:pic>
        <p:nvPicPr>
          <p:cNvPr id="4" name="Picture 3"/>
          <p:cNvPicPr>
            <a:picLocks noChangeAspect="1"/>
          </p:cNvPicPr>
          <p:nvPr/>
        </p:nvPicPr>
        <p:blipFill>
          <a:blip r:embed="rId5"/>
          <a:stretch>
            <a:fillRect/>
          </a:stretch>
        </p:blipFill>
        <p:spPr>
          <a:xfrm>
            <a:off x="6059712" y="1731508"/>
            <a:ext cx="3120576" cy="3591606"/>
          </a:xfrm>
          <a:prstGeom prst="rect">
            <a:avLst/>
          </a:prstGeom>
        </p:spPr>
      </p:pic>
    </p:spTree>
    <p:custDataLst>
      <p:tags r:id="rId1"/>
    </p:custDataLst>
    <p:extLst>
      <p:ext uri="{BB962C8B-B14F-4D97-AF65-F5344CB8AC3E}">
        <p14:creationId xmlns:p14="http://schemas.microsoft.com/office/powerpoint/2010/main" val="2716348868"/>
      </p:ext>
    </p:extLst>
  </p:cSld>
  <p:clrMapOvr>
    <a:masterClrMapping/>
  </p:clrMapOvr>
  <p:transition advTm="4400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p:txBody>
          <a:bodyPr/>
          <a:lstStyle/>
          <a:p>
            <a:r>
              <a:rPr lang="en-US" altLang="en-US" dirty="0" smtClean="0"/>
              <a:t>Example: Gene-</a:t>
            </a:r>
            <a:r>
              <a:rPr lang="en-US" altLang="en-US" dirty="0" err="1" smtClean="0"/>
              <a:t>Sarson</a:t>
            </a:r>
            <a:endParaRPr lang="en-US" altLang="en-US" dirty="0" smtClean="0"/>
          </a:p>
        </p:txBody>
      </p:sp>
      <p:sp>
        <p:nvSpPr>
          <p:cNvPr id="6349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8D1CEBD-DE09-493F-A8A6-B89010BE7493}" type="slidenum">
              <a:rPr lang="en-US" altLang="en-US" sz="1000">
                <a:solidFill>
                  <a:srgbClr val="000000"/>
                </a:solidFill>
              </a:rPr>
              <a:pPr/>
              <a:t>39</a:t>
            </a:fld>
            <a:endParaRPr lang="en-US" altLang="en-US" sz="1000">
              <a:solidFill>
                <a:srgbClr val="000000"/>
              </a:solidFill>
            </a:endParaRPr>
          </a:p>
        </p:txBody>
      </p:sp>
      <p:sp>
        <p:nvSpPr>
          <p:cNvPr id="5" name="Rectangle 4"/>
          <p:cNvSpPr/>
          <p:nvPr/>
        </p:nvSpPr>
        <p:spPr>
          <a:xfrm>
            <a:off x="653143" y="1622045"/>
            <a:ext cx="8490857" cy="3046988"/>
          </a:xfrm>
          <a:prstGeom prst="rect">
            <a:avLst/>
          </a:prstGeom>
        </p:spPr>
        <p:txBody>
          <a:bodyPr wrap="square">
            <a:spAutoFit/>
          </a:bodyPr>
          <a:lstStyle/>
          <a:p>
            <a:r>
              <a:rPr lang="en-US" sz="2400" dirty="0">
                <a:solidFill>
                  <a:srgbClr val="241D1D"/>
                </a:solidFill>
                <a:latin typeface="Georgia" panose="02040502050405020303" pitchFamily="18" charset="0"/>
              </a:rPr>
              <a:t>A good notation for representing the transformation of data through a process is </a:t>
            </a:r>
            <a:r>
              <a:rPr lang="en-US" sz="2400" dirty="0" err="1">
                <a:solidFill>
                  <a:srgbClr val="241D1D"/>
                </a:solidFill>
                <a:latin typeface="Georgia" panose="02040502050405020303" pitchFamily="18" charset="0"/>
              </a:rPr>
              <a:t>Gane-Sarson</a:t>
            </a:r>
            <a:r>
              <a:rPr lang="en-US" sz="2400" dirty="0">
                <a:solidFill>
                  <a:srgbClr val="241D1D"/>
                </a:solidFill>
                <a:latin typeface="Georgia" panose="02040502050405020303" pitchFamily="18" charset="0"/>
              </a:rPr>
              <a:t>. </a:t>
            </a:r>
            <a:endParaRPr lang="en-US" sz="2400" dirty="0" smtClean="0">
              <a:solidFill>
                <a:srgbClr val="241D1D"/>
              </a:solidFill>
              <a:latin typeface="Georgia" panose="02040502050405020303" pitchFamily="18" charset="0"/>
            </a:endParaRPr>
          </a:p>
          <a:p>
            <a:endParaRPr lang="en-US" sz="2400" dirty="0" smtClean="0">
              <a:solidFill>
                <a:srgbClr val="241D1D"/>
              </a:solidFill>
              <a:latin typeface="Georgia" panose="02040502050405020303" pitchFamily="18" charset="0"/>
            </a:endParaRPr>
          </a:p>
          <a:p>
            <a:r>
              <a:rPr lang="en-US" sz="2400" dirty="0" smtClean="0">
                <a:solidFill>
                  <a:srgbClr val="241D1D"/>
                </a:solidFill>
                <a:latin typeface="Georgia" panose="02040502050405020303" pitchFamily="18" charset="0"/>
              </a:rPr>
              <a:t>This </a:t>
            </a:r>
            <a:r>
              <a:rPr lang="en-US" sz="2400" dirty="0">
                <a:solidFill>
                  <a:srgbClr val="241D1D"/>
                </a:solidFill>
                <a:latin typeface="Georgia" panose="02040502050405020303" pitchFamily="18" charset="0"/>
              </a:rPr>
              <a:t>notation can also be used to </a:t>
            </a:r>
            <a:r>
              <a:rPr lang="en-US" sz="2400" dirty="0">
                <a:solidFill>
                  <a:srgbClr val="FF0000"/>
                </a:solidFill>
                <a:latin typeface="Georgia" panose="02040502050405020303" pitchFamily="18" charset="0"/>
              </a:rPr>
              <a:t>show data exchange and storage</a:t>
            </a:r>
            <a:r>
              <a:rPr lang="en-US" sz="2400" dirty="0">
                <a:solidFill>
                  <a:srgbClr val="241D1D"/>
                </a:solidFill>
                <a:latin typeface="Georgia" panose="02040502050405020303" pitchFamily="18" charset="0"/>
              </a:rPr>
              <a:t> as they pertain to a process. </a:t>
            </a:r>
            <a:endParaRPr lang="en-US" sz="2400" dirty="0" smtClean="0">
              <a:solidFill>
                <a:srgbClr val="241D1D"/>
              </a:solidFill>
              <a:latin typeface="Georgia" panose="02040502050405020303" pitchFamily="18" charset="0"/>
            </a:endParaRPr>
          </a:p>
          <a:p>
            <a:endParaRPr lang="en-US" sz="2400" dirty="0">
              <a:solidFill>
                <a:srgbClr val="241D1D"/>
              </a:solidFill>
              <a:latin typeface="Georgia" panose="02040502050405020303" pitchFamily="18" charset="0"/>
            </a:endParaRPr>
          </a:p>
          <a:p>
            <a:r>
              <a:rPr lang="en-US" sz="2400" dirty="0" smtClean="0">
                <a:solidFill>
                  <a:srgbClr val="241D1D"/>
                </a:solidFill>
                <a:latin typeface="Georgia" panose="02040502050405020303" pitchFamily="18" charset="0"/>
              </a:rPr>
              <a:t>Following </a:t>
            </a:r>
            <a:r>
              <a:rPr lang="en-US" sz="2400" dirty="0">
                <a:solidFill>
                  <a:srgbClr val="241D1D"/>
                </a:solidFill>
                <a:latin typeface="Georgia" panose="02040502050405020303" pitchFamily="18" charset="0"/>
              </a:rPr>
              <a:t>is an example of a simplified online appointment scheduling process.</a:t>
            </a:r>
            <a:endParaRPr lang="en-US" sz="2400" dirty="0"/>
          </a:p>
        </p:txBody>
      </p:sp>
    </p:spTree>
    <p:custDataLst>
      <p:tags r:id="rId1"/>
    </p:custDataLst>
    <p:extLst>
      <p:ext uri="{BB962C8B-B14F-4D97-AF65-F5344CB8AC3E}">
        <p14:creationId xmlns:p14="http://schemas.microsoft.com/office/powerpoint/2010/main" val="1861186433"/>
      </p:ext>
    </p:extLst>
  </p:cSld>
  <p:clrMapOvr>
    <a:masterClrMapping/>
  </p:clrMapOvr>
  <p:transition advTm="44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ChangeArrowheads="1"/>
          </p:cNvSpPr>
          <p:nvPr>
            <p:ph type="title"/>
          </p:nvPr>
        </p:nvSpPr>
        <p:spPr/>
        <p:txBody>
          <a:bodyPr/>
          <a:lstStyle/>
          <a:p>
            <a:r>
              <a:rPr lang="en-US" altLang="en-US" smtClean="0"/>
              <a:t>Process Maps Provide</a:t>
            </a:r>
          </a:p>
        </p:txBody>
      </p:sp>
      <p:sp>
        <p:nvSpPr>
          <p:cNvPr id="20482" name="Rectangle 3"/>
          <p:cNvSpPr>
            <a:spLocks noGrp="1" noChangeArrowheads="1"/>
          </p:cNvSpPr>
          <p:nvPr>
            <p:ph idx="1"/>
          </p:nvPr>
        </p:nvSpPr>
        <p:spPr>
          <a:xfrm>
            <a:off x="4038600" y="1828800"/>
            <a:ext cx="5105400" cy="4525963"/>
          </a:xfrm>
        </p:spPr>
        <p:txBody>
          <a:bodyPr/>
          <a:lstStyle/>
          <a:p>
            <a:pPr>
              <a:lnSpc>
                <a:spcPct val="90000"/>
              </a:lnSpc>
            </a:pPr>
            <a:r>
              <a:rPr lang="en-US" altLang="en-US" sz="2400" smtClean="0"/>
              <a:t>A pictorial representation of the </a:t>
            </a:r>
            <a:r>
              <a:rPr lang="ja-JP" altLang="en-US" sz="2400" smtClean="0"/>
              <a:t>“</a:t>
            </a:r>
            <a:r>
              <a:rPr lang="en-US" altLang="ja-JP" sz="2400" smtClean="0"/>
              <a:t>whole</a:t>
            </a:r>
            <a:r>
              <a:rPr lang="ja-JP" altLang="en-US" sz="2400" smtClean="0"/>
              <a:t>”</a:t>
            </a:r>
            <a:endParaRPr lang="en-US" altLang="ja-JP" sz="2400" smtClean="0"/>
          </a:p>
          <a:p>
            <a:pPr>
              <a:lnSpc>
                <a:spcPct val="90000"/>
              </a:lnSpc>
            </a:pPr>
            <a:r>
              <a:rPr lang="en-US" altLang="en-US" sz="2400" smtClean="0"/>
              <a:t>A commonly understood representation of a process</a:t>
            </a:r>
          </a:p>
          <a:p>
            <a:pPr>
              <a:lnSpc>
                <a:spcPct val="90000"/>
              </a:lnSpc>
            </a:pPr>
            <a:r>
              <a:rPr lang="en-US" altLang="en-US" sz="2400" smtClean="0"/>
              <a:t>A way to focus attention on important aspects </a:t>
            </a:r>
          </a:p>
          <a:p>
            <a:pPr>
              <a:lnSpc>
                <a:spcPct val="90000"/>
              </a:lnSpc>
            </a:pPr>
            <a:r>
              <a:rPr lang="en-US" altLang="en-US" sz="2400" smtClean="0"/>
              <a:t>A way to make the process explicit</a:t>
            </a:r>
          </a:p>
          <a:p>
            <a:pPr>
              <a:lnSpc>
                <a:spcPct val="90000"/>
              </a:lnSpc>
            </a:pPr>
            <a:r>
              <a:rPr lang="en-US" altLang="en-US" sz="2400" smtClean="0"/>
              <a:t>A way to document and share knowledge about a process</a:t>
            </a:r>
          </a:p>
        </p:txBody>
      </p:sp>
      <p:pic>
        <p:nvPicPr>
          <p:cNvPr id="20483" name="Picture 4" descr="Partial map of the Washington DC Metro rail syste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2362200"/>
            <a:ext cx="3352800" cy="252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 Box 5"/>
          <p:cNvSpPr txBox="1">
            <a:spLocks noChangeArrowheads="1"/>
          </p:cNvSpPr>
          <p:nvPr/>
        </p:nvSpPr>
        <p:spPr bwMode="auto">
          <a:xfrm>
            <a:off x="441325" y="4837113"/>
            <a:ext cx="33591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400"/>
              <a:t>Partial map of the Washington DC </a:t>
            </a:r>
          </a:p>
          <a:p>
            <a:pPr eaLnBrk="1" hangingPunct="1"/>
            <a:r>
              <a:rPr lang="en-US" altLang="en-US" sz="1400"/>
              <a:t>Metro rail system, Public domain image.</a:t>
            </a:r>
          </a:p>
        </p:txBody>
      </p:sp>
      <p:sp>
        <p:nvSpPr>
          <p:cNvPr id="2048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066BC91-6DE6-4322-8537-7863C3184CBC}" type="slidenum">
              <a:rPr lang="en-US" altLang="en-US" sz="1000">
                <a:solidFill>
                  <a:srgbClr val="000000"/>
                </a:solidFill>
              </a:rPr>
              <a:pPr/>
              <a:t>4</a:t>
            </a:fld>
            <a:endParaRPr lang="en-US" altLang="en-US" sz="1000">
              <a:solidFill>
                <a:srgbClr val="000000"/>
              </a:solidFill>
            </a:endParaRPr>
          </a:p>
        </p:txBody>
      </p:sp>
    </p:spTree>
    <p:custDataLst>
      <p:tags r:id="rId1"/>
    </p:custDataLst>
  </p:cSld>
  <p:clrMapOvr>
    <a:masterClrMapping/>
  </p:clrMapOvr>
  <p:transition advTm="12200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p:nvPr>
        </p:nvSpPr>
        <p:spPr/>
        <p:txBody>
          <a:bodyPr/>
          <a:lstStyle/>
          <a:p>
            <a:r>
              <a:rPr lang="en-US" altLang="en-US" dirty="0" smtClean="0"/>
              <a:t>Example: Gene-</a:t>
            </a:r>
            <a:r>
              <a:rPr lang="en-US" altLang="en-US" dirty="0" err="1" smtClean="0"/>
              <a:t>Sarson</a:t>
            </a:r>
            <a:endParaRPr lang="en-US" altLang="en-US" dirty="0" smtClean="0"/>
          </a:p>
        </p:txBody>
      </p:sp>
      <p:sp>
        <p:nvSpPr>
          <p:cNvPr id="6349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8D1CEBD-DE09-493F-A8A6-B89010BE7493}" type="slidenum">
              <a:rPr lang="en-US" altLang="en-US" sz="1000">
                <a:solidFill>
                  <a:srgbClr val="000000"/>
                </a:solidFill>
              </a:rPr>
              <a:pPr/>
              <a:t>40</a:t>
            </a:fld>
            <a:endParaRPr lang="en-US" altLang="en-US" sz="1000">
              <a:solidFill>
                <a:srgbClr val="000000"/>
              </a:solidFill>
            </a:endParaRPr>
          </a:p>
        </p:txBody>
      </p:sp>
      <p:pic>
        <p:nvPicPr>
          <p:cNvPr id="2" name="Picture 1"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622045"/>
            <a:ext cx="5241471" cy="3810532"/>
          </a:xfrm>
          <a:prstGeom prst="rect">
            <a:avLst/>
          </a:prstGeom>
        </p:spPr>
      </p:pic>
      <p:pic>
        <p:nvPicPr>
          <p:cNvPr id="3" name="Picture 2"/>
          <p:cNvPicPr>
            <a:picLocks noChangeAspect="1"/>
          </p:cNvPicPr>
          <p:nvPr/>
        </p:nvPicPr>
        <p:blipFill>
          <a:blip r:embed="rId5"/>
          <a:stretch>
            <a:fillRect/>
          </a:stretch>
        </p:blipFill>
        <p:spPr>
          <a:xfrm>
            <a:off x="5474496" y="1622045"/>
            <a:ext cx="3669504" cy="3211212"/>
          </a:xfrm>
          <a:prstGeom prst="rect">
            <a:avLst/>
          </a:prstGeom>
        </p:spPr>
      </p:pic>
    </p:spTree>
    <p:custDataLst>
      <p:tags r:id="rId1"/>
    </p:custDataLst>
    <p:extLst>
      <p:ext uri="{BB962C8B-B14F-4D97-AF65-F5344CB8AC3E}">
        <p14:creationId xmlns:p14="http://schemas.microsoft.com/office/powerpoint/2010/main" val="2055245753"/>
      </p:ext>
    </p:extLst>
  </p:cSld>
  <p:clrMapOvr>
    <a:masterClrMapping/>
  </p:clrMapOvr>
  <p:transition advTm="4400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DeMarco &amp; Yourdon vs. Gene &amp; </a:t>
            </a:r>
            <a:r>
              <a:rPr lang="en-US" sz="3600" dirty="0" err="1" smtClean="0"/>
              <a:t>Sarson</a:t>
            </a:r>
            <a:endParaRPr lang="en-US" sz="3600" dirty="0"/>
          </a:p>
        </p:txBody>
      </p:sp>
      <p:sp>
        <p:nvSpPr>
          <p:cNvPr id="4" name="Slide Number Placeholder 3"/>
          <p:cNvSpPr>
            <a:spLocks noGrp="1"/>
          </p:cNvSpPr>
          <p:nvPr>
            <p:ph type="sldNum" sz="quarter" idx="12"/>
          </p:nvPr>
        </p:nvSpPr>
        <p:spPr/>
        <p:txBody>
          <a:bodyPr/>
          <a:lstStyle/>
          <a:p>
            <a:fld id="{44AE0250-B5C4-4D34-A9FE-B0F1DD63D6EB}" type="slidenum">
              <a:rPr lang="en-US" altLang="en-US" smtClean="0"/>
              <a:pPr/>
              <a:t>41</a:t>
            </a:fld>
            <a:endParaRPr lang="en-US" altLang="en-US"/>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89232" y="1755601"/>
            <a:ext cx="7261210" cy="4620770"/>
          </a:xfrm>
          <a:prstGeom prst="rect">
            <a:avLst/>
          </a:prstGeom>
          <a:ln w="12700">
            <a:solidFill>
              <a:srgbClr val="00B050"/>
            </a:solidFill>
          </a:ln>
        </p:spPr>
      </p:pic>
    </p:spTree>
    <p:extLst>
      <p:ext uri="{BB962C8B-B14F-4D97-AF65-F5344CB8AC3E}">
        <p14:creationId xmlns:p14="http://schemas.microsoft.com/office/powerpoint/2010/main" val="324777712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lstStyle/>
          <a:p>
            <a:pPr eaLnBrk="1" hangingPunct="1"/>
            <a:r>
              <a:rPr lang="en-US" altLang="en-US" smtClean="0"/>
              <a:t>Cabarrus Health Alliance</a:t>
            </a:r>
          </a:p>
        </p:txBody>
      </p:sp>
      <p:sp>
        <p:nvSpPr>
          <p:cNvPr id="44034" name="Rectangle 3"/>
          <p:cNvSpPr>
            <a:spLocks noGrp="1" noChangeArrowheads="1"/>
          </p:cNvSpPr>
          <p:nvPr>
            <p:ph idx="1"/>
          </p:nvPr>
        </p:nvSpPr>
        <p:spPr>
          <a:xfrm>
            <a:off x="457199" y="1557338"/>
            <a:ext cx="8494295" cy="4525962"/>
          </a:xfrm>
        </p:spPr>
        <p:txBody>
          <a:bodyPr/>
          <a:lstStyle/>
          <a:p>
            <a:pPr eaLnBrk="1" hangingPunct="1">
              <a:lnSpc>
                <a:spcPct val="90000"/>
              </a:lnSpc>
            </a:pPr>
            <a:r>
              <a:rPr lang="en-US" altLang="en-US" sz="2000" dirty="0" smtClean="0"/>
              <a:t>Robert Woods Johnson Foundation grant </a:t>
            </a:r>
          </a:p>
          <a:p>
            <a:pPr eaLnBrk="1" hangingPunct="1">
              <a:lnSpc>
                <a:spcPct val="90000"/>
              </a:lnSpc>
            </a:pPr>
            <a:r>
              <a:rPr lang="en-US" altLang="en-US" sz="2000" dirty="0" smtClean="0"/>
              <a:t>Public Health Informatics Institute </a:t>
            </a:r>
          </a:p>
          <a:p>
            <a:pPr eaLnBrk="1" hangingPunct="1">
              <a:lnSpc>
                <a:spcPct val="90000"/>
              </a:lnSpc>
            </a:pPr>
            <a:r>
              <a:rPr lang="en-US" altLang="en-US" sz="2000" dirty="0" smtClean="0"/>
              <a:t>Cabarrus Health Alliance (CBA) process analysis and improvement through information technology introduction.  </a:t>
            </a:r>
          </a:p>
          <a:p>
            <a:pPr eaLnBrk="1" hangingPunct="1">
              <a:lnSpc>
                <a:spcPct val="90000"/>
              </a:lnSpc>
            </a:pPr>
            <a:r>
              <a:rPr lang="en-US" altLang="en-US" sz="2000" dirty="0" smtClean="0"/>
              <a:t>Excellent case study of using the methods</a:t>
            </a:r>
            <a:r>
              <a:rPr lang="en-US" altLang="en-US" sz="2000" baseline="30000" dirty="0" smtClean="0"/>
              <a:t>7</a:t>
            </a:r>
            <a:r>
              <a:rPr lang="en-US" altLang="en-US" sz="2000" dirty="0" smtClean="0"/>
              <a:t> described above to analyze and evaluate improvements in process and informatics for their Public Health Department. </a:t>
            </a:r>
          </a:p>
          <a:p>
            <a:pPr eaLnBrk="1" hangingPunct="1">
              <a:lnSpc>
                <a:spcPct val="90000"/>
              </a:lnSpc>
            </a:pPr>
            <a:r>
              <a:rPr lang="en-US" altLang="en-US" sz="2000" dirty="0" smtClean="0">
                <a:hlinkClick r:id="rId4"/>
              </a:rPr>
              <a:t>http://www.cabarrushealth.org/archive.aspx?amid=&amp;type=&amp;adid=157</a:t>
            </a:r>
            <a:endParaRPr lang="en-US" altLang="en-US" sz="2000" dirty="0" smtClean="0"/>
          </a:p>
          <a:p>
            <a:pPr lvl="1" eaLnBrk="1" hangingPunct="1">
              <a:lnSpc>
                <a:spcPct val="90000"/>
              </a:lnSpc>
            </a:pPr>
            <a:r>
              <a:rPr lang="en-US" altLang="en-US" sz="1600" dirty="0" smtClean="0"/>
              <a:t>Copy the link and paste in a web browser</a:t>
            </a:r>
          </a:p>
          <a:p>
            <a:pPr lvl="1" eaLnBrk="1" hangingPunct="1">
              <a:lnSpc>
                <a:spcPct val="90000"/>
              </a:lnSpc>
            </a:pPr>
            <a:r>
              <a:rPr lang="en-US" altLang="en-US" sz="1600" dirty="0" smtClean="0"/>
              <a:t>You will be prompted to save a zip file containing a variety of business processes.</a:t>
            </a:r>
          </a:p>
          <a:p>
            <a:pPr lvl="1" eaLnBrk="1" hangingPunct="1">
              <a:lnSpc>
                <a:spcPct val="90000"/>
              </a:lnSpc>
            </a:pPr>
            <a:r>
              <a:rPr lang="en-US" altLang="en-US" sz="1600" dirty="0" smtClean="0"/>
              <a:t>Extract the zip file and you will see a group of folders in which process diagrams can be found</a:t>
            </a:r>
          </a:p>
          <a:p>
            <a:pPr lvl="1" eaLnBrk="1" hangingPunct="1">
              <a:lnSpc>
                <a:spcPct val="90000"/>
              </a:lnSpc>
            </a:pPr>
            <a:r>
              <a:rPr lang="en-US" altLang="en-US" sz="1600" dirty="0" smtClean="0"/>
              <a:t>Example process diagrams (context diagram and task flow diagram) are on the next slides.</a:t>
            </a:r>
          </a:p>
          <a:p>
            <a:pPr eaLnBrk="1" hangingPunct="1">
              <a:lnSpc>
                <a:spcPct val="90000"/>
              </a:lnSpc>
            </a:pPr>
            <a:endParaRPr lang="en-US" altLang="en-US" sz="2400" baseline="30000" dirty="0" smtClean="0"/>
          </a:p>
        </p:txBody>
      </p:sp>
      <p:sp>
        <p:nvSpPr>
          <p:cNvPr id="4403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fld id="{BF52E980-AEA0-4E48-AECB-BD8E712DDFE4}" type="slidenum">
              <a:rPr lang="en-US" altLang="en-US" sz="1000">
                <a:solidFill>
                  <a:srgbClr val="000000"/>
                </a:solidFill>
              </a:rPr>
              <a:pPr>
                <a:spcBef>
                  <a:spcPct val="0"/>
                </a:spcBef>
                <a:buFontTx/>
                <a:buNone/>
              </a:pPr>
              <a:t>42</a:t>
            </a:fld>
            <a:endParaRPr lang="en-US" altLang="en-US" sz="1000">
              <a:solidFill>
                <a:srgbClr val="000000"/>
              </a:solidFill>
            </a:endParaRPr>
          </a:p>
        </p:txBody>
      </p:sp>
    </p:spTree>
    <p:custDataLst>
      <p:tags r:id="rId1"/>
    </p:custDataLst>
    <p:extLst>
      <p:ext uri="{BB962C8B-B14F-4D97-AF65-F5344CB8AC3E}">
        <p14:creationId xmlns:p14="http://schemas.microsoft.com/office/powerpoint/2010/main" val="3197916828"/>
      </p:ext>
    </p:extLst>
  </p:cSld>
  <p:clrMapOvr>
    <a:masterClrMapping/>
  </p:clrMapOvr>
  <p:transition advTm="4400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820738" y="234950"/>
            <a:ext cx="7988300" cy="6108700"/>
          </a:xfrm>
          <a:ln>
            <a:solidFill>
              <a:srgbClr val="00B050"/>
            </a:solidFill>
          </a:ln>
        </p:spPr>
      </p:pic>
      <p:sp>
        <p:nvSpPr>
          <p:cNvPr id="46082"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MS PGothic"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MS PGothic"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MS PGothic"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MS PGothic"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MS PGothic" panose="020B0600070205080204" pitchFamily="34" charset="-128"/>
              </a:defRPr>
            </a:lvl9pPr>
          </a:lstStyle>
          <a:p>
            <a:pPr>
              <a:spcBef>
                <a:spcPct val="0"/>
              </a:spcBef>
              <a:buFontTx/>
              <a:buNone/>
            </a:pPr>
            <a:fld id="{AD56A906-AB7E-48F9-8BDE-0513C2E899B7}" type="slidenum">
              <a:rPr lang="en-US" altLang="en-US" sz="1000"/>
              <a:pPr>
                <a:spcBef>
                  <a:spcPct val="0"/>
                </a:spcBef>
                <a:buFontTx/>
                <a:buNone/>
              </a:pPr>
              <a:t>43</a:t>
            </a:fld>
            <a:endParaRPr lang="en-US" altLang="en-US" sz="1000"/>
          </a:p>
        </p:txBody>
      </p:sp>
    </p:spTree>
    <p:extLst>
      <p:ext uri="{BB962C8B-B14F-4D97-AF65-F5344CB8AC3E}">
        <p14:creationId xmlns:p14="http://schemas.microsoft.com/office/powerpoint/2010/main" val="143909044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1B1D93AD-723F-4EB7-B371-87C3B0CDE1A5}" type="slidenum">
              <a:rPr lang="en-US" altLang="en-US" sz="1000"/>
              <a:pPr/>
              <a:t>44</a:t>
            </a:fld>
            <a:endParaRPr lang="en-US" altLang="en-US" sz="1000"/>
          </a:p>
        </p:txBody>
      </p:sp>
      <p:sp>
        <p:nvSpPr>
          <p:cNvPr id="11267" name="TextBox 7"/>
          <p:cNvSpPr txBox="1">
            <a:spLocks noChangeArrowheads="1"/>
          </p:cNvSpPr>
          <p:nvPr/>
        </p:nvSpPr>
        <p:spPr bwMode="auto">
          <a:xfrm>
            <a:off x="2116138" y="808038"/>
            <a:ext cx="49450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4000"/>
              <a:t>References</a:t>
            </a:r>
          </a:p>
        </p:txBody>
      </p:sp>
      <p:sp>
        <p:nvSpPr>
          <p:cNvPr id="2" name="Rectangle 1"/>
          <p:cNvSpPr/>
          <p:nvPr/>
        </p:nvSpPr>
        <p:spPr>
          <a:xfrm>
            <a:off x="424883" y="2216263"/>
            <a:ext cx="8327571" cy="2372060"/>
          </a:xfrm>
          <a:prstGeom prst="rect">
            <a:avLst/>
          </a:prstGeom>
        </p:spPr>
        <p:txBody>
          <a:bodyPr wrap="square">
            <a:spAutoFit/>
          </a:bodyPr>
          <a:lstStyle/>
          <a:p>
            <a:pPr marL="0" marR="0">
              <a:lnSpc>
                <a:spcPct val="107000"/>
              </a:lnSpc>
              <a:spcBef>
                <a:spcPts val="0"/>
              </a:spcBef>
              <a:spcAft>
                <a:spcPts val="800"/>
              </a:spcAft>
            </a:pPr>
            <a:r>
              <a:rPr lang="en-US" dirty="0" smtClean="0">
                <a:latin typeface="Times New Roman" panose="02020603050405020304" pitchFamily="18" charset="0"/>
                <a:ea typeface="Calibri" panose="020F0502020204030204" pitchFamily="34" charset="0"/>
                <a:cs typeface="Times New Roman" panose="02020603050405020304" pitchFamily="18" charset="0"/>
              </a:rPr>
              <a:t>[1] QI Tools to Diagnose HPV Vaccine Delivery Concerns in Your Practice, </a:t>
            </a:r>
            <a:r>
              <a:rPr lang="en-US" u="sng" dirty="0" smtClean="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2"/>
              </a:rPr>
              <a:t>www.academicpeds.org/nipa/assets/slides/CORNET_LC1.pptx</a:t>
            </a:r>
            <a:r>
              <a:rPr lang="en-US" dirty="0" smtClean="0">
                <a:latin typeface="Times New Roman" panose="02020603050405020304" pitchFamily="18" charset="0"/>
                <a:ea typeface="Calibri" panose="020F0502020204030204" pitchFamily="34" charset="0"/>
                <a:cs typeface="Times New Roman" panose="02020603050405020304" pitchFamily="18" charset="0"/>
              </a:rPr>
              <a:t> </a:t>
            </a:r>
            <a:endParaRPr lang="en-US" dirty="0" smtClean="0">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dirty="0" smtClean="0">
                <a:latin typeface="Times New Roman" panose="02020603050405020304" pitchFamily="18" charset="0"/>
                <a:ea typeface="Calibri" panose="020F0502020204030204" pitchFamily="34" charset="0"/>
                <a:cs typeface="Times New Roman" panose="02020603050405020304" pitchFamily="18" charset="0"/>
              </a:rPr>
              <a:t>[2] </a:t>
            </a:r>
            <a:r>
              <a:rPr lang="en-US" dirty="0">
                <a:latin typeface="Times New Roman" panose="02020603050405020304" pitchFamily="18" charset="0"/>
                <a:ea typeface="Calibri" panose="020F0502020204030204" pitchFamily="34" charset="0"/>
                <a:cs typeface="Times New Roman" panose="02020603050405020304" pitchFamily="18" charset="0"/>
              </a:rPr>
              <a:t>Creating process maps with open learning, </a:t>
            </a:r>
            <a:r>
              <a:rPr lang="en-US"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3"/>
              </a:rPr>
              <a:t>https://</a:t>
            </a:r>
            <a:r>
              <a:rPr lang="en-US" u="sng" dirty="0" smtClean="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3"/>
              </a:rPr>
              <a:t>oli.cmu.edu/jcourse/workbook/activity/page?context=e6f7b78580020ca60085a911103421d2</a:t>
            </a:r>
          </a:p>
          <a:p>
            <a:pPr marL="0" marR="0">
              <a:lnSpc>
                <a:spcPct val="107000"/>
              </a:lnSpc>
              <a:spcBef>
                <a:spcPts val="0"/>
              </a:spcBef>
              <a:spcAft>
                <a:spcPts val="800"/>
              </a:spcAft>
            </a:pPr>
            <a:r>
              <a:rPr lang="en-US" dirty="0" smtClean="0">
                <a:latin typeface="Times New Roman" panose="02020603050405020304" pitchFamily="18" charset="0"/>
                <a:ea typeface="Calibri" panose="020F0502020204030204" pitchFamily="34" charset="0"/>
                <a:cs typeface="Times New Roman" panose="02020603050405020304" pitchFamily="18" charset="0"/>
              </a:rPr>
              <a:t>[3] </a:t>
            </a:r>
            <a:r>
              <a:rPr lang="en-US" dirty="0" err="1" smtClean="0">
                <a:latin typeface="Times New Roman" panose="02020603050405020304" pitchFamily="18" charset="0"/>
                <a:ea typeface="Calibri" panose="020F0502020204030204" pitchFamily="34" charset="0"/>
                <a:cs typeface="Times New Roman" panose="02020603050405020304" pitchFamily="18" charset="0"/>
              </a:rPr>
              <a:t>Edraw</a:t>
            </a:r>
            <a:r>
              <a:rPr lang="en-US" dirty="0" smtClean="0">
                <a:latin typeface="Times New Roman" panose="02020603050405020304" pitchFamily="18" charset="0"/>
                <a:ea typeface="Calibri" panose="020F0502020204030204" pitchFamily="34" charset="0"/>
                <a:cs typeface="Times New Roman" panose="02020603050405020304" pitchFamily="18" charset="0"/>
              </a:rPr>
              <a:t> Max (Yourdon diagram), </a:t>
            </a:r>
            <a:r>
              <a:rPr lang="en-US" u="sng" dirty="0" smtClean="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4"/>
              </a:rPr>
              <a:t>https://www.edrawsoft.com/download-edrawmax.php</a:t>
            </a:r>
            <a:r>
              <a:rPr lang="en-US" dirty="0" smtClean="0">
                <a:latin typeface="Times New Roman" panose="02020603050405020304" pitchFamily="18" charset="0"/>
                <a:ea typeface="Calibri" panose="020F0502020204030204" pitchFamily="34" charset="0"/>
                <a:cs typeface="Times New Roman" panose="02020603050405020304" pitchFamily="18" charset="0"/>
              </a:rPr>
              <a:t>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139690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p:txBody>
          <a:bodyPr/>
          <a:lstStyle/>
          <a:p>
            <a:r>
              <a:rPr lang="en-US" altLang="en-US" smtClean="0"/>
              <a:t>Example: Process Perspectives</a:t>
            </a:r>
          </a:p>
        </p:txBody>
      </p:sp>
      <p:sp>
        <p:nvSpPr>
          <p:cNvPr id="22530" name="Rectangle 4"/>
          <p:cNvSpPr>
            <a:spLocks noGrp="1" noChangeArrowheads="1"/>
          </p:cNvSpPr>
          <p:nvPr>
            <p:ph idx="1"/>
          </p:nvPr>
        </p:nvSpPr>
        <p:spPr>
          <a:xfrm>
            <a:off x="723900" y="1698735"/>
            <a:ext cx="7696200" cy="4343400"/>
          </a:xfrm>
        </p:spPr>
        <p:txBody>
          <a:bodyPr/>
          <a:lstStyle/>
          <a:p>
            <a:pPr>
              <a:lnSpc>
                <a:spcPct val="110000"/>
              </a:lnSpc>
              <a:spcBef>
                <a:spcPct val="0"/>
              </a:spcBef>
            </a:pPr>
            <a:r>
              <a:rPr lang="en-US" altLang="en-US" sz="2000" dirty="0" smtClean="0"/>
              <a:t>Looking up a restaurant phone number in the yellow pages </a:t>
            </a:r>
          </a:p>
          <a:p>
            <a:pPr>
              <a:lnSpc>
                <a:spcPct val="110000"/>
              </a:lnSpc>
              <a:spcBef>
                <a:spcPct val="0"/>
              </a:spcBef>
            </a:pPr>
            <a:endParaRPr lang="en-US" altLang="en-US" sz="2000" dirty="0"/>
          </a:p>
          <a:p>
            <a:pPr>
              <a:lnSpc>
                <a:spcPct val="110000"/>
              </a:lnSpc>
              <a:spcBef>
                <a:spcPct val="0"/>
              </a:spcBef>
            </a:pPr>
            <a:r>
              <a:rPr lang="en-US" altLang="en-US" sz="2000" dirty="0" smtClean="0"/>
              <a:t>This process can be described at different detail levels</a:t>
            </a:r>
          </a:p>
          <a:p>
            <a:pPr lvl="1">
              <a:lnSpc>
                <a:spcPct val="110000"/>
              </a:lnSpc>
            </a:pPr>
            <a:r>
              <a:rPr lang="ja-JP" altLang="en-US" sz="1800" dirty="0" smtClean="0"/>
              <a:t>“</a:t>
            </a:r>
            <a:r>
              <a:rPr lang="en-US" altLang="ja-JP" sz="1800" dirty="0" smtClean="0"/>
              <a:t>Obtain phone number</a:t>
            </a:r>
            <a:r>
              <a:rPr lang="ja-JP" altLang="en-US" sz="1800" dirty="0" smtClean="0"/>
              <a:t>”</a:t>
            </a:r>
            <a:r>
              <a:rPr lang="en-US" altLang="ja-JP" sz="1800" dirty="0" smtClean="0"/>
              <a:t> </a:t>
            </a:r>
          </a:p>
          <a:p>
            <a:pPr>
              <a:lnSpc>
                <a:spcPct val="110000"/>
              </a:lnSpc>
            </a:pPr>
            <a:endParaRPr lang="en-US" altLang="en-US" sz="2000" dirty="0" smtClean="0"/>
          </a:p>
          <a:p>
            <a:pPr>
              <a:lnSpc>
                <a:spcPct val="110000"/>
              </a:lnSpc>
            </a:pPr>
            <a:r>
              <a:rPr lang="en-US" altLang="en-US" sz="2000" dirty="0" smtClean="0"/>
              <a:t>Versus</a:t>
            </a:r>
          </a:p>
          <a:p>
            <a:pPr lvl="1">
              <a:lnSpc>
                <a:spcPct val="110000"/>
              </a:lnSpc>
            </a:pPr>
            <a:r>
              <a:rPr lang="en-US" altLang="en-US" sz="1800" dirty="0" smtClean="0"/>
              <a:t>Open search engine </a:t>
            </a:r>
          </a:p>
          <a:p>
            <a:pPr lvl="1">
              <a:lnSpc>
                <a:spcPct val="110000"/>
              </a:lnSpc>
            </a:pPr>
            <a:r>
              <a:rPr lang="en-US" altLang="en-US" sz="1800" dirty="0" smtClean="0"/>
              <a:t>Find electronic yellow pages </a:t>
            </a:r>
          </a:p>
          <a:p>
            <a:pPr lvl="1">
              <a:lnSpc>
                <a:spcPct val="110000"/>
              </a:lnSpc>
            </a:pPr>
            <a:r>
              <a:rPr lang="en-US" altLang="en-US" sz="1800" dirty="0" smtClean="0"/>
              <a:t>Type text name of restaurant and zip code</a:t>
            </a:r>
          </a:p>
          <a:p>
            <a:pPr lvl="1">
              <a:lnSpc>
                <a:spcPct val="110000"/>
              </a:lnSpc>
            </a:pPr>
            <a:r>
              <a:rPr lang="en-US" altLang="en-US" sz="1800" dirty="0" smtClean="0"/>
              <a:t>Visually inspect returned results</a:t>
            </a:r>
          </a:p>
          <a:p>
            <a:pPr lvl="1">
              <a:lnSpc>
                <a:spcPct val="110000"/>
              </a:lnSpc>
            </a:pPr>
            <a:r>
              <a:rPr lang="en-US" altLang="en-US" sz="1800" dirty="0" smtClean="0"/>
              <a:t>Select the one you were looking for </a:t>
            </a:r>
          </a:p>
          <a:p>
            <a:pPr>
              <a:lnSpc>
                <a:spcPct val="80000"/>
              </a:lnSpc>
            </a:pPr>
            <a:endParaRPr lang="en-US" altLang="en-US" sz="2000" dirty="0" smtClean="0"/>
          </a:p>
        </p:txBody>
      </p:sp>
      <p:sp>
        <p:nvSpPr>
          <p:cNvPr id="22531"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99CB8FBF-3359-4382-8BBA-C78C3EBE05A2}" type="slidenum">
              <a:rPr lang="en-US" altLang="en-US" sz="1000">
                <a:solidFill>
                  <a:srgbClr val="000000"/>
                </a:solidFill>
              </a:rPr>
              <a:pPr/>
              <a:t>5</a:t>
            </a:fld>
            <a:endParaRPr lang="en-US" altLang="en-US" sz="1000">
              <a:solidFill>
                <a:srgbClr val="000000"/>
              </a:solidFill>
            </a:endParaRPr>
          </a:p>
        </p:txBody>
      </p:sp>
    </p:spTree>
    <p:custDataLst>
      <p:tags r:id="rId1"/>
    </p:custDataLst>
  </p:cSld>
  <p:clrMapOvr>
    <a:masterClrMapping/>
  </p:clrMapOvr>
  <p:transition advTm="88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p:txBody>
          <a:bodyPr/>
          <a:lstStyle/>
          <a:p>
            <a:r>
              <a:rPr lang="en-US" altLang="en-US" smtClean="0"/>
              <a:t>Process Vocabulary</a:t>
            </a:r>
          </a:p>
        </p:txBody>
      </p:sp>
      <p:sp>
        <p:nvSpPr>
          <p:cNvPr id="24578" name="Rectangle 3"/>
          <p:cNvSpPr>
            <a:spLocks noGrp="1" noChangeArrowheads="1"/>
          </p:cNvSpPr>
          <p:nvPr>
            <p:ph idx="1"/>
          </p:nvPr>
        </p:nvSpPr>
        <p:spPr/>
        <p:txBody>
          <a:bodyPr/>
          <a:lstStyle/>
          <a:p>
            <a:pPr>
              <a:lnSpc>
                <a:spcPct val="90000"/>
              </a:lnSpc>
            </a:pPr>
            <a:r>
              <a:rPr lang="en-US" altLang="en-US" sz="2800" dirty="0" smtClean="0"/>
              <a:t>Process</a:t>
            </a:r>
          </a:p>
          <a:p>
            <a:pPr>
              <a:lnSpc>
                <a:spcPct val="90000"/>
              </a:lnSpc>
            </a:pPr>
            <a:r>
              <a:rPr lang="en-US" altLang="en-US" sz="2800" dirty="0" smtClean="0"/>
              <a:t>Process map, process diagram</a:t>
            </a:r>
          </a:p>
          <a:p>
            <a:pPr>
              <a:lnSpc>
                <a:spcPct val="90000"/>
              </a:lnSpc>
            </a:pPr>
            <a:r>
              <a:rPr lang="en-US" altLang="en-US" sz="2800" dirty="0" smtClean="0"/>
              <a:t>Task</a:t>
            </a:r>
          </a:p>
          <a:p>
            <a:pPr>
              <a:lnSpc>
                <a:spcPct val="90000"/>
              </a:lnSpc>
            </a:pPr>
            <a:r>
              <a:rPr lang="en-US" altLang="en-US" sz="2800" dirty="0" smtClean="0"/>
              <a:t>Workflow</a:t>
            </a:r>
          </a:p>
          <a:p>
            <a:pPr>
              <a:lnSpc>
                <a:spcPct val="90000"/>
              </a:lnSpc>
            </a:pPr>
            <a:r>
              <a:rPr lang="en-US" altLang="en-US" sz="2800" dirty="0" smtClean="0"/>
              <a:t>Data flow</a:t>
            </a:r>
          </a:p>
          <a:p>
            <a:pPr>
              <a:lnSpc>
                <a:spcPct val="90000"/>
              </a:lnSpc>
            </a:pPr>
            <a:r>
              <a:rPr lang="en-US" altLang="en-US" sz="2800" dirty="0" smtClean="0"/>
              <a:t>Flowchart</a:t>
            </a:r>
          </a:p>
          <a:p>
            <a:pPr>
              <a:lnSpc>
                <a:spcPct val="90000"/>
              </a:lnSpc>
            </a:pPr>
            <a:r>
              <a:rPr lang="en-US" altLang="en-US" sz="2800" dirty="0" smtClean="0"/>
              <a:t>Notation</a:t>
            </a:r>
          </a:p>
          <a:p>
            <a:pPr>
              <a:lnSpc>
                <a:spcPct val="90000"/>
              </a:lnSpc>
            </a:pPr>
            <a:r>
              <a:rPr lang="en-US" altLang="en-US" sz="2800" dirty="0" smtClean="0"/>
              <a:t>Symbols</a:t>
            </a:r>
          </a:p>
          <a:p>
            <a:pPr>
              <a:lnSpc>
                <a:spcPct val="90000"/>
              </a:lnSpc>
            </a:pPr>
            <a:endParaRPr lang="en-US" altLang="en-US" dirty="0" smtClean="0"/>
          </a:p>
        </p:txBody>
      </p:sp>
      <p:sp>
        <p:nvSpPr>
          <p:cNvPr id="24579"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444A256-2B36-4181-9985-695DD10ECE70}" type="slidenum">
              <a:rPr lang="en-US" altLang="en-US" sz="1000">
                <a:solidFill>
                  <a:srgbClr val="000000"/>
                </a:solidFill>
              </a:rPr>
              <a:pPr/>
              <a:t>6</a:t>
            </a:fld>
            <a:endParaRPr lang="en-US" altLang="en-US" sz="1000">
              <a:solidFill>
                <a:srgbClr val="000000"/>
              </a:solidFill>
            </a:endParaRPr>
          </a:p>
        </p:txBody>
      </p:sp>
    </p:spTree>
    <p:custDataLst>
      <p:tags r:id="rId1"/>
    </p:custDataLst>
  </p:cSld>
  <p:clrMapOvr>
    <a:masterClrMapping/>
  </p:clrMapOvr>
  <p:transition advTm="29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p:txBody>
          <a:bodyPr/>
          <a:lstStyle/>
          <a:p>
            <a:r>
              <a:rPr lang="en-US" altLang="en-US" smtClean="0"/>
              <a:t>Process</a:t>
            </a:r>
          </a:p>
        </p:txBody>
      </p:sp>
      <p:sp>
        <p:nvSpPr>
          <p:cNvPr id="26626" name="Rectangle 3"/>
          <p:cNvSpPr>
            <a:spLocks noGrp="1" noChangeArrowheads="1"/>
          </p:cNvSpPr>
          <p:nvPr>
            <p:ph idx="1"/>
          </p:nvPr>
        </p:nvSpPr>
        <p:spPr/>
        <p:txBody>
          <a:bodyPr/>
          <a:lstStyle/>
          <a:p>
            <a:pPr>
              <a:lnSpc>
                <a:spcPct val="90000"/>
              </a:lnSpc>
            </a:pPr>
            <a:r>
              <a:rPr lang="en-US" altLang="en-US" sz="2800" dirty="0" smtClean="0"/>
              <a:t>A </a:t>
            </a:r>
            <a:r>
              <a:rPr lang="en-US" altLang="en-US" sz="2800" dirty="0" smtClean="0">
                <a:solidFill>
                  <a:srgbClr val="FF0000"/>
                </a:solidFill>
              </a:rPr>
              <a:t>process is a series of steps and decisions </a:t>
            </a:r>
            <a:r>
              <a:rPr lang="en-US" altLang="en-US" sz="2800" dirty="0" smtClean="0"/>
              <a:t>involved in the way work is accomplished</a:t>
            </a:r>
            <a:r>
              <a:rPr lang="en-US" altLang="en-US" sz="2800" baseline="30000" dirty="0" smtClean="0"/>
              <a:t>2</a:t>
            </a:r>
            <a:r>
              <a:rPr lang="en-US" altLang="en-US" sz="2800" dirty="0" smtClean="0"/>
              <a:t>.  </a:t>
            </a:r>
          </a:p>
          <a:p>
            <a:pPr>
              <a:lnSpc>
                <a:spcPct val="90000"/>
              </a:lnSpc>
            </a:pPr>
            <a:r>
              <a:rPr lang="en-US" altLang="en-US" sz="2800" dirty="0" smtClean="0"/>
              <a:t>Everything we do in our lives involves  processes.  </a:t>
            </a:r>
          </a:p>
          <a:p>
            <a:pPr>
              <a:lnSpc>
                <a:spcPct val="90000"/>
              </a:lnSpc>
            </a:pPr>
            <a:r>
              <a:rPr lang="en-US" altLang="en-US" sz="2800" dirty="0" smtClean="0"/>
              <a:t>The health care system is an </a:t>
            </a:r>
            <a:r>
              <a:rPr lang="en-US" altLang="en-US" sz="2800" dirty="0" smtClean="0">
                <a:solidFill>
                  <a:srgbClr val="FF0000"/>
                </a:solidFill>
              </a:rPr>
              <a:t>interconnected</a:t>
            </a:r>
            <a:r>
              <a:rPr lang="en-US" altLang="en-US" sz="2800" dirty="0" smtClean="0"/>
              <a:t> web of </a:t>
            </a:r>
            <a:r>
              <a:rPr lang="en-US" altLang="en-US" sz="2800" dirty="0" smtClean="0">
                <a:solidFill>
                  <a:srgbClr val="FF0000"/>
                </a:solidFill>
              </a:rPr>
              <a:t>many processes</a:t>
            </a:r>
            <a:r>
              <a:rPr lang="en-US" altLang="en-US" sz="2800" dirty="0" smtClean="0"/>
              <a:t>.</a:t>
            </a:r>
          </a:p>
          <a:p>
            <a:pPr>
              <a:lnSpc>
                <a:spcPct val="90000"/>
              </a:lnSpc>
            </a:pPr>
            <a:r>
              <a:rPr lang="en-US" altLang="en-US" sz="2800" dirty="0" smtClean="0"/>
              <a:t>Gall: </a:t>
            </a:r>
            <a:r>
              <a:rPr lang="ja-JP" altLang="en-US" sz="2800" dirty="0" smtClean="0"/>
              <a:t>“</a:t>
            </a:r>
            <a:r>
              <a:rPr lang="en-US" altLang="ja-JP" sz="2800" dirty="0" smtClean="0"/>
              <a:t>A complex system that works is made up of simple systems that work.</a:t>
            </a:r>
            <a:r>
              <a:rPr lang="ja-JP" altLang="en-US" sz="2800" dirty="0" smtClean="0"/>
              <a:t>”</a:t>
            </a:r>
            <a:endParaRPr lang="en-US" altLang="en-US" sz="2800" dirty="0" smtClean="0"/>
          </a:p>
        </p:txBody>
      </p:sp>
      <p:sp>
        <p:nvSpPr>
          <p:cNvPr id="26627"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43CC3711-69ED-4ED0-B0E9-595B38EEC41E}" type="slidenum">
              <a:rPr lang="en-US" altLang="en-US" sz="1000">
                <a:solidFill>
                  <a:srgbClr val="000000"/>
                </a:solidFill>
              </a:rPr>
              <a:pPr/>
              <a:t>7</a:t>
            </a:fld>
            <a:endParaRPr lang="en-US" altLang="en-US" sz="1000">
              <a:solidFill>
                <a:srgbClr val="000000"/>
              </a:solidFill>
            </a:endParaRPr>
          </a:p>
        </p:txBody>
      </p:sp>
    </p:spTree>
    <p:custDataLst>
      <p:tags r:id="rId1"/>
    </p:custDataLst>
  </p:cSld>
  <p:clrMapOvr>
    <a:masterClrMapping/>
  </p:clrMapOvr>
  <p:transition advTm="42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p:nvPr>
        </p:nvSpPr>
        <p:spPr/>
        <p:txBody>
          <a:bodyPr/>
          <a:lstStyle/>
          <a:p>
            <a:r>
              <a:rPr lang="en-US" altLang="en-US" smtClean="0"/>
              <a:t>Process Map</a:t>
            </a:r>
          </a:p>
        </p:txBody>
      </p:sp>
      <p:sp>
        <p:nvSpPr>
          <p:cNvPr id="28674" name="Rectangle 3"/>
          <p:cNvSpPr>
            <a:spLocks noGrp="1" noChangeArrowheads="1"/>
          </p:cNvSpPr>
          <p:nvPr>
            <p:ph idx="1"/>
          </p:nvPr>
        </p:nvSpPr>
        <p:spPr>
          <a:xfrm>
            <a:off x="457200" y="1447800"/>
            <a:ext cx="8229600" cy="4678363"/>
          </a:xfrm>
        </p:spPr>
        <p:txBody>
          <a:bodyPr/>
          <a:lstStyle/>
          <a:p>
            <a:r>
              <a:rPr lang="en-US" altLang="en-US" sz="2800" dirty="0" smtClean="0"/>
              <a:t>A visual representation of a process that shows</a:t>
            </a:r>
          </a:p>
          <a:p>
            <a:pPr lvl="1"/>
            <a:r>
              <a:rPr lang="en-US" altLang="en-US" sz="2400" dirty="0" smtClean="0"/>
              <a:t>The </a:t>
            </a:r>
            <a:r>
              <a:rPr lang="en-US" altLang="en-US" sz="2400" dirty="0" smtClean="0">
                <a:solidFill>
                  <a:srgbClr val="FF0000"/>
                </a:solidFill>
              </a:rPr>
              <a:t>boundaries</a:t>
            </a:r>
            <a:r>
              <a:rPr lang="en-US" altLang="en-US" sz="2400" dirty="0" smtClean="0"/>
              <a:t>, i.e. where the </a:t>
            </a:r>
            <a:r>
              <a:rPr lang="en-US" altLang="en-US" sz="2400" dirty="0" smtClean="0">
                <a:solidFill>
                  <a:srgbClr val="FF0000"/>
                </a:solidFill>
              </a:rPr>
              <a:t>process begins and ends</a:t>
            </a:r>
          </a:p>
          <a:p>
            <a:pPr lvl="1"/>
            <a:r>
              <a:rPr lang="en-US" altLang="en-US" sz="2400" dirty="0" smtClean="0"/>
              <a:t>The </a:t>
            </a:r>
            <a:r>
              <a:rPr lang="en-US" altLang="en-US" sz="2400" dirty="0" smtClean="0">
                <a:solidFill>
                  <a:srgbClr val="FF0000"/>
                </a:solidFill>
              </a:rPr>
              <a:t>steps</a:t>
            </a:r>
            <a:r>
              <a:rPr lang="en-US" altLang="en-US" sz="2400" dirty="0" smtClean="0"/>
              <a:t> or tasks in the process</a:t>
            </a:r>
          </a:p>
          <a:p>
            <a:pPr lvl="1"/>
            <a:r>
              <a:rPr lang="en-US" altLang="en-US" sz="2400" dirty="0" smtClean="0"/>
              <a:t>The </a:t>
            </a:r>
            <a:r>
              <a:rPr lang="en-US" altLang="en-US" sz="2400" dirty="0" smtClean="0">
                <a:solidFill>
                  <a:srgbClr val="FF0000"/>
                </a:solidFill>
              </a:rPr>
              <a:t>sequence</a:t>
            </a:r>
            <a:r>
              <a:rPr lang="en-US" altLang="en-US" sz="2400" dirty="0" smtClean="0"/>
              <a:t> or order of the steps</a:t>
            </a:r>
          </a:p>
          <a:p>
            <a:r>
              <a:rPr lang="en-US" altLang="en-US" sz="2800" dirty="0" smtClean="0"/>
              <a:t>Use standard symbols so that a process map created by one person can be understood and used by others</a:t>
            </a:r>
          </a:p>
          <a:p>
            <a:r>
              <a:rPr lang="en-US" altLang="en-US" sz="2800" dirty="0" smtClean="0"/>
              <a:t>Different approaches use different symbol sets</a:t>
            </a:r>
          </a:p>
          <a:p>
            <a:r>
              <a:rPr lang="en-US" altLang="en-US" sz="2800" dirty="0" smtClean="0"/>
              <a:t>Also called process </a:t>
            </a:r>
            <a:r>
              <a:rPr lang="en-US" altLang="en-US" sz="2800" dirty="0" smtClean="0">
                <a:solidFill>
                  <a:srgbClr val="FF0000"/>
                </a:solidFill>
              </a:rPr>
              <a:t>diagrams</a:t>
            </a:r>
            <a:r>
              <a:rPr lang="en-US" altLang="en-US" sz="2800" dirty="0" smtClean="0"/>
              <a:t> and </a:t>
            </a:r>
            <a:r>
              <a:rPr lang="en-US" altLang="en-US" sz="2800" dirty="0" smtClean="0">
                <a:solidFill>
                  <a:srgbClr val="FF0000"/>
                </a:solidFill>
              </a:rPr>
              <a:t>flowcharts</a:t>
            </a:r>
          </a:p>
        </p:txBody>
      </p:sp>
      <p:sp>
        <p:nvSpPr>
          <p:cNvPr id="28675"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4CA6C9B9-9296-40C6-B010-063F66CEB2DE}" type="slidenum">
              <a:rPr lang="en-US" altLang="en-US" sz="1000">
                <a:solidFill>
                  <a:srgbClr val="000000"/>
                </a:solidFill>
              </a:rPr>
              <a:pPr/>
              <a:t>8</a:t>
            </a:fld>
            <a:endParaRPr lang="en-US" altLang="en-US" sz="1000">
              <a:solidFill>
                <a:srgbClr val="000000"/>
              </a:solidFill>
            </a:endParaRPr>
          </a:p>
        </p:txBody>
      </p:sp>
    </p:spTree>
    <p:custDataLst>
      <p:tags r:id="rId1"/>
    </p:custDataLst>
  </p:cSld>
  <p:clrMapOvr>
    <a:masterClrMapping/>
  </p:clrMapOvr>
  <p:transition advTm="54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p:nvPr>
        </p:nvSpPr>
        <p:spPr/>
        <p:txBody>
          <a:bodyPr/>
          <a:lstStyle/>
          <a:p>
            <a:r>
              <a:rPr lang="en-US" altLang="en-US" smtClean="0"/>
              <a:t>Task</a:t>
            </a:r>
          </a:p>
        </p:txBody>
      </p:sp>
      <p:sp>
        <p:nvSpPr>
          <p:cNvPr id="30722" name="Rectangle 3"/>
          <p:cNvSpPr>
            <a:spLocks noGrp="1" noChangeArrowheads="1"/>
          </p:cNvSpPr>
          <p:nvPr>
            <p:ph idx="1"/>
          </p:nvPr>
        </p:nvSpPr>
        <p:spPr/>
        <p:txBody>
          <a:bodyPr/>
          <a:lstStyle/>
          <a:p>
            <a:pPr>
              <a:lnSpc>
                <a:spcPct val="90000"/>
              </a:lnSpc>
            </a:pPr>
            <a:r>
              <a:rPr lang="en-US" altLang="en-US" sz="2800" dirty="0" smtClean="0"/>
              <a:t>A </a:t>
            </a:r>
            <a:r>
              <a:rPr lang="en-US" altLang="en-US" sz="2800" dirty="0" smtClean="0">
                <a:solidFill>
                  <a:srgbClr val="FF0000"/>
                </a:solidFill>
              </a:rPr>
              <a:t>step </a:t>
            </a:r>
            <a:r>
              <a:rPr lang="en-US" altLang="en-US" sz="2800" dirty="0" smtClean="0"/>
              <a:t>in a process</a:t>
            </a:r>
          </a:p>
          <a:p>
            <a:pPr>
              <a:lnSpc>
                <a:spcPct val="90000"/>
              </a:lnSpc>
            </a:pPr>
            <a:r>
              <a:rPr lang="en-US" altLang="en-US" sz="2800" dirty="0">
                <a:solidFill>
                  <a:srgbClr val="FF0000"/>
                </a:solidFill>
              </a:rPr>
              <a:t>Smallest ones called primitive</a:t>
            </a:r>
            <a:r>
              <a:rPr lang="en-US" altLang="en-US" sz="2800" dirty="0"/>
              <a:t>, or </a:t>
            </a:r>
            <a:r>
              <a:rPr lang="en-US" altLang="en-US" sz="2800" dirty="0">
                <a:solidFill>
                  <a:srgbClr val="FF0000"/>
                </a:solidFill>
              </a:rPr>
              <a:t>atomic</a:t>
            </a:r>
            <a:r>
              <a:rPr lang="en-US" altLang="en-US" sz="2800" dirty="0"/>
              <a:t> tasks</a:t>
            </a:r>
          </a:p>
          <a:p>
            <a:pPr lvl="1">
              <a:lnSpc>
                <a:spcPct val="90000"/>
              </a:lnSpc>
            </a:pPr>
            <a:r>
              <a:rPr lang="en-US" altLang="en-US" sz="2400" dirty="0"/>
              <a:t>Those that can be decomposed no further</a:t>
            </a:r>
            <a:endParaRPr lang="en-US" altLang="en-US" sz="2800" dirty="0" smtClean="0"/>
          </a:p>
          <a:p>
            <a:pPr>
              <a:lnSpc>
                <a:spcPct val="90000"/>
              </a:lnSpc>
            </a:pPr>
            <a:endParaRPr lang="en-US" altLang="en-US" sz="2800" dirty="0" smtClean="0"/>
          </a:p>
          <a:p>
            <a:pPr>
              <a:lnSpc>
                <a:spcPct val="90000"/>
              </a:lnSpc>
            </a:pPr>
            <a:r>
              <a:rPr lang="en-US" altLang="en-US" sz="2800" dirty="0" smtClean="0"/>
              <a:t>It could be a physical action that a human or machine performs</a:t>
            </a:r>
          </a:p>
          <a:p>
            <a:pPr>
              <a:lnSpc>
                <a:spcPct val="90000"/>
              </a:lnSpc>
            </a:pPr>
            <a:endParaRPr lang="en-US" altLang="en-US" sz="2800" dirty="0" smtClean="0"/>
          </a:p>
          <a:p>
            <a:pPr>
              <a:lnSpc>
                <a:spcPct val="90000"/>
              </a:lnSpc>
            </a:pPr>
            <a:r>
              <a:rPr lang="en-US" altLang="en-US" sz="2800" dirty="0" smtClean="0"/>
              <a:t>OR, a mental action that a human performs</a:t>
            </a:r>
          </a:p>
          <a:p>
            <a:pPr>
              <a:lnSpc>
                <a:spcPct val="90000"/>
              </a:lnSpc>
            </a:pPr>
            <a:endParaRPr lang="en-US" altLang="en-US" sz="2400" dirty="0" smtClean="0"/>
          </a:p>
        </p:txBody>
      </p:sp>
      <p:sp>
        <p:nvSpPr>
          <p:cNvPr id="30723" name="Slide Number Placeholder 4"/>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D4FA4F5-B3ED-4FC7-981C-5E8756B42DF9}" type="slidenum">
              <a:rPr lang="en-US" altLang="en-US" sz="1000">
                <a:solidFill>
                  <a:srgbClr val="000000"/>
                </a:solidFill>
              </a:rPr>
              <a:pPr/>
              <a:t>9</a:t>
            </a:fld>
            <a:endParaRPr lang="en-US" altLang="en-US" sz="1000">
              <a:solidFill>
                <a:srgbClr val="000000"/>
              </a:solidFill>
            </a:endParaRPr>
          </a:p>
        </p:txBody>
      </p:sp>
    </p:spTree>
    <p:custDataLst>
      <p:tags r:id="rId1"/>
    </p:custDataLst>
  </p:cSld>
  <p:clrMapOvr>
    <a:masterClrMapping/>
  </p:clrMapOvr>
  <p:transition advTm="2400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ARTICULATE_PROJECT_OPEN" val="0"/>
  <p:tag name="MMPROD_UIDATA" val="&lt;database version=&quot;7.0&quot;&gt;&lt;object type=&quot;1&quot; unique_id=&quot;10001&quot;&gt;&lt;property id=&quot;20141&quot; value=&quot;Comp10_Unit1a&quot;/&gt;&lt;property id=&quot;20148&quot; value=&quot;5&quot;/&gt;&lt;property id=&quot;20184&quot; value=&quot;7&quot;/&gt;&lt;property id=&quot;20224&quot; value=&quot;C:\10_1_1&quot;/&gt;&lt;property id=&quot;20250&quot; value=&quot;0&quot;/&gt;&lt;property id=&quot;20251&quot; value=&quot;0&quot;/&gt;&lt;property id=&quot;20259&quot; value=&quot;0&quot;/&gt;&lt;object type=&quot;8&quot; unique_id=&quot;10002&quot;&gt;&lt;/object&gt;&lt;object type=&quot;2&quot; unique_id=&quot;10003&quot;&gt;&lt;object type=&quot;3&quot; unique_id=&quot;10004&quot;&gt;&lt;property id=&quot;20148&quot; value=&quot;5&quot;/&gt;&lt;property id=&quot;20300&quot; value=&quot;Slide 1 - &amp;quot;&amp;#x0D;&amp;#x0A;Component 10 – Fundamentals of Health Workflow Process Analysis and Redesign&amp;quot;&quot;/&gt;&lt;property id=&quot;20302&quot; value=&quot;1&quot;/&gt;&lt;property id=&quot;20303&quot; value=&quot;-1&quot;/&gt;&lt;property id=&quot;20307&quot; value=&quot;256&quot;/&gt;&lt;property id=&quot;20309&quot; value=&quot;-1&quot;/&gt;&lt;property id=&quot;20312&quot; value=&quot;0&quot;/&gt;&lt;/object&gt;&lt;object type=&quot;3&quot; unique_id=&quot;10006&quot;&gt;&lt;property id=&quot;20148&quot; value=&quot;5&quot;/&gt;&lt;property id=&quot;20300&quot; value=&quot;Slide 4 - &amp;quot;Topics – Unit 10.1&amp;quot;&quot;/&gt;&lt;property id=&quot;20302&quot; value=&quot;1&quot;/&gt;&lt;property id=&quot;20303&quot; value=&quot;-1&quot;/&gt;&lt;property id=&quot;20307&quot; value=&quot;268&quot;/&gt;&lt;property id=&quot;20309&quot; value=&quot;-1&quot;/&gt;&lt;property id=&quot;20312&quot; value=&quot;0&quot;/&gt;&lt;/object&gt;&lt;object type=&quot;3&quot; unique_id=&quot;10009&quot;&gt;&lt;property id=&quot;20148&quot; value=&quot;5&quot;/&gt;&lt;property id=&quot;20300&quot; value=&quot;Slide 5 - &amp;quot;Definitions&amp;quot;&quot;/&gt;&lt;property id=&quot;20302&quot; value=&quot;1&quot;/&gt;&lt;property id=&quot;20303&quot; value=&quot;-1&quot;/&gt;&lt;property id=&quot;20307&quot; value=&quot;269&quot;/&gt;&lt;property id=&quot;20309&quot; value=&quot;-1&quot;/&gt;&lt;property id=&quot;20312&quot; value=&quot;0&quot;/&gt;&lt;/object&gt;&lt;object type=&quot;3&quot; unique_id=&quot;10010&quot;&gt;&lt;property id=&quot;20148&quot; value=&quot;5&quot;/&gt;&lt;property id=&quot;20300&quot; value=&quot;Slide 14 - &amp;quot;A Workflow Process Analyst and Redesign Specialist&amp;quot;&quot;/&gt;&lt;property id=&quot;20302&quot; value=&quot;1&quot;/&gt;&lt;property id=&quot;20303&quot; value=&quot;-1&quot;/&gt;&lt;property id=&quot;20307&quot; value=&quot;306&quot;/&gt;&lt;property id=&quot;20309&quot; value=&quot;-1&quot;/&gt;&lt;property id=&quot;20312&quot; value=&quot;0&quot;/&gt;&lt;/object&gt;&lt;object type=&quot;3&quot; unique_id=&quot;10011&quot;&gt;&lt;property id=&quot;20148&quot; value=&quot;5&quot;/&gt;&lt;property id=&quot;20300&quot; value=&quot;Slide 15 - &amp;quot;Role of Health Care Workflow Analysis and Redesign Specialist&amp;quot;&quot;/&gt;&lt;property id=&quot;20302&quot; value=&quot;1&quot;/&gt;&lt;property id=&quot;20303&quot; value=&quot;-1&quot;/&gt;&lt;property id=&quot;20307&quot; value=&quot;274&quot;/&gt;&lt;property id=&quot;20309&quot; value=&quot;-1&quot;/&gt;&lt;property id=&quot;20312&quot; value=&quot;0&quot;/&gt;&lt;/object&gt;&lt;object type=&quot;3&quot; unique_id=&quot;10014&quot;&gt;&lt;property id=&quot;20148&quot; value=&quot;5&quot;/&gt;&lt;property id=&quot;20300&quot; value=&quot;Slide 16 - &amp;quot;Process Analyst Role&amp;quot;&quot;/&gt;&lt;property id=&quot;20302&quot; value=&quot;1&quot;/&gt;&lt;property id=&quot;20303&quot; value=&quot;-1&quot;/&gt;&lt;property id=&quot;20307&quot; value=&quot;299&quot;/&gt;&lt;property id=&quot;20309&quot; value=&quot;-1&quot;/&gt;&lt;property id=&quot;20312&quot; value=&quot;0&quot;/&gt;&lt;/object&gt;&lt;object type=&quot;3&quot; unique_id=&quot;10015&quot;&gt;&lt;property id=&quot;20148&quot; value=&quot;5&quot;/&gt;&lt;property id=&quot;20300&quot; value=&quot;Slide 17 - &amp;quot;Process Analysis Skills&amp;quot;&quot;/&gt;&lt;property id=&quot;20302&quot; value=&quot;1&quot;/&gt;&lt;property id=&quot;20303&quot; value=&quot;-1&quot;/&gt;&lt;property id=&quot;20307&quot; value=&quot;301&quot;/&gt;&lt;property id=&quot;20309&quot; value=&quot;-1&quot;/&gt;&lt;property id=&quot;20312&quot; value=&quot;0&quot;/&gt;&lt;/object&gt;&lt;object type=&quot;3&quot; unique_id=&quot;10016&quot;&gt;&lt;property id=&quot;20148&quot; value=&quot;5&quot;/&gt;&lt;property id=&quot;20300&quot; value=&quot;Slide 18 - &amp;quot;Process Redesign&amp;quot;&quot;/&gt;&lt;property id=&quot;20302&quot; value=&quot;1&quot;/&gt;&lt;property id=&quot;20303&quot; value=&quot;-1&quot;/&gt;&lt;property id=&quot;20307&quot; value=&quot;300&quot;/&gt;&lt;property id=&quot;20309&quot; value=&quot;-1&quot;/&gt;&lt;property id=&quot;20312&quot; value=&quot;0&quot;/&gt;&lt;/object&gt;&lt;object type=&quot;3&quot; unique_id=&quot;10017&quot;&gt;&lt;property id=&quot;20148&quot; value=&quot;5&quot;/&gt;&lt;property id=&quot;20300&quot; value=&quot;Slide 21 - &amp;quot;IOM 6 Quality Areas&amp;#x0D;&amp;#x0A;&amp;quot;&quot;/&gt;&lt;property id=&quot;20302&quot; value=&quot;1&quot;/&gt;&lt;property id=&quot;20303&quot; value=&quot;-1&quot;/&gt;&lt;property id=&quot;20307&quot; value=&quot;270&quot;/&gt;&lt;property id=&quot;20309&quot; value=&quot;-1&quot;/&gt;&lt;property id=&quot;20312&quot; value=&quot;0&quot;/&gt;&lt;/object&gt;&lt;object type=&quot;3&quot; unique_id=&quot;10028&quot;&gt;&lt;property id=&quot;20148&quot; value=&quot;5&quot;/&gt;&lt;property id=&quot;20300&quot; value=&quot;Slide 10 - &amp;quot;What is Clinical Workflow?&amp;quot;&quot;/&gt;&lt;property id=&quot;20302&quot; value=&quot;1&quot;/&gt;&lt;property id=&quot;20303&quot; value=&quot;-1&quot;/&gt;&lt;property id=&quot;20307&quot; value=&quot;280&quot;/&gt;&lt;property id=&quot;20309&quot; value=&quot;-1&quot;/&gt;&lt;property id=&quot;20312&quot; value=&quot;0&quot;/&gt;&lt;/object&gt;&lt;object type=&quot;3&quot; unique_id=&quot;10051&quot;&gt;&lt;property id=&quot;20148&quot; value=&quot;5&quot;/&gt;&lt;property id=&quot;20300&quot; value=&quot;Slide 31 - &amp;quot;References&amp;quot;&quot;/&gt;&lt;property id=&quot;20302&quot; value=&quot;1&quot;/&gt;&lt;property id=&quot;20303&quot; value=&quot;-1&quot;/&gt;&lt;property id=&quot;20307&quot; value=&quot;302&quot;/&gt;&lt;property id=&quot;20309&quot; value=&quot;-1&quot;/&gt;&lt;property id=&quot;20312&quot; value=&quot;0&quot;/&gt;&lt;/object&gt;&lt;object type=&quot;3&quot; unique_id=&quot;11461&quot;&gt;&lt;property id=&quot;20148&quot; value=&quot;5&quot;/&gt;&lt;property id=&quot;20300&quot; value=&quot;Slide 6 - &amp;quot;Process&amp;quot;&quot;/&gt;&lt;property id=&quot;20302&quot; value=&quot;1&quot;/&gt;&lt;property id=&quot;20303&quot; value=&quot;-1&quot;/&gt;&lt;property id=&quot;20307&quot; value=&quot;315&quot;/&gt;&lt;property id=&quot;20309&quot; value=&quot;-1&quot;/&gt;&lt;property id=&quot;20312&quot; value=&quot;0&quot;/&gt;&lt;/object&gt;&lt;object type=&quot;3&quot; unique_id=&quot;11462&quot;&gt;&lt;property id=&quot;20148&quot; value=&quot;5&quot;/&gt;&lt;property id=&quot;20300&quot; value=&quot;Slide 7 - &amp;quot;Process Analysis&amp;quot;&quot;/&gt;&lt;property id=&quot;20302&quot; value=&quot;1&quot;/&gt;&lt;property id=&quot;20303&quot; value=&quot;-1&quot;/&gt;&lt;property id=&quot;20307&quot; value=&quot;316&quot;/&gt;&lt;property id=&quot;20309&quot; value=&quot;-1&quot;/&gt;&lt;property id=&quot;20312&quot; value=&quot;0&quot;/&gt;&lt;/object&gt;&lt;object type=&quot;3&quot; unique_id=&quot;11463&quot;&gt;&lt;property id=&quot;20148&quot; value=&quot;5&quot;/&gt;&lt;property id=&quot;20300&quot; value=&quot;Slide 8 - &amp;quot;Process Redesign&amp;quot;&quot;/&gt;&lt;property id=&quot;20302&quot; value=&quot;1&quot;/&gt;&lt;property id=&quot;20303&quot; value=&quot;-1&quot;/&gt;&lt;property id=&quot;20307&quot; value=&quot;317&quot;/&gt;&lt;property id=&quot;20309&quot; value=&quot;-1&quot;/&gt;&lt;property id=&quot;20312&quot; value=&quot;0&quot;/&gt;&lt;/object&gt;&lt;object type=&quot;3&quot; unique_id=&quot;11464&quot;&gt;&lt;property id=&quot;20148&quot; value=&quot;5&quot;/&gt;&lt;property id=&quot;20300&quot; value=&quot;Slide 9 - &amp;quot;Workflow&amp;quot;&quot;/&gt;&lt;property id=&quot;20302&quot; value=&quot;1&quot;/&gt;&lt;property id=&quot;20303&quot; value=&quot;-1&quot;/&gt;&lt;property id=&quot;20307&quot; value=&quot;318&quot;/&gt;&lt;property id=&quot;20309&quot; value=&quot;-1&quot;/&gt;&lt;property id=&quot;20312&quot; value=&quot;0&quot;/&gt;&lt;/object&gt;&lt;object type=&quot;3&quot; unique_id=&quot;11465&quot;&gt;&lt;property id=&quot;20148&quot; value=&quot;5&quot;/&gt;&lt;property id=&quot;20300&quot; value=&quot;Slide 11 - &amp;quot;Workflow Analysis&amp;quot;&quot;/&gt;&lt;property id=&quot;20302&quot; value=&quot;1&quot;/&gt;&lt;property id=&quot;20303&quot; value=&quot;-1&quot;/&gt;&lt;property id=&quot;20307&quot; value=&quot;319&quot;/&gt;&lt;property id=&quot;20309&quot; value=&quot;-1&quot;/&gt;&lt;property id=&quot;20312&quot; value=&quot;0&quot;/&gt;&lt;/object&gt;&lt;object type=&quot;3&quot; unique_id=&quot;11466&quot;&gt;&lt;property id=&quot;20148&quot; value=&quot;5&quot;/&gt;&lt;property id=&quot;20300&quot; value=&quot;Slide 12 - &amp;quot;Data, Information, and Knowledge 2&amp;quot;&quot;/&gt;&lt;property id=&quot;20302&quot; value=&quot;1&quot;/&gt;&lt;property id=&quot;20303&quot; value=&quot;-1&quot;/&gt;&lt;property id=&quot;20307&quot; value=&quot;320&quot;/&gt;&lt;property id=&quot;20309&quot; value=&quot;-1&quot;/&gt;&lt;property id=&quot;20312&quot; value=&quot;0&quot;/&gt;&lt;/object&gt;&lt;object type=&quot;3&quot; unique_id=&quot;11469&quot;&gt;&lt;property id=&quot;20148&quot; value=&quot;5&quot;/&gt;&lt;property id=&quot;20300&quot; value=&quot;Slide 13 - &amp;quot;Data and Information Flow&amp;quot;&quot;/&gt;&lt;property id=&quot;20302&quot; value=&quot;1&quot;/&gt;&lt;property id=&quot;20303&quot; value=&quot;-1&quot;/&gt;&lt;property id=&quot;20307&quot; value=&quot;323&quot;/&gt;&lt;property id=&quot;20309&quot; value=&quot;-1&quot;/&gt;&lt;property id=&quot;20312&quot; value=&quot;0&quot;/&gt;&lt;/object&gt;&lt;object type=&quot;3&quot; unique_id=&quot;11702&quot;&gt;&lt;property id=&quot;20148&quot; value=&quot;5&quot;/&gt;&lt;property id=&quot;20300&quot; value=&quot;Slide 19 - &amp;quot;Why is Health Care Process Analysis and Redesign Important?&amp;quot;&quot;/&gt;&lt;property id=&quot;20302&quot; value=&quot;1&quot;/&gt;&lt;property id=&quot;20303&quot; value=&quot;-1&quot;/&gt;&lt;property id=&quot;20307&quot; value=&quot;324&quot;/&gt;&lt;property id=&quot;20309&quot; value=&quot;-1&quot;/&gt;&lt;property id=&quot;20312&quot; value=&quot;0&quot;/&gt;&lt;/object&gt;&lt;object type=&quot;3&quot; unique_id=&quot;12521&quot;&gt;&lt;property id=&quot;20148&quot; value=&quot;5&quot;/&gt;&lt;property id=&quot;20300&quot; value=&quot;Slide 22 - &amp;quot;EHR Meaningful Use&amp;quot;&quot;/&gt;&lt;property id=&quot;20302&quot; value=&quot;1&quot;/&gt;&lt;property id=&quot;20303&quot; value=&quot;-1&quot;/&gt;&lt;property id=&quot;20307&quot; value=&quot;325&quot;/&gt;&lt;property id=&quot;20309&quot; value=&quot;-1&quot;/&gt;&lt;property id=&quot;20312&quot; value=&quot;0&quot;/&gt;&lt;/object&gt;&lt;object type=&quot;3&quot; unique_id=&quot;12877&quot;&gt;&lt;property id=&quot;20148&quot; value=&quot;5&quot;/&gt;&lt;property id=&quot;20300&quot; value=&quot;Slide 20 - &amp;quot;Process Analysis Involves&amp;quot;&quot;/&gt;&lt;property id=&quot;20302&quot; value=&quot;1&quot;/&gt;&lt;property id=&quot;20303&quot; value=&quot;-1&quot;/&gt;&lt;property id=&quot;20307&quot; value=&quot;327&quot;/&gt;&lt;property id=&quot;20309&quot; value=&quot;-1&quot;/&gt;&lt;property id=&quot;20312&quot; value=&quot;0&quot;/&gt;&lt;/object&gt;&lt;object type=&quot;3&quot; unique_id=&quot;15333&quot;&gt;&lt;property id=&quot;20148&quot; value=&quot;5&quot;/&gt;&lt;property id=&quot;20300&quot; value=&quot;Slide 23 - &amp;quot;Five National Health Priorities7&amp;quot;&quot;/&gt;&lt;property id=&quot;20302&quot; value=&quot;1&quot;/&gt;&lt;property id=&quot;20303&quot; value=&quot;-1&quot;/&gt;&lt;property id=&quot;20307&quot; value=&quot;341&quot;/&gt;&lt;property id=&quot;20309&quot; value=&quot;-1&quot;/&gt;&lt;property id=&quot;20312&quot; value=&quot;0&quot;/&gt;&lt;/object&gt;&lt;object type=&quot;3&quot; unique_id=&quot;15334&quot;&gt;&lt;property id=&quot;20148&quot; value=&quot;5&quot;/&gt;&lt;property id=&quot;20300&quot; value=&quot;Slide 24 - &amp;quot;Meaningful Use Topics&amp;quot;&quot;/&gt;&lt;property id=&quot;20302&quot; value=&quot;1&quot;/&gt;&lt;property id=&quot;20303&quot; value=&quot;-1&quot;/&gt;&lt;property id=&quot;20307&quot; value=&quot;345&quot;/&gt;&lt;property id=&quot;20309&quot; value=&quot;-1&quot;/&gt;&lt;property id=&quot;20312&quot; value=&quot;0&quot;/&gt;&lt;/object&gt;&lt;object type=&quot;3&quot; unique_id=&quot;15335&quot;&gt;&lt;property id=&quot;20148&quot; value=&quot;5&quot;/&gt;&lt;property id=&quot;20300&quot; value=&quot;Slide 25 - &amp;quot;Meaningful Use Requirements&amp;#x0D;&amp;#x0A;Examples&amp;quot;&quot;/&gt;&lt;property id=&quot;20302&quot; value=&quot;1&quot;/&gt;&lt;property id=&quot;20303&quot; value=&quot;-1&quot;/&gt;&lt;property id=&quot;20307&quot; value=&quot;343&quot;/&gt;&lt;property id=&quot;20309&quot; value=&quot;-1&quot;/&gt;&lt;property id=&quot;20312&quot; value=&quot;0&quot;/&gt;&lt;/object&gt;&lt;object type=&quot;3&quot; unique_id=&quot;16629&quot;&gt;&lt;property id=&quot;20148&quot; value=&quot;5&quot;/&gt;&lt;property id=&quot;20300&quot; value=&quot;Slide 3 - &amp;quot;Unit Objectives&amp;quot;&quot;/&gt;&lt;property id=&quot;20302&quot; value=&quot;1&quot;/&gt;&lt;property id=&quot;20303&quot; value=&quot;-1&quot;/&gt;&lt;property id=&quot;20307&quot; value=&quot;349&quot;/&gt;&lt;property id=&quot;20309&quot; value=&quot;-1&quot;/&gt;&lt;property id=&quot;20312&quot; value=&quot;0&quot;/&gt;&lt;/object&gt;&lt;object type=&quot;3&quot; unique_id=&quot;19034&quot;&gt;&lt;property id=&quot;20148&quot; value=&quot;5&quot;/&gt;&lt;property id=&quot;20300&quot; value=&quot;Slide 27 - &amp;quot;Meaningful Use &amp;quot;&quot;/&gt;&lt;property id=&quot;20302&quot; value=&quot;1&quot;/&gt;&lt;property id=&quot;20303&quot; value=&quot;-1&quot;/&gt;&lt;property id=&quot;20307&quot; value=&quot;351&quot;/&gt;&lt;property id=&quot;20309&quot; value=&quot;-1&quot;/&gt;&lt;property id=&quot;20312&quot; value=&quot;0&quot;/&gt;&lt;/object&gt;&lt;object type=&quot;3&quot; unique_id=&quot;19035&quot;&gt;&lt;property id=&quot;20148&quot; value=&quot;5&quot;/&gt;&lt;property id=&quot;20300&quot; value=&quot;Slide 28 - &amp;quot;Meaningful Use &amp;quot;&quot;/&gt;&lt;property id=&quot;20302&quot; value=&quot;1&quot;/&gt;&lt;property id=&quot;20303&quot; value=&quot;-1&quot;/&gt;&lt;property id=&quot;20307&quot; value=&quot;353&quot;/&gt;&lt;property id=&quot;20309&quot; value=&quot;-1&quot;/&gt;&lt;property id=&quot;20312&quot; value=&quot;0&quot;/&gt;&lt;/object&gt;&lt;object type=&quot;3&quot; unique_id=&quot;19036&quot;&gt;&lt;property id=&quot;20148&quot; value=&quot;5&quot;/&gt;&lt;property id=&quot;20300&quot; value=&quot;Slide 29 - &amp;quot;Qualified EHR&amp;quot;&quot;/&gt;&lt;property id=&quot;20302&quot; value=&quot;1&quot;/&gt;&lt;property id=&quot;20303&quot; value=&quot;-1&quot;/&gt;&lt;property id=&quot;20307&quot; value=&quot;352&quot;/&gt;&lt;property id=&quot;20309&quot; value=&quot;-1&quot;/&gt;&lt;property id=&quot;20312&quot; value=&quot;0&quot;/&gt;&lt;/object&gt;&lt;object type=&quot;3&quot; unique_id=&quot;19040&quot;&gt;&lt;property id=&quot;20148&quot; value=&quot;5&quot;/&gt;&lt;property id=&quot;20300&quot; value=&quot;Slide 2&quot;/&gt;&lt;property id=&quot;20302&quot; value=&quot;1&quot;/&gt;&lt;property id=&quot;20303&quot; value=&quot;-1&quot;/&gt;&lt;property id=&quot;20307&quot; value=&quot;354&quot;/&gt;&lt;property id=&quot;20309&quot; value=&quot;-1&quot;/&gt;&lt;property id=&quot;20312&quot; value=&quot;0&quot;/&gt;&lt;/object&gt;&lt;object type=&quot;3&quot; unique_id=&quot;19041&quot;&gt;&lt;property id=&quot;20148&quot; value=&quot;5&quot;/&gt;&lt;property id=&quot;20300&quot; value=&quot;Slide 26 - &amp;quot;Meaningful Use Requirements Tougher Each Year&amp;quot;&quot;/&gt;&lt;property id=&quot;20302&quot; value=&quot;1&quot;/&gt;&lt;property id=&quot;20303&quot; value=&quot;-1&quot;/&gt;&lt;property id=&quot;20307&quot; value=&quot;355&quot;/&gt;&lt;property id=&quot;20309&quot; value=&quot;-1&quot;/&gt;&lt;property id=&quot;20312&quot; value=&quot;0&quot;/&gt;&lt;/object&gt;&lt;object type=&quot;3&quot; unique_id=&quot;19042&quot;&gt;&lt;property id=&quot;20148&quot; value=&quot;5&quot;/&gt;&lt;property id=&quot;20300&quot; value=&quot;Slide 30&quot;/&gt;&lt;property id=&quot;20302&quot; value=&quot;1&quot;/&gt;&lt;property id=&quot;20303&quot; value=&quot;-1&quot;/&gt;&lt;property id=&quot;20307&quot; value=&quot;356&quot;/&gt;&lt;property id=&quot;20309&quot; value=&quot;-1&quot;/&gt;&lt;property id=&quot;20312&quot; value=&quot;0&quot;/&gt;&lt;/object&gt;&lt;/object&gt;&lt;object type=&quot;10&quot; unique_id=&quot;18932&quot;&gt;&lt;object type=&quot;11&quot; unique_id=&quot;18933&quot;&gt;&lt;/object&gt;&lt;/object&gt;&lt;object type=&quot;4&quot; unique_id=&quot;18934&quot;&gt;&lt;/object&gt;&lt;/object&gt;&lt;/database&gt;"/>
  <p:tag name="MMPROD_THEME_BG_IMAGE" val=""/>
  <p:tag name="MMPROD_TAG_VCONFIG" val="PD94bWwgdmVyc2lvbj0iMS4wIiBlbmNvZGluZz0iVVRGLTgiPz4NCjxjb25maWd1cmF0aW9uPg0KCTxicmFuZGluZz4NCgkJPHVpZm9udCBuYW1lPSJGT05UX05PVEVTX1RFWFQiIHZhbHVlPSJWZXJkYW5hLDksZmFsc2UsZmFsc2UsZmFsc2UiLz4NCgk8L2JyYW5kaW5nPg0KCTxjb2xvcnM+DQoJCTx1aWNvbG9yIG5hbWU9InByaW1hcnkiIHZhbHVlPSIweDZGODQ4OCIvPg0KCQk8dWljb2xvciBuYW1lPSJnbG93IiB2YWx1ZT0iMHgzNUQzMzQiLz4NCgkJPHVpY29sb3IgbmFtZT0idGV4dCIgdmFsdWU9IjB4RkZGRkZGIi8+DQoJCTx1aWNvbG9yIG5hbWU9ImxpZ2h0IiB2YWx1ZT0iMHg0RTVENjAiLz4NCgkJPHVpY29sb3IgbmFtZT0ic2hhZG93IiB2YWx1ZT0iMHgwMDAwMDAiLz4NCgkJPHVpY29sb3IgbmFtZT0iYmFja2dyb3VuZCIgdmFsdWU9IjB4NzI3OTcxIi8+DQoJPC9jb2xvcnM+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DQoJCTx1aXNob3cgbmFtZT0idGh1bWJuYWlsIiB2YWx1ZT0idHJ1ZSIvPg0KCQk8dWlzaG93IG5hbWU9Im5vdGVzIiB2YWx1ZT0idHJ1ZSIvPg0KCQk8dWlzaG93IG5hbWU9InNlYXJjaCIgdmFsdWU9InRydWUiLz4NCgkJPHVpc2hvdyBuYW1lPSJxdWl6IiB2YWx1ZT0idHJ1ZSIvPg0KCQk8dWlzaG93IG5hbWU9ImF0dGFjaG1lbnRzIiB2YWx1ZT0idHJ1ZSIvPg0KCQk8dWlzaG93IG5hbWU9InV0aWxzIiB2YWx1ZT0idHJ1ZSIvPg0KCQk8dWlzaG93IG5hbWU9InZvbHVtZSIgdmFsdWU9InRydWUiLz4NCgkJPHVpc2hvdyBuYW1lPSJwbGF5YmFyIiB2YWx1ZT0idHJ1ZSIvPg0KCQk8dWlzaG93IG5hbWU9InRhbGtpbmdoZWFkIiB2YWx1ZT0idHJ1ZSIvPg0KCQk8dWlzaG93IG5hbWU9InNpZGViYXJvbnJpZ2h0IiB2YWx1ZT0idHJ1ZSIvPg0KCQk8dWlzaG93IG5hbWU9InZpZXdjaGFuZ2UiIHZhbHVlPSJ0cnVlIi8+DQoJCTx1aXNob3cgbmFtZT0iYWx3YXlzU2NydW5jaCIgdmFsdWU9ImZhbHNlIi8+DQoJCTx1aXNob3cgbmFtZT0iaW5pdGlhbGRpc3BsYXltb2RlaXNub3JtYWwiIHZhbHVlPSJ0cnVlIi8+DQoJCTx1aXJlcGxhY2UgbmFtZT0ibG9nbyIgdmFsdWU9IiIvPg0KCQk8dWlyZXBsYWNlIG5hbWU9ImJnaW1hZ2UiIHZhbHVlPSIiLz4NCgkJPHVpcmVwbGFjZSBuYW1lPSJpbml0aWFsdGFiIiB2YWx1ZT0ib3V0bGlu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DQoJCTx1aXRleHQgbmFtZT0iU0NSVUJCQVJTVEFUVVNfTk9BVURJTyIgdmFsdWU9Ik5vIEF1ZGlvIi8+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DQoJCTx1aXRleHQgbmFtZT0iU0NSVUJCQVJTVEFUVVNfUkVWSUVXUVVJWiIgdmFsdWU9IlJldmlld2luZyBRdWl6Ii8+DQoJCTwhLS0gc3Vic3RpdHV0aW9uOiAlbSA9PSBtaW51dGVzIHJlbWFpbmluZyAtLT4NCgkJPCEtLSBzdWJzdGl0dXRpb246ICVzID09IHNlY29uZHMgcmVtYWluaW5nIC0tPg0KCQk8dWl0ZXh0IG5hbWU9IkVMQVBTRUQiIHZhbHVlPSIlbSBNaW51dGVzICVzIFNlY29uZHMgUmVtYWluaW5nIi8+DQoJCTx1aXRleHQgbmFtZT0iTk9URk9VTkQiIHZhbHVlPSJOb3RoaW5nIEZvdW5kIi8+DQoJCTx1aXRleHQgbmFtZT0iQVRUQUNITUVOVFMiIHZhbHVlPSJBdHRhY2htZW50cy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DQoJCTwhLS1xdWl6IHBvZCBhbmQgbWVzc2FnZSBib3ggdGV4dHMtLT4NCgkJPHVpdGV4dCBuYW1lPSJRVUlaUE9EX1FVSVpfQVRURU1QVCIgdmFsdWU9IlF1aXogQXR0ZW1wdDoiLz4NCgkJPHVpdGV4dCBuYW1lPSJRVUlaUE9EX1FVSVpfQVRURU1QVF9WQUxVRSIgdmFsdWU9IiVuIG9mICV0Ii8+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DQoJCTx1aXRleHQgbmFtZT0iUVVJWlBPRF9RVUlaQVRNUFRfSU5GIiB2YWx1ZT0iSW5maW5pdGUiLz4NCgkJPHVpdGV4dCBuYW1lPSJRVUlaUE9EX1FVRVNBVE1QVF9JTkYiIHZhbHVlPSJJbmZpbml0ZSIvPg0KCQk8dWl0ZXh0IG5hbWU9IldBUk5JTkdNU0dfWUVTU1RSSU5HIiB2YWx1ZT0iWWVzIi8+DQoJCTx1aXRleHQgbmFtZT0iV0FSTklOR01TR19OT1NUUklORyIgdmFsdWU9Ik5vIi8+DQoJCTx1aXRleHQgbmFtZT0iV0FSTklOR01TR19USVRMRVNUUklORyIgdmFsdWU9IlF1aXogTmF2aWdhdGlvbiBXYXJuaW5nIi8+DQoJCTx1aXRleHQgbmFtZT0iV0FSTklOR01TR19NU0dTVFJJTkciIHZhbHVlPSJUaGVyZSBhcmUgdW4tYXR0ZW1wdGVkIHF1ZXN0aW9ucyBpbiB0aGlzIFF1aXouJiN4QTsmI3hBO0NsaWNraW5nIFllcyB3aWxsIHRha2UgeW91IG91dCBvZiB0aGUgUXVpei4gQ2xpY2sgTm8gdG8gY29udGludWUgdGhlIFF1aXouIi8+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DQoJCTx1aXRleHQgbmFtZT0iRE9DV1JBUF9USVRMRSIgdmFsdWU9IlByZXNlbnRlciBGaWxlIEF0dGFjaG1lbnQiLz4NCgkJPHVpdGV4dCBuYW1lPSJET0NXUkFQX01TRyIgdmFsdWU9IlNhdmUgdG8gTXkgQ29tcHV0ZXIiLz4NCgkJPHVpdGV4dCBuYW1lPSJET0NXUkFQX1BST01QVCIgdmFsdWU9IkNsaWNrIHRvIERvd25sb2FkIi8+DQoJPC9sYW5ndWFnZT4NCgk8bGFuZ3VhZ2UgaWQ9ImRl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ZvbGllICVuIi8+DQoJCTwhLS0gc3Vic3RpdHV0aW9uOiAlbiA9PSBzbGlkZSBudW1iZXIgLS0+DQoJCTwhLS0gc3Vic3RpdHV0aW9uOiAldCA9PSB0b3RhbCBzbGlkZSBjb3VudCAtLT4NCgkJPHVpdGV4dCBuYW1lPSJTQ1JVQkJBUlNUQVRVU19TTElERUlORk8iIHZhbHVlPSJGb2xpZSAlbiAvICV0IHwgIi8+DQoJCTx1aXRleHQgbmFtZT0iU0NSVUJCQVJTVEFUVVNfU1RPUFBFRCIgdmFsdWU9IkJlZW5kZXQiLz4NCgkJPHVpdGV4dCBuYW1lPSJTQ1JVQkJBUlNUQVRVU19QTEFZSU5HIiB2YWx1ZT0iV2llZGVyZ2FiZSIvPg0KCQk8dWl0ZXh0IG5hbWU9IlNDUlVCQkFSU1RBVFVTX05PQVVESU8iIHZhbHVlPSJLZWluIEF1ZGlvIi8+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DQoJCTx1aXRleHQgbmFtZT0iU0NSVUJCQVJTVEFUVVNfUkVWSUVXUVVJWiIgdmFsdWU9Ik5vY2htYWxzIGR1cmNoc2VoZW4iLz4NCgkJPCEtLSBzdWJzdGl0dXRpb246ICVtID09IG1pbnV0ZXMgcmVtYWluaW5nIC0tPg0KCQk8IS0tIHN1YnN0aXR1dGlvbjogJXMgPT0gc2Vjb25kcyByZW1haW5pbmcgLS0+DQoJCTx1aXRleHQgbmFtZT0iRUxBUFNFRCIgdmFsdWU9IlJlc3RkYXVlcjogJW0gTWludXRlbiAlcyBTZWt1bmRlbiIvPg0KCQk8dWl0ZXh0IG5hbWU9Ik5PVEZPVU5EIiB2YWx1ZT0iTmljaHRzIGdlZnVuZGVuIi8+DQoJCTx1aXRleHQgbmFtZT0iQVRUQUNITUVOVFMiIHZhbHVlPSJBbmxhZ2VuIi8+DQoJCTwhLS0gc3Vic3RpdHV0aW9uOiAlcCA9PSBjdXJyZW50IHNwZWFrZXIncyB0aXRsZSAtLT4NCgkJPHVpdGV4dCBuYW1lPSJCSU9XSU5fVElUTEUiIHZhbHVlPSJTcHJlY2hlcjogJXAiLz4NCgkJPHVpdGV4dCBuYW1lPSJCSU9CVE5fVElUTEUiIHZhbHVlPSJTcHJlY2hlciIvPg0KCQk8dWl0ZXh0IG5hbWU9IkRJVklERVJCVE5fVElUTEUiIHZhbHVlPSJ8Ii8+DQoJCTx1aXRleHQgbmFtZT0iQ09OVEFDVEJUTl9USVRMRSIgdmFsdWU9IktvbnRha3QiLz4NCgkJPHVpdGV4dCBuYW1lPSJUQUJfUVVJWiIgdmFsdWU9IlF1aXoiLz4NCgkJPHVpdGV4dCBuYW1lPSJUQUJfT1VUTElORSIgdmFsdWU9IlN0cnVrdHVyIi8+DQoJCTx1aXRleHQgbmFtZT0iVEFCX1RIVU1CIiB2YWx1ZT0iTWluaWF0dXIiLz4NCgkJPHVpdGV4dCBuYW1lPSJUQUJfTk9URVMiIHZhbHVlPSJOb3RpemVuIi8+DQoJCTx1aXRleHQgbmFtZT0iVEFCX1NFQVJDSCIgdmFsdWU9IlN1Y2hlbiIvPg0KCQk8dWl0ZXh0IG5hbWU9IlNMSURFX0hFQURJTkciIHZhbHVlPSJGb2xpZW50aXRlbCIvPg0KCQk8dWl0ZXh0IG5hbWU9IkRVUkFUSU9OX0hFQURJTkciIHZhbHVlPSJEYXVlciIvPg0KCQk8dWl0ZXh0IG5hbWU9IlNFQVJDSF9IRUFESU5HIiB2YWx1ZT0iVGV4dCBzdWNoZW46Ii8+DQoJCTx1aXRleHQgbmFtZT0iVEhVTUJfSEVBRElORyIgdmFsdWU9IkZvbGllIi8+DQoJCTx1aXRleHQgbmFtZT0iVEhVTUJfSU5GTyIgdmFsdWU9IkZvbGllbnRpdGVsL0RhdWVyIi8+DQoJCTx1aXRleHQgbmFtZT0iQVRUQUNITkFNRV9IRUFESU5HIiB2YWx1ZT0iRGF0ZWluYW1lIi8+DQoJCTx1aXRleHQgbmFtZT0iQVRUQUNIU0laRV9IRUFESU5HIiB2YWx1ZT0iR3LDtsOfZSIvPg0KCQk8dWl0ZXh0IG5hbWU9IlNMSURFX05PVEVTIiB2YWx1ZT0iRm9saWVubm90aXplbiIvPg0KCQk8IS0tcXVpeiBwb2QgYW5kIG1lc3NhZ2UgYm94IHRleHRzLS0+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DQoJCTx1aXRleHQgbmFtZT0iUVVJWlBPRF9RVUVTVFlQRV9TVlkiIHZhbHVlPSJVbWZyYWdlIi8+DQoJCTx1aXRleHQgbmFtZT0iUVVJWlBPRF9RVUlaQVRNUFRfSU5GIiB2YWx1ZT0iVW5lbmRsaWNoIi8+DQoJCTx1aXRleHQgbmFtZT0iUVVJWlBPRF9RVUVTQVRNUFRfSU5GIiB2YWx1ZT0iVW5lbmRsaWNoIi8+DQoJCTx1aXRleHQgbmFtZT0iV0FSTklOR01TR19ZRVNTVFJJTkciIHZhbHVlPSJKYSIvPg0KCQk8dWl0ZXh0IG5hbWU9IldBUk5JTkdNU0dfTk9TVFJJTkciIHZhbHVlPSJOZWluIi8+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EZW4gVGVpbG5laG1lcm4gZGllIFNlaXRlbmxlaXN0ZSBhbnplaWdlbiIvPg0KCQk8dWl0ZXh0IG5hbWU9Ik1VVEUiIHZhbHVlPSJUb24gYXVzIi8+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DQoJPGxhbmd1YWdlIGlkPSJmc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Fwb3NpdGl2ZSAlbiIvPg0KCQk8IS0tIHN1YnN0aXR1dGlvbjogJW4gPT0gc2xpZGUgbnVtYmVyIC0tPg0KCQk8IS0tIHN1YnN0aXR1dGlvbjogJXQgPT0gdG90YWwgc2xpZGUgY291bnQgLS0+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DQoJCTx1aXRleHQgbmFtZT0iU0NSVUJCQVJTVEFUVVNfVklEUExBWUlORyIgdmFsdWU9IkxlY3R1cmUgdmlkw6lvIGVuIGNvdXJzIi8+DQoJCTx1aXRleHQgbmFtZT0iU0NSVUJCQVJTVEFUVVNfTE9BRElORyIgdmFsdWU9IkNoYXJnZW1lbnQgZW4gY291cnMiLz4NCgkJPHVpdGV4dCBuYW1lPSJTQ1JVQkJBUlNUQVRVU19CVUZGRVJJTkciIHZhbHVlPSJNaXNlIGVuIG3DqW1vaXJlIi8+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DQoJCTx1aXRleHQgbmFtZT0iRUxBUFNFRCIgdmFsdWU9IiVtIG1pbnV0ZXMgJXMgc2Vjb25kZXMgcmVzdGFudGVzIi8+DQoJCTx1aXRleHQgbmFtZT0iTk9URk9VTkQiIHZhbHVlPSJSaWVuIHRyb3V2w6kiLz4NCgkJPHVpdGV4dCBuYW1lPSJBVFRBQ0hNRU5UUyIgdmFsdWU9IlBpw6hjZXMgam9pbnRlcyIvPg0KCQk8IS0tIHN1YnN0aXR1dGlvbjogJXAgPT0gY3VycmVudCBzcGVha2VyJ3MgdGl0bGUgLS0+DQoJCTx1aXRleHQgbmFtZT0iQklPV0lOX1RJVExFIiB2YWx1ZT0iQmlvIDogJXAiLz4NCgkJPHVpdGV4dCBuYW1lPSJCSU9CVE5fVElUTEUiIHZhbHVlPSJCaW8gOiIvPg0KCQk8dWl0ZXh0IG5hbWU9IkRJVklERVJCVE5fVElUTEUiIHZhbHVlPSJ8Ii8+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DQoJCTx1aXRleHQgbmFtZT0iUVVJWlBPRF9RVUlaX1NDT1JFIiB2YWx1ZT0iTm90ZSBvYnRlbnVlIDoiLz4NCgkJPHVpdGV4dCBuYW1lPSJRVUlaUE9EX1FVSVpfUEFTU1NDT1JFIiB2YWx1ZT0iTm90ZSBkJ2FkbWlzc2liaWxpdMOpwqA6Ii8+DQoJCTx1aXRleHQgbmFtZT0iUVVJWlBPRF9RVUlaX01BWFNDT1JFIiB2YWx1ZT0iTm90ZSBtYXhpbWFsZSA6Ii8+DQoJCTx1aXRleHQgbmFtZT0iUVVJWlBPRF9RVUVTQVRNUFRfU1RSIiB2YWx1ZT0iVGVudGF0aXZlIDogJW4gc3VyICV0Ii8+DQoJCTx1aXRleHQgbmFtZT0iUVVJWlBPRF9RVUVTVFlQRV9TVFIiIHZhbHVlPSJUeXBlOiAlcyIvPg0KCQk8dWl0ZXh0IG5hbWU9IlFVSVpQT0RfUVVFU1RZUEVfR1JEIiB2YWx1ZT0iTm90w6kiLz4NCgkJPHVpdGV4dCBuYW1lPSJRVUlaUE9EX1FVRVNUWVBFX1NWWSIgdmFsdWU9IkVucXXDqnRlIi8+DQoJCTx1aXRleHQgbmFtZT0iUVVJWlBPRF9RVUlaQVRNUFRfSU5GIiB2YWx1ZT0iSWxsaW1pdMOpIi8+DQoJCTx1aXRleHQgbmFtZT0iUVVJWlBPRF9RVUVTQVRNUFRfSU5GIiB2YWx1ZT0iSWxsaW1pdMOpIi8+DQoJCTx1aXRleHQgbmFtZT0iV0FSTklOR01TR19ZRVNTVFJJTkciIHZhbHVlPSJPdWkiLz4NCgkJPHVpdGV4dCBuYW1lPSJXQVJOSU5HTVNHX05PU1RSSU5HIiB2YWx1ZT0iTm9uIi8+DQoJCTx1aXRleHQgbmFtZT0iV0FSTklOR01TR19USVRMRVNUUklORyIgdmFsdWU9IkF2ZXJ0aXNzZW1lbnQgZGUgbmF2aWdhdGlvbiBkdSBxdWVzdGlvbm5haXJlIi8+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DQoJCTx1aWZvbnQgbmFtZT0iRk9OVF9QUkVTRU5URVJUSVRMRSIgdmFsdWU9IlZlcmRhbmEsMTE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DQoJCTwhLS0gc3Vic3RpdHV0aW9uOiAlbiA9PSBzbGlkZSBudW1iZXIgLS0+DQoJCTwhLS0gc3Vic3RpdHV0aW9uOiAldCA9PSB0b3RhbCBzbGlkZSBjb3VudCAtLT4NCgkJPHVpdGV4dCBuYW1lPSJTQ1JVQkJBUlNUQVRVU19TTElERUlORk8iIHZhbHVlPSLjgrnjg6njgqTjg4kgOiAlbiAvICV0IHwgIi8+DQoJCTx1aXRleHQgbmFtZT0iU0NSVUJCQVJTVEFUVVNfU1RPUFBFRCIgdmFsdWU9IuWBnOatoiIvPg0KCQk8dWl0ZXh0IG5hbWU9IlNDUlVCQkFSU1RBVFVTX1BMQVlJTkciIHZhbHVlPSLlho3nlJ/kuK0iLz4NCgkJPHVpdGV4dCBuYW1lPSJTQ1JVQkJBUlNUQVRVU19OT0FVRElPIiB2YWx1ZT0i6Z+z5aOw44Gq44GXIi8+DQoJCTx1aXRleHQgbmFtZT0iU0NSVUJCQVJTVEFUVVNfVklEUExBWUlORyIgdmFsdWU9IuODk+ODh+OCquWGjeeUn+S4rSIvPg0KCQk8dWl0ZXh0IG5hbWU9IlNDUlVCQkFSU1RBVFVTX0xPQURJTkciIHZhbHVlPSLjg63jg7zjg4nkuK0iLz4NCgkJPHVpdGV4dCBuYW1lPSJTQ1JVQkJBUlNUQVRVU19CVUZGRVJJTkciIHZhbHVlPSLjg5Djg4Pjg5XjgqHkuK0iLz4NCgkJPHVpdGV4dCBuYW1lPSJTQ1JVQkJBUlNUQVRVU19RVUVTVElPTiIgdmFsdWU9IuizquWVj+OBq+etlOOBiOOBpuS4i+OBleOBhCIvPg0KCQk8dWl0ZXh0IG5hbWU9IlNDUlVCQkFSU1RBVFVTX1JFVklFV1FVSVoiIHZhbHVlPSLjgq/jgqTjgrrjgpLjg6zjg5Pjg6Xjg7zjgZfjgabjgYTjgb7jgZkiLz4NCgkJPCEtLSBzdWJzdGl0dXRpb246ICVtID09IG1pbnV0ZXMgcmVtYWluaW5nIC0tPg0KCQk8IS0tIHN1YnN0aXR1dGlvbjogJXMgPT0gc2Vjb25kcyByZW1haW5pbmcgLS0+DQoJCTx1aXRleHQgbmFtZT0iRUxBUFNFRCIgdmFsdWU9Iuaui+OCiiA6ICVtIOWIhiAlcyDnp5IiLz4NCgkJPHVpdGV4dCBuYW1lPSJOT1RGT1VORCIgdmFsdWU9IuS9leOCguimi+OBpOOBi+OCiuOBvuOBm+OCkyIvPg0KCQk8dWl0ZXh0IG5hbWU9IkFUVEFDSE1FTlRTIiB2YWx1ZT0i5re75LuYIi8+DQoJCTwhLS0gc3Vic3RpdHV0aW9uOiAlcCA9PSBjdXJyZW50IHNwZWFrZXIncyB0aXRsZSAtLT4NCgkJPHVpdGV4dCBuYW1lPSJCSU9XSU5fVElUTEUiIHZhbHVlPSLntYzmrbQgOiAlcCIvPg0KCQk8dWl0ZXh0IG5hbWU9IkJJT0JUTl9USVRMRSIgdmFsdWU9Iue1jOattCIvPg0KCQk8dWl0ZXh0IG5hbWU9IkRJVklERVJCVE5fVElUTEUiIHZhbHVlPSJ8Ii8+DQoJCTx1aXRleHQgbmFtZT0iQ09OVEFDVEJUTl9USVRMRSIgdmFsdWU9IuOBiuWVj+OBhOWQiOOCj+OBmyIvPg0KCQk8dWl0ZXh0IG5hbWU9IlRBQl9RVUlaIiB2YWx1ZT0i44Kv44Kk44K6Ii8+DQoJCTx1aXRleHQgbmFtZT0iVEFCX09VVExJTkUiIHZhbHVlPSLjgqLjgqbjg4jjg6njgqTjg7MiLz4NCgkJPHVpdGV4dCBuYW1lPSJUQUJfVEhVTUIiIHZhbHVlPSLjgrXjg6Djg43jg7zjg6siLz4NCgkJPHVpdGV4dCBuYW1lPSJUQUJfTk9URVMiIHZhbHVlPSLjg47jg7zjg4giLz4NCgkJPHVpdGV4dCBuYW1lPSJUQUJfU0VBUkNIIiB2YWx1ZT0i5qSc57SiIi8+DQoJCTx1aXRleHQgbmFtZT0iU0xJREVfSEVBRElORyIgdmFsdWU9IuOCueODqeOCpOODieOCv+OCpOODiOODqyIvPg0KCQk8dWl0ZXh0IG5hbWU9IkRVUkFUSU9OX0hFQURJTkciIHZhbHVlPSLplbfjgZUiLz4NCgkJPHVpdGV4dCBuYW1lPSJTRUFSQ0hfSEVBRElORyIgdmFsdWU9IuaknOe0ouOBmeOCi+ODhuOCreOCueODiCA6ICIvPg0KCQk8dWl0ZXh0IG5hbWU9IlRIVU1CX0hFQURJTkciIHZhbHVlPSLjgrnjg6njgqTjg4kiLz4NCgkJPHVpdGV4dCBuYW1lPSJUSFVNQl9JTkZPIiB2YWx1ZT0i44K544Op44Kk44OJ44K/44Kk44OI44OrIC8g6ZW344GVIi8+DQoJCTx1aXRleHQgbmFtZT0iQVRUQUNITkFNRV9IRUFESU5HIiB2YWx1ZT0i44OV44Kh44Kk44Or5ZCNIi8+DQoJCTx1aXRleHQgbmFtZT0iQVRUQUNIU0laRV9IRUFESU5HIiB2YWx1ZT0i44K144Kk44K6Ii8+DQoJCTx1aXRleHQgbmFtZT0iU0xJREVfTk9URVMiIHZhbHVlPSLjgrnjg6njgqTjg4njg47jg7zjg4giLz4NCgkJPCEtLXF1aXogcG9kIGFuZCBtZXNzYWdlIGJveCB0ZXh0cy0tPg0KCQk8dWl0ZXh0IG5hbWU9IlFVSVpQT0RfUVVJWl9BVFRFTVBUIiB2YWx1ZT0i44Kv44Kk44K66Kmm6KGM5Zue5pWwIDogIi8+DQoJCTx1aXRleHQgbmFtZT0iUVVJWlBPRF9RVUlaX0FUVEVNUFRfVkFMVUUiIHZhbHVlPSIlbiAvICV0Ii8+DQoJCTx1aXRleHQgbmFtZT0iUVVJWlBPRF9RVUlaX1NDT1JFIiB2YWx1ZT0i44K544Kz44KiIDogIi8+DQoJCTx1aXRleHQgbmFtZT0iUVVJWlBPRF9RVUlaX1BBU1NTQ09SRSIgdmFsdWU9IuWQiOagvOeCuSA6Ii8+DQoJCTx1aXRleHQgbmFtZT0iUVVJWlBPRF9RVUlaX01BWFNDT1JFIiB2YWx1ZT0i5pyA6auY5b6X54K5IDogIi8+DQoJCTx1aXRleHQgbmFtZT0iUVVJWlBPRF9RVUVTQVRNUFRfU1RSIiB2YWx1ZT0i6Kmm6KGM5Zue5pWwIDogJW4gLyAldCIvPg0KCQk8dWl0ZXh0IG5hbWU9IlFVSVpQT0RfUVVFU1RZUEVfU1RSIiB2YWx1ZT0i44K/44Kk44OXIDogJXMiLz4NCgkJPHVpdGV4dCBuYW1lPSJRVUlaUE9EX1FVRVNUWVBFX0dSRCIgdmFsdWU9IuipleS+oSIvPg0KCQk8dWl0ZXh0IG5hbWU9IlFVSVpQT0RfUVVFU1RZUEVfU1ZZIiB2YWx1ZT0i44Ki44Oz44Kx44O844OIIi8+DQoJCTx1aXRleHQgbmFtZT0iUVVJWlBPRF9RVUlaQVRNUFRfSU5GIiB2YWx1ZT0i54Sh5Yi26ZmQIi8+DQoJCTx1aXRleHQgbmFtZT0iUVVJWlBPRF9RVUVTQVRNUFRfSU5GIiB2YWx1ZT0i54Sh5Yi26ZmQIi8+DQoJCTx1aXRleHQgbmFtZT0iV0FSTklOR01TR19ZRVNTVFJJTkciIHZhbHVlPSLjga/jgYQiLz4NCgkJPHVpdGV4dCBuYW1lPSJXQVJOSU5HTVNHX05PU1RSSU5HIiB2YWx1ZT0i44GE44GE44GIIi8+DQoJCTx1aXRleHQgbmFtZT0iV0FSTklOR01TR19USVRMRVNUUklORyIgdmFsdWU9IuOCr+OCpOOCuuOBruODiuODk+OCsuODvOOCt+ODp+ODs+OBq+mWouOBmeOCi+itpuWRiiIvPg0KCQk8dWl0ZXh0IG5hbWU9IldBUk5JTkdNU0dfTVNHU1RSSU5HIiB2YWx1ZT0i44GT44Gu44Kv44Kk44K644Gr44Gv44CB44G+44Gg6Kej562U44GX44Gm44GE44Gq44GE6LOq5ZWP44GM44GC44KK44G+44GZ44CCJiN4QTsmI3hBOyDjgq/jgqTjgrrjgpLntYLkuobjgZnjgovjgavjga/jgIHjgIzjga/jgYTjgI3jgpLjgq/jg6rjg4Pjgq/jgZfjgb7jgZnjgILjgq/jgqTjgrrjgpLntprooYzjgZnjgovjgavjga/jgIHjgIzjgYTjgYTjgYjjgI3jgpLjgq/jg6rjg4Pjgq/jgZfjgb7jgZnjgIIiLz4NCgkJPHVpdGV4dCBuYW1lPSJJTkZPUk1BVElPTl9IMjY0X0ZMQVNIUExBWUVSIiB2YWx1ZT0i44GK5L2/44GE44Gu44Kz44Oz44OU44Ol44O844K/44Gr54++5Zyo44Kk44Oz44K544OI44O844Or44GV44KM44Gm44GE44KLIEZsYXNoIFBsYXllciDjga7jg5Djg7zjgrjjg6fjg7Pjga/jgIHjgZPjga7jg5Pjg4fjgqrjgpLjgrXjg53jg7zjg4jjgZfjgabjgYTjgb7jgZvjgpPjgILmnIDmlrDjga4gRmxhc2ggUGxheWVyIOOCkuODgOOCpuODs+ODreODvOODieOBmeOCi+OBq+OBr+OAgeODk+ODh+OCqumgmOWfn+OCkuOCr+ODquODg+OCr+OBl+OBpuOBj+OBoOOBleOBhOOAg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jgrXjgqTjg4njg5Djg7zjgpLlj4LliqDogIXjgavopovjgZvjgosiLz4NCgkJPHVpdGV4dCBuYW1lPSJNVVRFIiB2YWx1ZT0i44Of44Ol44O844OIIi8+DQoJCTx1aXRleHQgbmFtZT0iRE9DV1JBUF9USVRMRSIgdmFsdWU9IlByZXNlbnRlciDmt7vku5jjg5XjgqHjgqTjg6siLz4NCgkJPHVpdGV4dCBuYW1lPSJET0NXUkFQX01TRyIgdmFsdWU9IuODnuOCpOOCs+ODs+ODlOODpeODvOOCv+OBq+S/neWtmCIvPg0KCQk8dWl0ZXh0IG5hbWU9IkRPQ1dSQVBfUFJPTVBUIiB2YWx1ZT0i44Kv44Oq44OD44Kv44GX44Gm44OA44Km44Oz44Ot44O844OJIi8+DQoJPC9sYW5ndWFnZT4NCgk8bGFuZ3VhZ2UgaWQ9ImtvIj4NCgkJPCEtLSBmb3JtYXQgZm9yIHVpZm9udCB2YWx1ZSBpcyAiZm9udCxzaXplLGlzYm9sZCxpc2l0YWxpYyxpc3NoYWRvd2VkIiAtLT4NCgkJPHVpZm9udCBuYW1lPSJGT05UX1FVSVpaSU5HIiB2YWx1ZT0iVmVyZGFuYSw5LGZhbHNlLGZhbHNlLGZhbHNlIi8+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xMSxmYWxzZSxmYWxzZSx0cnVlIi8+DQoJCTx1aWZvbnQgbmFtZT0iRk9OVF9CSU9XSU4iIHZhbHVlPSJWZXJkYW5hLDExLGZhbHNlLGZhbHNlLGZhbHNlIi8+DQoJCTx1aWZvbnQgbmFtZT0iRk9OVF9MSVNUSEVBRElORyIgdmFsdWU9IlZlcmRhbmEsMTEsZmFsc2UsZmFsc2UsZmFsc2UiLz4NCgkJPHVpZm9udCBuYW1lPSJGT05UX1dJTlRJVExFIiB2YWx1ZT0iVmVyZGFuYSwxM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DQoJCTwhLS0gc3Vic3RpdHV0aW9uOiAlcyA9PSBzZWNvbmRzIHJlbWFpbmluZyAtLT4NCgkJPHVpdGV4dCBuYW1lPSJFTEFQU0VEIiB2YWx1ZT0iJW3rtoQgJXPstIgg64Ko7J2MIi8+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DQoJCTx1aXRleHQgbmFtZT0iQklPQlROX1RJVExFIiB2YWx1ZT0i6rK966ClIOyGjOqwnCIvPg0KCQk8dWl0ZXh0IG5hbWU9IkRJVklERVJCVE5fVElUTEUiIHZhbHVlPSJ8Ii8+DQoJCTx1aXRleHQgbmFtZT0iQ09OVEFDVEJUTl9USVRMRSIgdmFsdWU9IuyXsOudveyymCIvPg0KCQk8dWl0ZXh0IG5hbWU9IlRBQl9RVUlaIiB2YWx1ZT0i7YC07KaIIi8+DQoJCTx1aXRleHQgbmFtZT0iVEFCX09VVExJTkUiIHZhbHVlPSLqsJzsmpQiLz4NCgkJPHVpdGV4dCBuYW1lPSJUQUJfVEhVTUIiIHZhbHVlPSLstpXshoztjJAiLz4NCgkJPHVpdGV4dCBuYW1lPSJUQUJfTk9URVMiIHZhbHVlPSLrhbjtirgiLz4NCgkJPHVpdGV4dCBuYW1lPSJUQUJfU0VBUkNIIiB2YWx1ZT0i6rKA7IOJIi8+DQoJCTx1aXRleHQgbmFtZT0iU0xJREVfSEVBRElORyIgdmFsdWU9IuyKrOudvOydtOuTnCDsoJzrqqkiLz4NCgkJPHVpdGV4dCBuYW1lPSJEVVJBVElPTl9IRUFESU5HIiB2YWx1ZT0i7J6s7IOd7Iuc6rCEIi8+DQoJCTx1aXRleHQgbmFtZT0iU0VBUkNIX0hFQURJTkciIHZhbHVlPSLthY3siqTtirgg6rKA7IOJOiIvPg0KCQk8dWl0ZXh0IG5hbWU9IlRIVU1CX0hFQURJTkciIHZhbHVlPSLsiqzrnbzsnbTrk5wiLz4NCgkJPHVpdGV4dCBuYW1lPSJUSFVNQl9JTkZPIiB2YWx1ZT0i7KCc66qpL+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siJg6Ii8+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siJg6ICVuLyV0Ii8+DQoJCTx1aXRleHQgbmFtZT0iUVVJWlBPRF9RVUVTVFlQRV9TVFIiIHZhbHVlPSLsnKDtmJU6ICVzIi8+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2AtOymiOulvCDsooXro4ztlZjroKTrqbQgW+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DQoJCTx1aXRleHQgbmFtZT0iU0NSVUJCQVJTVEFUVVNfVklEUExBWUlORyIgdmFsdWU9IlbDrWRlbyBlbiByZXByb2QuIi8+DQoJCTx1aXRleHQgbmFtZT0iU0NSVUJCQVJTVEFUVVNfTE9BRElORyIgdmFsdWU9IkNhcmdhbmRvIi8+DQoJCTx1aXRleHQgbmFtZT0iU0NSVUJCQVJTVEFUVVNfQlVGRkVSSU5HIiB2YWx1ZT0iQWxtYWNlbmFuZG8gZW4gYsO6ZmVyIi8+DQoJCTx1aXRleHQgbmFtZT0iU0NSVUJCQVJTVEFUVVNfUVVFU1RJT04iIHZhbHVlPSJDb250ZXN0YXIgcHJlZ3VudGEiLz4NCgkJPHVpdGV4dCBuYW1lPSJTQ1JVQkJBUlNUQVRVU19SRVZJRVdRVUlaIiB2YWx1ZT0iUmV2aXNhbmRvIHBydWViYSIvPg0KCQk8IS0tIHN1YnN0aXR1dGlvbjogJW0gPT0gbWludXRlcyByZW1haW5pbmcgLS0+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DQoJCTx1aXRleHQgbmFtZT0iQklPQlROX1RJVExFIiB2YWx1ZT0iQmlvZ3JhZsOtYSIvPg0KCQk8dWl0ZXh0IG5hbWU9IkRJVklERVJCVE5fVElUTEUiIHZhbHVlPSJ8Ii8+DQoJCTx1aXRleHQgbmFtZT0iQ09OVEFDVEJUTl9USVRMRSIgdmFsdWU9IkNvbnRhY3RvIi8+DQoJCTx1aXRleHQgbmFtZT0iVEFCX1FVSVoiIHZhbHVlPSJQcnVlYmEiLz4NCgkJPHVpdGV4dCBuYW1lPSJUQUJfT1VUTElORSIgdmFsdWU9IkNvbnRvcm5vIi8+DQoJCTx1aXRleHQgbmFtZT0iVEFCX1RIVU1CIiB2YWx1ZT0iTWluaWF0LiIvPg0KCQk8dWl0ZXh0IG5hbWU9IlRBQl9OT1RFUyIgdmFsdWU9Ik5vdGFzIi8+DQoJCTx1aXRleHQgbmFtZT0iVEFCX1NFQVJDSCIgdmFsdWU9IkJ1c2NhciIvPg0KCQk8dWl0ZXh0IG5hbWU9IlNMSURFX0hFQURJTkciIHZhbHVlPSJUw610dWxvIGRlIGRpYXBvc2l0aXZhIi8+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DQoJCTx1aXRleHQgbmFtZT0iQVRUQUNITkFNRV9IRUFESU5HIiB2YWx1ZT0iTm9tYnJlIGRlIGFyY2hpdm8iLz4NCgkJPHVpdGV4dCBuYW1lPSJBVFRBQ0hTSVpFX0hFQURJTkciIHZhbHVlPSJUYW1hw7FvIi8+DQoJCTx1aXRleHQgbmFtZT0iU0xJREVfTk9URVMiIHZhbHVlPSJOb3RhcyBkZSBkaWFwb3NpdGl2YSIvPg0KCQk8IS0tcXVpeiBwb2QgYW5kIG1lc3NhZ2UgYm94IHRleHRzLS0+DQoJCTx1aXRleHQgbmFtZT0iUVVJWlBPRF9RVUlaX0FUVEVNUFQiIHZhbHVlPSJJbnRlbnRvIGRlIHBydWViYToiLz4NCgkJPHVpdGV4dCBuYW1lPSJRVUlaUE9EX1FVSVpfQVRURU1QVF9WQUxVRSIgdmFsdWU9IiVuIGRlICV0Ii8+DQoJCTx1aXRleHQgbmFtZT0iUVVJWlBPRF9RVUlaX1NDT1JFIiB2YWx1ZT0iUHVudHVhY2nDs246Ii8+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DQoJCTx1aXRleHQgbmFtZT0iV0FSTklOR01TR19ZRVNTVFJJTkciIHZhbHVlPSJTw60iLz4NCgkJPHVpdGV4dCBuYW1lPSJXQVJOSU5HTVNHX05PU1RSSU5HIiB2YWx1ZT0iTm8iLz4NCgkJPHVpdGV4dCBuYW1lPSJXQVJOSU5HTVNHX1RJVExFU1RSSU5HIiB2YWx1ZT0iQXZpc28gZGUgbmF2ZWdhY2nDs24gZGUgcHJ1ZWJhIi8+DQoJCTx1aXRleHQgbmFtZT0iV0FSTklOR01TR19NU0dTVFJJTkciIHZhbHVlPSJIYXkgcHJlZ3VudGFzIHNpbiBpbnRlbnRvcyBlbiBlc3RhIHBydWViYS4mI3hBOyYjeEE7UGFyYSBzYWxpciBkZSBsYSBwcnVlYmEsIGhhZ2EgY2xpYyBlbiBTw60uIFBhcmEgY29udGludWFyLCBoYWdhIGNsaWMgZW4gTm8uIi8+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DQoJCTwhLS0gc3Vic3RpdHV0aW9uOiAlbiA9PSBzbGlkZSBudW1iZXIgLS0+DQoJCTx1aXRleHQgbmFtZT0iQk9PS01BUktTTElERSIgdmFsdWU9IkFkb2JlIFByZXNlbnRlcjogJXAgJXMiLz4NCgkJPHVpdGV4dCBuYW1lPSJTSE9XU0lERUJBUiIgdmFsdWU9Ik1vc3RyYXIgYmFycmEgbGF0ZXJhbCBhIGxvcyBwYXJ0aWNpcGFudGVzIi8+DQoJCTx1aXRleHQgbmFtZT0iTVVURSIgdmFsdWU9IlNpbGVuY2lhciIvPg0KCQk8dWl0ZXh0IG5hbWU9IkRPQ1dSQVBfVElUTEUiIHZhbHVlPSJBcmNoaXZvIGFkanVudG8gZGUgUHJlc2VudGVyIi8+DQoJCTx1aXRleHQgbmFtZT0iRE9DV1JBUF9NU0ciIHZhbHVlPSJHdWFyZGFyIGVuIE1pIFBDIi8+DQoJCTx1aXRleHQgbmFtZT0iRE9DV1JBUF9QUk9NUFQiIHZhbHVlPSJIYWdhIGNsaWMgZW4gRGVzY2FyZ2FyIi8+DQoJPC9sYW5ndWFnZT4NCgk8bGFuZ3VhZ2UgaWQ9InB0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lNsaWRlICVuIi8+DQoJCTwhLS0gc3Vic3RpdHV0aW9uOiAlbiA9PSBzbGlkZSBudW1iZXIgLS0+DQoJCTwhLS0gc3Vic3RpdHV0aW9uOiAldCA9PSB0b3RhbCBzbGlkZSBjb3VudCAtLT4NCgkJPHVpdGV4dCBuYW1lPSJTQ1JVQkJBUlNUQVRVU19TTElERUlORk8iIHZhbHVlPSJTbGlkZSAlbiAvICV0IHwgIi8+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GF0byIvPg0KCQk8dWl0ZXh0IG5hbWU9IlRBQl9RVUlaIiB2YWx1ZT0iUXVlc3QuIi8+DQoJCTx1aXRleHQgbmFtZT0iVEFCX09VVExJTkUiIHZhbHVlPSJFc3F1ZW1hIi8+DQoJCTx1aXRleHQgbmFtZT0iVEFCX1RIVU1CIiB2YWx1ZT0iTWluaSIvPg0KCQk8dWl0ZXh0IG5hbWU9IlRBQl9OT1RFUyIgdmFsdWU9Ik5vdGFzIi8+DQoJCTx1aXRleHQgbmFtZT0iVEFCX1NFQVJDSCIgdmFsdWU9IkJ1c2NhIi8+DQoJCTx1aXRleHQgbmFtZT0iU0xJREVfSEVBRElORyIgdmFsdWU9IlTDrXR1bG8gZG8gc2xpZGUiLz4NCgkJPHVpdGV4dCBuYW1lPSJEVVJBVElPTl9IRUFESU5HIiB2YWx1ZT0iRHVyYcOnw6NvIi8+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DQoJCTx1aXRleHQgbmFtZT0iU0xJREVfTk9URVMiIHZhbHVlPSJBbm90YcOnw7VlcyBkbyBzbGlkZSIvPg0KCQk8IS0tcXVpeiBwb2QgYW5kIG1lc3NhZ2UgYm94IHRleHRzLS0+DQoJCTx1aXRleHQgbmFtZT0iUVVJWlBPRF9RVUlaX0FUVEVNUFQiIHZhbHVlPSJUZW50YXRpdmEgbm8gcXVlc3Rpb27DoXJpbzoiLz4NCgkJPHVpdGV4dCBuYW1lPSJRVUlaUE9EX1FVSVpfQVRURU1QVF9WQUxVRSIgdmFsdWU9IiVuIGRlICV0Ii8+DQoJCTx1aXRleHQgbmFtZT0iUVVJWlBPRF9RVUlaX1NDT1JFIiB2YWx1ZT0iUG9udHVhw6fDo286Ii8+DQoJCTx1aXRleHQgbmFtZT0iUVVJWlBPRF9RVUlaX1BBU1NTQ09SRSIgdmFsdWU9IlBvbnR1YcOnw6NvIGRlIGFwcm92YcOnw6NvOiIvPg0KCQk8dWl0ZXh0IG5hbWU9IlFVSVpQT0RfUVVJWl9NQVhTQ09SRSIgdmFsdWU9IlBvbnR1YcOnw6NvIG3DoXhpbWE6Ii8+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DQoJCTx1aXRleHQgbmFtZT0iUVVJWlBPRF9RVUlaQVRNUFRfSU5GIiB2YWx1ZT0iSW5maW5pdG8iLz4NCgkJPHVpdGV4dCBuYW1lPSJRVUlaUE9EX1FVRVNBVE1QVF9JTkYiIHZhbHVlPSJJbmZpbml0byIvPg0KCQk8dWl0ZXh0IG5hbWU9IldBUk5JTkdNU0dfWUVTU1RSSU5HIiB2YWx1ZT0iU2ltIi8+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DQoJPC9sYW5ndWFnZT4NCgk8bGFuZ3VhZ2UgaWQ9Iml0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DQoJCTwhLS0gc3Vic3RpdHV0aW9uOiAlbiA9PSBzbGlkZSBudW1iZXIgLS0+DQoJCTwhLS0gc3Vic3RpdHV0aW9uOiAldCA9PSB0b3RhbCBzbGlkZSBjb3VudCAtLT4NCgkJPHVpdGV4dCBuYW1lPSJTQ1JVQkJBUlNUQVRVU19TTElERUlORk8iIHZhbHVlPSJEaWFwb3NpdGl2YSAlbiAvICV0IHwgIi8+DQoJCTx1aXRleHQgbmFtZT0iU0NSVUJCQVJTVEFUVVNfU1RPUFBFRCIgdmFsdWU9IkludGVycm90dG8iLz4NCgkJPHVpdGV4dCBuYW1lPSJTQ1JVQkJBUlNUQVRVU19QTEFZSU5HIiB2YWx1ZT0iUmlwcm9kdXppb25lIi8+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DQoJCTx1aXRleHQgbmFtZT0iRUxBUFNFRCIgdmFsdWU9IiVtIE1pbnV0aSAlcyBTZWNvbmRpIHJpbWFuZW50aSIvPg0KCQk8dWl0ZXh0IG5hbWU9Ik5PVEZPVU5EIiB2YWx1ZT0iTmVzc3VuIGVsZW1lbnRvIHRyb3ZhdG8iLz4NCgkJPHVpdGV4dCBuYW1lPSJBVFRBQ0hNRU5UUyIgdmFsdWU9IkFsbGVnYXRp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DQoJCTx1aXRleHQgbmFtZT0iRFVSQVRJT05fSEVBRElORyIgdmFsdWU9IkR1cmF0YSIvPg0KCQk8dWl0ZXh0IG5hbWU9IlNFQVJDSF9IRUFESU5HIiB2YWx1ZT0iQ2VyY2EgdGVzdG86Ii8+DQoJCTx1aXRleHQgbmFtZT0iVEhVTUJfSEVBRElORyIgdmFsdWU9IkRpYXBvc2l0aXZhIi8+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DQoJCTx1aXRleHQgbmFtZT0iUVVJWlBPRF9RVUVTVFlQRV9TVFIiIHZhbHVlPSJUaXBvOiAlcyIvPg0KCQk8dWl0ZXh0IG5hbWU9IlFVSVpQT0RfUVVFU1RZUEVfR1JEIiB2YWx1ZT0iQ29uIHZhbHV0YXppb25lIi8+DQoJCTx1aXRleHQgbmFtZT0iUVVJWlBPRF9RVUVTVFlQRV9TVlkiIHZhbHVlPSJJbmRhZ2luZSIvPg0KCQk8dWl0ZXh0IG5hbWU9IlFVSVpQT0RfUVVJWkFUTVBUX0lORiIgdmFsdWU9IkluZmluaXRpIi8+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JiN4QTsmI3hBO1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DQoJCTx1aXRleHQgbmFtZT0iRE9DV1JBUF9USVRMRSIgdmFsdWU9IkFsbGVnYXRvIGZpbGUgUHJlc2VudGVyIi8+DQoJCTx1aXRleHQgbmFtZT0iRE9DV1JBUF9NU0ciIHZhbHVlPSJTYWx2YSBpbiBSaXNvcnNlIGRlbCBjb21wdXRlciIvPg0KCQk8dWl0ZXh0IG5hbWU9IkRPQ1dSQVBfUFJPTVBUIiB2YWx1ZT0iQ2xpYyBwZXIgc2NhcmljYXJlIi8+DQoJPC9sYW5ndWFnZT4NCgk8bGFuZ3VhZ2UgaWQ9Im5s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DQoJCTx1aXRleHQgbmFtZT0iU0NSVUJCQVJTVEFUVVNfVklEUExBWUlORyIgdmFsdWU9IlZpZGVvIGFmc3BlbGVuIi8+DQoJCTx1aXRleHQgbmFtZT0iU0NSVUJCQVJTVEFUVVNfTE9BRElORyIgdmFsdWU9IkxhZGVuIi8+DQoJCTx1aXRleHQgbmFtZT0iU0NSVUJCQVJTVEFUVVNfQlVGRkVSSU5HIiB2YWx1ZT0iQnVmZmVyZW4iLz4NCgkJPHVpdGV4dCBuYW1lPSJTQ1JVQkJBUlNUQVRVU19RVUVTVElPTiIgdmFsdWU9IlZyYWFnIG1ldCBhbnR3b29yZCIvPg0KCQk8dWl0ZXh0IG5hbWU9IlNDUlVCQkFSU1RBVFVTX1JFVklFV1FVSVoiIHZhbHVlPSJRdWl6IGNvbnRyb2xlcmVuIi8+DQoJCTwhLS0gc3Vic3RpdHV0aW9uOiAlbSA9PSBtaW51dGVzIHJlbWFpbmluZyAtLT4NCgkJPCEtLSBzdWJzdGl0dXRpb246ICVzID09IHNlY29uZHMgcmVtYWluaW5nIC0tPg0KCQk8dWl0ZXh0IG5hbWU9IkVMQVBTRUQiIHZhbHVlPSJFciByZXN0ZXJlbiAlbSBtaW51dGVuICVzIHNlY29uZGVuIi8+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DQoJCTx1aXRleHQgbmFtZT0iVEFCX1FVSVoiIHZhbHVlPSJRdWl6Ii8+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DQoJCTx1aXRleHQgbmFtZT0iU0VBUkNIX0hFQURJTkciIHZhbHVlPSJab2VrZW4gbmFhciB0ZWtzdDoiLz4NCgkJPHVpdGV4dCBuYW1lPSJUSFVNQl9IRUFESU5HIiB2YWx1ZT0iRGlhIi8+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DQoJCTwhLS1xdWl6IHBvZCBhbmQgbWVzc2FnZSBib3ggdGV4dHMtLT4NCgkJPHVpdGV4dCBuYW1lPSJRVUlaUE9EX1FVSVpfQVRURU1QVCIgdmFsdWU9IlF1aXpwb2dpbmc6Ii8+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DQoJCTx1aXRleHQgbmFtZT0iUVVJWlBPRF9RVUVTVFlQRV9TVFIiIHZhbHVlPSJUeXBlOiAlcyIvPg0KCQk8dWl0ZXh0IG5hbWU9IlFVSVpQT0RfUVVFU1RZUEVfR1JEIiB2YWx1ZT0iVGVsdCB2b29yIHNjb3JlIi8+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DQoJCTx1aWZvbnQgbmFtZT0iRk9OVF9QUkVTRU5UQVRJT05OQU1FIiB2YWx1ZT0i5a6L5L2TLTE4MDMwLDE0LGZhbHNlLGZhbHNlLHRydWUiLz4NCgkJPHVpZm9udCBuYW1lPSJGT05UX1BSRVNFTlRFUk5BTUUiIHZhbHVlPSLlrovkvZMtMTgwMzAsMTQsdHJ1ZSxmYWxzZSx0cnVlIi8+DQoJCTx1aWZvbnQgbmFtZT0iRk9OVF9QUkVTRU5URVJUSVRMRSIgdmFsdWU9IuWui+S9ky0xODAzMCwxMyxmYWxzZSxmYWxzZSx0cnVlIi8+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DQoJCTx1aWZvbnQgbmFtZT0iRk9OVF9NU0dCT1hfV0lOVElUTEUiIHZhbHVlPSLlrovkvZMtMTgwMzAsMTIsdHJ1ZSxmYWxzZSx0cnVlIi8+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DQoJCTx1aWZvbnQgbmFtZT0iRk9OVF9RVUlaUE9EX1FVRVNUSU9OX1NDT1JFIiB2YWx1ZT0i5a6L5L2TLTE4MDMwLDEwLGZhbHNlLGZhbHNlLHRydWUiLz4NCgkJPHVpZm9udCBuYW1lPSJGT05UX1FVSVpQT0RfUVVFU1RJT05fU0NPUkVfVkFMVUUiIHZhbHVlPSLlrovkvZMtMTgwMzAsMTAsdHJ1ZSxmYWxzZSx0cnVlIi8+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S9ky0xODAzMCwxMCxmYWxzZSxmYWxzZSx0cnVlIi8+DQoJCTx1aWZvbnQgbmFtZT0iRk9OVF9RVUlaUE9EX1FVSVpfUVVFU1RJT05fQVRURU1QVEVEX1ZBTFVFIiB2YWx1ZT0i5a6L5L2TLTE4MDMwLDEwLHRydWUsZmFsc2UsdHJ1ZSIvPg0KCQk8dWlmb250IG5hbWU9IkZPTlRfUVVJWlBPRF9RVUlaX1NDT1JFX1RBRyIgdmFsdWU9IuWui+S9ky0xODAzMCwxMix0cnVlLGZhbHNlLHRydWUiLz4NCgkJPHVpZm9udCBuYW1lPSJGT05UX1FVSVpQT0RfUVVJWl9TQ09SRSIgdmFsdWU9IuWui+S9ky0xODAzMCwxMCxmYWxzZSxmYWxzZSx0cnVlIi8+DQoJCTx1aWZvbnQgbmFtZT0iRk9OVF9RVUlaUE9EX1FVSVpfU0NPUkVfVkFMVUUiIHZhbHVlPSLlrovkvZMtMTgwMzAsMTAsdHJ1ZSxmYWxzZSx0cnVlIi8+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S9ky0xODAzMCwxMCxmYWxzZSxmYWxzZSx0cnVlIi8+DQoJCTx1aWZvbnQgbmFtZT0iRk9OVF9RVUlaUE9EX1FVSVpfUEFTU1NDT1JFX1ZBTFVFIiB2YWx1ZT0i5a6L5L2TLTE4MDMwLDEwLHRydWUsZmFsc2UsdHJ1ZSIvPg0KCQk8IS0tIHVpdGV4dCAtLT4NCgkJPCEtLSBzdWJzdGl0dXRpb246ICVuID09IHNsaWRlIG51bWJlciAtLT4NCgkJPHVpdGV4dCBuYW1lPSJVTk5BTUVEU0xJREVUSVRMRSIgdmFsdWU9IuW5u+eBr+eJhyAlbiIvPg0KCQk8IS0tIHN1YnN0aXR1dGlvbjogJW4gPT0gc2xpZGUgbnVtYmVyIC0tPg0KCQk8IS0tIHN1YnN0aXR1dGlvbjogJXQgPT0gdG90YWwgc2xpZGUgY291bnQgLS0+DQoJCTx1aXRleHQgbmFtZT0iU0NSVUJCQVJTVEFUVVNfU0xJREVJTkZPIiB2YWx1ZT0i5bm754Gv54mHICVuIC8gJXQgfCAiLz4NCgkJPHVpdGV4dCBuYW1lPSJTQ1JVQkJBUlNUQVRVU19TVE9QUEVEIiB2YWx1ZT0i5bey5YGc5q2iIi8+DQoJCTx1aXRleHQgbmFtZT0iU0NSVUJCQVJTVEFUVVNfUExBWUlORyIgdmFsdWU9Iuato+WcqOaSreaUviIvPg0KCQk8dWl0ZXh0IG5hbWU9IlNDUlVCQkFSU1RBVFVTX05PQVVESU8iIHZhbHVlPSLml6Dpn7PpopEiLz4NCgkJPHVpdGV4dCBuYW1lPSJTQ1JVQkJBUlNUQVRVU19WSURQTEFZSU5HIiB2YWx1ZT0i6KeG6aKR5pKt5pS+Ii8+DQoJCTx1aXRleHQgbmFtZT0iU0NSVUJCQVJTVEFUVVNfTE9BRElORyIgdmFsdWU9Iuato+WcqOi9veWFpSIvPg0KCQk8dWl0ZXh0IG5hbWU9IlNDUlVCQkFSU1RBVFVTX0JVRkZFUklORyIgdmFsdWU9Iuato+WcqOi/m+ihjOe8k+WGsuWkhOeQhiIvPg0KCQk8dWl0ZXh0IG5hbWU9IlNDUlVCQkFSU1RBVFVTX1FVRVNUSU9OIiB2YWx1ZT0i5Zue562U6Zeu6aKYIi8+DQoJCTx1aXRleHQgbmFtZT0iU0NSVUJCQVJTVEFUVVNfUkVWSUVXUVVJWiIgdmFsdWU9Iuato+WcqOWuoemYhea1i+mqjCIvPg0KCQk8IS0tIHN1YnN0aXR1dGlvbjogJW0gPT0gbWludXRlcyByZW1haW5pbmcgLS0+DQoJCTwhLS0gc3Vic3RpdHV0aW9uOiAlcyA9PSBzZWNvbmRzIHJlbWFpbmluZyAtLT4NCgkJPHVpdGV4dCBuYW1lPSJFTEFQU0VEIiB2YWx1ZT0i5Ymp5L2ZICVtIOWIhumSnyAlcyDnp5IiLz4NCgkJPHVpdGV4dCBuYW1lPSJOT1RGT1VORCIgdmFsdWU9IuacquaJvuWIsOS7u+S9leWGheWuuSIvPg0KCQk8dWl0ZXh0IG5hbWU9IkFUVEFDSE1FTlRTIiB2YWx1ZT0i6ZmE5Lu2Ii8+DQoJCTwhLS0gc3Vic3RpdHV0aW9uOiAlcCA9PSBjdXJyZW50IHNwZWFrZXIncyB0aXRsZSAtLT4NCgkJPHVpdGV4dCBuYW1lPSJCSU9XSU5fVElUTEUiIHZhbHVlPSLkuKrkurrnroDku4s6ICVwIi8+DQoJCTx1aXRleHQgbmFtZT0iQklPQlROX1RJVExFIiB2YWx1ZT0i5Liq5Lq6566A5LuLIi8+DQoJCTx1aXRleHQgbmFtZT0iRElWSURFUkJUTl9USVRMRSIgdmFsdWU9InwiLz4NCgkJPHVpdGV4dCBuYW1lPSJDT05UQUNUQlROX1RJVExFIiB2YWx1ZT0i6IGU57O75pa55byPIi8+DQoJCTx1aXRleHQgbmFtZT0iVEFCX1FVSVoiIHZhbHVlPSLmtYvpqowiLz4NCgkJPHVpdGV4dCBuYW1lPSJUQUJfT1VUTElORSIgdmFsdWU9IuWkp+e6siIvPg0KCQk8dWl0ZXh0IG5hbWU9IlRBQl9USFVNQiIgdmFsdWU9Iue8qeeVpeWbviIvPg0KCQk8dWl0ZXh0IG5hbWU9IlRBQl9OT1RFUyIgdmFsdWU9IuWkh+azqCIvPg0KCQk8dWl0ZXh0IG5hbWU9IlRBQl9TRUFSQ0giIHZhbHVlPSLmkJzntKIiLz4NCgkJPHVpdGV4dCBuYW1lPSJTTElERV9IRUFESU5HIiB2YWx1ZT0i5bm754Gv54mH5qCH6aKYIi8+DQoJCTx1aXRleHQgbmFtZT0iRFVSQVRJT05fSEVBRElORyIgdmFsdWU9IuaMgee7reaXtumXtCIvPg0KCQk8dWl0ZXh0IG5hbWU9IlNFQVJDSF9IRUFESU5HIiB2YWx1ZT0i5pCc57Si5paH5pysOiIvPg0KCQk8dWl0ZXh0IG5hbWU9IlRIVU1CX0hFQURJTkciIHZhbHVlPSLlubvnga/niYciLz4NCgkJPHVpdGV4dCBuYW1lPSJUSFVNQl9JTkZPIiB2YWx1ZT0i5bm754Gv54mH5qCH6aKYL+aMgee7reaXtumXtCIvPg0KCQk8dWl0ZXh0IG5hbWU9IkFUVEFDSE5BTUVfSEVBRElORyIgdmFsdWU9IuaWh+S7tuWQjSIvPg0KCQk8dWl0ZXh0IG5hbWU9IkFUVEFDSFNJWkVfSEVBRElORyIgdmFsdWU9IuWkp+WwjyIvPg0KCQk8dWl0ZXh0IG5hbWU9IlNMSURFX05PVEVTIiB2YWx1ZT0i5bm754Gv54mH5aSH5rOoIi8+DQoJCTwhLS1xdWl6IHBvZCBhbmQgbWVzc2FnZSBib3ggdGV4dHMtLT4NCgkJPHVpdGV4dCBuYW1lPSJRVUlaUE9EX1FVSVpfQVRURU1QVCIgdmFsdWU9Iua1i+mqjOWwneivleasoeaVsDoiLz4NCgkJPHVpdGV4dCBuYW1lPSJRVUlaUE9EX1FVSVpfQVRURU1QVF9WQUxVRSIgdmFsdWU9IuesrCAlbiDmrKHvvIzlhbEgJXQg5qyhIi8+DQoJCTx1aXRleHQgbmFtZT0iUVVJWlBPRF9RVUlaX1NDT1JFIiB2YWx1ZT0i5b6X5YiGOiIvPg0KCQk8dWl0ZXh0IG5hbWU9IlFVSVpQT0RfUVVJWl9QQVNTU0NPUkUiIHZhbHVlPSLlj4rmoLzliIbmlbA6Ii8+DQoJCTx1aXRleHQgbmFtZT0iUVVJWlBPRF9RVUlaX01BWFNDT1JFIiB2YWx1ZT0i5pyA6auY5YiG5pWwOiIvPg0KCQk8dWl0ZXh0IG5hbWU9IlFVSVpQT0RfUVVFU0FUTVBUX1NUUiIgdmFsdWU9IuWwneivleasoeaVsDog56ysICVuIOasoe+8jOWFsSAldCDmrKEiLz4NCgkJPHVpdGV4dCBuYW1lPSJRVUlaUE9EX1FVRVNUWVBFX1NUUiIgdmFsdWU9Iuexu+WeizogJXMiLz4NCgkJPHVpdGV4dCBuYW1lPSJRVUlaUE9EX1FVRVNUWVBFX0dSRCIgdmFsdWU9IuivhOe6pyIvPg0KCQk8dWl0ZXh0IG5hbWU9IlFVSVpQT0RfUVVFU1RZUEVfU1ZZIiB2YWx1ZT0i6LCD5p+lIi8+DQoJCTx1aXRleHQgbmFtZT0iUVVJWlBPRF9RVUlaQVRNUFRfSU5GIiB2YWx1ZT0i5peg6ZmQIi8+DQoJCTx1aXRleHQgbmFtZT0iUVVJWlBPRF9RVUVTQVRNUFRfSU5GIiB2YWx1ZT0i5peg6ZmQIi8+DQoJCTx1aXRleHQgbmFtZT0iV0FSTklOR01TR19ZRVNTVFJJTkciIHZhbHVlPSLmmK8iLz4NCgkJPHVpdGV4dCBuYW1lPSJXQVJOSU5HTVNHX05PU1RSSU5HIiB2YWx1ZT0i5ZCmIi8+DQoJCTx1aXRleHQgbmFtZT0iV0FSTklOR01TR19USVRMRVNUUklORyIgdmFsdWU9Iua1i+mqjOWvvOiIquitpuWRiiIvPg0KCQk8dWl0ZXh0IG5hbWU9IldBUk5JTkdNU0dfTVNHU1RSSU5HIiB2YWx1ZT0i5q2k5rWL6aqM5Lit5pyJ5pyq5bCd6K+V5L2c562U55qE6Zeu6aKY44CCJiN4QTsmI3hBO+WNleWHu+KAnOaYr+KAnemAgOWHuuatpOa1i+mqjOOAguWNleWHu+KAnOWQpuKAnee7p+e7rea1i+mqjOOAgiIvPg0KCQk8dWl0ZXh0IG5hbWU9IklORk9STUFUSU9OX0gyNjRfRkxBU0hQTEFZRVIiIHZhbHVlPSLlvZPliY3lronoo4XlnKjmgqjnmoTorqHnrpfmnLrkuIrnmoQgRmxhc2ggUGxheWVyIOeJiOacrOS4jeaUr+aMgeivpeinhumikeOAguWNleWHu+inhumikeWMuuWfn+S4i+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C5Yqg6ICF5pi+56S65o+Q6KaB5qCPIi8+DQoJCTx1aXRleHQgbmFtZT0iTVVURSIgdmFsdWU9IumdmemfsyIvPg0KCQk8dWl0ZXh0IG5hbWU9IkRPQ1dSQVBfVElUTEUiIHZhbHVlPSJQcmVzZW50ZXIg5paH5Lu26ZmE5Lu2Ii8+DQoJCTx1aXRleHQgbmFtZT0iRE9DV1JBUF9NU0ciIHZhbHVlPSLkv53lrZjliLDmiJHnmoTorqHnrpfmnLoiLz4NCgkJPHVpdGV4dCBuYW1lPSJET0NXUkFQX1BST01QVCIgdmFsdWU9IuWNleWHu+S7peS4i+i9vSIvPg0KCTwvbGFuZ3VhZ2U+DQo8L2NvbmZpZ3VyYXRpb24+DQo="/>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PPSNARRATIONPROPS" val="P:\Duke\10_2_1\proc wav\10_2_1_12.wav"/>
  <p:tag name="PPSNARRATION" val="12,523599592,P:\Duke\Completed\10_2_1\10_2_1_Lecture_Trans\comp10_unit2-1_lecture_slides\Media.ppcx"/>
</p:tagLst>
</file>

<file path=ppt/tags/tag11.xml><?xml version="1.0" encoding="utf-8"?>
<p:tagLst xmlns:a="http://schemas.openxmlformats.org/drawingml/2006/main" xmlns:r="http://schemas.openxmlformats.org/officeDocument/2006/relationships" xmlns:p="http://schemas.openxmlformats.org/presentationml/2006/main">
  <p:tag name="PPSNARRATIONPROPS" val="P:\Duke\10_2_1\proc wav\10_2_1_13.wav"/>
  <p:tag name="PPSNARRATION" val="13,523599592,P:\Duke\Completed\10_2_1\10_2_1_Lecture_Trans\comp10_unit2-1_lecture_slides\Media.ppcx"/>
</p:tagLst>
</file>

<file path=ppt/tags/tag12.xml><?xml version="1.0" encoding="utf-8"?>
<p:tagLst xmlns:a="http://schemas.openxmlformats.org/drawingml/2006/main" xmlns:r="http://schemas.openxmlformats.org/officeDocument/2006/relationships" xmlns:p="http://schemas.openxmlformats.org/presentationml/2006/main">
  <p:tag name="PPSNARRATIONPROPS" val="P:\Duke\10_2_1\proc wav\10_2_1_14.wav"/>
  <p:tag name="PPSNARRATION" val="14,523599592,P:\Duke\Completed\10_2_1\10_2_1_Lecture_Trans\comp10_unit2-1_lecture_slides\Media.ppcx"/>
</p:tagLst>
</file>

<file path=ppt/tags/tag13.xml><?xml version="1.0" encoding="utf-8"?>
<p:tagLst xmlns:a="http://schemas.openxmlformats.org/drawingml/2006/main" xmlns:r="http://schemas.openxmlformats.org/officeDocument/2006/relationships" xmlns:p="http://schemas.openxmlformats.org/presentationml/2006/main">
  <p:tag name="PPSNARRATIONPROPS" val="P:\Duke\10_2_1\proc wav\10_2_1_15.wav"/>
  <p:tag name="PPSNARRATION" val="15,523599592,P:\Duke\Completed\10_2_1\10_2_1_Lecture_Trans\comp10_unit2-1_lecture_slides\Media.ppcx"/>
</p:tagLst>
</file>

<file path=ppt/tags/tag14.xml><?xml version="1.0" encoding="utf-8"?>
<p:tagLst xmlns:a="http://schemas.openxmlformats.org/drawingml/2006/main" xmlns:r="http://schemas.openxmlformats.org/officeDocument/2006/relationships" xmlns:p="http://schemas.openxmlformats.org/presentationml/2006/main">
  <p:tag name="PPSNARRATIONPROPS" val="P:\Duke\10_2_1\proc wav\10_2_1_16.wav"/>
  <p:tag name="PPSNARRATION" val="16,523599592,P:\Duke\Completed\10_2_1\10_2_1_Lecture_Trans\comp10_unit2-1_lecture_slides\Media.ppcx"/>
</p:tagLst>
</file>

<file path=ppt/tags/tag15.xml><?xml version="1.0" encoding="utf-8"?>
<p:tagLst xmlns:a="http://schemas.openxmlformats.org/drawingml/2006/main" xmlns:r="http://schemas.openxmlformats.org/officeDocument/2006/relationships" xmlns:p="http://schemas.openxmlformats.org/presentationml/2006/main">
  <p:tag name="PPSNARRATIONPROPS" val="P:\Duke\10_2_1\proc wav\10_2_1_17.wav"/>
  <p:tag name="PPSNARRATION" val="17,523599592,P:\Duke\Completed\10_2_1\10_2_1_Lecture_Trans\comp10_unit2-1_lecture_slides\Media.ppcx"/>
</p:tagLst>
</file>

<file path=ppt/tags/tag16.xml><?xml version="1.0" encoding="utf-8"?>
<p:tagLst xmlns:a="http://schemas.openxmlformats.org/drawingml/2006/main" xmlns:r="http://schemas.openxmlformats.org/officeDocument/2006/relationships" xmlns:p="http://schemas.openxmlformats.org/presentationml/2006/main">
  <p:tag name="PPSNARRATIONPROPS" val="P:\Duke\10_2_1\proc wav\10_2_1_18.wav"/>
  <p:tag name="PPSNARRATION" val="18,523599592,P:\Duke\Completed\10_2_1\10_2_1_Lecture_Trans\comp10_unit2-1_lecture_slides\Media.ppcx"/>
</p:tagLst>
</file>

<file path=ppt/tags/tag17.xml><?xml version="1.0" encoding="utf-8"?>
<p:tagLst xmlns:a="http://schemas.openxmlformats.org/drawingml/2006/main" xmlns:r="http://schemas.openxmlformats.org/officeDocument/2006/relationships" xmlns:p="http://schemas.openxmlformats.org/presentationml/2006/main">
  <p:tag name="PPSNARRATIONPROPS" val="P:\Duke\10_2_1\proc wav\10_2_1_19.wav"/>
  <p:tag name="PPSNARRATION" val="19,523599592,P:\Duke\Completed\10_2_1\10_2_1_Lecture_Trans\comp10_unit2-1_lecture_slides\Media.ppcx"/>
</p:tagLst>
</file>

<file path=ppt/tags/tag18.xml><?xml version="1.0" encoding="utf-8"?>
<p:tagLst xmlns:a="http://schemas.openxmlformats.org/drawingml/2006/main" xmlns:r="http://schemas.openxmlformats.org/officeDocument/2006/relationships" xmlns:p="http://schemas.openxmlformats.org/presentationml/2006/main">
  <p:tag name="PPSNARRATIONPROPS" val="P:\Duke\10_2_1\proc wav\10_2_1_21.wav"/>
  <p:tag name="PPSNARRATION" val="21,523599592,P:\Duke\Completed\10_2_1\10_2_1_Lecture_Trans\comp10_unit2-1_lecture_slides\Media.ppcx"/>
</p:tagLst>
</file>

<file path=ppt/tags/tag19.xml><?xml version="1.0" encoding="utf-8"?>
<p:tagLst xmlns:a="http://schemas.openxmlformats.org/drawingml/2006/main" xmlns:r="http://schemas.openxmlformats.org/officeDocument/2006/relationships" xmlns:p="http://schemas.openxmlformats.org/presentationml/2006/main">
  <p:tag name="PPSNARRATIONPROPS" val="P:\Duke\10_2_1\proc wav\10_2_1_22.wav"/>
  <p:tag name="PPSNARRATION" val="22,523599592,P:\Duke\Completed\10_2_1\10_2_1_Lecture_Trans\comp10_unit2-1_lecture_slides\Media.ppcx"/>
</p:tagLst>
</file>

<file path=ppt/tags/tag2.xml><?xml version="1.0" encoding="utf-8"?>
<p:tagLst xmlns:a="http://schemas.openxmlformats.org/drawingml/2006/main" xmlns:r="http://schemas.openxmlformats.org/officeDocument/2006/relationships" xmlns:p="http://schemas.openxmlformats.org/presentationml/2006/main">
  <p:tag name="PPSNARRATIONPROPS" val="P:\Duke\10_2_1\proc wav\10_2_1_3.wav"/>
  <p:tag name="PPSNARRATION" val="3,523599592,P:\Duke\Completed\10_2_1\10_2_1_Lecture_Trans\comp10_unit2-1_lecture_slides\Media.ppcx"/>
</p:tagLst>
</file>

<file path=ppt/tags/tag20.xml><?xml version="1.0" encoding="utf-8"?>
<p:tagLst xmlns:a="http://schemas.openxmlformats.org/drawingml/2006/main" xmlns:r="http://schemas.openxmlformats.org/officeDocument/2006/relationships" xmlns:p="http://schemas.openxmlformats.org/presentationml/2006/main">
  <p:tag name="PPSNARRATIONPROPS" val="P:\Duke\10_2_1\proc wav\10_2_1_23.wav"/>
  <p:tag name="PPSNARRATION" val="23,523599592,P:\Duke\Completed\10_2_1\10_2_1_Lecture_Trans\comp10_unit2-1_lecture_slides\Media.ppcx"/>
</p:tagLst>
</file>

<file path=ppt/tags/tag21.xml><?xml version="1.0" encoding="utf-8"?>
<p:tagLst xmlns:a="http://schemas.openxmlformats.org/drawingml/2006/main" xmlns:r="http://schemas.openxmlformats.org/officeDocument/2006/relationships" xmlns:p="http://schemas.openxmlformats.org/presentationml/2006/main">
  <p:tag name="PPSNARRATIONPROPS" val="P:\Duke\10_2_1\proc wav\10_2_1_24.wav"/>
  <p:tag name="PPSNARRATION" val="24,523599592,P:\Duke\Completed\10_2_1\10_2_1_Lecture_Trans\comp10_unit2-1_lecture_slides\Media.ppcx"/>
</p:tagLst>
</file>

<file path=ppt/tags/tag22.xml><?xml version="1.0" encoding="utf-8"?>
<p:tagLst xmlns:a="http://schemas.openxmlformats.org/drawingml/2006/main" xmlns:r="http://schemas.openxmlformats.org/officeDocument/2006/relationships" xmlns:p="http://schemas.openxmlformats.org/presentationml/2006/main">
  <p:tag name="PPSNARRATIONPROPS" val="P:\Duke\10_2_1\proc wav\10_2_1_25.wav"/>
  <p:tag name="PPSNARRATION" val="25,523599592,P:\Duke\Completed\10_2_1\10_2_1_Lecture_Trans\comp10_unit2-1_lecture_slides\Media.ppcx"/>
</p:tagLst>
</file>

<file path=ppt/tags/tag23.xml><?xml version="1.0" encoding="utf-8"?>
<p:tagLst xmlns:a="http://schemas.openxmlformats.org/drawingml/2006/main" xmlns:r="http://schemas.openxmlformats.org/officeDocument/2006/relationships" xmlns:p="http://schemas.openxmlformats.org/presentationml/2006/main">
  <p:tag name="PPSNARRATIONPROPS" val="P:\Duke\10_2_1\proc wav\10_2_1_26.wav"/>
  <p:tag name="PPSNARRATION" val="26,523599592,P:\Duke\Completed\10_2_1\10_2_1_Lecture_Trans\comp10_unit2-1_lecture_slides\Media.ppcx"/>
</p:tagLst>
</file>

<file path=ppt/tags/tag24.xml><?xml version="1.0" encoding="utf-8"?>
<p:tagLst xmlns:a="http://schemas.openxmlformats.org/drawingml/2006/main" xmlns:r="http://schemas.openxmlformats.org/officeDocument/2006/relationships" xmlns:p="http://schemas.openxmlformats.org/presentationml/2006/main">
  <p:tag name="PPSNARRATIONPROPS" val="P:\Duke\10_2_1\proc wav\10_2_1_27.wav"/>
  <p:tag name="PPSNARRATION" val="27,523599592,P:\Duke\Completed\10_2_1\10_2_1_Lecture_Trans\comp10_unit2-1_lecture_slides\Media.ppcx"/>
</p:tagLst>
</file>

<file path=ppt/tags/tag25.xml><?xml version="1.0" encoding="utf-8"?>
<p:tagLst xmlns:a="http://schemas.openxmlformats.org/drawingml/2006/main" xmlns:r="http://schemas.openxmlformats.org/officeDocument/2006/relationships" xmlns:p="http://schemas.openxmlformats.org/presentationml/2006/main">
  <p:tag name="PPSNARRATIONPROPS" val="P:\Duke\10_2_2\proc wav\10_2_2_02.wav"/>
  <p:tag name="PPSNARRATION" val="2,363729761,P:\Duke\Completed\10_2_2\10_2_2_Lecture_Trans\comp10_unit2-2_lecture_slides\Media.ppcx"/>
</p:tagLst>
</file>

<file path=ppt/tags/tag26.xml><?xml version="1.0" encoding="utf-8"?>
<p:tagLst xmlns:a="http://schemas.openxmlformats.org/drawingml/2006/main" xmlns:r="http://schemas.openxmlformats.org/officeDocument/2006/relationships" xmlns:p="http://schemas.openxmlformats.org/presentationml/2006/main">
  <p:tag name="PPSNARRATIONPROPS" val="P:\Duke\10_2_2\proc wav\10_2_2_03.wav"/>
  <p:tag name="PPSNARRATION" val="3,363729761,P:\Duke\Completed\10_2_2\10_2_2_Lecture_Trans\comp10_unit2-2_lecture_slides\Media.ppcx"/>
</p:tagLst>
</file>

<file path=ppt/tags/tag27.xml><?xml version="1.0" encoding="utf-8"?>
<p:tagLst xmlns:a="http://schemas.openxmlformats.org/drawingml/2006/main" xmlns:r="http://schemas.openxmlformats.org/officeDocument/2006/relationships" xmlns:p="http://schemas.openxmlformats.org/presentationml/2006/main">
  <p:tag name="PPSNARRATIONPROPS" val="P:\Duke\10_2_2\proc wav\10_2_2_04.wav"/>
  <p:tag name="PPSNARRATION" val="4,363729761,P:\Duke\Completed\10_2_2\10_2_2_Lecture_Trans\comp10_unit2-2_lecture_slides\Media.ppcx"/>
</p:tagLst>
</file>

<file path=ppt/tags/tag28.xml><?xml version="1.0" encoding="utf-8"?>
<p:tagLst xmlns:a="http://schemas.openxmlformats.org/drawingml/2006/main" xmlns:r="http://schemas.openxmlformats.org/officeDocument/2006/relationships" xmlns:p="http://schemas.openxmlformats.org/presentationml/2006/main">
  <p:tag name="PPSNARRATIONPROPS" val="P:\Duke\10_2_2\proc wav\10_2_2_06.wav"/>
  <p:tag name="PPSNARRATION" val="6,363729761,P:\Duke\Completed\10_2_2\10_2_2_Lecture_Trans\comp10_unit2-2_lecture_slides\Media.ppcx"/>
</p:tagLst>
</file>

<file path=ppt/tags/tag29.xml><?xml version="1.0" encoding="utf-8"?>
<p:tagLst xmlns:a="http://schemas.openxmlformats.org/drawingml/2006/main" xmlns:r="http://schemas.openxmlformats.org/officeDocument/2006/relationships" xmlns:p="http://schemas.openxmlformats.org/presentationml/2006/main">
  <p:tag name="PPSNARRATIONPROPS" val="P:\Duke\10_2_2\proc wav\10_2_2_09.wav"/>
  <p:tag name="PPSNARRATION" val="9,363729761,P:\Duke\Completed\10_2_2\10_2_2_Lecture_Trans\comp10_unit2-2_lecture_slides\Media.ppcx"/>
</p:tagLst>
</file>

<file path=ppt/tags/tag3.xml><?xml version="1.0" encoding="utf-8"?>
<p:tagLst xmlns:a="http://schemas.openxmlformats.org/drawingml/2006/main" xmlns:r="http://schemas.openxmlformats.org/officeDocument/2006/relationships" xmlns:p="http://schemas.openxmlformats.org/presentationml/2006/main">
  <p:tag name="PPSNARRATIONPROPS" val="P:\Duke\10_2_1\proc wav\10_2_1_5.wav"/>
  <p:tag name="PPSNARRATION" val="5,523599592,P:\Duke\Completed\10_2_1\10_2_1_Lecture_Trans\comp10_unit2-1_lecture_slides\Media.ppcx"/>
</p:tagLst>
</file>

<file path=ppt/tags/tag30.xml><?xml version="1.0" encoding="utf-8"?>
<p:tagLst xmlns:a="http://schemas.openxmlformats.org/drawingml/2006/main" xmlns:r="http://schemas.openxmlformats.org/officeDocument/2006/relationships" xmlns:p="http://schemas.openxmlformats.org/presentationml/2006/main">
  <p:tag name="PPSNARRATIONPROPS" val="P:\Duke\10_2_2\proc wav\10_2_2_10.wav"/>
  <p:tag name="PPSNARRATION" val="10,363729761,P:\Duke\Completed\10_2_2\10_2_2_Lecture_Trans\comp10_unit2-2_lecture_slides\Media.ppcx"/>
</p:tagLst>
</file>

<file path=ppt/tags/tag31.xml><?xml version="1.0" encoding="utf-8"?>
<p:tagLst xmlns:a="http://schemas.openxmlformats.org/drawingml/2006/main" xmlns:r="http://schemas.openxmlformats.org/officeDocument/2006/relationships" xmlns:p="http://schemas.openxmlformats.org/presentationml/2006/main">
  <p:tag name="PPSNARRATIONPROPS" val="P:\Duke\10_2_2\proc wav\10_2_2_11.wav"/>
  <p:tag name="PPSNARRATION" val="11,363729761,P:\Duke\Completed\10_2_2\10_2_2_Lecture_Trans\comp10_unit2-2_lecture_slides\Media.ppcx"/>
</p:tagLst>
</file>

<file path=ppt/tags/tag32.xml><?xml version="1.0" encoding="utf-8"?>
<p:tagLst xmlns:a="http://schemas.openxmlformats.org/drawingml/2006/main" xmlns:r="http://schemas.openxmlformats.org/officeDocument/2006/relationships" xmlns:p="http://schemas.openxmlformats.org/presentationml/2006/main">
  <p:tag name="PPSNARRATIONPROPS" val="P:\Duke\10_2_2\proc wav\10_2_2_12.wav"/>
  <p:tag name="PPSNARRATION" val="12,363729761,P:\Duke\Completed\10_2_2\10_2_2_Lecture_Trans\comp10_unit2-2_lecture_slides\Media.ppcx"/>
</p:tagLst>
</file>

<file path=ppt/tags/tag33.xml><?xml version="1.0" encoding="utf-8"?>
<p:tagLst xmlns:a="http://schemas.openxmlformats.org/drawingml/2006/main" xmlns:r="http://schemas.openxmlformats.org/officeDocument/2006/relationships" xmlns:p="http://schemas.openxmlformats.org/presentationml/2006/main">
  <p:tag name="PPSNARRATIONPROPS" val="P:\Duke\10_2_2\proc wav\10_2_2_13.wav"/>
  <p:tag name="PPSNARRATION" val="13,363729761,P:\Duke\Completed\10_2_2\10_2_2_Lecture_Trans\comp10_unit2-2_lecture_slides\Media.ppcx"/>
</p:tagLst>
</file>

<file path=ppt/tags/tag34.xml><?xml version="1.0" encoding="utf-8"?>
<p:tagLst xmlns:a="http://schemas.openxmlformats.org/drawingml/2006/main" xmlns:r="http://schemas.openxmlformats.org/officeDocument/2006/relationships" xmlns:p="http://schemas.openxmlformats.org/presentationml/2006/main">
  <p:tag name="PPSNARRATIONPROPS" val="P:\Duke\10_2_2\proc wav\10_2_2_16.wav"/>
  <p:tag name="PPSNARRATION" val="16,363729761,P:\Duke\Completed\10_2_2\10_2_2_Lecture_Trans\comp10_unit2-2_lecture_slides\Media.ppcx"/>
</p:tagLst>
</file>

<file path=ppt/tags/tag35.xml><?xml version="1.0" encoding="utf-8"?>
<p:tagLst xmlns:a="http://schemas.openxmlformats.org/drawingml/2006/main" xmlns:r="http://schemas.openxmlformats.org/officeDocument/2006/relationships" xmlns:p="http://schemas.openxmlformats.org/presentationml/2006/main">
  <p:tag name="PPSNARRATIONPROPS" val="P:\Duke\10_2_2\proc wav\10_2_2_17.wav"/>
  <p:tag name="PPSNARRATION" val="17,363729761,P:\Duke\Completed\10_2_2\10_2_2_Lecture_Trans\comp10_unit2-2_lecture_slides\Media.ppcx"/>
</p:tagLst>
</file>

<file path=ppt/tags/tag36.xml><?xml version="1.0" encoding="utf-8"?>
<p:tagLst xmlns:a="http://schemas.openxmlformats.org/drawingml/2006/main" xmlns:r="http://schemas.openxmlformats.org/officeDocument/2006/relationships" xmlns:p="http://schemas.openxmlformats.org/presentationml/2006/main">
  <p:tag name="PPSNARRATIONPROPS" val="P:\Duke\10_2_1\proc wav\10_2_1_27.wav"/>
  <p:tag name="PPSNARRATION" val="27,523599592,P:\Duke\Completed\10_2_1\10_2_1_Lecture_Trans\comp10_unit2-1_lecture_slides\Media.ppcx"/>
</p:tagLst>
</file>

<file path=ppt/tags/tag37.xml><?xml version="1.0" encoding="utf-8"?>
<p:tagLst xmlns:a="http://schemas.openxmlformats.org/drawingml/2006/main" xmlns:r="http://schemas.openxmlformats.org/officeDocument/2006/relationships" xmlns:p="http://schemas.openxmlformats.org/presentationml/2006/main">
  <p:tag name="PPSNARRATIONPROPS" val="P:\Duke\10_2_1\proc wav\10_2_1_27.wav"/>
  <p:tag name="PPSNARRATION" val="27,523599592,P:\Duke\Completed\10_2_1\10_2_1_Lecture_Trans\comp10_unit2-1_lecture_slides\Media.ppcx"/>
</p:tagLst>
</file>

<file path=ppt/tags/tag38.xml><?xml version="1.0" encoding="utf-8"?>
<p:tagLst xmlns:a="http://schemas.openxmlformats.org/drawingml/2006/main" xmlns:r="http://schemas.openxmlformats.org/officeDocument/2006/relationships" xmlns:p="http://schemas.openxmlformats.org/presentationml/2006/main">
  <p:tag name="PPSNARRATIONPROPS" val="P:\Duke\10_2_1\proc wav\10_2_1_27.wav"/>
  <p:tag name="PPSNARRATION" val="27,523599592,P:\Duke\Completed\10_2_1\10_2_1_Lecture_Trans\comp10_unit2-1_lecture_slides\Media.ppcx"/>
</p:tagLst>
</file>

<file path=ppt/tags/tag39.xml><?xml version="1.0" encoding="utf-8"?>
<p:tagLst xmlns:a="http://schemas.openxmlformats.org/drawingml/2006/main" xmlns:r="http://schemas.openxmlformats.org/officeDocument/2006/relationships" xmlns:p="http://schemas.openxmlformats.org/presentationml/2006/main">
  <p:tag name="PPSNARRATIONPROPS" val="P:\Duke\10_2_1\proc wav\10_2_1_27.wav"/>
  <p:tag name="PPSNARRATION" val="27,523599592,P:\Duke\Completed\10_2_1\10_2_1_Lecture_Trans\comp10_unit2-1_lecture_slides\Media.ppcx"/>
</p:tagLst>
</file>

<file path=ppt/tags/tag4.xml><?xml version="1.0" encoding="utf-8"?>
<p:tagLst xmlns:a="http://schemas.openxmlformats.org/drawingml/2006/main" xmlns:r="http://schemas.openxmlformats.org/officeDocument/2006/relationships" xmlns:p="http://schemas.openxmlformats.org/presentationml/2006/main">
  <p:tag name="PPSNARRATIONPROPS" val="P:\Duke\10_2_1\proc wav\10_2_1_6.wav"/>
  <p:tag name="PPSNARRATION" val="6,523599592,P:\Duke\Completed\10_2_1\10_2_1_Lecture_Trans\comp10_unit2-1_lecture_slides\Media.ppcx"/>
</p:tagLst>
</file>

<file path=ppt/tags/tag40.xml><?xml version="1.0" encoding="utf-8"?>
<p:tagLst xmlns:a="http://schemas.openxmlformats.org/drawingml/2006/main" xmlns:r="http://schemas.openxmlformats.org/officeDocument/2006/relationships" xmlns:p="http://schemas.openxmlformats.org/presentationml/2006/main">
  <p:tag name="PPSNARRATIONPROPS" val="P:\Duke\10_2_1\proc wav\10_2_1_27.wav"/>
  <p:tag name="PPSNARRATION" val="27,523599592,P:\Duke\Completed\10_2_1\10_2_1_Lecture_Trans\comp10_unit2-1_lecture_slides\Media.ppcx"/>
</p:tagLst>
</file>

<file path=ppt/tags/tag41.xml><?xml version="1.0" encoding="utf-8"?>
<p:tagLst xmlns:a="http://schemas.openxmlformats.org/drawingml/2006/main" xmlns:r="http://schemas.openxmlformats.org/officeDocument/2006/relationships" xmlns:p="http://schemas.openxmlformats.org/presentationml/2006/main">
  <p:tag name="PPSNARRATIONPROPS" val="P:\Duke\10_2_2\proc wav\10_2_2_18.wav"/>
  <p:tag name="PPSNARRATION" val="18,363729761,P:\Duke\Completed\10_2_2\10_2_2_Lecture_Trans\comp10_unit2-2_lecture_slides\Media.ppcx"/>
</p:tagLst>
</file>

<file path=ppt/tags/tag5.xml><?xml version="1.0" encoding="utf-8"?>
<p:tagLst xmlns:a="http://schemas.openxmlformats.org/drawingml/2006/main" xmlns:r="http://schemas.openxmlformats.org/officeDocument/2006/relationships" xmlns:p="http://schemas.openxmlformats.org/presentationml/2006/main">
  <p:tag name="PPSNARRATIONPROPS" val="P:\Duke\10_2_1\proc wav\10_2_1_7.wav"/>
  <p:tag name="PPSNARRATION" val="7,523599592,P:\Duke\Completed\10_2_1\10_2_1_Lecture_Trans\comp10_unit2-1_lecture_slides\Media.ppcx"/>
</p:tagLst>
</file>

<file path=ppt/tags/tag6.xml><?xml version="1.0" encoding="utf-8"?>
<p:tagLst xmlns:a="http://schemas.openxmlformats.org/drawingml/2006/main" xmlns:r="http://schemas.openxmlformats.org/officeDocument/2006/relationships" xmlns:p="http://schemas.openxmlformats.org/presentationml/2006/main">
  <p:tag name="PPSNARRATIONPROPS" val="P:\Duke\10_2_1\proc wav\10_2_1_8.wav"/>
  <p:tag name="PPSNARRATION" val="8,523599592,P:\Duke\Completed\10_2_1\10_2_1_Lecture_Trans\comp10_unit2-1_lecture_slides\Media.ppcx"/>
</p:tagLst>
</file>

<file path=ppt/tags/tag7.xml><?xml version="1.0" encoding="utf-8"?>
<p:tagLst xmlns:a="http://schemas.openxmlformats.org/drawingml/2006/main" xmlns:r="http://schemas.openxmlformats.org/officeDocument/2006/relationships" xmlns:p="http://schemas.openxmlformats.org/presentationml/2006/main">
  <p:tag name="PPSNARRATIONPROPS" val="P:\Duke\10_2_1\proc wav\10_2_1_9.wav"/>
  <p:tag name="PPSNARRATION" val="9,523599592,P:\Duke\Completed\10_2_1\10_2_1_Lecture_Trans\comp10_unit2-1_lecture_slides\Media.ppcx"/>
</p:tagLst>
</file>

<file path=ppt/tags/tag8.xml><?xml version="1.0" encoding="utf-8"?>
<p:tagLst xmlns:a="http://schemas.openxmlformats.org/drawingml/2006/main" xmlns:r="http://schemas.openxmlformats.org/officeDocument/2006/relationships" xmlns:p="http://schemas.openxmlformats.org/presentationml/2006/main">
  <p:tag name="PPSNARRATIONPROPS" val="P:\Duke\10_2_1\proc wav\10_2_1_10.wav"/>
  <p:tag name="PPSNARRATION" val="10,523599592,P:\Duke\Completed\10_2_1\10_2_1_Lecture_Trans\comp10_unit2-1_lecture_slides\Media.ppcx"/>
</p:tagLst>
</file>

<file path=ppt/tags/tag9.xml><?xml version="1.0" encoding="utf-8"?>
<p:tagLst xmlns:a="http://schemas.openxmlformats.org/drawingml/2006/main" xmlns:r="http://schemas.openxmlformats.org/officeDocument/2006/relationships" xmlns:p="http://schemas.openxmlformats.org/presentationml/2006/main">
  <p:tag name="PPSNARRATIONPROPS" val="P:\Duke\10_2_1\proc wav\10_2_1_11.wav"/>
  <p:tag name="PPSNARRATION" val="11,523599592,P:\Duke\Completed\10_2_1\10_2_1_Lecture_Trans\comp10_unit2-1_lecture_slides\Media.ppcx"/>
</p:tagLst>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EAA8EDBF-236F-4B36-8AA6-A482627ABFA8}"/>
</file>

<file path=customXml/itemProps2.xml><?xml version="1.0" encoding="utf-8"?>
<ds:datastoreItem xmlns:ds="http://schemas.openxmlformats.org/officeDocument/2006/customXml" ds:itemID="{7A7203DB-47ED-4A8C-8656-0B5CC4F3C354}"/>
</file>

<file path=customXml/itemProps3.xml><?xml version="1.0" encoding="utf-8"?>
<ds:datastoreItem xmlns:ds="http://schemas.openxmlformats.org/officeDocument/2006/customXml" ds:itemID="{62F984FC-EC2C-4A06-9DF8-27CF960D3219}"/>
</file>

<file path=docProps/app.xml><?xml version="1.0" encoding="utf-8"?>
<Properties xmlns="http://schemas.openxmlformats.org/officeDocument/2006/extended-properties" xmlns:vt="http://schemas.openxmlformats.org/officeDocument/2006/docPropsVTypes">
  <Template/>
  <TotalTime>4020</TotalTime>
  <Words>6747</Words>
  <Application>Microsoft Office PowerPoint</Application>
  <PresentationFormat>On-screen Show (4:3)</PresentationFormat>
  <Paragraphs>630</Paragraphs>
  <Slides>44</Slides>
  <Notes>41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44</vt:i4>
      </vt:variant>
    </vt:vector>
  </HeadingPairs>
  <TitlesOfParts>
    <vt:vector size="54" baseType="lpstr">
      <vt:lpstr>MS PGothic</vt:lpstr>
      <vt:lpstr>MS PGothic</vt:lpstr>
      <vt:lpstr>Arial</vt:lpstr>
      <vt:lpstr>Calibri</vt:lpstr>
      <vt:lpstr>Courier New</vt:lpstr>
      <vt:lpstr>Georgia</vt:lpstr>
      <vt:lpstr>Tahoma</vt:lpstr>
      <vt:lpstr>Times New Roman</vt:lpstr>
      <vt:lpstr>Verdana</vt:lpstr>
      <vt:lpstr>Custom Design</vt:lpstr>
      <vt:lpstr>Unit 2 Process Mapping   Theory and Rationale </vt:lpstr>
      <vt:lpstr>Unit 2 Topic Outline</vt:lpstr>
      <vt:lpstr>Humans perceive meaning directly from symbols</vt:lpstr>
      <vt:lpstr>Process Maps Provide</vt:lpstr>
      <vt:lpstr>Example: Process Perspectives</vt:lpstr>
      <vt:lpstr>Process Vocabulary</vt:lpstr>
      <vt:lpstr>Process</vt:lpstr>
      <vt:lpstr>Process Map</vt:lpstr>
      <vt:lpstr>Task</vt:lpstr>
      <vt:lpstr>Example: Process Tasks</vt:lpstr>
      <vt:lpstr>Task List</vt:lpstr>
      <vt:lpstr>Workflow versus Dataflow</vt:lpstr>
      <vt:lpstr>Workflow</vt:lpstr>
      <vt:lpstr>Dataflow</vt:lpstr>
      <vt:lpstr>Workflow versus Dataflow</vt:lpstr>
      <vt:lpstr>Flowchart</vt:lpstr>
      <vt:lpstr>Notation and Symbols</vt:lpstr>
      <vt:lpstr>ISO 5807: Flowchart Symbols *</vt:lpstr>
      <vt:lpstr>Flowchart Example</vt:lpstr>
      <vt:lpstr>Example: Patient Intake Pause the slides and list the process steps now</vt:lpstr>
      <vt:lpstr>Patient Intake and Clinic Visit</vt:lpstr>
      <vt:lpstr>Flowchart</vt:lpstr>
      <vt:lpstr>PowerPoint Presentation</vt:lpstr>
      <vt:lpstr>Summary</vt:lpstr>
      <vt:lpstr>Process Mapping Concepts</vt:lpstr>
      <vt:lpstr>PowerPoint Presentation</vt:lpstr>
      <vt:lpstr>Different Models</vt:lpstr>
      <vt:lpstr>Process Diagrams as Abstracts and Templates</vt:lpstr>
      <vt:lpstr>Diagramming a Process</vt:lpstr>
      <vt:lpstr>Process Diagramming Methods</vt:lpstr>
      <vt:lpstr>So Many to Choose From</vt:lpstr>
      <vt:lpstr>Aspect of Process Features</vt:lpstr>
      <vt:lpstr>Methods for Diagramming Processes</vt:lpstr>
      <vt:lpstr>Process Features</vt:lpstr>
      <vt:lpstr>Typical Workflow Diagramming Scenario </vt:lpstr>
      <vt:lpstr>Example: ISO 5807</vt:lpstr>
      <vt:lpstr>Example: Yourdon</vt:lpstr>
      <vt:lpstr>Example: Yourdon</vt:lpstr>
      <vt:lpstr>Example: Gene-Sarson</vt:lpstr>
      <vt:lpstr>Example: Gene-Sarson</vt:lpstr>
      <vt:lpstr>DeMarco &amp; Yourdon vs. Gene &amp; Sarson</vt:lpstr>
      <vt:lpstr>Cabarrus Health Alliance</vt:lpstr>
      <vt:lpstr>PowerPoint Presentation</vt:lpstr>
      <vt:lpstr>PowerPoint Presentation</vt:lpstr>
    </vt:vector>
  </TitlesOfParts>
  <Company>Duke Medical Center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DCRI</dc:creator>
  <cp:lastModifiedBy>Hossain Shahriar</cp:lastModifiedBy>
  <cp:revision>320</cp:revision>
  <cp:lastPrinted>2011-04-07T20:17:03Z</cp:lastPrinted>
  <dcterms:created xsi:type="dcterms:W3CDTF">2010-06-22T17:00:26Z</dcterms:created>
  <dcterms:modified xsi:type="dcterms:W3CDTF">2018-01-03T15:47:09Z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