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19.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6.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60" r:id="rId3"/>
    <p:sldId id="286" r:id="rId4"/>
    <p:sldId id="257" r:id="rId5"/>
    <p:sldId id="288" r:id="rId6"/>
    <p:sldId id="259" r:id="rId7"/>
    <p:sldId id="261" r:id="rId8"/>
    <p:sldId id="262" r:id="rId9"/>
    <p:sldId id="263" r:id="rId10"/>
    <p:sldId id="264" r:id="rId11"/>
    <p:sldId id="265" r:id="rId12"/>
    <p:sldId id="266" r:id="rId13"/>
    <p:sldId id="267" r:id="rId14"/>
    <p:sldId id="268" r:id="rId15"/>
    <p:sldId id="269" r:id="rId16"/>
    <p:sldId id="270" r:id="rId17"/>
    <p:sldId id="273" r:id="rId18"/>
    <p:sldId id="271" r:id="rId19"/>
    <p:sldId id="272"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5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4506" autoAdjust="0"/>
  </p:normalViewPr>
  <p:slideViewPr>
    <p:cSldViewPr snapToGrid="0">
      <p:cViewPr varScale="1">
        <p:scale>
          <a:sx n="55" d="100"/>
          <a:sy n="55" d="100"/>
        </p:scale>
        <p:origin x="131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ustomXml" Target="../customXml/item1.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0"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8CFB81-A58C-4412-A03E-63189A20E4D2}" type="datetimeFigureOut">
              <a:rPr lang="en-US" smtClean="0"/>
              <a:t>3/7/2018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EA502B-14BC-4B73-B685-278D0FC5CC3A}" type="slidenum">
              <a:rPr lang="en-US" smtClean="0"/>
              <a:t>‹#›</a:t>
            </a:fld>
            <a:endParaRPr lang="en-US"/>
          </a:p>
        </p:txBody>
      </p:sp>
    </p:spTree>
    <p:extLst>
      <p:ext uri="{BB962C8B-B14F-4D97-AF65-F5344CB8AC3E}">
        <p14:creationId xmlns:p14="http://schemas.microsoft.com/office/powerpoint/2010/main" val="252462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Process mining targets the </a:t>
            </a:r>
            <a:r>
              <a:rPr lang="en-US" i="1" dirty="0" smtClean="0"/>
              <a:t>automatic</a:t>
            </a:r>
            <a:r>
              <a:rPr lang="en-US" dirty="0" smtClean="0"/>
              <a:t> discovery of information from an event log. This discovered information can be used to deploy new systems that support the execution of business processes or as a feedback tool that helps in auditing, analyzing and improving already enacted business processes. The main benefit of process mining techniques is that information is </a:t>
            </a:r>
            <a:r>
              <a:rPr lang="en-US" i="1" dirty="0" smtClean="0"/>
              <a:t>objectively</a:t>
            </a:r>
            <a:r>
              <a:rPr lang="en-US" dirty="0" smtClean="0"/>
              <a:t> compiled. In other words, process mining techniques are helpful because they gather information about what is </a:t>
            </a:r>
            <a:r>
              <a:rPr lang="en-US" i="1" dirty="0" smtClean="0"/>
              <a:t>actually</a:t>
            </a:r>
            <a:r>
              <a:rPr lang="en-US" dirty="0" smtClean="0"/>
              <a:t> happening according to an event log of a organization, and not what people </a:t>
            </a:r>
            <a:r>
              <a:rPr lang="en-US" i="1" dirty="0" smtClean="0"/>
              <a:t>think</a:t>
            </a:r>
            <a:r>
              <a:rPr lang="en-US" dirty="0" smtClean="0"/>
              <a:t> that is happening in this organization.</a:t>
            </a:r>
          </a:p>
          <a:p>
            <a:endParaRPr lang="en-US" dirty="0"/>
          </a:p>
        </p:txBody>
      </p:sp>
      <p:sp>
        <p:nvSpPr>
          <p:cNvPr id="4" name="Slide Number Placeholder 3"/>
          <p:cNvSpPr>
            <a:spLocks noGrp="1"/>
          </p:cNvSpPr>
          <p:nvPr>
            <p:ph type="sldNum" sz="quarter" idx="10"/>
          </p:nvPr>
        </p:nvSpPr>
        <p:spPr/>
        <p:txBody>
          <a:bodyPr/>
          <a:lstStyle/>
          <a:p>
            <a:fld id="{7EEA502B-14BC-4B73-B685-278D0FC5CC3A}" type="slidenum">
              <a:rPr lang="en-US" smtClean="0"/>
              <a:t>2</a:t>
            </a:fld>
            <a:endParaRPr lang="en-US"/>
          </a:p>
        </p:txBody>
      </p:sp>
    </p:spTree>
    <p:extLst>
      <p:ext uri="{BB962C8B-B14F-4D97-AF65-F5344CB8AC3E}">
        <p14:creationId xmlns:p14="http://schemas.microsoft.com/office/powerpoint/2010/main" val="504102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Figure 1 highlights the cycle of process mining which involves processes, people and machines. People, machines and organizations use computer systems or information technology to handle their processes for the day. From all the daily events, logs are being generated which are often </a:t>
            </a:r>
            <a:r>
              <a:rPr lang="en-US" sz="1200" kern="1200" dirty="0" err="1" smtClean="0">
                <a:solidFill>
                  <a:schemeClr val="tx1"/>
                </a:solidFill>
                <a:effectLst/>
                <a:latin typeface="+mn-lt"/>
                <a:ea typeface="+mn-ea"/>
                <a:cs typeface="+mn-cs"/>
              </a:rPr>
              <a:t>timestamped</a:t>
            </a:r>
            <a:r>
              <a:rPr lang="en-US" sz="1200" kern="1200" dirty="0" smtClean="0">
                <a:solidFill>
                  <a:schemeClr val="tx1"/>
                </a:solidFill>
                <a:effectLst/>
                <a:latin typeface="+mn-lt"/>
                <a:ea typeface="+mn-ea"/>
                <a:cs typeface="+mn-cs"/>
              </a:rPr>
              <a:t>, registering when the activity started and ended. The logs are often gathered provide organizations with ideas for areas of improvement. People, machines and organizations use computer systems or information technology to handle their processes for the day. From all the daily events, logs are being generated which are often </a:t>
            </a:r>
            <a:r>
              <a:rPr lang="en-US" sz="1200" kern="1200" dirty="0" err="1" smtClean="0">
                <a:solidFill>
                  <a:schemeClr val="tx1"/>
                </a:solidFill>
                <a:effectLst/>
                <a:latin typeface="+mn-lt"/>
                <a:ea typeface="+mn-ea"/>
                <a:cs typeface="+mn-cs"/>
              </a:rPr>
              <a:t>timestamped</a:t>
            </a:r>
            <a:r>
              <a:rPr lang="en-US" sz="1200" kern="1200" dirty="0" smtClean="0">
                <a:solidFill>
                  <a:schemeClr val="tx1"/>
                </a:solidFill>
                <a:effectLst/>
                <a:latin typeface="+mn-lt"/>
                <a:ea typeface="+mn-ea"/>
                <a:cs typeface="+mn-cs"/>
              </a:rPr>
              <a:t>, registering when the activity started and ended. The logs are often gathered provide organizations with ideas for areas of improvement. To mine these logs and generate meaningful information process models are applied. </a:t>
            </a:r>
            <a:endParaRPr lang="en-US" dirty="0"/>
          </a:p>
        </p:txBody>
      </p:sp>
      <p:sp>
        <p:nvSpPr>
          <p:cNvPr id="4" name="Slide Number Placeholder 3"/>
          <p:cNvSpPr>
            <a:spLocks noGrp="1"/>
          </p:cNvSpPr>
          <p:nvPr>
            <p:ph type="sldNum" sz="quarter" idx="10"/>
          </p:nvPr>
        </p:nvSpPr>
        <p:spPr/>
        <p:txBody>
          <a:bodyPr/>
          <a:lstStyle/>
          <a:p>
            <a:fld id="{7EEA502B-14BC-4B73-B685-278D0FC5CC3A}" type="slidenum">
              <a:rPr lang="en-US" smtClean="0"/>
              <a:t>3</a:t>
            </a:fld>
            <a:endParaRPr lang="en-US"/>
          </a:p>
        </p:txBody>
      </p:sp>
    </p:spTree>
    <p:extLst>
      <p:ext uri="{BB962C8B-B14F-4D97-AF65-F5344CB8AC3E}">
        <p14:creationId xmlns:p14="http://schemas.microsoft.com/office/powerpoint/2010/main" val="27244797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The log in the table above has this data (cf. fields “Case ID”, “Task Name”, “Date”, and “Time”). </a:t>
            </a:r>
            <a:endParaRPr lang="en-US" dirty="0"/>
          </a:p>
        </p:txBody>
      </p:sp>
      <p:sp>
        <p:nvSpPr>
          <p:cNvPr id="4" name="Slide Number Placeholder 3"/>
          <p:cNvSpPr>
            <a:spLocks noGrp="1"/>
          </p:cNvSpPr>
          <p:nvPr>
            <p:ph type="sldNum" sz="quarter" idx="10"/>
          </p:nvPr>
        </p:nvSpPr>
        <p:spPr/>
        <p:txBody>
          <a:bodyPr/>
          <a:lstStyle/>
          <a:p>
            <a:fld id="{7EEA502B-14BC-4B73-B685-278D0FC5CC3A}" type="slidenum">
              <a:rPr lang="en-US" smtClean="0"/>
              <a:t>6</a:t>
            </a:fld>
            <a:endParaRPr lang="en-US"/>
          </a:p>
        </p:txBody>
      </p:sp>
    </p:spTree>
    <p:extLst>
      <p:ext uri="{BB962C8B-B14F-4D97-AF65-F5344CB8AC3E}">
        <p14:creationId xmlns:p14="http://schemas.microsoft.com/office/powerpoint/2010/main" val="607205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B0869ED-1D67-4105-B6D0-2817FD04A8FE}" type="datetimeFigureOut">
              <a:rPr lang="en-US" smtClean="0"/>
              <a:t>3/7/2018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3329467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0869ED-1D67-4105-B6D0-2817FD04A8FE}" type="datetimeFigureOut">
              <a:rPr lang="en-US" smtClean="0"/>
              <a:t>3/7/2018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3405974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0869ED-1D67-4105-B6D0-2817FD04A8FE}" type="datetimeFigureOut">
              <a:rPr lang="en-US" smtClean="0"/>
              <a:t>3/7/2018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2623018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B0869ED-1D67-4105-B6D0-2817FD04A8FE}" type="datetimeFigureOut">
              <a:rPr lang="en-US" smtClean="0"/>
              <a:t>3/7/2018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906459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B0869ED-1D67-4105-B6D0-2817FD04A8FE}" type="datetimeFigureOut">
              <a:rPr lang="en-US" smtClean="0"/>
              <a:t>3/7/2018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4272863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B0869ED-1D67-4105-B6D0-2817FD04A8FE}" type="datetimeFigureOut">
              <a:rPr lang="en-US" smtClean="0"/>
              <a:t>3/7/2018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11727083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B0869ED-1D67-4105-B6D0-2817FD04A8FE}" type="datetimeFigureOut">
              <a:rPr lang="en-US" smtClean="0"/>
              <a:t>3/7/2018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29970263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B0869ED-1D67-4105-B6D0-2817FD04A8FE}" type="datetimeFigureOut">
              <a:rPr lang="en-US" smtClean="0"/>
              <a:t>3/7/2018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3719646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B0869ED-1D67-4105-B6D0-2817FD04A8FE}" type="datetimeFigureOut">
              <a:rPr lang="en-US" smtClean="0"/>
              <a:t>3/7/2018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2954196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0869ED-1D67-4105-B6D0-2817FD04A8FE}" type="datetimeFigureOut">
              <a:rPr lang="en-US" smtClean="0"/>
              <a:t>3/7/2018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3172338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B0869ED-1D67-4105-B6D0-2817FD04A8FE}" type="datetimeFigureOut">
              <a:rPr lang="en-US" smtClean="0"/>
              <a:t>3/7/2018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5A86BC5-39B8-4D9A-9DEC-8256016932F2}" type="slidenum">
              <a:rPr lang="en-US" smtClean="0"/>
              <a:t>‹#›</a:t>
            </a:fld>
            <a:endParaRPr lang="en-US"/>
          </a:p>
        </p:txBody>
      </p:sp>
    </p:spTree>
    <p:extLst>
      <p:ext uri="{BB962C8B-B14F-4D97-AF65-F5344CB8AC3E}">
        <p14:creationId xmlns:p14="http://schemas.microsoft.com/office/powerpoint/2010/main" val="3235782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0869ED-1D67-4105-B6D0-2817FD04A8FE}" type="datetimeFigureOut">
              <a:rPr lang="en-US" smtClean="0"/>
              <a:t>3/7/2018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A86BC5-39B8-4D9A-9DEC-8256016932F2}" type="slidenum">
              <a:rPr lang="en-US" smtClean="0"/>
              <a:t>‹#›</a:t>
            </a:fld>
            <a:endParaRPr lang="en-US"/>
          </a:p>
        </p:txBody>
      </p:sp>
    </p:spTree>
    <p:extLst>
      <p:ext uri="{BB962C8B-B14F-4D97-AF65-F5344CB8AC3E}">
        <p14:creationId xmlns:p14="http://schemas.microsoft.com/office/powerpoint/2010/main" val="33048502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tmp"/><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tmp"/><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tmp"/><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tmp"/><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promtools.org/prom6/downloads/prom-6.0-tutorial.pdf"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002974"/>
          </a:xfrm>
        </p:spPr>
        <p:txBody>
          <a:bodyPr/>
          <a:lstStyle/>
          <a:p>
            <a:r>
              <a:rPr lang="en-US" dirty="0" smtClean="0"/>
              <a:t>Process mining with </a:t>
            </a:r>
            <a:r>
              <a:rPr lang="en-US" dirty="0" smtClean="0"/>
              <a:t>Prom</a:t>
            </a:r>
            <a:endParaRPr lang="en-US" dirty="0"/>
          </a:p>
        </p:txBody>
      </p:sp>
      <p:sp>
        <p:nvSpPr>
          <p:cNvPr id="3" name="Subtitle 2"/>
          <p:cNvSpPr>
            <a:spLocks noGrp="1"/>
          </p:cNvSpPr>
          <p:nvPr>
            <p:ph type="subTitle" idx="1"/>
          </p:nvPr>
        </p:nvSpPr>
        <p:spPr>
          <a:xfrm>
            <a:off x="1633182" y="4079710"/>
            <a:ext cx="9144000" cy="1655762"/>
          </a:xfrm>
        </p:spPr>
        <p:txBody>
          <a:bodyPr/>
          <a:lstStyle/>
          <a:p>
            <a:r>
              <a:rPr lang="en-US" dirty="0" smtClean="0"/>
              <a:t>Slides </a:t>
            </a:r>
            <a:r>
              <a:rPr lang="en-US" dirty="0" smtClean="0"/>
              <a:t>by </a:t>
            </a:r>
            <a:r>
              <a:rPr lang="en-US" dirty="0" smtClean="0"/>
              <a:t>Dr. </a:t>
            </a:r>
            <a:r>
              <a:rPr lang="en-US" dirty="0" err="1" smtClean="0"/>
              <a:t>Shahriar</a:t>
            </a:r>
            <a:endParaRPr lang="en-US" dirty="0"/>
          </a:p>
        </p:txBody>
      </p:sp>
    </p:spTree>
    <p:extLst>
      <p:ext uri="{BB962C8B-B14F-4D97-AF65-F5344CB8AC3E}">
        <p14:creationId xmlns:p14="http://schemas.microsoft.com/office/powerpoint/2010/main" val="14407732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mining</a:t>
            </a:r>
            <a:endParaRPr lang="en-US" dirty="0"/>
          </a:p>
        </p:txBody>
      </p:sp>
      <p:sp>
        <p:nvSpPr>
          <p:cNvPr id="3" name="Content Placeholder 2"/>
          <p:cNvSpPr>
            <a:spLocks noGrp="1"/>
          </p:cNvSpPr>
          <p:nvPr>
            <p:ph idx="1"/>
          </p:nvPr>
        </p:nvSpPr>
        <p:spPr/>
        <p:txBody>
          <a:bodyPr>
            <a:normAutofit lnSpcReduction="10000"/>
          </a:bodyPr>
          <a:lstStyle/>
          <a:p>
            <a:r>
              <a:rPr lang="en-US" dirty="0"/>
              <a:t>In the context of our common questions, we use</a:t>
            </a:r>
          </a:p>
          <a:p>
            <a:r>
              <a:rPr lang="en-US" dirty="0"/>
              <a:t>discovery plug-ins to answer questions like</a:t>
            </a:r>
          </a:p>
          <a:p>
            <a:pPr lvl="1"/>
            <a:r>
              <a:rPr lang="en-US" dirty="0"/>
              <a:t>How are the cases actually being executed?</a:t>
            </a:r>
          </a:p>
          <a:p>
            <a:pPr lvl="1"/>
            <a:r>
              <a:rPr lang="en-US" dirty="0"/>
              <a:t>Are the rules indeed being obeyed?,</a:t>
            </a:r>
          </a:p>
          <a:p>
            <a:r>
              <a:rPr lang="en-US" dirty="0"/>
              <a:t>conformance plug-ins to questions like</a:t>
            </a:r>
          </a:p>
          <a:p>
            <a:pPr lvl="1"/>
            <a:r>
              <a:rPr lang="en-US" dirty="0"/>
              <a:t>How compliant are the cases (i.e. process instances) with the deployed process models?</a:t>
            </a:r>
          </a:p>
          <a:p>
            <a:pPr lvl="1"/>
            <a:r>
              <a:rPr lang="en-US" dirty="0"/>
              <a:t>Where are the problems?</a:t>
            </a:r>
          </a:p>
          <a:p>
            <a:pPr lvl="1"/>
            <a:r>
              <a:rPr lang="en-US" dirty="0"/>
              <a:t>How frequent is the (non-)compliance?, and</a:t>
            </a:r>
          </a:p>
          <a:p>
            <a:r>
              <a:rPr lang="en-US" dirty="0"/>
              <a:t>extension plug-ins to questions like</a:t>
            </a:r>
          </a:p>
          <a:p>
            <a:pPr lvl="1"/>
            <a:r>
              <a:rPr lang="en-US" dirty="0"/>
              <a:t>What are the business rules in the process model?</a:t>
            </a:r>
          </a:p>
          <a:p>
            <a:endParaRPr lang="en-US" dirty="0"/>
          </a:p>
        </p:txBody>
      </p:sp>
    </p:spTree>
    <p:extLst>
      <p:ext uri="{BB962C8B-B14F-4D97-AF65-F5344CB8AC3E}">
        <p14:creationId xmlns:p14="http://schemas.microsoft.com/office/powerpoint/2010/main" val="7606031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1695"/>
            <a:ext cx="10515600" cy="936137"/>
          </a:xfrm>
        </p:spPr>
        <p:txBody>
          <a:bodyPr/>
          <a:lstStyle/>
          <a:p>
            <a:pPr algn="ctr"/>
            <a:r>
              <a:rPr lang="en-US" dirty="0" smtClean="0"/>
              <a:t>Example</a:t>
            </a:r>
            <a:endParaRPr lang="en-US" dirty="0"/>
          </a:p>
        </p:txBody>
      </p:sp>
      <p:sp>
        <p:nvSpPr>
          <p:cNvPr id="3" name="Content Placeholder 2"/>
          <p:cNvSpPr>
            <a:spLocks noGrp="1"/>
          </p:cNvSpPr>
          <p:nvPr>
            <p:ph idx="1"/>
          </p:nvPr>
        </p:nvSpPr>
        <p:spPr>
          <a:xfrm>
            <a:off x="838200" y="1315671"/>
            <a:ext cx="10515600" cy="5102713"/>
          </a:xfrm>
        </p:spPr>
        <p:txBody>
          <a:bodyPr>
            <a:noAutofit/>
          </a:bodyPr>
          <a:lstStyle/>
          <a:p>
            <a:r>
              <a:rPr lang="en-US" sz="1600" dirty="0"/>
              <a:t>The running example is about a </a:t>
            </a:r>
            <a:r>
              <a:rPr lang="en-US" sz="1600" i="1" dirty="0"/>
              <a:t>process to repair telephones in a company</a:t>
            </a:r>
            <a:r>
              <a:rPr lang="en-US" sz="1600" dirty="0"/>
              <a:t>. The company can fix 3 different types of phones (“T1”, “T2” and “T3”). </a:t>
            </a:r>
            <a:endParaRPr lang="en-US" sz="1600" dirty="0" smtClean="0"/>
          </a:p>
          <a:p>
            <a:r>
              <a:rPr lang="en-US" sz="1600" dirty="0" smtClean="0"/>
              <a:t>The </a:t>
            </a:r>
            <a:r>
              <a:rPr lang="en-US" sz="1600" dirty="0"/>
              <a:t>process starts by registering a telephone device sent by a customer. </a:t>
            </a:r>
            <a:endParaRPr lang="en-US" sz="1600" dirty="0" smtClean="0"/>
          </a:p>
          <a:p>
            <a:r>
              <a:rPr lang="en-US" sz="1600" dirty="0" smtClean="0"/>
              <a:t>After </a:t>
            </a:r>
            <a:r>
              <a:rPr lang="en-US" sz="1600" dirty="0"/>
              <a:t>registration, the telephone is sent to the Problem Detection (PD) department. There it is analyzed and its defect is categorized. </a:t>
            </a:r>
            <a:endParaRPr lang="en-US" sz="1600" dirty="0" smtClean="0"/>
          </a:p>
          <a:p>
            <a:r>
              <a:rPr lang="en-US" sz="1600" dirty="0" smtClean="0"/>
              <a:t>In </a:t>
            </a:r>
            <a:r>
              <a:rPr lang="en-US" sz="1600" dirty="0"/>
              <a:t>total, there are 10 different categories of defects that the phones fixed by this company can have. </a:t>
            </a:r>
            <a:endParaRPr lang="en-US" sz="1600" dirty="0" smtClean="0"/>
          </a:p>
          <a:p>
            <a:r>
              <a:rPr lang="en-US" sz="1600" dirty="0" smtClean="0"/>
              <a:t>Once </a:t>
            </a:r>
            <a:r>
              <a:rPr lang="en-US" sz="1600" dirty="0"/>
              <a:t>the problem is identified, the telephone is sent to the Repair department and a letter is sent to the customer to inform him/her about the problem. </a:t>
            </a:r>
            <a:endParaRPr lang="en-US" sz="1600" dirty="0" smtClean="0"/>
          </a:p>
          <a:p>
            <a:r>
              <a:rPr lang="en-US" sz="1600" dirty="0" smtClean="0"/>
              <a:t>The </a:t>
            </a:r>
            <a:r>
              <a:rPr lang="en-US" sz="1600" dirty="0"/>
              <a:t>Repair (R) department has two teams. One of the teams can fix </a:t>
            </a:r>
            <a:r>
              <a:rPr lang="en-US" sz="1600" i="1" dirty="0"/>
              <a:t>simple</a:t>
            </a:r>
            <a:r>
              <a:rPr lang="en-US" sz="1600" dirty="0"/>
              <a:t> defects and the other team can repair </a:t>
            </a:r>
            <a:r>
              <a:rPr lang="en-US" sz="1600" i="1" dirty="0"/>
              <a:t>complex</a:t>
            </a:r>
            <a:r>
              <a:rPr lang="en-US" sz="1600" dirty="0"/>
              <a:t> defects. However, some of the defect categories can be repaired by both teams. </a:t>
            </a:r>
            <a:endParaRPr lang="en-US" sz="1600" dirty="0" smtClean="0"/>
          </a:p>
          <a:p>
            <a:r>
              <a:rPr lang="en-US" sz="1600" dirty="0" smtClean="0"/>
              <a:t>Once </a:t>
            </a:r>
            <a:r>
              <a:rPr lang="en-US" sz="1600" dirty="0"/>
              <a:t>a repair employee finishes working on a phone, this device is sent to the Quality Assurance (QA) department. There it is analyzed by an employee to check if the defect was indeed fixed or not. </a:t>
            </a:r>
            <a:endParaRPr lang="en-US" sz="1600" dirty="0" smtClean="0"/>
          </a:p>
          <a:p>
            <a:r>
              <a:rPr lang="en-US" sz="1600" dirty="0" smtClean="0"/>
              <a:t>If </a:t>
            </a:r>
            <a:r>
              <a:rPr lang="en-US" sz="1600" dirty="0"/>
              <a:t>the defect is not repaired, the telephone is again sent to the Repair department. </a:t>
            </a:r>
            <a:endParaRPr lang="en-US" sz="1600" dirty="0" smtClean="0"/>
          </a:p>
          <a:p>
            <a:r>
              <a:rPr lang="en-US" sz="1600" dirty="0" smtClean="0"/>
              <a:t>If </a:t>
            </a:r>
            <a:r>
              <a:rPr lang="en-US" sz="1600" dirty="0"/>
              <a:t>the telephone is indeed repaired, the case is archived and the telephone is sent to the customer. </a:t>
            </a:r>
            <a:endParaRPr lang="en-US" sz="1600" dirty="0" smtClean="0"/>
          </a:p>
          <a:p>
            <a:r>
              <a:rPr lang="en-US" sz="1600" dirty="0" smtClean="0"/>
              <a:t>To </a:t>
            </a:r>
            <a:r>
              <a:rPr lang="en-US" sz="1600" dirty="0"/>
              <a:t>save on throughput time, the company only tries to fix a defect a limited number of times. </a:t>
            </a:r>
            <a:endParaRPr lang="en-US" sz="1600" dirty="0" smtClean="0"/>
          </a:p>
          <a:p>
            <a:r>
              <a:rPr lang="en-US" sz="1600" dirty="0" smtClean="0"/>
              <a:t>If </a:t>
            </a:r>
            <a:r>
              <a:rPr lang="en-US" sz="1600" dirty="0"/>
              <a:t>the defect is not fixed, the case is archived anyway and a brand new device is sent to the customer.</a:t>
            </a:r>
          </a:p>
        </p:txBody>
      </p:sp>
    </p:spTree>
    <p:extLst>
      <p:ext uri="{BB962C8B-B14F-4D97-AF65-F5344CB8AC3E}">
        <p14:creationId xmlns:p14="http://schemas.microsoft.com/office/powerpoint/2010/main" val="20886602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Download and Install Prom 6</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16205" y="1690688"/>
            <a:ext cx="4324954" cy="3296110"/>
          </a:xfrm>
        </p:spPr>
      </p:pic>
    </p:spTree>
    <p:extLst>
      <p:ext uri="{BB962C8B-B14F-4D97-AF65-F5344CB8AC3E}">
        <p14:creationId xmlns:p14="http://schemas.microsoft.com/office/powerpoint/2010/main" val="2384550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Download and Install Prom 6</a:t>
            </a:r>
            <a:endParaRPr lang="en-US" dirty="0"/>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820605"/>
            <a:ext cx="4753638" cy="3515216"/>
          </a:xfrm>
        </p:spPr>
      </p:pic>
      <p:pic>
        <p:nvPicPr>
          <p:cNvPr id="6" name="Picture 5"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5073" y="1858711"/>
            <a:ext cx="4639322" cy="3477110"/>
          </a:xfrm>
          <a:prstGeom prst="rect">
            <a:avLst/>
          </a:prstGeom>
        </p:spPr>
      </p:pic>
    </p:spTree>
    <p:extLst>
      <p:ext uri="{BB962C8B-B14F-4D97-AF65-F5344CB8AC3E}">
        <p14:creationId xmlns:p14="http://schemas.microsoft.com/office/powerpoint/2010/main" val="32327934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Download and Install Prom 6</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1613" y="1690688"/>
            <a:ext cx="4772691" cy="3572374"/>
          </a:xfrm>
        </p:spPr>
      </p:pic>
      <p:pic>
        <p:nvPicPr>
          <p:cNvPr id="7" name="Picture 6"/>
          <p:cNvPicPr>
            <a:picLocks noChangeAspect="1"/>
          </p:cNvPicPr>
          <p:nvPr/>
        </p:nvPicPr>
        <p:blipFill>
          <a:blip r:embed="rId3"/>
          <a:stretch>
            <a:fillRect/>
          </a:stretch>
        </p:blipFill>
        <p:spPr>
          <a:xfrm>
            <a:off x="8238841" y="1282250"/>
            <a:ext cx="2838450" cy="5057775"/>
          </a:xfrm>
          <a:prstGeom prst="rect">
            <a:avLst/>
          </a:prstGeom>
        </p:spPr>
      </p:pic>
    </p:spTree>
    <p:extLst>
      <p:ext uri="{BB962C8B-B14F-4D97-AF65-F5344CB8AC3E}">
        <p14:creationId xmlns:p14="http://schemas.microsoft.com/office/powerpoint/2010/main" val="4071318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Launching Prom 6</a:t>
            </a:r>
            <a:endParaRPr lang="en-US" dirty="0"/>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8715" y="1404085"/>
            <a:ext cx="6026783" cy="4351338"/>
          </a:xfrm>
        </p:spPr>
      </p:pic>
      <p:sp>
        <p:nvSpPr>
          <p:cNvPr id="6" name="Rectangle 5"/>
          <p:cNvSpPr/>
          <p:nvPr/>
        </p:nvSpPr>
        <p:spPr>
          <a:xfrm>
            <a:off x="8136167" y="1080919"/>
            <a:ext cx="3466205" cy="646331"/>
          </a:xfrm>
          <a:prstGeom prst="rect">
            <a:avLst/>
          </a:prstGeom>
        </p:spPr>
        <p:txBody>
          <a:bodyPr wrap="none">
            <a:spAutoFit/>
          </a:bodyPr>
          <a:lstStyle/>
          <a:p>
            <a:r>
              <a:rPr lang="en-US" dirty="0" smtClean="0"/>
              <a:t>Allow 15-30 minutes to load/install</a:t>
            </a:r>
          </a:p>
          <a:p>
            <a:r>
              <a:rPr lang="en-US" dirty="0" smtClean="0"/>
              <a:t>Plug ins and start.</a:t>
            </a:r>
            <a:endParaRPr lang="en-US" dirty="0"/>
          </a:p>
        </p:txBody>
      </p:sp>
      <p:pic>
        <p:nvPicPr>
          <p:cNvPr id="8" name="Picture 7"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9678" y="1959545"/>
            <a:ext cx="6726731" cy="4834838"/>
          </a:xfrm>
          <a:prstGeom prst="rect">
            <a:avLst/>
          </a:prstGeom>
        </p:spPr>
      </p:pic>
    </p:spTree>
    <p:extLst>
      <p:ext uri="{BB962C8B-B14F-4D97-AF65-F5344CB8AC3E}">
        <p14:creationId xmlns:p14="http://schemas.microsoft.com/office/powerpoint/2010/main" val="35112889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 file source</a:t>
            </a:r>
            <a:endParaRPr lang="en-US" dirty="0"/>
          </a:p>
        </p:txBody>
      </p:sp>
      <p:sp>
        <p:nvSpPr>
          <p:cNvPr id="3" name="Content Placeholder 2"/>
          <p:cNvSpPr>
            <a:spLocks noGrp="1"/>
          </p:cNvSpPr>
          <p:nvPr>
            <p:ph idx="1"/>
          </p:nvPr>
        </p:nvSpPr>
        <p:spPr/>
        <p:txBody>
          <a:bodyPr/>
          <a:lstStyle/>
          <a:p>
            <a:r>
              <a:rPr lang="en-US" dirty="0"/>
              <a:t>Download a log </a:t>
            </a:r>
            <a:r>
              <a:rPr lang="en-US" dirty="0" smtClean="0"/>
              <a:t>file </a:t>
            </a:r>
            <a:r>
              <a:rPr lang="en-US" dirty="0"/>
              <a:t>and the default LTL model for the running example</a:t>
            </a:r>
            <a:r>
              <a:rPr lang="en-US" dirty="0" smtClean="0"/>
              <a:t>.</a:t>
            </a:r>
          </a:p>
          <a:p>
            <a:r>
              <a:rPr lang="en-US" dirty="0" smtClean="0"/>
              <a:t>http://www.promtools.org/prom6/downloads/example-logs.zip</a:t>
            </a:r>
            <a:endParaRPr lang="en-US" dirty="0"/>
          </a:p>
          <a:p>
            <a:r>
              <a:rPr lang="en-US" dirty="0" smtClean="0"/>
              <a:t>You will need </a:t>
            </a:r>
            <a:r>
              <a:rPr lang="en-US" dirty="0" err="1" smtClean="0"/>
              <a:t>repairExample.xes</a:t>
            </a:r>
            <a:endParaRPr lang="en-US" dirty="0"/>
          </a:p>
          <a:p>
            <a:endParaRPr lang="en-US" dirty="0"/>
          </a:p>
        </p:txBody>
      </p:sp>
    </p:spTree>
    <p:extLst>
      <p:ext uri="{BB962C8B-B14F-4D97-AF65-F5344CB8AC3E}">
        <p14:creationId xmlns:p14="http://schemas.microsoft.com/office/powerpoint/2010/main" val="4258847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 file source</a:t>
            </a:r>
            <a:endParaRPr lang="en-US" dirty="0"/>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87654" y="1690688"/>
            <a:ext cx="5555733" cy="3467584"/>
          </a:xfrm>
          <a:prstGeom prst="rect">
            <a:avLst/>
          </a:prstGeom>
        </p:spPr>
      </p:pic>
      <p:pic>
        <p:nvPicPr>
          <p:cNvPr id="7" name="Content Placeholder 6"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49758" y="1552670"/>
            <a:ext cx="6143064" cy="4351338"/>
          </a:xfrm>
        </p:spPr>
      </p:pic>
    </p:spTree>
    <p:extLst>
      <p:ext uri="{BB962C8B-B14F-4D97-AF65-F5344CB8AC3E}">
        <p14:creationId xmlns:p14="http://schemas.microsoft.com/office/powerpoint/2010/main" val="4263279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 to be answered</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67472" y="2279695"/>
            <a:ext cx="5353797" cy="2924583"/>
          </a:xfrm>
        </p:spPr>
      </p:pic>
    </p:spTree>
    <p:extLst>
      <p:ext uri="{BB962C8B-B14F-4D97-AF65-F5344CB8AC3E}">
        <p14:creationId xmlns:p14="http://schemas.microsoft.com/office/powerpoint/2010/main" val="29330331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Inspecting and Cleaning an Event Log</a:t>
            </a:r>
          </a:p>
        </p:txBody>
      </p:sp>
      <p:sp>
        <p:nvSpPr>
          <p:cNvPr id="3" name="Content Placeholder 2"/>
          <p:cNvSpPr>
            <a:spLocks noGrp="1"/>
          </p:cNvSpPr>
          <p:nvPr>
            <p:ph idx="1"/>
          </p:nvPr>
        </p:nvSpPr>
        <p:spPr/>
        <p:txBody>
          <a:bodyPr>
            <a:normAutofit fontScale="92500" lnSpcReduction="10000"/>
          </a:bodyPr>
          <a:lstStyle/>
          <a:p>
            <a:r>
              <a:rPr lang="en-US" dirty="0"/>
              <a:t>Before applying any mining technique to an event log, </a:t>
            </a:r>
            <a:r>
              <a:rPr lang="en-US" dirty="0" smtClean="0"/>
              <a:t>you need to first get </a:t>
            </a:r>
            <a:r>
              <a:rPr lang="en-US" dirty="0"/>
              <a:t>an idea of the information in </a:t>
            </a:r>
            <a:r>
              <a:rPr lang="en-US" dirty="0" smtClean="0"/>
              <a:t>event log</a:t>
            </a:r>
          </a:p>
          <a:p>
            <a:r>
              <a:rPr lang="en-US" dirty="0" smtClean="0"/>
              <a:t>The </a:t>
            </a:r>
            <a:r>
              <a:rPr lang="en-US" dirty="0"/>
              <a:t>main reason for this is that </a:t>
            </a:r>
            <a:r>
              <a:rPr lang="en-US" dirty="0" smtClean="0"/>
              <a:t>you can </a:t>
            </a:r>
            <a:r>
              <a:rPr lang="en-US" dirty="0"/>
              <a:t>only </a:t>
            </a:r>
            <a:r>
              <a:rPr lang="en-US" dirty="0">
                <a:solidFill>
                  <a:srgbClr val="FF0000"/>
                </a:solidFill>
              </a:rPr>
              <a:t>answer certain questions </a:t>
            </a:r>
            <a:r>
              <a:rPr lang="en-US" dirty="0"/>
              <a:t>if the data is in the log. </a:t>
            </a:r>
            <a:endParaRPr lang="en-US" dirty="0" smtClean="0"/>
          </a:p>
          <a:p>
            <a:r>
              <a:rPr lang="en-US" dirty="0" smtClean="0"/>
              <a:t>For </a:t>
            </a:r>
            <a:r>
              <a:rPr lang="en-US" dirty="0"/>
              <a:t>instance, you </a:t>
            </a:r>
            <a:r>
              <a:rPr lang="en-US" dirty="0" smtClean="0"/>
              <a:t>cannot calculate </a:t>
            </a:r>
            <a:r>
              <a:rPr lang="en-US" dirty="0"/>
              <a:t>the throughput time of cases if the log does not contain information </a:t>
            </a:r>
            <a:r>
              <a:rPr lang="en-US" dirty="0" smtClean="0"/>
              <a:t>about the </a:t>
            </a:r>
            <a:r>
              <a:rPr lang="en-US" dirty="0"/>
              <a:t>dates and times on which tasks were executed. </a:t>
            </a:r>
            <a:endParaRPr lang="en-US" dirty="0" smtClean="0"/>
          </a:p>
          <a:p>
            <a:r>
              <a:rPr lang="en-US" dirty="0" smtClean="0"/>
              <a:t>Additionally</a:t>
            </a:r>
            <a:r>
              <a:rPr lang="en-US" dirty="0"/>
              <a:t>, you may </a:t>
            </a:r>
            <a:r>
              <a:rPr lang="en-US" dirty="0" smtClean="0"/>
              <a:t>want to </a:t>
            </a:r>
            <a:r>
              <a:rPr lang="en-US" dirty="0">
                <a:solidFill>
                  <a:srgbClr val="FF0000"/>
                </a:solidFill>
              </a:rPr>
              <a:t>remove unnecessary information </a:t>
            </a:r>
            <a:r>
              <a:rPr lang="en-US" dirty="0"/>
              <a:t>from the log before you start the mining. </a:t>
            </a:r>
            <a:endParaRPr lang="en-US" dirty="0" smtClean="0"/>
          </a:p>
          <a:p>
            <a:r>
              <a:rPr lang="en-US" dirty="0" smtClean="0"/>
              <a:t>For instance</a:t>
            </a:r>
            <a:r>
              <a:rPr lang="en-US" dirty="0"/>
              <a:t>, you may be interested in mining only information about the cases </a:t>
            </a:r>
            <a:r>
              <a:rPr lang="en-US" dirty="0" smtClean="0"/>
              <a:t>that have </a:t>
            </a:r>
            <a:r>
              <a:rPr lang="en-US" dirty="0"/>
              <a:t>completed.</a:t>
            </a:r>
          </a:p>
        </p:txBody>
      </p:sp>
    </p:spTree>
    <p:extLst>
      <p:ext uri="{BB962C8B-B14F-4D97-AF65-F5344CB8AC3E}">
        <p14:creationId xmlns:p14="http://schemas.microsoft.com/office/powerpoint/2010/main" val="21688146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00967"/>
          </a:xfrm>
        </p:spPr>
        <p:txBody>
          <a:bodyPr/>
          <a:lstStyle/>
          <a:p>
            <a:pPr algn="ctr"/>
            <a:r>
              <a:rPr lang="en-US" dirty="0" smtClean="0"/>
              <a:t>Process mining</a:t>
            </a:r>
            <a:endParaRPr lang="en-US" dirty="0"/>
          </a:p>
        </p:txBody>
      </p:sp>
      <p:sp>
        <p:nvSpPr>
          <p:cNvPr id="3" name="Content Placeholder 2"/>
          <p:cNvSpPr>
            <a:spLocks noGrp="1"/>
          </p:cNvSpPr>
          <p:nvPr>
            <p:ph idx="1"/>
          </p:nvPr>
        </p:nvSpPr>
        <p:spPr>
          <a:xfrm>
            <a:off x="838200" y="1477108"/>
            <a:ext cx="10515600" cy="4699855"/>
          </a:xfrm>
        </p:spPr>
        <p:txBody>
          <a:bodyPr>
            <a:normAutofit/>
          </a:bodyPr>
          <a:lstStyle/>
          <a:p>
            <a:r>
              <a:rPr lang="en-US" dirty="0"/>
              <a:t>Process mining targets the </a:t>
            </a:r>
            <a:r>
              <a:rPr lang="en-US" i="1" dirty="0"/>
              <a:t>automatic</a:t>
            </a:r>
            <a:r>
              <a:rPr lang="en-US" dirty="0"/>
              <a:t> discovery of information from </a:t>
            </a:r>
            <a:r>
              <a:rPr lang="en-US" dirty="0" smtClean="0"/>
              <a:t>event </a:t>
            </a:r>
            <a:r>
              <a:rPr lang="en-US" dirty="0"/>
              <a:t>log. </a:t>
            </a:r>
            <a:endParaRPr lang="en-US" dirty="0" smtClean="0"/>
          </a:p>
          <a:p>
            <a:r>
              <a:rPr lang="en-US" dirty="0" smtClean="0"/>
              <a:t>This </a:t>
            </a:r>
            <a:r>
              <a:rPr lang="en-US" dirty="0"/>
              <a:t>discovered information can be used to deploy new systems that support the execution of business processes or as a feedback tool that helps in auditing, analyzing and improving </a:t>
            </a:r>
            <a:r>
              <a:rPr lang="en-US" dirty="0" smtClean="0"/>
              <a:t>business </a:t>
            </a:r>
            <a:r>
              <a:rPr lang="en-US" dirty="0"/>
              <a:t>processes. </a:t>
            </a:r>
            <a:endParaRPr lang="en-US" dirty="0" smtClean="0"/>
          </a:p>
          <a:p>
            <a:r>
              <a:rPr lang="en-US" dirty="0" smtClean="0"/>
              <a:t>The </a:t>
            </a:r>
            <a:r>
              <a:rPr lang="en-US" dirty="0"/>
              <a:t>main benefit of process mining techniques is that information is </a:t>
            </a:r>
            <a:r>
              <a:rPr lang="en-US" i="1" dirty="0"/>
              <a:t>objectively</a:t>
            </a:r>
            <a:r>
              <a:rPr lang="en-US" dirty="0"/>
              <a:t> compiled. </a:t>
            </a:r>
            <a:endParaRPr lang="en-US" dirty="0" smtClean="0"/>
          </a:p>
          <a:p>
            <a:r>
              <a:rPr lang="en-US" dirty="0" smtClean="0"/>
              <a:t>In </a:t>
            </a:r>
            <a:r>
              <a:rPr lang="en-US" dirty="0"/>
              <a:t>other words, process mining techniques are helpful because they gather information about what is </a:t>
            </a:r>
            <a:r>
              <a:rPr lang="en-US" i="1" dirty="0"/>
              <a:t>actually</a:t>
            </a:r>
            <a:r>
              <a:rPr lang="en-US" dirty="0"/>
              <a:t> happening according to an event log of a organization, and not what people </a:t>
            </a:r>
            <a:r>
              <a:rPr lang="en-US" i="1" dirty="0"/>
              <a:t>think</a:t>
            </a:r>
            <a:r>
              <a:rPr lang="en-US" dirty="0"/>
              <a:t> that is happening in this organization.</a:t>
            </a:r>
          </a:p>
        </p:txBody>
      </p:sp>
    </p:spTree>
    <p:extLst>
      <p:ext uri="{BB962C8B-B14F-4D97-AF65-F5344CB8AC3E}">
        <p14:creationId xmlns:p14="http://schemas.microsoft.com/office/powerpoint/2010/main" val="12852481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5785" y="242032"/>
            <a:ext cx="10515600" cy="883383"/>
          </a:xfrm>
        </p:spPr>
        <p:txBody>
          <a:bodyPr/>
          <a:lstStyle/>
          <a:p>
            <a:pPr algn="ctr"/>
            <a:r>
              <a:rPr lang="en-US" dirty="0"/>
              <a:t>Inspecting the Log</a:t>
            </a:r>
          </a:p>
        </p:txBody>
      </p:sp>
      <p:sp>
        <p:nvSpPr>
          <p:cNvPr id="3" name="Content Placeholder 2"/>
          <p:cNvSpPr>
            <a:spLocks noGrp="1"/>
          </p:cNvSpPr>
          <p:nvPr>
            <p:ph idx="1"/>
          </p:nvPr>
        </p:nvSpPr>
        <p:spPr>
          <a:xfrm>
            <a:off x="9311202" y="1512510"/>
            <a:ext cx="2892188" cy="4351338"/>
          </a:xfrm>
        </p:spPr>
        <p:txBody>
          <a:bodyPr>
            <a:normAutofit/>
          </a:bodyPr>
          <a:lstStyle/>
          <a:p>
            <a:r>
              <a:rPr lang="en-US" sz="2400" dirty="0"/>
              <a:t>Import the log via clicking Import..., and select your saved copy of the </a:t>
            </a:r>
            <a:r>
              <a:rPr lang="en-US" sz="2400" dirty="0" smtClean="0"/>
              <a:t>log file </a:t>
            </a:r>
            <a:r>
              <a:rPr lang="en-US" sz="2400" dirty="0"/>
              <a:t>for the running example.</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332" y="1512510"/>
            <a:ext cx="8244822" cy="4977567"/>
          </a:xfrm>
          <a:prstGeom prst="rect">
            <a:avLst/>
          </a:prstGeom>
        </p:spPr>
      </p:pic>
    </p:spTree>
    <p:extLst>
      <p:ext uri="{BB962C8B-B14F-4D97-AF65-F5344CB8AC3E}">
        <p14:creationId xmlns:p14="http://schemas.microsoft.com/office/powerpoint/2010/main" val="39239765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7202"/>
            <a:ext cx="10515600" cy="900967"/>
          </a:xfrm>
        </p:spPr>
        <p:txBody>
          <a:bodyPr/>
          <a:lstStyle/>
          <a:p>
            <a:pPr algn="ctr"/>
            <a:r>
              <a:rPr lang="en-US" dirty="0"/>
              <a:t>Inspecting the Log</a:t>
            </a:r>
          </a:p>
        </p:txBody>
      </p:sp>
      <p:sp>
        <p:nvSpPr>
          <p:cNvPr id="3" name="Content Placeholder 2"/>
          <p:cNvSpPr>
            <a:spLocks noGrp="1"/>
          </p:cNvSpPr>
          <p:nvPr>
            <p:ph idx="1"/>
          </p:nvPr>
        </p:nvSpPr>
        <p:spPr>
          <a:xfrm>
            <a:off x="9311202" y="1512510"/>
            <a:ext cx="2892188" cy="4351338"/>
          </a:xfrm>
        </p:spPr>
        <p:txBody>
          <a:bodyPr>
            <a:normAutofit fontScale="85000" lnSpcReduction="20000"/>
          </a:bodyPr>
          <a:lstStyle/>
          <a:p>
            <a:r>
              <a:rPr lang="en-US" sz="2400" dirty="0" smtClean="0"/>
              <a:t>Select view summary icon to answer these questions</a:t>
            </a:r>
          </a:p>
          <a:p>
            <a:endParaRPr lang="en-US" sz="2400" dirty="0" smtClean="0"/>
          </a:p>
          <a:p>
            <a:r>
              <a:rPr lang="en-US" sz="2400" dirty="0" smtClean="0"/>
              <a:t>1</a:t>
            </a:r>
            <a:r>
              <a:rPr lang="en-US" sz="2400" dirty="0"/>
              <a:t>. How many cases (or process instances) are in the log?</a:t>
            </a:r>
          </a:p>
          <a:p>
            <a:r>
              <a:rPr lang="en-US" sz="2400" dirty="0"/>
              <a:t>2. How many tasks (or audit trail entries) are in the log?</a:t>
            </a:r>
          </a:p>
          <a:p>
            <a:r>
              <a:rPr lang="en-US" sz="2400" dirty="0"/>
              <a:t>3. How many resources are in the log?</a:t>
            </a:r>
          </a:p>
          <a:p>
            <a:r>
              <a:rPr lang="en-US" sz="2400" dirty="0"/>
              <a:t>4. Are there running cases in the log?</a:t>
            </a:r>
          </a:p>
          <a:p>
            <a:r>
              <a:rPr lang="en-US" sz="2400" dirty="0"/>
              <a:t>5. Which resources work on which tasks?</a:t>
            </a: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6188" y="1512510"/>
            <a:ext cx="8251158" cy="4952455"/>
          </a:xfrm>
          <a:prstGeom prst="rect">
            <a:avLst/>
          </a:prstGeom>
        </p:spPr>
      </p:pic>
      <p:sp>
        <p:nvSpPr>
          <p:cNvPr id="6" name="Oval 5"/>
          <p:cNvSpPr/>
          <p:nvPr/>
        </p:nvSpPr>
        <p:spPr>
          <a:xfrm>
            <a:off x="5022376" y="3988737"/>
            <a:ext cx="341194" cy="337603"/>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072638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lstStyle/>
          <a:p>
            <a:r>
              <a:rPr lang="en-US" dirty="0"/>
              <a:t>Inspecting the Log</a:t>
            </a:r>
          </a:p>
        </p:txBody>
      </p:sp>
      <p:sp>
        <p:nvSpPr>
          <p:cNvPr id="3" name="Content Placeholder 2"/>
          <p:cNvSpPr>
            <a:spLocks noGrp="1"/>
          </p:cNvSpPr>
          <p:nvPr>
            <p:ph idx="1"/>
          </p:nvPr>
        </p:nvSpPr>
        <p:spPr>
          <a:xfrm>
            <a:off x="10140286" y="1512510"/>
            <a:ext cx="2063103" cy="4351338"/>
          </a:xfrm>
        </p:spPr>
        <p:txBody>
          <a:bodyPr>
            <a:normAutofit fontScale="62500" lnSpcReduction="20000"/>
          </a:bodyPr>
          <a:lstStyle/>
          <a:p>
            <a:r>
              <a:rPr lang="en-US" sz="2400" dirty="0" smtClean="0"/>
              <a:t>Click on summary icon on the left side to answer these questions</a:t>
            </a:r>
          </a:p>
          <a:p>
            <a:endParaRPr lang="en-US" sz="2400" dirty="0" smtClean="0"/>
          </a:p>
          <a:p>
            <a:r>
              <a:rPr lang="en-US" sz="2400" dirty="0" smtClean="0">
                <a:solidFill>
                  <a:srgbClr val="FF0000"/>
                </a:solidFill>
              </a:rPr>
              <a:t>1</a:t>
            </a:r>
            <a:r>
              <a:rPr lang="en-US" sz="2400" dirty="0">
                <a:solidFill>
                  <a:srgbClr val="FF0000"/>
                </a:solidFill>
              </a:rPr>
              <a:t>. How many cases (or process instances) are in the log?</a:t>
            </a:r>
          </a:p>
          <a:p>
            <a:r>
              <a:rPr lang="en-US" sz="2400" dirty="0">
                <a:solidFill>
                  <a:srgbClr val="FF0000"/>
                </a:solidFill>
              </a:rPr>
              <a:t>2. How many tasks (or audit trail entries) are in the log?</a:t>
            </a:r>
          </a:p>
          <a:p>
            <a:r>
              <a:rPr lang="en-US" sz="2400" dirty="0"/>
              <a:t>3. How many resources are in the log?</a:t>
            </a:r>
          </a:p>
          <a:p>
            <a:r>
              <a:rPr lang="en-US" sz="2400" dirty="0"/>
              <a:t>4. Are there running cases in the log?</a:t>
            </a:r>
          </a:p>
          <a:p>
            <a:r>
              <a:rPr lang="en-US" sz="2400" dirty="0"/>
              <a:t>5. Which resources work on which tasks?</a:t>
            </a:r>
          </a:p>
        </p:txBody>
      </p:sp>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257" y="789728"/>
            <a:ext cx="8592749" cy="6068272"/>
          </a:xfrm>
          <a:prstGeom prst="rect">
            <a:avLst/>
          </a:prstGeom>
        </p:spPr>
      </p:pic>
      <p:sp>
        <p:nvSpPr>
          <p:cNvPr id="8" name="Rectangle 7"/>
          <p:cNvSpPr/>
          <p:nvPr/>
        </p:nvSpPr>
        <p:spPr>
          <a:xfrm>
            <a:off x="1733266" y="2511188"/>
            <a:ext cx="2943365" cy="6687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1014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lstStyle/>
          <a:p>
            <a:r>
              <a:rPr lang="en-US" dirty="0"/>
              <a:t>Inspecting the Log</a:t>
            </a:r>
          </a:p>
        </p:txBody>
      </p:sp>
      <p:sp>
        <p:nvSpPr>
          <p:cNvPr id="3" name="Content Placeholder 2"/>
          <p:cNvSpPr>
            <a:spLocks noGrp="1"/>
          </p:cNvSpPr>
          <p:nvPr>
            <p:ph idx="1"/>
          </p:nvPr>
        </p:nvSpPr>
        <p:spPr>
          <a:xfrm>
            <a:off x="10140286" y="1512510"/>
            <a:ext cx="2063103" cy="4351338"/>
          </a:xfrm>
        </p:spPr>
        <p:txBody>
          <a:bodyPr>
            <a:normAutofit fontScale="62500" lnSpcReduction="20000"/>
          </a:bodyPr>
          <a:lstStyle/>
          <a:p>
            <a:r>
              <a:rPr lang="en-US" sz="2400" dirty="0" smtClean="0"/>
              <a:t>Click on summary icon on the left side to answer these questions</a:t>
            </a:r>
          </a:p>
          <a:p>
            <a:endParaRPr lang="en-US" sz="2400" dirty="0" smtClean="0"/>
          </a:p>
          <a:p>
            <a:r>
              <a:rPr lang="en-US" sz="2400" dirty="0" smtClean="0"/>
              <a:t>1</a:t>
            </a:r>
            <a:r>
              <a:rPr lang="en-US" sz="2400" dirty="0"/>
              <a:t>. How many cases (or process instances) are in the log?</a:t>
            </a:r>
          </a:p>
          <a:p>
            <a:r>
              <a:rPr lang="en-US" sz="2400" dirty="0"/>
              <a:t>2. How many tasks (or audit trail entries) are in the log?</a:t>
            </a:r>
          </a:p>
          <a:p>
            <a:r>
              <a:rPr lang="en-US" sz="2400" dirty="0">
                <a:solidFill>
                  <a:srgbClr val="FF0000"/>
                </a:solidFill>
              </a:rPr>
              <a:t>3. How many resources are in the log?</a:t>
            </a:r>
          </a:p>
          <a:p>
            <a:r>
              <a:rPr lang="en-US" sz="2400" dirty="0"/>
              <a:t>4. Are there running cases in the log?</a:t>
            </a:r>
          </a:p>
          <a:p>
            <a:r>
              <a:rPr lang="en-US" sz="2400" dirty="0"/>
              <a:t>5. Which resources work on which tasks?</a:t>
            </a:r>
          </a:p>
        </p:txBody>
      </p:sp>
      <p:sp>
        <p:nvSpPr>
          <p:cNvPr id="8" name="Rectangle 7"/>
          <p:cNvSpPr/>
          <p:nvPr/>
        </p:nvSpPr>
        <p:spPr>
          <a:xfrm>
            <a:off x="1733266" y="2511188"/>
            <a:ext cx="2943365" cy="66874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786" y="914120"/>
            <a:ext cx="8869013" cy="6039693"/>
          </a:xfrm>
          <a:prstGeom prst="rect">
            <a:avLst/>
          </a:prstGeom>
        </p:spPr>
      </p:pic>
    </p:spTree>
    <p:extLst>
      <p:ext uri="{BB962C8B-B14F-4D97-AF65-F5344CB8AC3E}">
        <p14:creationId xmlns:p14="http://schemas.microsoft.com/office/powerpoint/2010/main" val="1685314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lstStyle/>
          <a:p>
            <a:r>
              <a:rPr lang="en-US" dirty="0"/>
              <a:t>Inspecting the Log</a:t>
            </a:r>
          </a:p>
        </p:txBody>
      </p:sp>
      <p:sp>
        <p:nvSpPr>
          <p:cNvPr id="3" name="Content Placeholder 2"/>
          <p:cNvSpPr>
            <a:spLocks noGrp="1"/>
          </p:cNvSpPr>
          <p:nvPr>
            <p:ph idx="1"/>
          </p:nvPr>
        </p:nvSpPr>
        <p:spPr>
          <a:xfrm>
            <a:off x="10140286" y="1512510"/>
            <a:ext cx="2063103" cy="4351338"/>
          </a:xfrm>
        </p:spPr>
        <p:txBody>
          <a:bodyPr>
            <a:normAutofit fontScale="62500" lnSpcReduction="20000"/>
          </a:bodyPr>
          <a:lstStyle/>
          <a:p>
            <a:r>
              <a:rPr lang="en-US" sz="2400" dirty="0" smtClean="0"/>
              <a:t>Click on summary icon on the left side to answer these questions</a:t>
            </a:r>
          </a:p>
          <a:p>
            <a:endParaRPr lang="en-US" sz="2400" dirty="0" smtClean="0"/>
          </a:p>
          <a:p>
            <a:r>
              <a:rPr lang="en-US" sz="2400" dirty="0" smtClean="0"/>
              <a:t>1</a:t>
            </a:r>
            <a:r>
              <a:rPr lang="en-US" sz="2400" dirty="0"/>
              <a:t>. How many cases (or process instances) are in the log?</a:t>
            </a:r>
          </a:p>
          <a:p>
            <a:r>
              <a:rPr lang="en-US" sz="2400" dirty="0"/>
              <a:t>2. How many tasks (or audit trail entries) are in the log?</a:t>
            </a:r>
          </a:p>
          <a:p>
            <a:r>
              <a:rPr lang="en-US" sz="2400" dirty="0"/>
              <a:t>3. How many resources are in the log?</a:t>
            </a:r>
          </a:p>
          <a:p>
            <a:r>
              <a:rPr lang="en-US" sz="2400" dirty="0"/>
              <a:t>4. Are there running cases in the log?</a:t>
            </a:r>
          </a:p>
          <a:p>
            <a:r>
              <a:rPr lang="en-US" sz="2400" dirty="0">
                <a:solidFill>
                  <a:srgbClr val="FF0000"/>
                </a:solidFill>
              </a:rPr>
              <a:t>5. Which resources work on which tasks?</a:t>
            </a: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106" y="1027907"/>
            <a:ext cx="7954485" cy="5496692"/>
          </a:xfrm>
          <a:prstGeom prst="rect">
            <a:avLst/>
          </a:prstGeom>
        </p:spPr>
      </p:pic>
    </p:spTree>
    <p:extLst>
      <p:ext uri="{BB962C8B-B14F-4D97-AF65-F5344CB8AC3E}">
        <p14:creationId xmlns:p14="http://schemas.microsoft.com/office/powerpoint/2010/main" val="28565713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lstStyle/>
          <a:p>
            <a:r>
              <a:rPr lang="en-US" dirty="0" smtClean="0"/>
              <a:t>Discover the process model</a:t>
            </a:r>
            <a:endParaRPr lang="en-US" dirty="0"/>
          </a:p>
        </p:txBody>
      </p:sp>
      <p:sp>
        <p:nvSpPr>
          <p:cNvPr id="3" name="Content Placeholder 2"/>
          <p:cNvSpPr>
            <a:spLocks noGrp="1"/>
          </p:cNvSpPr>
          <p:nvPr>
            <p:ph idx="1"/>
          </p:nvPr>
        </p:nvSpPr>
        <p:spPr>
          <a:xfrm>
            <a:off x="10140286" y="1512510"/>
            <a:ext cx="2063103" cy="4351338"/>
          </a:xfrm>
        </p:spPr>
        <p:txBody>
          <a:bodyPr>
            <a:normAutofit lnSpcReduction="10000"/>
          </a:bodyPr>
          <a:lstStyle/>
          <a:p>
            <a:r>
              <a:rPr lang="en-US" sz="1600" dirty="0"/>
              <a:t>Run the “Mine for a Petri Net using Alpha-algorithm” plug-in:</a:t>
            </a:r>
          </a:p>
          <a:p>
            <a:r>
              <a:rPr lang="en-US" sz="1600" dirty="0"/>
              <a:t>Select the filtered log in the workspace view.</a:t>
            </a:r>
          </a:p>
          <a:p>
            <a:r>
              <a:rPr lang="en-US" sz="1600" dirty="0"/>
              <a:t>Select the “Action” button. This will open the action view with the filtered log selected as input.</a:t>
            </a:r>
          </a:p>
          <a:p>
            <a:r>
              <a:rPr lang="en-US" sz="1600" dirty="0"/>
              <a:t>Select the “Mine for a Petri Net using Alpha-algorithm” plug-in.</a:t>
            </a:r>
          </a:p>
          <a:p>
            <a:r>
              <a:rPr lang="en-US" sz="1600" dirty="0"/>
              <a:t>Select the “Start” button</a:t>
            </a:r>
          </a:p>
        </p:txBody>
      </p:sp>
      <p:pic>
        <p:nvPicPr>
          <p:cNvPr id="4" name="Picture 3"/>
          <p:cNvPicPr>
            <a:picLocks noChangeAspect="1"/>
          </p:cNvPicPr>
          <p:nvPr/>
        </p:nvPicPr>
        <p:blipFill>
          <a:blip r:embed="rId2"/>
          <a:stretch>
            <a:fillRect/>
          </a:stretch>
        </p:blipFill>
        <p:spPr>
          <a:xfrm>
            <a:off x="155670" y="1292641"/>
            <a:ext cx="9505950" cy="4791075"/>
          </a:xfrm>
          <a:prstGeom prst="rect">
            <a:avLst/>
          </a:prstGeom>
        </p:spPr>
      </p:pic>
    </p:spTree>
    <p:extLst>
      <p:ext uri="{BB962C8B-B14F-4D97-AF65-F5344CB8AC3E}">
        <p14:creationId xmlns:p14="http://schemas.microsoft.com/office/powerpoint/2010/main" val="1401542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lstStyle/>
          <a:p>
            <a:r>
              <a:rPr lang="en-US" dirty="0" smtClean="0"/>
              <a:t>Discover the process model</a:t>
            </a:r>
            <a:endParaRPr lang="en-US" dirty="0"/>
          </a:p>
        </p:txBody>
      </p:sp>
      <p:sp>
        <p:nvSpPr>
          <p:cNvPr id="3" name="Content Placeholder 2"/>
          <p:cNvSpPr>
            <a:spLocks noGrp="1"/>
          </p:cNvSpPr>
          <p:nvPr>
            <p:ph idx="1"/>
          </p:nvPr>
        </p:nvSpPr>
        <p:spPr>
          <a:xfrm>
            <a:off x="10140286" y="1512510"/>
            <a:ext cx="2063103" cy="4351338"/>
          </a:xfrm>
        </p:spPr>
        <p:txBody>
          <a:bodyPr>
            <a:normAutofit lnSpcReduction="10000"/>
          </a:bodyPr>
          <a:lstStyle/>
          <a:p>
            <a:r>
              <a:rPr lang="en-US" sz="1600" dirty="0"/>
              <a:t>Run the “Mine for a Petri Net using Alpha-algorithm” plug-in:</a:t>
            </a:r>
          </a:p>
          <a:p>
            <a:r>
              <a:rPr lang="en-US" sz="1600" dirty="0"/>
              <a:t>Select the filtered log in the workspace view.</a:t>
            </a:r>
          </a:p>
          <a:p>
            <a:r>
              <a:rPr lang="en-US" sz="1600" dirty="0"/>
              <a:t>Select the “Action” button. This will open the action view with the filtered log selected as input.</a:t>
            </a:r>
          </a:p>
          <a:p>
            <a:r>
              <a:rPr lang="en-US" sz="1600" dirty="0"/>
              <a:t>Select the “Mine for a Petri Net using Alpha-algorithm” plug-in.</a:t>
            </a:r>
          </a:p>
          <a:p>
            <a:r>
              <a:rPr lang="en-US" sz="1600" dirty="0"/>
              <a:t>Select the “Start” button</a:t>
            </a: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6304" y="1742026"/>
            <a:ext cx="9135750" cy="2800741"/>
          </a:xfrm>
          <a:prstGeom prst="rect">
            <a:avLst/>
          </a:prstGeom>
        </p:spPr>
      </p:pic>
    </p:spTree>
    <p:extLst>
      <p:ext uri="{BB962C8B-B14F-4D97-AF65-F5344CB8AC3E}">
        <p14:creationId xmlns:p14="http://schemas.microsoft.com/office/powerpoint/2010/main" val="234195835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lstStyle/>
          <a:p>
            <a:r>
              <a:rPr lang="en-US" dirty="0" smtClean="0"/>
              <a:t>Discover the process model</a:t>
            </a:r>
            <a:endParaRPr lang="en-US" dirty="0"/>
          </a:p>
        </p:txBody>
      </p:sp>
      <p:sp>
        <p:nvSpPr>
          <p:cNvPr id="3" name="Content Placeholder 2"/>
          <p:cNvSpPr>
            <a:spLocks noGrp="1"/>
          </p:cNvSpPr>
          <p:nvPr>
            <p:ph idx="1"/>
          </p:nvPr>
        </p:nvSpPr>
        <p:spPr>
          <a:xfrm>
            <a:off x="8543498" y="1300824"/>
            <a:ext cx="3648502" cy="4351338"/>
          </a:xfrm>
        </p:spPr>
        <p:txBody>
          <a:bodyPr>
            <a:normAutofit fontScale="70000" lnSpcReduction="20000"/>
          </a:bodyPr>
          <a:lstStyle/>
          <a:p>
            <a:r>
              <a:rPr lang="en-US" dirty="0"/>
              <a:t>All cases start with the task “Register” and end with the task “Archive Repair”. This is not really surprising since we have filtered the cases in the log.</a:t>
            </a:r>
          </a:p>
          <a:p>
            <a:r>
              <a:rPr lang="en-US" dirty="0"/>
              <a:t>After the task </a:t>
            </a:r>
            <a:r>
              <a:rPr lang="en-US" i="1" dirty="0"/>
              <a:t>Analyze Defect</a:t>
            </a:r>
            <a:r>
              <a:rPr lang="en-US" dirty="0"/>
              <a:t> completes, some tasks can occur in parallel:</a:t>
            </a:r>
          </a:p>
          <a:p>
            <a:pPr lvl="1"/>
            <a:r>
              <a:rPr lang="en-US" dirty="0"/>
              <a:t>the client can be informed about the defect (see task “Inform User”), and</a:t>
            </a:r>
          </a:p>
          <a:p>
            <a:pPr lvl="1"/>
            <a:r>
              <a:rPr lang="en-US" dirty="0"/>
              <a:t>the actual fix of the defect can be started by executing the task </a:t>
            </a:r>
            <a:r>
              <a:rPr lang="en-US" i="1" dirty="0"/>
              <a:t>Repair (Complete)</a:t>
            </a:r>
            <a:r>
              <a:rPr lang="en-US" dirty="0"/>
              <a:t> or </a:t>
            </a:r>
            <a:r>
              <a:rPr lang="en-US" i="1" dirty="0"/>
              <a:t>Repair (Simple)</a:t>
            </a:r>
            <a:r>
              <a:rPr lang="en-US" dirty="0"/>
              <a:t>.</a:t>
            </a:r>
          </a:p>
          <a:p>
            <a:r>
              <a:rPr lang="en-US" dirty="0"/>
              <a:t>The model has a loop construct involving the repair tasks.</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395" y="1394215"/>
            <a:ext cx="6906589" cy="3905795"/>
          </a:xfrm>
          <a:prstGeom prst="rect">
            <a:avLst/>
          </a:prstGeom>
        </p:spPr>
      </p:pic>
    </p:spTree>
    <p:extLst>
      <p:ext uri="{BB962C8B-B14F-4D97-AF65-F5344CB8AC3E}">
        <p14:creationId xmlns:p14="http://schemas.microsoft.com/office/powerpoint/2010/main" val="2036878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normAutofit fontScale="90000"/>
          </a:bodyPr>
          <a:lstStyle/>
          <a:p>
            <a:r>
              <a:rPr lang="en-US" dirty="0"/>
              <a:t>Mining Case-Related Information about a Process</a:t>
            </a:r>
          </a:p>
        </p:txBody>
      </p:sp>
      <p:sp>
        <p:nvSpPr>
          <p:cNvPr id="3" name="Content Placeholder 2"/>
          <p:cNvSpPr>
            <a:spLocks noGrp="1"/>
          </p:cNvSpPr>
          <p:nvPr>
            <p:ph idx="1"/>
          </p:nvPr>
        </p:nvSpPr>
        <p:spPr>
          <a:xfrm>
            <a:off x="8543498" y="1300824"/>
            <a:ext cx="3452884" cy="4351338"/>
          </a:xfrm>
        </p:spPr>
        <p:txBody>
          <a:bodyPr>
            <a:normAutofit fontScale="92500" lnSpcReduction="10000"/>
          </a:bodyPr>
          <a:lstStyle/>
          <a:p>
            <a:r>
              <a:rPr lang="en-US" dirty="0" smtClean="0"/>
              <a:t>What </a:t>
            </a:r>
            <a:r>
              <a:rPr lang="en-US" dirty="0"/>
              <a:t>is the distribution of all cases over the different paths through the process?</a:t>
            </a:r>
          </a:p>
          <a:p>
            <a:r>
              <a:rPr lang="en-US" dirty="0"/>
              <a:t>Can I select a subset of traces where particular paths were executed?</a:t>
            </a:r>
          </a:p>
          <a:p>
            <a:r>
              <a:rPr lang="en-US" dirty="0"/>
              <a:t>Can I simplify the log by abstracting the most frequent paths?</a:t>
            </a:r>
          </a:p>
        </p:txBody>
      </p:sp>
      <p:pic>
        <p:nvPicPr>
          <p:cNvPr id="5" name="Picture 4"/>
          <p:cNvPicPr>
            <a:picLocks noChangeAspect="1"/>
          </p:cNvPicPr>
          <p:nvPr/>
        </p:nvPicPr>
        <p:blipFill>
          <a:blip r:embed="rId2"/>
          <a:stretch>
            <a:fillRect/>
          </a:stretch>
        </p:blipFill>
        <p:spPr>
          <a:xfrm>
            <a:off x="143144" y="1300824"/>
            <a:ext cx="8206924" cy="4486275"/>
          </a:xfrm>
          <a:prstGeom prst="rect">
            <a:avLst/>
          </a:prstGeom>
          <a:ln>
            <a:solidFill>
              <a:schemeClr val="accent1"/>
            </a:solidFill>
          </a:ln>
        </p:spPr>
      </p:pic>
    </p:spTree>
    <p:extLst>
      <p:ext uri="{BB962C8B-B14F-4D97-AF65-F5344CB8AC3E}">
        <p14:creationId xmlns:p14="http://schemas.microsoft.com/office/powerpoint/2010/main" val="25559730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normAutofit fontScale="90000"/>
          </a:bodyPr>
          <a:lstStyle/>
          <a:p>
            <a:r>
              <a:rPr lang="en-US" dirty="0"/>
              <a:t>Mining Case-Related Information about a Process</a:t>
            </a:r>
          </a:p>
        </p:txBody>
      </p:sp>
      <p:sp>
        <p:nvSpPr>
          <p:cNvPr id="3" name="Content Placeholder 2"/>
          <p:cNvSpPr>
            <a:spLocks noGrp="1"/>
          </p:cNvSpPr>
          <p:nvPr>
            <p:ph idx="1"/>
          </p:nvPr>
        </p:nvSpPr>
        <p:spPr>
          <a:xfrm>
            <a:off x="8543498" y="1300824"/>
            <a:ext cx="3452884" cy="4351338"/>
          </a:xfrm>
        </p:spPr>
        <p:txBody>
          <a:bodyPr>
            <a:normAutofit fontScale="77500" lnSpcReduction="20000"/>
          </a:bodyPr>
          <a:lstStyle/>
          <a:p>
            <a:r>
              <a:rPr lang="en-US" dirty="0"/>
              <a:t>Run the “Mine for a Handover-of-Work Social Network” on the filtered log:</a:t>
            </a:r>
          </a:p>
          <a:p>
            <a:pPr lvl="1"/>
            <a:r>
              <a:rPr lang="en-US" dirty="0"/>
              <a:t>Select the filtered log in the workspace view.</a:t>
            </a:r>
          </a:p>
          <a:p>
            <a:pPr lvl="1"/>
            <a:r>
              <a:rPr lang="en-US" dirty="0"/>
              <a:t>Select the “Action” button. This opens the action view with the filtered log selected as input.</a:t>
            </a:r>
          </a:p>
          <a:p>
            <a:pPr lvl="1"/>
            <a:r>
              <a:rPr lang="en-US" dirty="0"/>
              <a:t>Select the “Mine for a Handover-of-Work Social Network plug-in.</a:t>
            </a:r>
          </a:p>
          <a:p>
            <a:pPr lvl="1"/>
            <a:r>
              <a:rPr lang="en-US" dirty="0"/>
              <a:t>Select the “Start” button.</a:t>
            </a:r>
          </a:p>
          <a:p>
            <a:r>
              <a:rPr lang="en-US" dirty="0"/>
              <a:t>Keep the default settings and select “Continue”.</a:t>
            </a:r>
          </a:p>
        </p:txBody>
      </p:sp>
      <p:pic>
        <p:nvPicPr>
          <p:cNvPr id="4" name="Picture 3"/>
          <p:cNvPicPr>
            <a:picLocks noChangeAspect="1"/>
          </p:cNvPicPr>
          <p:nvPr/>
        </p:nvPicPr>
        <p:blipFill>
          <a:blip r:embed="rId2"/>
          <a:stretch>
            <a:fillRect/>
          </a:stretch>
        </p:blipFill>
        <p:spPr>
          <a:xfrm>
            <a:off x="-819577" y="1042855"/>
            <a:ext cx="9363075" cy="4867275"/>
          </a:xfrm>
          <a:prstGeom prst="rect">
            <a:avLst/>
          </a:prstGeom>
        </p:spPr>
      </p:pic>
    </p:spTree>
    <p:extLst>
      <p:ext uri="{BB962C8B-B14F-4D97-AF65-F5344CB8AC3E}">
        <p14:creationId xmlns:p14="http://schemas.microsoft.com/office/powerpoint/2010/main" val="172057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Process mining cycle</a:t>
            </a:r>
            <a:endParaRPr lang="en-US" dirty="0"/>
          </a:p>
        </p:txBody>
      </p:sp>
      <p:sp>
        <p:nvSpPr>
          <p:cNvPr id="3" name="Content Placeholder 2"/>
          <p:cNvSpPr>
            <a:spLocks noGrp="1"/>
          </p:cNvSpPr>
          <p:nvPr>
            <p:ph idx="1"/>
          </p:nvPr>
        </p:nvSpPr>
        <p:spPr>
          <a:xfrm>
            <a:off x="316524" y="2065953"/>
            <a:ext cx="4237892" cy="4111010"/>
          </a:xfrm>
        </p:spPr>
        <p:txBody>
          <a:bodyPr>
            <a:normAutofit fontScale="92500"/>
          </a:bodyPr>
          <a:lstStyle/>
          <a:p>
            <a:r>
              <a:rPr lang="en-US" dirty="0"/>
              <a:t>The highlighted perspectives answer the How (control-flow perspective), Who (organizational perspective) and What (case perspective) questions and these can be generated by using the </a:t>
            </a:r>
            <a:r>
              <a:rPr lang="en-US" dirty="0" err="1"/>
              <a:t>ProM</a:t>
            </a:r>
            <a:r>
              <a:rPr lang="en-US" dirty="0"/>
              <a:t> tool, an open source tool built to support the development of mining plug-ins.</a:t>
            </a:r>
            <a:endParaRPr lang="en-US" dirty="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34165" y="2065953"/>
            <a:ext cx="7049484" cy="3429479"/>
          </a:xfrm>
          <a:prstGeom prst="rect">
            <a:avLst/>
          </a:prstGeom>
          <a:ln w="12700">
            <a:solidFill>
              <a:schemeClr val="accent1"/>
            </a:solidFill>
          </a:ln>
        </p:spPr>
      </p:pic>
    </p:spTree>
    <p:extLst>
      <p:ext uri="{BB962C8B-B14F-4D97-AF65-F5344CB8AC3E}">
        <p14:creationId xmlns:p14="http://schemas.microsoft.com/office/powerpoint/2010/main" val="35331448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normAutofit fontScale="90000"/>
          </a:bodyPr>
          <a:lstStyle/>
          <a:p>
            <a:r>
              <a:rPr lang="en-US" dirty="0"/>
              <a:t>Mining Case-Related Information about a Process</a:t>
            </a:r>
          </a:p>
        </p:txBody>
      </p:sp>
      <p:sp>
        <p:nvSpPr>
          <p:cNvPr id="3" name="Content Placeholder 2"/>
          <p:cNvSpPr>
            <a:spLocks noGrp="1"/>
          </p:cNvSpPr>
          <p:nvPr>
            <p:ph idx="1"/>
          </p:nvPr>
        </p:nvSpPr>
        <p:spPr>
          <a:xfrm>
            <a:off x="8543498" y="1300824"/>
            <a:ext cx="3452884" cy="4351338"/>
          </a:xfrm>
        </p:spPr>
        <p:txBody>
          <a:bodyPr>
            <a:normAutofit fontScale="77500" lnSpcReduction="20000"/>
          </a:bodyPr>
          <a:lstStyle/>
          <a:p>
            <a:r>
              <a:rPr lang="en-US" dirty="0"/>
              <a:t>Run the “Mine for a Handover-of-Work Social Network” on the filtered log:</a:t>
            </a:r>
          </a:p>
          <a:p>
            <a:pPr lvl="1"/>
            <a:r>
              <a:rPr lang="en-US" dirty="0"/>
              <a:t>Select the filtered log in the workspace view.</a:t>
            </a:r>
          </a:p>
          <a:p>
            <a:pPr lvl="1"/>
            <a:r>
              <a:rPr lang="en-US" dirty="0"/>
              <a:t>Select the “Action” button. This opens the action view with the filtered log selected as input.</a:t>
            </a:r>
          </a:p>
          <a:p>
            <a:pPr lvl="1"/>
            <a:r>
              <a:rPr lang="en-US" dirty="0"/>
              <a:t>Select the “Mine for a Handover-of-Work Social Network plug-in.</a:t>
            </a:r>
          </a:p>
          <a:p>
            <a:pPr lvl="1"/>
            <a:r>
              <a:rPr lang="en-US" dirty="0"/>
              <a:t>Select the “Start” button.</a:t>
            </a:r>
          </a:p>
          <a:p>
            <a:r>
              <a:rPr lang="en-US" dirty="0"/>
              <a:t>Keep the default settings and select “Continue”.</a:t>
            </a:r>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305" y="905077"/>
            <a:ext cx="7563906" cy="5753903"/>
          </a:xfrm>
          <a:prstGeom prst="rect">
            <a:avLst/>
          </a:prstGeom>
        </p:spPr>
      </p:pic>
    </p:spTree>
    <p:extLst>
      <p:ext uri="{BB962C8B-B14F-4D97-AF65-F5344CB8AC3E}">
        <p14:creationId xmlns:p14="http://schemas.microsoft.com/office/powerpoint/2010/main" val="32455734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3609" y="1"/>
            <a:ext cx="10515600" cy="1027906"/>
          </a:xfrm>
        </p:spPr>
        <p:txBody>
          <a:bodyPr>
            <a:normAutofit fontScale="90000"/>
          </a:bodyPr>
          <a:lstStyle/>
          <a:p>
            <a:r>
              <a:rPr lang="en-US" dirty="0"/>
              <a:t>Mining Case-Related Information about a Process</a:t>
            </a:r>
          </a:p>
        </p:txBody>
      </p:sp>
      <p:sp>
        <p:nvSpPr>
          <p:cNvPr id="3" name="Content Placeholder 2"/>
          <p:cNvSpPr>
            <a:spLocks noGrp="1"/>
          </p:cNvSpPr>
          <p:nvPr>
            <p:ph idx="1"/>
          </p:nvPr>
        </p:nvSpPr>
        <p:spPr>
          <a:xfrm>
            <a:off x="8543498" y="1300824"/>
            <a:ext cx="3452884" cy="4351338"/>
          </a:xfrm>
        </p:spPr>
        <p:txBody>
          <a:bodyPr>
            <a:normAutofit fontScale="92500" lnSpcReduction="10000"/>
          </a:bodyPr>
          <a:lstStyle/>
          <a:p>
            <a:r>
              <a:rPr lang="en-US" dirty="0"/>
              <a:t>The resulting graph shows which employees handed over work to other employees in the process instances of our running example. By looking at this graph, we can see that the employees with roles </a:t>
            </a:r>
            <a:r>
              <a:rPr lang="en-US" dirty="0" smtClean="0"/>
              <a:t>“System” </a:t>
            </a:r>
            <a:r>
              <a:rPr lang="en-US" dirty="0"/>
              <a:t>(</a:t>
            </a:r>
            <a:r>
              <a:rPr lang="en-US" dirty="0" smtClean="0"/>
              <a:t>top-left </a:t>
            </a:r>
            <a:r>
              <a:rPr lang="en-US" dirty="0"/>
              <a:t>node</a:t>
            </a:r>
            <a:r>
              <a:rPr lang="en-US" dirty="0" smtClean="0"/>
              <a:t>)</a:t>
            </a:r>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27907"/>
            <a:ext cx="8440328" cy="5068007"/>
          </a:xfrm>
          <a:prstGeom prst="rect">
            <a:avLst/>
          </a:prstGeom>
        </p:spPr>
      </p:pic>
    </p:spTree>
    <p:extLst>
      <p:ext uri="{BB962C8B-B14F-4D97-AF65-F5344CB8AC3E}">
        <p14:creationId xmlns:p14="http://schemas.microsoft.com/office/powerpoint/2010/main" val="41281675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a:t>
            </a:r>
            <a:endParaRPr lang="en-US" dirty="0"/>
          </a:p>
        </p:txBody>
      </p:sp>
      <p:sp>
        <p:nvSpPr>
          <p:cNvPr id="3" name="Content Placeholder 2"/>
          <p:cNvSpPr>
            <a:spLocks noGrp="1"/>
          </p:cNvSpPr>
          <p:nvPr>
            <p:ph idx="1"/>
          </p:nvPr>
        </p:nvSpPr>
        <p:spPr/>
        <p:txBody>
          <a:bodyPr/>
          <a:lstStyle/>
          <a:p>
            <a:r>
              <a:rPr lang="en-US" dirty="0" smtClean="0"/>
              <a:t>Prom6 Tutorial, </a:t>
            </a:r>
            <a:r>
              <a:rPr lang="en-US" dirty="0" smtClean="0">
                <a:hlinkClick r:id="rId2"/>
              </a:rPr>
              <a:t>http://www.promtools.org/prom6/downloads/prom-6.0-tutorial.pdf</a:t>
            </a:r>
            <a:endParaRPr lang="en-US" dirty="0" smtClean="0"/>
          </a:p>
          <a:p>
            <a:endParaRPr lang="en-US" dirty="0"/>
          </a:p>
        </p:txBody>
      </p:sp>
    </p:spTree>
    <p:extLst>
      <p:ext uri="{BB962C8B-B14F-4D97-AF65-F5344CB8AC3E}">
        <p14:creationId xmlns:p14="http://schemas.microsoft.com/office/powerpoint/2010/main" val="1444904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Log data </a:t>
            </a:r>
            <a:endParaRPr lang="en-US" dirty="0"/>
          </a:p>
        </p:txBody>
      </p:sp>
      <p:sp>
        <p:nvSpPr>
          <p:cNvPr id="3" name="Content Placeholder 2"/>
          <p:cNvSpPr>
            <a:spLocks noGrp="1"/>
          </p:cNvSpPr>
          <p:nvPr>
            <p:ph idx="1"/>
          </p:nvPr>
        </p:nvSpPr>
        <p:spPr/>
        <p:txBody>
          <a:bodyPr>
            <a:normAutofit fontScale="92500" lnSpcReduction="10000"/>
          </a:bodyPr>
          <a:lstStyle/>
          <a:p>
            <a:r>
              <a:rPr lang="en-US" dirty="0"/>
              <a:t>Event logs are the starting point for process mining.  </a:t>
            </a:r>
            <a:endParaRPr lang="en-US" dirty="0" smtClean="0"/>
          </a:p>
          <a:p>
            <a:r>
              <a:rPr lang="en-US" dirty="0" smtClean="0"/>
              <a:t>An </a:t>
            </a:r>
            <a:r>
              <a:rPr lang="en-US" dirty="0"/>
              <a:t>Event log </a:t>
            </a:r>
            <a:r>
              <a:rPr lang="en-US" dirty="0" smtClean="0"/>
              <a:t>for </a:t>
            </a:r>
            <a:r>
              <a:rPr lang="en-US" dirty="0"/>
              <a:t>process mining contains data related to a single process. </a:t>
            </a:r>
            <a:endParaRPr lang="en-US" dirty="0" smtClean="0"/>
          </a:p>
          <a:p>
            <a:r>
              <a:rPr lang="en-US" dirty="0" smtClean="0"/>
              <a:t>Event </a:t>
            </a:r>
            <a:r>
              <a:rPr lang="en-US" dirty="0"/>
              <a:t>logs consists of cases (traces). </a:t>
            </a:r>
            <a:endParaRPr lang="en-US" dirty="0" smtClean="0"/>
          </a:p>
          <a:p>
            <a:r>
              <a:rPr lang="en-US" dirty="0" smtClean="0"/>
              <a:t>A </a:t>
            </a:r>
            <a:r>
              <a:rPr lang="en-US" dirty="0"/>
              <a:t>case normally consists of a sequence of events which are carried out in single process (process instance) execution </a:t>
            </a:r>
            <a:endParaRPr lang="en-US" dirty="0" smtClean="0"/>
          </a:p>
          <a:p>
            <a:r>
              <a:rPr lang="en-US" dirty="0" smtClean="0"/>
              <a:t>To </a:t>
            </a:r>
            <a:r>
              <a:rPr lang="en-US" dirty="0"/>
              <a:t>formalize the structure of event logs used in process mining, two standards have been defined: Mining </a:t>
            </a:r>
            <a:r>
              <a:rPr lang="en-US" dirty="0" err="1"/>
              <a:t>eXtensible</a:t>
            </a:r>
            <a:r>
              <a:rPr lang="en-US" dirty="0"/>
              <a:t> Markup Language (MXML) and </a:t>
            </a:r>
            <a:r>
              <a:rPr lang="en-US" dirty="0" err="1"/>
              <a:t>eXtensible</a:t>
            </a:r>
            <a:r>
              <a:rPr lang="en-US" dirty="0"/>
              <a:t> Event Stream (XES). </a:t>
            </a:r>
            <a:endParaRPr lang="en-US" dirty="0" smtClean="0"/>
          </a:p>
          <a:p>
            <a:r>
              <a:rPr lang="en-US" dirty="0" smtClean="0"/>
              <a:t>MXML </a:t>
            </a:r>
            <a:r>
              <a:rPr lang="en-US" dirty="0"/>
              <a:t>is a format based on XML for the exchange of event logs. </a:t>
            </a:r>
            <a:endParaRPr lang="en-US" dirty="0" smtClean="0"/>
          </a:p>
          <a:p>
            <a:r>
              <a:rPr lang="en-US" dirty="0" smtClean="0"/>
              <a:t>MXML </a:t>
            </a:r>
            <a:r>
              <a:rPr lang="en-US" dirty="0"/>
              <a:t>was the first standard that emerged in 2003 and adopted by the process-mining tool </a:t>
            </a:r>
            <a:r>
              <a:rPr lang="en-US" dirty="0" err="1" smtClean="0"/>
              <a:t>ProM</a:t>
            </a:r>
            <a:endParaRPr lang="en-US" dirty="0"/>
          </a:p>
        </p:txBody>
      </p:sp>
    </p:spTree>
    <p:extLst>
      <p:ext uri="{BB962C8B-B14F-4D97-AF65-F5344CB8AC3E}">
        <p14:creationId xmlns:p14="http://schemas.microsoft.com/office/powerpoint/2010/main" val="2235119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Log data </a:t>
            </a:r>
            <a:endParaRPr lang="en-US" dirty="0"/>
          </a:p>
        </p:txBody>
      </p:sp>
      <p:sp>
        <p:nvSpPr>
          <p:cNvPr id="3" name="Content Placeholder 2"/>
          <p:cNvSpPr>
            <a:spLocks noGrp="1"/>
          </p:cNvSpPr>
          <p:nvPr>
            <p:ph idx="1"/>
          </p:nvPr>
        </p:nvSpPr>
        <p:spPr/>
        <p:txBody>
          <a:bodyPr>
            <a:normAutofit/>
          </a:bodyPr>
          <a:lstStyle/>
          <a:p>
            <a:r>
              <a:rPr lang="en-US" dirty="0"/>
              <a:t>In 2010, XES replaced MXML as the new process mining format independent of the tool. </a:t>
            </a:r>
            <a:endParaRPr lang="en-US" dirty="0" smtClean="0"/>
          </a:p>
          <a:p>
            <a:r>
              <a:rPr lang="en-US" dirty="0" smtClean="0"/>
              <a:t>XES </a:t>
            </a:r>
            <a:r>
              <a:rPr lang="en-US" dirty="0"/>
              <a:t>is a standard based on practical experiences of MXML and is less restrictive and truly extensible. </a:t>
            </a:r>
            <a:endParaRPr lang="en-US" dirty="0" smtClean="0"/>
          </a:p>
          <a:p>
            <a:r>
              <a:rPr lang="en-US" dirty="0" smtClean="0"/>
              <a:t>Its </a:t>
            </a:r>
            <a:r>
              <a:rPr lang="en-US" dirty="0"/>
              <a:t>main purpose is to provide an interchange format for event logs between tools and application domains.</a:t>
            </a:r>
            <a:endParaRPr lang="en-US" dirty="0"/>
          </a:p>
        </p:txBody>
      </p:sp>
    </p:spTree>
    <p:extLst>
      <p:ext uri="{BB962C8B-B14F-4D97-AF65-F5344CB8AC3E}">
        <p14:creationId xmlns:p14="http://schemas.microsoft.com/office/powerpoint/2010/main" val="3274029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0615" y="166478"/>
            <a:ext cx="10515600" cy="1011691"/>
          </a:xfrm>
        </p:spPr>
        <p:txBody>
          <a:bodyPr/>
          <a:lstStyle/>
          <a:p>
            <a:pPr algn="ctr"/>
            <a:r>
              <a:rPr lang="en-US" dirty="0" smtClean="0"/>
              <a:t>Log data </a:t>
            </a:r>
            <a:endParaRPr lang="en-US" dirty="0"/>
          </a:p>
        </p:txBody>
      </p:sp>
      <p:pic>
        <p:nvPicPr>
          <p:cNvPr id="5" name="Content Placeholder 4" descr="Screen Clipping"/>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26736" y="1178169"/>
            <a:ext cx="8201801" cy="4029527"/>
          </a:xfrm>
          <a:ln>
            <a:solidFill>
              <a:schemeClr val="accent1"/>
            </a:solidFill>
          </a:ln>
        </p:spPr>
      </p:pic>
      <p:sp>
        <p:nvSpPr>
          <p:cNvPr id="6" name="Rectangle 5"/>
          <p:cNvSpPr/>
          <p:nvPr/>
        </p:nvSpPr>
        <p:spPr>
          <a:xfrm>
            <a:off x="9179168" y="1690688"/>
            <a:ext cx="2526323" cy="1477328"/>
          </a:xfrm>
          <a:prstGeom prst="rect">
            <a:avLst/>
          </a:prstGeom>
        </p:spPr>
        <p:txBody>
          <a:bodyPr wrap="square">
            <a:spAutoFit/>
          </a:bodyPr>
          <a:lstStyle/>
          <a:p>
            <a:r>
              <a:rPr lang="en-US" b="0" i="0" dirty="0" smtClean="0">
                <a:effectLst/>
                <a:latin typeface="ProximaNovaLight"/>
              </a:rPr>
              <a:t>This log contains information about four process instances (cases) of a process that handles fines.</a:t>
            </a:r>
            <a:endParaRPr lang="en-US" dirty="0"/>
          </a:p>
        </p:txBody>
      </p:sp>
    </p:spTree>
    <p:extLst>
      <p:ext uri="{BB962C8B-B14F-4D97-AF65-F5344CB8AC3E}">
        <p14:creationId xmlns:p14="http://schemas.microsoft.com/office/powerpoint/2010/main" val="3416884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5835"/>
            <a:ext cx="10515600" cy="777875"/>
          </a:xfrm>
        </p:spPr>
        <p:txBody>
          <a:bodyPr/>
          <a:lstStyle/>
          <a:p>
            <a:pPr algn="ctr"/>
            <a:r>
              <a:rPr lang="en-US" dirty="0"/>
              <a:t>Log data </a:t>
            </a:r>
            <a:r>
              <a:rPr lang="en-US" dirty="0" smtClean="0"/>
              <a:t>to process </a:t>
            </a:r>
            <a:r>
              <a:rPr lang="en-US" dirty="0" smtClean="0"/>
              <a:t>mining</a:t>
            </a:r>
            <a:endParaRPr lang="en-US" dirty="0"/>
          </a:p>
        </p:txBody>
      </p:sp>
      <p:sp>
        <p:nvSpPr>
          <p:cNvPr id="3" name="Content Placeholder 2"/>
          <p:cNvSpPr>
            <a:spLocks noGrp="1"/>
          </p:cNvSpPr>
          <p:nvPr>
            <p:ph idx="1"/>
          </p:nvPr>
        </p:nvSpPr>
        <p:spPr>
          <a:xfrm>
            <a:off x="838200" y="1105444"/>
            <a:ext cx="10515600" cy="4351338"/>
          </a:xfrm>
        </p:spPr>
        <p:txBody>
          <a:bodyPr>
            <a:normAutofit/>
          </a:bodyPr>
          <a:lstStyle/>
          <a:p>
            <a:r>
              <a:rPr lang="en-US" sz="2400" dirty="0" smtClean="0"/>
              <a:t>For </a:t>
            </a:r>
            <a:r>
              <a:rPr lang="en-US" sz="2400" dirty="0"/>
              <a:t>this log, mining algorithms could discover the process </a:t>
            </a:r>
            <a:r>
              <a:rPr lang="en-US" sz="2400" dirty="0" smtClean="0"/>
              <a:t>below as Petri </a:t>
            </a:r>
            <a:r>
              <a:rPr lang="en-US" sz="2400" dirty="0"/>
              <a:t>nets </a:t>
            </a:r>
            <a:endParaRPr lang="en-US" sz="2400" dirty="0" smtClean="0"/>
          </a:p>
          <a:p>
            <a:r>
              <a:rPr lang="en-US" sz="2400" dirty="0" smtClean="0"/>
              <a:t>Basically</a:t>
            </a:r>
            <a:r>
              <a:rPr lang="en-US" sz="2400" dirty="0"/>
              <a:t>, the process describes that after a fine is entered in the system, the bill is sent to the driver. </a:t>
            </a:r>
            <a:endParaRPr lang="en-US" sz="2400" dirty="0" smtClean="0"/>
          </a:p>
          <a:p>
            <a:r>
              <a:rPr lang="en-US" sz="2400" dirty="0" smtClean="0"/>
              <a:t>If </a:t>
            </a:r>
            <a:r>
              <a:rPr lang="en-US" sz="2400" dirty="0"/>
              <a:t>the driver does not pay the bill within one month, a reminder is sent. When the bill is paid, the case is archived</a:t>
            </a:r>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9045" y="3281113"/>
            <a:ext cx="6810657" cy="2566377"/>
          </a:xfrm>
          <a:prstGeom prst="rect">
            <a:avLst/>
          </a:prstGeom>
        </p:spPr>
      </p:pic>
    </p:spTree>
    <p:extLst>
      <p:ext uri="{BB962C8B-B14F-4D97-AF65-F5344CB8AC3E}">
        <p14:creationId xmlns:p14="http://schemas.microsoft.com/office/powerpoint/2010/main" val="105002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1573"/>
            <a:ext cx="10515600" cy="1325563"/>
          </a:xfrm>
        </p:spPr>
        <p:txBody>
          <a:bodyPr/>
          <a:lstStyle/>
          <a:p>
            <a:pPr algn="ctr"/>
            <a:r>
              <a:rPr lang="en-US" dirty="0" smtClean="0"/>
              <a:t>Process </a:t>
            </a:r>
            <a:r>
              <a:rPr lang="en-US" dirty="0" smtClean="0"/>
              <a:t>mining tool - </a:t>
            </a:r>
            <a:r>
              <a:rPr lang="en-US" dirty="0" err="1" smtClean="0"/>
              <a:t>ProM</a:t>
            </a:r>
            <a:endParaRPr lang="en-US" dirty="0"/>
          </a:p>
        </p:txBody>
      </p:sp>
      <p:sp>
        <p:nvSpPr>
          <p:cNvPr id="3" name="Content Placeholder 2"/>
          <p:cNvSpPr>
            <a:spLocks noGrp="1"/>
          </p:cNvSpPr>
          <p:nvPr>
            <p:ph idx="1"/>
          </p:nvPr>
        </p:nvSpPr>
        <p:spPr>
          <a:xfrm>
            <a:off x="838200" y="1457136"/>
            <a:ext cx="10515600" cy="4351338"/>
          </a:xfrm>
        </p:spPr>
        <p:txBody>
          <a:bodyPr>
            <a:normAutofit/>
          </a:bodyPr>
          <a:lstStyle/>
          <a:p>
            <a:r>
              <a:rPr lang="en-US" sz="2400" dirty="0" err="1"/>
              <a:t>ProM</a:t>
            </a:r>
            <a:r>
              <a:rPr lang="en-US" sz="2400" dirty="0"/>
              <a:t> </a:t>
            </a:r>
            <a:r>
              <a:rPr lang="en-US" sz="2400" dirty="0" smtClean="0"/>
              <a:t>is </a:t>
            </a:r>
            <a:r>
              <a:rPr lang="en-US" sz="2400" dirty="0"/>
              <a:t>an open-source tool specially tailored to support the development of process mining plug-ins. </a:t>
            </a:r>
            <a:endParaRPr lang="en-US" sz="2400" dirty="0" smtClean="0"/>
          </a:p>
          <a:p>
            <a:r>
              <a:rPr lang="en-US" sz="2400" dirty="0" smtClean="0"/>
              <a:t>This </a:t>
            </a:r>
            <a:r>
              <a:rPr lang="en-US" sz="2400" dirty="0"/>
              <a:t>tool contains a wide variety of plug-ins. </a:t>
            </a:r>
            <a:endParaRPr lang="en-US" sz="2400" dirty="0" smtClean="0"/>
          </a:p>
          <a:p>
            <a:r>
              <a:rPr lang="en-US" sz="2400" dirty="0" smtClean="0"/>
              <a:t>Some go </a:t>
            </a:r>
            <a:r>
              <a:rPr lang="en-US" sz="2400" dirty="0"/>
              <a:t>beyond process mining (like doing process verification, converting between different modelling notations </a:t>
            </a:r>
            <a:r>
              <a:rPr lang="en-US" sz="2400" dirty="0" err="1"/>
              <a:t>etc</a:t>
            </a:r>
            <a:r>
              <a:rPr lang="en-US" sz="2400" dirty="0"/>
              <a:t>). </a:t>
            </a:r>
            <a:endParaRPr lang="en-US" sz="2400" dirty="0" smtClean="0"/>
          </a:p>
          <a:p>
            <a:r>
              <a:rPr lang="en-US" sz="2400" dirty="0" smtClean="0"/>
              <a:t>Since our </a:t>
            </a:r>
            <a:r>
              <a:rPr lang="en-US" sz="2400" dirty="0"/>
              <a:t>focus is to show how to use </a:t>
            </a:r>
            <a:r>
              <a:rPr lang="en-US" sz="2400" dirty="0" err="1"/>
              <a:t>ProM</a:t>
            </a:r>
            <a:r>
              <a:rPr lang="en-US" sz="2400" dirty="0"/>
              <a:t> 6 plug-ins to answer common questions about processes in companies, we focus on the plug-ins that use as input (</a:t>
            </a:r>
            <a:r>
              <a:rPr lang="en-US" sz="2400" dirty="0" err="1"/>
              <a:t>i</a:t>
            </a:r>
            <a:r>
              <a:rPr lang="en-US" sz="2400" dirty="0"/>
              <a:t>) an event log only or (ii) an event log and a process model. </a:t>
            </a:r>
          </a:p>
        </p:txBody>
      </p:sp>
    </p:spTree>
    <p:extLst>
      <p:ext uri="{BB962C8B-B14F-4D97-AF65-F5344CB8AC3E}">
        <p14:creationId xmlns:p14="http://schemas.microsoft.com/office/powerpoint/2010/main" val="955153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a:t>
            </a:r>
            <a:r>
              <a:rPr lang="en-US" dirty="0" smtClean="0"/>
              <a:t>mining – plugins categorization</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1338" y="1813836"/>
            <a:ext cx="5325221" cy="3785652"/>
          </a:xfrm>
        </p:spPr>
      </p:pic>
      <p:sp>
        <p:nvSpPr>
          <p:cNvPr id="6" name="Rectangle 5"/>
          <p:cNvSpPr/>
          <p:nvPr/>
        </p:nvSpPr>
        <p:spPr>
          <a:xfrm>
            <a:off x="6418385" y="1675724"/>
            <a:ext cx="5292970" cy="4708981"/>
          </a:xfrm>
          <a:prstGeom prst="rect">
            <a:avLst/>
          </a:prstGeom>
        </p:spPr>
        <p:txBody>
          <a:bodyPr wrap="square">
            <a:spAutoFit/>
          </a:bodyPr>
          <a:lstStyle/>
          <a:p>
            <a:r>
              <a:rPr lang="en-US" sz="2000" dirty="0" smtClean="0"/>
              <a:t>Discovery: The </a:t>
            </a:r>
            <a:r>
              <a:rPr lang="en-US" sz="2000" dirty="0"/>
              <a:t>plug-ins based on data in the event log only are called </a:t>
            </a:r>
            <a:r>
              <a:rPr lang="en-US" sz="2000" i="1" dirty="0"/>
              <a:t>discovery</a:t>
            </a:r>
            <a:r>
              <a:rPr lang="en-US" sz="2000" dirty="0"/>
              <a:t> plug-ins because they do not use any existing information about deployed models</a:t>
            </a:r>
            <a:r>
              <a:rPr lang="en-US" sz="2000" dirty="0" smtClean="0"/>
              <a:t>.</a:t>
            </a:r>
          </a:p>
          <a:p>
            <a:endParaRPr lang="en-US" sz="2000" dirty="0"/>
          </a:p>
          <a:p>
            <a:endParaRPr lang="en-US" sz="2000" dirty="0" smtClean="0"/>
          </a:p>
          <a:p>
            <a:r>
              <a:rPr lang="en-US" sz="2000" dirty="0" smtClean="0"/>
              <a:t>Conformance: The </a:t>
            </a:r>
            <a:r>
              <a:rPr lang="en-US" sz="2000" dirty="0"/>
              <a:t>plug-ins that check how much the data in the event log matches the prescribed behavior in the deployed models are called </a:t>
            </a:r>
            <a:r>
              <a:rPr lang="en-US" sz="2000" i="1" dirty="0"/>
              <a:t>conformance</a:t>
            </a:r>
            <a:r>
              <a:rPr lang="en-US" sz="2000" dirty="0"/>
              <a:t> plug-ins</a:t>
            </a:r>
            <a:r>
              <a:rPr lang="en-US" sz="2000" dirty="0" smtClean="0"/>
              <a:t>.</a:t>
            </a:r>
          </a:p>
          <a:p>
            <a:endParaRPr lang="en-US" sz="2000" dirty="0"/>
          </a:p>
          <a:p>
            <a:r>
              <a:rPr lang="en-US" sz="2000" dirty="0" smtClean="0"/>
              <a:t>Extension: </a:t>
            </a:r>
            <a:r>
              <a:rPr lang="en-US" sz="2000" dirty="0"/>
              <a:t>Finally, the plug-ins that need both a model and its logs to discover information that will enhance this model are called </a:t>
            </a:r>
            <a:r>
              <a:rPr lang="en-US" sz="2000" i="1" dirty="0"/>
              <a:t>extension</a:t>
            </a:r>
            <a:r>
              <a:rPr lang="en-US" sz="2000" dirty="0"/>
              <a:t> plug-ins.</a:t>
            </a:r>
          </a:p>
        </p:txBody>
      </p:sp>
    </p:spTree>
    <p:extLst>
      <p:ext uri="{BB962C8B-B14F-4D97-AF65-F5344CB8AC3E}">
        <p14:creationId xmlns:p14="http://schemas.microsoft.com/office/powerpoint/2010/main" val="34803132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1F4C4FD0-80DC-4A9E-9938-5E461C3A7C70}"/>
</file>

<file path=customXml/itemProps2.xml><?xml version="1.0" encoding="utf-8"?>
<ds:datastoreItem xmlns:ds="http://schemas.openxmlformats.org/officeDocument/2006/customXml" ds:itemID="{0E6AC62C-AD58-4760-BD63-0304685EFE12}"/>
</file>

<file path=customXml/itemProps3.xml><?xml version="1.0" encoding="utf-8"?>
<ds:datastoreItem xmlns:ds="http://schemas.openxmlformats.org/officeDocument/2006/customXml" ds:itemID="{4AFBBA9C-C50A-4B32-8398-4BC1C69EF072}"/>
</file>

<file path=docProps/app.xml><?xml version="1.0" encoding="utf-8"?>
<Properties xmlns="http://schemas.openxmlformats.org/officeDocument/2006/extended-properties" xmlns:vt="http://schemas.openxmlformats.org/officeDocument/2006/docPropsVTypes">
  <TotalTime>173</TotalTime>
  <Words>1630</Words>
  <Application>Microsoft Office PowerPoint</Application>
  <PresentationFormat>Widescreen</PresentationFormat>
  <Paragraphs>160</Paragraphs>
  <Slides>32</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Calibri</vt:lpstr>
      <vt:lpstr>Calibri Light</vt:lpstr>
      <vt:lpstr>ProximaNovaLight</vt:lpstr>
      <vt:lpstr>Office Theme</vt:lpstr>
      <vt:lpstr>Process mining with Prom</vt:lpstr>
      <vt:lpstr>Process mining</vt:lpstr>
      <vt:lpstr>Process mining cycle</vt:lpstr>
      <vt:lpstr>Log data </vt:lpstr>
      <vt:lpstr>Log data </vt:lpstr>
      <vt:lpstr>Log data </vt:lpstr>
      <vt:lpstr>Log data to process mining</vt:lpstr>
      <vt:lpstr>Process mining tool - ProM</vt:lpstr>
      <vt:lpstr>Process mining – plugins categorization</vt:lpstr>
      <vt:lpstr>Process mining</vt:lpstr>
      <vt:lpstr>Example</vt:lpstr>
      <vt:lpstr>Download and Install Prom 6</vt:lpstr>
      <vt:lpstr>Download and Install Prom 6</vt:lpstr>
      <vt:lpstr>Download and Install Prom 6</vt:lpstr>
      <vt:lpstr>Launching Prom 6</vt:lpstr>
      <vt:lpstr>Log file source</vt:lpstr>
      <vt:lpstr>Log file source</vt:lpstr>
      <vt:lpstr>Questions to be answered</vt:lpstr>
      <vt:lpstr>Inspecting and Cleaning an Event Log</vt:lpstr>
      <vt:lpstr>Inspecting the Log</vt:lpstr>
      <vt:lpstr>Inspecting the Log</vt:lpstr>
      <vt:lpstr>Inspecting the Log</vt:lpstr>
      <vt:lpstr>Inspecting the Log</vt:lpstr>
      <vt:lpstr>Inspecting the Log</vt:lpstr>
      <vt:lpstr>Discover the process model</vt:lpstr>
      <vt:lpstr>Discover the process model</vt:lpstr>
      <vt:lpstr>Discover the process model</vt:lpstr>
      <vt:lpstr>Mining Case-Related Information about a Process</vt:lpstr>
      <vt:lpstr>Mining Case-Related Information about a Process</vt:lpstr>
      <vt:lpstr>Mining Case-Related Information about a Process</vt:lpstr>
      <vt:lpstr>Mining Case-Related Information about a Process</vt:lpstr>
      <vt:lpstr>Reference</vt:lpstr>
    </vt:vector>
  </TitlesOfParts>
  <Company>Kennesaw State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mining with Prom 6.0</dc:title>
  <dc:creator>ASUS1</dc:creator>
  <cp:lastModifiedBy>ASUS1</cp:lastModifiedBy>
  <cp:revision>27</cp:revision>
  <dcterms:created xsi:type="dcterms:W3CDTF">2017-09-04T00:12:11Z</dcterms:created>
  <dcterms:modified xsi:type="dcterms:W3CDTF">2018-03-08T01:36:07Z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