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44.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4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5.xml" ContentType="application/vnd.openxmlformats-officedocument.presentationml.slide+xml"/>
  <Override PartName="/ppt/slides/slide12.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6.xml" ContentType="application/vnd.openxmlformats-officedocument.presentationml.notesSlide+xml"/>
  <Override PartName="/ppt/notesSlides/notesSlide45.xml" ContentType="application/vnd.openxmlformats-officedocument.presentationml.notesSlide+xml"/>
  <Override PartName="/ppt/notesSlides/notesSlide44.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36.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47.xml" ContentType="application/vnd.openxmlformats-officedocument.presentationml.notesSlide+xml"/>
  <Override PartName="/ppt/notesSlides/notesSlide35.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0.xml" ContentType="application/vnd.openxmlformats-officedocument.presentationml.notesSlide+xml"/>
  <Override PartName="/ppt/notesSlides/notesSlide15.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4.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14.xml" ContentType="application/vnd.openxmlformats-officedocument.presentationml.notesSlide+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16.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4.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3.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ppt/tags/tag18.xml" ContentType="application/vnd.openxmlformats-officedocument.presentationml.tags+xml"/>
  <Override PartName="/ppt/tags/tag17.xml" ContentType="application/vnd.openxmlformats-officedocument.presentationml.tags+xml"/>
  <Override PartName="/ppt/tags/tag16.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5.xml" ContentType="application/vnd.openxmlformats-officedocument.presentationml.tags+xml"/>
  <Override PartName="/ppt/tags/tag24.xml" ContentType="application/vnd.openxmlformats-officedocument.presentationml.tags+xml"/>
  <Override PartName="/ppt/tags/tag23.xml" ContentType="application/vnd.openxmlformats-officedocument.presentationml.tags+xml"/>
  <Override PartName="/ppt/tags/tag22.xml" ContentType="application/vnd.openxmlformats-officedocument.presentationml.tags+xml"/>
  <Override PartName="/ppt/tags/tag19.xml" ContentType="application/vnd.openxmlformats-officedocument.presentationml.tags+xml"/>
  <Override PartName="/ppt/tags/tag13.xml" ContentType="application/vnd.openxmlformats-officedocument.presentationml.tags+xml"/>
  <Override PartName="/ppt/tags/tag11.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2.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45.xml" ContentType="application/vnd.openxmlformats-officedocument.presentationml.tags+xml"/>
  <Override PartName="/ppt/tags/tag44.xml" ContentType="application/vnd.openxmlformats-officedocument.presentationml.tags+xml"/>
  <Override PartName="/ppt/tags/tag43.xml" ContentType="application/vnd.openxmlformats-officedocument.presentationml.tags+xml"/>
  <Override PartName="/ppt/tags/tag42.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docProps/core.xml" ContentType="application/vnd.openxmlformats-package.core-properties+xml"/>
  <Override PartName="/ppt/tags/tag51.xml" ContentType="application/vnd.openxmlformats-officedocument.presentationml.tags+xml"/>
  <Override PartName="/ppt/tags/tag50.xml" ContentType="application/vnd.openxmlformats-officedocument.presentationml.tags+xml"/>
  <Override PartName="/ppt/tags/tag49.xml" ContentType="application/vnd.openxmlformats-officedocument.presentationml.tags+xml"/>
  <Override PartName="/ppt/tags/tag41.xml" ContentType="application/vnd.openxmlformats-officedocument.presentationml.tags+xml"/>
  <Override PartName="/ppt/tags/tag40.xml" ContentType="application/vnd.openxmlformats-officedocument.presentationml.tags+xml"/>
  <Override PartName="/ppt/tags/tag39.xml" ContentType="application/vnd.openxmlformats-officedocument.presentationml.tags+xml"/>
  <Override PartName="/ppt/tags/tag32.xml" ContentType="application/vnd.openxmlformats-officedocument.presentationml.tags+xml"/>
  <Override PartName="/ppt/tags/tag31.xml" ContentType="application/vnd.openxmlformats-officedocument.presentationml.tags+xml"/>
  <Override PartName="/ppt/tags/tag30.xml" ContentType="application/vnd.openxmlformats-officedocument.presentationml.tags+xml"/>
  <Override PartName="/ppt/tags/tag29.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26.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56" r:id="rId2"/>
    <p:sldId id="356" r:id="rId3"/>
    <p:sldId id="357" r:id="rId4"/>
    <p:sldId id="358" r:id="rId5"/>
    <p:sldId id="359" r:id="rId6"/>
    <p:sldId id="360" r:id="rId7"/>
    <p:sldId id="361" r:id="rId8"/>
    <p:sldId id="362" r:id="rId9"/>
    <p:sldId id="363" r:id="rId10"/>
    <p:sldId id="364" r:id="rId11"/>
    <p:sldId id="365" r:id="rId12"/>
    <p:sldId id="366" r:id="rId13"/>
    <p:sldId id="367" r:id="rId14"/>
    <p:sldId id="368" r:id="rId15"/>
    <p:sldId id="369" r:id="rId16"/>
    <p:sldId id="370" r:id="rId17"/>
    <p:sldId id="371" r:id="rId18"/>
    <p:sldId id="372" r:id="rId19"/>
    <p:sldId id="373" r:id="rId20"/>
    <p:sldId id="374" r:id="rId21"/>
    <p:sldId id="375" r:id="rId22"/>
    <p:sldId id="376" r:id="rId23"/>
    <p:sldId id="377" r:id="rId24"/>
    <p:sldId id="378" r:id="rId25"/>
    <p:sldId id="379" r:id="rId26"/>
    <p:sldId id="380" r:id="rId27"/>
    <p:sldId id="381" r:id="rId28"/>
    <p:sldId id="382" r:id="rId29"/>
    <p:sldId id="383" r:id="rId30"/>
    <p:sldId id="384" r:id="rId31"/>
    <p:sldId id="385" r:id="rId32"/>
    <p:sldId id="386" r:id="rId33"/>
    <p:sldId id="387" r:id="rId34"/>
    <p:sldId id="388" r:id="rId35"/>
    <p:sldId id="389" r:id="rId36"/>
    <p:sldId id="390" r:id="rId37"/>
    <p:sldId id="391" r:id="rId38"/>
    <p:sldId id="392" r:id="rId39"/>
    <p:sldId id="393" r:id="rId40"/>
    <p:sldId id="394" r:id="rId41"/>
    <p:sldId id="395" r:id="rId42"/>
    <p:sldId id="396" r:id="rId43"/>
    <p:sldId id="397" r:id="rId44"/>
    <p:sldId id="398" r:id="rId45"/>
    <p:sldId id="399" r:id="rId46"/>
    <p:sldId id="400" r:id="rId47"/>
    <p:sldId id="401" r:id="rId48"/>
    <p:sldId id="402" r:id="rId49"/>
    <p:sldId id="403" r:id="rId50"/>
    <p:sldId id="404" r:id="rId51"/>
    <p:sldId id="405" r:id="rId52"/>
    <p:sldId id="406"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2" d="100"/>
          <a:sy n="62" d="100"/>
        </p:scale>
        <p:origin x="812"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customXml" Target="../customXml/item3.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CFE859-AD51-447A-9CEE-FF5571638D66}" type="datetimeFigureOut">
              <a:rPr lang="en-US" smtClean="0"/>
              <a:t>12/13/2020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6E513-F8F9-43A0-8CFC-7D52D088879C}" type="slidenum">
              <a:rPr lang="en-US" smtClean="0"/>
              <a:t>‹#›</a:t>
            </a:fld>
            <a:endParaRPr lang="en-US"/>
          </a:p>
        </p:txBody>
      </p:sp>
    </p:spTree>
    <p:extLst>
      <p:ext uri="{BB962C8B-B14F-4D97-AF65-F5344CB8AC3E}">
        <p14:creationId xmlns:p14="http://schemas.microsoft.com/office/powerpoint/2010/main" val="1957464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8913CE-BEA5-45AE-94A8-2D6E43CD968B}" type="slidenum">
              <a:rPr lang="en-US" altLang="en-US"/>
              <a:pPr eaLnBrk="1" hangingPunct="1"/>
              <a:t>2</a:t>
            </a:fld>
            <a:endParaRPr lang="en-US" alt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Leading and facilitating change is about working with people. If I were to sum up this unit in one sentence, it would be this Chinese proverb:  </a:t>
            </a:r>
          </a:p>
          <a:p>
            <a:pPr eaLnBrk="1" hangingPunct="1"/>
            <a:endParaRPr lang="en-US" altLang="en-US" smtClean="0">
              <a:latin typeface="Arial" panose="020B0604020202020204" pitchFamily="34" charset="0"/>
            </a:endParaRPr>
          </a:p>
          <a:p>
            <a:pPr lvl="1" eaLnBrk="1" hangingPunct="1"/>
            <a:r>
              <a:rPr lang="en-US" altLang="en-US" smtClean="0">
                <a:solidFill>
                  <a:schemeClr val="tx2"/>
                </a:solidFill>
                <a:latin typeface="Arial" panose="020B0604020202020204" pitchFamily="34" charset="0"/>
              </a:rPr>
              <a:t>Tell me and I’ll forget; </a:t>
            </a:r>
          </a:p>
          <a:p>
            <a:pPr lvl="1" eaLnBrk="1" hangingPunct="1"/>
            <a:r>
              <a:rPr lang="en-US" altLang="en-US" smtClean="0">
                <a:solidFill>
                  <a:schemeClr val="tx2"/>
                </a:solidFill>
                <a:latin typeface="Arial" panose="020B0604020202020204" pitchFamily="34" charset="0"/>
              </a:rPr>
              <a:t>show me and I may remember;</a:t>
            </a:r>
          </a:p>
          <a:p>
            <a:pPr lvl="1" eaLnBrk="1" hangingPunct="1"/>
            <a:r>
              <a:rPr lang="en-US" altLang="en-US" smtClean="0">
                <a:solidFill>
                  <a:schemeClr val="tx2"/>
                </a:solidFill>
                <a:latin typeface="Arial" panose="020B0604020202020204" pitchFamily="34" charset="0"/>
              </a:rPr>
              <a:t>involve me and I’ll understand. </a:t>
            </a:r>
          </a:p>
          <a:p>
            <a:pPr lvl="1" eaLnBrk="1" hangingPunct="1"/>
            <a:endParaRPr lang="en-US" altLang="en-US" i="1" smtClean="0">
              <a:latin typeface="Arial" panose="020B0604020202020204" pitchFamily="34" charset="0"/>
            </a:endParaRPr>
          </a:p>
          <a:p>
            <a:pPr eaLnBrk="1" hangingPunct="1"/>
            <a:r>
              <a:rPr lang="en-US" altLang="en-US" smtClean="0">
                <a:latin typeface="Arial" panose="020B0604020202020204" pitchFamily="34" charset="0"/>
              </a:rPr>
              <a:t>To me, involvement is a key concept in change management.  Involving people to the extent possible does three things 1) it builds understanding, a shared pool of knowledge, 2) it offers an invitation to engage in the project and influence outcomes, and 3) it provides additional eyes, ears, knowledge, experience and perspectives to inform the work. </a:t>
            </a:r>
          </a:p>
        </p:txBody>
      </p:sp>
    </p:spTree>
    <p:extLst>
      <p:ext uri="{BB962C8B-B14F-4D97-AF65-F5344CB8AC3E}">
        <p14:creationId xmlns:p14="http://schemas.microsoft.com/office/powerpoint/2010/main" val="20019148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AA03921-EA35-415B-B14C-3FB400571DCC}" type="slidenum">
              <a:rPr lang="en-US" altLang="en-US"/>
              <a:pPr eaLnBrk="1" hangingPunct="1"/>
              <a:t>11</a:t>
            </a:fld>
            <a:endParaRPr lang="en-US" altLang="en-US"/>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John Gall, MD in his 1970’s book </a:t>
            </a:r>
            <a:r>
              <a:rPr lang="en-US" altLang="en-US" i="1" dirty="0" err="1" smtClean="0">
                <a:latin typeface="Arial" panose="020B0604020202020204" pitchFamily="34" charset="0"/>
              </a:rPr>
              <a:t>Systemantics</a:t>
            </a:r>
            <a:r>
              <a:rPr lang="en-US" altLang="en-US" i="1" dirty="0" smtClean="0">
                <a:latin typeface="Arial" panose="020B0604020202020204" pitchFamily="34" charset="0"/>
              </a:rPr>
              <a:t> </a:t>
            </a:r>
            <a:r>
              <a:rPr lang="en-US" altLang="en-US" baseline="30000" dirty="0" smtClean="0">
                <a:latin typeface="Arial" panose="020B0604020202020204" pitchFamily="34" charset="0"/>
              </a:rPr>
              <a:t>2</a:t>
            </a:r>
            <a:r>
              <a:rPr lang="en-US" altLang="en-US" dirty="0" smtClean="0">
                <a:latin typeface="Arial" panose="020B0604020202020204" pitchFamily="34" charset="0"/>
              </a:rPr>
              <a:t> said it most insightfully: Systems run best when designed to run downhill.  This is really the intersection between process analysis and redesign and change management.  People will do things if they are easy. Processes that require extra steps are less likely to be followed.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For example, asking staff to manually write down or note each hypertension patient for a quality improvement project is hard; versus pulling the list from the data that are captured during the visit, which is easy. If it adds extra steps, it is a problem.</a:t>
            </a:r>
          </a:p>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2193563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5F529B-72F7-4179-A7DF-F70228174997}" type="slidenum">
              <a:rPr lang="en-US" altLang="en-US"/>
              <a:pPr eaLnBrk="1" hangingPunct="1"/>
              <a:t>12</a:t>
            </a:fld>
            <a:endParaRPr lang="en-US" altLang="en-US"/>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I have a great example of systems running (or not) downhill.  I lived in a loft in an old warehouse.  There was a garden area encased in old railroad ties between the parking lot and the door. There was one place where everyone cut through the garden and it created an ugly area where nothing grew. Some insightful person bought some stepping stones and put them in the path.  The garden was no longer an obstacle between the car and the door.  It became a beautiful addition to our building and people automatically used the path.  The person who added the stones was very insightful.  Where others would have put up signs or fences, the stone putter found a way for the people and the garden to happily co-exist.</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Another great example of this principle is in the movie </a:t>
            </a:r>
            <a:r>
              <a:rPr lang="en-US" altLang="en-US" i="1" dirty="0" smtClean="0">
                <a:latin typeface="Arial" panose="020B0604020202020204" pitchFamily="34" charset="0"/>
              </a:rPr>
              <a:t>Out of Africa</a:t>
            </a:r>
            <a:r>
              <a:rPr lang="en-US" altLang="en-US" dirty="0" smtClean="0">
                <a:latin typeface="Arial" panose="020B0604020202020204" pitchFamily="34" charset="0"/>
              </a:rPr>
              <a:t>, the 1985 movie starring Meryl Streep and Robert Redford, set in early 1900s Kenya. The Baroness, played by Meryl Streep, is trying to start a coffee plantation in Kenya in the early 1900’s.  She directs the natives to re-route a river.  They plead with her, explaining that it won’t work, that “the river will have her way” in the end, but she does not listen. Toward the end of the movie, a storm comes and washes the dam out.  Process design and change management is similar in that the designer has to work with and listen to people in the facility, and combine their information with best practice to find “the downhill way.”</a:t>
            </a:r>
          </a:p>
        </p:txBody>
      </p:sp>
    </p:spTree>
    <p:extLst>
      <p:ext uri="{BB962C8B-B14F-4D97-AF65-F5344CB8AC3E}">
        <p14:creationId xmlns:p14="http://schemas.microsoft.com/office/powerpoint/2010/main" val="3079701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4909C1-BC80-4212-9A47-1F796DE96CDD}" type="slidenum">
              <a:rPr lang="en-US" altLang="en-US"/>
              <a:pPr eaLnBrk="1" hangingPunct="1"/>
              <a:t>13</a:t>
            </a:fld>
            <a:endParaRPr lang="en-US" altLang="en-US"/>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Change starts with a deeply meaningful purpose</a:t>
            </a:r>
          </a:p>
          <a:p>
            <a:pPr eaLnBrk="1" hangingPunct="1"/>
            <a:endParaRPr lang="en-US" altLang="en-US" b="1" smtClean="0">
              <a:latin typeface="Arial" panose="020B0604020202020204" pitchFamily="34" charset="0"/>
            </a:endParaRPr>
          </a:p>
          <a:p>
            <a:pPr eaLnBrk="1" hangingPunct="1"/>
            <a:r>
              <a:rPr lang="en-US" altLang="en-US" smtClean="0">
                <a:latin typeface="Arial" panose="020B0604020202020204" pitchFamily="34" charset="0"/>
              </a:rPr>
              <a:t>Which of the following would you rather be a part of?</a:t>
            </a:r>
          </a:p>
          <a:p>
            <a:pPr lvl="1" eaLnBrk="1" hangingPunct="1"/>
            <a:r>
              <a:rPr lang="en-US" altLang="en-US" smtClean="0">
                <a:latin typeface="Arial" panose="020B0604020202020204" pitchFamily="34" charset="0"/>
              </a:rPr>
              <a:t>Getting a system in production,</a:t>
            </a:r>
          </a:p>
          <a:p>
            <a:pPr lvl="1" eaLnBrk="1" hangingPunct="1"/>
            <a:r>
              <a:rPr lang="en-US" altLang="en-US" smtClean="0">
                <a:latin typeface="Arial" panose="020B0604020202020204" pitchFamily="34" charset="0"/>
              </a:rPr>
              <a:t>Implementing a system so your practice would get the Meaningful Use incentives, or</a:t>
            </a:r>
          </a:p>
          <a:p>
            <a:pPr lvl="1" eaLnBrk="1" hangingPunct="1"/>
            <a:r>
              <a:rPr lang="en-US" altLang="en-US" smtClean="0">
                <a:latin typeface="Arial" panose="020B0604020202020204" pitchFamily="34" charset="0"/>
              </a:rPr>
              <a:t>Using health IT to improve the health or your patients?</a:t>
            </a:r>
          </a:p>
          <a:p>
            <a:pPr lvl="1"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My guess is the latter, because it is a purpose that is easy to engage with on a personal level.  Improving human health is deeply meaningful work to many people.</a:t>
            </a:r>
          </a:p>
        </p:txBody>
      </p:sp>
    </p:spTree>
    <p:extLst>
      <p:ext uri="{BB962C8B-B14F-4D97-AF65-F5344CB8AC3E}">
        <p14:creationId xmlns:p14="http://schemas.microsoft.com/office/powerpoint/2010/main" val="1841855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4F084F0-6223-4994-9179-E4F43388D187}" type="slidenum">
              <a:rPr lang="en-US" altLang="en-US"/>
              <a:pPr eaLnBrk="1" hangingPunct="1"/>
              <a:t>14</a:t>
            </a:fld>
            <a:endParaRPr lang="en-US" altLang="en-US"/>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Make and keep the gap between “as is” and “to be” visible and talk about it at every opportunity.  Making gaps visible maintains a “creative tension” as Peter Senge calls it, that motivates forward progress.  In the Fifth Dimension Field Guide</a:t>
            </a:r>
            <a:r>
              <a:rPr lang="en-US" altLang="en-US" baseline="30000" smtClean="0">
                <a:latin typeface="Arial" panose="020B0604020202020204" pitchFamily="34" charset="0"/>
              </a:rPr>
              <a:t>5</a:t>
            </a:r>
            <a:r>
              <a:rPr lang="en-US" altLang="en-US" smtClean="0">
                <a:latin typeface="Arial" panose="020B0604020202020204" pitchFamily="34" charset="0"/>
              </a:rPr>
              <a:t>, Senge likens holding this creative tension to holding a rubber band stretched between two hands, one representing the current reality and the other representing the envisioned state. </a:t>
            </a:r>
            <a:r>
              <a:rPr lang="en-US" altLang="en-US" b="1" smtClean="0">
                <a:latin typeface="Arial" panose="020B0604020202020204" pitchFamily="34" charset="0"/>
              </a:rPr>
              <a:t> </a:t>
            </a: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Reading from a passage from the </a:t>
            </a:r>
            <a:r>
              <a:rPr lang="en-US" altLang="en-US" i="1" smtClean="0">
                <a:latin typeface="Arial" panose="020B0604020202020204" pitchFamily="34" charset="0"/>
              </a:rPr>
              <a:t>Fifth Dimension Field Guide </a:t>
            </a:r>
            <a:r>
              <a:rPr lang="en-US" altLang="en-US" i="1" baseline="30000" smtClean="0">
                <a:latin typeface="Arial" panose="020B0604020202020204" pitchFamily="34" charset="0"/>
              </a:rPr>
              <a:t>5</a:t>
            </a:r>
            <a:r>
              <a:rPr lang="en-US" altLang="en-US" i="1" smtClean="0">
                <a:latin typeface="Arial" panose="020B0604020202020204" pitchFamily="34" charset="0"/>
              </a:rPr>
              <a:t> </a:t>
            </a:r>
            <a:r>
              <a:rPr lang="en-US" altLang="en-US" smtClean="0">
                <a:latin typeface="Arial" panose="020B0604020202020204" pitchFamily="34" charset="0"/>
              </a:rPr>
              <a:t>by Peter Senge:</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“People often have great difficulty talking about their visions, even when the visions are clear. Why? Because we are acutely aware of the gaps between our vision and reality. ‘I would like to start my own company,’ but ‘I don’t have the capital.’ Or, ‘I would like to pursue the profession that I really love,’ but ‘I’ve got to make a living.’ These gaps can make a vision seem unrealistic or fanciful. They can discourage us or make us feel hopeless. But the gap between vision and current reality is also a source of energy. If there was no gap, there would be no need for any action to move toward the vision. Indeed, the gap is the source of creative energy. We call this gap creative tension.</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“Imagine a rubber band, stretched between your vision and current reality. When stretched, the rubber band creates tension, representing the tension between vision and current reality. What does tension seek? Resolution or release. There are only two possible ways for the tension to resolve itself: pull reality toward the vision or pull the vision toward reality. Which occurs will depend on whether we hold steady to the vision.” </a:t>
            </a:r>
            <a:r>
              <a:rPr lang="en-US" altLang="en-US" baseline="30000" smtClean="0">
                <a:latin typeface="Arial" panose="020B0604020202020204" pitchFamily="34" charset="0"/>
              </a:rPr>
              <a:t>5</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808736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400792C-425D-4B1A-9C3A-45BB2EC2D992}" type="slidenum">
              <a:rPr lang="en-US" altLang="en-US"/>
              <a:pPr eaLnBrk="1" hangingPunct="1"/>
              <a:t>15</a:t>
            </a:fld>
            <a:endParaRPr lang="en-US" altLang="en-US"/>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We all have a natural trouble detector.  If communications in your change efforts feel like a finger trap, i.e., you feel like you are selling the change, or you are pulling others along against their will, stop. Peter Block, the author of </a:t>
            </a:r>
            <a:r>
              <a:rPr lang="en-US" altLang="en-US" i="1" dirty="0" smtClean="0">
                <a:latin typeface="Arial" panose="020B0604020202020204" pitchFamily="34" charset="0"/>
              </a:rPr>
              <a:t>Stewardship, Flawless Consulting</a:t>
            </a:r>
            <a:r>
              <a:rPr lang="en-US" altLang="en-US" dirty="0" smtClean="0">
                <a:latin typeface="Arial" panose="020B0604020202020204" pitchFamily="34" charset="0"/>
              </a:rPr>
              <a:t>,</a:t>
            </a:r>
            <a:r>
              <a:rPr lang="en-US" altLang="en-US" i="1" baseline="30000" dirty="0" smtClean="0">
                <a:latin typeface="Arial" panose="020B0604020202020204" pitchFamily="34" charset="0"/>
              </a:rPr>
              <a:t>6</a:t>
            </a:r>
            <a:r>
              <a:rPr lang="en-US" altLang="en-US" baseline="30000" dirty="0" smtClean="0">
                <a:latin typeface="Arial" panose="020B0604020202020204" pitchFamily="34" charset="0"/>
              </a:rPr>
              <a:t>  </a:t>
            </a:r>
            <a:r>
              <a:rPr lang="en-US" altLang="en-US" dirty="0" smtClean="0">
                <a:latin typeface="Arial" panose="020B0604020202020204" pitchFamily="34" charset="0"/>
              </a:rPr>
              <a:t>and </a:t>
            </a:r>
            <a:r>
              <a:rPr lang="en-US" altLang="en-US" i="1" dirty="0" smtClean="0">
                <a:latin typeface="Arial" panose="020B0604020202020204" pitchFamily="34" charset="0"/>
              </a:rPr>
              <a:t>The Answer to How is Yes,</a:t>
            </a:r>
            <a:r>
              <a:rPr lang="en-US" altLang="en-US" i="1" baseline="30000" dirty="0" smtClean="0">
                <a:latin typeface="Arial" panose="020B0604020202020204" pitchFamily="34" charset="0"/>
              </a:rPr>
              <a:t>5</a:t>
            </a:r>
            <a:r>
              <a:rPr lang="en-US" altLang="en-US" dirty="0" smtClean="0">
                <a:latin typeface="Arial" panose="020B0604020202020204" pitchFamily="34" charset="0"/>
              </a:rPr>
              <a:t> says it best as, “it is an assault to try and change someone’s mind”. Minds change through individual choice, not through coercion or force. This is probably the most fundamental of the key change concepts, but also, unfortunately, it may be the hardest to learn and practice.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A more tactical way to think about the “Don’t pull” concept is that people need to think through or reason through the reasons for and against change for themselves and come to an understanding of why change is needed. This is true for executives and for employees alike; it applies equally to anyone impacted by a change who is not directly involved in creating it. This should not be misconstrued as a statement that “everyone needs to agree with a change.”  That may not be possible.  It is a statement that everyone should have an opportunity to see the reasons for and against and the opportunity to think through them.  A good question to ask people having difficulty with a change is, “given this situation, what would you do?”</a:t>
            </a:r>
          </a:p>
          <a:p>
            <a:pPr eaLnBrk="1" hangingPunct="1"/>
            <a:endParaRPr lang="en-US" altLang="en-US" dirty="0" smtClean="0">
              <a:latin typeface="Arial" panose="020B0604020202020204" pitchFamily="34" charset="0"/>
            </a:endParaRPr>
          </a:p>
        </p:txBody>
      </p:sp>
    </p:spTree>
    <p:extLst>
      <p:ext uri="{BB962C8B-B14F-4D97-AF65-F5344CB8AC3E}">
        <p14:creationId xmlns:p14="http://schemas.microsoft.com/office/powerpoint/2010/main" val="5116453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12D054E-B00E-4D07-84F9-0F97D1A67CAD}" type="slidenum">
              <a:rPr lang="en-US" altLang="en-US"/>
              <a:pPr eaLnBrk="1" hangingPunct="1"/>
              <a:t>16</a:t>
            </a:fld>
            <a:endParaRPr lang="en-US" alt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xfrm>
            <a:off x="1165225" y="4416425"/>
            <a:ext cx="46799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This is a small thought exercise to get you thinking about some of the Key Concepts so far.  After these instructions, pause the slides and do the exercise.  This should take you five minutes or so. First, think back to a time in your career (school, work or volunteer service) when you woke up in the morning excited about coming to work.  Think about your work situation at that time. List three things about your situation that made your job so engaging.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When you are done, restart the slides, and we’ll go over some common responses to this exercise. </a:t>
            </a:r>
          </a:p>
          <a:p>
            <a:pPr eaLnBrk="1" hangingPunct="1"/>
            <a:endParaRPr lang="en-US" altLang="en-US" b="1" smtClean="0">
              <a:latin typeface="Arial" panose="020B0604020202020204" pitchFamily="34" charset="0"/>
            </a:endParaRPr>
          </a:p>
          <a:p>
            <a:pPr eaLnBrk="1" hangingPunct="1"/>
            <a:r>
              <a:rPr lang="en-US" altLang="en-US" smtClean="0">
                <a:latin typeface="Arial" panose="020B0604020202020204" pitchFamily="34" charset="0"/>
              </a:rPr>
              <a:t>Pause the slides now.</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2598826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FCF32A-D35B-499F-90F3-C77BA371241B}" type="slidenum">
              <a:rPr lang="en-US" altLang="en-US"/>
              <a:pPr eaLnBrk="1" hangingPunct="1"/>
              <a:t>17</a:t>
            </a:fld>
            <a:endParaRPr lang="en-US" altLang="en-US"/>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xfrm>
            <a:off x="1165225" y="4416425"/>
            <a:ext cx="4754563"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Common responses to the exercise include</a:t>
            </a:r>
          </a:p>
          <a:p>
            <a:pPr marL="728663" lvl="1" indent="-279400" eaLnBrk="1" hangingPunct="1">
              <a:buFontTx/>
              <a:buChar char="•"/>
            </a:pPr>
            <a:r>
              <a:rPr lang="en-US" altLang="en-US" smtClean="0">
                <a:latin typeface="Arial" panose="020B0604020202020204" pitchFamily="34" charset="0"/>
              </a:rPr>
              <a:t>your own project / feeling of ownership,</a:t>
            </a:r>
          </a:p>
          <a:p>
            <a:pPr marL="728663" lvl="1" indent="-279400" eaLnBrk="1" hangingPunct="1">
              <a:buFontTx/>
              <a:buChar char="•"/>
            </a:pPr>
            <a:r>
              <a:rPr lang="en-US" altLang="en-US" smtClean="0">
                <a:latin typeface="Arial" panose="020B0604020202020204" pitchFamily="34" charset="0"/>
              </a:rPr>
              <a:t>you were making the decisions, / feeling of being in control,</a:t>
            </a:r>
          </a:p>
          <a:p>
            <a:pPr marL="728663" lvl="1" indent="-279400" eaLnBrk="1" hangingPunct="1">
              <a:buFontTx/>
              <a:buChar char="•"/>
            </a:pPr>
            <a:r>
              <a:rPr lang="en-US" altLang="en-US" smtClean="0">
                <a:latin typeface="Arial" panose="020B0604020202020204" pitchFamily="34" charset="0"/>
              </a:rPr>
              <a:t>autonomy, and</a:t>
            </a:r>
          </a:p>
          <a:p>
            <a:pPr marL="728663" lvl="1" indent="-279400" eaLnBrk="1" hangingPunct="1">
              <a:buFontTx/>
              <a:buChar char="•"/>
            </a:pPr>
            <a:r>
              <a:rPr lang="en-US" altLang="en-US" smtClean="0">
                <a:latin typeface="Arial" panose="020B0604020202020204" pitchFamily="34" charset="0"/>
              </a:rPr>
              <a:t>trust with co-workers.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bottom line is that many people enjoy having a project or responsibility, having the authority and resources needed to do the job, and making the decisions. The same is true for managers, they are people too, and naturally, they also think it’s exciting to make all decisions. Sometimes, they don’t realize what they take away from employees when they do.</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3860598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E3E410-10B7-42F5-8D54-8FE57A91ECD2}" type="slidenum">
              <a:rPr lang="en-US" altLang="en-US"/>
              <a:pPr eaLnBrk="1" hangingPunct="1"/>
              <a:t>18</a:t>
            </a:fld>
            <a:endParaRPr lang="en-US" altLang="en-US"/>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The engagement gap is a key component in change management. Dick and Emily Axelrod present this well.</a:t>
            </a:r>
            <a:r>
              <a:rPr lang="en-US" altLang="en-US" baseline="30000" dirty="0" smtClean="0">
                <a:latin typeface="Arial" panose="020B0604020202020204" pitchFamily="34" charset="0"/>
              </a:rPr>
              <a:t>4</a:t>
            </a:r>
            <a:r>
              <a:rPr lang="en-US" altLang="en-US" dirty="0" smtClean="0">
                <a:latin typeface="Arial" panose="020B0604020202020204" pitchFamily="34" charset="0"/>
              </a:rPr>
              <a:t>  When initiating a change, many organizations select a team of “the best and the brightest” to go off and work on the needed change.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To expedite the project, the team reports to a steering committee for the change project, and the steering committee reports to a main executive.  The idea is that these employees represent all employees.  There is usually some requirement for communication back to and for soliciting input from their “home department”. Time and time again however, this process breaks down. The team stays engaged, and has the benefit of owning the project; they have an in-depth understanding of the constraints, etc. because they have spent many hours personally thinking and talking through all of the decisions.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The rest of the organization, however, has not had these experiences, has not thought through all of the issues, and has not become engaged. Often, the same phenomena happens with the steering committee or organizational leadership.  When the results and recommendations are presented, the rest of the employees respond with shock and resistance, and organizational leadership often says “this is not what we wanted”.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Employees don’t trust what they haven’t thought through and leadership feels out of the loop.  The </a:t>
            </a:r>
            <a:r>
              <a:rPr lang="en-US" altLang="en-US" dirty="0" err="1" smtClean="0">
                <a:latin typeface="Arial" panose="020B0604020202020204" pitchFamily="34" charset="0"/>
              </a:rPr>
              <a:t>Axelrods</a:t>
            </a:r>
            <a:r>
              <a:rPr lang="en-US" altLang="en-US" dirty="0" smtClean="0">
                <a:latin typeface="Arial" panose="020B0604020202020204" pitchFamily="34" charset="0"/>
              </a:rPr>
              <a:t>, in their book, </a:t>
            </a:r>
            <a:r>
              <a:rPr lang="en-US" altLang="en-US" i="1" dirty="0" smtClean="0">
                <a:latin typeface="Arial" panose="020B0604020202020204" pitchFamily="34" charset="0"/>
              </a:rPr>
              <a:t>Terms of Engagement </a:t>
            </a:r>
            <a:r>
              <a:rPr lang="en-US" altLang="en-US" dirty="0" smtClean="0">
                <a:latin typeface="Arial" panose="020B0604020202020204" pitchFamily="34" charset="0"/>
              </a:rPr>
              <a:t>call this an engagement gap. The only way to fix it is to give everyone the benefit of the thought process, and the opportunity to influence.</a:t>
            </a:r>
          </a:p>
        </p:txBody>
      </p:sp>
    </p:spTree>
    <p:extLst>
      <p:ext uri="{BB962C8B-B14F-4D97-AF65-F5344CB8AC3E}">
        <p14:creationId xmlns:p14="http://schemas.microsoft.com/office/powerpoint/2010/main" val="5577569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A04B44B-93EF-4B9B-910E-973D52523554}" type="slidenum">
              <a:rPr lang="en-US" altLang="en-US"/>
              <a:pPr eaLnBrk="1" hangingPunct="1"/>
              <a:t>19</a:t>
            </a:fld>
            <a:endParaRPr lang="en-US" altLang="en-US"/>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Change management is certainly not a court of law, the phrase, “…tell the truth, the whole truth and nothing but the truth…” used in the United States court system, illustrates a key change concept, transparency. Simply put, people often fail to trust what they do not see or know. People may not agree with a change, but they can understand it when provided all of the information. For example, why is the change needed, what the alternatives are, and why the proposed or decided alternative is the best. </a:t>
            </a:r>
          </a:p>
        </p:txBody>
      </p:sp>
    </p:spTree>
    <p:extLst>
      <p:ext uri="{BB962C8B-B14F-4D97-AF65-F5344CB8AC3E}">
        <p14:creationId xmlns:p14="http://schemas.microsoft.com/office/powerpoint/2010/main" val="7415756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472548D-A71D-432C-AD81-999176F20768}" type="slidenum">
              <a:rPr lang="en-US" altLang="en-US"/>
              <a:pPr eaLnBrk="1" hangingPunct="1"/>
              <a:t>20</a:t>
            </a:fld>
            <a:endParaRPr lang="en-US" altLang="en-US"/>
          </a:p>
        </p:txBody>
      </p:sp>
      <p:sp>
        <p:nvSpPr>
          <p:cNvPr id="68611"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p:txBody>
          <a:bodyPr/>
          <a:lstStyle/>
          <a:p>
            <a:pPr eaLnBrk="1" hangingPunct="1">
              <a:spcBef>
                <a:spcPts val="0"/>
              </a:spcBef>
              <a:defRPr/>
            </a:pPr>
            <a:r>
              <a:rPr lang="en-US" dirty="0" smtClean="0"/>
              <a:t>Pulling the Key Change concepts together, change happens best when individuals have: </a:t>
            </a:r>
          </a:p>
          <a:p>
            <a:pPr marL="672976" lvl="1" indent="-224325" eaLnBrk="1" hangingPunct="1">
              <a:spcBef>
                <a:spcPts val="0"/>
              </a:spcBef>
              <a:buFont typeface="Arial" pitchFamily="34" charset="0"/>
              <a:buChar char="•"/>
              <a:defRPr/>
            </a:pPr>
            <a:r>
              <a:rPr lang="en-US" dirty="0" smtClean="0"/>
              <a:t>deeply meaningful purpose</a:t>
            </a:r>
          </a:p>
          <a:p>
            <a:pPr marL="672976" lvl="1" indent="-224325" eaLnBrk="1" hangingPunct="1">
              <a:spcBef>
                <a:spcPts val="0"/>
              </a:spcBef>
              <a:buFont typeface="Arial" pitchFamily="34" charset="0"/>
              <a:buChar char="•"/>
              <a:defRPr/>
            </a:pPr>
            <a:r>
              <a:rPr lang="en-US" dirty="0" smtClean="0"/>
              <a:t>the opportunity to influence or otherwise exercise personal control or choice,</a:t>
            </a:r>
          </a:p>
          <a:p>
            <a:pPr marL="672976" lvl="1" indent="-224325" eaLnBrk="1" hangingPunct="1">
              <a:spcBef>
                <a:spcPts val="0"/>
              </a:spcBef>
              <a:buFont typeface="Arial" pitchFamily="34" charset="0"/>
              <a:buChar char="•"/>
              <a:defRPr/>
            </a:pPr>
            <a:r>
              <a:rPr lang="en-US" dirty="0" smtClean="0"/>
              <a:t>transparency, and</a:t>
            </a:r>
          </a:p>
          <a:p>
            <a:pPr marL="672976" lvl="1" indent="-224325" eaLnBrk="1" hangingPunct="1">
              <a:spcBef>
                <a:spcPts val="0"/>
              </a:spcBef>
              <a:buFont typeface="Arial" pitchFamily="34" charset="0"/>
              <a:buChar char="•"/>
              <a:defRPr/>
            </a:pPr>
            <a:r>
              <a:rPr lang="en-US" dirty="0" smtClean="0"/>
              <a:t>understanding.  </a:t>
            </a:r>
          </a:p>
          <a:p>
            <a:pPr marL="224325" indent="-224325" eaLnBrk="1" hangingPunct="1">
              <a:spcBef>
                <a:spcPts val="0"/>
              </a:spcBef>
              <a:defRPr/>
            </a:pPr>
            <a:endParaRPr lang="en-US" dirty="0" smtClean="0"/>
          </a:p>
          <a:p>
            <a:pPr marL="224325" indent="-224325" eaLnBrk="1" hangingPunct="1">
              <a:spcBef>
                <a:spcPts val="0"/>
              </a:spcBef>
              <a:defRPr/>
            </a:pPr>
            <a:r>
              <a:rPr lang="en-US" dirty="0" smtClean="0"/>
              <a:t>Change is primarily impacted by:</a:t>
            </a:r>
          </a:p>
          <a:p>
            <a:pPr marL="672976" lvl="1" indent="-224325" eaLnBrk="1" hangingPunct="1">
              <a:spcBef>
                <a:spcPts val="0"/>
              </a:spcBef>
              <a:buFont typeface="Arial" pitchFamily="34" charset="0"/>
              <a:buChar char="•"/>
              <a:defRPr/>
            </a:pPr>
            <a:r>
              <a:rPr lang="en-US" dirty="0" smtClean="0"/>
              <a:t>the individuals and organizations, </a:t>
            </a:r>
          </a:p>
          <a:p>
            <a:pPr marL="672976" lvl="1" indent="-224325" eaLnBrk="1" hangingPunct="1">
              <a:spcBef>
                <a:spcPts val="0"/>
              </a:spcBef>
              <a:buFont typeface="Arial" pitchFamily="34" charset="0"/>
              <a:buChar char="•"/>
              <a:defRPr/>
            </a:pPr>
            <a:r>
              <a:rPr lang="en-US" dirty="0" smtClean="0"/>
              <a:t>culture and trust, and </a:t>
            </a:r>
          </a:p>
          <a:p>
            <a:pPr marL="672976" lvl="1" indent="-224325" eaLnBrk="1" hangingPunct="1">
              <a:spcBef>
                <a:spcPts val="0"/>
              </a:spcBef>
              <a:buFont typeface="Arial" pitchFamily="34" charset="0"/>
              <a:buChar char="•"/>
              <a:defRPr/>
            </a:pPr>
            <a:r>
              <a:rPr lang="en-US" dirty="0" smtClean="0"/>
              <a:t>how the  change project is structured.</a:t>
            </a:r>
          </a:p>
          <a:p>
            <a:pPr marL="448650" lvl="1" eaLnBrk="1" hangingPunct="1">
              <a:spcBef>
                <a:spcPts val="0"/>
              </a:spcBef>
              <a:defRPr/>
            </a:pPr>
            <a:endParaRPr lang="en-US" dirty="0" smtClean="0"/>
          </a:p>
          <a:p>
            <a:pPr indent="-224325" eaLnBrk="1" hangingPunct="1">
              <a:spcBef>
                <a:spcPts val="0"/>
              </a:spcBef>
              <a:defRPr/>
            </a:pPr>
            <a:r>
              <a:rPr lang="en-US" dirty="0" smtClean="0"/>
              <a:t>If any of these things are out of kilter, it can undermine a change effort. If all of these are in place, a change effort has a good chance to succeed. Next, we will go over some planning tools and facilitation tools to help practitioners operationalize these principles. </a:t>
            </a:r>
          </a:p>
        </p:txBody>
      </p:sp>
    </p:spTree>
    <p:extLst>
      <p:ext uri="{BB962C8B-B14F-4D97-AF65-F5344CB8AC3E}">
        <p14:creationId xmlns:p14="http://schemas.microsoft.com/office/powerpoint/2010/main" val="27383373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D7B5613-CDEF-4CAE-AB76-096298035A54}" type="slidenum">
              <a:rPr lang="en-US" altLang="en-US"/>
              <a:pPr eaLnBrk="1" hangingPunct="1"/>
              <a:t>3</a:t>
            </a:fld>
            <a:endParaRPr lang="en-US" altLang="en-US"/>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3838" indent="-223838" eaLnBrk="1" hangingPunct="1"/>
            <a:r>
              <a:rPr lang="en-US" altLang="en-US" smtClean="0">
                <a:latin typeface="Arial" panose="020B0604020202020204" pitchFamily="34" charset="0"/>
              </a:rPr>
              <a:t>After this unit, you should be able to:</a:t>
            </a:r>
          </a:p>
          <a:p>
            <a:pPr marL="223838" indent="-223838" eaLnBrk="1" hangingPunct="1">
              <a:lnSpc>
                <a:spcPct val="95000"/>
              </a:lnSpc>
              <a:buFontTx/>
              <a:buAutoNum type="arabicPeriod"/>
            </a:pPr>
            <a:r>
              <a:rPr lang="en-US" altLang="en-US" smtClean="0">
                <a:latin typeface="Arial" panose="020B0604020202020204" pitchFamily="34" charset="0"/>
              </a:rPr>
              <a:t>Explain concerns expressed by participants in a process analysis &amp; redesign scenario in terms of common change management concepts. </a:t>
            </a:r>
          </a:p>
          <a:p>
            <a:pPr marL="223838" indent="-223838" eaLnBrk="1" hangingPunct="1">
              <a:lnSpc>
                <a:spcPct val="95000"/>
              </a:lnSpc>
              <a:buFontTx/>
              <a:buAutoNum type="arabicPeriod"/>
            </a:pPr>
            <a:r>
              <a:rPr lang="en-US" altLang="en-US" smtClean="0">
                <a:latin typeface="Arial" panose="020B0604020202020204" pitchFamily="34" charset="0"/>
              </a:rPr>
              <a:t>Propose strategies to gain acceptance of changes in work processes.</a:t>
            </a:r>
          </a:p>
          <a:p>
            <a:pPr marL="223838" indent="-223838" eaLnBrk="1" hangingPunct="1">
              <a:lnSpc>
                <a:spcPct val="95000"/>
              </a:lnSpc>
              <a:buFontTx/>
              <a:buAutoNum type="arabicPeriod"/>
            </a:pPr>
            <a:r>
              <a:rPr lang="en-US" altLang="en-US" smtClean="0">
                <a:latin typeface="Arial" panose="020B0604020202020204" pitchFamily="34" charset="0"/>
              </a:rPr>
              <a:t>Create and critique a facilitation plan, including appropriate facilitation tools for a given process analysis &amp; redesign scenario, and</a:t>
            </a:r>
          </a:p>
          <a:p>
            <a:pPr marL="223838" indent="-223838" eaLnBrk="1" hangingPunct="1">
              <a:lnSpc>
                <a:spcPct val="95000"/>
              </a:lnSpc>
              <a:buFontTx/>
              <a:buAutoNum type="arabicPeriod"/>
            </a:pPr>
            <a:r>
              <a:rPr lang="en-US" altLang="en-US" smtClean="0">
                <a:latin typeface="Arial" panose="020B0604020202020204" pitchFamily="34" charset="0"/>
              </a:rPr>
              <a:t>Given a health care change management scenario, explain outcomes in terms of common change management concepts.</a:t>
            </a:r>
          </a:p>
        </p:txBody>
      </p:sp>
    </p:spTree>
    <p:extLst>
      <p:ext uri="{BB962C8B-B14F-4D97-AF65-F5344CB8AC3E}">
        <p14:creationId xmlns:p14="http://schemas.microsoft.com/office/powerpoint/2010/main" val="1536338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CBD2DC3-5BBF-40B9-921B-1F3CF856EE45}" type="slidenum">
              <a:rPr lang="en-US" altLang="en-US"/>
              <a:pPr eaLnBrk="1" hangingPunct="1"/>
              <a:t>21</a:t>
            </a:fld>
            <a:endParaRPr lang="en-US" altLang="en-US"/>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Unit 7 of this Component, the student is  </a:t>
            </a:r>
          </a:p>
          <a:p>
            <a:pPr marL="615950" lvl="1" indent="-166688" eaLnBrk="1" hangingPunct="1">
              <a:buFontTx/>
              <a:buChar char="•"/>
            </a:pPr>
            <a:r>
              <a:rPr lang="en-US" altLang="en-US" smtClean="0">
                <a:latin typeface="Arial" panose="020B0604020202020204" pitchFamily="34" charset="0"/>
              </a:rPr>
              <a:t>provided strategies, tools, and aids for planning and conducting a decision-making meeting,</a:t>
            </a:r>
          </a:p>
          <a:p>
            <a:pPr marL="615950" lvl="1" indent="-166688" eaLnBrk="1" hangingPunct="1">
              <a:buFontTx/>
              <a:buChar char="•"/>
            </a:pPr>
            <a:r>
              <a:rPr lang="en-US" altLang="en-US" smtClean="0">
                <a:latin typeface="Arial" panose="020B0604020202020204" pitchFamily="34" charset="0"/>
              </a:rPr>
              <a:t>presented examples of agenda and tables for conducting a walk through of a process, and  </a:t>
            </a:r>
          </a:p>
          <a:p>
            <a:pPr marL="615950" lvl="1" indent="-166688" eaLnBrk="1" hangingPunct="1">
              <a:buFontTx/>
              <a:buChar char="•"/>
            </a:pPr>
            <a:r>
              <a:rPr lang="en-US" altLang="en-US" smtClean="0">
                <a:latin typeface="Arial" panose="020B0604020202020204" pitchFamily="34" charset="0"/>
              </a:rPr>
              <a:t>provided tools for documenting decisions made and actions identified in a decision-making meeting.</a:t>
            </a:r>
          </a:p>
          <a:p>
            <a:pPr marL="615950" lvl="1" indent="-166688" eaLnBrk="1" hangingPunct="1">
              <a:buFontTx/>
              <a:buChar char="•"/>
            </a:pPr>
            <a:endParaRPr lang="en-US" altLang="en-US" smtClean="0">
              <a:latin typeface="Arial" panose="020B0604020202020204" pitchFamily="34" charset="0"/>
            </a:endParaRPr>
          </a:p>
          <a:p>
            <a:pPr eaLnBrk="1" hangingPunct="1"/>
            <a:r>
              <a:rPr lang="en-US" altLang="en-US" smtClean="0">
                <a:latin typeface="Arial" panose="020B0604020202020204" pitchFamily="34" charset="0"/>
              </a:rPr>
              <a:t>In this lecture additional strategies, tools, and aids for facilitating the change process and implementation of the streamlined process redesign are provided.  We also review and provide additional perspectives for meeting facilitation.  </a:t>
            </a:r>
          </a:p>
        </p:txBody>
      </p:sp>
    </p:spTree>
    <p:extLst>
      <p:ext uri="{BB962C8B-B14F-4D97-AF65-F5344CB8AC3E}">
        <p14:creationId xmlns:p14="http://schemas.microsoft.com/office/powerpoint/2010/main" val="4191436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A3F583-3A9A-4A4D-9625-B4C174974BBA}" type="slidenum">
              <a:rPr lang="en-US" altLang="en-US"/>
              <a:pPr eaLnBrk="1" hangingPunct="1"/>
              <a:t>22</a:t>
            </a:fld>
            <a:endParaRPr lang="en-US" altLang="en-US"/>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facilitation plan may be created by the analyst or by an implementation or project manager.</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This F plan is the first gesture of transparency and the start of building trust.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It outlines what will happen and how it will be managed; it is the social contract between the change leader and the people in an organization.  The transparency displayed with the F plan is the change leader’s first opportunity for input and feedback. As we go forward, we will discuss facilitation as Big F, and use little “f” to demonstrate the differences of scope, intent and effort.   </a:t>
            </a:r>
          </a:p>
        </p:txBody>
      </p:sp>
    </p:spTree>
    <p:extLst>
      <p:ext uri="{BB962C8B-B14F-4D97-AF65-F5344CB8AC3E}">
        <p14:creationId xmlns:p14="http://schemas.microsoft.com/office/powerpoint/2010/main" val="25860834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91147E-6A99-4452-91C6-2B489182A830}" type="slidenum">
              <a:rPr lang="en-US" altLang="en-US"/>
              <a:pPr eaLnBrk="1" hangingPunct="1"/>
              <a:t>23</a:t>
            </a:fld>
            <a:endParaRPr lang="en-US" altLang="en-US"/>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xfrm>
            <a:off x="1165225" y="4416425"/>
            <a:ext cx="46799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Often, as in this scenario, the Process Analysis and Redesign Specialist guides the practice staff as they do the analysis and redesign, rather than doing it themselves.  This scenario assumes this approach.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 mid-size internal medicine practice has decided to select, purchase and implement an EMR. They have hired you as a consultant for Process Analysis and Redesign.  Your agreement with the practice is that you will provide instruction, training and oversight for members of their staff as they analyze their processes, redesign their processes around an EMR, and define the functionality that they need in an EMR.</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You have already had an initial meeting with practice leadership and have had a tour and met the 75 person staff.  At your next meeting, you will present the facilitation plan and get the analysis and redesign started.</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Over the next several slides, we will look at  “Big F” facilitation plan for the entire effort, and a “little f” agenda for the initial meeting.</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9249869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93D6084-308D-4365-B242-4128E1775DD1}" type="slidenum">
              <a:rPr lang="en-US" altLang="en-US"/>
              <a:pPr eaLnBrk="1" hangingPunct="1"/>
              <a:t>24</a:t>
            </a:fld>
            <a:endParaRPr lang="en-US" altLang="en-US"/>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dirty="0" smtClean="0">
                <a:latin typeface="Arial" panose="020B0604020202020204" pitchFamily="34" charset="0"/>
              </a:rPr>
              <a:t>The “Big F” is the plan for the entire effort.  The way that I show a “Big F” is graphically and on one page; similar to the diagram above.  The “Big F” communicates an overall timeline and work plan and importantly, is best when in communication with the rest of the organization, i.e., staff and providers not directly involved in the effort, as well as leadership.  </a:t>
            </a:r>
          </a:p>
          <a:p>
            <a:pPr eaLnBrk="1" hangingPunct="1">
              <a:lnSpc>
                <a:spcPct val="90000"/>
              </a:lnSpc>
            </a:pPr>
            <a:endParaRPr lang="en-US" altLang="en-US" dirty="0" smtClean="0">
              <a:latin typeface="Arial" panose="020B0604020202020204" pitchFamily="34" charset="0"/>
            </a:endParaRPr>
          </a:p>
          <a:p>
            <a:pPr eaLnBrk="1" hangingPunct="1">
              <a:lnSpc>
                <a:spcPct val="90000"/>
              </a:lnSpc>
            </a:pPr>
            <a:r>
              <a:rPr lang="en-US" altLang="en-US" dirty="0" smtClean="0">
                <a:latin typeface="Arial" panose="020B0604020202020204" pitchFamily="34" charset="0"/>
              </a:rPr>
              <a:t>The purpose is to 1) get input on the overall plan and 2) make sure that the plan is communicated to everyone so they will know what to expect. Here, we have assumed that the work needed by the practice can be accomplished in four weeks.  The time for different practices will vary.</a:t>
            </a:r>
          </a:p>
          <a:p>
            <a:pPr eaLnBrk="1" hangingPunct="1">
              <a:lnSpc>
                <a:spcPct val="90000"/>
              </a:lnSpc>
            </a:pPr>
            <a:endParaRPr lang="en-US" altLang="en-US" dirty="0" smtClean="0">
              <a:latin typeface="Arial" panose="020B0604020202020204" pitchFamily="34" charset="0"/>
            </a:endParaRPr>
          </a:p>
          <a:p>
            <a:pPr eaLnBrk="1" hangingPunct="1">
              <a:lnSpc>
                <a:spcPct val="90000"/>
              </a:lnSpc>
            </a:pPr>
            <a:r>
              <a:rPr lang="en-US" altLang="en-US" dirty="0" smtClean="0">
                <a:latin typeface="Arial" panose="020B0604020202020204" pitchFamily="34" charset="0"/>
              </a:rPr>
              <a:t>With 75 staff and additional providers and leadership, it will usually not be possible for everyone to be heavily involved in the effort. Here, we apply a “two-group” plan similar to those described by the </a:t>
            </a:r>
            <a:r>
              <a:rPr lang="en-US" altLang="en-US" dirty="0" err="1" smtClean="0">
                <a:latin typeface="Arial" panose="020B0604020202020204" pitchFamily="34" charset="0"/>
              </a:rPr>
              <a:t>Axelrods</a:t>
            </a:r>
            <a:r>
              <a:rPr lang="en-US" altLang="en-US" dirty="0" smtClean="0">
                <a:latin typeface="Arial" panose="020B0604020202020204" pitchFamily="34" charset="0"/>
              </a:rPr>
              <a:t>.  Group one is the team that will be doing the work. Group two is the rest of the organization.  Group one will spend a significant portion of their time analyzing and redesigning the practice processes, usually 50% to full time. Group two, the rest of the organization, must be kept up to date and “engaged” in the effort. In other words, group two needs to be efficiently walked through the planned process and the results as they are ready as well as the thought processes that produced them.  </a:t>
            </a:r>
          </a:p>
          <a:p>
            <a:pPr eaLnBrk="1" hangingPunct="1">
              <a:lnSpc>
                <a:spcPct val="90000"/>
              </a:lnSpc>
            </a:pPr>
            <a:endParaRPr lang="en-US" altLang="en-US" dirty="0" smtClean="0">
              <a:latin typeface="Arial" panose="020B0604020202020204" pitchFamily="34" charset="0"/>
            </a:endParaRPr>
          </a:p>
          <a:p>
            <a:pPr eaLnBrk="1" hangingPunct="1">
              <a:lnSpc>
                <a:spcPct val="90000"/>
              </a:lnSpc>
            </a:pPr>
            <a:r>
              <a:rPr lang="en-US" altLang="en-US" dirty="0" smtClean="0">
                <a:latin typeface="Arial" panose="020B0604020202020204" pitchFamily="34" charset="0"/>
              </a:rPr>
              <a:t>Importantly, You and leadership will need to communicate how group one was chosen. Some do this by invitation, e.g., an email to everyone describing the commitment and what is needed and inviting interested folks to step forward (if too many, sometimes, the number that can be spared to the effort will be randomly chosen). Others choose a “team” of the latter (remember the engagement gap). This depends on leadership, on the amount of effort that can be afforded, talent available, and provider and staff interests. Usually group one includes a representative from each of the major roles, or at least someone familiar with them.</a:t>
            </a:r>
          </a:p>
          <a:p>
            <a:pPr eaLnBrk="1" hangingPunct="1">
              <a:lnSpc>
                <a:spcPct val="90000"/>
              </a:lnSpc>
            </a:pPr>
            <a:endParaRPr lang="en-US" altLang="en-US" dirty="0" smtClean="0">
              <a:latin typeface="Arial" panose="020B0604020202020204" pitchFamily="34" charset="0"/>
            </a:endParaRPr>
          </a:p>
          <a:p>
            <a:pPr eaLnBrk="1" hangingPunct="1">
              <a:lnSpc>
                <a:spcPct val="90000"/>
              </a:lnSpc>
            </a:pPr>
            <a:r>
              <a:rPr lang="en-US" altLang="en-US" dirty="0" smtClean="0">
                <a:latin typeface="Arial" panose="020B0604020202020204" pitchFamily="34" charset="0"/>
              </a:rPr>
              <a:t>The most important thing about the “Big F” is that it sets expectations for regular communication so that as the team goes through the thought process, the rest of the organization, and leadership goes through the process too.  For a small 10-person practice, an elaborate plan like this is not necessary, the key criterion is that everyone is informed and has the opportunity to influence the project.</a:t>
            </a:r>
          </a:p>
        </p:txBody>
      </p:sp>
    </p:spTree>
    <p:extLst>
      <p:ext uri="{BB962C8B-B14F-4D97-AF65-F5344CB8AC3E}">
        <p14:creationId xmlns:p14="http://schemas.microsoft.com/office/powerpoint/2010/main" val="38057127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0CCD56F-725C-4569-BDEC-F99D8B46C485}" type="slidenum">
              <a:rPr lang="en-US" altLang="en-US"/>
              <a:pPr eaLnBrk="1" hangingPunct="1"/>
              <a:t>25</a:t>
            </a:fld>
            <a:endParaRPr lang="en-US" altLang="en-US"/>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Little f (facilitation), for Process Inventory, occurs early in the process. It is needed to facilitate the team in creating a list of all of the major processes. It is usually used in an initial meeting followed by someone creating the list or spreadsheet, followed by group review and revision. The product of the Little f facilitation is a process inventory that can be provided at Walkthrough 1. Expect some revisions based on the broader review.</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8924474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28DE47-2A43-429B-A08F-C2D9A967453C}" type="slidenum">
              <a:rPr lang="en-US" altLang="en-US"/>
              <a:pPr eaLnBrk="1" hangingPunct="1"/>
              <a:t>26</a:t>
            </a:fld>
            <a:endParaRPr lang="en-US" altLang="en-US"/>
          </a:p>
        </p:txBody>
      </p:sp>
      <p:sp>
        <p:nvSpPr>
          <p:cNvPr id="74755"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p:txBody>
          <a:bodyPr/>
          <a:lstStyle/>
          <a:p>
            <a:pPr eaLnBrk="1" hangingPunct="1">
              <a:spcBef>
                <a:spcPts val="0"/>
              </a:spcBef>
              <a:defRPr/>
            </a:pPr>
            <a:r>
              <a:rPr lang="en-US" dirty="0" smtClean="0"/>
              <a:t>Recall the importance of a detailed agenda for meeting facilitation as presented in Unit 7.  </a:t>
            </a:r>
          </a:p>
          <a:p>
            <a:pPr eaLnBrk="1" hangingPunct="1">
              <a:spcBef>
                <a:spcPts val="0"/>
              </a:spcBef>
              <a:defRPr/>
            </a:pPr>
            <a:endParaRPr lang="en-US" dirty="0" smtClean="0"/>
          </a:p>
          <a:p>
            <a:pPr eaLnBrk="1" hangingPunct="1">
              <a:spcBef>
                <a:spcPts val="0"/>
              </a:spcBef>
              <a:defRPr/>
            </a:pPr>
            <a:r>
              <a:rPr lang="en-US" dirty="0" smtClean="0"/>
              <a:t>Similarly, the Little f Week 1 Agenda should include: </a:t>
            </a:r>
          </a:p>
          <a:p>
            <a:pPr marL="616894" lvl="1" indent="-168244" eaLnBrk="1" hangingPunct="1">
              <a:spcBef>
                <a:spcPts val="0"/>
              </a:spcBef>
              <a:buFont typeface="Arial" pitchFamily="34" charset="0"/>
              <a:buChar char="•"/>
              <a:defRPr/>
            </a:pPr>
            <a:r>
              <a:rPr lang="en-US" dirty="0" smtClean="0"/>
              <a:t>An Introduction to overall project</a:t>
            </a:r>
          </a:p>
          <a:p>
            <a:pPr marL="608345" lvl="1" indent="-168244" eaLnBrk="1" hangingPunct="1">
              <a:spcBef>
                <a:spcPts val="0"/>
              </a:spcBef>
              <a:buFont typeface="Arial" pitchFamily="34" charset="0"/>
              <a:buChar char="•"/>
              <a:defRPr/>
            </a:pPr>
            <a:r>
              <a:rPr lang="en-US" dirty="0" smtClean="0"/>
              <a:t>How the team was selected</a:t>
            </a:r>
          </a:p>
          <a:p>
            <a:pPr marL="608345" lvl="1" indent="-168244" eaLnBrk="1" hangingPunct="1">
              <a:spcBef>
                <a:spcPts val="0"/>
              </a:spcBef>
              <a:buFont typeface="Arial" pitchFamily="34" charset="0"/>
              <a:buChar char="•"/>
              <a:defRPr/>
            </a:pPr>
            <a:r>
              <a:rPr lang="en-US" dirty="0" smtClean="0"/>
              <a:t>What their charge is</a:t>
            </a:r>
          </a:p>
          <a:p>
            <a:pPr marL="608345" lvl="1" indent="-168244" eaLnBrk="1" hangingPunct="1">
              <a:spcBef>
                <a:spcPts val="0"/>
              </a:spcBef>
              <a:buFont typeface="Arial" pitchFamily="34" charset="0"/>
              <a:buChar char="•"/>
              <a:defRPr/>
            </a:pPr>
            <a:r>
              <a:rPr lang="en-US" dirty="0" smtClean="0"/>
              <a:t>The Big F plan, and </a:t>
            </a:r>
          </a:p>
          <a:p>
            <a:pPr marL="608345" lvl="1" indent="-168244" eaLnBrk="1" hangingPunct="1">
              <a:spcBef>
                <a:spcPts val="0"/>
              </a:spcBef>
              <a:buFont typeface="Arial" pitchFamily="34" charset="0"/>
              <a:buChar char="•"/>
              <a:defRPr/>
            </a:pPr>
            <a:r>
              <a:rPr lang="en-US" dirty="0" smtClean="0"/>
              <a:t>Timeline and scope.  </a:t>
            </a:r>
          </a:p>
          <a:p>
            <a:pPr marL="1065545" lvl="2" indent="-168244" eaLnBrk="1" hangingPunct="1">
              <a:spcBef>
                <a:spcPts val="0"/>
              </a:spcBef>
              <a:buFont typeface="Arial" pitchFamily="34" charset="0"/>
              <a:buChar char="•"/>
              <a:defRPr/>
            </a:pPr>
            <a:endParaRPr lang="en-US" dirty="0" smtClean="0"/>
          </a:p>
          <a:p>
            <a:pPr eaLnBrk="1" hangingPunct="1">
              <a:spcBef>
                <a:spcPts val="0"/>
              </a:spcBef>
              <a:defRPr/>
            </a:pPr>
            <a:r>
              <a:rPr lang="en-US" dirty="0" smtClean="0"/>
              <a:t>This agenda should also include: </a:t>
            </a:r>
          </a:p>
          <a:p>
            <a:pPr marL="616894" lvl="1" indent="-168244" eaLnBrk="1" hangingPunct="1">
              <a:spcBef>
                <a:spcPts val="0"/>
              </a:spcBef>
              <a:buFont typeface="Arial" pitchFamily="34" charset="0"/>
              <a:buChar char="•"/>
              <a:defRPr/>
            </a:pPr>
            <a:r>
              <a:rPr lang="en-US" dirty="0" smtClean="0"/>
              <a:t>Context diagram overview / review, and </a:t>
            </a:r>
          </a:p>
          <a:p>
            <a:pPr marL="616894" lvl="1" indent="-168244" eaLnBrk="1" hangingPunct="1">
              <a:spcBef>
                <a:spcPts val="0"/>
              </a:spcBef>
              <a:buFont typeface="Arial" pitchFamily="34" charset="0"/>
              <a:buChar char="•"/>
              <a:defRPr/>
            </a:pPr>
            <a:r>
              <a:rPr lang="en-US" dirty="0" smtClean="0"/>
              <a:t>A Group context diagram creation.</a:t>
            </a:r>
          </a:p>
          <a:p>
            <a:pPr marL="448650" lvl="1" eaLnBrk="1" hangingPunct="1">
              <a:spcBef>
                <a:spcPts val="0"/>
              </a:spcBef>
              <a:defRPr/>
            </a:pPr>
            <a:endParaRPr lang="en-US" dirty="0" smtClean="0"/>
          </a:p>
          <a:p>
            <a:pPr eaLnBrk="1" hangingPunct="1">
              <a:spcBef>
                <a:spcPts val="0"/>
              </a:spcBef>
              <a:defRPr/>
            </a:pPr>
            <a:r>
              <a:rPr lang="en-US" dirty="0" smtClean="0"/>
              <a:t>It may be helpful to include exercises where the group will think-pair-share, perform sorting and grouping of recommended changes and make assignments of processes inventory work and assignments for preparing for and conducting walkthroughs.</a:t>
            </a:r>
          </a:p>
          <a:p>
            <a:pPr eaLnBrk="1" hangingPunct="1">
              <a:spcBef>
                <a:spcPts val="0"/>
              </a:spcBef>
              <a:defRPr/>
            </a:pPr>
            <a:endParaRPr lang="en-US" dirty="0" smtClean="0"/>
          </a:p>
        </p:txBody>
      </p:sp>
    </p:spTree>
    <p:extLst>
      <p:ext uri="{BB962C8B-B14F-4D97-AF65-F5344CB8AC3E}">
        <p14:creationId xmlns:p14="http://schemas.microsoft.com/office/powerpoint/2010/main" val="13819526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9ADF427-4953-462A-8FBB-BA74ACE8E195}" type="slidenum">
              <a:rPr lang="en-US" altLang="en-US"/>
              <a:pPr eaLnBrk="1" hangingPunct="1"/>
              <a:t>27</a:t>
            </a:fld>
            <a:endParaRPr lang="en-US" altLang="en-US"/>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Like week 1, training needs to occur, but this time, it is training about how to do a process diagram and analysis. Also there is group work on an example process and opportunities for discussion and feedback. It is anticipated that clinic staff will go off on their own and complete the analysis for discussion at the next meeting.</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459589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DB5034-E043-45E1-BE54-2FCA22EEF28B}" type="slidenum">
              <a:rPr lang="en-US" altLang="en-US"/>
              <a:pPr eaLnBrk="1" hangingPunct="1"/>
              <a:t>28</a:t>
            </a:fld>
            <a:endParaRPr lang="en-US" altLang="en-US"/>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Like weeks 1 and 2, training needs to occur, but this time, it is training on common EHR functionality, and on how to match functionality to clinic needs and analysis results. Also similar to weeks 1 and 2, there is group work on an example process and opportunities for discussion and feedback. It is anticipated that clinic staff will go off on their own and complete the redesign for discussion at the next meeting.</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4064418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11ED581-4585-4E2E-8110-141187CBFF8D}" type="slidenum">
              <a:rPr lang="en-US" altLang="en-US"/>
              <a:pPr eaLnBrk="1" hangingPunct="1"/>
              <a:t>29</a:t>
            </a:fld>
            <a:endParaRPr lang="en-US" altLang="en-US"/>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The Walkthrough is a meeting with the broader organization, i.e., staff who are not on the team to keep them up to date about the project’s progress and current thinking.  It is also an opportunity to keep all staff engaged and to get feedback on the plan.  Thus, all participants should be encouraged to talk as much as the project team! For example, instead of presenting the context diagram, cut the shapes up and get the group to put it together (pin-the-tail-on the donkey), or have them take five minutes and individually draw one, then “shout out” components.  For process inventory, pass out the list, have people look at it for five minutes and identify things missed. There should be a walkthrough every time the team finishes a major project. </a:t>
            </a:r>
          </a:p>
        </p:txBody>
      </p:sp>
    </p:spTree>
    <p:extLst>
      <p:ext uri="{BB962C8B-B14F-4D97-AF65-F5344CB8AC3E}">
        <p14:creationId xmlns:p14="http://schemas.microsoft.com/office/powerpoint/2010/main" val="35754141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D7A0E0-3A69-461C-94E6-ED83E7BE230E}" type="slidenum">
              <a:rPr lang="en-US" altLang="en-US"/>
              <a:pPr eaLnBrk="1" hangingPunct="1"/>
              <a:t>30</a:t>
            </a:fld>
            <a:endParaRPr lang="en-US" altLang="en-US"/>
          </a:p>
        </p:txBody>
      </p:sp>
      <p:sp>
        <p:nvSpPr>
          <p:cNvPr id="78851"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p:txBody>
          <a:bodyPr/>
          <a:lstStyle/>
          <a:p>
            <a:pPr eaLnBrk="1" hangingPunct="1">
              <a:spcBef>
                <a:spcPts val="0"/>
              </a:spcBef>
              <a:defRPr/>
            </a:pPr>
            <a:r>
              <a:rPr lang="en-US" dirty="0" smtClean="0"/>
              <a:t>Don’t forget about Leadership – they need to be engaged as well. </a:t>
            </a:r>
          </a:p>
          <a:p>
            <a:pPr eaLnBrk="1" hangingPunct="1">
              <a:spcBef>
                <a:spcPts val="0"/>
              </a:spcBef>
              <a:defRPr/>
            </a:pPr>
            <a:endParaRPr lang="en-US" dirty="0" smtClean="0"/>
          </a:p>
          <a:p>
            <a:pPr eaLnBrk="1" hangingPunct="1">
              <a:spcBef>
                <a:spcPts val="0"/>
              </a:spcBef>
              <a:defRPr/>
            </a:pPr>
            <a:r>
              <a:rPr lang="en-US" dirty="0" smtClean="0"/>
              <a:t>For a Leadership Agenda try:</a:t>
            </a:r>
          </a:p>
          <a:p>
            <a:pPr marL="274320" indent="-171450" eaLnBrk="1" hangingPunct="1">
              <a:spcBef>
                <a:spcPts val="0"/>
              </a:spcBef>
              <a:buFont typeface="Arial" pitchFamily="34" charset="0"/>
              <a:buChar char="•"/>
              <a:defRPr/>
            </a:pPr>
            <a:r>
              <a:rPr lang="en-US" dirty="0" smtClean="0"/>
              <a:t>Brief review of progress</a:t>
            </a:r>
          </a:p>
          <a:p>
            <a:pPr marL="274320" indent="-171450" eaLnBrk="1" hangingPunct="1">
              <a:spcBef>
                <a:spcPts val="0"/>
              </a:spcBef>
              <a:buFont typeface="Arial" pitchFamily="34" charset="0"/>
              <a:buChar char="•"/>
              <a:defRPr/>
            </a:pPr>
            <a:r>
              <a:rPr lang="en-US" dirty="0" smtClean="0"/>
              <a:t>Presentation of challenges</a:t>
            </a:r>
          </a:p>
          <a:p>
            <a:pPr marL="274320" indent="-171450" eaLnBrk="1" hangingPunct="1">
              <a:spcBef>
                <a:spcPts val="0"/>
              </a:spcBef>
              <a:buFont typeface="Arial" pitchFamily="34" charset="0"/>
              <a:buChar char="•"/>
              <a:defRPr/>
            </a:pPr>
            <a:r>
              <a:rPr lang="en-US" dirty="0" smtClean="0"/>
              <a:t>Review &amp; “what did we miss” exercises</a:t>
            </a:r>
          </a:p>
          <a:p>
            <a:pPr marL="274320" indent="-171450" eaLnBrk="1" hangingPunct="1">
              <a:spcBef>
                <a:spcPts val="0"/>
              </a:spcBef>
              <a:buFont typeface="Arial" pitchFamily="34" charset="0"/>
              <a:buChar char="•"/>
              <a:defRPr/>
            </a:pPr>
            <a:r>
              <a:rPr lang="en-US" dirty="0" smtClean="0"/>
              <a:t>Engaging questions:</a:t>
            </a:r>
          </a:p>
          <a:p>
            <a:pPr lvl="1" indent="-171450" eaLnBrk="1" hangingPunct="1">
              <a:spcBef>
                <a:spcPts val="0"/>
              </a:spcBef>
              <a:buFont typeface="Arial" pitchFamily="34" charset="0"/>
              <a:buChar char="–"/>
              <a:defRPr/>
            </a:pPr>
            <a:r>
              <a:rPr lang="en-US" dirty="0" smtClean="0"/>
              <a:t>Any surprises based on what’s presented?</a:t>
            </a:r>
          </a:p>
          <a:p>
            <a:pPr lvl="1" indent="-171450" eaLnBrk="1" hangingPunct="1">
              <a:spcBef>
                <a:spcPts val="0"/>
              </a:spcBef>
              <a:buFont typeface="Arial" pitchFamily="34" charset="0"/>
              <a:buChar char="–"/>
              <a:defRPr/>
            </a:pPr>
            <a:r>
              <a:rPr lang="en-US" dirty="0" smtClean="0"/>
              <a:t>Get help strategizing about challenges</a:t>
            </a:r>
          </a:p>
          <a:p>
            <a:pPr lvl="1" indent="-171450" eaLnBrk="1" hangingPunct="1">
              <a:spcBef>
                <a:spcPts val="0"/>
              </a:spcBef>
              <a:buFont typeface="Arial" pitchFamily="34" charset="0"/>
              <a:buChar char="–"/>
              <a:defRPr/>
            </a:pPr>
            <a:r>
              <a:rPr lang="en-US" dirty="0" smtClean="0"/>
              <a:t>Leadership should have input into prioritizing processes for analysis and redesign</a:t>
            </a:r>
          </a:p>
          <a:p>
            <a:pPr marL="285750" lvl="1" eaLnBrk="1" hangingPunct="1">
              <a:spcBef>
                <a:spcPts val="0"/>
              </a:spcBef>
              <a:buFont typeface="Arial" pitchFamily="34" charset="0"/>
              <a:buNone/>
              <a:defRPr/>
            </a:pPr>
            <a:endParaRPr lang="en-US" dirty="0" smtClean="0"/>
          </a:p>
          <a:p>
            <a:pPr eaLnBrk="1" hangingPunct="1">
              <a:spcBef>
                <a:spcPts val="0"/>
              </a:spcBef>
              <a:defRPr/>
            </a:pPr>
            <a:r>
              <a:rPr lang="en-US" dirty="0" smtClean="0"/>
              <a:t>During the project you should keep a list of things that leadership should decide or have input into, e.g., “do we want an EHR that also has Patient Management System (PMS) functionality, or should we stay on same PMS and build an interface?”  It is the team’s responsibility to make advantages and disadvantages of such decisions clear.</a:t>
            </a:r>
          </a:p>
        </p:txBody>
      </p:sp>
    </p:spTree>
    <p:extLst>
      <p:ext uri="{BB962C8B-B14F-4D97-AF65-F5344CB8AC3E}">
        <p14:creationId xmlns:p14="http://schemas.microsoft.com/office/powerpoint/2010/main" val="3088665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AA9FBA-AF85-4461-B951-2158458690BF}" type="slidenum">
              <a:rPr lang="en-US" altLang="en-US"/>
              <a:pPr eaLnBrk="1" hangingPunct="1"/>
              <a:t>4</a:t>
            </a:fld>
            <a:endParaRPr lang="en-US" altLang="en-US"/>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topics covered in Unit 9 include:</a:t>
            </a:r>
          </a:p>
          <a:p>
            <a:pPr eaLnBrk="1" hangingPunct="1"/>
            <a:endParaRPr lang="en-US" altLang="en-US" smtClean="0">
              <a:latin typeface="Arial" panose="020B0604020202020204" pitchFamily="34" charset="0"/>
            </a:endParaRPr>
          </a:p>
          <a:p>
            <a:pPr lvl="1" eaLnBrk="1" hangingPunct="1">
              <a:lnSpc>
                <a:spcPct val="110000"/>
              </a:lnSpc>
            </a:pPr>
            <a:r>
              <a:rPr lang="en-US" altLang="en-US" smtClean="0">
                <a:latin typeface="Arial" panose="020B0604020202020204" pitchFamily="34" charset="0"/>
              </a:rPr>
              <a:t>Change management concepts,</a:t>
            </a:r>
          </a:p>
          <a:p>
            <a:pPr lvl="1" eaLnBrk="1" hangingPunct="1">
              <a:lnSpc>
                <a:spcPct val="110000"/>
              </a:lnSpc>
            </a:pPr>
            <a:r>
              <a:rPr lang="en-US" altLang="en-US" smtClean="0">
                <a:latin typeface="Arial" panose="020B0604020202020204" pitchFamily="34" charset="0"/>
              </a:rPr>
              <a:t>Tools for facilitating change, and</a:t>
            </a:r>
          </a:p>
          <a:p>
            <a:pPr lvl="1" eaLnBrk="1" hangingPunct="1">
              <a:lnSpc>
                <a:spcPct val="110000"/>
              </a:lnSpc>
            </a:pPr>
            <a:r>
              <a:rPr lang="en-US" altLang="en-US" smtClean="0">
                <a:latin typeface="Arial" panose="020B0604020202020204" pitchFamily="34" charset="0"/>
              </a:rPr>
              <a:t>Facilitation planning.</a:t>
            </a:r>
          </a:p>
        </p:txBody>
      </p:sp>
    </p:spTree>
    <p:extLst>
      <p:ext uri="{BB962C8B-B14F-4D97-AF65-F5344CB8AC3E}">
        <p14:creationId xmlns:p14="http://schemas.microsoft.com/office/powerpoint/2010/main" val="375974533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90C377-75D4-4F2B-820B-3BB7B116B316}" type="slidenum">
              <a:rPr lang="en-US" altLang="en-US"/>
              <a:pPr eaLnBrk="1" hangingPunct="1"/>
              <a:t>31</a:t>
            </a:fld>
            <a:endParaRPr lang="en-US" alt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In summary, the method and plan don’t matter as much as adhering to principles of change management.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example method used in this unit was the Big F/little f.  The two group process is only one example.</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6998607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273F83C-39BA-4C4A-AB73-85207D326010}" type="slidenum">
              <a:rPr lang="en-US" altLang="en-US"/>
              <a:pPr eaLnBrk="1" hangingPunct="1"/>
              <a:t>32</a:t>
            </a:fld>
            <a:endParaRPr lang="en-US" alt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topics covered in Unit 10 include common process changes, implementation plan components, communication for implementation, common implementation problems, and evaluating the new process. </a:t>
            </a:r>
          </a:p>
          <a:p>
            <a:pPr eaLnBrk="1" hangingPunct="1">
              <a:lnSpc>
                <a:spcPct val="110000"/>
              </a:lnSpc>
              <a:buFontTx/>
              <a:buChar char="•"/>
            </a:pPr>
            <a:endParaRPr lang="en-US" altLang="en-US"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90233857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4B1ED99-504C-4854-A152-3A7E5C4D3449}" type="slidenum">
              <a:rPr lang="en-US" altLang="en-US"/>
              <a:pPr eaLnBrk="1" hangingPunct="1"/>
              <a:t>33</a:t>
            </a:fld>
            <a:endParaRPr lang="en-US" alt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p:txBody>
          <a:bodyPr/>
          <a:lstStyle/>
          <a:p>
            <a:pPr eaLnBrk="1" hangingPunct="1">
              <a:spcBef>
                <a:spcPts val="0"/>
              </a:spcBef>
              <a:defRPr/>
            </a:pPr>
            <a:r>
              <a:rPr lang="en-US" dirty="0" smtClean="0"/>
              <a:t>To ground ourselves in concrete ideas of what to expect in process change implementation and in this unit, we’ll start with examples of common process changes. Some examples are:</a:t>
            </a:r>
          </a:p>
          <a:p>
            <a:pPr marL="605956" lvl="1" indent="-165261" eaLnBrk="1" hangingPunct="1">
              <a:spcBef>
                <a:spcPts val="0"/>
              </a:spcBef>
              <a:buFont typeface="Arial" pitchFamily="34" charset="0"/>
              <a:buChar char="•"/>
              <a:defRPr/>
            </a:pPr>
            <a:r>
              <a:rPr lang="en-US" dirty="0" smtClean="0"/>
              <a:t>From manual to electronic prescribing</a:t>
            </a:r>
          </a:p>
          <a:p>
            <a:pPr marL="605956" lvl="1" indent="-165261" eaLnBrk="1" hangingPunct="1">
              <a:spcBef>
                <a:spcPts val="0"/>
              </a:spcBef>
              <a:buFont typeface="Arial" pitchFamily="34" charset="0"/>
              <a:buChar char="•"/>
              <a:defRPr/>
            </a:pPr>
            <a:r>
              <a:rPr lang="en-US" dirty="0" smtClean="0"/>
              <a:t>From receptionist to web-based appointment scheduling</a:t>
            </a:r>
          </a:p>
          <a:p>
            <a:pPr marL="605956" lvl="1" indent="-165261" eaLnBrk="1" hangingPunct="1">
              <a:spcBef>
                <a:spcPts val="0"/>
              </a:spcBef>
              <a:buFont typeface="Arial" pitchFamily="34" charset="0"/>
              <a:buChar char="•"/>
              <a:defRPr/>
            </a:pPr>
            <a:r>
              <a:rPr lang="en-US" dirty="0" smtClean="0"/>
              <a:t>From manual to automated appointment reminder calls</a:t>
            </a:r>
          </a:p>
          <a:p>
            <a:pPr marL="605956" lvl="1" indent="-165261" eaLnBrk="1" hangingPunct="1">
              <a:spcBef>
                <a:spcPts val="0"/>
              </a:spcBef>
              <a:buFont typeface="Arial" pitchFamily="34" charset="0"/>
              <a:buChar char="•"/>
              <a:defRPr/>
            </a:pPr>
            <a:r>
              <a:rPr lang="en-US" dirty="0" smtClean="0"/>
              <a:t>From manual tracking of test results to automated result tracking</a:t>
            </a:r>
          </a:p>
          <a:p>
            <a:pPr marL="605956" lvl="1" indent="-165261" eaLnBrk="1" hangingPunct="1">
              <a:spcBef>
                <a:spcPts val="0"/>
              </a:spcBef>
              <a:buFont typeface="Arial" pitchFamily="34" charset="0"/>
              <a:buChar char="•"/>
              <a:defRPr/>
            </a:pPr>
            <a:r>
              <a:rPr lang="en-US" dirty="0" smtClean="0"/>
              <a:t>From paper to electronic patient charts</a:t>
            </a:r>
          </a:p>
          <a:p>
            <a:pPr marL="605956" lvl="1" indent="-165261" eaLnBrk="1" hangingPunct="1">
              <a:spcBef>
                <a:spcPts val="0"/>
              </a:spcBef>
              <a:buFont typeface="Arial" pitchFamily="34" charset="0"/>
              <a:buChar char="•"/>
              <a:defRPr/>
            </a:pPr>
            <a:r>
              <a:rPr lang="en-US" dirty="0" smtClean="0"/>
              <a:t>From paper to electronic test ordering.</a:t>
            </a:r>
          </a:p>
          <a:p>
            <a:pPr lvl="1" eaLnBrk="1" hangingPunct="1">
              <a:spcBef>
                <a:spcPts val="0"/>
              </a:spcBef>
              <a:defRPr/>
            </a:pPr>
            <a:endParaRPr lang="en-US" dirty="0" smtClean="0"/>
          </a:p>
          <a:p>
            <a:pPr eaLnBrk="1" hangingPunct="1">
              <a:spcBef>
                <a:spcPts val="0"/>
              </a:spcBef>
              <a:defRPr/>
            </a:pPr>
            <a:r>
              <a:rPr lang="en-US" dirty="0" smtClean="0"/>
              <a:t>While each of these is just a sentence, changes must be considered and thought through from many perspectives and eventualities. This thinking occurs in the analysis and re-design phase. The implementation planning is a group/ team activity.  Communication of the implementation plan and execution resulting in new improved process will involve many people.</a:t>
            </a:r>
          </a:p>
        </p:txBody>
      </p:sp>
    </p:spTree>
    <p:extLst>
      <p:ext uri="{BB962C8B-B14F-4D97-AF65-F5344CB8AC3E}">
        <p14:creationId xmlns:p14="http://schemas.microsoft.com/office/powerpoint/2010/main" val="3993612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621B490-96F8-43D2-8B9F-E1D7013C737A}" type="slidenum">
              <a:rPr lang="en-US" altLang="en-US"/>
              <a:pPr eaLnBrk="1" hangingPunct="1"/>
              <a:t>34</a:t>
            </a:fld>
            <a:endParaRPr lang="en-US" alt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 implementation plan documents the who, what, where, when, how, and why of the process change. It serves as a map that helps the clinic staff, leadership, and analyst get from the old process to the new one.</a:t>
            </a:r>
          </a:p>
        </p:txBody>
      </p:sp>
    </p:spTree>
    <p:extLst>
      <p:ext uri="{BB962C8B-B14F-4D97-AF65-F5344CB8AC3E}">
        <p14:creationId xmlns:p14="http://schemas.microsoft.com/office/powerpoint/2010/main" val="5740724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7C332C-5359-44BC-B743-60D42CC1AB13}" type="slidenum">
              <a:rPr lang="en-US" altLang="en-US"/>
              <a:pPr eaLnBrk="1" hangingPunct="1"/>
              <a:t>35</a:t>
            </a:fld>
            <a:endParaRPr lang="en-US" alt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p:txBody>
          <a:bodyPr/>
          <a:lstStyle/>
          <a:p>
            <a:pPr marL="220348" indent="-220348" eaLnBrk="1" hangingPunct="1">
              <a:lnSpc>
                <a:spcPct val="80000"/>
              </a:lnSpc>
              <a:spcBef>
                <a:spcPts val="0"/>
              </a:spcBef>
              <a:defRPr/>
            </a:pPr>
            <a:r>
              <a:rPr lang="en-US" dirty="0" smtClean="0">
                <a:latin typeface="Arial" pitchFamily="34" charset="0"/>
              </a:rPr>
              <a:t>An implementation plan contains the following components:</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Reason for the change.</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Summary of what will be different with reference to the “as is” and “to be” documentation, where it is located in the documents or in an appendix. Where the process change is significant, this may include step by step instructions for new workflows.</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Sequence of implementation tasks to be accomplished. These can include walkthroughs, training, production and distribution of job aids, software changes or “go-live” of new systems. </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Responsible parties for each implementation task.</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An implementation schedule for the entire implementation phase, and statement of how the process will be managed.</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Contact information for who to call when problems arise and</a:t>
            </a:r>
          </a:p>
          <a:p>
            <a:pPr marL="352556" lvl="1" indent="-165261" eaLnBrk="1" hangingPunct="1">
              <a:lnSpc>
                <a:spcPct val="80000"/>
              </a:lnSpc>
              <a:spcBef>
                <a:spcPts val="0"/>
              </a:spcBef>
              <a:buFont typeface="Arial" pitchFamily="34" charset="0"/>
              <a:buChar char="•"/>
              <a:defRPr/>
            </a:pPr>
            <a:r>
              <a:rPr lang="en-US" dirty="0" smtClean="0">
                <a:latin typeface="Arial" pitchFamily="34" charset="0"/>
              </a:rPr>
              <a:t>Description of how the process change will be evaluated (an evaluation plan).</a:t>
            </a:r>
          </a:p>
          <a:p>
            <a:pPr marL="187295" lvl="1" eaLnBrk="1" hangingPunct="1">
              <a:lnSpc>
                <a:spcPct val="80000"/>
              </a:lnSpc>
              <a:spcBef>
                <a:spcPts val="0"/>
              </a:spcBef>
              <a:defRPr/>
            </a:pPr>
            <a:endParaRPr lang="en-US" dirty="0" smtClean="0">
              <a:latin typeface="Arial" pitchFamily="34" charset="0"/>
            </a:endParaRPr>
          </a:p>
          <a:p>
            <a:pPr indent="-220348" eaLnBrk="1" hangingPunct="1">
              <a:lnSpc>
                <a:spcPct val="80000"/>
              </a:lnSpc>
              <a:spcBef>
                <a:spcPts val="0"/>
              </a:spcBef>
              <a:defRPr/>
            </a:pPr>
            <a:r>
              <a:rPr lang="en-US" dirty="0" smtClean="0">
                <a:latin typeface="Arial" pitchFamily="34" charset="0"/>
              </a:rPr>
              <a:t>An implementation plan does not need to be a long document. Its purpose is to document what will happen, how and when it will happen in a way such that if the implementation plan is followed, the new process will become a reality. The length and detail level should be comparable to the size of the change and number of people impacted. An example implementation plan that shows these components is included in your course materials, and will be reviewed on the next few slides. But first, we will do an exercise.</a:t>
            </a:r>
          </a:p>
        </p:txBody>
      </p:sp>
    </p:spTree>
    <p:extLst>
      <p:ext uri="{BB962C8B-B14F-4D97-AF65-F5344CB8AC3E}">
        <p14:creationId xmlns:p14="http://schemas.microsoft.com/office/powerpoint/2010/main" val="32451099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D2A85E0-473D-4C08-80E4-134002EF3229}" type="slidenum">
              <a:rPr lang="en-US" altLang="en-US"/>
              <a:pPr eaLnBrk="1" hangingPunct="1"/>
              <a:t>36</a:t>
            </a:fld>
            <a:endParaRPr lang="en-US" alt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You already know enough to draft an implementation plan for an appointment reminder system. After these instructions, pause the slides and do the exercise.</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A practice of 50 staff and providers is implementing an automated appointment reminder system. Review the implementation plan components on the previous slide. You may want to go back and print out the slide. Take 10-15 minutes and on one page of paper, jot down your ideas for each section. Restart the slides when you are done. Pause the slides now.</a:t>
            </a:r>
          </a:p>
        </p:txBody>
      </p:sp>
    </p:spTree>
    <p:extLst>
      <p:ext uri="{BB962C8B-B14F-4D97-AF65-F5344CB8AC3E}">
        <p14:creationId xmlns:p14="http://schemas.microsoft.com/office/powerpoint/2010/main" val="34824314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92041FF-11FD-4322-A343-D711345C641D}" type="slidenum">
              <a:rPr lang="en-US" altLang="en-US"/>
              <a:pPr eaLnBrk="1" hangingPunct="1"/>
              <a:t>37</a:t>
            </a:fld>
            <a:endParaRPr lang="en-US" alt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An example “Reason for the Change” statement for an implementation plan for automated appointment reminders might be:</a:t>
            </a:r>
          </a:p>
          <a:p>
            <a:pPr eaLnBrk="1" hangingPunct="1">
              <a:spcBef>
                <a:spcPts val="0"/>
              </a:spcBef>
              <a:defRPr/>
            </a:pPr>
            <a:endParaRPr lang="en-US" dirty="0" smtClean="0">
              <a:latin typeface="Arial" pitchFamily="34" charset="0"/>
            </a:endParaRPr>
          </a:p>
          <a:p>
            <a:pPr marL="264417" eaLnBrk="1" hangingPunct="1">
              <a:spcBef>
                <a:spcPts val="0"/>
              </a:spcBef>
              <a:defRPr/>
            </a:pPr>
            <a:r>
              <a:rPr lang="en-US" dirty="0" smtClean="0">
                <a:latin typeface="Arial" pitchFamily="34" charset="0"/>
              </a:rPr>
              <a:t>“In efforts to decrease our ‘no show’ rate, Big City Medical Practice is implementing automated appointment reminder calls. Due to a lack of staff, our practice has not commonly made appointment reminder calls.  With our new system, we are now able to do this.”</a:t>
            </a:r>
          </a:p>
        </p:txBody>
      </p:sp>
    </p:spTree>
    <p:extLst>
      <p:ext uri="{BB962C8B-B14F-4D97-AF65-F5344CB8AC3E}">
        <p14:creationId xmlns:p14="http://schemas.microsoft.com/office/powerpoint/2010/main" val="34515030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030B6C5-A3DE-4DDD-BF3D-2CF6BA27C52B}" type="slidenum">
              <a:rPr lang="en-US" altLang="en-US"/>
              <a:pPr eaLnBrk="1" hangingPunct="1"/>
              <a:t>38</a:t>
            </a:fld>
            <a:endParaRPr lang="en-US" alt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 example of a statement for what will be different is: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What will be different?</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“Our patients are not used to receiving reminder calls.  Starting in two weeks (Friday October 29, 2011) each patient that schedules an appointment will receive notice that they will receive a reminder call.  This notice will be generated automatically for appointments scheduled on line. For appointments made over the phone or in person, front desk staff scheduling the patient will inform them.  Patients with appointments that were scheduled prior to Monday October 30, 2011 will not receive reminder calls.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“We are informing everyone in the practice with patient contact of this new practice in case patients have questions or comments about their reminder call.  For more information, process diagrams and documentation describing details of this change are available in the break room.</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Other than notifying patients of this change and being alert for patient questions or comments, there are no significant changes to anyone’s workflow.”</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071095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23BDF1E-497D-4694-914B-A41F4020BC28}" type="slidenum">
              <a:rPr lang="en-US" altLang="en-US"/>
              <a:pPr eaLnBrk="1" hangingPunct="1"/>
              <a:t>39</a:t>
            </a:fld>
            <a:endParaRPr lang="en-US" altLang="en-US"/>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 example time schedule and responsibilities for implementation of an automated appointment system is shown here.</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3645149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AF9D135-6C6B-4230-94F6-3F21CA3C4F12}" type="slidenum">
              <a:rPr lang="en-US" altLang="en-US"/>
              <a:pPr eaLnBrk="1" hangingPunct="1"/>
              <a:t>40</a:t>
            </a:fld>
            <a:endParaRPr lang="en-US" alt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 example of the management statement includes who will actually be responsible for the implementation management.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For instance, “The implementation will be managed by C. Doe from our local Regional Extension center with support from Amy Smith, our local IT technical support person. Changes to the schedule above will be posted in the break room.”</a:t>
            </a:r>
            <a:endParaRPr lang="en-US" altLang="en-US" b="1" smtClean="0">
              <a:latin typeface="Arial" panose="020B0604020202020204" pitchFamily="34" charset="0"/>
            </a:endParaRPr>
          </a:p>
        </p:txBody>
      </p:sp>
    </p:spTree>
    <p:extLst>
      <p:ext uri="{BB962C8B-B14F-4D97-AF65-F5344CB8AC3E}">
        <p14:creationId xmlns:p14="http://schemas.microsoft.com/office/powerpoint/2010/main" val="1682797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313420B-3380-4EDE-B2ED-B2B81BF45A7B}" type="slidenum">
              <a:rPr lang="en-US" altLang="en-US"/>
              <a:pPr eaLnBrk="1" hangingPunct="1"/>
              <a:t>5</a:t>
            </a:fld>
            <a:endParaRPr lang="en-US" altLang="en-US"/>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There has been a lot of work in change management, hundreds of books on the topic, and many different perspectives. It is impossible to cover everything in one unit. Thus, we will cover main points and provide some tools that practitioners can use.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To start off, we will cover some key concepts of change and change management, more things like staff involvement. These key change concepts can be called upon by practitioners for use in future change efforts.  These key concepts help explain what is it that causes the successful change management efforts to be successful, and others to fail.  </a:t>
            </a:r>
          </a:p>
        </p:txBody>
      </p:sp>
    </p:spTree>
    <p:extLst>
      <p:ext uri="{BB962C8B-B14F-4D97-AF65-F5344CB8AC3E}">
        <p14:creationId xmlns:p14="http://schemas.microsoft.com/office/powerpoint/2010/main" val="24145424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F1A4B8-D2BD-4D92-8F46-F85CD5E40F58}" type="slidenum">
              <a:rPr lang="en-US" altLang="en-US"/>
              <a:pPr eaLnBrk="1" hangingPunct="1"/>
              <a:t>41</a:t>
            </a:fld>
            <a:endParaRPr lang="en-US" altLang="en-US"/>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 example of the “what to do when problems arise” section for implementation of an automated appointment reminder system, might include wording such as the following:  “For any unexpected problems and if you notice or patients mention unusual system behavior, please contact Amy Smith at (555) 555-5555; or C. Doe at (777) 777-7777. If problems occur after hours, report through the after hours number at (888) 888-8888.”</a:t>
            </a:r>
          </a:p>
        </p:txBody>
      </p:sp>
    </p:spTree>
    <p:extLst>
      <p:ext uri="{BB962C8B-B14F-4D97-AF65-F5344CB8AC3E}">
        <p14:creationId xmlns:p14="http://schemas.microsoft.com/office/powerpoint/2010/main" val="395719749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56D846-EF4F-47C6-B318-7AFAA8119544}" type="slidenum">
              <a:rPr lang="en-US" altLang="en-US"/>
              <a:pPr eaLnBrk="1" hangingPunct="1"/>
              <a:t>42</a:t>
            </a:fld>
            <a:endParaRPr lang="en-US" alt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 example of the evaluation description for implementation of an automated appointment reminder system might include, “This process change will be evaluated by the decrease in no show visits and by addition of a question to the December patient satisfaction survey.”</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209685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0A112FC-A8B2-4D1A-8C3C-448220E22DCE}" type="slidenum">
              <a:rPr lang="en-US" altLang="en-US"/>
              <a:pPr eaLnBrk="1" hangingPunct="1"/>
              <a:t>43</a:t>
            </a:fld>
            <a:endParaRPr lang="en-US" altLang="en-US"/>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At the point in a process redesign when an analyst is crafting an implementation plan, hopefully the impacted people will already know about the change or have otherwise been involved in creating the change in some way. In this case, the communication about the implementation will be easy and expected by all. If not, expect objections either to the plan or the new process, or both. In this event, the communication and implementation will take longer, and may result in changes to the process or plan.  The way to prevent such a situation is to, at a minimum, keep everyone involved throughout the process. Remember our old adage from unit 9:</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	“</a:t>
            </a:r>
            <a:r>
              <a:rPr lang="en-US" altLang="en-US" dirty="0" smtClean="0">
                <a:solidFill>
                  <a:schemeClr val="tx2"/>
                </a:solidFill>
                <a:latin typeface="Arial" panose="020B0604020202020204" pitchFamily="34" charset="0"/>
              </a:rPr>
              <a:t>Tell me and I’ll forget; </a:t>
            </a:r>
          </a:p>
          <a:p>
            <a:pPr eaLnBrk="1" hangingPunct="1"/>
            <a:r>
              <a:rPr lang="en-US" altLang="en-US" dirty="0" smtClean="0">
                <a:solidFill>
                  <a:schemeClr val="tx2"/>
                </a:solidFill>
                <a:latin typeface="Arial" panose="020B0604020202020204" pitchFamily="34" charset="0"/>
              </a:rPr>
              <a:t>	show me and I may remember;</a:t>
            </a:r>
          </a:p>
          <a:p>
            <a:pPr eaLnBrk="1" hangingPunct="1"/>
            <a:r>
              <a:rPr lang="en-US" altLang="en-US" dirty="0" smtClean="0">
                <a:solidFill>
                  <a:schemeClr val="tx2"/>
                </a:solidFill>
                <a:latin typeface="Arial" panose="020B0604020202020204" pitchFamily="34" charset="0"/>
              </a:rPr>
              <a:t>	involve me and I’ll understand.”</a:t>
            </a:r>
            <a:endParaRPr lang="en-US" altLang="en-US" dirty="0" smtClean="0">
              <a:latin typeface="Arial" panose="020B0604020202020204" pitchFamily="34" charset="0"/>
            </a:endParaRPr>
          </a:p>
        </p:txBody>
      </p:sp>
    </p:spTree>
    <p:extLst>
      <p:ext uri="{BB962C8B-B14F-4D97-AF65-F5344CB8AC3E}">
        <p14:creationId xmlns:p14="http://schemas.microsoft.com/office/powerpoint/2010/main" val="37921756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30ADC6F-7CCF-45C0-BF81-8B39AD99FC71}" type="slidenum">
              <a:rPr lang="en-US" altLang="en-US"/>
              <a:pPr eaLnBrk="1" hangingPunct="1"/>
              <a:t>44</a:t>
            </a:fld>
            <a:endParaRPr lang="en-US" altLang="en-US"/>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When communicating an implementation plan, it is important to keep in mind what things people need to know.</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As in the automated appointment reminder system implementation plan example, when the change is minor, the plan itself can be short and can double as a notice, i.e., communication.  The main goal is to give people information about:</a:t>
            </a:r>
          </a:p>
          <a:p>
            <a:pPr marL="264417" lvl="1" indent="-165261" eaLnBrk="1" hangingPunct="1">
              <a:spcBef>
                <a:spcPts val="0"/>
              </a:spcBef>
              <a:buFontTx/>
              <a:buChar char="•"/>
              <a:defRPr/>
            </a:pPr>
            <a:r>
              <a:rPr lang="en-US" dirty="0" smtClean="0">
                <a:latin typeface="Arial" pitchFamily="34" charset="0"/>
              </a:rPr>
              <a:t>What is happening.</a:t>
            </a:r>
          </a:p>
          <a:p>
            <a:pPr marL="264417" lvl="1" indent="-165261" eaLnBrk="1" hangingPunct="1">
              <a:spcBef>
                <a:spcPts val="0"/>
              </a:spcBef>
              <a:buFontTx/>
              <a:buChar char="•"/>
              <a:defRPr/>
            </a:pPr>
            <a:r>
              <a:rPr lang="en-US" dirty="0" smtClean="0">
                <a:latin typeface="Arial" pitchFamily="34" charset="0"/>
              </a:rPr>
              <a:t>Why is the change taking place. (Examples of this might include to enable patient self-management or control, to increase safety, quality or efficiency of care, for sustainability of the practice, or to achieve meaningful use.)</a:t>
            </a:r>
          </a:p>
          <a:p>
            <a:pPr marL="264417" lvl="1" indent="-165261" eaLnBrk="1" hangingPunct="1">
              <a:spcBef>
                <a:spcPts val="0"/>
              </a:spcBef>
              <a:buFontTx/>
              <a:buChar char="•"/>
              <a:defRPr/>
            </a:pPr>
            <a:r>
              <a:rPr lang="en-US" dirty="0" smtClean="0">
                <a:latin typeface="Arial" pitchFamily="34" charset="0"/>
              </a:rPr>
              <a:t>How they will be affected. (This is often best accomplished by addressing each task or activity that will be added, changed or go away.)</a:t>
            </a:r>
          </a:p>
          <a:p>
            <a:pPr marL="264417" lvl="1" indent="-165261" eaLnBrk="1" hangingPunct="1">
              <a:spcBef>
                <a:spcPts val="0"/>
              </a:spcBef>
              <a:buFontTx/>
              <a:buChar char="•"/>
              <a:defRPr/>
            </a:pPr>
            <a:r>
              <a:rPr lang="en-US" dirty="0" smtClean="0">
                <a:latin typeface="Arial" pitchFamily="34" charset="0"/>
              </a:rPr>
              <a:t>How the change will impact their job workflow or responsibilities.</a:t>
            </a:r>
          </a:p>
          <a:p>
            <a:pPr marL="264417" lvl="1" indent="-165261" eaLnBrk="1" hangingPunct="1">
              <a:spcBef>
                <a:spcPts val="0"/>
              </a:spcBef>
              <a:buFontTx/>
              <a:buChar char="•"/>
              <a:defRPr/>
            </a:pPr>
            <a:r>
              <a:rPr lang="en-US" dirty="0" smtClean="0">
                <a:latin typeface="Arial" pitchFamily="34" charset="0"/>
              </a:rPr>
              <a:t>How will the change take place.</a:t>
            </a:r>
          </a:p>
          <a:p>
            <a:pPr marL="264417" lvl="1" indent="-165261" eaLnBrk="1" hangingPunct="1">
              <a:spcBef>
                <a:spcPts val="0"/>
              </a:spcBef>
              <a:buFontTx/>
              <a:buChar char="•"/>
              <a:defRPr/>
            </a:pPr>
            <a:r>
              <a:rPr lang="en-US" dirty="0" smtClean="0">
                <a:latin typeface="Arial" pitchFamily="34" charset="0"/>
              </a:rPr>
              <a:t>What if anything different will the patient see.</a:t>
            </a:r>
          </a:p>
          <a:p>
            <a:pPr marL="99156" lvl="1" eaLnBrk="1" hangingPunct="1">
              <a:spcBef>
                <a:spcPts val="0"/>
              </a:spcBef>
              <a:defRPr/>
            </a:pPr>
            <a:endParaRPr lang="en-US" dirty="0" smtClean="0">
              <a:latin typeface="Arial" pitchFamily="34" charset="0"/>
            </a:endParaRPr>
          </a:p>
          <a:p>
            <a:pPr marL="0" lvl="1" eaLnBrk="1" hangingPunct="1">
              <a:spcBef>
                <a:spcPts val="0"/>
              </a:spcBef>
              <a:defRPr/>
            </a:pPr>
            <a:r>
              <a:rPr lang="en-US" dirty="0" smtClean="0">
                <a:latin typeface="Arial" pitchFamily="34" charset="0"/>
              </a:rPr>
              <a:t>Communication can occur via email, posted notices, or staff meetings. In person communication provides opportunity for attendees to ask questions and for the presenter to get feedback that might increase the success of the project.</a:t>
            </a:r>
          </a:p>
        </p:txBody>
      </p:sp>
    </p:spTree>
    <p:extLst>
      <p:ext uri="{BB962C8B-B14F-4D97-AF65-F5344CB8AC3E}">
        <p14:creationId xmlns:p14="http://schemas.microsoft.com/office/powerpoint/2010/main" val="23683280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25376A-6617-4E5E-A6BC-A1571027BB81}" type="slidenum">
              <a:rPr lang="en-US" altLang="en-US"/>
              <a:pPr eaLnBrk="1" hangingPunct="1"/>
              <a:t>45</a:t>
            </a:fld>
            <a:endParaRPr lang="en-US" altLang="en-US"/>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When process changes necessitate new steps or tasks, job aids may be helpful. For example, in the automated appointment reminder system implementation, the front desk receptionist needed to notify people scheduling appointments that they would be receiving a reminder call. A job aid with talking points (answers to common questions the receptionist might be asked) was provided as a job aid. Job aids might include: Talking points, check lists, written procedures, or cheat sheets (memory aids to rescue people when they forget what to do, or descriptions of new system features for common tasks).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The type and extent of the job aid depend on how extensive the change is. The creation and training on job aids should be included in the implementation plan.</a:t>
            </a:r>
          </a:p>
        </p:txBody>
      </p:sp>
    </p:spTree>
    <p:extLst>
      <p:ext uri="{BB962C8B-B14F-4D97-AF65-F5344CB8AC3E}">
        <p14:creationId xmlns:p14="http://schemas.microsoft.com/office/powerpoint/2010/main" val="41015586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61738C3-730B-44A1-BB61-FD52116DB19D}" type="slidenum">
              <a:rPr lang="en-US" altLang="en-US"/>
              <a:pPr eaLnBrk="1" hangingPunct="1"/>
              <a:t>46</a:t>
            </a:fld>
            <a:endParaRPr lang="en-US" altLang="en-US"/>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When process changes require new skills like using new software, a different way of doing something like completing a lab sample requisition form on the computer versus a paper one, training should occur. Training should also occur when multiple ways of doing something are possible but the job requires that everyone does it the same way. The formality of the training depends on the extensiveness of the change and the number of people that need to be trained and can include class room style training, one-on-one training, or web-based modules for software training.</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Time for development or procurement of training should be included in the implementation plan, as should time for the training to occur.</a:t>
            </a:r>
          </a:p>
        </p:txBody>
      </p:sp>
    </p:spTree>
    <p:extLst>
      <p:ext uri="{BB962C8B-B14F-4D97-AF65-F5344CB8AC3E}">
        <p14:creationId xmlns:p14="http://schemas.microsoft.com/office/powerpoint/2010/main" val="45088189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48A72A6-B977-4DE1-A42B-0BF0A7B92CDC}" type="slidenum">
              <a:rPr lang="en-US" altLang="en-US"/>
              <a:pPr eaLnBrk="1" hangingPunct="1"/>
              <a:t>47</a:t>
            </a:fld>
            <a:endParaRPr lang="en-US" altLang="en-US"/>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An implementation plan does not stand alone. After all of the planning and communication have occurred, it is time for execution, i.e., to execute the plan and to make the new process a reality. Most importantly, unexpected things will occur in even the best planned and managed implementations. Importantly, the person in charge of the implementation needs to be present, visible and available the first few days of a new process to help resolve any problems that occur.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2893200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05E295-081F-4608-B913-A8104FF5F0C0}" type="slidenum">
              <a:rPr lang="en-US" altLang="en-US"/>
              <a:pPr eaLnBrk="1" hangingPunct="1"/>
              <a:t>48</a:t>
            </a:fld>
            <a:endParaRPr lang="en-US" altLang="en-US"/>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It is never fun when problems do occur. While we go to great effort to plan and prepare so that problems will be small and infrequent, problems will occur with every implementation.  Problems occur in planning, communication, the design of a new process, i.e., things were left out or not accounted for, or problems in the software itself. The important thing is not that problems occur, but that 1) everything reasonable was done to plan and prepare to prevent problems, and 2) that problems are addressed swiftly.</a:t>
            </a:r>
          </a:p>
        </p:txBody>
      </p:sp>
    </p:spTree>
    <p:extLst>
      <p:ext uri="{BB962C8B-B14F-4D97-AF65-F5344CB8AC3E}">
        <p14:creationId xmlns:p14="http://schemas.microsoft.com/office/powerpoint/2010/main" val="41399738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CD5BE7B-4E1F-4597-89D2-3AA354DD42BB}" type="slidenum">
              <a:rPr lang="en-US" altLang="en-US"/>
              <a:pPr eaLnBrk="1" hangingPunct="1"/>
              <a:t>49</a:t>
            </a:fld>
            <a:endParaRPr lang="en-US" altLang="en-US"/>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Take five minutes and review the example implementation plan for the automated appointment reminder system.</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List two possible problems that could occur in each of the following areas:</a:t>
            </a:r>
          </a:p>
          <a:p>
            <a:pPr lvl="1" eaLnBrk="1" hangingPunct="1">
              <a:buFontTx/>
              <a:buChar char="•"/>
            </a:pPr>
            <a:r>
              <a:rPr lang="en-US" altLang="en-US" smtClean="0">
                <a:latin typeface="Arial" panose="020B0604020202020204" pitchFamily="34" charset="0"/>
              </a:rPr>
              <a:t> planning </a:t>
            </a:r>
          </a:p>
          <a:p>
            <a:pPr lvl="1" eaLnBrk="1" hangingPunct="1">
              <a:buFontTx/>
              <a:buChar char="•"/>
            </a:pPr>
            <a:r>
              <a:rPr lang="en-US" altLang="en-US" smtClean="0">
                <a:latin typeface="Arial" panose="020B0604020202020204" pitchFamily="34" charset="0"/>
              </a:rPr>
              <a:t> communication </a:t>
            </a:r>
          </a:p>
          <a:p>
            <a:pPr lvl="1" eaLnBrk="1" hangingPunct="1">
              <a:buFontTx/>
              <a:buChar char="•"/>
            </a:pPr>
            <a:r>
              <a:rPr lang="en-US" altLang="en-US" smtClean="0">
                <a:latin typeface="Arial" panose="020B0604020202020204" pitchFamily="34" charset="0"/>
              </a:rPr>
              <a:t> the process, or </a:t>
            </a:r>
          </a:p>
          <a:p>
            <a:pPr lvl="1" eaLnBrk="1" hangingPunct="1">
              <a:buFontTx/>
              <a:buChar char="•"/>
            </a:pPr>
            <a:r>
              <a:rPr lang="en-US" altLang="en-US" smtClean="0">
                <a:latin typeface="Arial" panose="020B0604020202020204" pitchFamily="34" charset="0"/>
              </a:rPr>
              <a:t> In the software</a:t>
            </a:r>
          </a:p>
          <a:p>
            <a:pPr lvl="1"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We will review some common causes of problems on the next slide. Pause the slides now. When you have finished restart the slides. </a:t>
            </a:r>
          </a:p>
        </p:txBody>
      </p:sp>
    </p:spTree>
    <p:extLst>
      <p:ext uri="{BB962C8B-B14F-4D97-AF65-F5344CB8AC3E}">
        <p14:creationId xmlns:p14="http://schemas.microsoft.com/office/powerpoint/2010/main" val="191486094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2A8C76C-FAE6-401D-B8DC-321BCFFDCD09}" type="slidenum">
              <a:rPr lang="en-US" altLang="en-US"/>
              <a:pPr eaLnBrk="1" hangingPunct="1"/>
              <a:t>50</a:t>
            </a:fld>
            <a:endParaRPr lang="en-US" altLang="en-US"/>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p:txBody>
          <a:bodyPr/>
          <a:lstStyle/>
          <a:p>
            <a:pPr eaLnBrk="1" hangingPunct="1">
              <a:spcBef>
                <a:spcPts val="0"/>
              </a:spcBef>
              <a:defRPr/>
            </a:pPr>
            <a:r>
              <a:rPr lang="en-US" dirty="0" smtClean="0">
                <a:latin typeface="Arial" pitchFamily="34" charset="0"/>
              </a:rPr>
              <a:t>Examples of possible problems include:</a:t>
            </a:r>
          </a:p>
          <a:p>
            <a:pPr marL="264417" indent="-165261" eaLnBrk="1" hangingPunct="1">
              <a:spcBef>
                <a:spcPts val="0"/>
              </a:spcBef>
              <a:buFont typeface="Arial" pitchFamily="34" charset="0"/>
              <a:buChar char="•"/>
              <a:defRPr/>
            </a:pPr>
            <a:r>
              <a:rPr lang="en-US" dirty="0" smtClean="0">
                <a:latin typeface="Arial" pitchFamily="34" charset="0"/>
              </a:rPr>
              <a:t>Planning</a:t>
            </a:r>
          </a:p>
          <a:p>
            <a:pPr marL="440695" lvl="1" indent="-165261" eaLnBrk="1" hangingPunct="1">
              <a:spcBef>
                <a:spcPts val="0"/>
              </a:spcBef>
              <a:buFont typeface="Arial" pitchFamily="34" charset="0"/>
              <a:buChar char="–"/>
              <a:defRPr/>
            </a:pPr>
            <a:r>
              <a:rPr lang="en-US" dirty="0" smtClean="0">
                <a:latin typeface="Arial" pitchFamily="34" charset="0"/>
              </a:rPr>
              <a:t>Timeline didn’t account for other activities such as vacations of key people, or activities were planned for during the work day that would have been better done during off hours</a:t>
            </a:r>
          </a:p>
          <a:p>
            <a:pPr marL="440695" lvl="1" indent="-165261" eaLnBrk="1" hangingPunct="1">
              <a:spcBef>
                <a:spcPts val="0"/>
              </a:spcBef>
              <a:buFont typeface="Arial" pitchFamily="34" charset="0"/>
              <a:buChar char="–"/>
              <a:defRPr/>
            </a:pPr>
            <a:r>
              <a:rPr lang="en-US" dirty="0" smtClean="0">
                <a:latin typeface="Arial" pitchFamily="34" charset="0"/>
              </a:rPr>
              <a:t>Forgot to include migration of legacy data to new system</a:t>
            </a:r>
          </a:p>
          <a:p>
            <a:pPr marL="264417" indent="-165261" eaLnBrk="1" hangingPunct="1">
              <a:spcBef>
                <a:spcPts val="0"/>
              </a:spcBef>
              <a:buFont typeface="Arial" pitchFamily="34" charset="0"/>
              <a:buChar char="•"/>
              <a:defRPr/>
            </a:pPr>
            <a:r>
              <a:rPr lang="en-US" dirty="0" smtClean="0">
                <a:latin typeface="Arial" pitchFamily="34" charset="0"/>
              </a:rPr>
              <a:t>Communication</a:t>
            </a:r>
          </a:p>
          <a:p>
            <a:pPr marL="440695" lvl="1" indent="-165261" eaLnBrk="1" hangingPunct="1">
              <a:spcBef>
                <a:spcPts val="0"/>
              </a:spcBef>
              <a:buFont typeface="Arial" pitchFamily="34" charset="0"/>
              <a:buChar char="–"/>
              <a:defRPr/>
            </a:pPr>
            <a:r>
              <a:rPr lang="en-US" dirty="0" smtClean="0">
                <a:latin typeface="Arial" pitchFamily="34" charset="0"/>
              </a:rPr>
              <a:t>Lack of communication to practice leadership</a:t>
            </a:r>
          </a:p>
          <a:p>
            <a:pPr marL="440695" lvl="1" indent="-165261" eaLnBrk="1" hangingPunct="1">
              <a:spcBef>
                <a:spcPts val="0"/>
              </a:spcBef>
              <a:buFont typeface="Arial" pitchFamily="34" charset="0"/>
              <a:buChar char="–"/>
              <a:defRPr/>
            </a:pPr>
            <a:r>
              <a:rPr lang="en-US" dirty="0" smtClean="0">
                <a:latin typeface="Arial" pitchFamily="34" charset="0"/>
              </a:rPr>
              <a:t>Lack of communication ahead of time with people involved in  the plan</a:t>
            </a:r>
          </a:p>
          <a:p>
            <a:pPr marL="264417" indent="-165261" eaLnBrk="1" hangingPunct="1">
              <a:spcBef>
                <a:spcPts val="0"/>
              </a:spcBef>
              <a:buFont typeface="Arial" pitchFamily="34" charset="0"/>
              <a:buChar char="•"/>
              <a:defRPr/>
            </a:pPr>
            <a:r>
              <a:rPr lang="en-US" dirty="0" smtClean="0">
                <a:latin typeface="Arial" pitchFamily="34" charset="0"/>
              </a:rPr>
              <a:t>Process itself</a:t>
            </a:r>
          </a:p>
          <a:p>
            <a:pPr marL="440695" lvl="1" indent="-165261" eaLnBrk="1" hangingPunct="1">
              <a:spcBef>
                <a:spcPts val="0"/>
              </a:spcBef>
              <a:buFont typeface="Arial" pitchFamily="34" charset="0"/>
              <a:buChar char="–"/>
              <a:defRPr/>
            </a:pPr>
            <a:r>
              <a:rPr lang="en-US" dirty="0" smtClean="0">
                <a:latin typeface="Arial" pitchFamily="34" charset="0"/>
              </a:rPr>
              <a:t>Didn’t take into account likely exceptions such as what about people who made appointments before the change</a:t>
            </a:r>
          </a:p>
          <a:p>
            <a:pPr marL="440695" lvl="1" indent="-165261" eaLnBrk="1" hangingPunct="1">
              <a:spcBef>
                <a:spcPts val="0"/>
              </a:spcBef>
              <a:buFont typeface="Arial" pitchFamily="34" charset="0"/>
              <a:buChar char="–"/>
              <a:defRPr/>
            </a:pPr>
            <a:r>
              <a:rPr lang="en-US" dirty="0" smtClean="0">
                <a:latin typeface="Arial" pitchFamily="34" charset="0"/>
              </a:rPr>
              <a:t>What happens if the system gets a voicemail</a:t>
            </a:r>
          </a:p>
          <a:p>
            <a:pPr marL="440695" lvl="1" indent="-165261" eaLnBrk="1" hangingPunct="1">
              <a:spcBef>
                <a:spcPts val="0"/>
              </a:spcBef>
              <a:buFont typeface="Arial" pitchFamily="34" charset="0"/>
              <a:buChar char="–"/>
              <a:defRPr/>
            </a:pPr>
            <a:r>
              <a:rPr lang="en-US" dirty="0" smtClean="0">
                <a:latin typeface="Arial" pitchFamily="34" charset="0"/>
              </a:rPr>
              <a:t>How does the system know it’s the person</a:t>
            </a:r>
          </a:p>
          <a:p>
            <a:pPr marL="440695" lvl="1" indent="-165261" eaLnBrk="1" hangingPunct="1">
              <a:spcBef>
                <a:spcPts val="0"/>
              </a:spcBef>
              <a:buFont typeface="Arial" pitchFamily="34" charset="0"/>
              <a:buChar char="–"/>
              <a:defRPr/>
            </a:pPr>
            <a:r>
              <a:rPr lang="en-US" dirty="0" smtClean="0">
                <a:latin typeface="Arial" pitchFamily="34" charset="0"/>
              </a:rPr>
              <a:t>Forgetting to have a process for turning reminders off when appointments are moved</a:t>
            </a:r>
          </a:p>
          <a:p>
            <a:pPr marL="264417" indent="-165261" eaLnBrk="1" hangingPunct="1">
              <a:spcBef>
                <a:spcPts val="0"/>
              </a:spcBef>
              <a:buFont typeface="Arial" pitchFamily="34" charset="0"/>
              <a:buChar char="•"/>
              <a:defRPr/>
            </a:pPr>
            <a:r>
              <a:rPr lang="en-US" dirty="0" smtClean="0">
                <a:latin typeface="Arial" pitchFamily="34" charset="0"/>
              </a:rPr>
              <a:t>Software</a:t>
            </a:r>
          </a:p>
          <a:p>
            <a:pPr marL="440695" lvl="1" indent="-165261" eaLnBrk="1" hangingPunct="1">
              <a:spcBef>
                <a:spcPts val="0"/>
              </a:spcBef>
              <a:buFont typeface="Arial" pitchFamily="34" charset="0"/>
              <a:buChar char="–"/>
              <a:defRPr/>
            </a:pPr>
            <a:r>
              <a:rPr lang="en-US" dirty="0" smtClean="0">
                <a:latin typeface="Arial" pitchFamily="34" charset="0"/>
              </a:rPr>
              <a:t>Lack of testing</a:t>
            </a:r>
          </a:p>
          <a:p>
            <a:pPr marL="440695" lvl="1" indent="-165261" eaLnBrk="1" hangingPunct="1">
              <a:spcBef>
                <a:spcPts val="0"/>
              </a:spcBef>
              <a:buFont typeface="Arial" pitchFamily="34" charset="0"/>
              <a:buChar char="–"/>
              <a:defRPr/>
            </a:pPr>
            <a:r>
              <a:rPr lang="en-US" dirty="0" smtClean="0">
                <a:latin typeface="Arial" pitchFamily="34" charset="0"/>
              </a:rPr>
              <a:t>Found problems in testing and changes can’t be made quickly enough</a:t>
            </a:r>
          </a:p>
          <a:p>
            <a:pPr eaLnBrk="1" hangingPunct="1">
              <a:spcBef>
                <a:spcPts val="0"/>
              </a:spcBef>
              <a:defRPr/>
            </a:pPr>
            <a:endParaRPr lang="en-US" dirty="0" smtClean="0">
              <a:latin typeface="Arial" pitchFamily="34" charset="0"/>
            </a:endParaRPr>
          </a:p>
          <a:p>
            <a:pPr eaLnBrk="1" hangingPunct="1">
              <a:spcBef>
                <a:spcPts val="0"/>
              </a:spcBef>
              <a:defRPr/>
            </a:pPr>
            <a:r>
              <a:rPr lang="en-US" dirty="0" smtClean="0">
                <a:latin typeface="Arial" pitchFamily="34" charset="0"/>
              </a:rPr>
              <a:t>You may have noted other problems that are equally as valid!</a:t>
            </a:r>
          </a:p>
        </p:txBody>
      </p:sp>
    </p:spTree>
    <p:extLst>
      <p:ext uri="{BB962C8B-B14F-4D97-AF65-F5344CB8AC3E}">
        <p14:creationId xmlns:p14="http://schemas.microsoft.com/office/powerpoint/2010/main" val="3420930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CBE6BEF-B57F-4093-A22D-0A2E02F1EA8D}" type="slidenum">
              <a:rPr lang="en-US" altLang="en-US"/>
              <a:pPr eaLnBrk="1" hangingPunct="1"/>
              <a:t>6</a:t>
            </a:fld>
            <a:endParaRPr lang="en-US" altLang="en-US"/>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From the employee’s perspective, there can be a lot of changes and a lot of changes can be overwhelming. Remember that work process change may be only one of several changes an organization is undergoing. Employees are often dealing simultaneously with regulatory and market changes that result in new job requirements, organizational changes, and process improvements all at once; expect no different in clinics today.</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6344632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eaLnBrk="0" hangingPunct="0">
              <a:defRPr>
                <a:solidFill>
                  <a:schemeClr val="tx1"/>
                </a:solidFill>
                <a:latin typeface="Arial" panose="020B0604020202020204" pitchFamily="34" charset="0"/>
              </a:defRPr>
            </a:lvl1pPr>
            <a:lvl2pPr marL="742950" indent="-285750" defTabSz="931863" eaLnBrk="0" hangingPunct="0">
              <a:defRPr>
                <a:solidFill>
                  <a:schemeClr val="tx1"/>
                </a:solidFill>
                <a:latin typeface="Arial" panose="020B0604020202020204" pitchFamily="34" charset="0"/>
              </a:defRPr>
            </a:lvl2pPr>
            <a:lvl3pPr marL="1143000" indent="-228600" defTabSz="931863" eaLnBrk="0" hangingPunct="0">
              <a:defRPr>
                <a:solidFill>
                  <a:schemeClr val="tx1"/>
                </a:solidFill>
                <a:latin typeface="Arial" panose="020B0604020202020204" pitchFamily="34" charset="0"/>
              </a:defRPr>
            </a:lvl3pPr>
            <a:lvl4pPr marL="1600200" indent="-228600" defTabSz="931863" eaLnBrk="0" hangingPunct="0">
              <a:defRPr>
                <a:solidFill>
                  <a:schemeClr val="tx1"/>
                </a:solidFill>
                <a:latin typeface="Arial" panose="020B0604020202020204" pitchFamily="34" charset="0"/>
              </a:defRPr>
            </a:lvl4pPr>
            <a:lvl5pPr marL="2057400" indent="-228600" defTabSz="931863" eaLnBrk="0" hangingPunct="0">
              <a:defRPr>
                <a:solidFill>
                  <a:schemeClr val="tx1"/>
                </a:solidFill>
                <a:latin typeface="Arial" panose="020B0604020202020204" pitchFamily="34" charset="0"/>
              </a:defRPr>
            </a:lvl5pPr>
            <a:lvl6pPr marL="2514600" indent="-228600" defTabSz="931863" eaLnBrk="0" fontAlgn="base" hangingPunct="0">
              <a:spcBef>
                <a:spcPct val="0"/>
              </a:spcBef>
              <a:spcAft>
                <a:spcPct val="0"/>
              </a:spcAft>
              <a:defRPr>
                <a:solidFill>
                  <a:schemeClr val="tx1"/>
                </a:solidFill>
                <a:latin typeface="Arial" panose="020B0604020202020204" pitchFamily="34" charset="0"/>
              </a:defRPr>
            </a:lvl6pPr>
            <a:lvl7pPr marL="2971800" indent="-228600" defTabSz="931863" eaLnBrk="0" fontAlgn="base" hangingPunct="0">
              <a:spcBef>
                <a:spcPct val="0"/>
              </a:spcBef>
              <a:spcAft>
                <a:spcPct val="0"/>
              </a:spcAft>
              <a:defRPr>
                <a:solidFill>
                  <a:schemeClr val="tx1"/>
                </a:solidFill>
                <a:latin typeface="Arial" panose="020B0604020202020204" pitchFamily="34" charset="0"/>
              </a:defRPr>
            </a:lvl7pPr>
            <a:lvl8pPr marL="3429000" indent="-228600" defTabSz="931863" eaLnBrk="0" fontAlgn="base" hangingPunct="0">
              <a:spcBef>
                <a:spcPct val="0"/>
              </a:spcBef>
              <a:spcAft>
                <a:spcPct val="0"/>
              </a:spcAft>
              <a:defRPr>
                <a:solidFill>
                  <a:schemeClr val="tx1"/>
                </a:solidFill>
                <a:latin typeface="Arial" panose="020B0604020202020204" pitchFamily="34" charset="0"/>
              </a:defRPr>
            </a:lvl8pPr>
            <a:lvl9pPr marL="3886200" indent="-228600" defTabSz="931863"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5A0EBE-5123-477D-B716-6BB3D34DEED3}" type="slidenum">
              <a:rPr lang="en-US" altLang="en-US"/>
              <a:pPr eaLnBrk="1" hangingPunct="1"/>
              <a:t>51</a:t>
            </a:fld>
            <a:endParaRPr lang="en-US" altLang="en-US"/>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p:txBody>
          <a:bodyPr/>
          <a:lstStyle/>
          <a:p>
            <a:pPr eaLnBrk="1" hangingPunct="1">
              <a:spcBef>
                <a:spcPts val="0"/>
              </a:spcBef>
              <a:defRPr/>
            </a:pPr>
            <a:r>
              <a:rPr lang="en-US" dirty="0" smtClean="0"/>
              <a:t>We mentioned evaluation as an implementation plan component. Process changes should be evaluated in some way to make sure that they had the intended impact. The evaluation should be a measure of achievement of the “reason for change.”  In the simple example of implementation of an automatic appointment reminders system, the reason for the system and process change was a higher than desirable “no show” rate. The metric for evaluating the change was “decrease in the ‘no show’ rate”. Because the new process impacted patients, a question about the reminder calls was added to the next cycle of the patient satisfaction survey. Some examples of things that can be measured to evaluate a process change include:</a:t>
            </a:r>
          </a:p>
          <a:p>
            <a:pPr marL="264417" lvl="1" indent="-165261" eaLnBrk="1" hangingPunct="1">
              <a:spcBef>
                <a:spcPts val="0"/>
              </a:spcBef>
              <a:buFont typeface="Arial" pitchFamily="34" charset="0"/>
              <a:buChar char="•"/>
              <a:defRPr/>
            </a:pPr>
            <a:r>
              <a:rPr lang="en-US" dirty="0" smtClean="0"/>
              <a:t> Patient wait times, e.g., from registration to seeing a provider,</a:t>
            </a:r>
          </a:p>
          <a:p>
            <a:pPr marL="264417" lvl="1" indent="-165261" eaLnBrk="1" hangingPunct="1">
              <a:spcBef>
                <a:spcPts val="0"/>
              </a:spcBef>
              <a:buFont typeface="Arial" pitchFamily="34" charset="0"/>
              <a:buChar char="•"/>
              <a:defRPr/>
            </a:pPr>
            <a:r>
              <a:rPr lang="en-US" dirty="0" smtClean="0"/>
              <a:t> Total visit time,</a:t>
            </a:r>
          </a:p>
          <a:p>
            <a:pPr marL="264417" lvl="1" indent="-165261" eaLnBrk="1" hangingPunct="1">
              <a:spcBef>
                <a:spcPts val="0"/>
              </a:spcBef>
              <a:buFont typeface="Arial" pitchFamily="34" charset="0"/>
              <a:buChar char="•"/>
              <a:defRPr/>
            </a:pPr>
            <a:r>
              <a:rPr lang="en-US" dirty="0" smtClean="0"/>
              <a:t> Percentage of same day appointment accommodations,</a:t>
            </a:r>
          </a:p>
          <a:p>
            <a:pPr marL="264417" lvl="1" indent="-165261" eaLnBrk="1" hangingPunct="1">
              <a:spcBef>
                <a:spcPts val="0"/>
              </a:spcBef>
              <a:buFont typeface="Arial" pitchFamily="34" charset="0"/>
              <a:buChar char="•"/>
              <a:defRPr/>
            </a:pPr>
            <a:r>
              <a:rPr lang="en-US" dirty="0" smtClean="0"/>
              <a:t> Increased clinic capacity (higher number of encounters per day per  provider),</a:t>
            </a:r>
          </a:p>
          <a:p>
            <a:pPr marL="264417" lvl="1" indent="-165261" eaLnBrk="1" hangingPunct="1">
              <a:spcBef>
                <a:spcPts val="0"/>
              </a:spcBef>
              <a:buFont typeface="Arial" pitchFamily="34" charset="0"/>
              <a:buChar char="•"/>
              <a:defRPr/>
            </a:pPr>
            <a:r>
              <a:rPr lang="en-US" dirty="0" smtClean="0"/>
              <a:t> Patient satisfaction measures,</a:t>
            </a:r>
          </a:p>
          <a:p>
            <a:pPr marL="264417" lvl="1" indent="-165261" eaLnBrk="1" hangingPunct="1">
              <a:spcBef>
                <a:spcPts val="0"/>
              </a:spcBef>
              <a:buFont typeface="Arial" pitchFamily="34" charset="0"/>
              <a:buChar char="•"/>
              <a:defRPr/>
            </a:pPr>
            <a:r>
              <a:rPr lang="en-US" dirty="0" smtClean="0"/>
              <a:t> Provider/staff time spent retrieving information,</a:t>
            </a:r>
          </a:p>
          <a:p>
            <a:pPr marL="264417" lvl="1" indent="-165261" eaLnBrk="1" hangingPunct="1">
              <a:spcBef>
                <a:spcPts val="0"/>
              </a:spcBef>
              <a:buFont typeface="Arial" pitchFamily="34" charset="0"/>
              <a:buChar char="•"/>
              <a:defRPr/>
            </a:pPr>
            <a:r>
              <a:rPr lang="en-US" dirty="0" smtClean="0"/>
              <a:t> Provider/staff time spent documenting,</a:t>
            </a:r>
          </a:p>
          <a:p>
            <a:pPr marL="264417" lvl="1" indent="-165261" eaLnBrk="1" hangingPunct="1">
              <a:spcBef>
                <a:spcPts val="0"/>
              </a:spcBef>
              <a:buFont typeface="Arial" pitchFamily="34" charset="0"/>
              <a:buChar char="•"/>
              <a:defRPr/>
            </a:pPr>
            <a:r>
              <a:rPr lang="en-US" dirty="0" smtClean="0"/>
              <a:t> Provider/staff satisfaction, and</a:t>
            </a:r>
          </a:p>
          <a:p>
            <a:pPr marL="264417" lvl="1" indent="-165261" eaLnBrk="1" hangingPunct="1">
              <a:spcBef>
                <a:spcPts val="0"/>
              </a:spcBef>
              <a:buFont typeface="Arial" pitchFamily="34" charset="0"/>
              <a:buChar char="•"/>
              <a:defRPr/>
            </a:pPr>
            <a:r>
              <a:rPr lang="en-US" dirty="0" smtClean="0"/>
              <a:t> Percentage of first-time-file claims returned.</a:t>
            </a:r>
          </a:p>
          <a:p>
            <a:pPr lvl="1" eaLnBrk="1" hangingPunct="1">
              <a:spcBef>
                <a:spcPts val="0"/>
              </a:spcBef>
              <a:defRPr/>
            </a:pPr>
            <a:endParaRPr lang="en-US" dirty="0" smtClean="0"/>
          </a:p>
          <a:p>
            <a:pPr eaLnBrk="1" hangingPunct="1">
              <a:spcBef>
                <a:spcPts val="0"/>
              </a:spcBef>
              <a:defRPr/>
            </a:pPr>
            <a:r>
              <a:rPr lang="en-US" dirty="0" smtClean="0"/>
              <a:t>The value gained from the evaluation must be weighed against the effort required to collect the data for the evaluation. Vendors should be questioned about data available for evaluation of planned process changes.</a:t>
            </a:r>
          </a:p>
        </p:txBody>
      </p:sp>
    </p:spTree>
    <p:extLst>
      <p:ext uri="{BB962C8B-B14F-4D97-AF65-F5344CB8AC3E}">
        <p14:creationId xmlns:p14="http://schemas.microsoft.com/office/powerpoint/2010/main" val="387390623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These references were used in this unit.</a:t>
            </a:r>
          </a:p>
        </p:txBody>
      </p:sp>
      <p:sp>
        <p:nvSpPr>
          <p:cNvPr id="8090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973D5CD-C1F3-4822-BA08-57D56A2E1799}" type="slidenum">
              <a:rPr lang="en-US" altLang="en-US"/>
              <a:pPr eaLnBrk="1" hangingPunct="1"/>
              <a:t>52</a:t>
            </a:fld>
            <a:endParaRPr lang="en-US" altLang="en-US"/>
          </a:p>
        </p:txBody>
      </p:sp>
    </p:spTree>
    <p:extLst>
      <p:ext uri="{BB962C8B-B14F-4D97-AF65-F5344CB8AC3E}">
        <p14:creationId xmlns:p14="http://schemas.microsoft.com/office/powerpoint/2010/main" val="4183309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91387E-F1F3-4196-9189-B0E3E3E8D6A8}" type="slidenum">
              <a:rPr lang="en-US" altLang="en-US"/>
              <a:pPr eaLnBrk="1" hangingPunct="1"/>
              <a:t>7</a:t>
            </a:fld>
            <a:endParaRPr lang="en-US" altLang="en-US"/>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err="1" smtClean="0">
                <a:latin typeface="Arial" panose="020B0604020202020204" pitchFamily="34" charset="0"/>
              </a:rPr>
              <a:t>Claes</a:t>
            </a:r>
            <a:r>
              <a:rPr lang="en-US" altLang="en-US" dirty="0" smtClean="0">
                <a:latin typeface="Arial" panose="020B0604020202020204" pitchFamily="34" charset="0"/>
              </a:rPr>
              <a:t> F Janssen conceptualized the Four Rooms Theory of Change, also called the 4-Room Apartment</a:t>
            </a:r>
            <a:r>
              <a:rPr lang="en-US" altLang="en-US" baseline="30000" dirty="0" smtClean="0">
                <a:latin typeface="Arial" panose="020B0604020202020204" pitchFamily="34" charset="0"/>
              </a:rPr>
              <a:t>1</a:t>
            </a:r>
            <a:r>
              <a:rPr lang="en-US" altLang="en-US" dirty="0" smtClean="0">
                <a:latin typeface="Arial" panose="020B0604020202020204" pitchFamily="34" charset="0"/>
              </a:rPr>
              <a:t>.  He discusses changes that are usually very negatively significant to a person. (Death or ending of an important relationship is the usual example, but this could also be something that has the perceived potential to change one’s life, including job changes, fear of loss of power, loss of importance, etc.).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When one of these significant changes occurs, the individual moves from the current content state into denial, then into a state of confusion, possible uncertainty about the future or about how the individual can deal with the situation.  Out of confusion, once the individual has worked through the confusion, comes growth and renewal, then once again, contentment comes. </a:t>
            </a:r>
          </a:p>
          <a:p>
            <a:pPr eaLnBrk="1" hangingPunct="1"/>
            <a:endParaRPr lang="en-US" altLang="en-US" dirty="0" smtClean="0">
              <a:latin typeface="Arial" panose="020B0604020202020204" pitchFamily="34" charset="0"/>
            </a:endParaRPr>
          </a:p>
          <a:p>
            <a:pPr eaLnBrk="1" hangingPunct="1"/>
            <a:r>
              <a:rPr lang="en-US" altLang="en-US" dirty="0" smtClean="0">
                <a:latin typeface="Arial" panose="020B0604020202020204" pitchFamily="34" charset="0"/>
              </a:rPr>
              <a:t>Simply put, at the end of every storm, fair weather returns.  It is important for people working in change management situations to understand that this is an individual process, likely dependent on how the individual perceives the change, i.e., how threatened (rational or not) the individual is.  Also, each individual moves through the state at his/her own pace.  Thus, when you approach a room of people, you will likely not know who perceives a possible threat or loss, and where in the process that person is.</a:t>
            </a:r>
          </a:p>
        </p:txBody>
      </p:sp>
    </p:spTree>
    <p:extLst>
      <p:ext uri="{BB962C8B-B14F-4D97-AF65-F5344CB8AC3E}">
        <p14:creationId xmlns:p14="http://schemas.microsoft.com/office/powerpoint/2010/main" val="12390247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E4E29B8-B69B-431E-9895-97F3BD4EF950}" type="slidenum">
              <a:rPr lang="en-US" altLang="en-US"/>
              <a:pPr eaLnBrk="1" hangingPunct="1"/>
              <a:t>8</a:t>
            </a:fld>
            <a:endParaRPr lang="en-US" altLang="en-US"/>
          </a:p>
        </p:txBody>
      </p:sp>
      <p:sp>
        <p:nvSpPr>
          <p:cNvPr id="56323"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xfrm>
            <a:off x="1090613" y="4416425"/>
            <a:ext cx="5218112" cy="4183063"/>
          </a:xfrm>
        </p:spPr>
        <p:txBody>
          <a:bodyPr/>
          <a:lstStyle/>
          <a:p>
            <a:pPr eaLnBrk="1" hangingPunct="1">
              <a:spcBef>
                <a:spcPts val="0"/>
              </a:spcBef>
              <a:defRPr/>
            </a:pPr>
            <a:r>
              <a:rPr lang="en-US" dirty="0" smtClean="0"/>
              <a:t>Many puzzle over the success and failure of Change Management efforts. One reason is that change management involves humans and organizations, i.e., complex situations with many different factors. </a:t>
            </a:r>
          </a:p>
          <a:p>
            <a:pPr eaLnBrk="1" hangingPunct="1">
              <a:spcBef>
                <a:spcPts val="0"/>
              </a:spcBef>
              <a:defRPr/>
            </a:pPr>
            <a:endParaRPr lang="en-US" dirty="0" smtClean="0"/>
          </a:p>
          <a:p>
            <a:pPr eaLnBrk="1" hangingPunct="1">
              <a:spcBef>
                <a:spcPts val="0"/>
              </a:spcBef>
              <a:defRPr/>
            </a:pPr>
            <a:r>
              <a:rPr lang="en-US" dirty="0" smtClean="0"/>
              <a:t>Some of these include:</a:t>
            </a:r>
          </a:p>
          <a:p>
            <a:pPr marL="615950" lvl="1" indent="-166688" eaLnBrk="1" hangingPunct="1">
              <a:spcBef>
                <a:spcPts val="0"/>
              </a:spcBef>
              <a:buFontTx/>
              <a:buChar char="•"/>
              <a:defRPr/>
            </a:pPr>
            <a:r>
              <a:rPr lang="en-US" dirty="0" smtClean="0"/>
              <a:t>Organizational constraints (lack of money or people with needed skills, or just enough people),</a:t>
            </a:r>
          </a:p>
          <a:p>
            <a:pPr marL="615950" lvl="1" indent="-166688" eaLnBrk="1" hangingPunct="1">
              <a:spcBef>
                <a:spcPts val="0"/>
              </a:spcBef>
              <a:buFontTx/>
              <a:buChar char="•"/>
              <a:defRPr/>
            </a:pPr>
            <a:r>
              <a:rPr lang="en-US" dirty="0" smtClean="0"/>
              <a:t>Management style (dictatorship versus democracy),</a:t>
            </a:r>
          </a:p>
          <a:p>
            <a:pPr marL="615950" lvl="1" indent="-166688" eaLnBrk="1" hangingPunct="1">
              <a:spcBef>
                <a:spcPts val="0"/>
              </a:spcBef>
              <a:buFontTx/>
              <a:buChar char="•"/>
              <a:defRPr/>
            </a:pPr>
            <a:r>
              <a:rPr lang="en-US" dirty="0" smtClean="0"/>
              <a:t>Organizational goals and departmental, division, and personal goals not necessarily in alignment,</a:t>
            </a:r>
          </a:p>
          <a:p>
            <a:pPr marL="615950" lvl="1" indent="-166688" eaLnBrk="1" hangingPunct="1">
              <a:spcBef>
                <a:spcPts val="0"/>
              </a:spcBef>
              <a:buFontTx/>
              <a:buChar char="•"/>
              <a:defRPr/>
            </a:pPr>
            <a:r>
              <a:rPr lang="en-US" dirty="0" smtClean="0"/>
              <a:t>Personalities, </a:t>
            </a:r>
          </a:p>
          <a:p>
            <a:pPr marL="615950" lvl="1" indent="-166688" eaLnBrk="1" hangingPunct="1">
              <a:spcBef>
                <a:spcPts val="0"/>
              </a:spcBef>
              <a:buFontTx/>
              <a:buChar char="•"/>
              <a:defRPr/>
            </a:pPr>
            <a:r>
              <a:rPr lang="en-US" dirty="0" smtClean="0"/>
              <a:t>Environmental factors (for example, new regulations that force change),</a:t>
            </a:r>
          </a:p>
          <a:p>
            <a:pPr marL="615950" lvl="1" indent="-166688" eaLnBrk="1" hangingPunct="1">
              <a:spcBef>
                <a:spcPts val="0"/>
              </a:spcBef>
              <a:buFontTx/>
              <a:buChar char="•"/>
              <a:defRPr/>
            </a:pPr>
            <a:r>
              <a:rPr lang="en-US" dirty="0" smtClean="0"/>
              <a:t>Etc.</a:t>
            </a:r>
          </a:p>
          <a:p>
            <a:pPr marL="449262" lvl="1" eaLnBrk="1" hangingPunct="1">
              <a:spcBef>
                <a:spcPts val="0"/>
              </a:spcBef>
              <a:defRPr/>
            </a:pPr>
            <a:endParaRPr lang="en-US" dirty="0" smtClean="0"/>
          </a:p>
          <a:p>
            <a:pPr eaLnBrk="1" hangingPunct="1">
              <a:spcBef>
                <a:spcPts val="0"/>
              </a:spcBef>
              <a:defRPr/>
            </a:pPr>
            <a:r>
              <a:rPr lang="en-US" dirty="0" smtClean="0"/>
              <a:t>In multi-factor situations, attribution of cause and effect is often challenging.  </a:t>
            </a:r>
          </a:p>
        </p:txBody>
      </p:sp>
    </p:spTree>
    <p:extLst>
      <p:ext uri="{BB962C8B-B14F-4D97-AF65-F5344CB8AC3E}">
        <p14:creationId xmlns:p14="http://schemas.microsoft.com/office/powerpoint/2010/main" val="4382406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A57D323-8B7C-4615-8DC3-090655A49517}" type="slidenum">
              <a:rPr lang="en-US" altLang="en-US"/>
              <a:pPr eaLnBrk="1" hangingPunct="1"/>
              <a:t>9</a:t>
            </a:fld>
            <a:endParaRPr lang="en-US" altLang="en-US"/>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Organizations </a:t>
            </a:r>
            <a:r>
              <a:rPr lang="en-US" altLang="en-US" sz="900" smtClean="0">
                <a:latin typeface="Arial" panose="020B0604020202020204" pitchFamily="34" charset="0"/>
              </a:rPr>
              <a:t>(governments, societies, processes, that are comprised of people)</a:t>
            </a:r>
            <a:r>
              <a:rPr lang="en-US" altLang="en-US" smtClean="0">
                <a:latin typeface="Arial" panose="020B0604020202020204" pitchFamily="34" charset="0"/>
              </a:rPr>
              <a:t> are living, changing biological systems. If you try to change the system, it will compensate. The behavior of the system and individuals in it is likely dependent on the organizational culture and level of trust in leadership and trust in colleagues.</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Mechanistic tools like quantitative measurement, science and engineering are valuable in providing information for better decision making and managing and must be used in the context of an understanding of the natural system. However, such reductionist treatment rarely explains the whole.</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547514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0750" eaLnBrk="0" hangingPunct="0">
              <a:defRPr>
                <a:solidFill>
                  <a:schemeClr val="tx1"/>
                </a:solidFill>
                <a:latin typeface="Arial" panose="020B0604020202020204" pitchFamily="34" charset="0"/>
              </a:defRPr>
            </a:lvl1pPr>
            <a:lvl2pPr marL="742950" indent="-285750" defTabSz="920750" eaLnBrk="0" hangingPunct="0">
              <a:defRPr>
                <a:solidFill>
                  <a:schemeClr val="tx1"/>
                </a:solidFill>
                <a:latin typeface="Arial" panose="020B0604020202020204" pitchFamily="34" charset="0"/>
              </a:defRPr>
            </a:lvl2pPr>
            <a:lvl3pPr marL="1143000" indent="-228600" defTabSz="920750" eaLnBrk="0" hangingPunct="0">
              <a:defRPr>
                <a:solidFill>
                  <a:schemeClr val="tx1"/>
                </a:solidFill>
                <a:latin typeface="Arial" panose="020B0604020202020204" pitchFamily="34" charset="0"/>
              </a:defRPr>
            </a:lvl3pPr>
            <a:lvl4pPr marL="1600200" indent="-228600" defTabSz="920750" eaLnBrk="0" hangingPunct="0">
              <a:defRPr>
                <a:solidFill>
                  <a:schemeClr val="tx1"/>
                </a:solidFill>
                <a:latin typeface="Arial" panose="020B0604020202020204" pitchFamily="34" charset="0"/>
              </a:defRPr>
            </a:lvl4pPr>
            <a:lvl5pPr marL="2057400" indent="-228600" defTabSz="920750" eaLnBrk="0" hangingPunct="0">
              <a:defRPr>
                <a:solidFill>
                  <a:schemeClr val="tx1"/>
                </a:solidFill>
                <a:latin typeface="Arial" panose="020B0604020202020204" pitchFamily="34" charset="0"/>
              </a:defRPr>
            </a:lvl5pPr>
            <a:lvl6pPr marL="2514600" indent="-228600" defTabSz="920750" eaLnBrk="0" fontAlgn="base" hangingPunct="0">
              <a:spcBef>
                <a:spcPct val="0"/>
              </a:spcBef>
              <a:spcAft>
                <a:spcPct val="0"/>
              </a:spcAft>
              <a:defRPr>
                <a:solidFill>
                  <a:schemeClr val="tx1"/>
                </a:solidFill>
                <a:latin typeface="Arial" panose="020B0604020202020204" pitchFamily="34" charset="0"/>
              </a:defRPr>
            </a:lvl6pPr>
            <a:lvl7pPr marL="2971800" indent="-228600" defTabSz="920750" eaLnBrk="0" fontAlgn="base" hangingPunct="0">
              <a:spcBef>
                <a:spcPct val="0"/>
              </a:spcBef>
              <a:spcAft>
                <a:spcPct val="0"/>
              </a:spcAft>
              <a:defRPr>
                <a:solidFill>
                  <a:schemeClr val="tx1"/>
                </a:solidFill>
                <a:latin typeface="Arial" panose="020B0604020202020204" pitchFamily="34" charset="0"/>
              </a:defRPr>
            </a:lvl7pPr>
            <a:lvl8pPr marL="3429000" indent="-228600" defTabSz="920750" eaLnBrk="0" fontAlgn="base" hangingPunct="0">
              <a:spcBef>
                <a:spcPct val="0"/>
              </a:spcBef>
              <a:spcAft>
                <a:spcPct val="0"/>
              </a:spcAft>
              <a:defRPr>
                <a:solidFill>
                  <a:schemeClr val="tx1"/>
                </a:solidFill>
                <a:latin typeface="Arial" panose="020B0604020202020204" pitchFamily="34" charset="0"/>
              </a:defRPr>
            </a:lvl8pPr>
            <a:lvl9pPr marL="3886200" indent="-228600" defTabSz="92075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A40CB26-6EF5-4B95-92D2-BA1B9568865A}" type="slidenum">
              <a:rPr lang="en-US" altLang="en-US"/>
              <a:pPr eaLnBrk="1" hangingPunct="1"/>
              <a:t>10</a:t>
            </a:fld>
            <a:endParaRPr lang="en-US" altLang="en-US"/>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rPr>
              <a:t>Change happens through individual choice and freedom, not through top-down control or coercion. This is not a statement that all organizations should be democracies. As we saw in unit 7, there are many different leadership styles ranging from one person making all the decisions to group decisions. What Key Concept 3 is saying is that it is imperative that every person’s right to choose at some level be respected. The choice may be whether or not to be part of the effort, whether or not to provide input, or in an extreme case, whether or not to continue working at an organization.  Key Concept 3 does not say that everything is the employee’s choice, this is usually not feasible. But, change leaders should be clear about what choices employees have and should respect those choices.</a:t>
            </a:r>
          </a:p>
        </p:txBody>
      </p:sp>
    </p:spTree>
    <p:extLst>
      <p:ext uri="{BB962C8B-B14F-4D97-AF65-F5344CB8AC3E}">
        <p14:creationId xmlns:p14="http://schemas.microsoft.com/office/powerpoint/2010/main" val="2942055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63420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54747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40539948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609600" y="1600201"/>
            <a:ext cx="53848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6197600" y="1600200"/>
            <a:ext cx="5384800" cy="21859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Content Placeholder 4"/>
          <p:cNvSpPr>
            <a:spLocks noGrp="1"/>
          </p:cNvSpPr>
          <p:nvPr>
            <p:ph sz="quarter" idx="3"/>
          </p:nvPr>
        </p:nvSpPr>
        <p:spPr>
          <a:xfrm>
            <a:off x="6197600" y="3938589"/>
            <a:ext cx="5384800" cy="218757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fld id="{2ACC33BB-6A8D-4F11-A539-12C825990D58}" type="slidenum">
              <a:rPr lang="en-US" altLang="en-US"/>
              <a:pPr/>
              <a:t>‹#›</a:t>
            </a:fld>
            <a:endParaRPr lang="en-US" altLang="en-US"/>
          </a:p>
        </p:txBody>
      </p:sp>
    </p:spTree>
    <p:extLst>
      <p:ext uri="{BB962C8B-B14F-4D97-AF65-F5344CB8AC3E}">
        <p14:creationId xmlns:p14="http://schemas.microsoft.com/office/powerpoint/2010/main" val="39519485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dirty="0" smtClean="0"/>
              <a:t>Click to edit Master title style</a:t>
            </a:r>
            <a:endParaRPr lang="en-US" dirty="0"/>
          </a:p>
        </p:txBody>
      </p:sp>
      <p:sp>
        <p:nvSpPr>
          <p:cNvPr id="3" name="Text Placeholder 2"/>
          <p:cNvSpPr>
            <a:spLocks noGrp="1"/>
          </p:cNvSpPr>
          <p:nvPr>
            <p:ph type="body" sz="half" idx="1"/>
          </p:nvPr>
        </p:nvSpPr>
        <p:spPr>
          <a:xfrm>
            <a:off x="609600" y="1600201"/>
            <a:ext cx="53848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lipArt Placeholder 3"/>
          <p:cNvSpPr>
            <a:spLocks noGrp="1"/>
          </p:cNvSpPr>
          <p:nvPr>
            <p:ph type="clipArt" sz="half" idx="2"/>
          </p:nvPr>
        </p:nvSpPr>
        <p:spPr>
          <a:xfrm>
            <a:off x="6197600" y="1600201"/>
            <a:ext cx="5384800" cy="4525963"/>
          </a:xfrm>
        </p:spPr>
        <p:txBody>
          <a:bodyPr/>
          <a:lstStyle/>
          <a:p>
            <a:pPr lvl="0"/>
            <a:endParaRPr lang="en-US" noProof="0" dirty="0" smtClean="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13B39897-92F9-4F6D-A546-1974A74557B6}" type="slidenum">
              <a:rPr lang="en-US" altLang="en-US"/>
              <a:pPr/>
              <a:t>‹#›</a:t>
            </a:fld>
            <a:endParaRPr lang="en-US" altLang="en-US"/>
          </a:p>
        </p:txBody>
      </p:sp>
    </p:spTree>
    <p:extLst>
      <p:ext uri="{BB962C8B-B14F-4D97-AF65-F5344CB8AC3E}">
        <p14:creationId xmlns:p14="http://schemas.microsoft.com/office/powerpoint/2010/main" val="15421835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053004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31539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624845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E0A98D-61AC-469E-BBF4-AF65E6B1AD99}" type="datetimeFigureOut">
              <a:rPr lang="en-US" smtClean="0"/>
              <a:t>12/13/2020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242830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E0A98D-61AC-469E-BBF4-AF65E6B1AD99}" type="datetimeFigureOut">
              <a:rPr lang="en-US" smtClean="0"/>
              <a:t>12/13/2020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921914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E0A98D-61AC-469E-BBF4-AF65E6B1AD99}" type="datetimeFigureOut">
              <a:rPr lang="en-US" smtClean="0"/>
              <a:t>12/13/2020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70177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3088857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26911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E0A98D-61AC-469E-BBF4-AF65E6B1AD99}" type="datetimeFigureOut">
              <a:rPr lang="en-US" smtClean="0"/>
              <a:t>12/13/2020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47DA7-290F-486C-A2E7-9B52C60ADD7E}" type="slidenum">
              <a:rPr lang="en-US" smtClean="0"/>
              <a:t>‹#›</a:t>
            </a:fld>
            <a:endParaRPr lang="en-US"/>
          </a:p>
        </p:txBody>
      </p:sp>
    </p:spTree>
    <p:extLst>
      <p:ext uri="{BB962C8B-B14F-4D97-AF65-F5344CB8AC3E}">
        <p14:creationId xmlns:p14="http://schemas.microsoft.com/office/powerpoint/2010/main" val="2719673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tags" Target="../tags/tag9.xml"/><Relationship Id="rId5" Type="http://schemas.openxmlformats.org/officeDocument/2006/relationships/image" Target="../media/image2.wmf"/><Relationship Id="rId4" Type="http://schemas.openxmlformats.org/officeDocument/2006/relationships/image" Target="../media/image1.w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3.wmf"/></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tags" Target="../tags/tag13.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4.xml"/><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7.xml"/><Relationship Id="rId4" Type="http://schemas.openxmlformats.org/officeDocument/2006/relationships/image" Target="../media/image7.wm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3.xml"/><Relationship Id="rId4" Type="http://schemas.openxmlformats.org/officeDocument/2006/relationships/image" Target="../media/image8.jpe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6.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xml"/><Relationship Id="rId1" Type="http://schemas.openxmlformats.org/officeDocument/2006/relationships/tags" Target="../tags/tag4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9.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46.xml"/><Relationship Id="rId4" Type="http://schemas.openxmlformats.org/officeDocument/2006/relationships/image" Target="../media/image10.jpe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7.xml"/><Relationship Id="rId4" Type="http://schemas.openxmlformats.org/officeDocument/2006/relationships/image" Target="../media/image11.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51.xml"/><Relationship Id="rId4" Type="http://schemas.openxmlformats.org/officeDocument/2006/relationships/hyperlink" Target="Reproduced%20from%20http:/www.claesjanssen.com/four-rooms/about-the-four-rooms-of-change/index.shtml"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mtClean="0"/>
              <a:t>Unit </a:t>
            </a:r>
            <a:r>
              <a:rPr lang="en-US" smtClean="0"/>
              <a:t>11: </a:t>
            </a:r>
            <a:r>
              <a:rPr lang="en-US" dirty="0"/>
              <a:t>Leading and Facilitating Change </a:t>
            </a:r>
          </a:p>
        </p:txBody>
      </p:sp>
      <p:sp>
        <p:nvSpPr>
          <p:cNvPr id="3" name="Subtitle 2"/>
          <p:cNvSpPr>
            <a:spLocks noGrp="1"/>
          </p:cNvSpPr>
          <p:nvPr>
            <p:ph type="subTitle" idx="1"/>
          </p:nvPr>
        </p:nvSpPr>
        <p:spPr>
          <a:xfrm>
            <a:off x="1524000" y="4229835"/>
            <a:ext cx="9144000" cy="1655762"/>
          </a:xfrm>
        </p:spPr>
        <p:txBody>
          <a:bodyPr/>
          <a:lstStyle/>
          <a:p>
            <a:r>
              <a:rPr lang="en-US" dirty="0" smtClean="0"/>
              <a:t>Slides compiled by Dr. </a:t>
            </a:r>
            <a:r>
              <a:rPr lang="en-US" dirty="0" err="1" smtClean="0"/>
              <a:t>Shahriar</a:t>
            </a:r>
            <a:endParaRPr lang="en-US" dirty="0"/>
          </a:p>
        </p:txBody>
      </p:sp>
    </p:spTree>
    <p:extLst>
      <p:ext uri="{BB962C8B-B14F-4D97-AF65-F5344CB8AC3E}">
        <p14:creationId xmlns:p14="http://schemas.microsoft.com/office/powerpoint/2010/main" val="14897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algn="l" eaLnBrk="1" hangingPunct="1"/>
            <a:r>
              <a:rPr lang="en-US" altLang="en-US" smtClean="0"/>
              <a:t>Key Concept 3:</a:t>
            </a:r>
          </a:p>
        </p:txBody>
      </p:sp>
      <p:pic>
        <p:nvPicPr>
          <p:cNvPr id="24579" name="Picture 5" descr="graphic image of a person at a crossroads, i.e., the individual is making a decision which way to go. "/>
          <p:cNvPicPr>
            <a:picLocks noChangeAspect="1" noChangeArrowheads="1"/>
          </p:cNvPicPr>
          <p:nvPr/>
        </p:nvPicPr>
        <p:blipFill>
          <a:blip r:embed="rId4"/>
          <a:srcRect/>
          <a:stretch>
            <a:fillRect/>
          </a:stretch>
        </p:blipFill>
        <p:spPr bwMode="auto">
          <a:xfrm>
            <a:off x="2136776" y="2497519"/>
            <a:ext cx="2847975" cy="2859088"/>
          </a:xfrm>
          <a:prstGeom prst="rect">
            <a:avLst/>
          </a:prstGeom>
          <a:ln>
            <a:noFill/>
          </a:ln>
          <a:effectLst>
            <a:outerShdw blurRad="292100" dist="139700" dir="2700000" algn="tl" rotWithShape="0">
              <a:srgbClr val="333333">
                <a:alpha val="65000"/>
              </a:srgbClr>
            </a:outerShdw>
          </a:effectLst>
        </p:spPr>
      </p:pic>
      <p:grpSp>
        <p:nvGrpSpPr>
          <p:cNvPr id="24580" name="Group 1" descr="graphic image of a large person leaning over a table. The person is moving smaller figures around like game pieces, i.e., the decisions are meing made from the top. There is a big red X over the picture indicating that situations where individuals can not make choices are undesirable."/>
          <p:cNvGrpSpPr>
            <a:grpSpLocks/>
          </p:cNvGrpSpPr>
          <p:nvPr/>
        </p:nvGrpSpPr>
        <p:grpSpPr bwMode="auto">
          <a:xfrm>
            <a:off x="6629401" y="2649538"/>
            <a:ext cx="3648075" cy="3195638"/>
            <a:chOff x="4800600" y="2971800"/>
            <a:chExt cx="3648075" cy="3195638"/>
          </a:xfrm>
        </p:grpSpPr>
        <p:pic>
          <p:nvPicPr>
            <p:cNvPr id="24582" name="Picture 4"/>
            <p:cNvPicPr>
              <a:picLocks noChangeAspect="1" noChangeArrowheads="1"/>
            </p:cNvPicPr>
            <p:nvPr/>
          </p:nvPicPr>
          <p:blipFill>
            <a:blip r:embed="rId5"/>
            <a:srcRect/>
            <a:stretch>
              <a:fillRect/>
            </a:stretch>
          </p:blipFill>
          <p:spPr bwMode="auto">
            <a:xfrm>
              <a:off x="5029200" y="3276600"/>
              <a:ext cx="3419475" cy="2501900"/>
            </a:xfrm>
            <a:prstGeom prst="rect">
              <a:avLst/>
            </a:prstGeom>
            <a:ln>
              <a:noFill/>
            </a:ln>
            <a:effectLst>
              <a:outerShdw blurRad="292100" dist="139700" dir="2700000" algn="tl" rotWithShape="0">
                <a:srgbClr val="333333">
                  <a:alpha val="65000"/>
                </a:srgbClr>
              </a:outerShdw>
            </a:effectLst>
          </p:spPr>
        </p:pic>
        <p:sp>
          <p:nvSpPr>
            <p:cNvPr id="24583" name="AutoShape 6"/>
            <p:cNvSpPr>
              <a:spLocks noChangeArrowheads="1"/>
            </p:cNvSpPr>
            <p:nvPr/>
          </p:nvSpPr>
          <p:spPr bwMode="auto">
            <a:xfrm>
              <a:off x="4800600" y="2971800"/>
              <a:ext cx="3511550" cy="3195638"/>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7966" y="17058"/>
                  </a:moveTo>
                  <a:cubicBezTo>
                    <a:pt x="19480" y="15325"/>
                    <a:pt x="20315" y="13101"/>
                    <a:pt x="20315" y="10800"/>
                  </a:cubicBezTo>
                  <a:cubicBezTo>
                    <a:pt x="20315" y="5545"/>
                    <a:pt x="16054" y="1285"/>
                    <a:pt x="10800" y="1285"/>
                  </a:cubicBezTo>
                  <a:cubicBezTo>
                    <a:pt x="8498" y="1284"/>
                    <a:pt x="6274" y="2119"/>
                    <a:pt x="4541" y="3633"/>
                  </a:cubicBezTo>
                  <a:lnTo>
                    <a:pt x="17966" y="17058"/>
                  </a:lnTo>
                  <a:close/>
                  <a:moveTo>
                    <a:pt x="3633" y="4541"/>
                  </a:moveTo>
                  <a:cubicBezTo>
                    <a:pt x="2119" y="6274"/>
                    <a:pt x="1285" y="8498"/>
                    <a:pt x="1285" y="10799"/>
                  </a:cubicBezTo>
                  <a:cubicBezTo>
                    <a:pt x="1285" y="16054"/>
                    <a:pt x="5545" y="20315"/>
                    <a:pt x="10800" y="20315"/>
                  </a:cubicBezTo>
                  <a:cubicBezTo>
                    <a:pt x="13101" y="20315"/>
                    <a:pt x="15325" y="19480"/>
                    <a:pt x="17058" y="17966"/>
                  </a:cubicBezTo>
                  <a:lnTo>
                    <a:pt x="3633" y="4541"/>
                  </a:lnTo>
                  <a:close/>
                </a:path>
              </a:pathLst>
            </a:custGeom>
            <a:solidFill>
              <a:srgbClr val="CC3300"/>
            </a:solidFill>
            <a:ln w="9525">
              <a:solidFill>
                <a:srgbClr val="CC3300"/>
              </a:solidFill>
              <a:miter lim="800000"/>
              <a:headEnd/>
              <a:tailEnd/>
            </a:ln>
          </p:spPr>
          <p:txBody>
            <a:bodyPr wrap="none" anchor="ctr"/>
            <a:lstStyle/>
            <a:p>
              <a:endParaRPr lang="en-US"/>
            </a:p>
          </p:txBody>
        </p:sp>
      </p:grpSp>
      <p:sp>
        <p:nvSpPr>
          <p:cNvPr id="24581" name="Text Box 7"/>
          <p:cNvSpPr txBox="1">
            <a:spLocks noChangeArrowheads="1"/>
          </p:cNvSpPr>
          <p:nvPr/>
        </p:nvSpPr>
        <p:spPr bwMode="auto">
          <a:xfrm>
            <a:off x="1965326" y="1560513"/>
            <a:ext cx="82454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US" altLang="en-US" sz="2800"/>
              <a:t>Change happens through individual choice and freedom not through top-down control or coercion. </a:t>
            </a:r>
          </a:p>
        </p:txBody>
      </p:sp>
      <p:sp>
        <p:nvSpPr>
          <p:cNvPr id="2" name="Rectangle 1"/>
          <p:cNvSpPr/>
          <p:nvPr/>
        </p:nvSpPr>
        <p:spPr>
          <a:xfrm>
            <a:off x="1616075" y="5455334"/>
            <a:ext cx="5927725" cy="923330"/>
          </a:xfrm>
          <a:prstGeom prst="rect">
            <a:avLst/>
          </a:prstGeom>
        </p:spPr>
        <p:txBody>
          <a:bodyPr wrap="square">
            <a:spAutoFit/>
          </a:bodyPr>
          <a:lstStyle/>
          <a:p>
            <a:r>
              <a:rPr lang="en-US" altLang="en-US" dirty="0"/>
              <a:t>it is imperative that every person’s right to choose at some level be respected, not to say that everything is the employee’s choice</a:t>
            </a:r>
            <a:endParaRPr lang="en-US" dirty="0"/>
          </a:p>
        </p:txBody>
      </p:sp>
    </p:spTree>
    <p:custDataLst>
      <p:tags r:id="rId1"/>
    </p:custDataLst>
    <p:extLst>
      <p:ext uri="{BB962C8B-B14F-4D97-AF65-F5344CB8AC3E}">
        <p14:creationId xmlns:p14="http://schemas.microsoft.com/office/powerpoint/2010/main" val="2172752327"/>
      </p:ext>
    </p:extLst>
  </p:cSld>
  <p:clrMapOvr>
    <a:masterClrMapping/>
  </p:clrMapOvr>
  <p:transition advTm="6313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algn="l" eaLnBrk="1" hangingPunct="1"/>
            <a:r>
              <a:rPr lang="en-US" altLang="en-US" smtClean="0"/>
              <a:t>Key Concept 4: </a:t>
            </a:r>
          </a:p>
        </p:txBody>
      </p:sp>
      <p:pic>
        <p:nvPicPr>
          <p:cNvPr id="25603" name="Picture 4" descr="A line drawing (outline) of a human showing the digestive tract whith food moving down it.  The graphic depicts the statement &quot;systems run best when designed to run downhill&quot;."/>
          <p:cNvPicPr>
            <a:picLocks noChangeAspect="1" noChangeArrowheads="1"/>
          </p:cNvPicPr>
          <p:nvPr/>
        </p:nvPicPr>
        <p:blipFill>
          <a:blip r:embed="rId4"/>
          <a:srcRect/>
          <a:stretch>
            <a:fillRect/>
          </a:stretch>
        </p:blipFill>
        <p:spPr bwMode="auto">
          <a:xfrm>
            <a:off x="1752600" y="1672558"/>
            <a:ext cx="4038600" cy="3570288"/>
          </a:xfrm>
          <a:prstGeom prst="rect">
            <a:avLst/>
          </a:prstGeom>
          <a:ln>
            <a:noFill/>
          </a:ln>
          <a:effectLst>
            <a:outerShdw blurRad="292100" dist="139700" dir="2700000" algn="tl" rotWithShape="0">
              <a:srgbClr val="333333">
                <a:alpha val="65000"/>
              </a:srgbClr>
            </a:outerShdw>
          </a:effectLst>
        </p:spPr>
      </p:pic>
      <p:sp>
        <p:nvSpPr>
          <p:cNvPr id="25604" name="Text Box 5"/>
          <p:cNvSpPr txBox="1">
            <a:spLocks noChangeArrowheads="1"/>
          </p:cNvSpPr>
          <p:nvPr/>
        </p:nvSpPr>
        <p:spPr bwMode="auto">
          <a:xfrm>
            <a:off x="6248400" y="1487742"/>
            <a:ext cx="385445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000" dirty="0"/>
              <a:t>John Gall, MD in his 1970’s book </a:t>
            </a:r>
            <a:r>
              <a:rPr lang="en-US" altLang="en-US" sz="2000" i="1" dirty="0"/>
              <a:t>Systemantics</a:t>
            </a:r>
            <a:r>
              <a:rPr lang="en-US" altLang="en-US" sz="2000" baseline="30000" dirty="0"/>
              <a:t>2</a:t>
            </a:r>
            <a:r>
              <a:rPr lang="en-US" altLang="en-US" sz="2000" dirty="0"/>
              <a:t> said it most insightfully: Systems run best when designed to run downhill.</a:t>
            </a:r>
          </a:p>
          <a:p>
            <a:pPr eaLnBrk="1" hangingPunct="1"/>
            <a:endParaRPr lang="en-US" altLang="en-US" sz="2000" dirty="0"/>
          </a:p>
        </p:txBody>
      </p:sp>
      <p:sp>
        <p:nvSpPr>
          <p:cNvPr id="2" name="Rectangle 1"/>
          <p:cNvSpPr/>
          <p:nvPr/>
        </p:nvSpPr>
        <p:spPr>
          <a:xfrm>
            <a:off x="6284976" y="2972487"/>
            <a:ext cx="3429000" cy="923330"/>
          </a:xfrm>
          <a:prstGeom prst="rect">
            <a:avLst/>
          </a:prstGeom>
        </p:spPr>
        <p:txBody>
          <a:bodyPr wrap="square">
            <a:spAutoFit/>
          </a:bodyPr>
          <a:lstStyle/>
          <a:p>
            <a:r>
              <a:rPr lang="en-US" altLang="en-US" dirty="0"/>
              <a:t>People will do things if they are easy. Processes that require extra steps are less likely to be followed</a:t>
            </a:r>
            <a:endParaRPr lang="en-US" dirty="0"/>
          </a:p>
        </p:txBody>
      </p:sp>
      <p:sp>
        <p:nvSpPr>
          <p:cNvPr id="3" name="Rectangle 2"/>
          <p:cNvSpPr/>
          <p:nvPr/>
        </p:nvSpPr>
        <p:spPr>
          <a:xfrm>
            <a:off x="6321552" y="4267200"/>
            <a:ext cx="4041648" cy="1754326"/>
          </a:xfrm>
          <a:prstGeom prst="rect">
            <a:avLst/>
          </a:prstGeom>
        </p:spPr>
        <p:txBody>
          <a:bodyPr wrap="square">
            <a:spAutoFit/>
          </a:bodyPr>
          <a:lstStyle/>
          <a:p>
            <a:r>
              <a:rPr lang="en-US" altLang="en-US" dirty="0"/>
              <a:t>For example, asking staff to manually write down or note each hypertension patient for a quality improvement project is hard; versus pulling the list from the data that are captured during the visit, which is easy</a:t>
            </a:r>
            <a:endParaRPr lang="en-US" dirty="0"/>
          </a:p>
        </p:txBody>
      </p:sp>
    </p:spTree>
    <p:custDataLst>
      <p:tags r:id="rId1"/>
    </p:custDataLst>
    <p:extLst>
      <p:ext uri="{BB962C8B-B14F-4D97-AF65-F5344CB8AC3E}">
        <p14:creationId xmlns:p14="http://schemas.microsoft.com/office/powerpoint/2010/main" val="1214277906"/>
      </p:ext>
    </p:extLst>
  </p:cSld>
  <p:clrMapOvr>
    <a:masterClrMapping/>
  </p:clrMapOvr>
  <p:transition advTm="50339"/>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pPr algn="l" eaLnBrk="1" hangingPunct="1"/>
            <a:r>
              <a:rPr lang="en-US" altLang="en-US" smtClean="0"/>
              <a:t>Key Concept 4 Example:</a:t>
            </a:r>
          </a:p>
        </p:txBody>
      </p:sp>
      <p:pic>
        <p:nvPicPr>
          <p:cNvPr id="26627" name="Picture 5" descr="Photograph of stepping stones through a garden."/>
          <p:cNvPicPr>
            <a:picLocks noChangeAspect="1" noChangeArrowheads="1"/>
          </p:cNvPicPr>
          <p:nvPr/>
        </p:nvPicPr>
        <p:blipFill>
          <a:blip r:embed="rId4"/>
          <a:srcRect/>
          <a:stretch>
            <a:fillRect/>
          </a:stretch>
        </p:blipFill>
        <p:spPr bwMode="auto">
          <a:xfrm>
            <a:off x="2057400" y="2209800"/>
            <a:ext cx="4419600" cy="2941638"/>
          </a:xfrm>
          <a:prstGeom prst="rect">
            <a:avLst/>
          </a:prstGeom>
          <a:ln>
            <a:noFill/>
          </a:ln>
          <a:effectLst>
            <a:outerShdw blurRad="292100" dist="139700" dir="2700000" algn="tl" rotWithShape="0">
              <a:srgbClr val="333333">
                <a:alpha val="65000"/>
              </a:srgbClr>
            </a:outerShdw>
          </a:effectLst>
        </p:spPr>
      </p:pic>
      <p:sp>
        <p:nvSpPr>
          <p:cNvPr id="26628" name="Text Box 6"/>
          <p:cNvSpPr txBox="1">
            <a:spLocks noChangeArrowheads="1"/>
          </p:cNvSpPr>
          <p:nvPr/>
        </p:nvSpPr>
        <p:spPr bwMode="auto">
          <a:xfrm>
            <a:off x="6781801" y="2743200"/>
            <a:ext cx="32162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a:t>Sure, walk in my garden !</a:t>
            </a:r>
          </a:p>
        </p:txBody>
      </p:sp>
    </p:spTree>
    <p:custDataLst>
      <p:tags r:id="rId1"/>
    </p:custDataLst>
    <p:extLst>
      <p:ext uri="{BB962C8B-B14F-4D97-AF65-F5344CB8AC3E}">
        <p14:creationId xmlns:p14="http://schemas.microsoft.com/office/powerpoint/2010/main" val="238274997"/>
      </p:ext>
    </p:extLst>
  </p:cSld>
  <p:clrMapOvr>
    <a:masterClrMapping/>
  </p:clrMapOvr>
  <p:transition advTm="10893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eaLnBrk="1" hangingPunct="1"/>
            <a:r>
              <a:rPr lang="en-US" altLang="en-US" smtClean="0"/>
              <a:t>Key Concept 5:</a:t>
            </a:r>
          </a:p>
        </p:txBody>
      </p:sp>
      <p:sp>
        <p:nvSpPr>
          <p:cNvPr id="27651" name="Rectangle 3"/>
          <p:cNvSpPr>
            <a:spLocks noGrp="1" noChangeArrowheads="1"/>
          </p:cNvSpPr>
          <p:nvPr>
            <p:ph type="body" idx="1"/>
          </p:nvPr>
        </p:nvSpPr>
        <p:spPr/>
        <p:txBody>
          <a:bodyPr/>
          <a:lstStyle/>
          <a:p>
            <a:pPr eaLnBrk="1" hangingPunct="1">
              <a:lnSpc>
                <a:spcPct val="90000"/>
              </a:lnSpc>
            </a:pPr>
            <a:r>
              <a:rPr lang="en-US" altLang="en-US" smtClean="0"/>
              <a:t>Change starts with a deeply meaningful purpose</a:t>
            </a:r>
          </a:p>
          <a:p>
            <a:pPr eaLnBrk="1" hangingPunct="1">
              <a:lnSpc>
                <a:spcPct val="90000"/>
              </a:lnSpc>
            </a:pPr>
            <a:r>
              <a:rPr lang="en-US" altLang="en-US" smtClean="0"/>
              <a:t>Which of the following would you rather be a part of?</a:t>
            </a:r>
          </a:p>
          <a:p>
            <a:pPr lvl="1" eaLnBrk="1" hangingPunct="1">
              <a:lnSpc>
                <a:spcPct val="90000"/>
              </a:lnSpc>
            </a:pPr>
            <a:r>
              <a:rPr lang="en-US" altLang="en-US" smtClean="0"/>
              <a:t>Getting a system in production</a:t>
            </a:r>
          </a:p>
          <a:p>
            <a:pPr lvl="1" eaLnBrk="1" hangingPunct="1">
              <a:lnSpc>
                <a:spcPct val="90000"/>
              </a:lnSpc>
            </a:pPr>
            <a:r>
              <a:rPr lang="en-US" altLang="en-US" smtClean="0"/>
              <a:t>Implementing a system so your practice would get the Meaningful Use incentives</a:t>
            </a:r>
          </a:p>
          <a:p>
            <a:pPr lvl="1" eaLnBrk="1" hangingPunct="1">
              <a:lnSpc>
                <a:spcPct val="90000"/>
              </a:lnSpc>
            </a:pPr>
            <a:r>
              <a:rPr lang="en-US" altLang="en-US" smtClean="0"/>
              <a:t>Using health IT to improve the health or your patients</a:t>
            </a:r>
          </a:p>
        </p:txBody>
      </p:sp>
    </p:spTree>
    <p:custDataLst>
      <p:tags r:id="rId1"/>
    </p:custDataLst>
    <p:extLst>
      <p:ext uri="{BB962C8B-B14F-4D97-AF65-F5344CB8AC3E}">
        <p14:creationId xmlns:p14="http://schemas.microsoft.com/office/powerpoint/2010/main" val="2058726071"/>
      </p:ext>
    </p:extLst>
  </p:cSld>
  <p:clrMapOvr>
    <a:masterClrMapping/>
  </p:clrMapOvr>
  <p:transition advTm="35959"/>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981200" y="274638"/>
            <a:ext cx="8229600" cy="944562"/>
          </a:xfrm>
        </p:spPr>
        <p:txBody>
          <a:bodyPr/>
          <a:lstStyle/>
          <a:p>
            <a:pPr algn="l" eaLnBrk="1" hangingPunct="1"/>
            <a:r>
              <a:rPr lang="en-US" altLang="en-US" sz="4000"/>
              <a:t>Key Concept 6:</a:t>
            </a:r>
          </a:p>
        </p:txBody>
      </p:sp>
      <p:sp>
        <p:nvSpPr>
          <p:cNvPr id="28675" name="Rectangle 3"/>
          <p:cNvSpPr>
            <a:spLocks noGrp="1" noChangeArrowheads="1"/>
          </p:cNvSpPr>
          <p:nvPr>
            <p:ph type="body" sz="half" idx="1"/>
          </p:nvPr>
        </p:nvSpPr>
        <p:spPr>
          <a:xfrm>
            <a:off x="6019800" y="2362200"/>
            <a:ext cx="4343400" cy="2667000"/>
          </a:xfrm>
          <a:solidFill>
            <a:srgbClr val="FFFFCC"/>
          </a:solidFill>
        </p:spPr>
        <p:txBody>
          <a:bodyPr/>
          <a:lstStyle/>
          <a:p>
            <a:pPr marL="0" indent="0">
              <a:buNone/>
            </a:pPr>
            <a:r>
              <a:rPr lang="en-US" altLang="en-US" sz="2000"/>
              <a:t>Make and keep the gap between “as is” current reality and “to be” vision visible, and talk about it at every opportunity.  </a:t>
            </a:r>
          </a:p>
          <a:p>
            <a:pPr marL="0" indent="0">
              <a:buNone/>
            </a:pPr>
            <a:endParaRPr lang="en-US" altLang="en-US" sz="2000"/>
          </a:p>
          <a:p>
            <a:pPr marL="0" indent="0">
              <a:buNone/>
            </a:pPr>
            <a:r>
              <a:rPr lang="en-US" altLang="en-US" sz="2000"/>
              <a:t>Making gaps visible maintains a “creative tension” as Peter Senge calls it, that motivates forward progress. </a:t>
            </a:r>
          </a:p>
        </p:txBody>
      </p:sp>
      <p:pic>
        <p:nvPicPr>
          <p:cNvPr id="28676" name="Picture 7" descr="Picture of a hand stretching a rubber band."/>
          <p:cNvPicPr>
            <a:picLocks noChangeAspect="1" noChangeArrowheads="1"/>
          </p:cNvPicPr>
          <p:nvPr/>
        </p:nvPicPr>
        <p:blipFill>
          <a:blip r:embed="rId4"/>
          <a:srcRect/>
          <a:stretch>
            <a:fillRect/>
          </a:stretch>
        </p:blipFill>
        <p:spPr bwMode="auto">
          <a:xfrm>
            <a:off x="1905000" y="2362200"/>
            <a:ext cx="3733800" cy="2484438"/>
          </a:xfrm>
          <a:prstGeom prst="rect">
            <a:avLst/>
          </a:prstGeom>
          <a:ln>
            <a:noFill/>
          </a:ln>
          <a:effectLst>
            <a:outerShdw blurRad="292100" dist="139700" dir="2700000" algn="tl" rotWithShape="0">
              <a:srgbClr val="333333">
                <a:alpha val="65000"/>
              </a:srgbClr>
            </a:outerShdw>
          </a:effectLst>
        </p:spPr>
      </p:pic>
    </p:spTree>
    <p:custDataLst>
      <p:tags r:id="rId1"/>
    </p:custDataLst>
    <p:extLst>
      <p:ext uri="{BB962C8B-B14F-4D97-AF65-F5344CB8AC3E}">
        <p14:creationId xmlns:p14="http://schemas.microsoft.com/office/powerpoint/2010/main" val="508619109"/>
      </p:ext>
    </p:extLst>
  </p:cSld>
  <p:clrMapOvr>
    <a:masterClrMapping/>
  </p:clrMapOvr>
  <p:transition advTm="13777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algn="l" eaLnBrk="1" hangingPunct="1"/>
            <a:r>
              <a:rPr lang="en-US" altLang="en-US" smtClean="0"/>
              <a:t>Key Concept 7:</a:t>
            </a:r>
          </a:p>
        </p:txBody>
      </p:sp>
      <p:pic>
        <p:nvPicPr>
          <p:cNvPr id="29699" name="Picture 4" descr="Picture of a person's hands with an index finger from each hand caught in a device called a &quot;Chinese Finger Trap&quot; it is a braided cylinder, the diameter of which is about the size of a human finger. When you put your fuingers in and pull, the device tughtens and you can't get your fingers out, thus, a &quot;finger trap&quot;."/>
          <p:cNvPicPr>
            <a:picLocks noChangeAspect="1" noChangeArrowheads="1"/>
          </p:cNvPicPr>
          <p:nvPr/>
        </p:nvPicPr>
        <p:blipFill>
          <a:blip r:embed="rId4"/>
          <a:srcRect/>
          <a:stretch>
            <a:fillRect/>
          </a:stretch>
        </p:blipFill>
        <p:spPr bwMode="auto">
          <a:xfrm>
            <a:off x="2590800" y="2895600"/>
            <a:ext cx="6858000" cy="1905000"/>
          </a:xfrm>
          <a:prstGeom prst="rect">
            <a:avLst/>
          </a:prstGeom>
          <a:ln>
            <a:noFill/>
          </a:ln>
          <a:effectLst>
            <a:outerShdw blurRad="292100" dist="139700" dir="2700000" algn="tl" rotWithShape="0">
              <a:srgbClr val="333333">
                <a:alpha val="65000"/>
              </a:srgbClr>
            </a:outerShdw>
          </a:effectLst>
        </p:spPr>
      </p:pic>
      <p:sp>
        <p:nvSpPr>
          <p:cNvPr id="29700" name="Text Box 5"/>
          <p:cNvSpPr txBox="1">
            <a:spLocks noChangeArrowheads="1"/>
          </p:cNvSpPr>
          <p:nvPr/>
        </p:nvSpPr>
        <p:spPr bwMode="auto">
          <a:xfrm>
            <a:off x="2438400" y="2133600"/>
            <a:ext cx="19891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a:t>Don’t pull.</a:t>
            </a:r>
          </a:p>
        </p:txBody>
      </p:sp>
      <p:sp>
        <p:nvSpPr>
          <p:cNvPr id="2" name="Rectangle 1"/>
          <p:cNvSpPr/>
          <p:nvPr/>
        </p:nvSpPr>
        <p:spPr>
          <a:xfrm>
            <a:off x="6019800" y="1381036"/>
            <a:ext cx="4572000" cy="1200329"/>
          </a:xfrm>
          <a:prstGeom prst="rect">
            <a:avLst/>
          </a:prstGeom>
        </p:spPr>
        <p:txBody>
          <a:bodyPr>
            <a:spAutoFit/>
          </a:bodyPr>
          <a:lstStyle/>
          <a:p>
            <a:r>
              <a:rPr lang="en-US" altLang="en-US" dirty="0"/>
              <a:t>If communications in your change efforts feel like a finger trap, i.e., you feel like you are selling the change, or you are pulling others along against their will, stop</a:t>
            </a:r>
            <a:endParaRPr lang="en-US" dirty="0"/>
          </a:p>
        </p:txBody>
      </p:sp>
      <p:sp>
        <p:nvSpPr>
          <p:cNvPr id="3" name="Rectangle 2"/>
          <p:cNvSpPr/>
          <p:nvPr/>
        </p:nvSpPr>
        <p:spPr>
          <a:xfrm>
            <a:off x="3432969" y="4930737"/>
            <a:ext cx="4572000" cy="1200329"/>
          </a:xfrm>
          <a:prstGeom prst="rect">
            <a:avLst/>
          </a:prstGeom>
        </p:spPr>
        <p:txBody>
          <a:bodyPr>
            <a:spAutoFit/>
          </a:bodyPr>
          <a:lstStyle/>
          <a:p>
            <a:r>
              <a:rPr lang="en-US" altLang="en-US" dirty="0"/>
              <a:t>people need to think through or reason through the reasons for and against change for themselves and come to an understanding of why change is needed</a:t>
            </a:r>
            <a:endParaRPr lang="en-US" dirty="0"/>
          </a:p>
        </p:txBody>
      </p:sp>
    </p:spTree>
    <p:custDataLst>
      <p:tags r:id="rId1"/>
    </p:custDataLst>
    <p:extLst>
      <p:ext uri="{BB962C8B-B14F-4D97-AF65-F5344CB8AC3E}">
        <p14:creationId xmlns:p14="http://schemas.microsoft.com/office/powerpoint/2010/main" val="603069116"/>
      </p:ext>
    </p:extLst>
  </p:cSld>
  <p:clrMapOvr>
    <a:masterClrMapping/>
  </p:clrMapOvr>
  <p:transition advTm="11158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altLang="en-US" sz="4000"/>
              <a:t>Thought Exercise</a:t>
            </a:r>
          </a:p>
        </p:txBody>
      </p:sp>
      <p:sp>
        <p:nvSpPr>
          <p:cNvPr id="30723" name="Text Box 4"/>
          <p:cNvSpPr txBox="1">
            <a:spLocks noChangeArrowheads="1"/>
          </p:cNvSpPr>
          <p:nvPr/>
        </p:nvSpPr>
        <p:spPr bwMode="auto">
          <a:xfrm>
            <a:off x="2133600" y="1981200"/>
            <a:ext cx="8229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800" dirty="0"/>
              <a:t>Think back to a time in your career when you woke up in the morning excited about coming to work.</a:t>
            </a:r>
          </a:p>
          <a:p>
            <a:pPr eaLnBrk="1" hangingPunct="1"/>
            <a:endParaRPr lang="en-US" altLang="en-US" sz="2800" dirty="0"/>
          </a:p>
          <a:p>
            <a:pPr eaLnBrk="1" hangingPunct="1"/>
            <a:r>
              <a:rPr lang="en-US" altLang="en-US" sz="2800" dirty="0"/>
              <a:t>List three things about your situation that made your job so engaging.</a:t>
            </a:r>
          </a:p>
          <a:p>
            <a:pPr eaLnBrk="1" hangingPunct="1"/>
            <a:endParaRPr lang="en-US" altLang="en-US" sz="2800" dirty="0"/>
          </a:p>
        </p:txBody>
      </p:sp>
    </p:spTree>
    <p:custDataLst>
      <p:tags r:id="rId1"/>
    </p:custDataLst>
    <p:extLst>
      <p:ext uri="{BB962C8B-B14F-4D97-AF65-F5344CB8AC3E}">
        <p14:creationId xmlns:p14="http://schemas.microsoft.com/office/powerpoint/2010/main" val="294255550"/>
      </p:ext>
    </p:extLst>
  </p:cSld>
  <p:clrMapOvr>
    <a:masterClrMapping/>
  </p:clrMapOvr>
  <p:transition advTm="5074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1752600" y="838201"/>
            <a:ext cx="8763000" cy="1139825"/>
          </a:xfrm>
        </p:spPr>
        <p:txBody>
          <a:bodyPr/>
          <a:lstStyle/>
          <a:p>
            <a:pPr eaLnBrk="1" hangingPunct="1"/>
            <a:r>
              <a:rPr lang="en-US" altLang="en-US" sz="4000"/>
              <a:t>Thought Exercise</a:t>
            </a:r>
          </a:p>
        </p:txBody>
      </p:sp>
      <p:sp>
        <p:nvSpPr>
          <p:cNvPr id="31747" name="Rectangle 3"/>
          <p:cNvSpPr>
            <a:spLocks noGrp="1" noChangeArrowheads="1"/>
          </p:cNvSpPr>
          <p:nvPr>
            <p:ph type="body" idx="1"/>
          </p:nvPr>
        </p:nvSpPr>
        <p:spPr>
          <a:xfrm>
            <a:off x="1981200" y="2209801"/>
            <a:ext cx="8229600" cy="3770313"/>
          </a:xfrm>
        </p:spPr>
        <p:txBody>
          <a:bodyPr/>
          <a:lstStyle/>
          <a:p>
            <a:pPr eaLnBrk="1" hangingPunct="1">
              <a:buFontTx/>
              <a:buNone/>
            </a:pPr>
            <a:r>
              <a:rPr lang="en-US" altLang="en-US" sz="3600" dirty="0"/>
              <a:t>Common responses include</a:t>
            </a:r>
          </a:p>
          <a:p>
            <a:pPr lvl="1" eaLnBrk="1" hangingPunct="1"/>
            <a:r>
              <a:rPr lang="en-US" altLang="en-US" dirty="0" smtClean="0"/>
              <a:t>Your own project / </a:t>
            </a:r>
            <a:r>
              <a:rPr lang="en-US" altLang="en-US" dirty="0" smtClean="0">
                <a:solidFill>
                  <a:srgbClr val="FF0000"/>
                </a:solidFill>
              </a:rPr>
              <a:t>feeling of ownership</a:t>
            </a:r>
          </a:p>
          <a:p>
            <a:pPr lvl="1" eaLnBrk="1" hangingPunct="1"/>
            <a:r>
              <a:rPr lang="en-US" altLang="en-US" dirty="0" smtClean="0"/>
              <a:t>You were </a:t>
            </a:r>
            <a:r>
              <a:rPr lang="en-US" altLang="en-US" dirty="0" smtClean="0">
                <a:solidFill>
                  <a:srgbClr val="FF0000"/>
                </a:solidFill>
              </a:rPr>
              <a:t>making the decisions</a:t>
            </a:r>
            <a:r>
              <a:rPr lang="en-US" altLang="en-US" dirty="0" smtClean="0"/>
              <a:t>, / feeling of being in control</a:t>
            </a:r>
          </a:p>
          <a:p>
            <a:pPr lvl="1" eaLnBrk="1" hangingPunct="1"/>
            <a:r>
              <a:rPr lang="en-US" altLang="en-US" dirty="0" smtClean="0">
                <a:solidFill>
                  <a:srgbClr val="FF0000"/>
                </a:solidFill>
              </a:rPr>
              <a:t>Autonomy </a:t>
            </a:r>
          </a:p>
          <a:p>
            <a:pPr lvl="1" eaLnBrk="1" hangingPunct="1"/>
            <a:r>
              <a:rPr lang="en-US" altLang="en-US" dirty="0" smtClean="0">
                <a:solidFill>
                  <a:srgbClr val="FF0000"/>
                </a:solidFill>
              </a:rPr>
              <a:t>Trust with co-workers</a:t>
            </a:r>
          </a:p>
        </p:txBody>
      </p:sp>
    </p:spTree>
    <p:custDataLst>
      <p:tags r:id="rId1"/>
    </p:custDataLst>
    <p:extLst>
      <p:ext uri="{BB962C8B-B14F-4D97-AF65-F5344CB8AC3E}">
        <p14:creationId xmlns:p14="http://schemas.microsoft.com/office/powerpoint/2010/main" val="4153937503"/>
      </p:ext>
    </p:extLst>
  </p:cSld>
  <p:clrMapOvr>
    <a:masterClrMapping/>
  </p:clrMapOvr>
  <p:transition advTm="5269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981200" y="274638"/>
            <a:ext cx="8229600" cy="717550"/>
          </a:xfrm>
        </p:spPr>
        <p:txBody>
          <a:bodyPr/>
          <a:lstStyle/>
          <a:p>
            <a:pPr algn="l" eaLnBrk="1" hangingPunct="1"/>
            <a:r>
              <a:rPr lang="en-US" altLang="en-US" sz="3600"/>
              <a:t>Key Concept 8: The Engagement Gap</a:t>
            </a:r>
            <a:r>
              <a:rPr lang="en-US" altLang="en-US" sz="3600" baseline="30000"/>
              <a:t>4</a:t>
            </a:r>
          </a:p>
        </p:txBody>
      </p:sp>
      <p:sp>
        <p:nvSpPr>
          <p:cNvPr id="32771" name="Oval 132" descr="Oval shape with label that says &quot;Steering Committee&quot;.  This shape is over a graphical depiction of a team of people, i.e., the team repotys to the steering committee.  The Steering committee oval is under a box labeled CEO, or Chief Operating Officer, meaning that the Steering committee reports to the CEO."/>
          <p:cNvSpPr>
            <a:spLocks noChangeArrowheads="1"/>
          </p:cNvSpPr>
          <p:nvPr/>
        </p:nvSpPr>
        <p:spPr bwMode="auto">
          <a:xfrm>
            <a:off x="7924800" y="1828800"/>
            <a:ext cx="2133600" cy="990600"/>
          </a:xfrm>
          <a:prstGeom prst="ellipse">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Steering Committee</a:t>
            </a:r>
          </a:p>
        </p:txBody>
      </p:sp>
      <p:sp>
        <p:nvSpPr>
          <p:cNvPr id="32772" name="AutoShape 133" descr="Box with label that says CEO or Chief Operating Officer."/>
          <p:cNvSpPr>
            <a:spLocks noChangeArrowheads="1"/>
          </p:cNvSpPr>
          <p:nvPr/>
        </p:nvSpPr>
        <p:spPr bwMode="auto">
          <a:xfrm>
            <a:off x="8799513" y="1143000"/>
            <a:ext cx="381000" cy="533400"/>
          </a:xfrm>
          <a:prstGeom prst="roundRect">
            <a:avLst>
              <a:gd name="adj" fmla="val 16667"/>
            </a:avLst>
          </a:prstGeom>
          <a:solidFill>
            <a:schemeClr val="accent1"/>
          </a:solidFill>
          <a:ln w="9525">
            <a:solidFill>
              <a:schemeClr val="tx1"/>
            </a:solidFill>
            <a:round/>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a:t>CEO</a:t>
            </a:r>
          </a:p>
        </p:txBody>
      </p:sp>
      <p:grpSp>
        <p:nvGrpSpPr>
          <p:cNvPr id="32773" name="Group 134" descr="Drawing of a group of people together holding a plack.  The caption reads &quot;Team of the Best and Brightest&quot;. This graphic is underan oval with Steering committee label. i.e., the team reports to the steering committee."/>
          <p:cNvGrpSpPr>
            <a:grpSpLocks/>
          </p:cNvGrpSpPr>
          <p:nvPr/>
        </p:nvGrpSpPr>
        <p:grpSpPr bwMode="auto">
          <a:xfrm>
            <a:off x="7554914" y="3505200"/>
            <a:ext cx="2892425" cy="2065338"/>
            <a:chOff x="3799" y="2208"/>
            <a:chExt cx="1822" cy="1301"/>
          </a:xfrm>
        </p:grpSpPr>
        <p:pic>
          <p:nvPicPr>
            <p:cNvPr id="32904" name="Picture 135" descr="j024036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9" y="2208"/>
              <a:ext cx="1822" cy="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905" name="Text Box 136"/>
            <p:cNvSpPr txBox="1">
              <a:spLocks noChangeArrowheads="1"/>
            </p:cNvSpPr>
            <p:nvPr/>
          </p:nvSpPr>
          <p:spPr bwMode="auto">
            <a:xfrm>
              <a:off x="3888" y="3105"/>
              <a:ext cx="1644" cy="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b="1"/>
                <a:t>Team of the </a:t>
              </a:r>
            </a:p>
            <a:p>
              <a:pPr algn="ctr" eaLnBrk="1" hangingPunct="1"/>
              <a:r>
                <a:rPr lang="en-US" altLang="en-US" b="1"/>
                <a:t>“Best &amp; the Brightest”</a:t>
              </a:r>
            </a:p>
          </p:txBody>
        </p:sp>
      </p:grpSp>
      <p:grpSp>
        <p:nvGrpSpPr>
          <p:cNvPr id="32774" name="Group 141" descr="Organizational chart showing many employees and how they relate to the CEO of a company."/>
          <p:cNvGrpSpPr>
            <a:grpSpLocks/>
          </p:cNvGrpSpPr>
          <p:nvPr/>
        </p:nvGrpSpPr>
        <p:grpSpPr bwMode="auto">
          <a:xfrm>
            <a:off x="2236788" y="909638"/>
            <a:ext cx="5943600" cy="5484812"/>
            <a:chOff x="144" y="672"/>
            <a:chExt cx="3736" cy="3455"/>
          </a:xfrm>
        </p:grpSpPr>
        <p:grpSp>
          <p:nvGrpSpPr>
            <p:cNvPr id="32775" name="Organization Chart 3"/>
            <p:cNvGrpSpPr>
              <a:grpSpLocks/>
            </p:cNvGrpSpPr>
            <p:nvPr/>
          </p:nvGrpSpPr>
          <p:grpSpPr bwMode="auto">
            <a:xfrm>
              <a:off x="144" y="672"/>
              <a:ext cx="2688" cy="3455"/>
              <a:chOff x="665" y="749"/>
              <a:chExt cx="13503" cy="3730"/>
            </a:xfrm>
          </p:grpSpPr>
          <p:cxnSp>
            <p:nvCxnSpPr>
              <p:cNvPr id="32777" name="_s2052"/>
              <p:cNvCxnSpPr>
                <a:cxnSpLocks noChangeShapeType="1"/>
                <a:stCxn id="32903" idx="1"/>
                <a:endCxn id="32873" idx="2"/>
              </p:cNvCxnSpPr>
              <p:nvPr/>
            </p:nvCxnSpPr>
            <p:spPr bwMode="auto">
              <a:xfrm rot="10800000">
                <a:off x="8563" y="2330"/>
                <a:ext cx="144" cy="114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78" name="_s2053"/>
              <p:cNvCxnSpPr>
                <a:cxnSpLocks noChangeShapeType="1"/>
                <a:stCxn id="32902" idx="1"/>
                <a:endCxn id="32873" idx="2"/>
              </p:cNvCxnSpPr>
              <p:nvPr/>
            </p:nvCxnSpPr>
            <p:spPr bwMode="auto">
              <a:xfrm rot="10800000">
                <a:off x="8563" y="2330"/>
                <a:ext cx="144"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79" name="_s2054"/>
              <p:cNvCxnSpPr>
                <a:cxnSpLocks noChangeShapeType="1"/>
                <a:stCxn id="32901" idx="1"/>
                <a:endCxn id="32873" idx="2"/>
              </p:cNvCxnSpPr>
              <p:nvPr/>
            </p:nvCxnSpPr>
            <p:spPr bwMode="auto">
              <a:xfrm rot="10800000">
                <a:off x="8563" y="2330"/>
                <a:ext cx="144" cy="286"/>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0" name="_s2055"/>
              <p:cNvCxnSpPr>
                <a:cxnSpLocks noChangeShapeType="1"/>
                <a:stCxn id="32900" idx="1"/>
                <a:endCxn id="32872" idx="2"/>
              </p:cNvCxnSpPr>
              <p:nvPr/>
            </p:nvCxnSpPr>
            <p:spPr bwMode="auto">
              <a:xfrm rot="10800000">
                <a:off x="7420" y="2330"/>
                <a:ext cx="141" cy="200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1" name="_s2056"/>
              <p:cNvCxnSpPr>
                <a:cxnSpLocks noChangeShapeType="1"/>
                <a:stCxn id="32899" idx="1"/>
                <a:endCxn id="32872" idx="2"/>
              </p:cNvCxnSpPr>
              <p:nvPr/>
            </p:nvCxnSpPr>
            <p:spPr bwMode="auto">
              <a:xfrm rot="10800000">
                <a:off x="7420" y="2330"/>
                <a:ext cx="141" cy="1576"/>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2" name="_s2057"/>
              <p:cNvCxnSpPr>
                <a:cxnSpLocks noChangeShapeType="1"/>
                <a:stCxn id="32898" idx="1"/>
                <a:endCxn id="32872" idx="2"/>
              </p:cNvCxnSpPr>
              <p:nvPr/>
            </p:nvCxnSpPr>
            <p:spPr bwMode="auto">
              <a:xfrm rot="10800000">
                <a:off x="7420" y="2330"/>
                <a:ext cx="141" cy="114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3" name="_s2058"/>
              <p:cNvCxnSpPr>
                <a:cxnSpLocks noChangeShapeType="1"/>
                <a:stCxn id="32897" idx="1"/>
                <a:endCxn id="32872" idx="2"/>
              </p:cNvCxnSpPr>
              <p:nvPr/>
            </p:nvCxnSpPr>
            <p:spPr bwMode="auto">
              <a:xfrm rot="10800000">
                <a:off x="7420" y="2330"/>
                <a:ext cx="141"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4" name="_s2059"/>
              <p:cNvCxnSpPr>
                <a:cxnSpLocks noChangeShapeType="1"/>
                <a:stCxn id="32896" idx="1"/>
                <a:endCxn id="32872" idx="2"/>
              </p:cNvCxnSpPr>
              <p:nvPr/>
            </p:nvCxnSpPr>
            <p:spPr bwMode="auto">
              <a:xfrm rot="10800000">
                <a:off x="7420" y="2330"/>
                <a:ext cx="141" cy="286"/>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5" name="_s2060"/>
              <p:cNvCxnSpPr>
                <a:cxnSpLocks noChangeShapeType="1"/>
                <a:stCxn id="32895" idx="1"/>
                <a:endCxn id="32871" idx="2"/>
              </p:cNvCxnSpPr>
              <p:nvPr/>
            </p:nvCxnSpPr>
            <p:spPr bwMode="auto">
              <a:xfrm rot="10800000">
                <a:off x="6270" y="2330"/>
                <a:ext cx="145" cy="1576"/>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6" name="_s2061"/>
              <p:cNvCxnSpPr>
                <a:cxnSpLocks noChangeShapeType="1"/>
                <a:stCxn id="32894" idx="1"/>
                <a:endCxn id="32871" idx="2"/>
              </p:cNvCxnSpPr>
              <p:nvPr/>
            </p:nvCxnSpPr>
            <p:spPr bwMode="auto">
              <a:xfrm rot="10800000">
                <a:off x="6270" y="2330"/>
                <a:ext cx="145" cy="114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7" name="_s2062"/>
              <p:cNvCxnSpPr>
                <a:cxnSpLocks noChangeShapeType="1"/>
                <a:stCxn id="32893" idx="1"/>
                <a:endCxn id="32871" idx="2"/>
              </p:cNvCxnSpPr>
              <p:nvPr/>
            </p:nvCxnSpPr>
            <p:spPr bwMode="auto">
              <a:xfrm rot="10800000">
                <a:off x="6270" y="2330"/>
                <a:ext cx="145"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8" name="_s2063"/>
              <p:cNvCxnSpPr>
                <a:cxnSpLocks noChangeShapeType="1"/>
                <a:stCxn id="32892" idx="1"/>
                <a:endCxn id="32871" idx="2"/>
              </p:cNvCxnSpPr>
              <p:nvPr/>
            </p:nvCxnSpPr>
            <p:spPr bwMode="auto">
              <a:xfrm rot="10800000">
                <a:off x="6270" y="2330"/>
                <a:ext cx="145" cy="286"/>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89" name="_s2064"/>
              <p:cNvCxnSpPr>
                <a:cxnSpLocks noChangeShapeType="1"/>
                <a:stCxn id="32891" idx="0"/>
                <a:endCxn id="32840" idx="2"/>
              </p:cNvCxnSpPr>
              <p:nvPr/>
            </p:nvCxnSpPr>
            <p:spPr bwMode="auto">
              <a:xfrm rot="-5400000">
                <a:off x="5409" y="-829"/>
                <a:ext cx="142" cy="3875"/>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0" name="_s2065"/>
              <p:cNvCxnSpPr>
                <a:cxnSpLocks noChangeShapeType="1"/>
                <a:stCxn id="32890" idx="0"/>
                <a:endCxn id="32840" idx="2"/>
              </p:cNvCxnSpPr>
              <p:nvPr/>
            </p:nvCxnSpPr>
            <p:spPr bwMode="auto">
              <a:xfrm rot="-5400000">
                <a:off x="5911" y="-326"/>
                <a:ext cx="142" cy="2870"/>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1" name="_s2066"/>
              <p:cNvCxnSpPr>
                <a:cxnSpLocks noChangeShapeType="1"/>
                <a:stCxn id="32889" idx="1"/>
                <a:endCxn id="32851" idx="2"/>
              </p:cNvCxnSpPr>
              <p:nvPr/>
            </p:nvCxnSpPr>
            <p:spPr bwMode="auto">
              <a:xfrm rot="10800000">
                <a:off x="13162" y="1899"/>
                <a:ext cx="145" cy="157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2" name="_s2067"/>
              <p:cNvCxnSpPr>
                <a:cxnSpLocks noChangeShapeType="1"/>
                <a:stCxn id="32888" idx="1"/>
                <a:endCxn id="32851" idx="2"/>
              </p:cNvCxnSpPr>
              <p:nvPr/>
            </p:nvCxnSpPr>
            <p:spPr bwMode="auto">
              <a:xfrm rot="10800000">
                <a:off x="13162" y="1899"/>
                <a:ext cx="145"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3" name="_s2068"/>
              <p:cNvCxnSpPr>
                <a:cxnSpLocks noChangeShapeType="1"/>
                <a:stCxn id="32887" idx="1"/>
                <a:endCxn id="32851" idx="2"/>
              </p:cNvCxnSpPr>
              <p:nvPr/>
            </p:nvCxnSpPr>
            <p:spPr bwMode="auto">
              <a:xfrm rot="10800000">
                <a:off x="13162" y="1899"/>
                <a:ext cx="145"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4" name="_s2069"/>
              <p:cNvCxnSpPr>
                <a:cxnSpLocks noChangeShapeType="1"/>
                <a:stCxn id="32886" idx="1"/>
                <a:endCxn id="32851" idx="2"/>
              </p:cNvCxnSpPr>
              <p:nvPr/>
            </p:nvCxnSpPr>
            <p:spPr bwMode="auto">
              <a:xfrm rot="10800000">
                <a:off x="13162" y="1899"/>
                <a:ext cx="145"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5" name="_s2070"/>
              <p:cNvCxnSpPr>
                <a:cxnSpLocks noChangeShapeType="1"/>
                <a:stCxn id="32885" idx="1"/>
                <a:endCxn id="32852" idx="2"/>
              </p:cNvCxnSpPr>
              <p:nvPr/>
            </p:nvCxnSpPr>
            <p:spPr bwMode="auto">
              <a:xfrm rot="10800000">
                <a:off x="12012" y="1899"/>
                <a:ext cx="145" cy="200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6" name="_s2071"/>
              <p:cNvCxnSpPr>
                <a:cxnSpLocks noChangeShapeType="1"/>
                <a:stCxn id="32884" idx="1"/>
                <a:endCxn id="32852" idx="2"/>
              </p:cNvCxnSpPr>
              <p:nvPr/>
            </p:nvCxnSpPr>
            <p:spPr bwMode="auto">
              <a:xfrm rot="10800000">
                <a:off x="12012" y="1899"/>
                <a:ext cx="145" cy="157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7" name="_s2072"/>
              <p:cNvCxnSpPr>
                <a:cxnSpLocks noChangeShapeType="1"/>
                <a:stCxn id="32883" idx="1"/>
                <a:endCxn id="32852" idx="2"/>
              </p:cNvCxnSpPr>
              <p:nvPr/>
            </p:nvCxnSpPr>
            <p:spPr bwMode="auto">
              <a:xfrm rot="10800000">
                <a:off x="12012" y="1899"/>
                <a:ext cx="145"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8" name="_s2073"/>
              <p:cNvCxnSpPr>
                <a:cxnSpLocks noChangeShapeType="1"/>
                <a:stCxn id="32882" idx="1"/>
                <a:endCxn id="32852" idx="2"/>
              </p:cNvCxnSpPr>
              <p:nvPr/>
            </p:nvCxnSpPr>
            <p:spPr bwMode="auto">
              <a:xfrm rot="10800000">
                <a:off x="12012" y="1899"/>
                <a:ext cx="145"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799" name="_s2074"/>
              <p:cNvCxnSpPr>
                <a:cxnSpLocks noChangeShapeType="1"/>
                <a:stCxn id="32881" idx="1"/>
                <a:endCxn id="32852" idx="2"/>
              </p:cNvCxnSpPr>
              <p:nvPr/>
            </p:nvCxnSpPr>
            <p:spPr bwMode="auto">
              <a:xfrm rot="10800000">
                <a:off x="12012" y="1899"/>
                <a:ext cx="145"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0" name="_s2075"/>
              <p:cNvCxnSpPr>
                <a:cxnSpLocks noChangeShapeType="1"/>
                <a:stCxn id="32880" idx="1"/>
                <a:endCxn id="32850" idx="2"/>
              </p:cNvCxnSpPr>
              <p:nvPr/>
            </p:nvCxnSpPr>
            <p:spPr bwMode="auto">
              <a:xfrm rot="10800000">
                <a:off x="10862" y="1899"/>
                <a:ext cx="145"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1" name="_s2076"/>
              <p:cNvCxnSpPr>
                <a:cxnSpLocks noChangeShapeType="1"/>
                <a:stCxn id="32879" idx="1"/>
                <a:endCxn id="32850" idx="2"/>
              </p:cNvCxnSpPr>
              <p:nvPr/>
            </p:nvCxnSpPr>
            <p:spPr bwMode="auto">
              <a:xfrm rot="10800000">
                <a:off x="10862" y="1899"/>
                <a:ext cx="145"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2" name="_s2077"/>
              <p:cNvCxnSpPr>
                <a:cxnSpLocks noChangeShapeType="1"/>
                <a:stCxn id="32878" idx="1"/>
                <a:endCxn id="32850" idx="2"/>
              </p:cNvCxnSpPr>
              <p:nvPr/>
            </p:nvCxnSpPr>
            <p:spPr bwMode="auto">
              <a:xfrm rot="10800000">
                <a:off x="10862" y="1899"/>
                <a:ext cx="145"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3" name="_s2078"/>
              <p:cNvCxnSpPr>
                <a:cxnSpLocks noChangeShapeType="1"/>
                <a:stCxn id="32877" idx="1"/>
                <a:endCxn id="32848" idx="2"/>
              </p:cNvCxnSpPr>
              <p:nvPr/>
            </p:nvCxnSpPr>
            <p:spPr bwMode="auto">
              <a:xfrm rot="10800000">
                <a:off x="9713" y="1899"/>
                <a:ext cx="144" cy="157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4" name="_s2079"/>
              <p:cNvCxnSpPr>
                <a:cxnSpLocks noChangeShapeType="1"/>
                <a:stCxn id="32876" idx="1"/>
                <a:endCxn id="32848" idx="2"/>
              </p:cNvCxnSpPr>
              <p:nvPr/>
            </p:nvCxnSpPr>
            <p:spPr bwMode="auto">
              <a:xfrm rot="10800000">
                <a:off x="9713" y="1899"/>
                <a:ext cx="144"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5" name="_s2080"/>
              <p:cNvCxnSpPr>
                <a:cxnSpLocks noChangeShapeType="1"/>
                <a:stCxn id="32875" idx="1"/>
                <a:endCxn id="32848" idx="2"/>
              </p:cNvCxnSpPr>
              <p:nvPr/>
            </p:nvCxnSpPr>
            <p:spPr bwMode="auto">
              <a:xfrm rot="10800000">
                <a:off x="9713" y="1899"/>
                <a:ext cx="144"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6" name="_s2081"/>
              <p:cNvCxnSpPr>
                <a:cxnSpLocks noChangeShapeType="1"/>
                <a:stCxn id="32874" idx="1"/>
                <a:endCxn id="32848" idx="2"/>
              </p:cNvCxnSpPr>
              <p:nvPr/>
            </p:nvCxnSpPr>
            <p:spPr bwMode="auto">
              <a:xfrm rot="10800000">
                <a:off x="9713" y="1899"/>
                <a:ext cx="144"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7" name="_s2082"/>
              <p:cNvCxnSpPr>
                <a:cxnSpLocks noChangeShapeType="1"/>
                <a:stCxn id="32873" idx="0"/>
                <a:endCxn id="32849" idx="2"/>
              </p:cNvCxnSpPr>
              <p:nvPr/>
            </p:nvCxnSpPr>
            <p:spPr bwMode="auto">
              <a:xfrm rot="5400000" flipH="1">
                <a:off x="8062" y="1542"/>
                <a:ext cx="144" cy="858"/>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8" name="_s2083"/>
              <p:cNvCxnSpPr>
                <a:cxnSpLocks noChangeShapeType="1"/>
                <a:stCxn id="32872" idx="0"/>
                <a:endCxn id="32849" idx="2"/>
              </p:cNvCxnSpPr>
              <p:nvPr/>
            </p:nvCxnSpPr>
            <p:spPr bwMode="auto">
              <a:xfrm rot="-5400000">
                <a:off x="7491" y="1828"/>
                <a:ext cx="144" cy="285"/>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09" name="_s2084"/>
              <p:cNvCxnSpPr>
                <a:cxnSpLocks noChangeShapeType="1"/>
                <a:stCxn id="32871" idx="0"/>
                <a:endCxn id="32849" idx="2"/>
              </p:cNvCxnSpPr>
              <p:nvPr/>
            </p:nvCxnSpPr>
            <p:spPr bwMode="auto">
              <a:xfrm rot="-5400000">
                <a:off x="6916" y="1253"/>
                <a:ext cx="144" cy="1435"/>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0" name="_s2085"/>
              <p:cNvCxnSpPr>
                <a:cxnSpLocks noChangeShapeType="1"/>
                <a:stCxn id="32870" idx="1"/>
                <a:endCxn id="32847" idx="2"/>
              </p:cNvCxnSpPr>
              <p:nvPr/>
            </p:nvCxnSpPr>
            <p:spPr bwMode="auto">
              <a:xfrm rot="10800000">
                <a:off x="4547" y="1899"/>
                <a:ext cx="141" cy="243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1" name="_s2086"/>
              <p:cNvCxnSpPr>
                <a:cxnSpLocks noChangeShapeType="1"/>
                <a:stCxn id="32869" idx="1"/>
                <a:endCxn id="32847" idx="2"/>
              </p:cNvCxnSpPr>
              <p:nvPr/>
            </p:nvCxnSpPr>
            <p:spPr bwMode="auto">
              <a:xfrm rot="10800000">
                <a:off x="4547" y="1899"/>
                <a:ext cx="141" cy="200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2" name="_s2087"/>
              <p:cNvCxnSpPr>
                <a:cxnSpLocks noChangeShapeType="1"/>
                <a:stCxn id="32868" idx="1"/>
                <a:endCxn id="32847" idx="2"/>
              </p:cNvCxnSpPr>
              <p:nvPr/>
            </p:nvCxnSpPr>
            <p:spPr bwMode="auto">
              <a:xfrm rot="10800000">
                <a:off x="4547" y="1899"/>
                <a:ext cx="141" cy="157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3" name="_s2088"/>
              <p:cNvCxnSpPr>
                <a:cxnSpLocks noChangeShapeType="1"/>
                <a:stCxn id="32867" idx="1"/>
                <a:endCxn id="32847" idx="2"/>
              </p:cNvCxnSpPr>
              <p:nvPr/>
            </p:nvCxnSpPr>
            <p:spPr bwMode="auto">
              <a:xfrm rot="10800000">
                <a:off x="4547" y="1899"/>
                <a:ext cx="141"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4" name="_s2089"/>
              <p:cNvCxnSpPr>
                <a:cxnSpLocks noChangeShapeType="1"/>
                <a:stCxn id="32866" idx="1"/>
                <a:endCxn id="32847" idx="2"/>
              </p:cNvCxnSpPr>
              <p:nvPr/>
            </p:nvCxnSpPr>
            <p:spPr bwMode="auto">
              <a:xfrm rot="10800000">
                <a:off x="4547" y="1899"/>
                <a:ext cx="141"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5" name="_s2090"/>
              <p:cNvCxnSpPr>
                <a:cxnSpLocks noChangeShapeType="1"/>
                <a:stCxn id="32865" idx="1"/>
                <a:endCxn id="32847" idx="2"/>
              </p:cNvCxnSpPr>
              <p:nvPr/>
            </p:nvCxnSpPr>
            <p:spPr bwMode="auto">
              <a:xfrm rot="10800000">
                <a:off x="4547" y="1899"/>
                <a:ext cx="141"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6" name="_s2091"/>
              <p:cNvCxnSpPr>
                <a:cxnSpLocks noChangeShapeType="1"/>
                <a:stCxn id="32864" idx="1"/>
                <a:endCxn id="32845" idx="2"/>
              </p:cNvCxnSpPr>
              <p:nvPr/>
            </p:nvCxnSpPr>
            <p:spPr bwMode="auto">
              <a:xfrm rot="10800000">
                <a:off x="3397" y="1899"/>
                <a:ext cx="141"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7" name="_s2092"/>
              <p:cNvCxnSpPr>
                <a:cxnSpLocks noChangeShapeType="1"/>
                <a:stCxn id="32863" idx="1"/>
                <a:endCxn id="32845" idx="2"/>
              </p:cNvCxnSpPr>
              <p:nvPr/>
            </p:nvCxnSpPr>
            <p:spPr bwMode="auto">
              <a:xfrm rot="10800000">
                <a:off x="3397" y="1899"/>
                <a:ext cx="141"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8" name="_s2093"/>
              <p:cNvCxnSpPr>
                <a:cxnSpLocks noChangeShapeType="1"/>
                <a:stCxn id="32862" idx="1"/>
                <a:endCxn id="32845" idx="2"/>
              </p:cNvCxnSpPr>
              <p:nvPr/>
            </p:nvCxnSpPr>
            <p:spPr bwMode="auto">
              <a:xfrm rot="10800000">
                <a:off x="3397" y="1899"/>
                <a:ext cx="141"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19" name="_s2094"/>
              <p:cNvCxnSpPr>
                <a:cxnSpLocks noChangeShapeType="1"/>
                <a:stCxn id="32861" idx="1"/>
                <a:endCxn id="32846" idx="2"/>
              </p:cNvCxnSpPr>
              <p:nvPr/>
            </p:nvCxnSpPr>
            <p:spPr bwMode="auto">
              <a:xfrm rot="10800000">
                <a:off x="2248" y="1899"/>
                <a:ext cx="140" cy="157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0" name="_s2095"/>
              <p:cNvCxnSpPr>
                <a:cxnSpLocks noChangeShapeType="1"/>
                <a:stCxn id="32860" idx="1"/>
                <a:endCxn id="32846" idx="2"/>
              </p:cNvCxnSpPr>
              <p:nvPr/>
            </p:nvCxnSpPr>
            <p:spPr bwMode="auto">
              <a:xfrm rot="10800000">
                <a:off x="2248" y="1899"/>
                <a:ext cx="140"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1" name="_s2096"/>
              <p:cNvCxnSpPr>
                <a:cxnSpLocks noChangeShapeType="1"/>
                <a:stCxn id="32859" idx="1"/>
                <a:endCxn id="32846" idx="2"/>
              </p:cNvCxnSpPr>
              <p:nvPr/>
            </p:nvCxnSpPr>
            <p:spPr bwMode="auto">
              <a:xfrm rot="10800000">
                <a:off x="2248" y="1899"/>
                <a:ext cx="140"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2" name="_s2097"/>
              <p:cNvCxnSpPr>
                <a:cxnSpLocks noChangeShapeType="1"/>
                <a:stCxn id="32858" idx="1"/>
                <a:endCxn id="32846" idx="2"/>
              </p:cNvCxnSpPr>
              <p:nvPr/>
            </p:nvCxnSpPr>
            <p:spPr bwMode="auto">
              <a:xfrm rot="10800000">
                <a:off x="2248" y="1899"/>
                <a:ext cx="140"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3" name="_s2098"/>
              <p:cNvCxnSpPr>
                <a:cxnSpLocks noChangeShapeType="1"/>
                <a:stCxn id="32857" idx="1"/>
                <a:endCxn id="32844" idx="2"/>
              </p:cNvCxnSpPr>
              <p:nvPr/>
            </p:nvCxnSpPr>
            <p:spPr bwMode="auto">
              <a:xfrm rot="10800000">
                <a:off x="1098" y="1899"/>
                <a:ext cx="140" cy="200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4" name="_s2099"/>
              <p:cNvCxnSpPr>
                <a:cxnSpLocks noChangeShapeType="1"/>
                <a:stCxn id="32856" idx="1"/>
                <a:endCxn id="32844" idx="2"/>
              </p:cNvCxnSpPr>
              <p:nvPr/>
            </p:nvCxnSpPr>
            <p:spPr bwMode="auto">
              <a:xfrm rot="10800000">
                <a:off x="1098" y="1899"/>
                <a:ext cx="140" cy="157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5" name="_s2100"/>
              <p:cNvCxnSpPr>
                <a:cxnSpLocks noChangeShapeType="1"/>
                <a:stCxn id="32855" idx="1"/>
                <a:endCxn id="32844" idx="2"/>
              </p:cNvCxnSpPr>
              <p:nvPr/>
            </p:nvCxnSpPr>
            <p:spPr bwMode="auto">
              <a:xfrm rot="10800000">
                <a:off x="1098" y="1899"/>
                <a:ext cx="140" cy="11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6" name="_s2101"/>
              <p:cNvCxnSpPr>
                <a:cxnSpLocks noChangeShapeType="1"/>
                <a:stCxn id="32854" idx="1"/>
                <a:endCxn id="32844" idx="2"/>
              </p:cNvCxnSpPr>
              <p:nvPr/>
            </p:nvCxnSpPr>
            <p:spPr bwMode="auto">
              <a:xfrm rot="10800000">
                <a:off x="1098" y="1899"/>
                <a:ext cx="140" cy="717"/>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7" name="_s2102"/>
              <p:cNvCxnSpPr>
                <a:cxnSpLocks noChangeShapeType="1"/>
                <a:stCxn id="32853" idx="1"/>
                <a:endCxn id="32844" idx="2"/>
              </p:cNvCxnSpPr>
              <p:nvPr/>
            </p:nvCxnSpPr>
            <p:spPr bwMode="auto">
              <a:xfrm rot="10800000">
                <a:off x="1098" y="1899"/>
                <a:ext cx="140" cy="28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8" name="_s2103"/>
              <p:cNvCxnSpPr>
                <a:cxnSpLocks noChangeShapeType="1"/>
                <a:stCxn id="32852" idx="0"/>
                <a:endCxn id="32843" idx="2"/>
              </p:cNvCxnSpPr>
              <p:nvPr/>
            </p:nvCxnSpPr>
            <p:spPr bwMode="auto">
              <a:xfrm rot="-5400000">
                <a:off x="12084" y="1396"/>
                <a:ext cx="145" cy="289"/>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29" name="_s2104"/>
              <p:cNvCxnSpPr>
                <a:cxnSpLocks noChangeShapeType="1"/>
                <a:stCxn id="32851" idx="0"/>
                <a:endCxn id="32843" idx="2"/>
              </p:cNvCxnSpPr>
              <p:nvPr/>
            </p:nvCxnSpPr>
            <p:spPr bwMode="auto">
              <a:xfrm rot="5400000" flipH="1">
                <a:off x="12659" y="1110"/>
                <a:ext cx="145" cy="861"/>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0" name="_s2105"/>
              <p:cNvCxnSpPr>
                <a:cxnSpLocks noChangeShapeType="1"/>
                <a:stCxn id="32850" idx="0"/>
                <a:endCxn id="32843" idx="2"/>
              </p:cNvCxnSpPr>
              <p:nvPr/>
            </p:nvCxnSpPr>
            <p:spPr bwMode="auto">
              <a:xfrm rot="-5400000">
                <a:off x="11509" y="821"/>
                <a:ext cx="145" cy="1439"/>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1" name="_s2106"/>
              <p:cNvCxnSpPr>
                <a:cxnSpLocks noChangeShapeType="1"/>
                <a:stCxn id="32849" idx="0"/>
                <a:endCxn id="32842" idx="2"/>
              </p:cNvCxnSpPr>
              <p:nvPr/>
            </p:nvCxnSpPr>
            <p:spPr bwMode="auto">
              <a:xfrm rot="5400000" flipH="1">
                <a:off x="7488" y="1397"/>
                <a:ext cx="145" cy="288"/>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2" name="_s2107"/>
              <p:cNvCxnSpPr>
                <a:cxnSpLocks noChangeShapeType="1"/>
                <a:stCxn id="32848" idx="0"/>
                <a:endCxn id="32842" idx="2"/>
              </p:cNvCxnSpPr>
              <p:nvPr/>
            </p:nvCxnSpPr>
            <p:spPr bwMode="auto">
              <a:xfrm rot="5400000" flipH="1">
                <a:off x="8492" y="393"/>
                <a:ext cx="145" cy="2296"/>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3" name="_s2108"/>
              <p:cNvCxnSpPr>
                <a:cxnSpLocks noChangeShapeType="1"/>
                <a:stCxn id="32847" idx="0"/>
                <a:endCxn id="32842" idx="2"/>
              </p:cNvCxnSpPr>
              <p:nvPr/>
            </p:nvCxnSpPr>
            <p:spPr bwMode="auto">
              <a:xfrm rot="-5400000">
                <a:off x="5909" y="106"/>
                <a:ext cx="145" cy="2870"/>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4" name="_s2109"/>
              <p:cNvCxnSpPr>
                <a:cxnSpLocks noChangeShapeType="1"/>
                <a:stCxn id="32846" idx="0"/>
                <a:endCxn id="32841" idx="2"/>
              </p:cNvCxnSpPr>
              <p:nvPr/>
            </p:nvCxnSpPr>
            <p:spPr bwMode="auto">
              <a:xfrm rot="-5400000">
                <a:off x="2319" y="1397"/>
                <a:ext cx="145" cy="288"/>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5" name="_s2110"/>
              <p:cNvCxnSpPr>
                <a:cxnSpLocks noChangeShapeType="1"/>
                <a:stCxn id="32845" idx="0"/>
                <a:endCxn id="32841" idx="2"/>
              </p:cNvCxnSpPr>
              <p:nvPr/>
            </p:nvCxnSpPr>
            <p:spPr bwMode="auto">
              <a:xfrm rot="5400000" flipH="1">
                <a:off x="2894" y="1110"/>
                <a:ext cx="145" cy="861"/>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6" name="_s2111"/>
              <p:cNvCxnSpPr>
                <a:cxnSpLocks noChangeShapeType="1"/>
                <a:stCxn id="32844" idx="0"/>
                <a:endCxn id="32841" idx="2"/>
              </p:cNvCxnSpPr>
              <p:nvPr/>
            </p:nvCxnSpPr>
            <p:spPr bwMode="auto">
              <a:xfrm rot="-5400000">
                <a:off x="1744" y="822"/>
                <a:ext cx="145" cy="1438"/>
              </a:xfrm>
              <a:prstGeom prst="bentConnector3">
                <a:avLst>
                  <a:gd name="adj1" fmla="val 4935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7" name="_s2112"/>
              <p:cNvCxnSpPr>
                <a:cxnSpLocks noChangeShapeType="1"/>
                <a:stCxn id="32843" idx="0"/>
                <a:endCxn id="32840" idx="2"/>
              </p:cNvCxnSpPr>
              <p:nvPr/>
            </p:nvCxnSpPr>
            <p:spPr bwMode="auto">
              <a:xfrm rot="5400000" flipH="1">
                <a:off x="9788" y="-1333"/>
                <a:ext cx="142" cy="4884"/>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32838" name="_s2113"/>
              <p:cNvCxnSpPr>
                <a:cxnSpLocks noChangeShapeType="1"/>
                <a:stCxn id="32842" idx="0"/>
                <a:endCxn id="32840" idx="2"/>
              </p:cNvCxnSpPr>
              <p:nvPr/>
            </p:nvCxnSpPr>
            <p:spPr bwMode="auto">
              <a:xfrm rot="-5400000">
                <a:off x="7347" y="1108"/>
                <a:ext cx="142" cy="1"/>
              </a:xfrm>
              <a:prstGeom prst="straightConnector1">
                <a:avLst/>
              </a:prstGeom>
              <a:noFill/>
              <a:ln w="28575">
                <a:solidFill>
                  <a:schemeClr val="tx1"/>
                </a:solidFill>
                <a:round/>
                <a:headEnd/>
                <a:tailEnd/>
              </a:ln>
              <a:extLst>
                <a:ext uri="{909E8E84-426E-40DD-AFC4-6F175D3DCCD1}">
                  <a14:hiddenFill xmlns:a14="http://schemas.microsoft.com/office/drawing/2010/main">
                    <a:noFill/>
                  </a14:hiddenFill>
                </a:ext>
              </a:extLst>
            </p:spPr>
          </p:cxnSp>
          <p:cxnSp>
            <p:nvCxnSpPr>
              <p:cNvPr id="32839" name="_s2114"/>
              <p:cNvCxnSpPr>
                <a:cxnSpLocks noChangeShapeType="1"/>
                <a:stCxn id="32841" idx="0"/>
                <a:endCxn id="32840" idx="2"/>
              </p:cNvCxnSpPr>
              <p:nvPr/>
            </p:nvCxnSpPr>
            <p:spPr bwMode="auto">
              <a:xfrm rot="-5400000">
                <a:off x="4906" y="-1332"/>
                <a:ext cx="142" cy="4881"/>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32840" name="_s2115"/>
              <p:cNvSpPr>
                <a:spLocks noChangeArrowheads="1"/>
              </p:cNvSpPr>
              <p:nvPr/>
            </p:nvSpPr>
            <p:spPr bwMode="auto">
              <a:xfrm>
                <a:off x="6984" y="749"/>
                <a:ext cx="864" cy="288"/>
              </a:xfrm>
              <a:prstGeom prst="roundRect">
                <a:avLst>
                  <a:gd name="adj" fmla="val 16667"/>
                </a:avLst>
              </a:prstGeom>
              <a:solidFill>
                <a:schemeClr val="accent1"/>
              </a:solidFill>
              <a:ln w="9525">
                <a:solidFill>
                  <a:schemeClr val="tx1"/>
                </a:solidFill>
                <a:round/>
                <a:headEnd/>
                <a:tailEnd/>
              </a:ln>
            </p:spPr>
            <p:txBody>
              <a:bodyPr wrap="none" lIns="4834" tIns="2416" rIns="4834" bIns="241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700" b="1"/>
                  <a:t>CEO</a:t>
                </a:r>
              </a:p>
            </p:txBody>
          </p:sp>
          <p:sp>
            <p:nvSpPr>
              <p:cNvPr id="32841" name="_s2116"/>
              <p:cNvSpPr>
                <a:spLocks noChangeArrowheads="1"/>
              </p:cNvSpPr>
              <p:nvPr/>
            </p:nvSpPr>
            <p:spPr bwMode="auto">
              <a:xfrm>
                <a:off x="2102" y="1181"/>
                <a:ext cx="863" cy="288"/>
              </a:xfrm>
              <a:prstGeom prst="roundRect">
                <a:avLst>
                  <a:gd name="adj" fmla="val 16667"/>
                </a:avLst>
              </a:prstGeom>
              <a:solidFill>
                <a:schemeClr val="accent1"/>
              </a:solidFill>
              <a:ln w="9525">
                <a:solidFill>
                  <a:schemeClr val="tx1"/>
                </a:solidFill>
                <a:round/>
                <a:headEnd/>
                <a:tailEnd/>
              </a:ln>
            </p:spPr>
            <p:txBody>
              <a:bodyPr wrap="none" lIns="4834" tIns="2416" rIns="4834" bIns="241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2" name="_s2117"/>
              <p:cNvSpPr>
                <a:spLocks noChangeArrowheads="1"/>
              </p:cNvSpPr>
              <p:nvPr/>
            </p:nvSpPr>
            <p:spPr bwMode="auto">
              <a:xfrm>
                <a:off x="6985" y="1181"/>
                <a:ext cx="863" cy="288"/>
              </a:xfrm>
              <a:prstGeom prst="roundRect">
                <a:avLst>
                  <a:gd name="adj" fmla="val 16667"/>
                </a:avLst>
              </a:prstGeom>
              <a:solidFill>
                <a:schemeClr val="accent1"/>
              </a:solidFill>
              <a:ln w="9525">
                <a:solidFill>
                  <a:schemeClr val="tx1"/>
                </a:solidFill>
                <a:round/>
                <a:headEnd/>
                <a:tailEnd/>
              </a:ln>
            </p:spPr>
            <p:txBody>
              <a:bodyPr wrap="none" lIns="4834" tIns="2416" rIns="4834" bIns="241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3" name="_s2118"/>
              <p:cNvSpPr>
                <a:spLocks noChangeArrowheads="1"/>
              </p:cNvSpPr>
              <p:nvPr/>
            </p:nvSpPr>
            <p:spPr bwMode="auto">
              <a:xfrm>
                <a:off x="11869" y="1181"/>
                <a:ext cx="863" cy="288"/>
              </a:xfrm>
              <a:prstGeom prst="roundRect">
                <a:avLst>
                  <a:gd name="adj" fmla="val 16667"/>
                </a:avLst>
              </a:prstGeom>
              <a:solidFill>
                <a:schemeClr val="accent1"/>
              </a:solidFill>
              <a:ln w="9525">
                <a:solidFill>
                  <a:schemeClr val="tx1"/>
                </a:solidFill>
                <a:round/>
                <a:headEnd/>
                <a:tailEnd/>
              </a:ln>
            </p:spPr>
            <p:txBody>
              <a:bodyPr wrap="none" lIns="4834" tIns="2416" rIns="4834" bIns="241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4" name="_s2119"/>
              <p:cNvSpPr>
                <a:spLocks noChangeArrowheads="1"/>
              </p:cNvSpPr>
              <p:nvPr/>
            </p:nvSpPr>
            <p:spPr bwMode="auto">
              <a:xfrm>
                <a:off x="665" y="1613"/>
                <a:ext cx="861" cy="286"/>
              </a:xfrm>
              <a:prstGeom prst="roundRect">
                <a:avLst>
                  <a:gd name="adj" fmla="val 16667"/>
                </a:avLst>
              </a:prstGeom>
              <a:solidFill>
                <a:schemeClr val="accent1"/>
              </a:solidFill>
              <a:ln w="9525">
                <a:solidFill>
                  <a:schemeClr val="tx1"/>
                </a:solidFill>
                <a:round/>
                <a:headEnd/>
                <a:tailEnd/>
              </a:ln>
            </p:spPr>
            <p:txBody>
              <a:bodyPr wrap="none" lIns="4834" tIns="2416" rIns="4834" bIns="241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5" name="_s2120"/>
              <p:cNvSpPr>
                <a:spLocks noChangeArrowheads="1"/>
              </p:cNvSpPr>
              <p:nvPr/>
            </p:nvSpPr>
            <p:spPr bwMode="auto">
              <a:xfrm>
                <a:off x="2965" y="1613"/>
                <a:ext cx="861" cy="286"/>
              </a:xfrm>
              <a:prstGeom prst="roundRect">
                <a:avLst>
                  <a:gd name="adj" fmla="val 16667"/>
                </a:avLst>
              </a:prstGeom>
              <a:solidFill>
                <a:schemeClr val="accent1"/>
              </a:solidFill>
              <a:ln w="9525">
                <a:solidFill>
                  <a:schemeClr val="tx1"/>
                </a:solidFill>
                <a:round/>
                <a:headEnd/>
                <a:tailEnd/>
              </a:ln>
            </p:spPr>
            <p:txBody>
              <a:bodyPr wrap="none" lIns="4834" tIns="2416" rIns="4834" bIns="241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6" name="_s2121"/>
              <p:cNvSpPr>
                <a:spLocks noChangeArrowheads="1"/>
              </p:cNvSpPr>
              <p:nvPr/>
            </p:nvSpPr>
            <p:spPr bwMode="auto">
              <a:xfrm>
                <a:off x="1815" y="1613"/>
                <a:ext cx="861" cy="286"/>
              </a:xfrm>
              <a:prstGeom prst="roundRect">
                <a:avLst>
                  <a:gd name="adj" fmla="val 16667"/>
                </a:avLst>
              </a:prstGeom>
              <a:solidFill>
                <a:schemeClr val="accent1"/>
              </a:solidFill>
              <a:ln w="9525">
                <a:solidFill>
                  <a:schemeClr val="tx1"/>
                </a:solidFill>
                <a:round/>
                <a:headEnd/>
                <a:tailEnd/>
              </a:ln>
            </p:spPr>
            <p:txBody>
              <a:bodyPr wrap="none" lIns="5686" tIns="2843" rIns="5686" bIns="284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7" name="_s2122"/>
              <p:cNvSpPr>
                <a:spLocks noChangeArrowheads="1"/>
              </p:cNvSpPr>
              <p:nvPr/>
            </p:nvSpPr>
            <p:spPr bwMode="auto">
              <a:xfrm>
                <a:off x="4115" y="1613"/>
                <a:ext cx="861" cy="286"/>
              </a:xfrm>
              <a:prstGeom prst="roundRect">
                <a:avLst>
                  <a:gd name="adj" fmla="val 16667"/>
                </a:avLst>
              </a:prstGeom>
              <a:solidFill>
                <a:schemeClr val="accent1"/>
              </a:solidFill>
              <a:ln w="9525">
                <a:solidFill>
                  <a:schemeClr val="tx1"/>
                </a:solidFill>
                <a:round/>
                <a:headEnd/>
                <a:tailEnd/>
              </a:ln>
            </p:spPr>
            <p:txBody>
              <a:bodyPr wrap="none" lIns="6537" tIns="3268" rIns="6537" bIns="326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8" name="_s2123"/>
              <p:cNvSpPr>
                <a:spLocks noChangeArrowheads="1"/>
              </p:cNvSpPr>
              <p:nvPr/>
            </p:nvSpPr>
            <p:spPr bwMode="auto">
              <a:xfrm>
                <a:off x="9282" y="1613"/>
                <a:ext cx="861" cy="286"/>
              </a:xfrm>
              <a:prstGeom prst="roundRect">
                <a:avLst>
                  <a:gd name="adj" fmla="val 16667"/>
                </a:avLst>
              </a:prstGeom>
              <a:solidFill>
                <a:schemeClr val="accent1"/>
              </a:solidFill>
              <a:ln w="9525">
                <a:solidFill>
                  <a:schemeClr val="tx1"/>
                </a:solidFill>
                <a:round/>
                <a:headEnd/>
                <a:tailEnd/>
              </a:ln>
            </p:spPr>
            <p:txBody>
              <a:bodyPr wrap="none" lIns="8275" tIns="4137" rIns="8275" bIns="4137"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49" name="_s2124"/>
              <p:cNvSpPr>
                <a:spLocks noChangeArrowheads="1"/>
              </p:cNvSpPr>
              <p:nvPr/>
            </p:nvSpPr>
            <p:spPr bwMode="auto">
              <a:xfrm>
                <a:off x="7273" y="1613"/>
                <a:ext cx="861" cy="286"/>
              </a:xfrm>
              <a:prstGeom prst="roundRect">
                <a:avLst>
                  <a:gd name="adj" fmla="val 16667"/>
                </a:avLst>
              </a:prstGeom>
              <a:solidFill>
                <a:schemeClr val="accent1"/>
              </a:solidFill>
              <a:ln w="9525">
                <a:solidFill>
                  <a:schemeClr val="tx1"/>
                </a:solidFill>
                <a:round/>
                <a:headEnd/>
                <a:tailEnd/>
              </a:ln>
            </p:spPr>
            <p:txBody>
              <a:bodyPr wrap="none" lIns="9093" tIns="4546" rIns="9093" bIns="454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0" name="_s2125"/>
              <p:cNvSpPr>
                <a:spLocks noChangeArrowheads="1"/>
              </p:cNvSpPr>
              <p:nvPr/>
            </p:nvSpPr>
            <p:spPr bwMode="auto">
              <a:xfrm>
                <a:off x="10432" y="1613"/>
                <a:ext cx="861" cy="286"/>
              </a:xfrm>
              <a:prstGeom prst="roundRect">
                <a:avLst>
                  <a:gd name="adj" fmla="val 16667"/>
                </a:avLst>
              </a:prstGeom>
              <a:solidFill>
                <a:schemeClr val="accent1"/>
              </a:solidFill>
              <a:ln w="9525">
                <a:solidFill>
                  <a:schemeClr val="tx1"/>
                </a:solidFill>
                <a:round/>
                <a:headEnd/>
                <a:tailEnd/>
              </a:ln>
            </p:spPr>
            <p:txBody>
              <a:bodyPr wrap="none" lIns="9992" tIns="4997" rIns="9992" bIns="4997"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1" name="_s2126"/>
              <p:cNvSpPr>
                <a:spLocks noChangeArrowheads="1"/>
              </p:cNvSpPr>
              <p:nvPr/>
            </p:nvSpPr>
            <p:spPr bwMode="auto">
              <a:xfrm>
                <a:off x="12732" y="1613"/>
                <a:ext cx="861" cy="286"/>
              </a:xfrm>
              <a:prstGeom prst="roundRect">
                <a:avLst>
                  <a:gd name="adj" fmla="val 16667"/>
                </a:avLst>
              </a:prstGeom>
              <a:solidFill>
                <a:schemeClr val="accent1"/>
              </a:solidFill>
              <a:ln w="9525">
                <a:solidFill>
                  <a:schemeClr val="tx1"/>
                </a:solidFill>
                <a:round/>
                <a:headEnd/>
                <a:tailEnd/>
              </a:ln>
            </p:spPr>
            <p:txBody>
              <a:bodyPr wrap="none" lIns="11755" tIns="5877" rIns="11755" bIns="5877"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2" name="_s2127"/>
              <p:cNvSpPr>
                <a:spLocks noChangeArrowheads="1"/>
              </p:cNvSpPr>
              <p:nvPr/>
            </p:nvSpPr>
            <p:spPr bwMode="auto">
              <a:xfrm>
                <a:off x="11582" y="1613"/>
                <a:ext cx="861" cy="286"/>
              </a:xfrm>
              <a:prstGeom prst="roundRect">
                <a:avLst>
                  <a:gd name="adj" fmla="val 16667"/>
                </a:avLst>
              </a:prstGeom>
              <a:solidFill>
                <a:schemeClr val="accent1"/>
              </a:solidFill>
              <a:ln w="9525">
                <a:solidFill>
                  <a:schemeClr val="tx1"/>
                </a:solidFill>
                <a:round/>
                <a:headEnd/>
                <a:tailEnd/>
              </a:ln>
            </p:spPr>
            <p:txBody>
              <a:bodyPr wrap="none" lIns="13511" tIns="6756" rIns="13511" bIns="675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3" name="_s2128"/>
              <p:cNvSpPr>
                <a:spLocks noChangeArrowheads="1"/>
              </p:cNvSpPr>
              <p:nvPr/>
            </p:nvSpPr>
            <p:spPr bwMode="auto">
              <a:xfrm>
                <a:off x="1239" y="2043"/>
                <a:ext cx="862" cy="286"/>
              </a:xfrm>
              <a:prstGeom prst="roundRect">
                <a:avLst>
                  <a:gd name="adj" fmla="val 16667"/>
                </a:avLst>
              </a:prstGeom>
              <a:solidFill>
                <a:schemeClr val="accent1"/>
              </a:solidFill>
              <a:ln w="9525">
                <a:solidFill>
                  <a:schemeClr val="tx1"/>
                </a:solidFill>
                <a:round/>
                <a:headEnd/>
                <a:tailEnd/>
              </a:ln>
            </p:spPr>
            <p:txBody>
              <a:bodyPr wrap="none" lIns="15182" tIns="7590" rIns="15182" bIns="759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4" name="_s2129"/>
              <p:cNvSpPr>
                <a:spLocks noChangeArrowheads="1"/>
              </p:cNvSpPr>
              <p:nvPr/>
            </p:nvSpPr>
            <p:spPr bwMode="auto">
              <a:xfrm>
                <a:off x="1239" y="2473"/>
                <a:ext cx="862" cy="286"/>
              </a:xfrm>
              <a:prstGeom prst="roundRect">
                <a:avLst>
                  <a:gd name="adj" fmla="val 16667"/>
                </a:avLst>
              </a:prstGeom>
              <a:solidFill>
                <a:schemeClr val="accent1"/>
              </a:solidFill>
              <a:ln w="9525">
                <a:solidFill>
                  <a:schemeClr val="tx1"/>
                </a:solidFill>
                <a:round/>
                <a:headEnd/>
                <a:tailEnd/>
              </a:ln>
            </p:spPr>
            <p:txBody>
              <a:bodyPr wrap="none" lIns="15334" tIns="7667" rIns="15334" bIns="7667"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5" name="_s2130"/>
              <p:cNvSpPr>
                <a:spLocks noChangeArrowheads="1"/>
              </p:cNvSpPr>
              <p:nvPr/>
            </p:nvSpPr>
            <p:spPr bwMode="auto">
              <a:xfrm>
                <a:off x="1239" y="2903"/>
                <a:ext cx="862" cy="286"/>
              </a:xfrm>
              <a:prstGeom prst="roundRect">
                <a:avLst>
                  <a:gd name="adj" fmla="val 16667"/>
                </a:avLst>
              </a:prstGeom>
              <a:solidFill>
                <a:schemeClr val="accent1"/>
              </a:solidFill>
              <a:ln w="9525">
                <a:solidFill>
                  <a:schemeClr val="tx1"/>
                </a:solidFill>
                <a:round/>
                <a:headEnd/>
                <a:tailEnd/>
              </a:ln>
            </p:spPr>
            <p:txBody>
              <a:bodyPr wrap="none" lIns="18932" tIns="9465" rIns="18932" bIns="946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6" name="_s2131"/>
              <p:cNvSpPr>
                <a:spLocks noChangeArrowheads="1"/>
              </p:cNvSpPr>
              <p:nvPr/>
            </p:nvSpPr>
            <p:spPr bwMode="auto">
              <a:xfrm>
                <a:off x="1239" y="3333"/>
                <a:ext cx="862" cy="286"/>
              </a:xfrm>
              <a:prstGeom prst="roundRect">
                <a:avLst>
                  <a:gd name="adj" fmla="val 16667"/>
                </a:avLst>
              </a:prstGeom>
              <a:solidFill>
                <a:schemeClr val="accent1"/>
              </a:solidFill>
              <a:ln w="9525">
                <a:solidFill>
                  <a:schemeClr val="tx1"/>
                </a:solidFill>
                <a:round/>
                <a:headEnd/>
                <a:tailEnd/>
              </a:ln>
            </p:spPr>
            <p:txBody>
              <a:bodyPr wrap="none" lIns="23087" tIns="11543" rIns="23087" bIns="1154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7" name="_s2132"/>
              <p:cNvSpPr>
                <a:spLocks noChangeArrowheads="1"/>
              </p:cNvSpPr>
              <p:nvPr/>
            </p:nvSpPr>
            <p:spPr bwMode="auto">
              <a:xfrm>
                <a:off x="1239" y="3763"/>
                <a:ext cx="862" cy="286"/>
              </a:xfrm>
              <a:prstGeom prst="roundRect">
                <a:avLst>
                  <a:gd name="adj" fmla="val 16667"/>
                </a:avLst>
              </a:prstGeom>
              <a:solidFill>
                <a:schemeClr val="accent1"/>
              </a:solidFill>
              <a:ln w="9525">
                <a:solidFill>
                  <a:schemeClr val="tx1"/>
                </a:solidFill>
                <a:round/>
                <a:headEnd/>
                <a:tailEnd/>
              </a:ln>
            </p:spPr>
            <p:txBody>
              <a:bodyPr wrap="none" lIns="27161" tIns="13580" rIns="27161" bIns="1358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8" name="_s2133"/>
              <p:cNvSpPr>
                <a:spLocks noChangeArrowheads="1"/>
              </p:cNvSpPr>
              <p:nvPr/>
            </p:nvSpPr>
            <p:spPr bwMode="auto">
              <a:xfrm>
                <a:off x="2389" y="2043"/>
                <a:ext cx="862" cy="286"/>
              </a:xfrm>
              <a:prstGeom prst="roundRect">
                <a:avLst>
                  <a:gd name="adj" fmla="val 16667"/>
                </a:avLst>
              </a:prstGeom>
              <a:solidFill>
                <a:schemeClr val="accent1"/>
              </a:solidFill>
              <a:ln w="9525">
                <a:solidFill>
                  <a:schemeClr val="tx1"/>
                </a:solidFill>
                <a:round/>
                <a:headEnd/>
                <a:tailEnd/>
              </a:ln>
            </p:spPr>
            <p:txBody>
              <a:bodyPr wrap="none" lIns="31220" tIns="15610" rIns="31220" bIns="1561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59" name="_s2134"/>
              <p:cNvSpPr>
                <a:spLocks noChangeArrowheads="1"/>
              </p:cNvSpPr>
              <p:nvPr/>
            </p:nvSpPr>
            <p:spPr bwMode="auto">
              <a:xfrm>
                <a:off x="2389" y="2473"/>
                <a:ext cx="862" cy="286"/>
              </a:xfrm>
              <a:prstGeom prst="roundRect">
                <a:avLst>
                  <a:gd name="adj" fmla="val 16667"/>
                </a:avLst>
              </a:prstGeom>
              <a:solidFill>
                <a:schemeClr val="accent1"/>
              </a:solidFill>
              <a:ln w="9525">
                <a:solidFill>
                  <a:schemeClr val="tx1"/>
                </a:solidFill>
                <a:round/>
                <a:headEnd/>
                <a:tailEnd/>
              </a:ln>
            </p:spPr>
            <p:txBody>
              <a:bodyPr wrap="none" lIns="31856" tIns="15929" rIns="31856" bIns="1592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0" name="_s2135"/>
              <p:cNvSpPr>
                <a:spLocks noChangeArrowheads="1"/>
              </p:cNvSpPr>
              <p:nvPr/>
            </p:nvSpPr>
            <p:spPr bwMode="auto">
              <a:xfrm>
                <a:off x="2389" y="2903"/>
                <a:ext cx="862" cy="286"/>
              </a:xfrm>
              <a:prstGeom prst="roundRect">
                <a:avLst>
                  <a:gd name="adj" fmla="val 16667"/>
                </a:avLst>
              </a:prstGeom>
              <a:solidFill>
                <a:schemeClr val="accent1"/>
              </a:solidFill>
              <a:ln w="9525">
                <a:solidFill>
                  <a:schemeClr val="tx1"/>
                </a:solidFill>
                <a:round/>
                <a:headEnd/>
                <a:tailEnd/>
              </a:ln>
            </p:spPr>
            <p:txBody>
              <a:bodyPr wrap="none" lIns="31856" tIns="15929" rIns="31856" bIns="1592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1" name="_s2136"/>
              <p:cNvSpPr>
                <a:spLocks noChangeArrowheads="1"/>
              </p:cNvSpPr>
              <p:nvPr/>
            </p:nvSpPr>
            <p:spPr bwMode="auto">
              <a:xfrm>
                <a:off x="2389" y="3333"/>
                <a:ext cx="862" cy="286"/>
              </a:xfrm>
              <a:prstGeom prst="roundRect">
                <a:avLst>
                  <a:gd name="adj" fmla="val 16667"/>
                </a:avLst>
              </a:prstGeom>
              <a:solidFill>
                <a:schemeClr val="accent1"/>
              </a:solidFill>
              <a:ln w="9525">
                <a:solidFill>
                  <a:schemeClr val="tx1"/>
                </a:solidFill>
                <a:round/>
                <a:headEnd/>
                <a:tailEnd/>
              </a:ln>
            </p:spPr>
            <p:txBody>
              <a:bodyPr wrap="none" lIns="31856" tIns="15929" rIns="31856" bIns="1592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2" name="_s2137"/>
              <p:cNvSpPr>
                <a:spLocks noChangeArrowheads="1"/>
              </p:cNvSpPr>
              <p:nvPr/>
            </p:nvSpPr>
            <p:spPr bwMode="auto">
              <a:xfrm>
                <a:off x="3539" y="2043"/>
                <a:ext cx="862" cy="286"/>
              </a:xfrm>
              <a:prstGeom prst="roundRect">
                <a:avLst>
                  <a:gd name="adj" fmla="val 16667"/>
                </a:avLst>
              </a:prstGeom>
              <a:solidFill>
                <a:schemeClr val="accent1"/>
              </a:solidFill>
              <a:ln w="9525">
                <a:solidFill>
                  <a:schemeClr val="tx1"/>
                </a:solidFill>
                <a:round/>
                <a:headEnd/>
                <a:tailEnd/>
              </a:ln>
            </p:spPr>
            <p:txBody>
              <a:bodyPr wrap="none" lIns="31856" tIns="15929" rIns="31856" bIns="15929"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3" name="_s2138"/>
              <p:cNvSpPr>
                <a:spLocks noChangeArrowheads="1"/>
              </p:cNvSpPr>
              <p:nvPr/>
            </p:nvSpPr>
            <p:spPr bwMode="auto">
              <a:xfrm>
                <a:off x="3539" y="2473"/>
                <a:ext cx="862" cy="286"/>
              </a:xfrm>
              <a:prstGeom prst="roundRect">
                <a:avLst>
                  <a:gd name="adj" fmla="val 16667"/>
                </a:avLst>
              </a:prstGeom>
              <a:solidFill>
                <a:schemeClr val="accent1"/>
              </a:solidFill>
              <a:ln w="9525">
                <a:solidFill>
                  <a:schemeClr val="tx1"/>
                </a:solidFill>
                <a:round/>
                <a:headEnd/>
                <a:tailEnd/>
              </a:ln>
            </p:spPr>
            <p:txBody>
              <a:bodyPr wrap="none" lIns="32508" tIns="16254" rIns="32508" bIns="1625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4" name="_s2139"/>
              <p:cNvSpPr>
                <a:spLocks noChangeArrowheads="1"/>
              </p:cNvSpPr>
              <p:nvPr/>
            </p:nvSpPr>
            <p:spPr bwMode="auto">
              <a:xfrm>
                <a:off x="3539" y="2903"/>
                <a:ext cx="862" cy="286"/>
              </a:xfrm>
              <a:prstGeom prst="roundRect">
                <a:avLst>
                  <a:gd name="adj" fmla="val 16667"/>
                </a:avLst>
              </a:prstGeom>
              <a:solidFill>
                <a:schemeClr val="accent1"/>
              </a:solidFill>
              <a:ln w="9525">
                <a:solidFill>
                  <a:schemeClr val="tx1"/>
                </a:solidFill>
                <a:round/>
                <a:headEnd/>
                <a:tailEnd/>
              </a:ln>
            </p:spPr>
            <p:txBody>
              <a:bodyPr wrap="none" lIns="32508" tIns="16254" rIns="32508" bIns="1625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5" name="_s2140"/>
              <p:cNvSpPr>
                <a:spLocks noChangeArrowheads="1"/>
              </p:cNvSpPr>
              <p:nvPr/>
            </p:nvSpPr>
            <p:spPr bwMode="auto">
              <a:xfrm>
                <a:off x="4689" y="2043"/>
                <a:ext cx="862" cy="286"/>
              </a:xfrm>
              <a:prstGeom prst="roundRect">
                <a:avLst>
                  <a:gd name="adj" fmla="val 16667"/>
                </a:avLst>
              </a:prstGeom>
              <a:solidFill>
                <a:schemeClr val="accent1"/>
              </a:solidFill>
              <a:ln w="9525">
                <a:solidFill>
                  <a:schemeClr val="tx1"/>
                </a:solidFill>
                <a:round/>
                <a:headEnd/>
                <a:tailEnd/>
              </a:ln>
            </p:spPr>
            <p:txBody>
              <a:bodyPr wrap="none" lIns="32508" tIns="16254" rIns="32508" bIns="1625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6" name="_s2141"/>
              <p:cNvSpPr>
                <a:spLocks noChangeArrowheads="1"/>
              </p:cNvSpPr>
              <p:nvPr/>
            </p:nvSpPr>
            <p:spPr bwMode="auto">
              <a:xfrm>
                <a:off x="4689" y="2473"/>
                <a:ext cx="862" cy="286"/>
              </a:xfrm>
              <a:prstGeom prst="roundRect">
                <a:avLst>
                  <a:gd name="adj" fmla="val 16667"/>
                </a:avLst>
              </a:prstGeom>
              <a:solidFill>
                <a:schemeClr val="accent1"/>
              </a:solidFill>
              <a:ln w="9525">
                <a:solidFill>
                  <a:schemeClr val="tx1"/>
                </a:solidFill>
                <a:round/>
                <a:headEnd/>
                <a:tailEnd/>
              </a:ln>
            </p:spPr>
            <p:txBody>
              <a:bodyPr wrap="none" lIns="33170" tIns="16586" rIns="33170" bIns="165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7" name="_s2142"/>
              <p:cNvSpPr>
                <a:spLocks noChangeArrowheads="1"/>
              </p:cNvSpPr>
              <p:nvPr/>
            </p:nvSpPr>
            <p:spPr bwMode="auto">
              <a:xfrm>
                <a:off x="4689" y="2903"/>
                <a:ext cx="862" cy="286"/>
              </a:xfrm>
              <a:prstGeom prst="roundRect">
                <a:avLst>
                  <a:gd name="adj" fmla="val 16667"/>
                </a:avLst>
              </a:prstGeom>
              <a:solidFill>
                <a:schemeClr val="accent1"/>
              </a:solidFill>
              <a:ln w="9525">
                <a:solidFill>
                  <a:schemeClr val="tx1"/>
                </a:solidFill>
                <a:round/>
                <a:headEnd/>
                <a:tailEnd/>
              </a:ln>
            </p:spPr>
            <p:txBody>
              <a:bodyPr wrap="none" lIns="33170" tIns="16586" rIns="33170" bIns="165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8" name="_s2143"/>
              <p:cNvSpPr>
                <a:spLocks noChangeArrowheads="1"/>
              </p:cNvSpPr>
              <p:nvPr/>
            </p:nvSpPr>
            <p:spPr bwMode="auto">
              <a:xfrm>
                <a:off x="4689" y="3333"/>
                <a:ext cx="862" cy="286"/>
              </a:xfrm>
              <a:prstGeom prst="roundRect">
                <a:avLst>
                  <a:gd name="adj" fmla="val 16667"/>
                </a:avLst>
              </a:prstGeom>
              <a:solidFill>
                <a:schemeClr val="accent1"/>
              </a:solidFill>
              <a:ln w="9525">
                <a:solidFill>
                  <a:schemeClr val="tx1"/>
                </a:solidFill>
                <a:round/>
                <a:headEnd/>
                <a:tailEnd/>
              </a:ln>
            </p:spPr>
            <p:txBody>
              <a:bodyPr wrap="none" lIns="33170" tIns="16586" rIns="33170" bIns="165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69" name="_s2144"/>
              <p:cNvSpPr>
                <a:spLocks noChangeArrowheads="1"/>
              </p:cNvSpPr>
              <p:nvPr/>
            </p:nvSpPr>
            <p:spPr bwMode="auto">
              <a:xfrm>
                <a:off x="4689" y="3763"/>
                <a:ext cx="862" cy="286"/>
              </a:xfrm>
              <a:prstGeom prst="roundRect">
                <a:avLst>
                  <a:gd name="adj" fmla="val 16667"/>
                </a:avLst>
              </a:prstGeom>
              <a:solidFill>
                <a:schemeClr val="accent1"/>
              </a:solidFill>
              <a:ln w="9525">
                <a:solidFill>
                  <a:schemeClr val="tx1"/>
                </a:solidFill>
                <a:round/>
                <a:headEnd/>
                <a:tailEnd/>
              </a:ln>
            </p:spPr>
            <p:txBody>
              <a:bodyPr wrap="none" lIns="33170" tIns="16586" rIns="33170" bIns="165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0" name="_s2145"/>
              <p:cNvSpPr>
                <a:spLocks noChangeArrowheads="1"/>
              </p:cNvSpPr>
              <p:nvPr/>
            </p:nvSpPr>
            <p:spPr bwMode="auto">
              <a:xfrm>
                <a:off x="4689" y="4193"/>
                <a:ext cx="862" cy="286"/>
              </a:xfrm>
              <a:prstGeom prst="roundRect">
                <a:avLst>
                  <a:gd name="adj" fmla="val 16667"/>
                </a:avLst>
              </a:prstGeom>
              <a:solidFill>
                <a:schemeClr val="accent1"/>
              </a:solidFill>
              <a:ln w="9525">
                <a:solidFill>
                  <a:schemeClr val="tx1"/>
                </a:solidFill>
                <a:round/>
                <a:headEnd/>
                <a:tailEnd/>
              </a:ln>
            </p:spPr>
            <p:txBody>
              <a:bodyPr wrap="none" lIns="33170" tIns="16586" rIns="33170" bIns="165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1" name="_s2146"/>
              <p:cNvSpPr>
                <a:spLocks noChangeArrowheads="1"/>
              </p:cNvSpPr>
              <p:nvPr/>
            </p:nvSpPr>
            <p:spPr bwMode="auto">
              <a:xfrm>
                <a:off x="5839" y="2043"/>
                <a:ext cx="862" cy="286"/>
              </a:xfrm>
              <a:prstGeom prst="roundRect">
                <a:avLst>
                  <a:gd name="adj" fmla="val 16667"/>
                </a:avLst>
              </a:prstGeom>
              <a:solidFill>
                <a:schemeClr val="accent1"/>
              </a:solidFill>
              <a:ln w="9525">
                <a:solidFill>
                  <a:schemeClr val="tx1"/>
                </a:solidFill>
                <a:round/>
                <a:headEnd/>
                <a:tailEnd/>
              </a:ln>
            </p:spPr>
            <p:txBody>
              <a:bodyPr wrap="none" lIns="36856" tIns="18428" rIns="36856" bIns="1842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2" name="_s2147"/>
              <p:cNvSpPr>
                <a:spLocks noChangeArrowheads="1"/>
              </p:cNvSpPr>
              <p:nvPr/>
            </p:nvSpPr>
            <p:spPr bwMode="auto">
              <a:xfrm>
                <a:off x="6987" y="2043"/>
                <a:ext cx="862" cy="286"/>
              </a:xfrm>
              <a:prstGeom prst="roundRect">
                <a:avLst>
                  <a:gd name="adj" fmla="val 16667"/>
                </a:avLst>
              </a:prstGeom>
              <a:solidFill>
                <a:schemeClr val="accent1"/>
              </a:solidFill>
              <a:ln w="9525">
                <a:solidFill>
                  <a:schemeClr val="tx1"/>
                </a:solidFill>
                <a:round/>
                <a:headEnd/>
                <a:tailEnd/>
              </a:ln>
            </p:spPr>
            <p:txBody>
              <a:bodyPr wrap="none" lIns="37608" tIns="18804" rIns="37608" bIns="1880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3" name="_s2148"/>
              <p:cNvSpPr>
                <a:spLocks noChangeArrowheads="1"/>
              </p:cNvSpPr>
              <p:nvPr/>
            </p:nvSpPr>
            <p:spPr bwMode="auto">
              <a:xfrm>
                <a:off x="8131" y="2043"/>
                <a:ext cx="862" cy="286"/>
              </a:xfrm>
              <a:prstGeom prst="roundRect">
                <a:avLst>
                  <a:gd name="adj" fmla="val 16667"/>
                </a:avLst>
              </a:prstGeom>
              <a:solidFill>
                <a:schemeClr val="accent1"/>
              </a:solidFill>
              <a:ln w="9525">
                <a:solidFill>
                  <a:schemeClr val="tx1"/>
                </a:solidFill>
                <a:round/>
                <a:headEnd/>
                <a:tailEnd/>
              </a:ln>
            </p:spPr>
            <p:txBody>
              <a:bodyPr wrap="none" lIns="37608" tIns="18804" rIns="37608" bIns="1880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4" name="_s2149"/>
              <p:cNvSpPr>
                <a:spLocks noChangeArrowheads="1"/>
              </p:cNvSpPr>
              <p:nvPr/>
            </p:nvSpPr>
            <p:spPr bwMode="auto">
              <a:xfrm>
                <a:off x="9856" y="2043"/>
                <a:ext cx="862" cy="286"/>
              </a:xfrm>
              <a:prstGeom prst="roundRect">
                <a:avLst>
                  <a:gd name="adj" fmla="val 16667"/>
                </a:avLst>
              </a:prstGeom>
              <a:solidFill>
                <a:schemeClr val="accent1"/>
              </a:solidFill>
              <a:ln w="9525">
                <a:solidFill>
                  <a:schemeClr val="tx1"/>
                </a:solidFill>
                <a:round/>
                <a:headEnd/>
                <a:tailEnd/>
              </a:ln>
            </p:spPr>
            <p:txBody>
              <a:bodyPr wrap="none" lIns="37608" tIns="18804" rIns="37608" bIns="1880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5" name="_s2150"/>
              <p:cNvSpPr>
                <a:spLocks noChangeArrowheads="1"/>
              </p:cNvSpPr>
              <p:nvPr/>
            </p:nvSpPr>
            <p:spPr bwMode="auto">
              <a:xfrm>
                <a:off x="9856" y="2473"/>
                <a:ext cx="862" cy="286"/>
              </a:xfrm>
              <a:prstGeom prst="roundRect">
                <a:avLst>
                  <a:gd name="adj" fmla="val 16667"/>
                </a:avLst>
              </a:prstGeom>
              <a:solidFill>
                <a:schemeClr val="accent1"/>
              </a:solidFill>
              <a:ln w="9525">
                <a:solidFill>
                  <a:schemeClr val="tx1"/>
                </a:solidFill>
                <a:round/>
                <a:headEnd/>
                <a:tailEnd/>
              </a:ln>
            </p:spPr>
            <p:txBody>
              <a:bodyPr wrap="none" lIns="37989" tIns="18994" rIns="37989" bIns="1899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6" name="_s2151"/>
              <p:cNvSpPr>
                <a:spLocks noChangeArrowheads="1"/>
              </p:cNvSpPr>
              <p:nvPr/>
            </p:nvSpPr>
            <p:spPr bwMode="auto">
              <a:xfrm>
                <a:off x="9856" y="2903"/>
                <a:ext cx="862" cy="286"/>
              </a:xfrm>
              <a:prstGeom prst="roundRect">
                <a:avLst>
                  <a:gd name="adj" fmla="val 16667"/>
                </a:avLst>
              </a:prstGeom>
              <a:solidFill>
                <a:schemeClr val="accent1"/>
              </a:solidFill>
              <a:ln w="9525">
                <a:solidFill>
                  <a:schemeClr val="tx1"/>
                </a:solidFill>
                <a:round/>
                <a:headEnd/>
                <a:tailEnd/>
              </a:ln>
            </p:spPr>
            <p:txBody>
              <a:bodyPr wrap="none" lIns="37989" tIns="18994" rIns="37989" bIns="1899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7" name="_s2152"/>
              <p:cNvSpPr>
                <a:spLocks noChangeArrowheads="1"/>
              </p:cNvSpPr>
              <p:nvPr/>
            </p:nvSpPr>
            <p:spPr bwMode="auto">
              <a:xfrm>
                <a:off x="9856" y="3333"/>
                <a:ext cx="862" cy="286"/>
              </a:xfrm>
              <a:prstGeom prst="roundRect">
                <a:avLst>
                  <a:gd name="adj" fmla="val 16667"/>
                </a:avLst>
              </a:prstGeom>
              <a:solidFill>
                <a:schemeClr val="accent1"/>
              </a:solidFill>
              <a:ln w="9525">
                <a:solidFill>
                  <a:schemeClr val="tx1"/>
                </a:solidFill>
                <a:round/>
                <a:headEnd/>
                <a:tailEnd/>
              </a:ln>
            </p:spPr>
            <p:txBody>
              <a:bodyPr wrap="none" lIns="37989" tIns="18994" rIns="37989" bIns="1899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8" name="_s2153"/>
              <p:cNvSpPr>
                <a:spLocks noChangeArrowheads="1"/>
              </p:cNvSpPr>
              <p:nvPr/>
            </p:nvSpPr>
            <p:spPr bwMode="auto">
              <a:xfrm>
                <a:off x="11006" y="2043"/>
                <a:ext cx="862" cy="286"/>
              </a:xfrm>
              <a:prstGeom prst="roundRect">
                <a:avLst>
                  <a:gd name="adj" fmla="val 16667"/>
                </a:avLst>
              </a:prstGeom>
              <a:solidFill>
                <a:schemeClr val="accent1"/>
              </a:solidFill>
              <a:ln w="9525">
                <a:solidFill>
                  <a:schemeClr val="tx1"/>
                </a:solidFill>
                <a:round/>
                <a:headEnd/>
                <a:tailEnd/>
              </a:ln>
            </p:spPr>
            <p:txBody>
              <a:bodyPr wrap="none" lIns="37989" tIns="18994" rIns="37989" bIns="1899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79" name="_s2154"/>
              <p:cNvSpPr>
                <a:spLocks noChangeArrowheads="1"/>
              </p:cNvSpPr>
              <p:nvPr/>
            </p:nvSpPr>
            <p:spPr bwMode="auto">
              <a:xfrm>
                <a:off x="11006" y="2473"/>
                <a:ext cx="862" cy="286"/>
              </a:xfrm>
              <a:prstGeom prst="roundRect">
                <a:avLst>
                  <a:gd name="adj" fmla="val 16667"/>
                </a:avLst>
              </a:prstGeom>
              <a:solidFill>
                <a:schemeClr val="accent1"/>
              </a:solidFill>
              <a:ln w="9525">
                <a:solidFill>
                  <a:schemeClr val="tx1"/>
                </a:solidFill>
                <a:round/>
                <a:headEnd/>
                <a:tailEnd/>
              </a:ln>
            </p:spPr>
            <p:txBody>
              <a:bodyPr wrap="none" lIns="38372" tIns="19186" rIns="38372" bIns="191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0" name="_s2155"/>
              <p:cNvSpPr>
                <a:spLocks noChangeArrowheads="1"/>
              </p:cNvSpPr>
              <p:nvPr/>
            </p:nvSpPr>
            <p:spPr bwMode="auto">
              <a:xfrm>
                <a:off x="11006" y="2903"/>
                <a:ext cx="862" cy="286"/>
              </a:xfrm>
              <a:prstGeom prst="roundRect">
                <a:avLst>
                  <a:gd name="adj" fmla="val 16667"/>
                </a:avLst>
              </a:prstGeom>
              <a:solidFill>
                <a:schemeClr val="accent1"/>
              </a:solidFill>
              <a:ln w="9525">
                <a:solidFill>
                  <a:schemeClr val="tx1"/>
                </a:solidFill>
                <a:round/>
                <a:headEnd/>
                <a:tailEnd/>
              </a:ln>
            </p:spPr>
            <p:txBody>
              <a:bodyPr wrap="none" lIns="38372" tIns="19186" rIns="38372" bIns="191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1" name="_s2156"/>
              <p:cNvSpPr>
                <a:spLocks noChangeArrowheads="1"/>
              </p:cNvSpPr>
              <p:nvPr/>
            </p:nvSpPr>
            <p:spPr bwMode="auto">
              <a:xfrm>
                <a:off x="12156" y="2043"/>
                <a:ext cx="862" cy="286"/>
              </a:xfrm>
              <a:prstGeom prst="roundRect">
                <a:avLst>
                  <a:gd name="adj" fmla="val 16667"/>
                </a:avLst>
              </a:prstGeom>
              <a:solidFill>
                <a:schemeClr val="accent1"/>
              </a:solidFill>
              <a:ln w="9525">
                <a:solidFill>
                  <a:schemeClr val="tx1"/>
                </a:solidFill>
                <a:round/>
                <a:headEnd/>
                <a:tailEnd/>
              </a:ln>
            </p:spPr>
            <p:txBody>
              <a:bodyPr wrap="none" lIns="38372" tIns="19186" rIns="38372" bIns="19186"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2" name="_s2157"/>
              <p:cNvSpPr>
                <a:spLocks noChangeArrowheads="1"/>
              </p:cNvSpPr>
              <p:nvPr/>
            </p:nvSpPr>
            <p:spPr bwMode="auto">
              <a:xfrm>
                <a:off x="12156" y="2473"/>
                <a:ext cx="862" cy="286"/>
              </a:xfrm>
              <a:prstGeom prst="roundRect">
                <a:avLst>
                  <a:gd name="adj" fmla="val 16667"/>
                </a:avLst>
              </a:prstGeom>
              <a:solidFill>
                <a:schemeClr val="accent1"/>
              </a:solidFill>
              <a:ln w="9525">
                <a:solidFill>
                  <a:schemeClr val="tx1"/>
                </a:solidFill>
                <a:round/>
                <a:headEnd/>
                <a:tailEnd/>
              </a:ln>
            </p:spPr>
            <p:txBody>
              <a:bodyPr wrap="none" lIns="38759" tIns="19380" rIns="38759" bIns="1938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3" name="_s2158"/>
              <p:cNvSpPr>
                <a:spLocks noChangeArrowheads="1"/>
              </p:cNvSpPr>
              <p:nvPr/>
            </p:nvSpPr>
            <p:spPr bwMode="auto">
              <a:xfrm>
                <a:off x="12156" y="2903"/>
                <a:ext cx="862" cy="286"/>
              </a:xfrm>
              <a:prstGeom prst="roundRect">
                <a:avLst>
                  <a:gd name="adj" fmla="val 16667"/>
                </a:avLst>
              </a:prstGeom>
              <a:solidFill>
                <a:schemeClr val="accent1"/>
              </a:solidFill>
              <a:ln w="9525">
                <a:solidFill>
                  <a:schemeClr val="tx1"/>
                </a:solidFill>
                <a:round/>
                <a:headEnd/>
                <a:tailEnd/>
              </a:ln>
            </p:spPr>
            <p:txBody>
              <a:bodyPr wrap="none" lIns="38759" tIns="19380" rIns="38759" bIns="1938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4" name="_s2159"/>
              <p:cNvSpPr>
                <a:spLocks noChangeArrowheads="1"/>
              </p:cNvSpPr>
              <p:nvPr/>
            </p:nvSpPr>
            <p:spPr bwMode="auto">
              <a:xfrm>
                <a:off x="12156" y="3333"/>
                <a:ext cx="862" cy="286"/>
              </a:xfrm>
              <a:prstGeom prst="roundRect">
                <a:avLst>
                  <a:gd name="adj" fmla="val 16667"/>
                </a:avLst>
              </a:prstGeom>
              <a:solidFill>
                <a:schemeClr val="accent1"/>
              </a:solidFill>
              <a:ln w="9525">
                <a:solidFill>
                  <a:schemeClr val="tx1"/>
                </a:solidFill>
                <a:round/>
                <a:headEnd/>
                <a:tailEnd/>
              </a:ln>
            </p:spPr>
            <p:txBody>
              <a:bodyPr wrap="none" lIns="38759" tIns="19380" rIns="38759" bIns="1938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5" name="_s2160"/>
              <p:cNvSpPr>
                <a:spLocks noChangeArrowheads="1"/>
              </p:cNvSpPr>
              <p:nvPr/>
            </p:nvSpPr>
            <p:spPr bwMode="auto">
              <a:xfrm>
                <a:off x="12156" y="3763"/>
                <a:ext cx="862" cy="286"/>
              </a:xfrm>
              <a:prstGeom prst="roundRect">
                <a:avLst>
                  <a:gd name="adj" fmla="val 16667"/>
                </a:avLst>
              </a:prstGeom>
              <a:solidFill>
                <a:schemeClr val="accent1"/>
              </a:solidFill>
              <a:ln w="9525">
                <a:solidFill>
                  <a:schemeClr val="tx1"/>
                </a:solidFill>
                <a:round/>
                <a:headEnd/>
                <a:tailEnd/>
              </a:ln>
            </p:spPr>
            <p:txBody>
              <a:bodyPr wrap="none" lIns="38759" tIns="19380" rIns="38759" bIns="1938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6" name="_s2161"/>
              <p:cNvSpPr>
                <a:spLocks noChangeArrowheads="1"/>
              </p:cNvSpPr>
              <p:nvPr/>
            </p:nvSpPr>
            <p:spPr bwMode="auto">
              <a:xfrm>
                <a:off x="13306" y="2043"/>
                <a:ext cx="862" cy="286"/>
              </a:xfrm>
              <a:prstGeom prst="roundRect">
                <a:avLst>
                  <a:gd name="adj" fmla="val 16667"/>
                </a:avLst>
              </a:prstGeom>
              <a:solidFill>
                <a:schemeClr val="accent1"/>
              </a:solidFill>
              <a:ln w="9525">
                <a:solidFill>
                  <a:schemeClr val="tx1"/>
                </a:solidFill>
                <a:round/>
                <a:headEnd/>
                <a:tailEnd/>
              </a:ln>
            </p:spPr>
            <p:txBody>
              <a:bodyPr wrap="none" lIns="38759" tIns="19380" rIns="38759" bIns="19380"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7" name="_s2162"/>
              <p:cNvSpPr>
                <a:spLocks noChangeArrowheads="1"/>
              </p:cNvSpPr>
              <p:nvPr/>
            </p:nvSpPr>
            <p:spPr bwMode="auto">
              <a:xfrm>
                <a:off x="13306" y="2473"/>
                <a:ext cx="862" cy="286"/>
              </a:xfrm>
              <a:prstGeom prst="roundRect">
                <a:avLst>
                  <a:gd name="adj" fmla="val 16667"/>
                </a:avLst>
              </a:prstGeom>
              <a:solidFill>
                <a:schemeClr val="accent1"/>
              </a:solidFill>
              <a:ln w="9525">
                <a:solidFill>
                  <a:schemeClr val="tx1"/>
                </a:solidFill>
                <a:round/>
                <a:headEnd/>
                <a:tailEnd/>
              </a:ln>
            </p:spPr>
            <p:txBody>
              <a:bodyPr wrap="none" lIns="41677" tIns="20838" rIns="41677" bIns="208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8" name="_s2163"/>
              <p:cNvSpPr>
                <a:spLocks noChangeArrowheads="1"/>
              </p:cNvSpPr>
              <p:nvPr/>
            </p:nvSpPr>
            <p:spPr bwMode="auto">
              <a:xfrm>
                <a:off x="13306" y="2903"/>
                <a:ext cx="862" cy="286"/>
              </a:xfrm>
              <a:prstGeom prst="roundRect">
                <a:avLst>
                  <a:gd name="adj" fmla="val 16667"/>
                </a:avLst>
              </a:prstGeom>
              <a:solidFill>
                <a:schemeClr val="accent1"/>
              </a:solidFill>
              <a:ln w="9525">
                <a:solidFill>
                  <a:schemeClr val="tx1"/>
                </a:solidFill>
                <a:round/>
                <a:headEnd/>
                <a:tailEnd/>
              </a:ln>
            </p:spPr>
            <p:txBody>
              <a:bodyPr wrap="none" lIns="41677" tIns="20838" rIns="41677" bIns="208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89" name="_s2164"/>
              <p:cNvSpPr>
                <a:spLocks noChangeArrowheads="1"/>
              </p:cNvSpPr>
              <p:nvPr/>
            </p:nvSpPr>
            <p:spPr bwMode="auto">
              <a:xfrm>
                <a:off x="13306" y="3333"/>
                <a:ext cx="862" cy="286"/>
              </a:xfrm>
              <a:prstGeom prst="roundRect">
                <a:avLst>
                  <a:gd name="adj" fmla="val 16667"/>
                </a:avLst>
              </a:prstGeom>
              <a:solidFill>
                <a:schemeClr val="accent1"/>
              </a:solidFill>
              <a:ln w="9525">
                <a:solidFill>
                  <a:schemeClr val="tx1"/>
                </a:solidFill>
                <a:round/>
                <a:headEnd/>
                <a:tailEnd/>
              </a:ln>
            </p:spPr>
            <p:txBody>
              <a:bodyPr wrap="none" lIns="41677" tIns="20838" rIns="41677" bIns="208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0" name="_s2165"/>
              <p:cNvSpPr>
                <a:spLocks noChangeArrowheads="1"/>
              </p:cNvSpPr>
              <p:nvPr/>
            </p:nvSpPr>
            <p:spPr bwMode="auto">
              <a:xfrm>
                <a:off x="4115" y="1181"/>
                <a:ext cx="862" cy="286"/>
              </a:xfrm>
              <a:prstGeom prst="roundRect">
                <a:avLst>
                  <a:gd name="adj" fmla="val 16667"/>
                </a:avLst>
              </a:prstGeom>
              <a:solidFill>
                <a:schemeClr val="accent1"/>
              </a:solidFill>
              <a:ln w="9525">
                <a:solidFill>
                  <a:schemeClr val="tx1"/>
                </a:solidFill>
                <a:round/>
                <a:headEnd/>
                <a:tailEnd/>
              </a:ln>
            </p:spPr>
            <p:txBody>
              <a:bodyPr wrap="none" lIns="41677" tIns="20838" rIns="41677" bIns="208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1" name="_s2166"/>
              <p:cNvSpPr>
                <a:spLocks noChangeArrowheads="1"/>
              </p:cNvSpPr>
              <p:nvPr/>
            </p:nvSpPr>
            <p:spPr bwMode="auto">
              <a:xfrm>
                <a:off x="3109" y="1181"/>
                <a:ext cx="862" cy="286"/>
              </a:xfrm>
              <a:prstGeom prst="roundRect">
                <a:avLst>
                  <a:gd name="adj" fmla="val 16667"/>
                </a:avLst>
              </a:prstGeom>
              <a:solidFill>
                <a:schemeClr val="accent1"/>
              </a:solidFill>
              <a:ln w="9525">
                <a:solidFill>
                  <a:schemeClr val="tx1"/>
                </a:solidFill>
                <a:round/>
                <a:headEnd/>
                <a:tailEnd/>
              </a:ln>
            </p:spPr>
            <p:txBody>
              <a:bodyPr wrap="none" lIns="41677" tIns="20838" rIns="41677" bIns="20838"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2" name="_s2167"/>
              <p:cNvSpPr>
                <a:spLocks noChangeArrowheads="1"/>
              </p:cNvSpPr>
              <p:nvPr/>
            </p:nvSpPr>
            <p:spPr bwMode="auto">
              <a:xfrm>
                <a:off x="6414" y="2473"/>
                <a:ext cx="860" cy="286"/>
              </a:xfrm>
              <a:prstGeom prst="roundRect">
                <a:avLst>
                  <a:gd name="adj" fmla="val 16667"/>
                </a:avLst>
              </a:prstGeom>
              <a:solidFill>
                <a:schemeClr val="accent1"/>
              </a:solidFill>
              <a:ln w="9525">
                <a:solidFill>
                  <a:schemeClr val="tx1"/>
                </a:solidFill>
                <a:round/>
                <a:headEnd/>
                <a:tailEnd/>
              </a:ln>
            </p:spPr>
            <p:txBody>
              <a:bodyPr wrap="none" lIns="49031" tIns="24515" rIns="49031" bIns="2451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3" name="_s2168"/>
              <p:cNvSpPr>
                <a:spLocks noChangeArrowheads="1"/>
              </p:cNvSpPr>
              <p:nvPr/>
            </p:nvSpPr>
            <p:spPr bwMode="auto">
              <a:xfrm>
                <a:off x="6414" y="2903"/>
                <a:ext cx="856" cy="286"/>
              </a:xfrm>
              <a:prstGeom prst="roundRect">
                <a:avLst>
                  <a:gd name="adj" fmla="val 16667"/>
                </a:avLst>
              </a:prstGeom>
              <a:solidFill>
                <a:schemeClr val="accent1"/>
              </a:solidFill>
              <a:ln w="9525">
                <a:solidFill>
                  <a:schemeClr val="tx1"/>
                </a:solidFill>
                <a:round/>
                <a:headEnd/>
                <a:tailEnd/>
              </a:ln>
            </p:spPr>
            <p:txBody>
              <a:bodyPr wrap="none" lIns="49031" tIns="24515" rIns="49031" bIns="2451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4" name="_s2169"/>
              <p:cNvSpPr>
                <a:spLocks noChangeArrowheads="1"/>
              </p:cNvSpPr>
              <p:nvPr/>
            </p:nvSpPr>
            <p:spPr bwMode="auto">
              <a:xfrm>
                <a:off x="6414" y="3333"/>
                <a:ext cx="856" cy="286"/>
              </a:xfrm>
              <a:prstGeom prst="roundRect">
                <a:avLst>
                  <a:gd name="adj" fmla="val 16667"/>
                </a:avLst>
              </a:prstGeom>
              <a:solidFill>
                <a:schemeClr val="accent1"/>
              </a:solidFill>
              <a:ln w="9525">
                <a:solidFill>
                  <a:schemeClr val="tx1"/>
                </a:solidFill>
                <a:round/>
                <a:headEnd/>
                <a:tailEnd/>
              </a:ln>
            </p:spPr>
            <p:txBody>
              <a:bodyPr wrap="none" lIns="49031" tIns="24515" rIns="49031" bIns="2451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5" name="_s2170"/>
              <p:cNvSpPr>
                <a:spLocks noChangeArrowheads="1"/>
              </p:cNvSpPr>
              <p:nvPr/>
            </p:nvSpPr>
            <p:spPr bwMode="auto">
              <a:xfrm>
                <a:off x="6414" y="3763"/>
                <a:ext cx="856" cy="286"/>
              </a:xfrm>
              <a:prstGeom prst="roundRect">
                <a:avLst>
                  <a:gd name="adj" fmla="val 16667"/>
                </a:avLst>
              </a:prstGeom>
              <a:solidFill>
                <a:schemeClr val="accent1"/>
              </a:solidFill>
              <a:ln w="9525">
                <a:solidFill>
                  <a:schemeClr val="tx1"/>
                </a:solidFill>
                <a:round/>
                <a:headEnd/>
                <a:tailEnd/>
              </a:ln>
            </p:spPr>
            <p:txBody>
              <a:bodyPr wrap="none" lIns="49031" tIns="24515" rIns="49031" bIns="2451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6" name="_s2171"/>
              <p:cNvSpPr>
                <a:spLocks noChangeArrowheads="1"/>
              </p:cNvSpPr>
              <p:nvPr/>
            </p:nvSpPr>
            <p:spPr bwMode="auto">
              <a:xfrm>
                <a:off x="7562" y="2473"/>
                <a:ext cx="856" cy="286"/>
              </a:xfrm>
              <a:prstGeom prst="roundRect">
                <a:avLst>
                  <a:gd name="adj" fmla="val 16667"/>
                </a:avLst>
              </a:prstGeom>
              <a:solidFill>
                <a:schemeClr val="accent1"/>
              </a:solidFill>
              <a:ln w="9525">
                <a:solidFill>
                  <a:schemeClr val="tx1"/>
                </a:solidFill>
                <a:round/>
                <a:headEnd/>
                <a:tailEnd/>
              </a:ln>
            </p:spPr>
            <p:txBody>
              <a:bodyPr wrap="none" lIns="49031" tIns="24515" rIns="49031" bIns="24515"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7" name="_s2172"/>
              <p:cNvSpPr>
                <a:spLocks noChangeArrowheads="1"/>
              </p:cNvSpPr>
              <p:nvPr/>
            </p:nvSpPr>
            <p:spPr bwMode="auto">
              <a:xfrm>
                <a:off x="7562" y="2903"/>
                <a:ext cx="854" cy="286"/>
              </a:xfrm>
              <a:prstGeom prst="roundRect">
                <a:avLst>
                  <a:gd name="adj" fmla="val 16667"/>
                </a:avLst>
              </a:prstGeom>
              <a:solidFill>
                <a:schemeClr val="accent1"/>
              </a:solidFill>
              <a:ln w="9525">
                <a:solidFill>
                  <a:schemeClr val="tx1"/>
                </a:solidFill>
                <a:round/>
                <a:headEnd/>
                <a:tailEnd/>
              </a:ln>
            </p:spPr>
            <p:txBody>
              <a:bodyPr wrap="none" lIns="49526" tIns="24763" rIns="49526" bIns="2476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8" name="_s2173"/>
              <p:cNvSpPr>
                <a:spLocks noChangeArrowheads="1"/>
              </p:cNvSpPr>
              <p:nvPr/>
            </p:nvSpPr>
            <p:spPr bwMode="auto">
              <a:xfrm>
                <a:off x="7562" y="3333"/>
                <a:ext cx="854" cy="286"/>
              </a:xfrm>
              <a:prstGeom prst="roundRect">
                <a:avLst>
                  <a:gd name="adj" fmla="val 16667"/>
                </a:avLst>
              </a:prstGeom>
              <a:solidFill>
                <a:schemeClr val="accent1"/>
              </a:solidFill>
              <a:ln w="9525">
                <a:solidFill>
                  <a:schemeClr val="tx1"/>
                </a:solidFill>
                <a:round/>
                <a:headEnd/>
                <a:tailEnd/>
              </a:ln>
            </p:spPr>
            <p:txBody>
              <a:bodyPr wrap="none" lIns="49526" tIns="24763" rIns="49526" bIns="2476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899" name="_s2174"/>
              <p:cNvSpPr>
                <a:spLocks noChangeArrowheads="1"/>
              </p:cNvSpPr>
              <p:nvPr/>
            </p:nvSpPr>
            <p:spPr bwMode="auto">
              <a:xfrm>
                <a:off x="7562" y="3763"/>
                <a:ext cx="854" cy="286"/>
              </a:xfrm>
              <a:prstGeom prst="roundRect">
                <a:avLst>
                  <a:gd name="adj" fmla="val 16667"/>
                </a:avLst>
              </a:prstGeom>
              <a:solidFill>
                <a:schemeClr val="accent1"/>
              </a:solidFill>
              <a:ln w="9525">
                <a:solidFill>
                  <a:schemeClr val="tx1"/>
                </a:solidFill>
                <a:round/>
                <a:headEnd/>
                <a:tailEnd/>
              </a:ln>
            </p:spPr>
            <p:txBody>
              <a:bodyPr wrap="none" lIns="49526" tIns="24763" rIns="49526" bIns="2476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900" name="_s2175"/>
              <p:cNvSpPr>
                <a:spLocks noChangeArrowheads="1"/>
              </p:cNvSpPr>
              <p:nvPr/>
            </p:nvSpPr>
            <p:spPr bwMode="auto">
              <a:xfrm>
                <a:off x="7562" y="4193"/>
                <a:ext cx="854" cy="286"/>
              </a:xfrm>
              <a:prstGeom prst="roundRect">
                <a:avLst>
                  <a:gd name="adj" fmla="val 16667"/>
                </a:avLst>
              </a:prstGeom>
              <a:solidFill>
                <a:schemeClr val="accent1"/>
              </a:solidFill>
              <a:ln w="9525">
                <a:solidFill>
                  <a:schemeClr val="tx1"/>
                </a:solidFill>
                <a:round/>
                <a:headEnd/>
                <a:tailEnd/>
              </a:ln>
            </p:spPr>
            <p:txBody>
              <a:bodyPr wrap="none" lIns="49526" tIns="24763" rIns="49526" bIns="2476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901" name="_s2176"/>
              <p:cNvSpPr>
                <a:spLocks noChangeArrowheads="1"/>
              </p:cNvSpPr>
              <p:nvPr/>
            </p:nvSpPr>
            <p:spPr bwMode="auto">
              <a:xfrm>
                <a:off x="8706" y="2473"/>
                <a:ext cx="862" cy="286"/>
              </a:xfrm>
              <a:prstGeom prst="roundRect">
                <a:avLst>
                  <a:gd name="adj" fmla="val 16667"/>
                </a:avLst>
              </a:prstGeom>
              <a:solidFill>
                <a:schemeClr val="accent1"/>
              </a:solidFill>
              <a:ln w="9525">
                <a:solidFill>
                  <a:schemeClr val="tx1"/>
                </a:solidFill>
                <a:round/>
                <a:headEnd/>
                <a:tailEnd/>
              </a:ln>
            </p:spPr>
            <p:txBody>
              <a:bodyPr wrap="none" lIns="49526" tIns="24763" rIns="49526" bIns="24763"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902" name="_s2177"/>
              <p:cNvSpPr>
                <a:spLocks noChangeArrowheads="1"/>
              </p:cNvSpPr>
              <p:nvPr/>
            </p:nvSpPr>
            <p:spPr bwMode="auto">
              <a:xfrm>
                <a:off x="8706" y="2903"/>
                <a:ext cx="861" cy="286"/>
              </a:xfrm>
              <a:prstGeom prst="roundRect">
                <a:avLst>
                  <a:gd name="adj" fmla="val 16667"/>
                </a:avLst>
              </a:prstGeom>
              <a:solidFill>
                <a:schemeClr val="accent1"/>
              </a:solidFill>
              <a:ln w="9525">
                <a:solidFill>
                  <a:schemeClr val="tx1"/>
                </a:solidFill>
                <a:round/>
                <a:headEnd/>
                <a:tailEnd/>
              </a:ln>
            </p:spPr>
            <p:txBody>
              <a:bodyPr wrap="none" lIns="52687" tIns="26344" rIns="52687" bIns="2634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sp>
            <p:nvSpPr>
              <p:cNvPr id="32903" name="_s2178"/>
              <p:cNvSpPr>
                <a:spLocks noChangeArrowheads="1"/>
              </p:cNvSpPr>
              <p:nvPr/>
            </p:nvSpPr>
            <p:spPr bwMode="auto">
              <a:xfrm>
                <a:off x="8706" y="3333"/>
                <a:ext cx="861" cy="286"/>
              </a:xfrm>
              <a:prstGeom prst="roundRect">
                <a:avLst>
                  <a:gd name="adj" fmla="val 16667"/>
                </a:avLst>
              </a:prstGeom>
              <a:solidFill>
                <a:schemeClr val="accent1"/>
              </a:solidFill>
              <a:ln w="9525">
                <a:solidFill>
                  <a:schemeClr val="tx1"/>
                </a:solidFill>
                <a:round/>
                <a:headEnd/>
                <a:tailEnd/>
              </a:ln>
            </p:spPr>
            <p:txBody>
              <a:bodyPr wrap="none" lIns="52687" tIns="26344" rIns="52687" bIns="26344"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endParaRPr lang="en-US" altLang="en-US" sz="200"/>
              </a:p>
            </p:txBody>
          </p:sp>
        </p:grpSp>
        <p:sp>
          <p:nvSpPr>
            <p:cNvPr id="32776" name="Text Box 137"/>
            <p:cNvSpPr txBox="1">
              <a:spLocks noChangeArrowheads="1"/>
            </p:cNvSpPr>
            <p:nvPr/>
          </p:nvSpPr>
          <p:spPr bwMode="auto">
            <a:xfrm>
              <a:off x="2544" y="1056"/>
              <a:ext cx="1336" cy="2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0500" dirty="0">
                  <a:latin typeface="MS Mincho" pitchFamily="49" charset="-128"/>
                </a:rPr>
                <a:t>}</a:t>
              </a:r>
            </a:p>
          </p:txBody>
        </p:sp>
      </p:grpSp>
      <p:sp>
        <p:nvSpPr>
          <p:cNvPr id="2" name="Rectangle 1"/>
          <p:cNvSpPr/>
          <p:nvPr/>
        </p:nvSpPr>
        <p:spPr>
          <a:xfrm>
            <a:off x="7117667" y="5722509"/>
            <a:ext cx="2991780" cy="923330"/>
          </a:xfrm>
          <a:prstGeom prst="rect">
            <a:avLst/>
          </a:prstGeom>
        </p:spPr>
        <p:txBody>
          <a:bodyPr wrap="square">
            <a:spAutoFit/>
          </a:bodyPr>
          <a:lstStyle/>
          <a:p>
            <a:r>
              <a:rPr lang="en-US" altLang="en-US" dirty="0">
                <a:solidFill>
                  <a:srgbClr val="FF0000"/>
                </a:solidFill>
              </a:rPr>
              <a:t>give everyone the benefit of the thought process, and the opportunity to influence</a:t>
            </a:r>
            <a:endParaRPr lang="en-US" dirty="0">
              <a:solidFill>
                <a:srgbClr val="FF0000"/>
              </a:solidFill>
            </a:endParaRPr>
          </a:p>
        </p:txBody>
      </p:sp>
    </p:spTree>
    <p:custDataLst>
      <p:tags r:id="rId1"/>
    </p:custDataLst>
    <p:extLst>
      <p:ext uri="{BB962C8B-B14F-4D97-AF65-F5344CB8AC3E}">
        <p14:creationId xmlns:p14="http://schemas.microsoft.com/office/powerpoint/2010/main" val="2634983475"/>
      </p:ext>
    </p:extLst>
  </p:cSld>
  <p:clrMapOvr>
    <a:masterClrMapping/>
  </p:clrMapOvr>
  <p:transition advTm="11535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algn="l" eaLnBrk="1" hangingPunct="1"/>
            <a:r>
              <a:rPr lang="en-US" altLang="en-US" smtClean="0"/>
              <a:t>Key Concept 9: Transparency</a:t>
            </a:r>
          </a:p>
        </p:txBody>
      </p:sp>
      <p:sp>
        <p:nvSpPr>
          <p:cNvPr id="33795" name="Text Box 4"/>
          <p:cNvSpPr txBox="1">
            <a:spLocks noChangeArrowheads="1"/>
          </p:cNvSpPr>
          <p:nvPr/>
        </p:nvSpPr>
        <p:spPr bwMode="auto">
          <a:xfrm>
            <a:off x="2133600" y="1981200"/>
            <a:ext cx="8001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pPr>
            <a:r>
              <a:rPr lang="en-US" altLang="en-US" sz="3200"/>
              <a:t>“…tell the truth, the whole truth and nothing but the truth…”</a:t>
            </a:r>
          </a:p>
          <a:p>
            <a:pPr eaLnBrk="1" hangingPunct="1"/>
            <a:endParaRPr lang="en-US" altLang="en-US" sz="3200"/>
          </a:p>
        </p:txBody>
      </p:sp>
      <p:sp>
        <p:nvSpPr>
          <p:cNvPr id="2" name="Rectangle 1"/>
          <p:cNvSpPr/>
          <p:nvPr/>
        </p:nvSpPr>
        <p:spPr>
          <a:xfrm>
            <a:off x="2121243" y="3810001"/>
            <a:ext cx="4572000" cy="2031325"/>
          </a:xfrm>
          <a:prstGeom prst="rect">
            <a:avLst/>
          </a:prstGeom>
        </p:spPr>
        <p:txBody>
          <a:bodyPr>
            <a:spAutoFit/>
          </a:bodyPr>
          <a:lstStyle/>
          <a:p>
            <a:r>
              <a:rPr lang="en-US" altLang="en-US" dirty="0"/>
              <a:t>people often </a:t>
            </a:r>
            <a:r>
              <a:rPr lang="en-US" altLang="en-US" dirty="0">
                <a:solidFill>
                  <a:srgbClr val="FF0000"/>
                </a:solidFill>
              </a:rPr>
              <a:t>fail to trust what they do not see or know</a:t>
            </a:r>
            <a:r>
              <a:rPr lang="en-US" altLang="en-US" dirty="0"/>
              <a:t>. People may not agree with a change, but they can understand it when provided all of the information. For example, why is the change needed, what the alternatives are, and why the proposed or decided alternative is the best</a:t>
            </a:r>
            <a:endParaRPr lang="en-US" dirty="0"/>
          </a:p>
        </p:txBody>
      </p:sp>
    </p:spTree>
    <p:custDataLst>
      <p:tags r:id="rId1"/>
    </p:custDataLst>
    <p:extLst>
      <p:ext uri="{BB962C8B-B14F-4D97-AF65-F5344CB8AC3E}">
        <p14:creationId xmlns:p14="http://schemas.microsoft.com/office/powerpoint/2010/main" val="2944710504"/>
      </p:ext>
    </p:extLst>
  </p:cSld>
  <p:clrMapOvr>
    <a:masterClrMapping/>
  </p:clrMapOvr>
  <p:transition advTm="4231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4"/>
          <p:cNvSpPr txBox="1">
            <a:spLocks noChangeArrowheads="1"/>
          </p:cNvSpPr>
          <p:nvPr/>
        </p:nvSpPr>
        <p:spPr bwMode="auto">
          <a:xfrm>
            <a:off x="2819400" y="2209800"/>
            <a:ext cx="65532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10000"/>
              </a:lnSpc>
            </a:pPr>
            <a:r>
              <a:rPr lang="en-US" altLang="en-US" sz="3200">
                <a:solidFill>
                  <a:schemeClr val="tx2"/>
                </a:solidFill>
              </a:rPr>
              <a:t>Tell me and I’ll forget; </a:t>
            </a:r>
          </a:p>
          <a:p>
            <a:pPr eaLnBrk="1" hangingPunct="1">
              <a:lnSpc>
                <a:spcPct val="110000"/>
              </a:lnSpc>
            </a:pPr>
            <a:r>
              <a:rPr lang="en-US" altLang="en-US" sz="3200">
                <a:solidFill>
                  <a:schemeClr val="tx2"/>
                </a:solidFill>
              </a:rPr>
              <a:t>show me and I may remember;</a:t>
            </a:r>
          </a:p>
          <a:p>
            <a:pPr eaLnBrk="1" hangingPunct="1">
              <a:lnSpc>
                <a:spcPct val="110000"/>
              </a:lnSpc>
            </a:pPr>
            <a:r>
              <a:rPr lang="en-US" altLang="en-US" sz="3200">
                <a:solidFill>
                  <a:schemeClr val="tx2"/>
                </a:solidFill>
              </a:rPr>
              <a:t>involve me and I’ll understand. </a:t>
            </a:r>
            <a:endParaRPr lang="en-US" altLang="en-US" sz="2400" i="1"/>
          </a:p>
        </p:txBody>
      </p:sp>
      <p:sp>
        <p:nvSpPr>
          <p:cNvPr id="16387" name="Text Box 5"/>
          <p:cNvSpPr txBox="1">
            <a:spLocks noChangeArrowheads="1"/>
          </p:cNvSpPr>
          <p:nvPr/>
        </p:nvSpPr>
        <p:spPr bwMode="auto">
          <a:xfrm>
            <a:off x="7391400" y="4724401"/>
            <a:ext cx="2076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i="1">
                <a:solidFill>
                  <a:schemeClr val="tx2"/>
                </a:solidFill>
              </a:rPr>
              <a:t>– Chinese Proverb</a:t>
            </a:r>
          </a:p>
        </p:txBody>
      </p:sp>
    </p:spTree>
    <p:custDataLst>
      <p:tags r:id="rId1"/>
    </p:custDataLst>
    <p:extLst>
      <p:ext uri="{BB962C8B-B14F-4D97-AF65-F5344CB8AC3E}">
        <p14:creationId xmlns:p14="http://schemas.microsoft.com/office/powerpoint/2010/main" val="3253437826"/>
      </p:ext>
    </p:extLst>
  </p:cSld>
  <p:clrMapOvr>
    <a:masterClrMapping/>
  </p:clrMapOvr>
  <p:transition advTm="5100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smtClean="0"/>
              <a:t>Pulling it all together</a:t>
            </a:r>
          </a:p>
        </p:txBody>
      </p:sp>
      <p:sp>
        <p:nvSpPr>
          <p:cNvPr id="33795" name="Rectangle 3"/>
          <p:cNvSpPr>
            <a:spLocks noGrp="1" noChangeArrowheads="1"/>
          </p:cNvSpPr>
          <p:nvPr>
            <p:ph type="body" idx="1"/>
          </p:nvPr>
        </p:nvSpPr>
        <p:spPr/>
        <p:txBody>
          <a:bodyPr/>
          <a:lstStyle/>
          <a:p>
            <a:pPr eaLnBrk="1" hangingPunct="1">
              <a:lnSpc>
                <a:spcPct val="90000"/>
              </a:lnSpc>
              <a:defRPr/>
            </a:pPr>
            <a:r>
              <a:rPr lang="en-US" dirty="0"/>
              <a:t>Change happens best when individuals have </a:t>
            </a:r>
          </a:p>
          <a:p>
            <a:pPr lvl="1" eaLnBrk="1" hangingPunct="1">
              <a:lnSpc>
                <a:spcPct val="90000"/>
              </a:lnSpc>
              <a:defRPr/>
            </a:pPr>
            <a:r>
              <a:rPr lang="en-US" dirty="0"/>
              <a:t>Deeply meaningful purpose </a:t>
            </a:r>
          </a:p>
          <a:p>
            <a:pPr lvl="1" eaLnBrk="1" hangingPunct="1">
              <a:lnSpc>
                <a:spcPct val="90000"/>
              </a:lnSpc>
              <a:defRPr/>
            </a:pPr>
            <a:r>
              <a:rPr lang="en-US" dirty="0"/>
              <a:t>Sincere invitation to influence </a:t>
            </a:r>
          </a:p>
          <a:p>
            <a:pPr lvl="1" eaLnBrk="1" hangingPunct="1">
              <a:lnSpc>
                <a:spcPct val="90000"/>
              </a:lnSpc>
              <a:defRPr/>
            </a:pPr>
            <a:r>
              <a:rPr lang="en-US" dirty="0"/>
              <a:t>Acknowledgement of opportunities for personal control or choice</a:t>
            </a:r>
          </a:p>
          <a:p>
            <a:pPr lvl="1" eaLnBrk="1" hangingPunct="1">
              <a:lnSpc>
                <a:spcPct val="90000"/>
              </a:lnSpc>
              <a:defRPr/>
            </a:pPr>
            <a:r>
              <a:rPr lang="en-US" dirty="0"/>
              <a:t>Transparency</a:t>
            </a:r>
          </a:p>
          <a:p>
            <a:pPr lvl="1" eaLnBrk="1" hangingPunct="1">
              <a:lnSpc>
                <a:spcPct val="90000"/>
              </a:lnSpc>
              <a:defRPr/>
            </a:pPr>
            <a:r>
              <a:rPr lang="en-US" dirty="0"/>
              <a:t>Shared understanding</a:t>
            </a:r>
          </a:p>
          <a:p>
            <a:pPr eaLnBrk="1" hangingPunct="1">
              <a:lnSpc>
                <a:spcPct val="90000"/>
              </a:lnSpc>
              <a:defRPr/>
            </a:pPr>
            <a:r>
              <a:rPr lang="en-US" dirty="0"/>
              <a:t>Change is impacted by:</a:t>
            </a:r>
          </a:p>
          <a:p>
            <a:pPr marL="990600" lvl="1" indent="-533400">
              <a:defRPr/>
            </a:pPr>
            <a:r>
              <a:rPr lang="en-US" dirty="0"/>
              <a:t>Individuals and organizations</a:t>
            </a:r>
          </a:p>
          <a:p>
            <a:pPr marL="990600" lvl="1" indent="-533400">
              <a:defRPr/>
            </a:pPr>
            <a:r>
              <a:rPr lang="en-US" dirty="0"/>
              <a:t>Culture and trust</a:t>
            </a:r>
          </a:p>
          <a:p>
            <a:pPr marL="990600" lvl="1" indent="-533400">
              <a:defRPr/>
            </a:pPr>
            <a:r>
              <a:rPr lang="en-US" dirty="0"/>
              <a:t>How a change project is structured and managed</a:t>
            </a:r>
          </a:p>
        </p:txBody>
      </p:sp>
    </p:spTree>
    <p:custDataLst>
      <p:tags r:id="rId1"/>
    </p:custDataLst>
    <p:extLst>
      <p:ext uri="{BB962C8B-B14F-4D97-AF65-F5344CB8AC3E}">
        <p14:creationId xmlns:p14="http://schemas.microsoft.com/office/powerpoint/2010/main" val="1971086040"/>
      </p:ext>
    </p:extLst>
  </p:cSld>
  <p:clrMapOvr>
    <a:masterClrMapping/>
  </p:clrMapOvr>
  <p:transition advTm="5150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4"/>
          <p:cNvSpPr>
            <a:spLocks noGrp="1" noChangeArrowheads="1"/>
          </p:cNvSpPr>
          <p:nvPr>
            <p:ph type="ctrTitle"/>
          </p:nvPr>
        </p:nvSpPr>
        <p:spPr/>
        <p:txBody>
          <a:bodyPr/>
          <a:lstStyle/>
          <a:p>
            <a:pPr eaLnBrk="1" hangingPunct="1"/>
            <a:r>
              <a:rPr lang="en-US" altLang="en-US" smtClean="0"/>
              <a:t>Applying All of This</a:t>
            </a:r>
          </a:p>
        </p:txBody>
      </p:sp>
      <p:sp>
        <p:nvSpPr>
          <p:cNvPr id="35843" name="Rectangle 5"/>
          <p:cNvSpPr>
            <a:spLocks noGrp="1" noChangeArrowheads="1"/>
          </p:cNvSpPr>
          <p:nvPr>
            <p:ph type="subTitle" idx="1"/>
          </p:nvPr>
        </p:nvSpPr>
        <p:spPr/>
        <p:txBody>
          <a:bodyPr/>
          <a:lstStyle/>
          <a:p>
            <a:pPr eaLnBrk="1" hangingPunct="1"/>
            <a:r>
              <a:rPr lang="en-US" altLang="en-US" smtClean="0"/>
              <a:t>Facilitation Plans and Tools</a:t>
            </a:r>
          </a:p>
        </p:txBody>
      </p:sp>
    </p:spTree>
    <p:custDataLst>
      <p:tags r:id="rId1"/>
    </p:custDataLst>
    <p:extLst>
      <p:ext uri="{BB962C8B-B14F-4D97-AF65-F5344CB8AC3E}">
        <p14:creationId xmlns:p14="http://schemas.microsoft.com/office/powerpoint/2010/main" val="2172491720"/>
      </p:ext>
    </p:extLst>
  </p:cSld>
  <p:clrMapOvr>
    <a:masterClrMapping/>
  </p:clrMapOvr>
  <p:transition advTm="50866"/>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p:txBody>
          <a:bodyPr/>
          <a:lstStyle/>
          <a:p>
            <a:pPr eaLnBrk="1" hangingPunct="1"/>
            <a:r>
              <a:rPr lang="en-US" altLang="en-US" smtClean="0"/>
              <a:t>Facilitation “F” Plan</a:t>
            </a:r>
          </a:p>
        </p:txBody>
      </p:sp>
      <p:sp>
        <p:nvSpPr>
          <p:cNvPr id="35843" name="Text Box 5"/>
          <p:cNvSpPr txBox="1">
            <a:spLocks noChangeArrowheads="1"/>
          </p:cNvSpPr>
          <p:nvPr/>
        </p:nvSpPr>
        <p:spPr bwMode="auto">
          <a:xfrm>
            <a:off x="2286001" y="1752601"/>
            <a:ext cx="7635875" cy="4054475"/>
          </a:xfrm>
          <a:prstGeom prst="rect">
            <a:avLst/>
          </a:prstGeom>
          <a:noFill/>
          <a:ln>
            <a:noFill/>
          </a:ln>
          <a:effectLst/>
          <a:extLst/>
        </p:spPr>
        <p:txBody>
          <a:bodyPr>
            <a:spAutoFit/>
          </a:bodyPr>
          <a:lstStyle>
            <a:lvl1pPr marL="228600" indent="-228600" eaLnBrk="0" hangingPunct="0">
              <a:defRPr>
                <a:solidFill>
                  <a:schemeClr val="tx1"/>
                </a:solidFill>
                <a:latin typeface="Arial" charset="0"/>
              </a:defRPr>
            </a:lvl1pPr>
            <a:lvl2pPr marL="685800" indent="-2286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eaLnBrk="1" hangingPunct="1">
              <a:defRPr/>
            </a:pPr>
            <a:r>
              <a:rPr lang="en-US" sz="2000" dirty="0">
                <a:solidFill>
                  <a:srgbClr val="FF0000"/>
                </a:solidFill>
              </a:rPr>
              <a:t>A facilitation plan is an outline for how a meeting or an entire change effort will be run</a:t>
            </a:r>
            <a:r>
              <a:rPr lang="en-US" sz="2000" dirty="0"/>
              <a:t>. A facilitation plan includes:</a:t>
            </a:r>
          </a:p>
          <a:p>
            <a:pPr lvl="1" eaLnBrk="1" hangingPunct="1">
              <a:buFontTx/>
              <a:buChar char="•"/>
              <a:defRPr/>
            </a:pPr>
            <a:r>
              <a:rPr lang="en-US" sz="2000" dirty="0"/>
              <a:t>Description of who is included.</a:t>
            </a:r>
          </a:p>
          <a:p>
            <a:pPr lvl="1" eaLnBrk="1" hangingPunct="1">
              <a:buFontTx/>
              <a:buChar char="•"/>
              <a:defRPr/>
            </a:pPr>
            <a:r>
              <a:rPr lang="en-US" sz="2000" dirty="0"/>
              <a:t>Description of how included individuals will be selected or invited. </a:t>
            </a:r>
          </a:p>
          <a:p>
            <a:pPr lvl="1" eaLnBrk="1" hangingPunct="1">
              <a:buFontTx/>
              <a:buChar char="•"/>
              <a:defRPr/>
            </a:pPr>
            <a:r>
              <a:rPr lang="en-US" sz="2000" dirty="0"/>
              <a:t>Schedule or agenda. </a:t>
            </a:r>
          </a:p>
          <a:p>
            <a:pPr lvl="1" eaLnBrk="1" hangingPunct="1">
              <a:buFontTx/>
              <a:buChar char="•"/>
              <a:defRPr/>
            </a:pPr>
            <a:r>
              <a:rPr lang="en-US" sz="2000" dirty="0"/>
              <a:t>Outline of what methods or tools will be used </a:t>
            </a:r>
          </a:p>
          <a:p>
            <a:pPr lvl="1" eaLnBrk="1" hangingPunct="1">
              <a:buFontTx/>
              <a:buChar char="•"/>
              <a:defRPr/>
            </a:pPr>
            <a:r>
              <a:rPr lang="en-US" sz="2000" dirty="0"/>
              <a:t>Description of how the rest of the organization will be kept up-to-date</a:t>
            </a:r>
          </a:p>
          <a:p>
            <a:pPr lvl="1" eaLnBrk="1" hangingPunct="1">
              <a:buFontTx/>
              <a:buChar char="•"/>
              <a:defRPr/>
            </a:pPr>
            <a:r>
              <a:rPr lang="en-US" sz="2000" dirty="0"/>
              <a:t>Description of how leadership will be kept in the loop</a:t>
            </a:r>
          </a:p>
          <a:p>
            <a:pPr eaLnBrk="1" hangingPunct="1">
              <a:defRPr/>
            </a:pPr>
            <a:endParaRPr lang="en-US" sz="2000" dirty="0"/>
          </a:p>
          <a:p>
            <a:pPr marL="0" eaLnBrk="1" hangingPunct="1">
              <a:defRPr/>
            </a:pPr>
            <a:r>
              <a:rPr lang="en-US" sz="2000" dirty="0"/>
              <a:t>A facilitation plan should be made available to the entire organization to maintain transparency.</a:t>
            </a:r>
          </a:p>
        </p:txBody>
      </p:sp>
    </p:spTree>
    <p:custDataLst>
      <p:tags r:id="rId1"/>
    </p:custDataLst>
    <p:extLst>
      <p:ext uri="{BB962C8B-B14F-4D97-AF65-F5344CB8AC3E}">
        <p14:creationId xmlns:p14="http://schemas.microsoft.com/office/powerpoint/2010/main" val="1399080910"/>
      </p:ext>
    </p:extLst>
  </p:cSld>
  <p:clrMapOvr>
    <a:masterClrMapping/>
  </p:clrMapOvr>
  <p:transition advTm="54316"/>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p:txBody>
          <a:bodyPr/>
          <a:lstStyle/>
          <a:p>
            <a:pPr eaLnBrk="1" hangingPunct="1"/>
            <a:r>
              <a:rPr lang="en-US" altLang="en-US" smtClean="0"/>
              <a:t>Facilitation Plan Scenario</a:t>
            </a:r>
          </a:p>
        </p:txBody>
      </p:sp>
      <p:sp>
        <p:nvSpPr>
          <p:cNvPr id="37891" name="Text Box 5"/>
          <p:cNvSpPr txBox="1">
            <a:spLocks noChangeArrowheads="1"/>
          </p:cNvSpPr>
          <p:nvPr/>
        </p:nvSpPr>
        <p:spPr bwMode="auto">
          <a:xfrm>
            <a:off x="2193926" y="1560513"/>
            <a:ext cx="8169275"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t>A mid-size internal medicine practice has decided to select, purchase and implement an EMR. They have hired you as a consultant for Process Analysis and Redesign.  Your agreement with the practice is that you will provide instruction, training and oversight for members of their staff as they analyze their processes, redesign their processes around an EMR, and define the functionality that they need in an EMR.</a:t>
            </a:r>
          </a:p>
          <a:p>
            <a:pPr eaLnBrk="1" hangingPunct="1"/>
            <a:endParaRPr lang="en-US" altLang="en-US" dirty="0"/>
          </a:p>
          <a:p>
            <a:pPr eaLnBrk="1" hangingPunct="1"/>
            <a:r>
              <a:rPr lang="en-US" altLang="en-US" dirty="0"/>
              <a:t>You have already had an initial meeting with practice leadership and have had a tour and met the 75 person staff.  At your next meeting, you will present the facilitation plan and get the analysis and redesign started.</a:t>
            </a:r>
          </a:p>
          <a:p>
            <a:pPr eaLnBrk="1" hangingPunct="1"/>
            <a:endParaRPr lang="en-US" altLang="en-US" dirty="0"/>
          </a:p>
          <a:p>
            <a:pPr eaLnBrk="1" hangingPunct="1"/>
            <a:r>
              <a:rPr lang="en-US" altLang="en-US" dirty="0"/>
              <a:t>Over the next several slides, we will look at  “Big F” facilitation plan for the entire effort, and a “little f” agenda for the initial meeting.</a:t>
            </a:r>
          </a:p>
        </p:txBody>
      </p:sp>
    </p:spTree>
    <p:custDataLst>
      <p:tags r:id="rId1"/>
    </p:custDataLst>
    <p:extLst>
      <p:ext uri="{BB962C8B-B14F-4D97-AF65-F5344CB8AC3E}">
        <p14:creationId xmlns:p14="http://schemas.microsoft.com/office/powerpoint/2010/main" val="1122915128"/>
      </p:ext>
    </p:extLst>
  </p:cSld>
  <p:clrMapOvr>
    <a:masterClrMapping/>
  </p:clrMapOvr>
  <p:transition advTm="7918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p:txBody>
          <a:bodyPr/>
          <a:lstStyle/>
          <a:p>
            <a:pPr eaLnBrk="1" hangingPunct="1"/>
            <a:r>
              <a:rPr lang="en-US" altLang="en-US" smtClean="0"/>
              <a:t>Big F</a:t>
            </a:r>
          </a:p>
        </p:txBody>
      </p:sp>
      <p:sp>
        <p:nvSpPr>
          <p:cNvPr id="38915" name="Text Box 5"/>
          <p:cNvSpPr txBox="1">
            <a:spLocks noChangeArrowheads="1"/>
          </p:cNvSpPr>
          <p:nvPr/>
        </p:nvSpPr>
        <p:spPr bwMode="auto">
          <a:xfrm>
            <a:off x="1889126" y="2095500"/>
            <a:ext cx="1885453" cy="523220"/>
          </a:xfrm>
          <a:prstGeom prst="rect">
            <a:avLst/>
          </a:prstGeom>
          <a:solidFill>
            <a:srgbClr val="33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chemeClr val="bg1"/>
                </a:solidFill>
              </a:rPr>
              <a:t>Group 1 work week:</a:t>
            </a:r>
          </a:p>
          <a:p>
            <a:pPr eaLnBrk="1" hangingPunct="1"/>
            <a:r>
              <a:rPr lang="en-US" altLang="en-US" sz="1400" b="1">
                <a:solidFill>
                  <a:schemeClr val="bg1"/>
                </a:solidFill>
              </a:rPr>
              <a:t>Process inventory</a:t>
            </a:r>
          </a:p>
        </p:txBody>
      </p:sp>
      <p:sp>
        <p:nvSpPr>
          <p:cNvPr id="38916" name="Text Box 6"/>
          <p:cNvSpPr txBox="1">
            <a:spLocks noChangeArrowheads="1"/>
          </p:cNvSpPr>
          <p:nvPr/>
        </p:nvSpPr>
        <p:spPr bwMode="auto">
          <a:xfrm>
            <a:off x="4078289" y="2095500"/>
            <a:ext cx="1885453" cy="523220"/>
          </a:xfrm>
          <a:prstGeom prst="rect">
            <a:avLst/>
          </a:prstGeom>
          <a:solidFill>
            <a:srgbClr val="33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chemeClr val="bg1"/>
                </a:solidFill>
              </a:rPr>
              <a:t>Group 1 work week:</a:t>
            </a:r>
          </a:p>
          <a:p>
            <a:pPr eaLnBrk="1" hangingPunct="1"/>
            <a:r>
              <a:rPr lang="en-US" altLang="en-US" sz="1400" b="1">
                <a:solidFill>
                  <a:schemeClr val="bg1"/>
                </a:solidFill>
              </a:rPr>
              <a:t>Process Analysis</a:t>
            </a:r>
          </a:p>
        </p:txBody>
      </p:sp>
      <p:sp>
        <p:nvSpPr>
          <p:cNvPr id="38917" name="Text Box 7"/>
          <p:cNvSpPr txBox="1">
            <a:spLocks noChangeArrowheads="1"/>
          </p:cNvSpPr>
          <p:nvPr/>
        </p:nvSpPr>
        <p:spPr bwMode="auto">
          <a:xfrm>
            <a:off x="6267451" y="2095500"/>
            <a:ext cx="1885453" cy="523220"/>
          </a:xfrm>
          <a:prstGeom prst="rect">
            <a:avLst/>
          </a:prstGeom>
          <a:solidFill>
            <a:srgbClr val="33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chemeClr val="bg1"/>
                </a:solidFill>
              </a:rPr>
              <a:t>Group 1 work week:</a:t>
            </a:r>
          </a:p>
          <a:p>
            <a:pPr eaLnBrk="1" hangingPunct="1"/>
            <a:r>
              <a:rPr lang="en-US" altLang="en-US" sz="1400" b="1">
                <a:solidFill>
                  <a:schemeClr val="bg1"/>
                </a:solidFill>
              </a:rPr>
              <a:t>Process Redesign</a:t>
            </a:r>
          </a:p>
        </p:txBody>
      </p:sp>
      <p:sp>
        <p:nvSpPr>
          <p:cNvPr id="38918" name="Text Box 8"/>
          <p:cNvSpPr txBox="1">
            <a:spLocks noChangeArrowheads="1"/>
          </p:cNvSpPr>
          <p:nvPr/>
        </p:nvSpPr>
        <p:spPr bwMode="auto">
          <a:xfrm>
            <a:off x="8458201" y="2095500"/>
            <a:ext cx="1885453" cy="523220"/>
          </a:xfrm>
          <a:prstGeom prst="rect">
            <a:avLst/>
          </a:prstGeom>
          <a:solidFill>
            <a:srgbClr val="3366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b="1">
                <a:solidFill>
                  <a:schemeClr val="bg1"/>
                </a:solidFill>
              </a:rPr>
              <a:t>Group 1 work week:</a:t>
            </a:r>
          </a:p>
          <a:p>
            <a:pPr eaLnBrk="1" hangingPunct="1"/>
            <a:r>
              <a:rPr lang="en-US" altLang="en-US" sz="1400" b="1">
                <a:solidFill>
                  <a:schemeClr val="bg1"/>
                </a:solidFill>
              </a:rPr>
              <a:t>Finalize</a:t>
            </a:r>
          </a:p>
        </p:txBody>
      </p:sp>
      <p:sp>
        <p:nvSpPr>
          <p:cNvPr id="38919" name="Line 9"/>
          <p:cNvSpPr>
            <a:spLocks noChangeShapeType="1"/>
          </p:cNvSpPr>
          <p:nvPr/>
        </p:nvSpPr>
        <p:spPr bwMode="auto">
          <a:xfrm>
            <a:off x="3733800" y="2819400"/>
            <a:ext cx="0" cy="685800"/>
          </a:xfrm>
          <a:prstGeom prst="line">
            <a:avLst/>
          </a:prstGeom>
          <a:noFill/>
          <a:ln w="762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0" name="Line 10"/>
          <p:cNvSpPr>
            <a:spLocks noChangeShapeType="1"/>
          </p:cNvSpPr>
          <p:nvPr/>
        </p:nvSpPr>
        <p:spPr bwMode="auto">
          <a:xfrm>
            <a:off x="5943600" y="2743200"/>
            <a:ext cx="0" cy="685800"/>
          </a:xfrm>
          <a:prstGeom prst="line">
            <a:avLst/>
          </a:prstGeom>
          <a:noFill/>
          <a:ln w="762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1" name="Line 11"/>
          <p:cNvSpPr>
            <a:spLocks noChangeShapeType="1"/>
          </p:cNvSpPr>
          <p:nvPr/>
        </p:nvSpPr>
        <p:spPr bwMode="auto">
          <a:xfrm>
            <a:off x="8153400" y="2743200"/>
            <a:ext cx="0" cy="685800"/>
          </a:xfrm>
          <a:prstGeom prst="line">
            <a:avLst/>
          </a:prstGeom>
          <a:noFill/>
          <a:ln w="762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2" name="Line 12"/>
          <p:cNvSpPr>
            <a:spLocks noChangeShapeType="1"/>
          </p:cNvSpPr>
          <p:nvPr/>
        </p:nvSpPr>
        <p:spPr bwMode="auto">
          <a:xfrm>
            <a:off x="10287000" y="2743200"/>
            <a:ext cx="0" cy="685800"/>
          </a:xfrm>
          <a:prstGeom prst="line">
            <a:avLst/>
          </a:prstGeom>
          <a:noFill/>
          <a:ln w="76200">
            <a:solidFill>
              <a:schemeClr val="fo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3" name="Text Box 13"/>
          <p:cNvSpPr txBox="1">
            <a:spLocks noChangeArrowheads="1"/>
          </p:cNvSpPr>
          <p:nvPr/>
        </p:nvSpPr>
        <p:spPr bwMode="auto">
          <a:xfrm>
            <a:off x="1812925" y="2906713"/>
            <a:ext cx="182909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a:t>Group 2: Weekly </a:t>
            </a:r>
          </a:p>
          <a:p>
            <a:pPr eaLnBrk="1" hangingPunct="1"/>
            <a:r>
              <a:rPr lang="en-US" altLang="en-US" sz="1400"/>
              <a:t>Walkthroughs 1 hour</a:t>
            </a:r>
          </a:p>
        </p:txBody>
      </p:sp>
      <p:sp>
        <p:nvSpPr>
          <p:cNvPr id="38924" name="Line 14"/>
          <p:cNvSpPr>
            <a:spLocks noChangeShapeType="1"/>
          </p:cNvSpPr>
          <p:nvPr/>
        </p:nvSpPr>
        <p:spPr bwMode="auto">
          <a:xfrm>
            <a:off x="3505200" y="3657600"/>
            <a:ext cx="0" cy="685800"/>
          </a:xfrm>
          <a:prstGeom prst="line">
            <a:avLst/>
          </a:prstGeom>
          <a:noFill/>
          <a:ln w="7620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5" name="Line 15"/>
          <p:cNvSpPr>
            <a:spLocks noChangeShapeType="1"/>
          </p:cNvSpPr>
          <p:nvPr/>
        </p:nvSpPr>
        <p:spPr bwMode="auto">
          <a:xfrm>
            <a:off x="5715000" y="3581400"/>
            <a:ext cx="0" cy="685800"/>
          </a:xfrm>
          <a:prstGeom prst="line">
            <a:avLst/>
          </a:prstGeom>
          <a:noFill/>
          <a:ln w="7620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6" name="Line 16"/>
          <p:cNvSpPr>
            <a:spLocks noChangeShapeType="1"/>
          </p:cNvSpPr>
          <p:nvPr/>
        </p:nvSpPr>
        <p:spPr bwMode="auto">
          <a:xfrm>
            <a:off x="7924800" y="3581400"/>
            <a:ext cx="0" cy="685800"/>
          </a:xfrm>
          <a:prstGeom prst="line">
            <a:avLst/>
          </a:prstGeom>
          <a:noFill/>
          <a:ln w="7620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7" name="Line 17"/>
          <p:cNvSpPr>
            <a:spLocks noChangeShapeType="1"/>
          </p:cNvSpPr>
          <p:nvPr/>
        </p:nvSpPr>
        <p:spPr bwMode="auto">
          <a:xfrm>
            <a:off x="10058400" y="3581400"/>
            <a:ext cx="0" cy="685800"/>
          </a:xfrm>
          <a:prstGeom prst="line">
            <a:avLst/>
          </a:prstGeom>
          <a:noFill/>
          <a:ln w="76200">
            <a:solidFill>
              <a:srgbClr val="FF99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28" name="Text Box 18"/>
          <p:cNvSpPr txBox="1">
            <a:spLocks noChangeArrowheads="1"/>
          </p:cNvSpPr>
          <p:nvPr/>
        </p:nvSpPr>
        <p:spPr bwMode="auto">
          <a:xfrm>
            <a:off x="1752600" y="3657600"/>
            <a:ext cx="170591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Leadership </a:t>
            </a:r>
          </a:p>
          <a:p>
            <a:pPr eaLnBrk="1" hangingPunct="1"/>
            <a:r>
              <a:rPr lang="en-US" altLang="en-US" sz="1400" dirty="0"/>
              <a:t>briefing / debriefing</a:t>
            </a:r>
          </a:p>
          <a:p>
            <a:pPr eaLnBrk="1" hangingPunct="1"/>
            <a:r>
              <a:rPr lang="en-US" altLang="en-US" sz="1400" dirty="0"/>
              <a:t>1 hour</a:t>
            </a:r>
          </a:p>
        </p:txBody>
      </p:sp>
      <p:sp>
        <p:nvSpPr>
          <p:cNvPr id="38929" name="Line 19"/>
          <p:cNvSpPr>
            <a:spLocks noChangeShapeType="1"/>
          </p:cNvSpPr>
          <p:nvPr/>
        </p:nvSpPr>
        <p:spPr bwMode="auto">
          <a:xfrm>
            <a:off x="3886200" y="3657600"/>
            <a:ext cx="0" cy="685800"/>
          </a:xfrm>
          <a:prstGeom prst="line">
            <a:avLst/>
          </a:prstGeom>
          <a:noFill/>
          <a:ln w="76200">
            <a:solidFill>
              <a:srgbClr val="FFCC99"/>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0" name="Line 20"/>
          <p:cNvSpPr>
            <a:spLocks noChangeShapeType="1"/>
          </p:cNvSpPr>
          <p:nvPr/>
        </p:nvSpPr>
        <p:spPr bwMode="auto">
          <a:xfrm>
            <a:off x="6096000" y="3581400"/>
            <a:ext cx="0" cy="685800"/>
          </a:xfrm>
          <a:prstGeom prst="line">
            <a:avLst/>
          </a:prstGeom>
          <a:noFill/>
          <a:ln w="76200">
            <a:solidFill>
              <a:srgbClr val="FFCC99"/>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1" name="Line 21"/>
          <p:cNvSpPr>
            <a:spLocks noChangeShapeType="1"/>
          </p:cNvSpPr>
          <p:nvPr/>
        </p:nvSpPr>
        <p:spPr bwMode="auto">
          <a:xfrm>
            <a:off x="8305800" y="3581400"/>
            <a:ext cx="0" cy="685800"/>
          </a:xfrm>
          <a:prstGeom prst="line">
            <a:avLst/>
          </a:prstGeom>
          <a:noFill/>
          <a:ln w="76200">
            <a:solidFill>
              <a:srgbClr val="FFCC99"/>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2" name="Line 22"/>
          <p:cNvSpPr>
            <a:spLocks noChangeShapeType="1"/>
          </p:cNvSpPr>
          <p:nvPr/>
        </p:nvSpPr>
        <p:spPr bwMode="auto">
          <a:xfrm>
            <a:off x="10439400" y="3581400"/>
            <a:ext cx="0" cy="685800"/>
          </a:xfrm>
          <a:prstGeom prst="line">
            <a:avLst/>
          </a:prstGeom>
          <a:noFill/>
          <a:ln w="76200">
            <a:solidFill>
              <a:srgbClr val="FFCC99"/>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33" name="Text Box 23"/>
          <p:cNvSpPr txBox="1">
            <a:spLocks noChangeArrowheads="1"/>
          </p:cNvSpPr>
          <p:nvPr/>
        </p:nvSpPr>
        <p:spPr bwMode="auto">
          <a:xfrm>
            <a:off x="2346325" y="1541463"/>
            <a:ext cx="9588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Week 1</a:t>
            </a:r>
          </a:p>
        </p:txBody>
      </p:sp>
      <p:sp>
        <p:nvSpPr>
          <p:cNvPr id="38934" name="Text Box 25"/>
          <p:cNvSpPr txBox="1">
            <a:spLocks noChangeArrowheads="1"/>
          </p:cNvSpPr>
          <p:nvPr/>
        </p:nvSpPr>
        <p:spPr bwMode="auto">
          <a:xfrm>
            <a:off x="4510088" y="1543051"/>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Week 2</a:t>
            </a:r>
          </a:p>
        </p:txBody>
      </p:sp>
      <p:sp>
        <p:nvSpPr>
          <p:cNvPr id="38935" name="Text Box 26"/>
          <p:cNvSpPr txBox="1">
            <a:spLocks noChangeArrowheads="1"/>
          </p:cNvSpPr>
          <p:nvPr/>
        </p:nvSpPr>
        <p:spPr bwMode="auto">
          <a:xfrm>
            <a:off x="6673850" y="1543051"/>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Week 3</a:t>
            </a:r>
          </a:p>
        </p:txBody>
      </p:sp>
      <p:sp>
        <p:nvSpPr>
          <p:cNvPr id="38936" name="Text Box 27"/>
          <p:cNvSpPr txBox="1">
            <a:spLocks noChangeArrowheads="1"/>
          </p:cNvSpPr>
          <p:nvPr/>
        </p:nvSpPr>
        <p:spPr bwMode="auto">
          <a:xfrm>
            <a:off x="8839200" y="1543051"/>
            <a:ext cx="958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Week 4</a:t>
            </a:r>
          </a:p>
        </p:txBody>
      </p:sp>
      <p:sp>
        <p:nvSpPr>
          <p:cNvPr id="3" name="Rectangle 2"/>
          <p:cNvSpPr/>
          <p:nvPr/>
        </p:nvSpPr>
        <p:spPr>
          <a:xfrm>
            <a:off x="1874409" y="4778846"/>
            <a:ext cx="8138383" cy="1477328"/>
          </a:xfrm>
          <a:prstGeom prst="rect">
            <a:avLst/>
          </a:prstGeom>
        </p:spPr>
        <p:txBody>
          <a:bodyPr wrap="square">
            <a:spAutoFit/>
          </a:bodyPr>
          <a:lstStyle/>
          <a:p>
            <a:r>
              <a:rPr lang="en-US" altLang="en-US" dirty="0">
                <a:solidFill>
                  <a:srgbClr val="FF0000"/>
                </a:solidFill>
              </a:rPr>
              <a:t>Group one </a:t>
            </a:r>
            <a:r>
              <a:rPr lang="en-US" altLang="en-US" dirty="0"/>
              <a:t>is the team that will be doing the work. </a:t>
            </a:r>
          </a:p>
          <a:p>
            <a:r>
              <a:rPr lang="en-US" altLang="en-US" dirty="0">
                <a:solidFill>
                  <a:srgbClr val="FF0000"/>
                </a:solidFill>
              </a:rPr>
              <a:t>Group two </a:t>
            </a:r>
            <a:r>
              <a:rPr lang="en-US" altLang="en-US" dirty="0"/>
              <a:t>is the rest of the organization.  </a:t>
            </a:r>
          </a:p>
          <a:p>
            <a:r>
              <a:rPr lang="en-US" altLang="en-US" dirty="0"/>
              <a:t>Group one will spend a significant portion of their time analyzing and redesigning the practice processes, usually 50% to full time. Group two, the rest of the organization, must be kept up to date and “engaged” in the effort</a:t>
            </a:r>
            <a:endParaRPr lang="en-US" dirty="0"/>
          </a:p>
        </p:txBody>
      </p:sp>
    </p:spTree>
    <p:custDataLst>
      <p:tags r:id="rId1"/>
    </p:custDataLst>
    <p:extLst>
      <p:ext uri="{BB962C8B-B14F-4D97-AF65-F5344CB8AC3E}">
        <p14:creationId xmlns:p14="http://schemas.microsoft.com/office/powerpoint/2010/main" val="2093152292"/>
      </p:ext>
    </p:extLst>
  </p:cSld>
  <p:clrMapOvr>
    <a:masterClrMapping/>
  </p:clrMapOvr>
  <p:transition advTm="209096"/>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altLang="en-US" smtClean="0"/>
              <a:t>Little f for Process Inventory</a:t>
            </a:r>
          </a:p>
        </p:txBody>
      </p:sp>
      <p:sp>
        <p:nvSpPr>
          <p:cNvPr id="39939" name="Rectangle 3"/>
          <p:cNvSpPr>
            <a:spLocks noGrp="1" noChangeArrowheads="1"/>
          </p:cNvSpPr>
          <p:nvPr>
            <p:ph type="body" idx="1"/>
          </p:nvPr>
        </p:nvSpPr>
        <p:spPr>
          <a:xfrm>
            <a:off x="1981200" y="1371601"/>
            <a:ext cx="8229600" cy="4525963"/>
          </a:xfrm>
        </p:spPr>
        <p:txBody>
          <a:bodyPr/>
          <a:lstStyle/>
          <a:p>
            <a:pPr eaLnBrk="1" hangingPunct="1">
              <a:lnSpc>
                <a:spcPct val="80000"/>
              </a:lnSpc>
            </a:pPr>
            <a:r>
              <a:rPr lang="en-US" altLang="en-US"/>
              <a:t>This occurs early in the process</a:t>
            </a:r>
          </a:p>
          <a:p>
            <a:pPr eaLnBrk="1" hangingPunct="1">
              <a:lnSpc>
                <a:spcPct val="80000"/>
              </a:lnSpc>
            </a:pPr>
            <a:r>
              <a:rPr lang="en-US" altLang="en-US"/>
              <a:t>Need </a:t>
            </a:r>
          </a:p>
          <a:p>
            <a:pPr lvl="1" eaLnBrk="1" hangingPunct="1">
              <a:lnSpc>
                <a:spcPct val="80000"/>
              </a:lnSpc>
            </a:pPr>
            <a:r>
              <a:rPr lang="en-US" altLang="en-US"/>
              <a:t>To facilitate the team in creating a list of all of the major processes</a:t>
            </a:r>
          </a:p>
          <a:p>
            <a:pPr eaLnBrk="1" hangingPunct="1">
              <a:lnSpc>
                <a:spcPct val="80000"/>
              </a:lnSpc>
            </a:pPr>
            <a:r>
              <a:rPr lang="en-US" altLang="en-US"/>
              <a:t>Logistics</a:t>
            </a:r>
          </a:p>
          <a:p>
            <a:pPr lvl="1" eaLnBrk="1" hangingPunct="1">
              <a:lnSpc>
                <a:spcPct val="80000"/>
              </a:lnSpc>
            </a:pPr>
            <a:r>
              <a:rPr lang="en-US" altLang="en-US"/>
              <a:t>Usually this is an initial meeting followed by someone creating the list or spreadsheet, </a:t>
            </a:r>
          </a:p>
          <a:p>
            <a:pPr lvl="2" eaLnBrk="1" hangingPunct="1">
              <a:lnSpc>
                <a:spcPct val="80000"/>
              </a:lnSpc>
            </a:pPr>
            <a:r>
              <a:rPr lang="en-US" altLang="en-US" sz="1800"/>
              <a:t>Followed by group review and revision</a:t>
            </a:r>
          </a:p>
          <a:p>
            <a:pPr eaLnBrk="1" hangingPunct="1">
              <a:lnSpc>
                <a:spcPct val="80000"/>
              </a:lnSpc>
            </a:pPr>
            <a:r>
              <a:rPr lang="en-US" altLang="en-US"/>
              <a:t>Product</a:t>
            </a:r>
          </a:p>
          <a:p>
            <a:pPr lvl="1" eaLnBrk="1" hangingPunct="1">
              <a:lnSpc>
                <a:spcPct val="80000"/>
              </a:lnSpc>
            </a:pPr>
            <a:r>
              <a:rPr lang="en-US" altLang="en-US"/>
              <a:t>Process inventory that can be provided at Walkthrough 1</a:t>
            </a:r>
          </a:p>
          <a:p>
            <a:pPr eaLnBrk="1" hangingPunct="1">
              <a:lnSpc>
                <a:spcPct val="80000"/>
              </a:lnSpc>
            </a:pPr>
            <a:r>
              <a:rPr lang="en-US" altLang="en-US"/>
              <a:t>Expect some revisions based on the broader review</a:t>
            </a:r>
          </a:p>
        </p:txBody>
      </p:sp>
    </p:spTree>
    <p:custDataLst>
      <p:tags r:id="rId1"/>
    </p:custDataLst>
    <p:extLst>
      <p:ext uri="{BB962C8B-B14F-4D97-AF65-F5344CB8AC3E}">
        <p14:creationId xmlns:p14="http://schemas.microsoft.com/office/powerpoint/2010/main" val="3843612923"/>
      </p:ext>
    </p:extLst>
  </p:cSld>
  <p:clrMapOvr>
    <a:masterClrMapping/>
  </p:clrMapOvr>
  <p:transition advTm="47126"/>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r>
              <a:rPr lang="en-US" altLang="en-US" smtClean="0"/>
              <a:t>Little f Week 1 Agenda</a:t>
            </a:r>
          </a:p>
        </p:txBody>
      </p:sp>
      <p:sp>
        <p:nvSpPr>
          <p:cNvPr id="40963" name="Rectangle 3"/>
          <p:cNvSpPr>
            <a:spLocks noGrp="1" noChangeArrowheads="1"/>
          </p:cNvSpPr>
          <p:nvPr>
            <p:ph type="body" idx="1"/>
          </p:nvPr>
        </p:nvSpPr>
        <p:spPr/>
        <p:txBody>
          <a:bodyPr>
            <a:normAutofit lnSpcReduction="10000"/>
          </a:bodyPr>
          <a:lstStyle/>
          <a:p>
            <a:pPr eaLnBrk="1" hangingPunct="1">
              <a:lnSpc>
                <a:spcPct val="90000"/>
              </a:lnSpc>
            </a:pPr>
            <a:r>
              <a:rPr lang="en-US" altLang="en-US" sz="2400"/>
              <a:t>Introduction to overall project</a:t>
            </a:r>
          </a:p>
          <a:p>
            <a:pPr lvl="1" eaLnBrk="1" hangingPunct="1">
              <a:lnSpc>
                <a:spcPct val="90000"/>
              </a:lnSpc>
            </a:pPr>
            <a:r>
              <a:rPr lang="en-US" altLang="en-US" sz="2000"/>
              <a:t>How the team was selected</a:t>
            </a:r>
          </a:p>
          <a:p>
            <a:pPr lvl="1" eaLnBrk="1" hangingPunct="1">
              <a:lnSpc>
                <a:spcPct val="90000"/>
              </a:lnSpc>
            </a:pPr>
            <a:r>
              <a:rPr lang="en-US" altLang="en-US" sz="2000"/>
              <a:t>What their charge is</a:t>
            </a:r>
          </a:p>
          <a:p>
            <a:pPr lvl="1" eaLnBrk="1" hangingPunct="1">
              <a:lnSpc>
                <a:spcPct val="90000"/>
              </a:lnSpc>
            </a:pPr>
            <a:r>
              <a:rPr lang="en-US" altLang="en-US" sz="2000"/>
              <a:t>The Big F plan</a:t>
            </a:r>
          </a:p>
          <a:p>
            <a:pPr lvl="1" eaLnBrk="1" hangingPunct="1">
              <a:lnSpc>
                <a:spcPct val="90000"/>
              </a:lnSpc>
            </a:pPr>
            <a:r>
              <a:rPr lang="en-US" altLang="en-US" sz="2000"/>
              <a:t>Timeline and scope</a:t>
            </a:r>
          </a:p>
          <a:p>
            <a:pPr eaLnBrk="1" hangingPunct="1">
              <a:lnSpc>
                <a:spcPct val="90000"/>
              </a:lnSpc>
            </a:pPr>
            <a:r>
              <a:rPr lang="en-US" altLang="en-US" sz="2400"/>
              <a:t>Context diagram overview</a:t>
            </a:r>
          </a:p>
          <a:p>
            <a:pPr eaLnBrk="1" hangingPunct="1">
              <a:lnSpc>
                <a:spcPct val="90000"/>
              </a:lnSpc>
            </a:pPr>
            <a:r>
              <a:rPr lang="en-US" altLang="en-US" sz="2400"/>
              <a:t>Group context diagram creation</a:t>
            </a:r>
          </a:p>
          <a:p>
            <a:pPr eaLnBrk="1" hangingPunct="1">
              <a:lnSpc>
                <a:spcPct val="90000"/>
              </a:lnSpc>
            </a:pPr>
            <a:r>
              <a:rPr lang="en-US" altLang="en-US" sz="2400"/>
              <a:t>Think-pair-share</a:t>
            </a:r>
          </a:p>
          <a:p>
            <a:pPr eaLnBrk="1" hangingPunct="1">
              <a:lnSpc>
                <a:spcPct val="90000"/>
              </a:lnSpc>
            </a:pPr>
            <a:r>
              <a:rPr lang="en-US" altLang="en-US" sz="2400"/>
              <a:t>Sorting &amp; grouping</a:t>
            </a:r>
          </a:p>
          <a:p>
            <a:pPr eaLnBrk="1" hangingPunct="1">
              <a:lnSpc>
                <a:spcPct val="90000"/>
              </a:lnSpc>
            </a:pPr>
            <a:r>
              <a:rPr lang="en-US" altLang="en-US" sz="2400"/>
              <a:t>Assignment of processes inventory work</a:t>
            </a:r>
          </a:p>
          <a:p>
            <a:pPr eaLnBrk="1" hangingPunct="1">
              <a:lnSpc>
                <a:spcPct val="90000"/>
              </a:lnSpc>
            </a:pPr>
            <a:r>
              <a:rPr lang="en-US" altLang="en-US" sz="2400"/>
              <a:t>Assignment for preparing for/conducting walkthrough</a:t>
            </a:r>
          </a:p>
        </p:txBody>
      </p:sp>
    </p:spTree>
    <p:custDataLst>
      <p:tags r:id="rId1"/>
    </p:custDataLst>
    <p:extLst>
      <p:ext uri="{BB962C8B-B14F-4D97-AF65-F5344CB8AC3E}">
        <p14:creationId xmlns:p14="http://schemas.microsoft.com/office/powerpoint/2010/main" val="1646943779"/>
      </p:ext>
    </p:extLst>
  </p:cSld>
  <p:clrMapOvr>
    <a:masterClrMapping/>
  </p:clrMapOvr>
  <p:transition advTm="66247"/>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altLang="en-US" smtClean="0"/>
              <a:t>Little f for Process Analysis</a:t>
            </a:r>
          </a:p>
        </p:txBody>
      </p:sp>
      <p:sp>
        <p:nvSpPr>
          <p:cNvPr id="41987" name="Rectangle 3"/>
          <p:cNvSpPr>
            <a:spLocks noGrp="1" noChangeArrowheads="1"/>
          </p:cNvSpPr>
          <p:nvPr>
            <p:ph type="body" idx="1"/>
          </p:nvPr>
        </p:nvSpPr>
        <p:spPr>
          <a:xfrm>
            <a:off x="2057400" y="1295401"/>
            <a:ext cx="8229600" cy="4525963"/>
          </a:xfrm>
        </p:spPr>
        <p:txBody>
          <a:bodyPr>
            <a:normAutofit fontScale="92500" lnSpcReduction="10000"/>
          </a:bodyPr>
          <a:lstStyle/>
          <a:p>
            <a:pPr eaLnBrk="1" hangingPunct="1">
              <a:lnSpc>
                <a:spcPct val="80000"/>
              </a:lnSpc>
            </a:pPr>
            <a:r>
              <a:rPr lang="en-US" altLang="en-US" sz="2400"/>
              <a:t>Discussion: </a:t>
            </a:r>
          </a:p>
          <a:p>
            <a:pPr lvl="1" eaLnBrk="1" hangingPunct="1">
              <a:lnSpc>
                <a:spcPct val="80000"/>
              </a:lnSpc>
            </a:pPr>
            <a:r>
              <a:rPr lang="en-US" altLang="en-US" sz="2000"/>
              <a:t>Process Inventory Results</a:t>
            </a:r>
          </a:p>
          <a:p>
            <a:pPr eaLnBrk="1" hangingPunct="1">
              <a:lnSpc>
                <a:spcPct val="80000"/>
              </a:lnSpc>
            </a:pPr>
            <a:r>
              <a:rPr lang="en-US" altLang="en-US" sz="2400"/>
              <a:t>Training: </a:t>
            </a:r>
          </a:p>
          <a:p>
            <a:pPr lvl="1" eaLnBrk="1" hangingPunct="1">
              <a:lnSpc>
                <a:spcPct val="80000"/>
              </a:lnSpc>
            </a:pPr>
            <a:r>
              <a:rPr lang="en-US" altLang="en-US" sz="2000"/>
              <a:t>Flowcharts</a:t>
            </a:r>
          </a:p>
          <a:p>
            <a:pPr eaLnBrk="1" hangingPunct="1">
              <a:lnSpc>
                <a:spcPct val="80000"/>
              </a:lnSpc>
            </a:pPr>
            <a:r>
              <a:rPr lang="en-US" altLang="en-US" sz="2400"/>
              <a:t>Training: </a:t>
            </a:r>
          </a:p>
          <a:p>
            <a:pPr lvl="1" eaLnBrk="1" hangingPunct="1">
              <a:lnSpc>
                <a:spcPct val="80000"/>
              </a:lnSpc>
            </a:pPr>
            <a:r>
              <a:rPr lang="en-US" altLang="en-US" sz="2000"/>
              <a:t>Analysis </a:t>
            </a:r>
          </a:p>
          <a:p>
            <a:pPr lvl="1" eaLnBrk="1" hangingPunct="1">
              <a:lnSpc>
                <a:spcPct val="80000"/>
              </a:lnSpc>
            </a:pPr>
            <a:r>
              <a:rPr lang="en-US" altLang="en-US" sz="2000"/>
              <a:t>Spotting opportunities for improvement</a:t>
            </a:r>
          </a:p>
          <a:p>
            <a:pPr eaLnBrk="1" hangingPunct="1">
              <a:lnSpc>
                <a:spcPct val="80000"/>
              </a:lnSpc>
            </a:pPr>
            <a:r>
              <a:rPr lang="en-US" altLang="en-US" sz="2400"/>
              <a:t>Group exercise with 1 process</a:t>
            </a:r>
          </a:p>
          <a:p>
            <a:pPr eaLnBrk="1" hangingPunct="1">
              <a:lnSpc>
                <a:spcPct val="80000"/>
              </a:lnSpc>
            </a:pPr>
            <a:r>
              <a:rPr lang="en-US" altLang="en-US" sz="2400"/>
              <a:t>Independent work time</a:t>
            </a:r>
          </a:p>
          <a:p>
            <a:pPr lvl="1" eaLnBrk="1" hangingPunct="1">
              <a:lnSpc>
                <a:spcPct val="80000"/>
              </a:lnSpc>
            </a:pPr>
            <a:r>
              <a:rPr lang="en-US" altLang="en-US" sz="2000"/>
              <a:t>With assigned processes</a:t>
            </a:r>
          </a:p>
          <a:p>
            <a:pPr eaLnBrk="1" hangingPunct="1">
              <a:lnSpc>
                <a:spcPct val="80000"/>
              </a:lnSpc>
            </a:pPr>
            <a:r>
              <a:rPr lang="en-US" altLang="en-US" sz="2400"/>
              <a:t>Paired feedback </a:t>
            </a:r>
          </a:p>
          <a:p>
            <a:pPr eaLnBrk="1" hangingPunct="1">
              <a:lnSpc>
                <a:spcPct val="80000"/>
              </a:lnSpc>
            </a:pPr>
            <a:r>
              <a:rPr lang="en-US" altLang="en-US" sz="2400"/>
              <a:t>Present each process and group discussion</a:t>
            </a:r>
          </a:p>
          <a:p>
            <a:pPr eaLnBrk="1" hangingPunct="1">
              <a:lnSpc>
                <a:spcPct val="80000"/>
              </a:lnSpc>
            </a:pPr>
            <a:r>
              <a:rPr lang="en-US" altLang="en-US" sz="2400"/>
              <a:t>Assignment </a:t>
            </a:r>
          </a:p>
          <a:p>
            <a:pPr lvl="1" eaLnBrk="1" hangingPunct="1">
              <a:lnSpc>
                <a:spcPct val="80000"/>
              </a:lnSpc>
            </a:pPr>
            <a:r>
              <a:rPr lang="en-US" altLang="en-US" sz="2000"/>
              <a:t>Processes for analysis; preparing for/conducting walkthrough</a:t>
            </a:r>
            <a:endParaRPr lang="en-US" altLang="en-US"/>
          </a:p>
          <a:p>
            <a:pPr eaLnBrk="1" hangingPunct="1">
              <a:lnSpc>
                <a:spcPct val="80000"/>
              </a:lnSpc>
              <a:buFontTx/>
              <a:buNone/>
            </a:pPr>
            <a:endParaRPr lang="en-US" altLang="en-US"/>
          </a:p>
        </p:txBody>
      </p:sp>
    </p:spTree>
    <p:custDataLst>
      <p:tags r:id="rId1"/>
    </p:custDataLst>
    <p:extLst>
      <p:ext uri="{BB962C8B-B14F-4D97-AF65-F5344CB8AC3E}">
        <p14:creationId xmlns:p14="http://schemas.microsoft.com/office/powerpoint/2010/main" val="1435012772"/>
      </p:ext>
    </p:extLst>
  </p:cSld>
  <p:clrMapOvr>
    <a:masterClrMapping/>
  </p:clrMapOvr>
  <p:transition advTm="31158"/>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altLang="en-US" smtClean="0"/>
              <a:t>Little f Redesign</a:t>
            </a:r>
          </a:p>
        </p:txBody>
      </p:sp>
      <p:sp>
        <p:nvSpPr>
          <p:cNvPr id="43011" name="Rectangle 3"/>
          <p:cNvSpPr>
            <a:spLocks noGrp="1" noChangeArrowheads="1"/>
          </p:cNvSpPr>
          <p:nvPr>
            <p:ph type="body" idx="1"/>
          </p:nvPr>
        </p:nvSpPr>
        <p:spPr/>
        <p:txBody>
          <a:bodyPr/>
          <a:lstStyle/>
          <a:p>
            <a:pPr eaLnBrk="1" hangingPunct="1">
              <a:lnSpc>
                <a:spcPct val="80000"/>
              </a:lnSpc>
            </a:pPr>
            <a:r>
              <a:rPr lang="en-US" altLang="en-US"/>
              <a:t>Training: </a:t>
            </a:r>
          </a:p>
          <a:p>
            <a:pPr lvl="1" eaLnBrk="1" hangingPunct="1">
              <a:lnSpc>
                <a:spcPct val="80000"/>
              </a:lnSpc>
            </a:pPr>
            <a:r>
              <a:rPr lang="en-US" altLang="en-US"/>
              <a:t>Common EHR functionality</a:t>
            </a:r>
            <a:endParaRPr lang="en-US" altLang="en-US" smtClean="0"/>
          </a:p>
          <a:p>
            <a:pPr lvl="1" eaLnBrk="1" hangingPunct="1">
              <a:lnSpc>
                <a:spcPct val="80000"/>
              </a:lnSpc>
            </a:pPr>
            <a:r>
              <a:rPr lang="en-US" altLang="en-US"/>
              <a:t>Matching analysis results to EHR functionality</a:t>
            </a:r>
          </a:p>
          <a:p>
            <a:pPr eaLnBrk="1" hangingPunct="1">
              <a:lnSpc>
                <a:spcPct val="80000"/>
              </a:lnSpc>
            </a:pPr>
            <a:r>
              <a:rPr lang="en-US" altLang="en-US"/>
              <a:t>Group exercise with one process</a:t>
            </a:r>
          </a:p>
          <a:p>
            <a:pPr eaLnBrk="1" hangingPunct="1">
              <a:lnSpc>
                <a:spcPct val="80000"/>
              </a:lnSpc>
            </a:pPr>
            <a:r>
              <a:rPr lang="en-US" altLang="en-US"/>
              <a:t>Independent work time with assigned processes</a:t>
            </a:r>
          </a:p>
          <a:p>
            <a:pPr eaLnBrk="1" hangingPunct="1">
              <a:lnSpc>
                <a:spcPct val="80000"/>
              </a:lnSpc>
            </a:pPr>
            <a:r>
              <a:rPr lang="en-US" altLang="en-US"/>
              <a:t>Paired feedback </a:t>
            </a:r>
          </a:p>
          <a:p>
            <a:pPr eaLnBrk="1" hangingPunct="1">
              <a:lnSpc>
                <a:spcPct val="80000"/>
              </a:lnSpc>
            </a:pPr>
            <a:r>
              <a:rPr lang="en-US" altLang="en-US"/>
              <a:t>Present each process and group discussion</a:t>
            </a:r>
          </a:p>
          <a:p>
            <a:pPr eaLnBrk="1" hangingPunct="1">
              <a:lnSpc>
                <a:spcPct val="80000"/>
              </a:lnSpc>
            </a:pPr>
            <a:r>
              <a:rPr lang="en-US" altLang="en-US"/>
              <a:t>Assignment </a:t>
            </a:r>
          </a:p>
          <a:p>
            <a:pPr lvl="1" eaLnBrk="1" hangingPunct="1">
              <a:lnSpc>
                <a:spcPct val="80000"/>
              </a:lnSpc>
            </a:pPr>
            <a:r>
              <a:rPr lang="en-US" altLang="en-US"/>
              <a:t>Processes for redesign</a:t>
            </a:r>
          </a:p>
          <a:p>
            <a:pPr lvl="1" eaLnBrk="1" hangingPunct="1">
              <a:lnSpc>
                <a:spcPct val="80000"/>
              </a:lnSpc>
            </a:pPr>
            <a:r>
              <a:rPr lang="en-US" altLang="en-US"/>
              <a:t>Preparing for/conducting walkthrough</a:t>
            </a:r>
          </a:p>
          <a:p>
            <a:pPr eaLnBrk="1" hangingPunct="1">
              <a:lnSpc>
                <a:spcPct val="80000"/>
              </a:lnSpc>
              <a:buFontTx/>
              <a:buNone/>
            </a:pPr>
            <a:endParaRPr lang="en-US" altLang="en-US"/>
          </a:p>
        </p:txBody>
      </p:sp>
    </p:spTree>
    <p:custDataLst>
      <p:tags r:id="rId1"/>
    </p:custDataLst>
    <p:extLst>
      <p:ext uri="{BB962C8B-B14F-4D97-AF65-F5344CB8AC3E}">
        <p14:creationId xmlns:p14="http://schemas.microsoft.com/office/powerpoint/2010/main" val="1336794140"/>
      </p:ext>
    </p:extLst>
  </p:cSld>
  <p:clrMapOvr>
    <a:masterClrMapping/>
  </p:clrMapOvr>
  <p:transition advTm="39684"/>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en-US" sz="4000"/>
              <a:t>Little f post-Week 1 Walkthrough</a:t>
            </a:r>
          </a:p>
        </p:txBody>
      </p:sp>
      <p:sp>
        <p:nvSpPr>
          <p:cNvPr id="44035" name="Rectangle 3"/>
          <p:cNvSpPr>
            <a:spLocks noGrp="1" noChangeArrowheads="1"/>
          </p:cNvSpPr>
          <p:nvPr>
            <p:ph type="body" idx="1"/>
          </p:nvPr>
        </p:nvSpPr>
        <p:spPr/>
        <p:txBody>
          <a:bodyPr/>
          <a:lstStyle/>
          <a:p>
            <a:pPr eaLnBrk="1" hangingPunct="1"/>
            <a:r>
              <a:rPr lang="en-US" altLang="en-US" dirty="0"/>
              <a:t>Introduction to overall project</a:t>
            </a:r>
          </a:p>
          <a:p>
            <a:pPr lvl="1" eaLnBrk="1" hangingPunct="1"/>
            <a:r>
              <a:rPr lang="en-US" altLang="en-US" dirty="0"/>
              <a:t>How the team was selected</a:t>
            </a:r>
          </a:p>
          <a:p>
            <a:pPr lvl="1" eaLnBrk="1" hangingPunct="1"/>
            <a:r>
              <a:rPr lang="en-US" altLang="en-US" dirty="0"/>
              <a:t>What their charge is</a:t>
            </a:r>
          </a:p>
          <a:p>
            <a:pPr lvl="1" eaLnBrk="1" hangingPunct="1"/>
            <a:r>
              <a:rPr lang="en-US" altLang="en-US" dirty="0"/>
              <a:t>The Big F plan</a:t>
            </a:r>
          </a:p>
          <a:p>
            <a:pPr lvl="1" eaLnBrk="1" hangingPunct="1"/>
            <a:r>
              <a:rPr lang="en-US" altLang="en-US" dirty="0"/>
              <a:t>Timeline and scope</a:t>
            </a:r>
          </a:p>
          <a:p>
            <a:pPr eaLnBrk="1" hangingPunct="1"/>
            <a:r>
              <a:rPr lang="en-US" altLang="en-US" dirty="0"/>
              <a:t>Context diagram exercise</a:t>
            </a:r>
          </a:p>
          <a:p>
            <a:pPr lvl="1" eaLnBrk="1" hangingPunct="1"/>
            <a:r>
              <a:rPr lang="en-US" altLang="en-US" dirty="0"/>
              <a:t>Create one as a group</a:t>
            </a:r>
          </a:p>
          <a:p>
            <a:pPr lvl="1" eaLnBrk="1" hangingPunct="1"/>
            <a:r>
              <a:rPr lang="en-US" altLang="en-US" dirty="0"/>
              <a:t>Pin-the-tail on the donkey</a:t>
            </a:r>
          </a:p>
          <a:p>
            <a:pPr eaLnBrk="1" hangingPunct="1"/>
            <a:r>
              <a:rPr lang="en-US" altLang="en-US" dirty="0"/>
              <a:t>Process Inventory</a:t>
            </a:r>
          </a:p>
          <a:p>
            <a:pPr lvl="1" eaLnBrk="1" hangingPunct="1"/>
            <a:r>
              <a:rPr lang="en-US" altLang="en-US" dirty="0"/>
              <a:t>What did we miss</a:t>
            </a:r>
          </a:p>
        </p:txBody>
      </p:sp>
    </p:spTree>
    <p:custDataLst>
      <p:tags r:id="rId1"/>
    </p:custDataLst>
    <p:extLst>
      <p:ext uri="{BB962C8B-B14F-4D97-AF65-F5344CB8AC3E}">
        <p14:creationId xmlns:p14="http://schemas.microsoft.com/office/powerpoint/2010/main" val="622495968"/>
      </p:ext>
    </p:extLst>
  </p:cSld>
  <p:clrMapOvr>
    <a:masterClrMapping/>
  </p:clrMapOvr>
  <p:transition advTm="62536"/>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438400" y="274638"/>
            <a:ext cx="7315200" cy="1143000"/>
          </a:xfrm>
        </p:spPr>
        <p:txBody>
          <a:bodyPr/>
          <a:lstStyle/>
          <a:p>
            <a:pPr eaLnBrk="1" hangingPunct="1"/>
            <a:r>
              <a:rPr lang="en-US" altLang="en-US" smtClean="0"/>
              <a:t>Objectives</a:t>
            </a:r>
          </a:p>
        </p:txBody>
      </p:sp>
      <p:sp>
        <p:nvSpPr>
          <p:cNvPr id="17411" name="Rectangle 3"/>
          <p:cNvSpPr>
            <a:spLocks noGrp="1" noChangeArrowheads="1"/>
          </p:cNvSpPr>
          <p:nvPr>
            <p:ph type="body" idx="1"/>
          </p:nvPr>
        </p:nvSpPr>
        <p:spPr>
          <a:xfrm>
            <a:off x="2362200" y="1447800"/>
            <a:ext cx="7772400" cy="4724400"/>
          </a:xfrm>
        </p:spPr>
        <p:txBody>
          <a:bodyPr/>
          <a:lstStyle/>
          <a:p>
            <a:pPr marL="457200" indent="-457200">
              <a:lnSpc>
                <a:spcPct val="95000"/>
              </a:lnSpc>
            </a:pPr>
            <a:r>
              <a:rPr lang="en-US" altLang="en-US" sz="2400" dirty="0"/>
              <a:t>Explain concerns expressed by participants in a process analysis &amp; redesign scenario in terms of common change management concepts. </a:t>
            </a:r>
          </a:p>
          <a:p>
            <a:pPr marL="457200" indent="-457200">
              <a:lnSpc>
                <a:spcPct val="95000"/>
              </a:lnSpc>
            </a:pPr>
            <a:r>
              <a:rPr lang="en-US" altLang="en-US" sz="2400" dirty="0"/>
              <a:t>Propose strategies to gain acceptance of changes in work processes.</a:t>
            </a:r>
          </a:p>
          <a:p>
            <a:pPr marL="457200" indent="-457200">
              <a:lnSpc>
                <a:spcPct val="95000"/>
              </a:lnSpc>
            </a:pPr>
            <a:r>
              <a:rPr lang="en-US" altLang="en-US" sz="2400" dirty="0"/>
              <a:t>Create and critique a facilitation plan, including appropriate facilitation tools for a given process analysis &amp; redesign scenario.</a:t>
            </a:r>
          </a:p>
          <a:p>
            <a:pPr marL="457200" indent="-457200">
              <a:lnSpc>
                <a:spcPct val="95000"/>
              </a:lnSpc>
            </a:pPr>
            <a:r>
              <a:rPr lang="en-US" altLang="en-US" sz="2400" dirty="0"/>
              <a:t>Given a health care change management scenario, explain outcomes in terms of common change management concepts. </a:t>
            </a:r>
          </a:p>
        </p:txBody>
      </p:sp>
    </p:spTree>
    <p:custDataLst>
      <p:tags r:id="rId1"/>
    </p:custDataLst>
    <p:extLst>
      <p:ext uri="{BB962C8B-B14F-4D97-AF65-F5344CB8AC3E}">
        <p14:creationId xmlns:p14="http://schemas.microsoft.com/office/powerpoint/2010/main" val="1365032077"/>
      </p:ext>
    </p:extLst>
  </p:cSld>
  <p:clrMapOvr>
    <a:masterClrMapping/>
  </p:clrMapOvr>
  <p:transition advTm="51749"/>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altLang="en-US" sz="4000"/>
              <a:t>Little f Leadership Briefing / Debriefing</a:t>
            </a:r>
          </a:p>
        </p:txBody>
      </p:sp>
      <p:sp>
        <p:nvSpPr>
          <p:cNvPr id="45059" name="Rectangle 3"/>
          <p:cNvSpPr>
            <a:spLocks noGrp="1" noChangeArrowheads="1"/>
          </p:cNvSpPr>
          <p:nvPr>
            <p:ph type="body" idx="1"/>
          </p:nvPr>
        </p:nvSpPr>
        <p:spPr/>
        <p:txBody>
          <a:bodyPr/>
          <a:lstStyle/>
          <a:p>
            <a:pPr eaLnBrk="1" hangingPunct="1"/>
            <a:r>
              <a:rPr lang="en-US" altLang="en-US" smtClean="0"/>
              <a:t>Brief review of progress</a:t>
            </a:r>
          </a:p>
          <a:p>
            <a:pPr eaLnBrk="1" hangingPunct="1"/>
            <a:r>
              <a:rPr lang="en-US" altLang="en-US" smtClean="0"/>
              <a:t>Presentation of challenges</a:t>
            </a:r>
          </a:p>
          <a:p>
            <a:pPr eaLnBrk="1" hangingPunct="1"/>
            <a:r>
              <a:rPr lang="en-US" altLang="en-US" smtClean="0"/>
              <a:t>Review and “what did we miss” exercises</a:t>
            </a:r>
          </a:p>
          <a:p>
            <a:pPr eaLnBrk="1" hangingPunct="1"/>
            <a:r>
              <a:rPr lang="en-US" altLang="en-US" smtClean="0"/>
              <a:t>Engaging questions:</a:t>
            </a:r>
          </a:p>
          <a:p>
            <a:pPr lvl="1" eaLnBrk="1" hangingPunct="1"/>
            <a:r>
              <a:rPr lang="en-US" altLang="en-US" smtClean="0"/>
              <a:t>Any surprises based on what’s presented </a:t>
            </a:r>
          </a:p>
          <a:p>
            <a:pPr lvl="1" eaLnBrk="1" hangingPunct="1"/>
            <a:r>
              <a:rPr lang="en-US" altLang="en-US" smtClean="0"/>
              <a:t>Get help strategizing about challenges</a:t>
            </a:r>
          </a:p>
          <a:p>
            <a:pPr lvl="1" eaLnBrk="1" hangingPunct="1"/>
            <a:r>
              <a:rPr lang="en-US" altLang="en-US" smtClean="0"/>
              <a:t>Leadership should have input into prioritizing processes for analysis and redesign</a:t>
            </a:r>
          </a:p>
        </p:txBody>
      </p:sp>
    </p:spTree>
    <p:custDataLst>
      <p:tags r:id="rId1"/>
    </p:custDataLst>
    <p:extLst>
      <p:ext uri="{BB962C8B-B14F-4D97-AF65-F5344CB8AC3E}">
        <p14:creationId xmlns:p14="http://schemas.microsoft.com/office/powerpoint/2010/main" val="3733599148"/>
      </p:ext>
    </p:extLst>
  </p:cSld>
  <p:clrMapOvr>
    <a:masterClrMapping/>
  </p:clrMapOvr>
  <p:transition advTm="6542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en-US" smtClean="0"/>
              <a:t>Summary</a:t>
            </a:r>
          </a:p>
        </p:txBody>
      </p:sp>
      <p:sp>
        <p:nvSpPr>
          <p:cNvPr id="46083" name="Rectangle 3"/>
          <p:cNvSpPr>
            <a:spLocks noGrp="1" noChangeArrowheads="1"/>
          </p:cNvSpPr>
          <p:nvPr>
            <p:ph type="body" idx="1"/>
          </p:nvPr>
        </p:nvSpPr>
        <p:spPr/>
        <p:txBody>
          <a:bodyPr/>
          <a:lstStyle/>
          <a:p>
            <a:pPr eaLnBrk="1" hangingPunct="1"/>
            <a:r>
              <a:rPr lang="en-US" altLang="en-US" smtClean="0"/>
              <a:t>The method and plan don’t matter as much as adhering to principles of Change Management</a:t>
            </a:r>
          </a:p>
          <a:p>
            <a:pPr eaLnBrk="1" hangingPunct="1"/>
            <a:r>
              <a:rPr lang="en-US" altLang="en-US" smtClean="0"/>
              <a:t>The example method here Big F/little f and the two group process is only one example</a:t>
            </a:r>
          </a:p>
        </p:txBody>
      </p:sp>
    </p:spTree>
    <p:custDataLst>
      <p:tags r:id="rId1"/>
    </p:custDataLst>
    <p:extLst>
      <p:ext uri="{BB962C8B-B14F-4D97-AF65-F5344CB8AC3E}">
        <p14:creationId xmlns:p14="http://schemas.microsoft.com/office/powerpoint/2010/main" val="2303228340"/>
      </p:ext>
    </p:extLst>
  </p:cSld>
  <p:clrMapOvr>
    <a:masterClrMapping/>
  </p:clrMapOvr>
  <p:transition advTm="20704"/>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2"/>
          <p:cNvSpPr>
            <a:spLocks noGrp="1" noChangeArrowheads="1"/>
          </p:cNvSpPr>
          <p:nvPr>
            <p:ph type="title"/>
          </p:nvPr>
        </p:nvSpPr>
        <p:spPr>
          <a:xfrm>
            <a:off x="2133600" y="0"/>
            <a:ext cx="8229600" cy="1143000"/>
          </a:xfrm>
        </p:spPr>
        <p:txBody>
          <a:bodyPr/>
          <a:lstStyle/>
          <a:p>
            <a:pPr eaLnBrk="1" hangingPunct="1"/>
            <a:r>
              <a:rPr lang="en-US" altLang="en-US" smtClean="0"/>
              <a:t>Topics – Unit 10.10</a:t>
            </a:r>
          </a:p>
        </p:txBody>
      </p:sp>
      <p:sp>
        <p:nvSpPr>
          <p:cNvPr id="6150" name="Rectangle 3"/>
          <p:cNvSpPr>
            <a:spLocks noGrp="1" noChangeArrowheads="1"/>
          </p:cNvSpPr>
          <p:nvPr>
            <p:ph type="body" idx="1"/>
          </p:nvPr>
        </p:nvSpPr>
        <p:spPr>
          <a:xfrm>
            <a:off x="2133600" y="1600201"/>
            <a:ext cx="8229600" cy="4251325"/>
          </a:xfrm>
        </p:spPr>
        <p:txBody>
          <a:bodyPr/>
          <a:lstStyle/>
          <a:p>
            <a:pPr eaLnBrk="1" hangingPunct="1">
              <a:lnSpc>
                <a:spcPct val="110000"/>
              </a:lnSpc>
            </a:pPr>
            <a:r>
              <a:rPr lang="en-US" altLang="en-US" smtClean="0"/>
              <a:t>Common process changes</a:t>
            </a:r>
          </a:p>
          <a:p>
            <a:pPr eaLnBrk="1" hangingPunct="1">
              <a:lnSpc>
                <a:spcPct val="110000"/>
              </a:lnSpc>
            </a:pPr>
            <a:r>
              <a:rPr lang="en-US" altLang="en-US" smtClean="0"/>
              <a:t>Implementation plan components</a:t>
            </a:r>
          </a:p>
          <a:p>
            <a:pPr eaLnBrk="1" hangingPunct="1"/>
            <a:r>
              <a:rPr lang="en-US" altLang="en-US" smtClean="0"/>
              <a:t>Communication for implementation</a:t>
            </a:r>
          </a:p>
          <a:p>
            <a:pPr eaLnBrk="1" hangingPunct="1">
              <a:lnSpc>
                <a:spcPct val="110000"/>
              </a:lnSpc>
            </a:pPr>
            <a:r>
              <a:rPr lang="en-US" altLang="en-US" smtClean="0"/>
              <a:t>Common implementation problems</a:t>
            </a:r>
          </a:p>
          <a:p>
            <a:pPr eaLnBrk="1" hangingPunct="1">
              <a:lnSpc>
                <a:spcPct val="110000"/>
              </a:lnSpc>
            </a:pPr>
            <a:r>
              <a:rPr lang="en-US" altLang="en-US" smtClean="0"/>
              <a:t>Evaluating the new process </a:t>
            </a:r>
          </a:p>
          <a:p>
            <a:pPr eaLnBrk="1" hangingPunct="1"/>
            <a:endParaRPr lang="en-US" altLang="en-US" smtClean="0"/>
          </a:p>
          <a:p>
            <a:pPr eaLnBrk="1" hangingPunct="1"/>
            <a:endParaRPr lang="en-US" altLang="en-US" smtClean="0"/>
          </a:p>
        </p:txBody>
      </p:sp>
    </p:spTree>
    <p:custDataLst>
      <p:tags r:id="rId1"/>
    </p:custDataLst>
    <p:extLst>
      <p:ext uri="{BB962C8B-B14F-4D97-AF65-F5344CB8AC3E}">
        <p14:creationId xmlns:p14="http://schemas.microsoft.com/office/powerpoint/2010/main" val="3067738907"/>
      </p:ext>
    </p:extLst>
  </p:cSld>
  <p:clrMapOvr>
    <a:masterClrMapping/>
  </p:clrMapOvr>
  <p:transition advTm="18539"/>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Rectangle 2"/>
          <p:cNvSpPr>
            <a:spLocks noGrp="1" noChangeArrowheads="1"/>
          </p:cNvSpPr>
          <p:nvPr>
            <p:ph type="title"/>
          </p:nvPr>
        </p:nvSpPr>
        <p:spPr/>
        <p:txBody>
          <a:bodyPr/>
          <a:lstStyle/>
          <a:p>
            <a:pPr eaLnBrk="1" hangingPunct="1"/>
            <a:r>
              <a:rPr lang="en-US" altLang="en-US" smtClean="0"/>
              <a:t>Common Process Changes</a:t>
            </a:r>
          </a:p>
        </p:txBody>
      </p:sp>
      <p:sp>
        <p:nvSpPr>
          <p:cNvPr id="7174" name="Rectangle 3"/>
          <p:cNvSpPr>
            <a:spLocks noGrp="1" noChangeArrowheads="1"/>
          </p:cNvSpPr>
          <p:nvPr>
            <p:ph type="body" idx="1"/>
          </p:nvPr>
        </p:nvSpPr>
        <p:spPr/>
        <p:txBody>
          <a:bodyPr/>
          <a:lstStyle/>
          <a:p>
            <a:pPr eaLnBrk="1" hangingPunct="1">
              <a:lnSpc>
                <a:spcPct val="90000"/>
              </a:lnSpc>
            </a:pPr>
            <a:r>
              <a:rPr lang="en-US" altLang="en-US" smtClean="0"/>
              <a:t>From manual to electronic prescribing</a:t>
            </a:r>
          </a:p>
          <a:p>
            <a:pPr eaLnBrk="1" hangingPunct="1">
              <a:lnSpc>
                <a:spcPct val="90000"/>
              </a:lnSpc>
            </a:pPr>
            <a:r>
              <a:rPr lang="en-US" altLang="en-US" smtClean="0"/>
              <a:t>From receptionist to web-based appointment scheduling</a:t>
            </a:r>
          </a:p>
          <a:p>
            <a:pPr eaLnBrk="1" hangingPunct="1">
              <a:lnSpc>
                <a:spcPct val="90000"/>
              </a:lnSpc>
            </a:pPr>
            <a:r>
              <a:rPr lang="en-US" altLang="en-US" smtClean="0"/>
              <a:t>From manual to automated appointment reminder calls</a:t>
            </a:r>
          </a:p>
          <a:p>
            <a:pPr eaLnBrk="1" hangingPunct="1">
              <a:lnSpc>
                <a:spcPct val="90000"/>
              </a:lnSpc>
            </a:pPr>
            <a:r>
              <a:rPr lang="en-US" altLang="en-US" smtClean="0"/>
              <a:t>From manual tracking of test results to automated result tracking</a:t>
            </a:r>
          </a:p>
          <a:p>
            <a:pPr eaLnBrk="1" hangingPunct="1">
              <a:lnSpc>
                <a:spcPct val="90000"/>
              </a:lnSpc>
            </a:pPr>
            <a:r>
              <a:rPr lang="en-US" altLang="en-US" smtClean="0"/>
              <a:t>From paper to electronic patient charts</a:t>
            </a:r>
          </a:p>
          <a:p>
            <a:pPr eaLnBrk="1" hangingPunct="1">
              <a:lnSpc>
                <a:spcPct val="90000"/>
              </a:lnSpc>
            </a:pPr>
            <a:r>
              <a:rPr lang="en-US" altLang="en-US" smtClean="0"/>
              <a:t>From paper to electronic test ordering</a:t>
            </a:r>
          </a:p>
        </p:txBody>
      </p:sp>
    </p:spTree>
    <p:custDataLst>
      <p:tags r:id="rId1"/>
    </p:custDataLst>
    <p:extLst>
      <p:ext uri="{BB962C8B-B14F-4D97-AF65-F5344CB8AC3E}">
        <p14:creationId xmlns:p14="http://schemas.microsoft.com/office/powerpoint/2010/main" val="2570198016"/>
      </p:ext>
    </p:extLst>
  </p:cSld>
  <p:clrMapOvr>
    <a:masterClrMapping/>
  </p:clrMapOvr>
  <p:transition advTm="76889"/>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2"/>
          <p:cNvSpPr>
            <a:spLocks noGrp="1" noChangeArrowheads="1"/>
          </p:cNvSpPr>
          <p:nvPr>
            <p:ph type="title"/>
          </p:nvPr>
        </p:nvSpPr>
        <p:spPr>
          <a:xfrm>
            <a:off x="1981200" y="274638"/>
            <a:ext cx="8229600" cy="993774"/>
          </a:xfrm>
        </p:spPr>
        <p:txBody>
          <a:bodyPr/>
          <a:lstStyle/>
          <a:p>
            <a:pPr eaLnBrk="1" hangingPunct="1"/>
            <a:r>
              <a:rPr lang="en-US" altLang="en-US" sz="4000" dirty="0"/>
              <a:t>Implementation Plan</a:t>
            </a:r>
          </a:p>
        </p:txBody>
      </p:sp>
      <p:pic>
        <p:nvPicPr>
          <p:cNvPr id="8198" name="Picture 5" descr="Photograph of a folded roadmap"/>
          <p:cNvPicPr>
            <a:picLocks noChangeAspect="1" noChangeArrowheads="1"/>
          </p:cNvPicPr>
          <p:nvPr/>
        </p:nvPicPr>
        <p:blipFill>
          <a:blip r:embed="rId4">
            <a:extLst>
              <a:ext uri="{28A0092B-C50C-407E-A947-70E740481C1C}">
                <a14:useLocalDpi xmlns:a14="http://schemas.microsoft.com/office/drawing/2010/main" val="0"/>
              </a:ext>
            </a:extLst>
          </a:blip>
          <a:srcRect l="7124" r="7237"/>
          <a:stretch>
            <a:fillRect/>
          </a:stretch>
        </p:blipFill>
        <p:spPr bwMode="auto">
          <a:xfrm>
            <a:off x="6629400" y="2286001"/>
            <a:ext cx="3657600" cy="284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Text Box 6"/>
          <p:cNvSpPr txBox="1">
            <a:spLocks noChangeArrowheads="1"/>
          </p:cNvSpPr>
          <p:nvPr/>
        </p:nvSpPr>
        <p:spPr bwMode="auto">
          <a:xfrm>
            <a:off x="1981200" y="2057400"/>
            <a:ext cx="49530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dirty="0"/>
              <a:t>The implementation plan serves as a map for everyone involved in changing a process. It covers what steps everyone will need to take, what to expect and what to do when things don’t go as planned.</a:t>
            </a:r>
          </a:p>
        </p:txBody>
      </p:sp>
      <p:sp>
        <p:nvSpPr>
          <p:cNvPr id="8200" name="TextBox 1"/>
          <p:cNvSpPr txBox="1">
            <a:spLocks noChangeArrowheads="1"/>
          </p:cNvSpPr>
          <p:nvPr/>
        </p:nvSpPr>
        <p:spPr bwMode="auto">
          <a:xfrm rot="-2490087">
            <a:off x="7967664" y="4186239"/>
            <a:ext cx="2535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a:t>©iStockphoto.com/nahm0001</a:t>
            </a:r>
          </a:p>
        </p:txBody>
      </p:sp>
    </p:spTree>
    <p:custDataLst>
      <p:tags r:id="rId1"/>
    </p:custDataLst>
    <p:extLst>
      <p:ext uri="{BB962C8B-B14F-4D97-AF65-F5344CB8AC3E}">
        <p14:creationId xmlns:p14="http://schemas.microsoft.com/office/powerpoint/2010/main" val="87856278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2"/>
          <p:cNvSpPr>
            <a:spLocks noGrp="1" noChangeArrowheads="1"/>
          </p:cNvSpPr>
          <p:nvPr>
            <p:ph type="title"/>
          </p:nvPr>
        </p:nvSpPr>
        <p:spPr>
          <a:xfrm>
            <a:off x="2001795" y="20596"/>
            <a:ext cx="8229600" cy="1046205"/>
          </a:xfrm>
        </p:spPr>
        <p:txBody>
          <a:bodyPr/>
          <a:lstStyle/>
          <a:p>
            <a:pPr eaLnBrk="1" hangingPunct="1"/>
            <a:r>
              <a:rPr lang="en-US" altLang="en-US" sz="3600" dirty="0"/>
              <a:t>Implementation Plan Components</a:t>
            </a:r>
          </a:p>
        </p:txBody>
      </p:sp>
      <p:sp>
        <p:nvSpPr>
          <p:cNvPr id="9222" name="Rectangle 3"/>
          <p:cNvSpPr>
            <a:spLocks noGrp="1" noChangeArrowheads="1"/>
          </p:cNvSpPr>
          <p:nvPr>
            <p:ph type="body" idx="1"/>
          </p:nvPr>
        </p:nvSpPr>
        <p:spPr>
          <a:xfrm>
            <a:off x="1981200" y="1371601"/>
            <a:ext cx="8229600" cy="4572001"/>
          </a:xfrm>
        </p:spPr>
        <p:txBody>
          <a:bodyPr/>
          <a:lstStyle/>
          <a:p>
            <a:pPr eaLnBrk="1" hangingPunct="1">
              <a:lnSpc>
                <a:spcPct val="80000"/>
              </a:lnSpc>
            </a:pPr>
            <a:r>
              <a:rPr lang="en-US" altLang="en-US" sz="2400" dirty="0">
                <a:solidFill>
                  <a:srgbClr val="FF0000"/>
                </a:solidFill>
              </a:rPr>
              <a:t>Reason for the change</a:t>
            </a:r>
          </a:p>
          <a:p>
            <a:pPr eaLnBrk="1" hangingPunct="1">
              <a:lnSpc>
                <a:spcPct val="80000"/>
              </a:lnSpc>
            </a:pPr>
            <a:r>
              <a:rPr lang="en-US" altLang="en-US" sz="2400" dirty="0">
                <a:solidFill>
                  <a:srgbClr val="FF0000"/>
                </a:solidFill>
              </a:rPr>
              <a:t>Summary of what will be different </a:t>
            </a:r>
          </a:p>
          <a:p>
            <a:pPr eaLnBrk="1" hangingPunct="1">
              <a:lnSpc>
                <a:spcPct val="80000"/>
              </a:lnSpc>
            </a:pPr>
            <a:r>
              <a:rPr lang="en-US" altLang="en-US" sz="2400" dirty="0"/>
              <a:t>Sequence of implementation tasks</a:t>
            </a:r>
          </a:p>
          <a:p>
            <a:pPr eaLnBrk="1" hangingPunct="1">
              <a:lnSpc>
                <a:spcPct val="80000"/>
              </a:lnSpc>
            </a:pPr>
            <a:r>
              <a:rPr lang="en-US" altLang="en-US" sz="2400" dirty="0">
                <a:solidFill>
                  <a:srgbClr val="FF0000"/>
                </a:solidFill>
              </a:rPr>
              <a:t>An implementation schedule </a:t>
            </a:r>
            <a:r>
              <a:rPr lang="en-US" altLang="en-US" sz="2400" dirty="0"/>
              <a:t>for the entire implementation phase </a:t>
            </a:r>
          </a:p>
          <a:p>
            <a:pPr lvl="1" eaLnBrk="1" hangingPunct="1">
              <a:lnSpc>
                <a:spcPct val="80000"/>
              </a:lnSpc>
            </a:pPr>
            <a:r>
              <a:rPr lang="en-US" altLang="en-US" sz="2000" dirty="0"/>
              <a:t>Responsible parties</a:t>
            </a:r>
          </a:p>
          <a:p>
            <a:pPr lvl="1" eaLnBrk="1" hangingPunct="1">
              <a:lnSpc>
                <a:spcPct val="80000"/>
              </a:lnSpc>
            </a:pPr>
            <a:r>
              <a:rPr lang="en-US" altLang="en-US" sz="2000" dirty="0"/>
              <a:t>Each implementation task</a:t>
            </a:r>
          </a:p>
          <a:p>
            <a:pPr eaLnBrk="1" hangingPunct="1">
              <a:lnSpc>
                <a:spcPct val="80000"/>
              </a:lnSpc>
            </a:pPr>
            <a:r>
              <a:rPr lang="en-US" altLang="en-US" sz="2400" dirty="0">
                <a:solidFill>
                  <a:srgbClr val="FF0000"/>
                </a:solidFill>
              </a:rPr>
              <a:t>Statement of how the process will be managed</a:t>
            </a:r>
          </a:p>
          <a:p>
            <a:pPr eaLnBrk="1" hangingPunct="1">
              <a:lnSpc>
                <a:spcPct val="80000"/>
              </a:lnSpc>
            </a:pPr>
            <a:r>
              <a:rPr lang="en-US" altLang="en-US" sz="2400" dirty="0">
                <a:solidFill>
                  <a:srgbClr val="FF0000"/>
                </a:solidFill>
              </a:rPr>
              <a:t>Contact information for who to call when problems arise</a:t>
            </a:r>
          </a:p>
          <a:p>
            <a:pPr eaLnBrk="1" hangingPunct="1">
              <a:lnSpc>
                <a:spcPct val="80000"/>
              </a:lnSpc>
            </a:pPr>
            <a:r>
              <a:rPr lang="en-US" altLang="en-US" sz="2400" dirty="0"/>
              <a:t>Description of how the process change will be evaluated</a:t>
            </a:r>
          </a:p>
          <a:p>
            <a:pPr eaLnBrk="1" hangingPunct="1">
              <a:lnSpc>
                <a:spcPct val="80000"/>
              </a:lnSpc>
            </a:pPr>
            <a:endParaRPr lang="en-US" altLang="en-US" sz="1200" dirty="0"/>
          </a:p>
        </p:txBody>
      </p:sp>
    </p:spTree>
    <p:custDataLst>
      <p:tags r:id="rId1"/>
    </p:custDataLst>
    <p:extLst>
      <p:ext uri="{BB962C8B-B14F-4D97-AF65-F5344CB8AC3E}">
        <p14:creationId xmlns:p14="http://schemas.microsoft.com/office/powerpoint/2010/main" val="339497197"/>
      </p:ext>
    </p:extLst>
  </p:cSld>
  <p:clrMapOvr>
    <a:masterClrMapping/>
  </p:clrMapOvr>
  <p:transition advTm="12134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4"/>
          <p:cNvSpPr>
            <a:spLocks noGrp="1" noChangeArrowheads="1"/>
          </p:cNvSpPr>
          <p:nvPr>
            <p:ph type="title"/>
          </p:nvPr>
        </p:nvSpPr>
        <p:spPr/>
        <p:txBody>
          <a:bodyPr/>
          <a:lstStyle/>
          <a:p>
            <a:pPr eaLnBrk="1" hangingPunct="1"/>
            <a:r>
              <a:rPr lang="en-US" altLang="en-US" smtClean="0"/>
              <a:t>Exercise</a:t>
            </a:r>
          </a:p>
        </p:txBody>
      </p:sp>
      <p:sp>
        <p:nvSpPr>
          <p:cNvPr id="10246" name="Rectangle 5"/>
          <p:cNvSpPr>
            <a:spLocks noGrp="1" noChangeArrowheads="1"/>
          </p:cNvSpPr>
          <p:nvPr>
            <p:ph type="body" idx="1"/>
          </p:nvPr>
        </p:nvSpPr>
        <p:spPr/>
        <p:txBody>
          <a:bodyPr/>
          <a:lstStyle/>
          <a:p>
            <a:pPr eaLnBrk="1" hangingPunct="1"/>
            <a:r>
              <a:rPr lang="en-US" altLang="en-US" dirty="0" smtClean="0"/>
              <a:t>A practice of 50 staff and providers is implementing an </a:t>
            </a:r>
            <a:r>
              <a:rPr lang="en-US" altLang="en-US" dirty="0" smtClean="0">
                <a:solidFill>
                  <a:srgbClr val="FF0000"/>
                </a:solidFill>
              </a:rPr>
              <a:t>automated appointment reminder system</a:t>
            </a:r>
            <a:r>
              <a:rPr lang="en-US" altLang="en-US" dirty="0" smtClean="0"/>
              <a:t>.</a:t>
            </a:r>
          </a:p>
          <a:p>
            <a:pPr eaLnBrk="1" hangingPunct="1"/>
            <a:r>
              <a:rPr lang="en-US" altLang="en-US" dirty="0" smtClean="0"/>
              <a:t>Review the implementation plan components on the previous slide.</a:t>
            </a:r>
          </a:p>
          <a:p>
            <a:pPr eaLnBrk="1" hangingPunct="1"/>
            <a:r>
              <a:rPr lang="en-US" altLang="en-US" dirty="0" smtClean="0"/>
              <a:t>Take 10-15 minutes and on one page of paper, jot down your ideas for each section.</a:t>
            </a:r>
          </a:p>
        </p:txBody>
      </p:sp>
    </p:spTree>
    <p:custDataLst>
      <p:tags r:id="rId1"/>
    </p:custDataLst>
    <p:extLst>
      <p:ext uri="{BB962C8B-B14F-4D97-AF65-F5344CB8AC3E}">
        <p14:creationId xmlns:p14="http://schemas.microsoft.com/office/powerpoint/2010/main" val="439974221"/>
      </p:ext>
    </p:extLst>
  </p:cSld>
  <p:clrMapOvr>
    <a:masterClrMapping/>
  </p:clrMapOvr>
  <p:transition advTm="45259"/>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4"/>
          <p:cNvSpPr>
            <a:spLocks noGrp="1" noChangeArrowheads="1"/>
          </p:cNvSpPr>
          <p:nvPr>
            <p:ph type="title"/>
          </p:nvPr>
        </p:nvSpPr>
        <p:spPr/>
        <p:txBody>
          <a:bodyPr/>
          <a:lstStyle/>
          <a:p>
            <a:pPr eaLnBrk="1" hangingPunct="1"/>
            <a:r>
              <a:rPr lang="en-US" altLang="en-US" smtClean="0"/>
              <a:t>Example Implementation Plan</a:t>
            </a:r>
          </a:p>
        </p:txBody>
      </p:sp>
      <p:sp>
        <p:nvSpPr>
          <p:cNvPr id="11270" name="Text Box 5"/>
          <p:cNvSpPr txBox="1">
            <a:spLocks noChangeArrowheads="1"/>
          </p:cNvSpPr>
          <p:nvPr/>
        </p:nvSpPr>
        <p:spPr bwMode="auto">
          <a:xfrm>
            <a:off x="2117726" y="2322513"/>
            <a:ext cx="7940675"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b="1" dirty="0"/>
              <a:t>Reason for the change</a:t>
            </a:r>
            <a:endParaRPr lang="en-US" altLang="en-US" sz="2400" dirty="0"/>
          </a:p>
          <a:p>
            <a:pPr eaLnBrk="1" hangingPunct="1"/>
            <a:r>
              <a:rPr lang="en-US" altLang="en-US" sz="2400" dirty="0"/>
              <a:t>In efforts to </a:t>
            </a:r>
            <a:r>
              <a:rPr lang="en-US" altLang="en-US" sz="2400" dirty="0">
                <a:solidFill>
                  <a:srgbClr val="FF0000"/>
                </a:solidFill>
              </a:rPr>
              <a:t>decrease our “no show” rate</a:t>
            </a:r>
            <a:r>
              <a:rPr lang="en-US" altLang="en-US" sz="2400" dirty="0"/>
              <a:t>, Big City Medical Practice is implementing automated appointment reminder calls. Due to lack of staff, our practice has not commonly made appointment reminder calls.  With our new system, we are able to do this.</a:t>
            </a:r>
          </a:p>
        </p:txBody>
      </p:sp>
    </p:spTree>
    <p:custDataLst>
      <p:tags r:id="rId1"/>
    </p:custDataLst>
    <p:extLst>
      <p:ext uri="{BB962C8B-B14F-4D97-AF65-F5344CB8AC3E}">
        <p14:creationId xmlns:p14="http://schemas.microsoft.com/office/powerpoint/2010/main" val="1456897963"/>
      </p:ext>
    </p:extLst>
  </p:cSld>
  <p:clrMapOvr>
    <a:masterClrMapping/>
  </p:clrMapOvr>
  <p:transition advTm="23429"/>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Rectangle 2"/>
          <p:cNvSpPr>
            <a:spLocks noGrp="1" noChangeArrowheads="1"/>
          </p:cNvSpPr>
          <p:nvPr>
            <p:ph type="title"/>
          </p:nvPr>
        </p:nvSpPr>
        <p:spPr/>
        <p:txBody>
          <a:bodyPr/>
          <a:lstStyle/>
          <a:p>
            <a:pPr eaLnBrk="1" hangingPunct="1"/>
            <a:r>
              <a:rPr lang="en-US" altLang="en-US" sz="3600"/>
              <a:t>Example Implementation Plan (cont)</a:t>
            </a:r>
          </a:p>
        </p:txBody>
      </p:sp>
      <p:sp>
        <p:nvSpPr>
          <p:cNvPr id="12294" name="Text Box 4"/>
          <p:cNvSpPr txBox="1">
            <a:spLocks noChangeArrowheads="1"/>
          </p:cNvSpPr>
          <p:nvPr/>
        </p:nvSpPr>
        <p:spPr bwMode="auto">
          <a:xfrm>
            <a:off x="2209801" y="1371601"/>
            <a:ext cx="7940675"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b="1" dirty="0"/>
              <a:t>What will be different?</a:t>
            </a:r>
            <a:endParaRPr lang="en-US" altLang="en-US" dirty="0"/>
          </a:p>
          <a:p>
            <a:pPr eaLnBrk="1" hangingPunct="1"/>
            <a:r>
              <a:rPr lang="en-US" altLang="en-US" dirty="0"/>
              <a:t>Our patients are not used to receiving reminder calls.  Starting in two weeks (Friday October 29, 2011) each patient that schedules an appointment will receive notice that they will receive a reminder call.  This notice will be generated automatically for appointments scheduled on line. For appointments made over the phone or in person, front desk staff scheduling the patient will inform them. Patients with appointments that were scheduled prior to Monday October 30, 2017 will not receive reminder calls.</a:t>
            </a:r>
          </a:p>
          <a:p>
            <a:pPr eaLnBrk="1" hangingPunct="1"/>
            <a:endParaRPr lang="en-US" altLang="en-US" dirty="0"/>
          </a:p>
          <a:p>
            <a:pPr eaLnBrk="1" hangingPunct="1"/>
            <a:r>
              <a:rPr lang="en-US" altLang="en-US" dirty="0"/>
              <a:t>We are informing everyone in the practice with patient contact of this new practice in case patients have questions or comments about their reminder call. For more information, process diagrams and documentation describing details of this change are available in the break room.</a:t>
            </a:r>
          </a:p>
          <a:p>
            <a:pPr eaLnBrk="1" hangingPunct="1"/>
            <a:endParaRPr lang="en-US" altLang="en-US" dirty="0"/>
          </a:p>
          <a:p>
            <a:pPr eaLnBrk="1" hangingPunct="1"/>
            <a:r>
              <a:rPr lang="en-US" altLang="en-US" dirty="0"/>
              <a:t>Other than notifying patients of this change and being alert for patient questions or comments, there are no significant changes to anyone’s workflow.</a:t>
            </a:r>
          </a:p>
        </p:txBody>
      </p:sp>
    </p:spTree>
    <p:custDataLst>
      <p:tags r:id="rId1"/>
    </p:custDataLst>
    <p:extLst>
      <p:ext uri="{BB962C8B-B14F-4D97-AF65-F5344CB8AC3E}">
        <p14:creationId xmlns:p14="http://schemas.microsoft.com/office/powerpoint/2010/main" val="33813184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2"/>
          <p:cNvSpPr>
            <a:spLocks noGrp="1" noChangeArrowheads="1"/>
          </p:cNvSpPr>
          <p:nvPr>
            <p:ph type="title"/>
          </p:nvPr>
        </p:nvSpPr>
        <p:spPr/>
        <p:txBody>
          <a:bodyPr/>
          <a:lstStyle/>
          <a:p>
            <a:pPr eaLnBrk="1" hangingPunct="1"/>
            <a:r>
              <a:rPr lang="en-US" altLang="en-US" sz="3600"/>
              <a:t>Example Implementation Plan (cont)</a:t>
            </a:r>
          </a:p>
        </p:txBody>
      </p:sp>
      <p:sp>
        <p:nvSpPr>
          <p:cNvPr id="13318" name="Rectangle 3"/>
          <p:cNvSpPr>
            <a:spLocks noGrp="1" noChangeArrowheads="1"/>
          </p:cNvSpPr>
          <p:nvPr>
            <p:ph type="body" idx="1"/>
          </p:nvPr>
        </p:nvSpPr>
        <p:spPr>
          <a:xfrm>
            <a:off x="1981200" y="1905001"/>
            <a:ext cx="8229600" cy="3763963"/>
          </a:xfrm>
        </p:spPr>
        <p:txBody>
          <a:bodyPr/>
          <a:lstStyle/>
          <a:p>
            <a:pPr eaLnBrk="1" hangingPunct="1">
              <a:lnSpc>
                <a:spcPct val="80000"/>
              </a:lnSpc>
              <a:buFontTx/>
              <a:buNone/>
            </a:pPr>
            <a:r>
              <a:rPr lang="en-US" altLang="en-US" sz="2000" b="1" dirty="0"/>
              <a:t>Time Schedule of Events &amp; Responsibilities</a:t>
            </a:r>
            <a:endParaRPr lang="en-US" altLang="en-US" sz="2000" dirty="0"/>
          </a:p>
          <a:p>
            <a:pPr eaLnBrk="1" hangingPunct="1">
              <a:lnSpc>
                <a:spcPct val="80000"/>
              </a:lnSpc>
              <a:buFontTx/>
              <a:buNone/>
            </a:pPr>
            <a:r>
              <a:rPr lang="en-US" altLang="en-US" sz="2000" dirty="0"/>
              <a:t>Mon, Oct 4		     Final system test (A. Smith)</a:t>
            </a:r>
          </a:p>
          <a:p>
            <a:pPr eaLnBrk="1" hangingPunct="1">
              <a:lnSpc>
                <a:spcPct val="80000"/>
              </a:lnSpc>
              <a:buFontTx/>
              <a:buNone/>
            </a:pPr>
            <a:r>
              <a:rPr lang="en-US" altLang="en-US" sz="2000" dirty="0"/>
              <a:t>Tues, Oct 5-15 (Fri.)	     Address issues from testing / retest					(Vendor)</a:t>
            </a:r>
          </a:p>
          <a:p>
            <a:pPr eaLnBrk="1" hangingPunct="1">
              <a:lnSpc>
                <a:spcPct val="80000"/>
              </a:lnSpc>
              <a:buFontTx/>
              <a:buNone/>
            </a:pPr>
            <a:r>
              <a:rPr lang="en-US" altLang="en-US" sz="2000" dirty="0"/>
              <a:t>Mon, Oct 18		     Live installation (Vendor)</a:t>
            </a:r>
          </a:p>
          <a:p>
            <a:pPr eaLnBrk="1" hangingPunct="1">
              <a:lnSpc>
                <a:spcPct val="80000"/>
              </a:lnSpc>
              <a:buFontTx/>
              <a:buNone/>
            </a:pPr>
            <a:r>
              <a:rPr lang="en-US" altLang="en-US" sz="2000" dirty="0"/>
              <a:t>Wed, Oct 20		     Data migration and migration test					(A. Smith)</a:t>
            </a:r>
          </a:p>
          <a:p>
            <a:pPr eaLnBrk="1" hangingPunct="1">
              <a:lnSpc>
                <a:spcPct val="80000"/>
              </a:lnSpc>
              <a:buFontTx/>
              <a:buNone/>
            </a:pPr>
            <a:r>
              <a:rPr lang="en-US" altLang="en-US" sz="2000" dirty="0"/>
              <a:t>Thurs, Oct 21-25 (Mon.)	     Contingency time (C. Doe)</a:t>
            </a:r>
          </a:p>
          <a:p>
            <a:pPr eaLnBrk="1" hangingPunct="1">
              <a:lnSpc>
                <a:spcPct val="80000"/>
              </a:lnSpc>
              <a:buFontTx/>
              <a:buNone/>
            </a:pPr>
            <a:r>
              <a:rPr lang="en-US" altLang="en-US" sz="2000" dirty="0"/>
              <a:t>Mon, Oct 25		     Talking points ready for registration 					Review	(C. Doe)</a:t>
            </a:r>
          </a:p>
          <a:p>
            <a:pPr lvl="1" eaLnBrk="1" hangingPunct="1">
              <a:lnSpc>
                <a:spcPct val="80000"/>
              </a:lnSpc>
              <a:buFontTx/>
              <a:buNone/>
            </a:pPr>
            <a:r>
              <a:rPr lang="en-US" altLang="en-US" sz="1600" dirty="0"/>
              <a:t>Fri, Oct 29		     Go live for on-line and in-person 					notices (Registration) </a:t>
            </a:r>
          </a:p>
        </p:txBody>
      </p:sp>
    </p:spTree>
    <p:custDataLst>
      <p:tags r:id="rId1"/>
    </p:custDataLst>
    <p:extLst>
      <p:ext uri="{BB962C8B-B14F-4D97-AF65-F5344CB8AC3E}">
        <p14:creationId xmlns:p14="http://schemas.microsoft.com/office/powerpoint/2010/main" val="135963189"/>
      </p:ext>
    </p:extLst>
  </p:cSld>
  <p:clrMapOvr>
    <a:masterClrMapping/>
  </p:clrMapOvr>
  <p:transition advTm="79469"/>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133600" y="0"/>
            <a:ext cx="8229600" cy="1143000"/>
          </a:xfrm>
        </p:spPr>
        <p:txBody>
          <a:bodyPr/>
          <a:lstStyle/>
          <a:p>
            <a:pPr eaLnBrk="1" hangingPunct="1"/>
            <a:r>
              <a:rPr lang="en-US" altLang="en-US" dirty="0" smtClean="0"/>
              <a:t>Topics</a:t>
            </a:r>
          </a:p>
        </p:txBody>
      </p:sp>
      <p:sp>
        <p:nvSpPr>
          <p:cNvPr id="18435" name="Rectangle 3"/>
          <p:cNvSpPr>
            <a:spLocks noGrp="1" noChangeArrowheads="1"/>
          </p:cNvSpPr>
          <p:nvPr>
            <p:ph type="body" idx="1"/>
          </p:nvPr>
        </p:nvSpPr>
        <p:spPr>
          <a:xfrm>
            <a:off x="2133600" y="1325563"/>
            <a:ext cx="8229600" cy="4525962"/>
          </a:xfrm>
        </p:spPr>
        <p:txBody>
          <a:bodyPr/>
          <a:lstStyle/>
          <a:p>
            <a:pPr eaLnBrk="1" hangingPunct="1">
              <a:lnSpc>
                <a:spcPct val="110000"/>
              </a:lnSpc>
            </a:pPr>
            <a:r>
              <a:rPr lang="en-US" altLang="en-US" dirty="0" smtClean="0">
                <a:solidFill>
                  <a:srgbClr val="FF0000"/>
                </a:solidFill>
              </a:rPr>
              <a:t>Change Management concepts</a:t>
            </a:r>
          </a:p>
          <a:p>
            <a:pPr eaLnBrk="1" hangingPunct="1">
              <a:lnSpc>
                <a:spcPct val="110000"/>
              </a:lnSpc>
            </a:pPr>
            <a:r>
              <a:rPr lang="en-US" altLang="en-US" dirty="0" smtClean="0">
                <a:solidFill>
                  <a:srgbClr val="FF0000"/>
                </a:solidFill>
              </a:rPr>
              <a:t>Tools for facilitating change</a:t>
            </a:r>
          </a:p>
          <a:p>
            <a:pPr eaLnBrk="1" hangingPunct="1">
              <a:lnSpc>
                <a:spcPct val="110000"/>
              </a:lnSpc>
            </a:pPr>
            <a:r>
              <a:rPr lang="en-US" altLang="en-US" dirty="0" smtClean="0">
                <a:solidFill>
                  <a:srgbClr val="FF0000"/>
                </a:solidFill>
              </a:rPr>
              <a:t>Facilitation planning </a:t>
            </a:r>
          </a:p>
          <a:p>
            <a:pPr eaLnBrk="1" hangingPunct="1"/>
            <a:endParaRPr lang="en-US" altLang="en-US" dirty="0" smtClean="0"/>
          </a:p>
          <a:p>
            <a:pPr eaLnBrk="1" hangingPunct="1"/>
            <a:endParaRPr lang="en-US" altLang="en-US" dirty="0" smtClean="0"/>
          </a:p>
        </p:txBody>
      </p:sp>
    </p:spTree>
    <p:custDataLst>
      <p:tags r:id="rId1"/>
    </p:custDataLst>
    <p:extLst>
      <p:ext uri="{BB962C8B-B14F-4D97-AF65-F5344CB8AC3E}">
        <p14:creationId xmlns:p14="http://schemas.microsoft.com/office/powerpoint/2010/main" val="3165730118"/>
      </p:ext>
    </p:extLst>
  </p:cSld>
  <p:clrMapOvr>
    <a:masterClrMapping/>
  </p:clrMapOvr>
  <p:transition advTm="14209"/>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Rectangle 2"/>
          <p:cNvSpPr>
            <a:spLocks noGrp="1" noChangeArrowheads="1"/>
          </p:cNvSpPr>
          <p:nvPr>
            <p:ph type="title"/>
          </p:nvPr>
        </p:nvSpPr>
        <p:spPr/>
        <p:txBody>
          <a:bodyPr/>
          <a:lstStyle/>
          <a:p>
            <a:pPr eaLnBrk="1" hangingPunct="1"/>
            <a:r>
              <a:rPr lang="en-US" altLang="en-US" sz="3600"/>
              <a:t>Example Implementation Plan (cont)</a:t>
            </a:r>
          </a:p>
        </p:txBody>
      </p:sp>
      <p:sp>
        <p:nvSpPr>
          <p:cNvPr id="14342" name="Text Box 4"/>
          <p:cNvSpPr txBox="1">
            <a:spLocks noChangeArrowheads="1"/>
          </p:cNvSpPr>
          <p:nvPr/>
        </p:nvSpPr>
        <p:spPr bwMode="auto">
          <a:xfrm>
            <a:off x="1905000" y="1905000"/>
            <a:ext cx="8458200"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a:t>Implementation management</a:t>
            </a:r>
            <a:endParaRPr lang="en-US" altLang="en-US" sz="3200"/>
          </a:p>
          <a:p>
            <a:pPr eaLnBrk="1" hangingPunct="1"/>
            <a:r>
              <a:rPr lang="en-US" altLang="en-US" sz="3200"/>
              <a:t>The implementation will be managed by C. Doe from our local Regional Extension center with support from Amy Smith, our local IT technical support person. Changes to the schedule above will be posted in the break room.</a:t>
            </a:r>
            <a:endParaRPr lang="en-US" altLang="en-US" sz="3200" b="1"/>
          </a:p>
          <a:p>
            <a:pPr eaLnBrk="1" hangingPunct="1"/>
            <a:endParaRPr lang="en-US" altLang="en-US" sz="1400" b="1"/>
          </a:p>
        </p:txBody>
      </p:sp>
    </p:spTree>
    <p:custDataLst>
      <p:tags r:id="rId1"/>
    </p:custDataLst>
    <p:extLst>
      <p:ext uri="{BB962C8B-B14F-4D97-AF65-F5344CB8AC3E}">
        <p14:creationId xmlns:p14="http://schemas.microsoft.com/office/powerpoint/2010/main" val="325228618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Rectangle 4"/>
          <p:cNvSpPr>
            <a:spLocks noGrp="1" noChangeArrowheads="1"/>
          </p:cNvSpPr>
          <p:nvPr>
            <p:ph type="title"/>
          </p:nvPr>
        </p:nvSpPr>
        <p:spPr/>
        <p:txBody>
          <a:bodyPr/>
          <a:lstStyle/>
          <a:p>
            <a:pPr eaLnBrk="1" hangingPunct="1"/>
            <a:r>
              <a:rPr lang="en-US" altLang="en-US" sz="3600"/>
              <a:t>Example Implementation Plan (cont)</a:t>
            </a:r>
          </a:p>
        </p:txBody>
      </p:sp>
      <p:sp>
        <p:nvSpPr>
          <p:cNvPr id="15366" name="Text Box 5"/>
          <p:cNvSpPr txBox="1">
            <a:spLocks noChangeArrowheads="1"/>
          </p:cNvSpPr>
          <p:nvPr/>
        </p:nvSpPr>
        <p:spPr bwMode="auto">
          <a:xfrm>
            <a:off x="1905000" y="2057401"/>
            <a:ext cx="8458200" cy="344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200" b="1" dirty="0"/>
          </a:p>
          <a:p>
            <a:pPr eaLnBrk="1" hangingPunct="1"/>
            <a:r>
              <a:rPr lang="en-US" altLang="en-US" sz="2800" b="1" dirty="0">
                <a:solidFill>
                  <a:srgbClr val="FF0000"/>
                </a:solidFill>
              </a:rPr>
              <a:t>When problems arise</a:t>
            </a:r>
            <a:endParaRPr lang="en-US" altLang="en-US" sz="2800" dirty="0">
              <a:solidFill>
                <a:srgbClr val="FF0000"/>
              </a:solidFill>
            </a:endParaRPr>
          </a:p>
          <a:p>
            <a:pPr eaLnBrk="1" hangingPunct="1"/>
            <a:r>
              <a:rPr lang="en-US" altLang="en-US" sz="2800" dirty="0"/>
              <a:t>For any unexpected problems and if you notice or patients mention unusual system behavior, please contact Amy Smith at (555) 555-5555 or C. Doe at (777) 777-7777. If problems occur after hours, report through the after hours number at (888) 888-8888.</a:t>
            </a:r>
            <a:endParaRPr lang="en-US" altLang="en-US" sz="2800" b="1" dirty="0"/>
          </a:p>
          <a:p>
            <a:pPr eaLnBrk="1" hangingPunct="1"/>
            <a:endParaRPr lang="en-US" altLang="en-US" sz="1200" b="1" dirty="0"/>
          </a:p>
        </p:txBody>
      </p:sp>
    </p:spTree>
    <p:custDataLst>
      <p:tags r:id="rId1"/>
    </p:custDataLst>
    <p:extLst>
      <p:ext uri="{BB962C8B-B14F-4D97-AF65-F5344CB8AC3E}">
        <p14:creationId xmlns:p14="http://schemas.microsoft.com/office/powerpoint/2010/main" val="391149021"/>
      </p:ext>
    </p:extLst>
  </p:cSld>
  <p:clrMapOvr>
    <a:masterClrMapping/>
  </p:clrMapOvr>
  <p:transition advTm="50169"/>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Rectangle 4"/>
          <p:cNvSpPr>
            <a:spLocks noGrp="1" noChangeArrowheads="1"/>
          </p:cNvSpPr>
          <p:nvPr>
            <p:ph type="title"/>
          </p:nvPr>
        </p:nvSpPr>
        <p:spPr/>
        <p:txBody>
          <a:bodyPr/>
          <a:lstStyle/>
          <a:p>
            <a:pPr eaLnBrk="1" hangingPunct="1"/>
            <a:r>
              <a:rPr lang="en-US" altLang="en-US" sz="3600"/>
              <a:t>Example Implementation Plan (cont)</a:t>
            </a:r>
          </a:p>
        </p:txBody>
      </p:sp>
      <p:sp>
        <p:nvSpPr>
          <p:cNvPr id="16390" name="Text Box 5"/>
          <p:cNvSpPr txBox="1">
            <a:spLocks noChangeArrowheads="1"/>
          </p:cNvSpPr>
          <p:nvPr/>
        </p:nvSpPr>
        <p:spPr bwMode="auto">
          <a:xfrm>
            <a:off x="1981200" y="1981201"/>
            <a:ext cx="8458200" cy="276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1400" b="1" dirty="0"/>
          </a:p>
          <a:p>
            <a:pPr eaLnBrk="1" hangingPunct="1"/>
            <a:r>
              <a:rPr lang="en-US" altLang="en-US" sz="3200" b="1" dirty="0"/>
              <a:t>Evaluation</a:t>
            </a:r>
            <a:endParaRPr lang="en-US" altLang="en-US" sz="3200" dirty="0"/>
          </a:p>
          <a:p>
            <a:pPr eaLnBrk="1" hangingPunct="1"/>
            <a:r>
              <a:rPr lang="en-US" altLang="en-US" sz="3200" dirty="0"/>
              <a:t>This process change will be </a:t>
            </a:r>
            <a:r>
              <a:rPr lang="en-US" altLang="en-US" sz="3200" dirty="0">
                <a:solidFill>
                  <a:srgbClr val="FF0000"/>
                </a:solidFill>
              </a:rPr>
              <a:t>evaluated by the decrease in no show visits and by addition of a question to the December Patient satisfaction survey</a:t>
            </a:r>
            <a:r>
              <a:rPr lang="en-US" altLang="en-US" sz="3200" dirty="0"/>
              <a:t>.</a:t>
            </a:r>
          </a:p>
        </p:txBody>
      </p:sp>
    </p:spTree>
    <p:custDataLst>
      <p:tags r:id="rId1"/>
    </p:custDataLst>
    <p:extLst>
      <p:ext uri="{BB962C8B-B14F-4D97-AF65-F5344CB8AC3E}">
        <p14:creationId xmlns:p14="http://schemas.microsoft.com/office/powerpoint/2010/main" val="1617394089"/>
      </p:ext>
    </p:extLst>
  </p:cSld>
  <p:clrMapOvr>
    <a:masterClrMapping/>
  </p:clrMapOvr>
  <p:transition advTm="27639"/>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Rectangle 2"/>
          <p:cNvSpPr>
            <a:spLocks noGrp="1" noChangeArrowheads="1"/>
          </p:cNvSpPr>
          <p:nvPr>
            <p:ph type="title"/>
          </p:nvPr>
        </p:nvSpPr>
        <p:spPr/>
        <p:txBody>
          <a:bodyPr/>
          <a:lstStyle/>
          <a:p>
            <a:pPr eaLnBrk="1" hangingPunct="1"/>
            <a:r>
              <a:rPr lang="en-US" altLang="en-US" sz="3600"/>
              <a:t>Communication of an Implementation Plan</a:t>
            </a:r>
          </a:p>
        </p:txBody>
      </p:sp>
      <p:sp>
        <p:nvSpPr>
          <p:cNvPr id="17414" name="Text Box 4"/>
          <p:cNvSpPr txBox="1">
            <a:spLocks noChangeArrowheads="1"/>
          </p:cNvSpPr>
          <p:nvPr/>
        </p:nvSpPr>
        <p:spPr bwMode="auto">
          <a:xfrm>
            <a:off x="2743200" y="2819400"/>
            <a:ext cx="6553200" cy="170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10000"/>
              </a:lnSpc>
            </a:pPr>
            <a:r>
              <a:rPr lang="en-US" altLang="en-US" sz="3200">
                <a:solidFill>
                  <a:schemeClr val="tx2"/>
                </a:solidFill>
              </a:rPr>
              <a:t>“Tell me and I’ll forget; </a:t>
            </a:r>
          </a:p>
          <a:p>
            <a:pPr eaLnBrk="1" hangingPunct="1">
              <a:lnSpc>
                <a:spcPct val="110000"/>
              </a:lnSpc>
            </a:pPr>
            <a:r>
              <a:rPr lang="en-US" altLang="en-US" sz="3200">
                <a:solidFill>
                  <a:schemeClr val="tx2"/>
                </a:solidFill>
              </a:rPr>
              <a:t>show me and I may remember;</a:t>
            </a:r>
          </a:p>
          <a:p>
            <a:pPr eaLnBrk="1" hangingPunct="1">
              <a:lnSpc>
                <a:spcPct val="110000"/>
              </a:lnSpc>
            </a:pPr>
            <a:r>
              <a:rPr lang="en-US" altLang="en-US" sz="3200">
                <a:solidFill>
                  <a:schemeClr val="tx2"/>
                </a:solidFill>
              </a:rPr>
              <a:t>involve me and I’ll understand.” </a:t>
            </a:r>
            <a:endParaRPr lang="en-US" altLang="en-US" sz="2400" i="1"/>
          </a:p>
        </p:txBody>
      </p:sp>
      <p:sp>
        <p:nvSpPr>
          <p:cNvPr id="17415" name="Text Box 5"/>
          <p:cNvSpPr txBox="1">
            <a:spLocks noChangeArrowheads="1"/>
          </p:cNvSpPr>
          <p:nvPr/>
        </p:nvSpPr>
        <p:spPr bwMode="auto">
          <a:xfrm>
            <a:off x="7391400" y="4724401"/>
            <a:ext cx="2076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i="1">
                <a:solidFill>
                  <a:schemeClr val="tx2"/>
                </a:solidFill>
              </a:rPr>
              <a:t>– Chinese Proverb</a:t>
            </a:r>
          </a:p>
        </p:txBody>
      </p:sp>
      <p:sp>
        <p:nvSpPr>
          <p:cNvPr id="2" name="Rectangle 1"/>
          <p:cNvSpPr/>
          <p:nvPr/>
        </p:nvSpPr>
        <p:spPr>
          <a:xfrm>
            <a:off x="1972962" y="5311643"/>
            <a:ext cx="4572000" cy="646331"/>
          </a:xfrm>
          <a:prstGeom prst="rect">
            <a:avLst/>
          </a:prstGeom>
        </p:spPr>
        <p:txBody>
          <a:bodyPr>
            <a:spAutoFit/>
          </a:bodyPr>
          <a:lstStyle/>
          <a:p>
            <a:r>
              <a:rPr lang="en-US" altLang="en-US" dirty="0"/>
              <a:t>keep everyone involved throughout the process</a:t>
            </a:r>
            <a:endParaRPr lang="en-US" dirty="0"/>
          </a:p>
        </p:txBody>
      </p:sp>
    </p:spTree>
    <p:custDataLst>
      <p:tags r:id="rId1"/>
    </p:custDataLst>
    <p:extLst>
      <p:ext uri="{BB962C8B-B14F-4D97-AF65-F5344CB8AC3E}">
        <p14:creationId xmlns:p14="http://schemas.microsoft.com/office/powerpoint/2010/main" val="2646565660"/>
      </p:ext>
    </p:extLst>
  </p:cSld>
  <p:clrMapOvr>
    <a:masterClrMapping/>
  </p:clrMapOvr>
  <p:transition advTm="68739"/>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Rectangle 2"/>
          <p:cNvSpPr>
            <a:spLocks noGrp="1" noChangeArrowheads="1"/>
          </p:cNvSpPr>
          <p:nvPr>
            <p:ph type="title"/>
          </p:nvPr>
        </p:nvSpPr>
        <p:spPr/>
        <p:txBody>
          <a:bodyPr/>
          <a:lstStyle/>
          <a:p>
            <a:pPr eaLnBrk="1" hangingPunct="1"/>
            <a:r>
              <a:rPr lang="en-US" altLang="en-US" smtClean="0"/>
              <a:t>What People Need to Know</a:t>
            </a:r>
          </a:p>
        </p:txBody>
      </p:sp>
      <p:sp>
        <p:nvSpPr>
          <p:cNvPr id="18438" name="Rectangle 3"/>
          <p:cNvSpPr>
            <a:spLocks noGrp="1" noChangeArrowheads="1"/>
          </p:cNvSpPr>
          <p:nvPr>
            <p:ph type="body" idx="1"/>
          </p:nvPr>
        </p:nvSpPr>
        <p:spPr/>
        <p:txBody>
          <a:bodyPr/>
          <a:lstStyle/>
          <a:p>
            <a:pPr eaLnBrk="1" hangingPunct="1"/>
            <a:r>
              <a:rPr lang="en-US" altLang="en-US"/>
              <a:t>What is happening</a:t>
            </a:r>
          </a:p>
          <a:p>
            <a:pPr eaLnBrk="1" hangingPunct="1"/>
            <a:r>
              <a:rPr lang="en-US" altLang="en-US"/>
              <a:t>Why is the change taking place </a:t>
            </a:r>
          </a:p>
          <a:p>
            <a:pPr eaLnBrk="1" hangingPunct="1"/>
            <a:r>
              <a:rPr lang="en-US" altLang="en-US"/>
              <a:t>How they will be affected</a:t>
            </a:r>
          </a:p>
          <a:p>
            <a:pPr lvl="1" eaLnBrk="1" hangingPunct="1"/>
            <a:r>
              <a:rPr lang="en-US" altLang="en-US"/>
              <a:t>Address each task or activity that will be added, changed or will go away</a:t>
            </a:r>
          </a:p>
          <a:p>
            <a:pPr eaLnBrk="1" hangingPunct="1"/>
            <a:r>
              <a:rPr lang="en-US" altLang="en-US"/>
              <a:t>How the change will impact workflow or responsibilities</a:t>
            </a:r>
          </a:p>
          <a:p>
            <a:pPr eaLnBrk="1" hangingPunct="1"/>
            <a:r>
              <a:rPr lang="en-US" altLang="en-US"/>
              <a:t>How will the change take place</a:t>
            </a:r>
          </a:p>
          <a:p>
            <a:pPr eaLnBrk="1" hangingPunct="1"/>
            <a:r>
              <a:rPr lang="en-US" altLang="en-US"/>
              <a:t>What if anything different will the patients see</a:t>
            </a:r>
          </a:p>
          <a:p>
            <a:pPr eaLnBrk="1" hangingPunct="1"/>
            <a:endParaRPr lang="en-US" altLang="en-US"/>
          </a:p>
        </p:txBody>
      </p:sp>
    </p:spTree>
    <p:custDataLst>
      <p:tags r:id="rId1"/>
    </p:custDataLst>
    <p:extLst>
      <p:ext uri="{BB962C8B-B14F-4D97-AF65-F5344CB8AC3E}">
        <p14:creationId xmlns:p14="http://schemas.microsoft.com/office/powerpoint/2010/main" val="2344473444"/>
      </p:ext>
    </p:extLst>
  </p:cSld>
  <p:clrMapOvr>
    <a:masterClrMapping/>
  </p:clrMapOvr>
  <p:transition advTm="99209"/>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Rectangle 2"/>
          <p:cNvSpPr>
            <a:spLocks noGrp="1" noChangeArrowheads="1"/>
          </p:cNvSpPr>
          <p:nvPr>
            <p:ph type="title"/>
          </p:nvPr>
        </p:nvSpPr>
        <p:spPr/>
        <p:txBody>
          <a:bodyPr/>
          <a:lstStyle/>
          <a:p>
            <a:pPr eaLnBrk="1" hangingPunct="1"/>
            <a:r>
              <a:rPr lang="en-US" altLang="en-US" smtClean="0"/>
              <a:t>Job Aids</a:t>
            </a:r>
          </a:p>
        </p:txBody>
      </p:sp>
      <p:sp>
        <p:nvSpPr>
          <p:cNvPr id="19462" name="Rectangle 3"/>
          <p:cNvSpPr>
            <a:spLocks noGrp="1" noChangeArrowheads="1"/>
          </p:cNvSpPr>
          <p:nvPr>
            <p:ph type="body" idx="1"/>
          </p:nvPr>
        </p:nvSpPr>
        <p:spPr>
          <a:xfrm>
            <a:off x="1981200" y="2057400"/>
            <a:ext cx="4191000" cy="3505200"/>
          </a:xfrm>
        </p:spPr>
        <p:txBody>
          <a:bodyPr/>
          <a:lstStyle/>
          <a:p>
            <a:pPr eaLnBrk="1" hangingPunct="1"/>
            <a:r>
              <a:rPr lang="en-US" altLang="en-US" smtClean="0"/>
              <a:t>Talking points</a:t>
            </a:r>
          </a:p>
          <a:p>
            <a:pPr eaLnBrk="1" hangingPunct="1"/>
            <a:r>
              <a:rPr lang="en-US" altLang="en-US" smtClean="0"/>
              <a:t>Check lists</a:t>
            </a:r>
          </a:p>
          <a:p>
            <a:pPr eaLnBrk="1" hangingPunct="1"/>
            <a:r>
              <a:rPr lang="en-US" altLang="en-US" smtClean="0"/>
              <a:t>Written procedures</a:t>
            </a:r>
          </a:p>
          <a:p>
            <a:pPr eaLnBrk="1" hangingPunct="1"/>
            <a:r>
              <a:rPr lang="en-US" altLang="en-US" smtClean="0"/>
              <a:t>Or cheat sheets</a:t>
            </a:r>
          </a:p>
        </p:txBody>
      </p:sp>
      <p:pic>
        <p:nvPicPr>
          <p:cNvPr id="19463" name="Picture 4" descr="Photograph of a pad of checklists"/>
          <p:cNvPicPr>
            <a:picLocks noChangeAspect="1" noChangeArrowheads="1"/>
          </p:cNvPicPr>
          <p:nvPr/>
        </p:nvPicPr>
        <p:blipFill>
          <a:blip r:embed="rId4"/>
          <a:srcRect/>
          <a:stretch>
            <a:fillRect/>
          </a:stretch>
        </p:blipFill>
        <p:spPr bwMode="auto">
          <a:xfrm>
            <a:off x="6172200" y="1524000"/>
            <a:ext cx="3886200" cy="3886200"/>
          </a:xfrm>
          <a:prstGeom prst="rect">
            <a:avLst/>
          </a:prstGeom>
          <a:ln>
            <a:noFill/>
          </a:ln>
          <a:effectLst>
            <a:outerShdw blurRad="292100" dist="139700" dir="2700000" algn="tl" rotWithShape="0">
              <a:srgbClr val="333333">
                <a:alpha val="65000"/>
              </a:srgbClr>
            </a:outerShdw>
          </a:effectLst>
        </p:spPr>
      </p:pic>
      <p:sp>
        <p:nvSpPr>
          <p:cNvPr id="19464" name="TextBox 1"/>
          <p:cNvSpPr txBox="1">
            <a:spLocks noChangeArrowheads="1"/>
          </p:cNvSpPr>
          <p:nvPr/>
        </p:nvSpPr>
        <p:spPr bwMode="auto">
          <a:xfrm>
            <a:off x="7858126" y="5124451"/>
            <a:ext cx="2200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t>©iStockphoto.com/nahm0001</a:t>
            </a:r>
          </a:p>
        </p:txBody>
      </p:sp>
    </p:spTree>
    <p:custDataLst>
      <p:tags r:id="rId1"/>
    </p:custDataLst>
    <p:extLst>
      <p:ext uri="{BB962C8B-B14F-4D97-AF65-F5344CB8AC3E}">
        <p14:creationId xmlns:p14="http://schemas.microsoft.com/office/powerpoint/2010/main" val="574220425"/>
      </p:ext>
    </p:extLst>
  </p:cSld>
  <p:clrMapOvr>
    <a:masterClrMapping/>
  </p:clrMapOvr>
  <p:transition advTm="67659"/>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Rectangle 2"/>
          <p:cNvSpPr>
            <a:spLocks noGrp="1" noChangeArrowheads="1"/>
          </p:cNvSpPr>
          <p:nvPr>
            <p:ph type="title"/>
          </p:nvPr>
        </p:nvSpPr>
        <p:spPr/>
        <p:txBody>
          <a:bodyPr/>
          <a:lstStyle/>
          <a:p>
            <a:pPr eaLnBrk="1" hangingPunct="1"/>
            <a:r>
              <a:rPr lang="en-US" altLang="en-US" smtClean="0"/>
              <a:t>Training</a:t>
            </a:r>
          </a:p>
        </p:txBody>
      </p:sp>
      <p:sp>
        <p:nvSpPr>
          <p:cNvPr id="20486" name="Rectangle 3"/>
          <p:cNvSpPr>
            <a:spLocks noGrp="1" noChangeArrowheads="1"/>
          </p:cNvSpPr>
          <p:nvPr>
            <p:ph type="body" idx="1"/>
          </p:nvPr>
        </p:nvSpPr>
        <p:spPr/>
        <p:txBody>
          <a:bodyPr/>
          <a:lstStyle/>
          <a:p>
            <a:pPr eaLnBrk="1" hangingPunct="1"/>
            <a:r>
              <a:rPr lang="en-US" altLang="en-US" smtClean="0"/>
              <a:t>Process changes require new skills</a:t>
            </a:r>
          </a:p>
          <a:p>
            <a:pPr eaLnBrk="1" hangingPunct="1"/>
            <a:r>
              <a:rPr lang="en-US" altLang="en-US" smtClean="0"/>
              <a:t>People will be required to use new tools</a:t>
            </a:r>
          </a:p>
          <a:p>
            <a:pPr lvl="1" eaLnBrk="1" hangingPunct="1"/>
            <a:r>
              <a:rPr lang="en-US" altLang="en-US" smtClean="0"/>
              <a:t>Instrumentation</a:t>
            </a:r>
          </a:p>
          <a:p>
            <a:pPr lvl="1" eaLnBrk="1" hangingPunct="1"/>
            <a:r>
              <a:rPr lang="en-US" altLang="en-US" smtClean="0"/>
              <a:t>New forms</a:t>
            </a:r>
          </a:p>
          <a:p>
            <a:pPr lvl="1" eaLnBrk="1" hangingPunct="1"/>
            <a:r>
              <a:rPr lang="en-US" altLang="en-US" smtClean="0"/>
              <a:t>New software</a:t>
            </a:r>
          </a:p>
          <a:p>
            <a:pPr eaLnBrk="1" hangingPunct="1"/>
            <a:r>
              <a:rPr lang="en-US" altLang="en-US" smtClean="0"/>
              <a:t>When it is necessary for people to execute process steps the same way</a:t>
            </a:r>
          </a:p>
        </p:txBody>
      </p:sp>
    </p:spTree>
    <p:custDataLst>
      <p:tags r:id="rId1"/>
    </p:custDataLst>
    <p:extLst>
      <p:ext uri="{BB962C8B-B14F-4D97-AF65-F5344CB8AC3E}">
        <p14:creationId xmlns:p14="http://schemas.microsoft.com/office/powerpoint/2010/main" val="2592086215"/>
      </p:ext>
    </p:extLst>
  </p:cSld>
  <p:clrMapOvr>
    <a:masterClrMapping/>
  </p:clrMapOvr>
  <p:transition advTm="56369"/>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2"/>
          <p:cNvSpPr>
            <a:spLocks noGrp="1" noChangeArrowheads="1"/>
          </p:cNvSpPr>
          <p:nvPr>
            <p:ph type="title"/>
          </p:nvPr>
        </p:nvSpPr>
        <p:spPr/>
        <p:txBody>
          <a:bodyPr/>
          <a:lstStyle/>
          <a:p>
            <a:pPr eaLnBrk="1" hangingPunct="1"/>
            <a:r>
              <a:rPr lang="en-US" altLang="en-US" smtClean="0"/>
              <a:t>Be Present</a:t>
            </a:r>
          </a:p>
        </p:txBody>
      </p:sp>
      <p:sp>
        <p:nvSpPr>
          <p:cNvPr id="21510" name="Text Box 4"/>
          <p:cNvSpPr txBox="1">
            <a:spLocks noChangeArrowheads="1"/>
          </p:cNvSpPr>
          <p:nvPr/>
        </p:nvSpPr>
        <p:spPr bwMode="auto">
          <a:xfrm>
            <a:off x="1905000" y="1905000"/>
            <a:ext cx="48006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t>Implementation support personnel should be on site or readily available to coach staff through problems that arise, to troubleshoot, and to facilitate decision making about interim work-arounds and activation of contingency plans in the face of serious problems.</a:t>
            </a:r>
          </a:p>
        </p:txBody>
      </p:sp>
      <p:pic>
        <p:nvPicPr>
          <p:cNvPr id="21511" name="Picture 5" descr="A photograph of an implementation support specialist helping two clinicians through a computer problem."/>
          <p:cNvPicPr>
            <a:picLocks noChangeAspect="1" noChangeArrowheads="1"/>
          </p:cNvPicPr>
          <p:nvPr/>
        </p:nvPicPr>
        <p:blipFill>
          <a:blip r:embed="rId4"/>
          <a:srcRect/>
          <a:stretch>
            <a:fillRect/>
          </a:stretch>
        </p:blipFill>
        <p:spPr bwMode="auto">
          <a:xfrm>
            <a:off x="7162801" y="1447800"/>
            <a:ext cx="2847975" cy="4267200"/>
          </a:xfrm>
          <a:prstGeom prst="rect">
            <a:avLst/>
          </a:prstGeom>
          <a:ln>
            <a:noFill/>
          </a:ln>
          <a:effectLst>
            <a:outerShdw blurRad="292100" dist="139700" dir="2700000" algn="tl" rotWithShape="0">
              <a:srgbClr val="333333">
                <a:alpha val="65000"/>
              </a:srgbClr>
            </a:outerShdw>
          </a:effectLst>
        </p:spPr>
      </p:pic>
      <p:sp>
        <p:nvSpPr>
          <p:cNvPr id="21512" name="TextBox 7"/>
          <p:cNvSpPr txBox="1">
            <a:spLocks noChangeArrowheads="1"/>
          </p:cNvSpPr>
          <p:nvPr/>
        </p:nvSpPr>
        <p:spPr bwMode="auto">
          <a:xfrm>
            <a:off x="7162801" y="5402264"/>
            <a:ext cx="22002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solidFill>
                  <a:schemeClr val="bg1"/>
                </a:solidFill>
              </a:rPr>
              <a:t>©iStockphoto.com/nahm0001</a:t>
            </a:r>
          </a:p>
        </p:txBody>
      </p:sp>
    </p:spTree>
    <p:custDataLst>
      <p:tags r:id="rId1"/>
    </p:custDataLst>
    <p:extLst>
      <p:ext uri="{BB962C8B-B14F-4D97-AF65-F5344CB8AC3E}">
        <p14:creationId xmlns:p14="http://schemas.microsoft.com/office/powerpoint/2010/main" val="4196438138"/>
      </p:ext>
    </p:extLst>
  </p:cSld>
  <p:clrMapOvr>
    <a:masterClrMapping/>
  </p:clrMapOvr>
  <p:transition advTm="41069"/>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Rectangle 2"/>
          <p:cNvSpPr>
            <a:spLocks noGrp="1" noChangeArrowheads="1"/>
          </p:cNvSpPr>
          <p:nvPr>
            <p:ph type="title"/>
          </p:nvPr>
        </p:nvSpPr>
        <p:spPr/>
        <p:txBody>
          <a:bodyPr/>
          <a:lstStyle/>
          <a:p>
            <a:pPr eaLnBrk="1" hangingPunct="1"/>
            <a:r>
              <a:rPr lang="en-US" altLang="en-US" sz="3600"/>
              <a:t>Process Implementation Problems</a:t>
            </a:r>
          </a:p>
        </p:txBody>
      </p:sp>
      <p:sp>
        <p:nvSpPr>
          <p:cNvPr id="22534" name="Rectangle 3"/>
          <p:cNvSpPr>
            <a:spLocks noGrp="1" noChangeArrowheads="1"/>
          </p:cNvSpPr>
          <p:nvPr>
            <p:ph type="body" idx="1"/>
          </p:nvPr>
        </p:nvSpPr>
        <p:spPr>
          <a:xfrm>
            <a:off x="1849438" y="1322174"/>
            <a:ext cx="3886200" cy="2716427"/>
          </a:xfrm>
        </p:spPr>
        <p:txBody>
          <a:bodyPr/>
          <a:lstStyle/>
          <a:p>
            <a:pPr eaLnBrk="1" hangingPunct="1"/>
            <a:r>
              <a:rPr lang="en-US" altLang="en-US" dirty="0" smtClean="0"/>
              <a:t>Planning</a:t>
            </a:r>
          </a:p>
          <a:p>
            <a:pPr eaLnBrk="1" hangingPunct="1"/>
            <a:r>
              <a:rPr lang="en-US" altLang="en-US" dirty="0" smtClean="0"/>
              <a:t>Communication</a:t>
            </a:r>
          </a:p>
          <a:p>
            <a:pPr eaLnBrk="1" hangingPunct="1"/>
            <a:r>
              <a:rPr lang="en-US" altLang="en-US" dirty="0" smtClean="0"/>
              <a:t>Process itself</a:t>
            </a:r>
          </a:p>
          <a:p>
            <a:pPr eaLnBrk="1" hangingPunct="1"/>
            <a:r>
              <a:rPr lang="en-US" altLang="en-US" dirty="0" smtClean="0"/>
              <a:t>Software</a:t>
            </a:r>
          </a:p>
        </p:txBody>
      </p:sp>
      <p:pic>
        <p:nvPicPr>
          <p:cNvPr id="22535" name="Picture 4" descr="Photograph of black board where the writer crossed out the word &quot;problems&quot; and wrote the word &quot;solutions&quot;"/>
          <p:cNvPicPr>
            <a:picLocks noChangeAspect="1" noChangeArrowheads="1"/>
          </p:cNvPicPr>
          <p:nvPr/>
        </p:nvPicPr>
        <p:blipFill>
          <a:blip r:embed="rId4"/>
          <a:srcRect/>
          <a:stretch>
            <a:fillRect/>
          </a:stretch>
        </p:blipFill>
        <p:spPr bwMode="auto">
          <a:xfrm>
            <a:off x="6094756" y="1295400"/>
            <a:ext cx="4354512" cy="2895600"/>
          </a:xfrm>
          <a:prstGeom prst="rect">
            <a:avLst/>
          </a:prstGeom>
          <a:ln>
            <a:noFill/>
          </a:ln>
          <a:effectLst>
            <a:outerShdw blurRad="292100" dist="139700" dir="2700000" algn="tl" rotWithShape="0">
              <a:srgbClr val="333333">
                <a:alpha val="65000"/>
              </a:srgbClr>
            </a:outerShdw>
          </a:effectLst>
        </p:spPr>
      </p:pic>
      <p:sp>
        <p:nvSpPr>
          <p:cNvPr id="22536" name="TextBox 7"/>
          <p:cNvSpPr txBox="1">
            <a:spLocks noChangeArrowheads="1"/>
          </p:cNvSpPr>
          <p:nvPr/>
        </p:nvSpPr>
        <p:spPr bwMode="auto">
          <a:xfrm>
            <a:off x="5735639" y="4568826"/>
            <a:ext cx="22002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200">
                <a:solidFill>
                  <a:schemeClr val="bg1"/>
                </a:solidFill>
              </a:rPr>
              <a:t>©iStockphoto.com/nahm0001</a:t>
            </a:r>
          </a:p>
        </p:txBody>
      </p:sp>
      <p:sp>
        <p:nvSpPr>
          <p:cNvPr id="2" name="Rectangle 1"/>
          <p:cNvSpPr/>
          <p:nvPr/>
        </p:nvSpPr>
        <p:spPr>
          <a:xfrm>
            <a:off x="2010032" y="4361372"/>
            <a:ext cx="8439236" cy="1754326"/>
          </a:xfrm>
          <a:prstGeom prst="rect">
            <a:avLst/>
          </a:prstGeom>
        </p:spPr>
        <p:txBody>
          <a:bodyPr wrap="square">
            <a:spAutoFit/>
          </a:bodyPr>
          <a:lstStyle/>
          <a:p>
            <a:r>
              <a:rPr lang="en-US" altLang="en-US" dirty="0"/>
              <a:t>While we go to great effort to plan and prepare so that problems will be small and infrequent, problems will occur with every implementation.  Problems occur in planning, communication, the design of a new process, i.e., things were left out or not accounted for, or problems in the software itself. The important thing is not that problems occur, but that 1) everything reasonable was done to plan and prepare to prevent problems, and 2) that problems are addressed swiftly.</a:t>
            </a:r>
            <a:endParaRPr lang="en-US" dirty="0"/>
          </a:p>
        </p:txBody>
      </p:sp>
    </p:spTree>
    <p:custDataLst>
      <p:tags r:id="rId1"/>
    </p:custDataLst>
    <p:extLst>
      <p:ext uri="{BB962C8B-B14F-4D97-AF65-F5344CB8AC3E}">
        <p14:creationId xmlns:p14="http://schemas.microsoft.com/office/powerpoint/2010/main" val="1695754785"/>
      </p:ext>
    </p:extLst>
  </p:cSld>
  <p:clrMapOvr>
    <a:masterClrMapping/>
  </p:clrMapOvr>
  <p:transition advTm="43519"/>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2"/>
          <p:cNvSpPr>
            <a:spLocks noGrp="1" noChangeArrowheads="1"/>
          </p:cNvSpPr>
          <p:nvPr>
            <p:ph type="title"/>
          </p:nvPr>
        </p:nvSpPr>
        <p:spPr/>
        <p:txBody>
          <a:bodyPr/>
          <a:lstStyle/>
          <a:p>
            <a:pPr eaLnBrk="1" hangingPunct="1"/>
            <a:r>
              <a:rPr lang="en-US" altLang="en-US" smtClean="0"/>
              <a:t>Exercise</a:t>
            </a:r>
          </a:p>
        </p:txBody>
      </p:sp>
      <p:sp>
        <p:nvSpPr>
          <p:cNvPr id="23558" name="Rectangle 3"/>
          <p:cNvSpPr>
            <a:spLocks noGrp="1" noChangeArrowheads="1"/>
          </p:cNvSpPr>
          <p:nvPr>
            <p:ph type="body" idx="1"/>
          </p:nvPr>
        </p:nvSpPr>
        <p:spPr/>
        <p:txBody>
          <a:bodyPr/>
          <a:lstStyle/>
          <a:p>
            <a:pPr eaLnBrk="1" hangingPunct="1">
              <a:lnSpc>
                <a:spcPct val="90000"/>
              </a:lnSpc>
            </a:pPr>
            <a:r>
              <a:rPr lang="en-US" altLang="en-US" smtClean="0"/>
              <a:t>Take five minutes and review the example implementation plan for the automated appointment reminder system</a:t>
            </a:r>
          </a:p>
          <a:p>
            <a:pPr eaLnBrk="1" hangingPunct="1">
              <a:lnSpc>
                <a:spcPct val="90000"/>
              </a:lnSpc>
            </a:pPr>
            <a:r>
              <a:rPr lang="en-US" altLang="en-US" smtClean="0"/>
              <a:t>List two possible problems that could occur in each of:</a:t>
            </a:r>
          </a:p>
          <a:p>
            <a:pPr lvl="1" eaLnBrk="1" hangingPunct="1">
              <a:lnSpc>
                <a:spcPct val="90000"/>
              </a:lnSpc>
            </a:pPr>
            <a:r>
              <a:rPr lang="en-US" altLang="en-US" smtClean="0"/>
              <a:t>planning </a:t>
            </a:r>
          </a:p>
          <a:p>
            <a:pPr lvl="1" eaLnBrk="1" hangingPunct="1">
              <a:lnSpc>
                <a:spcPct val="90000"/>
              </a:lnSpc>
            </a:pPr>
            <a:r>
              <a:rPr lang="en-US" altLang="en-US" smtClean="0"/>
              <a:t>communication </a:t>
            </a:r>
          </a:p>
          <a:p>
            <a:pPr lvl="1" eaLnBrk="1" hangingPunct="1">
              <a:lnSpc>
                <a:spcPct val="90000"/>
              </a:lnSpc>
            </a:pPr>
            <a:r>
              <a:rPr lang="en-US" altLang="en-US" smtClean="0"/>
              <a:t>the process, or </a:t>
            </a:r>
          </a:p>
          <a:p>
            <a:pPr lvl="1" eaLnBrk="1" hangingPunct="1">
              <a:lnSpc>
                <a:spcPct val="90000"/>
              </a:lnSpc>
            </a:pPr>
            <a:r>
              <a:rPr lang="en-US" altLang="en-US" smtClean="0"/>
              <a:t>in the software</a:t>
            </a:r>
          </a:p>
        </p:txBody>
      </p:sp>
    </p:spTree>
    <p:custDataLst>
      <p:tags r:id="rId1"/>
    </p:custDataLst>
    <p:extLst>
      <p:ext uri="{BB962C8B-B14F-4D97-AF65-F5344CB8AC3E}">
        <p14:creationId xmlns:p14="http://schemas.microsoft.com/office/powerpoint/2010/main" val="2817216845"/>
      </p:ext>
    </p:extLst>
  </p:cSld>
  <p:clrMapOvr>
    <a:masterClrMapping/>
  </p:clrMapOvr>
  <p:transition advTm="34939"/>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altLang="en-US" smtClean="0"/>
              <a:t>Change Concepts</a:t>
            </a:r>
          </a:p>
        </p:txBody>
      </p:sp>
      <p:sp>
        <p:nvSpPr>
          <p:cNvPr id="19459" name="Rectangle 3"/>
          <p:cNvSpPr>
            <a:spLocks noGrp="1" noChangeArrowheads="1"/>
          </p:cNvSpPr>
          <p:nvPr>
            <p:ph type="body" idx="4294967295"/>
          </p:nvPr>
        </p:nvSpPr>
        <p:spPr>
          <a:xfrm>
            <a:off x="1981200" y="2133600"/>
            <a:ext cx="8382000" cy="1752600"/>
          </a:xfrm>
        </p:spPr>
        <p:txBody>
          <a:bodyPr/>
          <a:lstStyle/>
          <a:p>
            <a:pPr marL="0" indent="0">
              <a:spcBef>
                <a:spcPct val="0"/>
              </a:spcBef>
              <a:buNone/>
            </a:pPr>
            <a:r>
              <a:rPr lang="en-US" altLang="en-US" smtClean="0"/>
              <a:t>What is it that causes some change management efforts to be successful?</a:t>
            </a:r>
          </a:p>
        </p:txBody>
      </p:sp>
    </p:spTree>
    <p:custDataLst>
      <p:tags r:id="rId1"/>
    </p:custDataLst>
    <p:extLst>
      <p:ext uri="{BB962C8B-B14F-4D97-AF65-F5344CB8AC3E}">
        <p14:creationId xmlns:p14="http://schemas.microsoft.com/office/powerpoint/2010/main" val="3323222981"/>
      </p:ext>
    </p:extLst>
  </p:cSld>
  <p:clrMapOvr>
    <a:masterClrMapping/>
  </p:clrMapOvr>
  <p:transition advTm="50549"/>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Rectangle 2"/>
          <p:cNvSpPr>
            <a:spLocks noGrp="1" noChangeArrowheads="1"/>
          </p:cNvSpPr>
          <p:nvPr>
            <p:ph type="title"/>
          </p:nvPr>
        </p:nvSpPr>
        <p:spPr/>
        <p:txBody>
          <a:bodyPr/>
          <a:lstStyle/>
          <a:p>
            <a:pPr eaLnBrk="1" hangingPunct="1"/>
            <a:r>
              <a:rPr lang="en-US" altLang="en-US" smtClean="0"/>
              <a:t>Review of Exercise</a:t>
            </a:r>
          </a:p>
        </p:txBody>
      </p:sp>
      <p:sp>
        <p:nvSpPr>
          <p:cNvPr id="24582" name="Rectangle 3"/>
          <p:cNvSpPr>
            <a:spLocks noGrp="1" noChangeArrowheads="1"/>
          </p:cNvSpPr>
          <p:nvPr>
            <p:ph type="body" idx="1"/>
          </p:nvPr>
        </p:nvSpPr>
        <p:spPr/>
        <p:txBody>
          <a:bodyPr/>
          <a:lstStyle/>
          <a:p>
            <a:pPr eaLnBrk="1" hangingPunct="1">
              <a:lnSpc>
                <a:spcPct val="90000"/>
              </a:lnSpc>
            </a:pPr>
            <a:r>
              <a:rPr lang="en-US" altLang="en-US" sz="2400"/>
              <a:t>Planning</a:t>
            </a:r>
          </a:p>
          <a:p>
            <a:pPr lvl="1" eaLnBrk="1" hangingPunct="1">
              <a:lnSpc>
                <a:spcPct val="90000"/>
              </a:lnSpc>
            </a:pPr>
            <a:r>
              <a:rPr lang="en-US" altLang="en-US" sz="2000"/>
              <a:t>Failure to account for other activities </a:t>
            </a:r>
          </a:p>
          <a:p>
            <a:pPr lvl="1" eaLnBrk="1" hangingPunct="1">
              <a:lnSpc>
                <a:spcPct val="90000"/>
              </a:lnSpc>
            </a:pPr>
            <a:r>
              <a:rPr lang="en-US" altLang="en-US" sz="2000"/>
              <a:t>Forgot to include migration of legacy data to new system</a:t>
            </a:r>
          </a:p>
          <a:p>
            <a:pPr eaLnBrk="1" hangingPunct="1">
              <a:lnSpc>
                <a:spcPct val="90000"/>
              </a:lnSpc>
            </a:pPr>
            <a:r>
              <a:rPr lang="en-US" altLang="en-US" sz="2400"/>
              <a:t>Communication</a:t>
            </a:r>
          </a:p>
          <a:p>
            <a:pPr lvl="1" eaLnBrk="1" hangingPunct="1">
              <a:lnSpc>
                <a:spcPct val="90000"/>
              </a:lnSpc>
            </a:pPr>
            <a:r>
              <a:rPr lang="en-US" altLang="en-US" sz="2000"/>
              <a:t>Lack of communication to practice leadership</a:t>
            </a:r>
          </a:p>
          <a:p>
            <a:pPr lvl="1" eaLnBrk="1" hangingPunct="1">
              <a:lnSpc>
                <a:spcPct val="90000"/>
              </a:lnSpc>
            </a:pPr>
            <a:r>
              <a:rPr lang="en-US" altLang="en-US" sz="2000"/>
              <a:t>Lack of communication with people involved in  the plan</a:t>
            </a:r>
          </a:p>
          <a:p>
            <a:pPr eaLnBrk="1" hangingPunct="1">
              <a:lnSpc>
                <a:spcPct val="90000"/>
              </a:lnSpc>
            </a:pPr>
            <a:r>
              <a:rPr lang="en-US" altLang="en-US" sz="2400"/>
              <a:t>Process itself</a:t>
            </a:r>
          </a:p>
          <a:p>
            <a:pPr lvl="1" eaLnBrk="1" hangingPunct="1">
              <a:lnSpc>
                <a:spcPct val="90000"/>
              </a:lnSpc>
            </a:pPr>
            <a:r>
              <a:rPr lang="en-US" altLang="en-US" sz="2000"/>
              <a:t>Failure to account for likely exceptions  </a:t>
            </a:r>
          </a:p>
          <a:p>
            <a:pPr eaLnBrk="1" hangingPunct="1">
              <a:lnSpc>
                <a:spcPct val="90000"/>
              </a:lnSpc>
            </a:pPr>
            <a:r>
              <a:rPr lang="en-US" altLang="en-US" sz="2400"/>
              <a:t>Software</a:t>
            </a:r>
          </a:p>
          <a:p>
            <a:pPr lvl="1" eaLnBrk="1" hangingPunct="1">
              <a:lnSpc>
                <a:spcPct val="90000"/>
              </a:lnSpc>
            </a:pPr>
            <a:r>
              <a:rPr lang="en-US" altLang="en-US" sz="2000"/>
              <a:t>Lack of testing</a:t>
            </a:r>
          </a:p>
          <a:p>
            <a:pPr lvl="1" eaLnBrk="1" hangingPunct="1">
              <a:lnSpc>
                <a:spcPct val="90000"/>
              </a:lnSpc>
            </a:pPr>
            <a:r>
              <a:rPr lang="en-US" altLang="en-US" sz="2000"/>
              <a:t>Found problems in testing and changes can’t be made quickly enough</a:t>
            </a:r>
          </a:p>
          <a:p>
            <a:pPr eaLnBrk="1" hangingPunct="1">
              <a:lnSpc>
                <a:spcPct val="90000"/>
              </a:lnSpc>
            </a:pPr>
            <a:endParaRPr lang="en-US" altLang="en-US" sz="2400"/>
          </a:p>
        </p:txBody>
      </p:sp>
    </p:spTree>
    <p:custDataLst>
      <p:tags r:id="rId1"/>
    </p:custDataLst>
    <p:extLst>
      <p:ext uri="{BB962C8B-B14F-4D97-AF65-F5344CB8AC3E}">
        <p14:creationId xmlns:p14="http://schemas.microsoft.com/office/powerpoint/2010/main" val="1878939858"/>
      </p:ext>
    </p:extLst>
  </p:cSld>
  <p:clrMapOvr>
    <a:masterClrMapping/>
  </p:clrMapOvr>
  <p:transition advTm="79259"/>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2"/>
          <p:cNvSpPr>
            <a:spLocks noGrp="1" noChangeArrowheads="1"/>
          </p:cNvSpPr>
          <p:nvPr>
            <p:ph type="title"/>
          </p:nvPr>
        </p:nvSpPr>
        <p:spPr/>
        <p:txBody>
          <a:bodyPr/>
          <a:lstStyle/>
          <a:p>
            <a:pPr eaLnBrk="1" hangingPunct="1"/>
            <a:r>
              <a:rPr lang="en-US" altLang="en-US" smtClean="0"/>
              <a:t>Evaluation</a:t>
            </a:r>
          </a:p>
        </p:txBody>
      </p:sp>
      <p:sp>
        <p:nvSpPr>
          <p:cNvPr id="25606" name="Rectangle 3"/>
          <p:cNvSpPr>
            <a:spLocks noGrp="1" noChangeArrowheads="1"/>
          </p:cNvSpPr>
          <p:nvPr>
            <p:ph type="body" idx="1"/>
          </p:nvPr>
        </p:nvSpPr>
        <p:spPr>
          <a:xfrm>
            <a:off x="1981200" y="1295401"/>
            <a:ext cx="8229600" cy="4525963"/>
          </a:xfrm>
        </p:spPr>
        <p:txBody>
          <a:bodyPr>
            <a:normAutofit lnSpcReduction="10000"/>
          </a:bodyPr>
          <a:lstStyle/>
          <a:p>
            <a:pPr eaLnBrk="1" hangingPunct="1">
              <a:lnSpc>
                <a:spcPct val="90000"/>
              </a:lnSpc>
            </a:pPr>
            <a:r>
              <a:rPr lang="en-US" altLang="en-US" sz="2400"/>
              <a:t>Patient wait times</a:t>
            </a:r>
          </a:p>
          <a:p>
            <a:pPr lvl="1" eaLnBrk="1" hangingPunct="1">
              <a:lnSpc>
                <a:spcPct val="90000"/>
              </a:lnSpc>
            </a:pPr>
            <a:r>
              <a:rPr lang="en-US" altLang="en-US" sz="2000"/>
              <a:t>e.g., From registration to seeing a provider</a:t>
            </a:r>
          </a:p>
          <a:p>
            <a:pPr eaLnBrk="1" hangingPunct="1">
              <a:lnSpc>
                <a:spcPct val="90000"/>
              </a:lnSpc>
            </a:pPr>
            <a:r>
              <a:rPr lang="en-US" altLang="en-US" sz="2400"/>
              <a:t>Total visit time</a:t>
            </a:r>
          </a:p>
          <a:p>
            <a:pPr eaLnBrk="1" hangingPunct="1">
              <a:lnSpc>
                <a:spcPct val="90000"/>
              </a:lnSpc>
            </a:pPr>
            <a:r>
              <a:rPr lang="en-US" altLang="en-US" sz="2400"/>
              <a:t>Percentage of same day appointment accommodations</a:t>
            </a:r>
          </a:p>
          <a:p>
            <a:pPr eaLnBrk="1" hangingPunct="1">
              <a:lnSpc>
                <a:spcPct val="90000"/>
              </a:lnSpc>
            </a:pPr>
            <a:r>
              <a:rPr lang="en-US" altLang="en-US" sz="2400"/>
              <a:t>Increased clinic capacity </a:t>
            </a:r>
          </a:p>
          <a:p>
            <a:pPr lvl="1" eaLnBrk="1" hangingPunct="1">
              <a:lnSpc>
                <a:spcPct val="90000"/>
              </a:lnSpc>
            </a:pPr>
            <a:r>
              <a:rPr lang="en-US" altLang="en-US" sz="2000"/>
              <a:t>Higher number of encounters per day per provider</a:t>
            </a:r>
          </a:p>
          <a:p>
            <a:pPr eaLnBrk="1" hangingPunct="1">
              <a:lnSpc>
                <a:spcPct val="90000"/>
              </a:lnSpc>
            </a:pPr>
            <a:r>
              <a:rPr lang="en-US" altLang="en-US" sz="2400"/>
              <a:t>Patient satisfaction measures</a:t>
            </a:r>
          </a:p>
          <a:p>
            <a:pPr eaLnBrk="1" hangingPunct="1">
              <a:lnSpc>
                <a:spcPct val="90000"/>
              </a:lnSpc>
            </a:pPr>
            <a:r>
              <a:rPr lang="en-US" altLang="en-US" sz="2400"/>
              <a:t>Provider/staff time spent retrieving information</a:t>
            </a:r>
          </a:p>
          <a:p>
            <a:pPr eaLnBrk="1" hangingPunct="1">
              <a:lnSpc>
                <a:spcPct val="90000"/>
              </a:lnSpc>
            </a:pPr>
            <a:r>
              <a:rPr lang="en-US" altLang="en-US" sz="2400"/>
              <a:t>Provider/staff time spent documenting</a:t>
            </a:r>
          </a:p>
          <a:p>
            <a:pPr eaLnBrk="1" hangingPunct="1">
              <a:lnSpc>
                <a:spcPct val="90000"/>
              </a:lnSpc>
            </a:pPr>
            <a:r>
              <a:rPr lang="en-US" altLang="en-US" sz="2400"/>
              <a:t>Provider/staff satisfaction</a:t>
            </a:r>
          </a:p>
          <a:p>
            <a:pPr eaLnBrk="1" hangingPunct="1">
              <a:lnSpc>
                <a:spcPct val="90000"/>
              </a:lnSpc>
            </a:pPr>
            <a:r>
              <a:rPr lang="en-US" altLang="en-US" sz="2400"/>
              <a:t>Percentage of first-time-file claims returned</a:t>
            </a:r>
          </a:p>
        </p:txBody>
      </p:sp>
    </p:spTree>
    <p:custDataLst>
      <p:tags r:id="rId1"/>
    </p:custDataLst>
    <p:extLst>
      <p:ext uri="{BB962C8B-B14F-4D97-AF65-F5344CB8AC3E}">
        <p14:creationId xmlns:p14="http://schemas.microsoft.com/office/powerpoint/2010/main" val="1095011442"/>
      </p:ext>
    </p:extLst>
  </p:cSld>
  <p:clrMapOvr>
    <a:masterClrMapping/>
  </p:clrMapOvr>
  <p:transition advTm="115429"/>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eaLnBrk="1" hangingPunct="1"/>
            <a:r>
              <a:rPr lang="en-US" altLang="en-US" smtClean="0"/>
              <a:t>References</a:t>
            </a:r>
          </a:p>
        </p:txBody>
      </p:sp>
      <p:sp>
        <p:nvSpPr>
          <p:cNvPr id="47107" name="Rectangle 3"/>
          <p:cNvSpPr>
            <a:spLocks noGrp="1" noChangeArrowheads="1"/>
          </p:cNvSpPr>
          <p:nvPr>
            <p:ph type="body" idx="1"/>
          </p:nvPr>
        </p:nvSpPr>
        <p:spPr>
          <a:xfrm>
            <a:off x="1981200" y="1371601"/>
            <a:ext cx="8229600" cy="4525963"/>
          </a:xfrm>
        </p:spPr>
        <p:txBody>
          <a:bodyPr/>
          <a:lstStyle/>
          <a:p>
            <a:pPr marL="609600" indent="-609600">
              <a:lnSpc>
                <a:spcPct val="80000"/>
              </a:lnSpc>
              <a:buNone/>
            </a:pPr>
            <a:r>
              <a:rPr lang="en-US" altLang="en-US" sz="1600"/>
              <a:t>1. </a:t>
            </a:r>
            <a:r>
              <a:rPr lang="en-US" altLang="en-US" sz="1800">
                <a:cs typeface="Arial" panose="020B0604020202020204" pitchFamily="34" charset="0"/>
              </a:rPr>
              <a:t>Janssen, Claes F., available from </a:t>
            </a:r>
            <a:r>
              <a:rPr lang="en-US" altLang="en-US" sz="1800">
                <a:cs typeface="Arial" panose="020B0604020202020204" pitchFamily="34" charset="0"/>
                <a:hlinkClick r:id="rId4"/>
              </a:rPr>
              <a:t>http://www.claesjanssen.com/four-rooms/about-the-four-rooms-of-change/index.shtml </a:t>
            </a:r>
            <a:endParaRPr lang="en-US" altLang="en-US" sz="1800">
              <a:cs typeface="Arial" panose="020B0604020202020204" pitchFamily="34" charset="0"/>
            </a:endParaRPr>
          </a:p>
          <a:p>
            <a:pPr marL="609600" indent="-609600">
              <a:lnSpc>
                <a:spcPct val="80000"/>
              </a:lnSpc>
              <a:buNone/>
            </a:pPr>
            <a:r>
              <a:rPr lang="en-US" altLang="en-US" sz="1800">
                <a:cs typeface="Arial" panose="020B0604020202020204" pitchFamily="34" charset="0"/>
              </a:rPr>
              <a:t>2. Gall, John, MD, </a:t>
            </a:r>
            <a:r>
              <a:rPr lang="en-US" altLang="en-US" sz="1800" i="1">
                <a:cs typeface="Arial" panose="020B0604020202020204" pitchFamily="34" charset="0"/>
              </a:rPr>
              <a:t>Systematics</a:t>
            </a:r>
            <a:r>
              <a:rPr lang="en-US" altLang="en-US" sz="1800">
                <a:cs typeface="Arial" panose="020B0604020202020204" pitchFamily="34" charset="0"/>
              </a:rPr>
              <a:t>.  New York, New York: Quadrangle; 1977.  </a:t>
            </a:r>
          </a:p>
          <a:p>
            <a:pPr marL="609600" indent="-609600">
              <a:lnSpc>
                <a:spcPct val="80000"/>
              </a:lnSpc>
              <a:buNone/>
            </a:pPr>
            <a:r>
              <a:rPr lang="en-US" altLang="en-US" sz="1800">
                <a:cs typeface="Arial" panose="020B0604020202020204" pitchFamily="34" charset="0"/>
              </a:rPr>
              <a:t>3. Senge, Peter M., Kleiner, Art, Roberts, Charlotte, Ross, Richard, B. Rick, Smith, Bryan J.. </a:t>
            </a:r>
            <a:r>
              <a:rPr lang="en-US" altLang="en-US" sz="1800" i="1">
                <a:cs typeface="Arial" panose="020B0604020202020204" pitchFamily="34" charset="0"/>
              </a:rPr>
              <a:t>The Fifth Discipline Fieldbook:  Strategies and Tools for Building a Learning Organization. </a:t>
            </a:r>
            <a:r>
              <a:rPr lang="en-US" altLang="en-US" sz="1800">
                <a:cs typeface="Arial" panose="020B0604020202020204" pitchFamily="34" charset="0"/>
              </a:rPr>
              <a:t>New York, New York:  Doubleday, 2000.</a:t>
            </a:r>
          </a:p>
          <a:p>
            <a:pPr marL="609600" indent="-609600">
              <a:lnSpc>
                <a:spcPct val="80000"/>
              </a:lnSpc>
              <a:buNone/>
            </a:pPr>
            <a:r>
              <a:rPr lang="en-US" altLang="en-US" sz="1800">
                <a:cs typeface="Arial" panose="020B0604020202020204" pitchFamily="34" charset="0"/>
              </a:rPr>
              <a:t>4. Axelrod, Richard H., T</a:t>
            </a:r>
            <a:r>
              <a:rPr lang="en-US" altLang="en-US" sz="1800" i="1">
                <a:cs typeface="Arial" panose="020B0604020202020204" pitchFamily="34" charset="0"/>
              </a:rPr>
              <a:t>erms of Engagement: Changing the Way We Change Organizations.  </a:t>
            </a:r>
            <a:r>
              <a:rPr lang="en-US" altLang="en-US" sz="1800">
                <a:cs typeface="Arial" panose="020B0604020202020204" pitchFamily="34" charset="0"/>
              </a:rPr>
              <a:t>San Francisco, California:  Berrett-Koehler Publishers: 2002.</a:t>
            </a:r>
          </a:p>
          <a:p>
            <a:pPr marL="609600" indent="-609600">
              <a:lnSpc>
                <a:spcPct val="80000"/>
              </a:lnSpc>
              <a:buNone/>
            </a:pPr>
            <a:r>
              <a:rPr lang="en-US" altLang="en-US" sz="1800">
                <a:cs typeface="Arial" panose="020B0604020202020204" pitchFamily="34" charset="0"/>
              </a:rPr>
              <a:t>5. Peter Block, </a:t>
            </a:r>
            <a:r>
              <a:rPr lang="en-US" altLang="en-US" sz="1800" i="1">
                <a:cs typeface="Arial" panose="020B0604020202020204" pitchFamily="34" charset="0"/>
              </a:rPr>
              <a:t>The Answer to How is Yes: Acting on What Matters.  </a:t>
            </a:r>
            <a:r>
              <a:rPr lang="en-US" altLang="en-US" sz="1800">
                <a:cs typeface="Arial" panose="020B0604020202020204" pitchFamily="34" charset="0"/>
              </a:rPr>
              <a:t>San Francisco, California</a:t>
            </a:r>
            <a:r>
              <a:rPr lang="en-US" altLang="en-US" sz="1800" i="1">
                <a:cs typeface="Arial" panose="020B0604020202020204" pitchFamily="34" charset="0"/>
              </a:rPr>
              <a:t>: </a:t>
            </a:r>
            <a:r>
              <a:rPr lang="en-US" altLang="en-US" sz="1800">
                <a:cs typeface="Arial" panose="020B0604020202020204" pitchFamily="34" charset="0"/>
              </a:rPr>
              <a:t>Ingram Pub Services; 2003.</a:t>
            </a:r>
          </a:p>
          <a:p>
            <a:pPr marL="609600" indent="-609600">
              <a:lnSpc>
                <a:spcPct val="80000"/>
              </a:lnSpc>
              <a:buNone/>
            </a:pPr>
            <a:r>
              <a:rPr lang="en-US" altLang="en-US" sz="1800">
                <a:cs typeface="Arial" panose="020B0604020202020204" pitchFamily="34" charset="0"/>
              </a:rPr>
              <a:t>6. Block, Peter, Nowlan, Janis, </a:t>
            </a:r>
            <a:r>
              <a:rPr lang="en-US" altLang="en-US" sz="1800" i="1">
                <a:cs typeface="Arial" panose="020B0604020202020204" pitchFamily="34" charset="0"/>
              </a:rPr>
              <a:t>Flawless Consulting: A Guide to Getting Your Expertise Used.</a:t>
            </a:r>
            <a:r>
              <a:rPr lang="en-US" altLang="en-US" sz="1800">
                <a:cs typeface="Arial" panose="020B0604020202020204" pitchFamily="34" charset="0"/>
              </a:rPr>
              <a:t> 2</a:t>
            </a:r>
            <a:r>
              <a:rPr lang="en-US" altLang="en-US" sz="1800" baseline="30000">
                <a:cs typeface="Arial" panose="020B0604020202020204" pitchFamily="34" charset="0"/>
              </a:rPr>
              <a:t>nd</a:t>
            </a:r>
            <a:r>
              <a:rPr lang="en-US" altLang="en-US" sz="1800">
                <a:cs typeface="Arial" panose="020B0604020202020204" pitchFamily="34" charset="0"/>
              </a:rPr>
              <a:t> ed. New York, New York: Jossey-Bass/Pfeiffer; 1999. </a:t>
            </a:r>
          </a:p>
          <a:p>
            <a:pPr marL="609600" indent="-609600">
              <a:lnSpc>
                <a:spcPct val="80000"/>
              </a:lnSpc>
              <a:buNone/>
            </a:pPr>
            <a:r>
              <a:rPr lang="en-US" altLang="en-US" sz="1800">
                <a:cs typeface="Arial" panose="020B0604020202020204" pitchFamily="34" charset="0"/>
              </a:rPr>
              <a:t>7. Koestenbaum, Peter, </a:t>
            </a:r>
            <a:r>
              <a:rPr lang="en-US" altLang="en-US" sz="1800" i="1">
                <a:cs typeface="Arial" panose="020B0604020202020204" pitchFamily="34" charset="0"/>
              </a:rPr>
              <a:t>Leadership: The Inner Side of Greatness.  </a:t>
            </a:r>
            <a:r>
              <a:rPr lang="en-US" altLang="en-US" sz="1800">
                <a:cs typeface="Arial" panose="020B0604020202020204" pitchFamily="34" charset="0"/>
              </a:rPr>
              <a:t>San Francisco, California:  Jossey-Bass, Inc., 1991.</a:t>
            </a:r>
          </a:p>
          <a:p>
            <a:pPr marL="609600" indent="-609600">
              <a:lnSpc>
                <a:spcPct val="80000"/>
              </a:lnSpc>
              <a:buNone/>
            </a:pPr>
            <a:r>
              <a:rPr lang="en-US" altLang="en-US" sz="1800">
                <a:cs typeface="Arial" panose="020B0604020202020204" pitchFamily="34" charset="0"/>
              </a:rPr>
              <a:t>8. Senge, Peter, Kleiner, Art, Roberts, Charlotte, Roth, George, Ross, Rick, Smith, Bryan, </a:t>
            </a:r>
            <a:r>
              <a:rPr lang="en-US" altLang="en-US" sz="1800" i="1">
                <a:cs typeface="Arial" panose="020B0604020202020204" pitchFamily="34" charset="0"/>
              </a:rPr>
              <a:t>The Dance of Change. </a:t>
            </a:r>
            <a:r>
              <a:rPr lang="en-US" altLang="en-US" sz="1800">
                <a:cs typeface="Arial" panose="020B0604020202020204" pitchFamily="34" charset="0"/>
              </a:rPr>
              <a:t>New York, New York:  Doubleday; 1999.  </a:t>
            </a:r>
            <a:r>
              <a:rPr lang="en-US" altLang="en-US" sz="1800">
                <a:solidFill>
                  <a:srgbClr val="FF0000"/>
                </a:solidFill>
                <a:cs typeface="Arial" panose="020B0604020202020204" pitchFamily="34" charset="0"/>
              </a:rPr>
              <a:t> </a:t>
            </a:r>
            <a:endParaRPr lang="en-US" altLang="en-US" sz="1600">
              <a:solidFill>
                <a:srgbClr val="FF0000"/>
              </a:solidFill>
              <a:cs typeface="Arial" panose="020B0604020202020204" pitchFamily="34" charset="0"/>
            </a:endParaRPr>
          </a:p>
        </p:txBody>
      </p:sp>
    </p:spTree>
    <p:custDataLst>
      <p:tags r:id="rId1"/>
    </p:custDataLst>
    <p:extLst>
      <p:ext uri="{BB962C8B-B14F-4D97-AF65-F5344CB8AC3E}">
        <p14:creationId xmlns:p14="http://schemas.microsoft.com/office/powerpoint/2010/main" val="3853779103"/>
      </p:ext>
    </p:extLst>
  </p:cSld>
  <p:clrMapOvr>
    <a:masterClrMapping/>
  </p:clrMapOvr>
  <p:transition advTm="8573"/>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altLang="en-US" smtClean="0"/>
              <a:t>Employee’s perspective</a:t>
            </a:r>
          </a:p>
        </p:txBody>
      </p:sp>
      <p:grpSp>
        <p:nvGrpSpPr>
          <p:cNvPr id="20483" name="Diagram 6" descr="Diagram showing some of the different changes that an organization may undergo including work process change, merger/acquisition, project change, regulatory change, market changes, departmental changes, personnel changes, requests from manager and re-structuring."/>
          <p:cNvGrpSpPr>
            <a:grpSpLocks/>
          </p:cNvGrpSpPr>
          <p:nvPr/>
        </p:nvGrpSpPr>
        <p:grpSpPr bwMode="auto">
          <a:xfrm>
            <a:off x="1524000" y="1447801"/>
            <a:ext cx="6019800" cy="4918075"/>
            <a:chOff x="1584" y="866"/>
            <a:chExt cx="3257" cy="2592"/>
          </a:xfrm>
        </p:grpSpPr>
        <p:sp>
          <p:nvSpPr>
            <p:cNvPr id="20486" name="_s1028"/>
            <p:cNvSpPr>
              <a:spLocks noChangeShapeType="1"/>
            </p:cNvSpPr>
            <p:nvPr/>
          </p:nvSpPr>
          <p:spPr bwMode="auto">
            <a:xfrm flipH="1" flipV="1">
              <a:off x="2755" y="1617"/>
              <a:ext cx="271" cy="320"/>
            </a:xfrm>
            <a:prstGeom prst="line">
              <a:avLst/>
            </a:prstGeom>
            <a:noFill/>
            <a:ln w="28575">
              <a:solidFill>
                <a:schemeClr val="tx1"/>
              </a:solidFill>
              <a:round/>
              <a:headEnd/>
              <a:tailEnd/>
            </a:ln>
            <a:extLst/>
          </p:spPr>
          <p:txBody>
            <a:bodyPr anchor="ctr"/>
            <a:lstStyle/>
            <a:p>
              <a:pPr>
                <a:defRPr/>
              </a:pPr>
              <a:endParaRPr lang="en-US"/>
            </a:p>
          </p:txBody>
        </p:sp>
        <p:sp>
          <p:nvSpPr>
            <p:cNvPr id="20487" name="_s1029"/>
            <p:cNvSpPr>
              <a:spLocks noChangeArrowheads="1"/>
            </p:cNvSpPr>
            <p:nvPr/>
          </p:nvSpPr>
          <p:spPr bwMode="auto">
            <a:xfrm>
              <a:off x="2275" y="1100"/>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400" dirty="0"/>
                <a:t>Regulatory</a:t>
              </a:r>
            </a:p>
            <a:p>
              <a:pPr algn="ctr" eaLnBrk="0" hangingPunct="0">
                <a:defRPr/>
              </a:pPr>
              <a:r>
                <a:rPr lang="en-US" sz="1400" dirty="0"/>
                <a:t>Changes</a:t>
              </a:r>
            </a:p>
          </p:txBody>
        </p:sp>
        <p:sp>
          <p:nvSpPr>
            <p:cNvPr id="20488" name="_s1030"/>
            <p:cNvSpPr>
              <a:spLocks noChangeShapeType="1"/>
            </p:cNvSpPr>
            <p:nvPr/>
          </p:nvSpPr>
          <p:spPr bwMode="auto">
            <a:xfrm flipH="1" flipV="1">
              <a:off x="2513" y="2039"/>
              <a:ext cx="411" cy="73"/>
            </a:xfrm>
            <a:prstGeom prst="line">
              <a:avLst/>
            </a:prstGeom>
            <a:noFill/>
            <a:ln w="28575">
              <a:solidFill>
                <a:schemeClr val="tx1"/>
              </a:solidFill>
              <a:round/>
              <a:headEnd/>
              <a:tailEnd/>
            </a:ln>
            <a:extLst/>
          </p:spPr>
          <p:txBody>
            <a:bodyPr anchor="ctr"/>
            <a:lstStyle/>
            <a:p>
              <a:pPr>
                <a:defRPr/>
              </a:pPr>
              <a:endParaRPr lang="en-US"/>
            </a:p>
          </p:txBody>
        </p:sp>
        <p:sp>
          <p:nvSpPr>
            <p:cNvPr id="20489" name="_s1031"/>
            <p:cNvSpPr>
              <a:spLocks noChangeArrowheads="1"/>
            </p:cNvSpPr>
            <p:nvPr/>
          </p:nvSpPr>
          <p:spPr bwMode="auto">
            <a:xfrm>
              <a:off x="1932" y="1695"/>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300" dirty="0"/>
                <a:t>Market</a:t>
              </a:r>
            </a:p>
            <a:p>
              <a:pPr algn="ctr" eaLnBrk="0" hangingPunct="0">
                <a:defRPr/>
              </a:pPr>
              <a:r>
                <a:rPr lang="en-US" sz="1300" dirty="0"/>
                <a:t>Changes</a:t>
              </a:r>
            </a:p>
          </p:txBody>
        </p:sp>
        <p:sp>
          <p:nvSpPr>
            <p:cNvPr id="20490" name="_s1032"/>
            <p:cNvSpPr>
              <a:spLocks noChangeShapeType="1"/>
            </p:cNvSpPr>
            <p:nvPr/>
          </p:nvSpPr>
          <p:spPr bwMode="auto">
            <a:xfrm flipH="1">
              <a:off x="2598" y="2308"/>
              <a:ext cx="362" cy="207"/>
            </a:xfrm>
            <a:prstGeom prst="line">
              <a:avLst/>
            </a:prstGeom>
            <a:noFill/>
            <a:ln w="28575">
              <a:solidFill>
                <a:schemeClr val="tx1"/>
              </a:solidFill>
              <a:round/>
              <a:headEnd/>
              <a:tailEnd/>
            </a:ln>
            <a:extLst/>
          </p:spPr>
          <p:txBody>
            <a:bodyPr anchor="ctr"/>
            <a:lstStyle/>
            <a:p>
              <a:pPr>
                <a:defRPr/>
              </a:pPr>
              <a:endParaRPr lang="en-US"/>
            </a:p>
          </p:txBody>
        </p:sp>
        <p:sp>
          <p:nvSpPr>
            <p:cNvPr id="20491" name="_s1033"/>
            <p:cNvSpPr>
              <a:spLocks noChangeArrowheads="1"/>
            </p:cNvSpPr>
            <p:nvPr/>
          </p:nvSpPr>
          <p:spPr bwMode="auto">
            <a:xfrm>
              <a:off x="2052" y="2372"/>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100" dirty="0"/>
                <a:t>Departmental</a:t>
              </a:r>
            </a:p>
            <a:p>
              <a:pPr algn="ctr" eaLnBrk="0" hangingPunct="0">
                <a:defRPr/>
              </a:pPr>
              <a:r>
                <a:rPr lang="en-US" sz="1100" dirty="0"/>
                <a:t>Changes</a:t>
              </a:r>
            </a:p>
          </p:txBody>
        </p:sp>
        <p:sp>
          <p:nvSpPr>
            <p:cNvPr id="20492" name="_s1034"/>
            <p:cNvSpPr>
              <a:spLocks noChangeShapeType="1"/>
            </p:cNvSpPr>
            <p:nvPr/>
          </p:nvSpPr>
          <p:spPr bwMode="auto">
            <a:xfrm flipH="1">
              <a:off x="2971" y="2435"/>
              <a:ext cx="143" cy="395"/>
            </a:xfrm>
            <a:prstGeom prst="line">
              <a:avLst/>
            </a:prstGeom>
            <a:noFill/>
            <a:ln w="28575">
              <a:solidFill>
                <a:schemeClr val="tx1"/>
              </a:solidFill>
              <a:round/>
              <a:headEnd/>
              <a:tailEnd/>
            </a:ln>
            <a:extLst/>
          </p:spPr>
          <p:txBody>
            <a:bodyPr anchor="ctr"/>
            <a:lstStyle/>
            <a:p>
              <a:pPr>
                <a:defRPr/>
              </a:pPr>
              <a:endParaRPr lang="en-US"/>
            </a:p>
          </p:txBody>
        </p:sp>
        <p:sp>
          <p:nvSpPr>
            <p:cNvPr id="20493" name="_s1035"/>
            <p:cNvSpPr>
              <a:spLocks noChangeArrowheads="1"/>
            </p:cNvSpPr>
            <p:nvPr/>
          </p:nvSpPr>
          <p:spPr bwMode="auto">
            <a:xfrm>
              <a:off x="2579" y="2813"/>
              <a:ext cx="587"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300" dirty="0"/>
                <a:t>Personnel</a:t>
              </a:r>
            </a:p>
            <a:p>
              <a:pPr algn="ctr" eaLnBrk="0" hangingPunct="0">
                <a:defRPr/>
              </a:pPr>
              <a:r>
                <a:rPr lang="en-US" sz="1300" dirty="0"/>
                <a:t>changes</a:t>
              </a:r>
            </a:p>
          </p:txBody>
        </p:sp>
        <p:sp>
          <p:nvSpPr>
            <p:cNvPr id="20494" name="_s1036"/>
            <p:cNvSpPr>
              <a:spLocks noChangeShapeType="1"/>
            </p:cNvSpPr>
            <p:nvPr/>
          </p:nvSpPr>
          <p:spPr bwMode="auto">
            <a:xfrm>
              <a:off x="3314" y="2434"/>
              <a:ext cx="144" cy="395"/>
            </a:xfrm>
            <a:prstGeom prst="line">
              <a:avLst/>
            </a:prstGeom>
            <a:noFill/>
            <a:ln w="28575">
              <a:solidFill>
                <a:schemeClr val="tx1"/>
              </a:solidFill>
              <a:round/>
              <a:headEnd/>
              <a:tailEnd/>
            </a:ln>
            <a:extLst/>
          </p:spPr>
          <p:txBody>
            <a:bodyPr anchor="ctr"/>
            <a:lstStyle/>
            <a:p>
              <a:pPr>
                <a:defRPr/>
              </a:pPr>
              <a:endParaRPr lang="en-US"/>
            </a:p>
          </p:txBody>
        </p:sp>
        <p:sp>
          <p:nvSpPr>
            <p:cNvPr id="20495" name="_s1037"/>
            <p:cNvSpPr>
              <a:spLocks noChangeArrowheads="1"/>
            </p:cNvSpPr>
            <p:nvPr/>
          </p:nvSpPr>
          <p:spPr bwMode="auto">
            <a:xfrm>
              <a:off x="3266" y="2812"/>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300" dirty="0"/>
                <a:t>Requests</a:t>
              </a:r>
            </a:p>
            <a:p>
              <a:pPr algn="ctr" eaLnBrk="0" hangingPunct="0">
                <a:defRPr/>
              </a:pPr>
              <a:r>
                <a:rPr lang="en-US" sz="1300" dirty="0"/>
                <a:t>From</a:t>
              </a:r>
            </a:p>
            <a:p>
              <a:pPr algn="ctr" eaLnBrk="0" hangingPunct="0">
                <a:defRPr/>
              </a:pPr>
              <a:r>
                <a:rPr lang="en-US" sz="1300" dirty="0"/>
                <a:t>Manager</a:t>
              </a:r>
            </a:p>
          </p:txBody>
        </p:sp>
        <p:sp>
          <p:nvSpPr>
            <p:cNvPr id="20496" name="_s1038"/>
            <p:cNvSpPr>
              <a:spLocks noChangeShapeType="1"/>
            </p:cNvSpPr>
            <p:nvPr/>
          </p:nvSpPr>
          <p:spPr bwMode="auto">
            <a:xfrm>
              <a:off x="3466" y="2306"/>
              <a:ext cx="364" cy="210"/>
            </a:xfrm>
            <a:prstGeom prst="line">
              <a:avLst/>
            </a:prstGeom>
            <a:noFill/>
            <a:ln w="28575">
              <a:solidFill>
                <a:schemeClr val="tx1"/>
              </a:solidFill>
              <a:round/>
              <a:headEnd/>
              <a:tailEnd/>
            </a:ln>
            <a:extLst/>
          </p:spPr>
          <p:txBody>
            <a:bodyPr anchor="ctr"/>
            <a:lstStyle/>
            <a:p>
              <a:pPr>
                <a:defRPr/>
              </a:pPr>
              <a:endParaRPr lang="en-US"/>
            </a:p>
          </p:txBody>
        </p:sp>
        <p:sp>
          <p:nvSpPr>
            <p:cNvPr id="20497" name="_s1039"/>
            <p:cNvSpPr>
              <a:spLocks noChangeArrowheads="1"/>
            </p:cNvSpPr>
            <p:nvPr/>
          </p:nvSpPr>
          <p:spPr bwMode="auto">
            <a:xfrm>
              <a:off x="3791" y="2370"/>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300"/>
                <a:t>Re-</a:t>
              </a:r>
            </a:p>
            <a:p>
              <a:pPr algn="ctr" eaLnBrk="0" hangingPunct="0">
                <a:defRPr/>
              </a:pPr>
              <a:r>
                <a:rPr lang="en-US" sz="1300"/>
                <a:t>structuring</a:t>
              </a:r>
            </a:p>
          </p:txBody>
        </p:sp>
        <p:sp>
          <p:nvSpPr>
            <p:cNvPr id="20498" name="_s1040"/>
            <p:cNvSpPr>
              <a:spLocks noChangeShapeType="1"/>
            </p:cNvSpPr>
            <p:nvPr/>
          </p:nvSpPr>
          <p:spPr bwMode="auto">
            <a:xfrm flipV="1">
              <a:off x="3500" y="2037"/>
              <a:ext cx="414" cy="73"/>
            </a:xfrm>
            <a:prstGeom prst="line">
              <a:avLst/>
            </a:prstGeom>
            <a:noFill/>
            <a:ln w="28575">
              <a:solidFill>
                <a:schemeClr val="tx1"/>
              </a:solidFill>
              <a:round/>
              <a:headEnd/>
              <a:tailEnd/>
            </a:ln>
            <a:extLst/>
          </p:spPr>
          <p:txBody>
            <a:bodyPr anchor="ctr"/>
            <a:lstStyle/>
            <a:p>
              <a:pPr>
                <a:defRPr/>
              </a:pPr>
              <a:endParaRPr lang="en-US"/>
            </a:p>
          </p:txBody>
        </p:sp>
        <p:sp>
          <p:nvSpPr>
            <p:cNvPr id="20499" name="_s1041"/>
            <p:cNvSpPr>
              <a:spLocks noChangeArrowheads="1"/>
            </p:cNvSpPr>
            <p:nvPr/>
          </p:nvSpPr>
          <p:spPr bwMode="auto">
            <a:xfrm>
              <a:off x="3910" y="1694"/>
              <a:ext cx="585" cy="585"/>
            </a:xfrm>
            <a:prstGeom prst="ellipse">
              <a:avLst/>
            </a:prstGeom>
            <a:solidFill>
              <a:srgbClr val="FFFFCC"/>
            </a:solidFill>
            <a:ln w="9525">
              <a:solidFill>
                <a:schemeClr val="tx1"/>
              </a:solidFill>
              <a:round/>
              <a:headEnd/>
              <a:tailEnd/>
            </a:ln>
          </p:spPr>
          <p:txBody>
            <a:bodyPr wrap="none" lIns="65800" tIns="32900" rIns="65800" bIns="32900" anchor="ctr"/>
            <a:lstStyle/>
            <a:p>
              <a:pPr algn="ctr" eaLnBrk="0" hangingPunct="0">
                <a:defRPr/>
              </a:pPr>
              <a:r>
                <a:rPr lang="en-US" sz="1300" b="1" dirty="0"/>
                <a:t>Work</a:t>
              </a:r>
            </a:p>
            <a:p>
              <a:pPr algn="ctr" eaLnBrk="0" hangingPunct="0">
                <a:defRPr/>
              </a:pPr>
              <a:r>
                <a:rPr lang="en-US" sz="1300" b="1" dirty="0"/>
                <a:t>Process</a:t>
              </a:r>
            </a:p>
            <a:p>
              <a:pPr algn="ctr" eaLnBrk="0" hangingPunct="0">
                <a:defRPr/>
              </a:pPr>
              <a:r>
                <a:rPr lang="en-US" sz="1300" b="1" dirty="0"/>
                <a:t>Change</a:t>
              </a:r>
            </a:p>
          </p:txBody>
        </p:sp>
        <p:sp>
          <p:nvSpPr>
            <p:cNvPr id="20500" name="_s1042"/>
            <p:cNvSpPr>
              <a:spLocks noChangeShapeType="1"/>
            </p:cNvSpPr>
            <p:nvPr/>
          </p:nvSpPr>
          <p:spPr bwMode="auto">
            <a:xfrm flipV="1">
              <a:off x="3400" y="1616"/>
              <a:ext cx="271" cy="322"/>
            </a:xfrm>
            <a:prstGeom prst="line">
              <a:avLst/>
            </a:prstGeom>
            <a:noFill/>
            <a:ln w="28575">
              <a:solidFill>
                <a:schemeClr val="tx1"/>
              </a:solidFill>
              <a:round/>
              <a:headEnd/>
              <a:tailEnd/>
            </a:ln>
            <a:extLst/>
          </p:spPr>
          <p:txBody>
            <a:bodyPr anchor="ctr"/>
            <a:lstStyle/>
            <a:p>
              <a:pPr>
                <a:defRPr/>
              </a:pPr>
              <a:endParaRPr lang="en-US"/>
            </a:p>
          </p:txBody>
        </p:sp>
        <p:sp>
          <p:nvSpPr>
            <p:cNvPr id="20501" name="_s1043"/>
            <p:cNvSpPr>
              <a:spLocks noChangeArrowheads="1"/>
            </p:cNvSpPr>
            <p:nvPr/>
          </p:nvSpPr>
          <p:spPr bwMode="auto">
            <a:xfrm>
              <a:off x="3566" y="1100"/>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400" dirty="0"/>
                <a:t>Merger / </a:t>
              </a:r>
            </a:p>
            <a:p>
              <a:pPr algn="ctr" eaLnBrk="0" hangingPunct="0">
                <a:defRPr/>
              </a:pPr>
              <a:r>
                <a:rPr lang="en-US" sz="1400" dirty="0"/>
                <a:t>Acquisition</a:t>
              </a:r>
            </a:p>
          </p:txBody>
        </p:sp>
        <p:sp>
          <p:nvSpPr>
            <p:cNvPr id="20502" name="_s1044"/>
            <p:cNvSpPr>
              <a:spLocks noChangeShapeType="1"/>
            </p:cNvSpPr>
            <p:nvPr/>
          </p:nvSpPr>
          <p:spPr bwMode="auto">
            <a:xfrm flipV="1">
              <a:off x="3213" y="1450"/>
              <a:ext cx="0" cy="420"/>
            </a:xfrm>
            <a:prstGeom prst="line">
              <a:avLst/>
            </a:prstGeom>
            <a:noFill/>
            <a:ln w="28575">
              <a:solidFill>
                <a:schemeClr val="tx1"/>
              </a:solidFill>
              <a:round/>
              <a:headEnd/>
              <a:tailEnd/>
            </a:ln>
            <a:extLst/>
          </p:spPr>
          <p:txBody>
            <a:bodyPr anchor="ctr"/>
            <a:lstStyle/>
            <a:p>
              <a:pPr>
                <a:defRPr/>
              </a:pPr>
              <a:endParaRPr lang="en-US"/>
            </a:p>
          </p:txBody>
        </p:sp>
        <p:sp>
          <p:nvSpPr>
            <p:cNvPr id="20503" name="_s1045"/>
            <p:cNvSpPr>
              <a:spLocks noChangeArrowheads="1"/>
            </p:cNvSpPr>
            <p:nvPr/>
          </p:nvSpPr>
          <p:spPr bwMode="auto">
            <a:xfrm>
              <a:off x="2921" y="866"/>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300" dirty="0"/>
                <a:t>Project</a:t>
              </a:r>
            </a:p>
            <a:p>
              <a:pPr algn="ctr" eaLnBrk="0" hangingPunct="0">
                <a:defRPr/>
              </a:pPr>
              <a:r>
                <a:rPr lang="en-US" sz="1300" dirty="0"/>
                <a:t>change</a:t>
              </a:r>
            </a:p>
          </p:txBody>
        </p:sp>
        <p:sp>
          <p:nvSpPr>
            <p:cNvPr id="20504" name="_s1046"/>
            <p:cNvSpPr>
              <a:spLocks noChangeArrowheads="1"/>
            </p:cNvSpPr>
            <p:nvPr/>
          </p:nvSpPr>
          <p:spPr bwMode="auto">
            <a:xfrm>
              <a:off x="2921" y="1870"/>
              <a:ext cx="585" cy="585"/>
            </a:xfrm>
            <a:prstGeom prst="ellipse">
              <a:avLst/>
            </a:prstGeom>
            <a:solidFill>
              <a:schemeClr val="accent1"/>
            </a:solidFill>
            <a:ln w="9525">
              <a:solidFill>
                <a:schemeClr val="tx1"/>
              </a:solidFill>
              <a:round/>
              <a:headEnd/>
              <a:tailEnd/>
            </a:ln>
          </p:spPr>
          <p:txBody>
            <a:bodyPr wrap="none" lIns="65800" tIns="32900" rIns="65800" bIns="32900" anchor="ctr"/>
            <a:lstStyle/>
            <a:p>
              <a:pPr algn="ctr" eaLnBrk="0" hangingPunct="0">
                <a:defRPr/>
              </a:pPr>
              <a:r>
                <a:rPr lang="en-US" sz="1400" b="1" dirty="0"/>
                <a:t>Employee</a:t>
              </a:r>
            </a:p>
          </p:txBody>
        </p:sp>
      </p:grpSp>
      <p:sp>
        <p:nvSpPr>
          <p:cNvPr id="20484" name="Text Box 30"/>
          <p:cNvSpPr txBox="1">
            <a:spLocks noChangeArrowheads="1"/>
          </p:cNvSpPr>
          <p:nvPr/>
        </p:nvSpPr>
        <p:spPr bwMode="auto">
          <a:xfrm>
            <a:off x="7315200" y="1600201"/>
            <a:ext cx="3200400" cy="45243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2400"/>
              <a:t>From the employee’s perspective, there can be a lot of changes, and a lot of changes can be overwhelming.</a:t>
            </a:r>
          </a:p>
          <a:p>
            <a:pPr eaLnBrk="1" hangingPunct="1"/>
            <a:endParaRPr lang="en-US" altLang="en-US" sz="2400"/>
          </a:p>
          <a:p>
            <a:pPr eaLnBrk="1" hangingPunct="1"/>
            <a:r>
              <a:rPr lang="en-US" altLang="en-US" sz="2400"/>
              <a:t>Remember that work process change may be only one of several changes an organization is undergoing.</a:t>
            </a:r>
          </a:p>
        </p:txBody>
      </p:sp>
    </p:spTree>
    <p:custDataLst>
      <p:tags r:id="rId1"/>
    </p:custDataLst>
    <p:extLst>
      <p:ext uri="{BB962C8B-B14F-4D97-AF65-F5344CB8AC3E}">
        <p14:creationId xmlns:p14="http://schemas.microsoft.com/office/powerpoint/2010/main" val="1453415686"/>
      </p:ext>
    </p:extLst>
  </p:cSld>
  <p:clrMapOvr>
    <a:masterClrMapping/>
  </p:clrMapOvr>
  <p:transition advTm="3683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pPr eaLnBrk="1" hangingPunct="1"/>
            <a:r>
              <a:rPr lang="en-US" altLang="en-US" smtClean="0"/>
              <a:t>Janssen’s 4-Room Apartment</a:t>
            </a:r>
            <a:r>
              <a:rPr lang="en-US" altLang="en-US" baseline="30000" smtClean="0"/>
              <a:t>1</a:t>
            </a:r>
          </a:p>
        </p:txBody>
      </p:sp>
      <p:sp>
        <p:nvSpPr>
          <p:cNvPr id="21507" name="Text Box 5"/>
          <p:cNvSpPr txBox="1">
            <a:spLocks noChangeArrowheads="1"/>
          </p:cNvSpPr>
          <p:nvPr/>
        </p:nvSpPr>
        <p:spPr bwMode="auto">
          <a:xfrm>
            <a:off x="2362201" y="5715000"/>
            <a:ext cx="75596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400" dirty="0"/>
              <a:t>Reproduced from </a:t>
            </a:r>
            <a:r>
              <a:rPr lang="en-US" altLang="en-US" sz="1200" dirty="0"/>
              <a:t>http://www.claesjanssen.com/four-rooms/about-the-four-rooms-of-change/index.shtml</a:t>
            </a:r>
          </a:p>
        </p:txBody>
      </p:sp>
      <p:sp>
        <p:nvSpPr>
          <p:cNvPr id="21508" name="Rectangle 6" descr="Diagram showing Janssen's four rooms theory of change."/>
          <p:cNvSpPr>
            <a:spLocks noChangeArrowheads="1"/>
          </p:cNvSpPr>
          <p:nvPr/>
        </p:nvSpPr>
        <p:spPr bwMode="auto">
          <a:xfrm>
            <a:off x="5181600" y="1676400"/>
            <a:ext cx="3581400" cy="3200400"/>
          </a:xfrm>
          <a:prstGeom prst="rect">
            <a:avLst/>
          </a:prstGeom>
          <a:solidFill>
            <a:schemeClr val="accent1"/>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cxnSp>
        <p:nvCxnSpPr>
          <p:cNvPr id="21509" name="AutoShape 7"/>
          <p:cNvCxnSpPr>
            <a:cxnSpLocks noChangeShapeType="1"/>
            <a:stCxn id="21508" idx="0"/>
            <a:endCxn id="21508" idx="2"/>
          </p:cNvCxnSpPr>
          <p:nvPr/>
        </p:nvCxnSpPr>
        <p:spPr bwMode="auto">
          <a:xfrm>
            <a:off x="6972300" y="1676400"/>
            <a:ext cx="0" cy="320040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cxnSp>
        <p:nvCxnSpPr>
          <p:cNvPr id="21510" name="AutoShape 8"/>
          <p:cNvCxnSpPr>
            <a:cxnSpLocks noChangeShapeType="1"/>
            <a:stCxn id="21508" idx="1"/>
            <a:endCxn id="21508" idx="3"/>
          </p:cNvCxnSpPr>
          <p:nvPr/>
        </p:nvCxnSpPr>
        <p:spPr bwMode="auto">
          <a:xfrm>
            <a:off x="5181600" y="3276600"/>
            <a:ext cx="3581400"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1511" name="Text Box 9"/>
          <p:cNvSpPr txBox="1">
            <a:spLocks noChangeArrowheads="1"/>
          </p:cNvSpPr>
          <p:nvPr/>
        </p:nvSpPr>
        <p:spPr bwMode="auto">
          <a:xfrm>
            <a:off x="5334000" y="2286001"/>
            <a:ext cx="14922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Contentment</a:t>
            </a:r>
          </a:p>
        </p:txBody>
      </p:sp>
      <p:sp>
        <p:nvSpPr>
          <p:cNvPr id="21512" name="Text Box 10"/>
          <p:cNvSpPr txBox="1">
            <a:spLocks noChangeArrowheads="1"/>
          </p:cNvSpPr>
          <p:nvPr/>
        </p:nvSpPr>
        <p:spPr bwMode="auto">
          <a:xfrm>
            <a:off x="5638800" y="3886201"/>
            <a:ext cx="831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Denial</a:t>
            </a:r>
          </a:p>
        </p:txBody>
      </p:sp>
      <p:sp>
        <p:nvSpPr>
          <p:cNvPr id="21513" name="Text Box 11"/>
          <p:cNvSpPr txBox="1">
            <a:spLocks noChangeArrowheads="1"/>
          </p:cNvSpPr>
          <p:nvPr/>
        </p:nvSpPr>
        <p:spPr bwMode="auto">
          <a:xfrm>
            <a:off x="7239000" y="3886201"/>
            <a:ext cx="1212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Confusion</a:t>
            </a:r>
          </a:p>
        </p:txBody>
      </p:sp>
      <p:sp>
        <p:nvSpPr>
          <p:cNvPr id="21514" name="Text Box 12"/>
          <p:cNvSpPr txBox="1">
            <a:spLocks noChangeArrowheads="1"/>
          </p:cNvSpPr>
          <p:nvPr/>
        </p:nvSpPr>
        <p:spPr bwMode="auto">
          <a:xfrm>
            <a:off x="7315200" y="2286001"/>
            <a:ext cx="1073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a:t>Renewal</a:t>
            </a:r>
          </a:p>
        </p:txBody>
      </p:sp>
      <p:sp>
        <p:nvSpPr>
          <p:cNvPr id="21515" name="AutoShape 13"/>
          <p:cNvSpPr>
            <a:spLocks noChangeArrowheads="1"/>
          </p:cNvSpPr>
          <p:nvPr/>
        </p:nvSpPr>
        <p:spPr bwMode="auto">
          <a:xfrm>
            <a:off x="6019800" y="3048000"/>
            <a:ext cx="228600" cy="533400"/>
          </a:xfrm>
          <a:prstGeom prst="downArrow">
            <a:avLst>
              <a:gd name="adj1" fmla="val 50000"/>
              <a:gd name="adj2" fmla="val 58333"/>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1516" name="AutoShape 14"/>
          <p:cNvSpPr>
            <a:spLocks noChangeArrowheads="1"/>
          </p:cNvSpPr>
          <p:nvPr/>
        </p:nvSpPr>
        <p:spPr bwMode="auto">
          <a:xfrm rot="5400000">
            <a:off x="6934200" y="2209800"/>
            <a:ext cx="228600" cy="533400"/>
          </a:xfrm>
          <a:prstGeom prst="downArrow">
            <a:avLst>
              <a:gd name="adj1" fmla="val 50000"/>
              <a:gd name="adj2" fmla="val 58333"/>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1517" name="AutoShape 15"/>
          <p:cNvSpPr>
            <a:spLocks noChangeArrowheads="1"/>
          </p:cNvSpPr>
          <p:nvPr/>
        </p:nvSpPr>
        <p:spPr bwMode="auto">
          <a:xfrm flipV="1">
            <a:off x="7696200" y="2971800"/>
            <a:ext cx="228600" cy="533400"/>
          </a:xfrm>
          <a:prstGeom prst="downArrow">
            <a:avLst>
              <a:gd name="adj1" fmla="val 50000"/>
              <a:gd name="adj2" fmla="val 58333"/>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1518" name="AutoShape 16"/>
          <p:cNvSpPr>
            <a:spLocks noChangeArrowheads="1"/>
          </p:cNvSpPr>
          <p:nvPr/>
        </p:nvSpPr>
        <p:spPr bwMode="auto">
          <a:xfrm rot="-5400000">
            <a:off x="6858000" y="3810000"/>
            <a:ext cx="228600" cy="533400"/>
          </a:xfrm>
          <a:prstGeom prst="downArrow">
            <a:avLst>
              <a:gd name="adj1" fmla="val 50000"/>
              <a:gd name="adj2" fmla="val 58333"/>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a:p>
        </p:txBody>
      </p:sp>
      <p:sp>
        <p:nvSpPr>
          <p:cNvPr id="21519" name="AutoShape 17"/>
          <p:cNvSpPr>
            <a:spLocks noChangeArrowheads="1"/>
          </p:cNvSpPr>
          <p:nvPr/>
        </p:nvSpPr>
        <p:spPr bwMode="auto">
          <a:xfrm>
            <a:off x="2362200" y="2209800"/>
            <a:ext cx="2362200" cy="990600"/>
          </a:xfrm>
          <a:prstGeom prst="homePlate">
            <a:avLst>
              <a:gd name="adj" fmla="val 59615"/>
            </a:avLst>
          </a:prstGeom>
          <a:solidFill>
            <a:srgbClr val="FFFFCC"/>
          </a:solidFill>
          <a:ln w="9525">
            <a:solidFill>
              <a:schemeClr val="tx1"/>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a:t>A personally</a:t>
            </a:r>
          </a:p>
          <a:p>
            <a:pPr algn="ctr" eaLnBrk="1" hangingPunct="1"/>
            <a:r>
              <a:rPr lang="en-US" altLang="en-US"/>
              <a:t>significant</a:t>
            </a:r>
          </a:p>
          <a:p>
            <a:pPr algn="ctr" eaLnBrk="1" hangingPunct="1"/>
            <a:r>
              <a:rPr lang="en-US" altLang="en-US"/>
              <a:t>change occurs</a:t>
            </a:r>
          </a:p>
        </p:txBody>
      </p:sp>
    </p:spTree>
    <p:custDataLst>
      <p:tags r:id="rId1"/>
    </p:custDataLst>
    <p:extLst>
      <p:ext uri="{BB962C8B-B14F-4D97-AF65-F5344CB8AC3E}">
        <p14:creationId xmlns:p14="http://schemas.microsoft.com/office/powerpoint/2010/main" val="4021716447"/>
      </p:ext>
    </p:extLst>
  </p:cSld>
  <p:clrMapOvr>
    <a:masterClrMapping/>
  </p:clrMapOvr>
  <p:transition advTm="11601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1"/>
          <p:cNvSpPr>
            <a:spLocks noGrp="1" noChangeArrowheads="1"/>
          </p:cNvSpPr>
          <p:nvPr>
            <p:ph type="title"/>
          </p:nvPr>
        </p:nvSpPr>
        <p:spPr/>
        <p:txBody>
          <a:bodyPr/>
          <a:lstStyle/>
          <a:p>
            <a:pPr algn="l" eaLnBrk="1" hangingPunct="1"/>
            <a:r>
              <a:rPr lang="en-US" altLang="en-US" smtClean="0"/>
              <a:t>Key Concept 1:</a:t>
            </a:r>
          </a:p>
        </p:txBody>
      </p:sp>
      <p:sp>
        <p:nvSpPr>
          <p:cNvPr id="22531" name="Rectangle 12"/>
          <p:cNvSpPr>
            <a:spLocks noGrp="1" noChangeArrowheads="1"/>
          </p:cNvSpPr>
          <p:nvPr>
            <p:ph type="body" idx="1"/>
          </p:nvPr>
        </p:nvSpPr>
        <p:spPr/>
        <p:txBody>
          <a:bodyPr/>
          <a:lstStyle/>
          <a:p>
            <a:pPr eaLnBrk="1" hangingPunct="1"/>
            <a:r>
              <a:rPr lang="en-US" altLang="en-US" smtClean="0"/>
              <a:t>Humans and organizations are complex</a:t>
            </a:r>
          </a:p>
          <a:p>
            <a:pPr eaLnBrk="1" hangingPunct="1"/>
            <a:r>
              <a:rPr lang="en-US" altLang="en-US" smtClean="0"/>
              <a:t>Many factors that come into play</a:t>
            </a:r>
          </a:p>
          <a:p>
            <a:pPr lvl="1" eaLnBrk="1" hangingPunct="1"/>
            <a:r>
              <a:rPr lang="en-US" altLang="en-US" smtClean="0"/>
              <a:t>Organizational constraints </a:t>
            </a:r>
          </a:p>
          <a:p>
            <a:pPr lvl="1" eaLnBrk="1" hangingPunct="1"/>
            <a:r>
              <a:rPr lang="en-US" altLang="en-US" smtClean="0"/>
              <a:t>Management style</a:t>
            </a:r>
          </a:p>
          <a:p>
            <a:pPr lvl="1" eaLnBrk="1" hangingPunct="1"/>
            <a:r>
              <a:rPr lang="en-US" altLang="en-US" smtClean="0"/>
              <a:t>Organizational, departmental, division, </a:t>
            </a:r>
            <a:br>
              <a:rPr lang="en-US" altLang="en-US" smtClean="0"/>
            </a:br>
            <a:r>
              <a:rPr lang="en-US" altLang="en-US" smtClean="0"/>
              <a:t>and personal goals </a:t>
            </a:r>
          </a:p>
          <a:p>
            <a:pPr lvl="1" eaLnBrk="1" hangingPunct="1"/>
            <a:r>
              <a:rPr lang="en-US" altLang="en-US" smtClean="0"/>
              <a:t>Personalities</a:t>
            </a:r>
          </a:p>
          <a:p>
            <a:pPr lvl="1" eaLnBrk="1" hangingPunct="1"/>
            <a:r>
              <a:rPr lang="en-US" altLang="en-US" smtClean="0"/>
              <a:t>Environmental factors</a:t>
            </a:r>
            <a:endParaRPr lang="en-US" altLang="en-US" sz="3600"/>
          </a:p>
        </p:txBody>
      </p:sp>
    </p:spTree>
    <p:custDataLst>
      <p:tags r:id="rId1"/>
    </p:custDataLst>
    <p:extLst>
      <p:ext uri="{BB962C8B-B14F-4D97-AF65-F5344CB8AC3E}">
        <p14:creationId xmlns:p14="http://schemas.microsoft.com/office/powerpoint/2010/main" val="4078344518"/>
      </p:ext>
    </p:extLst>
  </p:cSld>
  <p:clrMapOvr>
    <a:masterClrMapping/>
  </p:clrMapOvr>
  <p:transition advTm="6125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algn="l" eaLnBrk="1" hangingPunct="1"/>
            <a:r>
              <a:rPr lang="en-US" altLang="en-US" smtClean="0"/>
              <a:t>Key Concept 2:</a:t>
            </a:r>
          </a:p>
        </p:txBody>
      </p:sp>
      <p:sp>
        <p:nvSpPr>
          <p:cNvPr id="23555" name="Rectangle 3"/>
          <p:cNvSpPr>
            <a:spLocks noGrp="1" noChangeArrowheads="1"/>
          </p:cNvSpPr>
          <p:nvPr>
            <p:ph type="body" idx="1"/>
          </p:nvPr>
        </p:nvSpPr>
        <p:spPr/>
        <p:txBody>
          <a:bodyPr/>
          <a:lstStyle/>
          <a:p>
            <a:pPr eaLnBrk="1" hangingPunct="1">
              <a:lnSpc>
                <a:spcPct val="90000"/>
              </a:lnSpc>
            </a:pPr>
            <a:r>
              <a:rPr lang="en-US" altLang="en-US"/>
              <a:t>Organizations are living, changing biological systems</a:t>
            </a:r>
          </a:p>
          <a:p>
            <a:pPr lvl="1" eaLnBrk="1" hangingPunct="1">
              <a:lnSpc>
                <a:spcPct val="90000"/>
              </a:lnSpc>
            </a:pPr>
            <a:r>
              <a:rPr lang="en-US" altLang="en-US"/>
              <a:t>If you push on the system, it will compensate</a:t>
            </a:r>
          </a:p>
          <a:p>
            <a:pPr lvl="1" eaLnBrk="1" hangingPunct="1">
              <a:lnSpc>
                <a:spcPct val="90000"/>
              </a:lnSpc>
            </a:pPr>
            <a:r>
              <a:rPr lang="en-US" altLang="en-US"/>
              <a:t>Behavior dependent on culture and level of trust </a:t>
            </a:r>
          </a:p>
          <a:p>
            <a:pPr eaLnBrk="1" hangingPunct="1">
              <a:lnSpc>
                <a:spcPct val="90000"/>
              </a:lnSpc>
            </a:pPr>
            <a:r>
              <a:rPr lang="en-US" altLang="en-US"/>
              <a:t>Reductionist treatment rarely explains the whole</a:t>
            </a:r>
          </a:p>
          <a:p>
            <a:pPr lvl="1" eaLnBrk="1" hangingPunct="1">
              <a:lnSpc>
                <a:spcPct val="90000"/>
              </a:lnSpc>
            </a:pPr>
            <a:r>
              <a:rPr lang="en-US" altLang="en-US"/>
              <a:t>Measures and numbers</a:t>
            </a:r>
          </a:p>
          <a:p>
            <a:pPr lvl="2" eaLnBrk="1" hangingPunct="1">
              <a:lnSpc>
                <a:spcPct val="90000"/>
              </a:lnSpc>
            </a:pPr>
            <a:r>
              <a:rPr lang="en-US" altLang="en-US"/>
              <a:t>Are not complete</a:t>
            </a:r>
          </a:p>
          <a:p>
            <a:pPr lvl="2" eaLnBrk="1" hangingPunct="1">
              <a:lnSpc>
                <a:spcPct val="90000"/>
              </a:lnSpc>
            </a:pPr>
            <a:r>
              <a:rPr lang="en-US" altLang="en-US"/>
              <a:t>Cannot capture the complete complexity.</a:t>
            </a:r>
          </a:p>
        </p:txBody>
      </p:sp>
    </p:spTree>
    <p:custDataLst>
      <p:tags r:id="rId1"/>
    </p:custDataLst>
    <p:extLst>
      <p:ext uri="{BB962C8B-B14F-4D97-AF65-F5344CB8AC3E}">
        <p14:creationId xmlns:p14="http://schemas.microsoft.com/office/powerpoint/2010/main" val="2875861314"/>
      </p:ext>
    </p:extLst>
  </p:cSld>
  <p:clrMapOvr>
    <a:masterClrMapping/>
  </p:clrMapOvr>
  <p:transition advTm="55269"/>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SNARRATIONPROPS" val="P:\Duke\10_9\proc wav\10_0_02.wav"/>
  <p:tag name="PPSNARRATION" val="2,361104776,P:\Duke\Completed\10_9\10_9_Lecture_Trans\comp10_unit9_lecture_slides\Media.ppcx"/>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10_9\proc wav\10_0_11.wav"/>
  <p:tag name="PPSNARRATION" val="11,361104776,P:\Duke\Completed\10_9\10_9_Lecture_Trans\comp10_unit9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9\proc wav\10_0_12.wav"/>
  <p:tag name="PPSNARRATION" val="12,361104776,P:\Duke\Completed\10_9\10_9_Lecture_Trans\comp10_unit9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9\proc wav\10_0_13.wav"/>
  <p:tag name="PPSNARRATION" val="13,361104776,P:\Duke\Completed\10_9\10_9_Lecture_Trans\comp10_unit9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9\proc wav\10_0_14.wav"/>
  <p:tag name="PPSNARRATION" val="14,361104776,P:\Duke\Completed\10_9\10_9_Lecture_Trans\comp10_unit9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9\proc wav\10_0_15.wav"/>
  <p:tag name="PPSNARRATION" val="15,361104776,P:\Duke\Completed\10_9\10_9_Lecture_Trans\comp10_unit9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9\proc wav\10_0_16.wav"/>
  <p:tag name="PPSNARRATION" val="16,361104776,P:\Duke\Completed\10_9\10_9_Lecture_Trans\comp10_unit9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9\proc wav\10_0_17.wav"/>
  <p:tag name="PPSNARRATION" val="17,361104776,P:\Duke\Completed\10_9\10_9_Lecture_Trans\comp10_unit9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9\proc wav\10_0_18.wav"/>
  <p:tag name="PPSNARRATION" val="18,361104776,P:\Duke\Completed\10_9\10_9_Lecture_Trans\comp10_unit9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9\proc wav\10_0_19.wav"/>
  <p:tag name="PPSNARRATION" val="19,361104776,P:\Duke\Completed\10_9\10_9_Lecture_Trans\comp10_unit9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9\proc wav\10_0_20.wav"/>
  <p:tag name="PPSNARRATION" val="20,361104776,P:\Duke\Completed\10_9\10_9_Lecture_Trans\comp10_unit9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PPSNARRATIONPROPS" val="P:\Duke\10_9\proc wav\10_0_03.wav"/>
  <p:tag name="PPSNARRATION" val="3,361104776,P:\Duke\Completed\10_9\10_9_Lecture_Trans\comp10_unit9_lecture_slides\Media.ppcx"/>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9\proc wav\10_0_21.wav"/>
  <p:tag name="PPSNARRATION" val="21,361104776,P:\Duke\Completed\10_9\10_9_Lecture_Trans\comp10_unit9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9\proc wav\10_0_22.wav"/>
  <p:tag name="PPSNARRATION" val="22,361104776,P:\Duke\Completed\10_9\10_9_Lecture_Trans\comp10_unit9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9\proc wav\10_0_23.wav"/>
  <p:tag name="PPSNARRATION" val="23,361104776,P:\Duke\Completed\10_9\10_9_Lecture_Trans\comp10_unit9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9\proc wav\10_0_24.wav"/>
  <p:tag name="PPSNARRATION" val="24,361104776,P:\Duke\Completed\10_9\10_9_Lecture_Trans\comp10_unit9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9\proc wav\10_0_25.wav"/>
  <p:tag name="PPSNARRATION" val="25,361104776,P:\Duke\Completed\10_9\10_9_Lecture_Trans\comp10_unit9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9\proc wav\10_0_26.wav"/>
  <p:tag name="PPSNARRATION" val="26,361104776,P:\Duke\Completed\10_9\10_9_Lecture_Trans\comp10_unit9_lecture_slides\Media.ppcx"/>
</p:tagLst>
</file>

<file path=ppt/tags/tag26.xml><?xml version="1.0" encoding="utf-8"?>
<p:tagLst xmlns:a="http://schemas.openxmlformats.org/drawingml/2006/main" xmlns:r="http://schemas.openxmlformats.org/officeDocument/2006/relationships" xmlns:p="http://schemas.openxmlformats.org/presentationml/2006/main">
  <p:tag name="PPSNARRATION" val="27,361104776,P:\Duke\Completed\10_9\10_9_Lecture_Trans\comp10_unit9_lecture_slides\Media.ppcx"/>
  <p:tag name="PPSNARRATIONPROPS" val="P:\Duke\10_9\proc wav\10_0_27a.wav"/>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9\proc wav\10_0_28.wav"/>
  <p:tag name="PPSNARRATION" val="28,361104776,P:\Duke\Completed\10_9\10_9_Lecture_Trans\comp10_unit9_lecture_slides\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9\proc wav\10_0_29.wav"/>
  <p:tag name="PPSNARRATION" val="29,361104776,P:\Duke\Completed\10_9\10_9_Lecture_Trans\comp10_unit9_lecture_slides\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9\proc wav\10_0_30.wav"/>
  <p:tag name="PPSNARRATION" val="30,361104776,P:\Duke\Completed\10_9\10_9_Lecture_Trans\comp10_unit9_lecture_slides\Media.ppcx"/>
</p:tagLst>
</file>

<file path=ppt/tags/tag3.xml><?xml version="1.0" encoding="utf-8"?>
<p:tagLst xmlns:a="http://schemas.openxmlformats.org/drawingml/2006/main" xmlns:r="http://schemas.openxmlformats.org/officeDocument/2006/relationships" xmlns:p="http://schemas.openxmlformats.org/presentationml/2006/main">
  <p:tag name="PPSNARRATIONPROPS" val="P:\Duke\10_9\proc wav\10_0_04.wav"/>
  <p:tag name="PPSNARRATION" val="4,361104776,P:\Duke\Completed\10_9\10_9_Lecture_Trans\comp10_unit9_lecture_slides\Media.ppcx"/>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9\proc wav\10_0_31.wav"/>
  <p:tag name="PPSNARRATION" val="31,361104776,P:\Duke\Completed\10_9\10_9_Lecture_Trans\comp10_unit9_lecture_slides\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10\proc wavs\10_10_03.wav"/>
  <p:tag name="PPSNARRATION" val="3,506377584,P:\Duke\10_10\comp10_unit10_lecture_slides\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10\proc wavs\10_10_04.wav"/>
  <p:tag name="PPSNARRATION" val="4,506377584,P:\Duke\10_10\comp10_unit10_lecture_slides\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10\proc wavs\10_10_05.wav"/>
  <p:tag name="PPSNARRATION" val="5,506377584,P:\Duke\10_10\comp10_unit10_lecture_slides\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10\proc wavs\10_10_06.wav"/>
  <p:tag name="PPSNARRATION" val="6,506377584,P:\Duke\10_10\comp10_unit10_lecture_slides\Media.ppcx"/>
</p:tagLst>
</file>

<file path=ppt/tags/tag35.xml><?xml version="1.0" encoding="utf-8"?>
<p:tagLst xmlns:a="http://schemas.openxmlformats.org/drawingml/2006/main" xmlns:r="http://schemas.openxmlformats.org/officeDocument/2006/relationships" xmlns:p="http://schemas.openxmlformats.org/presentationml/2006/main">
  <p:tag name="PPSNARRATIONPROPS" val="P:\Duke\10_10\proc wavs\10_10_07.wav"/>
  <p:tag name="PPSNARRATION" val="7,506377584,P:\Duke\10_10\comp10_unit10_lecture_slides\Media.ppcx"/>
</p:tagLst>
</file>

<file path=ppt/tags/tag36.xml><?xml version="1.0" encoding="utf-8"?>
<p:tagLst xmlns:a="http://schemas.openxmlformats.org/drawingml/2006/main" xmlns:r="http://schemas.openxmlformats.org/officeDocument/2006/relationships" xmlns:p="http://schemas.openxmlformats.org/presentationml/2006/main">
  <p:tag name="PPSNARRATIONPROPS" val="P:\Duke\10_10\proc wavs\10_10_08.wav"/>
  <p:tag name="PPSNARRATION" val="8,506377584,P:\Duke\10_10\comp10_unit10_lecture_slides\Media.ppcx"/>
</p:tagLst>
</file>

<file path=ppt/tags/tag37.xml><?xml version="1.0" encoding="utf-8"?>
<p:tagLst xmlns:a="http://schemas.openxmlformats.org/drawingml/2006/main" xmlns:r="http://schemas.openxmlformats.org/officeDocument/2006/relationships" xmlns:p="http://schemas.openxmlformats.org/presentationml/2006/main">
  <p:tag name="PPSNARRATIONPROPS" val="P:\Duke\10_10\proc wavs\10_10_09.wav"/>
  <p:tag name="PPSNARRATION" val="9,506377584,P:\Duke\10_10\comp10_unit10_lecture_slides\Media.ppcx"/>
</p:tagLst>
</file>

<file path=ppt/tags/tag38.xml><?xml version="1.0" encoding="utf-8"?>
<p:tagLst xmlns:a="http://schemas.openxmlformats.org/drawingml/2006/main" xmlns:r="http://schemas.openxmlformats.org/officeDocument/2006/relationships" xmlns:p="http://schemas.openxmlformats.org/presentationml/2006/main">
  <p:tag name="PPSNARRATIONPROPS" val="P:\Duke\10_10\proc wavs\10_10_10.wav"/>
  <p:tag name="PPSNARRATION" val="10,506377584,P:\Duke\10_10\comp10_unit10_lecture_slides\Media.ppcx"/>
</p:tagLst>
</file>

<file path=ppt/tags/tag39.xml><?xml version="1.0" encoding="utf-8"?>
<p:tagLst xmlns:a="http://schemas.openxmlformats.org/drawingml/2006/main" xmlns:r="http://schemas.openxmlformats.org/officeDocument/2006/relationships" xmlns:p="http://schemas.openxmlformats.org/presentationml/2006/main">
  <p:tag name="PPSNARRATIONPROPS" val="P:\Duke\10_10\proc wavs\10_10_11.wav"/>
  <p:tag name="PPSNARRATION" val="11,506377584,P:\Duke\10_10\comp10_unit10_lecture_slides\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9\proc wav\10_0_05.wav"/>
  <p:tag name="PPSNARRATION" val="5,361104776,P:\Duke\Completed\10_9\10_9_Lecture_Trans\comp10_unit9_lecture_slides\Media.ppcx"/>
</p:tagLst>
</file>

<file path=ppt/tags/tag40.xml><?xml version="1.0" encoding="utf-8"?>
<p:tagLst xmlns:a="http://schemas.openxmlformats.org/drawingml/2006/main" xmlns:r="http://schemas.openxmlformats.org/officeDocument/2006/relationships" xmlns:p="http://schemas.openxmlformats.org/presentationml/2006/main">
  <p:tag name="PPSNARRATIONPROPS" val="P:\Duke\10_10\proc wavs\10_10_12.wav"/>
  <p:tag name="PPSNARRATION" val="12,506377584,P:\Duke\10_10\comp10_unit10_lecture_slides\Media.ppcx"/>
</p:tagLst>
</file>

<file path=ppt/tags/tag41.xml><?xml version="1.0" encoding="utf-8"?>
<p:tagLst xmlns:a="http://schemas.openxmlformats.org/drawingml/2006/main" xmlns:r="http://schemas.openxmlformats.org/officeDocument/2006/relationships" xmlns:p="http://schemas.openxmlformats.org/presentationml/2006/main">
  <p:tag name="PPSNARRATIONPROPS" val="P:\Duke\10_10\proc wavs\10_10_13.wav"/>
  <p:tag name="PPSNARRATION" val="13,506377584,P:\Duke\10_10\comp10_unit10_lecture_slides\Media.ppcx"/>
</p:tagLst>
</file>

<file path=ppt/tags/tag42.xml><?xml version="1.0" encoding="utf-8"?>
<p:tagLst xmlns:a="http://schemas.openxmlformats.org/drawingml/2006/main" xmlns:r="http://schemas.openxmlformats.org/officeDocument/2006/relationships" xmlns:p="http://schemas.openxmlformats.org/presentationml/2006/main">
  <p:tag name="PPSNARRATIONPROPS" val="P:\Duke\10_10\proc wavs\10_10_14.wav"/>
  <p:tag name="PPSNARRATION" val="14,506377584,P:\Duke\10_10\comp10_unit10_lecture_slides\Media.ppcx"/>
</p:tagLst>
</file>

<file path=ppt/tags/tag43.xml><?xml version="1.0" encoding="utf-8"?>
<p:tagLst xmlns:a="http://schemas.openxmlformats.org/drawingml/2006/main" xmlns:r="http://schemas.openxmlformats.org/officeDocument/2006/relationships" xmlns:p="http://schemas.openxmlformats.org/presentationml/2006/main">
  <p:tag name="PPSNARRATIONPROPS" val="P:\Duke\10_10\proc wavs\10_10_15.wav"/>
  <p:tag name="PPSNARRATION" val="15,506377584,P:\Duke\10_10\comp10_unit10_lecture_slides\Media.ppcx"/>
</p:tagLst>
</file>

<file path=ppt/tags/tag44.xml><?xml version="1.0" encoding="utf-8"?>
<p:tagLst xmlns:a="http://schemas.openxmlformats.org/drawingml/2006/main" xmlns:r="http://schemas.openxmlformats.org/officeDocument/2006/relationships" xmlns:p="http://schemas.openxmlformats.org/presentationml/2006/main">
  <p:tag name="PPSNARRATIONPROPS" val="P:\Duke\10_10\proc wavs\10_10_16.wav"/>
  <p:tag name="PPSNARRATION" val="16,506377584,P:\Duke\10_10\comp10_unit10_lecture_slides\Media.ppcx"/>
</p:tagLst>
</file>

<file path=ppt/tags/tag45.xml><?xml version="1.0" encoding="utf-8"?>
<p:tagLst xmlns:a="http://schemas.openxmlformats.org/drawingml/2006/main" xmlns:r="http://schemas.openxmlformats.org/officeDocument/2006/relationships" xmlns:p="http://schemas.openxmlformats.org/presentationml/2006/main">
  <p:tag name="PPSNARRATIONPROPS" val="P:\Duke\10_10\proc wavs\10_10_17.wav"/>
  <p:tag name="PPSNARRATION" val="17,506377584,P:\Duke\10_10\comp10_unit10_lecture_slides\Media.ppcx"/>
</p:tagLst>
</file>

<file path=ppt/tags/tag46.xml><?xml version="1.0" encoding="utf-8"?>
<p:tagLst xmlns:a="http://schemas.openxmlformats.org/drawingml/2006/main" xmlns:r="http://schemas.openxmlformats.org/officeDocument/2006/relationships" xmlns:p="http://schemas.openxmlformats.org/presentationml/2006/main">
  <p:tag name="PPSNARRATIONPROPS" val="P:\Duke\10_10\proc wavs\10_10_18.wav"/>
  <p:tag name="PPSNARRATION" val="18,506377584,P:\Duke\10_10\comp10_unit10_lecture_slides\Media.ppcx"/>
</p:tagLst>
</file>

<file path=ppt/tags/tag47.xml><?xml version="1.0" encoding="utf-8"?>
<p:tagLst xmlns:a="http://schemas.openxmlformats.org/drawingml/2006/main" xmlns:r="http://schemas.openxmlformats.org/officeDocument/2006/relationships" xmlns:p="http://schemas.openxmlformats.org/presentationml/2006/main">
  <p:tag name="PPSNARRATIONPROPS" val="P:\Duke\10_10\proc wavs\10_10_19.wav"/>
  <p:tag name="PPSNARRATION" val="19,506377584,P:\Duke\10_10\comp10_unit10_lecture_slides\Media.ppcx"/>
</p:tagLst>
</file>

<file path=ppt/tags/tag48.xml><?xml version="1.0" encoding="utf-8"?>
<p:tagLst xmlns:a="http://schemas.openxmlformats.org/drawingml/2006/main" xmlns:r="http://schemas.openxmlformats.org/officeDocument/2006/relationships" xmlns:p="http://schemas.openxmlformats.org/presentationml/2006/main">
  <p:tag name="PPSNARRATIONPROPS" val="P:\Duke\10_10\proc wavs\10_10_20.wav"/>
  <p:tag name="PPSNARRATION" val="20,506377584,P:\Duke\10_10\comp10_unit10_lecture_slides\Media.ppcx"/>
</p:tagLst>
</file>

<file path=ppt/tags/tag49.xml><?xml version="1.0" encoding="utf-8"?>
<p:tagLst xmlns:a="http://schemas.openxmlformats.org/drawingml/2006/main" xmlns:r="http://schemas.openxmlformats.org/officeDocument/2006/relationships" xmlns:p="http://schemas.openxmlformats.org/presentationml/2006/main">
  <p:tag name="PPSNARRATIONPROPS" val="P:\Duke\10_10\proc wavs\10_10_21.wav"/>
  <p:tag name="PPSNARRATION" val="21,506377584,P:\Duke\10_10\comp10_unit10_lecture_slides\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9\proc wav\10_0_06.wav"/>
  <p:tag name="PPSNARRATION" val="6,361104776,P:\Duke\Completed\10_9\10_9_Lecture_Trans\comp10_unit9_lecture_slides\Media.ppcx"/>
</p:tagLst>
</file>

<file path=ppt/tags/tag50.xml><?xml version="1.0" encoding="utf-8"?>
<p:tagLst xmlns:a="http://schemas.openxmlformats.org/drawingml/2006/main" xmlns:r="http://schemas.openxmlformats.org/officeDocument/2006/relationships" xmlns:p="http://schemas.openxmlformats.org/presentationml/2006/main">
  <p:tag name="PPSNARRATIONPROPS" val="P:\Duke\10_10\proc wavs\10_10_22.wav"/>
  <p:tag name="PPSNARRATION" val="22,506377584,P:\Duke\10_10\comp10_unit10_lecture_slides\Media.ppcx"/>
</p:tagLst>
</file>

<file path=ppt/tags/tag51.xml><?xml version="1.0" encoding="utf-8"?>
<p:tagLst xmlns:a="http://schemas.openxmlformats.org/drawingml/2006/main" xmlns:r="http://schemas.openxmlformats.org/officeDocument/2006/relationships" xmlns:p="http://schemas.openxmlformats.org/presentationml/2006/main">
  <p:tag name="PPSNARRATIONPROPS" val="P:\Duke\10_9\proc wav\10_0_32.wav"/>
  <p:tag name="PPSNARRATION" val="32,361104776,P:\Duke\Completed\10_9\10_9_Lecture_Trans\comp10_unit9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9\proc wav\10_0_07.wav"/>
  <p:tag name="PPSNARRATION" val="7,361104776,P:\Duke\Completed\10_9\10_9_Lecture_Trans\comp10_unit9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10_9\proc wav\10_0_08.wav"/>
  <p:tag name="PPSNARRATION" val="8,361104776,P:\Duke\Completed\10_9\10_9_Lecture_Trans\comp10_unit9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9\proc wav\10_0_09.wav"/>
  <p:tag name="PPSNARRATION" val="9,361104776,P:\Duke\Completed\10_9\10_9_Lecture_Trans\comp10_unit9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9\proc wav\10_0_10.wav"/>
  <p:tag name="PPSNARRATION" val="10,361104776,P:\Duke\Completed\10_9\10_9_Lecture_Trans\comp10_unit9_lecture_slides\Media.ppcx"/>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C5298374-75F2-4E64-AEF4-6A8BD260E60F}"/>
</file>

<file path=customXml/itemProps2.xml><?xml version="1.0" encoding="utf-8"?>
<ds:datastoreItem xmlns:ds="http://schemas.openxmlformats.org/officeDocument/2006/customXml" ds:itemID="{A18CEF72-528B-4D44-B8EE-57163487275D}"/>
</file>

<file path=customXml/itemProps3.xml><?xml version="1.0" encoding="utf-8"?>
<ds:datastoreItem xmlns:ds="http://schemas.openxmlformats.org/officeDocument/2006/customXml" ds:itemID="{795DF047-C103-488E-B270-1686C7BB6D6F}"/>
</file>

<file path=docProps/app.xml><?xml version="1.0" encoding="utf-8"?>
<Properties xmlns="http://schemas.openxmlformats.org/officeDocument/2006/extended-properties" xmlns:vt="http://schemas.openxmlformats.org/officeDocument/2006/docPropsVTypes">
  <TotalTime>706</TotalTime>
  <Words>9526</Words>
  <Application>Microsoft Office PowerPoint</Application>
  <PresentationFormat>Widescreen</PresentationFormat>
  <Paragraphs>681</Paragraphs>
  <Slides>52</Slides>
  <Notes>51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52</vt:i4>
      </vt:variant>
    </vt:vector>
  </HeadingPairs>
  <TitlesOfParts>
    <vt:vector size="57" baseType="lpstr">
      <vt:lpstr>Arial</vt:lpstr>
      <vt:lpstr>Calibri</vt:lpstr>
      <vt:lpstr>Calibri Light</vt:lpstr>
      <vt:lpstr>MS Mincho</vt:lpstr>
      <vt:lpstr>Office Theme</vt:lpstr>
      <vt:lpstr>Unit 11: Leading and Facilitating Change </vt:lpstr>
      <vt:lpstr>PowerPoint Presentation</vt:lpstr>
      <vt:lpstr>Objectives</vt:lpstr>
      <vt:lpstr>Topics</vt:lpstr>
      <vt:lpstr>Change Concepts</vt:lpstr>
      <vt:lpstr>Employee’s perspective</vt:lpstr>
      <vt:lpstr>Janssen’s 4-Room Apartment1</vt:lpstr>
      <vt:lpstr>Key Concept 1:</vt:lpstr>
      <vt:lpstr>Key Concept 2:</vt:lpstr>
      <vt:lpstr>Key Concept 3:</vt:lpstr>
      <vt:lpstr>Key Concept 4: </vt:lpstr>
      <vt:lpstr>Key Concept 4 Example:</vt:lpstr>
      <vt:lpstr>Key Concept 5:</vt:lpstr>
      <vt:lpstr>Key Concept 6:</vt:lpstr>
      <vt:lpstr>Key Concept 7:</vt:lpstr>
      <vt:lpstr>Thought Exercise</vt:lpstr>
      <vt:lpstr>Thought Exercise</vt:lpstr>
      <vt:lpstr>Key Concept 8: The Engagement Gap4</vt:lpstr>
      <vt:lpstr>Key Concept 9: Transparency</vt:lpstr>
      <vt:lpstr>Pulling it all together</vt:lpstr>
      <vt:lpstr>Applying All of This</vt:lpstr>
      <vt:lpstr>Facilitation “F” Plan</vt:lpstr>
      <vt:lpstr>Facilitation Plan Scenario</vt:lpstr>
      <vt:lpstr>Big F</vt:lpstr>
      <vt:lpstr>Little f for Process Inventory</vt:lpstr>
      <vt:lpstr>Little f Week 1 Agenda</vt:lpstr>
      <vt:lpstr>Little f for Process Analysis</vt:lpstr>
      <vt:lpstr>Little f Redesign</vt:lpstr>
      <vt:lpstr>Little f post-Week 1 Walkthrough</vt:lpstr>
      <vt:lpstr>Little f Leadership Briefing / Debriefing</vt:lpstr>
      <vt:lpstr>Summary</vt:lpstr>
      <vt:lpstr>Topics – Unit 10.10</vt:lpstr>
      <vt:lpstr>Common Process Changes</vt:lpstr>
      <vt:lpstr>Implementation Plan</vt:lpstr>
      <vt:lpstr>Implementation Plan Components</vt:lpstr>
      <vt:lpstr>Exercise</vt:lpstr>
      <vt:lpstr>Example Implementation Plan</vt:lpstr>
      <vt:lpstr>Example Implementation Plan (cont)</vt:lpstr>
      <vt:lpstr>Example Implementation Plan (cont)</vt:lpstr>
      <vt:lpstr>Example Implementation Plan (cont)</vt:lpstr>
      <vt:lpstr>Example Implementation Plan (cont)</vt:lpstr>
      <vt:lpstr>Example Implementation Plan (cont)</vt:lpstr>
      <vt:lpstr>Communication of an Implementation Plan</vt:lpstr>
      <vt:lpstr>What People Need to Know</vt:lpstr>
      <vt:lpstr>Job Aids</vt:lpstr>
      <vt:lpstr>Training</vt:lpstr>
      <vt:lpstr>Be Present</vt:lpstr>
      <vt:lpstr>Process Implementation Problems</vt:lpstr>
      <vt:lpstr>Exercise</vt:lpstr>
      <vt:lpstr>Review of Exercise</vt:lpstr>
      <vt:lpstr>Evaluation</vt:lpstr>
      <vt:lpstr>References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Yet Another Workflow Language (YAWL)</dc:title>
  <dc:creator>ASUS1</dc:creator>
  <cp:lastModifiedBy>Hossain Shahriar</cp:lastModifiedBy>
  <cp:revision>44</cp:revision>
  <dcterms:created xsi:type="dcterms:W3CDTF">2017-08-30T15:12:37Z</dcterms:created>
  <dcterms:modified xsi:type="dcterms:W3CDTF">2020-12-14T01:15:36Z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