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7.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7.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88" r:id="rId4"/>
    <p:sldId id="306" r:id="rId5"/>
    <p:sldId id="313" r:id="rId6"/>
    <p:sldId id="314" r:id="rId7"/>
    <p:sldId id="315" r:id="rId8"/>
    <p:sldId id="316" r:id="rId9"/>
    <p:sldId id="317" r:id="rId10"/>
    <p:sldId id="312" r:id="rId11"/>
    <p:sldId id="289" r:id="rId12"/>
    <p:sldId id="290" r:id="rId13"/>
    <p:sldId id="291" r:id="rId14"/>
    <p:sldId id="292" r:id="rId15"/>
    <p:sldId id="293" r:id="rId16"/>
    <p:sldId id="294" r:id="rId17"/>
    <p:sldId id="295" r:id="rId18"/>
    <p:sldId id="318" r:id="rId19"/>
    <p:sldId id="296" r:id="rId20"/>
    <p:sldId id="319" r:id="rId21"/>
    <p:sldId id="297" r:id="rId22"/>
    <p:sldId id="298" r:id="rId23"/>
    <p:sldId id="299" r:id="rId24"/>
    <p:sldId id="300" r:id="rId25"/>
    <p:sldId id="301" r:id="rId26"/>
    <p:sldId id="302" r:id="rId27"/>
    <p:sldId id="303" r:id="rId28"/>
    <p:sldId id="304" r:id="rId29"/>
    <p:sldId id="305" r:id="rId30"/>
    <p:sldId id="258"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63420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547471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4053994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E0A98D-61AC-469E-BBF4-AF65E6B1AD99}"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053004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E0A98D-61AC-469E-BBF4-AF65E6B1AD99}" type="datetimeFigureOut">
              <a:rPr lang="en-US" smtClean="0"/>
              <a:t>9/6/2017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31539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E0A98D-61AC-469E-BBF4-AF65E6B1AD99}"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624845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E0A98D-61AC-469E-BBF4-AF65E6B1AD99}" type="datetimeFigureOut">
              <a:rPr lang="en-US" smtClean="0"/>
              <a:t>9/6/2017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242830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E0A98D-61AC-469E-BBF4-AF65E6B1AD99}" type="datetimeFigureOut">
              <a:rPr lang="en-US" smtClean="0"/>
              <a:t>9/6/2017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921914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E0A98D-61AC-469E-BBF4-AF65E6B1AD99}" type="datetimeFigureOut">
              <a:rPr lang="en-US" smtClean="0"/>
              <a:t>9/6/2017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270177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3088857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E0A98D-61AC-469E-BBF4-AF65E6B1AD99}" type="datetimeFigureOut">
              <a:rPr lang="en-US" smtClean="0"/>
              <a:t>9/6/2017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F747DA7-290F-486C-A2E7-9B52C60ADD7E}" type="slidenum">
              <a:rPr lang="en-US" smtClean="0"/>
              <a:t>‹#›</a:t>
            </a:fld>
            <a:endParaRPr lang="en-US"/>
          </a:p>
        </p:txBody>
      </p:sp>
    </p:spTree>
    <p:extLst>
      <p:ext uri="{BB962C8B-B14F-4D97-AF65-F5344CB8AC3E}">
        <p14:creationId xmlns:p14="http://schemas.microsoft.com/office/powerpoint/2010/main" val="1926911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E0A98D-61AC-469E-BBF4-AF65E6B1AD99}" type="datetimeFigureOut">
              <a:rPr lang="en-US" smtClean="0"/>
              <a:t>9/6/2017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747DA7-290F-486C-A2E7-9B52C60ADD7E}" type="slidenum">
              <a:rPr lang="en-US" smtClean="0"/>
              <a:t>‹#›</a:t>
            </a:fld>
            <a:endParaRPr lang="en-US"/>
          </a:p>
        </p:txBody>
      </p:sp>
    </p:spTree>
    <p:extLst>
      <p:ext uri="{BB962C8B-B14F-4D97-AF65-F5344CB8AC3E}">
        <p14:creationId xmlns:p14="http://schemas.microsoft.com/office/powerpoint/2010/main" val="27196738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ehrscience.com/forum-2/clinical-workflow-1/"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tmp"/><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tmp"/><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8.tmp"/><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tmp"/><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tmp"/><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tmp"/><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tmp"/><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hyperlink" Target="http://www.pneditor.or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t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tmp"/><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Unit 4: Workflow Patterns</a:t>
            </a:r>
            <a:endParaRPr lang="en-US" dirty="0"/>
          </a:p>
        </p:txBody>
      </p:sp>
      <p:sp>
        <p:nvSpPr>
          <p:cNvPr id="3" name="Subtitle 2"/>
          <p:cNvSpPr>
            <a:spLocks noGrp="1"/>
          </p:cNvSpPr>
          <p:nvPr>
            <p:ph type="subTitle" idx="1"/>
          </p:nvPr>
        </p:nvSpPr>
        <p:spPr>
          <a:xfrm>
            <a:off x="1524000" y="4229835"/>
            <a:ext cx="9144000" cy="1655762"/>
          </a:xfrm>
        </p:spPr>
        <p:txBody>
          <a:bodyPr/>
          <a:lstStyle/>
          <a:p>
            <a:r>
              <a:rPr lang="en-US" dirty="0" smtClean="0"/>
              <a:t>Slides compiled by Dr. </a:t>
            </a:r>
            <a:r>
              <a:rPr lang="en-US" dirty="0" err="1" smtClean="0"/>
              <a:t>Shahriar</a:t>
            </a:r>
            <a:endParaRPr lang="en-US" dirty="0"/>
          </a:p>
        </p:txBody>
      </p:sp>
    </p:spTree>
    <p:extLst>
      <p:ext uri="{BB962C8B-B14F-4D97-AF65-F5344CB8AC3E}">
        <p14:creationId xmlns:p14="http://schemas.microsoft.com/office/powerpoint/2010/main" val="1489709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Basic Control Flow Patterns</a:t>
            </a:r>
          </a:p>
        </p:txBody>
      </p:sp>
      <p:sp>
        <p:nvSpPr>
          <p:cNvPr id="3" name="Content Placeholder 2"/>
          <p:cNvSpPr>
            <a:spLocks noGrp="1"/>
          </p:cNvSpPr>
          <p:nvPr>
            <p:ph idx="1"/>
          </p:nvPr>
        </p:nvSpPr>
        <p:spPr/>
        <p:txBody>
          <a:bodyPr>
            <a:normAutofit/>
          </a:bodyPr>
          <a:lstStyle/>
          <a:p>
            <a:r>
              <a:rPr lang="en-US" dirty="0"/>
              <a:t>This class of pattern captures elementary aspects of process control and are similar to the definitions of these concepts initially proposed by the Workflow Management Coalition (</a:t>
            </a:r>
            <a:r>
              <a:rPr lang="en-US" dirty="0" err="1"/>
              <a:t>WfMC</a:t>
            </a:r>
            <a:r>
              <a:rPr lang="en-US" dirty="0" smtClean="0"/>
              <a:t>)</a:t>
            </a:r>
          </a:p>
          <a:p>
            <a:pPr lvl="1"/>
            <a:r>
              <a:rPr lang="en-US" dirty="0" smtClean="0"/>
              <a:t>1. Sequence</a:t>
            </a:r>
          </a:p>
          <a:p>
            <a:pPr lvl="1"/>
            <a:r>
              <a:rPr lang="en-US" dirty="0" smtClean="0"/>
              <a:t>2. Parallel Split</a:t>
            </a:r>
          </a:p>
          <a:p>
            <a:pPr lvl="1"/>
            <a:r>
              <a:rPr lang="en-US" dirty="0" smtClean="0"/>
              <a:t>3. Synchronization</a:t>
            </a:r>
          </a:p>
          <a:p>
            <a:pPr lvl="1"/>
            <a:r>
              <a:rPr lang="en-US" dirty="0" smtClean="0"/>
              <a:t>4. Exclusive Choice</a:t>
            </a:r>
          </a:p>
          <a:p>
            <a:pPr lvl="1"/>
            <a:r>
              <a:rPr lang="en-US" dirty="0" smtClean="0"/>
              <a:t>5. Simple Merge</a:t>
            </a:r>
            <a:endParaRPr lang="en-US" dirty="0"/>
          </a:p>
        </p:txBody>
      </p:sp>
    </p:spTree>
    <p:extLst>
      <p:ext uri="{BB962C8B-B14F-4D97-AF65-F5344CB8AC3E}">
        <p14:creationId xmlns:p14="http://schemas.microsoft.com/office/powerpoint/2010/main" val="12493228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Basic Patterns</a:t>
            </a:r>
          </a:p>
        </p:txBody>
      </p:sp>
      <p:sp>
        <p:nvSpPr>
          <p:cNvPr id="3" name="Content Placeholder 2"/>
          <p:cNvSpPr>
            <a:spLocks noGrp="1"/>
          </p:cNvSpPr>
          <p:nvPr>
            <p:ph idx="1"/>
          </p:nvPr>
        </p:nvSpPr>
        <p:spPr/>
        <p:txBody>
          <a:bodyPr>
            <a:normAutofit fontScale="92500" lnSpcReduction="10000"/>
          </a:bodyPr>
          <a:lstStyle/>
          <a:p>
            <a:r>
              <a:rPr lang="en-US" b="1" i="1" dirty="0"/>
              <a:t>Sequence</a:t>
            </a:r>
            <a:r>
              <a:rPr lang="en-US" dirty="0"/>
              <a:t/>
            </a:r>
            <a:br>
              <a:rPr lang="en-US" dirty="0"/>
            </a:br>
            <a:r>
              <a:rPr lang="en-US" dirty="0"/>
              <a:t>This is a simple series of tasks.   </a:t>
            </a:r>
            <a:endParaRPr lang="en-US" dirty="0" smtClean="0"/>
          </a:p>
          <a:p>
            <a:r>
              <a:rPr lang="en-US" dirty="0" smtClean="0"/>
              <a:t>For </a:t>
            </a:r>
            <a:r>
              <a:rPr lang="en-US" dirty="0"/>
              <a:t>example, a patient visit might consist of the sequence:  waiting-&gt;check-in-&gt; medical-assistant-&gt;vital-signs-&gt;doctor</a:t>
            </a:r>
            <a:r>
              <a:rPr lang="en-US" dirty="0" smtClean="0"/>
              <a:t>.</a:t>
            </a:r>
          </a:p>
          <a:p>
            <a:endParaRPr lang="en-US" dirty="0"/>
          </a:p>
          <a:p>
            <a:r>
              <a:rPr lang="en-US" b="1" i="1" dirty="0"/>
              <a:t>Parallel Split (AND-Split)</a:t>
            </a:r>
            <a:r>
              <a:rPr lang="en-US" dirty="0"/>
              <a:t/>
            </a:r>
            <a:br>
              <a:rPr lang="en-US" dirty="0"/>
            </a:br>
            <a:r>
              <a:rPr lang="en-US" dirty="0"/>
              <a:t>A parallel split describes a situation in which a task gives rise to two or more additional tasks that run  concurrently and  independently of one another.</a:t>
            </a:r>
          </a:p>
          <a:p>
            <a:r>
              <a:rPr lang="en-US" dirty="0"/>
              <a:t>Example: When a patient arrives in an ER with trauma, the tasks check-vitals, establish-airway, and insert-IV are attempted concurrently.</a:t>
            </a:r>
          </a:p>
        </p:txBody>
      </p:sp>
    </p:spTree>
    <p:extLst>
      <p:ext uri="{BB962C8B-B14F-4D97-AF65-F5344CB8AC3E}">
        <p14:creationId xmlns:p14="http://schemas.microsoft.com/office/powerpoint/2010/main" val="2997060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Basic Patterns</a:t>
            </a:r>
          </a:p>
        </p:txBody>
      </p:sp>
      <p:sp>
        <p:nvSpPr>
          <p:cNvPr id="3" name="Content Placeholder 2"/>
          <p:cNvSpPr>
            <a:spLocks noGrp="1"/>
          </p:cNvSpPr>
          <p:nvPr>
            <p:ph idx="1"/>
          </p:nvPr>
        </p:nvSpPr>
        <p:spPr/>
        <p:txBody>
          <a:bodyPr>
            <a:normAutofit/>
          </a:bodyPr>
          <a:lstStyle/>
          <a:p>
            <a:r>
              <a:rPr lang="en-US" b="1" i="1" dirty="0"/>
              <a:t>Synchronization (AND-Join)</a:t>
            </a:r>
            <a:r>
              <a:rPr lang="en-US" dirty="0"/>
              <a:t/>
            </a:r>
            <a:br>
              <a:rPr lang="en-US" dirty="0"/>
            </a:br>
            <a:r>
              <a:rPr lang="en-US" dirty="0"/>
              <a:t>Synchronization is sort of the inverse of  a Parallel Split (PS).  It converges all task pathways from a PS and unites them into a single thread prior to moving forward to the next task in the workflow.</a:t>
            </a:r>
          </a:p>
          <a:p>
            <a:r>
              <a:rPr lang="en-US" dirty="0"/>
              <a:t>Example</a:t>
            </a:r>
            <a:r>
              <a:rPr lang="en-US" i="1" dirty="0"/>
              <a:t>:</a:t>
            </a:r>
            <a:r>
              <a:rPr lang="en-US" dirty="0"/>
              <a:t> Using the ER scenario above, an example of synchronization would be requiring that all assessment/stabilization tasks (check-vitals, establish-airway, and insert-IV) be completed before the obtain-X-Ray task is initiated.</a:t>
            </a:r>
          </a:p>
        </p:txBody>
      </p:sp>
    </p:spTree>
    <p:extLst>
      <p:ext uri="{BB962C8B-B14F-4D97-AF65-F5344CB8AC3E}">
        <p14:creationId xmlns:p14="http://schemas.microsoft.com/office/powerpoint/2010/main" val="2917336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Basic Patterns</a:t>
            </a:r>
          </a:p>
        </p:txBody>
      </p:sp>
      <p:sp>
        <p:nvSpPr>
          <p:cNvPr id="3" name="Content Placeholder 2"/>
          <p:cNvSpPr>
            <a:spLocks noGrp="1"/>
          </p:cNvSpPr>
          <p:nvPr>
            <p:ph idx="1"/>
          </p:nvPr>
        </p:nvSpPr>
        <p:spPr/>
        <p:txBody>
          <a:bodyPr>
            <a:normAutofit lnSpcReduction="10000"/>
          </a:bodyPr>
          <a:lstStyle/>
          <a:p>
            <a:r>
              <a:rPr lang="en-US" b="1" i="1" dirty="0"/>
              <a:t>Exclusive Choice (XOR-Split)</a:t>
            </a:r>
            <a:r>
              <a:rPr lang="en-US" dirty="0"/>
              <a:t/>
            </a:r>
            <a:br>
              <a:rPr lang="en-US" dirty="0"/>
            </a:br>
            <a:r>
              <a:rPr lang="en-US" dirty="0"/>
              <a:t>Exclusive choice refers to a situation in which a task execution path splits into two or more paths representing mutually-exclusive choices.  Once a path is chosen, competing paths do not continue.      Data required for the choice may come from another software component or directly from a user. In the example below, the user supplies the needed information.</a:t>
            </a:r>
          </a:p>
          <a:p>
            <a:r>
              <a:rPr lang="en-US" dirty="0"/>
              <a:t>Example: When the select-medication task is run, a provider may choose as an administration route either oral or IV, but not both.   Depending on the route selected, either the select-pill-or-capsule or select-IV-fluid task will run next.</a:t>
            </a:r>
          </a:p>
        </p:txBody>
      </p:sp>
    </p:spTree>
    <p:extLst>
      <p:ext uri="{BB962C8B-B14F-4D97-AF65-F5344CB8AC3E}">
        <p14:creationId xmlns:p14="http://schemas.microsoft.com/office/powerpoint/2010/main" val="13043561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Basic Patterns</a:t>
            </a:r>
          </a:p>
        </p:txBody>
      </p:sp>
      <p:sp>
        <p:nvSpPr>
          <p:cNvPr id="3" name="Content Placeholder 2"/>
          <p:cNvSpPr>
            <a:spLocks noGrp="1"/>
          </p:cNvSpPr>
          <p:nvPr>
            <p:ph idx="1"/>
          </p:nvPr>
        </p:nvSpPr>
        <p:spPr/>
        <p:txBody>
          <a:bodyPr>
            <a:normAutofit/>
          </a:bodyPr>
          <a:lstStyle/>
          <a:p>
            <a:r>
              <a:rPr lang="en-US" b="1" i="1" dirty="0"/>
              <a:t>Simple Merge (XOR-Join)</a:t>
            </a:r>
            <a:r>
              <a:rPr lang="en-US" dirty="0"/>
              <a:t/>
            </a:r>
            <a:br>
              <a:rPr lang="en-US" dirty="0"/>
            </a:br>
            <a:r>
              <a:rPr lang="en-US" dirty="0"/>
              <a:t>A simple merge joins two or more task execution paths.  Significantly, any of the incoming paths, when it reaches the join juncture, will move execution forward to the next task in the workflow.  Other incoming paths are ignored.</a:t>
            </a:r>
          </a:p>
          <a:p>
            <a:r>
              <a:rPr lang="en-US" dirty="0"/>
              <a:t>Example: On checking in for a primary care visit, billing options are insurance or self-pay.  Once an option is selected, registration  proceeds.</a:t>
            </a:r>
          </a:p>
        </p:txBody>
      </p:sp>
    </p:spTree>
    <p:extLst>
      <p:ext uri="{BB962C8B-B14F-4D97-AF65-F5344CB8AC3E}">
        <p14:creationId xmlns:p14="http://schemas.microsoft.com/office/powerpoint/2010/main" val="1752784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Advanced Branching and Synchronization Patterns</a:t>
            </a:r>
          </a:p>
        </p:txBody>
      </p:sp>
      <p:sp>
        <p:nvSpPr>
          <p:cNvPr id="3" name="Content Placeholder 2"/>
          <p:cNvSpPr>
            <a:spLocks noGrp="1"/>
          </p:cNvSpPr>
          <p:nvPr>
            <p:ph idx="1"/>
          </p:nvPr>
        </p:nvSpPr>
        <p:spPr/>
        <p:txBody>
          <a:bodyPr>
            <a:normAutofit fontScale="85000" lnSpcReduction="10000"/>
          </a:bodyPr>
          <a:lstStyle/>
          <a:p>
            <a:r>
              <a:rPr lang="en-US" b="1" i="1" dirty="0"/>
              <a:t>Multi-Choice (MC) (OR-split)</a:t>
            </a:r>
            <a:r>
              <a:rPr lang="en-US" dirty="0"/>
              <a:t/>
            </a:r>
            <a:br>
              <a:rPr lang="en-US" dirty="0"/>
            </a:br>
            <a:r>
              <a:rPr lang="en-US" dirty="0"/>
              <a:t>A multi-choice is a type of split in which multiple task execution paths are initiated simultaneously.     The paths run concurrently; however, unlike the Parallel Split (which is designed to launch ALL outgoing paths automatically), MC launches paths based on data available to the task at the time.   It differs from the </a:t>
            </a:r>
            <a:r>
              <a:rPr lang="en-US" i="1" dirty="0"/>
              <a:t>Exclusive Choice</a:t>
            </a:r>
            <a:r>
              <a:rPr lang="en-US" dirty="0"/>
              <a:t> pattern in that more than one path may be activated by the user (i.e., choices are not mutually exclusive).</a:t>
            </a:r>
          </a:p>
          <a:p>
            <a:r>
              <a:rPr lang="en-US" dirty="0"/>
              <a:t>Example:  Consider the case of a patient newly diagnosed with Type II DM.   A care protocol based on a Parallel Split pattern might require that, along with various assessments, appointments with a nephrologist and an ophthalmologist must be made as soon as the diagnosis is confirmed.  Conversely, in an MC pattern version, referrals would be ordered only if certain conditions were true (e.g., refer only after 24-hour urine results are available; refer only if no ophthalmologic exam within the last 12 months).</a:t>
            </a:r>
          </a:p>
        </p:txBody>
      </p:sp>
    </p:spTree>
    <p:extLst>
      <p:ext uri="{BB962C8B-B14F-4D97-AF65-F5344CB8AC3E}">
        <p14:creationId xmlns:p14="http://schemas.microsoft.com/office/powerpoint/2010/main" val="37905313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Advanced Branching and Synchronization Patterns</a:t>
            </a:r>
          </a:p>
        </p:txBody>
      </p:sp>
      <p:sp>
        <p:nvSpPr>
          <p:cNvPr id="3" name="Content Placeholder 2"/>
          <p:cNvSpPr>
            <a:spLocks noGrp="1"/>
          </p:cNvSpPr>
          <p:nvPr>
            <p:ph idx="1"/>
          </p:nvPr>
        </p:nvSpPr>
        <p:spPr/>
        <p:txBody>
          <a:bodyPr>
            <a:normAutofit lnSpcReduction="10000"/>
          </a:bodyPr>
          <a:lstStyle/>
          <a:p>
            <a:r>
              <a:rPr lang="en-US" b="1" i="1" dirty="0"/>
              <a:t>Structured Synchronizing Merge (SSM)</a:t>
            </a:r>
            <a:r>
              <a:rPr lang="en-US" dirty="0"/>
              <a:t/>
            </a:r>
            <a:br>
              <a:rPr lang="en-US" dirty="0"/>
            </a:br>
            <a:r>
              <a:rPr lang="en-US" dirty="0"/>
              <a:t>This pattern is basically the inverse of a Multi-Choice.  Using the above example, the SSM would allow the next task in the care protocol sequence, Calculate-Health-Risk-Score, to move forward </a:t>
            </a:r>
            <a:r>
              <a:rPr lang="en-US" i="1" dirty="0"/>
              <a:t>only </a:t>
            </a:r>
            <a:r>
              <a:rPr lang="en-US" dirty="0"/>
              <a:t>after the results for all assessments and the two appointments are available.  In this way, it synchronizes all incoming paths into a single task execution path before allowing a process to move forward.</a:t>
            </a:r>
          </a:p>
          <a:p>
            <a:r>
              <a:rPr lang="en-US" dirty="0"/>
              <a:t>In the next post, we will look at graphical representations of the above patterns and demonstrate how to apply them when conducting an analysis.  In the meantime, stop by the </a:t>
            </a:r>
            <a:r>
              <a:rPr lang="en-US" u="sng" dirty="0">
                <a:hlinkClick r:id="rId2"/>
              </a:rPr>
              <a:t>forum</a:t>
            </a:r>
            <a:r>
              <a:rPr lang="en-US" dirty="0"/>
              <a:t> and let me know what you think of this series thus far.</a:t>
            </a:r>
          </a:p>
        </p:txBody>
      </p:sp>
    </p:spTree>
    <p:extLst>
      <p:ext uri="{BB962C8B-B14F-4D97-AF65-F5344CB8AC3E}">
        <p14:creationId xmlns:p14="http://schemas.microsoft.com/office/powerpoint/2010/main" val="4273499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net</a:t>
            </a:r>
          </a:p>
        </p:txBody>
      </p:sp>
      <p:sp>
        <p:nvSpPr>
          <p:cNvPr id="3" name="Content Placeholder 2"/>
          <p:cNvSpPr>
            <a:spLocks noGrp="1"/>
          </p:cNvSpPr>
          <p:nvPr>
            <p:ph idx="1"/>
          </p:nvPr>
        </p:nvSpPr>
        <p:spPr>
          <a:xfrm>
            <a:off x="838200" y="1187355"/>
            <a:ext cx="10515600" cy="5131558"/>
          </a:xfrm>
        </p:spPr>
        <p:txBody>
          <a:bodyPr>
            <a:normAutofit/>
          </a:bodyPr>
          <a:lstStyle/>
          <a:p>
            <a:r>
              <a:rPr lang="en-US" sz="2400" dirty="0"/>
              <a:t>Petri net diagrams are comprised of four simple components: places, transitions, arcs, and tokens.   </a:t>
            </a:r>
            <a:endParaRPr lang="en-US" sz="2400" dirty="0" smtClean="0"/>
          </a:p>
          <a:p>
            <a:r>
              <a:rPr lang="en-US" sz="2400" i="1" dirty="0" smtClean="0"/>
              <a:t>Places</a:t>
            </a:r>
            <a:r>
              <a:rPr lang="en-US" sz="2400" dirty="0"/>
              <a:t> are equivalent to states and are represented as circles.   Moving from one state to another requires going through a transition (represented by a square</a:t>
            </a:r>
            <a:r>
              <a:rPr lang="en-US" sz="2400" dirty="0" smtClean="0"/>
              <a:t>).</a:t>
            </a:r>
          </a:p>
          <a:p>
            <a:r>
              <a:rPr lang="en-US" sz="2400" dirty="0" smtClean="0"/>
              <a:t>Finally</a:t>
            </a:r>
            <a:r>
              <a:rPr lang="en-US" sz="2400" dirty="0"/>
              <a:t>, arcs (arrows) connect places to transitions and vice versa.  Places are never connected directly to another place without an intervening transition; likewise, transitions must have intervening places. </a:t>
            </a:r>
            <a:endParaRPr lang="en-US" sz="2400" dirty="0" smtClean="0"/>
          </a:p>
          <a:p>
            <a:endParaRPr lang="en-US" sz="2400" dirty="0"/>
          </a:p>
          <a:p>
            <a:endParaRPr lang="en-US" sz="2400" dirty="0" smtClean="0"/>
          </a:p>
          <a:p>
            <a:endParaRPr lang="en-US" sz="2400" dirty="0"/>
          </a:p>
          <a:p>
            <a:r>
              <a:rPr lang="en-US" sz="2400" dirty="0"/>
              <a:t>There are two places (place, place2), two arcs, and one transition.</a:t>
            </a:r>
          </a:p>
          <a:p>
            <a:r>
              <a:rPr lang="en-US" sz="2400" dirty="0" smtClean="0"/>
              <a:t> </a:t>
            </a:r>
          </a:p>
          <a:p>
            <a:endParaRPr lang="en-US" sz="2400" dirty="0"/>
          </a:p>
          <a:p>
            <a:endParaRPr lang="en-US" sz="2400" dirty="0" smtClean="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43314" y="4203510"/>
            <a:ext cx="2305372" cy="1185121"/>
          </a:xfrm>
          <a:prstGeom prst="rect">
            <a:avLst/>
          </a:prstGeom>
        </p:spPr>
      </p:pic>
    </p:spTree>
    <p:extLst>
      <p:ext uri="{BB962C8B-B14F-4D97-AF65-F5344CB8AC3E}">
        <p14:creationId xmlns:p14="http://schemas.microsoft.com/office/powerpoint/2010/main" val="40514345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net</a:t>
            </a:r>
          </a:p>
        </p:txBody>
      </p:sp>
      <p:sp>
        <p:nvSpPr>
          <p:cNvPr id="3" name="Content Placeholder 2"/>
          <p:cNvSpPr>
            <a:spLocks noGrp="1"/>
          </p:cNvSpPr>
          <p:nvPr>
            <p:ph idx="1"/>
          </p:nvPr>
        </p:nvSpPr>
        <p:spPr>
          <a:xfrm>
            <a:off x="838200" y="1187355"/>
            <a:ext cx="10515600" cy="5131558"/>
          </a:xfrm>
        </p:spPr>
        <p:txBody>
          <a:bodyPr>
            <a:normAutofit/>
          </a:bodyPr>
          <a:lstStyle/>
          <a:p>
            <a:r>
              <a:rPr lang="en-US" sz="2400" dirty="0" smtClean="0"/>
              <a:t>Places </a:t>
            </a:r>
            <a:r>
              <a:rPr lang="en-US" sz="2400" dirty="0"/>
              <a:t>may represent states, conditions, or perhaps locations. </a:t>
            </a:r>
            <a:endParaRPr lang="en-US" sz="2400" dirty="0" smtClean="0"/>
          </a:p>
          <a:p>
            <a:r>
              <a:rPr lang="en-US" sz="2400" dirty="0" smtClean="0"/>
              <a:t>For </a:t>
            </a:r>
            <a:r>
              <a:rPr lang="en-US" sz="2400" dirty="0"/>
              <a:t>example, we could model the fact that a patient is sitting in the waiting room as a place titled </a:t>
            </a:r>
            <a:r>
              <a:rPr lang="en-US" sz="2400" b="1" dirty="0" smtClean="0"/>
              <a:t>waiting </a:t>
            </a:r>
            <a:r>
              <a:rPr lang="en-US" sz="2400" dirty="0" smtClean="0"/>
              <a:t>transitions </a:t>
            </a:r>
            <a:r>
              <a:rPr lang="en-US" sz="2400" dirty="0"/>
              <a:t>represent actions, tasks, interventions, etc.  </a:t>
            </a:r>
            <a:endParaRPr lang="en-US" sz="2400" dirty="0" smtClean="0"/>
          </a:p>
          <a:p>
            <a:r>
              <a:rPr lang="en-US" sz="2400" dirty="0" smtClean="0"/>
              <a:t>With </a:t>
            </a:r>
            <a:r>
              <a:rPr lang="en-US" sz="2400" dirty="0"/>
              <a:t>this in mind, we could represent the process of checking in as a transition called </a:t>
            </a:r>
            <a:r>
              <a:rPr lang="en-US" sz="2400" b="1" dirty="0"/>
              <a:t>check-in</a:t>
            </a:r>
            <a:r>
              <a:rPr lang="en-US" sz="2400" dirty="0" smtClean="0"/>
              <a:t>.</a:t>
            </a:r>
          </a:p>
          <a:p>
            <a:endParaRPr lang="en-US" sz="2400" dirty="0"/>
          </a:p>
          <a:p>
            <a:endParaRPr lang="en-US" sz="2400" dirty="0" smtClean="0"/>
          </a:p>
          <a:p>
            <a:endParaRPr lang="en-US" sz="2400" dirty="0"/>
          </a:p>
          <a:p>
            <a:endParaRPr lang="en-US" sz="2400" dirty="0" smtClean="0"/>
          </a:p>
          <a:p>
            <a:r>
              <a:rPr lang="en-US" sz="2400" dirty="0"/>
              <a:t>Note the three tokens in the place </a:t>
            </a:r>
            <a:r>
              <a:rPr lang="en-US" sz="2400" b="1" dirty="0"/>
              <a:t>waiting</a:t>
            </a:r>
            <a:r>
              <a:rPr lang="en-US" sz="2400" dirty="0"/>
              <a:t>.  They indicate that three patients are waiting.</a:t>
            </a:r>
          </a:p>
          <a:p>
            <a:endParaRPr lang="en-US" sz="2400" dirty="0" smtClean="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05627" y="3302759"/>
            <a:ext cx="3580746" cy="1545876"/>
          </a:xfrm>
          <a:prstGeom prst="rect">
            <a:avLst/>
          </a:prstGeom>
        </p:spPr>
      </p:pic>
    </p:spTree>
    <p:extLst>
      <p:ext uri="{BB962C8B-B14F-4D97-AF65-F5344CB8AC3E}">
        <p14:creationId xmlns:p14="http://schemas.microsoft.com/office/powerpoint/2010/main" val="5002670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a:t>
            </a:r>
            <a:r>
              <a:rPr lang="en-US" b="1" dirty="0" smtClean="0"/>
              <a:t>net - </a:t>
            </a:r>
            <a:r>
              <a:rPr lang="en-US" b="1" dirty="0"/>
              <a:t>Basic Patterns</a:t>
            </a:r>
          </a:p>
        </p:txBody>
      </p:sp>
      <p:sp>
        <p:nvSpPr>
          <p:cNvPr id="3" name="Content Placeholder 2"/>
          <p:cNvSpPr>
            <a:spLocks noGrp="1"/>
          </p:cNvSpPr>
          <p:nvPr>
            <p:ph idx="1"/>
          </p:nvPr>
        </p:nvSpPr>
        <p:spPr>
          <a:xfrm>
            <a:off x="838200" y="1255593"/>
            <a:ext cx="10515600" cy="5063319"/>
          </a:xfrm>
        </p:spPr>
        <p:txBody>
          <a:bodyPr>
            <a:normAutofit/>
          </a:bodyPr>
          <a:lstStyle/>
          <a:p>
            <a:r>
              <a:rPr lang="en-US" sz="2400" dirty="0"/>
              <a:t>let’s look at Petri net representations of the seven patterns we have discussed thus </a:t>
            </a:r>
            <a:r>
              <a:rPr lang="en-US" sz="2400" dirty="0" smtClean="0"/>
              <a:t>far</a:t>
            </a:r>
          </a:p>
          <a:p>
            <a:r>
              <a:rPr lang="en-US" sz="2400" b="1" i="1" dirty="0"/>
              <a:t>Sequence</a:t>
            </a:r>
            <a:r>
              <a:rPr lang="en-US" sz="2400" dirty="0"/>
              <a:t/>
            </a:r>
            <a:br>
              <a:rPr lang="en-US" sz="2400" dirty="0"/>
            </a:br>
            <a:r>
              <a:rPr lang="en-US" sz="2400" dirty="0"/>
              <a:t>This is a simple series of tasks and states</a:t>
            </a:r>
            <a:r>
              <a:rPr lang="en-US" sz="2400" dirty="0" smtClean="0"/>
              <a:t>.</a:t>
            </a:r>
            <a:endParaRPr lang="en-US" sz="2400" dirty="0" smtClean="0"/>
          </a:p>
        </p:txBody>
      </p:sp>
      <p:pic>
        <p:nvPicPr>
          <p:cNvPr id="6" name="Picture 5"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62775" y="3377347"/>
            <a:ext cx="6915538" cy="1467607"/>
          </a:xfrm>
          <a:prstGeom prst="rect">
            <a:avLst/>
          </a:prstGeom>
        </p:spPr>
      </p:pic>
    </p:spTree>
    <p:extLst>
      <p:ext uri="{BB962C8B-B14F-4D97-AF65-F5344CB8AC3E}">
        <p14:creationId xmlns:p14="http://schemas.microsoft.com/office/powerpoint/2010/main" val="6913737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r>
              <a:rPr lang="en-US" dirty="0" smtClean="0"/>
              <a:t>Understand workflow patterns </a:t>
            </a:r>
          </a:p>
          <a:p>
            <a:r>
              <a:rPr lang="en-US" dirty="0" smtClean="0"/>
              <a:t>Relate </a:t>
            </a:r>
            <a:r>
              <a:rPr lang="en-US" dirty="0" smtClean="0"/>
              <a:t>clinical activities with workflow patterns</a:t>
            </a:r>
          </a:p>
          <a:p>
            <a:r>
              <a:rPr lang="en-US" dirty="0" smtClean="0"/>
              <a:t>Use </a:t>
            </a:r>
            <a:r>
              <a:rPr lang="en-US" dirty="0" err="1" smtClean="0"/>
              <a:t>Petrinet</a:t>
            </a:r>
            <a:r>
              <a:rPr lang="en-US" dirty="0" smtClean="0"/>
              <a:t> editor tool to develop workflow</a:t>
            </a:r>
            <a:endParaRPr lang="en-US" dirty="0"/>
          </a:p>
        </p:txBody>
      </p:sp>
    </p:spTree>
    <p:extLst>
      <p:ext uri="{BB962C8B-B14F-4D97-AF65-F5344CB8AC3E}">
        <p14:creationId xmlns:p14="http://schemas.microsoft.com/office/powerpoint/2010/main" val="22624066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a:t>
            </a:r>
            <a:r>
              <a:rPr lang="en-US" b="1" dirty="0" smtClean="0"/>
              <a:t>net - </a:t>
            </a:r>
            <a:r>
              <a:rPr lang="en-US" b="1" dirty="0"/>
              <a:t>Basic Patterns</a:t>
            </a:r>
          </a:p>
        </p:txBody>
      </p:sp>
      <p:sp>
        <p:nvSpPr>
          <p:cNvPr id="3" name="Content Placeholder 2"/>
          <p:cNvSpPr>
            <a:spLocks noGrp="1"/>
          </p:cNvSpPr>
          <p:nvPr>
            <p:ph idx="1"/>
          </p:nvPr>
        </p:nvSpPr>
        <p:spPr>
          <a:xfrm>
            <a:off x="838200" y="1255593"/>
            <a:ext cx="10515600" cy="5063319"/>
          </a:xfrm>
        </p:spPr>
        <p:txBody>
          <a:bodyPr>
            <a:normAutofit/>
          </a:bodyPr>
          <a:lstStyle/>
          <a:p>
            <a:r>
              <a:rPr lang="en-US" sz="2400" b="1" i="1" dirty="0" smtClean="0"/>
              <a:t>Parallel </a:t>
            </a:r>
            <a:r>
              <a:rPr lang="en-US" sz="2400" b="1" i="1" dirty="0"/>
              <a:t>Split (AND-Split)</a:t>
            </a:r>
            <a:r>
              <a:rPr lang="en-US" sz="2400" dirty="0"/>
              <a:t/>
            </a:r>
            <a:br>
              <a:rPr lang="en-US" sz="2400" dirty="0"/>
            </a:br>
            <a:r>
              <a:rPr lang="en-US" sz="2400" dirty="0"/>
              <a:t>A parallel split describes a situation in which a task gives rise to two or more additional tasks that continue on independently of one another</a:t>
            </a:r>
            <a:r>
              <a:rPr lang="en-US" sz="2400" dirty="0" smtClean="0"/>
              <a:t>.</a:t>
            </a:r>
          </a:p>
          <a:p>
            <a:r>
              <a:rPr lang="en-US" sz="2400" i="1" dirty="0"/>
              <a:t>Modeling Hint:</a:t>
            </a:r>
            <a:r>
              <a:rPr lang="en-US" sz="2400" dirty="0"/>
              <a:t> Use when there are multiple </a:t>
            </a:r>
            <a:r>
              <a:rPr lang="en-US" sz="2400" u="sng" dirty="0"/>
              <a:t>required</a:t>
            </a:r>
            <a:r>
              <a:rPr lang="en-US" sz="2400" dirty="0"/>
              <a:t> tasks and all of them must occur concurrently.</a:t>
            </a:r>
          </a:p>
          <a:p>
            <a:r>
              <a:rPr lang="en-US" sz="2400" i="1" dirty="0"/>
              <a:t>Example:</a:t>
            </a:r>
            <a:r>
              <a:rPr lang="en-US" sz="2400" dirty="0"/>
              <a:t> Before a surgical procedure begins, vitals and oxygenation must be checked and found to be acceptable before the procedure is initiated.</a:t>
            </a:r>
          </a:p>
          <a:p>
            <a:endParaRPr lang="en-US" sz="2400" dirty="0"/>
          </a:p>
        </p:txBody>
      </p:sp>
      <p:pic>
        <p:nvPicPr>
          <p:cNvPr id="7" name="Picture 6"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47470" y="4288646"/>
            <a:ext cx="5129012" cy="1893790"/>
          </a:xfrm>
          <a:prstGeom prst="rect">
            <a:avLst/>
          </a:prstGeom>
        </p:spPr>
      </p:pic>
    </p:spTree>
    <p:extLst>
      <p:ext uri="{BB962C8B-B14F-4D97-AF65-F5344CB8AC3E}">
        <p14:creationId xmlns:p14="http://schemas.microsoft.com/office/powerpoint/2010/main" val="5191606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a:t>
            </a:r>
            <a:r>
              <a:rPr lang="en-US" b="1" dirty="0" smtClean="0"/>
              <a:t>net - </a:t>
            </a:r>
            <a:r>
              <a:rPr lang="en-US" b="1" dirty="0"/>
              <a:t>Basic Patterns</a:t>
            </a:r>
          </a:p>
        </p:txBody>
      </p:sp>
      <p:sp>
        <p:nvSpPr>
          <p:cNvPr id="3" name="Content Placeholder 2"/>
          <p:cNvSpPr>
            <a:spLocks noGrp="1"/>
          </p:cNvSpPr>
          <p:nvPr>
            <p:ph idx="1"/>
          </p:nvPr>
        </p:nvSpPr>
        <p:spPr>
          <a:xfrm>
            <a:off x="838200" y="1187355"/>
            <a:ext cx="10515600" cy="5131558"/>
          </a:xfrm>
        </p:spPr>
        <p:txBody>
          <a:bodyPr>
            <a:normAutofit/>
          </a:bodyPr>
          <a:lstStyle/>
          <a:p>
            <a:r>
              <a:rPr lang="en-US" sz="2400" b="1" i="1" dirty="0"/>
              <a:t>Synchronization (AND-Join)</a:t>
            </a:r>
            <a:r>
              <a:rPr lang="en-US" sz="2400" dirty="0"/>
              <a:t/>
            </a:r>
            <a:br>
              <a:rPr lang="en-US" sz="2400" dirty="0"/>
            </a:br>
            <a:r>
              <a:rPr lang="en-US" sz="2400" dirty="0"/>
              <a:t>Synchronization is sort of the inverse of  a Parallel Split (PS).  It converges all task pathways from a PS and unites them into a single thread prior to moving forward to the next task in the workflow</a:t>
            </a:r>
            <a:r>
              <a:rPr lang="en-US" sz="2400" dirty="0" smtClean="0"/>
              <a:t>.</a:t>
            </a:r>
          </a:p>
          <a:p>
            <a:endParaRPr lang="en-US" sz="2400" dirty="0"/>
          </a:p>
          <a:p>
            <a:endParaRPr lang="en-US" sz="2400" dirty="0" smtClean="0"/>
          </a:p>
          <a:p>
            <a:endParaRPr lang="en-US" sz="2400" dirty="0"/>
          </a:p>
          <a:p>
            <a:endParaRPr lang="en-US" sz="2400" dirty="0" smtClean="0"/>
          </a:p>
          <a:p>
            <a:r>
              <a:rPr lang="en-US" sz="2400" i="1" dirty="0"/>
              <a:t>Modeling Hint:</a:t>
            </a:r>
            <a:r>
              <a:rPr lang="en-US" sz="2400" dirty="0"/>
              <a:t> Use when the results of multiple tasks/events must be reconciled before a process can continue.</a:t>
            </a:r>
          </a:p>
          <a:p>
            <a:r>
              <a:rPr lang="en-US" sz="2400" i="1" dirty="0"/>
              <a:t>Example:</a:t>
            </a:r>
            <a:r>
              <a:rPr lang="en-US" sz="2400" dirty="0"/>
              <a:t>  Once all vitals and oxygenation are recorded as normal, the </a:t>
            </a:r>
            <a:r>
              <a:rPr lang="en-US" sz="2400" dirty="0" err="1"/>
              <a:t>event,</a:t>
            </a:r>
            <a:r>
              <a:rPr lang="en-US" sz="2400" b="1" dirty="0" err="1"/>
              <a:t>initiate</a:t>
            </a:r>
            <a:r>
              <a:rPr lang="en-US" sz="2400" b="1" dirty="0"/>
              <a:t>-procedure</a:t>
            </a:r>
            <a:r>
              <a:rPr lang="en-US" sz="2400" dirty="0"/>
              <a:t>, will occur.</a:t>
            </a:r>
          </a:p>
          <a:p>
            <a:endParaRPr lang="en-US" sz="2400"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65265" y="2693651"/>
            <a:ext cx="4698471" cy="1550802"/>
          </a:xfrm>
          <a:prstGeom prst="rect">
            <a:avLst/>
          </a:prstGeom>
        </p:spPr>
      </p:pic>
    </p:spTree>
    <p:extLst>
      <p:ext uri="{BB962C8B-B14F-4D97-AF65-F5344CB8AC3E}">
        <p14:creationId xmlns:p14="http://schemas.microsoft.com/office/powerpoint/2010/main" val="42238783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a:t>
            </a:r>
            <a:r>
              <a:rPr lang="en-US" b="1" dirty="0" smtClean="0"/>
              <a:t>net - </a:t>
            </a:r>
            <a:r>
              <a:rPr lang="en-US" b="1" dirty="0"/>
              <a:t>Basic Patterns</a:t>
            </a:r>
          </a:p>
        </p:txBody>
      </p:sp>
      <p:sp>
        <p:nvSpPr>
          <p:cNvPr id="3" name="Content Placeholder 2"/>
          <p:cNvSpPr>
            <a:spLocks noGrp="1"/>
          </p:cNvSpPr>
          <p:nvPr>
            <p:ph idx="1"/>
          </p:nvPr>
        </p:nvSpPr>
        <p:spPr>
          <a:xfrm>
            <a:off x="838200" y="873457"/>
            <a:ext cx="10515600" cy="5445456"/>
          </a:xfrm>
        </p:spPr>
        <p:txBody>
          <a:bodyPr>
            <a:normAutofit/>
          </a:bodyPr>
          <a:lstStyle/>
          <a:p>
            <a:r>
              <a:rPr lang="en-US" sz="2400" b="1" i="1" dirty="0"/>
              <a:t>Exclusive Choice (XOR-Split)</a:t>
            </a:r>
            <a:r>
              <a:rPr lang="en-US" sz="2400" dirty="0"/>
              <a:t/>
            </a:r>
            <a:br>
              <a:rPr lang="en-US" sz="2400" dirty="0"/>
            </a:br>
            <a:r>
              <a:rPr lang="en-US" sz="2400" dirty="0"/>
              <a:t>Exclusive choice refers to a workflow situation in which a task execution path splits into two or more paths representing mutually-exclusive choices.  Once a path is chosen, competing paths do not continue.    Data obtained from the user, or another component, determines which path is executed</a:t>
            </a:r>
            <a:r>
              <a:rPr lang="en-US" sz="2400" dirty="0" smtClean="0"/>
              <a:t>.</a:t>
            </a:r>
          </a:p>
          <a:p>
            <a:endParaRPr lang="en-US" sz="2400" dirty="0"/>
          </a:p>
          <a:p>
            <a:endParaRPr lang="en-US" sz="2400" dirty="0" smtClean="0"/>
          </a:p>
          <a:p>
            <a:endParaRPr lang="en-US" sz="2400" dirty="0"/>
          </a:p>
          <a:p>
            <a:endParaRPr lang="en-US" sz="2400" i="1" dirty="0" smtClean="0"/>
          </a:p>
          <a:p>
            <a:r>
              <a:rPr lang="en-US" sz="2400" i="1" dirty="0" smtClean="0"/>
              <a:t>Modeling </a:t>
            </a:r>
            <a:r>
              <a:rPr lang="en-US" sz="2400" i="1" dirty="0"/>
              <a:t>Hint:</a:t>
            </a:r>
            <a:r>
              <a:rPr lang="en-US" sz="2400" dirty="0"/>
              <a:t>  Use when a choice must be made between competing decisions, paths, alternatives and ONLY one is permitted.</a:t>
            </a:r>
          </a:p>
          <a:p>
            <a:r>
              <a:rPr lang="en-US" sz="2400" i="1" dirty="0"/>
              <a:t>Example:</a:t>
            </a:r>
            <a:r>
              <a:rPr lang="en-US" sz="2400" dirty="0"/>
              <a:t> When selecting a blood pressure medication, only one from the class of calcium channel blockers may be selected.</a:t>
            </a:r>
          </a:p>
          <a:p>
            <a:endParaRPr lang="en-US" sz="2400"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84656" y="2684694"/>
            <a:ext cx="5196299" cy="1737180"/>
          </a:xfrm>
          <a:prstGeom prst="rect">
            <a:avLst/>
          </a:prstGeom>
        </p:spPr>
      </p:pic>
    </p:spTree>
    <p:extLst>
      <p:ext uri="{BB962C8B-B14F-4D97-AF65-F5344CB8AC3E}">
        <p14:creationId xmlns:p14="http://schemas.microsoft.com/office/powerpoint/2010/main" val="422853100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a:bodyPr>
          <a:lstStyle/>
          <a:p>
            <a:pPr algn="ctr"/>
            <a:r>
              <a:rPr lang="en-US" b="1" dirty="0"/>
              <a:t>Petri </a:t>
            </a:r>
            <a:r>
              <a:rPr lang="en-US" b="1" dirty="0" smtClean="0"/>
              <a:t>net - </a:t>
            </a:r>
            <a:r>
              <a:rPr lang="en-US" b="1" dirty="0"/>
              <a:t>Basic Patterns</a:t>
            </a:r>
          </a:p>
        </p:txBody>
      </p:sp>
      <p:sp>
        <p:nvSpPr>
          <p:cNvPr id="3" name="Content Placeholder 2"/>
          <p:cNvSpPr>
            <a:spLocks noGrp="1"/>
          </p:cNvSpPr>
          <p:nvPr>
            <p:ph idx="1"/>
          </p:nvPr>
        </p:nvSpPr>
        <p:spPr>
          <a:xfrm>
            <a:off x="838200" y="873457"/>
            <a:ext cx="10515600" cy="5445456"/>
          </a:xfrm>
        </p:spPr>
        <p:txBody>
          <a:bodyPr>
            <a:normAutofit fontScale="85000" lnSpcReduction="10000"/>
          </a:bodyPr>
          <a:lstStyle/>
          <a:p>
            <a:r>
              <a:rPr lang="en-US" sz="2400" b="1" i="1" dirty="0"/>
              <a:t>Simple Merge (XOR-Join)</a:t>
            </a:r>
            <a:r>
              <a:rPr lang="en-US" sz="2400" dirty="0"/>
              <a:t/>
            </a:r>
            <a:br>
              <a:rPr lang="en-US" sz="2400" dirty="0"/>
            </a:br>
            <a:r>
              <a:rPr lang="en-US" sz="2400" dirty="0"/>
              <a:t>A simple merge joins two or more mutually-exclusive task execution paths.  The paths that are being joined need not have split earlier from a common ancestor.   Significantly, any one of the incoming paths, when it reaches the join juncture, will move execution forward to the next task in the workflow.  Other incoming paths are ignored</a:t>
            </a:r>
            <a:r>
              <a:rPr lang="en-US" sz="2400" dirty="0" smtClean="0"/>
              <a:t>.</a:t>
            </a:r>
          </a:p>
          <a:p>
            <a:endParaRPr lang="en-US" sz="2400" dirty="0"/>
          </a:p>
          <a:p>
            <a:endParaRPr lang="en-US" sz="2400" dirty="0" smtClean="0"/>
          </a:p>
          <a:p>
            <a:endParaRPr lang="en-US" sz="2400" dirty="0"/>
          </a:p>
          <a:p>
            <a:r>
              <a:rPr lang="en-US" sz="2400" dirty="0"/>
              <a:t>Notice how the paths joined by a Simple Merge (XOR-join) pattern converge on a place, whereas the Synchronization join (AND-join)   converge on a transition.   This is a subtle but important point.  XOR joins converge on places.  The place where the join occurs may hold only one token at a time; therefore,   the first token to arrive fires the following transition and continues the process.  This design assures that XOR join choices are always mutually-exclusive.</a:t>
            </a:r>
          </a:p>
          <a:p>
            <a:r>
              <a:rPr lang="en-US" sz="2400" i="1" dirty="0"/>
              <a:t>Modeling Hint:</a:t>
            </a:r>
            <a:r>
              <a:rPr lang="en-US" sz="2400" dirty="0"/>
              <a:t>  Use when more than one incoming path exists and the first incoming path that submits a token  is the only one allowed to move the executing process forward.</a:t>
            </a:r>
          </a:p>
          <a:p>
            <a:r>
              <a:rPr lang="en-US" sz="2400" i="1" dirty="0"/>
              <a:t>Example:</a:t>
            </a:r>
            <a:r>
              <a:rPr lang="en-US" sz="2400" dirty="0"/>
              <a:t> When </a:t>
            </a:r>
            <a:r>
              <a:rPr lang="en-US" sz="2400" dirty="0" err="1"/>
              <a:t>nifedipine</a:t>
            </a:r>
            <a:r>
              <a:rPr lang="en-US" sz="2400" dirty="0"/>
              <a:t> is chosen as the calcium channel blocker, </a:t>
            </a:r>
            <a:r>
              <a:rPr lang="en-US" sz="2400" b="1" dirty="0"/>
              <a:t>the prevent-additional-same-class-drug-selection</a:t>
            </a:r>
            <a:r>
              <a:rPr lang="en-US" sz="2400" dirty="0"/>
              <a:t> event fires and all other drugs in that class become grayed-out on the drug selection screen.</a:t>
            </a:r>
          </a:p>
          <a:p>
            <a:endParaRPr lang="en-US" sz="2400"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4182" y="2326374"/>
            <a:ext cx="2943636" cy="1038370"/>
          </a:xfrm>
          <a:prstGeom prst="rect">
            <a:avLst/>
          </a:prstGeom>
        </p:spPr>
      </p:pic>
    </p:spTree>
    <p:extLst>
      <p:ext uri="{BB962C8B-B14F-4D97-AF65-F5344CB8AC3E}">
        <p14:creationId xmlns:p14="http://schemas.microsoft.com/office/powerpoint/2010/main" val="338553111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fontScale="90000"/>
          </a:bodyPr>
          <a:lstStyle/>
          <a:p>
            <a:pPr algn="ctr"/>
            <a:r>
              <a:rPr lang="en-US" b="1" dirty="0"/>
              <a:t>Petri </a:t>
            </a:r>
            <a:r>
              <a:rPr lang="en-US" b="1" dirty="0" smtClean="0"/>
              <a:t>net - </a:t>
            </a:r>
            <a:r>
              <a:rPr lang="en-US" b="1" dirty="0"/>
              <a:t>Advanced Branching and Synchronization Patterns</a:t>
            </a:r>
          </a:p>
        </p:txBody>
      </p:sp>
      <p:sp>
        <p:nvSpPr>
          <p:cNvPr id="3" name="Content Placeholder 2"/>
          <p:cNvSpPr>
            <a:spLocks noGrp="1"/>
          </p:cNvSpPr>
          <p:nvPr>
            <p:ph idx="1"/>
          </p:nvPr>
        </p:nvSpPr>
        <p:spPr>
          <a:xfrm>
            <a:off x="838200" y="873457"/>
            <a:ext cx="10515600" cy="5445456"/>
          </a:xfrm>
        </p:spPr>
        <p:txBody>
          <a:bodyPr>
            <a:normAutofit/>
          </a:bodyPr>
          <a:lstStyle/>
          <a:p>
            <a:r>
              <a:rPr lang="en-US" sz="2000" b="1" i="1" dirty="0"/>
              <a:t>Multi-Choice (MC) (OR-split)</a:t>
            </a:r>
            <a:r>
              <a:rPr lang="en-US" sz="2000" dirty="0"/>
              <a:t/>
            </a:r>
            <a:br>
              <a:rPr lang="en-US" sz="2000" dirty="0"/>
            </a:br>
            <a:r>
              <a:rPr lang="en-US" sz="2000" dirty="0"/>
              <a:t>A multi-choice is a type of split in which multiple task execution paths are available concurrently.   However, unlike the Parallel Split, which is designed to launch all outgoing paths automatically, MCs launch paths based on data available to the task at the time</a:t>
            </a:r>
            <a:r>
              <a:rPr lang="en-US" sz="2000" dirty="0" smtClean="0"/>
              <a:t>.</a:t>
            </a:r>
          </a:p>
          <a:p>
            <a:endParaRPr lang="en-US" sz="2000" dirty="0"/>
          </a:p>
          <a:p>
            <a:endParaRPr lang="en-US" sz="2000" dirty="0" smtClean="0"/>
          </a:p>
          <a:p>
            <a:endParaRPr lang="en-US" sz="2000" dirty="0" smtClean="0"/>
          </a:p>
          <a:p>
            <a:endParaRPr lang="en-US" sz="2000" dirty="0"/>
          </a:p>
          <a:p>
            <a:r>
              <a:rPr lang="en-US" sz="2400" i="1" dirty="0"/>
              <a:t>Modeling Hint:</a:t>
            </a:r>
            <a:r>
              <a:rPr lang="en-US" sz="2400" dirty="0"/>
              <a:t> Use when multiple options are available and the following constraints are present: 1) more than one of the available options may be selected, and 2) option selection is based on data provided to the process.</a:t>
            </a:r>
          </a:p>
          <a:p>
            <a:r>
              <a:rPr lang="en-US" sz="2400" i="1" dirty="0"/>
              <a:t>Example:</a:t>
            </a:r>
            <a:r>
              <a:rPr lang="en-US" sz="2400" dirty="0"/>
              <a:t> Hypertension treatment regimens can consist of multiple drugs from different classes. When adjusting a regimen, a provider may choose drugs from one or more of the following classes: diuretic, ace-inhibitor, calcium channel-blocker, or beta-blocker.</a:t>
            </a:r>
          </a:p>
          <a:p>
            <a:endParaRPr lang="en-US" sz="2400"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47079" y="2427381"/>
            <a:ext cx="3124636" cy="1047896"/>
          </a:xfrm>
          <a:prstGeom prst="rect">
            <a:avLst/>
          </a:prstGeom>
        </p:spPr>
      </p:pic>
    </p:spTree>
    <p:extLst>
      <p:ext uri="{BB962C8B-B14F-4D97-AF65-F5344CB8AC3E}">
        <p14:creationId xmlns:p14="http://schemas.microsoft.com/office/powerpoint/2010/main" val="11412225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22830"/>
            <a:ext cx="10515600" cy="859810"/>
          </a:xfrm>
        </p:spPr>
        <p:txBody>
          <a:bodyPr>
            <a:normAutofit fontScale="90000"/>
          </a:bodyPr>
          <a:lstStyle/>
          <a:p>
            <a:pPr algn="ctr"/>
            <a:r>
              <a:rPr lang="en-US" b="1" dirty="0"/>
              <a:t>Petri </a:t>
            </a:r>
            <a:r>
              <a:rPr lang="en-US" b="1" dirty="0" smtClean="0"/>
              <a:t>net - </a:t>
            </a:r>
            <a:r>
              <a:rPr lang="en-US" b="1" dirty="0"/>
              <a:t>Advanced Branching and Synchronization Patterns</a:t>
            </a:r>
          </a:p>
        </p:txBody>
      </p:sp>
      <p:sp>
        <p:nvSpPr>
          <p:cNvPr id="3" name="Content Placeholder 2"/>
          <p:cNvSpPr>
            <a:spLocks noGrp="1"/>
          </p:cNvSpPr>
          <p:nvPr>
            <p:ph idx="1"/>
          </p:nvPr>
        </p:nvSpPr>
        <p:spPr>
          <a:xfrm>
            <a:off x="838200" y="1173708"/>
            <a:ext cx="10515600" cy="5445456"/>
          </a:xfrm>
        </p:spPr>
        <p:txBody>
          <a:bodyPr>
            <a:normAutofit fontScale="92500" lnSpcReduction="20000"/>
          </a:bodyPr>
          <a:lstStyle/>
          <a:p>
            <a:r>
              <a:rPr lang="en-US" sz="2000" b="1" i="1" dirty="0"/>
              <a:t>Structured Synchronizing Merge (SSM)</a:t>
            </a:r>
            <a:r>
              <a:rPr lang="en-US" sz="2000" dirty="0"/>
              <a:t/>
            </a:r>
            <a:br>
              <a:rPr lang="en-US" sz="2000" dirty="0"/>
            </a:br>
            <a:r>
              <a:rPr lang="en-US" sz="2000" dirty="0"/>
              <a:t>This pattern is basically the inverse of a Multi-Choice.   Incoming execution paths will have originated from a common ancestor.  Execution moves forward ONLY after all choices have been recorded</a:t>
            </a:r>
            <a:r>
              <a:rPr lang="en-US" sz="2000" dirty="0" smtClean="0"/>
              <a:t>.</a:t>
            </a:r>
          </a:p>
          <a:p>
            <a:endParaRPr lang="en-US" sz="2000" dirty="0"/>
          </a:p>
          <a:p>
            <a:endParaRPr lang="en-US" sz="2000" dirty="0" smtClean="0"/>
          </a:p>
          <a:p>
            <a:endParaRPr lang="en-US" sz="2000" dirty="0"/>
          </a:p>
          <a:p>
            <a:endParaRPr lang="en-US" sz="2000" dirty="0" smtClean="0"/>
          </a:p>
          <a:p>
            <a:r>
              <a:rPr lang="en-US" sz="2400" dirty="0"/>
              <a:t>The left side of this diagram is an example of a Multi-Choice with two options and their alternatives.   Let’s say that the Multi-Choice represents treatment options for a patient with mild back pain, and the options are </a:t>
            </a:r>
            <a:r>
              <a:rPr lang="en-US" sz="2400" b="1" dirty="0"/>
              <a:t>physical therapy referral</a:t>
            </a:r>
            <a:r>
              <a:rPr lang="en-US" sz="2400" dirty="0"/>
              <a:t> and </a:t>
            </a:r>
            <a:r>
              <a:rPr lang="en-US" sz="2400" b="1" dirty="0"/>
              <a:t>PO pain medication</a:t>
            </a:r>
            <a:r>
              <a:rPr lang="en-US" sz="2400" dirty="0"/>
              <a:t>.  If so, </a:t>
            </a:r>
            <a:r>
              <a:rPr lang="en-US" sz="2400" b="1" dirty="0"/>
              <a:t>Option A</a:t>
            </a:r>
            <a:r>
              <a:rPr lang="en-US" sz="2400" dirty="0"/>
              <a:t> represents the physical therapy referral path.  The long path from </a:t>
            </a:r>
            <a:r>
              <a:rPr lang="en-US" sz="2400" b="1" dirty="0"/>
              <a:t>Select-</a:t>
            </a:r>
            <a:r>
              <a:rPr lang="en-US" sz="2400" dirty="0"/>
              <a:t>–</a:t>
            </a:r>
            <a:r>
              <a:rPr lang="en-US" sz="2400" b="1" dirty="0"/>
              <a:t>A_p1, A_t1,A_p2, A_t2, </a:t>
            </a:r>
            <a:r>
              <a:rPr lang="en-US" sz="2400" b="1" dirty="0" err="1"/>
              <a:t>A_p_Finalized</a:t>
            </a:r>
            <a:r>
              <a:rPr lang="en-US" sz="2400" dirty="0"/>
              <a:t>— is the “</a:t>
            </a:r>
            <a:r>
              <a:rPr lang="en-US" sz="2400" b="1" dirty="0"/>
              <a:t>YES</a:t>
            </a:r>
            <a:r>
              <a:rPr lang="en-US" sz="2400" dirty="0"/>
              <a:t>” path.  The single arc from </a:t>
            </a:r>
            <a:r>
              <a:rPr lang="en-US" sz="2400" b="1" dirty="0"/>
              <a:t>Select</a:t>
            </a:r>
            <a:r>
              <a:rPr lang="en-US" sz="2400" dirty="0"/>
              <a:t> to </a:t>
            </a:r>
            <a:r>
              <a:rPr lang="en-US" sz="2400" b="1" dirty="0" err="1"/>
              <a:t>A_p_Finalized</a:t>
            </a:r>
            <a:r>
              <a:rPr lang="en-US" sz="2400" dirty="0"/>
              <a:t> is the “</a:t>
            </a:r>
            <a:r>
              <a:rPr lang="en-US" sz="2400" b="1" dirty="0"/>
              <a:t>NO</a:t>
            </a:r>
            <a:r>
              <a:rPr lang="en-US" sz="2400" dirty="0"/>
              <a:t>” path. The diagram’s right side illustrates the merging of all option pathways into a single path.</a:t>
            </a:r>
          </a:p>
          <a:p>
            <a:r>
              <a:rPr lang="en-US" sz="2400" i="1" dirty="0"/>
              <a:t>Modeling Hint:</a:t>
            </a:r>
            <a:r>
              <a:rPr lang="en-US" sz="2400" dirty="0"/>
              <a:t>  Use when multiple options/paths are possible, and all selections must be finalized before moving forward.</a:t>
            </a:r>
          </a:p>
          <a:p>
            <a:r>
              <a:rPr lang="en-US" sz="2400" i="1" dirty="0"/>
              <a:t>Example:</a:t>
            </a:r>
            <a:r>
              <a:rPr lang="en-US" sz="2400" dirty="0"/>
              <a:t> Our patient opts for pain medication and declines the physical therapy referral.  Now the</a:t>
            </a:r>
            <a:r>
              <a:rPr lang="en-US" sz="2400" b="1" dirty="0"/>
              <a:t> write-discharge-instructions</a:t>
            </a:r>
            <a:r>
              <a:rPr lang="en-US" sz="2400" dirty="0"/>
              <a:t> event may proceed.</a:t>
            </a:r>
          </a:p>
          <a:p>
            <a:endParaRPr lang="en-US" sz="2400"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00366" y="1842994"/>
            <a:ext cx="2991267" cy="1343212"/>
          </a:xfrm>
          <a:prstGeom prst="rect">
            <a:avLst/>
          </a:prstGeom>
        </p:spPr>
      </p:pic>
    </p:spTree>
    <p:extLst>
      <p:ext uri="{BB962C8B-B14F-4D97-AF65-F5344CB8AC3E}">
        <p14:creationId xmlns:p14="http://schemas.microsoft.com/office/powerpoint/2010/main" val="37121496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Assignment</a:t>
            </a:r>
            <a:endParaRPr lang="en-US" dirty="0"/>
          </a:p>
        </p:txBody>
      </p:sp>
      <p:sp>
        <p:nvSpPr>
          <p:cNvPr id="3" name="Content Placeholder 2"/>
          <p:cNvSpPr>
            <a:spLocks noGrp="1"/>
          </p:cNvSpPr>
          <p:nvPr>
            <p:ph idx="1"/>
          </p:nvPr>
        </p:nvSpPr>
        <p:spPr/>
        <p:txBody>
          <a:bodyPr/>
          <a:lstStyle/>
          <a:p>
            <a:r>
              <a:rPr lang="en-US" dirty="0" smtClean="0"/>
              <a:t>Applying </a:t>
            </a:r>
            <a:r>
              <a:rPr lang="en-US" dirty="0" err="1" smtClean="0"/>
              <a:t>Petrinet</a:t>
            </a:r>
            <a:r>
              <a:rPr lang="en-US" dirty="0" smtClean="0"/>
              <a:t> Editor to develop workflow for a case study.</a:t>
            </a:r>
            <a:endParaRPr lang="en-US" dirty="0"/>
          </a:p>
        </p:txBody>
      </p:sp>
    </p:spTree>
    <p:extLst>
      <p:ext uri="{BB962C8B-B14F-4D97-AF65-F5344CB8AC3E}">
        <p14:creationId xmlns:p14="http://schemas.microsoft.com/office/powerpoint/2010/main" val="21238927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4582"/>
            <a:ext cx="10515600" cy="1325563"/>
          </a:xfrm>
        </p:spPr>
        <p:txBody>
          <a:bodyPr/>
          <a:lstStyle/>
          <a:p>
            <a:r>
              <a:rPr lang="en-US" dirty="0" err="1" smtClean="0"/>
              <a:t>PNEditor</a:t>
            </a:r>
            <a:endParaRPr lang="en-US" dirty="0"/>
          </a:p>
        </p:txBody>
      </p:sp>
      <p:sp>
        <p:nvSpPr>
          <p:cNvPr id="3" name="Content Placeholder 2"/>
          <p:cNvSpPr>
            <a:spLocks noGrp="1"/>
          </p:cNvSpPr>
          <p:nvPr>
            <p:ph idx="1"/>
          </p:nvPr>
        </p:nvSpPr>
        <p:spPr>
          <a:xfrm>
            <a:off x="838200" y="1238772"/>
            <a:ext cx="10515600" cy="4351338"/>
          </a:xfrm>
        </p:spPr>
        <p:txBody>
          <a:bodyPr/>
          <a:lstStyle/>
          <a:p>
            <a:r>
              <a:rPr lang="en-US" dirty="0">
                <a:hlinkClick r:id="rId2"/>
              </a:rPr>
              <a:t>http://www.pneditor.org</a:t>
            </a:r>
            <a:r>
              <a:rPr lang="en-US" dirty="0" smtClean="0">
                <a:hlinkClick r:id="rId2"/>
              </a:rPr>
              <a:t>/</a:t>
            </a:r>
            <a:endParaRPr lang="en-US" dirty="0" smtClean="0"/>
          </a:p>
          <a:p>
            <a:r>
              <a:rPr lang="en-US" dirty="0" smtClean="0"/>
              <a:t>Available as jar file, that can be launched directly if correct JDK version is installed</a:t>
            </a:r>
            <a:endParaRPr lang="en-US" dirty="0"/>
          </a:p>
        </p:txBody>
      </p:sp>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8413" y="2316944"/>
            <a:ext cx="5572903" cy="4185010"/>
          </a:xfrm>
          <a:prstGeom prst="rect">
            <a:avLst/>
          </a:prstGeom>
        </p:spPr>
      </p:pic>
    </p:spTree>
    <p:extLst>
      <p:ext uri="{BB962C8B-B14F-4D97-AF65-F5344CB8AC3E}">
        <p14:creationId xmlns:p14="http://schemas.microsoft.com/office/powerpoint/2010/main" val="3699158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4582"/>
            <a:ext cx="10515600" cy="1325563"/>
          </a:xfrm>
        </p:spPr>
        <p:txBody>
          <a:bodyPr/>
          <a:lstStyle/>
          <a:p>
            <a:r>
              <a:rPr lang="en-US" dirty="0" err="1" smtClean="0"/>
              <a:t>PNEditor</a:t>
            </a:r>
            <a:endParaRPr lang="en-US" dirty="0"/>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57015" y="1510145"/>
            <a:ext cx="7068536" cy="4544059"/>
          </a:xfrm>
          <a:prstGeom prst="rect">
            <a:avLst/>
          </a:prstGeom>
          <a:ln w="12700">
            <a:solidFill>
              <a:srgbClr val="FF0000"/>
            </a:solidFill>
          </a:ln>
        </p:spPr>
      </p:pic>
    </p:spTree>
    <p:extLst>
      <p:ext uri="{BB962C8B-B14F-4D97-AF65-F5344CB8AC3E}">
        <p14:creationId xmlns:p14="http://schemas.microsoft.com/office/powerpoint/2010/main" val="1060179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84582"/>
            <a:ext cx="10515600" cy="1325563"/>
          </a:xfrm>
        </p:spPr>
        <p:txBody>
          <a:bodyPr/>
          <a:lstStyle/>
          <a:p>
            <a:r>
              <a:rPr lang="en-US" dirty="0" err="1" smtClean="0"/>
              <a:t>PNEditor</a:t>
            </a:r>
            <a:endParaRPr lang="en-US" dirty="0"/>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9416" y="1299865"/>
            <a:ext cx="6573167" cy="4258269"/>
          </a:xfrm>
          <a:prstGeom prst="rect">
            <a:avLst/>
          </a:prstGeom>
        </p:spPr>
      </p:pic>
      <p:pic>
        <p:nvPicPr>
          <p:cNvPr id="4" name="Picture 3"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94092" y="3687638"/>
            <a:ext cx="2715004" cy="1448002"/>
          </a:xfrm>
          <a:prstGeom prst="rect">
            <a:avLst/>
          </a:prstGeom>
        </p:spPr>
      </p:pic>
    </p:spTree>
    <p:extLst>
      <p:ext uri="{BB962C8B-B14F-4D97-AF65-F5344CB8AC3E}">
        <p14:creationId xmlns:p14="http://schemas.microsoft.com/office/powerpoint/2010/main" val="3195547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Workflow Patterns and Common Practice Activities</a:t>
            </a:r>
          </a:p>
        </p:txBody>
      </p:sp>
      <p:sp>
        <p:nvSpPr>
          <p:cNvPr id="3" name="Content Placeholder 2"/>
          <p:cNvSpPr>
            <a:spLocks noGrp="1"/>
          </p:cNvSpPr>
          <p:nvPr>
            <p:ph idx="1"/>
          </p:nvPr>
        </p:nvSpPr>
        <p:spPr/>
        <p:txBody>
          <a:bodyPr>
            <a:normAutofit/>
          </a:bodyPr>
          <a:lstStyle/>
          <a:p>
            <a:r>
              <a:rPr lang="en-US" dirty="0"/>
              <a:t>For clinical workflow analysts, the value of knowing patterns lies in the portfolio of templates they provide that can be used to recognize and model real-world workflow situations. </a:t>
            </a:r>
            <a:endParaRPr lang="en-US" dirty="0" smtClean="0"/>
          </a:p>
          <a:p>
            <a:r>
              <a:rPr lang="en-US" dirty="0" smtClean="0"/>
              <a:t>In </a:t>
            </a:r>
            <a:r>
              <a:rPr lang="en-US" dirty="0"/>
              <a:t>fact, clinical workflow analysts already informally make use of the idea of patterns</a:t>
            </a:r>
            <a:r>
              <a:rPr lang="en-US" dirty="0" smtClean="0"/>
              <a:t>.</a:t>
            </a:r>
          </a:p>
          <a:p>
            <a:r>
              <a:rPr lang="en-US" dirty="0" smtClean="0"/>
              <a:t>For </a:t>
            </a:r>
            <a:r>
              <a:rPr lang="en-US" dirty="0"/>
              <a:t>example, anyone familiar with clinical workflow modeling knows that in an ambulatory setting there exists a set of well-defined patient activities such as registration, Rx-refill, lab-test, obtain-vitals, see-provider, etc</a:t>
            </a:r>
            <a:r>
              <a:rPr lang="en-US" dirty="0" smtClean="0"/>
              <a:t>.</a:t>
            </a:r>
            <a:endParaRPr lang="en-US" dirty="0"/>
          </a:p>
        </p:txBody>
      </p:sp>
    </p:spTree>
    <p:extLst>
      <p:ext uri="{BB962C8B-B14F-4D97-AF65-F5344CB8AC3E}">
        <p14:creationId xmlns:p14="http://schemas.microsoft.com/office/powerpoint/2010/main" val="26673933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References</a:t>
            </a:r>
            <a:endParaRPr lang="en-US" dirty="0"/>
          </a:p>
        </p:txBody>
      </p:sp>
      <p:sp>
        <p:nvSpPr>
          <p:cNvPr id="3" name="Content Placeholder 2"/>
          <p:cNvSpPr>
            <a:spLocks noGrp="1"/>
          </p:cNvSpPr>
          <p:nvPr>
            <p:ph idx="1"/>
          </p:nvPr>
        </p:nvSpPr>
        <p:spPr/>
        <p:txBody>
          <a:bodyPr/>
          <a:lstStyle/>
          <a:p>
            <a:r>
              <a:rPr lang="en-US" dirty="0"/>
              <a:t>https://www.ehrscience.com/2013/08/26/workflow-patterns-part-ii-control-and-flow-of-task-execution/</a:t>
            </a:r>
            <a:endParaRPr lang="en-US" dirty="0" smtClean="0"/>
          </a:p>
          <a:p>
            <a:r>
              <a:rPr lang="en-US" dirty="0" smtClean="0"/>
              <a:t>http://www.workflowpatterns.com/patterns/control/</a:t>
            </a:r>
            <a:endParaRPr lang="en-US" dirty="0"/>
          </a:p>
        </p:txBody>
      </p:sp>
    </p:spTree>
    <p:extLst>
      <p:ext uri="{BB962C8B-B14F-4D97-AF65-F5344CB8AC3E}">
        <p14:creationId xmlns:p14="http://schemas.microsoft.com/office/powerpoint/2010/main" val="18418221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b="1" dirty="0"/>
              <a:t>Workflow Patterns and Common Practice Activities</a:t>
            </a:r>
          </a:p>
        </p:txBody>
      </p:sp>
      <p:sp>
        <p:nvSpPr>
          <p:cNvPr id="3" name="Content Placeholder 2"/>
          <p:cNvSpPr>
            <a:spLocks noGrp="1"/>
          </p:cNvSpPr>
          <p:nvPr>
            <p:ph idx="1"/>
          </p:nvPr>
        </p:nvSpPr>
        <p:spPr/>
        <p:txBody>
          <a:bodyPr>
            <a:normAutofit/>
          </a:bodyPr>
          <a:lstStyle/>
          <a:p>
            <a:r>
              <a:rPr lang="en-US" dirty="0" smtClean="0"/>
              <a:t>Knowing </a:t>
            </a:r>
            <a:r>
              <a:rPr lang="en-US" dirty="0"/>
              <a:t>that these patient-activity patterns exist prevents the workflow analyst from having to discover them, anew, for every ambulatory practice. </a:t>
            </a:r>
            <a:endParaRPr lang="en-US" dirty="0" smtClean="0"/>
          </a:p>
          <a:p>
            <a:r>
              <a:rPr lang="en-US" dirty="0" smtClean="0"/>
              <a:t>However</a:t>
            </a:r>
            <a:r>
              <a:rPr lang="en-US" dirty="0"/>
              <a:t>, awareness of patient activities does not eliminate the necessity of performing a workflow analysis because the actual steps that comprise each activity and the data involved vary among practice sites</a:t>
            </a:r>
            <a:r>
              <a:rPr lang="en-US" dirty="0" smtClean="0"/>
              <a:t>.</a:t>
            </a:r>
          </a:p>
          <a:p>
            <a:r>
              <a:rPr lang="en-US" dirty="0" smtClean="0"/>
              <a:t>With </a:t>
            </a:r>
            <a:r>
              <a:rPr lang="en-US" dirty="0"/>
              <a:t>this in mind, think of the 80+ control-flow and data workflow patterns as hints that can be used when documenting workflow steps.</a:t>
            </a:r>
          </a:p>
        </p:txBody>
      </p:sp>
    </p:spTree>
    <p:extLst>
      <p:ext uri="{BB962C8B-B14F-4D97-AF65-F5344CB8AC3E}">
        <p14:creationId xmlns:p14="http://schemas.microsoft.com/office/powerpoint/2010/main" val="614266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Flow</a:t>
            </a:r>
            <a:endParaRPr lang="en-US" dirty="0"/>
          </a:p>
        </p:txBody>
      </p:sp>
      <p:sp>
        <p:nvSpPr>
          <p:cNvPr id="3" name="Content Placeholder 2"/>
          <p:cNvSpPr>
            <a:spLocks noGrp="1"/>
          </p:cNvSpPr>
          <p:nvPr>
            <p:ph idx="1"/>
          </p:nvPr>
        </p:nvSpPr>
        <p:spPr/>
        <p:txBody>
          <a:bodyPr/>
          <a:lstStyle/>
          <a:p>
            <a:r>
              <a:rPr lang="en-US" dirty="0"/>
              <a:t>Control-flow is an aspect of workflow with which every clinical workflow modeler is familiar</a:t>
            </a:r>
            <a:r>
              <a:rPr lang="en-US" dirty="0" smtClean="0"/>
              <a:t>.</a:t>
            </a:r>
          </a:p>
          <a:p>
            <a:endParaRPr lang="en-US" dirty="0" smtClean="0"/>
          </a:p>
          <a:p>
            <a:r>
              <a:rPr lang="en-US" dirty="0" smtClean="0"/>
              <a:t>There </a:t>
            </a:r>
            <a:r>
              <a:rPr lang="en-US" dirty="0"/>
              <a:t>are 43 control-flow patterns that can be categorized into six groups as listed below</a:t>
            </a:r>
          </a:p>
        </p:txBody>
      </p:sp>
    </p:spTree>
    <p:extLst>
      <p:ext uri="{BB962C8B-B14F-4D97-AF65-F5344CB8AC3E}">
        <p14:creationId xmlns:p14="http://schemas.microsoft.com/office/powerpoint/2010/main" val="21132738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Flow</a:t>
            </a:r>
            <a:endParaRPr lang="en-US" dirty="0"/>
          </a:p>
        </p:txBody>
      </p:sp>
      <p:pic>
        <p:nvPicPr>
          <p:cNvPr id="4" name="Picture 3"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1581506"/>
            <a:ext cx="6900081" cy="5153744"/>
          </a:xfrm>
          <a:prstGeom prst="rect">
            <a:avLst/>
          </a:prstGeom>
        </p:spPr>
      </p:pic>
    </p:spTree>
    <p:extLst>
      <p:ext uri="{BB962C8B-B14F-4D97-AF65-F5344CB8AC3E}">
        <p14:creationId xmlns:p14="http://schemas.microsoft.com/office/powerpoint/2010/main" val="22868799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254" y="0"/>
            <a:ext cx="10515600" cy="1325563"/>
          </a:xfrm>
        </p:spPr>
        <p:txBody>
          <a:bodyPr/>
          <a:lstStyle/>
          <a:p>
            <a:pPr algn="ctr"/>
            <a:r>
              <a:rPr lang="en-US" b="1" dirty="0"/>
              <a:t>Basic Control Flow Patterns</a:t>
            </a:r>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58611" y="1294903"/>
            <a:ext cx="5484887" cy="5153307"/>
          </a:xfrm>
        </p:spPr>
      </p:pic>
    </p:spTree>
    <p:extLst>
      <p:ext uri="{BB962C8B-B14F-4D97-AF65-F5344CB8AC3E}">
        <p14:creationId xmlns:p14="http://schemas.microsoft.com/office/powerpoint/2010/main" val="2404490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254" y="0"/>
            <a:ext cx="10515600" cy="1325563"/>
          </a:xfrm>
        </p:spPr>
        <p:txBody>
          <a:bodyPr/>
          <a:lstStyle/>
          <a:p>
            <a:pPr algn="ctr"/>
            <a:r>
              <a:rPr lang="en-US" b="1" dirty="0"/>
              <a:t>Basic Control Flow Patterns</a:t>
            </a:r>
          </a:p>
        </p:txBody>
      </p:sp>
      <p:pic>
        <p:nvPicPr>
          <p:cNvPr id="4" name="Content Placeholder 3"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0776" y="1325563"/>
            <a:ext cx="6060018" cy="5239080"/>
          </a:xfrm>
        </p:spPr>
      </p:pic>
    </p:spTree>
    <p:extLst>
      <p:ext uri="{BB962C8B-B14F-4D97-AF65-F5344CB8AC3E}">
        <p14:creationId xmlns:p14="http://schemas.microsoft.com/office/powerpoint/2010/main" val="38898356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3254" y="0"/>
            <a:ext cx="10515600" cy="1325563"/>
          </a:xfrm>
        </p:spPr>
        <p:txBody>
          <a:bodyPr/>
          <a:lstStyle/>
          <a:p>
            <a:pPr algn="ctr"/>
            <a:r>
              <a:rPr lang="en-US" b="1" dirty="0"/>
              <a:t>Basic Control Flow Patterns</a:t>
            </a:r>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69282" y="1501401"/>
            <a:ext cx="5863544" cy="4813358"/>
          </a:xfrm>
        </p:spPr>
      </p:pic>
    </p:spTree>
    <p:extLst>
      <p:ext uri="{BB962C8B-B14F-4D97-AF65-F5344CB8AC3E}">
        <p14:creationId xmlns:p14="http://schemas.microsoft.com/office/powerpoint/2010/main" val="32676707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6225E698-97E2-494A-BF6F-D7B8E2BD4BC0}"/>
</file>

<file path=customXml/itemProps2.xml><?xml version="1.0" encoding="utf-8"?>
<ds:datastoreItem xmlns:ds="http://schemas.openxmlformats.org/officeDocument/2006/customXml" ds:itemID="{CBB10D12-F340-4094-B01B-9669746D146E}"/>
</file>

<file path=customXml/itemProps3.xml><?xml version="1.0" encoding="utf-8"?>
<ds:datastoreItem xmlns:ds="http://schemas.openxmlformats.org/officeDocument/2006/customXml" ds:itemID="{446E9023-45E0-42BB-92FE-CF38B285C166}"/>
</file>

<file path=docProps/app.xml><?xml version="1.0" encoding="utf-8"?>
<Properties xmlns="http://schemas.openxmlformats.org/officeDocument/2006/extended-properties" xmlns:vt="http://schemas.openxmlformats.org/officeDocument/2006/docPropsVTypes">
  <TotalTime>701</TotalTime>
  <Words>404</Words>
  <Application>Microsoft Office PowerPoint</Application>
  <PresentationFormat>Widescreen</PresentationFormat>
  <Paragraphs>126</Paragraphs>
  <Slides>30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Calibri Light</vt:lpstr>
      <vt:lpstr>Office Theme</vt:lpstr>
      <vt:lpstr>Unit 4: Workflow Patterns</vt:lpstr>
      <vt:lpstr>Learning objectives</vt:lpstr>
      <vt:lpstr>Workflow Patterns and Common Practice Activities</vt:lpstr>
      <vt:lpstr>Workflow Patterns and Common Practice Activities</vt:lpstr>
      <vt:lpstr>Control Flow</vt:lpstr>
      <vt:lpstr>Control Flow</vt:lpstr>
      <vt:lpstr>Basic Control Flow Patterns</vt:lpstr>
      <vt:lpstr>Basic Control Flow Patterns</vt:lpstr>
      <vt:lpstr>Basic Control Flow Patterns</vt:lpstr>
      <vt:lpstr>Basic Control Flow Patterns</vt:lpstr>
      <vt:lpstr>Basic Patterns</vt:lpstr>
      <vt:lpstr>Basic Patterns</vt:lpstr>
      <vt:lpstr>Basic Patterns</vt:lpstr>
      <vt:lpstr>Basic Patterns</vt:lpstr>
      <vt:lpstr>Advanced Branching and Synchronization Patterns</vt:lpstr>
      <vt:lpstr>Advanced Branching and Synchronization Patterns</vt:lpstr>
      <vt:lpstr>Petri net</vt:lpstr>
      <vt:lpstr>Petri net</vt:lpstr>
      <vt:lpstr>Petri net - Basic Patterns</vt:lpstr>
      <vt:lpstr>Petri net - Basic Patterns</vt:lpstr>
      <vt:lpstr>Petri net - Basic Patterns</vt:lpstr>
      <vt:lpstr>Petri net - Basic Patterns</vt:lpstr>
      <vt:lpstr>Petri net - Basic Patterns</vt:lpstr>
      <vt:lpstr>Petri net - Advanced Branching and Synchronization Patterns</vt:lpstr>
      <vt:lpstr>Petri net - Advanced Branching and Synchronization Patterns</vt:lpstr>
      <vt:lpstr>Assignment</vt:lpstr>
      <vt:lpstr>PNEditor</vt:lpstr>
      <vt:lpstr>PNEditor</vt:lpstr>
      <vt:lpstr>PNEditor</vt:lpstr>
      <vt:lpstr>References</vt:lpstr>
    </vt:vector>
  </TitlesOfParts>
  <Company>Kennesaw State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3: Yet Another Workflow Language (YAWL)</dc:title>
  <dc:creator>ASUS1</dc:creator>
  <cp:lastModifiedBy>ASUS1</cp:lastModifiedBy>
  <cp:revision>41</cp:revision>
  <dcterms:created xsi:type="dcterms:W3CDTF">2017-08-30T15:12:37Z</dcterms:created>
  <dcterms:modified xsi:type="dcterms:W3CDTF">2017-09-07T01:19:55Z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