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4"/>
  </p:notesMasterIdLst>
  <p:sldIdLst>
    <p:sldId id="256" r:id="rId2"/>
    <p:sldId id="267" r:id="rId3"/>
    <p:sldId id="268" r:id="rId4"/>
    <p:sldId id="655" r:id="rId5"/>
    <p:sldId id="619" r:id="rId6"/>
    <p:sldId id="259" r:id="rId7"/>
    <p:sldId id="646" r:id="rId8"/>
    <p:sldId id="645" r:id="rId9"/>
    <p:sldId id="260" r:id="rId10"/>
    <p:sldId id="647" r:id="rId11"/>
    <p:sldId id="648" r:id="rId12"/>
    <p:sldId id="649" r:id="rId13"/>
    <p:sldId id="650" r:id="rId14"/>
    <p:sldId id="652" r:id="rId15"/>
    <p:sldId id="657" r:id="rId16"/>
    <p:sldId id="653" r:id="rId17"/>
    <p:sldId id="656" r:id="rId18"/>
    <p:sldId id="651" r:id="rId19"/>
    <p:sldId id="654" r:id="rId20"/>
    <p:sldId id="658" r:id="rId21"/>
    <p:sldId id="659" r:id="rId22"/>
    <p:sldId id="660" r:id="rId2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33"/>
    <p:restoredTop sz="57551"/>
  </p:normalViewPr>
  <p:slideViewPr>
    <p:cSldViewPr snapToGrid="0" snapToObjects="1">
      <p:cViewPr varScale="1">
        <p:scale>
          <a:sx n="94" d="100"/>
          <a:sy n="94" d="100"/>
        </p:scale>
        <p:origin x="28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9/24/23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a:t>
            </a:fld>
            <a:endParaRPr lang="en-US"/>
          </a:p>
        </p:txBody>
      </p:sp>
    </p:spTree>
    <p:extLst>
      <p:ext uri="{BB962C8B-B14F-4D97-AF65-F5344CB8AC3E}">
        <p14:creationId xmlns:p14="http://schemas.microsoft.com/office/powerpoint/2010/main" val="220554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16</a:t>
            </a:fld>
            <a:endParaRPr lang="en-US"/>
          </a:p>
        </p:txBody>
      </p:sp>
    </p:spTree>
    <p:extLst>
      <p:ext uri="{BB962C8B-B14F-4D97-AF65-F5344CB8AC3E}">
        <p14:creationId xmlns:p14="http://schemas.microsoft.com/office/powerpoint/2010/main" val="1982299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17</a:t>
            </a:fld>
            <a:endParaRPr lang="en-US"/>
          </a:p>
        </p:txBody>
      </p:sp>
    </p:spTree>
    <p:extLst>
      <p:ext uri="{BB962C8B-B14F-4D97-AF65-F5344CB8AC3E}">
        <p14:creationId xmlns:p14="http://schemas.microsoft.com/office/powerpoint/2010/main" val="1125626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18</a:t>
            </a:fld>
            <a:endParaRPr lang="en-US"/>
          </a:p>
        </p:txBody>
      </p:sp>
    </p:spTree>
    <p:extLst>
      <p:ext uri="{BB962C8B-B14F-4D97-AF65-F5344CB8AC3E}">
        <p14:creationId xmlns:p14="http://schemas.microsoft.com/office/powerpoint/2010/main" val="2162111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19</a:t>
            </a:fld>
            <a:endParaRPr lang="en-US"/>
          </a:p>
        </p:txBody>
      </p:sp>
    </p:spTree>
    <p:extLst>
      <p:ext uri="{BB962C8B-B14F-4D97-AF65-F5344CB8AC3E}">
        <p14:creationId xmlns:p14="http://schemas.microsoft.com/office/powerpoint/2010/main" val="331353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20</a:t>
            </a:fld>
            <a:endParaRPr lang="en-US"/>
          </a:p>
        </p:txBody>
      </p:sp>
    </p:spTree>
    <p:extLst>
      <p:ext uri="{BB962C8B-B14F-4D97-AF65-F5344CB8AC3E}">
        <p14:creationId xmlns:p14="http://schemas.microsoft.com/office/powerpoint/2010/main" val="288913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21</a:t>
            </a:fld>
            <a:endParaRPr lang="en-US"/>
          </a:p>
        </p:txBody>
      </p:sp>
    </p:spTree>
    <p:extLst>
      <p:ext uri="{BB962C8B-B14F-4D97-AF65-F5344CB8AC3E}">
        <p14:creationId xmlns:p14="http://schemas.microsoft.com/office/powerpoint/2010/main" val="3326553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22</a:t>
            </a:fld>
            <a:endParaRPr lang="en-US"/>
          </a:p>
        </p:txBody>
      </p:sp>
    </p:spTree>
    <p:extLst>
      <p:ext uri="{BB962C8B-B14F-4D97-AF65-F5344CB8AC3E}">
        <p14:creationId xmlns:p14="http://schemas.microsoft.com/office/powerpoint/2010/main" val="874099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7</a:t>
            </a:fld>
            <a:endParaRPr lang="en-US"/>
          </a:p>
        </p:txBody>
      </p:sp>
    </p:spTree>
    <p:extLst>
      <p:ext uri="{BB962C8B-B14F-4D97-AF65-F5344CB8AC3E}">
        <p14:creationId xmlns:p14="http://schemas.microsoft.com/office/powerpoint/2010/main" val="4027144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8</a:t>
            </a:fld>
            <a:endParaRPr lang="en-US"/>
          </a:p>
        </p:txBody>
      </p:sp>
    </p:spTree>
    <p:extLst>
      <p:ext uri="{BB962C8B-B14F-4D97-AF65-F5344CB8AC3E}">
        <p14:creationId xmlns:p14="http://schemas.microsoft.com/office/powerpoint/2010/main" val="2188603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2111557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11</a:t>
            </a:fld>
            <a:endParaRPr lang="en-US"/>
          </a:p>
        </p:txBody>
      </p:sp>
    </p:spTree>
    <p:extLst>
      <p:ext uri="{BB962C8B-B14F-4D97-AF65-F5344CB8AC3E}">
        <p14:creationId xmlns:p14="http://schemas.microsoft.com/office/powerpoint/2010/main" val="736659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12</a:t>
            </a:fld>
            <a:endParaRPr lang="en-US"/>
          </a:p>
        </p:txBody>
      </p:sp>
    </p:spTree>
    <p:extLst>
      <p:ext uri="{BB962C8B-B14F-4D97-AF65-F5344CB8AC3E}">
        <p14:creationId xmlns:p14="http://schemas.microsoft.com/office/powerpoint/2010/main" val="3758081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13</a:t>
            </a:fld>
            <a:endParaRPr lang="en-US"/>
          </a:p>
        </p:txBody>
      </p:sp>
    </p:spTree>
    <p:extLst>
      <p:ext uri="{BB962C8B-B14F-4D97-AF65-F5344CB8AC3E}">
        <p14:creationId xmlns:p14="http://schemas.microsoft.com/office/powerpoint/2010/main" val="3721665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14</a:t>
            </a:fld>
            <a:endParaRPr lang="en-US"/>
          </a:p>
        </p:txBody>
      </p:sp>
    </p:spTree>
    <p:extLst>
      <p:ext uri="{BB962C8B-B14F-4D97-AF65-F5344CB8AC3E}">
        <p14:creationId xmlns:p14="http://schemas.microsoft.com/office/powerpoint/2010/main" val="2674693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15</a:t>
            </a:fld>
            <a:endParaRPr lang="en-US"/>
          </a:p>
        </p:txBody>
      </p:sp>
    </p:spTree>
    <p:extLst>
      <p:ext uri="{BB962C8B-B14F-4D97-AF65-F5344CB8AC3E}">
        <p14:creationId xmlns:p14="http://schemas.microsoft.com/office/powerpoint/2010/main" val="1468752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9/24/23</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9/24/23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9/24/23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9/24/23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9/24/23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9/24/23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9/24/23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9/24/23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9/24/23</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a:bodyPr>
          <a:lstStyle/>
          <a:p>
            <a:r>
              <a:rPr lang="en-US" sz="4800" dirty="0">
                <a:latin typeface="Arial" charset="0"/>
              </a:rPr>
              <a:t>IT6933</a:t>
            </a:r>
            <a:endParaRPr lang="en-US" dirty="0"/>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a:bodyPr>
          <a:lstStyle/>
          <a:p>
            <a:endParaRPr lang="en-US" dirty="0"/>
          </a:p>
          <a:p>
            <a:r>
              <a:rPr lang="en-US" altLang="en-US" dirty="0"/>
              <a:t>Support Vector Machines</a:t>
            </a:r>
          </a:p>
          <a:p>
            <a:r>
              <a:rPr lang="en-US" altLang="en-US" dirty="0">
                <a:solidFill>
                  <a:srgbClr val="898989"/>
                </a:solidFill>
                <a:ea typeface="ＭＳ Ｐゴシック" panose="020B0600070205080204" pitchFamily="34" charset="-128"/>
              </a:rPr>
              <a:t>(Adapted from various sources)</a:t>
            </a:r>
          </a:p>
          <a:p>
            <a:endParaRPr lang="en-US" dirty="0"/>
          </a:p>
          <a:p>
            <a:endParaRPr lang="en-US" dirty="0"/>
          </a:p>
          <a:p>
            <a:endParaRPr lang="en-US" dirty="0"/>
          </a:p>
          <a:p>
            <a:endParaRPr lang="en-US" dirty="0"/>
          </a:p>
        </p:txBody>
      </p:sp>
      <p:sp>
        <p:nvSpPr>
          <p:cNvPr id="4" name="TextBox 3">
            <a:extLst>
              <a:ext uri="{FF2B5EF4-FFF2-40B4-BE49-F238E27FC236}">
                <a16:creationId xmlns:a16="http://schemas.microsoft.com/office/drawing/2014/main" id="{1D60AE69-FA3E-864D-AF85-FFBDCFBA437D}"/>
              </a:ext>
            </a:extLst>
          </p:cNvPr>
          <p:cNvSpPr txBox="1"/>
          <p:nvPr/>
        </p:nvSpPr>
        <p:spPr>
          <a:xfrm>
            <a:off x="365760" y="4517968"/>
            <a:ext cx="4206240" cy="215444"/>
          </a:xfrm>
          <a:prstGeom prst="rect">
            <a:avLst/>
          </a:prstGeom>
          <a:noFill/>
        </p:spPr>
        <p:txBody>
          <a:bodyPr wrap="square" rtlCol="0">
            <a:spAutoFit/>
          </a:bodyPr>
          <a:lstStyle/>
          <a:p>
            <a:pPr>
              <a:defRPr/>
            </a:pPr>
            <a:r>
              <a:rPr lang="en-US" sz="800" dirty="0">
                <a:solidFill>
                  <a:schemeClr val="bg2">
                    <a:lumMod val="90000"/>
                  </a:schemeClr>
                </a:solidFill>
              </a:rPr>
              <a:t>Ref: </a:t>
            </a:r>
            <a:r>
              <a:rPr lang="en-US" sz="800" dirty="0" err="1">
                <a:solidFill>
                  <a:schemeClr val="bg2">
                    <a:lumMod val="90000"/>
                  </a:schemeClr>
                </a:solidFill>
              </a:rPr>
              <a:t>www.kdnuggets.com</a:t>
            </a:r>
            <a:endParaRPr lang="en-US" sz="800" dirty="0">
              <a:solidFill>
                <a:schemeClr val="bg2">
                  <a:lumMod val="90000"/>
                </a:schemeClr>
              </a:solidFill>
            </a:endParaRPr>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 Machines (</a:t>
            </a:r>
            <a:r>
              <a:rPr lang="en-US" dirty="0"/>
              <a:t>hyperplane)</a:t>
            </a:r>
            <a:endParaRPr lang="en-US" alt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buNone/>
            </a:pPr>
            <a:r>
              <a:rPr lang="en-US" dirty="0"/>
              <a:t>To separate two classes of data points, there are many possible hyperplanes that could be chosen. </a:t>
            </a:r>
          </a:p>
          <a:p>
            <a:pPr marL="0" indent="0">
              <a:buNone/>
            </a:pPr>
            <a:r>
              <a:rPr lang="en-US" dirty="0"/>
              <a:t>Our objective is to find a plane that has the maximum margin i.e. the maximum distance between data points of both classes.</a:t>
            </a:r>
          </a:p>
          <a:p>
            <a:pPr marL="0" indent="0">
              <a:buNone/>
            </a:pPr>
            <a:endParaRPr lang="en-US" dirty="0"/>
          </a:p>
        </p:txBody>
      </p:sp>
    </p:spTree>
    <p:extLst>
      <p:ext uri="{BB962C8B-B14F-4D97-AF65-F5344CB8AC3E}">
        <p14:creationId xmlns:p14="http://schemas.microsoft.com/office/powerpoint/2010/main" val="4167901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 Machines (</a:t>
            </a:r>
            <a:r>
              <a:rPr lang="en-US" dirty="0"/>
              <a:t>hyperplane)</a:t>
            </a:r>
            <a:endParaRPr lang="en-US" altLang="en-US" dirty="0"/>
          </a:p>
        </p:txBody>
      </p:sp>
      <p:pic>
        <p:nvPicPr>
          <p:cNvPr id="4" name="Content Placeholder 3" descr="Chart&#10;&#10;Description automatically generated with low confidence">
            <a:extLst>
              <a:ext uri="{FF2B5EF4-FFF2-40B4-BE49-F238E27FC236}">
                <a16:creationId xmlns:a16="http://schemas.microsoft.com/office/drawing/2014/main" id="{F5DEF8B8-C2CA-8648-A57B-24389EB00AD6}"/>
              </a:ext>
            </a:extLst>
          </p:cNvPr>
          <p:cNvPicPr>
            <a:picLocks noGrp="1" noChangeAspect="1"/>
          </p:cNvPicPr>
          <p:nvPr>
            <p:ph idx="1"/>
          </p:nvPr>
        </p:nvPicPr>
        <p:blipFill>
          <a:blip r:embed="rId3"/>
          <a:stretch>
            <a:fillRect/>
          </a:stretch>
        </p:blipFill>
        <p:spPr>
          <a:xfrm>
            <a:off x="866637" y="1600199"/>
            <a:ext cx="2563239" cy="2782743"/>
          </a:xfrm>
          <a:prstGeom prst="rect">
            <a:avLst/>
          </a:prstGeom>
        </p:spPr>
      </p:pic>
      <p:sp>
        <p:nvSpPr>
          <p:cNvPr id="5" name="Right Arrow 4">
            <a:extLst>
              <a:ext uri="{FF2B5EF4-FFF2-40B4-BE49-F238E27FC236}">
                <a16:creationId xmlns:a16="http://schemas.microsoft.com/office/drawing/2014/main" id="{C5268DED-0061-7A4B-B131-2308A4731465}"/>
              </a:ext>
            </a:extLst>
          </p:cNvPr>
          <p:cNvSpPr/>
          <p:nvPr/>
        </p:nvSpPr>
        <p:spPr>
          <a:xfrm>
            <a:off x="4000500" y="2462644"/>
            <a:ext cx="872836" cy="8104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Chart, scatter chart&#10;&#10;Description automatically generated">
            <a:extLst>
              <a:ext uri="{FF2B5EF4-FFF2-40B4-BE49-F238E27FC236}">
                <a16:creationId xmlns:a16="http://schemas.microsoft.com/office/drawing/2014/main" id="{98219398-A0C1-4E43-B7C9-814AF21922D1}"/>
              </a:ext>
            </a:extLst>
          </p:cNvPr>
          <p:cNvPicPr>
            <a:picLocks noChangeAspect="1"/>
          </p:cNvPicPr>
          <p:nvPr/>
        </p:nvPicPr>
        <p:blipFill>
          <a:blip r:embed="rId4"/>
          <a:stretch>
            <a:fillRect/>
          </a:stretch>
        </p:blipFill>
        <p:spPr>
          <a:xfrm>
            <a:off x="5394174" y="1143000"/>
            <a:ext cx="3121176" cy="3046268"/>
          </a:xfrm>
          <a:prstGeom prst="rect">
            <a:avLst/>
          </a:prstGeom>
        </p:spPr>
      </p:pic>
    </p:spTree>
    <p:extLst>
      <p:ext uri="{BB962C8B-B14F-4D97-AF65-F5344CB8AC3E}">
        <p14:creationId xmlns:p14="http://schemas.microsoft.com/office/powerpoint/2010/main" val="3831766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Support Vectors are the data points that are on or closest to the hyperplane and influence the position and orientation of the hyperplane. </a:t>
            </a:r>
          </a:p>
          <a:p>
            <a:r>
              <a:rPr lang="en-US" dirty="0"/>
              <a:t>Using these support Vectors we maximize the margin of the classifier and deleting these support vectors will change the position of the hyperplane. These are actually the points that help us build SVM.</a:t>
            </a:r>
          </a:p>
          <a:p>
            <a:pPr marL="0" indent="0">
              <a:buNone/>
            </a:pPr>
            <a:br>
              <a:rPr lang="en-US" dirty="0"/>
            </a:br>
            <a:endParaRPr lang="en-US" dirty="0"/>
          </a:p>
        </p:txBody>
      </p:sp>
    </p:spTree>
    <p:extLst>
      <p:ext uri="{BB962C8B-B14F-4D97-AF65-F5344CB8AC3E}">
        <p14:creationId xmlns:p14="http://schemas.microsoft.com/office/powerpoint/2010/main" val="2077695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Vectors</a:t>
            </a:r>
          </a:p>
        </p:txBody>
      </p:sp>
      <p:pic>
        <p:nvPicPr>
          <p:cNvPr id="5" name="Content Placeholder 4" descr="Chart, scatter chart&#10;&#10;Description automatically generated">
            <a:extLst>
              <a:ext uri="{FF2B5EF4-FFF2-40B4-BE49-F238E27FC236}">
                <a16:creationId xmlns:a16="http://schemas.microsoft.com/office/drawing/2014/main" id="{A9A81BDC-E4E5-C84B-AC16-8332984D4FD7}"/>
              </a:ext>
            </a:extLst>
          </p:cNvPr>
          <p:cNvPicPr>
            <a:picLocks noGrp="1" noChangeAspect="1"/>
          </p:cNvPicPr>
          <p:nvPr>
            <p:ph idx="1"/>
          </p:nvPr>
        </p:nvPicPr>
        <p:blipFill>
          <a:blip r:embed="rId3"/>
          <a:stretch>
            <a:fillRect/>
          </a:stretch>
        </p:blipFill>
        <p:spPr>
          <a:xfrm>
            <a:off x="4385230" y="1268016"/>
            <a:ext cx="4053988" cy="2934890"/>
          </a:xfrm>
        </p:spPr>
      </p:pic>
      <p:sp>
        <p:nvSpPr>
          <p:cNvPr id="6" name="Content Placeholder 2">
            <a:extLst>
              <a:ext uri="{FF2B5EF4-FFF2-40B4-BE49-F238E27FC236}">
                <a16:creationId xmlns:a16="http://schemas.microsoft.com/office/drawing/2014/main" id="{B1FA1819-4D76-254F-A333-9907DB226842}"/>
              </a:ext>
            </a:extLst>
          </p:cNvPr>
          <p:cNvSpPr txBox="1">
            <a:spLocks/>
          </p:cNvSpPr>
          <p:nvPr/>
        </p:nvSpPr>
        <p:spPr>
          <a:xfrm>
            <a:off x="628650" y="1369219"/>
            <a:ext cx="3849832" cy="3263504"/>
          </a:xfrm>
          <a:prstGeom prst="rect">
            <a:avLst/>
          </a:prstGeom>
        </p:spPr>
        <p:txBody>
          <a:bodyPr vert="horz" lIns="91440" tIns="45720" rIns="9144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Support Vectors are equidistant from the hyperplane. </a:t>
            </a:r>
          </a:p>
          <a:p>
            <a:r>
              <a:rPr lang="en-US" dirty="0"/>
              <a:t>They are called support vectors because if their position shifts, the hyperplane shifts as well. This means that the </a:t>
            </a:r>
            <a:r>
              <a:rPr lang="en-US" b="1" dirty="0"/>
              <a:t>hyperplane depends only on the support vectors</a:t>
            </a:r>
            <a:r>
              <a:rPr lang="en-US" dirty="0"/>
              <a:t> and not on any other observations.</a:t>
            </a:r>
          </a:p>
          <a:p>
            <a:pPr marL="0" indent="0">
              <a:buFont typeface="Arial" panose="020B0604020202020204" pitchFamily="34" charset="0"/>
              <a:buNone/>
            </a:pPr>
            <a:br>
              <a:rPr lang="en-US" dirty="0"/>
            </a:br>
            <a:endParaRPr lang="en-US" dirty="0"/>
          </a:p>
        </p:txBody>
      </p:sp>
    </p:spTree>
    <p:extLst>
      <p:ext uri="{BB962C8B-B14F-4D97-AF65-F5344CB8AC3E}">
        <p14:creationId xmlns:p14="http://schemas.microsoft.com/office/powerpoint/2010/main" val="3357534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b="1" dirty="0"/>
              <a:t>SVM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buNone/>
            </a:pPr>
            <a:r>
              <a:rPr lang="en-US" dirty="0"/>
              <a:t>Soft margin</a:t>
            </a:r>
          </a:p>
          <a:p>
            <a:r>
              <a:rPr lang="en-US" dirty="0"/>
              <a:t>SVM tolerates a few dots to get misclassified and tries to balance the tradeoff between finding the line that maximizes the margin and minimizes misclassification.</a:t>
            </a:r>
          </a:p>
          <a:p>
            <a:r>
              <a:rPr lang="en-US" b="1" i="1" dirty="0"/>
              <a:t>Degree of tolerance</a:t>
            </a:r>
            <a:endParaRPr lang="en-US" dirty="0"/>
          </a:p>
          <a:p>
            <a:r>
              <a:rPr lang="en-US" dirty="0"/>
              <a:t>How much tolerance we want to set when finding the decision boundary is an important hyper-parameter for the SVM (both linear and nonlinear solutions). </a:t>
            </a:r>
          </a:p>
          <a:p>
            <a:r>
              <a:rPr lang="en-US" dirty="0"/>
              <a:t>In </a:t>
            </a:r>
            <a:r>
              <a:rPr lang="en-US" dirty="0" err="1"/>
              <a:t>Sklearn</a:t>
            </a:r>
            <a:r>
              <a:rPr lang="en-US" dirty="0"/>
              <a:t>, it is represented as the penalty term — ‘C’.</a:t>
            </a:r>
          </a:p>
          <a:p>
            <a:endParaRPr lang="en-US" dirty="0"/>
          </a:p>
        </p:txBody>
      </p:sp>
    </p:spTree>
    <p:extLst>
      <p:ext uri="{BB962C8B-B14F-4D97-AF65-F5344CB8AC3E}">
        <p14:creationId xmlns:p14="http://schemas.microsoft.com/office/powerpoint/2010/main" val="2558557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b="1" dirty="0"/>
              <a:t>SVM</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buNone/>
            </a:pPr>
            <a:r>
              <a:rPr lang="en-US" dirty="0"/>
              <a:t>Soft margin</a:t>
            </a:r>
          </a:p>
          <a:p>
            <a:r>
              <a:rPr lang="en-US" dirty="0"/>
              <a:t>Parameter C</a:t>
            </a:r>
          </a:p>
          <a:p>
            <a:r>
              <a:rPr lang="en-US" dirty="0"/>
              <a:t>Low C: Simplicity</a:t>
            </a:r>
          </a:p>
          <a:p>
            <a:r>
              <a:rPr lang="en-US" dirty="0"/>
              <a:t>High C: Making Few Mistakes</a:t>
            </a:r>
          </a:p>
        </p:txBody>
      </p:sp>
      <p:pic>
        <p:nvPicPr>
          <p:cNvPr id="5" name="Picture 4" descr="Chart, scatter chart&#10;&#10;Description automatically generated">
            <a:extLst>
              <a:ext uri="{FF2B5EF4-FFF2-40B4-BE49-F238E27FC236}">
                <a16:creationId xmlns:a16="http://schemas.microsoft.com/office/drawing/2014/main" id="{38B1E7FB-C1B0-5448-B37F-8E0B661576F1}"/>
              </a:ext>
            </a:extLst>
          </p:cNvPr>
          <p:cNvPicPr>
            <a:picLocks noChangeAspect="1"/>
          </p:cNvPicPr>
          <p:nvPr/>
        </p:nvPicPr>
        <p:blipFill>
          <a:blip r:embed="rId3"/>
          <a:stretch>
            <a:fillRect/>
          </a:stretch>
        </p:blipFill>
        <p:spPr>
          <a:xfrm>
            <a:off x="5280314" y="1515052"/>
            <a:ext cx="2704916" cy="2113395"/>
          </a:xfrm>
          <a:prstGeom prst="rect">
            <a:avLst/>
          </a:prstGeom>
        </p:spPr>
      </p:pic>
    </p:spTree>
    <p:extLst>
      <p:ext uri="{BB962C8B-B14F-4D97-AF65-F5344CB8AC3E}">
        <p14:creationId xmlns:p14="http://schemas.microsoft.com/office/powerpoint/2010/main" val="1378452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Soft margin</a:t>
            </a:r>
            <a:endParaRPr lang="en-US" b="1" dirty="0"/>
          </a:p>
        </p:txBody>
      </p:sp>
      <p:pic>
        <p:nvPicPr>
          <p:cNvPr id="8" name="Picture 7" descr="Chart, scatter chart&#10;&#10;Description automatically generated">
            <a:extLst>
              <a:ext uri="{FF2B5EF4-FFF2-40B4-BE49-F238E27FC236}">
                <a16:creationId xmlns:a16="http://schemas.microsoft.com/office/drawing/2014/main" id="{D51C8523-4ECD-1C4E-AADC-545330EF118B}"/>
              </a:ext>
            </a:extLst>
          </p:cNvPr>
          <p:cNvPicPr>
            <a:picLocks noChangeAspect="1"/>
          </p:cNvPicPr>
          <p:nvPr/>
        </p:nvPicPr>
        <p:blipFill>
          <a:blip r:embed="rId3"/>
          <a:stretch>
            <a:fillRect/>
          </a:stretch>
        </p:blipFill>
        <p:spPr>
          <a:xfrm>
            <a:off x="628650" y="1373476"/>
            <a:ext cx="7076209" cy="2567594"/>
          </a:xfrm>
          <a:prstGeom prst="rect">
            <a:avLst/>
          </a:prstGeom>
        </p:spPr>
      </p:pic>
      <p:sp>
        <p:nvSpPr>
          <p:cNvPr id="9" name="TextBox 8">
            <a:extLst>
              <a:ext uri="{FF2B5EF4-FFF2-40B4-BE49-F238E27FC236}">
                <a16:creationId xmlns:a16="http://schemas.microsoft.com/office/drawing/2014/main" id="{0F233BAB-CEB1-1541-A1D8-081813D2EC28}"/>
              </a:ext>
            </a:extLst>
          </p:cNvPr>
          <p:cNvSpPr txBox="1"/>
          <p:nvPr/>
        </p:nvSpPr>
        <p:spPr>
          <a:xfrm>
            <a:off x="1662545" y="4058879"/>
            <a:ext cx="744819" cy="369332"/>
          </a:xfrm>
          <a:prstGeom prst="rect">
            <a:avLst/>
          </a:prstGeom>
          <a:noFill/>
        </p:spPr>
        <p:txBody>
          <a:bodyPr wrap="none" rtlCol="0">
            <a:spAutoFit/>
          </a:bodyPr>
          <a:lstStyle/>
          <a:p>
            <a:r>
              <a:rPr lang="en-US" dirty="0"/>
              <a:t>Low C</a:t>
            </a:r>
          </a:p>
        </p:txBody>
      </p:sp>
      <p:sp>
        <p:nvSpPr>
          <p:cNvPr id="10" name="TextBox 9">
            <a:extLst>
              <a:ext uri="{FF2B5EF4-FFF2-40B4-BE49-F238E27FC236}">
                <a16:creationId xmlns:a16="http://schemas.microsoft.com/office/drawing/2014/main" id="{1EED21CE-73CB-F34C-BBAB-EB3038141291}"/>
              </a:ext>
            </a:extLst>
          </p:cNvPr>
          <p:cNvSpPr txBox="1"/>
          <p:nvPr/>
        </p:nvSpPr>
        <p:spPr>
          <a:xfrm>
            <a:off x="5507182" y="4046530"/>
            <a:ext cx="788999" cy="646331"/>
          </a:xfrm>
          <a:prstGeom prst="rect">
            <a:avLst/>
          </a:prstGeom>
          <a:noFill/>
        </p:spPr>
        <p:txBody>
          <a:bodyPr wrap="none" rtlCol="0">
            <a:spAutoFit/>
          </a:bodyPr>
          <a:lstStyle/>
          <a:p>
            <a:r>
              <a:rPr lang="en-US" dirty="0"/>
              <a:t>High C</a:t>
            </a:r>
          </a:p>
          <a:p>
            <a:endParaRPr lang="en-US" dirty="0"/>
          </a:p>
        </p:txBody>
      </p:sp>
    </p:spTree>
    <p:extLst>
      <p:ext uri="{BB962C8B-B14F-4D97-AF65-F5344CB8AC3E}">
        <p14:creationId xmlns:p14="http://schemas.microsoft.com/office/powerpoint/2010/main" val="35904540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Soft margin</a:t>
            </a:r>
            <a:endParaRPr lang="en-US" b="1" dirty="0"/>
          </a:p>
        </p:txBody>
      </p:sp>
      <p:pic>
        <p:nvPicPr>
          <p:cNvPr id="4" name="Picture 3" descr="Chart, scatter chart&#10;&#10;Description automatically generated">
            <a:extLst>
              <a:ext uri="{FF2B5EF4-FFF2-40B4-BE49-F238E27FC236}">
                <a16:creationId xmlns:a16="http://schemas.microsoft.com/office/drawing/2014/main" id="{0960CF47-7687-2741-AAB1-128CD940B071}"/>
              </a:ext>
            </a:extLst>
          </p:cNvPr>
          <p:cNvPicPr>
            <a:picLocks noChangeAspect="1"/>
          </p:cNvPicPr>
          <p:nvPr/>
        </p:nvPicPr>
        <p:blipFill>
          <a:blip r:embed="rId3"/>
          <a:stretch>
            <a:fillRect/>
          </a:stretch>
        </p:blipFill>
        <p:spPr>
          <a:xfrm>
            <a:off x="1010096" y="1402772"/>
            <a:ext cx="7123808" cy="2683238"/>
          </a:xfrm>
          <a:prstGeom prst="rect">
            <a:avLst/>
          </a:prstGeom>
        </p:spPr>
      </p:pic>
    </p:spTree>
    <p:extLst>
      <p:ext uri="{BB962C8B-B14F-4D97-AF65-F5344CB8AC3E}">
        <p14:creationId xmlns:p14="http://schemas.microsoft.com/office/powerpoint/2010/main" val="1342118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Linear Inseparability</a:t>
            </a:r>
            <a:endParaRPr lang="en-US" alt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Data is non-linearly separated, of course, we cannot draw a straight line to classify the data points.</a:t>
            </a:r>
          </a:p>
          <a:p>
            <a:pPr marL="0" indent="0">
              <a:buNone/>
            </a:pPr>
            <a:br>
              <a:rPr lang="en-US" dirty="0"/>
            </a:br>
            <a:endParaRPr lang="en-US" dirty="0"/>
          </a:p>
        </p:txBody>
      </p:sp>
      <p:pic>
        <p:nvPicPr>
          <p:cNvPr id="5" name="Picture 4" descr="Chart, scatter chart&#10;&#10;Description automatically generated">
            <a:extLst>
              <a:ext uri="{FF2B5EF4-FFF2-40B4-BE49-F238E27FC236}">
                <a16:creationId xmlns:a16="http://schemas.microsoft.com/office/drawing/2014/main" id="{667B43DB-13C4-E94A-995B-B286A093B902}"/>
              </a:ext>
            </a:extLst>
          </p:cNvPr>
          <p:cNvPicPr>
            <a:picLocks noChangeAspect="1"/>
          </p:cNvPicPr>
          <p:nvPr/>
        </p:nvPicPr>
        <p:blipFill>
          <a:blip r:embed="rId3"/>
          <a:stretch>
            <a:fillRect/>
          </a:stretch>
        </p:blipFill>
        <p:spPr>
          <a:xfrm>
            <a:off x="3371636" y="2213265"/>
            <a:ext cx="3282021" cy="2520661"/>
          </a:xfrm>
          <a:prstGeom prst="rect">
            <a:avLst/>
          </a:prstGeom>
        </p:spPr>
      </p:pic>
      <p:pic>
        <p:nvPicPr>
          <p:cNvPr id="7" name="Picture 6" descr="Chart, scatter chart&#10;&#10;Description automatically generated">
            <a:extLst>
              <a:ext uri="{FF2B5EF4-FFF2-40B4-BE49-F238E27FC236}">
                <a16:creationId xmlns:a16="http://schemas.microsoft.com/office/drawing/2014/main" id="{C61C5E70-DAD3-C24F-85AF-0F8B0ECA1CD1}"/>
              </a:ext>
            </a:extLst>
          </p:cNvPr>
          <p:cNvPicPr>
            <a:picLocks noChangeAspect="1"/>
          </p:cNvPicPr>
          <p:nvPr/>
        </p:nvPicPr>
        <p:blipFill>
          <a:blip r:embed="rId4"/>
          <a:stretch>
            <a:fillRect/>
          </a:stretch>
        </p:blipFill>
        <p:spPr>
          <a:xfrm>
            <a:off x="465967" y="2213265"/>
            <a:ext cx="2819185" cy="2470060"/>
          </a:xfrm>
          <a:prstGeom prst="rect">
            <a:avLst/>
          </a:prstGeom>
        </p:spPr>
      </p:pic>
    </p:spTree>
    <p:extLst>
      <p:ext uri="{BB962C8B-B14F-4D97-AF65-F5344CB8AC3E}">
        <p14:creationId xmlns:p14="http://schemas.microsoft.com/office/powerpoint/2010/main" val="35243783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Linear Inseparability</a:t>
            </a:r>
            <a:endParaRPr lang="en-US" alt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Kernel Trick: The idea is mapping the non-linear separable data from a lower dimension into a higher dimensional space where we can find a hyperplane that can separate the data points.</a:t>
            </a:r>
            <a:br>
              <a:rPr lang="en-US" dirty="0"/>
            </a:br>
            <a:endParaRPr lang="en-US" dirty="0"/>
          </a:p>
        </p:txBody>
      </p:sp>
    </p:spTree>
    <p:extLst>
      <p:ext uri="{BB962C8B-B14F-4D97-AF65-F5344CB8AC3E}">
        <p14:creationId xmlns:p14="http://schemas.microsoft.com/office/powerpoint/2010/main" val="4156193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FF94286-D8B0-CC44-B88B-D0D4DD61CB8F}"/>
              </a:ext>
            </a:extLst>
          </p:cNvPr>
          <p:cNvSpPr>
            <a:spLocks noGrp="1"/>
          </p:cNvSpPr>
          <p:nvPr>
            <p:ph type="title"/>
          </p:nvPr>
        </p:nvSpPr>
        <p:spPr/>
        <p:txBody>
          <a:bodyPr/>
          <a:lstStyle/>
          <a:p>
            <a:pPr eaLnBrk="1" hangingPunct="1"/>
            <a:r>
              <a:rPr lang="en-US" altLang="en-US"/>
              <a:t>Motivation for Support Vector Machines</a:t>
            </a:r>
          </a:p>
        </p:txBody>
      </p:sp>
      <p:sp>
        <p:nvSpPr>
          <p:cNvPr id="7171" name="Content Placeholder 2">
            <a:extLst>
              <a:ext uri="{FF2B5EF4-FFF2-40B4-BE49-F238E27FC236}">
                <a16:creationId xmlns:a16="http://schemas.microsoft.com/office/drawing/2014/main" id="{43E182BB-C506-434E-9D9C-1F3608B313F2}"/>
              </a:ext>
            </a:extLst>
          </p:cNvPr>
          <p:cNvSpPr>
            <a:spLocks noGrp="1"/>
          </p:cNvSpPr>
          <p:nvPr>
            <p:ph idx="1"/>
          </p:nvPr>
        </p:nvSpPr>
        <p:spPr>
          <a:xfrm>
            <a:off x="628650" y="1369219"/>
            <a:ext cx="8192691" cy="3263504"/>
          </a:xfrm>
        </p:spPr>
        <p:txBody>
          <a:bodyPr/>
          <a:lstStyle/>
          <a:p>
            <a:pPr eaLnBrk="1" hangingPunct="1"/>
            <a:r>
              <a:rPr lang="en-US" altLang="en-US" dirty="0"/>
              <a:t>The problem to be solved is one of the </a:t>
            </a:r>
            <a:r>
              <a:rPr lang="en-US" altLang="en-US" b="1" dirty="0"/>
              <a:t>supervised binary classification</a:t>
            </a:r>
            <a:r>
              <a:rPr lang="en-US" altLang="en-US" dirty="0"/>
              <a:t>. That is, we wish to categorize new unseen objects into two separate groups based on their properties and a set of known examples, which are already categorized. </a:t>
            </a:r>
          </a:p>
          <a:p>
            <a:pPr eaLnBrk="1" hangingPunct="1"/>
            <a:r>
              <a:rPr lang="en-US" altLang="en-US" dirty="0"/>
              <a:t>A good example of such a system is classifying a set of new </a:t>
            </a:r>
            <a:r>
              <a:rPr lang="en-US" altLang="en-US" i="1" dirty="0"/>
              <a:t>documents</a:t>
            </a:r>
            <a:r>
              <a:rPr lang="en-US" altLang="en-US" dirty="0"/>
              <a:t> into positive or negative sentiment groups, based on other documents which have already been classified as positive or negative. </a:t>
            </a:r>
          </a:p>
          <a:p>
            <a:pPr eaLnBrk="1" hangingPunct="1"/>
            <a:r>
              <a:rPr lang="en-US" altLang="en-US" dirty="0"/>
              <a:t>Similarly, we could classify new emails into spam or non-spam, based on a large corpus of documents that have already been marked as spam or non-spam by humans. SVMs are highly applicable to such situations.</a:t>
            </a:r>
          </a:p>
        </p:txBody>
      </p:sp>
      <p:sp>
        <p:nvSpPr>
          <p:cNvPr id="2" name="Slide Number Placeholder 1">
            <a:extLst>
              <a:ext uri="{FF2B5EF4-FFF2-40B4-BE49-F238E27FC236}">
                <a16:creationId xmlns:a16="http://schemas.microsoft.com/office/drawing/2014/main" id="{BC7FBD84-F088-2047-A900-AA5021B540B2}"/>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557213" indent="-214313">
              <a:defRPr>
                <a:solidFill>
                  <a:schemeClr val="tx1"/>
                </a:solidFill>
                <a:latin typeface="Calibri" panose="020F0502020204030204" pitchFamily="34" charset="0"/>
              </a:defRPr>
            </a:lvl2pPr>
            <a:lvl3pPr marL="857250" indent="-171450">
              <a:defRPr>
                <a:solidFill>
                  <a:schemeClr val="tx1"/>
                </a:solidFill>
                <a:latin typeface="Calibri" panose="020F0502020204030204" pitchFamily="34" charset="0"/>
              </a:defRPr>
            </a:lvl3pPr>
            <a:lvl4pPr marL="1200150" indent="-171450">
              <a:defRPr>
                <a:solidFill>
                  <a:schemeClr val="tx1"/>
                </a:solidFill>
                <a:latin typeface="Calibri" panose="020F0502020204030204" pitchFamily="34" charset="0"/>
              </a:defRPr>
            </a:lvl4pPr>
            <a:lvl5pPr marL="1543050" indent="-171450">
              <a:defRPr>
                <a:solidFill>
                  <a:schemeClr val="tx1"/>
                </a:solidFill>
                <a:latin typeface="Calibri" panose="020F0502020204030204" pitchFamily="34" charset="0"/>
              </a:defRPr>
            </a:lvl5pPr>
            <a:lvl6pPr marL="1885950" indent="-171450" eaLnBrk="0" fontAlgn="base" hangingPunct="0">
              <a:spcBef>
                <a:spcPct val="0"/>
              </a:spcBef>
              <a:spcAft>
                <a:spcPct val="0"/>
              </a:spcAft>
              <a:defRPr>
                <a:solidFill>
                  <a:schemeClr val="tx1"/>
                </a:solidFill>
                <a:latin typeface="Calibri" panose="020F0502020204030204" pitchFamily="34" charset="0"/>
              </a:defRPr>
            </a:lvl6pPr>
            <a:lvl7pPr marL="2228850" indent="-171450" eaLnBrk="0" fontAlgn="base" hangingPunct="0">
              <a:spcBef>
                <a:spcPct val="0"/>
              </a:spcBef>
              <a:spcAft>
                <a:spcPct val="0"/>
              </a:spcAft>
              <a:defRPr>
                <a:solidFill>
                  <a:schemeClr val="tx1"/>
                </a:solidFill>
                <a:latin typeface="Calibri" panose="020F0502020204030204" pitchFamily="34" charset="0"/>
              </a:defRPr>
            </a:lvl7pPr>
            <a:lvl8pPr marL="2571750" indent="-171450" eaLnBrk="0" fontAlgn="base" hangingPunct="0">
              <a:spcBef>
                <a:spcPct val="0"/>
              </a:spcBef>
              <a:spcAft>
                <a:spcPct val="0"/>
              </a:spcAft>
              <a:defRPr>
                <a:solidFill>
                  <a:schemeClr val="tx1"/>
                </a:solidFill>
                <a:latin typeface="Calibri" panose="020F0502020204030204" pitchFamily="34" charset="0"/>
              </a:defRPr>
            </a:lvl8pPr>
            <a:lvl9pPr marL="2914650" indent="-171450" eaLnBrk="0" fontAlgn="base" hangingPunct="0">
              <a:spcBef>
                <a:spcPct val="0"/>
              </a:spcBef>
              <a:spcAft>
                <a:spcPct val="0"/>
              </a:spcAft>
              <a:defRPr>
                <a:solidFill>
                  <a:schemeClr val="tx1"/>
                </a:solidFill>
                <a:latin typeface="Calibri" panose="020F0502020204030204" pitchFamily="34" charset="0"/>
              </a:defRPr>
            </a:lvl9pPr>
          </a:lstStyle>
          <a:p>
            <a:fld id="{4AED7B97-1C61-434E-B88C-2405F15113CE}" type="slidenum">
              <a:rPr lang="en-US" altLang="en-US">
                <a:solidFill>
                  <a:srgbClr val="898989"/>
                </a:solidFill>
              </a:rPr>
              <a:pPr/>
              <a:t>2</a:t>
            </a:fld>
            <a:endParaRPr lang="en-US" altLang="en-US">
              <a:solidFill>
                <a:srgbClr val="898989"/>
              </a:solidFill>
            </a:endParaRPr>
          </a:p>
        </p:txBody>
      </p:sp>
    </p:spTree>
    <p:extLst>
      <p:ext uri="{BB962C8B-B14F-4D97-AF65-F5344CB8AC3E}">
        <p14:creationId xmlns:p14="http://schemas.microsoft.com/office/powerpoint/2010/main" val="4098767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Linear Inseparability</a:t>
            </a:r>
            <a:endParaRPr lang="en-US" alt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endParaRPr lang="en-US" dirty="0"/>
          </a:p>
        </p:txBody>
      </p:sp>
      <p:pic>
        <p:nvPicPr>
          <p:cNvPr id="5" name="Picture 4" descr="Diagram&#10;&#10;Description automatically generated">
            <a:extLst>
              <a:ext uri="{FF2B5EF4-FFF2-40B4-BE49-F238E27FC236}">
                <a16:creationId xmlns:a16="http://schemas.microsoft.com/office/drawing/2014/main" id="{C964E6D7-7F49-F64D-9FD2-F90780C6F746}"/>
              </a:ext>
            </a:extLst>
          </p:cNvPr>
          <p:cNvPicPr>
            <a:picLocks noChangeAspect="1"/>
          </p:cNvPicPr>
          <p:nvPr/>
        </p:nvPicPr>
        <p:blipFill>
          <a:blip r:embed="rId3"/>
          <a:stretch>
            <a:fillRect/>
          </a:stretch>
        </p:blipFill>
        <p:spPr>
          <a:xfrm>
            <a:off x="415636" y="1193094"/>
            <a:ext cx="7471063" cy="3269203"/>
          </a:xfrm>
          <a:prstGeom prst="rect">
            <a:avLst/>
          </a:prstGeom>
        </p:spPr>
      </p:pic>
    </p:spTree>
    <p:extLst>
      <p:ext uri="{BB962C8B-B14F-4D97-AF65-F5344CB8AC3E}">
        <p14:creationId xmlns:p14="http://schemas.microsoft.com/office/powerpoint/2010/main" val="20010873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pPr fontAlgn="base"/>
            <a:r>
              <a:rPr lang="en-US" b="1" dirty="0"/>
              <a:t>Pros and Cons of Support Vector Machines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lnSpcReduction="20000"/>
          </a:bodyPr>
          <a:lstStyle/>
          <a:p>
            <a:pPr fontAlgn="base"/>
            <a:r>
              <a:rPr lang="en-US" dirty="0"/>
              <a:t>Some of the advantages of SVMs are as follows:</a:t>
            </a:r>
          </a:p>
          <a:p>
            <a:pPr lvl="1" fontAlgn="base"/>
            <a:r>
              <a:rPr lang="en-US" dirty="0"/>
              <a:t>The very nature of the Convex Optimization method ensures guaranteed optimality. The solution is guaranteed to be a global minimum and not a local minimum.</a:t>
            </a:r>
          </a:p>
          <a:p>
            <a:pPr lvl="1" fontAlgn="base"/>
            <a:r>
              <a:rPr lang="en-US" dirty="0"/>
              <a:t>SVM is an algorithm which is suitable for both linearly and nonlinearly separable data (using kernel trick). The only thing to do is to come up with the regularization term, 𝐶.</a:t>
            </a:r>
          </a:p>
          <a:p>
            <a:pPr lvl="1" fontAlgn="base"/>
            <a:r>
              <a:rPr lang="en-US" dirty="0"/>
              <a:t>SVMs work well on small as well as high dimensional data spaces. It works effectively for high-dimensional datasets because of the fact that the complexity of the training dataset in SVM is generally characterized by the number of support vectors rather than the dimensionality. Even if all other training examples are removed and the training is repeated, we will get the same optimal separating hyperplane.</a:t>
            </a:r>
          </a:p>
          <a:p>
            <a:pPr lvl="1" fontAlgn="base"/>
            <a:r>
              <a:rPr lang="en-US" dirty="0"/>
              <a:t>SVMs can work effectively on smaller training datasets as they don’t rely on the entire data.</a:t>
            </a:r>
          </a:p>
          <a:p>
            <a:pPr fontAlgn="base"/>
            <a:endParaRPr lang="en-US" dirty="0"/>
          </a:p>
        </p:txBody>
      </p:sp>
    </p:spTree>
    <p:extLst>
      <p:ext uri="{BB962C8B-B14F-4D97-AF65-F5344CB8AC3E}">
        <p14:creationId xmlns:p14="http://schemas.microsoft.com/office/powerpoint/2010/main" val="451874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pPr fontAlgn="base"/>
            <a:r>
              <a:rPr lang="en-US" b="1" dirty="0"/>
              <a:t>Pros and Cons of Support Vector Machines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Disadvantages of SVMs are as follows:</a:t>
            </a:r>
          </a:p>
          <a:p>
            <a:pPr lvl="1" fontAlgn="base"/>
            <a:r>
              <a:rPr lang="en-US" dirty="0"/>
              <a:t>They are not suitable for larger datasets because the training time with SVMs can be high and much more computationally intensive.</a:t>
            </a:r>
          </a:p>
          <a:p>
            <a:pPr lvl="1" fontAlgn="base"/>
            <a:r>
              <a:rPr lang="en-US" dirty="0"/>
              <a:t>They are less effective on noisier datasets that have overlapping classes.</a:t>
            </a:r>
          </a:p>
          <a:p>
            <a:pPr marL="0" indent="0">
              <a:buNone/>
            </a:pPr>
            <a:br>
              <a:rPr lang="en-US" dirty="0"/>
            </a:br>
            <a:endParaRPr lang="en-US" dirty="0"/>
          </a:p>
        </p:txBody>
      </p:sp>
    </p:spTree>
    <p:extLst>
      <p:ext uri="{BB962C8B-B14F-4D97-AF65-F5344CB8AC3E}">
        <p14:creationId xmlns:p14="http://schemas.microsoft.com/office/powerpoint/2010/main" val="1784217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8C62986-610D-8B4A-9E93-CED9D9747CA3}"/>
              </a:ext>
            </a:extLst>
          </p:cNvPr>
          <p:cNvSpPr>
            <a:spLocks noGrp="1"/>
          </p:cNvSpPr>
          <p:nvPr>
            <p:ph type="title"/>
          </p:nvPr>
        </p:nvSpPr>
        <p:spPr/>
        <p:txBody>
          <a:bodyPr/>
          <a:lstStyle/>
          <a:p>
            <a:pPr eaLnBrk="1" hangingPunct="1"/>
            <a:r>
              <a:rPr lang="en-US" altLang="en-US"/>
              <a:t>Motivation for Support Vector Machines</a:t>
            </a:r>
          </a:p>
        </p:txBody>
      </p:sp>
      <p:sp>
        <p:nvSpPr>
          <p:cNvPr id="3" name="Content Placeholder 2">
            <a:extLst>
              <a:ext uri="{FF2B5EF4-FFF2-40B4-BE49-F238E27FC236}">
                <a16:creationId xmlns:a16="http://schemas.microsoft.com/office/drawing/2014/main" id="{DD376DE4-30B2-334E-8ACC-06DD5B58461D}"/>
              </a:ext>
            </a:extLst>
          </p:cNvPr>
          <p:cNvSpPr>
            <a:spLocks noGrp="1"/>
          </p:cNvSpPr>
          <p:nvPr>
            <p:ph idx="1"/>
          </p:nvPr>
        </p:nvSpPr>
        <p:spPr>
          <a:xfrm>
            <a:off x="628650" y="1369219"/>
            <a:ext cx="8037910" cy="3512344"/>
          </a:xfrm>
        </p:spPr>
        <p:txBody>
          <a:bodyPr rtlCol="0">
            <a:normAutofit/>
          </a:bodyPr>
          <a:lstStyle/>
          <a:p>
            <a:pPr>
              <a:defRPr/>
            </a:pPr>
            <a:r>
              <a:rPr lang="en-US" dirty="0"/>
              <a:t>A Support Vector Machine models the situation by creating a </a:t>
            </a:r>
            <a:r>
              <a:rPr lang="en-US" i="1" dirty="0"/>
              <a:t>feature space</a:t>
            </a:r>
            <a:r>
              <a:rPr lang="en-US" dirty="0"/>
              <a:t>, which is a finite-dimensional vector space, each dimension of which represents a "feature" of a particular object.</a:t>
            </a:r>
          </a:p>
          <a:p>
            <a:pPr>
              <a:defRPr/>
            </a:pPr>
            <a:r>
              <a:rPr lang="en-US" dirty="0"/>
              <a:t> In the context of spam or document classification, each "feature" is the prevalence or importance of a particular word.</a:t>
            </a:r>
          </a:p>
          <a:p>
            <a:pPr>
              <a:defRPr/>
            </a:pPr>
            <a:r>
              <a:rPr lang="en-US" dirty="0"/>
              <a:t>The </a:t>
            </a:r>
            <a:r>
              <a:rPr lang="en-US" b="1" dirty="0"/>
              <a:t>goal of the SVM </a:t>
            </a:r>
            <a:r>
              <a:rPr lang="en-US" dirty="0"/>
              <a:t>is to train a model that assigns new unseen objects into a particular category. </a:t>
            </a:r>
          </a:p>
        </p:txBody>
      </p:sp>
      <p:sp>
        <p:nvSpPr>
          <p:cNvPr id="2" name="Slide Number Placeholder 1">
            <a:extLst>
              <a:ext uri="{FF2B5EF4-FFF2-40B4-BE49-F238E27FC236}">
                <a16:creationId xmlns:a16="http://schemas.microsoft.com/office/drawing/2014/main" id="{89BF5A87-ABF8-FF48-8FA6-69D6D447CDE8}"/>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557213" indent="-214313">
              <a:defRPr>
                <a:solidFill>
                  <a:schemeClr val="tx1"/>
                </a:solidFill>
                <a:latin typeface="Calibri" panose="020F0502020204030204" pitchFamily="34" charset="0"/>
              </a:defRPr>
            </a:lvl2pPr>
            <a:lvl3pPr marL="857250" indent="-171450">
              <a:defRPr>
                <a:solidFill>
                  <a:schemeClr val="tx1"/>
                </a:solidFill>
                <a:latin typeface="Calibri" panose="020F0502020204030204" pitchFamily="34" charset="0"/>
              </a:defRPr>
            </a:lvl3pPr>
            <a:lvl4pPr marL="1200150" indent="-171450">
              <a:defRPr>
                <a:solidFill>
                  <a:schemeClr val="tx1"/>
                </a:solidFill>
                <a:latin typeface="Calibri" panose="020F0502020204030204" pitchFamily="34" charset="0"/>
              </a:defRPr>
            </a:lvl4pPr>
            <a:lvl5pPr marL="1543050" indent="-171450">
              <a:defRPr>
                <a:solidFill>
                  <a:schemeClr val="tx1"/>
                </a:solidFill>
                <a:latin typeface="Calibri" panose="020F0502020204030204" pitchFamily="34" charset="0"/>
              </a:defRPr>
            </a:lvl5pPr>
            <a:lvl6pPr marL="1885950" indent="-171450" eaLnBrk="0" fontAlgn="base" hangingPunct="0">
              <a:spcBef>
                <a:spcPct val="0"/>
              </a:spcBef>
              <a:spcAft>
                <a:spcPct val="0"/>
              </a:spcAft>
              <a:defRPr>
                <a:solidFill>
                  <a:schemeClr val="tx1"/>
                </a:solidFill>
                <a:latin typeface="Calibri" panose="020F0502020204030204" pitchFamily="34" charset="0"/>
              </a:defRPr>
            </a:lvl6pPr>
            <a:lvl7pPr marL="2228850" indent="-171450" eaLnBrk="0" fontAlgn="base" hangingPunct="0">
              <a:spcBef>
                <a:spcPct val="0"/>
              </a:spcBef>
              <a:spcAft>
                <a:spcPct val="0"/>
              </a:spcAft>
              <a:defRPr>
                <a:solidFill>
                  <a:schemeClr val="tx1"/>
                </a:solidFill>
                <a:latin typeface="Calibri" panose="020F0502020204030204" pitchFamily="34" charset="0"/>
              </a:defRPr>
            </a:lvl7pPr>
            <a:lvl8pPr marL="2571750" indent="-171450" eaLnBrk="0" fontAlgn="base" hangingPunct="0">
              <a:spcBef>
                <a:spcPct val="0"/>
              </a:spcBef>
              <a:spcAft>
                <a:spcPct val="0"/>
              </a:spcAft>
              <a:defRPr>
                <a:solidFill>
                  <a:schemeClr val="tx1"/>
                </a:solidFill>
                <a:latin typeface="Calibri" panose="020F0502020204030204" pitchFamily="34" charset="0"/>
              </a:defRPr>
            </a:lvl8pPr>
            <a:lvl9pPr marL="2914650" indent="-171450" eaLnBrk="0" fontAlgn="base" hangingPunct="0">
              <a:spcBef>
                <a:spcPct val="0"/>
              </a:spcBef>
              <a:spcAft>
                <a:spcPct val="0"/>
              </a:spcAft>
              <a:defRPr>
                <a:solidFill>
                  <a:schemeClr val="tx1"/>
                </a:solidFill>
                <a:latin typeface="Calibri" panose="020F0502020204030204" pitchFamily="34" charset="0"/>
              </a:defRPr>
            </a:lvl9pPr>
          </a:lstStyle>
          <a:p>
            <a:fld id="{2B669D7E-7DFD-0446-A722-75B5B590AC26}" type="slidenum">
              <a:rPr lang="en-US" altLang="en-US">
                <a:solidFill>
                  <a:srgbClr val="898989"/>
                </a:solidFill>
              </a:rPr>
              <a:pPr/>
              <a:t>3</a:t>
            </a:fld>
            <a:endParaRPr lang="en-US" altLang="en-US">
              <a:solidFill>
                <a:srgbClr val="898989"/>
              </a:solidFill>
            </a:endParaRPr>
          </a:p>
        </p:txBody>
      </p:sp>
    </p:spTree>
    <p:extLst>
      <p:ext uri="{BB962C8B-B14F-4D97-AF65-F5344CB8AC3E}">
        <p14:creationId xmlns:p14="http://schemas.microsoft.com/office/powerpoint/2010/main" val="3670572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8C62986-610D-8B4A-9E93-CED9D9747CA3}"/>
              </a:ext>
            </a:extLst>
          </p:cNvPr>
          <p:cNvSpPr>
            <a:spLocks noGrp="1"/>
          </p:cNvSpPr>
          <p:nvPr>
            <p:ph type="title"/>
          </p:nvPr>
        </p:nvSpPr>
        <p:spPr/>
        <p:txBody>
          <a:bodyPr/>
          <a:lstStyle/>
          <a:p>
            <a:pPr eaLnBrk="1" hangingPunct="1"/>
            <a:r>
              <a:rPr lang="en-US" altLang="en-US"/>
              <a:t>Motivation for Support Vector Machines</a:t>
            </a:r>
          </a:p>
        </p:txBody>
      </p:sp>
      <p:sp>
        <p:nvSpPr>
          <p:cNvPr id="3" name="Content Placeholder 2">
            <a:extLst>
              <a:ext uri="{FF2B5EF4-FFF2-40B4-BE49-F238E27FC236}">
                <a16:creationId xmlns:a16="http://schemas.microsoft.com/office/drawing/2014/main" id="{DD376DE4-30B2-334E-8ACC-06DD5B58461D}"/>
              </a:ext>
            </a:extLst>
          </p:cNvPr>
          <p:cNvSpPr>
            <a:spLocks noGrp="1"/>
          </p:cNvSpPr>
          <p:nvPr>
            <p:ph idx="1"/>
          </p:nvPr>
        </p:nvSpPr>
        <p:spPr>
          <a:xfrm>
            <a:off x="628650" y="1369219"/>
            <a:ext cx="8037910" cy="3512344"/>
          </a:xfrm>
        </p:spPr>
        <p:txBody>
          <a:bodyPr rtlCol="0">
            <a:normAutofit/>
          </a:bodyPr>
          <a:lstStyle/>
          <a:p>
            <a:pPr>
              <a:defRPr/>
            </a:pPr>
            <a:r>
              <a:rPr lang="en-US" dirty="0"/>
              <a:t>It achieves this by creating a linear partition of the feature space into two categories. </a:t>
            </a:r>
          </a:p>
          <a:p>
            <a:pPr>
              <a:defRPr/>
            </a:pPr>
            <a:r>
              <a:rPr lang="en-US" dirty="0"/>
              <a:t>Based on the features in the new unseen objects (e.g. documents/emails), it places an object "above" or "below" the separation plane, leading to a categorization (e.g. spam or non-spam).</a:t>
            </a:r>
          </a:p>
          <a:p>
            <a:pPr>
              <a:defRPr/>
            </a:pPr>
            <a:r>
              <a:rPr lang="en-US" dirty="0"/>
              <a:t> This makes it an example of a non-probabilistic linear classifier. </a:t>
            </a:r>
          </a:p>
          <a:p>
            <a:pPr>
              <a:defRPr/>
            </a:pPr>
            <a:r>
              <a:rPr lang="en-US" dirty="0"/>
              <a:t>It is non-probabilistic, because the features in the new objects fully determine its location in feature space and there is no stochastic element involved.</a:t>
            </a:r>
          </a:p>
        </p:txBody>
      </p:sp>
      <p:sp>
        <p:nvSpPr>
          <p:cNvPr id="2" name="Slide Number Placeholder 1">
            <a:extLst>
              <a:ext uri="{FF2B5EF4-FFF2-40B4-BE49-F238E27FC236}">
                <a16:creationId xmlns:a16="http://schemas.microsoft.com/office/drawing/2014/main" id="{89BF5A87-ABF8-FF48-8FA6-69D6D447CDE8}"/>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557213" indent="-214313">
              <a:defRPr>
                <a:solidFill>
                  <a:schemeClr val="tx1"/>
                </a:solidFill>
                <a:latin typeface="Calibri" panose="020F0502020204030204" pitchFamily="34" charset="0"/>
              </a:defRPr>
            </a:lvl2pPr>
            <a:lvl3pPr marL="857250" indent="-171450">
              <a:defRPr>
                <a:solidFill>
                  <a:schemeClr val="tx1"/>
                </a:solidFill>
                <a:latin typeface="Calibri" panose="020F0502020204030204" pitchFamily="34" charset="0"/>
              </a:defRPr>
            </a:lvl3pPr>
            <a:lvl4pPr marL="1200150" indent="-171450">
              <a:defRPr>
                <a:solidFill>
                  <a:schemeClr val="tx1"/>
                </a:solidFill>
                <a:latin typeface="Calibri" panose="020F0502020204030204" pitchFamily="34" charset="0"/>
              </a:defRPr>
            </a:lvl4pPr>
            <a:lvl5pPr marL="1543050" indent="-171450">
              <a:defRPr>
                <a:solidFill>
                  <a:schemeClr val="tx1"/>
                </a:solidFill>
                <a:latin typeface="Calibri" panose="020F0502020204030204" pitchFamily="34" charset="0"/>
              </a:defRPr>
            </a:lvl5pPr>
            <a:lvl6pPr marL="1885950" indent="-171450" eaLnBrk="0" fontAlgn="base" hangingPunct="0">
              <a:spcBef>
                <a:spcPct val="0"/>
              </a:spcBef>
              <a:spcAft>
                <a:spcPct val="0"/>
              </a:spcAft>
              <a:defRPr>
                <a:solidFill>
                  <a:schemeClr val="tx1"/>
                </a:solidFill>
                <a:latin typeface="Calibri" panose="020F0502020204030204" pitchFamily="34" charset="0"/>
              </a:defRPr>
            </a:lvl6pPr>
            <a:lvl7pPr marL="2228850" indent="-171450" eaLnBrk="0" fontAlgn="base" hangingPunct="0">
              <a:spcBef>
                <a:spcPct val="0"/>
              </a:spcBef>
              <a:spcAft>
                <a:spcPct val="0"/>
              </a:spcAft>
              <a:defRPr>
                <a:solidFill>
                  <a:schemeClr val="tx1"/>
                </a:solidFill>
                <a:latin typeface="Calibri" panose="020F0502020204030204" pitchFamily="34" charset="0"/>
              </a:defRPr>
            </a:lvl7pPr>
            <a:lvl8pPr marL="2571750" indent="-171450" eaLnBrk="0" fontAlgn="base" hangingPunct="0">
              <a:spcBef>
                <a:spcPct val="0"/>
              </a:spcBef>
              <a:spcAft>
                <a:spcPct val="0"/>
              </a:spcAft>
              <a:defRPr>
                <a:solidFill>
                  <a:schemeClr val="tx1"/>
                </a:solidFill>
                <a:latin typeface="Calibri" panose="020F0502020204030204" pitchFamily="34" charset="0"/>
              </a:defRPr>
            </a:lvl8pPr>
            <a:lvl9pPr marL="2914650" indent="-171450" eaLnBrk="0" fontAlgn="base" hangingPunct="0">
              <a:spcBef>
                <a:spcPct val="0"/>
              </a:spcBef>
              <a:spcAft>
                <a:spcPct val="0"/>
              </a:spcAft>
              <a:defRPr>
                <a:solidFill>
                  <a:schemeClr val="tx1"/>
                </a:solidFill>
                <a:latin typeface="Calibri" panose="020F0502020204030204" pitchFamily="34" charset="0"/>
              </a:defRPr>
            </a:lvl9pPr>
          </a:lstStyle>
          <a:p>
            <a:fld id="{2B669D7E-7DFD-0446-A722-75B5B590AC26}" type="slidenum">
              <a:rPr lang="en-US" altLang="en-US">
                <a:solidFill>
                  <a:srgbClr val="898989"/>
                </a:solidFill>
              </a:rPr>
              <a:pPr/>
              <a:t>4</a:t>
            </a:fld>
            <a:endParaRPr lang="en-US" altLang="en-US">
              <a:solidFill>
                <a:srgbClr val="898989"/>
              </a:solidFill>
            </a:endParaRPr>
          </a:p>
        </p:txBody>
      </p:sp>
    </p:spTree>
    <p:extLst>
      <p:ext uri="{BB962C8B-B14F-4D97-AF65-F5344CB8AC3E}">
        <p14:creationId xmlns:p14="http://schemas.microsoft.com/office/powerpoint/2010/main" val="1638717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 Machines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a:bodyPr>
          <a:lstStyle/>
          <a:p>
            <a:r>
              <a:rPr lang="en-US" dirty="0"/>
              <a:t> Support Vector Machines(SVM) are among one of the most popular machine learning algorithms.</a:t>
            </a:r>
          </a:p>
          <a:p>
            <a:r>
              <a:rPr lang="en-US" dirty="0"/>
              <a:t>They were extremely popular around the time they were developed in the 1990s.</a:t>
            </a:r>
          </a:p>
          <a:p>
            <a:r>
              <a:rPr lang="en-US" dirty="0"/>
              <a:t>The objective of SVM is to find a hyperplane in an N-dimensional space (N-Number of features) that distinctly classifies the data points.</a:t>
            </a:r>
          </a:p>
          <a:p>
            <a:r>
              <a:rPr lang="en-US" dirty="0"/>
              <a:t>Support Vector Machine is a generalization of maximal margin classifier. </a:t>
            </a:r>
          </a:p>
          <a:p>
            <a:r>
              <a:rPr lang="en-US" dirty="0"/>
              <a:t>This classifier is simple, but it cannot be applied to the majority of the datasets since the classes must be separated by a boundary which is linear. </a:t>
            </a:r>
          </a:p>
        </p:txBody>
      </p:sp>
    </p:spTree>
    <p:extLst>
      <p:ext uri="{BB962C8B-B14F-4D97-AF65-F5344CB8AC3E}">
        <p14:creationId xmlns:p14="http://schemas.microsoft.com/office/powerpoint/2010/main" val="1147179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5AA6D9B-97A5-A346-8F34-D00B75AD2742}"/>
              </a:ext>
            </a:extLst>
          </p:cNvPr>
          <p:cNvSpPr>
            <a:spLocks noGrp="1"/>
          </p:cNvSpPr>
          <p:nvPr>
            <p:ph type="title"/>
          </p:nvPr>
        </p:nvSpPr>
        <p:spPr/>
        <p:txBody>
          <a:bodyPr/>
          <a:lstStyle/>
          <a:p>
            <a:pPr eaLnBrk="1" hangingPunct="1"/>
            <a:r>
              <a:rPr lang="en-US" altLang="en-US"/>
              <a:t>What is a hyperplane?</a:t>
            </a:r>
          </a:p>
        </p:txBody>
      </p:sp>
      <p:sp>
        <p:nvSpPr>
          <p:cNvPr id="11267" name="Content Placeholder 2">
            <a:extLst>
              <a:ext uri="{FF2B5EF4-FFF2-40B4-BE49-F238E27FC236}">
                <a16:creationId xmlns:a16="http://schemas.microsoft.com/office/drawing/2014/main" id="{DE1C0EFD-9F74-004A-BACC-3F9B58DA7A3D}"/>
              </a:ext>
            </a:extLst>
          </p:cNvPr>
          <p:cNvSpPr>
            <a:spLocks noGrp="1"/>
          </p:cNvSpPr>
          <p:nvPr>
            <p:ph idx="1"/>
          </p:nvPr>
        </p:nvSpPr>
        <p:spPr/>
        <p:txBody>
          <a:bodyPr/>
          <a:lstStyle/>
          <a:p>
            <a:pPr eaLnBrk="1" hangingPunct="1"/>
            <a:r>
              <a:rPr lang="en-US" altLang="en-US"/>
              <a:t>As a simple example, for a classification task with only two features, you can think of a hyperplane as a line that linearly separates and classifies a set of data.</a:t>
            </a:r>
          </a:p>
          <a:p>
            <a:pPr eaLnBrk="1" hangingPunct="1"/>
            <a:r>
              <a:rPr lang="en-US" altLang="en-US"/>
              <a:t>Intuitively, the further from the hyperplane our data points lie, the more confident we are that they have been correctly classified. We therefore want our data points to be as far away from the hyperplane as possible, while still being on the correct side of it.</a:t>
            </a:r>
          </a:p>
          <a:p>
            <a:pPr eaLnBrk="1" hangingPunct="1"/>
            <a:r>
              <a:rPr lang="en-US" altLang="en-US"/>
              <a:t>So when new testing data are added, whatever side of the hyperplane it lands will decide the class that we assign to it.</a:t>
            </a:r>
          </a:p>
          <a:p>
            <a:pPr eaLnBrk="1" hangingPunct="1"/>
            <a:endParaRPr lang="en-US" altLang="en-US"/>
          </a:p>
        </p:txBody>
      </p:sp>
      <p:sp>
        <p:nvSpPr>
          <p:cNvPr id="2" name="Slide Number Placeholder 1">
            <a:extLst>
              <a:ext uri="{FF2B5EF4-FFF2-40B4-BE49-F238E27FC236}">
                <a16:creationId xmlns:a16="http://schemas.microsoft.com/office/drawing/2014/main" id="{BC58BBCB-5CAB-C54B-AD60-58C2E86000E4}"/>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557213" indent="-214313">
              <a:defRPr>
                <a:solidFill>
                  <a:schemeClr val="tx1"/>
                </a:solidFill>
                <a:latin typeface="Calibri" panose="020F0502020204030204" pitchFamily="34" charset="0"/>
              </a:defRPr>
            </a:lvl2pPr>
            <a:lvl3pPr marL="857250" indent="-171450">
              <a:defRPr>
                <a:solidFill>
                  <a:schemeClr val="tx1"/>
                </a:solidFill>
                <a:latin typeface="Calibri" panose="020F0502020204030204" pitchFamily="34" charset="0"/>
              </a:defRPr>
            </a:lvl3pPr>
            <a:lvl4pPr marL="1200150" indent="-171450">
              <a:defRPr>
                <a:solidFill>
                  <a:schemeClr val="tx1"/>
                </a:solidFill>
                <a:latin typeface="Calibri" panose="020F0502020204030204" pitchFamily="34" charset="0"/>
              </a:defRPr>
            </a:lvl4pPr>
            <a:lvl5pPr marL="1543050" indent="-171450">
              <a:defRPr>
                <a:solidFill>
                  <a:schemeClr val="tx1"/>
                </a:solidFill>
                <a:latin typeface="Calibri" panose="020F0502020204030204" pitchFamily="34" charset="0"/>
              </a:defRPr>
            </a:lvl5pPr>
            <a:lvl6pPr marL="1885950" indent="-171450" eaLnBrk="0" fontAlgn="base" hangingPunct="0">
              <a:spcBef>
                <a:spcPct val="0"/>
              </a:spcBef>
              <a:spcAft>
                <a:spcPct val="0"/>
              </a:spcAft>
              <a:defRPr>
                <a:solidFill>
                  <a:schemeClr val="tx1"/>
                </a:solidFill>
                <a:latin typeface="Calibri" panose="020F0502020204030204" pitchFamily="34" charset="0"/>
              </a:defRPr>
            </a:lvl6pPr>
            <a:lvl7pPr marL="2228850" indent="-171450" eaLnBrk="0" fontAlgn="base" hangingPunct="0">
              <a:spcBef>
                <a:spcPct val="0"/>
              </a:spcBef>
              <a:spcAft>
                <a:spcPct val="0"/>
              </a:spcAft>
              <a:defRPr>
                <a:solidFill>
                  <a:schemeClr val="tx1"/>
                </a:solidFill>
                <a:latin typeface="Calibri" panose="020F0502020204030204" pitchFamily="34" charset="0"/>
              </a:defRPr>
            </a:lvl7pPr>
            <a:lvl8pPr marL="2571750" indent="-171450" eaLnBrk="0" fontAlgn="base" hangingPunct="0">
              <a:spcBef>
                <a:spcPct val="0"/>
              </a:spcBef>
              <a:spcAft>
                <a:spcPct val="0"/>
              </a:spcAft>
              <a:defRPr>
                <a:solidFill>
                  <a:schemeClr val="tx1"/>
                </a:solidFill>
                <a:latin typeface="Calibri" panose="020F0502020204030204" pitchFamily="34" charset="0"/>
              </a:defRPr>
            </a:lvl8pPr>
            <a:lvl9pPr marL="2914650" indent="-171450" eaLnBrk="0" fontAlgn="base" hangingPunct="0">
              <a:spcBef>
                <a:spcPct val="0"/>
              </a:spcBef>
              <a:spcAft>
                <a:spcPct val="0"/>
              </a:spcAft>
              <a:defRPr>
                <a:solidFill>
                  <a:schemeClr val="tx1"/>
                </a:solidFill>
                <a:latin typeface="Calibri" panose="020F0502020204030204" pitchFamily="34" charset="0"/>
              </a:defRPr>
            </a:lvl9pPr>
          </a:lstStyle>
          <a:p>
            <a:fld id="{7EF41DA6-77D7-8040-B802-01DF31A0662D}" type="slidenum">
              <a:rPr lang="en-US" altLang="en-US">
                <a:solidFill>
                  <a:srgbClr val="898989"/>
                </a:solidFill>
              </a:rPr>
              <a:pPr/>
              <a:t>6</a:t>
            </a:fld>
            <a:endParaRPr lang="en-US" altLang="en-US">
              <a:solidFill>
                <a:srgbClr val="898989"/>
              </a:solidFill>
            </a:endParaRPr>
          </a:p>
        </p:txBody>
      </p:sp>
    </p:spTree>
    <p:extLst>
      <p:ext uri="{BB962C8B-B14F-4D97-AF65-F5344CB8AC3E}">
        <p14:creationId xmlns:p14="http://schemas.microsoft.com/office/powerpoint/2010/main" val="3626885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 Machines (</a:t>
            </a:r>
            <a:r>
              <a:rPr lang="en-US" dirty="0"/>
              <a:t>hyperplane)</a:t>
            </a:r>
            <a:endParaRPr lang="en-US" altLang="en-US" dirty="0"/>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marL="0" indent="0">
              <a:buNone/>
            </a:pPr>
            <a:r>
              <a:rPr lang="en-US" b="1" dirty="0"/>
              <a:t>What is a hyperplane?</a:t>
            </a:r>
            <a:endParaRPr lang="en-US" dirty="0"/>
          </a:p>
          <a:p>
            <a:r>
              <a:rPr lang="en-US" dirty="0"/>
              <a:t>In an N-dimensional space, a hyperplane is a flat affine subspace of dimension N-1. Visually, in a 2D space, a hyperplane will be a line and in 3D space, it will be a flat plane.</a:t>
            </a:r>
          </a:p>
        </p:txBody>
      </p:sp>
    </p:spTree>
    <p:extLst>
      <p:ext uri="{BB962C8B-B14F-4D97-AF65-F5344CB8AC3E}">
        <p14:creationId xmlns:p14="http://schemas.microsoft.com/office/powerpoint/2010/main" val="968368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altLang="en-US" dirty="0"/>
              <a:t>Support Vector Machines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 </a:t>
            </a:r>
          </a:p>
        </p:txBody>
      </p:sp>
      <p:pic>
        <p:nvPicPr>
          <p:cNvPr id="5" name="Picture 4" descr="Chart, scatter chart&#10;&#10;Description automatically generated">
            <a:extLst>
              <a:ext uri="{FF2B5EF4-FFF2-40B4-BE49-F238E27FC236}">
                <a16:creationId xmlns:a16="http://schemas.microsoft.com/office/drawing/2014/main" id="{C35F508E-EB27-494F-A079-F96CD0256B6C}"/>
              </a:ext>
            </a:extLst>
          </p:cNvPr>
          <p:cNvPicPr>
            <a:picLocks noChangeAspect="1"/>
          </p:cNvPicPr>
          <p:nvPr/>
        </p:nvPicPr>
        <p:blipFill>
          <a:blip r:embed="rId3"/>
          <a:stretch>
            <a:fillRect/>
          </a:stretch>
        </p:blipFill>
        <p:spPr>
          <a:xfrm>
            <a:off x="742951" y="1268016"/>
            <a:ext cx="6548520" cy="2805220"/>
          </a:xfrm>
          <a:prstGeom prst="rect">
            <a:avLst/>
          </a:prstGeom>
        </p:spPr>
      </p:pic>
    </p:spTree>
    <p:extLst>
      <p:ext uri="{BB962C8B-B14F-4D97-AF65-F5344CB8AC3E}">
        <p14:creationId xmlns:p14="http://schemas.microsoft.com/office/powerpoint/2010/main" val="1472558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61DC33F9-43BF-2447-B6C2-432A1458DB99}"/>
              </a:ext>
            </a:extLst>
          </p:cNvPr>
          <p:cNvSpPr>
            <a:spLocks noGrp="1"/>
          </p:cNvSpPr>
          <p:nvPr>
            <p:ph type="title"/>
          </p:nvPr>
        </p:nvSpPr>
        <p:spPr/>
        <p:txBody>
          <a:bodyPr/>
          <a:lstStyle/>
          <a:p>
            <a:pPr eaLnBrk="1" hangingPunct="1"/>
            <a:r>
              <a:rPr lang="en-US" altLang="en-US"/>
              <a:t>How do we find the right hyperplane?</a:t>
            </a:r>
          </a:p>
        </p:txBody>
      </p:sp>
      <p:sp>
        <p:nvSpPr>
          <p:cNvPr id="12291" name="Content Placeholder 2">
            <a:extLst>
              <a:ext uri="{FF2B5EF4-FFF2-40B4-BE49-F238E27FC236}">
                <a16:creationId xmlns:a16="http://schemas.microsoft.com/office/drawing/2014/main" id="{028466E6-8814-8E4F-96DF-D0A36E171A81}"/>
              </a:ext>
            </a:extLst>
          </p:cNvPr>
          <p:cNvSpPr>
            <a:spLocks noGrp="1"/>
          </p:cNvSpPr>
          <p:nvPr>
            <p:ph idx="1"/>
          </p:nvPr>
        </p:nvSpPr>
        <p:spPr>
          <a:xfrm>
            <a:off x="628650" y="1072754"/>
            <a:ext cx="7886700" cy="3559969"/>
          </a:xfrm>
        </p:spPr>
        <p:txBody>
          <a:bodyPr/>
          <a:lstStyle/>
          <a:p>
            <a:pPr eaLnBrk="1" hangingPunct="1"/>
            <a:r>
              <a:rPr lang="en-US" altLang="en-US" dirty="0"/>
              <a:t>How do we best segregate the two classes within the data?</a:t>
            </a:r>
          </a:p>
          <a:p>
            <a:pPr eaLnBrk="1" hangingPunct="1"/>
            <a:r>
              <a:rPr lang="en-US" altLang="en-US" dirty="0"/>
              <a:t>The distance between the hyperplane and the nearest data point from either set is known as the </a:t>
            </a:r>
            <a:r>
              <a:rPr lang="en-US" altLang="en-US" b="1" dirty="0">
                <a:solidFill>
                  <a:srgbClr val="0070C0"/>
                </a:solidFill>
              </a:rPr>
              <a:t>margin</a:t>
            </a:r>
            <a:r>
              <a:rPr lang="en-US" altLang="en-US" dirty="0"/>
              <a:t>. </a:t>
            </a:r>
          </a:p>
          <a:p>
            <a:pPr eaLnBrk="1" hangingPunct="1"/>
            <a:r>
              <a:rPr lang="en-US" altLang="en-US" dirty="0"/>
              <a:t>The goal is to choose a hyperplane with the greatest possible margin between the hyperplane and any point within the training set, giving a greater chance of new data being classified correctly. </a:t>
            </a:r>
          </a:p>
          <a:p>
            <a:pPr eaLnBrk="1" hangingPunct="1"/>
            <a:r>
              <a:rPr lang="en-US" altLang="en-US" b="1" dirty="0"/>
              <a:t>There will never be any data point inside the margin.</a:t>
            </a:r>
            <a:endParaRPr lang="en-US" altLang="en-US" dirty="0"/>
          </a:p>
          <a:p>
            <a:pPr eaLnBrk="1" hangingPunct="1"/>
            <a:endParaRPr lang="en-US" altLang="en-US" dirty="0"/>
          </a:p>
        </p:txBody>
      </p:sp>
      <p:sp>
        <p:nvSpPr>
          <p:cNvPr id="2" name="Slide Number Placeholder 1">
            <a:extLst>
              <a:ext uri="{FF2B5EF4-FFF2-40B4-BE49-F238E27FC236}">
                <a16:creationId xmlns:a16="http://schemas.microsoft.com/office/drawing/2014/main" id="{3DEAE2A6-DB3B-4F43-8A48-686B24288D68}"/>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557213" indent="-214313">
              <a:defRPr>
                <a:solidFill>
                  <a:schemeClr val="tx1"/>
                </a:solidFill>
                <a:latin typeface="Calibri" panose="020F0502020204030204" pitchFamily="34" charset="0"/>
              </a:defRPr>
            </a:lvl2pPr>
            <a:lvl3pPr marL="857250" indent="-171450">
              <a:defRPr>
                <a:solidFill>
                  <a:schemeClr val="tx1"/>
                </a:solidFill>
                <a:latin typeface="Calibri" panose="020F0502020204030204" pitchFamily="34" charset="0"/>
              </a:defRPr>
            </a:lvl3pPr>
            <a:lvl4pPr marL="1200150" indent="-171450">
              <a:defRPr>
                <a:solidFill>
                  <a:schemeClr val="tx1"/>
                </a:solidFill>
                <a:latin typeface="Calibri" panose="020F0502020204030204" pitchFamily="34" charset="0"/>
              </a:defRPr>
            </a:lvl4pPr>
            <a:lvl5pPr marL="1543050" indent="-171450">
              <a:defRPr>
                <a:solidFill>
                  <a:schemeClr val="tx1"/>
                </a:solidFill>
                <a:latin typeface="Calibri" panose="020F0502020204030204" pitchFamily="34" charset="0"/>
              </a:defRPr>
            </a:lvl5pPr>
            <a:lvl6pPr marL="1885950" indent="-171450" eaLnBrk="0" fontAlgn="base" hangingPunct="0">
              <a:spcBef>
                <a:spcPct val="0"/>
              </a:spcBef>
              <a:spcAft>
                <a:spcPct val="0"/>
              </a:spcAft>
              <a:defRPr>
                <a:solidFill>
                  <a:schemeClr val="tx1"/>
                </a:solidFill>
                <a:latin typeface="Calibri" panose="020F0502020204030204" pitchFamily="34" charset="0"/>
              </a:defRPr>
            </a:lvl6pPr>
            <a:lvl7pPr marL="2228850" indent="-171450" eaLnBrk="0" fontAlgn="base" hangingPunct="0">
              <a:spcBef>
                <a:spcPct val="0"/>
              </a:spcBef>
              <a:spcAft>
                <a:spcPct val="0"/>
              </a:spcAft>
              <a:defRPr>
                <a:solidFill>
                  <a:schemeClr val="tx1"/>
                </a:solidFill>
                <a:latin typeface="Calibri" panose="020F0502020204030204" pitchFamily="34" charset="0"/>
              </a:defRPr>
            </a:lvl7pPr>
            <a:lvl8pPr marL="2571750" indent="-171450" eaLnBrk="0" fontAlgn="base" hangingPunct="0">
              <a:spcBef>
                <a:spcPct val="0"/>
              </a:spcBef>
              <a:spcAft>
                <a:spcPct val="0"/>
              </a:spcAft>
              <a:defRPr>
                <a:solidFill>
                  <a:schemeClr val="tx1"/>
                </a:solidFill>
                <a:latin typeface="Calibri" panose="020F0502020204030204" pitchFamily="34" charset="0"/>
              </a:defRPr>
            </a:lvl8pPr>
            <a:lvl9pPr marL="2914650" indent="-171450" eaLnBrk="0" fontAlgn="base" hangingPunct="0">
              <a:spcBef>
                <a:spcPct val="0"/>
              </a:spcBef>
              <a:spcAft>
                <a:spcPct val="0"/>
              </a:spcAft>
              <a:defRPr>
                <a:solidFill>
                  <a:schemeClr val="tx1"/>
                </a:solidFill>
                <a:latin typeface="Calibri" panose="020F0502020204030204" pitchFamily="34" charset="0"/>
              </a:defRPr>
            </a:lvl9pPr>
          </a:lstStyle>
          <a:p>
            <a:fld id="{82A83A7E-6423-8748-B6C3-D2D7289ABDDC}" type="slidenum">
              <a:rPr lang="en-US" altLang="en-US">
                <a:solidFill>
                  <a:srgbClr val="898989"/>
                </a:solidFill>
              </a:rPr>
              <a:pPr/>
              <a:t>9</a:t>
            </a:fld>
            <a:endParaRPr lang="en-US" altLang="en-US">
              <a:solidFill>
                <a:srgbClr val="898989"/>
              </a:solidFill>
            </a:endParaRPr>
          </a:p>
        </p:txBody>
      </p:sp>
    </p:spTree>
    <p:extLst>
      <p:ext uri="{BB962C8B-B14F-4D97-AF65-F5344CB8AC3E}">
        <p14:creationId xmlns:p14="http://schemas.microsoft.com/office/powerpoint/2010/main" val="3317314631"/>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8525</TotalTime>
  <Words>1236</Words>
  <Application>Microsoft Macintosh PowerPoint</Application>
  <PresentationFormat>On-screen Show (16:9)</PresentationFormat>
  <Paragraphs>105</Paragraphs>
  <Slides>22</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Calibri Light</vt:lpstr>
      <vt:lpstr>PPT2_16to9</vt:lpstr>
      <vt:lpstr>IT6933</vt:lpstr>
      <vt:lpstr>Motivation for Support Vector Machines</vt:lpstr>
      <vt:lpstr>Motivation for Support Vector Machines</vt:lpstr>
      <vt:lpstr>Motivation for Support Vector Machines</vt:lpstr>
      <vt:lpstr>Support Vector Machines</vt:lpstr>
      <vt:lpstr>What is a hyperplane?</vt:lpstr>
      <vt:lpstr>Support Vector Machines (hyperplane)</vt:lpstr>
      <vt:lpstr>Support Vector Machines</vt:lpstr>
      <vt:lpstr>How do we find the right hyperplane?</vt:lpstr>
      <vt:lpstr>Support Vector Machines (hyperplane)</vt:lpstr>
      <vt:lpstr>Support Vector Machines (hyperplane)</vt:lpstr>
      <vt:lpstr>Support Vectors</vt:lpstr>
      <vt:lpstr>Support Vectors</vt:lpstr>
      <vt:lpstr>SVM</vt:lpstr>
      <vt:lpstr>SVM</vt:lpstr>
      <vt:lpstr>Soft margin</vt:lpstr>
      <vt:lpstr>Soft margin</vt:lpstr>
      <vt:lpstr>Linear Inseparability</vt:lpstr>
      <vt:lpstr>Linear Inseparability</vt:lpstr>
      <vt:lpstr>Linear Inseparability</vt:lpstr>
      <vt:lpstr>Pros and Cons of Support Vector Machines</vt:lpstr>
      <vt:lpstr>Pros and Cons of Support Vector Machines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101</cp:revision>
  <dcterms:created xsi:type="dcterms:W3CDTF">2019-02-15T21:19:03Z</dcterms:created>
  <dcterms:modified xsi:type="dcterms:W3CDTF">2023-09-24T15:15:34Z</dcterms:modified>
</cp:coreProperties>
</file>