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65" r:id="rId4"/>
    <p:sldId id="266" r:id="rId5"/>
    <p:sldId id="267" r:id="rId6"/>
    <p:sldId id="268" r:id="rId7"/>
    <p:sldId id="264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2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9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6/12/20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02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41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26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75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754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87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latin typeface="Arial" charset="0"/>
              </a:rPr>
              <a:t>CYBR 7240</a:t>
            </a:r>
            <a:br>
              <a:rPr lang="en-US" sz="4800" dirty="0">
                <a:latin typeface="Arial" charset="0"/>
              </a:rPr>
            </a:br>
            <a:r>
              <a:rPr lang="en-US" sz="4800" dirty="0"/>
              <a:t>Cyber Analytics &amp; Intelligence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500" dirty="0"/>
              <a:t>Ref: Machine Learning (</a:t>
            </a:r>
            <a:r>
              <a:rPr lang="en-US" sz="1500" i="1" dirty="0"/>
              <a:t>Tom </a:t>
            </a:r>
            <a:r>
              <a:rPr lang="en-US" sz="1500" i="1" dirty="0" err="1"/>
              <a:t>Mitchelle</a:t>
            </a:r>
            <a:r>
              <a:rPr lang="en-US" sz="1500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Bayesian learning, prior knowledge is provided by asserting </a:t>
            </a:r>
          </a:p>
          <a:p>
            <a:pPr lvl="1"/>
            <a:r>
              <a:rPr lang="en-US" dirty="0"/>
              <a:t>A prior probability for each candidate hypothesis</a:t>
            </a:r>
          </a:p>
          <a:p>
            <a:pPr lvl="1"/>
            <a:r>
              <a:rPr lang="en-US" dirty="0"/>
              <a:t>A probability distribution over observed data for each possible hypothesis.</a:t>
            </a:r>
          </a:p>
          <a:p>
            <a:pPr lvl="1"/>
            <a:endParaRPr lang="en-US" dirty="0"/>
          </a:p>
          <a:p>
            <a:r>
              <a:rPr lang="en-US" dirty="0"/>
              <a:t>Bayesian methods can accommodate hypotheses that make probabilistic predictions </a:t>
            </a:r>
          </a:p>
          <a:p>
            <a:r>
              <a:rPr lang="en-US" dirty="0"/>
              <a:t>New instances can be classified by combining the predictions of multiple hypotheses, weighted by their probabilities.</a:t>
            </a:r>
          </a:p>
        </p:txBody>
      </p:sp>
    </p:spTree>
    <p:extLst>
      <p:ext uri="{BB962C8B-B14F-4D97-AF65-F5344CB8AC3E}">
        <p14:creationId xmlns:p14="http://schemas.microsoft.com/office/powerpoint/2010/main" val="344421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 initial knowledge of many probabilities </a:t>
            </a:r>
          </a:p>
          <a:p>
            <a:pPr lvl="1"/>
            <a:r>
              <a:rPr lang="en-US" dirty="0"/>
              <a:t>When these probabilities are not known in advance they are often estimated based on background knowledge, previously available data, and assumptions about the form of the underlying distributions. </a:t>
            </a:r>
          </a:p>
          <a:p>
            <a:r>
              <a:rPr lang="en-US" dirty="0"/>
              <a:t>Significant computational cost is required to determine the Bayes optimal hypothesis in the general case</a:t>
            </a:r>
          </a:p>
        </p:txBody>
      </p:sp>
    </p:spTree>
    <p:extLst>
      <p:ext uri="{BB962C8B-B14F-4D97-AF65-F5344CB8AC3E}">
        <p14:creationId xmlns:p14="http://schemas.microsoft.com/office/powerpoint/2010/main" val="1039304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try to determine the best hypothesis from some hypothesis space H, given the observed training data D. </a:t>
            </a:r>
          </a:p>
          <a:p>
            <a:r>
              <a:rPr lang="en-US" dirty="0"/>
              <a:t>In Bayesian learning, the best hypothesis means the most probable hypothesis, given the data D plus any initial knowledge about the prior probabilities of the various hypotheses in H. </a:t>
            </a:r>
          </a:p>
          <a:p>
            <a:r>
              <a:rPr lang="en-US" dirty="0"/>
              <a:t>Bayes theorem provides a way to calculate the probability of a hypothesis based on its prior probability, the probabilities of observing various data given the hypothesis, and the observed data itself.</a:t>
            </a:r>
          </a:p>
        </p:txBody>
      </p:sp>
    </p:spTree>
    <p:extLst>
      <p:ext uri="{BB962C8B-B14F-4D97-AF65-F5344CB8AC3E}">
        <p14:creationId xmlns:p14="http://schemas.microsoft.com/office/powerpoint/2010/main" val="489446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P(h) is prior probability of hypothesis h </a:t>
            </a:r>
          </a:p>
          <a:p>
            <a:pPr lvl="1"/>
            <a:r>
              <a:rPr lang="en-US" dirty="0"/>
              <a:t>P(h) to denote the initial probability that hypothesis h holds, before observing training data. </a:t>
            </a:r>
          </a:p>
          <a:p>
            <a:pPr lvl="1"/>
            <a:r>
              <a:rPr lang="en-US" dirty="0"/>
              <a:t>P(h) may reflect any background knowledge we have about the chance that h is correct. If we have no such prior knowledge, then each candidate hypothesis might simply get the same prior probability. </a:t>
            </a:r>
          </a:p>
          <a:p>
            <a:r>
              <a:rPr lang="en-US" dirty="0"/>
              <a:t>P(D) is prior probability of training data D </a:t>
            </a:r>
          </a:p>
          <a:p>
            <a:pPr lvl="1"/>
            <a:r>
              <a:rPr lang="en-US" dirty="0"/>
              <a:t>The probability of D given no knowledge about which hypothesis holds</a:t>
            </a:r>
          </a:p>
        </p:txBody>
      </p:sp>
    </p:spTree>
    <p:extLst>
      <p:ext uri="{BB962C8B-B14F-4D97-AF65-F5344CB8AC3E}">
        <p14:creationId xmlns:p14="http://schemas.microsoft.com/office/powerpoint/2010/main" val="2646776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P(</a:t>
            </a:r>
            <a:r>
              <a:rPr lang="en-US" dirty="0" err="1"/>
              <a:t>h|D</a:t>
            </a:r>
            <a:r>
              <a:rPr lang="en-US" dirty="0"/>
              <a:t>) is posterior probability of h given D </a:t>
            </a:r>
          </a:p>
          <a:p>
            <a:pPr lvl="1"/>
            <a:r>
              <a:rPr lang="en-US" dirty="0"/>
              <a:t>P(</a:t>
            </a:r>
            <a:r>
              <a:rPr lang="en-US" dirty="0" err="1"/>
              <a:t>h|D</a:t>
            </a:r>
            <a:r>
              <a:rPr lang="en-US" dirty="0"/>
              <a:t>) is called the posterior probability of h, because it reflects our confidence that h holds after we have seen the training data D. </a:t>
            </a:r>
          </a:p>
          <a:p>
            <a:pPr lvl="1"/>
            <a:r>
              <a:rPr lang="en-US" dirty="0"/>
              <a:t>The posterior probability P(</a:t>
            </a:r>
            <a:r>
              <a:rPr lang="en-US" dirty="0" err="1"/>
              <a:t>h|D</a:t>
            </a:r>
            <a:r>
              <a:rPr lang="en-US" dirty="0"/>
              <a:t>) reflects the influence of the training data D, in contrast to the prior probability P(h), which is independent of D. </a:t>
            </a:r>
          </a:p>
          <a:p>
            <a:r>
              <a:rPr lang="en-US" dirty="0"/>
              <a:t>P(</a:t>
            </a:r>
            <a:r>
              <a:rPr lang="en-US" dirty="0" err="1"/>
              <a:t>D|h</a:t>
            </a:r>
            <a:r>
              <a:rPr lang="en-US" dirty="0"/>
              <a:t>) is posterior probability of D given h </a:t>
            </a:r>
          </a:p>
          <a:p>
            <a:pPr lvl="1"/>
            <a:r>
              <a:rPr lang="en-US" dirty="0"/>
              <a:t>The probability of observing data D given some world in which hypothesis h holds. </a:t>
            </a:r>
          </a:p>
          <a:p>
            <a:pPr lvl="1"/>
            <a:r>
              <a:rPr lang="en-US" dirty="0"/>
              <a:t>Generally, we write P(</a:t>
            </a:r>
            <a:r>
              <a:rPr lang="en-US" dirty="0" err="1"/>
              <a:t>xly</a:t>
            </a:r>
            <a:r>
              <a:rPr lang="en-US" dirty="0"/>
              <a:t>) to denote the probability of event x given event y.</a:t>
            </a:r>
          </a:p>
        </p:txBody>
      </p:sp>
    </p:spTree>
    <p:extLst>
      <p:ext uri="{BB962C8B-B14F-4D97-AF65-F5344CB8AC3E}">
        <p14:creationId xmlns:p14="http://schemas.microsoft.com/office/powerpoint/2010/main" val="2285518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 Theorem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12" name="Content Placeholder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E6D057A3-24FF-C84D-BF1E-38ED053926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217593"/>
            <a:ext cx="5945061" cy="3058912"/>
          </a:xfrm>
        </p:spPr>
      </p:pic>
    </p:spTree>
    <p:extLst>
      <p:ext uri="{BB962C8B-B14F-4D97-AF65-F5344CB8AC3E}">
        <p14:creationId xmlns:p14="http://schemas.microsoft.com/office/powerpoint/2010/main" val="3289518181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2920</TotalTime>
  <Words>448</Words>
  <Application>Microsoft Macintosh PowerPoint</Application>
  <PresentationFormat>On-screen Show (16:9)</PresentationFormat>
  <Paragraphs>41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PPT2_16to9</vt:lpstr>
      <vt:lpstr>CYBR 7240 Cyber Analytics &amp; Intelligence</vt:lpstr>
      <vt:lpstr>Bayes Theorem</vt:lpstr>
      <vt:lpstr>Bayes Theorem</vt:lpstr>
      <vt:lpstr>Bayes Theorem</vt:lpstr>
      <vt:lpstr>Bayes Theorem</vt:lpstr>
      <vt:lpstr>Bayes Theorem</vt:lpstr>
      <vt:lpstr>Bayes Theorem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41</cp:revision>
  <dcterms:created xsi:type="dcterms:W3CDTF">2019-02-15T21:19:03Z</dcterms:created>
  <dcterms:modified xsi:type="dcterms:W3CDTF">2020-06-13T14:11:47Z</dcterms:modified>
</cp:coreProperties>
</file>