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sldIdLst>
    <p:sldId id="256" r:id="rId2"/>
    <p:sldId id="619" r:id="rId3"/>
    <p:sldId id="633" r:id="rId4"/>
    <p:sldId id="632" r:id="rId5"/>
    <p:sldId id="635" r:id="rId6"/>
    <p:sldId id="625" r:id="rId7"/>
    <p:sldId id="631" r:id="rId8"/>
    <p:sldId id="634" r:id="rId9"/>
    <p:sldId id="636" r:id="rId10"/>
    <p:sldId id="620" r:id="rId11"/>
    <p:sldId id="621" r:id="rId12"/>
    <p:sldId id="622" r:id="rId13"/>
    <p:sldId id="623" r:id="rId14"/>
    <p:sldId id="624" r:id="rId15"/>
    <p:sldId id="637" r:id="rId16"/>
    <p:sldId id="639" r:id="rId17"/>
    <p:sldId id="640" r:id="rId18"/>
    <p:sldId id="638" r:id="rId19"/>
    <p:sldId id="643" r:id="rId20"/>
    <p:sldId id="644" r:id="rId21"/>
    <p:sldId id="641" r:id="rId22"/>
    <p:sldId id="642"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33"/>
    <p:restoredTop sz="57551"/>
  </p:normalViewPr>
  <p:slideViewPr>
    <p:cSldViewPr snapToGrid="0" snapToObjects="1">
      <p:cViewPr varScale="1">
        <p:scale>
          <a:sx n="94" d="100"/>
          <a:sy n="94" d="100"/>
        </p:scale>
        <p:origin x="28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9/16/23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220554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3098114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2689127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2424887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80934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1582735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2592404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a:solidFill>
                  <a:schemeClr val="tx1"/>
                </a:solidFill>
                <a:effectLst/>
                <a:latin typeface="+mn-lt"/>
                <a:ea typeface="+mn-ea"/>
                <a:cs typeface="+mn-cs"/>
              </a:rPr>
              <a:t>P(Yes | Overcast) = P(Overcast | Yes) </a:t>
            </a:r>
            <a:r>
              <a:rPr lang="en-US" sz="1200" b="0" i="0" kern="1200" dirty="0">
                <a:solidFill>
                  <a:schemeClr val="tx1"/>
                </a:solidFill>
                <a:effectLst/>
                <a:latin typeface="+mn-lt"/>
                <a:ea typeface="+mn-ea"/>
                <a:cs typeface="+mn-cs"/>
              </a:rPr>
              <a:t>P(Yes) / P (Overcast) </a:t>
            </a:r>
          </a:p>
          <a:p>
            <a:r>
              <a:rPr lang="en-US" sz="1200" b="0" i="0" kern="1200" dirty="0">
                <a:solidFill>
                  <a:schemeClr val="tx1"/>
                </a:solidFill>
                <a:effectLst/>
                <a:latin typeface="+mn-lt"/>
                <a:ea typeface="+mn-ea"/>
                <a:cs typeface="+mn-cs"/>
              </a:rPr>
              <a:t>Calculate Prior Probabilities:</a:t>
            </a:r>
          </a:p>
          <a:p>
            <a:r>
              <a:rPr lang="en-US" sz="1200" b="0" i="0" kern="1200" dirty="0">
                <a:solidFill>
                  <a:schemeClr val="tx1"/>
                </a:solidFill>
                <a:effectLst/>
                <a:latin typeface="+mn-lt"/>
                <a:ea typeface="+mn-ea"/>
                <a:cs typeface="+mn-cs"/>
              </a:rPr>
              <a:t>P(Overcast) = 4/14 = 0.29</a:t>
            </a:r>
          </a:p>
          <a:p>
            <a:r>
              <a:rPr lang="en-US" sz="1200" b="0" i="0" kern="1200" dirty="0">
                <a:solidFill>
                  <a:schemeClr val="tx1"/>
                </a:solidFill>
                <a:effectLst/>
                <a:latin typeface="+mn-lt"/>
                <a:ea typeface="+mn-ea"/>
                <a:cs typeface="+mn-cs"/>
              </a:rPr>
              <a:t>P(Yes)= 9/14 = 0.64</a:t>
            </a:r>
          </a:p>
          <a:p>
            <a:r>
              <a:rPr lang="en-US" sz="1200" b="0" i="0" kern="1200" dirty="0">
                <a:solidFill>
                  <a:schemeClr val="tx1"/>
                </a:solidFill>
                <a:effectLst/>
                <a:latin typeface="+mn-lt"/>
                <a:ea typeface="+mn-ea"/>
                <a:cs typeface="+mn-cs"/>
              </a:rPr>
              <a:t>Calculate Posterior Probabilities:</a:t>
            </a:r>
          </a:p>
          <a:p>
            <a:r>
              <a:rPr lang="en-US" sz="1200" b="0" i="0" kern="1200" dirty="0">
                <a:solidFill>
                  <a:schemeClr val="tx1"/>
                </a:solidFill>
                <a:effectLst/>
                <a:latin typeface="+mn-lt"/>
                <a:ea typeface="+mn-ea"/>
                <a:cs typeface="+mn-cs"/>
              </a:rPr>
              <a:t>P(Overcast |Yes) = 4/9 = 0.44</a:t>
            </a:r>
          </a:p>
          <a:p>
            <a:r>
              <a:rPr lang="en-US" sz="1200" b="0" i="0" kern="1200" dirty="0">
                <a:solidFill>
                  <a:schemeClr val="tx1"/>
                </a:solidFill>
                <a:effectLst/>
                <a:latin typeface="+mn-lt"/>
                <a:ea typeface="+mn-ea"/>
                <a:cs typeface="+mn-cs"/>
              </a:rPr>
              <a:t>Put Prior and Posterior probabilities in equation (1)</a:t>
            </a:r>
          </a:p>
          <a:p>
            <a:r>
              <a:rPr lang="en-US" sz="1200" b="0" i="0" kern="1200" dirty="0">
                <a:solidFill>
                  <a:schemeClr val="tx1"/>
                </a:solidFill>
                <a:effectLst/>
                <a:latin typeface="+mn-lt"/>
                <a:ea typeface="+mn-ea"/>
                <a:cs typeface="+mn-cs"/>
              </a:rPr>
              <a:t>P (Yes | Overcast) = 0.44 * 0.64 / 0.29 = 0.98(Higher)</a:t>
            </a:r>
          </a:p>
          <a:p>
            <a:r>
              <a:rPr lang="en-US" sz="1200" b="0" i="0" kern="1200" dirty="0">
                <a:solidFill>
                  <a:schemeClr val="tx1"/>
                </a:solidFill>
                <a:effectLst/>
                <a:latin typeface="+mn-lt"/>
                <a:ea typeface="+mn-ea"/>
                <a:cs typeface="+mn-cs"/>
              </a:rPr>
              <a:t>Similarly, you can calculate the probability of not playing:</a:t>
            </a:r>
          </a:p>
          <a:p>
            <a:r>
              <a:rPr lang="en-US" sz="1200" b="1" i="0" kern="1200" dirty="0">
                <a:solidFill>
                  <a:schemeClr val="tx1"/>
                </a:solidFill>
                <a:effectLst/>
                <a:latin typeface="+mn-lt"/>
                <a:ea typeface="+mn-ea"/>
                <a:cs typeface="+mn-cs"/>
              </a:rPr>
              <a:t>Probability of not playing:</a:t>
            </a:r>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P(No | Overcast) = P(Overcast | No) </a:t>
            </a:r>
            <a:r>
              <a:rPr lang="en-US" sz="1200" b="0" i="0" kern="1200" dirty="0">
                <a:solidFill>
                  <a:schemeClr val="tx1"/>
                </a:solidFill>
                <a:effectLst/>
                <a:latin typeface="+mn-lt"/>
                <a:ea typeface="+mn-ea"/>
                <a:cs typeface="+mn-cs"/>
              </a:rPr>
              <a:t>P(No) / P (Overcast)</a:t>
            </a:r>
          </a:p>
          <a:p>
            <a:r>
              <a:rPr lang="en-US" sz="1200" b="0" i="0" kern="1200" dirty="0">
                <a:solidFill>
                  <a:schemeClr val="tx1"/>
                </a:solidFill>
                <a:effectLst/>
                <a:latin typeface="+mn-lt"/>
                <a:ea typeface="+mn-ea"/>
                <a:cs typeface="+mn-cs"/>
              </a:rPr>
              <a:t>Calculate Prior Probabilities:</a:t>
            </a:r>
          </a:p>
          <a:p>
            <a:r>
              <a:rPr lang="en-US" sz="1200" b="0" i="0" kern="1200" dirty="0">
                <a:solidFill>
                  <a:schemeClr val="tx1"/>
                </a:solidFill>
                <a:effectLst/>
                <a:latin typeface="+mn-lt"/>
                <a:ea typeface="+mn-ea"/>
                <a:cs typeface="+mn-cs"/>
              </a:rPr>
              <a:t>P(Overcast) = 4/14 = 0.29</a:t>
            </a:r>
          </a:p>
          <a:p>
            <a:r>
              <a:rPr lang="en-US" sz="1200" b="0" i="0" kern="1200" dirty="0">
                <a:solidFill>
                  <a:schemeClr val="tx1"/>
                </a:solidFill>
                <a:effectLst/>
                <a:latin typeface="+mn-lt"/>
                <a:ea typeface="+mn-ea"/>
                <a:cs typeface="+mn-cs"/>
              </a:rPr>
              <a:t>P(No)= 5/14 = 0.36</a:t>
            </a:r>
          </a:p>
          <a:p>
            <a:r>
              <a:rPr lang="en-US" sz="1200" b="0" i="0" kern="1200" dirty="0">
                <a:solidFill>
                  <a:schemeClr val="tx1"/>
                </a:solidFill>
                <a:effectLst/>
                <a:latin typeface="+mn-lt"/>
                <a:ea typeface="+mn-ea"/>
                <a:cs typeface="+mn-cs"/>
              </a:rPr>
              <a:t>Calculate Posterior Probabilities:</a:t>
            </a:r>
          </a:p>
          <a:p>
            <a:r>
              <a:rPr lang="en-US" sz="1200" b="0" i="0" kern="1200" dirty="0">
                <a:solidFill>
                  <a:schemeClr val="tx1"/>
                </a:solidFill>
                <a:effectLst/>
                <a:latin typeface="+mn-lt"/>
                <a:ea typeface="+mn-ea"/>
                <a:cs typeface="+mn-cs"/>
              </a:rPr>
              <a:t>P(Overcast |No) = 0/9 = 0</a:t>
            </a:r>
          </a:p>
          <a:p>
            <a:r>
              <a:rPr lang="en-US" sz="1200" b="0" i="0" kern="1200" dirty="0">
                <a:solidFill>
                  <a:schemeClr val="tx1"/>
                </a:solidFill>
                <a:effectLst/>
                <a:latin typeface="+mn-lt"/>
                <a:ea typeface="+mn-ea"/>
                <a:cs typeface="+mn-cs"/>
              </a:rPr>
              <a:t>Put Prior and Posterior probabilities in equation (2)</a:t>
            </a:r>
          </a:p>
          <a:p>
            <a:r>
              <a:rPr lang="en-US" sz="1200" b="0" i="0" kern="1200" dirty="0">
                <a:solidFill>
                  <a:schemeClr val="tx1"/>
                </a:solidFill>
                <a:effectLst/>
                <a:latin typeface="+mn-lt"/>
                <a:ea typeface="+mn-ea"/>
                <a:cs typeface="+mn-cs"/>
              </a:rPr>
              <a:t>P (No | Overcast) = 0 * 0.36 / 0.29 = 0</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455593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2511280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3900546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5691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1744176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2268700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548678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1772055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2130946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217353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Whenever you perform classification, the first step is to understand the problem and identify potential features and label. Features are those characteristics or attributes which affect the results of the label. For example, in the case of a loan distribution, bank manager's identify customer’s occupation, income, age, location, previous loan history, transaction history, and credit score. These characteristics are known as features which help the model classify customers.</a:t>
            </a:r>
          </a:p>
          <a:p>
            <a:r>
              <a:rPr lang="en-US" sz="1200" b="0" i="0" kern="1200" dirty="0">
                <a:solidFill>
                  <a:schemeClr val="tx1"/>
                </a:solidFill>
                <a:effectLst/>
                <a:latin typeface="+mn-lt"/>
                <a:ea typeface="+mn-ea"/>
                <a:cs typeface="+mn-cs"/>
              </a:rPr>
              <a:t>The classification has two phases, a learning phase, and the evaluation phase. In the learning phase, classifier trains its model on a given dataset and in the evaluation phase, it tests the classifier performance. Performance is evaluated on the basis of various parameters such as accuracy, error, precision, and recall.</a:t>
            </a:r>
          </a:p>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185754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456882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554178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3617339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9/16/23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9/16/23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9/16/23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9/16/23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9/16/23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9/16/23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9/16/23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sz="4800" dirty="0">
                <a:latin typeface="Arial" charset="0"/>
              </a:rPr>
              <a:t>IT6933</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r>
              <a:rPr lang="en-US" dirty="0"/>
              <a:t>Naïve Bayes</a:t>
            </a:r>
          </a:p>
          <a:p>
            <a:r>
              <a:rPr lang="en-US" altLang="en-US" dirty="0">
                <a:solidFill>
                  <a:srgbClr val="898989"/>
                </a:solidFill>
                <a:ea typeface="ＭＳ Ｐゴシック" panose="020B0600070205080204" pitchFamily="34" charset="-128"/>
              </a:rPr>
              <a:t>(Adapted from various sources)</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1D60AE69-FA3E-864D-AF85-FFBDCFBA437D}"/>
              </a:ext>
            </a:extLst>
          </p:cNvPr>
          <p:cNvSpPr txBox="1"/>
          <p:nvPr/>
        </p:nvSpPr>
        <p:spPr>
          <a:xfrm>
            <a:off x="365760" y="4206241"/>
            <a:ext cx="4206240" cy="584775"/>
          </a:xfrm>
          <a:prstGeom prst="rect">
            <a:avLst/>
          </a:prstGeom>
          <a:noFill/>
        </p:spPr>
        <p:txBody>
          <a:bodyPr wrap="square" rtlCol="0">
            <a:spAutoFit/>
          </a:bodyPr>
          <a:lstStyle/>
          <a:p>
            <a:pPr>
              <a:defRPr/>
            </a:pPr>
            <a:r>
              <a:rPr lang="en-US" sz="800" dirty="0">
                <a:solidFill>
                  <a:schemeClr val="bg2">
                    <a:lumMod val="90000"/>
                  </a:schemeClr>
                </a:solidFill>
              </a:rPr>
              <a:t>Material borrowed from</a:t>
            </a:r>
          </a:p>
          <a:p>
            <a:pPr>
              <a:defRPr/>
            </a:pPr>
            <a:r>
              <a:rPr lang="en-US" sz="800" dirty="0">
                <a:solidFill>
                  <a:schemeClr val="bg2">
                    <a:lumMod val="90000"/>
                  </a:schemeClr>
                </a:solidFill>
              </a:rPr>
              <a:t>Jonathan Huang and</a:t>
            </a:r>
          </a:p>
          <a:p>
            <a:pPr>
              <a:defRPr/>
            </a:pPr>
            <a:r>
              <a:rPr lang="en-US" sz="800" dirty="0">
                <a:solidFill>
                  <a:schemeClr val="bg2">
                    <a:lumMod val="90000"/>
                  </a:schemeClr>
                </a:solidFill>
              </a:rPr>
              <a:t>I. H. Witten’s and E. Frank’s “Data Mining”</a:t>
            </a:r>
            <a:br>
              <a:rPr lang="en-US" sz="800" dirty="0">
                <a:solidFill>
                  <a:schemeClr val="bg2">
                    <a:lumMod val="90000"/>
                  </a:schemeClr>
                </a:solidFill>
              </a:rPr>
            </a:br>
            <a:r>
              <a:rPr lang="en-US" sz="800" dirty="0">
                <a:solidFill>
                  <a:schemeClr val="bg2">
                    <a:lumMod val="90000"/>
                  </a:schemeClr>
                </a:solidFill>
              </a:rPr>
              <a:t>and </a:t>
            </a:r>
            <a:r>
              <a:rPr lang="en-GB" sz="800" dirty="0">
                <a:solidFill>
                  <a:schemeClr val="bg2">
                    <a:lumMod val="90000"/>
                  </a:schemeClr>
                </a:solidFill>
              </a:rPr>
              <a:t>Jeremy Wyatt and</a:t>
            </a:r>
            <a:r>
              <a:rPr lang="en-US" sz="800" dirty="0">
                <a:solidFill>
                  <a:schemeClr val="bg2">
                    <a:lumMod val="90000"/>
                  </a:schemeClr>
                </a:solidFill>
              </a:rPr>
              <a:t> others</a:t>
            </a:r>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Require initial knowledge of many probabilities </a:t>
            </a:r>
          </a:p>
          <a:p>
            <a:pPr lvl="1"/>
            <a:r>
              <a:rPr lang="en-US" dirty="0"/>
              <a:t>When these probabilities are not known in advance they are often estimated based on background knowledge, previously available data, and assumptions about the form of the underlying distributions. </a:t>
            </a:r>
          </a:p>
          <a:p>
            <a:r>
              <a:rPr lang="en-US" dirty="0"/>
              <a:t>Significant computational cost is required to determine the Bayes optimal hypothesis in the general case</a:t>
            </a:r>
          </a:p>
        </p:txBody>
      </p:sp>
    </p:spTree>
    <p:extLst>
      <p:ext uri="{BB962C8B-B14F-4D97-AF65-F5344CB8AC3E}">
        <p14:creationId xmlns:p14="http://schemas.microsoft.com/office/powerpoint/2010/main" val="2966910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We try to determine the best hypothesis from some hypothesis space H, given the observed training data D. </a:t>
            </a:r>
          </a:p>
          <a:p>
            <a:r>
              <a:rPr lang="en-US" dirty="0"/>
              <a:t>In Bayesian learning, the best hypothesis means the most probable hypothesis, given the data D plus any initial knowledge about the prior probabilities of the various hypotheses in H. </a:t>
            </a:r>
          </a:p>
          <a:p>
            <a:r>
              <a:rPr lang="en-US" dirty="0"/>
              <a:t>Bayes theorem provides a way to calculate the probability of a hypothesis based on its prior probability, the probabilities of observing various data given the hypothesis, and the observed data itself.</a:t>
            </a:r>
          </a:p>
        </p:txBody>
      </p:sp>
    </p:spTree>
    <p:extLst>
      <p:ext uri="{BB962C8B-B14F-4D97-AF65-F5344CB8AC3E}">
        <p14:creationId xmlns:p14="http://schemas.microsoft.com/office/powerpoint/2010/main" val="3941248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P(h) is prior probability of hypothesis h </a:t>
            </a:r>
          </a:p>
          <a:p>
            <a:pPr lvl="1"/>
            <a:r>
              <a:rPr lang="en-US" dirty="0"/>
              <a:t>P(h) to denote the initial probability that hypothesis h holds, before observing training data. </a:t>
            </a:r>
          </a:p>
          <a:p>
            <a:pPr lvl="1"/>
            <a:r>
              <a:rPr lang="en-US" dirty="0"/>
              <a:t>P(h) may reflect any background knowledge we have about the chance that h is correct. If we have no such prior knowledge, then each candidate hypothesis might simply get the same prior probability. </a:t>
            </a:r>
          </a:p>
          <a:p>
            <a:r>
              <a:rPr lang="en-US" dirty="0"/>
              <a:t>P(D) is prior probability of training data D </a:t>
            </a:r>
          </a:p>
          <a:p>
            <a:pPr lvl="1"/>
            <a:r>
              <a:rPr lang="en-US" dirty="0"/>
              <a:t>The probability of D given no knowledge about which hypothesis holds</a:t>
            </a:r>
          </a:p>
        </p:txBody>
      </p:sp>
    </p:spTree>
    <p:extLst>
      <p:ext uri="{BB962C8B-B14F-4D97-AF65-F5344CB8AC3E}">
        <p14:creationId xmlns:p14="http://schemas.microsoft.com/office/powerpoint/2010/main" val="720284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P(</a:t>
            </a:r>
            <a:r>
              <a:rPr lang="en-US" dirty="0" err="1"/>
              <a:t>h|D</a:t>
            </a:r>
            <a:r>
              <a:rPr lang="en-US" dirty="0"/>
              <a:t>) is posterior probability of h given D </a:t>
            </a:r>
          </a:p>
          <a:p>
            <a:pPr lvl="1"/>
            <a:r>
              <a:rPr lang="en-US" dirty="0"/>
              <a:t>P(</a:t>
            </a:r>
            <a:r>
              <a:rPr lang="en-US" dirty="0" err="1"/>
              <a:t>h|D</a:t>
            </a:r>
            <a:r>
              <a:rPr lang="en-US" dirty="0"/>
              <a:t>) is called the posterior probability of h, because it reflects our confidence that h holds after we have seen the training data D. </a:t>
            </a:r>
          </a:p>
          <a:p>
            <a:pPr lvl="1"/>
            <a:r>
              <a:rPr lang="en-US" dirty="0"/>
              <a:t>The posterior probability P(</a:t>
            </a:r>
            <a:r>
              <a:rPr lang="en-US" dirty="0" err="1"/>
              <a:t>h|D</a:t>
            </a:r>
            <a:r>
              <a:rPr lang="en-US" dirty="0"/>
              <a:t>) reflects the influence of the training data D, in contrast to the prior probability P(h), which is independent of D. </a:t>
            </a:r>
          </a:p>
          <a:p>
            <a:r>
              <a:rPr lang="en-US" dirty="0"/>
              <a:t>P(</a:t>
            </a:r>
            <a:r>
              <a:rPr lang="en-US" dirty="0" err="1"/>
              <a:t>D|h</a:t>
            </a:r>
            <a:r>
              <a:rPr lang="en-US" dirty="0"/>
              <a:t>) is posterior probability of D given h </a:t>
            </a:r>
          </a:p>
          <a:p>
            <a:pPr lvl="1"/>
            <a:r>
              <a:rPr lang="en-US" dirty="0"/>
              <a:t>The probability of observing data D given some world in which hypothesis h holds. </a:t>
            </a:r>
          </a:p>
          <a:p>
            <a:pPr lvl="1"/>
            <a:r>
              <a:rPr lang="en-US" dirty="0"/>
              <a:t>Generally, we write P(</a:t>
            </a:r>
            <a:r>
              <a:rPr lang="en-US" dirty="0" err="1"/>
              <a:t>xly</a:t>
            </a:r>
            <a:r>
              <a:rPr lang="en-US" dirty="0"/>
              <a:t>) to denote the probability of event x given event y.</a:t>
            </a:r>
          </a:p>
        </p:txBody>
      </p:sp>
    </p:spTree>
    <p:extLst>
      <p:ext uri="{BB962C8B-B14F-4D97-AF65-F5344CB8AC3E}">
        <p14:creationId xmlns:p14="http://schemas.microsoft.com/office/powerpoint/2010/main" val="3545102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6" name="TextBox 5">
            <a:extLst>
              <a:ext uri="{FF2B5EF4-FFF2-40B4-BE49-F238E27FC236}">
                <a16:creationId xmlns:a16="http://schemas.microsoft.com/office/drawing/2014/main" id="{25FE031B-731F-4D4C-AFD3-8CFB51B54F90}"/>
              </a:ext>
            </a:extLst>
          </p:cNvPr>
          <p:cNvSpPr txBox="1"/>
          <p:nvPr/>
        </p:nvSpPr>
        <p:spPr>
          <a:xfrm>
            <a:off x="628650" y="4530328"/>
            <a:ext cx="2537554" cy="276999"/>
          </a:xfrm>
          <a:prstGeom prst="rect">
            <a:avLst/>
          </a:prstGeom>
          <a:noFill/>
        </p:spPr>
        <p:txBody>
          <a:bodyPr wrap="none" rtlCol="0">
            <a:spAutoFit/>
          </a:bodyPr>
          <a:lstStyle/>
          <a:p>
            <a:r>
              <a:rPr lang="en-US" sz="1200" dirty="0"/>
              <a:t>Ref: Machine Learning – Tom Mitchell</a:t>
            </a:r>
          </a:p>
        </p:txBody>
      </p:sp>
      <p:pic>
        <p:nvPicPr>
          <p:cNvPr id="12" name="Content Placeholder 11" descr="A screenshot of a cell phone&#10;&#10;Description automatically generated">
            <a:extLst>
              <a:ext uri="{FF2B5EF4-FFF2-40B4-BE49-F238E27FC236}">
                <a16:creationId xmlns:a16="http://schemas.microsoft.com/office/drawing/2014/main" id="{E6D057A3-24FF-C84D-BF1E-38ED053926D5}"/>
              </a:ext>
            </a:extLst>
          </p:cNvPr>
          <p:cNvPicPr>
            <a:picLocks noGrp="1" noChangeAspect="1"/>
          </p:cNvPicPr>
          <p:nvPr>
            <p:ph idx="1"/>
          </p:nvPr>
        </p:nvPicPr>
        <p:blipFill>
          <a:blip r:embed="rId3"/>
          <a:stretch>
            <a:fillRect/>
          </a:stretch>
        </p:blipFill>
        <p:spPr>
          <a:xfrm>
            <a:off x="628650" y="1217593"/>
            <a:ext cx="5945061" cy="3058912"/>
          </a:xfrm>
        </p:spPr>
      </p:pic>
    </p:spTree>
    <p:extLst>
      <p:ext uri="{BB962C8B-B14F-4D97-AF65-F5344CB8AC3E}">
        <p14:creationId xmlns:p14="http://schemas.microsoft.com/office/powerpoint/2010/main" val="454744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Naive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Naive Bayes classifier calculates the probability of an event in the following steps:</a:t>
            </a:r>
          </a:p>
          <a:p>
            <a:pPr lvl="1"/>
            <a:r>
              <a:rPr lang="en-US" dirty="0"/>
              <a:t>Step 1: Calculate the prior probability for given class labels</a:t>
            </a:r>
          </a:p>
          <a:p>
            <a:pPr lvl="1"/>
            <a:r>
              <a:rPr lang="en-US" dirty="0"/>
              <a:t>Step 2: Find Likelihood probability with each attribute for each class</a:t>
            </a:r>
          </a:p>
          <a:p>
            <a:pPr lvl="1"/>
            <a:r>
              <a:rPr lang="en-US" dirty="0"/>
              <a:t>Step 3: Put these value in Bayes Formula and calculate posterior probability.</a:t>
            </a:r>
          </a:p>
          <a:p>
            <a:pPr lvl="1"/>
            <a:r>
              <a:rPr lang="en-US" dirty="0"/>
              <a:t>Step 4: See which class has a higher probability, given the input belongs to the higher probability class.</a:t>
            </a:r>
          </a:p>
          <a:p>
            <a:endParaRPr lang="en-US" dirty="0"/>
          </a:p>
        </p:txBody>
      </p:sp>
    </p:spTree>
    <p:extLst>
      <p:ext uri="{BB962C8B-B14F-4D97-AF65-F5344CB8AC3E}">
        <p14:creationId xmlns:p14="http://schemas.microsoft.com/office/powerpoint/2010/main" val="962877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Naive Bayes -example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endParaRPr lang="en-US" dirty="0"/>
          </a:p>
        </p:txBody>
      </p:sp>
      <p:pic>
        <p:nvPicPr>
          <p:cNvPr id="5" name="Picture 4" descr="Table&#10;&#10;Description automatically generated">
            <a:extLst>
              <a:ext uri="{FF2B5EF4-FFF2-40B4-BE49-F238E27FC236}">
                <a16:creationId xmlns:a16="http://schemas.microsoft.com/office/drawing/2014/main" id="{D37E8545-FBEE-A34C-8AF2-881438B38E42}"/>
              </a:ext>
            </a:extLst>
          </p:cNvPr>
          <p:cNvPicPr>
            <a:picLocks noChangeAspect="1"/>
          </p:cNvPicPr>
          <p:nvPr/>
        </p:nvPicPr>
        <p:blipFill>
          <a:blip r:embed="rId3"/>
          <a:stretch>
            <a:fillRect/>
          </a:stretch>
        </p:blipFill>
        <p:spPr>
          <a:xfrm>
            <a:off x="723334" y="1242021"/>
            <a:ext cx="1446533" cy="3517900"/>
          </a:xfrm>
          <a:prstGeom prst="rect">
            <a:avLst/>
          </a:prstGeom>
        </p:spPr>
      </p:pic>
      <p:pic>
        <p:nvPicPr>
          <p:cNvPr id="7" name="Picture 6" descr="Table&#10;&#10;Description automatically generated">
            <a:extLst>
              <a:ext uri="{FF2B5EF4-FFF2-40B4-BE49-F238E27FC236}">
                <a16:creationId xmlns:a16="http://schemas.microsoft.com/office/drawing/2014/main" id="{A8A043F8-4A5C-FF40-9C9F-1167FB477A15}"/>
              </a:ext>
            </a:extLst>
          </p:cNvPr>
          <p:cNvPicPr>
            <a:picLocks noChangeAspect="1"/>
          </p:cNvPicPr>
          <p:nvPr/>
        </p:nvPicPr>
        <p:blipFill>
          <a:blip r:embed="rId4"/>
          <a:stretch>
            <a:fillRect/>
          </a:stretch>
        </p:blipFill>
        <p:spPr>
          <a:xfrm>
            <a:off x="2366150" y="2133317"/>
            <a:ext cx="3467383" cy="1451463"/>
          </a:xfrm>
          <a:prstGeom prst="rect">
            <a:avLst/>
          </a:prstGeom>
        </p:spPr>
      </p:pic>
    </p:spTree>
    <p:extLst>
      <p:ext uri="{BB962C8B-B14F-4D97-AF65-F5344CB8AC3E}">
        <p14:creationId xmlns:p14="http://schemas.microsoft.com/office/powerpoint/2010/main" val="3583242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Naive Bayes -example</a:t>
            </a:r>
          </a:p>
        </p:txBody>
      </p:sp>
      <p:pic>
        <p:nvPicPr>
          <p:cNvPr id="6" name="Content Placeholder 5" descr="Table&#10;&#10;Description automatically generated">
            <a:extLst>
              <a:ext uri="{FF2B5EF4-FFF2-40B4-BE49-F238E27FC236}">
                <a16:creationId xmlns:a16="http://schemas.microsoft.com/office/drawing/2014/main" id="{63A94930-4200-4D43-B0F9-DC0DC4E19C3D}"/>
              </a:ext>
            </a:extLst>
          </p:cNvPr>
          <p:cNvPicPr>
            <a:picLocks noGrp="1" noChangeAspect="1"/>
          </p:cNvPicPr>
          <p:nvPr>
            <p:ph idx="1"/>
          </p:nvPr>
        </p:nvPicPr>
        <p:blipFill>
          <a:blip r:embed="rId3"/>
          <a:stretch>
            <a:fillRect/>
          </a:stretch>
        </p:blipFill>
        <p:spPr>
          <a:xfrm>
            <a:off x="2429934" y="2693484"/>
            <a:ext cx="4978400" cy="2047852"/>
          </a:xfrm>
        </p:spPr>
      </p:pic>
      <p:pic>
        <p:nvPicPr>
          <p:cNvPr id="5" name="Picture 4" descr="Table&#10;&#10;Description automatically generated">
            <a:extLst>
              <a:ext uri="{FF2B5EF4-FFF2-40B4-BE49-F238E27FC236}">
                <a16:creationId xmlns:a16="http://schemas.microsoft.com/office/drawing/2014/main" id="{D37E8545-FBEE-A34C-8AF2-881438B38E42}"/>
              </a:ext>
            </a:extLst>
          </p:cNvPr>
          <p:cNvPicPr>
            <a:picLocks noChangeAspect="1"/>
          </p:cNvPicPr>
          <p:nvPr/>
        </p:nvPicPr>
        <p:blipFill>
          <a:blip r:embed="rId4"/>
          <a:stretch>
            <a:fillRect/>
          </a:stretch>
        </p:blipFill>
        <p:spPr>
          <a:xfrm>
            <a:off x="723334" y="1242021"/>
            <a:ext cx="1446533" cy="3517900"/>
          </a:xfrm>
          <a:prstGeom prst="rect">
            <a:avLst/>
          </a:prstGeom>
        </p:spPr>
      </p:pic>
      <p:pic>
        <p:nvPicPr>
          <p:cNvPr id="7" name="Picture 6" descr="Table&#10;&#10;Description automatically generated">
            <a:extLst>
              <a:ext uri="{FF2B5EF4-FFF2-40B4-BE49-F238E27FC236}">
                <a16:creationId xmlns:a16="http://schemas.microsoft.com/office/drawing/2014/main" id="{A8A043F8-4A5C-FF40-9C9F-1167FB477A15}"/>
              </a:ext>
            </a:extLst>
          </p:cNvPr>
          <p:cNvPicPr>
            <a:picLocks noChangeAspect="1"/>
          </p:cNvPicPr>
          <p:nvPr/>
        </p:nvPicPr>
        <p:blipFill>
          <a:blip r:embed="rId5"/>
          <a:stretch>
            <a:fillRect/>
          </a:stretch>
        </p:blipFill>
        <p:spPr>
          <a:xfrm>
            <a:off x="2264551" y="1242021"/>
            <a:ext cx="3467383" cy="1451463"/>
          </a:xfrm>
          <a:prstGeom prst="rect">
            <a:avLst/>
          </a:prstGeom>
        </p:spPr>
      </p:pic>
      <p:sp>
        <p:nvSpPr>
          <p:cNvPr id="8" name="TextBox 7">
            <a:extLst>
              <a:ext uri="{FF2B5EF4-FFF2-40B4-BE49-F238E27FC236}">
                <a16:creationId xmlns:a16="http://schemas.microsoft.com/office/drawing/2014/main" id="{3AABEB0A-BD2C-3449-84D6-9FF5BD0AA68E}"/>
              </a:ext>
            </a:extLst>
          </p:cNvPr>
          <p:cNvSpPr txBox="1"/>
          <p:nvPr/>
        </p:nvSpPr>
        <p:spPr>
          <a:xfrm>
            <a:off x="5637280" y="601532"/>
            <a:ext cx="3326552" cy="2308324"/>
          </a:xfrm>
          <a:prstGeom prst="rect">
            <a:avLst/>
          </a:prstGeom>
          <a:noFill/>
        </p:spPr>
        <p:txBody>
          <a:bodyPr wrap="none" rtlCol="0">
            <a:spAutoFit/>
          </a:bodyPr>
          <a:lstStyle/>
          <a:p>
            <a:r>
              <a:rPr lang="en-US" sz="1050" dirty="0"/>
              <a:t>Now suppose you want to calculate the probability of </a:t>
            </a:r>
          </a:p>
          <a:p>
            <a:r>
              <a:rPr lang="en-US" sz="1050" dirty="0"/>
              <a:t>playing when the weather is overcast.</a:t>
            </a:r>
            <a:endParaRPr lang="en-US" sz="1050" i="1" dirty="0"/>
          </a:p>
          <a:p>
            <a:endParaRPr lang="en-US" sz="1050" i="1" dirty="0"/>
          </a:p>
          <a:p>
            <a:r>
              <a:rPr lang="en-US" sz="1050" i="1" dirty="0"/>
              <a:t>P(Yes | Overcast) = P(Overcast | Yes) </a:t>
            </a:r>
            <a:r>
              <a:rPr lang="en-US" sz="1050" dirty="0"/>
              <a:t>P(Yes) / P (Overcast)</a:t>
            </a:r>
          </a:p>
          <a:p>
            <a:r>
              <a:rPr lang="en-US" sz="1050" dirty="0"/>
              <a:t>Calculate Prior Probabilities:</a:t>
            </a:r>
          </a:p>
          <a:p>
            <a:r>
              <a:rPr lang="en-US" sz="1050" dirty="0"/>
              <a:t>P(Overcast) = 4/14 = 0.29</a:t>
            </a:r>
          </a:p>
          <a:p>
            <a:r>
              <a:rPr lang="en-US" sz="1050" dirty="0"/>
              <a:t>P(Yes)= 9/14 = 0.64</a:t>
            </a:r>
          </a:p>
          <a:p>
            <a:endParaRPr lang="en-US" sz="1050" dirty="0"/>
          </a:p>
          <a:p>
            <a:r>
              <a:rPr lang="en-US" sz="1050" b="1" dirty="0"/>
              <a:t>Calculate Posterior Probabilities:</a:t>
            </a:r>
          </a:p>
          <a:p>
            <a:r>
              <a:rPr lang="en-US" sz="1050" dirty="0"/>
              <a:t>P(Overcast |Yes) = 4/9 = 0.44</a:t>
            </a:r>
          </a:p>
          <a:p>
            <a:r>
              <a:rPr lang="en-US" sz="1050" dirty="0"/>
              <a:t>Put Prior and Posterior probabilities in equation</a:t>
            </a:r>
          </a:p>
          <a:p>
            <a:r>
              <a:rPr lang="en-US" sz="1050" dirty="0"/>
              <a:t>P (Yes | Overcast) = 0.44 * 0.64 / 0.29 = 0.98(Higher)</a:t>
            </a:r>
          </a:p>
          <a:p>
            <a:endParaRPr lang="en-US" dirty="0"/>
          </a:p>
        </p:txBody>
      </p:sp>
    </p:spTree>
    <p:extLst>
      <p:ext uri="{BB962C8B-B14F-4D97-AF65-F5344CB8AC3E}">
        <p14:creationId xmlns:p14="http://schemas.microsoft.com/office/powerpoint/2010/main" val="216152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For simplifying prior and posterior probability calculation you can use the two tables frequency and likelihood tables. </a:t>
            </a:r>
          </a:p>
          <a:p>
            <a:r>
              <a:rPr lang="en-US" dirty="0"/>
              <a:t>Both of these tables will help you to calculate the prior and posterior probability. </a:t>
            </a:r>
          </a:p>
          <a:p>
            <a:r>
              <a:rPr lang="en-US" dirty="0"/>
              <a:t>The Frequency table contains the occurrence of labels for all features. </a:t>
            </a:r>
          </a:p>
          <a:p>
            <a:r>
              <a:rPr lang="en-US" dirty="0"/>
              <a:t>There are two likelihood tables. Likelihood Table 1 is showing prior probabilities of labels and Likelihood Table 2 is showing the posterior probability.</a:t>
            </a:r>
          </a:p>
        </p:txBody>
      </p:sp>
    </p:spTree>
    <p:extLst>
      <p:ext uri="{BB962C8B-B14F-4D97-AF65-F5344CB8AC3E}">
        <p14:creationId xmlns:p14="http://schemas.microsoft.com/office/powerpoint/2010/main" val="2490993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Example</a:t>
            </a:r>
          </a:p>
        </p:txBody>
      </p:sp>
      <p:pic>
        <p:nvPicPr>
          <p:cNvPr id="5" name="Content Placeholder 4" descr="Table&#10;&#10;Description automatically generated">
            <a:extLst>
              <a:ext uri="{FF2B5EF4-FFF2-40B4-BE49-F238E27FC236}">
                <a16:creationId xmlns:a16="http://schemas.microsoft.com/office/drawing/2014/main" id="{492EA039-936C-8A47-8083-414A26FEBF3D}"/>
              </a:ext>
            </a:extLst>
          </p:cNvPr>
          <p:cNvPicPr>
            <a:picLocks noGrp="1" noChangeAspect="1"/>
          </p:cNvPicPr>
          <p:nvPr>
            <p:ph idx="1"/>
          </p:nvPr>
        </p:nvPicPr>
        <p:blipFill>
          <a:blip r:embed="rId3"/>
          <a:stretch>
            <a:fillRect/>
          </a:stretch>
        </p:blipFill>
        <p:spPr>
          <a:xfrm>
            <a:off x="3992401" y="1013425"/>
            <a:ext cx="1921411" cy="3262312"/>
          </a:xfrm>
        </p:spPr>
      </p:pic>
      <p:pic>
        <p:nvPicPr>
          <p:cNvPr id="8" name="Picture 7" descr="A person and person&#10;&#10;Description automatically generated with low confidence">
            <a:extLst>
              <a:ext uri="{FF2B5EF4-FFF2-40B4-BE49-F238E27FC236}">
                <a16:creationId xmlns:a16="http://schemas.microsoft.com/office/drawing/2014/main" id="{4D15BC7A-5BCC-0D4E-B8D9-270E6464DB0D}"/>
              </a:ext>
            </a:extLst>
          </p:cNvPr>
          <p:cNvPicPr>
            <a:picLocks noChangeAspect="1"/>
          </p:cNvPicPr>
          <p:nvPr/>
        </p:nvPicPr>
        <p:blipFill>
          <a:blip r:embed="rId4"/>
          <a:stretch>
            <a:fillRect/>
          </a:stretch>
        </p:blipFill>
        <p:spPr>
          <a:xfrm>
            <a:off x="628650" y="1039342"/>
            <a:ext cx="3180494" cy="1424426"/>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198657E4-CFC6-264D-B4C9-F4AE9577298C}"/>
              </a:ext>
            </a:extLst>
          </p:cNvPr>
          <p:cNvPicPr>
            <a:picLocks noChangeAspect="1"/>
          </p:cNvPicPr>
          <p:nvPr/>
        </p:nvPicPr>
        <p:blipFill>
          <a:blip r:embed="rId5"/>
          <a:stretch>
            <a:fillRect/>
          </a:stretch>
        </p:blipFill>
        <p:spPr>
          <a:xfrm>
            <a:off x="6809841" y="1039342"/>
            <a:ext cx="1337493" cy="1955832"/>
          </a:xfrm>
          <a:prstGeom prst="rect">
            <a:avLst/>
          </a:prstGeom>
        </p:spPr>
      </p:pic>
      <p:sp>
        <p:nvSpPr>
          <p:cNvPr id="11" name="TextBox 10">
            <a:extLst>
              <a:ext uri="{FF2B5EF4-FFF2-40B4-BE49-F238E27FC236}">
                <a16:creationId xmlns:a16="http://schemas.microsoft.com/office/drawing/2014/main" id="{111296C8-C649-4F4D-BFA4-2FF9478FF130}"/>
              </a:ext>
            </a:extLst>
          </p:cNvPr>
          <p:cNvSpPr txBox="1"/>
          <p:nvPr/>
        </p:nvSpPr>
        <p:spPr>
          <a:xfrm>
            <a:off x="628650" y="2995174"/>
            <a:ext cx="1915589" cy="646331"/>
          </a:xfrm>
          <a:prstGeom prst="rect">
            <a:avLst/>
          </a:prstGeom>
          <a:noFill/>
        </p:spPr>
        <p:txBody>
          <a:bodyPr wrap="none" rtlCol="0">
            <a:spAutoFit/>
          </a:bodyPr>
          <a:lstStyle/>
          <a:p>
            <a:r>
              <a:rPr lang="en-US" dirty="0"/>
              <a:t>P(</a:t>
            </a:r>
            <a:r>
              <a:rPr lang="en-US" dirty="0" err="1"/>
              <a:t>male|Drew</a:t>
            </a:r>
            <a:r>
              <a:rPr lang="en-US" dirty="0"/>
              <a:t>)=?</a:t>
            </a:r>
          </a:p>
          <a:p>
            <a:r>
              <a:rPr lang="en-US" dirty="0"/>
              <a:t>P(</a:t>
            </a:r>
            <a:r>
              <a:rPr lang="en-US" dirty="0" err="1"/>
              <a:t>female|Drew</a:t>
            </a:r>
            <a:r>
              <a:rPr lang="en-US" dirty="0"/>
              <a:t>)=?</a:t>
            </a:r>
          </a:p>
        </p:txBody>
      </p:sp>
    </p:spTree>
    <p:extLst>
      <p:ext uri="{BB962C8B-B14F-4D97-AF65-F5344CB8AC3E}">
        <p14:creationId xmlns:p14="http://schemas.microsoft.com/office/powerpoint/2010/main" val="1073283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Naïve Bayes is a very common classifier used for probabilistic binary and multiclass classification. </a:t>
            </a:r>
          </a:p>
          <a:p>
            <a:r>
              <a:rPr lang="en-US" dirty="0"/>
              <a:t>Given the feature vector, it leverages the Bayes rule to predict the probability of each class.</a:t>
            </a:r>
          </a:p>
          <a:p>
            <a:r>
              <a:rPr lang="en-US" dirty="0"/>
              <a:t> It's often applied to text classification since it's very effective with large and fat data (that is, a data set with many features), characterized by a consistent a priori probability, handling effectively the curse of dimensionality issue. </a:t>
            </a:r>
          </a:p>
        </p:txBody>
      </p:sp>
    </p:spTree>
    <p:extLst>
      <p:ext uri="{BB962C8B-B14F-4D97-AF65-F5344CB8AC3E}">
        <p14:creationId xmlns:p14="http://schemas.microsoft.com/office/powerpoint/2010/main" val="1147179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Example</a:t>
            </a:r>
          </a:p>
        </p:txBody>
      </p:sp>
      <p:pic>
        <p:nvPicPr>
          <p:cNvPr id="5" name="Content Placeholder 4" descr="Table&#10;&#10;Description automatically generated">
            <a:extLst>
              <a:ext uri="{FF2B5EF4-FFF2-40B4-BE49-F238E27FC236}">
                <a16:creationId xmlns:a16="http://schemas.microsoft.com/office/drawing/2014/main" id="{492EA039-936C-8A47-8083-414A26FEBF3D}"/>
              </a:ext>
            </a:extLst>
          </p:cNvPr>
          <p:cNvPicPr>
            <a:picLocks noGrp="1" noChangeAspect="1"/>
          </p:cNvPicPr>
          <p:nvPr>
            <p:ph idx="1"/>
          </p:nvPr>
        </p:nvPicPr>
        <p:blipFill>
          <a:blip r:embed="rId3"/>
          <a:stretch>
            <a:fillRect/>
          </a:stretch>
        </p:blipFill>
        <p:spPr>
          <a:xfrm>
            <a:off x="622828" y="1039342"/>
            <a:ext cx="1921411" cy="3262312"/>
          </a:xfrm>
        </p:spPr>
      </p:pic>
      <p:pic>
        <p:nvPicPr>
          <p:cNvPr id="10" name="Picture 9" descr="A picture containing text&#10;&#10;Description automatically generated">
            <a:extLst>
              <a:ext uri="{FF2B5EF4-FFF2-40B4-BE49-F238E27FC236}">
                <a16:creationId xmlns:a16="http://schemas.microsoft.com/office/drawing/2014/main" id="{198657E4-CFC6-264D-B4C9-F4AE9577298C}"/>
              </a:ext>
            </a:extLst>
          </p:cNvPr>
          <p:cNvPicPr>
            <a:picLocks noChangeAspect="1"/>
          </p:cNvPicPr>
          <p:nvPr/>
        </p:nvPicPr>
        <p:blipFill>
          <a:blip r:embed="rId4"/>
          <a:stretch>
            <a:fillRect/>
          </a:stretch>
        </p:blipFill>
        <p:spPr>
          <a:xfrm>
            <a:off x="5067086" y="1039342"/>
            <a:ext cx="1337493" cy="1955832"/>
          </a:xfrm>
          <a:prstGeom prst="rect">
            <a:avLst/>
          </a:prstGeom>
        </p:spPr>
      </p:pic>
      <p:sp>
        <p:nvSpPr>
          <p:cNvPr id="11" name="TextBox 10">
            <a:extLst>
              <a:ext uri="{FF2B5EF4-FFF2-40B4-BE49-F238E27FC236}">
                <a16:creationId xmlns:a16="http://schemas.microsoft.com/office/drawing/2014/main" id="{111296C8-C649-4F4D-BFA4-2FF9478FF130}"/>
              </a:ext>
            </a:extLst>
          </p:cNvPr>
          <p:cNvSpPr txBox="1"/>
          <p:nvPr/>
        </p:nvSpPr>
        <p:spPr>
          <a:xfrm>
            <a:off x="2847868" y="1039342"/>
            <a:ext cx="1915589" cy="646331"/>
          </a:xfrm>
          <a:prstGeom prst="rect">
            <a:avLst/>
          </a:prstGeom>
          <a:noFill/>
        </p:spPr>
        <p:txBody>
          <a:bodyPr wrap="none" rtlCol="0">
            <a:spAutoFit/>
          </a:bodyPr>
          <a:lstStyle/>
          <a:p>
            <a:r>
              <a:rPr lang="en-US" dirty="0"/>
              <a:t>P(</a:t>
            </a:r>
            <a:r>
              <a:rPr lang="en-US" dirty="0" err="1"/>
              <a:t>male|Drew</a:t>
            </a:r>
            <a:r>
              <a:rPr lang="en-US" dirty="0"/>
              <a:t>)=?</a:t>
            </a:r>
          </a:p>
          <a:p>
            <a:r>
              <a:rPr lang="en-US" dirty="0"/>
              <a:t>P(</a:t>
            </a:r>
            <a:r>
              <a:rPr lang="en-US" dirty="0" err="1"/>
              <a:t>female|Drew</a:t>
            </a:r>
            <a:r>
              <a:rPr lang="en-US" dirty="0"/>
              <a:t>)=?</a:t>
            </a:r>
          </a:p>
        </p:txBody>
      </p:sp>
      <p:pic>
        <p:nvPicPr>
          <p:cNvPr id="4" name="Picture 3" descr="A picture containing text, person, wall, indoor&#10;&#10;Description automatically generated">
            <a:extLst>
              <a:ext uri="{FF2B5EF4-FFF2-40B4-BE49-F238E27FC236}">
                <a16:creationId xmlns:a16="http://schemas.microsoft.com/office/drawing/2014/main" id="{3597C15E-A8B4-7F4A-9119-F0F7B7F86568}"/>
              </a:ext>
            </a:extLst>
          </p:cNvPr>
          <p:cNvPicPr>
            <a:picLocks noChangeAspect="1"/>
          </p:cNvPicPr>
          <p:nvPr/>
        </p:nvPicPr>
        <p:blipFill>
          <a:blip r:embed="rId5"/>
          <a:stretch>
            <a:fillRect/>
          </a:stretch>
        </p:blipFill>
        <p:spPr>
          <a:xfrm>
            <a:off x="7286304" y="1039342"/>
            <a:ext cx="1380697" cy="2065776"/>
          </a:xfrm>
          <a:prstGeom prst="rect">
            <a:avLst/>
          </a:prstGeom>
        </p:spPr>
      </p:pic>
    </p:spTree>
    <p:extLst>
      <p:ext uri="{BB962C8B-B14F-4D97-AF65-F5344CB8AC3E}">
        <p14:creationId xmlns:p14="http://schemas.microsoft.com/office/powerpoint/2010/main" val="388456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Advantages</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It is not only a simple approach but also a fast and accurate method for prediction.</a:t>
            </a:r>
          </a:p>
          <a:p>
            <a:r>
              <a:rPr lang="en-US" dirty="0"/>
              <a:t>Naive Bayes has very low computation cost.</a:t>
            </a:r>
          </a:p>
          <a:p>
            <a:r>
              <a:rPr lang="en-US" dirty="0"/>
              <a:t>It can efficiently work on a large dataset.</a:t>
            </a:r>
          </a:p>
          <a:p>
            <a:r>
              <a:rPr lang="en-US" dirty="0"/>
              <a:t>It performs well in case of discrete response variable compared to the continuous variable.</a:t>
            </a:r>
          </a:p>
          <a:p>
            <a:r>
              <a:rPr lang="en-US" dirty="0"/>
              <a:t>It can be used with multiple class prediction problems.</a:t>
            </a:r>
          </a:p>
          <a:p>
            <a:r>
              <a:rPr lang="en-US" dirty="0"/>
              <a:t>It also performs well in the case of text analytics problems.</a:t>
            </a:r>
          </a:p>
          <a:p>
            <a:r>
              <a:rPr lang="en-US" dirty="0"/>
              <a:t>When the assumption of independence holds, a Naive Bayes classifier performs better compared to other models like logistic regression.</a:t>
            </a:r>
          </a:p>
        </p:txBody>
      </p:sp>
    </p:spTree>
    <p:extLst>
      <p:ext uri="{BB962C8B-B14F-4D97-AF65-F5344CB8AC3E}">
        <p14:creationId xmlns:p14="http://schemas.microsoft.com/office/powerpoint/2010/main" val="3843113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Disadvantages</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The assumption of independent features. In practice, it is almost impossible that model will get a set of predictors which are entirely independent.</a:t>
            </a:r>
          </a:p>
          <a:p>
            <a:r>
              <a:rPr lang="en-US" dirty="0"/>
              <a:t>If there is no training tuple of a particular class, this causes zero posterior probability. In this case, the model is unable to make predictions. This problem is known as Zero Probability/Frequency Problem.</a:t>
            </a:r>
          </a:p>
          <a:p>
            <a:pPr marL="0" indent="0">
              <a:buNone/>
            </a:pPr>
            <a:endParaRPr lang="en-US" dirty="0"/>
          </a:p>
        </p:txBody>
      </p:sp>
    </p:spTree>
    <p:extLst>
      <p:ext uri="{BB962C8B-B14F-4D97-AF65-F5344CB8AC3E}">
        <p14:creationId xmlns:p14="http://schemas.microsoft.com/office/powerpoint/2010/main" val="344299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Naïve Bayes is the most straightforward and fast classification algorithm, which is suitable for a large chunk of data. </a:t>
            </a:r>
          </a:p>
          <a:p>
            <a:r>
              <a:rPr lang="en-US" dirty="0"/>
              <a:t>Naïve Bayes classifier is successfully used in various applications such as spam filtering, text classification, sentiment analysis, and recommender systems. </a:t>
            </a:r>
          </a:p>
          <a:p>
            <a:r>
              <a:rPr lang="en-US" dirty="0"/>
              <a:t>It uses Bayes theorem of probability for prediction of unknown class.</a:t>
            </a:r>
          </a:p>
        </p:txBody>
      </p:sp>
    </p:spTree>
    <p:extLst>
      <p:ext uri="{BB962C8B-B14F-4D97-AF65-F5344CB8AC3E}">
        <p14:creationId xmlns:p14="http://schemas.microsoft.com/office/powerpoint/2010/main" val="3435351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There are three kinds of Naïve Bayes classifiers; each of them has strong assumptions (hypotheses) about the features. </a:t>
            </a:r>
          </a:p>
          <a:p>
            <a:r>
              <a:rPr lang="en-US" dirty="0"/>
              <a:t>If you're dealing with real/continuous data, the Gaussian Naïve Bayes classifier assumes that features are generated from a Gaussian process (that is, they are normally distributed). </a:t>
            </a:r>
          </a:p>
          <a:p>
            <a:r>
              <a:rPr lang="en-US" dirty="0"/>
              <a:t>Alternatively, if you're dealing with an event model where events can be modelled with a multinomial distribution (in such a case, features are counters or frequencies), you need to use the Multinomial Naïve Bayes classifier. </a:t>
            </a:r>
          </a:p>
          <a:p>
            <a:r>
              <a:rPr lang="en-US" dirty="0"/>
              <a:t>Finally, if all your features are independent and Boolean, and it is safe to assume that they're the outcome of a </a:t>
            </a:r>
            <a:r>
              <a:rPr lang="en-US" dirty="0" err="1"/>
              <a:t>Bernullian</a:t>
            </a:r>
            <a:r>
              <a:rPr lang="en-US" dirty="0"/>
              <a:t> process, you can use the Bernoulli Naïve Bayes classifier. </a:t>
            </a:r>
          </a:p>
        </p:txBody>
      </p:sp>
    </p:spTree>
    <p:extLst>
      <p:ext uri="{BB962C8B-B14F-4D97-AF65-F5344CB8AC3E}">
        <p14:creationId xmlns:p14="http://schemas.microsoft.com/office/powerpoint/2010/main" val="4114064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Naïve Bayes is a statistical classification technique based on </a:t>
            </a:r>
            <a:r>
              <a:rPr lang="en-US" b="1" dirty="0"/>
              <a:t>Bayes Theorem. </a:t>
            </a:r>
          </a:p>
          <a:p>
            <a:r>
              <a:rPr lang="en-US" dirty="0"/>
              <a:t>It is one of the simplest supervised learning algorithms. </a:t>
            </a:r>
          </a:p>
          <a:p>
            <a:r>
              <a:rPr lang="en-US" dirty="0"/>
              <a:t>Naïve Bayes classifier is the fast, accurate and reliable algorithm.</a:t>
            </a:r>
          </a:p>
          <a:p>
            <a:r>
              <a:rPr lang="en-US" dirty="0"/>
              <a:t> Naïve Bayes classifiers have high accuracy and speed on large datasets.</a:t>
            </a:r>
          </a:p>
        </p:txBody>
      </p:sp>
    </p:spTree>
    <p:extLst>
      <p:ext uri="{BB962C8B-B14F-4D97-AF65-F5344CB8AC3E}">
        <p14:creationId xmlns:p14="http://schemas.microsoft.com/office/powerpoint/2010/main" val="3924897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Bayesian Classification: Why?</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r>
              <a:rPr lang="en-US" altLang="en-US" sz="2400" u="sng" dirty="0"/>
              <a:t>A statistical classifier</a:t>
            </a:r>
            <a:r>
              <a:rPr lang="en-US" altLang="en-US" sz="2400" dirty="0"/>
              <a:t>: performs </a:t>
            </a:r>
            <a:r>
              <a:rPr lang="en-US" altLang="en-US" sz="2400" i="1" dirty="0"/>
              <a:t>probabilistic prediction, i.e.,</a:t>
            </a:r>
            <a:r>
              <a:rPr lang="en-US" altLang="en-US" sz="2400" dirty="0"/>
              <a:t> predicts class membership probabilities</a:t>
            </a:r>
          </a:p>
          <a:p>
            <a:r>
              <a:rPr lang="en-US" altLang="en-US" sz="2400" u="sng" dirty="0"/>
              <a:t>Foundation:</a:t>
            </a:r>
            <a:r>
              <a:rPr lang="en-US" altLang="en-US" sz="2400" dirty="0"/>
              <a:t> Based on Bayes’ Theorem. </a:t>
            </a:r>
          </a:p>
          <a:p>
            <a:r>
              <a:rPr lang="en-US" altLang="en-US" sz="2400" u="sng" dirty="0"/>
              <a:t>Performance:</a:t>
            </a:r>
            <a:r>
              <a:rPr lang="en-US" altLang="en-US" sz="2400" dirty="0"/>
              <a:t> A simple Bayesian classifier, </a:t>
            </a:r>
            <a:r>
              <a:rPr lang="en-US" altLang="en-US" sz="2400" i="1" dirty="0"/>
              <a:t>naïve Bayesian classifier</a:t>
            </a:r>
            <a:r>
              <a:rPr lang="en-US" altLang="en-US" sz="2400" dirty="0"/>
              <a:t>, has comparable performance with decision tree and selected neural network classifiers</a:t>
            </a:r>
          </a:p>
          <a:p>
            <a:r>
              <a:rPr lang="en-US" altLang="en-US" sz="2400" u="sng" dirty="0"/>
              <a:t>Incremental</a:t>
            </a:r>
            <a:r>
              <a:rPr lang="en-US" altLang="en-US" sz="2400" dirty="0"/>
              <a:t>: Each training example can incrementally increase/decrease the probability that a hypothesis is correct — prior knowledge can be combined with observed data</a:t>
            </a:r>
          </a:p>
        </p:txBody>
      </p:sp>
    </p:spTree>
    <p:extLst>
      <p:ext uri="{BB962C8B-B14F-4D97-AF65-F5344CB8AC3E}">
        <p14:creationId xmlns:p14="http://schemas.microsoft.com/office/powerpoint/2010/main" val="336286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ML Recall</a:t>
            </a:r>
          </a:p>
        </p:txBody>
      </p:sp>
      <p:pic>
        <p:nvPicPr>
          <p:cNvPr id="5" name="Picture 4" descr="Diagram&#10;&#10;Description automatically generated">
            <a:extLst>
              <a:ext uri="{FF2B5EF4-FFF2-40B4-BE49-F238E27FC236}">
                <a16:creationId xmlns:a16="http://schemas.microsoft.com/office/drawing/2014/main" id="{CA3B341D-118C-3D43-B5A6-A87E2E0DDB52}"/>
              </a:ext>
            </a:extLst>
          </p:cNvPr>
          <p:cNvPicPr>
            <a:picLocks noChangeAspect="1"/>
          </p:cNvPicPr>
          <p:nvPr/>
        </p:nvPicPr>
        <p:blipFill>
          <a:blip r:embed="rId3"/>
          <a:stretch>
            <a:fillRect/>
          </a:stretch>
        </p:blipFill>
        <p:spPr>
          <a:xfrm>
            <a:off x="1393825" y="1444031"/>
            <a:ext cx="6356350" cy="2516251"/>
          </a:xfrm>
          <a:prstGeom prst="rect">
            <a:avLst/>
          </a:prstGeom>
        </p:spPr>
      </p:pic>
      <p:sp>
        <p:nvSpPr>
          <p:cNvPr id="7" name="Content Placeholder 6">
            <a:extLst>
              <a:ext uri="{FF2B5EF4-FFF2-40B4-BE49-F238E27FC236}">
                <a16:creationId xmlns:a16="http://schemas.microsoft.com/office/drawing/2014/main" id="{2F31666A-CE8E-1543-9152-1F8F8761E6C4}"/>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17287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r>
              <a:rPr lang="en-US" dirty="0"/>
              <a:t>Naive Bayes classifier assumes that the effect of a particular feature in a class is independent of other features. </a:t>
            </a:r>
          </a:p>
          <a:p>
            <a:r>
              <a:rPr lang="en-US" dirty="0"/>
              <a:t>For example, a loan applicant is desirable or not depending on his/her income, previous loan and transaction history, age, and location. Even if these features are interdependent, these features are still considered independently. This assumption simplifies computation, and that's why it is considered as naive. </a:t>
            </a:r>
          </a:p>
          <a:p>
            <a:r>
              <a:rPr lang="en-US" dirty="0"/>
              <a:t>This assumption is called class conditional independence.</a:t>
            </a:r>
          </a:p>
          <a:p>
            <a:pPr marL="0" indent="0">
              <a:buNone/>
            </a:pPr>
            <a:br>
              <a:rPr lang="en-US" dirty="0"/>
            </a:br>
            <a:endParaRPr lang="en-US" dirty="0"/>
          </a:p>
        </p:txBody>
      </p:sp>
    </p:spTree>
    <p:extLst>
      <p:ext uri="{BB962C8B-B14F-4D97-AF65-F5344CB8AC3E}">
        <p14:creationId xmlns:p14="http://schemas.microsoft.com/office/powerpoint/2010/main" val="3148223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In Bayesian learning, prior knowledge is provided by asserting </a:t>
            </a:r>
          </a:p>
          <a:p>
            <a:pPr lvl="1"/>
            <a:r>
              <a:rPr lang="en-US" dirty="0"/>
              <a:t>A prior probability for each candidate hypothesis</a:t>
            </a:r>
          </a:p>
          <a:p>
            <a:pPr lvl="1"/>
            <a:r>
              <a:rPr lang="en-US" dirty="0"/>
              <a:t>A probability distribution over observed data for each possible hypothesis.</a:t>
            </a:r>
          </a:p>
          <a:p>
            <a:pPr lvl="1"/>
            <a:endParaRPr lang="en-US" dirty="0"/>
          </a:p>
          <a:p>
            <a:r>
              <a:rPr lang="en-US" dirty="0"/>
              <a:t>Bayesian methods can accommodate hypotheses that make probabilistic predictions </a:t>
            </a:r>
          </a:p>
          <a:p>
            <a:r>
              <a:rPr lang="en-US" dirty="0"/>
              <a:t>New instances can be classified by combining the predictions of multiple hypotheses, weighted by their probabilities.</a:t>
            </a:r>
          </a:p>
        </p:txBody>
      </p:sp>
    </p:spTree>
    <p:extLst>
      <p:ext uri="{BB962C8B-B14F-4D97-AF65-F5344CB8AC3E}">
        <p14:creationId xmlns:p14="http://schemas.microsoft.com/office/powerpoint/2010/main" val="2835642809"/>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7611</TotalTime>
  <Words>1718</Words>
  <Application>Microsoft Macintosh PowerPoint</Application>
  <PresentationFormat>On-screen Show (16:9)</PresentationFormat>
  <Paragraphs>152</Paragraphs>
  <Slides>22</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PPT2_16to9</vt:lpstr>
      <vt:lpstr>IT6933</vt:lpstr>
      <vt:lpstr>Naïve Bayes</vt:lpstr>
      <vt:lpstr>Naïve Bayes</vt:lpstr>
      <vt:lpstr>Naïve Bayes</vt:lpstr>
      <vt:lpstr>Naïve Bayes</vt:lpstr>
      <vt:lpstr>Bayesian Classification: Why?</vt:lpstr>
      <vt:lpstr>ML Recall</vt:lpstr>
      <vt:lpstr>Bayes Theorem</vt:lpstr>
      <vt:lpstr>Bayes Theorem</vt:lpstr>
      <vt:lpstr>Bayes Theorem</vt:lpstr>
      <vt:lpstr>Bayes Theorem</vt:lpstr>
      <vt:lpstr>Bayes Theorem</vt:lpstr>
      <vt:lpstr>Bayes Theorem</vt:lpstr>
      <vt:lpstr>Bayes Theorem</vt:lpstr>
      <vt:lpstr>Naive Bayes</vt:lpstr>
      <vt:lpstr>Naive Bayes -example</vt:lpstr>
      <vt:lpstr>Naive Bayes -example</vt:lpstr>
      <vt:lpstr>Example</vt:lpstr>
      <vt:lpstr>Example</vt:lpstr>
      <vt:lpstr>Example</vt:lpstr>
      <vt:lpstr>Advantages</vt:lpstr>
      <vt:lpstr>Disadvantages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81</cp:revision>
  <dcterms:created xsi:type="dcterms:W3CDTF">2019-02-15T21:19:03Z</dcterms:created>
  <dcterms:modified xsi:type="dcterms:W3CDTF">2023-09-16T18:39:34Z</dcterms:modified>
</cp:coreProperties>
</file>