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7"/>
  </p:notesMasterIdLst>
  <p:sldIdLst>
    <p:sldId id="256" r:id="rId2"/>
    <p:sldId id="461" r:id="rId3"/>
    <p:sldId id="465" r:id="rId4"/>
    <p:sldId id="466" r:id="rId5"/>
    <p:sldId id="455" r:id="rId6"/>
    <p:sldId id="456" r:id="rId7"/>
    <p:sldId id="457" r:id="rId8"/>
    <p:sldId id="458" r:id="rId9"/>
    <p:sldId id="460" r:id="rId10"/>
    <p:sldId id="459" r:id="rId11"/>
    <p:sldId id="462" r:id="rId12"/>
    <p:sldId id="463" r:id="rId13"/>
    <p:sldId id="467" r:id="rId14"/>
    <p:sldId id="468" r:id="rId15"/>
    <p:sldId id="464"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93"/>
    <p:restoredTop sz="83810"/>
  </p:normalViewPr>
  <p:slideViewPr>
    <p:cSldViewPr snapToGrid="0" snapToObjects="1">
      <p:cViewPr varScale="1">
        <p:scale>
          <a:sx n="142" d="100"/>
          <a:sy n="142" d="100"/>
        </p:scale>
        <p:origin x="128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4/10/21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a:t>
            </a:fld>
            <a:endParaRPr lang="en-US"/>
          </a:p>
        </p:txBody>
      </p:sp>
    </p:spTree>
    <p:extLst>
      <p:ext uri="{BB962C8B-B14F-4D97-AF65-F5344CB8AC3E}">
        <p14:creationId xmlns:p14="http://schemas.microsoft.com/office/powerpoint/2010/main" val="3410289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a:t>
            </a:fld>
            <a:endParaRPr lang="en-US"/>
          </a:p>
        </p:txBody>
      </p:sp>
    </p:spTree>
    <p:extLst>
      <p:ext uri="{BB962C8B-B14F-4D97-AF65-F5344CB8AC3E}">
        <p14:creationId xmlns:p14="http://schemas.microsoft.com/office/powerpoint/2010/main" val="2478838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a:t>
            </a:fld>
            <a:endParaRPr lang="en-US"/>
          </a:p>
        </p:txBody>
      </p:sp>
    </p:spTree>
    <p:extLst>
      <p:ext uri="{BB962C8B-B14F-4D97-AF65-F5344CB8AC3E}">
        <p14:creationId xmlns:p14="http://schemas.microsoft.com/office/powerpoint/2010/main" val="2365230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KNN is a non-parametric and lazy learning algorithm. Non-parametric means there is no assumption for underlying data distribution. In other words, the model structure determined from the dataset. This will be very helpful in practice where most of the real world datasets do not follow mathematical theoretical assumptions. Lazy algorithm means it does not need any training data points for model generation. All training data used in the testing phase. This makes training faster and testing phase slower and costlier. Costly testing phase means time and memory. In the worst case, KNN needs more time to scan all data points and scanning all data points will require more memory for storing training data.</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3272247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KNN, K is the number of nearest neighbors. The number of neighbors is the core deciding factor. K is generally an odd number if the number of classes is 2. When K=1, then the algorithm is known as the nearest neighbor algorithm. This is the simplest case. Suppose P1 is the point, for which label needs to predict. First, you find the one closest point to P1 and then the label of the nearest point assigned to P1.</a:t>
            </a: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a:t>
            </a:fld>
            <a:endParaRPr lang="en-US"/>
          </a:p>
        </p:txBody>
      </p:sp>
    </p:spTree>
    <p:extLst>
      <p:ext uri="{BB962C8B-B14F-4D97-AF65-F5344CB8AC3E}">
        <p14:creationId xmlns:p14="http://schemas.microsoft.com/office/powerpoint/2010/main" val="3936719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Suppose P1 is the point, for which label needs to predict. First, you find the k closest point to P1 and then classify points by majority vote of its k neighbors. Each object votes for their class and the class with the most votes is taken as the prediction. For finding closest similar points, you find the distance between points using distance measures such as Euclidean distance, Hamming distance, Manhattan distance and Minkowski distance. </a:t>
            </a: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3831864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Curse of Dimensionality</a:t>
            </a:r>
          </a:p>
          <a:p>
            <a:r>
              <a:rPr lang="en-US" sz="1200" b="0" i="0" kern="1200" dirty="0">
                <a:solidFill>
                  <a:schemeClr val="tx1"/>
                </a:solidFill>
                <a:effectLst/>
                <a:latin typeface="+mn-lt"/>
                <a:ea typeface="+mn-ea"/>
                <a:cs typeface="+mn-cs"/>
              </a:rPr>
              <a:t>KNN performs better with a lower number of features than a large number of features. You can say that when the number of features increases than it requires more data. Increase in dimension also leads to the problem of overfitting. To avoid overfitting, the needed data will need to grow exponentially as you increase the number of dimensions. This problem of higher dimension is known as the Curse of Dimensionality.</a:t>
            </a:r>
          </a:p>
          <a:p>
            <a:r>
              <a:rPr lang="en-US" sz="1200" b="0" i="0" kern="1200" dirty="0">
                <a:solidFill>
                  <a:schemeClr val="tx1"/>
                </a:solidFill>
                <a:effectLst/>
                <a:latin typeface="+mn-lt"/>
                <a:ea typeface="+mn-ea"/>
                <a:cs typeface="+mn-cs"/>
              </a:rPr>
              <a:t>To deal with the problem of the curse of dimensionality, you need to perform principal component analysis before applying any machine learning algorithm, or you can also use feature selection approach. Research has shown that in large dimension Euclidean distance is not useful anymore. Therefore, you can prefer other measures such as cosine similarity, which get decidedly less affected by high dimension.</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3068544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3071869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4/10/21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4/10/21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4/10/21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4/10/21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4/10/21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4/10/21</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a:bodyPr>
          <a:lstStyle/>
          <a:p>
            <a:r>
              <a:rPr lang="en-US" sz="4400" dirty="0">
                <a:latin typeface="Arial" charset="0"/>
              </a:rPr>
              <a:t>CYBR 7240</a:t>
            </a:r>
            <a:br>
              <a:rPr lang="en-US" sz="4400" dirty="0">
                <a:latin typeface="Arial" charset="0"/>
              </a:rPr>
            </a:br>
            <a:r>
              <a:rPr lang="en-US" sz="4400" dirty="0"/>
              <a:t>Cyber Analytics &amp; Intelligence</a:t>
            </a:r>
            <a:endParaRPr lang="en-US" dirty="0"/>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fontScale="92500" lnSpcReduction="10000"/>
          </a:bodyPr>
          <a:lstStyle/>
          <a:p>
            <a:endParaRPr lang="en-US" dirty="0"/>
          </a:p>
          <a:p>
            <a:endParaRPr lang="en-US" dirty="0"/>
          </a:p>
          <a:p>
            <a:r>
              <a:rPr lang="en-US" sz="1600" b="1" dirty="0"/>
              <a:t>K-Nearest Neighbors</a:t>
            </a:r>
          </a:p>
          <a:p>
            <a:r>
              <a:rPr lang="en-US" altLang="en-US" sz="1400" dirty="0">
                <a:solidFill>
                  <a:srgbClr val="898989"/>
                </a:solidFill>
                <a:ea typeface="ＭＳ Ｐゴシック" panose="020B0600070205080204" pitchFamily="34" charset="-128"/>
              </a:rPr>
              <a:t>(Adapted from various sources)</a:t>
            </a:r>
          </a:p>
        </p:txBody>
      </p:sp>
      <p:sp>
        <p:nvSpPr>
          <p:cNvPr id="4" name="TextBox 3">
            <a:extLst>
              <a:ext uri="{FF2B5EF4-FFF2-40B4-BE49-F238E27FC236}">
                <a16:creationId xmlns:a16="http://schemas.microsoft.com/office/drawing/2014/main" id="{0F95A459-3CE6-DD43-9C1A-4D52B6F761C5}"/>
              </a:ext>
            </a:extLst>
          </p:cNvPr>
          <p:cNvSpPr txBox="1"/>
          <p:nvPr/>
        </p:nvSpPr>
        <p:spPr>
          <a:xfrm>
            <a:off x="340659" y="4464423"/>
            <a:ext cx="5154706" cy="261610"/>
          </a:xfrm>
          <a:prstGeom prst="rect">
            <a:avLst/>
          </a:prstGeom>
          <a:noFill/>
        </p:spPr>
        <p:txBody>
          <a:bodyPr wrap="square" rtlCol="0">
            <a:spAutoFit/>
          </a:bodyPr>
          <a:lstStyle/>
          <a:p>
            <a:r>
              <a:rPr lang="en-US" sz="1100" dirty="0">
                <a:solidFill>
                  <a:schemeClr val="bg2">
                    <a:lumMod val="75000"/>
                  </a:schemeClr>
                </a:solidFill>
              </a:rPr>
              <a:t>Ref: Datacamp.com</a:t>
            </a:r>
            <a:endParaRPr lang="en-US" dirty="0"/>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CDF90-A037-0C44-A80F-F53B3B131CA2}"/>
              </a:ext>
            </a:extLst>
          </p:cNvPr>
          <p:cNvSpPr>
            <a:spLocks noGrp="1"/>
          </p:cNvSpPr>
          <p:nvPr>
            <p:ph type="title"/>
          </p:nvPr>
        </p:nvSpPr>
        <p:spPr/>
        <p:txBody>
          <a:bodyPr>
            <a:normAutofit/>
          </a:bodyPr>
          <a:lstStyle/>
          <a:p>
            <a:r>
              <a:rPr lang="en-US" b="1" dirty="0"/>
              <a:t>Curse of Dimensionality in KNN</a:t>
            </a:r>
            <a:endParaRPr lang="en-US" dirty="0"/>
          </a:p>
        </p:txBody>
      </p:sp>
      <p:sp>
        <p:nvSpPr>
          <p:cNvPr id="3" name="Content Placeholder 2">
            <a:extLst>
              <a:ext uri="{FF2B5EF4-FFF2-40B4-BE49-F238E27FC236}">
                <a16:creationId xmlns:a16="http://schemas.microsoft.com/office/drawing/2014/main" id="{553A0976-FEF4-BB43-89BE-5534DD3F7201}"/>
              </a:ext>
            </a:extLst>
          </p:cNvPr>
          <p:cNvSpPr>
            <a:spLocks noGrp="1"/>
          </p:cNvSpPr>
          <p:nvPr>
            <p:ph idx="1"/>
          </p:nvPr>
        </p:nvSpPr>
        <p:spPr/>
        <p:txBody>
          <a:bodyPr>
            <a:normAutofit fontScale="92500" lnSpcReduction="20000"/>
          </a:bodyPr>
          <a:lstStyle/>
          <a:p>
            <a:r>
              <a:rPr lang="en-US" dirty="0"/>
              <a:t>KNN performs better with a lower number of features than a large number of features. </a:t>
            </a:r>
          </a:p>
          <a:p>
            <a:r>
              <a:rPr lang="en-US" dirty="0"/>
              <a:t>Increase in dimension also leads to the problem of overfitting. </a:t>
            </a:r>
          </a:p>
          <a:p>
            <a:r>
              <a:rPr lang="en-US" dirty="0"/>
              <a:t>To avoid overfitting, the needed data will need to grow exponentially as you increase the number of dimensions. This problem of higher dimension is known as the Curse of Dimensionality.</a:t>
            </a:r>
          </a:p>
          <a:p>
            <a:r>
              <a:rPr lang="en-US" dirty="0"/>
              <a:t>To deal with the problem of the curse of dimensionality, you need to perform principal component analysis before applying any machine learning algorithm, or you can also use feature selection approach. </a:t>
            </a:r>
          </a:p>
          <a:p>
            <a:r>
              <a:rPr lang="en-US" dirty="0"/>
              <a:t>Research has shown that in large dimension Euclidean distance is not useful anymore. Therefore, you can prefer other measures such as cosine similarity, which get decidedly less affected by high dimension.</a:t>
            </a:r>
          </a:p>
        </p:txBody>
      </p:sp>
    </p:spTree>
    <p:extLst>
      <p:ext uri="{BB962C8B-B14F-4D97-AF65-F5344CB8AC3E}">
        <p14:creationId xmlns:p14="http://schemas.microsoft.com/office/powerpoint/2010/main" val="3616804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7CD56-D92E-BE42-B908-611576D3729D}"/>
              </a:ext>
            </a:extLst>
          </p:cNvPr>
          <p:cNvSpPr>
            <a:spLocks noGrp="1"/>
          </p:cNvSpPr>
          <p:nvPr>
            <p:ph type="title"/>
          </p:nvPr>
        </p:nvSpPr>
        <p:spPr/>
        <p:txBody>
          <a:bodyPr/>
          <a:lstStyle/>
          <a:p>
            <a:r>
              <a:rPr lang="en-US" dirty="0"/>
              <a:t>Optimal Number of Neighbors in KNN</a:t>
            </a:r>
          </a:p>
        </p:txBody>
      </p:sp>
      <p:sp>
        <p:nvSpPr>
          <p:cNvPr id="3" name="Content Placeholder 2">
            <a:extLst>
              <a:ext uri="{FF2B5EF4-FFF2-40B4-BE49-F238E27FC236}">
                <a16:creationId xmlns:a16="http://schemas.microsoft.com/office/drawing/2014/main" id="{8FE9ABF1-09D7-1046-936D-9EC236B1C6F6}"/>
              </a:ext>
            </a:extLst>
          </p:cNvPr>
          <p:cNvSpPr>
            <a:spLocks noGrp="1"/>
          </p:cNvSpPr>
          <p:nvPr>
            <p:ph idx="1"/>
          </p:nvPr>
        </p:nvSpPr>
        <p:spPr/>
        <p:txBody>
          <a:bodyPr>
            <a:normAutofit fontScale="85000" lnSpcReduction="20000"/>
          </a:bodyPr>
          <a:lstStyle/>
          <a:p>
            <a:r>
              <a:rPr lang="en-US" dirty="0"/>
              <a:t>The number of neighbors(K) in KNN is a hyperparameter that you need choose at the time of model building. You can think of K as a controlling variable for the prediction model.</a:t>
            </a:r>
          </a:p>
          <a:p>
            <a:r>
              <a:rPr lang="en-US" dirty="0"/>
              <a:t>No optimal number of neighbors suits all kind of data sets. Each dataset has it's own requirements.</a:t>
            </a:r>
          </a:p>
          <a:p>
            <a:r>
              <a:rPr lang="en-US" dirty="0"/>
              <a:t> In the case of a small number of neighbors, the noise will have a higher influence on the result, and a large number of neighbors make it computationally expensive. </a:t>
            </a:r>
          </a:p>
          <a:p>
            <a:r>
              <a:rPr lang="en-US" dirty="0"/>
              <a:t>Small amount of neighbors are most flexible fit which will have low bias but high variance and a large number of neighbors will have a smoother decision boundary which means lower variance but higher bias.</a:t>
            </a:r>
          </a:p>
          <a:p>
            <a:r>
              <a:rPr lang="en-US" dirty="0"/>
              <a:t>Generally, Data scientists choose as an odd number if the number of classes is even. </a:t>
            </a:r>
            <a:br>
              <a:rPr lang="en-US" dirty="0"/>
            </a:br>
            <a:endParaRPr lang="en-US" dirty="0"/>
          </a:p>
        </p:txBody>
      </p:sp>
    </p:spTree>
    <p:extLst>
      <p:ext uri="{BB962C8B-B14F-4D97-AF65-F5344CB8AC3E}">
        <p14:creationId xmlns:p14="http://schemas.microsoft.com/office/powerpoint/2010/main" val="3144512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1A61D-2779-7B41-A957-A2AABA2CD283}"/>
              </a:ext>
            </a:extLst>
          </p:cNvPr>
          <p:cNvSpPr>
            <a:spLocks noGrp="1"/>
          </p:cNvSpPr>
          <p:nvPr>
            <p:ph type="title"/>
          </p:nvPr>
        </p:nvSpPr>
        <p:spPr/>
        <p:txBody>
          <a:bodyPr/>
          <a:lstStyle/>
          <a:p>
            <a:r>
              <a:rPr lang="en-US" dirty="0"/>
              <a:t>Optimal Number of Neighbors in KNN</a:t>
            </a:r>
          </a:p>
        </p:txBody>
      </p:sp>
      <p:pic>
        <p:nvPicPr>
          <p:cNvPr id="285698" name="Picture 2">
            <a:extLst>
              <a:ext uri="{FF2B5EF4-FFF2-40B4-BE49-F238E27FC236}">
                <a16:creationId xmlns:a16="http://schemas.microsoft.com/office/drawing/2014/main" id="{CB80B73C-58D5-6346-AD97-5F8F31C2643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2371" y="1342304"/>
            <a:ext cx="3262312" cy="3262312"/>
          </a:xfrm>
          <a:prstGeom prst="rect">
            <a:avLst/>
          </a:prstGeom>
          <a:noFill/>
          <a:extLst>
            <a:ext uri="{909E8E84-426E-40DD-AFC4-6F175D3DCCD1}">
              <a14:hiddenFill xmlns:a14="http://schemas.microsoft.com/office/drawing/2010/main">
                <a:solidFill>
                  <a:srgbClr val="FFFFFF"/>
                </a:solidFill>
              </a14:hiddenFill>
            </a:ext>
          </a:extLst>
        </p:spPr>
      </p:pic>
      <p:pic>
        <p:nvPicPr>
          <p:cNvPr id="285700" name="Picture 4">
            <a:extLst>
              <a:ext uri="{FF2B5EF4-FFF2-40B4-BE49-F238E27FC236}">
                <a16:creationId xmlns:a16="http://schemas.microsoft.com/office/drawing/2014/main" id="{CD0B5884-9EDF-BF47-B02A-F8F8D0616F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8092" y="1351540"/>
            <a:ext cx="3262312"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082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B4FE1-69F9-B144-9BD6-DF4E79EAB105}"/>
              </a:ext>
            </a:extLst>
          </p:cNvPr>
          <p:cNvSpPr>
            <a:spLocks noGrp="1"/>
          </p:cNvSpPr>
          <p:nvPr>
            <p:ph type="title"/>
          </p:nvPr>
        </p:nvSpPr>
        <p:spPr/>
        <p:txBody>
          <a:bodyPr/>
          <a:lstStyle/>
          <a:p>
            <a:r>
              <a:rPr lang="en-US" dirty="0"/>
              <a:t>KNN Distance Measures</a:t>
            </a:r>
          </a:p>
        </p:txBody>
      </p:sp>
      <p:sp>
        <p:nvSpPr>
          <p:cNvPr id="3" name="Content Placeholder 2">
            <a:extLst>
              <a:ext uri="{FF2B5EF4-FFF2-40B4-BE49-F238E27FC236}">
                <a16:creationId xmlns:a16="http://schemas.microsoft.com/office/drawing/2014/main" id="{7027AA7F-13E3-1045-8274-40941338807E}"/>
              </a:ext>
            </a:extLst>
          </p:cNvPr>
          <p:cNvSpPr>
            <a:spLocks noGrp="1"/>
          </p:cNvSpPr>
          <p:nvPr>
            <p:ph idx="1"/>
          </p:nvPr>
        </p:nvSpPr>
        <p:spPr/>
        <p:txBody>
          <a:bodyPr>
            <a:normAutofit fontScale="92500" lnSpcReduction="10000"/>
          </a:bodyPr>
          <a:lstStyle/>
          <a:p>
            <a:r>
              <a:rPr lang="en-US" altLang="en-US" sz="2600" dirty="0"/>
              <a:t>Euclidian distance: squareroot of sum of squares of differences</a:t>
            </a:r>
          </a:p>
          <a:p>
            <a:r>
              <a:rPr lang="en-US" altLang="en-US" sz="2600" dirty="0"/>
              <a:t>City-block distance (Manhattan dist)</a:t>
            </a:r>
          </a:p>
          <a:p>
            <a:pPr lvl="1"/>
            <a:r>
              <a:rPr lang="en-US" altLang="en-US" sz="2400" dirty="0"/>
              <a:t>Add absolute value of differences</a:t>
            </a:r>
          </a:p>
          <a:p>
            <a:r>
              <a:rPr lang="en-US" altLang="en-US" sz="2600" dirty="0"/>
              <a:t>Cosine similarity</a:t>
            </a:r>
          </a:p>
          <a:p>
            <a:pPr lvl="1"/>
            <a:r>
              <a:rPr lang="en-US" altLang="en-US" sz="2400" dirty="0"/>
              <a:t>Measure angle formed by the two samples (with the origin)</a:t>
            </a:r>
          </a:p>
          <a:p>
            <a:r>
              <a:rPr lang="en-US" altLang="en-US" sz="2600" dirty="0"/>
              <a:t>Jaccard distance</a:t>
            </a:r>
          </a:p>
          <a:p>
            <a:pPr lvl="1"/>
            <a:r>
              <a:rPr lang="en-US" altLang="en-US" sz="2400" dirty="0"/>
              <a:t>Determine percentage of exact matches between the samples (not including unavailable data)</a:t>
            </a:r>
          </a:p>
          <a:p>
            <a:endParaRPr lang="en-US" dirty="0"/>
          </a:p>
        </p:txBody>
      </p:sp>
    </p:spTree>
    <p:extLst>
      <p:ext uri="{BB962C8B-B14F-4D97-AF65-F5344CB8AC3E}">
        <p14:creationId xmlns:p14="http://schemas.microsoft.com/office/powerpoint/2010/main" val="1476411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B4FE1-69F9-B144-9BD6-DF4E79EAB105}"/>
              </a:ext>
            </a:extLst>
          </p:cNvPr>
          <p:cNvSpPr>
            <a:spLocks noGrp="1"/>
          </p:cNvSpPr>
          <p:nvPr>
            <p:ph type="title"/>
          </p:nvPr>
        </p:nvSpPr>
        <p:spPr/>
        <p:txBody>
          <a:bodyPr/>
          <a:lstStyle/>
          <a:p>
            <a:r>
              <a:rPr lang="en-US" dirty="0"/>
              <a:t>KNN Distance Measures</a:t>
            </a:r>
          </a:p>
        </p:txBody>
      </p:sp>
      <p:sp>
        <p:nvSpPr>
          <p:cNvPr id="5" name="Content Placeholder 4">
            <a:extLst>
              <a:ext uri="{FF2B5EF4-FFF2-40B4-BE49-F238E27FC236}">
                <a16:creationId xmlns:a16="http://schemas.microsoft.com/office/drawing/2014/main" id="{6D978AD3-548D-8749-803B-8E7418D78698}"/>
              </a:ext>
            </a:extLst>
          </p:cNvPr>
          <p:cNvSpPr>
            <a:spLocks noGrp="1"/>
          </p:cNvSpPr>
          <p:nvPr>
            <p:ph idx="1"/>
          </p:nvPr>
        </p:nvSpPr>
        <p:spPr/>
        <p:txBody>
          <a:bodyPr/>
          <a:lstStyle/>
          <a:p>
            <a:endParaRPr lang="en-US" dirty="0"/>
          </a:p>
        </p:txBody>
      </p:sp>
      <p:pic>
        <p:nvPicPr>
          <p:cNvPr id="6" name="Picture 3">
            <a:extLst>
              <a:ext uri="{FF2B5EF4-FFF2-40B4-BE49-F238E27FC236}">
                <a16:creationId xmlns:a16="http://schemas.microsoft.com/office/drawing/2014/main" id="{8DCD46CC-FEA8-EB4C-8688-79D71188D3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270360"/>
            <a:ext cx="3555402" cy="359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ACE82D50-DA77-944F-8365-90905D908F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7749" y="1642261"/>
            <a:ext cx="2977601" cy="299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9DB152FB-C887-2241-B1E2-F40394AE97D6}"/>
              </a:ext>
            </a:extLst>
          </p:cNvPr>
          <p:cNvSpPr txBox="1"/>
          <p:nvPr/>
        </p:nvSpPr>
        <p:spPr>
          <a:xfrm>
            <a:off x="5467927" y="1268016"/>
            <a:ext cx="3306619" cy="646331"/>
          </a:xfrm>
          <a:prstGeom prst="rect">
            <a:avLst/>
          </a:prstGeom>
          <a:noFill/>
        </p:spPr>
        <p:txBody>
          <a:bodyPr wrap="square" rtlCol="0">
            <a:spAutoFit/>
          </a:bodyPr>
          <a:lstStyle/>
          <a:p>
            <a:r>
              <a:rPr lang="en-US" altLang="en-US" dirty="0">
                <a:ea typeface="ＭＳ Ｐゴシック" panose="020B0600070205080204" pitchFamily="34" charset="-128"/>
              </a:rPr>
              <a:t>Distance for Nominal Attributes</a:t>
            </a:r>
          </a:p>
          <a:p>
            <a:endParaRPr lang="en-US" dirty="0"/>
          </a:p>
        </p:txBody>
      </p:sp>
    </p:spTree>
    <p:extLst>
      <p:ext uri="{BB962C8B-B14F-4D97-AF65-F5344CB8AC3E}">
        <p14:creationId xmlns:p14="http://schemas.microsoft.com/office/powerpoint/2010/main" val="2832992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1B7EA-FBEE-124A-A0FA-E67F54E38929}"/>
              </a:ext>
            </a:extLst>
          </p:cNvPr>
          <p:cNvSpPr>
            <a:spLocks noGrp="1"/>
          </p:cNvSpPr>
          <p:nvPr>
            <p:ph type="title"/>
          </p:nvPr>
        </p:nvSpPr>
        <p:spPr/>
        <p:txBody>
          <a:bodyPr/>
          <a:lstStyle/>
          <a:p>
            <a:r>
              <a:rPr lang="en-US" dirty="0"/>
              <a:t>KNN Pros &amp; Cons</a:t>
            </a:r>
          </a:p>
        </p:txBody>
      </p:sp>
      <p:sp>
        <p:nvSpPr>
          <p:cNvPr id="3" name="Content Placeholder 2">
            <a:extLst>
              <a:ext uri="{FF2B5EF4-FFF2-40B4-BE49-F238E27FC236}">
                <a16:creationId xmlns:a16="http://schemas.microsoft.com/office/drawing/2014/main" id="{8FAA0715-CF76-994A-83A7-6463C9D88DCB}"/>
              </a:ext>
            </a:extLst>
          </p:cNvPr>
          <p:cNvSpPr>
            <a:spLocks noGrp="1"/>
          </p:cNvSpPr>
          <p:nvPr>
            <p:ph idx="1"/>
          </p:nvPr>
        </p:nvSpPr>
        <p:spPr/>
        <p:txBody>
          <a:bodyPr>
            <a:normAutofit/>
          </a:bodyPr>
          <a:lstStyle/>
          <a:p>
            <a:r>
              <a:rPr lang="en-US" dirty="0"/>
              <a:t>Advantages</a:t>
            </a:r>
          </a:p>
          <a:p>
            <a:pPr lvl="1"/>
            <a:r>
              <a:rPr lang="en-US" dirty="0"/>
              <a:t>The algorithm is simple and easy to implement.</a:t>
            </a:r>
          </a:p>
          <a:p>
            <a:pPr lvl="1"/>
            <a:r>
              <a:rPr lang="en-US" dirty="0"/>
              <a:t>There’s no need to build a model, tune several parameters, or make additional assumptions.</a:t>
            </a:r>
          </a:p>
          <a:p>
            <a:pPr lvl="1"/>
            <a:r>
              <a:rPr lang="en-US" dirty="0"/>
              <a:t>The algorithm is versatile. It can be used for classification, regression, and search.</a:t>
            </a:r>
          </a:p>
          <a:p>
            <a:r>
              <a:rPr lang="en-US" dirty="0"/>
              <a:t>Disadvantages</a:t>
            </a:r>
          </a:p>
          <a:p>
            <a:pPr lvl="1"/>
            <a:r>
              <a:rPr lang="en-US" dirty="0"/>
              <a:t>The algorithm gets significantly slower as the number of examples and/or predictors/independent variables increase.</a:t>
            </a:r>
            <a:br>
              <a:rPr lang="en-US" dirty="0"/>
            </a:br>
            <a:endParaRPr lang="en-US" dirty="0"/>
          </a:p>
        </p:txBody>
      </p:sp>
    </p:spTree>
    <p:extLst>
      <p:ext uri="{BB962C8B-B14F-4D97-AF65-F5344CB8AC3E}">
        <p14:creationId xmlns:p14="http://schemas.microsoft.com/office/powerpoint/2010/main" val="3772689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0C60-36CB-D84D-BF2A-C73C80ED0C2B}"/>
              </a:ext>
            </a:extLst>
          </p:cNvPr>
          <p:cNvSpPr>
            <a:spLocks noGrp="1"/>
          </p:cNvSpPr>
          <p:nvPr>
            <p:ph type="title"/>
          </p:nvPr>
        </p:nvSpPr>
        <p:spPr/>
        <p:txBody>
          <a:bodyPr>
            <a:normAutofit/>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00B84F1D-25C0-AA42-AA80-B011DB816B0E}"/>
              </a:ext>
            </a:extLst>
          </p:cNvPr>
          <p:cNvSpPr>
            <a:spLocks noGrp="1"/>
          </p:cNvSpPr>
          <p:nvPr>
            <p:ph idx="1"/>
          </p:nvPr>
        </p:nvSpPr>
        <p:spPr/>
        <p:txBody>
          <a:bodyPr>
            <a:normAutofit/>
          </a:bodyPr>
          <a:lstStyle/>
          <a:p>
            <a:r>
              <a:rPr lang="en-US" dirty="0"/>
              <a:t>Eager learners: when given training points will construct a generalized model before performing prediction on given new points to classify. You can think of such learners as being ready, active and eager to classify unobserved data points.</a:t>
            </a:r>
          </a:p>
          <a:p>
            <a:endParaRPr lang="en-US" dirty="0"/>
          </a:p>
          <a:p>
            <a:r>
              <a:rPr lang="en-US" dirty="0"/>
              <a:t>Lazy Learning: there is no need for learning or training of the model and all of the data points used at the time of prediction. Lazy learners wait until the last minute before classifying any data point. Lazy learner stores merely the training dataset and waits until classification needs to perform.</a:t>
            </a:r>
          </a:p>
        </p:txBody>
      </p:sp>
    </p:spTree>
    <p:extLst>
      <p:ext uri="{BB962C8B-B14F-4D97-AF65-F5344CB8AC3E}">
        <p14:creationId xmlns:p14="http://schemas.microsoft.com/office/powerpoint/2010/main" val="1474580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0C60-36CB-D84D-BF2A-C73C80ED0C2B}"/>
              </a:ext>
            </a:extLst>
          </p:cNvPr>
          <p:cNvSpPr>
            <a:spLocks noGrp="1"/>
          </p:cNvSpPr>
          <p:nvPr>
            <p:ph type="title"/>
          </p:nvPr>
        </p:nvSpPr>
        <p:spPr/>
        <p:txBody>
          <a:bodyPr>
            <a:normAutofit/>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00B84F1D-25C0-AA42-AA80-B011DB816B0E}"/>
              </a:ext>
            </a:extLst>
          </p:cNvPr>
          <p:cNvSpPr>
            <a:spLocks noGrp="1"/>
          </p:cNvSpPr>
          <p:nvPr>
            <p:ph idx="1"/>
          </p:nvPr>
        </p:nvSpPr>
        <p:spPr/>
        <p:txBody>
          <a:bodyPr>
            <a:normAutofit/>
          </a:bodyPr>
          <a:lstStyle/>
          <a:p>
            <a:r>
              <a:rPr lang="en-US" dirty="0"/>
              <a:t>Instance-based learning is often termed lazy learning, as there is typically no “transformation” of training instances into more general “statements”</a:t>
            </a:r>
          </a:p>
          <a:p>
            <a:r>
              <a:rPr lang="en-US" dirty="0"/>
              <a:t>Instead, the presented training data is simply stored and, when a new query instance is encountered, a set of similar, related instances is retrieved from memory and used to classify the new query instance</a:t>
            </a:r>
          </a:p>
          <a:p>
            <a:r>
              <a:rPr lang="en-US" dirty="0"/>
              <a:t>Hence, instance-based learners never form an explicit general hypothesis regarding the target function. They simply compute the classification of each new query instance as needed</a:t>
            </a:r>
          </a:p>
        </p:txBody>
      </p:sp>
    </p:spTree>
    <p:extLst>
      <p:ext uri="{BB962C8B-B14F-4D97-AF65-F5344CB8AC3E}">
        <p14:creationId xmlns:p14="http://schemas.microsoft.com/office/powerpoint/2010/main" val="2930758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0C60-36CB-D84D-BF2A-C73C80ED0C2B}"/>
              </a:ext>
            </a:extLst>
          </p:cNvPr>
          <p:cNvSpPr>
            <a:spLocks noGrp="1"/>
          </p:cNvSpPr>
          <p:nvPr>
            <p:ph type="title"/>
          </p:nvPr>
        </p:nvSpPr>
        <p:spPr/>
        <p:txBody>
          <a:bodyPr>
            <a:normAutofit/>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00B84F1D-25C0-AA42-AA80-B011DB816B0E}"/>
              </a:ext>
            </a:extLst>
          </p:cNvPr>
          <p:cNvSpPr>
            <a:spLocks noGrp="1"/>
          </p:cNvSpPr>
          <p:nvPr>
            <p:ph idx="1"/>
          </p:nvPr>
        </p:nvSpPr>
        <p:spPr/>
        <p:txBody>
          <a:bodyPr>
            <a:normAutofit/>
          </a:bodyPr>
          <a:lstStyle/>
          <a:p>
            <a:pPr marL="0" indent="0">
              <a:buNone/>
            </a:pPr>
            <a:r>
              <a:rPr lang="en-US" dirty="0"/>
              <a:t>Rote-learner </a:t>
            </a:r>
          </a:p>
          <a:p>
            <a:pPr lvl="1"/>
            <a:r>
              <a:rPr lang="en-US" dirty="0"/>
              <a:t>Memorizes entire training data and performs classification only if attributes of record match one of the training examples exactly </a:t>
            </a:r>
          </a:p>
          <a:p>
            <a:pPr lvl="1"/>
            <a:endParaRPr lang="en-US" dirty="0"/>
          </a:p>
          <a:p>
            <a:pPr marL="0" indent="0">
              <a:buNone/>
            </a:pPr>
            <a:r>
              <a:rPr lang="en-US" dirty="0"/>
              <a:t>Nearest neighbor </a:t>
            </a:r>
          </a:p>
          <a:p>
            <a:pPr lvl="1"/>
            <a:r>
              <a:rPr lang="en-US" dirty="0"/>
              <a:t>Uses k “closest” points (nearest neighbors) for performing classification</a:t>
            </a:r>
          </a:p>
        </p:txBody>
      </p:sp>
    </p:spTree>
    <p:extLst>
      <p:ext uri="{BB962C8B-B14F-4D97-AF65-F5344CB8AC3E}">
        <p14:creationId xmlns:p14="http://schemas.microsoft.com/office/powerpoint/2010/main" val="861093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0C60-36CB-D84D-BF2A-C73C80ED0C2B}"/>
              </a:ext>
            </a:extLst>
          </p:cNvPr>
          <p:cNvSpPr>
            <a:spLocks noGrp="1"/>
          </p:cNvSpPr>
          <p:nvPr>
            <p:ph type="title"/>
          </p:nvPr>
        </p:nvSpPr>
        <p:spPr/>
        <p:txBody>
          <a:bodyPr>
            <a:normAutofit/>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00B84F1D-25C0-AA42-AA80-B011DB816B0E}"/>
              </a:ext>
            </a:extLst>
          </p:cNvPr>
          <p:cNvSpPr>
            <a:spLocks noGrp="1"/>
          </p:cNvSpPr>
          <p:nvPr>
            <p:ph idx="1"/>
          </p:nvPr>
        </p:nvSpPr>
        <p:spPr/>
        <p:txBody>
          <a:bodyPr>
            <a:normAutofit fontScale="92500"/>
          </a:bodyPr>
          <a:lstStyle/>
          <a:p>
            <a:r>
              <a:rPr lang="en-US" dirty="0"/>
              <a:t>KNN is a non-parametric and lazy learning algorithm. </a:t>
            </a:r>
          </a:p>
          <a:p>
            <a:r>
              <a:rPr lang="en-US" dirty="0"/>
              <a:t>Non-parametric: there is no assumption for underlying data distribution. </a:t>
            </a:r>
          </a:p>
          <a:p>
            <a:r>
              <a:rPr lang="en-US" dirty="0"/>
              <a:t>Lazy algorithm means it does not need any training data points for model generation. All training data used in the testing phase. </a:t>
            </a:r>
          </a:p>
          <a:p>
            <a:r>
              <a:rPr lang="en-US" dirty="0"/>
              <a:t>This makes training faster and testing phase slower and costly. </a:t>
            </a:r>
          </a:p>
          <a:p>
            <a:r>
              <a:rPr lang="en-US" dirty="0"/>
              <a:t>Costly testing phase means time and memory. </a:t>
            </a:r>
          </a:p>
          <a:p>
            <a:r>
              <a:rPr lang="en-US" dirty="0"/>
              <a:t>In the worst case, KNN needs more time to scan all data points and scanning all data points will require more memory for storing training data.</a:t>
            </a:r>
            <a:br>
              <a:rPr lang="en-US" dirty="0"/>
            </a:br>
            <a:endParaRPr lang="en-US" dirty="0"/>
          </a:p>
        </p:txBody>
      </p:sp>
    </p:spTree>
    <p:extLst>
      <p:ext uri="{BB962C8B-B14F-4D97-AF65-F5344CB8AC3E}">
        <p14:creationId xmlns:p14="http://schemas.microsoft.com/office/powerpoint/2010/main" val="151474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6A156-A24B-4E49-80B9-6DAF0113E872}"/>
              </a:ext>
            </a:extLst>
          </p:cNvPr>
          <p:cNvSpPr>
            <a:spLocks noGrp="1"/>
          </p:cNvSpPr>
          <p:nvPr>
            <p:ph type="title"/>
          </p:nvPr>
        </p:nvSpPr>
        <p:spPr/>
        <p:txBody>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B0F8BD2F-6D60-A443-B9F4-EAEBA227B884}"/>
              </a:ext>
            </a:extLst>
          </p:cNvPr>
          <p:cNvSpPr>
            <a:spLocks noGrp="1"/>
          </p:cNvSpPr>
          <p:nvPr>
            <p:ph idx="1"/>
          </p:nvPr>
        </p:nvSpPr>
        <p:spPr>
          <a:xfrm>
            <a:off x="628650" y="1369219"/>
            <a:ext cx="5279091" cy="3263504"/>
          </a:xfrm>
        </p:spPr>
        <p:txBody>
          <a:bodyPr>
            <a:normAutofit/>
          </a:bodyPr>
          <a:lstStyle/>
          <a:p>
            <a:r>
              <a:rPr lang="en-US" dirty="0"/>
              <a:t>In KNN, K is the number of nearest neighbors. </a:t>
            </a:r>
          </a:p>
          <a:p>
            <a:r>
              <a:rPr lang="en-US" dirty="0"/>
              <a:t>The number of neighbors is the core deciding factor. </a:t>
            </a:r>
          </a:p>
          <a:p>
            <a:r>
              <a:rPr lang="en-US" dirty="0"/>
              <a:t>K is generally an odd number if the number of classes is 2. </a:t>
            </a:r>
          </a:p>
          <a:p>
            <a:r>
              <a:rPr lang="en-US" dirty="0"/>
              <a:t>When K=1, then the algorithm is known as the nearest neighbor algorithm. This is the simplest case. </a:t>
            </a:r>
          </a:p>
        </p:txBody>
      </p:sp>
      <p:pic>
        <p:nvPicPr>
          <p:cNvPr id="282626" name="Picture 2">
            <a:extLst>
              <a:ext uri="{FF2B5EF4-FFF2-40B4-BE49-F238E27FC236}">
                <a16:creationId xmlns:a16="http://schemas.microsoft.com/office/drawing/2014/main" id="{E2AE94E0-32C8-C14E-8C9D-25C8BB0C16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7591" y="1625600"/>
            <a:ext cx="2827759" cy="2415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165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83EB7-B21E-6545-8016-DD971747984C}"/>
              </a:ext>
            </a:extLst>
          </p:cNvPr>
          <p:cNvSpPr>
            <a:spLocks noGrp="1"/>
          </p:cNvSpPr>
          <p:nvPr>
            <p:ph type="title"/>
          </p:nvPr>
        </p:nvSpPr>
        <p:spPr/>
        <p:txBody>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C21C42F1-5B16-624C-848C-B994E9D3EA6B}"/>
              </a:ext>
            </a:extLst>
          </p:cNvPr>
          <p:cNvSpPr>
            <a:spLocks noGrp="1"/>
          </p:cNvSpPr>
          <p:nvPr>
            <p:ph idx="1"/>
          </p:nvPr>
        </p:nvSpPr>
        <p:spPr/>
        <p:txBody>
          <a:bodyPr>
            <a:normAutofit lnSpcReduction="10000"/>
          </a:bodyPr>
          <a:lstStyle/>
          <a:p>
            <a:r>
              <a:rPr lang="en-US" dirty="0"/>
              <a:t>In general, in KNN, given sample P1 to classify:  first, you find the k closest point to P1 and then classify points by majority vote of its k neighbors. </a:t>
            </a:r>
          </a:p>
          <a:p>
            <a:r>
              <a:rPr lang="en-US" dirty="0"/>
              <a:t>Each object votes for their class and the class with the most votes is taken as the prediction. </a:t>
            </a:r>
          </a:p>
          <a:p>
            <a:r>
              <a:rPr lang="en-US" dirty="0"/>
              <a:t>For finding closest similar points, you find the distance between points using distance measures such as </a:t>
            </a:r>
          </a:p>
          <a:p>
            <a:pPr lvl="1"/>
            <a:r>
              <a:rPr lang="en-US" dirty="0"/>
              <a:t>Euclidean distance</a:t>
            </a:r>
          </a:p>
          <a:p>
            <a:pPr lvl="1"/>
            <a:r>
              <a:rPr lang="en-US" dirty="0"/>
              <a:t>Hamming distance</a:t>
            </a:r>
          </a:p>
          <a:p>
            <a:pPr lvl="1"/>
            <a:r>
              <a:rPr lang="en-US" dirty="0"/>
              <a:t>Manhattan distance</a:t>
            </a:r>
          </a:p>
          <a:p>
            <a:pPr lvl="1"/>
            <a:r>
              <a:rPr lang="en-US" dirty="0"/>
              <a:t>Minkowski distance</a:t>
            </a:r>
          </a:p>
        </p:txBody>
      </p:sp>
    </p:spTree>
    <p:extLst>
      <p:ext uri="{BB962C8B-B14F-4D97-AF65-F5344CB8AC3E}">
        <p14:creationId xmlns:p14="http://schemas.microsoft.com/office/powerpoint/2010/main" val="3983190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FA956-A785-014C-93A2-D3DFC3BC2F75}"/>
              </a:ext>
            </a:extLst>
          </p:cNvPr>
          <p:cNvSpPr>
            <a:spLocks noGrp="1"/>
          </p:cNvSpPr>
          <p:nvPr>
            <p:ph type="title"/>
          </p:nvPr>
        </p:nvSpPr>
        <p:spPr/>
        <p:txBody>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D41D18AC-FF0B-4B4A-861D-E33FB3025571}"/>
              </a:ext>
            </a:extLst>
          </p:cNvPr>
          <p:cNvSpPr>
            <a:spLocks noGrp="1"/>
          </p:cNvSpPr>
          <p:nvPr>
            <p:ph idx="1"/>
          </p:nvPr>
        </p:nvSpPr>
        <p:spPr/>
        <p:txBody>
          <a:bodyPr/>
          <a:lstStyle/>
          <a:p>
            <a:r>
              <a:rPr lang="en-US" dirty="0"/>
              <a:t>In general, </a:t>
            </a:r>
            <a:r>
              <a:rPr lang="en-US" sz="2400" dirty="0"/>
              <a:t>KNN has the following basic steps:</a:t>
            </a:r>
          </a:p>
          <a:p>
            <a:pPr lvl="1"/>
            <a:r>
              <a:rPr lang="en-US" sz="2100" dirty="0"/>
              <a:t>Calculate distance</a:t>
            </a:r>
          </a:p>
          <a:p>
            <a:pPr lvl="1"/>
            <a:r>
              <a:rPr lang="en-US" sz="2100" dirty="0"/>
              <a:t>Find closest neighbors</a:t>
            </a:r>
          </a:p>
          <a:p>
            <a:pPr lvl="1"/>
            <a:r>
              <a:rPr lang="en-US" sz="2100" dirty="0"/>
              <a:t>Vote for labels</a:t>
            </a:r>
          </a:p>
          <a:p>
            <a:endParaRPr lang="en-US" dirty="0"/>
          </a:p>
          <a:p>
            <a:endParaRPr lang="en-US" dirty="0"/>
          </a:p>
        </p:txBody>
      </p:sp>
    </p:spTree>
    <p:extLst>
      <p:ext uri="{BB962C8B-B14F-4D97-AF65-F5344CB8AC3E}">
        <p14:creationId xmlns:p14="http://schemas.microsoft.com/office/powerpoint/2010/main" val="37372700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FA956-A785-014C-93A2-D3DFC3BC2F75}"/>
              </a:ext>
            </a:extLst>
          </p:cNvPr>
          <p:cNvSpPr>
            <a:spLocks noGrp="1"/>
          </p:cNvSpPr>
          <p:nvPr>
            <p:ph type="title"/>
          </p:nvPr>
        </p:nvSpPr>
        <p:spPr/>
        <p:txBody>
          <a:bodyPr/>
          <a:lstStyle/>
          <a:p>
            <a:r>
              <a:rPr lang="en-US" b="1" dirty="0"/>
              <a:t>K-Nearest Neighbors</a:t>
            </a:r>
            <a:endParaRPr lang="en-US" dirty="0"/>
          </a:p>
        </p:txBody>
      </p:sp>
      <p:sp>
        <p:nvSpPr>
          <p:cNvPr id="3" name="Content Placeholder 2">
            <a:extLst>
              <a:ext uri="{FF2B5EF4-FFF2-40B4-BE49-F238E27FC236}">
                <a16:creationId xmlns:a16="http://schemas.microsoft.com/office/drawing/2014/main" id="{D41D18AC-FF0B-4B4A-861D-E33FB3025571}"/>
              </a:ext>
            </a:extLst>
          </p:cNvPr>
          <p:cNvSpPr>
            <a:spLocks noGrp="1"/>
          </p:cNvSpPr>
          <p:nvPr>
            <p:ph idx="1"/>
          </p:nvPr>
        </p:nvSpPr>
        <p:spPr/>
        <p:txBody>
          <a:bodyPr/>
          <a:lstStyle/>
          <a:p>
            <a:endParaRPr lang="en-US" dirty="0"/>
          </a:p>
          <a:p>
            <a:endParaRPr lang="en-US" dirty="0"/>
          </a:p>
        </p:txBody>
      </p:sp>
      <p:pic>
        <p:nvPicPr>
          <p:cNvPr id="283650" name="Picture 2">
            <a:extLst>
              <a:ext uri="{FF2B5EF4-FFF2-40B4-BE49-F238E27FC236}">
                <a16:creationId xmlns:a16="http://schemas.microsoft.com/office/drawing/2014/main" id="{C0B48285-987F-7547-9141-FB9146A50A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3672" y="985723"/>
            <a:ext cx="4336618" cy="3779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917060"/>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18161</TotalTime>
  <Words>1378</Words>
  <Application>Microsoft Macintosh PowerPoint</Application>
  <PresentationFormat>On-screen Show (16:9)</PresentationFormat>
  <Paragraphs>92</Paragraphs>
  <Slides>15</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PPT2_16to9</vt:lpstr>
      <vt:lpstr>CYBR 7240 Cyber Analytics &amp; Intelligence</vt:lpstr>
      <vt:lpstr>K-Nearest Neighbors</vt:lpstr>
      <vt:lpstr>K-Nearest Neighbors</vt:lpstr>
      <vt:lpstr>K-Nearest Neighbors</vt:lpstr>
      <vt:lpstr>K-Nearest Neighbors</vt:lpstr>
      <vt:lpstr>K-Nearest Neighbors</vt:lpstr>
      <vt:lpstr>K-Nearest Neighbors</vt:lpstr>
      <vt:lpstr>K-Nearest Neighbors</vt:lpstr>
      <vt:lpstr>K-Nearest Neighbors</vt:lpstr>
      <vt:lpstr>Curse of Dimensionality in KNN</vt:lpstr>
      <vt:lpstr>Optimal Number of Neighbors in KNN</vt:lpstr>
      <vt:lpstr>Optimal Number of Neighbors in KNN</vt:lpstr>
      <vt:lpstr>KNN Distance Measures</vt:lpstr>
      <vt:lpstr>KNN Distance Measures</vt:lpstr>
      <vt:lpstr>KNN Pros &amp; Cons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88</cp:revision>
  <dcterms:created xsi:type="dcterms:W3CDTF">2019-02-15T21:19:03Z</dcterms:created>
  <dcterms:modified xsi:type="dcterms:W3CDTF">2021-04-11T03:20:25Z</dcterms:modified>
</cp:coreProperties>
</file>