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62"/>
  </p:notesMasterIdLst>
  <p:sldIdLst>
    <p:sldId id="256" r:id="rId2"/>
    <p:sldId id="620" r:id="rId3"/>
    <p:sldId id="621" r:id="rId4"/>
    <p:sldId id="661" r:id="rId5"/>
    <p:sldId id="632" r:id="rId6"/>
    <p:sldId id="627" r:id="rId7"/>
    <p:sldId id="626" r:id="rId8"/>
    <p:sldId id="628" r:id="rId9"/>
    <p:sldId id="622" r:id="rId10"/>
    <p:sldId id="624" r:id="rId11"/>
    <p:sldId id="629" r:id="rId12"/>
    <p:sldId id="630" r:id="rId13"/>
    <p:sldId id="699" r:id="rId14"/>
    <p:sldId id="631" r:id="rId15"/>
    <p:sldId id="634" r:id="rId16"/>
    <p:sldId id="635" r:id="rId17"/>
    <p:sldId id="650" r:id="rId18"/>
    <p:sldId id="651" r:id="rId19"/>
    <p:sldId id="636" r:id="rId20"/>
    <p:sldId id="637" r:id="rId21"/>
    <p:sldId id="662" r:id="rId22"/>
    <p:sldId id="663" r:id="rId23"/>
    <p:sldId id="656" r:id="rId24"/>
    <p:sldId id="657" r:id="rId25"/>
    <p:sldId id="639" r:id="rId26"/>
    <p:sldId id="641" r:id="rId27"/>
    <p:sldId id="665" r:id="rId28"/>
    <p:sldId id="664" r:id="rId29"/>
    <p:sldId id="642" r:id="rId30"/>
    <p:sldId id="643" r:id="rId31"/>
    <p:sldId id="668" r:id="rId32"/>
    <p:sldId id="667" r:id="rId33"/>
    <p:sldId id="666" r:id="rId34"/>
    <p:sldId id="640" r:id="rId35"/>
    <p:sldId id="669" r:id="rId36"/>
    <p:sldId id="645" r:id="rId37"/>
    <p:sldId id="644" r:id="rId38"/>
    <p:sldId id="670" r:id="rId39"/>
    <p:sldId id="671" r:id="rId40"/>
    <p:sldId id="646" r:id="rId41"/>
    <p:sldId id="647" r:id="rId42"/>
    <p:sldId id="673" r:id="rId43"/>
    <p:sldId id="648" r:id="rId44"/>
    <p:sldId id="649" r:id="rId45"/>
    <p:sldId id="672" r:id="rId46"/>
    <p:sldId id="674" r:id="rId47"/>
    <p:sldId id="652" r:id="rId48"/>
    <p:sldId id="686" r:id="rId49"/>
    <p:sldId id="687" r:id="rId50"/>
    <p:sldId id="688" r:id="rId51"/>
    <p:sldId id="689" r:id="rId52"/>
    <p:sldId id="690" r:id="rId53"/>
    <p:sldId id="691" r:id="rId54"/>
    <p:sldId id="692" r:id="rId55"/>
    <p:sldId id="693" r:id="rId56"/>
    <p:sldId id="694" r:id="rId57"/>
    <p:sldId id="695" r:id="rId58"/>
    <p:sldId id="696" r:id="rId59"/>
    <p:sldId id="697" r:id="rId60"/>
    <p:sldId id="698" r:id="rId6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33"/>
    <p:restoredTop sz="57529"/>
  </p:normalViewPr>
  <p:slideViewPr>
    <p:cSldViewPr snapToGrid="0" snapToObjects="1">
      <p:cViewPr varScale="1">
        <p:scale>
          <a:sx n="123" d="100"/>
          <a:sy n="123" d="100"/>
        </p:scale>
        <p:origin x="204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341D8-9536-8141-92CB-5421D525FB19}" type="datetimeFigureOut">
              <a:rPr lang="en-US" smtClean="0"/>
              <a:t>4/17/21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775A5-3B14-8449-84DC-A2B97C7C292B}" type="slidenum">
              <a:rPr lang="en-US" smtClean="0"/>
              <a:t>‹#›</a:t>
            </a:fld>
            <a:endParaRPr lang="en-US"/>
          </a:p>
        </p:txBody>
      </p:sp>
    </p:spTree>
    <p:extLst>
      <p:ext uri="{BB962C8B-B14F-4D97-AF65-F5344CB8AC3E}">
        <p14:creationId xmlns:p14="http://schemas.microsoft.com/office/powerpoint/2010/main" val="4093602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a:t>
            </a:fld>
            <a:endParaRPr lang="en-US"/>
          </a:p>
        </p:txBody>
      </p:sp>
    </p:spTree>
    <p:extLst>
      <p:ext uri="{BB962C8B-B14F-4D97-AF65-F5344CB8AC3E}">
        <p14:creationId xmlns:p14="http://schemas.microsoft.com/office/powerpoint/2010/main" val="2354857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11</a:t>
            </a:fld>
            <a:endParaRPr lang="en-US"/>
          </a:p>
        </p:txBody>
      </p:sp>
    </p:spTree>
    <p:extLst>
      <p:ext uri="{BB962C8B-B14F-4D97-AF65-F5344CB8AC3E}">
        <p14:creationId xmlns:p14="http://schemas.microsoft.com/office/powerpoint/2010/main" val="398197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12</a:t>
            </a:fld>
            <a:endParaRPr lang="en-US"/>
          </a:p>
        </p:txBody>
      </p:sp>
    </p:spTree>
    <p:extLst>
      <p:ext uri="{BB962C8B-B14F-4D97-AF65-F5344CB8AC3E}">
        <p14:creationId xmlns:p14="http://schemas.microsoft.com/office/powerpoint/2010/main" val="1042482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13</a:t>
            </a:fld>
            <a:endParaRPr lang="en-US"/>
          </a:p>
        </p:txBody>
      </p:sp>
    </p:spTree>
    <p:extLst>
      <p:ext uri="{BB962C8B-B14F-4D97-AF65-F5344CB8AC3E}">
        <p14:creationId xmlns:p14="http://schemas.microsoft.com/office/powerpoint/2010/main" val="3948830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14</a:t>
            </a:fld>
            <a:endParaRPr lang="en-US"/>
          </a:p>
        </p:txBody>
      </p:sp>
    </p:spTree>
    <p:extLst>
      <p:ext uri="{BB962C8B-B14F-4D97-AF65-F5344CB8AC3E}">
        <p14:creationId xmlns:p14="http://schemas.microsoft.com/office/powerpoint/2010/main" val="2197888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15</a:t>
            </a:fld>
            <a:endParaRPr lang="en-US"/>
          </a:p>
        </p:txBody>
      </p:sp>
    </p:spTree>
    <p:extLst>
      <p:ext uri="{BB962C8B-B14F-4D97-AF65-F5344CB8AC3E}">
        <p14:creationId xmlns:p14="http://schemas.microsoft.com/office/powerpoint/2010/main" val="4006123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16</a:t>
            </a:fld>
            <a:endParaRPr lang="en-US"/>
          </a:p>
        </p:txBody>
      </p:sp>
    </p:spTree>
    <p:extLst>
      <p:ext uri="{BB962C8B-B14F-4D97-AF65-F5344CB8AC3E}">
        <p14:creationId xmlns:p14="http://schemas.microsoft.com/office/powerpoint/2010/main" val="3938951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17</a:t>
            </a:fld>
            <a:endParaRPr lang="en-US"/>
          </a:p>
        </p:txBody>
      </p:sp>
    </p:spTree>
    <p:extLst>
      <p:ext uri="{BB962C8B-B14F-4D97-AF65-F5344CB8AC3E}">
        <p14:creationId xmlns:p14="http://schemas.microsoft.com/office/powerpoint/2010/main" val="1391809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18</a:t>
            </a:fld>
            <a:endParaRPr lang="en-US"/>
          </a:p>
        </p:txBody>
      </p:sp>
    </p:spTree>
    <p:extLst>
      <p:ext uri="{BB962C8B-B14F-4D97-AF65-F5344CB8AC3E}">
        <p14:creationId xmlns:p14="http://schemas.microsoft.com/office/powerpoint/2010/main" val="981286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19</a:t>
            </a:fld>
            <a:endParaRPr lang="en-US"/>
          </a:p>
        </p:txBody>
      </p:sp>
    </p:spTree>
    <p:extLst>
      <p:ext uri="{BB962C8B-B14F-4D97-AF65-F5344CB8AC3E}">
        <p14:creationId xmlns:p14="http://schemas.microsoft.com/office/powerpoint/2010/main" val="3417261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20</a:t>
            </a:fld>
            <a:endParaRPr lang="en-US"/>
          </a:p>
        </p:txBody>
      </p:sp>
    </p:spTree>
    <p:extLst>
      <p:ext uri="{BB962C8B-B14F-4D97-AF65-F5344CB8AC3E}">
        <p14:creationId xmlns:p14="http://schemas.microsoft.com/office/powerpoint/2010/main" val="308088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a:t>
            </a:fld>
            <a:endParaRPr lang="en-US"/>
          </a:p>
        </p:txBody>
      </p:sp>
    </p:spTree>
    <p:extLst>
      <p:ext uri="{BB962C8B-B14F-4D97-AF65-F5344CB8AC3E}">
        <p14:creationId xmlns:p14="http://schemas.microsoft.com/office/powerpoint/2010/main" val="699856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21</a:t>
            </a:fld>
            <a:endParaRPr lang="en-US"/>
          </a:p>
        </p:txBody>
      </p:sp>
    </p:spTree>
    <p:extLst>
      <p:ext uri="{BB962C8B-B14F-4D97-AF65-F5344CB8AC3E}">
        <p14:creationId xmlns:p14="http://schemas.microsoft.com/office/powerpoint/2010/main" val="3553071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22</a:t>
            </a:fld>
            <a:endParaRPr lang="en-US"/>
          </a:p>
        </p:txBody>
      </p:sp>
    </p:spTree>
    <p:extLst>
      <p:ext uri="{BB962C8B-B14F-4D97-AF65-F5344CB8AC3E}">
        <p14:creationId xmlns:p14="http://schemas.microsoft.com/office/powerpoint/2010/main" val="1327850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23</a:t>
            </a:fld>
            <a:endParaRPr lang="en-US"/>
          </a:p>
        </p:txBody>
      </p:sp>
    </p:spTree>
    <p:extLst>
      <p:ext uri="{BB962C8B-B14F-4D97-AF65-F5344CB8AC3E}">
        <p14:creationId xmlns:p14="http://schemas.microsoft.com/office/powerpoint/2010/main" val="2732074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24</a:t>
            </a:fld>
            <a:endParaRPr lang="en-US"/>
          </a:p>
        </p:txBody>
      </p:sp>
    </p:spTree>
    <p:extLst>
      <p:ext uri="{BB962C8B-B14F-4D97-AF65-F5344CB8AC3E}">
        <p14:creationId xmlns:p14="http://schemas.microsoft.com/office/powerpoint/2010/main" val="3333478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25</a:t>
            </a:fld>
            <a:endParaRPr lang="en-US"/>
          </a:p>
        </p:txBody>
      </p:sp>
    </p:spTree>
    <p:extLst>
      <p:ext uri="{BB962C8B-B14F-4D97-AF65-F5344CB8AC3E}">
        <p14:creationId xmlns:p14="http://schemas.microsoft.com/office/powerpoint/2010/main" val="34027203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26</a:t>
            </a:fld>
            <a:endParaRPr lang="en-US"/>
          </a:p>
        </p:txBody>
      </p:sp>
    </p:spTree>
    <p:extLst>
      <p:ext uri="{BB962C8B-B14F-4D97-AF65-F5344CB8AC3E}">
        <p14:creationId xmlns:p14="http://schemas.microsoft.com/office/powerpoint/2010/main" val="1750996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27</a:t>
            </a:fld>
            <a:endParaRPr lang="en-US"/>
          </a:p>
        </p:txBody>
      </p:sp>
    </p:spTree>
    <p:extLst>
      <p:ext uri="{BB962C8B-B14F-4D97-AF65-F5344CB8AC3E}">
        <p14:creationId xmlns:p14="http://schemas.microsoft.com/office/powerpoint/2010/main" val="3294356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28</a:t>
            </a:fld>
            <a:endParaRPr lang="en-US"/>
          </a:p>
        </p:txBody>
      </p:sp>
    </p:spTree>
    <p:extLst>
      <p:ext uri="{BB962C8B-B14F-4D97-AF65-F5344CB8AC3E}">
        <p14:creationId xmlns:p14="http://schemas.microsoft.com/office/powerpoint/2010/main" val="849409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29</a:t>
            </a:fld>
            <a:endParaRPr lang="en-US"/>
          </a:p>
        </p:txBody>
      </p:sp>
    </p:spTree>
    <p:extLst>
      <p:ext uri="{BB962C8B-B14F-4D97-AF65-F5344CB8AC3E}">
        <p14:creationId xmlns:p14="http://schemas.microsoft.com/office/powerpoint/2010/main" val="605186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30</a:t>
            </a:fld>
            <a:endParaRPr lang="en-US"/>
          </a:p>
        </p:txBody>
      </p:sp>
    </p:spTree>
    <p:extLst>
      <p:ext uri="{BB962C8B-B14F-4D97-AF65-F5344CB8AC3E}">
        <p14:creationId xmlns:p14="http://schemas.microsoft.com/office/powerpoint/2010/main" val="2173047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a:t>
            </a:fld>
            <a:endParaRPr lang="en-US"/>
          </a:p>
        </p:txBody>
      </p:sp>
    </p:spTree>
    <p:extLst>
      <p:ext uri="{BB962C8B-B14F-4D97-AF65-F5344CB8AC3E}">
        <p14:creationId xmlns:p14="http://schemas.microsoft.com/office/powerpoint/2010/main" val="917053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31</a:t>
            </a:fld>
            <a:endParaRPr lang="en-US"/>
          </a:p>
        </p:txBody>
      </p:sp>
    </p:spTree>
    <p:extLst>
      <p:ext uri="{BB962C8B-B14F-4D97-AF65-F5344CB8AC3E}">
        <p14:creationId xmlns:p14="http://schemas.microsoft.com/office/powerpoint/2010/main" val="19862639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32</a:t>
            </a:fld>
            <a:endParaRPr lang="en-US"/>
          </a:p>
        </p:txBody>
      </p:sp>
    </p:spTree>
    <p:extLst>
      <p:ext uri="{BB962C8B-B14F-4D97-AF65-F5344CB8AC3E}">
        <p14:creationId xmlns:p14="http://schemas.microsoft.com/office/powerpoint/2010/main" val="2486537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33</a:t>
            </a:fld>
            <a:endParaRPr lang="en-US"/>
          </a:p>
        </p:txBody>
      </p:sp>
    </p:spTree>
    <p:extLst>
      <p:ext uri="{BB962C8B-B14F-4D97-AF65-F5344CB8AC3E}">
        <p14:creationId xmlns:p14="http://schemas.microsoft.com/office/powerpoint/2010/main" val="170139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34</a:t>
            </a:fld>
            <a:endParaRPr lang="en-US"/>
          </a:p>
        </p:txBody>
      </p:sp>
    </p:spTree>
    <p:extLst>
      <p:ext uri="{BB962C8B-B14F-4D97-AF65-F5344CB8AC3E}">
        <p14:creationId xmlns:p14="http://schemas.microsoft.com/office/powerpoint/2010/main" val="20368943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35</a:t>
            </a:fld>
            <a:endParaRPr lang="en-US"/>
          </a:p>
        </p:txBody>
      </p:sp>
    </p:spTree>
    <p:extLst>
      <p:ext uri="{BB962C8B-B14F-4D97-AF65-F5344CB8AC3E}">
        <p14:creationId xmlns:p14="http://schemas.microsoft.com/office/powerpoint/2010/main" val="3342559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36</a:t>
            </a:fld>
            <a:endParaRPr lang="en-US"/>
          </a:p>
        </p:txBody>
      </p:sp>
    </p:spTree>
    <p:extLst>
      <p:ext uri="{BB962C8B-B14F-4D97-AF65-F5344CB8AC3E}">
        <p14:creationId xmlns:p14="http://schemas.microsoft.com/office/powerpoint/2010/main" val="4118090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37</a:t>
            </a:fld>
            <a:endParaRPr lang="en-US"/>
          </a:p>
        </p:txBody>
      </p:sp>
    </p:spTree>
    <p:extLst>
      <p:ext uri="{BB962C8B-B14F-4D97-AF65-F5344CB8AC3E}">
        <p14:creationId xmlns:p14="http://schemas.microsoft.com/office/powerpoint/2010/main" val="16791069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38</a:t>
            </a:fld>
            <a:endParaRPr lang="en-US"/>
          </a:p>
        </p:txBody>
      </p:sp>
    </p:spTree>
    <p:extLst>
      <p:ext uri="{BB962C8B-B14F-4D97-AF65-F5344CB8AC3E}">
        <p14:creationId xmlns:p14="http://schemas.microsoft.com/office/powerpoint/2010/main" val="33797243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39</a:t>
            </a:fld>
            <a:endParaRPr lang="en-US"/>
          </a:p>
        </p:txBody>
      </p:sp>
    </p:spTree>
    <p:extLst>
      <p:ext uri="{BB962C8B-B14F-4D97-AF65-F5344CB8AC3E}">
        <p14:creationId xmlns:p14="http://schemas.microsoft.com/office/powerpoint/2010/main" val="12552215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40</a:t>
            </a:fld>
            <a:endParaRPr lang="en-US"/>
          </a:p>
        </p:txBody>
      </p:sp>
    </p:spTree>
    <p:extLst>
      <p:ext uri="{BB962C8B-B14F-4D97-AF65-F5344CB8AC3E}">
        <p14:creationId xmlns:p14="http://schemas.microsoft.com/office/powerpoint/2010/main" val="375960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a:t>
            </a:fld>
            <a:endParaRPr lang="en-US"/>
          </a:p>
        </p:txBody>
      </p:sp>
    </p:spTree>
    <p:extLst>
      <p:ext uri="{BB962C8B-B14F-4D97-AF65-F5344CB8AC3E}">
        <p14:creationId xmlns:p14="http://schemas.microsoft.com/office/powerpoint/2010/main" val="10711864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41</a:t>
            </a:fld>
            <a:endParaRPr lang="en-US"/>
          </a:p>
        </p:txBody>
      </p:sp>
    </p:spTree>
    <p:extLst>
      <p:ext uri="{BB962C8B-B14F-4D97-AF65-F5344CB8AC3E}">
        <p14:creationId xmlns:p14="http://schemas.microsoft.com/office/powerpoint/2010/main" val="3189564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42</a:t>
            </a:fld>
            <a:endParaRPr lang="en-US"/>
          </a:p>
        </p:txBody>
      </p:sp>
    </p:spTree>
    <p:extLst>
      <p:ext uri="{BB962C8B-B14F-4D97-AF65-F5344CB8AC3E}">
        <p14:creationId xmlns:p14="http://schemas.microsoft.com/office/powerpoint/2010/main" val="3993919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43</a:t>
            </a:fld>
            <a:endParaRPr lang="en-US"/>
          </a:p>
        </p:txBody>
      </p:sp>
    </p:spTree>
    <p:extLst>
      <p:ext uri="{BB962C8B-B14F-4D97-AF65-F5344CB8AC3E}">
        <p14:creationId xmlns:p14="http://schemas.microsoft.com/office/powerpoint/2010/main" val="822969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44</a:t>
            </a:fld>
            <a:endParaRPr lang="en-US"/>
          </a:p>
        </p:txBody>
      </p:sp>
    </p:spTree>
    <p:extLst>
      <p:ext uri="{BB962C8B-B14F-4D97-AF65-F5344CB8AC3E}">
        <p14:creationId xmlns:p14="http://schemas.microsoft.com/office/powerpoint/2010/main" val="3767457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45</a:t>
            </a:fld>
            <a:endParaRPr lang="en-US"/>
          </a:p>
        </p:txBody>
      </p:sp>
    </p:spTree>
    <p:extLst>
      <p:ext uri="{BB962C8B-B14F-4D97-AF65-F5344CB8AC3E}">
        <p14:creationId xmlns:p14="http://schemas.microsoft.com/office/powerpoint/2010/main" val="11479029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46</a:t>
            </a:fld>
            <a:endParaRPr lang="en-US"/>
          </a:p>
        </p:txBody>
      </p:sp>
    </p:spTree>
    <p:extLst>
      <p:ext uri="{BB962C8B-B14F-4D97-AF65-F5344CB8AC3E}">
        <p14:creationId xmlns:p14="http://schemas.microsoft.com/office/powerpoint/2010/main" val="2381816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47</a:t>
            </a:fld>
            <a:endParaRPr lang="en-US"/>
          </a:p>
        </p:txBody>
      </p:sp>
    </p:spTree>
    <p:extLst>
      <p:ext uri="{BB962C8B-B14F-4D97-AF65-F5344CB8AC3E}">
        <p14:creationId xmlns:p14="http://schemas.microsoft.com/office/powerpoint/2010/main" val="34965824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48</a:t>
            </a:fld>
            <a:endParaRPr lang="en-US"/>
          </a:p>
        </p:txBody>
      </p:sp>
    </p:spTree>
    <p:extLst>
      <p:ext uri="{BB962C8B-B14F-4D97-AF65-F5344CB8AC3E}">
        <p14:creationId xmlns:p14="http://schemas.microsoft.com/office/powerpoint/2010/main" val="220119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49</a:t>
            </a:fld>
            <a:endParaRPr lang="en-US"/>
          </a:p>
        </p:txBody>
      </p:sp>
    </p:spTree>
    <p:extLst>
      <p:ext uri="{BB962C8B-B14F-4D97-AF65-F5344CB8AC3E}">
        <p14:creationId xmlns:p14="http://schemas.microsoft.com/office/powerpoint/2010/main" val="30748663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50</a:t>
            </a:fld>
            <a:endParaRPr lang="en-US"/>
          </a:p>
        </p:txBody>
      </p:sp>
    </p:spTree>
    <p:extLst>
      <p:ext uri="{BB962C8B-B14F-4D97-AF65-F5344CB8AC3E}">
        <p14:creationId xmlns:p14="http://schemas.microsoft.com/office/powerpoint/2010/main" val="2956733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a:t>
            </a:fld>
            <a:endParaRPr lang="en-US"/>
          </a:p>
        </p:txBody>
      </p:sp>
    </p:spTree>
    <p:extLst>
      <p:ext uri="{BB962C8B-B14F-4D97-AF65-F5344CB8AC3E}">
        <p14:creationId xmlns:p14="http://schemas.microsoft.com/office/powerpoint/2010/main" val="33027903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51</a:t>
            </a:fld>
            <a:endParaRPr lang="en-US"/>
          </a:p>
        </p:txBody>
      </p:sp>
    </p:spTree>
    <p:extLst>
      <p:ext uri="{BB962C8B-B14F-4D97-AF65-F5344CB8AC3E}">
        <p14:creationId xmlns:p14="http://schemas.microsoft.com/office/powerpoint/2010/main" val="24996825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52</a:t>
            </a:fld>
            <a:endParaRPr lang="en-US"/>
          </a:p>
        </p:txBody>
      </p:sp>
    </p:spTree>
    <p:extLst>
      <p:ext uri="{BB962C8B-B14F-4D97-AF65-F5344CB8AC3E}">
        <p14:creationId xmlns:p14="http://schemas.microsoft.com/office/powerpoint/2010/main" val="39360145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53</a:t>
            </a:fld>
            <a:endParaRPr lang="en-US"/>
          </a:p>
        </p:txBody>
      </p:sp>
    </p:spTree>
    <p:extLst>
      <p:ext uri="{BB962C8B-B14F-4D97-AF65-F5344CB8AC3E}">
        <p14:creationId xmlns:p14="http://schemas.microsoft.com/office/powerpoint/2010/main" val="35675971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54</a:t>
            </a:fld>
            <a:endParaRPr lang="en-US"/>
          </a:p>
        </p:txBody>
      </p:sp>
    </p:spTree>
    <p:extLst>
      <p:ext uri="{BB962C8B-B14F-4D97-AF65-F5344CB8AC3E}">
        <p14:creationId xmlns:p14="http://schemas.microsoft.com/office/powerpoint/2010/main" val="27351342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55</a:t>
            </a:fld>
            <a:endParaRPr lang="en-US"/>
          </a:p>
        </p:txBody>
      </p:sp>
    </p:spTree>
    <p:extLst>
      <p:ext uri="{BB962C8B-B14F-4D97-AF65-F5344CB8AC3E}">
        <p14:creationId xmlns:p14="http://schemas.microsoft.com/office/powerpoint/2010/main" val="34178851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Note: this cost function is called the mean squared error, which is why there is an MSE on the left side of the equal sign.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While there is plenty of formula mathematics in this equation, it is best summarized as follows:</a:t>
            </a:r>
          </a:p>
          <a:p>
            <a:pPr fontAlgn="base"/>
            <a:r>
              <a:rPr lang="en-US" sz="1200" b="0" i="0" kern="1200" dirty="0">
                <a:solidFill>
                  <a:schemeClr val="tx1"/>
                </a:solidFill>
                <a:effectLst/>
                <a:latin typeface="+mn-lt"/>
                <a:ea typeface="+mn-ea"/>
                <a:cs typeface="+mn-cs"/>
              </a:rPr>
              <a:t>Take the difference between the predicted output value of an observation and the actual output value of that observation. Square that difference and divide it by 2.</a:t>
            </a:r>
          </a:p>
          <a:p>
            <a:pPr fontAlgn="base"/>
            <a:r>
              <a:rPr lang="en-US" sz="1200" b="0" i="0" kern="1200" dirty="0">
                <a:solidFill>
                  <a:schemeClr val="tx1"/>
                </a:solidFill>
                <a:effectLst/>
                <a:latin typeface="+mn-lt"/>
                <a:ea typeface="+mn-ea"/>
                <a:cs typeface="+mn-cs"/>
              </a:rPr>
              <a:t>To reiterate, note that this is simply </a:t>
            </a:r>
            <a:r>
              <a:rPr lang="en-US" sz="1200" b="0" i="1" kern="1200" dirty="0">
                <a:solidFill>
                  <a:schemeClr val="tx1"/>
                </a:solidFill>
                <a:effectLst/>
                <a:latin typeface="+mn-lt"/>
                <a:ea typeface="+mn-ea"/>
                <a:cs typeface="+mn-cs"/>
              </a:rPr>
              <a:t>one </a:t>
            </a:r>
            <a:r>
              <a:rPr lang="en-US" sz="1200" b="0" i="0" kern="1200" dirty="0">
                <a:solidFill>
                  <a:schemeClr val="tx1"/>
                </a:solidFill>
                <a:effectLst/>
                <a:latin typeface="+mn-lt"/>
                <a:ea typeface="+mn-ea"/>
                <a:cs typeface="+mn-cs"/>
              </a:rPr>
              <a:t>example of a cost function that could be used in machine learning (although it is admittedly the most popular choice). The choice of which cost function to use is a complex and interesting topic on its own, and outside the scope of this tutorial.</a:t>
            </a:r>
          </a:p>
          <a:p>
            <a:pPr fontAlgn="base"/>
            <a:r>
              <a:rPr lang="en-US" sz="1200" b="0" i="0" kern="1200" dirty="0">
                <a:solidFill>
                  <a:schemeClr val="tx1"/>
                </a:solidFill>
                <a:effectLst/>
                <a:latin typeface="+mn-lt"/>
                <a:ea typeface="+mn-ea"/>
                <a:cs typeface="+mn-cs"/>
              </a:rPr>
              <a:t>As mentioned, the goal of an artificial neural network is to minimize the value of the cost function. The cost function is minimized when your algorithm’s predicted value is as close to the actual value as possible. Said differently, the goal of a neural network is to minimize the error it makes in its predictions!</a:t>
            </a:r>
          </a:p>
          <a:p>
            <a:br>
              <a:rPr lang="en-US" dirty="0"/>
            </a:br>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56</a:t>
            </a:fld>
            <a:endParaRPr lang="en-US"/>
          </a:p>
        </p:txBody>
      </p:sp>
    </p:spTree>
    <p:extLst>
      <p:ext uri="{BB962C8B-B14F-4D97-AF65-F5344CB8AC3E}">
        <p14:creationId xmlns:p14="http://schemas.microsoft.com/office/powerpoint/2010/main" val="35335603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57</a:t>
            </a:fld>
            <a:endParaRPr lang="en-US"/>
          </a:p>
        </p:txBody>
      </p:sp>
    </p:spTree>
    <p:extLst>
      <p:ext uri="{BB962C8B-B14F-4D97-AF65-F5344CB8AC3E}">
        <p14:creationId xmlns:p14="http://schemas.microsoft.com/office/powerpoint/2010/main" val="4235767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58</a:t>
            </a:fld>
            <a:endParaRPr lang="en-US"/>
          </a:p>
        </p:txBody>
      </p:sp>
    </p:spTree>
    <p:extLst>
      <p:ext uri="{BB962C8B-B14F-4D97-AF65-F5344CB8AC3E}">
        <p14:creationId xmlns:p14="http://schemas.microsoft.com/office/powerpoint/2010/main" val="32498657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59</a:t>
            </a:fld>
            <a:endParaRPr lang="en-US"/>
          </a:p>
        </p:txBody>
      </p:sp>
    </p:spTree>
    <p:extLst>
      <p:ext uri="{BB962C8B-B14F-4D97-AF65-F5344CB8AC3E}">
        <p14:creationId xmlns:p14="http://schemas.microsoft.com/office/powerpoint/2010/main" val="40144702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60</a:t>
            </a:fld>
            <a:endParaRPr lang="en-US"/>
          </a:p>
        </p:txBody>
      </p:sp>
    </p:spTree>
    <p:extLst>
      <p:ext uri="{BB962C8B-B14F-4D97-AF65-F5344CB8AC3E}">
        <p14:creationId xmlns:p14="http://schemas.microsoft.com/office/powerpoint/2010/main" val="744581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7</a:t>
            </a:fld>
            <a:endParaRPr lang="en-US"/>
          </a:p>
        </p:txBody>
      </p:sp>
    </p:spTree>
    <p:extLst>
      <p:ext uri="{BB962C8B-B14F-4D97-AF65-F5344CB8AC3E}">
        <p14:creationId xmlns:p14="http://schemas.microsoft.com/office/powerpoint/2010/main" val="2202213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8</a:t>
            </a:fld>
            <a:endParaRPr lang="en-US"/>
          </a:p>
        </p:txBody>
      </p:sp>
    </p:spTree>
    <p:extLst>
      <p:ext uri="{BB962C8B-B14F-4D97-AF65-F5344CB8AC3E}">
        <p14:creationId xmlns:p14="http://schemas.microsoft.com/office/powerpoint/2010/main" val="2083806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9</a:t>
            </a:fld>
            <a:endParaRPr lang="en-US"/>
          </a:p>
        </p:txBody>
      </p:sp>
    </p:spTree>
    <p:extLst>
      <p:ext uri="{BB962C8B-B14F-4D97-AF65-F5344CB8AC3E}">
        <p14:creationId xmlns:p14="http://schemas.microsoft.com/office/powerpoint/2010/main" val="712562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C775A5-3B14-8449-84DC-A2B97C7C292B}" type="slidenum">
              <a:rPr lang="en-US" smtClean="0"/>
              <a:t>10</a:t>
            </a:fld>
            <a:endParaRPr lang="en-US"/>
          </a:p>
        </p:txBody>
      </p:sp>
    </p:spTree>
    <p:extLst>
      <p:ext uri="{BB962C8B-B14F-4D97-AF65-F5344CB8AC3E}">
        <p14:creationId xmlns:p14="http://schemas.microsoft.com/office/powerpoint/2010/main" val="123479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4/17/21</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06885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27624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05304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4/17/21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871783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4/17/21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649228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4/17/21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3369867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4/17/21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05640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4/17/21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6745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4/17/21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26043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6439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4/17/21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499473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4/17/21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8984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B57CF-B9B9-EF4E-9E54-ADDE6D43E23E}"/>
              </a:ext>
            </a:extLst>
          </p:cNvPr>
          <p:cNvSpPr>
            <a:spLocks noGrp="1"/>
          </p:cNvSpPr>
          <p:nvPr>
            <p:ph type="ctrTitle"/>
          </p:nvPr>
        </p:nvSpPr>
        <p:spPr/>
        <p:txBody>
          <a:bodyPr>
            <a:normAutofit fontScale="90000"/>
          </a:bodyPr>
          <a:lstStyle/>
          <a:p>
            <a:r>
              <a:rPr lang="en-US" sz="4800" dirty="0">
                <a:latin typeface="Arial" charset="0"/>
              </a:rPr>
              <a:t>CYBR 7240</a:t>
            </a:r>
            <a:br>
              <a:rPr lang="en-US" sz="4800" dirty="0">
                <a:latin typeface="Arial" charset="0"/>
              </a:rPr>
            </a:br>
            <a:r>
              <a:rPr lang="en-US" sz="4800" dirty="0"/>
              <a:t>Cyber Analytics &amp; Intelligence</a:t>
            </a:r>
            <a:endParaRPr lang="en-US" dirty="0"/>
          </a:p>
        </p:txBody>
      </p:sp>
      <p:sp>
        <p:nvSpPr>
          <p:cNvPr id="3" name="Subtitle 2">
            <a:extLst>
              <a:ext uri="{FF2B5EF4-FFF2-40B4-BE49-F238E27FC236}">
                <a16:creationId xmlns:a16="http://schemas.microsoft.com/office/drawing/2014/main" id="{8A35E92A-F551-B44B-B0E0-013059FA3283}"/>
              </a:ext>
            </a:extLst>
          </p:cNvPr>
          <p:cNvSpPr>
            <a:spLocks noGrp="1"/>
          </p:cNvSpPr>
          <p:nvPr>
            <p:ph type="subTitle" idx="1"/>
          </p:nvPr>
        </p:nvSpPr>
        <p:spPr/>
        <p:txBody>
          <a:bodyPr>
            <a:normAutofit/>
          </a:bodyPr>
          <a:lstStyle/>
          <a:p>
            <a:endParaRPr lang="en-US" dirty="0"/>
          </a:p>
          <a:p>
            <a:r>
              <a:rPr lang="en-US" dirty="0"/>
              <a:t>Introduction to Neural Network</a:t>
            </a:r>
          </a:p>
          <a:p>
            <a:r>
              <a:rPr lang="en-US" altLang="en-US" dirty="0">
                <a:solidFill>
                  <a:srgbClr val="898989"/>
                </a:solidFill>
                <a:ea typeface="ＭＳ Ｐゴシック" panose="020B0600070205080204" pitchFamily="34" charset="-128"/>
              </a:rPr>
              <a:t>(Adapted from various sources)</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1D60AE69-FA3E-864D-AF85-FFBDCFBA437D}"/>
              </a:ext>
            </a:extLst>
          </p:cNvPr>
          <p:cNvSpPr txBox="1"/>
          <p:nvPr/>
        </p:nvSpPr>
        <p:spPr>
          <a:xfrm>
            <a:off x="365760" y="4206241"/>
            <a:ext cx="4206240" cy="584775"/>
          </a:xfrm>
          <a:prstGeom prst="rect">
            <a:avLst/>
          </a:prstGeom>
          <a:noFill/>
        </p:spPr>
        <p:txBody>
          <a:bodyPr wrap="square" rtlCol="0">
            <a:spAutoFit/>
          </a:bodyPr>
          <a:lstStyle/>
          <a:p>
            <a:pPr>
              <a:defRPr/>
            </a:pPr>
            <a:r>
              <a:rPr lang="en-US" sz="800" dirty="0">
                <a:solidFill>
                  <a:schemeClr val="bg2">
                    <a:lumMod val="90000"/>
                  </a:schemeClr>
                </a:solidFill>
              </a:rPr>
              <a:t>Material borrowed from</a:t>
            </a:r>
          </a:p>
          <a:p>
            <a:pPr>
              <a:defRPr/>
            </a:pPr>
            <a:r>
              <a:rPr lang="en-US" sz="800" dirty="0">
                <a:solidFill>
                  <a:schemeClr val="bg2">
                    <a:lumMod val="90000"/>
                  </a:schemeClr>
                </a:solidFill>
              </a:rPr>
              <a:t>Jonathan Huang and</a:t>
            </a:r>
          </a:p>
          <a:p>
            <a:pPr>
              <a:defRPr/>
            </a:pPr>
            <a:r>
              <a:rPr lang="en-US" sz="800" dirty="0">
                <a:solidFill>
                  <a:schemeClr val="bg2">
                    <a:lumMod val="90000"/>
                  </a:schemeClr>
                </a:solidFill>
              </a:rPr>
              <a:t>I. H. Witten’s and E. Frank’s “Data Mining”</a:t>
            </a:r>
            <a:br>
              <a:rPr lang="en-US" sz="800" dirty="0">
                <a:solidFill>
                  <a:schemeClr val="bg2">
                    <a:lumMod val="90000"/>
                  </a:schemeClr>
                </a:solidFill>
              </a:rPr>
            </a:br>
            <a:r>
              <a:rPr lang="en-US" sz="800" dirty="0">
                <a:solidFill>
                  <a:schemeClr val="bg2">
                    <a:lumMod val="90000"/>
                  </a:schemeClr>
                </a:solidFill>
              </a:rPr>
              <a:t>and </a:t>
            </a:r>
            <a:r>
              <a:rPr lang="en-GB" sz="800" dirty="0">
                <a:solidFill>
                  <a:schemeClr val="bg2">
                    <a:lumMod val="90000"/>
                  </a:schemeClr>
                </a:solidFill>
              </a:rPr>
              <a:t>Jeremy Wyatt and</a:t>
            </a:r>
            <a:r>
              <a:rPr lang="en-US" sz="800" dirty="0">
                <a:solidFill>
                  <a:schemeClr val="bg2">
                    <a:lumMod val="90000"/>
                  </a:schemeClr>
                </a:solidFill>
              </a:rPr>
              <a:t> others</a:t>
            </a:r>
          </a:p>
        </p:txBody>
      </p:sp>
    </p:spTree>
    <p:extLst>
      <p:ext uri="{BB962C8B-B14F-4D97-AF65-F5344CB8AC3E}">
        <p14:creationId xmlns:p14="http://schemas.microsoft.com/office/powerpoint/2010/main" val="42209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a:bodyPr>
          <a:lstStyle/>
          <a:p>
            <a:pPr>
              <a:spcBef>
                <a:spcPct val="20000"/>
              </a:spcBef>
              <a:buFontTx/>
              <a:buChar char="•"/>
            </a:pPr>
            <a:r>
              <a:rPr lang="en-US" altLang="zh-CN" sz="2400" dirty="0">
                <a:ea typeface="SimSun" panose="02010600030101010101" pitchFamily="2" charset="-122"/>
              </a:rPr>
              <a:t>ANNs have been developed as generalizations of mathematical models of neural biology, based on the assumptions that:</a:t>
            </a:r>
          </a:p>
          <a:p>
            <a:pPr>
              <a:spcBef>
                <a:spcPct val="20000"/>
              </a:spcBef>
              <a:buFontTx/>
              <a:buChar char="•"/>
            </a:pPr>
            <a:endParaRPr lang="en-US" altLang="zh-CN" sz="2400" dirty="0">
              <a:ea typeface="SimSun" panose="02010600030101010101" pitchFamily="2" charset="-122"/>
            </a:endParaRPr>
          </a:p>
          <a:p>
            <a:pPr lvl="1">
              <a:spcBef>
                <a:spcPct val="20000"/>
              </a:spcBef>
              <a:buFontTx/>
              <a:buChar char="•"/>
            </a:pPr>
            <a:r>
              <a:rPr lang="en-US" altLang="zh-CN" sz="2100" dirty="0">
                <a:ea typeface="SimSun" panose="02010600030101010101" pitchFamily="2" charset="-122"/>
              </a:rPr>
              <a:t>Information processing occurs at many simple elements called neurons.</a:t>
            </a:r>
          </a:p>
          <a:p>
            <a:pPr lvl="1">
              <a:spcBef>
                <a:spcPct val="20000"/>
              </a:spcBef>
              <a:buFontTx/>
              <a:buChar char="•"/>
            </a:pPr>
            <a:r>
              <a:rPr lang="en-US" altLang="zh-CN" sz="2100" dirty="0">
                <a:ea typeface="SimSun" panose="02010600030101010101" pitchFamily="2" charset="-122"/>
              </a:rPr>
              <a:t>Signals are passed between neurons over connection links.</a:t>
            </a:r>
          </a:p>
          <a:p>
            <a:pPr lvl="1">
              <a:spcBef>
                <a:spcPct val="20000"/>
              </a:spcBef>
              <a:buFontTx/>
              <a:buChar char="•"/>
            </a:pPr>
            <a:r>
              <a:rPr lang="en-US" altLang="zh-CN" sz="2100" dirty="0">
                <a:ea typeface="SimSun" panose="02010600030101010101" pitchFamily="2" charset="-122"/>
              </a:rPr>
              <a:t>Each connection link has an associated weight, which, in typical neural net, multiplies the signal transmitted.</a:t>
            </a:r>
          </a:p>
          <a:p>
            <a:pPr lvl="1">
              <a:spcBef>
                <a:spcPct val="20000"/>
              </a:spcBef>
              <a:buFontTx/>
              <a:buChar char="•"/>
            </a:pPr>
            <a:r>
              <a:rPr lang="en-US" altLang="zh-CN" sz="2100" dirty="0">
                <a:ea typeface="SimSun" panose="02010600030101010101" pitchFamily="2" charset="-122"/>
              </a:rPr>
              <a:t>Each neuron applies an activation function to its net input to determine its output signal.</a:t>
            </a:r>
          </a:p>
          <a:p>
            <a:endParaRPr lang="en-US" dirty="0"/>
          </a:p>
          <a:p>
            <a:endParaRPr lang="en-US" dirty="0"/>
          </a:p>
        </p:txBody>
      </p:sp>
    </p:spTree>
    <p:extLst>
      <p:ext uri="{BB962C8B-B14F-4D97-AF65-F5344CB8AC3E}">
        <p14:creationId xmlns:p14="http://schemas.microsoft.com/office/powerpoint/2010/main" val="3626202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Neural networks are configured for a specific application, such as pattern recognition or data classification, through a learning process </a:t>
            </a:r>
          </a:p>
          <a:p>
            <a:r>
              <a:rPr lang="en-US" dirty="0"/>
              <a:t>In a biological system, learning involves adjustments to the synaptic connections between neurons</a:t>
            </a:r>
          </a:p>
          <a:p>
            <a:r>
              <a:rPr lang="en-US" dirty="0"/>
              <a:t>Same for artificial neural networks (ANNs)</a:t>
            </a:r>
          </a:p>
          <a:p>
            <a:endParaRPr lang="en-US" dirty="0"/>
          </a:p>
        </p:txBody>
      </p:sp>
    </p:spTree>
    <p:extLst>
      <p:ext uri="{BB962C8B-B14F-4D97-AF65-F5344CB8AC3E}">
        <p14:creationId xmlns:p14="http://schemas.microsoft.com/office/powerpoint/2010/main" val="2050762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Artificial neural networks are composed of layers of node</a:t>
            </a:r>
          </a:p>
          <a:p>
            <a:pPr fontAlgn="base"/>
            <a:r>
              <a:rPr lang="en-US" dirty="0"/>
              <a:t>Each node is designed to behave similarly to a neuron in the brain</a:t>
            </a:r>
          </a:p>
          <a:p>
            <a:pPr fontAlgn="base"/>
            <a:r>
              <a:rPr lang="en-US" dirty="0"/>
              <a:t>The first layer of a neural net is called the </a:t>
            </a:r>
            <a:r>
              <a:rPr lang="en-US" b="1" dirty="0"/>
              <a:t>input layer</a:t>
            </a:r>
            <a:r>
              <a:rPr lang="en-US" dirty="0"/>
              <a:t>, followed by </a:t>
            </a:r>
            <a:r>
              <a:rPr lang="en-US" b="1" dirty="0"/>
              <a:t>hidden layers</a:t>
            </a:r>
            <a:r>
              <a:rPr lang="en-US" dirty="0"/>
              <a:t>, then finally the </a:t>
            </a:r>
            <a:r>
              <a:rPr lang="en-US" b="1" dirty="0"/>
              <a:t>output layer</a:t>
            </a:r>
          </a:p>
          <a:p>
            <a:pPr fontAlgn="base"/>
            <a:r>
              <a:rPr lang="en-US" dirty="0"/>
              <a:t>Each node in the neural net performs some sort of calculation, which is passed on to other nodes deeper in the neural net</a:t>
            </a:r>
          </a:p>
          <a:p>
            <a:endParaRPr lang="en-US" dirty="0"/>
          </a:p>
        </p:txBody>
      </p:sp>
    </p:spTree>
    <p:extLst>
      <p:ext uri="{BB962C8B-B14F-4D97-AF65-F5344CB8AC3E}">
        <p14:creationId xmlns:p14="http://schemas.microsoft.com/office/powerpoint/2010/main" val="1868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Neural Network has several components including the Input Layer, Hidden Layers and Output Layer: </a:t>
            </a:r>
          </a:p>
          <a:p>
            <a:pPr fontAlgn="base"/>
            <a:r>
              <a:rPr lang="en-US"/>
              <a:t>Input </a:t>
            </a:r>
            <a:r>
              <a:rPr lang="en-US" dirty="0"/>
              <a:t>Layer denotes the input variables that will be fed into the network, </a:t>
            </a:r>
          </a:p>
          <a:p>
            <a:pPr fontAlgn="base"/>
            <a:r>
              <a:rPr lang="en-US" dirty="0"/>
              <a:t>Hidden Layers are the computation layers (or parameters) that will be trained, </a:t>
            </a:r>
          </a:p>
          <a:p>
            <a:pPr fontAlgn="base"/>
            <a:r>
              <a:rPr lang="en-US" dirty="0"/>
              <a:t>Output Layer denotes the output of the model. For example, the class label in classification task or the real number in regression task.</a:t>
            </a:r>
          </a:p>
        </p:txBody>
      </p:sp>
    </p:spTree>
    <p:extLst>
      <p:ext uri="{BB962C8B-B14F-4D97-AF65-F5344CB8AC3E}">
        <p14:creationId xmlns:p14="http://schemas.microsoft.com/office/powerpoint/2010/main" val="3307773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0418" name="Picture 2" descr="A visualization of an artificial neural net">
            <a:extLst>
              <a:ext uri="{FF2B5EF4-FFF2-40B4-BE49-F238E27FC236}">
                <a16:creationId xmlns:a16="http://schemas.microsoft.com/office/drawing/2014/main" id="{ED977AE3-1627-1747-8038-05CB87EF533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4654" y="1409282"/>
            <a:ext cx="2665845" cy="3199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332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Neurons work like this:</a:t>
            </a:r>
          </a:p>
          <a:p>
            <a:pPr lvl="1" fontAlgn="base"/>
            <a:r>
              <a:rPr lang="en-US" dirty="0"/>
              <a:t>They receive one or more input signals. These input signals can come from either the raw data set or from neurons positioned at a previous layer of the neural net.</a:t>
            </a:r>
          </a:p>
          <a:p>
            <a:pPr lvl="1" fontAlgn="base"/>
            <a:r>
              <a:rPr lang="en-US" dirty="0"/>
              <a:t>They perform some calculations.</a:t>
            </a:r>
          </a:p>
          <a:p>
            <a:pPr lvl="1" fontAlgn="base"/>
            <a:r>
              <a:rPr lang="en-US" dirty="0"/>
              <a:t>They send some output signals to neurons deeper in the neural net through a synapse.</a:t>
            </a:r>
          </a:p>
          <a:p>
            <a:endParaRPr lang="en-US" dirty="0"/>
          </a:p>
        </p:txBody>
      </p:sp>
    </p:spTree>
    <p:extLst>
      <p:ext uri="{BB962C8B-B14F-4D97-AF65-F5344CB8AC3E}">
        <p14:creationId xmlns:p14="http://schemas.microsoft.com/office/powerpoint/2010/main" val="3839242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2466" name="Picture 2" descr="The function of a neuron in a deep learning model">
            <a:extLst>
              <a:ext uri="{FF2B5EF4-FFF2-40B4-BE49-F238E27FC236}">
                <a16:creationId xmlns:a16="http://schemas.microsoft.com/office/drawing/2014/main" id="{B809BEF7-8595-AE42-A99C-4A982BD40A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4194" y="1299874"/>
            <a:ext cx="6021650" cy="2543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972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Most Basic Form of a Neural Network</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In its most basic form, a neural network only has two layers - the input layer and the output layer. The output layer is the component of the neural net that actually makes predictions.</a:t>
            </a:r>
          </a:p>
          <a:p>
            <a:pPr fontAlgn="base"/>
            <a:r>
              <a:rPr lang="en-US" dirty="0"/>
              <a:t>For example, if you wanted to make predictions using a simple weighted sum (also called linear regression) model, your neural network would take the following form:</a:t>
            </a:r>
          </a:p>
          <a:p>
            <a:pPr marL="0" indent="0">
              <a:buNone/>
            </a:pPr>
            <a:br>
              <a:rPr lang="en-US" dirty="0"/>
            </a:br>
            <a:endParaRPr lang="en-US" dirty="0"/>
          </a:p>
        </p:txBody>
      </p:sp>
    </p:spTree>
    <p:extLst>
      <p:ext uri="{BB962C8B-B14F-4D97-AF65-F5344CB8AC3E}">
        <p14:creationId xmlns:p14="http://schemas.microsoft.com/office/powerpoint/2010/main" val="4122532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7826" name="Picture 2" descr="A basic neural network">
            <a:extLst>
              <a:ext uri="{FF2B5EF4-FFF2-40B4-BE49-F238E27FC236}">
                <a16:creationId xmlns:a16="http://schemas.microsoft.com/office/drawing/2014/main" id="{AC290633-64C0-FD49-820A-B02118B51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163232"/>
            <a:ext cx="5663045" cy="309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048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ANN models are capable of having synapses that connect to more than one neuron in the preceding layer. </a:t>
            </a:r>
          </a:p>
          <a:p>
            <a:pPr fontAlgn="base"/>
            <a:r>
              <a:rPr lang="en-US" dirty="0"/>
              <a:t>Each synapse has an associated weight, which impacts the preceding neuron’s importance in the overall neural network.</a:t>
            </a:r>
          </a:p>
          <a:p>
            <a:pPr fontAlgn="base"/>
            <a:r>
              <a:rPr lang="en-US" dirty="0"/>
              <a:t>Weights are a very important topic in the field of ANN because adjusting a model’s weights is the primary way through which ANN models are trained. </a:t>
            </a:r>
          </a:p>
          <a:p>
            <a:pPr fontAlgn="base"/>
            <a:r>
              <a:rPr lang="en-US" dirty="0"/>
              <a:t>Once a neuron receives its inputs from the neurons in the preceding layer of the model, it adds up each signal multiplied by its corresponding weight and passes them on to an activation function</a:t>
            </a:r>
          </a:p>
          <a:p>
            <a:endParaRPr lang="en-US" dirty="0"/>
          </a:p>
        </p:txBody>
      </p:sp>
    </p:spTree>
    <p:extLst>
      <p:ext uri="{BB962C8B-B14F-4D97-AF65-F5344CB8AC3E}">
        <p14:creationId xmlns:p14="http://schemas.microsoft.com/office/powerpoint/2010/main" val="2423669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Neural network: information processing paradigm inspired by biological nervous systems, such as our brain</a:t>
            </a:r>
          </a:p>
          <a:p>
            <a:r>
              <a:rPr lang="en-US" dirty="0"/>
              <a:t>Structure: large number of highly interconnected processing elements (neurons) working together</a:t>
            </a:r>
          </a:p>
          <a:p>
            <a:r>
              <a:rPr lang="en-US" dirty="0"/>
              <a:t>Like people, they learn from experience (by example)</a:t>
            </a:r>
          </a:p>
        </p:txBody>
      </p:sp>
      <p:pic>
        <p:nvPicPr>
          <p:cNvPr id="5" name="Picture 4" descr="A picture containing athletic game, sport&#10;&#10;Description automatically generated">
            <a:extLst>
              <a:ext uri="{FF2B5EF4-FFF2-40B4-BE49-F238E27FC236}">
                <a16:creationId xmlns:a16="http://schemas.microsoft.com/office/drawing/2014/main" id="{85210957-B1BC-3A4E-92F2-E3F7E95EBBE1}"/>
              </a:ext>
            </a:extLst>
          </p:cNvPr>
          <p:cNvPicPr>
            <a:picLocks noChangeAspect="1"/>
          </p:cNvPicPr>
          <p:nvPr/>
        </p:nvPicPr>
        <p:blipFill>
          <a:blip r:embed="rId3"/>
          <a:stretch>
            <a:fillRect/>
          </a:stretch>
        </p:blipFill>
        <p:spPr>
          <a:xfrm>
            <a:off x="1620982" y="3028558"/>
            <a:ext cx="4436918" cy="1636750"/>
          </a:xfrm>
          <a:prstGeom prst="rect">
            <a:avLst/>
          </a:prstGeom>
        </p:spPr>
      </p:pic>
    </p:spTree>
    <p:extLst>
      <p:ext uri="{BB962C8B-B14F-4D97-AF65-F5344CB8AC3E}">
        <p14:creationId xmlns:p14="http://schemas.microsoft.com/office/powerpoint/2010/main" val="1707461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pic>
        <p:nvPicPr>
          <p:cNvPr id="63490" name="Picture 2" descr="A neuron's activation function">
            <a:extLst>
              <a:ext uri="{FF2B5EF4-FFF2-40B4-BE49-F238E27FC236}">
                <a16:creationId xmlns:a16="http://schemas.microsoft.com/office/drawing/2014/main" id="{4FB6FBC6-4CAC-804B-BFB4-ACB91D45B7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83685"/>
            <a:ext cx="6322868" cy="3046174"/>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C8EC87B9-6251-8546-9ED2-B64275A3BA9D}"/>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735813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&amp; DNN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r>
              <a:rPr lang="en-US" dirty="0"/>
              <a:t>ANNs are comprised of a large number of simple elements, called neurons, each of which makes simple decisions. Together, the neurons can provide accurate answers to some complex problems, such as natural language processing, computer vision, and AI.</a:t>
            </a:r>
          </a:p>
          <a:p>
            <a:r>
              <a:rPr lang="en-US" dirty="0"/>
              <a:t>A neural network can be “shallow”, meaning it has an input layer of neurons, only one “hidden layer” that processes the inputs, and an output layer that provides the final output of the model. </a:t>
            </a:r>
          </a:p>
          <a:p>
            <a:r>
              <a:rPr lang="en-US" dirty="0"/>
              <a:t>A Deep Neural Network (DNN) commonly has between 2-8 additional layers of neurons. </a:t>
            </a:r>
          </a:p>
          <a:p>
            <a:r>
              <a:rPr lang="en-US" dirty="0"/>
              <a:t>In general, the neural networks increase in accuracy with adding more hidden layers.</a:t>
            </a:r>
          </a:p>
        </p:txBody>
      </p:sp>
    </p:spTree>
    <p:extLst>
      <p:ext uri="{BB962C8B-B14F-4D97-AF65-F5344CB8AC3E}">
        <p14:creationId xmlns:p14="http://schemas.microsoft.com/office/powerpoint/2010/main" val="2509872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&amp; DNN</a:t>
            </a:r>
          </a:p>
        </p:txBody>
      </p:sp>
      <p:pic>
        <p:nvPicPr>
          <p:cNvPr id="83970" name="Picture 2" descr="A Conversation about Deep Learning | Deep learning, Learning, Artificial  neural network">
            <a:extLst>
              <a:ext uri="{FF2B5EF4-FFF2-40B4-BE49-F238E27FC236}">
                <a16:creationId xmlns:a16="http://schemas.microsoft.com/office/drawing/2014/main" id="{C2A538B9-BC9B-D048-83D3-AD82C47B2E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9876" y="1444661"/>
            <a:ext cx="6825927" cy="2552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134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a:t>
            </a:r>
          </a:p>
        </p:txBody>
      </p:sp>
      <p:pic>
        <p:nvPicPr>
          <p:cNvPr id="78850" name="Picture 2" descr="A completed neural network">
            <a:extLst>
              <a:ext uri="{FF2B5EF4-FFF2-40B4-BE49-F238E27FC236}">
                <a16:creationId xmlns:a16="http://schemas.microsoft.com/office/drawing/2014/main" id="{9C65D8BA-70C4-D445-B3D4-86231159637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05246" y="1268016"/>
            <a:ext cx="5309852"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4002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As you can see, not every neuron-neuron pair has synapse. x4 only feeds three out of the five neurons in the hidden layer, as an example. This illustrates an important point when building neural networks – that not every neuron in a preceding layer must be used in the next layer of a neural network.</a:t>
            </a:r>
          </a:p>
        </p:txBody>
      </p:sp>
    </p:spTree>
    <p:extLst>
      <p:ext uri="{BB962C8B-B14F-4D97-AF65-F5344CB8AC3E}">
        <p14:creationId xmlns:p14="http://schemas.microsoft.com/office/powerpoint/2010/main" val="1153164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Activation functions are mathematical equations that determine the output of a neural network.</a:t>
            </a:r>
          </a:p>
          <a:p>
            <a:pPr fontAlgn="base"/>
            <a:r>
              <a:rPr lang="en-US" dirty="0"/>
              <a:t> The function is attached to each neuron in the network, and determines whether it should be activated (“fired”) or not, based on whether each neuron’s input is relevant for the model’s prediction. </a:t>
            </a:r>
          </a:p>
          <a:p>
            <a:pPr fontAlgn="base"/>
            <a:r>
              <a:rPr lang="en-US" dirty="0"/>
              <a:t>Activation functions also help normalize the output of each neuron to a range between 1 and 0 or between -1 and 1. They are what allows neurons in a neural network to communicate with each other through their synapses.</a:t>
            </a:r>
          </a:p>
          <a:p>
            <a:pPr fontAlgn="base"/>
            <a:r>
              <a:rPr lang="en-US" dirty="0"/>
              <a:t>The activation function calculates the output value for the neuron.</a:t>
            </a:r>
          </a:p>
        </p:txBody>
      </p:sp>
    </p:spTree>
    <p:extLst>
      <p:ext uri="{BB962C8B-B14F-4D97-AF65-F5344CB8AC3E}">
        <p14:creationId xmlns:p14="http://schemas.microsoft.com/office/powerpoint/2010/main" val="4006845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lnSpcReduction="10000"/>
          </a:bodyPr>
          <a:lstStyle/>
          <a:p>
            <a:pPr fontAlgn="base"/>
            <a:r>
              <a:rPr lang="en-US" dirty="0"/>
              <a:t>In a neural network, numeric data points, called inputs, are fed into the neurons in the input layer. </a:t>
            </a:r>
          </a:p>
          <a:p>
            <a:pPr fontAlgn="base"/>
            <a:r>
              <a:rPr lang="en-US" dirty="0"/>
              <a:t>Each neuron has a weight, and multiplying the input number with the weight gives the output of the neuron, which is transferred to the next layer.</a:t>
            </a:r>
          </a:p>
          <a:p>
            <a:pPr fontAlgn="base"/>
            <a:r>
              <a:rPr lang="en-US" dirty="0"/>
              <a:t>The activation function is a mathematical “gate” in between the input feeding the current neuron and its output going to the next layer. It can be as simple as a step function that turns the neuron output on and off, depending on a rule or threshold. Or it can be a transformation that maps the input signals into output signals that are needed for the neural network to function.</a:t>
            </a:r>
          </a:p>
        </p:txBody>
      </p:sp>
    </p:spTree>
    <p:extLst>
      <p:ext uri="{BB962C8B-B14F-4D97-AF65-F5344CB8AC3E}">
        <p14:creationId xmlns:p14="http://schemas.microsoft.com/office/powerpoint/2010/main" val="10077615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pic>
        <p:nvPicPr>
          <p:cNvPr id="84994" name="Picture 2" descr="Activation function input and output in neural networks">
            <a:extLst>
              <a:ext uri="{FF2B5EF4-FFF2-40B4-BE49-F238E27FC236}">
                <a16:creationId xmlns:a16="http://schemas.microsoft.com/office/drawing/2014/main" id="{F07B91AB-7787-EE45-9233-3588CD280BF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1586921"/>
            <a:ext cx="6301716" cy="2475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845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Types of Activation Functions</a:t>
            </a:r>
          </a:p>
          <a:p>
            <a:pPr lvl="1"/>
            <a:r>
              <a:rPr lang="en-US" b="1" dirty="0"/>
              <a:t>Binary Step Function: </a:t>
            </a:r>
            <a:r>
              <a:rPr lang="en-US" dirty="0"/>
              <a:t>A binary step function is a threshold-based activation function. If the input value is above or below a certain threshold, the neuron is activated and sends exactly the same signal to the next layer.</a:t>
            </a:r>
          </a:p>
          <a:p>
            <a:pPr lvl="1"/>
            <a:r>
              <a:rPr lang="en-US" b="1" dirty="0"/>
              <a:t>Linear Activation Function: </a:t>
            </a:r>
            <a:r>
              <a:rPr lang="en-US" dirty="0"/>
              <a:t>It takes the inputs, multiplied by the weights for each neuron, and creates an output signal proportional to the input. In one sense, a linear function is better than a step function because it allows multiple outputs, not just yes and no.</a:t>
            </a:r>
          </a:p>
          <a:p>
            <a:pPr lvl="1"/>
            <a:r>
              <a:rPr lang="en-US" b="1" dirty="0"/>
              <a:t>Non-Linear Activation Functions: </a:t>
            </a:r>
            <a:r>
              <a:rPr lang="en-US" dirty="0"/>
              <a:t>modern neural network models use non-linear activation functions. They allow the model to create complex mappings between the network’s inputs and outputs, which are essential for learning and modeling complex data, such as images, video, audio, and data sets which are non-linear or have high dimensionality.</a:t>
            </a:r>
          </a:p>
          <a:p>
            <a:pPr lvl="1"/>
            <a:endParaRPr lang="en-US" dirty="0"/>
          </a:p>
          <a:p>
            <a:pPr lvl="1" fontAlgn="base"/>
            <a:endParaRPr lang="en-US" dirty="0"/>
          </a:p>
        </p:txBody>
      </p:sp>
    </p:spTree>
    <p:extLst>
      <p:ext uri="{BB962C8B-B14F-4D97-AF65-F5344CB8AC3E}">
        <p14:creationId xmlns:p14="http://schemas.microsoft.com/office/powerpoint/2010/main" val="41585871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Threshold functions compute a different output signal depending on whether or not its input lies above or below a certain threshold.</a:t>
            </a:r>
          </a:p>
          <a:p>
            <a:pPr fontAlgn="base"/>
            <a:r>
              <a:rPr lang="en-US" dirty="0"/>
              <a:t> The input value to an activation function is the weighted sum of the input values from the preceding layer in the neural network.</a:t>
            </a:r>
          </a:p>
          <a:p>
            <a:pPr fontAlgn="base"/>
            <a:r>
              <a:rPr lang="en-US" dirty="0"/>
              <a:t>The threshold function is sometimes also called a unit step function.</a:t>
            </a:r>
          </a:p>
          <a:p>
            <a:pPr fontAlgn="base"/>
            <a:r>
              <a:rPr lang="en-US" dirty="0"/>
              <a:t>Threshold functions are similar to </a:t>
            </a:r>
            <a:r>
              <a:rPr lang="en-US" dirty="0" err="1"/>
              <a:t>boolean</a:t>
            </a:r>
            <a:r>
              <a:rPr lang="en-US" dirty="0"/>
              <a:t> variables in computer programming. Their computed value is either 1 (similar to True) or 0 (equivalent to False).</a:t>
            </a:r>
          </a:p>
          <a:p>
            <a:pPr fontAlgn="base"/>
            <a:endParaRPr lang="en-US" dirty="0"/>
          </a:p>
        </p:txBody>
      </p:sp>
    </p:spTree>
    <p:extLst>
      <p:ext uri="{BB962C8B-B14F-4D97-AF65-F5344CB8AC3E}">
        <p14:creationId xmlns:p14="http://schemas.microsoft.com/office/powerpoint/2010/main" val="1305644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Biological Neuron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92500" lnSpcReduction="10000"/>
          </a:bodyPr>
          <a:lstStyle/>
          <a:p>
            <a:r>
              <a:rPr lang="en-US" dirty="0"/>
              <a:t>A biological neuron has three types of main components; </a:t>
            </a:r>
          </a:p>
          <a:p>
            <a:pPr lvl="1"/>
            <a:r>
              <a:rPr lang="en-US" dirty="0"/>
              <a:t>Dendrites</a:t>
            </a:r>
          </a:p>
          <a:p>
            <a:pPr lvl="1"/>
            <a:r>
              <a:rPr lang="en-US" dirty="0"/>
              <a:t>Soma (or cell body)</a:t>
            </a:r>
          </a:p>
          <a:p>
            <a:pPr lvl="1"/>
            <a:r>
              <a:rPr lang="en-US" dirty="0"/>
              <a:t>Axon.</a:t>
            </a:r>
          </a:p>
          <a:p>
            <a:r>
              <a:rPr lang="en-US" dirty="0"/>
              <a:t>Dendrites: tree like structure and connected to Soma, receives signals from other neurons.</a:t>
            </a:r>
          </a:p>
          <a:p>
            <a:r>
              <a:rPr lang="en-US" dirty="0"/>
              <a:t>Soma: sums the incoming signals.  </a:t>
            </a:r>
          </a:p>
          <a:p>
            <a:r>
              <a:rPr lang="en-US" dirty="0"/>
              <a:t>Axon: Long connection extending from Soma, It carries signals from the neuron.</a:t>
            </a:r>
          </a:p>
          <a:p>
            <a:r>
              <a:rPr lang="en-US" dirty="0"/>
              <a:t>When sufficient input is received, the cell fires; that is it transmit a signal over its axon to other cells.</a:t>
            </a:r>
          </a:p>
          <a:p>
            <a:endParaRPr lang="en-US" dirty="0"/>
          </a:p>
          <a:p>
            <a:endParaRPr lang="en-US" dirty="0"/>
          </a:p>
        </p:txBody>
      </p:sp>
      <p:pic>
        <p:nvPicPr>
          <p:cNvPr id="4" name="Picture 3" descr="neuron">
            <a:extLst>
              <a:ext uri="{FF2B5EF4-FFF2-40B4-BE49-F238E27FC236}">
                <a16:creationId xmlns:a16="http://schemas.microsoft.com/office/drawing/2014/main" id="{113C8143-A461-4E48-A50C-C514200F07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9941" y="80746"/>
            <a:ext cx="1840491" cy="138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56152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pic>
        <p:nvPicPr>
          <p:cNvPr id="68610" name="Picture 2" descr="Threshold functions">
            <a:extLst>
              <a:ext uri="{FF2B5EF4-FFF2-40B4-BE49-F238E27FC236}">
                <a16:creationId xmlns:a16="http://schemas.microsoft.com/office/drawing/2014/main" id="{B24EAEA7-FFE8-AD40-92FC-B0A1C40C2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661" y="1541859"/>
            <a:ext cx="5935369" cy="291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228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Threshold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pic>
        <p:nvPicPr>
          <p:cNvPr id="1026" name="Picture 2" descr="Everything you need to know about Neural Networks and Backpropagation —  Machine Learning Easy and Fun | by Gavril Ognjanovski | Towards Data Science">
            <a:extLst>
              <a:ext uri="{FF2B5EF4-FFF2-40B4-BE49-F238E27FC236}">
                <a16:creationId xmlns:a16="http://schemas.microsoft.com/office/drawing/2014/main" id="{59A2B760-3A23-3144-AFEA-1FCEEDC9B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091" y="1329798"/>
            <a:ext cx="4224482" cy="330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649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a:xfrm>
            <a:off x="628650" y="1369219"/>
            <a:ext cx="3132859" cy="3263504"/>
          </a:xfrm>
        </p:spPr>
        <p:txBody>
          <a:bodyPr>
            <a:normAutofit/>
          </a:bodyPr>
          <a:lstStyle/>
          <a:p>
            <a:pPr fontAlgn="base"/>
            <a:r>
              <a:rPr lang="en-US" dirty="0"/>
              <a:t>Multiclass classification</a:t>
            </a:r>
          </a:p>
          <a:p>
            <a:pPr fontAlgn="base"/>
            <a:r>
              <a:rPr lang="en-US" b="1" dirty="0">
                <a:solidFill>
                  <a:srgbClr val="C00000"/>
                </a:solidFill>
              </a:rPr>
              <a:t>Problem?</a:t>
            </a:r>
          </a:p>
          <a:p>
            <a:pPr fontAlgn="base"/>
            <a:r>
              <a:rPr lang="en-US" b="1" dirty="0"/>
              <a:t>May have more than one output</a:t>
            </a:r>
          </a:p>
        </p:txBody>
      </p:sp>
      <p:pic>
        <p:nvPicPr>
          <p:cNvPr id="5" name="Picture 4" descr="Diagram&#10;&#10;Description automatically generated">
            <a:extLst>
              <a:ext uri="{FF2B5EF4-FFF2-40B4-BE49-F238E27FC236}">
                <a16:creationId xmlns:a16="http://schemas.microsoft.com/office/drawing/2014/main" id="{4F952715-D0CF-074E-BB0C-F214A46998D4}"/>
              </a:ext>
            </a:extLst>
          </p:cNvPr>
          <p:cNvPicPr>
            <a:picLocks noChangeAspect="1"/>
          </p:cNvPicPr>
          <p:nvPr/>
        </p:nvPicPr>
        <p:blipFill>
          <a:blip r:embed="rId3"/>
          <a:stretch>
            <a:fillRect/>
          </a:stretch>
        </p:blipFill>
        <p:spPr>
          <a:xfrm>
            <a:off x="4086395" y="1070265"/>
            <a:ext cx="4428955" cy="2768636"/>
          </a:xfrm>
          <a:prstGeom prst="rect">
            <a:avLst/>
          </a:prstGeom>
        </p:spPr>
      </p:pic>
    </p:spTree>
    <p:extLst>
      <p:ext uri="{BB962C8B-B14F-4D97-AF65-F5344CB8AC3E}">
        <p14:creationId xmlns:p14="http://schemas.microsoft.com/office/powerpoint/2010/main" val="3098945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Non-Linear 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 weighted sum of these signals is fed into the neuron's activation function, then the activation function's output is passed onto the next layer of the network.</a:t>
            </a:r>
          </a:p>
          <a:p>
            <a:pPr fontAlgn="base"/>
            <a:r>
              <a:rPr lang="en-US" dirty="0"/>
              <a:t>There are four main types of activation functions :</a:t>
            </a:r>
          </a:p>
          <a:p>
            <a:pPr lvl="1" fontAlgn="base"/>
            <a:r>
              <a:rPr lang="en-US" dirty="0"/>
              <a:t>Sigmoid functions</a:t>
            </a:r>
          </a:p>
          <a:p>
            <a:pPr lvl="1" fontAlgn="base"/>
            <a:r>
              <a:rPr lang="en-US" dirty="0"/>
              <a:t>Rectifier functions, or </a:t>
            </a:r>
            <a:r>
              <a:rPr lang="en-US" dirty="0" err="1"/>
              <a:t>ReLUs</a:t>
            </a:r>
            <a:endParaRPr lang="en-US" dirty="0"/>
          </a:p>
          <a:p>
            <a:pPr lvl="1" fontAlgn="base"/>
            <a:r>
              <a:rPr lang="en-US" dirty="0"/>
              <a:t>Hyperbolic Tangent functions</a:t>
            </a:r>
          </a:p>
        </p:txBody>
      </p:sp>
    </p:spTree>
    <p:extLst>
      <p:ext uri="{BB962C8B-B14F-4D97-AF65-F5344CB8AC3E}">
        <p14:creationId xmlns:p14="http://schemas.microsoft.com/office/powerpoint/2010/main" val="1254956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sp>
        <p:nvSpPr>
          <p:cNvPr id="4" name="Content Placeholder 2">
            <a:extLst>
              <a:ext uri="{FF2B5EF4-FFF2-40B4-BE49-F238E27FC236}">
                <a16:creationId xmlns:a16="http://schemas.microsoft.com/office/drawing/2014/main" id="{A0333878-2D8D-164A-AEF1-7BA56EA0A651}"/>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endParaRPr lang="en-US" dirty="0"/>
          </a:p>
        </p:txBody>
      </p:sp>
      <p:pic>
        <p:nvPicPr>
          <p:cNvPr id="5" name="Picture 2" descr="Neural Networks – Introduction to Machine Learning">
            <a:extLst>
              <a:ext uri="{FF2B5EF4-FFF2-40B4-BE49-F238E27FC236}">
                <a16:creationId xmlns:a16="http://schemas.microsoft.com/office/drawing/2014/main" id="{9F16FB18-A4EE-D649-87F7-642E4D216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369219"/>
            <a:ext cx="6499514" cy="2785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986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endParaRPr lang="en-US" dirty="0"/>
          </a:p>
        </p:txBody>
      </p:sp>
      <p:sp>
        <p:nvSpPr>
          <p:cNvPr id="4" name="Content Placeholder 2">
            <a:extLst>
              <a:ext uri="{FF2B5EF4-FFF2-40B4-BE49-F238E27FC236}">
                <a16:creationId xmlns:a16="http://schemas.microsoft.com/office/drawing/2014/main" id="{A0333878-2D8D-164A-AEF1-7BA56EA0A651}"/>
              </a:ext>
            </a:extLst>
          </p:cNvPr>
          <p:cNvSpPr txBox="1">
            <a:spLocks/>
          </p:cNvSpPr>
          <p:nvPr/>
        </p:nvSpPr>
        <p:spPr>
          <a:xfrm>
            <a:off x="628650" y="1369219"/>
            <a:ext cx="7886700"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endParaRPr lang="en-US" dirty="0"/>
          </a:p>
        </p:txBody>
      </p:sp>
      <p:pic>
        <p:nvPicPr>
          <p:cNvPr id="2050" name="Picture 2" descr="Can a perceptron with sigmoid activation function perform nonlinear  classification? - Cross Validated">
            <a:extLst>
              <a:ext uri="{FF2B5EF4-FFF2-40B4-BE49-F238E27FC236}">
                <a16:creationId xmlns:a16="http://schemas.microsoft.com/office/drawing/2014/main" id="{239097E1-72A6-C742-B51E-8D1E3F80A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192952"/>
            <a:ext cx="4821382" cy="361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0392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The Sigmoid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sigmoid function is well-known among the data science community because of its use in logistic regression, one of the core machine learning techniques used to solve classification problems.</a:t>
            </a:r>
          </a:p>
          <a:p>
            <a:pPr fontAlgn="base"/>
            <a:r>
              <a:rPr lang="en-US" dirty="0"/>
              <a:t>The sigmoid function can accept any value, but always computes a value between 0 and 1.</a:t>
            </a:r>
          </a:p>
          <a:p>
            <a:pPr fontAlgn="base"/>
            <a:r>
              <a:rPr lang="en-US" dirty="0"/>
              <a:t>One benefit of the sigmoid function over the threshold function is that its curve is smooth. This means it is possible to calculate derivatives at any point along the curve.</a:t>
            </a:r>
            <a:br>
              <a:rPr lang="en-US" dirty="0"/>
            </a:br>
            <a:endParaRPr lang="en-US" dirty="0"/>
          </a:p>
          <a:p>
            <a:pPr fontAlgn="base"/>
            <a:endParaRPr lang="en-US" dirty="0"/>
          </a:p>
        </p:txBody>
      </p:sp>
    </p:spTree>
    <p:extLst>
      <p:ext uri="{BB962C8B-B14F-4D97-AF65-F5344CB8AC3E}">
        <p14:creationId xmlns:p14="http://schemas.microsoft.com/office/powerpoint/2010/main" val="106757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a:t>
            </a:r>
          </a:p>
        </p:txBody>
      </p:sp>
      <p:pic>
        <p:nvPicPr>
          <p:cNvPr id="71682" name="Picture 2" descr="Sigmoid functions">
            <a:extLst>
              <a:ext uri="{FF2B5EF4-FFF2-40B4-BE49-F238E27FC236}">
                <a16:creationId xmlns:a16="http://schemas.microsoft.com/office/drawing/2014/main" id="{E4075669-FC3B-F84B-813D-F0B442BD1E4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5175" y="1380404"/>
            <a:ext cx="3975267"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6531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 (LR &amp; ANN)</a:t>
            </a:r>
          </a:p>
        </p:txBody>
      </p:sp>
      <p:sp>
        <p:nvSpPr>
          <p:cNvPr id="3" name="Content Placeholder 2">
            <a:extLst>
              <a:ext uri="{FF2B5EF4-FFF2-40B4-BE49-F238E27FC236}">
                <a16:creationId xmlns:a16="http://schemas.microsoft.com/office/drawing/2014/main" id="{4B095143-7DDA-5C4F-BD06-A8F2D5F7C499}"/>
              </a:ext>
            </a:extLst>
          </p:cNvPr>
          <p:cNvSpPr>
            <a:spLocks noGrp="1"/>
          </p:cNvSpPr>
          <p:nvPr>
            <p:ph idx="1"/>
          </p:nvPr>
        </p:nvSpPr>
        <p:spPr/>
        <p:txBody>
          <a:bodyPr/>
          <a:lstStyle/>
          <a:p>
            <a:endParaRPr lang="en-US"/>
          </a:p>
        </p:txBody>
      </p:sp>
      <p:pic>
        <p:nvPicPr>
          <p:cNvPr id="3074" name="Picture 2" descr="A Neural Network Equivalent to Logistic Regression | James D. McCaffrey">
            <a:extLst>
              <a:ext uri="{FF2B5EF4-FFF2-40B4-BE49-F238E27FC236}">
                <a16:creationId xmlns:a16="http://schemas.microsoft.com/office/drawing/2014/main" id="{508972D5-1575-E24B-A3D2-E3099F027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481" y="1268016"/>
            <a:ext cx="5780017" cy="3355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24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Sigmoid Function</a:t>
            </a:r>
          </a:p>
        </p:txBody>
      </p:sp>
      <p:pic>
        <p:nvPicPr>
          <p:cNvPr id="5" name="Content Placeholder 4" descr="Diagram&#10;&#10;Description automatically generated">
            <a:extLst>
              <a:ext uri="{FF2B5EF4-FFF2-40B4-BE49-F238E27FC236}">
                <a16:creationId xmlns:a16="http://schemas.microsoft.com/office/drawing/2014/main" id="{7AAF9631-486F-CF44-8B20-B1E82D708F81}"/>
              </a:ext>
            </a:extLst>
          </p:cNvPr>
          <p:cNvPicPr>
            <a:picLocks noGrp="1" noChangeAspect="1"/>
          </p:cNvPicPr>
          <p:nvPr>
            <p:ph idx="1"/>
          </p:nvPr>
        </p:nvPicPr>
        <p:blipFill>
          <a:blip r:embed="rId3"/>
          <a:stretch>
            <a:fillRect/>
          </a:stretch>
        </p:blipFill>
        <p:spPr>
          <a:xfrm>
            <a:off x="628650" y="1268016"/>
            <a:ext cx="5457704" cy="3262312"/>
          </a:xfrm>
        </p:spPr>
      </p:pic>
    </p:spTree>
    <p:extLst>
      <p:ext uri="{BB962C8B-B14F-4D97-AF65-F5344CB8AC3E}">
        <p14:creationId xmlns:p14="http://schemas.microsoft.com/office/powerpoint/2010/main" val="408773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Biological Neuron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Researchers studied the way that neurons behaved in the brain. One important observation was that a neuron by itself is useless. Instead, you require </a:t>
            </a:r>
            <a:r>
              <a:rPr lang="en-US" i="1" dirty="0"/>
              <a:t>networks</a:t>
            </a:r>
            <a:r>
              <a:rPr lang="en-US" dirty="0"/>
              <a:t> of neurons to generate any meaningful functionality.</a:t>
            </a:r>
          </a:p>
          <a:p>
            <a:pPr fontAlgn="base"/>
            <a:r>
              <a:rPr lang="en-US" dirty="0"/>
              <a:t>This is because neurons function by receiving and sending signals. More specifically, the neuron’s dendrites receive signals and pass along those signals through the axon.</a:t>
            </a:r>
          </a:p>
          <a:p>
            <a:pPr fontAlgn="base"/>
            <a:r>
              <a:rPr lang="en-US" dirty="0"/>
              <a:t>The dendrites of one neuron are connected to the axon of another neuron. These connections are called synapses, which is a concept that has been generalized to the field of deep learning.</a:t>
            </a:r>
          </a:p>
          <a:p>
            <a:endParaRPr lang="en-US" dirty="0"/>
          </a:p>
        </p:txBody>
      </p:sp>
    </p:spTree>
    <p:extLst>
      <p:ext uri="{BB962C8B-B14F-4D97-AF65-F5344CB8AC3E}">
        <p14:creationId xmlns:p14="http://schemas.microsoft.com/office/powerpoint/2010/main" val="22108042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The Rectifier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rectifier function does not have the same smoothness property as the sigmoid function from the last section. However, it is still very popular in the field of deep learning.</a:t>
            </a:r>
          </a:p>
          <a:p>
            <a:pPr fontAlgn="base"/>
            <a:r>
              <a:rPr lang="en-US" dirty="0"/>
              <a:t>The rectifier function is defined as follows:</a:t>
            </a:r>
          </a:p>
          <a:p>
            <a:pPr lvl="1" fontAlgn="base"/>
            <a:r>
              <a:rPr lang="en-US" dirty="0"/>
              <a:t>If the input value is less than 0, then the function outputs 0</a:t>
            </a:r>
          </a:p>
          <a:p>
            <a:pPr lvl="1" fontAlgn="base"/>
            <a:r>
              <a:rPr lang="en-US" dirty="0"/>
              <a:t>If not, the function outputs its input value</a:t>
            </a:r>
          </a:p>
          <a:p>
            <a:pPr lvl="1" fontAlgn="base"/>
            <a:r>
              <a:rPr lang="en-US" dirty="0"/>
              <a:t>Rectifier functions are often called Rectified Linear Unit activation functions, or </a:t>
            </a:r>
            <a:r>
              <a:rPr lang="en-US" dirty="0" err="1"/>
              <a:t>ReLUs</a:t>
            </a:r>
            <a:r>
              <a:rPr lang="en-US" dirty="0"/>
              <a:t> for short.</a:t>
            </a:r>
          </a:p>
          <a:p>
            <a:pPr lvl="1" fontAlgn="base"/>
            <a:r>
              <a:rPr lang="en-US" dirty="0"/>
              <a:t>Recommended for hidden layers.</a:t>
            </a:r>
          </a:p>
        </p:txBody>
      </p:sp>
    </p:spTree>
    <p:extLst>
      <p:ext uri="{BB962C8B-B14F-4D97-AF65-F5344CB8AC3E}">
        <p14:creationId xmlns:p14="http://schemas.microsoft.com/office/powerpoint/2010/main" val="2725603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Rectifier Function</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3730" name="Picture 2" descr="Rectifier functions">
            <a:extLst>
              <a:ext uri="{FF2B5EF4-FFF2-40B4-BE49-F238E27FC236}">
                <a16:creationId xmlns:a16="http://schemas.microsoft.com/office/drawing/2014/main" id="{BE8E685A-952B-2644-A719-4A6D5281A3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345" y="1891145"/>
            <a:ext cx="5424864" cy="2610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2587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Rectifier Function</a:t>
            </a:r>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6146" name="Picture 2" descr="Attention mechanism + relu activation function: adaptive parameterized relu  activation function | Develop Paper">
            <a:extLst>
              <a:ext uri="{FF2B5EF4-FFF2-40B4-BE49-F238E27FC236}">
                <a16:creationId xmlns:a16="http://schemas.microsoft.com/office/drawing/2014/main" id="{08AFF88D-B880-AA43-B02C-490AC5D813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606929"/>
            <a:ext cx="5764307" cy="2788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2981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b="1" dirty="0"/>
              <a:t>Hyperbolic Tangent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hyperbolic tangent function is similar in appearance to the sigmoid function, but its output values are all shifted downwards.</a:t>
            </a:r>
          </a:p>
        </p:txBody>
      </p:sp>
    </p:spTree>
    <p:extLst>
      <p:ext uri="{BB962C8B-B14F-4D97-AF65-F5344CB8AC3E}">
        <p14:creationId xmlns:p14="http://schemas.microsoft.com/office/powerpoint/2010/main" val="3579000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b="1" dirty="0"/>
              <a:t>Hyperbolic Tangent Function</a:t>
            </a:r>
            <a:endParaRPr lang="en-US" dirty="0"/>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75778" name="Picture 2" descr="Hyperbolic tangent function">
            <a:extLst>
              <a:ext uri="{FF2B5EF4-FFF2-40B4-BE49-F238E27FC236}">
                <a16:creationId xmlns:a16="http://schemas.microsoft.com/office/drawing/2014/main" id="{A4F7FA69-AF2F-774C-9111-E42FA0A494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104" y="1058250"/>
            <a:ext cx="4295987" cy="3574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960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b="1" dirty="0"/>
              <a:t>Hyperbolic Tangent Function</a:t>
            </a:r>
            <a:endParaRPr lang="en-US" dirty="0"/>
          </a:p>
        </p:txBody>
      </p:sp>
      <p:sp>
        <p:nvSpPr>
          <p:cNvPr id="3" name="Content Placeholder 2">
            <a:extLst>
              <a:ext uri="{FF2B5EF4-FFF2-40B4-BE49-F238E27FC236}">
                <a16:creationId xmlns:a16="http://schemas.microsoft.com/office/drawing/2014/main" id="{AA9FE67B-42FA-B34C-97D7-3B6B80D2154C}"/>
              </a:ext>
            </a:extLst>
          </p:cNvPr>
          <p:cNvSpPr>
            <a:spLocks noGrp="1"/>
          </p:cNvSpPr>
          <p:nvPr>
            <p:ph idx="1"/>
          </p:nvPr>
        </p:nvSpPr>
        <p:spPr/>
        <p:txBody>
          <a:bodyPr/>
          <a:lstStyle/>
          <a:p>
            <a:endParaRPr lang="en-US"/>
          </a:p>
        </p:txBody>
      </p:sp>
      <p:pic>
        <p:nvPicPr>
          <p:cNvPr id="5122" name="Picture 2" descr="Customize Neural Networks with Alternative Activation Functions -- Visual  Studio Magazine">
            <a:extLst>
              <a:ext uri="{FF2B5EF4-FFF2-40B4-BE49-F238E27FC236}">
                <a16:creationId xmlns:a16="http://schemas.microsoft.com/office/drawing/2014/main" id="{2A34D717-49A2-7D42-ABF3-899617A05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318" y="1507759"/>
            <a:ext cx="4632470" cy="3124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222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pPr fontAlgn="base"/>
            <a:r>
              <a:rPr lang="en-US" dirty="0"/>
              <a:t>Activation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Which one?</a:t>
            </a:r>
          </a:p>
        </p:txBody>
      </p:sp>
      <p:pic>
        <p:nvPicPr>
          <p:cNvPr id="7172" name="Picture 4" descr="Dance Moves of Deep Learning Activation Functions - Sefik Ilkin Serengil">
            <a:extLst>
              <a:ext uri="{FF2B5EF4-FFF2-40B4-BE49-F238E27FC236}">
                <a16:creationId xmlns:a16="http://schemas.microsoft.com/office/drawing/2014/main" id="{FF0E4C94-8E9F-E54F-9FDD-8D29CF7CE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9495" y="1495835"/>
            <a:ext cx="3985010" cy="3136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5484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Activation Functions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Most neural networks can be visualized in this manner:</a:t>
            </a:r>
          </a:p>
          <a:p>
            <a:pPr lvl="1" fontAlgn="base"/>
            <a:r>
              <a:rPr lang="en-US" dirty="0"/>
              <a:t>An input layer</a:t>
            </a:r>
          </a:p>
          <a:p>
            <a:pPr lvl="1" fontAlgn="base"/>
            <a:r>
              <a:rPr lang="en-US" dirty="0"/>
              <a:t>Possibly some hidden layers</a:t>
            </a:r>
          </a:p>
          <a:p>
            <a:pPr lvl="1" fontAlgn="base"/>
            <a:r>
              <a:rPr lang="en-US" dirty="0"/>
              <a:t>An output layer</a:t>
            </a:r>
          </a:p>
          <a:p>
            <a:pPr lvl="1" fontAlgn="base"/>
            <a:r>
              <a:rPr lang="en-US" dirty="0"/>
              <a:t>It is the hidden layer of neurons that causes neural networks to be so powerful for calculating predictions.</a:t>
            </a:r>
          </a:p>
          <a:p>
            <a:pPr lvl="1" fontAlgn="base"/>
            <a:r>
              <a:rPr lang="en-US" dirty="0"/>
              <a:t>For each neuron in a hidden layer, it performs calculations using some (or all) of the neurons in the last layer of the neural network. These values are then used in the next layer of the neural network.</a:t>
            </a:r>
          </a:p>
        </p:txBody>
      </p:sp>
    </p:spTree>
    <p:extLst>
      <p:ext uri="{BB962C8B-B14F-4D97-AF65-F5344CB8AC3E}">
        <p14:creationId xmlns:p14="http://schemas.microsoft.com/office/powerpoint/2010/main" val="3543942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“how well your algorithm models your dataset”. </a:t>
            </a:r>
          </a:p>
          <a:p>
            <a:pPr lvl="1"/>
            <a:r>
              <a:rPr lang="en-US" dirty="0"/>
              <a:t>If your predictions are totally off, your loss function will output a higher number. </a:t>
            </a:r>
          </a:p>
          <a:p>
            <a:pPr lvl="1"/>
            <a:r>
              <a:rPr lang="en-US" dirty="0"/>
              <a:t>If they’re pretty good, it’ll output a lower number. </a:t>
            </a:r>
          </a:p>
          <a:p>
            <a:r>
              <a:rPr lang="en-US" dirty="0"/>
              <a:t>As you tune your algorithm to try and improve your model, your loss function will tell you if you’re improving or not. ‘Loss’ helps us to understand how much the predicted value differ from actual value</a:t>
            </a:r>
          </a:p>
        </p:txBody>
      </p:sp>
    </p:spTree>
    <p:extLst>
      <p:ext uri="{BB962C8B-B14F-4D97-AF65-F5344CB8AC3E}">
        <p14:creationId xmlns:p14="http://schemas.microsoft.com/office/powerpoint/2010/main" val="2249115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LOSS FUNCTION</a:t>
            </a:r>
          </a:p>
        </p:txBody>
      </p:sp>
      <p:pic>
        <p:nvPicPr>
          <p:cNvPr id="7170" name="Picture 2">
            <a:extLst>
              <a:ext uri="{FF2B5EF4-FFF2-40B4-BE49-F238E27FC236}">
                <a16:creationId xmlns:a16="http://schemas.microsoft.com/office/drawing/2014/main" id="{989EDB8B-F5EA-234E-ACE7-B49ED452D1E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87400" y="1787561"/>
            <a:ext cx="3911600" cy="2222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7C8BE30-4ED8-8F45-B8B4-8ADC8943C21F}"/>
              </a:ext>
            </a:extLst>
          </p:cNvPr>
          <p:cNvSpPr txBox="1"/>
          <p:nvPr/>
        </p:nvSpPr>
        <p:spPr>
          <a:xfrm>
            <a:off x="4857750" y="1610591"/>
            <a:ext cx="391160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If </a:t>
            </a:r>
            <a:r>
              <a:rPr lang="en-US" dirty="0" err="1"/>
              <a:t>Y_pred</a:t>
            </a:r>
            <a:r>
              <a:rPr lang="en-US" dirty="0"/>
              <a:t> is very far off from Y, the Loss value will be </a:t>
            </a:r>
            <a:r>
              <a:rPr lang="en-US" b="1" dirty="0"/>
              <a:t>very high</a:t>
            </a:r>
            <a:r>
              <a:rPr lang="en-US" dirty="0"/>
              <a:t>. </a:t>
            </a:r>
          </a:p>
          <a:p>
            <a:pPr marL="285750" indent="-285750">
              <a:buFont typeface="Arial" panose="020B0604020202020204" pitchFamily="34" charset="0"/>
              <a:buChar char="•"/>
            </a:pPr>
            <a:r>
              <a:rPr lang="en-US" dirty="0"/>
              <a:t>If both values are almost similar, the Loss value will be </a:t>
            </a:r>
            <a:r>
              <a:rPr lang="en-US" b="1" dirty="0"/>
              <a:t>very low. </a:t>
            </a:r>
          </a:p>
          <a:p>
            <a:pPr marL="285750" indent="-285750">
              <a:buFont typeface="Arial" panose="020B0604020202020204" pitchFamily="34" charset="0"/>
              <a:buChar char="•"/>
            </a:pPr>
            <a:r>
              <a:rPr lang="en-US" dirty="0"/>
              <a:t>we need to keep a loss function which can </a:t>
            </a:r>
            <a:r>
              <a:rPr lang="en-US" b="1" dirty="0"/>
              <a:t>penalize </a:t>
            </a:r>
            <a:r>
              <a:rPr lang="en-US" dirty="0"/>
              <a:t>a model effectively while it is training on a dataset.</a:t>
            </a:r>
          </a:p>
        </p:txBody>
      </p:sp>
    </p:spTree>
    <p:extLst>
      <p:ext uri="{BB962C8B-B14F-4D97-AF65-F5344CB8AC3E}">
        <p14:creationId xmlns:p14="http://schemas.microsoft.com/office/powerpoint/2010/main" val="29506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Neuron in Biology</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a:xfrm>
            <a:off x="4481081" y="1636139"/>
            <a:ext cx="3405620" cy="1511009"/>
          </a:xfrm>
        </p:spPr>
        <p:txBody>
          <a:bodyPr>
            <a:normAutofit/>
          </a:bodyPr>
          <a:lstStyle/>
          <a:p>
            <a:endParaRPr lang="en-US" dirty="0"/>
          </a:p>
          <a:p>
            <a:endParaRPr lang="en-US" dirty="0"/>
          </a:p>
        </p:txBody>
      </p:sp>
      <p:pic>
        <p:nvPicPr>
          <p:cNvPr id="61442" name="Picture 2" descr="The anatomy of a neuron in the brain">
            <a:extLst>
              <a:ext uri="{FF2B5EF4-FFF2-40B4-BE49-F238E27FC236}">
                <a16:creationId xmlns:a16="http://schemas.microsoft.com/office/drawing/2014/main" id="{1C9828B2-C95A-A541-99B7-E4D9A475D5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299" y="1725216"/>
            <a:ext cx="4233691" cy="2275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9758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77500" lnSpcReduction="20000"/>
          </a:bodyPr>
          <a:lstStyle/>
          <a:p>
            <a:r>
              <a:rPr lang="en-US" dirty="0"/>
              <a:t>Regression Problem</a:t>
            </a:r>
          </a:p>
          <a:p>
            <a:pPr lvl="1"/>
            <a:r>
              <a:rPr lang="en-US" dirty="0"/>
              <a:t>A problem where you predict a real-value quantity.</a:t>
            </a:r>
          </a:p>
          <a:p>
            <a:pPr lvl="1"/>
            <a:r>
              <a:rPr lang="en-US" dirty="0"/>
              <a:t>Output Layer Configuration: One node with a linear activation unit.</a:t>
            </a:r>
          </a:p>
          <a:p>
            <a:pPr lvl="1"/>
            <a:r>
              <a:rPr lang="en-US" dirty="0"/>
              <a:t>Loss Function: Mean Squared Error (MSE).</a:t>
            </a:r>
          </a:p>
          <a:p>
            <a:r>
              <a:rPr lang="en-US" dirty="0"/>
              <a:t>Binary Classification Problem</a:t>
            </a:r>
          </a:p>
          <a:p>
            <a:pPr lvl="1"/>
            <a:r>
              <a:rPr lang="en-US" dirty="0"/>
              <a:t>A problem where you classify an example as belonging to one of two classes.</a:t>
            </a:r>
          </a:p>
          <a:p>
            <a:pPr lvl="1"/>
            <a:r>
              <a:rPr lang="en-US" dirty="0"/>
              <a:t>The problem is framed as predicting the likelihood of an example belonging to class one, e.g. the class that you assign the integer value 1, whereas the other class is assigned the value 0.</a:t>
            </a:r>
          </a:p>
          <a:p>
            <a:pPr lvl="1"/>
            <a:r>
              <a:rPr lang="en-US" dirty="0"/>
              <a:t>Output Layer Configuration: One node with a sigmoid activation unit.</a:t>
            </a:r>
          </a:p>
          <a:p>
            <a:pPr lvl="1"/>
            <a:r>
              <a:rPr lang="en-US" dirty="0"/>
              <a:t>Loss Function: Cross-Entropy, also referred to as Logarithmic loss.</a:t>
            </a:r>
          </a:p>
          <a:p>
            <a:r>
              <a:rPr lang="en-US" dirty="0"/>
              <a:t>Multi-Class Classification Problem</a:t>
            </a:r>
          </a:p>
          <a:p>
            <a:pPr lvl="1"/>
            <a:r>
              <a:rPr lang="en-US" dirty="0"/>
              <a:t>A problem where you classify an example as belonging to one of more than two classes.</a:t>
            </a:r>
          </a:p>
          <a:p>
            <a:pPr lvl="1"/>
            <a:r>
              <a:rPr lang="en-US" dirty="0"/>
              <a:t>The problem is framed as predicting the likelihood of an example belonging to each class.</a:t>
            </a:r>
          </a:p>
          <a:p>
            <a:pPr lvl="1"/>
            <a:r>
              <a:rPr lang="en-US" dirty="0"/>
              <a:t>Output Layer Configuration: One node for each class using the </a:t>
            </a:r>
            <a:r>
              <a:rPr lang="en-US" dirty="0" err="1"/>
              <a:t>softmax</a:t>
            </a:r>
            <a:r>
              <a:rPr lang="en-US" dirty="0"/>
              <a:t> activation function.</a:t>
            </a:r>
          </a:p>
          <a:p>
            <a:pPr lvl="1"/>
            <a:r>
              <a:rPr lang="en-US" dirty="0"/>
              <a:t>Loss Function: Cross-Entropy, also referred to as Logarithmic loss.</a:t>
            </a:r>
          </a:p>
        </p:txBody>
      </p:sp>
    </p:spTree>
    <p:extLst>
      <p:ext uri="{BB962C8B-B14F-4D97-AF65-F5344CB8AC3E}">
        <p14:creationId xmlns:p14="http://schemas.microsoft.com/office/powerpoint/2010/main" val="22235686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fontScale="85000" lnSpcReduction="20000"/>
          </a:bodyPr>
          <a:lstStyle/>
          <a:p>
            <a:r>
              <a:rPr lang="en-US" dirty="0"/>
              <a:t>Regression Loss Functions…</a:t>
            </a:r>
          </a:p>
          <a:p>
            <a:r>
              <a:rPr lang="en-US" dirty="0"/>
              <a:t>Mean Squared Error Loss</a:t>
            </a:r>
          </a:p>
          <a:p>
            <a:r>
              <a:rPr lang="en-US" dirty="0"/>
              <a:t>Mean Squared Logarithmic Error Loss</a:t>
            </a:r>
          </a:p>
          <a:p>
            <a:r>
              <a:rPr lang="en-US" dirty="0"/>
              <a:t>Mean Absolute Error Loss</a:t>
            </a:r>
          </a:p>
          <a:p>
            <a:r>
              <a:rPr lang="en-US" dirty="0"/>
              <a:t> Binary Classification Loss Functions</a:t>
            </a:r>
          </a:p>
          <a:p>
            <a:pPr lvl="1"/>
            <a:r>
              <a:rPr lang="en-US" dirty="0"/>
              <a:t>Binary Cross-Entropy</a:t>
            </a:r>
          </a:p>
          <a:p>
            <a:pPr lvl="1"/>
            <a:r>
              <a:rPr lang="en-US" dirty="0"/>
              <a:t>Hinge Loss</a:t>
            </a:r>
          </a:p>
          <a:p>
            <a:pPr lvl="1"/>
            <a:r>
              <a:rPr lang="en-US" dirty="0"/>
              <a:t>Squared Hinge Loss</a:t>
            </a:r>
          </a:p>
          <a:p>
            <a:r>
              <a:rPr lang="en-US" dirty="0"/>
              <a:t>Multi-Class Classification Loss Functions</a:t>
            </a:r>
          </a:p>
          <a:p>
            <a:pPr lvl="1"/>
            <a:r>
              <a:rPr lang="en-US" dirty="0"/>
              <a:t>Multi-Class Cross-Entropy Loss</a:t>
            </a:r>
          </a:p>
          <a:p>
            <a:pPr lvl="1"/>
            <a:r>
              <a:rPr lang="en-US" dirty="0"/>
              <a:t>Sparse Multiclass Cross-Entropy Loss</a:t>
            </a:r>
          </a:p>
          <a:p>
            <a:pPr lvl="1"/>
            <a:r>
              <a:rPr lang="en-US" dirty="0" err="1"/>
              <a:t>Kullback</a:t>
            </a:r>
            <a:r>
              <a:rPr lang="en-US" dirty="0"/>
              <a:t> </a:t>
            </a:r>
            <a:r>
              <a:rPr lang="en-US" dirty="0" err="1"/>
              <a:t>Leibler</a:t>
            </a:r>
            <a:r>
              <a:rPr lang="en-US" dirty="0"/>
              <a:t> Divergence Loss</a:t>
            </a:r>
          </a:p>
        </p:txBody>
      </p:sp>
    </p:spTree>
    <p:extLst>
      <p:ext uri="{BB962C8B-B14F-4D97-AF65-F5344CB8AC3E}">
        <p14:creationId xmlns:p14="http://schemas.microsoft.com/office/powerpoint/2010/main" val="1791999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pic>
        <p:nvPicPr>
          <p:cNvPr id="4098" name="Picture 2" descr="Deep Learning: Which Loss and Activation Functions should I use? | by  Stacey Ronaghan | Towards Data Science">
            <a:extLst>
              <a:ext uri="{FF2B5EF4-FFF2-40B4-BE49-F238E27FC236}">
                <a16:creationId xmlns:a16="http://schemas.microsoft.com/office/drawing/2014/main" id="{1AF1D8C4-68AA-6B40-9FCA-50BDFA8B85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561266"/>
            <a:ext cx="7886700" cy="2020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3740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Types of LOSS FUNCTION</a:t>
            </a:r>
          </a:p>
        </p:txBody>
      </p:sp>
      <p:pic>
        <p:nvPicPr>
          <p:cNvPr id="4" name="Picture 3" descr="Text&#10;&#10;Description automatically generated">
            <a:extLst>
              <a:ext uri="{FF2B5EF4-FFF2-40B4-BE49-F238E27FC236}">
                <a16:creationId xmlns:a16="http://schemas.microsoft.com/office/drawing/2014/main" id="{E2A8364B-6227-814E-9F78-2086A1A5201B}"/>
              </a:ext>
            </a:extLst>
          </p:cNvPr>
          <p:cNvPicPr>
            <a:picLocks noChangeAspect="1"/>
          </p:cNvPicPr>
          <p:nvPr/>
        </p:nvPicPr>
        <p:blipFill>
          <a:blip r:embed="rId3"/>
          <a:stretch>
            <a:fillRect/>
          </a:stretch>
        </p:blipFill>
        <p:spPr>
          <a:xfrm>
            <a:off x="535134" y="3453395"/>
            <a:ext cx="5003223" cy="1353331"/>
          </a:xfrm>
          <a:prstGeom prst="rect">
            <a:avLst/>
          </a:prstGeom>
        </p:spPr>
      </p:pic>
      <p:pic>
        <p:nvPicPr>
          <p:cNvPr id="6" name="Picture 5" descr="A picture containing text, clock&#10;&#10;Description automatically generated">
            <a:extLst>
              <a:ext uri="{FF2B5EF4-FFF2-40B4-BE49-F238E27FC236}">
                <a16:creationId xmlns:a16="http://schemas.microsoft.com/office/drawing/2014/main" id="{9264FE44-1A4D-6641-A122-81C88F525F2F}"/>
              </a:ext>
            </a:extLst>
          </p:cNvPr>
          <p:cNvPicPr>
            <a:picLocks noChangeAspect="1"/>
          </p:cNvPicPr>
          <p:nvPr/>
        </p:nvPicPr>
        <p:blipFill>
          <a:blip r:embed="rId4"/>
          <a:stretch>
            <a:fillRect/>
          </a:stretch>
        </p:blipFill>
        <p:spPr>
          <a:xfrm>
            <a:off x="867641" y="1378382"/>
            <a:ext cx="4081318" cy="1193368"/>
          </a:xfrm>
          <a:prstGeom prst="rect">
            <a:avLst/>
          </a:prstGeom>
        </p:spPr>
      </p:pic>
      <p:sp>
        <p:nvSpPr>
          <p:cNvPr id="7" name="TextBox 6">
            <a:extLst>
              <a:ext uri="{FF2B5EF4-FFF2-40B4-BE49-F238E27FC236}">
                <a16:creationId xmlns:a16="http://schemas.microsoft.com/office/drawing/2014/main" id="{C8655447-FF64-7845-8AD9-9B572FA69422}"/>
              </a:ext>
            </a:extLst>
          </p:cNvPr>
          <p:cNvSpPr txBox="1"/>
          <p:nvPr/>
        </p:nvSpPr>
        <p:spPr>
          <a:xfrm>
            <a:off x="535134" y="2807064"/>
            <a:ext cx="7886699" cy="646331"/>
          </a:xfrm>
          <a:prstGeom prst="rect">
            <a:avLst/>
          </a:prstGeom>
          <a:noFill/>
        </p:spPr>
        <p:txBody>
          <a:bodyPr wrap="square" rtlCol="0">
            <a:spAutoFit/>
          </a:bodyPr>
          <a:lstStyle/>
          <a:p>
            <a:r>
              <a:rPr lang="en-US" dirty="0"/>
              <a:t>Cross-entropy for a binary or two class prediction problem is actually calculated as the average cross entropy across all examples.</a:t>
            </a:r>
          </a:p>
        </p:txBody>
      </p:sp>
    </p:spTree>
    <p:extLst>
      <p:ext uri="{BB962C8B-B14F-4D97-AF65-F5344CB8AC3E}">
        <p14:creationId xmlns:p14="http://schemas.microsoft.com/office/powerpoint/2010/main" val="2951623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pic>
        <p:nvPicPr>
          <p:cNvPr id="1028" name="Picture 4" descr="Cost, Activation, Loss Function|| Neural Network|| Deep Learning. What are  these? | by Mohammed Zeeshan Mulla | Medium">
            <a:extLst>
              <a:ext uri="{FF2B5EF4-FFF2-40B4-BE49-F238E27FC236}">
                <a16:creationId xmlns:a16="http://schemas.microsoft.com/office/drawing/2014/main" id="{D3BF34C0-92D8-F445-8D78-888B1A7AC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 y="1268016"/>
            <a:ext cx="6828976" cy="2971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6284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pic>
        <p:nvPicPr>
          <p:cNvPr id="3074" name="Picture 2">
            <a:extLst>
              <a:ext uri="{FF2B5EF4-FFF2-40B4-BE49-F238E27FC236}">
                <a16:creationId xmlns:a16="http://schemas.microsoft.com/office/drawing/2014/main" id="{A5B3A3BE-94CB-2F49-B082-B0F961382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798" y="1268016"/>
            <a:ext cx="4463155" cy="3226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371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Neural networks are trained using a cost function, which is an equation used to measure the error contained in a network’s prediction.</a:t>
            </a:r>
          </a:p>
          <a:p>
            <a:pPr fontAlgn="base"/>
            <a:r>
              <a:rPr lang="en-US" dirty="0"/>
              <a:t>The formula for a deep learning cost function (of which there are many – this is just </a:t>
            </a:r>
            <a:r>
              <a:rPr lang="en-US" i="1" dirty="0"/>
              <a:t>one</a:t>
            </a:r>
            <a:r>
              <a:rPr lang="en-US" dirty="0"/>
              <a:t> example) is below:</a:t>
            </a:r>
          </a:p>
        </p:txBody>
      </p:sp>
      <p:pic>
        <p:nvPicPr>
          <p:cNvPr id="79874" name="Picture 2" descr="Cost function equation">
            <a:extLst>
              <a:ext uri="{FF2B5EF4-FFF2-40B4-BE49-F238E27FC236}">
                <a16:creationId xmlns:a16="http://schemas.microsoft.com/office/drawing/2014/main" id="{34FB844A-4B65-F34E-A258-BB174E98F9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382" y="3478061"/>
            <a:ext cx="3479800" cy="1154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0304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Cost functions for Regression problems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Mean Error (ME)</a:t>
            </a:r>
          </a:p>
          <a:p>
            <a:r>
              <a:rPr lang="en-US" dirty="0"/>
              <a:t>Mean Squared Error (MSE)</a:t>
            </a:r>
          </a:p>
          <a:p>
            <a:r>
              <a:rPr lang="en-US" dirty="0"/>
              <a:t>Mean Absolute Error (MAE)</a:t>
            </a:r>
          </a:p>
          <a:p>
            <a:r>
              <a:rPr lang="en-US" dirty="0"/>
              <a:t>Root Mean Squared Error (RMSE)</a:t>
            </a:r>
          </a:p>
          <a:p>
            <a:r>
              <a:rPr lang="en-US" dirty="0"/>
              <a:t>Categorical Cross Entropy Cost Function.</a:t>
            </a:r>
          </a:p>
          <a:p>
            <a:r>
              <a:rPr lang="en-US" dirty="0"/>
              <a:t>Binary Cross Entropy Cost Function.</a:t>
            </a:r>
          </a:p>
          <a:p>
            <a:pPr marL="0" indent="0">
              <a:buNone/>
            </a:pPr>
            <a:br>
              <a:rPr lang="en-US" dirty="0"/>
            </a:br>
            <a:endParaRPr lang="en-US" dirty="0"/>
          </a:p>
        </p:txBody>
      </p:sp>
    </p:spTree>
    <p:extLst>
      <p:ext uri="{BB962C8B-B14F-4D97-AF65-F5344CB8AC3E}">
        <p14:creationId xmlns:p14="http://schemas.microsoft.com/office/powerpoint/2010/main" val="3911992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a:bodyPr>
          <a:lstStyle/>
          <a:p>
            <a:r>
              <a:rPr lang="en-US" dirty="0"/>
              <a:t>Cost functions for Regression problems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Mean Error (ME)</a:t>
            </a:r>
          </a:p>
          <a:p>
            <a:r>
              <a:rPr lang="en-US" dirty="0"/>
              <a:t>Mean Squared Error (MSE)</a:t>
            </a:r>
          </a:p>
          <a:p>
            <a:r>
              <a:rPr lang="en-US" dirty="0"/>
              <a:t>Mean Absolute Error (MAE)</a:t>
            </a:r>
          </a:p>
          <a:p>
            <a:r>
              <a:rPr lang="en-US" dirty="0"/>
              <a:t>Root Mean Squared Error (RMSE)</a:t>
            </a:r>
          </a:p>
          <a:p>
            <a:r>
              <a:rPr lang="en-US" dirty="0"/>
              <a:t>Categorical Cross Entropy Cost Function.</a:t>
            </a:r>
          </a:p>
          <a:p>
            <a:r>
              <a:rPr lang="en-US" dirty="0"/>
              <a:t>Binary Cross Entropy Cost Function.</a:t>
            </a:r>
          </a:p>
          <a:p>
            <a:pPr marL="0" indent="0">
              <a:buNone/>
            </a:pPr>
            <a:br>
              <a:rPr lang="en-US" dirty="0"/>
            </a:br>
            <a:endParaRPr lang="en-US" dirty="0"/>
          </a:p>
        </p:txBody>
      </p:sp>
      <p:pic>
        <p:nvPicPr>
          <p:cNvPr id="9218" name="Picture 2">
            <a:extLst>
              <a:ext uri="{FF2B5EF4-FFF2-40B4-BE49-F238E27FC236}">
                <a16:creationId xmlns:a16="http://schemas.microsoft.com/office/drawing/2014/main" id="{743D70C0-2588-E14A-9D4F-DABD851260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2877" y="1268016"/>
            <a:ext cx="3051300" cy="106795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EB4BEB25-B102-5049-903E-C1061149F0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7847" y="2571750"/>
            <a:ext cx="2797503" cy="97912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6787225B-F6BA-4044-8484-E2D61F99D9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014" y="3665970"/>
            <a:ext cx="3195653" cy="1067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8475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normAutofit fontScale="90000"/>
          </a:bodyPr>
          <a:lstStyle/>
          <a:p>
            <a:r>
              <a:rPr lang="en-US" dirty="0"/>
              <a:t>Training A Neural Network Using A Cost Function</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After an initial neural network is created and its cost function is imputed, changes are made to the neural network to see if they reduce the value of the cost function.</a:t>
            </a:r>
          </a:p>
          <a:p>
            <a:pPr fontAlgn="base"/>
            <a:r>
              <a:rPr lang="en-US" dirty="0"/>
              <a:t>More specifically, the actual component of the neural network that is modified is the weights of each neuron at its synapse that communicate to the next layer of the network.</a:t>
            </a:r>
          </a:p>
          <a:p>
            <a:pPr fontAlgn="base"/>
            <a:r>
              <a:rPr lang="en-US" dirty="0"/>
              <a:t>The mechanism through which the weights are modified to move the neural network to weights with less error is called gradient descent.</a:t>
            </a:r>
          </a:p>
        </p:txBody>
      </p:sp>
    </p:spTree>
    <p:extLst>
      <p:ext uri="{BB962C8B-B14F-4D97-AF65-F5344CB8AC3E}">
        <p14:creationId xmlns:p14="http://schemas.microsoft.com/office/powerpoint/2010/main" val="2901542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a:spcBef>
                <a:spcPct val="20000"/>
              </a:spcBef>
              <a:buFontTx/>
              <a:buChar char="•"/>
            </a:pPr>
            <a:r>
              <a:rPr lang="en-US" sz="2400" dirty="0"/>
              <a:t>Artificial Neural Network (ANN) </a:t>
            </a:r>
            <a:r>
              <a:rPr lang="en-US" altLang="zh-CN" sz="2400" dirty="0">
                <a:ea typeface="SimSun" panose="02010600030101010101" pitchFamily="2" charset="-122"/>
              </a:rPr>
              <a:t>consists of a large number of simple processing elements called neurons, units, cells or nodes. </a:t>
            </a:r>
          </a:p>
          <a:p>
            <a:pPr>
              <a:spcBef>
                <a:spcPct val="20000"/>
              </a:spcBef>
              <a:buFontTx/>
              <a:buChar char="•"/>
            </a:pPr>
            <a:r>
              <a:rPr lang="en-US" altLang="zh-CN" sz="2400" dirty="0">
                <a:ea typeface="SimSun" panose="02010600030101010101" pitchFamily="2" charset="-122"/>
              </a:rPr>
              <a:t>Each neuron is connected to other neurons by means of directed communication links, each with associated weight. </a:t>
            </a:r>
          </a:p>
          <a:p>
            <a:pPr>
              <a:spcBef>
                <a:spcPct val="20000"/>
              </a:spcBef>
              <a:buFontTx/>
              <a:buChar char="•"/>
            </a:pPr>
            <a:r>
              <a:rPr lang="en-US" altLang="zh-CN" sz="2400" dirty="0">
                <a:ea typeface="SimSun" panose="02010600030101010101" pitchFamily="2" charset="-122"/>
              </a:rPr>
              <a:t>The weight represent information being used by the net to solve a problem. </a:t>
            </a:r>
          </a:p>
          <a:p>
            <a:endParaRPr lang="en-US" dirty="0"/>
          </a:p>
          <a:p>
            <a:endParaRPr lang="en-US" dirty="0"/>
          </a:p>
        </p:txBody>
      </p:sp>
    </p:spTree>
    <p:extLst>
      <p:ext uri="{BB962C8B-B14F-4D97-AF65-F5344CB8AC3E}">
        <p14:creationId xmlns:p14="http://schemas.microsoft.com/office/powerpoint/2010/main" val="1559379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ANN training</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pPr fontAlgn="base"/>
            <a:r>
              <a:rPr lang="en-US" dirty="0"/>
              <a:t>The process of training neural networks looks like this:</a:t>
            </a:r>
          </a:p>
          <a:p>
            <a:pPr lvl="1" fontAlgn="base"/>
            <a:r>
              <a:rPr lang="en-US" dirty="0"/>
              <a:t>Initial weights for the input values of each neuron are assigned</a:t>
            </a:r>
          </a:p>
          <a:p>
            <a:pPr lvl="1" fontAlgn="base"/>
            <a:r>
              <a:rPr lang="en-US" dirty="0"/>
              <a:t>Predictions are calculated using these initial values</a:t>
            </a:r>
          </a:p>
          <a:p>
            <a:pPr lvl="1" fontAlgn="base"/>
            <a:r>
              <a:rPr lang="en-US" dirty="0"/>
              <a:t>The predictions are fed into a cost function to measure the error of the neural network</a:t>
            </a:r>
          </a:p>
          <a:p>
            <a:pPr lvl="1" fontAlgn="base"/>
            <a:r>
              <a:rPr lang="en-US" dirty="0"/>
              <a:t>A gradient descent algorithm changes the weights for each neuron’s input values</a:t>
            </a:r>
          </a:p>
          <a:p>
            <a:pPr lvl="1" fontAlgn="base"/>
            <a:r>
              <a:rPr lang="en-US" dirty="0"/>
              <a:t>This process is continued until the weights stop changing (or until the amount of their change at each iteration falls below a specified threshold)</a:t>
            </a:r>
          </a:p>
          <a:p>
            <a:pPr marL="0" indent="0" fontAlgn="base">
              <a:buNone/>
            </a:pPr>
            <a:endParaRPr lang="en-US" dirty="0"/>
          </a:p>
        </p:txBody>
      </p:sp>
    </p:spTree>
    <p:extLst>
      <p:ext uri="{BB962C8B-B14F-4D97-AF65-F5344CB8AC3E}">
        <p14:creationId xmlns:p14="http://schemas.microsoft.com/office/powerpoint/2010/main" val="2574135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endParaRPr lang="en-US" dirty="0"/>
          </a:p>
          <a:p>
            <a:endParaRPr lang="en-US" dirty="0"/>
          </a:p>
        </p:txBody>
      </p:sp>
      <p:pic>
        <p:nvPicPr>
          <p:cNvPr id="57346" name="Picture 2" descr="What is Neural Network: Overview, Applications, and Advantages">
            <a:extLst>
              <a:ext uri="{FF2B5EF4-FFF2-40B4-BE49-F238E27FC236}">
                <a16:creationId xmlns:a16="http://schemas.microsoft.com/office/drawing/2014/main" id="{487B281D-4012-AE43-BAFA-5EF66D985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663" y="1369219"/>
            <a:ext cx="5885295" cy="2903111"/>
          </a:xfrm>
          <a:prstGeom prst="rect">
            <a:avLst/>
          </a:prstGeom>
          <a:noFill/>
          <a:extLst>
            <a:ext uri="{909E8E84-426E-40DD-AFC4-6F175D3DCCD1}">
              <a14:hiddenFill xmlns:a14="http://schemas.microsoft.com/office/drawing/2010/main">
                <a:solidFill>
                  <a:srgbClr val="FFFFFF"/>
                </a:solidFill>
              </a14:hiddenFill>
            </a:ext>
          </a:extLst>
        </p:spPr>
      </p:pic>
      <p:pic>
        <p:nvPicPr>
          <p:cNvPr id="59394" name="Picture 2" descr="What Is The Relation Between Artificial And Biological Neuron? | by Saurabh  Mhatre | Towards Data Science">
            <a:extLst>
              <a:ext uri="{FF2B5EF4-FFF2-40B4-BE49-F238E27FC236}">
                <a16:creationId xmlns:a16="http://schemas.microsoft.com/office/drawing/2014/main" id="{737C57B8-C8DD-EB4D-920A-226A85CB35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8309" y="679911"/>
            <a:ext cx="2417041" cy="1176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98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Artificial 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Each neuron has an internal state, called its activation or activity level, which is a function of the inputs it has received. Typically, a neuron sends its activation as a signal to several other neurons.</a:t>
            </a:r>
          </a:p>
          <a:p>
            <a:r>
              <a:rPr lang="en-US" dirty="0"/>
              <a:t>It is important to note that a neuron can send only one signal at a time, although that signal is broadcast to several other neurons.</a:t>
            </a:r>
          </a:p>
          <a:p>
            <a:endParaRPr lang="en-US" dirty="0"/>
          </a:p>
          <a:p>
            <a:endParaRPr lang="en-US" dirty="0"/>
          </a:p>
        </p:txBody>
      </p:sp>
    </p:spTree>
    <p:extLst>
      <p:ext uri="{BB962C8B-B14F-4D97-AF65-F5344CB8AC3E}">
        <p14:creationId xmlns:p14="http://schemas.microsoft.com/office/powerpoint/2010/main" val="570252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5B7B1-307E-E24B-8889-9BD7AB9198C5}"/>
              </a:ext>
            </a:extLst>
          </p:cNvPr>
          <p:cNvSpPr>
            <a:spLocks noGrp="1"/>
          </p:cNvSpPr>
          <p:nvPr>
            <p:ph type="title"/>
          </p:nvPr>
        </p:nvSpPr>
        <p:spPr/>
        <p:txBody>
          <a:bodyPr/>
          <a:lstStyle/>
          <a:p>
            <a:r>
              <a:rPr lang="en-US" dirty="0"/>
              <a:t>Neural networks</a:t>
            </a:r>
          </a:p>
        </p:txBody>
      </p:sp>
      <p:sp>
        <p:nvSpPr>
          <p:cNvPr id="3" name="Content Placeholder 2">
            <a:extLst>
              <a:ext uri="{FF2B5EF4-FFF2-40B4-BE49-F238E27FC236}">
                <a16:creationId xmlns:a16="http://schemas.microsoft.com/office/drawing/2014/main" id="{BAD778E4-D696-B345-8730-0696F2D8F035}"/>
              </a:ext>
            </a:extLst>
          </p:cNvPr>
          <p:cNvSpPr>
            <a:spLocks noGrp="1"/>
          </p:cNvSpPr>
          <p:nvPr>
            <p:ph idx="1"/>
          </p:nvPr>
        </p:nvSpPr>
        <p:spPr/>
        <p:txBody>
          <a:bodyPr>
            <a:normAutofit/>
          </a:bodyPr>
          <a:lstStyle/>
          <a:p>
            <a:r>
              <a:rPr lang="en-US" dirty="0"/>
              <a:t>ANN is an information processing system that has certain performance characteristics in common with biological nets.</a:t>
            </a:r>
          </a:p>
          <a:p>
            <a:r>
              <a:rPr lang="en-US" dirty="0"/>
              <a:t>Several key features of the processing elements of ANN are suggested by the properties of biological neurons:</a:t>
            </a:r>
          </a:p>
          <a:p>
            <a:pPr lvl="1"/>
            <a:r>
              <a:rPr lang="en-US" dirty="0"/>
              <a:t>The processing element receives many signals.</a:t>
            </a:r>
          </a:p>
          <a:p>
            <a:pPr lvl="1"/>
            <a:r>
              <a:rPr lang="en-US" dirty="0"/>
              <a:t>Signals may be modified by a weight at the receiving synapse.</a:t>
            </a:r>
          </a:p>
          <a:p>
            <a:pPr lvl="1"/>
            <a:r>
              <a:rPr lang="en-US" dirty="0"/>
              <a:t>The processing element sums the weighted inputs.</a:t>
            </a:r>
          </a:p>
          <a:p>
            <a:pPr lvl="1"/>
            <a:r>
              <a:rPr lang="en-US" dirty="0"/>
              <a:t>Under appropriate circumstances (sufficient input), the neuron transmits a single output.</a:t>
            </a:r>
          </a:p>
          <a:p>
            <a:pPr lvl="1"/>
            <a:r>
              <a:rPr lang="en-US" dirty="0"/>
              <a:t>The output from a particular neuron may go to many other neurons.</a:t>
            </a:r>
          </a:p>
          <a:p>
            <a:endParaRPr lang="en-US" dirty="0"/>
          </a:p>
          <a:p>
            <a:endParaRPr lang="en-US" dirty="0"/>
          </a:p>
        </p:txBody>
      </p:sp>
    </p:spTree>
    <p:extLst>
      <p:ext uri="{BB962C8B-B14F-4D97-AF65-F5344CB8AC3E}">
        <p14:creationId xmlns:p14="http://schemas.microsoft.com/office/powerpoint/2010/main" val="3206607944"/>
      </p:ext>
    </p:extLst>
  </p:cSld>
  <p:clrMapOvr>
    <a:masterClrMapping/>
  </p:clrMapOvr>
</p:sld>
</file>

<file path=ppt/theme/theme1.xml><?xml version="1.0" encoding="utf-8"?>
<a:theme xmlns:a="http://schemas.openxmlformats.org/drawingml/2006/main" name="PPT2_16to9">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PPT2_16to9</Template>
  <TotalTime>12235</TotalTime>
  <Words>3430</Words>
  <Application>Microsoft Macintosh PowerPoint</Application>
  <PresentationFormat>On-screen Show (16:9)</PresentationFormat>
  <Paragraphs>303</Paragraphs>
  <Slides>60</Slides>
  <Notes>59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60</vt:i4>
      </vt:variant>
    </vt:vector>
  </HeadingPairs>
  <TitlesOfParts>
    <vt:vector size="64" baseType="lpstr">
      <vt:lpstr>Arial</vt:lpstr>
      <vt:lpstr>Calibri</vt:lpstr>
      <vt:lpstr>Calibri Light</vt:lpstr>
      <vt:lpstr>PPT2_16to9</vt:lpstr>
      <vt:lpstr>CYBR 7240 Cyber Analytics &amp; Intelligence</vt:lpstr>
      <vt:lpstr>Neural networks</vt:lpstr>
      <vt:lpstr>Biological Neuron</vt:lpstr>
      <vt:lpstr>Biological Neuron</vt:lpstr>
      <vt:lpstr>Neuron in Biology</vt:lpstr>
      <vt:lpstr>Artificial Neural Networks</vt:lpstr>
      <vt:lpstr>Artificial Neural Networks</vt:lpstr>
      <vt:lpstr>Artificial Neural Networks</vt:lpstr>
      <vt:lpstr>Neural networks</vt:lpstr>
      <vt:lpstr>Artificial Neural Networks</vt:lpstr>
      <vt:lpstr>Artificial Neural Networks</vt:lpstr>
      <vt:lpstr>Artificial Neural Networks</vt:lpstr>
      <vt:lpstr>Artificial Neural Networks</vt:lpstr>
      <vt:lpstr>Artificial Neural Networks</vt:lpstr>
      <vt:lpstr>Artificial Neural Networks</vt:lpstr>
      <vt:lpstr>Artificial Neural Networks</vt:lpstr>
      <vt:lpstr>Most Basic Form of a Neural Network</vt:lpstr>
      <vt:lpstr>Activation Functions</vt:lpstr>
      <vt:lpstr>Artificial Neural Networks</vt:lpstr>
      <vt:lpstr>Artificial Neural Networks</vt:lpstr>
      <vt:lpstr>ANN &amp; DNN</vt:lpstr>
      <vt:lpstr>ANN &amp; DNN</vt:lpstr>
      <vt:lpstr>ANN</vt:lpstr>
      <vt:lpstr>ANN</vt:lpstr>
      <vt:lpstr>Activation Functions</vt:lpstr>
      <vt:lpstr>Activation Functions</vt:lpstr>
      <vt:lpstr>Activation Functions</vt:lpstr>
      <vt:lpstr>Activation Functions</vt:lpstr>
      <vt:lpstr>Threshold Functions</vt:lpstr>
      <vt:lpstr>Threshold Functions</vt:lpstr>
      <vt:lpstr>Threshold Functions</vt:lpstr>
      <vt:lpstr>Activation Functions</vt:lpstr>
      <vt:lpstr>Non-Linear Activation Functions</vt:lpstr>
      <vt:lpstr>Activation Functions</vt:lpstr>
      <vt:lpstr>Activation Functions</vt:lpstr>
      <vt:lpstr>The Sigmoid Function</vt:lpstr>
      <vt:lpstr>Sigmoid Function</vt:lpstr>
      <vt:lpstr>Sigmoid Function (LR &amp; ANN)</vt:lpstr>
      <vt:lpstr>Sigmoid Function</vt:lpstr>
      <vt:lpstr>The Rectifier Function</vt:lpstr>
      <vt:lpstr>Rectifier Function</vt:lpstr>
      <vt:lpstr>Rectifier Function</vt:lpstr>
      <vt:lpstr>Hyperbolic Tangent Function</vt:lpstr>
      <vt:lpstr>Hyperbolic Tangent Function</vt:lpstr>
      <vt:lpstr>Hyperbolic Tangent Function</vt:lpstr>
      <vt:lpstr>Activation Function</vt:lpstr>
      <vt:lpstr>Activation Functions</vt:lpstr>
      <vt:lpstr>LOSS FUNCTION</vt:lpstr>
      <vt:lpstr>LOSS FUNCTION</vt:lpstr>
      <vt:lpstr>Types of LOSS FUNCTION</vt:lpstr>
      <vt:lpstr>Types of LOSS FUNCTION</vt:lpstr>
      <vt:lpstr>Types of LOSS FUNCTION</vt:lpstr>
      <vt:lpstr>Types of LOSS FUNCTION</vt:lpstr>
      <vt:lpstr>Training A Neural Network Using A Cost Function</vt:lpstr>
      <vt:lpstr>Training A Neural Network Using A Cost Function</vt:lpstr>
      <vt:lpstr>Training A Neural Network Using A Cost Function</vt:lpstr>
      <vt:lpstr>Cost functions for Regression problems</vt:lpstr>
      <vt:lpstr>Cost functions for Regression problems</vt:lpstr>
      <vt:lpstr>Training A Neural Network Using A Cost Function</vt:lpstr>
      <vt:lpstr>ANN training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Seyedamin Pouriyeh</cp:lastModifiedBy>
  <cp:revision>129</cp:revision>
  <dcterms:created xsi:type="dcterms:W3CDTF">2019-02-15T21:19:03Z</dcterms:created>
  <dcterms:modified xsi:type="dcterms:W3CDTF">2021-04-17T17:54:37Z</dcterms:modified>
</cp:coreProperties>
</file>