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48"/>
  </p:notesMasterIdLst>
  <p:sldIdLst>
    <p:sldId id="256" r:id="rId2"/>
    <p:sldId id="406" r:id="rId3"/>
    <p:sldId id="407" r:id="rId4"/>
    <p:sldId id="419" r:id="rId5"/>
    <p:sldId id="420" r:id="rId6"/>
    <p:sldId id="421" r:id="rId7"/>
    <p:sldId id="422" r:id="rId8"/>
    <p:sldId id="418" r:id="rId9"/>
    <p:sldId id="423" r:id="rId10"/>
    <p:sldId id="424" r:id="rId11"/>
    <p:sldId id="425" r:id="rId12"/>
    <p:sldId id="426" r:id="rId13"/>
    <p:sldId id="427" r:id="rId14"/>
    <p:sldId id="428" r:id="rId15"/>
    <p:sldId id="260" r:id="rId16"/>
    <p:sldId id="429" r:id="rId17"/>
    <p:sldId id="430" r:id="rId18"/>
    <p:sldId id="431" r:id="rId19"/>
    <p:sldId id="432" r:id="rId20"/>
    <p:sldId id="433" r:id="rId21"/>
    <p:sldId id="434" r:id="rId22"/>
    <p:sldId id="435" r:id="rId23"/>
    <p:sldId id="327" r:id="rId24"/>
    <p:sldId id="436" r:id="rId25"/>
    <p:sldId id="437" r:id="rId26"/>
    <p:sldId id="438" r:id="rId27"/>
    <p:sldId id="403" r:id="rId28"/>
    <p:sldId id="439" r:id="rId29"/>
    <p:sldId id="440" r:id="rId30"/>
    <p:sldId id="441" r:id="rId31"/>
    <p:sldId id="442" r:id="rId32"/>
    <p:sldId id="443" r:id="rId33"/>
    <p:sldId id="444" r:id="rId34"/>
    <p:sldId id="408" r:id="rId35"/>
    <p:sldId id="259" r:id="rId36"/>
    <p:sldId id="409" r:id="rId37"/>
    <p:sldId id="270" r:id="rId38"/>
    <p:sldId id="410" r:id="rId39"/>
    <p:sldId id="411" r:id="rId40"/>
    <p:sldId id="412" r:id="rId41"/>
    <p:sldId id="413" r:id="rId42"/>
    <p:sldId id="414" r:id="rId43"/>
    <p:sldId id="415" r:id="rId44"/>
    <p:sldId id="416" r:id="rId45"/>
    <p:sldId id="417" r:id="rId46"/>
    <p:sldId id="268" r:id="rId4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84"/>
    <p:restoredTop sz="94694"/>
  </p:normalViewPr>
  <p:slideViewPr>
    <p:cSldViewPr snapToGrid="0" snapToObjects="1">
      <p:cViewPr varScale="1">
        <p:scale>
          <a:sx n="161" d="100"/>
          <a:sy n="161" d="100"/>
        </p:scale>
        <p:origin x="952"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F341D8-9536-8141-92CB-5421D525FB19}" type="datetimeFigureOut">
              <a:rPr lang="en-US" smtClean="0"/>
              <a:t>8/13/23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C775A5-3B14-8449-84DC-A2B97C7C292B}" type="slidenum">
              <a:rPr lang="en-US" smtClean="0"/>
              <a:t>‹#›</a:t>
            </a:fld>
            <a:endParaRPr lang="en-US"/>
          </a:p>
        </p:txBody>
      </p:sp>
    </p:spTree>
    <p:extLst>
      <p:ext uri="{BB962C8B-B14F-4D97-AF65-F5344CB8AC3E}">
        <p14:creationId xmlns:p14="http://schemas.microsoft.com/office/powerpoint/2010/main" val="4093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a:t>
            </a:fld>
            <a:endParaRPr lang="en-US"/>
          </a:p>
        </p:txBody>
      </p:sp>
    </p:spTree>
    <p:extLst>
      <p:ext uri="{BB962C8B-B14F-4D97-AF65-F5344CB8AC3E}">
        <p14:creationId xmlns:p14="http://schemas.microsoft.com/office/powerpoint/2010/main" val="37682847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13</a:t>
            </a:fld>
            <a:endParaRPr lang="en-US"/>
          </a:p>
        </p:txBody>
      </p:sp>
    </p:spTree>
    <p:extLst>
      <p:ext uri="{BB962C8B-B14F-4D97-AF65-F5344CB8AC3E}">
        <p14:creationId xmlns:p14="http://schemas.microsoft.com/office/powerpoint/2010/main" val="4054527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14</a:t>
            </a:fld>
            <a:endParaRPr lang="en-US"/>
          </a:p>
        </p:txBody>
      </p:sp>
    </p:spTree>
    <p:extLst>
      <p:ext uri="{BB962C8B-B14F-4D97-AF65-F5344CB8AC3E}">
        <p14:creationId xmlns:p14="http://schemas.microsoft.com/office/powerpoint/2010/main" val="35678655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17</a:t>
            </a:fld>
            <a:endParaRPr lang="en-US"/>
          </a:p>
        </p:txBody>
      </p:sp>
    </p:spTree>
    <p:extLst>
      <p:ext uri="{BB962C8B-B14F-4D97-AF65-F5344CB8AC3E}">
        <p14:creationId xmlns:p14="http://schemas.microsoft.com/office/powerpoint/2010/main" val="28049117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18</a:t>
            </a:fld>
            <a:endParaRPr lang="en-US"/>
          </a:p>
        </p:txBody>
      </p:sp>
    </p:spTree>
    <p:extLst>
      <p:ext uri="{BB962C8B-B14F-4D97-AF65-F5344CB8AC3E}">
        <p14:creationId xmlns:p14="http://schemas.microsoft.com/office/powerpoint/2010/main" val="16225819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19</a:t>
            </a:fld>
            <a:endParaRPr lang="en-US"/>
          </a:p>
        </p:txBody>
      </p:sp>
    </p:spTree>
    <p:extLst>
      <p:ext uri="{BB962C8B-B14F-4D97-AF65-F5344CB8AC3E}">
        <p14:creationId xmlns:p14="http://schemas.microsoft.com/office/powerpoint/2010/main" val="28277059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20</a:t>
            </a:fld>
            <a:endParaRPr lang="en-US"/>
          </a:p>
        </p:txBody>
      </p:sp>
    </p:spTree>
    <p:extLst>
      <p:ext uri="{BB962C8B-B14F-4D97-AF65-F5344CB8AC3E}">
        <p14:creationId xmlns:p14="http://schemas.microsoft.com/office/powerpoint/2010/main" val="41259532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21</a:t>
            </a:fld>
            <a:endParaRPr lang="en-US"/>
          </a:p>
        </p:txBody>
      </p:sp>
    </p:spTree>
    <p:extLst>
      <p:ext uri="{BB962C8B-B14F-4D97-AF65-F5344CB8AC3E}">
        <p14:creationId xmlns:p14="http://schemas.microsoft.com/office/powerpoint/2010/main" val="408682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22</a:t>
            </a:fld>
            <a:endParaRPr lang="en-US"/>
          </a:p>
        </p:txBody>
      </p:sp>
    </p:spTree>
    <p:extLst>
      <p:ext uri="{BB962C8B-B14F-4D97-AF65-F5344CB8AC3E}">
        <p14:creationId xmlns:p14="http://schemas.microsoft.com/office/powerpoint/2010/main" val="15238725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25</a:t>
            </a:fld>
            <a:endParaRPr lang="en-US"/>
          </a:p>
        </p:txBody>
      </p:sp>
    </p:spTree>
    <p:extLst>
      <p:ext uri="{BB962C8B-B14F-4D97-AF65-F5344CB8AC3E}">
        <p14:creationId xmlns:p14="http://schemas.microsoft.com/office/powerpoint/2010/main" val="34064972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E21A57-CF4E-4DA2-85F1-449C2AE6CEAD}" type="slidenum">
              <a:rPr lang="en-US" smtClean="0"/>
              <a:t>26</a:t>
            </a:fld>
            <a:endParaRPr lang="en-US"/>
          </a:p>
        </p:txBody>
      </p:sp>
    </p:spTree>
    <p:extLst>
      <p:ext uri="{BB962C8B-B14F-4D97-AF65-F5344CB8AC3E}">
        <p14:creationId xmlns:p14="http://schemas.microsoft.com/office/powerpoint/2010/main" val="3893241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a:t>
            </a:fld>
            <a:endParaRPr lang="en-US"/>
          </a:p>
        </p:txBody>
      </p:sp>
    </p:spTree>
    <p:extLst>
      <p:ext uri="{BB962C8B-B14F-4D97-AF65-F5344CB8AC3E}">
        <p14:creationId xmlns:p14="http://schemas.microsoft.com/office/powerpoint/2010/main" val="28908880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E21A57-CF4E-4DA2-85F1-449C2AE6CEAD}" type="slidenum">
              <a:rPr lang="en-US" smtClean="0"/>
              <a:t>27</a:t>
            </a:fld>
            <a:endParaRPr lang="en-US"/>
          </a:p>
        </p:txBody>
      </p:sp>
    </p:spTree>
    <p:extLst>
      <p:ext uri="{BB962C8B-B14F-4D97-AF65-F5344CB8AC3E}">
        <p14:creationId xmlns:p14="http://schemas.microsoft.com/office/powerpoint/2010/main" val="40349262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a:extLst>
              <a:ext uri="{FF2B5EF4-FFF2-40B4-BE49-F238E27FC236}">
                <a16:creationId xmlns:a16="http://schemas.microsoft.com/office/drawing/2014/main" id="{B262F7B4-6E73-9B47-825D-2666A4D1AF0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a:extLst>
              <a:ext uri="{FF2B5EF4-FFF2-40B4-BE49-F238E27FC236}">
                <a16:creationId xmlns:a16="http://schemas.microsoft.com/office/drawing/2014/main" id="{193F263F-7AE7-9047-ACD7-513E9E26B7B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a16="http://schemas.microsoft.com/office/drawing/2014/main" id="{022E1FD4-2AB5-344B-818B-F63F1CF33C0C}"/>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5CAAD88-3E0A-8E42-AF93-E3975DB1006C}" type="slidenum">
              <a:rPr lang="en-US" altLang="en-US">
                <a:solidFill>
                  <a:srgbClr val="000000"/>
                </a:solidFill>
                <a:latin typeface="Calibri" panose="020F0502020204030204" pitchFamily="34" charset="0"/>
              </a:rPr>
              <a:pPr eaLnBrk="1" hangingPunct="1"/>
              <a:t>30</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23803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a:extLst>
              <a:ext uri="{FF2B5EF4-FFF2-40B4-BE49-F238E27FC236}">
                <a16:creationId xmlns:a16="http://schemas.microsoft.com/office/drawing/2014/main" id="{24959F18-C406-1444-A9AC-066F5CC0DC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a:extLst>
              <a:ext uri="{FF2B5EF4-FFF2-40B4-BE49-F238E27FC236}">
                <a16:creationId xmlns:a16="http://schemas.microsoft.com/office/drawing/2014/main" id="{A0E55925-EC47-4745-AFC4-5A06B3C15BA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a16="http://schemas.microsoft.com/office/drawing/2014/main" id="{3C68242E-CF88-2446-B133-118918A3903E}"/>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A6CB124-8808-534D-A8D6-31EB3F3FC7C1}" type="slidenum">
              <a:rPr lang="en-US" altLang="en-US">
                <a:solidFill>
                  <a:srgbClr val="000000"/>
                </a:solidFill>
                <a:latin typeface="Calibri" panose="020F0502020204030204" pitchFamily="34" charset="0"/>
              </a:rPr>
              <a:pPr eaLnBrk="1" hangingPunct="1"/>
              <a:t>31</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1276263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33</a:t>
            </a:fld>
            <a:endParaRPr lang="en-US"/>
          </a:p>
        </p:txBody>
      </p:sp>
    </p:spTree>
    <p:extLst>
      <p:ext uri="{BB962C8B-B14F-4D97-AF65-F5344CB8AC3E}">
        <p14:creationId xmlns:p14="http://schemas.microsoft.com/office/powerpoint/2010/main" val="3853702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34</a:t>
            </a:fld>
            <a:endParaRPr lang="en-US"/>
          </a:p>
        </p:txBody>
      </p:sp>
    </p:spTree>
    <p:extLst>
      <p:ext uri="{BB962C8B-B14F-4D97-AF65-F5344CB8AC3E}">
        <p14:creationId xmlns:p14="http://schemas.microsoft.com/office/powerpoint/2010/main" val="28337517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35</a:t>
            </a:fld>
            <a:endParaRPr lang="en-US"/>
          </a:p>
        </p:txBody>
      </p:sp>
    </p:spTree>
    <p:extLst>
      <p:ext uri="{BB962C8B-B14F-4D97-AF65-F5344CB8AC3E}">
        <p14:creationId xmlns:p14="http://schemas.microsoft.com/office/powerpoint/2010/main" val="1511573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36</a:t>
            </a:fld>
            <a:endParaRPr lang="en-US"/>
          </a:p>
        </p:txBody>
      </p:sp>
    </p:spTree>
    <p:extLst>
      <p:ext uri="{BB962C8B-B14F-4D97-AF65-F5344CB8AC3E}">
        <p14:creationId xmlns:p14="http://schemas.microsoft.com/office/powerpoint/2010/main" val="14398655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37</a:t>
            </a:fld>
            <a:endParaRPr lang="en-US"/>
          </a:p>
        </p:txBody>
      </p:sp>
    </p:spTree>
    <p:extLst>
      <p:ext uri="{BB962C8B-B14F-4D97-AF65-F5344CB8AC3E}">
        <p14:creationId xmlns:p14="http://schemas.microsoft.com/office/powerpoint/2010/main" val="2546429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38</a:t>
            </a:fld>
            <a:endParaRPr lang="en-US"/>
          </a:p>
        </p:txBody>
      </p:sp>
    </p:spTree>
    <p:extLst>
      <p:ext uri="{BB962C8B-B14F-4D97-AF65-F5344CB8AC3E}">
        <p14:creationId xmlns:p14="http://schemas.microsoft.com/office/powerpoint/2010/main" val="19409807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39</a:t>
            </a:fld>
            <a:endParaRPr lang="en-US"/>
          </a:p>
        </p:txBody>
      </p:sp>
    </p:spTree>
    <p:extLst>
      <p:ext uri="{BB962C8B-B14F-4D97-AF65-F5344CB8AC3E}">
        <p14:creationId xmlns:p14="http://schemas.microsoft.com/office/powerpoint/2010/main" val="25983468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a:t>
            </a:fld>
            <a:endParaRPr lang="en-US"/>
          </a:p>
        </p:txBody>
      </p:sp>
    </p:spTree>
    <p:extLst>
      <p:ext uri="{BB962C8B-B14F-4D97-AF65-F5344CB8AC3E}">
        <p14:creationId xmlns:p14="http://schemas.microsoft.com/office/powerpoint/2010/main" val="22117582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40</a:t>
            </a:fld>
            <a:endParaRPr lang="en-US"/>
          </a:p>
        </p:txBody>
      </p:sp>
    </p:spTree>
    <p:extLst>
      <p:ext uri="{BB962C8B-B14F-4D97-AF65-F5344CB8AC3E}">
        <p14:creationId xmlns:p14="http://schemas.microsoft.com/office/powerpoint/2010/main" val="19229949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41</a:t>
            </a:fld>
            <a:endParaRPr lang="en-US"/>
          </a:p>
        </p:txBody>
      </p:sp>
    </p:spTree>
    <p:extLst>
      <p:ext uri="{BB962C8B-B14F-4D97-AF65-F5344CB8AC3E}">
        <p14:creationId xmlns:p14="http://schemas.microsoft.com/office/powerpoint/2010/main" val="18120121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42</a:t>
            </a:fld>
            <a:endParaRPr lang="en-US"/>
          </a:p>
        </p:txBody>
      </p:sp>
    </p:spTree>
    <p:extLst>
      <p:ext uri="{BB962C8B-B14F-4D97-AF65-F5344CB8AC3E}">
        <p14:creationId xmlns:p14="http://schemas.microsoft.com/office/powerpoint/2010/main" val="42256858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43</a:t>
            </a:fld>
            <a:endParaRPr lang="en-US"/>
          </a:p>
        </p:txBody>
      </p:sp>
    </p:spTree>
    <p:extLst>
      <p:ext uri="{BB962C8B-B14F-4D97-AF65-F5344CB8AC3E}">
        <p14:creationId xmlns:p14="http://schemas.microsoft.com/office/powerpoint/2010/main" val="33119159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44</a:t>
            </a:fld>
            <a:endParaRPr lang="en-US"/>
          </a:p>
        </p:txBody>
      </p:sp>
    </p:spTree>
    <p:extLst>
      <p:ext uri="{BB962C8B-B14F-4D97-AF65-F5344CB8AC3E}">
        <p14:creationId xmlns:p14="http://schemas.microsoft.com/office/powerpoint/2010/main" val="15843474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45</a:t>
            </a:fld>
            <a:endParaRPr lang="en-US"/>
          </a:p>
        </p:txBody>
      </p:sp>
    </p:spTree>
    <p:extLst>
      <p:ext uri="{BB962C8B-B14F-4D97-AF65-F5344CB8AC3E}">
        <p14:creationId xmlns:p14="http://schemas.microsoft.com/office/powerpoint/2010/main" val="39869598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46</a:t>
            </a:fld>
            <a:endParaRPr lang="en-US"/>
          </a:p>
        </p:txBody>
      </p:sp>
    </p:spTree>
    <p:extLst>
      <p:ext uri="{BB962C8B-B14F-4D97-AF65-F5344CB8AC3E}">
        <p14:creationId xmlns:p14="http://schemas.microsoft.com/office/powerpoint/2010/main" val="10060564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a:t>
            </a:fld>
            <a:endParaRPr lang="en-US"/>
          </a:p>
        </p:txBody>
      </p:sp>
    </p:spTree>
    <p:extLst>
      <p:ext uri="{BB962C8B-B14F-4D97-AF65-F5344CB8AC3E}">
        <p14:creationId xmlns:p14="http://schemas.microsoft.com/office/powerpoint/2010/main" val="319686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6</a:t>
            </a:fld>
            <a:endParaRPr lang="en-US"/>
          </a:p>
        </p:txBody>
      </p:sp>
    </p:spTree>
    <p:extLst>
      <p:ext uri="{BB962C8B-B14F-4D97-AF65-F5344CB8AC3E}">
        <p14:creationId xmlns:p14="http://schemas.microsoft.com/office/powerpoint/2010/main" val="3461409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9</a:t>
            </a:fld>
            <a:endParaRPr lang="en-US"/>
          </a:p>
        </p:txBody>
      </p:sp>
    </p:spTree>
    <p:extLst>
      <p:ext uri="{BB962C8B-B14F-4D97-AF65-F5344CB8AC3E}">
        <p14:creationId xmlns:p14="http://schemas.microsoft.com/office/powerpoint/2010/main" val="2856907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10</a:t>
            </a:fld>
            <a:endParaRPr lang="en-US"/>
          </a:p>
        </p:txBody>
      </p:sp>
    </p:spTree>
    <p:extLst>
      <p:ext uri="{BB962C8B-B14F-4D97-AF65-F5344CB8AC3E}">
        <p14:creationId xmlns:p14="http://schemas.microsoft.com/office/powerpoint/2010/main" val="3857233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11</a:t>
            </a:fld>
            <a:endParaRPr lang="en-US"/>
          </a:p>
        </p:txBody>
      </p:sp>
    </p:spTree>
    <p:extLst>
      <p:ext uri="{BB962C8B-B14F-4D97-AF65-F5344CB8AC3E}">
        <p14:creationId xmlns:p14="http://schemas.microsoft.com/office/powerpoint/2010/main" val="2050274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12</a:t>
            </a:fld>
            <a:endParaRPr lang="en-US"/>
          </a:p>
        </p:txBody>
      </p:sp>
    </p:spTree>
    <p:extLst>
      <p:ext uri="{BB962C8B-B14F-4D97-AF65-F5344CB8AC3E}">
        <p14:creationId xmlns:p14="http://schemas.microsoft.com/office/powerpoint/2010/main" val="5421399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02989721-2E5E-A74E-BDA4-3350CBAAF42E}" type="datetimeFigureOut">
              <a:rPr lang="en-US" smtClean="0"/>
              <a:t>8/13/23</a:t>
            </a:fld>
            <a:endParaRPr lang="en-US"/>
          </a:p>
        </p:txBody>
      </p:sp>
      <p:sp>
        <p:nvSpPr>
          <p:cNvPr id="5" name="Footer Placeholder 4"/>
          <p:cNvSpPr>
            <a:spLocks noGrp="1"/>
          </p:cNvSpPr>
          <p:nvPr>
            <p:ph type="ftr" sz="quarter" idx="11"/>
          </p:nvPr>
        </p:nvSpPr>
        <p:spPr>
          <a:xfrm>
            <a:off x="3028950" y="4874138"/>
            <a:ext cx="3086100" cy="273844"/>
          </a:xfrm>
        </p:spPr>
        <p:txBody>
          <a:bodyPr/>
          <a:lstStyle/>
          <a:p>
            <a:endParaRPr lang="en-US"/>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068853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8/13/23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276241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8/13/23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05304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8/13/23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871783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989721-2E5E-A74E-BDA4-3350CBAAF42E}" type="datetimeFigureOut">
              <a:rPr lang="en-US" smtClean="0"/>
              <a:t>8/13/23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649228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989721-2E5E-A74E-BDA4-3350CBAAF42E}" type="datetimeFigureOut">
              <a:rPr lang="en-US" smtClean="0"/>
              <a:t>8/13/23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369867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989721-2E5E-A74E-BDA4-3350CBAAF42E}" type="datetimeFigureOut">
              <a:rPr lang="en-US" smtClean="0"/>
              <a:t>8/13/23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05640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989721-2E5E-A74E-BDA4-3350CBAAF42E}" type="datetimeFigureOut">
              <a:rPr lang="en-US" smtClean="0"/>
              <a:t>8/13/23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6745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89721-2E5E-A74E-BDA4-3350CBAAF42E}" type="datetimeFigureOut">
              <a:rPr lang="en-US" smtClean="0"/>
              <a:t>8/13/23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26043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8/13/23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64398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8/13/23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99473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989721-2E5E-A74E-BDA4-3350CBAAF42E}" type="datetimeFigureOut">
              <a:rPr lang="en-US" smtClean="0"/>
              <a:t>8/13/23</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89845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tiff"/></Relationships>
</file>

<file path=ppt/slides/_rels/slide6.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B57CF-B9B9-EF4E-9E54-ADDE6D43E23E}"/>
              </a:ext>
            </a:extLst>
          </p:cNvPr>
          <p:cNvSpPr>
            <a:spLocks noGrp="1"/>
          </p:cNvSpPr>
          <p:nvPr>
            <p:ph type="ctrTitle"/>
          </p:nvPr>
        </p:nvSpPr>
        <p:spPr/>
        <p:txBody>
          <a:bodyPr>
            <a:normAutofit/>
          </a:bodyPr>
          <a:lstStyle/>
          <a:p>
            <a:r>
              <a:rPr lang="en-US" dirty="0"/>
              <a:t>IT6933: Machine Learning Technology in FinTech</a:t>
            </a:r>
          </a:p>
        </p:txBody>
      </p:sp>
      <p:sp>
        <p:nvSpPr>
          <p:cNvPr id="3" name="Subtitle 2">
            <a:extLst>
              <a:ext uri="{FF2B5EF4-FFF2-40B4-BE49-F238E27FC236}">
                <a16:creationId xmlns:a16="http://schemas.microsoft.com/office/drawing/2014/main" id="{8A35E92A-F551-B44B-B0E0-013059FA3283}"/>
              </a:ext>
            </a:extLst>
          </p:cNvPr>
          <p:cNvSpPr>
            <a:spLocks noGrp="1"/>
          </p:cNvSpPr>
          <p:nvPr>
            <p:ph type="subTitle" idx="1"/>
          </p:nvPr>
        </p:nvSpPr>
        <p:spPr/>
        <p:txBody>
          <a:bodyPr>
            <a:normAutofit fontScale="92500" lnSpcReduction="10000"/>
          </a:bodyPr>
          <a:lstStyle/>
          <a:p>
            <a:r>
              <a:rPr lang="en-US" dirty="0"/>
              <a:t>Introduction</a:t>
            </a:r>
          </a:p>
          <a:p>
            <a:r>
              <a:rPr lang="en-US" sz="1800"/>
              <a:t>Performance Metrics</a:t>
            </a:r>
            <a:endParaRPr lang="en-US"/>
          </a:p>
          <a:p>
            <a:endParaRPr lang="en-US" dirty="0"/>
          </a:p>
          <a:p>
            <a:r>
              <a:rPr lang="en-US" altLang="en-US" dirty="0">
                <a:solidFill>
                  <a:srgbClr val="898989"/>
                </a:solidFill>
                <a:ea typeface="ＭＳ Ｐゴシック" panose="020B0600070205080204" pitchFamily="34" charset="-128"/>
              </a:rPr>
              <a:t>(Adapted from various sources)</a:t>
            </a:r>
          </a:p>
          <a:p>
            <a:endParaRPr lang="en-US" dirty="0"/>
          </a:p>
        </p:txBody>
      </p:sp>
    </p:spTree>
    <p:extLst>
      <p:ext uri="{BB962C8B-B14F-4D97-AF65-F5344CB8AC3E}">
        <p14:creationId xmlns:p14="http://schemas.microsoft.com/office/powerpoint/2010/main" val="422095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Sample, Feature, and Label</a:t>
            </a:r>
          </a:p>
        </p:txBody>
      </p:sp>
      <p:pic>
        <p:nvPicPr>
          <p:cNvPr id="1026" name="Picture 2">
            <a:extLst>
              <a:ext uri="{FF2B5EF4-FFF2-40B4-BE49-F238E27FC236}">
                <a16:creationId xmlns:a16="http://schemas.microsoft.com/office/drawing/2014/main" id="{DAB423D7-D1D1-5F4A-9554-4CCDEF14809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62196" y="1180093"/>
            <a:ext cx="5508679" cy="3262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50472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ML in practice</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lstStyle/>
          <a:p>
            <a:r>
              <a:rPr lang="en-US" dirty="0"/>
              <a:t>Understanding domain, prior knowledge, and goals</a:t>
            </a:r>
          </a:p>
          <a:p>
            <a:r>
              <a:rPr lang="en-US" dirty="0"/>
              <a:t>Data integration, selection, cleaning</a:t>
            </a:r>
          </a:p>
          <a:p>
            <a:r>
              <a:rPr lang="en-US" dirty="0"/>
              <a:t>Pre-processing</a:t>
            </a:r>
          </a:p>
          <a:p>
            <a:r>
              <a:rPr lang="en-US" dirty="0"/>
              <a:t>Learning models</a:t>
            </a:r>
          </a:p>
          <a:p>
            <a:r>
              <a:rPr lang="en-US" dirty="0"/>
              <a:t>Interpreting results</a:t>
            </a:r>
          </a:p>
          <a:p>
            <a:r>
              <a:rPr lang="en-US" dirty="0"/>
              <a:t>Consolidating and deploying discovered knowledge</a:t>
            </a:r>
          </a:p>
          <a:p>
            <a:pPr marL="0" indent="0">
              <a:buNone/>
            </a:pPr>
            <a:endParaRPr lang="en-US" dirty="0"/>
          </a:p>
        </p:txBody>
      </p:sp>
    </p:spTree>
    <p:extLst>
      <p:ext uri="{BB962C8B-B14F-4D97-AF65-F5344CB8AC3E}">
        <p14:creationId xmlns:p14="http://schemas.microsoft.com/office/powerpoint/2010/main" val="13637602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spc="10" dirty="0"/>
              <a:t>Types of learning</a:t>
            </a:r>
            <a:endParaRPr 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Supervised (inductive) learning</a:t>
            </a:r>
          </a:p>
          <a:p>
            <a:pPr lvl="1"/>
            <a:r>
              <a:rPr lang="en-US" dirty="0"/>
              <a:t>Training data includes desired outputs</a:t>
            </a:r>
          </a:p>
          <a:p>
            <a:r>
              <a:rPr lang="en-US" dirty="0"/>
              <a:t>Unsupervised learning</a:t>
            </a:r>
          </a:p>
          <a:p>
            <a:pPr lvl="1"/>
            <a:r>
              <a:rPr lang="en-US" dirty="0"/>
              <a:t>Training data does not include desired outputs</a:t>
            </a:r>
          </a:p>
          <a:p>
            <a:r>
              <a:rPr lang="en-US" dirty="0"/>
              <a:t>Semi-supervised learning</a:t>
            </a:r>
          </a:p>
          <a:p>
            <a:pPr lvl="1"/>
            <a:r>
              <a:rPr lang="en-US" dirty="0"/>
              <a:t>Training data includes a few desired outputs</a:t>
            </a:r>
          </a:p>
          <a:p>
            <a:r>
              <a:rPr lang="en-US" dirty="0"/>
              <a:t>Reinforcement learning</a:t>
            </a:r>
          </a:p>
          <a:p>
            <a:pPr lvl="1"/>
            <a:r>
              <a:rPr lang="en-US" dirty="0"/>
              <a:t>Rewards from sequence of actions</a:t>
            </a:r>
          </a:p>
        </p:txBody>
      </p:sp>
    </p:spTree>
    <p:extLst>
      <p:ext uri="{BB962C8B-B14F-4D97-AF65-F5344CB8AC3E}">
        <p14:creationId xmlns:p14="http://schemas.microsoft.com/office/powerpoint/2010/main" val="26938941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What is ML (Supervised)?</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lnSpcReduction="10000"/>
          </a:bodyPr>
          <a:lstStyle/>
          <a:p>
            <a:pPr fontAlgn="base"/>
            <a:r>
              <a:rPr lang="en-US" dirty="0"/>
              <a:t>Supervised: </a:t>
            </a:r>
          </a:p>
          <a:p>
            <a:pPr lvl="1" fontAlgn="base"/>
            <a:r>
              <a:rPr lang="en-US" dirty="0"/>
              <a:t>we train the machine using data which is well labeled.</a:t>
            </a:r>
          </a:p>
          <a:p>
            <a:pPr lvl="1" fontAlgn="base"/>
            <a:r>
              <a:rPr lang="en-US" dirty="0"/>
              <a:t>Data is already tagged with the correct answer. </a:t>
            </a:r>
          </a:p>
          <a:p>
            <a:pPr lvl="1" fontAlgn="base"/>
            <a:r>
              <a:rPr lang="en-US" dirty="0"/>
              <a:t>Given new set of examples, the ML supervised learning algorithm analyses the training data and produces a correct outcome from labeled data.</a:t>
            </a:r>
          </a:p>
          <a:p>
            <a:pPr lvl="1" fontAlgn="base"/>
            <a:endParaRPr lang="en-US" dirty="0"/>
          </a:p>
          <a:p>
            <a:pPr fontAlgn="base"/>
            <a:r>
              <a:rPr lang="en-US" dirty="0"/>
              <a:t>Two categories:</a:t>
            </a:r>
          </a:p>
          <a:p>
            <a:pPr lvl="1" fontAlgn="base"/>
            <a:r>
              <a:rPr lang="en-US" b="1" dirty="0"/>
              <a:t>Classification</a:t>
            </a:r>
            <a:r>
              <a:rPr lang="en-US" dirty="0"/>
              <a:t>: A classification problem is when the output variable is a category, such as “Red” or “blue” or “disease” and “no disease”.</a:t>
            </a:r>
          </a:p>
          <a:p>
            <a:pPr lvl="1" fontAlgn="base"/>
            <a:r>
              <a:rPr lang="en-US" b="1" dirty="0"/>
              <a:t>Regression</a:t>
            </a:r>
            <a:r>
              <a:rPr lang="en-US" dirty="0"/>
              <a:t>: A regression problem is when the output variable is a real value, such as “dollars” or “weight”.</a:t>
            </a:r>
          </a:p>
          <a:p>
            <a:pPr lvl="1" fontAlgn="base"/>
            <a:endParaRPr lang="en-US" dirty="0"/>
          </a:p>
          <a:p>
            <a:pPr lvl="1" fontAlgn="base"/>
            <a:endParaRPr lang="en-US" dirty="0"/>
          </a:p>
          <a:p>
            <a:pPr lvl="1" fontAlgn="base"/>
            <a:endParaRPr lang="en-US" dirty="0"/>
          </a:p>
          <a:p>
            <a:endParaRPr lang="en-US" dirty="0"/>
          </a:p>
        </p:txBody>
      </p:sp>
    </p:spTree>
    <p:extLst>
      <p:ext uri="{BB962C8B-B14F-4D97-AF65-F5344CB8AC3E}">
        <p14:creationId xmlns:p14="http://schemas.microsoft.com/office/powerpoint/2010/main" val="27221904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Classification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fontAlgn="base">
              <a:buNone/>
            </a:pPr>
            <a:r>
              <a:rPr lang="en-US" dirty="0"/>
              <a:t>Example:</a:t>
            </a:r>
          </a:p>
          <a:p>
            <a:pPr marL="0" indent="0" fontAlgn="base">
              <a:buNone/>
            </a:pPr>
            <a:r>
              <a:rPr lang="en-US" sz="1100" dirty="0"/>
              <a:t>Ref:</a:t>
            </a:r>
            <a:r>
              <a:rPr lang="en-US" sz="1100" i="1" dirty="0"/>
              <a:t>  Western Digital</a:t>
            </a:r>
            <a:endParaRPr lang="en-US" sz="1100" dirty="0"/>
          </a:p>
          <a:p>
            <a:endParaRPr lang="en-US" dirty="0"/>
          </a:p>
        </p:txBody>
      </p:sp>
      <p:pic>
        <p:nvPicPr>
          <p:cNvPr id="3076" name="Picture 4" descr="supervised-learning-diagram">
            <a:extLst>
              <a:ext uri="{FF2B5EF4-FFF2-40B4-BE49-F238E27FC236}">
                <a16:creationId xmlns:a16="http://schemas.microsoft.com/office/drawing/2014/main" id="{82978B7E-26E3-FA40-B738-3AAF59994E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3267" y="671789"/>
            <a:ext cx="3799433" cy="40268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28726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550" y="295625"/>
            <a:ext cx="8223250" cy="688180"/>
          </a:xfrm>
        </p:spPr>
        <p:txBody>
          <a:bodyPr>
            <a:normAutofit/>
          </a:bodyPr>
          <a:lstStyle/>
          <a:p>
            <a:r>
              <a:rPr lang="en-US" sz="3200" dirty="0"/>
              <a:t>Supervised Learning</a:t>
            </a:r>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158C6292-BF06-45CF-ABE3-79FCBE829FA7}"/>
                  </a:ext>
                </a:extLst>
              </p:cNvPr>
              <p:cNvSpPr>
                <a:spLocks noGrp="1"/>
              </p:cNvSpPr>
              <p:nvPr>
                <p:ph idx="1"/>
              </p:nvPr>
            </p:nvSpPr>
            <p:spPr>
              <a:xfrm>
                <a:off x="457200" y="1069748"/>
                <a:ext cx="4379664" cy="3748089"/>
              </a:xfrm>
            </p:spPr>
            <p:txBody>
              <a:bodyPr>
                <a:normAutofit/>
              </a:bodyPr>
              <a:lstStyle/>
              <a:p>
                <a:r>
                  <a:rPr lang="en-US" sz="1800" dirty="0"/>
                  <a:t>Data need to be in the format of </a:t>
                </a:r>
                <a14:m>
                  <m:oMath xmlns:m="http://schemas.openxmlformats.org/officeDocument/2006/math">
                    <m:r>
                      <a:rPr lang="en-US" sz="1800" i="1">
                        <a:latin typeface="Cambria Math" panose="02040503050406030204" pitchFamily="18" charset="0"/>
                      </a:rPr>
                      <m:t>𝑓𝑒𝑎𝑡𝑢𝑟𝑒𝑠</m:t>
                    </m:r>
                    <m:r>
                      <a:rPr lang="en-US" sz="1800" i="1">
                        <a:latin typeface="Cambria Math" panose="02040503050406030204" pitchFamily="18" charset="0"/>
                      </a:rPr>
                      <m:t>−</m:t>
                    </m:r>
                    <m:r>
                      <a:rPr lang="en-US" sz="1800" i="1">
                        <a:latin typeface="Cambria Math" panose="02040503050406030204" pitchFamily="18" charset="0"/>
                      </a:rPr>
                      <m:t>𝑙𝑎𝑏𝑒𝑙</m:t>
                    </m:r>
                  </m:oMath>
                </a14:m>
                <a:r>
                  <a:rPr lang="en-US" sz="1800" dirty="0"/>
                  <a:t> pairs. Label must be predefined</a:t>
                </a:r>
              </a:p>
              <a:p>
                <a:r>
                  <a:rPr lang="en-US" sz="1800" dirty="0"/>
                  <a:t>Supervised learning techniques try to learn the most accurate features-label mapping from data</a:t>
                </a:r>
              </a:p>
              <a:p>
                <a:r>
                  <a:rPr lang="en-US" sz="1800" dirty="0"/>
                  <a:t>Example: credit rating</a:t>
                </a:r>
              </a:p>
              <a:p>
                <a:pPr lvl="1"/>
                <a:r>
                  <a:rPr lang="en-US" dirty="0"/>
                  <a:t>Features: information on a person’s account</a:t>
                </a:r>
              </a:p>
              <a:p>
                <a:pPr lvl="2">
                  <a:spcBef>
                    <a:spcPts val="0"/>
                  </a:spcBef>
                </a:pPr>
                <a:r>
                  <a:rPr lang="en-US" sz="1800" dirty="0"/>
                  <a:t>Demographic information</a:t>
                </a:r>
              </a:p>
              <a:p>
                <a:pPr lvl="2">
                  <a:spcBef>
                    <a:spcPts val="0"/>
                  </a:spcBef>
                </a:pPr>
                <a:r>
                  <a:rPr lang="en-US" sz="1800" dirty="0"/>
                  <a:t>Accounts, balances</a:t>
                </a:r>
              </a:p>
              <a:p>
                <a:pPr lvl="2">
                  <a:spcBef>
                    <a:spcPts val="0"/>
                  </a:spcBef>
                </a:pPr>
                <a:r>
                  <a:rPr lang="en-US" sz="1800" dirty="0"/>
                  <a:t>Amount past due in each account</a:t>
                </a:r>
              </a:p>
              <a:p>
                <a:pPr marL="685800" lvl="2" indent="0">
                  <a:spcBef>
                    <a:spcPts val="0"/>
                  </a:spcBef>
                  <a:buNone/>
                </a:pPr>
                <a:endParaRPr lang="en-US" sz="1050" dirty="0"/>
              </a:p>
            </p:txBody>
          </p:sp>
        </mc:Choice>
        <mc:Fallback xmlns="">
          <p:sp>
            <p:nvSpPr>
              <p:cNvPr id="5" name="Content Placeholder 2">
                <a:extLst>
                  <a:ext uri="{FF2B5EF4-FFF2-40B4-BE49-F238E27FC236}">
                    <a16:creationId xmlns:a16="http://schemas.microsoft.com/office/drawing/2014/main" id="{158C6292-BF06-45CF-ABE3-79FCBE829FA7}"/>
                  </a:ext>
                </a:extLst>
              </p:cNvPr>
              <p:cNvSpPr>
                <a:spLocks noGrp="1" noRot="1" noChangeAspect="1" noMove="1" noResize="1" noEditPoints="1" noAdjustHandles="1" noChangeArrowheads="1" noChangeShapeType="1" noTextEdit="1"/>
              </p:cNvSpPr>
              <p:nvPr>
                <p:ph idx="1"/>
              </p:nvPr>
            </p:nvSpPr>
            <p:spPr>
              <a:xfrm>
                <a:off x="457200" y="1069748"/>
                <a:ext cx="4379664" cy="3748089"/>
              </a:xfrm>
              <a:blipFill>
                <a:blip r:embed="rId2"/>
                <a:stretch>
                  <a:fillRect l="-870" t="-1351" r="-1739"/>
                </a:stretch>
              </a:blipFill>
            </p:spPr>
            <p:txBody>
              <a:bodyPr/>
              <a:lstStyle/>
              <a:p>
                <a:r>
                  <a:rPr lang="en-US">
                    <a:noFill/>
                  </a:rPr>
                  <a:t> </a:t>
                </a:r>
              </a:p>
            </p:txBody>
          </p:sp>
        </mc:Fallback>
      </mc:AlternateContent>
      <p:graphicFrame>
        <p:nvGraphicFramePr>
          <p:cNvPr id="3" name="Table 2">
            <a:extLst>
              <a:ext uri="{FF2B5EF4-FFF2-40B4-BE49-F238E27FC236}">
                <a16:creationId xmlns:a16="http://schemas.microsoft.com/office/drawing/2014/main" id="{C49B6113-D2AB-4823-929E-73C081409A18}"/>
              </a:ext>
            </a:extLst>
          </p:cNvPr>
          <p:cNvGraphicFramePr>
            <a:graphicFrameLocks noGrp="1"/>
          </p:cNvGraphicFramePr>
          <p:nvPr/>
        </p:nvGraphicFramePr>
        <p:xfrm>
          <a:off x="4811195" y="2370718"/>
          <a:ext cx="3901285" cy="1546860"/>
        </p:xfrm>
        <a:graphic>
          <a:graphicData uri="http://schemas.openxmlformats.org/drawingml/2006/table">
            <a:tbl>
              <a:tblPr firstRow="1" bandRow="1">
                <a:tableStyleId>{5C22544A-7EE6-4342-B048-85BDC9FD1C3A}</a:tableStyleId>
              </a:tblPr>
              <a:tblGrid>
                <a:gridCol w="780257">
                  <a:extLst>
                    <a:ext uri="{9D8B030D-6E8A-4147-A177-3AD203B41FA5}">
                      <a16:colId xmlns:a16="http://schemas.microsoft.com/office/drawing/2014/main" val="224654876"/>
                    </a:ext>
                  </a:extLst>
                </a:gridCol>
                <a:gridCol w="780257">
                  <a:extLst>
                    <a:ext uri="{9D8B030D-6E8A-4147-A177-3AD203B41FA5}">
                      <a16:colId xmlns:a16="http://schemas.microsoft.com/office/drawing/2014/main" val="958055820"/>
                    </a:ext>
                  </a:extLst>
                </a:gridCol>
                <a:gridCol w="780257">
                  <a:extLst>
                    <a:ext uri="{9D8B030D-6E8A-4147-A177-3AD203B41FA5}">
                      <a16:colId xmlns:a16="http://schemas.microsoft.com/office/drawing/2014/main" val="1837751925"/>
                    </a:ext>
                  </a:extLst>
                </a:gridCol>
                <a:gridCol w="780257">
                  <a:extLst>
                    <a:ext uri="{9D8B030D-6E8A-4147-A177-3AD203B41FA5}">
                      <a16:colId xmlns:a16="http://schemas.microsoft.com/office/drawing/2014/main" val="2132682474"/>
                    </a:ext>
                  </a:extLst>
                </a:gridCol>
                <a:gridCol w="780257">
                  <a:extLst>
                    <a:ext uri="{9D8B030D-6E8A-4147-A177-3AD203B41FA5}">
                      <a16:colId xmlns:a16="http://schemas.microsoft.com/office/drawing/2014/main" val="1013596700"/>
                    </a:ext>
                  </a:extLst>
                </a:gridCol>
              </a:tblGrid>
              <a:tr h="434340">
                <a:tc>
                  <a:txBody>
                    <a:bodyPr/>
                    <a:lstStyle/>
                    <a:p>
                      <a:pPr algn="ctr"/>
                      <a:r>
                        <a:rPr lang="en-US" sz="1200" dirty="0"/>
                        <a:t>#Account</a:t>
                      </a:r>
                    </a:p>
                  </a:txBody>
                  <a:tcPr marL="68580" marR="68580" marT="34290" marB="34290"/>
                </a:tc>
                <a:tc>
                  <a:txBody>
                    <a:bodyPr/>
                    <a:lstStyle/>
                    <a:p>
                      <a:pPr algn="ctr"/>
                      <a:r>
                        <a:rPr lang="en-US" sz="1200" dirty="0"/>
                        <a:t>Balance</a:t>
                      </a:r>
                    </a:p>
                  </a:txBody>
                  <a:tcPr marL="68580" marR="68580" marT="34290" marB="34290"/>
                </a:tc>
                <a:tc>
                  <a:txBody>
                    <a:bodyPr/>
                    <a:lstStyle/>
                    <a:p>
                      <a:pPr algn="ctr"/>
                      <a:r>
                        <a:rPr lang="en-US" sz="1200" dirty="0"/>
                        <a:t>3-month past due</a:t>
                      </a:r>
                    </a:p>
                  </a:txBody>
                  <a:tcPr marL="68580" marR="68580" marT="34290" marB="34290"/>
                </a:tc>
                <a:tc>
                  <a:txBody>
                    <a:bodyPr/>
                    <a:lstStyle/>
                    <a:p>
                      <a:pPr algn="ctr"/>
                      <a:r>
                        <a:rPr lang="en-US" sz="1200" dirty="0"/>
                        <a:t>6-month past due</a:t>
                      </a:r>
                    </a:p>
                  </a:txBody>
                  <a:tcPr marL="68580" marR="68580" marT="34290" marB="34290"/>
                </a:tc>
                <a:tc>
                  <a:txBody>
                    <a:bodyPr/>
                    <a:lstStyle/>
                    <a:p>
                      <a:pPr algn="ctr"/>
                      <a:r>
                        <a:rPr lang="en-US" sz="1200" b="1" dirty="0"/>
                        <a:t>Outcome</a:t>
                      </a:r>
                    </a:p>
                  </a:txBody>
                  <a:tcPr marL="68580" marR="68580" marT="34290" marB="34290">
                    <a:solidFill>
                      <a:schemeClr val="accent1">
                        <a:lumMod val="75000"/>
                      </a:schemeClr>
                    </a:solidFill>
                  </a:tcPr>
                </a:tc>
                <a:extLst>
                  <a:ext uri="{0D108BD9-81ED-4DB2-BD59-A6C34878D82A}">
                    <a16:rowId xmlns:a16="http://schemas.microsoft.com/office/drawing/2014/main" val="4171587878"/>
                  </a:ext>
                </a:extLst>
              </a:tr>
              <a:tr h="278130">
                <a:tc>
                  <a:txBody>
                    <a:bodyPr/>
                    <a:lstStyle/>
                    <a:p>
                      <a:r>
                        <a:rPr lang="en-US" sz="1000" dirty="0"/>
                        <a:t>3</a:t>
                      </a:r>
                    </a:p>
                  </a:txBody>
                  <a:tcPr marL="68580" marR="68580" marT="34290" marB="34290"/>
                </a:tc>
                <a:tc>
                  <a:txBody>
                    <a:bodyPr/>
                    <a:lstStyle/>
                    <a:p>
                      <a:r>
                        <a:rPr lang="en-US" sz="1000" dirty="0"/>
                        <a:t>120</a:t>
                      </a:r>
                    </a:p>
                  </a:txBody>
                  <a:tcPr marL="68580" marR="68580" marT="34290" marB="34290"/>
                </a:tc>
                <a:tc>
                  <a:txBody>
                    <a:bodyPr/>
                    <a:lstStyle/>
                    <a:p>
                      <a:r>
                        <a:rPr lang="en-US" sz="1000" dirty="0"/>
                        <a:t>0</a:t>
                      </a:r>
                    </a:p>
                  </a:txBody>
                  <a:tcPr marL="68580" marR="68580" marT="34290" marB="34290"/>
                </a:tc>
                <a:tc>
                  <a:txBody>
                    <a:bodyPr/>
                    <a:lstStyle/>
                    <a:p>
                      <a:r>
                        <a:rPr lang="en-US" sz="1000" dirty="0"/>
                        <a:t>0</a:t>
                      </a:r>
                    </a:p>
                  </a:txBody>
                  <a:tcPr marL="68580" marR="68580" marT="34290" marB="34290"/>
                </a:tc>
                <a:tc>
                  <a:txBody>
                    <a:bodyPr/>
                    <a:lstStyle/>
                    <a:p>
                      <a:r>
                        <a:rPr lang="en-US" sz="1000" b="1" dirty="0">
                          <a:solidFill>
                            <a:schemeClr val="bg1"/>
                          </a:solidFill>
                        </a:rPr>
                        <a:t>Good</a:t>
                      </a:r>
                    </a:p>
                  </a:txBody>
                  <a:tcPr marL="68580" marR="68580" marT="34290" marB="34290">
                    <a:solidFill>
                      <a:schemeClr val="accent1">
                        <a:lumMod val="75000"/>
                      </a:schemeClr>
                    </a:solidFill>
                  </a:tcPr>
                </a:tc>
                <a:extLst>
                  <a:ext uri="{0D108BD9-81ED-4DB2-BD59-A6C34878D82A}">
                    <a16:rowId xmlns:a16="http://schemas.microsoft.com/office/drawing/2014/main" val="1446280169"/>
                  </a:ext>
                </a:extLst>
              </a:tr>
              <a:tr h="278130">
                <a:tc>
                  <a:txBody>
                    <a:bodyPr/>
                    <a:lstStyle/>
                    <a:p>
                      <a:r>
                        <a:rPr lang="en-US" sz="1000" dirty="0"/>
                        <a:t>1</a:t>
                      </a:r>
                    </a:p>
                  </a:txBody>
                  <a:tcPr marL="68580" marR="68580" marT="34290" marB="34290"/>
                </a:tc>
                <a:tc>
                  <a:txBody>
                    <a:bodyPr/>
                    <a:lstStyle/>
                    <a:p>
                      <a:r>
                        <a:rPr lang="en-US" sz="1000" dirty="0"/>
                        <a:t>100</a:t>
                      </a:r>
                    </a:p>
                  </a:txBody>
                  <a:tcPr marL="68580" marR="68580" marT="34290" marB="34290"/>
                </a:tc>
                <a:tc>
                  <a:txBody>
                    <a:bodyPr/>
                    <a:lstStyle/>
                    <a:p>
                      <a:r>
                        <a:rPr lang="en-US" sz="1000" dirty="0"/>
                        <a:t>120</a:t>
                      </a:r>
                    </a:p>
                  </a:txBody>
                  <a:tcPr marL="68580" marR="68580" marT="34290" marB="34290"/>
                </a:tc>
                <a:tc>
                  <a:txBody>
                    <a:bodyPr/>
                    <a:lstStyle/>
                    <a:p>
                      <a:r>
                        <a:rPr lang="en-US" sz="1000" dirty="0"/>
                        <a:t>0</a:t>
                      </a:r>
                    </a:p>
                  </a:txBody>
                  <a:tcPr marL="68580" marR="68580" marT="34290" marB="34290"/>
                </a:tc>
                <a:tc>
                  <a:txBody>
                    <a:bodyPr/>
                    <a:lstStyle/>
                    <a:p>
                      <a:r>
                        <a:rPr lang="en-US" sz="1000" b="1" dirty="0">
                          <a:solidFill>
                            <a:schemeClr val="bg1"/>
                          </a:solidFill>
                        </a:rPr>
                        <a:t>Good</a:t>
                      </a:r>
                    </a:p>
                  </a:txBody>
                  <a:tcPr marL="68580" marR="68580" marT="34290" marB="34290">
                    <a:solidFill>
                      <a:schemeClr val="accent1">
                        <a:lumMod val="75000"/>
                      </a:schemeClr>
                    </a:solidFill>
                  </a:tcPr>
                </a:tc>
                <a:extLst>
                  <a:ext uri="{0D108BD9-81ED-4DB2-BD59-A6C34878D82A}">
                    <a16:rowId xmlns:a16="http://schemas.microsoft.com/office/drawing/2014/main" val="4059245059"/>
                  </a:ext>
                </a:extLst>
              </a:tr>
              <a:tr h="278130">
                <a:tc>
                  <a:txBody>
                    <a:bodyPr/>
                    <a:lstStyle/>
                    <a:p>
                      <a:r>
                        <a:rPr lang="en-US" sz="1000" dirty="0"/>
                        <a:t>5</a:t>
                      </a:r>
                    </a:p>
                  </a:txBody>
                  <a:tcPr marL="68580" marR="68580" marT="34290" marB="34290"/>
                </a:tc>
                <a:tc>
                  <a:txBody>
                    <a:bodyPr/>
                    <a:lstStyle/>
                    <a:p>
                      <a:r>
                        <a:rPr lang="en-US" sz="1000" dirty="0"/>
                        <a:t>1000</a:t>
                      </a:r>
                    </a:p>
                  </a:txBody>
                  <a:tcPr marL="68580" marR="68580" marT="34290" marB="34290"/>
                </a:tc>
                <a:tc>
                  <a:txBody>
                    <a:bodyPr/>
                    <a:lstStyle/>
                    <a:p>
                      <a:r>
                        <a:rPr lang="en-US" sz="1000" dirty="0"/>
                        <a:t>600</a:t>
                      </a:r>
                    </a:p>
                  </a:txBody>
                  <a:tcPr marL="68580" marR="68580" marT="34290" marB="34290"/>
                </a:tc>
                <a:tc>
                  <a:txBody>
                    <a:bodyPr/>
                    <a:lstStyle/>
                    <a:p>
                      <a:r>
                        <a:rPr lang="en-US" sz="1000" dirty="0"/>
                        <a:t>300</a:t>
                      </a:r>
                    </a:p>
                  </a:txBody>
                  <a:tcPr marL="68580" marR="68580" marT="34290" marB="34290"/>
                </a:tc>
                <a:tc>
                  <a:txBody>
                    <a:bodyPr/>
                    <a:lstStyle/>
                    <a:p>
                      <a:r>
                        <a:rPr lang="en-US" sz="1000" b="1" dirty="0">
                          <a:solidFill>
                            <a:schemeClr val="bg1"/>
                          </a:solidFill>
                        </a:rPr>
                        <a:t>Bad</a:t>
                      </a:r>
                    </a:p>
                  </a:txBody>
                  <a:tcPr marL="68580" marR="68580" marT="34290" marB="34290">
                    <a:solidFill>
                      <a:schemeClr val="accent1">
                        <a:lumMod val="75000"/>
                      </a:schemeClr>
                    </a:solidFill>
                  </a:tcPr>
                </a:tc>
                <a:extLst>
                  <a:ext uri="{0D108BD9-81ED-4DB2-BD59-A6C34878D82A}">
                    <a16:rowId xmlns:a16="http://schemas.microsoft.com/office/drawing/2014/main" val="3736418773"/>
                  </a:ext>
                </a:extLst>
              </a:tr>
              <a:tr h="278130">
                <a:tc>
                  <a:txBody>
                    <a:bodyPr/>
                    <a:lstStyle/>
                    <a:p>
                      <a:r>
                        <a:rPr lang="en-US" sz="1000" dirty="0"/>
                        <a:t>3</a:t>
                      </a:r>
                    </a:p>
                  </a:txBody>
                  <a:tcPr marL="68580" marR="68580" marT="34290" marB="34290"/>
                </a:tc>
                <a:tc>
                  <a:txBody>
                    <a:bodyPr/>
                    <a:lstStyle/>
                    <a:p>
                      <a:r>
                        <a:rPr lang="en-US" sz="1000" dirty="0"/>
                        <a:t>300</a:t>
                      </a:r>
                    </a:p>
                  </a:txBody>
                  <a:tcPr marL="68580" marR="68580" marT="34290" marB="34290"/>
                </a:tc>
                <a:tc>
                  <a:txBody>
                    <a:bodyPr/>
                    <a:lstStyle/>
                    <a:p>
                      <a:r>
                        <a:rPr lang="en-US" sz="1000" dirty="0"/>
                        <a:t>100</a:t>
                      </a:r>
                    </a:p>
                  </a:txBody>
                  <a:tcPr marL="68580" marR="68580" marT="34290" marB="34290"/>
                </a:tc>
                <a:tc>
                  <a:txBody>
                    <a:bodyPr/>
                    <a:lstStyle/>
                    <a:p>
                      <a:r>
                        <a:rPr lang="en-US" sz="1000" dirty="0"/>
                        <a:t>0</a:t>
                      </a:r>
                    </a:p>
                  </a:txBody>
                  <a:tcPr marL="68580" marR="68580" marT="34290" marB="34290"/>
                </a:tc>
                <a:tc>
                  <a:txBody>
                    <a:bodyPr/>
                    <a:lstStyle/>
                    <a:p>
                      <a:r>
                        <a:rPr lang="en-US" sz="1000" b="1" dirty="0">
                          <a:solidFill>
                            <a:schemeClr val="bg1"/>
                          </a:solidFill>
                        </a:rPr>
                        <a:t>Bad</a:t>
                      </a:r>
                    </a:p>
                  </a:txBody>
                  <a:tcPr marL="68580" marR="68580" marT="34290" marB="34290">
                    <a:solidFill>
                      <a:schemeClr val="accent1">
                        <a:lumMod val="75000"/>
                      </a:schemeClr>
                    </a:solidFill>
                  </a:tcPr>
                </a:tc>
                <a:extLst>
                  <a:ext uri="{0D108BD9-81ED-4DB2-BD59-A6C34878D82A}">
                    <a16:rowId xmlns:a16="http://schemas.microsoft.com/office/drawing/2014/main" val="646095892"/>
                  </a:ext>
                </a:extLst>
              </a:tr>
            </a:tbl>
          </a:graphicData>
        </a:graphic>
      </p:graphicFrame>
      <p:sp>
        <p:nvSpPr>
          <p:cNvPr id="6" name="Right Brace 5">
            <a:extLst>
              <a:ext uri="{FF2B5EF4-FFF2-40B4-BE49-F238E27FC236}">
                <a16:creationId xmlns:a16="http://schemas.microsoft.com/office/drawing/2014/main" id="{24F159F2-33C0-4316-9158-F7AA9DD3E81E}"/>
              </a:ext>
            </a:extLst>
          </p:cNvPr>
          <p:cNvSpPr/>
          <p:nvPr/>
        </p:nvSpPr>
        <p:spPr bwMode="auto">
          <a:xfrm rot="16200000">
            <a:off x="6296214" y="905889"/>
            <a:ext cx="119010" cy="2689936"/>
          </a:xfrm>
          <a:prstGeom prst="rightBrace">
            <a:avLst/>
          </a:prstGeom>
          <a:noFill/>
          <a:ln w="2857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sp>
        <p:nvSpPr>
          <p:cNvPr id="9" name="Arrow: U-Turn 8">
            <a:extLst>
              <a:ext uri="{FF2B5EF4-FFF2-40B4-BE49-F238E27FC236}">
                <a16:creationId xmlns:a16="http://schemas.microsoft.com/office/drawing/2014/main" id="{24DC7EA4-3AF9-4CC9-9EBD-2224596B0046}"/>
              </a:ext>
            </a:extLst>
          </p:cNvPr>
          <p:cNvSpPr/>
          <p:nvPr/>
        </p:nvSpPr>
        <p:spPr bwMode="auto">
          <a:xfrm>
            <a:off x="6355719" y="1984108"/>
            <a:ext cx="2037425" cy="252931"/>
          </a:xfrm>
          <a:prstGeom prst="uturnArrow">
            <a:avLst>
              <a:gd name="adj1" fmla="val 0"/>
              <a:gd name="adj2" fmla="val 14160"/>
              <a:gd name="adj3" fmla="val 23597"/>
              <a:gd name="adj4" fmla="val 28311"/>
              <a:gd name="adj5" fmla="val 100000"/>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spTree>
    <p:extLst>
      <p:ext uri="{BB962C8B-B14F-4D97-AF65-F5344CB8AC3E}">
        <p14:creationId xmlns:p14="http://schemas.microsoft.com/office/powerpoint/2010/main" val="1082070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Typical Supervised Learning Techniques</a:t>
            </a:r>
          </a:p>
        </p:txBody>
      </p:sp>
      <p:sp>
        <p:nvSpPr>
          <p:cNvPr id="3" name="Content Placeholder 2"/>
          <p:cNvSpPr>
            <a:spLocks noGrp="1"/>
          </p:cNvSpPr>
          <p:nvPr>
            <p:ph idx="1"/>
          </p:nvPr>
        </p:nvSpPr>
        <p:spPr>
          <a:xfrm>
            <a:off x="460375" y="1268016"/>
            <a:ext cx="8223250" cy="3389709"/>
          </a:xfrm>
        </p:spPr>
        <p:txBody>
          <a:bodyPr>
            <a:normAutofit/>
          </a:bodyPr>
          <a:lstStyle/>
          <a:p>
            <a:r>
              <a:rPr lang="en-US" dirty="0"/>
              <a:t>K Nearest Neighbors </a:t>
            </a:r>
          </a:p>
          <a:p>
            <a:r>
              <a:rPr lang="en-US" dirty="0"/>
              <a:t>Linear Regression </a:t>
            </a:r>
          </a:p>
          <a:p>
            <a:r>
              <a:rPr lang="en-US" dirty="0"/>
              <a:t>Logistic Regression </a:t>
            </a:r>
          </a:p>
          <a:p>
            <a:r>
              <a:rPr lang="en-US" dirty="0"/>
              <a:t>Support Vector Machines (SVMs) </a:t>
            </a:r>
          </a:p>
          <a:p>
            <a:r>
              <a:rPr lang="en-US" dirty="0"/>
              <a:t>Decision Trees </a:t>
            </a:r>
          </a:p>
          <a:p>
            <a:r>
              <a:rPr lang="en-US" dirty="0"/>
              <a:t>Random Forests</a:t>
            </a:r>
          </a:p>
        </p:txBody>
      </p:sp>
    </p:spTree>
    <p:extLst>
      <p:ext uri="{BB962C8B-B14F-4D97-AF65-F5344CB8AC3E}">
        <p14:creationId xmlns:p14="http://schemas.microsoft.com/office/powerpoint/2010/main" val="13442511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spc="10" dirty="0"/>
              <a:t>Unsupervised learning</a:t>
            </a:r>
            <a:endParaRPr 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Create an internal representation of the input,  capturing	regularities/structure in data</a:t>
            </a:r>
          </a:p>
          <a:p>
            <a:r>
              <a:rPr lang="en-US" dirty="0"/>
              <a:t>Example:</a:t>
            </a:r>
          </a:p>
          <a:p>
            <a:pPr marL="342900" lvl="1" indent="0">
              <a:buNone/>
            </a:pPr>
            <a:r>
              <a:rPr lang="en-US" dirty="0"/>
              <a:t>Clustering: Discover groups of similar inputs  (documents, images, etc)</a:t>
            </a:r>
          </a:p>
          <a:p>
            <a:endParaRPr lang="en-US" dirty="0"/>
          </a:p>
        </p:txBody>
      </p:sp>
    </p:spTree>
    <p:extLst>
      <p:ext uri="{BB962C8B-B14F-4D97-AF65-F5344CB8AC3E}">
        <p14:creationId xmlns:p14="http://schemas.microsoft.com/office/powerpoint/2010/main" val="7702162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spc="10" dirty="0"/>
              <a:t>Unsupervised learning</a:t>
            </a:r>
            <a:endParaRPr 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fontAlgn="base">
              <a:buNone/>
            </a:pPr>
            <a:r>
              <a:rPr lang="en-US" dirty="0"/>
              <a:t>Unsupervised</a:t>
            </a:r>
          </a:p>
          <a:p>
            <a:pPr fontAlgn="base"/>
            <a:r>
              <a:rPr lang="en-US" dirty="0"/>
              <a:t>Training of ML using information that is neither classified nor labeled. </a:t>
            </a:r>
          </a:p>
          <a:p>
            <a:pPr fontAlgn="base"/>
            <a:r>
              <a:rPr lang="en-US" dirty="0"/>
              <a:t>ML algorithms act on that information without guidance (group unsorted information according to similarities, patterns and differences without any prior training of data).</a:t>
            </a:r>
          </a:p>
          <a:p>
            <a:pPr fontAlgn="base"/>
            <a:r>
              <a:rPr lang="en-US" dirty="0"/>
              <a:t>No training will be given to the machine. </a:t>
            </a:r>
          </a:p>
          <a:p>
            <a:pPr fontAlgn="base"/>
            <a:r>
              <a:rPr lang="en-US" dirty="0"/>
              <a:t>ML is restricted to find the hidden structure in unlabeled data.</a:t>
            </a:r>
          </a:p>
          <a:p>
            <a:endParaRPr lang="en-US" dirty="0"/>
          </a:p>
        </p:txBody>
      </p:sp>
    </p:spTree>
    <p:extLst>
      <p:ext uri="{BB962C8B-B14F-4D97-AF65-F5344CB8AC3E}">
        <p14:creationId xmlns:p14="http://schemas.microsoft.com/office/powerpoint/2010/main" val="33436302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What is ML?</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fontAlgn="base">
              <a:buNone/>
            </a:pPr>
            <a:r>
              <a:rPr lang="en-US" dirty="0"/>
              <a:t>Two categories of algorithms:</a:t>
            </a:r>
          </a:p>
          <a:p>
            <a:pPr fontAlgn="base"/>
            <a:r>
              <a:rPr lang="en-US" b="1" dirty="0"/>
              <a:t>Clustering</a:t>
            </a:r>
            <a:r>
              <a:rPr lang="en-US" dirty="0"/>
              <a:t>: discovering the inherent groupings in the data, such as grouping customers by purchasing behavior.</a:t>
            </a:r>
          </a:p>
          <a:p>
            <a:pPr fontAlgn="base"/>
            <a:r>
              <a:rPr lang="en-US" b="1" dirty="0"/>
              <a:t>Association</a:t>
            </a:r>
            <a:r>
              <a:rPr lang="en-US" dirty="0"/>
              <a:t>: discovering rules that describe large portions of data, such as people that buy X also tend to buy Y.</a:t>
            </a:r>
          </a:p>
          <a:p>
            <a:endParaRPr lang="en-US" dirty="0"/>
          </a:p>
        </p:txBody>
      </p:sp>
    </p:spTree>
    <p:extLst>
      <p:ext uri="{BB962C8B-B14F-4D97-AF65-F5344CB8AC3E}">
        <p14:creationId xmlns:p14="http://schemas.microsoft.com/office/powerpoint/2010/main" val="1841276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What is ML?</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Algorithm and processes that learn from past data in order to predict future outcomes.</a:t>
            </a:r>
          </a:p>
          <a:p>
            <a:r>
              <a:rPr lang="en-US" dirty="0"/>
              <a:t>Set of mathematical techniques enables a process of info mining, pattern discovery, and drawing inference from data.</a:t>
            </a:r>
          </a:p>
          <a:p>
            <a:endParaRPr lang="en-US" dirty="0"/>
          </a:p>
        </p:txBody>
      </p:sp>
    </p:spTree>
    <p:extLst>
      <p:ext uri="{BB962C8B-B14F-4D97-AF65-F5344CB8AC3E}">
        <p14:creationId xmlns:p14="http://schemas.microsoft.com/office/powerpoint/2010/main" val="29943858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spc="10" dirty="0"/>
              <a:t>Unsupervised learning</a:t>
            </a:r>
            <a:endParaRPr 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fontAlgn="base">
              <a:buNone/>
            </a:pPr>
            <a:r>
              <a:rPr lang="en-US" dirty="0"/>
              <a:t>Example:</a:t>
            </a:r>
          </a:p>
          <a:p>
            <a:pPr fontAlgn="base"/>
            <a:r>
              <a:rPr lang="en-US" dirty="0"/>
              <a:t>Document Clustering</a:t>
            </a:r>
          </a:p>
          <a:p>
            <a:pPr fontAlgn="base"/>
            <a:r>
              <a:rPr lang="en-US" dirty="0"/>
              <a:t>Finding fraudulent transactions</a:t>
            </a:r>
          </a:p>
          <a:p>
            <a:endParaRPr lang="en-US" dirty="0"/>
          </a:p>
        </p:txBody>
      </p:sp>
      <p:pic>
        <p:nvPicPr>
          <p:cNvPr id="4" name="Picture 3">
            <a:extLst>
              <a:ext uri="{FF2B5EF4-FFF2-40B4-BE49-F238E27FC236}">
                <a16:creationId xmlns:a16="http://schemas.microsoft.com/office/drawing/2014/main" id="{BD361048-06B9-6043-8B1F-097CCFC85776}"/>
              </a:ext>
            </a:extLst>
          </p:cNvPr>
          <p:cNvPicPr>
            <a:picLocks noChangeAspect="1"/>
          </p:cNvPicPr>
          <p:nvPr/>
        </p:nvPicPr>
        <p:blipFill>
          <a:blip r:embed="rId3"/>
          <a:stretch>
            <a:fillRect/>
          </a:stretch>
        </p:blipFill>
        <p:spPr>
          <a:xfrm>
            <a:off x="3886200" y="2689571"/>
            <a:ext cx="3859823" cy="2180085"/>
          </a:xfrm>
          <a:prstGeom prst="rect">
            <a:avLst/>
          </a:prstGeom>
        </p:spPr>
      </p:pic>
    </p:spTree>
    <p:extLst>
      <p:ext uri="{BB962C8B-B14F-4D97-AF65-F5344CB8AC3E}">
        <p14:creationId xmlns:p14="http://schemas.microsoft.com/office/powerpoint/2010/main" val="16514437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spc="10" dirty="0"/>
              <a:t>Unsupervised learning - </a:t>
            </a:r>
            <a:r>
              <a:rPr lang="en-US" dirty="0" err="1"/>
              <a:t>Clustring</a:t>
            </a:r>
            <a:endParaRPr 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fontAlgn="base">
              <a:buNone/>
            </a:pPr>
            <a:r>
              <a:rPr lang="en-US" dirty="0"/>
              <a:t>Example:</a:t>
            </a:r>
          </a:p>
          <a:p>
            <a:endParaRPr lang="en-US" dirty="0"/>
          </a:p>
        </p:txBody>
      </p:sp>
      <p:pic>
        <p:nvPicPr>
          <p:cNvPr id="2050" name="Picture 2" descr="Figure 1: An example of how clustering works depicting a basket with objects, and how they can be classified on different criteria">
            <a:extLst>
              <a:ext uri="{FF2B5EF4-FFF2-40B4-BE49-F238E27FC236}">
                <a16:creationId xmlns:a16="http://schemas.microsoft.com/office/drawing/2014/main" id="{09FFA8A8-AA60-C740-B5C1-E2F9C5378D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7583" y="1805064"/>
            <a:ext cx="5864469" cy="3064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93815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Clustring</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fontAlgn="base">
              <a:buNone/>
            </a:pPr>
            <a:r>
              <a:rPr lang="en-US" dirty="0"/>
              <a:t>Example:</a:t>
            </a:r>
          </a:p>
          <a:p>
            <a:pPr marL="0" indent="0" fontAlgn="base">
              <a:buNone/>
            </a:pPr>
            <a:r>
              <a:rPr lang="en-US" sz="1100" dirty="0"/>
              <a:t>Ref:</a:t>
            </a:r>
            <a:r>
              <a:rPr lang="en-US" sz="1100" i="1" dirty="0"/>
              <a:t>  Western Digital</a:t>
            </a:r>
            <a:endParaRPr lang="en-US" sz="1100" dirty="0"/>
          </a:p>
          <a:p>
            <a:endParaRPr lang="en-US" dirty="0"/>
          </a:p>
        </p:txBody>
      </p:sp>
      <p:pic>
        <p:nvPicPr>
          <p:cNvPr id="3074" name="Picture 2" descr="unsupervised-learning-diagram">
            <a:extLst>
              <a:ext uri="{FF2B5EF4-FFF2-40B4-BE49-F238E27FC236}">
                <a16:creationId xmlns:a16="http://schemas.microsoft.com/office/drawing/2014/main" id="{4CE89C7A-508C-684F-A674-03AF12F4E9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8224" y="939954"/>
            <a:ext cx="3476218" cy="3692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57699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31899"/>
            <a:ext cx="8223250" cy="472302"/>
          </a:xfrm>
        </p:spPr>
        <p:txBody>
          <a:bodyPr>
            <a:noAutofit/>
          </a:bodyPr>
          <a:lstStyle/>
          <a:p>
            <a:r>
              <a:rPr lang="en-US" sz="3200" dirty="0"/>
              <a:t>Unsupervised Learning</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6636" y="3446081"/>
            <a:ext cx="3361889" cy="1652454"/>
          </a:xfrm>
          <a:prstGeom prst="rect">
            <a:avLst/>
          </a:prstGeom>
        </p:spPr>
      </p:pic>
      <p:sp>
        <p:nvSpPr>
          <p:cNvPr id="6" name="Content Placeholder 2">
            <a:extLst>
              <a:ext uri="{FF2B5EF4-FFF2-40B4-BE49-F238E27FC236}">
                <a16:creationId xmlns:a16="http://schemas.microsoft.com/office/drawing/2014/main" id="{77AF3258-E6EC-43ED-B0CD-716DA095ACFF}"/>
              </a:ext>
            </a:extLst>
          </p:cNvPr>
          <p:cNvSpPr>
            <a:spLocks noGrp="1"/>
          </p:cNvSpPr>
          <p:nvPr>
            <p:ph idx="1"/>
          </p:nvPr>
        </p:nvSpPr>
        <p:spPr>
          <a:xfrm>
            <a:off x="457199" y="1009248"/>
            <a:ext cx="8223250" cy="3748089"/>
          </a:xfrm>
        </p:spPr>
        <p:txBody>
          <a:bodyPr/>
          <a:lstStyle/>
          <a:p>
            <a:r>
              <a:rPr lang="en-US" sz="1800" dirty="0"/>
              <a:t>Finds patterns in data </a:t>
            </a:r>
            <a:r>
              <a:rPr lang="en-US" sz="1800" b="1" dirty="0"/>
              <a:t>without</a:t>
            </a:r>
            <a:r>
              <a:rPr lang="en-US" sz="1800" dirty="0"/>
              <a:t> predefined labels</a:t>
            </a:r>
          </a:p>
          <a:p>
            <a:pPr lvl="1"/>
            <a:r>
              <a:rPr lang="en-US" sz="1500" dirty="0"/>
              <a:t>This means patterns are determined solely based on input features</a:t>
            </a:r>
          </a:p>
          <a:p>
            <a:r>
              <a:rPr lang="en-US" sz="1800" dirty="0"/>
              <a:t>Example: based on grades of students on subjects like math, physics, chemistry, literature, history… we can divide them into different groupings</a:t>
            </a:r>
          </a:p>
          <a:p>
            <a:pPr lvl="1"/>
            <a:r>
              <a:rPr lang="en-US" sz="1500" dirty="0"/>
              <a:t>Good at science subjects</a:t>
            </a:r>
          </a:p>
          <a:p>
            <a:pPr lvl="1"/>
            <a:r>
              <a:rPr lang="en-US" sz="1500" dirty="0"/>
              <a:t>Good at social subjects</a:t>
            </a:r>
          </a:p>
          <a:p>
            <a:pPr lvl="1"/>
            <a:r>
              <a:rPr lang="en-US" sz="1500" dirty="0"/>
              <a:t>Good/Average/Bad at both</a:t>
            </a:r>
          </a:p>
          <a:p>
            <a:pPr lvl="1">
              <a:buFont typeface="Wingdings" panose="05000000000000000000" pitchFamily="2" charset="2"/>
              <a:buChar char="à"/>
            </a:pPr>
            <a:r>
              <a:rPr lang="en-US" sz="1500" dirty="0">
                <a:sym typeface="Wingdings" panose="05000000000000000000" pitchFamily="2" charset="2"/>
              </a:rPr>
              <a:t>These output </a:t>
            </a:r>
            <a:r>
              <a:rPr lang="en-US" sz="1500" b="1" dirty="0">
                <a:sym typeface="Wingdings" panose="05000000000000000000" pitchFamily="2" charset="2"/>
              </a:rPr>
              <a:t>are not defined in the data </a:t>
            </a:r>
            <a:r>
              <a:rPr lang="en-US" sz="1500" dirty="0">
                <a:sym typeface="Wingdings" panose="05000000000000000000" pitchFamily="2" charset="2"/>
              </a:rPr>
              <a:t>we collected but </a:t>
            </a:r>
            <a:r>
              <a:rPr lang="en-US" sz="1500" b="1" dirty="0">
                <a:sym typeface="Wingdings" panose="05000000000000000000" pitchFamily="2" charset="2"/>
              </a:rPr>
              <a:t>derived from the features by the model</a:t>
            </a:r>
            <a:r>
              <a:rPr lang="en-US" sz="1500" dirty="0">
                <a:sym typeface="Wingdings" panose="05000000000000000000" pitchFamily="2" charset="2"/>
              </a:rPr>
              <a:t>. Tasks of grouping like this example are also called </a:t>
            </a:r>
            <a:r>
              <a:rPr lang="en-US" sz="1500" b="1" dirty="0">
                <a:sym typeface="Wingdings" panose="05000000000000000000" pitchFamily="2" charset="2"/>
              </a:rPr>
              <a:t>clustering</a:t>
            </a:r>
          </a:p>
        </p:txBody>
      </p:sp>
      <p:pic>
        <p:nvPicPr>
          <p:cNvPr id="4" name="Picture 3">
            <a:extLst>
              <a:ext uri="{FF2B5EF4-FFF2-40B4-BE49-F238E27FC236}">
                <a16:creationId xmlns:a16="http://schemas.microsoft.com/office/drawing/2014/main" id="{8873A8BC-6DB7-462C-9A2A-BF132B7D37A4}"/>
              </a:ext>
            </a:extLst>
          </p:cNvPr>
          <p:cNvPicPr>
            <a:picLocks noChangeAspect="1"/>
          </p:cNvPicPr>
          <p:nvPr/>
        </p:nvPicPr>
        <p:blipFill>
          <a:blip r:embed="rId3"/>
          <a:stretch>
            <a:fillRect/>
          </a:stretch>
        </p:blipFill>
        <p:spPr>
          <a:xfrm>
            <a:off x="1057012" y="3467224"/>
            <a:ext cx="3410354" cy="1676276"/>
          </a:xfrm>
          <a:prstGeom prst="rect">
            <a:avLst/>
          </a:prstGeom>
        </p:spPr>
      </p:pic>
    </p:spTree>
    <p:extLst>
      <p:ext uri="{BB962C8B-B14F-4D97-AF65-F5344CB8AC3E}">
        <p14:creationId xmlns:p14="http://schemas.microsoft.com/office/powerpoint/2010/main" val="321389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Typical Unsupervised Learning Techniques</a:t>
            </a:r>
          </a:p>
        </p:txBody>
      </p:sp>
      <p:sp>
        <p:nvSpPr>
          <p:cNvPr id="3" name="Content Placeholder 2"/>
          <p:cNvSpPr>
            <a:spLocks noGrp="1"/>
          </p:cNvSpPr>
          <p:nvPr>
            <p:ph idx="1"/>
          </p:nvPr>
        </p:nvSpPr>
        <p:spPr/>
        <p:txBody>
          <a:bodyPr>
            <a:normAutofit fontScale="92500" lnSpcReduction="10000"/>
          </a:bodyPr>
          <a:lstStyle/>
          <a:p>
            <a:r>
              <a:rPr lang="en-US" dirty="0"/>
              <a:t>Clustering </a:t>
            </a:r>
          </a:p>
          <a:p>
            <a:pPr lvl="1"/>
            <a:r>
              <a:rPr lang="en-US" dirty="0"/>
              <a:t>k-Means </a:t>
            </a:r>
          </a:p>
          <a:p>
            <a:pPr lvl="1"/>
            <a:r>
              <a:rPr lang="en-US" dirty="0"/>
              <a:t>Hierarchical Cluster Analysis (HCA) </a:t>
            </a:r>
          </a:p>
          <a:p>
            <a:pPr lvl="1"/>
            <a:r>
              <a:rPr lang="en-US" dirty="0"/>
              <a:t>Expectation Maximization </a:t>
            </a:r>
          </a:p>
          <a:p>
            <a:r>
              <a:rPr lang="en-US" dirty="0"/>
              <a:t>Visualization and dimensionality reduction </a:t>
            </a:r>
          </a:p>
          <a:p>
            <a:pPr lvl="1"/>
            <a:r>
              <a:rPr lang="en-US" dirty="0"/>
              <a:t>Principal Component Analysis (PCA) </a:t>
            </a:r>
          </a:p>
          <a:p>
            <a:pPr lvl="1"/>
            <a:r>
              <a:rPr lang="en-US" dirty="0"/>
              <a:t>Kernel PCA Locally-Linear Embedding (LLE)</a:t>
            </a:r>
          </a:p>
          <a:p>
            <a:pPr lvl="1"/>
            <a:r>
              <a:rPr lang="en-US" dirty="0"/>
              <a:t> t-distributed Stochastic Neighbor Embedding (t-SNE) </a:t>
            </a:r>
          </a:p>
          <a:p>
            <a:r>
              <a:rPr lang="en-US" dirty="0"/>
              <a:t>Association rule learning </a:t>
            </a:r>
          </a:p>
          <a:p>
            <a:pPr lvl="1"/>
            <a:r>
              <a:rPr lang="en-US" dirty="0" err="1"/>
              <a:t>Apriori</a:t>
            </a:r>
            <a:r>
              <a:rPr lang="en-US" dirty="0"/>
              <a:t> </a:t>
            </a:r>
          </a:p>
          <a:p>
            <a:pPr lvl="1"/>
            <a:r>
              <a:rPr lang="en-US" dirty="0"/>
              <a:t>Eclat</a:t>
            </a:r>
          </a:p>
        </p:txBody>
      </p:sp>
    </p:spTree>
    <p:extLst>
      <p:ext uri="{BB962C8B-B14F-4D97-AF65-F5344CB8AC3E}">
        <p14:creationId xmlns:p14="http://schemas.microsoft.com/office/powerpoint/2010/main" val="5264651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pPr fontAlgn="base"/>
            <a:r>
              <a:rPr lang="en-US" dirty="0"/>
              <a:t>Reinforcement Learning</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Reinforcement Learning</a:t>
            </a:r>
          </a:p>
          <a:p>
            <a:pPr lvl="1" fontAlgn="base"/>
            <a:r>
              <a:rPr lang="en-US" dirty="0"/>
              <a:t>The agent acts in an environment in order to maximize the rewards and minimize the penalty.</a:t>
            </a:r>
          </a:p>
          <a:p>
            <a:pPr lvl="1" fontAlgn="base"/>
            <a:r>
              <a:rPr lang="en-US" dirty="0"/>
              <a:t>Unlike supervised learning, no data is provided to the agent.</a:t>
            </a:r>
          </a:p>
          <a:p>
            <a:pPr lvl="1" fontAlgn="base"/>
            <a:r>
              <a:rPr lang="en-US" dirty="0"/>
              <a:t>The agent itself takes action or sequence of actions whether right or wrong to perform a task and learn from the experience.</a:t>
            </a:r>
          </a:p>
          <a:p>
            <a:pPr fontAlgn="base"/>
            <a:r>
              <a:rPr lang="en-US" dirty="0"/>
              <a:t>Example:</a:t>
            </a:r>
          </a:p>
          <a:p>
            <a:pPr lvl="1" fontAlgn="base"/>
            <a:r>
              <a:rPr lang="en-US" dirty="0"/>
              <a:t>Game Playing</a:t>
            </a:r>
          </a:p>
          <a:p>
            <a:pPr lvl="1" fontAlgn="base"/>
            <a:r>
              <a:rPr lang="en-US" dirty="0"/>
              <a:t>Robot Navigation</a:t>
            </a:r>
          </a:p>
          <a:p>
            <a:endParaRPr lang="en-US" dirty="0"/>
          </a:p>
        </p:txBody>
      </p:sp>
    </p:spTree>
    <p:extLst>
      <p:ext uri="{BB962C8B-B14F-4D97-AF65-F5344CB8AC3E}">
        <p14:creationId xmlns:p14="http://schemas.microsoft.com/office/powerpoint/2010/main" val="21910046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73228"/>
            <a:ext cx="8223250" cy="688180"/>
          </a:xfrm>
        </p:spPr>
        <p:txBody>
          <a:bodyPr>
            <a:normAutofit/>
          </a:bodyPr>
          <a:lstStyle/>
          <a:p>
            <a:r>
              <a:rPr lang="en-US" sz="3200" dirty="0"/>
              <a:t>Reinforcement Learning</a:t>
            </a:r>
          </a:p>
        </p:txBody>
      </p:sp>
      <p:pic>
        <p:nvPicPr>
          <p:cNvPr id="4" name="Picture 3"/>
          <p:cNvPicPr>
            <a:picLocks noChangeAspect="1"/>
          </p:cNvPicPr>
          <p:nvPr/>
        </p:nvPicPr>
        <p:blipFill>
          <a:blip r:embed="rId3"/>
          <a:stretch>
            <a:fillRect/>
          </a:stretch>
        </p:blipFill>
        <p:spPr>
          <a:xfrm>
            <a:off x="3978375" y="1874320"/>
            <a:ext cx="4262867" cy="2951931"/>
          </a:xfrm>
          <a:prstGeom prst="rect">
            <a:avLst/>
          </a:prstGeom>
        </p:spPr>
      </p:pic>
      <p:sp>
        <p:nvSpPr>
          <p:cNvPr id="5" name="Content Placeholder 2">
            <a:extLst>
              <a:ext uri="{FF2B5EF4-FFF2-40B4-BE49-F238E27FC236}">
                <a16:creationId xmlns:a16="http://schemas.microsoft.com/office/drawing/2014/main" id="{71CDCE9C-2AFC-48FB-8D04-3DA62F327F36}"/>
              </a:ext>
            </a:extLst>
          </p:cNvPr>
          <p:cNvSpPr>
            <a:spLocks noGrp="1"/>
          </p:cNvSpPr>
          <p:nvPr>
            <p:ph idx="1"/>
          </p:nvPr>
        </p:nvSpPr>
        <p:spPr>
          <a:xfrm>
            <a:off x="511173" y="1248975"/>
            <a:ext cx="4057651" cy="3389709"/>
          </a:xfrm>
        </p:spPr>
        <p:txBody>
          <a:bodyPr>
            <a:normAutofit/>
          </a:bodyPr>
          <a:lstStyle/>
          <a:p>
            <a:r>
              <a:rPr lang="en-US" dirty="0"/>
              <a:t>Trains agents to take actions in an environment that results in the most reward</a:t>
            </a:r>
          </a:p>
        </p:txBody>
      </p:sp>
    </p:spTree>
    <p:extLst>
      <p:ext uri="{BB962C8B-B14F-4D97-AF65-F5344CB8AC3E}">
        <p14:creationId xmlns:p14="http://schemas.microsoft.com/office/powerpoint/2010/main" val="29249450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73228"/>
            <a:ext cx="8223250" cy="688180"/>
          </a:xfrm>
        </p:spPr>
        <p:txBody>
          <a:bodyPr>
            <a:normAutofit/>
          </a:bodyPr>
          <a:lstStyle/>
          <a:p>
            <a:r>
              <a:rPr lang="en-US" sz="3200" dirty="0"/>
              <a:t>Reinforcement Learning</a:t>
            </a:r>
          </a:p>
        </p:txBody>
      </p:sp>
      <p:sp>
        <p:nvSpPr>
          <p:cNvPr id="6" name="Content Placeholder 5">
            <a:extLst>
              <a:ext uri="{FF2B5EF4-FFF2-40B4-BE49-F238E27FC236}">
                <a16:creationId xmlns:a16="http://schemas.microsoft.com/office/drawing/2014/main" id="{019AE21F-DA66-0546-B406-08EF8960840F}"/>
              </a:ext>
            </a:extLst>
          </p:cNvPr>
          <p:cNvSpPr>
            <a:spLocks noGrp="1"/>
          </p:cNvSpPr>
          <p:nvPr>
            <p:ph idx="1"/>
          </p:nvPr>
        </p:nvSpPr>
        <p:spPr/>
        <p:txBody>
          <a:bodyPr/>
          <a:lstStyle/>
          <a:p>
            <a:endParaRPr lang="en-US"/>
          </a:p>
        </p:txBody>
      </p:sp>
      <p:pic>
        <p:nvPicPr>
          <p:cNvPr id="2050" name="Picture 2" descr="reinforcement-learning-diagram">
            <a:extLst>
              <a:ext uri="{FF2B5EF4-FFF2-40B4-BE49-F238E27FC236}">
                <a16:creationId xmlns:a16="http://schemas.microsoft.com/office/drawing/2014/main" id="{57616A5D-70D9-4A4F-B32B-1D1F63ED00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9908" y="1696915"/>
            <a:ext cx="6553383" cy="2311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43394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375" y="493693"/>
            <a:ext cx="8223250" cy="688180"/>
          </a:xfrm>
        </p:spPr>
        <p:txBody>
          <a:bodyPr>
            <a:normAutofit/>
          </a:bodyPr>
          <a:lstStyle/>
          <a:p>
            <a:r>
              <a:rPr lang="en-US" sz="3200" dirty="0"/>
              <a:t>Semi-supervised Learning</a:t>
            </a:r>
          </a:p>
        </p:txBody>
      </p:sp>
      <p:pic>
        <p:nvPicPr>
          <p:cNvPr id="4" name="Picture 3"/>
          <p:cNvPicPr>
            <a:picLocks noChangeAspect="1"/>
          </p:cNvPicPr>
          <p:nvPr/>
        </p:nvPicPr>
        <p:blipFill>
          <a:blip r:embed="rId2"/>
          <a:stretch>
            <a:fillRect/>
          </a:stretch>
        </p:blipFill>
        <p:spPr>
          <a:xfrm>
            <a:off x="3148717" y="2354569"/>
            <a:ext cx="4641939" cy="2295238"/>
          </a:xfrm>
          <a:prstGeom prst="rect">
            <a:avLst/>
          </a:prstGeom>
        </p:spPr>
      </p:pic>
      <p:sp>
        <p:nvSpPr>
          <p:cNvPr id="5" name="Content Placeholder 2">
            <a:extLst>
              <a:ext uri="{FF2B5EF4-FFF2-40B4-BE49-F238E27FC236}">
                <a16:creationId xmlns:a16="http://schemas.microsoft.com/office/drawing/2014/main" id="{615C4FF4-5C54-4586-94F4-3D02AED10220}"/>
              </a:ext>
            </a:extLst>
          </p:cNvPr>
          <p:cNvSpPr>
            <a:spLocks noGrp="1"/>
          </p:cNvSpPr>
          <p:nvPr>
            <p:ph idx="1"/>
          </p:nvPr>
        </p:nvSpPr>
        <p:spPr>
          <a:xfrm>
            <a:off x="457199" y="1542553"/>
            <a:ext cx="8223250" cy="2699230"/>
          </a:xfrm>
        </p:spPr>
        <p:txBody>
          <a:bodyPr/>
          <a:lstStyle/>
          <a:p>
            <a:r>
              <a:rPr lang="en-US" sz="1800" dirty="0"/>
              <a:t>A hybrid between supervised and unsupervised learning</a:t>
            </a:r>
          </a:p>
          <a:p>
            <a:pPr lvl="1"/>
            <a:r>
              <a:rPr lang="en-US" sz="1500" dirty="0"/>
              <a:t>Predefined labels are available for a small portions of data</a:t>
            </a:r>
          </a:p>
          <a:p>
            <a:pPr lvl="1"/>
            <a:r>
              <a:rPr lang="en-US" sz="1500" dirty="0"/>
              <a:t>The rest are unlabeled</a:t>
            </a:r>
          </a:p>
        </p:txBody>
      </p:sp>
    </p:spTree>
    <p:extLst>
      <p:ext uri="{BB962C8B-B14F-4D97-AF65-F5344CB8AC3E}">
        <p14:creationId xmlns:p14="http://schemas.microsoft.com/office/powerpoint/2010/main" val="6035439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53648-320F-4B3F-9A5C-A95E49A2BC30}"/>
              </a:ext>
            </a:extLst>
          </p:cNvPr>
          <p:cNvSpPr>
            <a:spLocks noGrp="1"/>
          </p:cNvSpPr>
          <p:nvPr>
            <p:ph type="title"/>
          </p:nvPr>
        </p:nvSpPr>
        <p:spPr/>
        <p:txBody>
          <a:bodyPr/>
          <a:lstStyle/>
          <a:p>
            <a:r>
              <a:rPr lang="en-US" sz="2100" dirty="0"/>
              <a:t>The Overall Picture</a:t>
            </a:r>
          </a:p>
        </p:txBody>
      </p:sp>
      <p:sp>
        <p:nvSpPr>
          <p:cNvPr id="5" name="Rectangle 4">
            <a:extLst>
              <a:ext uri="{FF2B5EF4-FFF2-40B4-BE49-F238E27FC236}">
                <a16:creationId xmlns:a16="http://schemas.microsoft.com/office/drawing/2014/main" id="{6F4AE348-6739-4EF7-B229-E87EDBF0C4FB}"/>
              </a:ext>
            </a:extLst>
          </p:cNvPr>
          <p:cNvSpPr/>
          <p:nvPr/>
        </p:nvSpPr>
        <p:spPr bwMode="auto">
          <a:xfrm>
            <a:off x="3675397" y="709218"/>
            <a:ext cx="1786855" cy="472579"/>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algn="ctr" defTabSz="342900" fontAlgn="base" hangingPunct="0">
              <a:lnSpc>
                <a:spcPct val="93000"/>
              </a:lnSpc>
              <a:spcBef>
                <a:spcPct val="0"/>
              </a:spcBef>
              <a:spcAft>
                <a:spcPct val="0"/>
              </a:spcAft>
              <a:buClr>
                <a:srgbClr val="000000"/>
              </a:buClr>
              <a:buSzPct val="100000"/>
            </a:pPr>
            <a:r>
              <a:rPr lang="en-US" sz="1350" dirty="0">
                <a:solidFill>
                  <a:schemeClr val="tx1"/>
                </a:solidFill>
                <a:latin typeface="Palatino Linotype" panose="02040502050505030304" pitchFamily="18" charset="0"/>
                <a:ea typeface="SimSun" charset="-122"/>
              </a:rPr>
              <a:t>Machine Learning</a:t>
            </a:r>
          </a:p>
        </p:txBody>
      </p:sp>
      <p:sp>
        <p:nvSpPr>
          <p:cNvPr id="6" name="Rectangle 5">
            <a:extLst>
              <a:ext uri="{FF2B5EF4-FFF2-40B4-BE49-F238E27FC236}">
                <a16:creationId xmlns:a16="http://schemas.microsoft.com/office/drawing/2014/main" id="{A1BDBCBB-ABFA-4CE4-A170-87C7DBEA2BF7}"/>
              </a:ext>
            </a:extLst>
          </p:cNvPr>
          <p:cNvSpPr/>
          <p:nvPr/>
        </p:nvSpPr>
        <p:spPr bwMode="auto">
          <a:xfrm>
            <a:off x="463399" y="1805031"/>
            <a:ext cx="1786855" cy="47258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algn="ctr" defTabSz="342900" fontAlgn="base" hangingPunct="0">
              <a:lnSpc>
                <a:spcPct val="93000"/>
              </a:lnSpc>
              <a:spcBef>
                <a:spcPct val="0"/>
              </a:spcBef>
              <a:spcAft>
                <a:spcPct val="0"/>
              </a:spcAft>
              <a:buClr>
                <a:srgbClr val="000000"/>
              </a:buClr>
              <a:buSzPct val="100000"/>
            </a:pPr>
            <a:r>
              <a:rPr lang="en-US" sz="1350" dirty="0">
                <a:solidFill>
                  <a:schemeClr val="tx1"/>
                </a:solidFill>
                <a:latin typeface="Palatino Linotype" panose="02040502050505030304" pitchFamily="18" charset="0"/>
                <a:ea typeface="SimSun" charset="-122"/>
              </a:rPr>
              <a:t>Supervised </a:t>
            </a:r>
          </a:p>
          <a:p>
            <a:pPr algn="ctr" defTabSz="342900" fontAlgn="base" hangingPunct="0">
              <a:lnSpc>
                <a:spcPct val="93000"/>
              </a:lnSpc>
              <a:spcBef>
                <a:spcPct val="0"/>
              </a:spcBef>
              <a:spcAft>
                <a:spcPct val="0"/>
              </a:spcAft>
              <a:buClr>
                <a:srgbClr val="000000"/>
              </a:buClr>
              <a:buSzPct val="100000"/>
            </a:pPr>
            <a:r>
              <a:rPr lang="en-US" sz="1350" dirty="0">
                <a:solidFill>
                  <a:schemeClr val="tx1"/>
                </a:solidFill>
                <a:latin typeface="Palatino Linotype" panose="02040502050505030304" pitchFamily="18" charset="0"/>
                <a:ea typeface="SimSun" charset="-122"/>
              </a:rPr>
              <a:t>Learning</a:t>
            </a:r>
          </a:p>
        </p:txBody>
      </p:sp>
      <p:sp>
        <p:nvSpPr>
          <p:cNvPr id="7" name="Rectangle 6">
            <a:extLst>
              <a:ext uri="{FF2B5EF4-FFF2-40B4-BE49-F238E27FC236}">
                <a16:creationId xmlns:a16="http://schemas.microsoft.com/office/drawing/2014/main" id="{8A3A0D3A-7FCB-45D7-A9F8-3E0898F5BF46}"/>
              </a:ext>
            </a:extLst>
          </p:cNvPr>
          <p:cNvSpPr/>
          <p:nvPr/>
        </p:nvSpPr>
        <p:spPr bwMode="auto">
          <a:xfrm>
            <a:off x="2606849" y="1805031"/>
            <a:ext cx="1786855" cy="47258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algn="ctr" defTabSz="342900" fontAlgn="base" hangingPunct="0">
              <a:lnSpc>
                <a:spcPct val="93000"/>
              </a:lnSpc>
              <a:spcBef>
                <a:spcPct val="0"/>
              </a:spcBef>
              <a:spcAft>
                <a:spcPct val="0"/>
              </a:spcAft>
              <a:buClr>
                <a:srgbClr val="000000"/>
              </a:buClr>
              <a:buSzPct val="100000"/>
            </a:pPr>
            <a:r>
              <a:rPr lang="en-US" sz="1350" dirty="0">
                <a:solidFill>
                  <a:schemeClr val="tx1"/>
                </a:solidFill>
                <a:latin typeface="Palatino Linotype" panose="02040502050505030304" pitchFamily="18" charset="0"/>
                <a:ea typeface="SimSun" charset="-122"/>
              </a:rPr>
              <a:t>Unsupervised Learning</a:t>
            </a:r>
          </a:p>
        </p:txBody>
      </p:sp>
      <p:sp>
        <p:nvSpPr>
          <p:cNvPr id="8" name="Rectangle 7">
            <a:extLst>
              <a:ext uri="{FF2B5EF4-FFF2-40B4-BE49-F238E27FC236}">
                <a16:creationId xmlns:a16="http://schemas.microsoft.com/office/drawing/2014/main" id="{B37572C7-BA1A-4B8B-9B03-1A5E280A450D}"/>
              </a:ext>
            </a:extLst>
          </p:cNvPr>
          <p:cNvSpPr/>
          <p:nvPr/>
        </p:nvSpPr>
        <p:spPr bwMode="auto">
          <a:xfrm>
            <a:off x="4750299" y="1805031"/>
            <a:ext cx="1786855" cy="47258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algn="ctr" defTabSz="342900" fontAlgn="base" hangingPunct="0">
              <a:lnSpc>
                <a:spcPct val="93000"/>
              </a:lnSpc>
              <a:spcBef>
                <a:spcPct val="0"/>
              </a:spcBef>
              <a:spcAft>
                <a:spcPct val="0"/>
              </a:spcAft>
              <a:buClr>
                <a:srgbClr val="000000"/>
              </a:buClr>
              <a:buSzPct val="100000"/>
            </a:pPr>
            <a:r>
              <a:rPr lang="en-US" sz="1350" dirty="0">
                <a:solidFill>
                  <a:schemeClr val="tx1"/>
                </a:solidFill>
                <a:latin typeface="Palatino Linotype" panose="02040502050505030304" pitchFamily="18" charset="0"/>
                <a:ea typeface="SimSun" charset="-122"/>
              </a:rPr>
              <a:t>Semi-Supervised Learning</a:t>
            </a:r>
          </a:p>
        </p:txBody>
      </p:sp>
      <p:sp>
        <p:nvSpPr>
          <p:cNvPr id="9" name="Rectangle 8">
            <a:extLst>
              <a:ext uri="{FF2B5EF4-FFF2-40B4-BE49-F238E27FC236}">
                <a16:creationId xmlns:a16="http://schemas.microsoft.com/office/drawing/2014/main" id="{0D14CBEB-F6ED-4E7C-810F-1E22B5B59D4B}"/>
              </a:ext>
            </a:extLst>
          </p:cNvPr>
          <p:cNvSpPr/>
          <p:nvPr/>
        </p:nvSpPr>
        <p:spPr bwMode="auto">
          <a:xfrm>
            <a:off x="6893748" y="1805031"/>
            <a:ext cx="1786855" cy="472579"/>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algn="ctr" defTabSz="342900" fontAlgn="base" hangingPunct="0">
              <a:lnSpc>
                <a:spcPct val="93000"/>
              </a:lnSpc>
              <a:spcBef>
                <a:spcPct val="0"/>
              </a:spcBef>
              <a:spcAft>
                <a:spcPct val="0"/>
              </a:spcAft>
              <a:buClr>
                <a:srgbClr val="000000"/>
              </a:buClr>
              <a:buSzPct val="100000"/>
            </a:pPr>
            <a:r>
              <a:rPr lang="en-US" sz="1350" dirty="0">
                <a:solidFill>
                  <a:schemeClr val="tx1"/>
                </a:solidFill>
                <a:latin typeface="Palatino Linotype" panose="02040502050505030304" pitchFamily="18" charset="0"/>
                <a:ea typeface="SimSun" charset="-122"/>
              </a:rPr>
              <a:t>Reinforcement Learning</a:t>
            </a:r>
          </a:p>
        </p:txBody>
      </p:sp>
      <p:cxnSp>
        <p:nvCxnSpPr>
          <p:cNvPr id="11" name="Connector: Elbow 10">
            <a:extLst>
              <a:ext uri="{FF2B5EF4-FFF2-40B4-BE49-F238E27FC236}">
                <a16:creationId xmlns:a16="http://schemas.microsoft.com/office/drawing/2014/main" id="{AE5AD846-FA89-4519-B81B-3C42A02D1557}"/>
              </a:ext>
            </a:extLst>
          </p:cNvPr>
          <p:cNvCxnSpPr>
            <a:stCxn id="5" idx="2"/>
            <a:endCxn id="6" idx="0"/>
          </p:cNvCxnSpPr>
          <p:nvPr/>
        </p:nvCxnSpPr>
        <p:spPr bwMode="auto">
          <a:xfrm rot="5400000">
            <a:off x="2651209" y="-112586"/>
            <a:ext cx="623234" cy="3211998"/>
          </a:xfrm>
          <a:prstGeom prst="bentConnector3">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Connector: Elbow 11">
            <a:extLst>
              <a:ext uri="{FF2B5EF4-FFF2-40B4-BE49-F238E27FC236}">
                <a16:creationId xmlns:a16="http://schemas.microsoft.com/office/drawing/2014/main" id="{11BEBF4E-E386-483F-A3E8-97D7B3483E95}"/>
              </a:ext>
            </a:extLst>
          </p:cNvPr>
          <p:cNvCxnSpPr>
            <a:stCxn id="5" idx="2"/>
            <a:endCxn id="7" idx="0"/>
          </p:cNvCxnSpPr>
          <p:nvPr/>
        </p:nvCxnSpPr>
        <p:spPr bwMode="auto">
          <a:xfrm rot="5400000">
            <a:off x="3722934" y="959140"/>
            <a:ext cx="623234" cy="1068548"/>
          </a:xfrm>
          <a:prstGeom prst="bentConnector3">
            <a:avLst>
              <a:gd name="adj1" fmla="val 50000"/>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Connector: Elbow 14">
            <a:extLst>
              <a:ext uri="{FF2B5EF4-FFF2-40B4-BE49-F238E27FC236}">
                <a16:creationId xmlns:a16="http://schemas.microsoft.com/office/drawing/2014/main" id="{BB57DD5E-EC76-4548-A495-D2C41C4CCE0A}"/>
              </a:ext>
            </a:extLst>
          </p:cNvPr>
          <p:cNvCxnSpPr>
            <a:stCxn id="5" idx="2"/>
            <a:endCxn id="8" idx="0"/>
          </p:cNvCxnSpPr>
          <p:nvPr/>
        </p:nvCxnSpPr>
        <p:spPr bwMode="auto">
          <a:xfrm rot="16200000" flipH="1">
            <a:off x="4794659" y="955963"/>
            <a:ext cx="623234" cy="1074902"/>
          </a:xfrm>
          <a:prstGeom prst="bentConnector3">
            <a:avLst>
              <a:gd name="adj1" fmla="val 50000"/>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Connector: Elbow 17">
            <a:extLst>
              <a:ext uri="{FF2B5EF4-FFF2-40B4-BE49-F238E27FC236}">
                <a16:creationId xmlns:a16="http://schemas.microsoft.com/office/drawing/2014/main" id="{3ACEE09B-4326-4E66-AF76-A78E6278BF4C}"/>
              </a:ext>
            </a:extLst>
          </p:cNvPr>
          <p:cNvCxnSpPr>
            <a:stCxn id="5" idx="2"/>
            <a:endCxn id="9" idx="0"/>
          </p:cNvCxnSpPr>
          <p:nvPr/>
        </p:nvCxnSpPr>
        <p:spPr bwMode="auto">
          <a:xfrm rot="16200000" flipH="1">
            <a:off x="5866383" y="-115762"/>
            <a:ext cx="623234" cy="3218351"/>
          </a:xfrm>
          <a:prstGeom prst="bentConnector3">
            <a:avLst>
              <a:gd name="adj1" fmla="val 50000"/>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TextBox 20">
            <a:extLst>
              <a:ext uri="{FF2B5EF4-FFF2-40B4-BE49-F238E27FC236}">
                <a16:creationId xmlns:a16="http://schemas.microsoft.com/office/drawing/2014/main" id="{F1C8F46F-9CF7-4E2E-9213-29770482CEB9}"/>
              </a:ext>
            </a:extLst>
          </p:cNvPr>
          <p:cNvSpPr txBox="1"/>
          <p:nvPr/>
        </p:nvSpPr>
        <p:spPr>
          <a:xfrm>
            <a:off x="463399" y="2375543"/>
            <a:ext cx="1786855" cy="461665"/>
          </a:xfrm>
          <a:prstGeom prst="rect">
            <a:avLst/>
          </a:prstGeom>
          <a:noFill/>
        </p:spPr>
        <p:txBody>
          <a:bodyPr wrap="square" rtlCol="0">
            <a:spAutoFit/>
          </a:bodyPr>
          <a:lstStyle/>
          <a:p>
            <a:pPr marL="214313" indent="-214313">
              <a:buFont typeface="Wingdings" panose="05000000000000000000" pitchFamily="2" charset="2"/>
              <a:buChar char="Ø"/>
            </a:pPr>
            <a:r>
              <a:rPr lang="en-US" sz="1200" dirty="0">
                <a:latin typeface="Palatino Linotype" panose="02040502050505030304" pitchFamily="18" charset="0"/>
              </a:rPr>
              <a:t>Classification</a:t>
            </a:r>
          </a:p>
          <a:p>
            <a:pPr marL="214313" indent="-214313">
              <a:buFont typeface="Wingdings" panose="05000000000000000000" pitchFamily="2" charset="2"/>
              <a:buChar char="Ø"/>
            </a:pPr>
            <a:r>
              <a:rPr lang="en-US" sz="1200" dirty="0">
                <a:latin typeface="Palatino Linotype" panose="02040502050505030304" pitchFamily="18" charset="0"/>
              </a:rPr>
              <a:t>Regression</a:t>
            </a:r>
          </a:p>
        </p:txBody>
      </p:sp>
      <p:sp>
        <p:nvSpPr>
          <p:cNvPr id="22" name="TextBox 21">
            <a:extLst>
              <a:ext uri="{FF2B5EF4-FFF2-40B4-BE49-F238E27FC236}">
                <a16:creationId xmlns:a16="http://schemas.microsoft.com/office/drawing/2014/main" id="{F04DA46F-07B1-44FA-A1D8-FDBAD7F7B45B}"/>
              </a:ext>
            </a:extLst>
          </p:cNvPr>
          <p:cNvSpPr txBox="1"/>
          <p:nvPr/>
        </p:nvSpPr>
        <p:spPr>
          <a:xfrm>
            <a:off x="2606848" y="2375543"/>
            <a:ext cx="1866581" cy="830997"/>
          </a:xfrm>
          <a:prstGeom prst="rect">
            <a:avLst/>
          </a:prstGeom>
          <a:noFill/>
        </p:spPr>
        <p:txBody>
          <a:bodyPr wrap="square" rtlCol="0">
            <a:spAutoFit/>
          </a:bodyPr>
          <a:lstStyle/>
          <a:p>
            <a:pPr marL="214313" indent="-214313">
              <a:buFont typeface="Wingdings" panose="05000000000000000000" pitchFamily="2" charset="2"/>
              <a:buChar char="Ø"/>
            </a:pPr>
            <a:r>
              <a:rPr lang="en-US" sz="1200" dirty="0">
                <a:latin typeface="Palatino Linotype" panose="02040502050505030304" pitchFamily="18" charset="0"/>
              </a:rPr>
              <a:t>Clustering</a:t>
            </a:r>
          </a:p>
          <a:p>
            <a:pPr marL="214313" indent="-214313">
              <a:buFont typeface="Wingdings" panose="05000000000000000000" pitchFamily="2" charset="2"/>
              <a:buChar char="Ø"/>
            </a:pPr>
            <a:r>
              <a:rPr lang="en-US" sz="1200" dirty="0">
                <a:latin typeface="Palatino Linotype" panose="02040502050505030304" pitchFamily="18" charset="0"/>
              </a:rPr>
              <a:t>Dimension Reduction</a:t>
            </a:r>
          </a:p>
          <a:p>
            <a:pPr marL="214313" indent="-214313">
              <a:buFont typeface="Wingdings" panose="05000000000000000000" pitchFamily="2" charset="2"/>
              <a:buChar char="Ø"/>
            </a:pPr>
            <a:r>
              <a:rPr lang="en-US" sz="1200" dirty="0">
                <a:latin typeface="Palatino Linotype" panose="02040502050505030304" pitchFamily="18" charset="0"/>
              </a:rPr>
              <a:t>Association Rules</a:t>
            </a:r>
          </a:p>
        </p:txBody>
      </p:sp>
    </p:spTree>
    <p:extLst>
      <p:ext uri="{BB962C8B-B14F-4D97-AF65-F5344CB8AC3E}">
        <p14:creationId xmlns:p14="http://schemas.microsoft.com/office/powerpoint/2010/main" val="41203531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What is ML?</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Kevin Murphy (2014): A set of methods that can automatically detect patterns in data, and then use the uncovered patterns to predict future data, or to perform other kinds of decision making under uncertainty (such as planning how to collect more data!).</a:t>
            </a:r>
          </a:p>
          <a:p>
            <a:endParaRPr lang="en-US" dirty="0"/>
          </a:p>
        </p:txBody>
      </p:sp>
    </p:spTree>
    <p:extLst>
      <p:ext uri="{BB962C8B-B14F-4D97-AF65-F5344CB8AC3E}">
        <p14:creationId xmlns:p14="http://schemas.microsoft.com/office/powerpoint/2010/main" val="23606235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194A11F7-3A32-CC42-B158-35CD38B25CCA}"/>
              </a:ext>
            </a:extLst>
          </p:cNvPr>
          <p:cNvSpPr>
            <a:spLocks noGrp="1"/>
          </p:cNvSpPr>
          <p:nvPr>
            <p:ph type="title"/>
          </p:nvPr>
        </p:nvSpPr>
        <p:spPr/>
        <p:txBody>
          <a:bodyPr/>
          <a:lstStyle/>
          <a:p>
            <a:r>
              <a:rPr lang="en-US" altLang="en-US"/>
              <a:t>The machine learning framework</a:t>
            </a:r>
          </a:p>
        </p:txBody>
      </p:sp>
      <p:sp>
        <p:nvSpPr>
          <p:cNvPr id="3" name="Content Placeholder 2">
            <a:extLst>
              <a:ext uri="{FF2B5EF4-FFF2-40B4-BE49-F238E27FC236}">
                <a16:creationId xmlns:a16="http://schemas.microsoft.com/office/drawing/2014/main" id="{4BB1BE87-5590-D441-B0E8-0C44087555A4}"/>
              </a:ext>
            </a:extLst>
          </p:cNvPr>
          <p:cNvSpPr>
            <a:spLocks noGrp="1"/>
          </p:cNvSpPr>
          <p:nvPr>
            <p:ph idx="1"/>
          </p:nvPr>
        </p:nvSpPr>
        <p:spPr>
          <a:xfrm>
            <a:off x="600075" y="1128589"/>
            <a:ext cx="8003236" cy="3394472"/>
          </a:xfrm>
        </p:spPr>
        <p:txBody>
          <a:bodyPr/>
          <a:lstStyle/>
          <a:p>
            <a:pPr algn="ctr">
              <a:buFontTx/>
              <a:buNone/>
            </a:pPr>
            <a:r>
              <a:rPr lang="en-US" altLang="en-US" sz="4500" dirty="0">
                <a:solidFill>
                  <a:srgbClr val="0000FF"/>
                </a:solidFill>
              </a:rPr>
              <a:t>y = f(</a:t>
            </a:r>
            <a:r>
              <a:rPr lang="en-US" altLang="en-US" sz="4500" b="1" dirty="0">
                <a:solidFill>
                  <a:srgbClr val="0000FF"/>
                </a:solidFill>
              </a:rPr>
              <a:t>x</a:t>
            </a:r>
            <a:r>
              <a:rPr lang="en-US" altLang="en-US" sz="4500" dirty="0">
                <a:solidFill>
                  <a:srgbClr val="0000FF"/>
                </a:solidFill>
              </a:rPr>
              <a:t>)</a:t>
            </a:r>
          </a:p>
          <a:p>
            <a:pPr>
              <a:buFontTx/>
              <a:buNone/>
            </a:pPr>
            <a:endParaRPr lang="en-US" altLang="en-US" dirty="0"/>
          </a:p>
          <a:p>
            <a:pPr>
              <a:buFontTx/>
              <a:buNone/>
            </a:pPr>
            <a:endParaRPr lang="en-US" altLang="en-US" dirty="0"/>
          </a:p>
          <a:p>
            <a:pPr>
              <a:buFontTx/>
              <a:buNone/>
            </a:pPr>
            <a:br>
              <a:rPr lang="en-US" altLang="en-US" dirty="0"/>
            </a:br>
            <a:endParaRPr lang="en-US" altLang="en-US" dirty="0"/>
          </a:p>
          <a:p>
            <a:r>
              <a:rPr lang="en-US" altLang="en-US" sz="1800" b="1" dirty="0"/>
              <a:t>Training: </a:t>
            </a:r>
            <a:r>
              <a:rPr lang="en-US" altLang="en-US" sz="1800" dirty="0"/>
              <a:t>given a </a:t>
            </a:r>
            <a:r>
              <a:rPr lang="en-US" altLang="en-US" sz="1800" i="1" dirty="0"/>
              <a:t>training set </a:t>
            </a:r>
            <a:r>
              <a:rPr lang="en-US" altLang="en-US" sz="1800" dirty="0"/>
              <a:t>of labeled examples</a:t>
            </a:r>
            <a:r>
              <a:rPr lang="en-US" altLang="en-US" sz="1800" i="1" dirty="0"/>
              <a:t> </a:t>
            </a:r>
            <a:r>
              <a:rPr lang="en-US" altLang="en-US" sz="1800" dirty="0">
                <a:solidFill>
                  <a:srgbClr val="0000FF"/>
                </a:solidFill>
              </a:rPr>
              <a:t>{(</a:t>
            </a:r>
            <a:r>
              <a:rPr lang="en-US" altLang="en-US" sz="1800" b="1" dirty="0">
                <a:solidFill>
                  <a:srgbClr val="0000FF"/>
                </a:solidFill>
              </a:rPr>
              <a:t>x</a:t>
            </a:r>
            <a:r>
              <a:rPr lang="en-US" altLang="en-US" sz="1800" baseline="-25000" dirty="0">
                <a:solidFill>
                  <a:srgbClr val="0000FF"/>
                </a:solidFill>
              </a:rPr>
              <a:t>1</a:t>
            </a:r>
            <a:r>
              <a:rPr lang="en-US" altLang="en-US" sz="1800" dirty="0">
                <a:solidFill>
                  <a:srgbClr val="0000FF"/>
                </a:solidFill>
              </a:rPr>
              <a:t>,y</a:t>
            </a:r>
            <a:r>
              <a:rPr lang="en-US" altLang="en-US" sz="1800" baseline="-25000" dirty="0">
                <a:solidFill>
                  <a:srgbClr val="0000FF"/>
                </a:solidFill>
              </a:rPr>
              <a:t>1</a:t>
            </a:r>
            <a:r>
              <a:rPr lang="en-US" altLang="en-US" sz="1800" dirty="0">
                <a:solidFill>
                  <a:srgbClr val="0000FF"/>
                </a:solidFill>
              </a:rPr>
              <a:t>), …, (</a:t>
            </a:r>
            <a:r>
              <a:rPr lang="en-US" altLang="en-US" sz="1800" b="1" dirty="0">
                <a:solidFill>
                  <a:srgbClr val="0000FF"/>
                </a:solidFill>
              </a:rPr>
              <a:t>x</a:t>
            </a:r>
            <a:r>
              <a:rPr lang="en-US" altLang="en-US" sz="1800" baseline="-25000" dirty="0">
                <a:solidFill>
                  <a:srgbClr val="0000FF"/>
                </a:solidFill>
              </a:rPr>
              <a:t>N</a:t>
            </a:r>
            <a:r>
              <a:rPr lang="en-US" altLang="en-US" sz="1800" dirty="0">
                <a:solidFill>
                  <a:srgbClr val="0000FF"/>
                </a:solidFill>
              </a:rPr>
              <a:t>,y</a:t>
            </a:r>
            <a:r>
              <a:rPr lang="en-US" altLang="en-US" sz="1800" baseline="-25000" dirty="0">
                <a:solidFill>
                  <a:srgbClr val="0000FF"/>
                </a:solidFill>
              </a:rPr>
              <a:t>N</a:t>
            </a:r>
            <a:r>
              <a:rPr lang="en-US" altLang="en-US" sz="1800" dirty="0">
                <a:solidFill>
                  <a:srgbClr val="0000FF"/>
                </a:solidFill>
              </a:rPr>
              <a:t>)}</a:t>
            </a:r>
            <a:r>
              <a:rPr lang="en-US" altLang="en-US" sz="1800" dirty="0"/>
              <a:t>, estimate the prediction function </a:t>
            </a:r>
            <a:r>
              <a:rPr lang="en-US" altLang="en-US" sz="1800" dirty="0">
                <a:solidFill>
                  <a:srgbClr val="0000FF"/>
                </a:solidFill>
              </a:rPr>
              <a:t>f </a:t>
            </a:r>
            <a:r>
              <a:rPr lang="en-US" altLang="en-US" sz="1800" dirty="0"/>
              <a:t>by minimizing the prediction error on the training set</a:t>
            </a:r>
          </a:p>
          <a:p>
            <a:r>
              <a:rPr lang="en-US" altLang="en-US" sz="1800" b="1" dirty="0"/>
              <a:t>Testing:</a:t>
            </a:r>
            <a:r>
              <a:rPr lang="en-US" altLang="en-US" sz="1800" dirty="0"/>
              <a:t> apply </a:t>
            </a:r>
            <a:r>
              <a:rPr lang="en-US" altLang="en-US" sz="1800" dirty="0">
                <a:solidFill>
                  <a:srgbClr val="0000FF"/>
                </a:solidFill>
              </a:rPr>
              <a:t>f</a:t>
            </a:r>
            <a:r>
              <a:rPr lang="en-US" altLang="en-US" sz="1800" dirty="0"/>
              <a:t> to a never before seen </a:t>
            </a:r>
            <a:r>
              <a:rPr lang="en-US" altLang="en-US" sz="1800" i="1" dirty="0"/>
              <a:t>test example</a:t>
            </a:r>
            <a:r>
              <a:rPr lang="en-US" altLang="en-US" sz="1800" dirty="0"/>
              <a:t> </a:t>
            </a:r>
            <a:r>
              <a:rPr lang="en-US" altLang="en-US" sz="1800" b="1" dirty="0">
                <a:solidFill>
                  <a:srgbClr val="0000FF"/>
                </a:solidFill>
              </a:rPr>
              <a:t>x</a:t>
            </a:r>
            <a:r>
              <a:rPr lang="en-US" altLang="en-US" sz="1800" dirty="0"/>
              <a:t> and output the predicted value </a:t>
            </a:r>
            <a:r>
              <a:rPr lang="en-US" altLang="en-US" sz="1800" dirty="0">
                <a:solidFill>
                  <a:srgbClr val="0000FF"/>
                </a:solidFill>
              </a:rPr>
              <a:t>y = f(</a:t>
            </a:r>
            <a:r>
              <a:rPr lang="en-US" altLang="en-US" sz="1800" b="1" dirty="0">
                <a:solidFill>
                  <a:srgbClr val="0000FF"/>
                </a:solidFill>
              </a:rPr>
              <a:t>x</a:t>
            </a:r>
            <a:r>
              <a:rPr lang="en-US" altLang="en-US" sz="1800" dirty="0">
                <a:solidFill>
                  <a:srgbClr val="0000FF"/>
                </a:solidFill>
              </a:rPr>
              <a:t>)</a:t>
            </a:r>
          </a:p>
        </p:txBody>
      </p:sp>
      <p:cxnSp>
        <p:nvCxnSpPr>
          <p:cNvPr id="5" name="Straight Arrow Connector 4">
            <a:extLst>
              <a:ext uri="{FF2B5EF4-FFF2-40B4-BE49-F238E27FC236}">
                <a16:creationId xmlns:a16="http://schemas.microsoft.com/office/drawing/2014/main" id="{5CAF7D53-8017-DC4F-BAFB-83D3D8124D47}"/>
              </a:ext>
            </a:extLst>
          </p:cNvPr>
          <p:cNvCxnSpPr/>
          <p:nvPr/>
        </p:nvCxnSpPr>
        <p:spPr>
          <a:xfrm rot="5400000" flipH="1" flipV="1">
            <a:off x="3644626" y="2057152"/>
            <a:ext cx="513159" cy="119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618E4DA6-6C53-8F4B-8364-26670A55D9EE}"/>
              </a:ext>
            </a:extLst>
          </p:cNvPr>
          <p:cNvCxnSpPr/>
          <p:nvPr/>
        </p:nvCxnSpPr>
        <p:spPr>
          <a:xfrm rot="5400000" flipH="1" flipV="1">
            <a:off x="4500686" y="2057153"/>
            <a:ext cx="514350" cy="238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2BFA1A97-794C-3D42-9FD7-430C9F55B005}"/>
              </a:ext>
            </a:extLst>
          </p:cNvPr>
          <p:cNvCxnSpPr/>
          <p:nvPr/>
        </p:nvCxnSpPr>
        <p:spPr>
          <a:xfrm rot="10800000">
            <a:off x="5215060" y="1799977"/>
            <a:ext cx="685800" cy="5143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3255" name="TextBox 8">
            <a:extLst>
              <a:ext uri="{FF2B5EF4-FFF2-40B4-BE49-F238E27FC236}">
                <a16:creationId xmlns:a16="http://schemas.microsoft.com/office/drawing/2014/main" id="{F3F55CAF-81A4-644B-BE2E-B6E75A0F4755}"/>
              </a:ext>
            </a:extLst>
          </p:cNvPr>
          <p:cNvSpPr txBox="1">
            <a:spLocks noChangeArrowheads="1"/>
          </p:cNvSpPr>
          <p:nvPr/>
        </p:nvSpPr>
        <p:spPr bwMode="auto">
          <a:xfrm>
            <a:off x="3624386" y="2314327"/>
            <a:ext cx="665567"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350">
                <a:solidFill>
                  <a:srgbClr val="000000"/>
                </a:solidFill>
              </a:rPr>
              <a:t>output</a:t>
            </a:r>
          </a:p>
        </p:txBody>
      </p:sp>
      <p:sp>
        <p:nvSpPr>
          <p:cNvPr id="53256" name="TextBox 9">
            <a:extLst>
              <a:ext uri="{FF2B5EF4-FFF2-40B4-BE49-F238E27FC236}">
                <a16:creationId xmlns:a16="http://schemas.microsoft.com/office/drawing/2014/main" id="{4A1644A5-3124-0240-8D09-380703522AE7}"/>
              </a:ext>
            </a:extLst>
          </p:cNvPr>
          <p:cNvSpPr txBox="1">
            <a:spLocks noChangeArrowheads="1"/>
          </p:cNvSpPr>
          <p:nvPr/>
        </p:nvSpPr>
        <p:spPr bwMode="auto">
          <a:xfrm>
            <a:off x="4081585" y="2314327"/>
            <a:ext cx="14192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350" dirty="0">
                <a:solidFill>
                  <a:srgbClr val="000000"/>
                </a:solidFill>
              </a:rPr>
              <a:t>prediction function</a:t>
            </a:r>
          </a:p>
        </p:txBody>
      </p:sp>
      <p:sp>
        <p:nvSpPr>
          <p:cNvPr id="53257" name="TextBox 10">
            <a:extLst>
              <a:ext uri="{FF2B5EF4-FFF2-40B4-BE49-F238E27FC236}">
                <a16:creationId xmlns:a16="http://schemas.microsoft.com/office/drawing/2014/main" id="{A7FFB70D-8424-4346-981C-A8B22C4C3A1E}"/>
              </a:ext>
            </a:extLst>
          </p:cNvPr>
          <p:cNvSpPr txBox="1">
            <a:spLocks noChangeArrowheads="1"/>
          </p:cNvSpPr>
          <p:nvPr/>
        </p:nvSpPr>
        <p:spPr bwMode="auto">
          <a:xfrm>
            <a:off x="5338885" y="2314327"/>
            <a:ext cx="113347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350" dirty="0">
                <a:solidFill>
                  <a:srgbClr val="000000"/>
                </a:solidFill>
              </a:rPr>
              <a:t>Image feature</a:t>
            </a:r>
          </a:p>
        </p:txBody>
      </p:sp>
    </p:spTree>
    <p:extLst>
      <p:ext uri="{BB962C8B-B14F-4D97-AF65-F5344CB8AC3E}">
        <p14:creationId xmlns:p14="http://schemas.microsoft.com/office/powerpoint/2010/main" val="14897053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Title 1">
            <a:extLst>
              <a:ext uri="{FF2B5EF4-FFF2-40B4-BE49-F238E27FC236}">
                <a16:creationId xmlns:a16="http://schemas.microsoft.com/office/drawing/2014/main" id="{740A89CB-A73A-F947-9409-C4F170525B22}"/>
              </a:ext>
            </a:extLst>
          </p:cNvPr>
          <p:cNvSpPr>
            <a:spLocks noGrp="1"/>
          </p:cNvSpPr>
          <p:nvPr>
            <p:ph type="title"/>
          </p:nvPr>
        </p:nvSpPr>
        <p:spPr>
          <a:xfrm>
            <a:off x="467372" y="404622"/>
            <a:ext cx="6172200" cy="594122"/>
          </a:xfrm>
        </p:spPr>
        <p:txBody>
          <a:bodyPr/>
          <a:lstStyle/>
          <a:p>
            <a:r>
              <a:rPr lang="en-US" altLang="en-US" dirty="0"/>
              <a:t>ML Steps</a:t>
            </a:r>
          </a:p>
        </p:txBody>
      </p:sp>
      <p:sp>
        <p:nvSpPr>
          <p:cNvPr id="30" name="Rounded Rectangle 29">
            <a:extLst>
              <a:ext uri="{FF2B5EF4-FFF2-40B4-BE49-F238E27FC236}">
                <a16:creationId xmlns:a16="http://schemas.microsoft.com/office/drawing/2014/main" id="{A96A1313-A388-8A44-AD21-1913C759457E}"/>
              </a:ext>
            </a:extLst>
          </p:cNvPr>
          <p:cNvSpPr/>
          <p:nvPr/>
        </p:nvSpPr>
        <p:spPr>
          <a:xfrm>
            <a:off x="6813038" y="4030387"/>
            <a:ext cx="1263639" cy="61497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rgbClr val="000000"/>
                </a:solidFill>
              </a:rPr>
              <a:t>Prediction</a:t>
            </a:r>
          </a:p>
        </p:txBody>
      </p:sp>
      <p:sp>
        <p:nvSpPr>
          <p:cNvPr id="10" name="Rounded Rectangle 9">
            <a:extLst>
              <a:ext uri="{FF2B5EF4-FFF2-40B4-BE49-F238E27FC236}">
                <a16:creationId xmlns:a16="http://schemas.microsoft.com/office/drawing/2014/main" id="{11326DA2-3B6F-9F42-A97A-FE38C57A05D0}"/>
              </a:ext>
            </a:extLst>
          </p:cNvPr>
          <p:cNvSpPr/>
          <p:nvPr/>
        </p:nvSpPr>
        <p:spPr>
          <a:xfrm>
            <a:off x="4148407" y="977139"/>
            <a:ext cx="1153758" cy="56372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rgbClr val="000000"/>
                </a:solidFill>
              </a:rPr>
              <a:t>Training Labels</a:t>
            </a:r>
          </a:p>
        </p:txBody>
      </p:sp>
      <p:grpSp>
        <p:nvGrpSpPr>
          <p:cNvPr id="54277" name="Group 12">
            <a:extLst>
              <a:ext uri="{FF2B5EF4-FFF2-40B4-BE49-F238E27FC236}">
                <a16:creationId xmlns:a16="http://schemas.microsoft.com/office/drawing/2014/main" id="{8E53CBDC-D104-5E4B-A629-F08784FE4AAE}"/>
              </a:ext>
            </a:extLst>
          </p:cNvPr>
          <p:cNvGrpSpPr>
            <a:grpSpLocks/>
          </p:cNvGrpSpPr>
          <p:nvPr/>
        </p:nvGrpSpPr>
        <p:grpSpPr bwMode="auto">
          <a:xfrm>
            <a:off x="412430" y="1366834"/>
            <a:ext cx="1758107" cy="2070187"/>
            <a:chOff x="228600" y="1417320"/>
            <a:chExt cx="2438400" cy="2849880"/>
          </a:xfrm>
        </p:grpSpPr>
        <p:sp>
          <p:nvSpPr>
            <p:cNvPr id="54296" name="TextBox 7">
              <a:extLst>
                <a:ext uri="{FF2B5EF4-FFF2-40B4-BE49-F238E27FC236}">
                  <a16:creationId xmlns:a16="http://schemas.microsoft.com/office/drawing/2014/main" id="{DFF5E7C2-3DE3-9743-B1C1-8F7DBA2803AB}"/>
                </a:ext>
              </a:extLst>
            </p:cNvPr>
            <p:cNvSpPr txBox="1">
              <a:spLocks noChangeArrowheads="1"/>
            </p:cNvSpPr>
            <p:nvPr/>
          </p:nvSpPr>
          <p:spPr bwMode="auto">
            <a:xfrm>
              <a:off x="533400" y="1417320"/>
              <a:ext cx="1828800" cy="79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solidFill>
                    <a:srgbClr val="000000"/>
                  </a:solidFill>
                </a:rPr>
                <a:t>Training Images</a:t>
              </a:r>
            </a:p>
          </p:txBody>
        </p:sp>
        <p:sp>
          <p:nvSpPr>
            <p:cNvPr id="11" name="Rounded Rectangle 10">
              <a:extLst>
                <a:ext uri="{FF2B5EF4-FFF2-40B4-BE49-F238E27FC236}">
                  <a16:creationId xmlns:a16="http://schemas.microsoft.com/office/drawing/2014/main" id="{077F7986-6275-014E-9724-94B1DFB10D96}"/>
                </a:ext>
              </a:extLst>
            </p:cNvPr>
            <p:cNvSpPr/>
            <p:nvPr/>
          </p:nvSpPr>
          <p:spPr>
            <a:xfrm>
              <a:off x="228600" y="1448185"/>
              <a:ext cx="2438400" cy="281901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0000"/>
                </a:solidFill>
              </a:endParaRPr>
            </a:p>
          </p:txBody>
        </p:sp>
      </p:grpSp>
      <p:sp>
        <p:nvSpPr>
          <p:cNvPr id="12" name="Rounded Rectangle 11">
            <a:extLst>
              <a:ext uri="{FF2B5EF4-FFF2-40B4-BE49-F238E27FC236}">
                <a16:creationId xmlns:a16="http://schemas.microsoft.com/office/drawing/2014/main" id="{F03AF323-472E-A447-B1B4-E83DABCC0454}"/>
              </a:ext>
            </a:extLst>
          </p:cNvPr>
          <p:cNvSpPr/>
          <p:nvPr/>
        </p:nvSpPr>
        <p:spPr>
          <a:xfrm>
            <a:off x="4258289" y="1950842"/>
            <a:ext cx="988935" cy="61497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rgbClr val="000000"/>
                </a:solidFill>
              </a:rPr>
              <a:t>Training</a:t>
            </a:r>
          </a:p>
        </p:txBody>
      </p:sp>
      <p:sp>
        <p:nvSpPr>
          <p:cNvPr id="54279" name="TextBox 13">
            <a:extLst>
              <a:ext uri="{FF2B5EF4-FFF2-40B4-BE49-F238E27FC236}">
                <a16:creationId xmlns:a16="http://schemas.microsoft.com/office/drawing/2014/main" id="{ED02A94A-98EF-8440-A950-E39BF6F145B8}"/>
              </a:ext>
            </a:extLst>
          </p:cNvPr>
          <p:cNvSpPr txBox="1">
            <a:spLocks noChangeArrowheads="1"/>
          </p:cNvSpPr>
          <p:nvPr/>
        </p:nvSpPr>
        <p:spPr bwMode="auto">
          <a:xfrm>
            <a:off x="755811" y="874644"/>
            <a:ext cx="1186476" cy="372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100" b="1">
                <a:solidFill>
                  <a:srgbClr val="000000"/>
                </a:solidFill>
              </a:rPr>
              <a:t>Training</a:t>
            </a:r>
          </a:p>
        </p:txBody>
      </p:sp>
      <p:sp>
        <p:nvSpPr>
          <p:cNvPr id="15" name="Rounded Rectangle 14">
            <a:extLst>
              <a:ext uri="{FF2B5EF4-FFF2-40B4-BE49-F238E27FC236}">
                <a16:creationId xmlns:a16="http://schemas.microsoft.com/office/drawing/2014/main" id="{D611E7CE-C0DA-E34F-931A-6EA6653FCA5F}"/>
              </a:ext>
            </a:extLst>
          </p:cNvPr>
          <p:cNvSpPr/>
          <p:nvPr/>
        </p:nvSpPr>
        <p:spPr>
          <a:xfrm>
            <a:off x="2665004" y="1950842"/>
            <a:ext cx="1098817" cy="61497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rgbClr val="000000"/>
                </a:solidFill>
              </a:rPr>
              <a:t>Image Features</a:t>
            </a:r>
          </a:p>
        </p:txBody>
      </p:sp>
      <p:sp>
        <p:nvSpPr>
          <p:cNvPr id="16" name="Right Arrow 15">
            <a:extLst>
              <a:ext uri="{FF2B5EF4-FFF2-40B4-BE49-F238E27FC236}">
                <a16:creationId xmlns:a16="http://schemas.microsoft.com/office/drawing/2014/main" id="{119D5C34-72A9-3646-A635-D740A79584D1}"/>
              </a:ext>
            </a:extLst>
          </p:cNvPr>
          <p:cNvSpPr/>
          <p:nvPr/>
        </p:nvSpPr>
        <p:spPr>
          <a:xfrm>
            <a:off x="2225478" y="2155833"/>
            <a:ext cx="384586" cy="2049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rgbClr val="FFFFFF"/>
              </a:solidFill>
            </a:endParaRPr>
          </a:p>
        </p:txBody>
      </p:sp>
      <p:sp>
        <p:nvSpPr>
          <p:cNvPr id="17" name="Right Arrow 16">
            <a:extLst>
              <a:ext uri="{FF2B5EF4-FFF2-40B4-BE49-F238E27FC236}">
                <a16:creationId xmlns:a16="http://schemas.microsoft.com/office/drawing/2014/main" id="{8DBD4AA3-2F16-8E4B-8916-6FF42C60D086}"/>
              </a:ext>
            </a:extLst>
          </p:cNvPr>
          <p:cNvSpPr/>
          <p:nvPr/>
        </p:nvSpPr>
        <p:spPr>
          <a:xfrm>
            <a:off x="3818762" y="2155833"/>
            <a:ext cx="384586" cy="2049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rgbClr val="FFFFFF"/>
              </a:solidFill>
            </a:endParaRPr>
          </a:p>
        </p:txBody>
      </p:sp>
      <p:sp>
        <p:nvSpPr>
          <p:cNvPr id="18" name="Right Arrow 17">
            <a:extLst>
              <a:ext uri="{FF2B5EF4-FFF2-40B4-BE49-F238E27FC236}">
                <a16:creationId xmlns:a16="http://schemas.microsoft.com/office/drawing/2014/main" id="{F59C66F1-44C4-AB45-AC8F-56C5E978E231}"/>
              </a:ext>
            </a:extLst>
          </p:cNvPr>
          <p:cNvSpPr/>
          <p:nvPr/>
        </p:nvSpPr>
        <p:spPr>
          <a:xfrm rot="5400000">
            <a:off x="4565820" y="1635971"/>
            <a:ext cx="307485" cy="2197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rgbClr val="FFFFFF"/>
              </a:solidFill>
            </a:endParaRPr>
          </a:p>
        </p:txBody>
      </p:sp>
      <p:sp>
        <p:nvSpPr>
          <p:cNvPr id="19" name="Rounded Rectangle 18">
            <a:extLst>
              <a:ext uri="{FF2B5EF4-FFF2-40B4-BE49-F238E27FC236}">
                <a16:creationId xmlns:a16="http://schemas.microsoft.com/office/drawing/2014/main" id="{2EB2C61B-30A3-BE4C-9652-33612FE9274C}"/>
              </a:ext>
            </a:extLst>
          </p:cNvPr>
          <p:cNvSpPr/>
          <p:nvPr/>
        </p:nvSpPr>
        <p:spPr>
          <a:xfrm>
            <a:off x="3516587" y="4030387"/>
            <a:ext cx="1263639" cy="61497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rgbClr val="000000"/>
                </a:solidFill>
              </a:rPr>
              <a:t>Image Features</a:t>
            </a:r>
          </a:p>
        </p:txBody>
      </p:sp>
      <p:sp>
        <p:nvSpPr>
          <p:cNvPr id="20" name="Right Arrow 19">
            <a:extLst>
              <a:ext uri="{FF2B5EF4-FFF2-40B4-BE49-F238E27FC236}">
                <a16:creationId xmlns:a16="http://schemas.microsoft.com/office/drawing/2014/main" id="{983C782C-5018-7347-8AEF-9E37C9E825F3}"/>
              </a:ext>
            </a:extLst>
          </p:cNvPr>
          <p:cNvSpPr/>
          <p:nvPr/>
        </p:nvSpPr>
        <p:spPr>
          <a:xfrm>
            <a:off x="3077061" y="4235377"/>
            <a:ext cx="384586" cy="2049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rgbClr val="FFFFFF"/>
              </a:solidFill>
            </a:endParaRPr>
          </a:p>
        </p:txBody>
      </p:sp>
      <p:sp>
        <p:nvSpPr>
          <p:cNvPr id="10254" name="TextBox 20">
            <a:extLst>
              <a:ext uri="{FF2B5EF4-FFF2-40B4-BE49-F238E27FC236}">
                <a16:creationId xmlns:a16="http://schemas.microsoft.com/office/drawing/2014/main" id="{B914B1DB-BAB0-D345-9F39-CC22FBDD6501}"/>
              </a:ext>
            </a:extLst>
          </p:cNvPr>
          <p:cNvSpPr txBox="1">
            <a:spLocks noChangeArrowheads="1"/>
          </p:cNvSpPr>
          <p:nvPr/>
        </p:nvSpPr>
        <p:spPr bwMode="auto">
          <a:xfrm>
            <a:off x="1986257" y="3517911"/>
            <a:ext cx="1079836" cy="372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100" b="1">
                <a:solidFill>
                  <a:srgbClr val="000000"/>
                </a:solidFill>
              </a:rPr>
              <a:t>Testing</a:t>
            </a:r>
          </a:p>
        </p:txBody>
      </p:sp>
      <p:sp>
        <p:nvSpPr>
          <p:cNvPr id="10255" name="TextBox 21">
            <a:extLst>
              <a:ext uri="{FF2B5EF4-FFF2-40B4-BE49-F238E27FC236}">
                <a16:creationId xmlns:a16="http://schemas.microsoft.com/office/drawing/2014/main" id="{F04FB5DE-DF4D-134C-9287-77C3B6DCC482}"/>
              </a:ext>
            </a:extLst>
          </p:cNvPr>
          <p:cNvSpPr txBox="1">
            <a:spLocks noChangeArrowheads="1"/>
          </p:cNvSpPr>
          <p:nvPr/>
        </p:nvSpPr>
        <p:spPr bwMode="auto">
          <a:xfrm>
            <a:off x="1868362" y="4590908"/>
            <a:ext cx="1262481" cy="33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solidFill>
                  <a:srgbClr val="000000"/>
                </a:solidFill>
              </a:rPr>
              <a:t>Test Image</a:t>
            </a:r>
          </a:p>
        </p:txBody>
      </p:sp>
      <p:sp>
        <p:nvSpPr>
          <p:cNvPr id="23" name="Right Arrow 22">
            <a:extLst>
              <a:ext uri="{FF2B5EF4-FFF2-40B4-BE49-F238E27FC236}">
                <a16:creationId xmlns:a16="http://schemas.microsoft.com/office/drawing/2014/main" id="{18750579-74AC-E04B-A63C-C9FAFE971A0C}"/>
              </a:ext>
            </a:extLst>
          </p:cNvPr>
          <p:cNvSpPr/>
          <p:nvPr/>
        </p:nvSpPr>
        <p:spPr>
          <a:xfrm>
            <a:off x="5302165" y="2155833"/>
            <a:ext cx="384586" cy="2049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rgbClr val="FFFFFF"/>
              </a:solidFill>
            </a:endParaRPr>
          </a:p>
        </p:txBody>
      </p:sp>
      <p:sp>
        <p:nvSpPr>
          <p:cNvPr id="24" name="Rounded Rectangle 23">
            <a:extLst>
              <a:ext uri="{FF2B5EF4-FFF2-40B4-BE49-F238E27FC236}">
                <a16:creationId xmlns:a16="http://schemas.microsoft.com/office/drawing/2014/main" id="{D5125073-767F-D242-823F-A202C82180D3}"/>
              </a:ext>
            </a:extLst>
          </p:cNvPr>
          <p:cNvSpPr/>
          <p:nvPr/>
        </p:nvSpPr>
        <p:spPr>
          <a:xfrm>
            <a:off x="5796632" y="1950842"/>
            <a:ext cx="1098817" cy="61497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rgbClr val="000000"/>
                </a:solidFill>
              </a:rPr>
              <a:t>Learned model</a:t>
            </a:r>
          </a:p>
        </p:txBody>
      </p:sp>
      <p:sp>
        <p:nvSpPr>
          <p:cNvPr id="25" name="Rounded Rectangle 24">
            <a:extLst>
              <a:ext uri="{FF2B5EF4-FFF2-40B4-BE49-F238E27FC236}">
                <a16:creationId xmlns:a16="http://schemas.microsoft.com/office/drawing/2014/main" id="{E2F383EF-BD4C-8341-982D-2C1CFE033A34}"/>
              </a:ext>
            </a:extLst>
          </p:cNvPr>
          <p:cNvSpPr/>
          <p:nvPr/>
        </p:nvSpPr>
        <p:spPr>
          <a:xfrm>
            <a:off x="5274694" y="4030387"/>
            <a:ext cx="1263639" cy="61497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rgbClr val="000000"/>
                </a:solidFill>
              </a:rPr>
              <a:t>Learned model</a:t>
            </a:r>
          </a:p>
        </p:txBody>
      </p:sp>
      <p:sp>
        <p:nvSpPr>
          <p:cNvPr id="26" name="Right Arrow 25">
            <a:extLst>
              <a:ext uri="{FF2B5EF4-FFF2-40B4-BE49-F238E27FC236}">
                <a16:creationId xmlns:a16="http://schemas.microsoft.com/office/drawing/2014/main" id="{B59C1569-CE31-1946-8486-B5358C61DAC3}"/>
              </a:ext>
            </a:extLst>
          </p:cNvPr>
          <p:cNvSpPr/>
          <p:nvPr/>
        </p:nvSpPr>
        <p:spPr>
          <a:xfrm>
            <a:off x="4835168" y="4235377"/>
            <a:ext cx="384586" cy="2049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rgbClr val="FFFFFF"/>
              </a:solidFill>
            </a:endParaRPr>
          </a:p>
        </p:txBody>
      </p:sp>
      <p:sp>
        <p:nvSpPr>
          <p:cNvPr id="31" name="TextBox 30">
            <a:extLst>
              <a:ext uri="{FF2B5EF4-FFF2-40B4-BE49-F238E27FC236}">
                <a16:creationId xmlns:a16="http://schemas.microsoft.com/office/drawing/2014/main" id="{F956C19B-9267-8041-A36B-0C7E64F25634}"/>
              </a:ext>
            </a:extLst>
          </p:cNvPr>
          <p:cNvSpPr txBox="1"/>
          <p:nvPr/>
        </p:nvSpPr>
        <p:spPr>
          <a:xfrm>
            <a:off x="359080" y="4407691"/>
            <a:ext cx="2032811" cy="331187"/>
          </a:xfrm>
          <a:prstGeom prst="rect">
            <a:avLst/>
          </a:prstGeom>
          <a:noFill/>
        </p:spPr>
        <p:txBody>
          <a:bodyPr>
            <a:spAutoFit/>
          </a:bodyPr>
          <a:lstStyle/>
          <a:p>
            <a:pPr>
              <a:defRPr/>
            </a:pPr>
            <a:r>
              <a:rPr lang="en-US" sz="900" dirty="0">
                <a:solidFill>
                  <a:srgbClr val="FFFFFF">
                    <a:lumMod val="65000"/>
                  </a:srgbClr>
                </a:solidFill>
                <a:latin typeface="Arial" charset="0"/>
              </a:rPr>
              <a:t>Slide credit: D. </a:t>
            </a:r>
            <a:r>
              <a:rPr lang="en-US" sz="900" dirty="0" err="1">
                <a:solidFill>
                  <a:srgbClr val="FFFFFF">
                    <a:lumMod val="65000"/>
                  </a:srgbClr>
                </a:solidFill>
                <a:latin typeface="Arial" charset="0"/>
              </a:rPr>
              <a:t>Hoiem</a:t>
            </a:r>
            <a:r>
              <a:rPr lang="en-US" sz="900" dirty="0">
                <a:solidFill>
                  <a:srgbClr val="FFFFFF">
                    <a:lumMod val="65000"/>
                  </a:srgbClr>
                </a:solidFill>
                <a:latin typeface="Arial" charset="0"/>
              </a:rPr>
              <a:t> and L. </a:t>
            </a:r>
            <a:r>
              <a:rPr lang="en-US" sz="900" dirty="0" err="1">
                <a:solidFill>
                  <a:srgbClr val="FFFFFF">
                    <a:lumMod val="65000"/>
                  </a:srgbClr>
                </a:solidFill>
                <a:latin typeface="Arial" charset="0"/>
              </a:rPr>
              <a:t>Lazebnik</a:t>
            </a:r>
            <a:endParaRPr lang="en-US" sz="900" dirty="0">
              <a:solidFill>
                <a:srgbClr val="FFFFFF">
                  <a:lumMod val="65000"/>
                </a:srgbClr>
              </a:solidFill>
              <a:latin typeface="Arial" charset="0"/>
            </a:endParaRPr>
          </a:p>
        </p:txBody>
      </p:sp>
      <p:sp>
        <p:nvSpPr>
          <p:cNvPr id="32" name="Right Arrow 31">
            <a:extLst>
              <a:ext uri="{FF2B5EF4-FFF2-40B4-BE49-F238E27FC236}">
                <a16:creationId xmlns:a16="http://schemas.microsoft.com/office/drawing/2014/main" id="{E84F1A27-D0EF-F64E-B719-3254702F2BD0}"/>
              </a:ext>
            </a:extLst>
          </p:cNvPr>
          <p:cNvSpPr/>
          <p:nvPr/>
        </p:nvSpPr>
        <p:spPr>
          <a:xfrm>
            <a:off x="6538334" y="4235377"/>
            <a:ext cx="329645" cy="2049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rgbClr val="FFFFFF"/>
              </a:solidFill>
            </a:endParaRPr>
          </a:p>
        </p:txBody>
      </p:sp>
      <p:pic>
        <p:nvPicPr>
          <p:cNvPr id="54294" name="Picture 2">
            <a:extLst>
              <a:ext uri="{FF2B5EF4-FFF2-40B4-BE49-F238E27FC236}">
                <a16:creationId xmlns:a16="http://schemas.microsoft.com/office/drawing/2014/main" id="{08026BCA-5419-384D-875C-D5AF950C4F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372" y="1950842"/>
            <a:ext cx="1613887" cy="128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1" name="Picture 1">
            <a:extLst>
              <a:ext uri="{FF2B5EF4-FFF2-40B4-BE49-F238E27FC236}">
                <a16:creationId xmlns:a16="http://schemas.microsoft.com/office/drawing/2014/main" id="{FCF0C52E-1D31-1245-9310-589A4F4A4E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8007" y="4081634"/>
            <a:ext cx="576879" cy="53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1182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pPr eaLnBrk="1" hangingPunct="1"/>
            <a:r>
              <a:rPr lang="en-GB" altLang="en-US" dirty="0">
                <a:ea typeface="ＭＳ Ｐゴシック" panose="020B0600070205080204" pitchFamily="34" charset="-128"/>
              </a:rPr>
              <a:t>Testing</a:t>
            </a:r>
          </a:p>
        </p:txBody>
      </p:sp>
      <p:sp>
        <p:nvSpPr>
          <p:cNvPr id="36867" name="Rectangle 3">
            <a:extLst>
              <a:ext uri="{FF2B5EF4-FFF2-40B4-BE49-F238E27FC236}">
                <a16:creationId xmlns:a16="http://schemas.microsoft.com/office/drawing/2014/main" id="{EE927EB1-A2C7-BD48-9742-C97086302D46}"/>
              </a:ext>
            </a:extLst>
          </p:cNvPr>
          <p:cNvSpPr>
            <a:spLocks noGrp="1" noChangeArrowheads="1"/>
          </p:cNvSpPr>
          <p:nvPr>
            <p:ph idx="1"/>
          </p:nvPr>
        </p:nvSpPr>
        <p:spPr>
          <a:xfrm>
            <a:off x="604299" y="1195678"/>
            <a:ext cx="7134805" cy="3394472"/>
          </a:xfrm>
        </p:spPr>
        <p:txBody>
          <a:bodyPr/>
          <a:lstStyle/>
          <a:p>
            <a:pPr eaLnBrk="1" hangingPunct="1"/>
            <a:r>
              <a:rPr kumimoji="1" lang="en-GB" altLang="en-US" dirty="0">
                <a:ea typeface="ＭＳ Ｐゴシック" panose="020B0600070205080204" pitchFamily="34" charset="-128"/>
                <a:cs typeface="Arial" panose="020B0604020202020204" pitchFamily="34" charset="0"/>
              </a:rPr>
              <a:t>How well the learned system work?</a:t>
            </a:r>
          </a:p>
          <a:p>
            <a:pPr eaLnBrk="1" hangingPunct="1"/>
            <a:r>
              <a:rPr kumimoji="1" lang="en-GB" altLang="en-US" dirty="0">
                <a:ea typeface="ＭＳ Ｐゴシック" panose="020B0600070205080204" pitchFamily="34" charset="-128"/>
                <a:cs typeface="Arial" panose="020B0604020202020204" pitchFamily="34" charset="0"/>
              </a:rPr>
              <a:t>Generalization</a:t>
            </a:r>
          </a:p>
          <a:p>
            <a:pPr lvl="1" eaLnBrk="1" hangingPunct="1"/>
            <a:r>
              <a:rPr kumimoji="1" lang="en-GB" altLang="en-US" dirty="0">
                <a:ea typeface="ＭＳ Ｐゴシック" panose="020B0600070205080204" pitchFamily="34" charset="-128"/>
                <a:cs typeface="Arial" panose="020B0604020202020204" pitchFamily="34" charset="0"/>
              </a:rPr>
              <a:t>Performance on unseen or unknown scenarios or data</a:t>
            </a:r>
          </a:p>
          <a:p>
            <a:pPr lvl="1" eaLnBrk="1" hangingPunct="1"/>
            <a:r>
              <a:rPr kumimoji="1" lang="en-GB" altLang="en-US" dirty="0">
                <a:ea typeface="ＭＳ Ｐゴシック" panose="020B0600070205080204" pitchFamily="34" charset="-128"/>
                <a:cs typeface="Arial" panose="020B0604020202020204" pitchFamily="34" charset="0"/>
              </a:rPr>
              <a:t>Brittle vs robust performance</a:t>
            </a:r>
          </a:p>
          <a:p>
            <a:pPr lvl="1" eaLnBrk="1" hangingPunct="1"/>
            <a:endParaRPr kumimoji="1" lang="en-GB" altLang="en-US" dirty="0">
              <a:ea typeface="ＭＳ Ｐゴシック" panose="020B0600070205080204" pitchFamily="34" charset="-128"/>
              <a:cs typeface="Arial" panose="020B0604020202020204" pitchFamily="34" charset="0"/>
            </a:endParaRPr>
          </a:p>
          <a:p>
            <a:pPr eaLnBrk="1" hangingPunct="1"/>
            <a:r>
              <a:rPr kumimoji="1" lang="en-GB" altLang="en-US" dirty="0">
                <a:ea typeface="ＭＳ Ｐゴシック" panose="020B0600070205080204" pitchFamily="34" charset="-128"/>
                <a:cs typeface="Arial" panose="020B0604020202020204" pitchFamily="34" charset="0"/>
              </a:rPr>
              <a:t>Evaluate performance by testing on data NOT used for testing (both should be randomly sampled)</a:t>
            </a:r>
          </a:p>
          <a:p>
            <a:pPr eaLnBrk="1" hangingPunct="1"/>
            <a:r>
              <a:rPr kumimoji="1" lang="en-GB" altLang="en-US" dirty="0">
                <a:ea typeface="ＭＳ Ｐゴシック" panose="020B0600070205080204" pitchFamily="34" charset="-128"/>
                <a:cs typeface="Arial" panose="020B0604020202020204" pitchFamily="34" charset="0"/>
              </a:rPr>
              <a:t>Cross validation methods for small data sets</a:t>
            </a:r>
          </a:p>
          <a:p>
            <a:pPr lvl="1" eaLnBrk="1" hangingPunct="1"/>
            <a:endParaRPr kumimoji="1" lang="en-GB" altLang="en-US" dirty="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7602724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t>Performance Metrics</a:t>
            </a:r>
            <a:endParaRPr 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a:t>Determine how well a model </a:t>
            </a:r>
          </a:p>
          <a:p>
            <a:pPr marL="0" indent="0">
              <a:buNone/>
            </a:pPr>
            <a:r>
              <a:rPr lang="en-US"/>
              <a:t>performs on the data </a:t>
            </a:r>
          </a:p>
          <a:p>
            <a:endParaRPr lang="en-US"/>
          </a:p>
          <a:p>
            <a:pPr lvl="1"/>
            <a:endParaRPr lang="en-US" dirty="0"/>
          </a:p>
        </p:txBody>
      </p:sp>
      <p:pic>
        <p:nvPicPr>
          <p:cNvPr id="1026" name="Picture 2" descr="Choosing the Right Metric for Evaluating Machine Learning Models — Part 2">
            <a:extLst>
              <a:ext uri="{FF2B5EF4-FFF2-40B4-BE49-F238E27FC236}">
                <a16:creationId xmlns:a16="http://schemas.microsoft.com/office/drawing/2014/main" id="{DBDC4A9F-8B30-364D-9EDB-D8512CF175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0192" y="770930"/>
            <a:ext cx="5244964" cy="3166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42198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Performance Metrics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Accuracy</a:t>
            </a:r>
          </a:p>
          <a:p>
            <a:r>
              <a:rPr lang="en-US" dirty="0"/>
              <a:t>Confusion matrix</a:t>
            </a:r>
          </a:p>
          <a:p>
            <a:r>
              <a:rPr lang="en-US" dirty="0"/>
              <a:t>Precision</a:t>
            </a:r>
          </a:p>
          <a:p>
            <a:r>
              <a:rPr lang="en-US" dirty="0"/>
              <a:t>Recall</a:t>
            </a:r>
          </a:p>
          <a:p>
            <a:r>
              <a:rPr lang="en-US" dirty="0"/>
              <a:t>F-measure</a:t>
            </a:r>
          </a:p>
          <a:p>
            <a:r>
              <a:rPr lang="en-US" dirty="0"/>
              <a:t>ROC curve</a:t>
            </a:r>
          </a:p>
          <a:p>
            <a:pPr marL="342900" lvl="1" indent="0">
              <a:buNone/>
            </a:pPr>
            <a:endParaRPr lang="en-US" dirty="0"/>
          </a:p>
        </p:txBody>
      </p:sp>
      <p:pic>
        <p:nvPicPr>
          <p:cNvPr id="1026" name="Picture 2" descr="Evaluation Metrics Definition | DeepAI">
            <a:extLst>
              <a:ext uri="{FF2B5EF4-FFF2-40B4-BE49-F238E27FC236}">
                <a16:creationId xmlns:a16="http://schemas.microsoft.com/office/drawing/2014/main" id="{892D0130-BA25-364B-858E-BD89F5E55C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8388" y="1172284"/>
            <a:ext cx="4190856" cy="3056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690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Accuracy</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Accuracy is the ratio of number of correct predictions to the total number of input samples.</a:t>
            </a:r>
          </a:p>
          <a:p>
            <a:endParaRPr lang="en-US" dirty="0"/>
          </a:p>
          <a:p>
            <a:endParaRPr lang="en-US" dirty="0"/>
          </a:p>
        </p:txBody>
      </p:sp>
      <p:pic>
        <p:nvPicPr>
          <p:cNvPr id="7" name="Picture 6" descr="A screenshot of a cell phone&#10;&#10;Description automatically generated">
            <a:extLst>
              <a:ext uri="{FF2B5EF4-FFF2-40B4-BE49-F238E27FC236}">
                <a16:creationId xmlns:a16="http://schemas.microsoft.com/office/drawing/2014/main" id="{0EBDB72A-2E3B-1848-8944-2585A2AF5DCC}"/>
              </a:ext>
            </a:extLst>
          </p:cNvPr>
          <p:cNvPicPr>
            <a:picLocks noChangeAspect="1"/>
          </p:cNvPicPr>
          <p:nvPr/>
        </p:nvPicPr>
        <p:blipFill>
          <a:blip r:embed="rId3"/>
          <a:stretch>
            <a:fillRect/>
          </a:stretch>
        </p:blipFill>
        <p:spPr>
          <a:xfrm>
            <a:off x="3585563" y="1939946"/>
            <a:ext cx="2961778" cy="2588603"/>
          </a:xfrm>
          <a:prstGeom prst="rect">
            <a:avLst/>
          </a:prstGeom>
        </p:spPr>
      </p:pic>
      <p:sp>
        <p:nvSpPr>
          <p:cNvPr id="8" name="TextBox 7">
            <a:extLst>
              <a:ext uri="{FF2B5EF4-FFF2-40B4-BE49-F238E27FC236}">
                <a16:creationId xmlns:a16="http://schemas.microsoft.com/office/drawing/2014/main" id="{471A8B9E-C494-C747-87CB-AC04D08C0DF5}"/>
              </a:ext>
            </a:extLst>
          </p:cNvPr>
          <p:cNvSpPr txBox="1"/>
          <p:nvPr/>
        </p:nvSpPr>
        <p:spPr>
          <a:xfrm>
            <a:off x="461596" y="4528549"/>
            <a:ext cx="1904689" cy="261610"/>
          </a:xfrm>
          <a:prstGeom prst="rect">
            <a:avLst/>
          </a:prstGeom>
          <a:noFill/>
        </p:spPr>
        <p:txBody>
          <a:bodyPr wrap="none" rtlCol="0">
            <a:spAutoFit/>
          </a:bodyPr>
          <a:lstStyle/>
          <a:p>
            <a:r>
              <a:rPr lang="en-US" sz="1100" dirty="0"/>
              <a:t>Ref: http://pages.cs.wisc.edu/</a:t>
            </a:r>
          </a:p>
        </p:txBody>
      </p:sp>
    </p:spTree>
    <p:extLst>
      <p:ext uri="{BB962C8B-B14F-4D97-AF65-F5344CB8AC3E}">
        <p14:creationId xmlns:p14="http://schemas.microsoft.com/office/powerpoint/2010/main" val="35854823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Confusion Matrix</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A matrix describes the complete performance of the model.</a:t>
            </a:r>
          </a:p>
          <a:p>
            <a:endParaRPr lang="en-US" dirty="0"/>
          </a:p>
        </p:txBody>
      </p:sp>
      <p:pic>
        <p:nvPicPr>
          <p:cNvPr id="8" name="Picture 7">
            <a:extLst>
              <a:ext uri="{FF2B5EF4-FFF2-40B4-BE49-F238E27FC236}">
                <a16:creationId xmlns:a16="http://schemas.microsoft.com/office/drawing/2014/main" id="{87DF613A-782D-D94A-9E9D-338AC6787553}"/>
              </a:ext>
            </a:extLst>
          </p:cNvPr>
          <p:cNvPicPr>
            <a:picLocks noChangeAspect="1"/>
          </p:cNvPicPr>
          <p:nvPr/>
        </p:nvPicPr>
        <p:blipFill>
          <a:blip r:embed="rId3"/>
          <a:stretch>
            <a:fillRect/>
          </a:stretch>
        </p:blipFill>
        <p:spPr>
          <a:xfrm>
            <a:off x="628650" y="2099271"/>
            <a:ext cx="6728622" cy="1575914"/>
          </a:xfrm>
          <a:prstGeom prst="rect">
            <a:avLst/>
          </a:prstGeom>
        </p:spPr>
      </p:pic>
    </p:spTree>
    <p:extLst>
      <p:ext uri="{BB962C8B-B14F-4D97-AF65-F5344CB8AC3E}">
        <p14:creationId xmlns:p14="http://schemas.microsoft.com/office/powerpoint/2010/main" val="28923650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Confusion Matrix</a:t>
            </a:r>
          </a:p>
        </p:txBody>
      </p:sp>
      <p:pic>
        <p:nvPicPr>
          <p:cNvPr id="2050" name="Picture 2" descr="Data Science and Machine Learning : Confusion Matrix">
            <a:extLst>
              <a:ext uri="{FF2B5EF4-FFF2-40B4-BE49-F238E27FC236}">
                <a16:creationId xmlns:a16="http://schemas.microsoft.com/office/drawing/2014/main" id="{55FEFFA2-DD89-B94A-8986-197F3F4BFB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458" y="1094888"/>
            <a:ext cx="6108778" cy="3443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79987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Confusion Matrix</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sz="1600" b="1" dirty="0"/>
              <a:t>True Positives</a:t>
            </a:r>
            <a:r>
              <a:rPr lang="en-US" sz="1600" dirty="0"/>
              <a:t> : The cases in which we predicted YES and the actual output was also YES.</a:t>
            </a:r>
          </a:p>
          <a:p>
            <a:r>
              <a:rPr lang="en-US" sz="1600" b="1" dirty="0"/>
              <a:t>True Negatives</a:t>
            </a:r>
            <a:r>
              <a:rPr lang="en-US" sz="1600" dirty="0"/>
              <a:t> : The cases in which we predicted NO and the actual output was NO.</a:t>
            </a:r>
          </a:p>
          <a:p>
            <a:r>
              <a:rPr lang="en-US" sz="1600" b="1" dirty="0"/>
              <a:t>False Positives</a:t>
            </a:r>
            <a:r>
              <a:rPr lang="en-US" sz="1600" dirty="0"/>
              <a:t> : The cases in which we predicted YES and the actual output was NO.</a:t>
            </a:r>
          </a:p>
          <a:p>
            <a:r>
              <a:rPr lang="en-US" sz="1600" b="1" dirty="0"/>
              <a:t>False Negatives</a:t>
            </a:r>
            <a:r>
              <a:rPr lang="en-US" sz="1600" dirty="0"/>
              <a:t> : The cases in which we predicted NO and the actual output was YES.</a:t>
            </a:r>
          </a:p>
          <a:p>
            <a:endParaRPr lang="en-US" dirty="0"/>
          </a:p>
        </p:txBody>
      </p:sp>
      <p:pic>
        <p:nvPicPr>
          <p:cNvPr id="8" name="Picture 7" descr="A close up of a logo&#10;&#10;Description automatically generated">
            <a:extLst>
              <a:ext uri="{FF2B5EF4-FFF2-40B4-BE49-F238E27FC236}">
                <a16:creationId xmlns:a16="http://schemas.microsoft.com/office/drawing/2014/main" id="{4214A86D-7F6A-4B40-A937-BFF7B53B2524}"/>
              </a:ext>
            </a:extLst>
          </p:cNvPr>
          <p:cNvPicPr>
            <a:picLocks noChangeAspect="1"/>
          </p:cNvPicPr>
          <p:nvPr/>
        </p:nvPicPr>
        <p:blipFill>
          <a:blip r:embed="rId3"/>
          <a:stretch>
            <a:fillRect/>
          </a:stretch>
        </p:blipFill>
        <p:spPr>
          <a:xfrm>
            <a:off x="971550" y="3260481"/>
            <a:ext cx="4000500" cy="609600"/>
          </a:xfrm>
          <a:prstGeom prst="rect">
            <a:avLst/>
          </a:prstGeom>
        </p:spPr>
      </p:pic>
    </p:spTree>
    <p:extLst>
      <p:ext uri="{BB962C8B-B14F-4D97-AF65-F5344CB8AC3E}">
        <p14:creationId xmlns:p14="http://schemas.microsoft.com/office/powerpoint/2010/main" val="5548744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Confusion Matrix</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b="1" dirty="0"/>
              <a:t>True Positive Rate (Sensitivity)</a:t>
            </a:r>
            <a:r>
              <a:rPr lang="en-US" dirty="0"/>
              <a:t> : True Positive Rate is defined as</a:t>
            </a:r>
            <a:r>
              <a:rPr lang="en-US" i="1" dirty="0"/>
              <a:t> TP/ (FN+TP)</a:t>
            </a:r>
            <a:r>
              <a:rPr lang="en-US" dirty="0"/>
              <a:t>. True Positive Rate corresponds to the proportion of positive data points that are correctly considered as positive, with respect to all positive data points.</a:t>
            </a:r>
          </a:p>
        </p:txBody>
      </p:sp>
      <p:pic>
        <p:nvPicPr>
          <p:cNvPr id="6" name="Picture 5" descr="A picture containing knife&#10;&#10;Description automatically generated">
            <a:extLst>
              <a:ext uri="{FF2B5EF4-FFF2-40B4-BE49-F238E27FC236}">
                <a16:creationId xmlns:a16="http://schemas.microsoft.com/office/drawing/2014/main" id="{245198C6-2B35-1C43-BE33-9AF0158FA72F}"/>
              </a:ext>
            </a:extLst>
          </p:cNvPr>
          <p:cNvPicPr>
            <a:picLocks noChangeAspect="1"/>
          </p:cNvPicPr>
          <p:nvPr/>
        </p:nvPicPr>
        <p:blipFill>
          <a:blip r:embed="rId3"/>
          <a:stretch>
            <a:fillRect/>
          </a:stretch>
        </p:blipFill>
        <p:spPr>
          <a:xfrm>
            <a:off x="1470991" y="3000971"/>
            <a:ext cx="4279900" cy="736600"/>
          </a:xfrm>
          <a:prstGeom prst="rect">
            <a:avLst/>
          </a:prstGeom>
        </p:spPr>
      </p:pic>
    </p:spTree>
    <p:extLst>
      <p:ext uri="{BB962C8B-B14F-4D97-AF65-F5344CB8AC3E}">
        <p14:creationId xmlns:p14="http://schemas.microsoft.com/office/powerpoint/2010/main" val="2753515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ML Applications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Retail: Market basket analysis, Customer relationship management (CRM)</a:t>
            </a:r>
          </a:p>
          <a:p>
            <a:r>
              <a:rPr lang="en-US" dirty="0"/>
              <a:t>Finance: Credit scoring, fraud detection</a:t>
            </a:r>
          </a:p>
          <a:p>
            <a:r>
              <a:rPr lang="en-US" dirty="0"/>
              <a:t>Manufacturing: Optimization, troubleshooting</a:t>
            </a:r>
          </a:p>
          <a:p>
            <a:r>
              <a:rPr lang="en-US" dirty="0"/>
              <a:t>Medicine: Medical diagnosis</a:t>
            </a:r>
          </a:p>
          <a:p>
            <a:r>
              <a:rPr lang="en-US" dirty="0"/>
              <a:t>Telecommunications: Quality of service optimization</a:t>
            </a:r>
          </a:p>
          <a:p>
            <a:r>
              <a:rPr lang="en-US" dirty="0"/>
              <a:t>Web mining: Search engines</a:t>
            </a:r>
          </a:p>
          <a:p>
            <a:endParaRPr lang="en-US" dirty="0"/>
          </a:p>
        </p:txBody>
      </p:sp>
    </p:spTree>
    <p:extLst>
      <p:ext uri="{BB962C8B-B14F-4D97-AF65-F5344CB8AC3E}">
        <p14:creationId xmlns:p14="http://schemas.microsoft.com/office/powerpoint/2010/main" val="8290535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Confusion Matrix</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b="1" dirty="0"/>
              <a:t>True Negative Rate (Specificity)</a:t>
            </a:r>
            <a:r>
              <a:rPr lang="en-US" dirty="0"/>
              <a:t> : True Negative Rate is defined as </a:t>
            </a:r>
            <a:r>
              <a:rPr lang="en-US" i="1" dirty="0"/>
              <a:t>TN / (FP+TN)</a:t>
            </a:r>
            <a:r>
              <a:rPr lang="en-US" dirty="0"/>
              <a:t>. False Positive Rate corresponds to the proportion of negative data points that are correctly considered as negative, with respect to all negative data points.</a:t>
            </a:r>
          </a:p>
        </p:txBody>
      </p:sp>
      <p:pic>
        <p:nvPicPr>
          <p:cNvPr id="5" name="Picture 4" descr="A picture containing knife&#10;&#10;Description automatically generated">
            <a:extLst>
              <a:ext uri="{FF2B5EF4-FFF2-40B4-BE49-F238E27FC236}">
                <a16:creationId xmlns:a16="http://schemas.microsoft.com/office/drawing/2014/main" id="{3C008AD6-CF49-1645-8B95-AD7C3FF87CB2}"/>
              </a:ext>
            </a:extLst>
          </p:cNvPr>
          <p:cNvPicPr>
            <a:picLocks noChangeAspect="1"/>
          </p:cNvPicPr>
          <p:nvPr/>
        </p:nvPicPr>
        <p:blipFill>
          <a:blip r:embed="rId3"/>
          <a:stretch>
            <a:fillRect/>
          </a:stretch>
        </p:blipFill>
        <p:spPr>
          <a:xfrm>
            <a:off x="1019907" y="3000971"/>
            <a:ext cx="4572000" cy="728780"/>
          </a:xfrm>
          <a:prstGeom prst="rect">
            <a:avLst/>
          </a:prstGeom>
        </p:spPr>
      </p:pic>
    </p:spTree>
    <p:extLst>
      <p:ext uri="{BB962C8B-B14F-4D97-AF65-F5344CB8AC3E}">
        <p14:creationId xmlns:p14="http://schemas.microsoft.com/office/powerpoint/2010/main" val="36071275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Confusion Matrix</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b="1" dirty="0"/>
              <a:t>False Positive Rate </a:t>
            </a:r>
            <a:r>
              <a:rPr lang="en-US" dirty="0"/>
              <a:t>: False Positive Rate is defined as </a:t>
            </a:r>
            <a:r>
              <a:rPr lang="en-US" i="1" dirty="0"/>
              <a:t>FP / (FP+TN)</a:t>
            </a:r>
            <a:r>
              <a:rPr lang="en-US" dirty="0"/>
              <a:t>. False Positive Rate corresponds to the proportion of negative data points that are mistakenly considered as positive, with respect to all negative data points.</a:t>
            </a:r>
          </a:p>
        </p:txBody>
      </p:sp>
      <p:pic>
        <p:nvPicPr>
          <p:cNvPr id="6" name="Picture 5" descr="A picture containing knife&#10;&#10;Description automatically generated">
            <a:extLst>
              <a:ext uri="{FF2B5EF4-FFF2-40B4-BE49-F238E27FC236}">
                <a16:creationId xmlns:a16="http://schemas.microsoft.com/office/drawing/2014/main" id="{7D65E146-E3E8-684E-A85A-C306255981AD}"/>
              </a:ext>
            </a:extLst>
          </p:cNvPr>
          <p:cNvPicPr>
            <a:picLocks noChangeAspect="1"/>
          </p:cNvPicPr>
          <p:nvPr/>
        </p:nvPicPr>
        <p:blipFill>
          <a:blip r:embed="rId3"/>
          <a:stretch>
            <a:fillRect/>
          </a:stretch>
        </p:blipFill>
        <p:spPr>
          <a:xfrm>
            <a:off x="896815" y="3000971"/>
            <a:ext cx="4572000" cy="693295"/>
          </a:xfrm>
          <a:prstGeom prst="rect">
            <a:avLst/>
          </a:prstGeom>
        </p:spPr>
      </p:pic>
    </p:spTree>
    <p:extLst>
      <p:ext uri="{BB962C8B-B14F-4D97-AF65-F5344CB8AC3E}">
        <p14:creationId xmlns:p14="http://schemas.microsoft.com/office/powerpoint/2010/main" val="16049819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Confusion Matrix</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b="1" dirty="0"/>
              <a:t>Precision : </a:t>
            </a:r>
            <a:r>
              <a:rPr lang="en-US" dirty="0"/>
              <a:t>It is the number of correct positive results divided by the number of positive results predicted by the classifier.</a:t>
            </a:r>
          </a:p>
          <a:p>
            <a:endParaRPr lang="en-US" dirty="0"/>
          </a:p>
          <a:p>
            <a:endParaRPr lang="en-US" dirty="0"/>
          </a:p>
          <a:p>
            <a:r>
              <a:rPr lang="en-US" b="1" dirty="0"/>
              <a:t>Recall : </a:t>
            </a:r>
            <a:r>
              <a:rPr lang="en-US" dirty="0"/>
              <a:t>It is the number of correct positive results divided by the number of </a:t>
            </a:r>
            <a:r>
              <a:rPr lang="en-US" b="1" i="1" dirty="0"/>
              <a:t>all </a:t>
            </a:r>
            <a:r>
              <a:rPr lang="en-US" dirty="0"/>
              <a:t>relevant samples (all samples that should have been identified as positive).</a:t>
            </a:r>
          </a:p>
          <a:p>
            <a:endParaRPr lang="en-US" dirty="0"/>
          </a:p>
        </p:txBody>
      </p:sp>
      <p:pic>
        <p:nvPicPr>
          <p:cNvPr id="10" name="Picture 9" descr="A screenshot of a cell phone&#10;&#10;Description automatically generated">
            <a:extLst>
              <a:ext uri="{FF2B5EF4-FFF2-40B4-BE49-F238E27FC236}">
                <a16:creationId xmlns:a16="http://schemas.microsoft.com/office/drawing/2014/main" id="{745FF5CC-F751-B24C-9135-98964471237C}"/>
              </a:ext>
            </a:extLst>
          </p:cNvPr>
          <p:cNvPicPr>
            <a:picLocks noChangeAspect="1"/>
          </p:cNvPicPr>
          <p:nvPr/>
        </p:nvPicPr>
        <p:blipFill>
          <a:blip r:embed="rId3"/>
          <a:stretch>
            <a:fillRect/>
          </a:stretch>
        </p:blipFill>
        <p:spPr>
          <a:xfrm>
            <a:off x="1017954" y="2158284"/>
            <a:ext cx="4107961" cy="571727"/>
          </a:xfrm>
          <a:prstGeom prst="rect">
            <a:avLst/>
          </a:prstGeom>
        </p:spPr>
      </p:pic>
      <p:pic>
        <p:nvPicPr>
          <p:cNvPr id="12" name="Picture 11" descr="A screenshot of a cell phone&#10;&#10;Description automatically generated">
            <a:extLst>
              <a:ext uri="{FF2B5EF4-FFF2-40B4-BE49-F238E27FC236}">
                <a16:creationId xmlns:a16="http://schemas.microsoft.com/office/drawing/2014/main" id="{8E07EDB2-2570-E04D-8815-1692DBDE32CC}"/>
              </a:ext>
            </a:extLst>
          </p:cNvPr>
          <p:cNvPicPr>
            <a:picLocks noChangeAspect="1"/>
          </p:cNvPicPr>
          <p:nvPr/>
        </p:nvPicPr>
        <p:blipFill>
          <a:blip r:embed="rId4"/>
          <a:stretch>
            <a:fillRect/>
          </a:stretch>
        </p:blipFill>
        <p:spPr>
          <a:xfrm>
            <a:off x="1017954" y="3870025"/>
            <a:ext cx="4107961" cy="561139"/>
          </a:xfrm>
          <a:prstGeom prst="rect">
            <a:avLst/>
          </a:prstGeom>
        </p:spPr>
      </p:pic>
    </p:spTree>
    <p:extLst>
      <p:ext uri="{BB962C8B-B14F-4D97-AF65-F5344CB8AC3E}">
        <p14:creationId xmlns:p14="http://schemas.microsoft.com/office/powerpoint/2010/main" val="19958474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F-Measure (F1 Score)</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Provides a way to combine both precision and recall into a single measure that captures both properties.</a:t>
            </a:r>
          </a:p>
          <a:p>
            <a:pPr fontAlgn="base"/>
            <a:r>
              <a:rPr lang="en-US" dirty="0"/>
              <a:t>Alone, neither precision or recall tells the whole story. We can have excellent precision with terrible recall, or alternately, terrible precision with excellent recall. </a:t>
            </a:r>
          </a:p>
          <a:p>
            <a:endParaRPr lang="en-US" dirty="0"/>
          </a:p>
        </p:txBody>
      </p:sp>
      <p:pic>
        <p:nvPicPr>
          <p:cNvPr id="8" name="Picture 7" descr="A picture containing knife&#10;&#10;Description automatically generated">
            <a:extLst>
              <a:ext uri="{FF2B5EF4-FFF2-40B4-BE49-F238E27FC236}">
                <a16:creationId xmlns:a16="http://schemas.microsoft.com/office/drawing/2014/main" id="{B5387587-7889-6B4C-B8AB-6244BF215D9D}"/>
              </a:ext>
            </a:extLst>
          </p:cNvPr>
          <p:cNvPicPr>
            <a:picLocks noChangeAspect="1"/>
          </p:cNvPicPr>
          <p:nvPr/>
        </p:nvPicPr>
        <p:blipFill>
          <a:blip r:embed="rId3"/>
          <a:stretch>
            <a:fillRect/>
          </a:stretch>
        </p:blipFill>
        <p:spPr>
          <a:xfrm>
            <a:off x="962522" y="3174023"/>
            <a:ext cx="3784348" cy="1173148"/>
          </a:xfrm>
          <a:prstGeom prst="rect">
            <a:avLst/>
          </a:prstGeom>
        </p:spPr>
      </p:pic>
    </p:spTree>
    <p:extLst>
      <p:ext uri="{BB962C8B-B14F-4D97-AF65-F5344CB8AC3E}">
        <p14:creationId xmlns:p14="http://schemas.microsoft.com/office/powerpoint/2010/main" val="37837880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F-Measure (F1 Score)</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The range for F1 Score is [0, 1]. </a:t>
            </a:r>
          </a:p>
          <a:p>
            <a:pPr lvl="1"/>
            <a:r>
              <a:rPr lang="en-US" dirty="0"/>
              <a:t>It tells you how precise your classifier is (how many instances it classifies correctly</a:t>
            </a:r>
          </a:p>
          <a:p>
            <a:pPr lvl="1"/>
            <a:r>
              <a:rPr lang="en-US" dirty="0"/>
              <a:t>It tells you how robust your classifier is (it does not miss a significant number of instances).</a:t>
            </a:r>
          </a:p>
          <a:p>
            <a:r>
              <a:rPr lang="en-US" dirty="0"/>
              <a:t>High precision but lower recall, gives you an extremely accurate, but it then misses a large number of instances that are difficult to classify</a:t>
            </a:r>
            <a:r>
              <a:rPr lang="en-US"/>
              <a:t>. </a:t>
            </a:r>
            <a:endParaRPr lang="en-US" dirty="0"/>
          </a:p>
        </p:txBody>
      </p:sp>
    </p:spTree>
    <p:extLst>
      <p:ext uri="{BB962C8B-B14F-4D97-AF65-F5344CB8AC3E}">
        <p14:creationId xmlns:p14="http://schemas.microsoft.com/office/powerpoint/2010/main" val="4615830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Confusion Matrix - Example</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a:buNone/>
            </a:pPr>
            <a:r>
              <a:rPr lang="en-US" dirty="0"/>
              <a:t>For example: binary classification problem. </a:t>
            </a:r>
          </a:p>
          <a:p>
            <a:pPr marL="342900" lvl="1" indent="0">
              <a:buNone/>
            </a:pPr>
            <a:r>
              <a:rPr lang="en-US" dirty="0"/>
              <a:t>samples belonging to two classes : YES or NO. </a:t>
            </a:r>
          </a:p>
          <a:p>
            <a:pPr marL="342900" lvl="1" indent="0">
              <a:buNone/>
            </a:pPr>
            <a:r>
              <a:rPr lang="en-US" dirty="0"/>
              <a:t>Also, we have our own classifier which predicts a class for a given input sample. On testing our model on 165 samples ,we get the following result.</a:t>
            </a:r>
          </a:p>
          <a:p>
            <a:endParaRPr lang="en-US" dirty="0"/>
          </a:p>
          <a:p>
            <a:endParaRPr lang="en-US" dirty="0"/>
          </a:p>
        </p:txBody>
      </p:sp>
      <p:pic>
        <p:nvPicPr>
          <p:cNvPr id="6" name="Picture 5" descr="A picture containing red, white&#10;&#10;Description automatically generated">
            <a:extLst>
              <a:ext uri="{FF2B5EF4-FFF2-40B4-BE49-F238E27FC236}">
                <a16:creationId xmlns:a16="http://schemas.microsoft.com/office/drawing/2014/main" id="{8B991768-50A3-2E47-9EB3-53CCD0C739FA}"/>
              </a:ext>
            </a:extLst>
          </p:cNvPr>
          <p:cNvPicPr>
            <a:picLocks noChangeAspect="1"/>
          </p:cNvPicPr>
          <p:nvPr/>
        </p:nvPicPr>
        <p:blipFill>
          <a:blip r:embed="rId3"/>
          <a:stretch>
            <a:fillRect/>
          </a:stretch>
        </p:blipFill>
        <p:spPr>
          <a:xfrm>
            <a:off x="1033611" y="2734408"/>
            <a:ext cx="3390665" cy="1898315"/>
          </a:xfrm>
          <a:prstGeom prst="rect">
            <a:avLst/>
          </a:prstGeom>
        </p:spPr>
      </p:pic>
    </p:spTree>
    <p:extLst>
      <p:ext uri="{BB962C8B-B14F-4D97-AF65-F5344CB8AC3E}">
        <p14:creationId xmlns:p14="http://schemas.microsoft.com/office/powerpoint/2010/main" val="28980166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AI, ML, and DL</a:t>
            </a:r>
          </a:p>
        </p:txBody>
      </p:sp>
      <p:pic>
        <p:nvPicPr>
          <p:cNvPr id="5" name="Content Placeholder 4" descr="A close up of a logo&#10;&#10;Description automatically generated">
            <a:extLst>
              <a:ext uri="{FF2B5EF4-FFF2-40B4-BE49-F238E27FC236}">
                <a16:creationId xmlns:a16="http://schemas.microsoft.com/office/drawing/2014/main" id="{61A1359A-46B3-0640-9E7E-CA0578679A5F}"/>
              </a:ext>
            </a:extLst>
          </p:cNvPr>
          <p:cNvPicPr>
            <a:picLocks noGrp="1" noChangeAspect="1"/>
          </p:cNvPicPr>
          <p:nvPr>
            <p:ph idx="1"/>
          </p:nvPr>
        </p:nvPicPr>
        <p:blipFill>
          <a:blip r:embed="rId3"/>
          <a:stretch>
            <a:fillRect/>
          </a:stretch>
        </p:blipFill>
        <p:spPr>
          <a:xfrm>
            <a:off x="2370500" y="942657"/>
            <a:ext cx="4056675" cy="3812761"/>
          </a:xfrm>
        </p:spPr>
      </p:pic>
    </p:spTree>
    <p:extLst>
      <p:ext uri="{BB962C8B-B14F-4D97-AF65-F5344CB8AC3E}">
        <p14:creationId xmlns:p14="http://schemas.microsoft.com/office/powerpoint/2010/main" val="1955359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What is ML?</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fontAlgn="base">
              <a:buNone/>
            </a:pPr>
            <a:r>
              <a:rPr lang="en-US" dirty="0"/>
              <a:t>Example: </a:t>
            </a:r>
          </a:p>
          <a:p>
            <a:pPr lvl="1" fontAlgn="base"/>
            <a:r>
              <a:rPr lang="en-US" dirty="0"/>
              <a:t>If shape of object is rounded and having color Red then </a:t>
            </a:r>
          </a:p>
          <a:p>
            <a:pPr marL="342900" lvl="1" indent="0" fontAlgn="base">
              <a:buNone/>
            </a:pPr>
            <a:r>
              <a:rPr lang="en-US" dirty="0"/>
              <a:t>it will be labelled as –</a:t>
            </a:r>
            <a:r>
              <a:rPr lang="en-US" b="1" dirty="0"/>
              <a:t>Apple</a:t>
            </a:r>
            <a:r>
              <a:rPr lang="en-US" dirty="0"/>
              <a:t>.</a:t>
            </a:r>
          </a:p>
          <a:p>
            <a:pPr lvl="1" fontAlgn="base"/>
            <a:r>
              <a:rPr lang="en-US" dirty="0"/>
              <a:t>If shape of object is long curving cylinder having color Green-Yellow then it will be labelled as –</a:t>
            </a:r>
            <a:r>
              <a:rPr lang="en-US" b="1" dirty="0"/>
              <a:t>Banana</a:t>
            </a:r>
            <a:r>
              <a:rPr lang="en-US" dirty="0"/>
              <a:t>.</a:t>
            </a:r>
          </a:p>
          <a:p>
            <a:pPr lvl="1" fontAlgn="base"/>
            <a:endParaRPr lang="en-US" dirty="0"/>
          </a:p>
          <a:p>
            <a:endParaRPr lang="en-US" dirty="0"/>
          </a:p>
        </p:txBody>
      </p:sp>
      <p:pic>
        <p:nvPicPr>
          <p:cNvPr id="4" name="Picture 3">
            <a:extLst>
              <a:ext uri="{FF2B5EF4-FFF2-40B4-BE49-F238E27FC236}">
                <a16:creationId xmlns:a16="http://schemas.microsoft.com/office/drawing/2014/main" id="{013A08F7-675A-7A44-B294-D3A6E738C790}"/>
              </a:ext>
            </a:extLst>
          </p:cNvPr>
          <p:cNvPicPr>
            <a:picLocks noChangeAspect="1"/>
          </p:cNvPicPr>
          <p:nvPr/>
        </p:nvPicPr>
        <p:blipFill>
          <a:blip r:embed="rId3"/>
          <a:stretch>
            <a:fillRect/>
          </a:stretch>
        </p:blipFill>
        <p:spPr>
          <a:xfrm>
            <a:off x="6506597" y="466965"/>
            <a:ext cx="1367126" cy="1602101"/>
          </a:xfrm>
          <a:prstGeom prst="rect">
            <a:avLst/>
          </a:prstGeom>
        </p:spPr>
      </p:pic>
      <p:pic>
        <p:nvPicPr>
          <p:cNvPr id="5" name="Picture 4">
            <a:extLst>
              <a:ext uri="{FF2B5EF4-FFF2-40B4-BE49-F238E27FC236}">
                <a16:creationId xmlns:a16="http://schemas.microsoft.com/office/drawing/2014/main" id="{746DFB43-3111-8A47-A0BB-EBAB715EFF37}"/>
              </a:ext>
            </a:extLst>
          </p:cNvPr>
          <p:cNvPicPr>
            <a:picLocks noChangeAspect="1"/>
          </p:cNvPicPr>
          <p:nvPr/>
        </p:nvPicPr>
        <p:blipFill>
          <a:blip r:embed="rId4"/>
          <a:stretch>
            <a:fillRect/>
          </a:stretch>
        </p:blipFill>
        <p:spPr>
          <a:xfrm>
            <a:off x="4921530" y="3222451"/>
            <a:ext cx="2268630" cy="1511475"/>
          </a:xfrm>
          <a:prstGeom prst="rect">
            <a:avLst/>
          </a:prstGeom>
        </p:spPr>
      </p:pic>
      <p:pic>
        <p:nvPicPr>
          <p:cNvPr id="1026" name="Picture 2" descr="Apple Varieties - USApple">
            <a:extLst>
              <a:ext uri="{FF2B5EF4-FFF2-40B4-BE49-F238E27FC236}">
                <a16:creationId xmlns:a16="http://schemas.microsoft.com/office/drawing/2014/main" id="{37666007-ADC2-49BA-8334-89BCDEC305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8317" y="3081223"/>
            <a:ext cx="1602101" cy="1602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1284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spc="5" dirty="0"/>
              <a:t>What </a:t>
            </a:r>
            <a:r>
              <a:rPr lang="en-US" dirty="0"/>
              <a:t>is </a:t>
            </a:r>
            <a:r>
              <a:rPr lang="en-US" spc="5" dirty="0"/>
              <a:t>Machine</a:t>
            </a:r>
            <a:r>
              <a:rPr lang="en-US" spc="-64" dirty="0"/>
              <a:t> </a:t>
            </a:r>
            <a:r>
              <a:rPr lang="en-US" spc="5" dirty="0"/>
              <a:t>Learning?</a:t>
            </a:r>
            <a:endParaRPr lang="en-US" dirty="0"/>
          </a:p>
        </p:txBody>
      </p:sp>
      <p:pic>
        <p:nvPicPr>
          <p:cNvPr id="4" name="Content Placeholder 3" descr="Traditional programming vs Machine Learning Approach">
            <a:extLst>
              <a:ext uri="{FF2B5EF4-FFF2-40B4-BE49-F238E27FC236}">
                <a16:creationId xmlns:a16="http://schemas.microsoft.com/office/drawing/2014/main" id="{53C79232-843F-F944-8C94-E6EE101E3D15}"/>
              </a:ext>
            </a:extLst>
          </p:cNvPr>
          <p:cNvPicPr>
            <a:picLocks noGrp="1" noChangeAspect="1"/>
          </p:cNvPicPr>
          <p:nvPr>
            <p:ph idx="1"/>
          </p:nvPr>
        </p:nvPicPr>
        <p:blipFill>
          <a:blip r:embed="rId3"/>
          <a:stretch>
            <a:fillRect/>
          </a:stretch>
        </p:blipFill>
        <p:spPr>
          <a:xfrm>
            <a:off x="484487" y="1344613"/>
            <a:ext cx="7582370" cy="3262312"/>
          </a:xfrm>
          <a:prstGeom prst="rect">
            <a:avLst/>
          </a:prstGeom>
        </p:spPr>
      </p:pic>
    </p:spTree>
    <p:extLst>
      <p:ext uri="{BB962C8B-B14F-4D97-AF65-F5344CB8AC3E}">
        <p14:creationId xmlns:p14="http://schemas.microsoft.com/office/powerpoint/2010/main" val="29140141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Machine Learning Based Data Analytics </a:t>
            </a:r>
          </a:p>
        </p:txBody>
      </p:sp>
      <p:sp>
        <p:nvSpPr>
          <p:cNvPr id="4" name="Content Placeholder 2">
            <a:extLst>
              <a:ext uri="{FF2B5EF4-FFF2-40B4-BE49-F238E27FC236}">
                <a16:creationId xmlns:a16="http://schemas.microsoft.com/office/drawing/2014/main" id="{77F24F56-E514-4321-9DBF-CC3A52781014}"/>
              </a:ext>
            </a:extLst>
          </p:cNvPr>
          <p:cNvSpPr>
            <a:spLocks noGrp="1"/>
          </p:cNvSpPr>
          <p:nvPr>
            <p:ph idx="1"/>
          </p:nvPr>
        </p:nvSpPr>
        <p:spPr>
          <a:xfrm>
            <a:off x="521444" y="1268016"/>
            <a:ext cx="7615023" cy="3389709"/>
          </a:xfrm>
        </p:spPr>
        <p:txBody>
          <a:bodyPr/>
          <a:lstStyle/>
          <a:p>
            <a:r>
              <a:rPr lang="en-US" sz="1800" dirty="0"/>
              <a:t>Machine learning eliminates a lot of needs for human monitoring in analytics</a:t>
            </a:r>
          </a:p>
          <a:p>
            <a:pPr lvl="1"/>
            <a:r>
              <a:rPr lang="en-US" dirty="0"/>
              <a:t>That is not to say it can do everything by itself</a:t>
            </a:r>
          </a:p>
          <a:p>
            <a:r>
              <a:rPr lang="en-US" sz="1800" dirty="0"/>
              <a:t>The models can learn from data, or be trained from data to determine</a:t>
            </a:r>
          </a:p>
          <a:p>
            <a:pPr lvl="1"/>
            <a:r>
              <a:rPr lang="en-US" dirty="0"/>
              <a:t>Which features are important</a:t>
            </a:r>
          </a:p>
          <a:p>
            <a:pPr lvl="1"/>
            <a:r>
              <a:rPr lang="en-US" dirty="0"/>
              <a:t>New features that are not known to the users</a:t>
            </a:r>
          </a:p>
          <a:p>
            <a:pPr lvl="1"/>
            <a:r>
              <a:rPr lang="en-US" dirty="0"/>
              <a:t>Which set of rules will best map features to the desired output</a:t>
            </a:r>
          </a:p>
          <a:p>
            <a:r>
              <a:rPr lang="en-US" sz="1800" dirty="0"/>
              <a:t>Machine learning models can continue learning to adapt to new data</a:t>
            </a:r>
          </a:p>
          <a:p>
            <a:endParaRPr lang="en-US" sz="1350" dirty="0"/>
          </a:p>
        </p:txBody>
      </p:sp>
    </p:spTree>
    <p:extLst>
      <p:ext uri="{BB962C8B-B14F-4D97-AF65-F5344CB8AC3E}">
        <p14:creationId xmlns:p14="http://schemas.microsoft.com/office/powerpoint/2010/main" val="1631161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Feature/Attribute vs Label/Class</a:t>
            </a:r>
          </a:p>
        </p:txBody>
      </p:sp>
      <p:sp>
        <p:nvSpPr>
          <p:cNvPr id="4" name="Content Placeholder 2">
            <a:extLst>
              <a:ext uri="{FF2B5EF4-FFF2-40B4-BE49-F238E27FC236}">
                <a16:creationId xmlns:a16="http://schemas.microsoft.com/office/drawing/2014/main" id="{77F24F56-E514-4321-9DBF-CC3A52781014}"/>
              </a:ext>
            </a:extLst>
          </p:cNvPr>
          <p:cNvSpPr>
            <a:spLocks noGrp="1"/>
          </p:cNvSpPr>
          <p:nvPr>
            <p:ph idx="1"/>
          </p:nvPr>
        </p:nvSpPr>
        <p:spPr>
          <a:xfrm>
            <a:off x="521444" y="1268016"/>
            <a:ext cx="7615023" cy="3389709"/>
          </a:xfrm>
        </p:spPr>
        <p:txBody>
          <a:bodyPr/>
          <a:lstStyle/>
          <a:p>
            <a:r>
              <a:rPr lang="en-US" b="1" dirty="0"/>
              <a:t>Feature</a:t>
            </a:r>
            <a:r>
              <a:rPr lang="en-US" dirty="0"/>
              <a:t>: Features are individual independent variables that act as the input in your system. More simply, you can consider one column of your data set to be one feature. Sometimes these are also called </a:t>
            </a:r>
            <a:r>
              <a:rPr lang="en-US" b="1" dirty="0"/>
              <a:t>attributes</a:t>
            </a:r>
            <a:r>
              <a:rPr lang="en-US" dirty="0"/>
              <a:t>. And the number of features are called </a:t>
            </a:r>
            <a:r>
              <a:rPr lang="en-US" b="1" dirty="0"/>
              <a:t>dimensions</a:t>
            </a:r>
            <a:r>
              <a:rPr lang="en-US" dirty="0"/>
              <a:t>.</a:t>
            </a:r>
          </a:p>
          <a:p>
            <a:r>
              <a:rPr lang="en-US" b="1" dirty="0"/>
              <a:t>Label</a:t>
            </a:r>
            <a:r>
              <a:rPr lang="en-US" dirty="0"/>
              <a:t>: Labels are the final output. You can also consider the output classes to be the labels. Labeled data, a groups of samples that have been tagged to one or more labels.</a:t>
            </a:r>
          </a:p>
          <a:p>
            <a:endParaRPr lang="en-US" sz="1350" dirty="0"/>
          </a:p>
        </p:txBody>
      </p:sp>
    </p:spTree>
    <p:extLst>
      <p:ext uri="{BB962C8B-B14F-4D97-AF65-F5344CB8AC3E}">
        <p14:creationId xmlns:p14="http://schemas.microsoft.com/office/powerpoint/2010/main" val="2815351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Types of Data</a:t>
            </a:r>
          </a:p>
        </p:txBody>
      </p:sp>
      <p:sp>
        <p:nvSpPr>
          <p:cNvPr id="3" name="Content Placeholder 2">
            <a:extLst>
              <a:ext uri="{FF2B5EF4-FFF2-40B4-BE49-F238E27FC236}">
                <a16:creationId xmlns:a16="http://schemas.microsoft.com/office/drawing/2014/main" id="{B3193E91-8BAC-FF43-9C75-8AB70CFD7A7A}"/>
              </a:ext>
            </a:extLst>
          </p:cNvPr>
          <p:cNvSpPr>
            <a:spLocks noGrp="1"/>
          </p:cNvSpPr>
          <p:nvPr>
            <p:ph idx="1"/>
          </p:nvPr>
        </p:nvSpPr>
        <p:spPr>
          <a:xfrm>
            <a:off x="5471776" y="1369219"/>
            <a:ext cx="3043574" cy="3263504"/>
          </a:xfrm>
        </p:spPr>
        <p:txBody>
          <a:bodyPr/>
          <a:lstStyle/>
          <a:p>
            <a:r>
              <a:rPr lang="en-US" dirty="0"/>
              <a:t>Numerical vs. Categorical (Nominal)</a:t>
            </a:r>
          </a:p>
        </p:txBody>
      </p:sp>
      <p:pic>
        <p:nvPicPr>
          <p:cNvPr id="4" name="Picture 2" descr="Image for post">
            <a:extLst>
              <a:ext uri="{FF2B5EF4-FFF2-40B4-BE49-F238E27FC236}">
                <a16:creationId xmlns:a16="http://schemas.microsoft.com/office/drawing/2014/main" id="{A418B932-01AA-C240-A558-ED8EFA91D5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4004" y="1195754"/>
            <a:ext cx="4632418" cy="33397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4865510"/>
      </p:ext>
    </p:extLst>
  </p:cSld>
  <p:clrMapOvr>
    <a:masterClrMapping/>
  </p:clrMapOvr>
</p:sld>
</file>

<file path=ppt/theme/theme1.xml><?xml version="1.0" encoding="utf-8"?>
<a:theme xmlns:a="http://schemas.openxmlformats.org/drawingml/2006/main" name="PPT2_16to9">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PPT2_16to9</Template>
  <TotalTime>5837</TotalTime>
  <Words>1798</Words>
  <Application>Microsoft Macintosh PowerPoint</Application>
  <PresentationFormat>On-screen Show (16:9)</PresentationFormat>
  <Paragraphs>289</Paragraphs>
  <Slides>46</Slides>
  <Notes>36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46</vt:i4>
      </vt:variant>
    </vt:vector>
  </HeadingPairs>
  <TitlesOfParts>
    <vt:vector size="53" baseType="lpstr">
      <vt:lpstr>Arial</vt:lpstr>
      <vt:lpstr>Calibri</vt:lpstr>
      <vt:lpstr>Calibri Light</vt:lpstr>
      <vt:lpstr>Cambria Math</vt:lpstr>
      <vt:lpstr>Palatino Linotype</vt:lpstr>
      <vt:lpstr>Wingdings</vt:lpstr>
      <vt:lpstr>PPT2_16to9</vt:lpstr>
      <vt:lpstr>IT6933: Machine Learning Technology in FinTech</vt:lpstr>
      <vt:lpstr>What is ML?</vt:lpstr>
      <vt:lpstr>What is ML?</vt:lpstr>
      <vt:lpstr>ML Applications</vt:lpstr>
      <vt:lpstr>What is ML?</vt:lpstr>
      <vt:lpstr>What is Machine Learning?</vt:lpstr>
      <vt:lpstr>Machine Learning Based Data Analytics </vt:lpstr>
      <vt:lpstr>Feature/Attribute vs Label/Class</vt:lpstr>
      <vt:lpstr>Types of Data</vt:lpstr>
      <vt:lpstr>Sample, Feature, and Label</vt:lpstr>
      <vt:lpstr>ML in practice</vt:lpstr>
      <vt:lpstr>Types of learning</vt:lpstr>
      <vt:lpstr>What is ML (Supervised)?</vt:lpstr>
      <vt:lpstr>Classification</vt:lpstr>
      <vt:lpstr>Supervised Learning</vt:lpstr>
      <vt:lpstr>Typical Supervised Learning Techniques</vt:lpstr>
      <vt:lpstr>Unsupervised learning</vt:lpstr>
      <vt:lpstr>Unsupervised learning</vt:lpstr>
      <vt:lpstr>What is ML?</vt:lpstr>
      <vt:lpstr>Unsupervised learning</vt:lpstr>
      <vt:lpstr>Unsupervised learning - Clustring</vt:lpstr>
      <vt:lpstr>Clustring</vt:lpstr>
      <vt:lpstr>Unsupervised Learning</vt:lpstr>
      <vt:lpstr>Typical Unsupervised Learning Techniques</vt:lpstr>
      <vt:lpstr>Reinforcement Learning</vt:lpstr>
      <vt:lpstr>Reinforcement Learning</vt:lpstr>
      <vt:lpstr>Reinforcement Learning</vt:lpstr>
      <vt:lpstr>Semi-supervised Learning</vt:lpstr>
      <vt:lpstr>The Overall Picture</vt:lpstr>
      <vt:lpstr>The machine learning framework</vt:lpstr>
      <vt:lpstr>ML Steps</vt:lpstr>
      <vt:lpstr>Testing</vt:lpstr>
      <vt:lpstr>Performance Metrics</vt:lpstr>
      <vt:lpstr>Performance Metrics</vt:lpstr>
      <vt:lpstr>Accuracy</vt:lpstr>
      <vt:lpstr>Confusion Matrix</vt:lpstr>
      <vt:lpstr>Confusion Matrix</vt:lpstr>
      <vt:lpstr>Confusion Matrix</vt:lpstr>
      <vt:lpstr>Confusion Matrix</vt:lpstr>
      <vt:lpstr>Confusion Matrix</vt:lpstr>
      <vt:lpstr>Confusion Matrix</vt:lpstr>
      <vt:lpstr>Confusion Matrix</vt:lpstr>
      <vt:lpstr>F-Measure (F1 Score)</vt:lpstr>
      <vt:lpstr>F-Measure (F1 Score)</vt:lpstr>
      <vt:lpstr>Confusion Matrix - Example</vt:lpstr>
      <vt:lpstr>AI, ML, and DL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Seyedamin Pouriyeh</cp:lastModifiedBy>
  <cp:revision>32</cp:revision>
  <dcterms:created xsi:type="dcterms:W3CDTF">2019-02-15T21:19:03Z</dcterms:created>
  <dcterms:modified xsi:type="dcterms:W3CDTF">2023-08-14T03:35:03Z</dcterms:modified>
</cp:coreProperties>
</file>