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256" r:id="rId2"/>
    <p:sldId id="601" r:id="rId3"/>
    <p:sldId id="538" r:id="rId4"/>
    <p:sldId id="600" r:id="rId5"/>
    <p:sldId id="518" r:id="rId6"/>
    <p:sldId id="602" r:id="rId7"/>
    <p:sldId id="265" r:id="rId8"/>
    <p:sldId id="259" r:id="rId9"/>
    <p:sldId id="612" r:id="rId10"/>
    <p:sldId id="613" r:id="rId11"/>
    <p:sldId id="258" r:id="rId12"/>
    <p:sldId id="619" r:id="rId13"/>
    <p:sldId id="260" r:id="rId14"/>
    <p:sldId id="582" r:id="rId15"/>
    <p:sldId id="583" r:id="rId16"/>
    <p:sldId id="584" r:id="rId17"/>
    <p:sldId id="585" r:id="rId18"/>
    <p:sldId id="586" r:id="rId19"/>
    <p:sldId id="587" r:id="rId20"/>
    <p:sldId id="588" r:id="rId21"/>
    <p:sldId id="267" r:id="rId22"/>
    <p:sldId id="262" r:id="rId23"/>
    <p:sldId id="263" r:id="rId24"/>
    <p:sldId id="615" r:id="rId25"/>
    <p:sldId id="616" r:id="rId26"/>
    <p:sldId id="268" r:id="rId27"/>
    <p:sldId id="620" r:id="rId28"/>
    <p:sldId id="266" r:id="rId29"/>
    <p:sldId id="617" r:id="rId30"/>
    <p:sldId id="618" r:id="rId31"/>
    <p:sldId id="605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94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11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9/2/23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02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01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97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55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78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64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08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38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76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0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93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896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57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57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629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29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0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9/2/23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Arial" charset="0"/>
              </a:rPr>
              <a:t>IT6933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Decision Trees</a:t>
            </a:r>
          </a:p>
          <a:p>
            <a:r>
              <a:rPr lang="en-US" altLang="en-US" sz="1600" dirty="0">
                <a:solidFill>
                  <a:srgbClr val="898989"/>
                </a:solidFill>
                <a:ea typeface="ＭＳ Ｐゴシック" panose="020B0600070205080204" pitchFamily="34" charset="-128"/>
              </a:rPr>
              <a:t>(Adapted from various sources)</a:t>
            </a:r>
          </a:p>
          <a:p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03516-1B16-3A49-8420-124055E83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CE56E168-A2D8-804A-84AA-2DEC01FC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34" y="1464353"/>
            <a:ext cx="4756150" cy="264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4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pic>
        <p:nvPicPr>
          <p:cNvPr id="5" name="Content Placeholder 4" descr="Decision Tree approach">
            <a:extLst>
              <a:ext uri="{FF2B5EF4-FFF2-40B4-BE49-F238E27FC236}">
                <a16:creationId xmlns:a16="http://schemas.microsoft.com/office/drawing/2014/main" id="{060FFF71-75D7-4C45-ACF3-B46F060D7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268016"/>
            <a:ext cx="5115898" cy="326231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0578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Python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542646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568596-91E9-2A46-B2FA-E22002CC7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6" descr="Dataset">
            <a:extLst>
              <a:ext uri="{FF2B5EF4-FFF2-40B4-BE49-F238E27FC236}">
                <a16:creationId xmlns:a16="http://schemas.microsoft.com/office/drawing/2014/main" id="{CE8C81B8-ED02-0945-AD01-571305203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17" y="1350169"/>
            <a:ext cx="4520806" cy="326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84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9D7C06C7-6210-6F42-A455-2C7214432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4240" y="1088659"/>
            <a:ext cx="5146719" cy="3262312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613C5E-12F4-EC42-A68D-FF1921DBC04B}"/>
              </a:ext>
            </a:extLst>
          </p:cNvPr>
          <p:cNvSpPr txBox="1"/>
          <p:nvPr/>
        </p:nvSpPr>
        <p:spPr>
          <a:xfrm>
            <a:off x="548640" y="4405023"/>
            <a:ext cx="4206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Ref: Machine Learning (</a:t>
            </a:r>
            <a:r>
              <a:rPr lang="en-US" i="1" dirty="0">
                <a:solidFill>
                  <a:schemeClr val="bg1">
                    <a:lumMod val="75000"/>
                  </a:schemeClr>
                </a:solidFill>
              </a:rPr>
              <a:t>Tom </a:t>
            </a:r>
            <a:r>
              <a:rPr lang="en-US" i="1" dirty="0" err="1">
                <a:solidFill>
                  <a:schemeClr val="bg1">
                    <a:lumMod val="75000"/>
                  </a:schemeClr>
                </a:solidFill>
              </a:rPr>
              <a:t>Mitchelle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79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>
            <a:extLst>
              <a:ext uri="{FF2B5EF4-FFF2-40B4-BE49-F238E27FC236}">
                <a16:creationId xmlns:a16="http://schemas.microsoft.com/office/drawing/2014/main" id="{0A439EA6-7334-9444-9DBB-3607F553A2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Example of a Decision Tree</a:t>
            </a:r>
          </a:p>
        </p:txBody>
      </p:sp>
      <p:graphicFrame>
        <p:nvGraphicFramePr>
          <p:cNvPr id="11266" name="Object 4">
            <a:extLst>
              <a:ext uri="{FF2B5EF4-FFF2-40B4-BE49-F238E27FC236}">
                <a16:creationId xmlns:a16="http://schemas.microsoft.com/office/drawing/2014/main" id="{D3684FE9-F0F7-D642-8B26-1224F40D98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4450" y="1496616"/>
          <a:ext cx="2674144" cy="2765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16205200" imgH="17335500" progId="Word.Document.8">
                  <p:embed/>
                </p:oleObj>
              </mc:Choice>
              <mc:Fallback>
                <p:oleObj name="Document" r:id="rId2" imgW="16205200" imgH="17335500" progId="Word.Document.8">
                  <p:embed/>
                  <p:pic>
                    <p:nvPicPr>
                      <p:cNvPr id="11266" name="Object 4">
                        <a:extLst>
                          <a:ext uri="{FF2B5EF4-FFF2-40B4-BE49-F238E27FC236}">
                            <a16:creationId xmlns:a16="http://schemas.microsoft.com/office/drawing/2014/main" id="{D3684FE9-F0F7-D642-8B26-1224F40D98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450" y="1496616"/>
                        <a:ext cx="2674144" cy="27658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9865" name="Line 9">
            <a:extLst>
              <a:ext uri="{FF2B5EF4-FFF2-40B4-BE49-F238E27FC236}">
                <a16:creationId xmlns:a16="http://schemas.microsoft.com/office/drawing/2014/main" id="{7E831907-E47C-7545-BA36-F4A0218CDB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7463" y="3109912"/>
            <a:ext cx="182166" cy="395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6" name="Line 10">
            <a:extLst>
              <a:ext uri="{FF2B5EF4-FFF2-40B4-BE49-F238E27FC236}">
                <a16:creationId xmlns:a16="http://schemas.microsoft.com/office/drawing/2014/main" id="{AC804F57-E5A2-794C-8FCB-9C328D4070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19737" y="3109912"/>
            <a:ext cx="242888" cy="395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7" name="Line 11">
            <a:extLst>
              <a:ext uri="{FF2B5EF4-FFF2-40B4-BE49-F238E27FC236}">
                <a16:creationId xmlns:a16="http://schemas.microsoft.com/office/drawing/2014/main" id="{42F98D26-5B93-3B4C-BDCE-396CFDA42A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04323" y="2514600"/>
            <a:ext cx="302419" cy="39647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8" name="Line 12">
            <a:extLst>
              <a:ext uri="{FF2B5EF4-FFF2-40B4-BE49-F238E27FC236}">
                <a16:creationId xmlns:a16="http://schemas.microsoft.com/office/drawing/2014/main" id="{FD4217B3-B387-4D4E-B461-20884055F8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2769" y="2514600"/>
            <a:ext cx="363141" cy="39647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9" name="Line 13">
            <a:extLst>
              <a:ext uri="{FF2B5EF4-FFF2-40B4-BE49-F238E27FC236}">
                <a16:creationId xmlns:a16="http://schemas.microsoft.com/office/drawing/2014/main" id="{AAC390D5-CB9F-1148-9364-346DA0237B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5766" y="1969294"/>
            <a:ext cx="423863" cy="3476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0" name="Line 14">
            <a:extLst>
              <a:ext uri="{FF2B5EF4-FFF2-40B4-BE49-F238E27FC236}">
                <a16:creationId xmlns:a16="http://schemas.microsoft.com/office/drawing/2014/main" id="{8641FE7D-0EA0-804F-B8F7-8A579BA044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95875" y="1969294"/>
            <a:ext cx="423863" cy="3476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1" name="Text Box 15">
            <a:extLst>
              <a:ext uri="{FF2B5EF4-FFF2-40B4-BE49-F238E27FC236}">
                <a16:creationId xmlns:a16="http://schemas.microsoft.com/office/drawing/2014/main" id="{265FF430-BBE6-574F-A7C6-1D49D03B4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019" y="1771651"/>
            <a:ext cx="702469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2" name="Text Box 16">
            <a:extLst>
              <a:ext uri="{FF2B5EF4-FFF2-40B4-BE49-F238E27FC236}">
                <a16:creationId xmlns:a16="http://schemas.microsoft.com/office/drawing/2014/main" id="{4147D27E-4B3C-0444-98F8-A277DA67F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019" y="2316957"/>
            <a:ext cx="701279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3" name="Text Box 17">
            <a:extLst>
              <a:ext uri="{FF2B5EF4-FFF2-40B4-BE49-F238E27FC236}">
                <a16:creationId xmlns:a16="http://schemas.microsoft.com/office/drawing/2014/main" id="{B5381445-5DA8-2A4A-B8F7-9AD238DD7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1904" y="2911079"/>
            <a:ext cx="726281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4" name="AutoShape 18">
            <a:extLst>
              <a:ext uri="{FF2B5EF4-FFF2-40B4-BE49-F238E27FC236}">
                <a16:creationId xmlns:a16="http://schemas.microsoft.com/office/drawing/2014/main" id="{D372B35D-99A6-2A48-9E7B-4AE4B70FD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228" y="3502819"/>
            <a:ext cx="470297" cy="275035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5" name="Text Box 19">
            <a:extLst>
              <a:ext uri="{FF2B5EF4-FFF2-40B4-BE49-F238E27FC236}">
                <a16:creationId xmlns:a16="http://schemas.microsoft.com/office/drawing/2014/main" id="{89B7B1DD-1CEC-CB4C-9D50-19ADC713C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079" y="3502819"/>
            <a:ext cx="514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6" name="AutoShape 20">
            <a:extLst>
              <a:ext uri="{FF2B5EF4-FFF2-40B4-BE49-F238E27FC236}">
                <a16:creationId xmlns:a16="http://schemas.microsoft.com/office/drawing/2014/main" id="{592F8D94-02E2-3C43-9DD3-EE070F47D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041" y="3515916"/>
            <a:ext cx="490538" cy="272653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7" name="Text Box 21">
            <a:extLst>
              <a:ext uri="{FF2B5EF4-FFF2-40B4-BE49-F238E27FC236}">
                <a16:creationId xmlns:a16="http://schemas.microsoft.com/office/drawing/2014/main" id="{8D052E9B-A3B1-094A-9ED7-FD514635C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276" y="3505201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8" name="AutoShape 22">
            <a:extLst>
              <a:ext uri="{FF2B5EF4-FFF2-40B4-BE49-F238E27FC236}">
                <a16:creationId xmlns:a16="http://schemas.microsoft.com/office/drawing/2014/main" id="{5117E95F-6BC1-2049-9984-633EE97BB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179" y="2327672"/>
            <a:ext cx="514350" cy="260747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9" name="Text Box 23">
            <a:extLst>
              <a:ext uri="{FF2B5EF4-FFF2-40B4-BE49-F238E27FC236}">
                <a16:creationId xmlns:a16="http://schemas.microsoft.com/office/drawing/2014/main" id="{35B672A9-C967-C548-B009-EEE73CB10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1223" y="231695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89880" name="AutoShape 24">
            <a:extLst>
              <a:ext uri="{FF2B5EF4-FFF2-40B4-BE49-F238E27FC236}">
                <a16:creationId xmlns:a16="http://schemas.microsoft.com/office/drawing/2014/main" id="{3C4ED1EE-23C6-3A41-910D-A1AA2808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879" y="2931319"/>
            <a:ext cx="514350" cy="285750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81" name="Text Box 25">
            <a:extLst>
              <a:ext uri="{FF2B5EF4-FFF2-40B4-BE49-F238E27FC236}">
                <a16:creationId xmlns:a16="http://schemas.microsoft.com/office/drawing/2014/main" id="{882AD795-9DBA-2B43-B495-764EF5004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8636" y="2931319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2" name="Text Box 26">
            <a:extLst>
              <a:ext uri="{FF2B5EF4-FFF2-40B4-BE49-F238E27FC236}">
                <a16:creationId xmlns:a16="http://schemas.microsoft.com/office/drawing/2014/main" id="{FE7E865B-97CB-7845-8B66-C05EA98AB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707" y="1969294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3" name="Text Box 27">
            <a:extLst>
              <a:ext uri="{FF2B5EF4-FFF2-40B4-BE49-F238E27FC236}">
                <a16:creationId xmlns:a16="http://schemas.microsoft.com/office/drawing/2014/main" id="{C5817C99-DFA0-7B4C-8A62-1653816F1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9649" y="1969294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4" name="Text Box 28">
            <a:extLst>
              <a:ext uri="{FF2B5EF4-FFF2-40B4-BE49-F238E27FC236}">
                <a16:creationId xmlns:a16="http://schemas.microsoft.com/office/drawing/2014/main" id="{1A483546-2056-3B4C-A338-5DFAADBBF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5080" y="2543176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89885" name="Text Box 29">
            <a:extLst>
              <a:ext uri="{FF2B5EF4-FFF2-40B4-BE49-F238E27FC236}">
                <a16:creationId xmlns:a16="http://schemas.microsoft.com/office/drawing/2014/main" id="{B2A6469A-FC92-004D-A22B-801C1BE1E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618" y="2564607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6" name="Text Box 30">
            <a:extLst>
              <a:ext uri="{FF2B5EF4-FFF2-40B4-BE49-F238E27FC236}">
                <a16:creationId xmlns:a16="http://schemas.microsoft.com/office/drawing/2014/main" id="{21B4CE80-B5A9-0049-96C0-B51CA6181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341" y="3158729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7" name="Text Box 31">
            <a:extLst>
              <a:ext uri="{FF2B5EF4-FFF2-40B4-BE49-F238E27FC236}">
                <a16:creationId xmlns:a16="http://schemas.microsoft.com/office/drawing/2014/main" id="{298CCE98-709F-A741-B59E-BF6C9B656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9459" y="3158729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90" name="AutoShape 34">
            <a:extLst>
              <a:ext uri="{FF2B5EF4-FFF2-40B4-BE49-F238E27FC236}">
                <a16:creationId xmlns:a16="http://schemas.microsoft.com/office/drawing/2014/main" id="{ADCB9677-B36B-3649-B29D-A0BBDEF9C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2857500"/>
            <a:ext cx="685800" cy="220266"/>
          </a:xfrm>
          <a:prstGeom prst="rightArrow">
            <a:avLst>
              <a:gd name="adj1" fmla="val 50000"/>
              <a:gd name="adj2" fmla="val 77838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92" name="Text Box 36">
            <a:extLst>
              <a:ext uri="{FF2B5EF4-FFF2-40B4-BE49-F238E27FC236}">
                <a16:creationId xmlns:a16="http://schemas.microsoft.com/office/drawing/2014/main" id="{A1FED3C3-9D56-0643-BDB1-7A6368D24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4400551"/>
            <a:ext cx="18859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Training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93" name="Text Box 37">
            <a:extLst>
              <a:ext uri="{FF2B5EF4-FFF2-40B4-BE49-F238E27FC236}">
                <a16:creationId xmlns:a16="http://schemas.microsoft.com/office/drawing/2014/main" id="{23C8F93D-788E-2B45-9B1A-DEF9596FA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4376738"/>
            <a:ext cx="2343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Model:  Decision Tree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690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>
            <a:extLst>
              <a:ext uri="{FF2B5EF4-FFF2-40B4-BE49-F238E27FC236}">
                <a16:creationId xmlns:a16="http://schemas.microsoft.com/office/drawing/2014/main" id="{43AFD0B3-0B81-3640-AC91-062CC23604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grpSp>
        <p:nvGrpSpPr>
          <p:cNvPr id="12290" name="Group 3">
            <a:extLst>
              <a:ext uri="{FF2B5EF4-FFF2-40B4-BE49-F238E27FC236}">
                <a16:creationId xmlns:a16="http://schemas.microsoft.com/office/drawing/2014/main" id="{1EDA3E78-9260-DA44-81BE-9DCA26DDD0D4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1771650"/>
            <a:ext cx="3200400" cy="2474119"/>
            <a:chOff x="384" y="1584"/>
            <a:chExt cx="2451" cy="1694"/>
          </a:xfrm>
        </p:grpSpPr>
        <p:sp>
          <p:nvSpPr>
            <p:cNvPr id="890884" name="Line 4">
              <a:extLst>
                <a:ext uri="{FF2B5EF4-FFF2-40B4-BE49-F238E27FC236}">
                  <a16:creationId xmlns:a16="http://schemas.microsoft.com/office/drawing/2014/main" id="{2C4C790B-DC4B-774B-A4F3-F303379BFB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708"/>
              <a:ext cx="153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5" name="Line 5">
              <a:extLst>
                <a:ext uri="{FF2B5EF4-FFF2-40B4-BE49-F238E27FC236}">
                  <a16:creationId xmlns:a16="http://schemas.microsoft.com/office/drawing/2014/main" id="{7BE51D0F-6458-F34A-96FC-6772D80BA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43" y="2708"/>
              <a:ext cx="204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6" name="Line 6">
              <a:extLst>
                <a:ext uri="{FF2B5EF4-FFF2-40B4-BE49-F238E27FC236}">
                  <a16:creationId xmlns:a16="http://schemas.microsoft.com/office/drawing/2014/main" id="{2EDCDA0E-5798-594D-A64B-DC79511B9D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50" y="2208"/>
              <a:ext cx="254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7" name="Line 7">
              <a:extLst>
                <a:ext uri="{FF2B5EF4-FFF2-40B4-BE49-F238E27FC236}">
                  <a16:creationId xmlns:a16="http://schemas.microsoft.com/office/drawing/2014/main" id="{9ABBF08F-586A-C644-8242-51A3B7681E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" y="2208"/>
              <a:ext cx="305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8" name="Line 8">
              <a:extLst>
                <a:ext uri="{FF2B5EF4-FFF2-40B4-BE49-F238E27FC236}">
                  <a16:creationId xmlns:a16="http://schemas.microsoft.com/office/drawing/2014/main" id="{81A25192-164D-7645-876D-F049EE2CB0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2" y="1750"/>
              <a:ext cx="357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9" name="Line 9">
              <a:extLst>
                <a:ext uri="{FF2B5EF4-FFF2-40B4-BE49-F238E27FC236}">
                  <a16:creationId xmlns:a16="http://schemas.microsoft.com/office/drawing/2014/main" id="{2C950CDC-569E-C44E-9AD2-55E8AAEFBF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7" y="1750"/>
              <a:ext cx="356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0" name="Text Box 10">
              <a:extLst>
                <a:ext uri="{FF2B5EF4-FFF2-40B4-BE49-F238E27FC236}">
                  <a16:creationId xmlns:a16="http://schemas.microsoft.com/office/drawing/2014/main" id="{10EC9090-A55F-2745-837C-9FB974405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" y="1584"/>
              <a:ext cx="59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Refund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1" name="Text Box 11">
              <a:extLst>
                <a:ext uri="{FF2B5EF4-FFF2-40B4-BE49-F238E27FC236}">
                  <a16:creationId xmlns:a16="http://schemas.microsoft.com/office/drawing/2014/main" id="{A277825A-9D5E-FF4B-84A6-02B92AF74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3" y="2042"/>
              <a:ext cx="589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MarSt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2" name="Text Box 12">
              <a:extLst>
                <a:ext uri="{FF2B5EF4-FFF2-40B4-BE49-F238E27FC236}">
                  <a16:creationId xmlns:a16="http://schemas.microsoft.com/office/drawing/2014/main" id="{17859654-A961-B54F-9B89-BB73EE2CB0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2541"/>
              <a:ext cx="61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TaxInc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3" name="AutoShape 13">
              <a:extLst>
                <a:ext uri="{FF2B5EF4-FFF2-40B4-BE49-F238E27FC236}">
                  <a16:creationId xmlns:a16="http://schemas.microsoft.com/office/drawing/2014/main" id="{02DB88BE-4372-3D40-8AAE-340B445BE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038"/>
              <a:ext cx="398" cy="231"/>
            </a:xfrm>
            <a:prstGeom prst="roundRect">
              <a:avLst>
                <a:gd name="adj" fmla="val 16769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4" name="Text Box 14">
              <a:extLst>
                <a:ext uri="{FF2B5EF4-FFF2-40B4-BE49-F238E27FC236}">
                  <a16:creationId xmlns:a16="http://schemas.microsoft.com/office/drawing/2014/main" id="{7347AC58-944A-3B4C-9E67-12140EAABD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38"/>
              <a:ext cx="429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5" name="AutoShape 15">
              <a:extLst>
                <a:ext uri="{FF2B5EF4-FFF2-40B4-BE49-F238E27FC236}">
                  <a16:creationId xmlns:a16="http://schemas.microsoft.com/office/drawing/2014/main" id="{B2920A63-FD4D-4C43-93AF-D1F81F302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" y="3049"/>
              <a:ext cx="412" cy="22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6" name="Text Box 16">
              <a:extLst>
                <a:ext uri="{FF2B5EF4-FFF2-40B4-BE49-F238E27FC236}">
                  <a16:creationId xmlns:a16="http://schemas.microsoft.com/office/drawing/2014/main" id="{CE82B029-34D1-104A-AC48-A084C60509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" y="3040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7" name="AutoShape 17">
              <a:extLst>
                <a:ext uri="{FF2B5EF4-FFF2-40B4-BE49-F238E27FC236}">
                  <a16:creationId xmlns:a16="http://schemas.microsoft.com/office/drawing/2014/main" id="{0E9D81CB-5C41-6D45-B56B-94E286F5B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51"/>
              <a:ext cx="432" cy="21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8" name="Text Box 18">
              <a:extLst>
                <a:ext uri="{FF2B5EF4-FFF2-40B4-BE49-F238E27FC236}">
                  <a16:creationId xmlns:a16="http://schemas.microsoft.com/office/drawing/2014/main" id="{2E348125-FF85-564B-96C5-CC764078C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" y="2042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rgbClr val="00FFFF"/>
                </a:solidFill>
                <a:latin typeface="Arial" charset="0"/>
              </a:endParaRPr>
            </a:p>
          </p:txBody>
        </p:sp>
        <p:sp>
          <p:nvSpPr>
            <p:cNvPr id="890899" name="AutoShape 19">
              <a:extLst>
                <a:ext uri="{FF2B5EF4-FFF2-40B4-BE49-F238E27FC236}">
                  <a16:creationId xmlns:a16="http://schemas.microsoft.com/office/drawing/2014/main" id="{4B518772-8292-AA4E-948C-1B5C29395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58"/>
              <a:ext cx="432" cy="240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900" name="Text Box 20">
              <a:extLst>
                <a:ext uri="{FF2B5EF4-FFF2-40B4-BE49-F238E27FC236}">
                  <a16:creationId xmlns:a16="http://schemas.microsoft.com/office/drawing/2014/main" id="{59984CE2-CCC5-8B44-9209-B188E3177C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" y="2558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1" name="Text Box 21">
              <a:extLst>
                <a:ext uri="{FF2B5EF4-FFF2-40B4-BE49-F238E27FC236}">
                  <a16:creationId xmlns:a16="http://schemas.microsoft.com/office/drawing/2014/main" id="{F3DE9F2D-6BD5-8143-93AE-019EB8A567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1750"/>
              <a:ext cx="33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2" name="Text Box 22">
              <a:extLst>
                <a:ext uri="{FF2B5EF4-FFF2-40B4-BE49-F238E27FC236}">
                  <a16:creationId xmlns:a16="http://schemas.microsoft.com/office/drawing/2014/main" id="{85E6C4F9-2D60-654B-9C88-B83EA206E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1750"/>
              <a:ext cx="291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3" name="Text Box 23">
              <a:extLst>
                <a:ext uri="{FF2B5EF4-FFF2-40B4-BE49-F238E27FC236}">
                  <a16:creationId xmlns:a16="http://schemas.microsoft.com/office/drawing/2014/main" id="{F68014CF-197A-F94A-9906-CBB5B71E6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3" y="2232"/>
              <a:ext cx="57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Married</a:t>
              </a:r>
              <a:r>
                <a:rPr lang="en-US" sz="1200">
                  <a:solidFill>
                    <a:schemeClr val="bg2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890904" name="Text Box 24">
              <a:extLst>
                <a:ext uri="{FF2B5EF4-FFF2-40B4-BE49-F238E27FC236}">
                  <a16:creationId xmlns:a16="http://schemas.microsoft.com/office/drawing/2014/main" id="{C6FBC94D-35FC-6A49-AD0A-B338DA3CD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3" y="2250"/>
              <a:ext cx="996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Single, Divorced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5" name="Text Box 25">
              <a:extLst>
                <a:ext uri="{FF2B5EF4-FFF2-40B4-BE49-F238E27FC236}">
                  <a16:creationId xmlns:a16="http://schemas.microsoft.com/office/drawing/2014/main" id="{C4D86EBA-0E87-5244-95B0-497E276A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&lt;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6" name="Text Box 26">
              <a:extLst>
                <a:ext uri="{FF2B5EF4-FFF2-40B4-BE49-F238E27FC236}">
                  <a16:creationId xmlns:a16="http://schemas.microsoft.com/office/drawing/2014/main" id="{B204CDE8-A6CD-0F4A-87A4-05148F823A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&gt;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</p:grpSp>
      <p:graphicFrame>
        <p:nvGraphicFramePr>
          <p:cNvPr id="12291" name="Object 27">
            <a:extLst>
              <a:ext uri="{FF2B5EF4-FFF2-40B4-BE49-F238E27FC236}">
                <a16:creationId xmlns:a16="http://schemas.microsoft.com/office/drawing/2014/main" id="{6945ABD1-A54C-6745-8131-88F3AD269C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2291" name="Object 27">
                        <a:extLst>
                          <a:ext uri="{FF2B5EF4-FFF2-40B4-BE49-F238E27FC236}">
                            <a16:creationId xmlns:a16="http://schemas.microsoft.com/office/drawing/2014/main" id="{6945ABD1-A54C-6745-8131-88F3AD269C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08" name="Text Box 28">
            <a:extLst>
              <a:ext uri="{FF2B5EF4-FFF2-40B4-BE49-F238E27FC236}">
                <a16:creationId xmlns:a16="http://schemas.microsoft.com/office/drawing/2014/main" id="{14FA8663-4DD3-7147-9F70-805E9F627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0909" name="Text Box 29">
            <a:extLst>
              <a:ext uri="{FF2B5EF4-FFF2-40B4-BE49-F238E27FC236}">
                <a16:creationId xmlns:a16="http://schemas.microsoft.com/office/drawing/2014/main" id="{8970332C-5256-004A-92BC-C90DF0AC6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085851"/>
            <a:ext cx="25717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 dirty="0">
                <a:latin typeface="Arial" charset="0"/>
              </a:rPr>
              <a:t>Start at the root of tree</a:t>
            </a:r>
          </a:p>
        </p:txBody>
      </p:sp>
      <p:sp>
        <p:nvSpPr>
          <p:cNvPr id="890910" name="Line 30">
            <a:extLst>
              <a:ext uri="{FF2B5EF4-FFF2-40B4-BE49-F238E27FC236}">
                <a16:creationId xmlns:a16="http://schemas.microsoft.com/office/drawing/2014/main" id="{A9F5E57E-3868-1846-803D-1B59E78F01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1371600"/>
            <a:ext cx="0" cy="3429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04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>
            <a:extLst>
              <a:ext uri="{FF2B5EF4-FFF2-40B4-BE49-F238E27FC236}">
                <a16:creationId xmlns:a16="http://schemas.microsoft.com/office/drawing/2014/main" id="{9335B6F5-4313-4545-AEA5-7BA43110A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grpSp>
        <p:nvGrpSpPr>
          <p:cNvPr id="13314" name="Group 3">
            <a:extLst>
              <a:ext uri="{FF2B5EF4-FFF2-40B4-BE49-F238E27FC236}">
                <a16:creationId xmlns:a16="http://schemas.microsoft.com/office/drawing/2014/main" id="{89AE3C76-557F-F64F-A82E-0F205D0572EB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1771650"/>
            <a:ext cx="3200400" cy="2474119"/>
            <a:chOff x="384" y="1584"/>
            <a:chExt cx="2451" cy="1694"/>
          </a:xfrm>
        </p:grpSpPr>
        <p:sp>
          <p:nvSpPr>
            <p:cNvPr id="891908" name="Line 4">
              <a:extLst>
                <a:ext uri="{FF2B5EF4-FFF2-40B4-BE49-F238E27FC236}">
                  <a16:creationId xmlns:a16="http://schemas.microsoft.com/office/drawing/2014/main" id="{0F8AEC3A-EB82-F04A-908B-B128AEB96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708"/>
              <a:ext cx="153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09" name="Line 5">
              <a:extLst>
                <a:ext uri="{FF2B5EF4-FFF2-40B4-BE49-F238E27FC236}">
                  <a16:creationId xmlns:a16="http://schemas.microsoft.com/office/drawing/2014/main" id="{F7374CD9-750A-064A-A24E-1071D159A4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43" y="2708"/>
              <a:ext cx="204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0" name="Line 6">
              <a:extLst>
                <a:ext uri="{FF2B5EF4-FFF2-40B4-BE49-F238E27FC236}">
                  <a16:creationId xmlns:a16="http://schemas.microsoft.com/office/drawing/2014/main" id="{B317472F-F384-BD4E-998A-F9A6F80E4E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50" y="2208"/>
              <a:ext cx="254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1" name="Line 7">
              <a:extLst>
                <a:ext uri="{FF2B5EF4-FFF2-40B4-BE49-F238E27FC236}">
                  <a16:creationId xmlns:a16="http://schemas.microsoft.com/office/drawing/2014/main" id="{F916AB13-DEF7-E042-872C-832143733F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" y="2208"/>
              <a:ext cx="305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2" name="Line 8">
              <a:extLst>
                <a:ext uri="{FF2B5EF4-FFF2-40B4-BE49-F238E27FC236}">
                  <a16:creationId xmlns:a16="http://schemas.microsoft.com/office/drawing/2014/main" id="{62219ECC-97FB-A94D-8E4C-20593374E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2" y="1750"/>
              <a:ext cx="357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3" name="Line 9">
              <a:extLst>
                <a:ext uri="{FF2B5EF4-FFF2-40B4-BE49-F238E27FC236}">
                  <a16:creationId xmlns:a16="http://schemas.microsoft.com/office/drawing/2014/main" id="{E54DBBBF-3383-5141-86C9-80922E82FB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7" y="1750"/>
              <a:ext cx="356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4" name="Text Box 10">
              <a:extLst>
                <a:ext uri="{FF2B5EF4-FFF2-40B4-BE49-F238E27FC236}">
                  <a16:creationId xmlns:a16="http://schemas.microsoft.com/office/drawing/2014/main" id="{9E8FB8FF-9E3E-684A-B293-2A0A997C1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" y="1584"/>
              <a:ext cx="59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Refund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5" name="Text Box 11">
              <a:extLst>
                <a:ext uri="{FF2B5EF4-FFF2-40B4-BE49-F238E27FC236}">
                  <a16:creationId xmlns:a16="http://schemas.microsoft.com/office/drawing/2014/main" id="{CCC9109C-4290-2F4E-957E-BEE2A1A214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3" y="2042"/>
              <a:ext cx="589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MarSt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6" name="Text Box 12">
              <a:extLst>
                <a:ext uri="{FF2B5EF4-FFF2-40B4-BE49-F238E27FC236}">
                  <a16:creationId xmlns:a16="http://schemas.microsoft.com/office/drawing/2014/main" id="{1F258813-7CD6-7C40-86EF-9FF0ED4F81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2541"/>
              <a:ext cx="61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TaxInc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7" name="AutoShape 13">
              <a:extLst>
                <a:ext uri="{FF2B5EF4-FFF2-40B4-BE49-F238E27FC236}">
                  <a16:creationId xmlns:a16="http://schemas.microsoft.com/office/drawing/2014/main" id="{3A3A2105-2C39-C04F-9DCD-90646A8E6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038"/>
              <a:ext cx="398" cy="231"/>
            </a:xfrm>
            <a:prstGeom prst="roundRect">
              <a:avLst>
                <a:gd name="adj" fmla="val 16769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8" name="Text Box 14">
              <a:extLst>
                <a:ext uri="{FF2B5EF4-FFF2-40B4-BE49-F238E27FC236}">
                  <a16:creationId xmlns:a16="http://schemas.microsoft.com/office/drawing/2014/main" id="{E4CC6A31-0E20-F44A-AEAD-25971DCCBA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38"/>
              <a:ext cx="429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9" name="AutoShape 15">
              <a:extLst>
                <a:ext uri="{FF2B5EF4-FFF2-40B4-BE49-F238E27FC236}">
                  <a16:creationId xmlns:a16="http://schemas.microsoft.com/office/drawing/2014/main" id="{D1FE18B7-9E70-2E4F-B411-1824356C0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" y="3049"/>
              <a:ext cx="412" cy="22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0" name="Text Box 16">
              <a:extLst>
                <a:ext uri="{FF2B5EF4-FFF2-40B4-BE49-F238E27FC236}">
                  <a16:creationId xmlns:a16="http://schemas.microsoft.com/office/drawing/2014/main" id="{6CC369E9-878C-684C-93B8-0D037447B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" y="3040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1" name="AutoShape 17">
              <a:extLst>
                <a:ext uri="{FF2B5EF4-FFF2-40B4-BE49-F238E27FC236}">
                  <a16:creationId xmlns:a16="http://schemas.microsoft.com/office/drawing/2014/main" id="{77CA2FD2-E239-BD48-8CC1-A50906A2A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51"/>
              <a:ext cx="432" cy="21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2" name="Text Box 18">
              <a:extLst>
                <a:ext uri="{FF2B5EF4-FFF2-40B4-BE49-F238E27FC236}">
                  <a16:creationId xmlns:a16="http://schemas.microsoft.com/office/drawing/2014/main" id="{BCEFD837-D564-634D-B691-DD093C8F2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" y="2042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rgbClr val="00FFFF"/>
                </a:solidFill>
                <a:latin typeface="Arial" charset="0"/>
              </a:endParaRPr>
            </a:p>
          </p:txBody>
        </p:sp>
        <p:sp>
          <p:nvSpPr>
            <p:cNvPr id="891923" name="AutoShape 19">
              <a:extLst>
                <a:ext uri="{FF2B5EF4-FFF2-40B4-BE49-F238E27FC236}">
                  <a16:creationId xmlns:a16="http://schemas.microsoft.com/office/drawing/2014/main" id="{9F90F5E2-1BF9-D84E-88D4-AA98C14B6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58"/>
              <a:ext cx="432" cy="240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4" name="Text Box 20">
              <a:extLst>
                <a:ext uri="{FF2B5EF4-FFF2-40B4-BE49-F238E27FC236}">
                  <a16:creationId xmlns:a16="http://schemas.microsoft.com/office/drawing/2014/main" id="{19A092C6-5A69-444E-94D4-FBAE83BE9C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" y="2558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5" name="Text Box 21">
              <a:extLst>
                <a:ext uri="{FF2B5EF4-FFF2-40B4-BE49-F238E27FC236}">
                  <a16:creationId xmlns:a16="http://schemas.microsoft.com/office/drawing/2014/main" id="{46BD6E4C-4D6E-1845-B181-2A5340BEF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1750"/>
              <a:ext cx="33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6" name="Text Box 22">
              <a:extLst>
                <a:ext uri="{FF2B5EF4-FFF2-40B4-BE49-F238E27FC236}">
                  <a16:creationId xmlns:a16="http://schemas.microsoft.com/office/drawing/2014/main" id="{9C72FADD-2591-C542-A547-E39D6EDDED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1750"/>
              <a:ext cx="291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7" name="Text Box 23">
              <a:extLst>
                <a:ext uri="{FF2B5EF4-FFF2-40B4-BE49-F238E27FC236}">
                  <a16:creationId xmlns:a16="http://schemas.microsoft.com/office/drawing/2014/main" id="{D6D6A4C2-3821-4749-AB8C-8BC9B3E628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3" y="2232"/>
              <a:ext cx="57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Married</a:t>
              </a:r>
              <a:r>
                <a:rPr lang="en-US" sz="1200">
                  <a:solidFill>
                    <a:schemeClr val="bg2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891928" name="Text Box 24">
              <a:extLst>
                <a:ext uri="{FF2B5EF4-FFF2-40B4-BE49-F238E27FC236}">
                  <a16:creationId xmlns:a16="http://schemas.microsoft.com/office/drawing/2014/main" id="{35629881-6476-9347-B772-3B9291655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3" y="2250"/>
              <a:ext cx="996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Single, Divorced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9" name="Text Box 25">
              <a:extLst>
                <a:ext uri="{FF2B5EF4-FFF2-40B4-BE49-F238E27FC236}">
                  <a16:creationId xmlns:a16="http://schemas.microsoft.com/office/drawing/2014/main" id="{07A95CC4-3BF3-C74F-A136-ED700AA9D4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&lt;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30" name="Text Box 26">
              <a:extLst>
                <a:ext uri="{FF2B5EF4-FFF2-40B4-BE49-F238E27FC236}">
                  <a16:creationId xmlns:a16="http://schemas.microsoft.com/office/drawing/2014/main" id="{B7173B99-F0F1-4741-B4D5-4362BEEF1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&gt;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</p:grpSp>
      <p:graphicFrame>
        <p:nvGraphicFramePr>
          <p:cNvPr id="13315" name="Object 27">
            <a:extLst>
              <a:ext uri="{FF2B5EF4-FFF2-40B4-BE49-F238E27FC236}">
                <a16:creationId xmlns:a16="http://schemas.microsoft.com/office/drawing/2014/main" id="{A30B5B06-512D-BA4F-B98C-B227AAD4CD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3315" name="Object 27">
                        <a:extLst>
                          <a:ext uri="{FF2B5EF4-FFF2-40B4-BE49-F238E27FC236}">
                            <a16:creationId xmlns:a16="http://schemas.microsoft.com/office/drawing/2014/main" id="{A30B5B06-512D-BA4F-B98C-B227AAD4CD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932" name="Text Box 28">
            <a:extLst>
              <a:ext uri="{FF2B5EF4-FFF2-40B4-BE49-F238E27FC236}">
                <a16:creationId xmlns:a16="http://schemas.microsoft.com/office/drawing/2014/main" id="{32C2F576-6733-FB4D-B399-4B3D8BE87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1933" name="Line 29">
            <a:extLst>
              <a:ext uri="{FF2B5EF4-FFF2-40B4-BE49-F238E27FC236}">
                <a16:creationId xmlns:a16="http://schemas.microsoft.com/office/drawing/2014/main" id="{43C953A1-B032-D64F-8DDD-97A2D9B7B4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43250" y="1371600"/>
            <a:ext cx="1771650" cy="5143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415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>
            <a:extLst>
              <a:ext uri="{FF2B5EF4-FFF2-40B4-BE49-F238E27FC236}">
                <a16:creationId xmlns:a16="http://schemas.microsoft.com/office/drawing/2014/main" id="{361BDB72-9EE3-F646-AC52-725E4D511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2931" name="Line 3">
            <a:extLst>
              <a:ext uri="{FF2B5EF4-FFF2-40B4-BE49-F238E27FC236}">
                <a16:creationId xmlns:a16="http://schemas.microsoft.com/office/drawing/2014/main" id="{534CE1A2-ED74-BB4F-A639-19AE9882E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2" name="Line 4">
            <a:extLst>
              <a:ext uri="{FF2B5EF4-FFF2-40B4-BE49-F238E27FC236}">
                <a16:creationId xmlns:a16="http://schemas.microsoft.com/office/drawing/2014/main" id="{4BDC3F9D-2901-CE43-BECD-FCE197C218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3" name="Line 5">
            <a:extLst>
              <a:ext uri="{FF2B5EF4-FFF2-40B4-BE49-F238E27FC236}">
                <a16:creationId xmlns:a16="http://schemas.microsoft.com/office/drawing/2014/main" id="{AECB645C-14B9-5D45-B58A-A3E2F1B44F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4" name="Line 6">
            <a:extLst>
              <a:ext uri="{FF2B5EF4-FFF2-40B4-BE49-F238E27FC236}">
                <a16:creationId xmlns:a16="http://schemas.microsoft.com/office/drawing/2014/main" id="{F0C2AB21-71C7-5445-AB09-E52A1A12A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5" name="Line 7">
            <a:extLst>
              <a:ext uri="{FF2B5EF4-FFF2-40B4-BE49-F238E27FC236}">
                <a16:creationId xmlns:a16="http://schemas.microsoft.com/office/drawing/2014/main" id="{BBE91230-E990-AB4A-B2E9-9D8BFEB7B2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6" name="Line 8">
            <a:extLst>
              <a:ext uri="{FF2B5EF4-FFF2-40B4-BE49-F238E27FC236}">
                <a16:creationId xmlns:a16="http://schemas.microsoft.com/office/drawing/2014/main" id="{081D45DB-C070-3645-BEB2-EA69AC9180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7" name="Text Box 9">
            <a:extLst>
              <a:ext uri="{FF2B5EF4-FFF2-40B4-BE49-F238E27FC236}">
                <a16:creationId xmlns:a16="http://schemas.microsoft.com/office/drawing/2014/main" id="{C3F65A07-D9F9-3D4D-B578-1474866A7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38" name="Text Box 10">
            <a:extLst>
              <a:ext uri="{FF2B5EF4-FFF2-40B4-BE49-F238E27FC236}">
                <a16:creationId xmlns:a16="http://schemas.microsoft.com/office/drawing/2014/main" id="{716BFB9E-5C6A-3343-935C-4CF4A232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39" name="Text Box 11">
            <a:extLst>
              <a:ext uri="{FF2B5EF4-FFF2-40B4-BE49-F238E27FC236}">
                <a16:creationId xmlns:a16="http://schemas.microsoft.com/office/drawing/2014/main" id="{0369F68B-8DA9-8249-88A8-0C17C012C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0" name="AutoShape 12">
            <a:extLst>
              <a:ext uri="{FF2B5EF4-FFF2-40B4-BE49-F238E27FC236}">
                <a16:creationId xmlns:a16="http://schemas.microsoft.com/office/drawing/2014/main" id="{0781B9D3-F925-5B4F-B70E-6F29D7D12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1" name="Text Box 13">
            <a:extLst>
              <a:ext uri="{FF2B5EF4-FFF2-40B4-BE49-F238E27FC236}">
                <a16:creationId xmlns:a16="http://schemas.microsoft.com/office/drawing/2014/main" id="{BAC6BE6C-3521-9B41-A651-39BA8D8C5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2" name="AutoShape 14">
            <a:extLst>
              <a:ext uri="{FF2B5EF4-FFF2-40B4-BE49-F238E27FC236}">
                <a16:creationId xmlns:a16="http://schemas.microsoft.com/office/drawing/2014/main" id="{7F044889-2675-C447-9A17-2A3CF0734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3" name="Text Box 15">
            <a:extLst>
              <a:ext uri="{FF2B5EF4-FFF2-40B4-BE49-F238E27FC236}">
                <a16:creationId xmlns:a16="http://schemas.microsoft.com/office/drawing/2014/main" id="{9D47A48F-0EA9-004A-AC4D-6D9E0F921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4" name="AutoShape 16">
            <a:extLst>
              <a:ext uri="{FF2B5EF4-FFF2-40B4-BE49-F238E27FC236}">
                <a16:creationId xmlns:a16="http://schemas.microsoft.com/office/drawing/2014/main" id="{44F0DA36-71E5-C640-9D62-4D0663111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5" name="Text Box 17">
            <a:extLst>
              <a:ext uri="{FF2B5EF4-FFF2-40B4-BE49-F238E27FC236}">
                <a16:creationId xmlns:a16="http://schemas.microsoft.com/office/drawing/2014/main" id="{9AB7A181-1CA7-2948-9622-A3CEDE7E6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2946" name="AutoShape 18">
            <a:extLst>
              <a:ext uri="{FF2B5EF4-FFF2-40B4-BE49-F238E27FC236}">
                <a16:creationId xmlns:a16="http://schemas.microsoft.com/office/drawing/2014/main" id="{BD478E0C-464B-ED4A-A916-0AE01C92C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7" name="Text Box 19">
            <a:extLst>
              <a:ext uri="{FF2B5EF4-FFF2-40B4-BE49-F238E27FC236}">
                <a16:creationId xmlns:a16="http://schemas.microsoft.com/office/drawing/2014/main" id="{CCE0AFB5-9C51-BF4B-B54C-F4D8A6CF9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8" name="Text Box 20">
            <a:extLst>
              <a:ext uri="{FF2B5EF4-FFF2-40B4-BE49-F238E27FC236}">
                <a16:creationId xmlns:a16="http://schemas.microsoft.com/office/drawing/2014/main" id="{B7B8C881-9481-0044-A1EB-B89EFEA09E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9" name="Text Box 21">
            <a:extLst>
              <a:ext uri="{FF2B5EF4-FFF2-40B4-BE49-F238E27FC236}">
                <a16:creationId xmlns:a16="http://schemas.microsoft.com/office/drawing/2014/main" id="{2E85AD82-BEA3-8F4C-A74D-E3D8FA2CF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2950" name="Text Box 22">
            <a:extLst>
              <a:ext uri="{FF2B5EF4-FFF2-40B4-BE49-F238E27FC236}">
                <a16:creationId xmlns:a16="http://schemas.microsoft.com/office/drawing/2014/main" id="{1ABD2DBB-8ACD-7E45-BA39-6FCF09CCC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92951" name="Text Box 23">
            <a:extLst>
              <a:ext uri="{FF2B5EF4-FFF2-40B4-BE49-F238E27FC236}">
                <a16:creationId xmlns:a16="http://schemas.microsoft.com/office/drawing/2014/main" id="{62CE0E60-E75D-C641-9B6E-0B4D6501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2" name="Text Box 24">
            <a:extLst>
              <a:ext uri="{FF2B5EF4-FFF2-40B4-BE49-F238E27FC236}">
                <a16:creationId xmlns:a16="http://schemas.microsoft.com/office/drawing/2014/main" id="{64140D3A-ACBE-4F43-98D7-B8E7AADF2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3" name="Text Box 25">
            <a:extLst>
              <a:ext uri="{FF2B5EF4-FFF2-40B4-BE49-F238E27FC236}">
                <a16:creationId xmlns:a16="http://schemas.microsoft.com/office/drawing/2014/main" id="{DC5E7F58-EDD8-E24A-8DF9-F1D14BA5E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4361" name="Object 26">
            <a:extLst>
              <a:ext uri="{FF2B5EF4-FFF2-40B4-BE49-F238E27FC236}">
                <a16:creationId xmlns:a16="http://schemas.microsoft.com/office/drawing/2014/main" id="{81886AC4-937C-354B-84B9-8357CC175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4361" name="Object 26">
                        <a:extLst>
                          <a:ext uri="{FF2B5EF4-FFF2-40B4-BE49-F238E27FC236}">
                            <a16:creationId xmlns:a16="http://schemas.microsoft.com/office/drawing/2014/main" id="{81886AC4-937C-354B-84B9-8357CC1751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2955" name="Text Box 27">
            <a:extLst>
              <a:ext uri="{FF2B5EF4-FFF2-40B4-BE49-F238E27FC236}">
                <a16:creationId xmlns:a16="http://schemas.microsoft.com/office/drawing/2014/main" id="{B529EAC0-17B7-3849-AEA9-7A40967F8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6" name="Line 28">
            <a:extLst>
              <a:ext uri="{FF2B5EF4-FFF2-40B4-BE49-F238E27FC236}">
                <a16:creationId xmlns:a16="http://schemas.microsoft.com/office/drawing/2014/main" id="{66655644-656C-FA43-99F1-CFF5F89C44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1771650"/>
            <a:ext cx="1200150" cy="3429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62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>
            <a:extLst>
              <a:ext uri="{FF2B5EF4-FFF2-40B4-BE49-F238E27FC236}">
                <a16:creationId xmlns:a16="http://schemas.microsoft.com/office/drawing/2014/main" id="{C16EEDA9-BDB0-D647-99A4-484030FC6E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3955" name="Line 3">
            <a:extLst>
              <a:ext uri="{FF2B5EF4-FFF2-40B4-BE49-F238E27FC236}">
                <a16:creationId xmlns:a16="http://schemas.microsoft.com/office/drawing/2014/main" id="{B612637F-C811-8645-8DB2-E6FD8D92ED03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6" name="Line 4">
            <a:extLst>
              <a:ext uri="{FF2B5EF4-FFF2-40B4-BE49-F238E27FC236}">
                <a16:creationId xmlns:a16="http://schemas.microsoft.com/office/drawing/2014/main" id="{F69D2900-EEE0-364E-B8D7-D38BA2ED9F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7" name="Line 5">
            <a:extLst>
              <a:ext uri="{FF2B5EF4-FFF2-40B4-BE49-F238E27FC236}">
                <a16:creationId xmlns:a16="http://schemas.microsoft.com/office/drawing/2014/main" id="{16989686-0BB9-4946-A7EB-E706C49290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8" name="Line 6">
            <a:extLst>
              <a:ext uri="{FF2B5EF4-FFF2-40B4-BE49-F238E27FC236}">
                <a16:creationId xmlns:a16="http://schemas.microsoft.com/office/drawing/2014/main" id="{2BB56EB2-E83C-BE42-ABAD-4825430154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9" name="Line 7">
            <a:extLst>
              <a:ext uri="{FF2B5EF4-FFF2-40B4-BE49-F238E27FC236}">
                <a16:creationId xmlns:a16="http://schemas.microsoft.com/office/drawing/2014/main" id="{9039C16F-7DFB-824E-87D6-5B8450C8C9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0" name="Line 8">
            <a:extLst>
              <a:ext uri="{FF2B5EF4-FFF2-40B4-BE49-F238E27FC236}">
                <a16:creationId xmlns:a16="http://schemas.microsoft.com/office/drawing/2014/main" id="{C74607A3-C6E2-FC43-B145-B8070F900F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1" name="Text Box 9">
            <a:extLst>
              <a:ext uri="{FF2B5EF4-FFF2-40B4-BE49-F238E27FC236}">
                <a16:creationId xmlns:a16="http://schemas.microsoft.com/office/drawing/2014/main" id="{A9D0E01B-7DEF-3744-8E8A-DE8C6F623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2" name="Text Box 10">
            <a:extLst>
              <a:ext uri="{FF2B5EF4-FFF2-40B4-BE49-F238E27FC236}">
                <a16:creationId xmlns:a16="http://schemas.microsoft.com/office/drawing/2014/main" id="{7293DEA6-EBEA-2E4C-8DB3-E217F6ED1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3" name="Text Box 11">
            <a:extLst>
              <a:ext uri="{FF2B5EF4-FFF2-40B4-BE49-F238E27FC236}">
                <a16:creationId xmlns:a16="http://schemas.microsoft.com/office/drawing/2014/main" id="{2F8FADB1-5F6B-C445-AAF3-7FA5D8C91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4" name="AutoShape 12">
            <a:extLst>
              <a:ext uri="{FF2B5EF4-FFF2-40B4-BE49-F238E27FC236}">
                <a16:creationId xmlns:a16="http://schemas.microsoft.com/office/drawing/2014/main" id="{1FAF580C-7860-884F-9BF5-84BE168B9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5" name="Text Box 13">
            <a:extLst>
              <a:ext uri="{FF2B5EF4-FFF2-40B4-BE49-F238E27FC236}">
                <a16:creationId xmlns:a16="http://schemas.microsoft.com/office/drawing/2014/main" id="{33E2B48E-6404-ED42-9B63-3CE42E168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6" name="AutoShape 14">
            <a:extLst>
              <a:ext uri="{FF2B5EF4-FFF2-40B4-BE49-F238E27FC236}">
                <a16:creationId xmlns:a16="http://schemas.microsoft.com/office/drawing/2014/main" id="{BCD49AA1-47D2-9B4A-8333-0BED8EFE8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7" name="Text Box 15">
            <a:extLst>
              <a:ext uri="{FF2B5EF4-FFF2-40B4-BE49-F238E27FC236}">
                <a16:creationId xmlns:a16="http://schemas.microsoft.com/office/drawing/2014/main" id="{8C374DB6-D880-B240-ADCC-89DCD9CD8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8" name="AutoShape 16">
            <a:extLst>
              <a:ext uri="{FF2B5EF4-FFF2-40B4-BE49-F238E27FC236}">
                <a16:creationId xmlns:a16="http://schemas.microsoft.com/office/drawing/2014/main" id="{E49537B1-AF20-0741-810C-253458FD5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9" name="Text Box 17">
            <a:extLst>
              <a:ext uri="{FF2B5EF4-FFF2-40B4-BE49-F238E27FC236}">
                <a16:creationId xmlns:a16="http://schemas.microsoft.com/office/drawing/2014/main" id="{A8A1B6E2-18C4-3B47-A782-17208D69A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3970" name="AutoShape 18">
            <a:extLst>
              <a:ext uri="{FF2B5EF4-FFF2-40B4-BE49-F238E27FC236}">
                <a16:creationId xmlns:a16="http://schemas.microsoft.com/office/drawing/2014/main" id="{DFC3B51C-FC83-3443-B69C-DB2B6F3A0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71" name="Text Box 19">
            <a:extLst>
              <a:ext uri="{FF2B5EF4-FFF2-40B4-BE49-F238E27FC236}">
                <a16:creationId xmlns:a16="http://schemas.microsoft.com/office/drawing/2014/main" id="{DE03B689-B611-CA46-9A62-5A729D9B5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2" name="Text Box 20">
            <a:extLst>
              <a:ext uri="{FF2B5EF4-FFF2-40B4-BE49-F238E27FC236}">
                <a16:creationId xmlns:a16="http://schemas.microsoft.com/office/drawing/2014/main" id="{C9A533CB-0060-3D4B-99D1-AA641A71C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3" name="Text Box 21">
            <a:extLst>
              <a:ext uri="{FF2B5EF4-FFF2-40B4-BE49-F238E27FC236}">
                <a16:creationId xmlns:a16="http://schemas.microsoft.com/office/drawing/2014/main" id="{F336E2CD-92E1-7442-9A64-45628CFB0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3974" name="Text Box 22">
            <a:extLst>
              <a:ext uri="{FF2B5EF4-FFF2-40B4-BE49-F238E27FC236}">
                <a16:creationId xmlns:a16="http://schemas.microsoft.com/office/drawing/2014/main" id="{CB2AE997-AE7B-B941-94DF-31733E25A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93975" name="Text Box 23">
            <a:extLst>
              <a:ext uri="{FF2B5EF4-FFF2-40B4-BE49-F238E27FC236}">
                <a16:creationId xmlns:a16="http://schemas.microsoft.com/office/drawing/2014/main" id="{73EDFBB6-2C20-A740-B00B-9583A764B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6" name="Text Box 24">
            <a:extLst>
              <a:ext uri="{FF2B5EF4-FFF2-40B4-BE49-F238E27FC236}">
                <a16:creationId xmlns:a16="http://schemas.microsoft.com/office/drawing/2014/main" id="{B8854539-355A-EF49-94EF-01C018585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7" name="Text Box 25">
            <a:extLst>
              <a:ext uri="{FF2B5EF4-FFF2-40B4-BE49-F238E27FC236}">
                <a16:creationId xmlns:a16="http://schemas.microsoft.com/office/drawing/2014/main" id="{D1B50582-4289-FE4F-ABD6-F6B00B6E9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5385" name="Object 26">
            <a:extLst>
              <a:ext uri="{FF2B5EF4-FFF2-40B4-BE49-F238E27FC236}">
                <a16:creationId xmlns:a16="http://schemas.microsoft.com/office/drawing/2014/main" id="{2D2A3BD3-124F-CB4D-B968-6475DB2819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5385" name="Object 26">
                        <a:extLst>
                          <a:ext uri="{FF2B5EF4-FFF2-40B4-BE49-F238E27FC236}">
                            <a16:creationId xmlns:a16="http://schemas.microsoft.com/office/drawing/2014/main" id="{2D2A3BD3-124F-CB4D-B968-6475DB2819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3979" name="Text Box 27">
            <a:extLst>
              <a:ext uri="{FF2B5EF4-FFF2-40B4-BE49-F238E27FC236}">
                <a16:creationId xmlns:a16="http://schemas.microsoft.com/office/drawing/2014/main" id="{F09690E3-185F-AF4C-98BA-02ED6B3DB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80" name="Line 28">
            <a:extLst>
              <a:ext uri="{FF2B5EF4-FFF2-40B4-BE49-F238E27FC236}">
                <a16:creationId xmlns:a16="http://schemas.microsoft.com/office/drawing/2014/main" id="{E209E5B8-5DD7-3A44-BEFB-1F8BF7C7CB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0500" y="1543050"/>
            <a:ext cx="1543050" cy="971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>
            <a:extLst>
              <a:ext uri="{FF2B5EF4-FFF2-40B4-BE49-F238E27FC236}">
                <a16:creationId xmlns:a16="http://schemas.microsoft.com/office/drawing/2014/main" id="{31C41A8E-1CD4-454E-B4BC-03FDBC8BA0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4979" name="Line 3">
            <a:extLst>
              <a:ext uri="{FF2B5EF4-FFF2-40B4-BE49-F238E27FC236}">
                <a16:creationId xmlns:a16="http://schemas.microsoft.com/office/drawing/2014/main" id="{EE27E330-986B-A849-A7D1-33AC85722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0" name="Line 4">
            <a:extLst>
              <a:ext uri="{FF2B5EF4-FFF2-40B4-BE49-F238E27FC236}">
                <a16:creationId xmlns:a16="http://schemas.microsoft.com/office/drawing/2014/main" id="{C556A923-BFBF-8042-8C93-2E08899A2A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1" name="Line 5">
            <a:extLst>
              <a:ext uri="{FF2B5EF4-FFF2-40B4-BE49-F238E27FC236}">
                <a16:creationId xmlns:a16="http://schemas.microsoft.com/office/drawing/2014/main" id="{87415A90-6323-3A46-8319-A3B22BE1FF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2" name="Line 6">
            <a:extLst>
              <a:ext uri="{FF2B5EF4-FFF2-40B4-BE49-F238E27FC236}">
                <a16:creationId xmlns:a16="http://schemas.microsoft.com/office/drawing/2014/main" id="{1AB4878A-2990-9843-B451-CBA74ED798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3" name="Line 7">
            <a:extLst>
              <a:ext uri="{FF2B5EF4-FFF2-40B4-BE49-F238E27FC236}">
                <a16:creationId xmlns:a16="http://schemas.microsoft.com/office/drawing/2014/main" id="{EE03AB65-C814-7E4E-8E4C-990AA3575A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4" name="Line 8">
            <a:extLst>
              <a:ext uri="{FF2B5EF4-FFF2-40B4-BE49-F238E27FC236}">
                <a16:creationId xmlns:a16="http://schemas.microsoft.com/office/drawing/2014/main" id="{02F13FBF-9A63-9740-A7F5-392FCB039D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5" name="Text Box 9">
            <a:extLst>
              <a:ext uri="{FF2B5EF4-FFF2-40B4-BE49-F238E27FC236}">
                <a16:creationId xmlns:a16="http://schemas.microsoft.com/office/drawing/2014/main" id="{A4BC8B74-3217-6240-ABA9-E3950269C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6" name="Text Box 10">
            <a:extLst>
              <a:ext uri="{FF2B5EF4-FFF2-40B4-BE49-F238E27FC236}">
                <a16:creationId xmlns:a16="http://schemas.microsoft.com/office/drawing/2014/main" id="{A153CF96-AFCA-7246-9CA6-7130D09DA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7" name="Text Box 11">
            <a:extLst>
              <a:ext uri="{FF2B5EF4-FFF2-40B4-BE49-F238E27FC236}">
                <a16:creationId xmlns:a16="http://schemas.microsoft.com/office/drawing/2014/main" id="{1006BCE1-11BD-624A-ADC8-FDE692C81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8" name="AutoShape 12">
            <a:extLst>
              <a:ext uri="{FF2B5EF4-FFF2-40B4-BE49-F238E27FC236}">
                <a16:creationId xmlns:a16="http://schemas.microsoft.com/office/drawing/2014/main" id="{FA7F0D26-EDD1-3F41-9428-C9FB15A70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9" name="Text Box 13">
            <a:extLst>
              <a:ext uri="{FF2B5EF4-FFF2-40B4-BE49-F238E27FC236}">
                <a16:creationId xmlns:a16="http://schemas.microsoft.com/office/drawing/2014/main" id="{9DAC8E65-5C17-D344-B9F6-6E339795A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0" name="AutoShape 14">
            <a:extLst>
              <a:ext uri="{FF2B5EF4-FFF2-40B4-BE49-F238E27FC236}">
                <a16:creationId xmlns:a16="http://schemas.microsoft.com/office/drawing/2014/main" id="{B1C76D0F-C4E0-7C44-9A61-3A0B37BF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1" name="Text Box 15">
            <a:extLst>
              <a:ext uri="{FF2B5EF4-FFF2-40B4-BE49-F238E27FC236}">
                <a16:creationId xmlns:a16="http://schemas.microsoft.com/office/drawing/2014/main" id="{7BAD4353-E896-9D47-8BD0-724719668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2" name="AutoShape 16">
            <a:extLst>
              <a:ext uri="{FF2B5EF4-FFF2-40B4-BE49-F238E27FC236}">
                <a16:creationId xmlns:a16="http://schemas.microsoft.com/office/drawing/2014/main" id="{D7F25B4C-D11E-6344-BDDA-71B7E46A2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3" name="Text Box 17">
            <a:extLst>
              <a:ext uri="{FF2B5EF4-FFF2-40B4-BE49-F238E27FC236}">
                <a16:creationId xmlns:a16="http://schemas.microsoft.com/office/drawing/2014/main" id="{4FAA0057-BD07-7644-AAE3-CC894A7EE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4994" name="AutoShape 18">
            <a:extLst>
              <a:ext uri="{FF2B5EF4-FFF2-40B4-BE49-F238E27FC236}">
                <a16:creationId xmlns:a16="http://schemas.microsoft.com/office/drawing/2014/main" id="{24E19FE3-EF03-3347-9941-E50574BC9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5" name="Text Box 19">
            <a:extLst>
              <a:ext uri="{FF2B5EF4-FFF2-40B4-BE49-F238E27FC236}">
                <a16:creationId xmlns:a16="http://schemas.microsoft.com/office/drawing/2014/main" id="{6BCD5DA3-9DE9-564B-B94D-72407A4A3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6" name="Text Box 20">
            <a:extLst>
              <a:ext uri="{FF2B5EF4-FFF2-40B4-BE49-F238E27FC236}">
                <a16:creationId xmlns:a16="http://schemas.microsoft.com/office/drawing/2014/main" id="{5AB2B47F-5FC7-8342-82A8-44EC9AFD7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7" name="Text Box 21">
            <a:extLst>
              <a:ext uri="{FF2B5EF4-FFF2-40B4-BE49-F238E27FC236}">
                <a16:creationId xmlns:a16="http://schemas.microsoft.com/office/drawing/2014/main" id="{8723ECC4-7376-B545-B16D-72B3768B1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4998" name="Text Box 22">
            <a:extLst>
              <a:ext uri="{FF2B5EF4-FFF2-40B4-BE49-F238E27FC236}">
                <a16:creationId xmlns:a16="http://schemas.microsoft.com/office/drawing/2014/main" id="{50836EC7-3B1F-804A-B482-E43224F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Married </a:t>
            </a:r>
          </a:p>
        </p:txBody>
      </p:sp>
      <p:sp>
        <p:nvSpPr>
          <p:cNvPr id="894999" name="Text Box 23">
            <a:extLst>
              <a:ext uri="{FF2B5EF4-FFF2-40B4-BE49-F238E27FC236}">
                <a16:creationId xmlns:a16="http://schemas.microsoft.com/office/drawing/2014/main" id="{63F0D749-8BB6-A64D-BF4D-C04B4CF18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0" name="Text Box 24">
            <a:extLst>
              <a:ext uri="{FF2B5EF4-FFF2-40B4-BE49-F238E27FC236}">
                <a16:creationId xmlns:a16="http://schemas.microsoft.com/office/drawing/2014/main" id="{486D789E-BE32-2043-97AA-506DF096E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1" name="Text Box 25">
            <a:extLst>
              <a:ext uri="{FF2B5EF4-FFF2-40B4-BE49-F238E27FC236}">
                <a16:creationId xmlns:a16="http://schemas.microsoft.com/office/drawing/2014/main" id="{00043088-A445-2741-B396-0B7D1477D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6409" name="Object 26">
            <a:extLst>
              <a:ext uri="{FF2B5EF4-FFF2-40B4-BE49-F238E27FC236}">
                <a16:creationId xmlns:a16="http://schemas.microsoft.com/office/drawing/2014/main" id="{FB862BF9-A070-A644-B515-86C15365B1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6409" name="Object 26">
                        <a:extLst>
                          <a:ext uri="{FF2B5EF4-FFF2-40B4-BE49-F238E27FC236}">
                            <a16:creationId xmlns:a16="http://schemas.microsoft.com/office/drawing/2014/main" id="{FB862BF9-A070-A644-B515-86C15365B1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5003" name="Text Box 27">
            <a:extLst>
              <a:ext uri="{FF2B5EF4-FFF2-40B4-BE49-F238E27FC236}">
                <a16:creationId xmlns:a16="http://schemas.microsoft.com/office/drawing/2014/main" id="{8690E151-4246-9C43-BE05-16BD82FA8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4" name="Line 28">
            <a:extLst>
              <a:ext uri="{FF2B5EF4-FFF2-40B4-BE49-F238E27FC236}">
                <a16:creationId xmlns:a16="http://schemas.microsoft.com/office/drawing/2014/main" id="{46910C8B-F30A-6B46-8BE3-A2B66CDF4B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29150" y="1943100"/>
            <a:ext cx="971550" cy="7429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232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260AC-1CB5-7047-A755-E8AA3572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336F-07A5-924E-A8C3-A9B2568BB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Given a collection of records (</a:t>
            </a:r>
            <a:r>
              <a:rPr lang="en-US" i="1" dirty="0">
                <a:solidFill>
                  <a:srgbClr val="CC0000"/>
                </a:solidFill>
              </a:rPr>
              <a:t>training set</a:t>
            </a:r>
            <a:r>
              <a:rPr lang="en-US" dirty="0"/>
              <a:t>)</a:t>
            </a:r>
          </a:p>
          <a:p>
            <a:pPr lvl="1">
              <a:defRPr/>
            </a:pPr>
            <a:r>
              <a:rPr lang="en-US" dirty="0"/>
              <a:t>Each record contains a set of </a:t>
            </a:r>
            <a:r>
              <a:rPr lang="en-US" i="1" dirty="0">
                <a:solidFill>
                  <a:srgbClr val="CC0000"/>
                </a:solidFill>
              </a:rPr>
              <a:t>attributes</a:t>
            </a:r>
            <a:r>
              <a:rPr lang="en-US" dirty="0"/>
              <a:t>, one of the attributes is the </a:t>
            </a:r>
            <a:r>
              <a:rPr lang="en-US" i="1" dirty="0">
                <a:solidFill>
                  <a:srgbClr val="CC0000"/>
                </a:solidFill>
              </a:rPr>
              <a:t>class</a:t>
            </a:r>
            <a:endParaRPr lang="en-US" dirty="0"/>
          </a:p>
          <a:p>
            <a:pPr>
              <a:defRPr/>
            </a:pPr>
            <a:r>
              <a:rPr lang="en-US" dirty="0"/>
              <a:t>Find a </a:t>
            </a:r>
            <a:r>
              <a:rPr lang="en-US" i="1" dirty="0">
                <a:solidFill>
                  <a:srgbClr val="CC0000"/>
                </a:solidFill>
              </a:rPr>
              <a:t>model</a:t>
            </a:r>
            <a:r>
              <a:rPr lang="en-US" dirty="0"/>
              <a:t> for the class attribute as a function of the values of the other attributes</a:t>
            </a:r>
          </a:p>
          <a:p>
            <a:pPr>
              <a:defRPr/>
            </a:pPr>
            <a:r>
              <a:rPr lang="en-US" dirty="0"/>
              <a:t>Goal: </a:t>
            </a:r>
            <a:r>
              <a:rPr lang="en-US" u="sng" dirty="0"/>
              <a:t>previously unseen</a:t>
            </a:r>
            <a:r>
              <a:rPr lang="en-US" dirty="0"/>
              <a:t> records should be assigned a class as accurately as possible</a:t>
            </a:r>
          </a:p>
          <a:p>
            <a:pPr lvl="1">
              <a:defRPr/>
            </a:pPr>
            <a:r>
              <a:rPr lang="en-US" dirty="0"/>
              <a:t>Use </a:t>
            </a:r>
            <a:r>
              <a:rPr lang="en-US" i="1" dirty="0">
                <a:solidFill>
                  <a:srgbClr val="CC0000"/>
                </a:solidFill>
              </a:rPr>
              <a:t>test set</a:t>
            </a:r>
            <a:r>
              <a:rPr lang="en-US" dirty="0"/>
              <a:t> to estimate the accuracy of the model</a:t>
            </a:r>
          </a:p>
          <a:p>
            <a:pPr lvl="1">
              <a:defRPr/>
            </a:pPr>
            <a:r>
              <a:rPr lang="en-US" dirty="0"/>
              <a:t>Often, the given data set is divided into training and test sets, with training set used to build the model and test set used to validate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819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>
            <a:extLst>
              <a:ext uri="{FF2B5EF4-FFF2-40B4-BE49-F238E27FC236}">
                <a16:creationId xmlns:a16="http://schemas.microsoft.com/office/drawing/2014/main" id="{BB0E2113-067D-A540-BA39-A5C3AC7FDA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Apply Model to Test Data</a:t>
            </a:r>
          </a:p>
        </p:txBody>
      </p:sp>
      <p:sp>
        <p:nvSpPr>
          <p:cNvPr id="896003" name="Line 3">
            <a:extLst>
              <a:ext uri="{FF2B5EF4-FFF2-40B4-BE49-F238E27FC236}">
                <a16:creationId xmlns:a16="http://schemas.microsoft.com/office/drawing/2014/main" id="{30150D58-306B-C14B-A281-FCA05364878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4" name="Line 4">
            <a:extLst>
              <a:ext uri="{FF2B5EF4-FFF2-40B4-BE49-F238E27FC236}">
                <a16:creationId xmlns:a16="http://schemas.microsoft.com/office/drawing/2014/main" id="{651538CA-35AB-AC46-870B-17A3FF6D2B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5" name="Line 5">
            <a:extLst>
              <a:ext uri="{FF2B5EF4-FFF2-40B4-BE49-F238E27FC236}">
                <a16:creationId xmlns:a16="http://schemas.microsoft.com/office/drawing/2014/main" id="{EE286B19-77F4-0043-A8A4-4034F87945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6" name="Line 6">
            <a:extLst>
              <a:ext uri="{FF2B5EF4-FFF2-40B4-BE49-F238E27FC236}">
                <a16:creationId xmlns:a16="http://schemas.microsoft.com/office/drawing/2014/main" id="{BA184C4E-DC5B-B248-A115-CC2F88FBB93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7" name="Line 7">
            <a:extLst>
              <a:ext uri="{FF2B5EF4-FFF2-40B4-BE49-F238E27FC236}">
                <a16:creationId xmlns:a16="http://schemas.microsoft.com/office/drawing/2014/main" id="{977DB4B3-D326-5442-BD82-4E11F7F8C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8" name="Line 8">
            <a:extLst>
              <a:ext uri="{FF2B5EF4-FFF2-40B4-BE49-F238E27FC236}">
                <a16:creationId xmlns:a16="http://schemas.microsoft.com/office/drawing/2014/main" id="{D6EEAC0D-3882-FC48-AF7C-BC3DE085F5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9" name="Text Box 9">
            <a:extLst>
              <a:ext uri="{FF2B5EF4-FFF2-40B4-BE49-F238E27FC236}">
                <a16:creationId xmlns:a16="http://schemas.microsoft.com/office/drawing/2014/main" id="{5C87A297-56E0-BC49-8330-D47CE4A61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0" name="Text Box 10">
            <a:extLst>
              <a:ext uri="{FF2B5EF4-FFF2-40B4-BE49-F238E27FC236}">
                <a16:creationId xmlns:a16="http://schemas.microsoft.com/office/drawing/2014/main" id="{BF146A00-77F9-C84C-8A9C-3C13629B5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1" name="Text Box 11">
            <a:extLst>
              <a:ext uri="{FF2B5EF4-FFF2-40B4-BE49-F238E27FC236}">
                <a16:creationId xmlns:a16="http://schemas.microsoft.com/office/drawing/2014/main" id="{340C1E3D-6F92-F748-BB92-06B3AC04D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2" name="AutoShape 12">
            <a:extLst>
              <a:ext uri="{FF2B5EF4-FFF2-40B4-BE49-F238E27FC236}">
                <a16:creationId xmlns:a16="http://schemas.microsoft.com/office/drawing/2014/main" id="{CF9FF802-B367-E040-878E-87C925DAB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3" name="Text Box 13">
            <a:extLst>
              <a:ext uri="{FF2B5EF4-FFF2-40B4-BE49-F238E27FC236}">
                <a16:creationId xmlns:a16="http://schemas.microsoft.com/office/drawing/2014/main" id="{7A821176-79E8-1143-A2B5-9E2CE734F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4" name="AutoShape 14">
            <a:extLst>
              <a:ext uri="{FF2B5EF4-FFF2-40B4-BE49-F238E27FC236}">
                <a16:creationId xmlns:a16="http://schemas.microsoft.com/office/drawing/2014/main" id="{E393F79A-74FD-AB43-A213-634126244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5" name="Text Box 15">
            <a:extLst>
              <a:ext uri="{FF2B5EF4-FFF2-40B4-BE49-F238E27FC236}">
                <a16:creationId xmlns:a16="http://schemas.microsoft.com/office/drawing/2014/main" id="{1C51AB37-A8B5-9B4F-806A-E4EE617C9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6" name="AutoShape 16">
            <a:extLst>
              <a:ext uri="{FF2B5EF4-FFF2-40B4-BE49-F238E27FC236}">
                <a16:creationId xmlns:a16="http://schemas.microsoft.com/office/drawing/2014/main" id="{07F6A499-89D0-4843-8A10-C5C630FC8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7" name="Text Box 17">
            <a:extLst>
              <a:ext uri="{FF2B5EF4-FFF2-40B4-BE49-F238E27FC236}">
                <a16:creationId xmlns:a16="http://schemas.microsoft.com/office/drawing/2014/main" id="{2B307B16-A45E-1847-8579-7E4D5D925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6018" name="AutoShape 18">
            <a:extLst>
              <a:ext uri="{FF2B5EF4-FFF2-40B4-BE49-F238E27FC236}">
                <a16:creationId xmlns:a16="http://schemas.microsoft.com/office/drawing/2014/main" id="{C000D876-5729-9E41-94A6-7C87F32AA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9" name="Text Box 19">
            <a:extLst>
              <a:ext uri="{FF2B5EF4-FFF2-40B4-BE49-F238E27FC236}">
                <a16:creationId xmlns:a16="http://schemas.microsoft.com/office/drawing/2014/main" id="{FAD0449D-E5D7-3D4F-86A4-900819E82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0" name="Text Box 20">
            <a:extLst>
              <a:ext uri="{FF2B5EF4-FFF2-40B4-BE49-F238E27FC236}">
                <a16:creationId xmlns:a16="http://schemas.microsoft.com/office/drawing/2014/main" id="{C784FFB6-8C5E-9143-92A4-F1C19F00D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1" name="Text Box 21">
            <a:extLst>
              <a:ext uri="{FF2B5EF4-FFF2-40B4-BE49-F238E27FC236}">
                <a16:creationId xmlns:a16="http://schemas.microsoft.com/office/drawing/2014/main" id="{9D425941-7C41-0740-9E5C-898AB907C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6022" name="Text Box 22">
            <a:extLst>
              <a:ext uri="{FF2B5EF4-FFF2-40B4-BE49-F238E27FC236}">
                <a16:creationId xmlns:a16="http://schemas.microsoft.com/office/drawing/2014/main" id="{28D6537E-439D-9B42-93AD-7B8FFB358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Married </a:t>
            </a:r>
          </a:p>
        </p:txBody>
      </p:sp>
      <p:sp>
        <p:nvSpPr>
          <p:cNvPr id="896023" name="Text Box 23">
            <a:extLst>
              <a:ext uri="{FF2B5EF4-FFF2-40B4-BE49-F238E27FC236}">
                <a16:creationId xmlns:a16="http://schemas.microsoft.com/office/drawing/2014/main" id="{11C42B38-DB08-2843-AFE0-E45145668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4" name="Text Box 24">
            <a:extLst>
              <a:ext uri="{FF2B5EF4-FFF2-40B4-BE49-F238E27FC236}">
                <a16:creationId xmlns:a16="http://schemas.microsoft.com/office/drawing/2014/main" id="{3911D158-7DB6-234B-94C0-C763F77F1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5" name="Text Box 25">
            <a:extLst>
              <a:ext uri="{FF2B5EF4-FFF2-40B4-BE49-F238E27FC236}">
                <a16:creationId xmlns:a16="http://schemas.microsoft.com/office/drawing/2014/main" id="{E8AC95E9-FD80-E648-90BC-07FC9C046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7433" name="Object 26">
            <a:extLst>
              <a:ext uri="{FF2B5EF4-FFF2-40B4-BE49-F238E27FC236}">
                <a16:creationId xmlns:a16="http://schemas.microsoft.com/office/drawing/2014/main" id="{788EC51B-0089-6D44-B34F-AAD6ACC3AE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7901900" imgH="9448800" progId="Word.Document.8">
                  <p:embed/>
                </p:oleObj>
              </mc:Choice>
              <mc:Fallback>
                <p:oleObj name="Document" r:id="rId2" imgW="27901900" imgH="9448800" progId="Word.Document.8">
                  <p:embed/>
                  <p:pic>
                    <p:nvPicPr>
                      <p:cNvPr id="17433" name="Object 26">
                        <a:extLst>
                          <a:ext uri="{FF2B5EF4-FFF2-40B4-BE49-F238E27FC236}">
                            <a16:creationId xmlns:a16="http://schemas.microsoft.com/office/drawing/2014/main" id="{788EC51B-0089-6D44-B34F-AAD6ACC3AE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6027" name="Text Box 27">
            <a:extLst>
              <a:ext uri="{FF2B5EF4-FFF2-40B4-BE49-F238E27FC236}">
                <a16:creationId xmlns:a16="http://schemas.microsoft.com/office/drawing/2014/main" id="{71DF0B5F-A6FE-DE43-9285-BB04DA52D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8" name="Line 28">
            <a:extLst>
              <a:ext uri="{FF2B5EF4-FFF2-40B4-BE49-F238E27FC236}">
                <a16:creationId xmlns:a16="http://schemas.microsoft.com/office/drawing/2014/main" id="{5CB61F0D-EF1D-C342-802A-7EE341C7A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4850" y="1943100"/>
            <a:ext cx="2343150" cy="13716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29" name="Text Box 29">
            <a:extLst>
              <a:ext uri="{FF2B5EF4-FFF2-40B4-BE49-F238E27FC236}">
                <a16:creationId xmlns:a16="http://schemas.microsoft.com/office/drawing/2014/main" id="{9D333C28-B778-9E41-BB81-998EACB14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7850" y="2686051"/>
            <a:ext cx="200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altLang="en-US" sz="1500" b="0"/>
              <a:t>Assign Cheat to </a:t>
            </a:r>
            <a:r>
              <a:rPr lang="ja-JP" altLang="en-US" sz="1500" b="0"/>
              <a:t>“</a:t>
            </a:r>
            <a:r>
              <a:rPr lang="en-US" altLang="ja-JP" sz="1500" b="0"/>
              <a:t>No</a:t>
            </a:r>
            <a:r>
              <a:rPr lang="ja-JP" altLang="en-US" sz="1500" b="0"/>
              <a:t>”</a:t>
            </a:r>
            <a:endParaRPr lang="en-US" altLang="en-US" sz="1500" b="0"/>
          </a:p>
        </p:txBody>
      </p:sp>
    </p:spTree>
    <p:extLst>
      <p:ext uri="{BB962C8B-B14F-4D97-AF65-F5344CB8AC3E}">
        <p14:creationId xmlns:p14="http://schemas.microsoft.com/office/powerpoint/2010/main" val="1891894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Attribute Selection Measures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Attribute selection measure is a heuristic for selecting the splitting criterion that partition data into the best possible manner. </a:t>
            </a:r>
          </a:p>
          <a:p>
            <a:r>
              <a:rPr lang="en-US" dirty="0"/>
              <a:t>Attribute selection measure provides a rank to each feature(or attribute) by explaining the given dataset. </a:t>
            </a:r>
          </a:p>
          <a:p>
            <a:r>
              <a:rPr lang="en-US" dirty="0"/>
              <a:t>Best score attribute will be selected as a splitting attribute </a:t>
            </a:r>
          </a:p>
          <a:p>
            <a:r>
              <a:rPr lang="en-US" dirty="0"/>
              <a:t>In the case of a continuous-valued attribute, split points for branches also need to define.</a:t>
            </a:r>
          </a:p>
          <a:p>
            <a:r>
              <a:rPr lang="en-US" dirty="0"/>
              <a:t> Most popular selection measures are </a:t>
            </a:r>
          </a:p>
          <a:p>
            <a:pPr lvl="1"/>
            <a:r>
              <a:rPr lang="en-US" dirty="0"/>
              <a:t>Information Gain. </a:t>
            </a:r>
          </a:p>
          <a:p>
            <a:pPr lvl="1"/>
            <a:r>
              <a:rPr lang="en-US" dirty="0"/>
              <a:t>Gain Ratio.</a:t>
            </a:r>
          </a:p>
          <a:p>
            <a:pPr lvl="1"/>
            <a:r>
              <a:rPr lang="en-US" dirty="0"/>
              <a:t>Gini Index.</a:t>
            </a:r>
          </a:p>
        </p:txBody>
      </p:sp>
    </p:spTree>
    <p:extLst>
      <p:ext uri="{BB962C8B-B14F-4D97-AF65-F5344CB8AC3E}">
        <p14:creationId xmlns:p14="http://schemas.microsoft.com/office/powerpoint/2010/main" val="100424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4F369BAC-4743-454A-901B-C4716A5FFD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185375"/>
            <a:ext cx="4520806" cy="3262312"/>
          </a:xfrm>
        </p:spPr>
      </p:pic>
    </p:spTree>
    <p:extLst>
      <p:ext uri="{BB962C8B-B14F-4D97-AF65-F5344CB8AC3E}">
        <p14:creationId xmlns:p14="http://schemas.microsoft.com/office/powerpoint/2010/main" val="2538854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8F22A49-6A8F-8943-BB9C-85BF2D8A2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54" y="1409525"/>
            <a:ext cx="7385538" cy="2210984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7C405B-2D20-EC4A-9C53-708021A6A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548196" cy="3263504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Finding the best candidate: calculating information gain</a:t>
            </a:r>
          </a:p>
        </p:txBody>
      </p:sp>
    </p:spTree>
    <p:extLst>
      <p:ext uri="{BB962C8B-B14F-4D97-AF65-F5344CB8AC3E}">
        <p14:creationId xmlns:p14="http://schemas.microsoft.com/office/powerpoint/2010/main" val="3635711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A statistical property called 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information gain</a:t>
            </a:r>
            <a:r>
              <a:rPr lang="en-US" dirty="0"/>
              <a:t>, measures how well a given attribute separates the training examples</a:t>
            </a:r>
          </a:p>
          <a:p>
            <a:pPr>
              <a:defRPr/>
            </a:pPr>
            <a:r>
              <a:rPr lang="en-US" dirty="0"/>
              <a:t>Information gain uses the notion of </a:t>
            </a:r>
            <a:r>
              <a:rPr lang="en-US" i="1" dirty="0">
                <a:solidFill>
                  <a:srgbClr val="007373"/>
                </a:solidFill>
              </a:rPr>
              <a:t>entropy</a:t>
            </a:r>
            <a:r>
              <a:rPr lang="en-US" dirty="0"/>
              <a:t>, commonly used in information theory</a:t>
            </a: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where p</a:t>
            </a:r>
            <a:r>
              <a:rPr lang="en-US" baseline="-25000" dirty="0"/>
              <a:t>i </a:t>
            </a:r>
            <a:r>
              <a:rPr lang="en-US" dirty="0"/>
              <a:t>is the probability of randomly picking an element of class </a:t>
            </a:r>
            <a:r>
              <a:rPr lang="en-US" dirty="0" err="1"/>
              <a:t>i</a:t>
            </a:r>
            <a:r>
              <a:rPr lang="en-US" dirty="0"/>
              <a:t> (i.e. the proportion of the dataset made up of class </a:t>
            </a:r>
            <a:r>
              <a:rPr lang="en-US" dirty="0" err="1"/>
              <a:t>i</a:t>
            </a:r>
            <a:r>
              <a:rPr lang="en-US" dirty="0"/>
              <a:t>).</a:t>
            </a:r>
          </a:p>
        </p:txBody>
      </p:sp>
      <p:pic>
        <p:nvPicPr>
          <p:cNvPr id="6" name="Picture 5" descr="A white board with black text&#10;&#10;Description automatically generated with low confidence">
            <a:extLst>
              <a:ext uri="{FF2B5EF4-FFF2-40B4-BE49-F238E27FC236}">
                <a16:creationId xmlns:a16="http://schemas.microsoft.com/office/drawing/2014/main" id="{DD6BB259-7203-3644-B74F-1B51D68A7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467" y="2798050"/>
            <a:ext cx="2330450" cy="66182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2EF39A17-FBCE-EE4C-AA5F-C6F7517C4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025" y="2583678"/>
            <a:ext cx="3841750" cy="84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25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Shannon invented the concept of entropy, which measures the impurity of the input set. </a:t>
            </a:r>
          </a:p>
          <a:p>
            <a:r>
              <a:rPr lang="en-US" dirty="0"/>
              <a:t>In information theory, it refers to the impurity in a group of examples. </a:t>
            </a:r>
          </a:p>
          <a:p>
            <a:r>
              <a:rPr lang="en-US" dirty="0"/>
              <a:t>Information gain computes the difference between entropy before split and average entropy after split of the dataset based on given attribute values. </a:t>
            </a:r>
          </a:p>
          <a:p>
            <a:r>
              <a:rPr lang="en-US" dirty="0"/>
              <a:t>ID3 (Iterative </a:t>
            </a:r>
            <a:r>
              <a:rPr lang="en-US" dirty="0" err="1"/>
              <a:t>Dichotomiser</a:t>
            </a:r>
            <a:r>
              <a:rPr lang="en-US" dirty="0"/>
              <a:t>) decision tree algorithm uses information gain.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5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Entropy in binary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Entropy measures the </a:t>
            </a:r>
            <a:r>
              <a:rPr lang="en-US" altLang="en-US" i="1" dirty="0"/>
              <a:t>impurity </a:t>
            </a:r>
            <a:r>
              <a:rPr lang="en-US" altLang="en-US" dirty="0"/>
              <a:t>of</a:t>
            </a:r>
            <a:r>
              <a:rPr lang="en-US" altLang="en-US" i="1" dirty="0"/>
              <a:t> </a:t>
            </a:r>
            <a:r>
              <a:rPr lang="en-US" altLang="en-US" dirty="0"/>
              <a:t>a collection of examples. It depends from the distribution of the random variable </a:t>
            </a:r>
            <a:r>
              <a:rPr lang="en-US" altLang="en-US" i="1" dirty="0"/>
              <a:t>p.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r>
              <a:rPr lang="en-US" altLang="en-US" dirty="0"/>
              <a:t> is a collection of training examples</a:t>
            </a:r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Arial" panose="020B0604020202020204" pitchFamily="34" charset="0"/>
              </a:rPr>
              <a:t>+</a:t>
            </a:r>
            <a:r>
              <a:rPr lang="en-US" altLang="en-US" dirty="0"/>
              <a:t> the proportion of positive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Times" pitchFamily="2" charset="0"/>
              </a:rPr>
              <a:t>–</a:t>
            </a:r>
            <a:r>
              <a:rPr lang="en-US" altLang="en-US" dirty="0"/>
              <a:t> the proportion of negative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sz="1350" dirty="0"/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350" dirty="0"/>
              <a:t>	</a:t>
            </a:r>
            <a:r>
              <a:rPr lang="en-US" altLang="en-US" sz="1650" i="1" dirty="0">
                <a:latin typeface="Times" pitchFamily="2" charset="0"/>
              </a:rPr>
              <a:t>Entropy </a:t>
            </a:r>
            <a:r>
              <a:rPr lang="en-US" altLang="en-US" sz="1650" dirty="0">
                <a:latin typeface="Times" pitchFamily="2" charset="0"/>
              </a:rPr>
              <a:t>(</a:t>
            </a:r>
            <a:r>
              <a:rPr lang="en-US" altLang="en-US" sz="1650" i="1" dirty="0">
                <a:latin typeface="Times" pitchFamily="2" charset="0"/>
              </a:rPr>
              <a:t>S</a:t>
            </a:r>
            <a:r>
              <a:rPr lang="en-US" altLang="en-US" sz="1650" dirty="0">
                <a:latin typeface="Times" pitchFamily="2" charset="0"/>
              </a:rPr>
              <a:t>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 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 </a:t>
            </a:r>
            <a:r>
              <a:rPr lang="en-US" altLang="en-US" sz="1650" dirty="0">
                <a:latin typeface="Times" pitchFamily="2" charset="0"/>
              </a:rPr>
              <a:t>–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    </a:t>
            </a:r>
            <a:r>
              <a:rPr lang="en-US" altLang="en-US" sz="1650" dirty="0">
                <a:latin typeface="Times" pitchFamily="2" charset="0"/>
              </a:rPr>
              <a:t>[0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0 = 0]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([14+, 0–])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14/14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(14/14)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0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(0) = 0</a:t>
            </a:r>
            <a:endParaRPr lang="en-US" altLang="en-US" sz="1650" i="1" dirty="0">
              <a:latin typeface="Times" pitchFamily="2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([9+, 5–])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9/14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(9/14)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5/14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(5/14) = 0.94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([7+, 7–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</a:t>
            </a:r>
            <a:r>
              <a:rPr lang="en-US" altLang="en-US" sz="1650" dirty="0">
                <a:latin typeface="Times" pitchFamily="2" charset="0"/>
              </a:rPr>
              <a:t>7/14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(7/14)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7/14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(7/14) = 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dirty="0">
                <a:latin typeface="Times" pitchFamily="2" charset="0"/>
              </a:rPr>
              <a:t>				= 1/2 +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1/2 = 1	         	            	[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1/2 =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1]</a:t>
            </a:r>
          </a:p>
          <a:p>
            <a:pPr>
              <a:buNone/>
            </a:pPr>
            <a:r>
              <a:rPr lang="en-US" altLang="en-US" sz="1350" dirty="0">
                <a:latin typeface="Arial" panose="020B0604020202020204" pitchFamily="34" charset="0"/>
              </a:rPr>
              <a:t>	</a:t>
            </a:r>
            <a:r>
              <a:rPr lang="en-US" altLang="en-US" sz="1500" dirty="0"/>
              <a:t>Note: the log of a number &lt; 1 is negative</a:t>
            </a:r>
            <a:r>
              <a:rPr lang="en-US" altLang="en-US" sz="1500" dirty="0">
                <a:latin typeface="Arial" panose="020B0604020202020204" pitchFamily="34" charset="0"/>
              </a:rPr>
              <a:t>, 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p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1, 0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entropy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6482090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686849"/>
            <a:ext cx="4519083" cy="195288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E(S) = -[(9/14)log(9/14) + (5/14)log(5/14)] = 0.94</a:t>
            </a:r>
          </a:p>
          <a:p>
            <a:pPr marL="0" indent="0">
              <a:buNone/>
            </a:pPr>
            <a:r>
              <a:rPr lang="en-US" dirty="0"/>
              <a:t>E(S, outlook) = (5/14)*E(3,2) + (4/14)*E(4,0) + (5/14)*E(2,3) = </a:t>
            </a:r>
          </a:p>
          <a:p>
            <a:pPr marL="0" indent="0">
              <a:buNone/>
            </a:pPr>
            <a:r>
              <a:rPr lang="en-US" dirty="0"/>
              <a:t>(5/14)(-(3/5)log(3/5)-(2/5)log(2/5))+ (4/14)(0) + (5/14)((2/5)log(2/5)-(3/5)log(3/5)) = 0.693</a:t>
            </a:r>
          </a:p>
          <a:p>
            <a:pPr marL="0" indent="0">
              <a:buNone/>
            </a:pPr>
            <a:r>
              <a:rPr lang="en-US" dirty="0"/>
              <a:t>Gain(S, outlook) = 0.94 - 0.693 = 0.247</a:t>
            </a:r>
            <a:endParaRPr lang="en-US" altLang="en-US" sz="1500" dirty="0">
              <a:latin typeface="Arial" panose="020B0604020202020204" pitchFamily="34" charset="0"/>
            </a:endParaRPr>
          </a:p>
        </p:txBody>
      </p:sp>
      <p:pic>
        <p:nvPicPr>
          <p:cNvPr id="4" name="Content Placeholder 6" descr="Dataset">
            <a:extLst>
              <a:ext uri="{FF2B5EF4-FFF2-40B4-BE49-F238E27FC236}">
                <a16:creationId xmlns:a16="http://schemas.microsoft.com/office/drawing/2014/main" id="{83C21C55-3AAE-2A45-B85A-9F90607FB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495" y="599302"/>
            <a:ext cx="2892855" cy="2087547"/>
          </a:xfrm>
          <a:prstGeom prst="rect">
            <a:avLst/>
          </a:prstGeom>
        </p:spPr>
      </p:pic>
      <p:pic>
        <p:nvPicPr>
          <p:cNvPr id="6" name="Picture 5" descr="Table&#10;&#10;Description automatically generated with low confidence">
            <a:extLst>
              <a:ext uri="{FF2B5EF4-FFF2-40B4-BE49-F238E27FC236}">
                <a16:creationId xmlns:a16="http://schemas.microsoft.com/office/drawing/2014/main" id="{CD2221E9-C7F4-DD42-8F07-711BC9B38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288" y="3012307"/>
            <a:ext cx="3361267" cy="846193"/>
          </a:xfrm>
          <a:prstGeom prst="rect">
            <a:avLst/>
          </a:prstGeom>
        </p:spPr>
      </p:pic>
      <p:pic>
        <p:nvPicPr>
          <p:cNvPr id="7" name="Picture 6" descr="A white board with black text&#10;&#10;Description automatically generated with low confidence">
            <a:extLst>
              <a:ext uri="{FF2B5EF4-FFF2-40B4-BE49-F238E27FC236}">
                <a16:creationId xmlns:a16="http://schemas.microsoft.com/office/drawing/2014/main" id="{D1FB559B-87C9-9F48-8675-BEA96FAC4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33" y="1224552"/>
            <a:ext cx="1625600" cy="461651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BF40BAE7-DF7B-7142-9D56-985818CA2E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850" y="1643075"/>
            <a:ext cx="3841750" cy="84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0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A140D02E-7076-E14A-8CC4-2A384912BF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8170" y="1268016"/>
            <a:ext cx="4791028" cy="3262312"/>
          </a:xfrm>
        </p:spPr>
      </p:pic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7B9BAB5C-BB8F-CB44-AA12-5ECFF89CE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495" y="599302"/>
            <a:ext cx="2892855" cy="20875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83A9A7-66F1-1049-A263-7076BED11719}"/>
              </a:ext>
            </a:extLst>
          </p:cNvPr>
          <p:cNvSpPr txBox="1"/>
          <p:nvPr/>
        </p:nvSpPr>
        <p:spPr>
          <a:xfrm>
            <a:off x="5622495" y="2802467"/>
            <a:ext cx="33713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We select the feature </a:t>
            </a:r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having the </a:t>
            </a:r>
          </a:p>
          <a:p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largest entropy gain as a root node.</a:t>
            </a:r>
          </a:p>
          <a:p>
            <a:endParaRPr lang="en-US" sz="1400" b="1" u="sng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If at any time ALL instances at a node have </a:t>
            </a: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the same classification, stop developing </a:t>
            </a: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that part of the tree.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0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Impurity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Gini impurity measure is one of the methods used in decision tree algorithms to decide the optimal split from a root node, and subsequent splits.</a:t>
            </a:r>
          </a:p>
          <a:p>
            <a:r>
              <a:rPr lang="en-US" dirty="0"/>
              <a:t>It is the most popular and the easiest way to split a decision tree and it works only with categorical targets as it only does binary splits.</a:t>
            </a:r>
          </a:p>
          <a:p>
            <a:r>
              <a:rPr lang="en-US" dirty="0"/>
              <a:t>Lower the Gini Impurity, higher is the homogeneity of the node. </a:t>
            </a:r>
            <a:r>
              <a:rPr lang="en-US" b="1" dirty="0"/>
              <a:t>The Gini Impurity of a pure node(same class) is zero.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8" descr="Text&#10;&#10;Description automatically generated">
            <a:extLst>
              <a:ext uri="{FF2B5EF4-FFF2-40B4-BE49-F238E27FC236}">
                <a16:creationId xmlns:a16="http://schemas.microsoft.com/office/drawing/2014/main" id="{6EF72D55-C797-4C46-9842-E19364D6A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11" y="3754305"/>
            <a:ext cx="3207071" cy="8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85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>
            <a:extLst>
              <a:ext uri="{FF2B5EF4-FFF2-40B4-BE49-F238E27FC236}">
                <a16:creationId xmlns:a16="http://schemas.microsoft.com/office/drawing/2014/main" id="{76B1BD19-3265-B34F-BED5-C516D3D14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Illustrating Classification Learning</a:t>
            </a:r>
          </a:p>
        </p:txBody>
      </p:sp>
      <p:graphicFrame>
        <p:nvGraphicFramePr>
          <p:cNvPr id="8194" name="Object 26">
            <a:extLst>
              <a:ext uri="{FF2B5EF4-FFF2-40B4-BE49-F238E27FC236}">
                <a16:creationId xmlns:a16="http://schemas.microsoft.com/office/drawing/2014/main" id="{1E7C5C1C-4076-594F-AD90-ECCD825F52E3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628650" y="1225496"/>
          <a:ext cx="5213747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432800" imgH="6286500" progId="Visio.Drawing.6">
                  <p:embed/>
                </p:oleObj>
              </mc:Choice>
              <mc:Fallback>
                <p:oleObj name="Visio" r:id="rId2" imgW="8432800" imgH="6286500" progId="Visio.Drawing.6">
                  <p:embed/>
                  <p:pic>
                    <p:nvPicPr>
                      <p:cNvPr id="8194" name="Object 26">
                        <a:extLst>
                          <a:ext uri="{FF2B5EF4-FFF2-40B4-BE49-F238E27FC236}">
                            <a16:creationId xmlns:a16="http://schemas.microsoft.com/office/drawing/2014/main" id="{1E7C5C1C-4076-594F-AD90-ECCD825F52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1225496"/>
                        <a:ext cx="5213747" cy="388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866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5312-9E67-6142-A3EB-865D9196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334E5-3D18-CF47-BC4C-71C6FF654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r>
              <a:rPr lang="en-US" altLang="zh-CN" dirty="0">
                <a:ea typeface="宋体" panose="02010600030101010101" pitchFamily="2" charset="-122"/>
              </a:rPr>
              <a:t> (RF) are a combination of tree predictors such that each tree depends on the values of a random vector sampled independently and with the same distribution for all trees in the forest.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ea typeface="宋体" panose="02010600030101010101" pitchFamily="2" charset="-122"/>
              </a:rPr>
              <a:t>The generalization error of a forest of tree classifiers depends on the </a:t>
            </a:r>
            <a:r>
              <a:rPr lang="en-US" altLang="zh-CN" b="1" dirty="0">
                <a:ea typeface="宋体" panose="02010600030101010101" pitchFamily="2" charset="-122"/>
              </a:rPr>
              <a:t>strength</a:t>
            </a:r>
            <a:r>
              <a:rPr lang="en-US" altLang="zh-CN" dirty="0">
                <a:ea typeface="宋体" panose="02010600030101010101" pitchFamily="2" charset="-122"/>
              </a:rPr>
              <a:t> of  the individual trees in the forest and the </a:t>
            </a:r>
            <a:r>
              <a:rPr lang="en-US" altLang="zh-CN" b="1" dirty="0">
                <a:ea typeface="宋体" panose="02010600030101010101" pitchFamily="2" charset="-122"/>
              </a:rPr>
              <a:t>correlation</a:t>
            </a:r>
            <a:r>
              <a:rPr lang="en-US" altLang="zh-CN" dirty="0">
                <a:ea typeface="宋体" panose="02010600030101010101" pitchFamily="2" charset="-122"/>
              </a:rPr>
              <a:t> between them.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ea typeface="宋体" panose="02010600030101010101" pitchFamily="2" charset="-122"/>
              </a:rPr>
              <a:t>Using a random selection of features to split each node yields error rates that compare favorably to </a:t>
            </a:r>
            <a:r>
              <a:rPr lang="en-US" altLang="zh-CN" dirty="0" err="1">
                <a:ea typeface="宋体" panose="02010600030101010101" pitchFamily="2" charset="-122"/>
              </a:rPr>
              <a:t>Adaboost</a:t>
            </a:r>
            <a:r>
              <a:rPr lang="en-US" altLang="zh-CN" dirty="0">
                <a:ea typeface="宋体" panose="02010600030101010101" pitchFamily="2" charset="-122"/>
              </a:rPr>
              <a:t>, and are more robust with respect to noise.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25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5312-9E67-6142-A3EB-865D9196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334E5-3D18-CF47-BC4C-71C6FF654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Improvements in classification accuracy have resulted from </a:t>
            </a:r>
            <a:r>
              <a:rPr lang="en-US" altLang="zh-CN" b="1" dirty="0">
                <a:ea typeface="宋体" panose="02010600030101010101" pitchFamily="2" charset="-122"/>
              </a:rPr>
              <a:t>growing an ensemble of trees</a:t>
            </a:r>
            <a:r>
              <a:rPr lang="en-US" altLang="zh-CN" dirty="0">
                <a:ea typeface="宋体" panose="02010600030101010101" pitchFamily="2" charset="-122"/>
              </a:rPr>
              <a:t> and </a:t>
            </a:r>
            <a:r>
              <a:rPr lang="en-US" altLang="zh-CN" b="1" dirty="0">
                <a:ea typeface="宋体" panose="02010600030101010101" pitchFamily="2" charset="-122"/>
              </a:rPr>
              <a:t>letting them vote for the most popular class</a:t>
            </a:r>
            <a:r>
              <a:rPr lang="en-US" altLang="zh-CN" dirty="0">
                <a:ea typeface="宋体" panose="02010600030101010101" pitchFamily="2" charset="-122"/>
              </a:rPr>
              <a:t>.</a:t>
            </a:r>
          </a:p>
          <a:p>
            <a:r>
              <a:rPr lang="en-US" altLang="zh-CN" dirty="0">
                <a:ea typeface="宋体" panose="02010600030101010101" pitchFamily="2" charset="-122"/>
              </a:rPr>
              <a:t>To grow these ensembles, often </a:t>
            </a:r>
            <a:r>
              <a:rPr lang="en-US" altLang="zh-CN" b="1" dirty="0">
                <a:ea typeface="宋体" panose="02010600030101010101" pitchFamily="2" charset="-122"/>
              </a:rPr>
              <a:t>random vectors</a:t>
            </a:r>
            <a:r>
              <a:rPr lang="en-US" altLang="zh-CN" dirty="0">
                <a:ea typeface="宋体" panose="02010600030101010101" pitchFamily="2" charset="-122"/>
              </a:rPr>
              <a:t> are generated that govern the growth of each tree in the ensemble.</a:t>
            </a:r>
          </a:p>
          <a:p>
            <a:r>
              <a:rPr lang="en-US" altLang="zh-CN" dirty="0">
                <a:ea typeface="宋体" panose="02010600030101010101" pitchFamily="2" charset="-122"/>
              </a:rPr>
              <a:t>Several examples: bagging (</a:t>
            </a:r>
            <a:r>
              <a:rPr lang="en-US" altLang="zh-CN" dirty="0" err="1">
                <a:ea typeface="宋体" panose="02010600030101010101" pitchFamily="2" charset="-122"/>
              </a:rPr>
              <a:t>Breiman</a:t>
            </a:r>
            <a:r>
              <a:rPr lang="en-US" altLang="zh-CN" dirty="0">
                <a:ea typeface="宋体" panose="02010600030101010101" pitchFamily="2" charset="-122"/>
              </a:rPr>
              <a:t>, 1996), random split selection (</a:t>
            </a:r>
            <a:r>
              <a:rPr lang="en-US" altLang="zh-CN" dirty="0" err="1">
                <a:ea typeface="宋体" panose="02010600030101010101" pitchFamily="2" charset="-122"/>
              </a:rPr>
              <a:t>Dietterich</a:t>
            </a:r>
            <a:r>
              <a:rPr lang="en-US" altLang="zh-CN" dirty="0">
                <a:ea typeface="宋体" panose="02010600030101010101" pitchFamily="2" charset="-122"/>
              </a:rPr>
              <a:t>, 1998), random subspace (Ho, 1998), written character recognition (Amit and </a:t>
            </a:r>
            <a:r>
              <a:rPr lang="en-US" altLang="zh-CN" dirty="0" err="1">
                <a:ea typeface="宋体" panose="02010600030101010101" pitchFamily="2" charset="-122"/>
              </a:rPr>
              <a:t>Geman</a:t>
            </a:r>
            <a:r>
              <a:rPr lang="en-US" altLang="zh-CN" dirty="0">
                <a:ea typeface="宋体" panose="02010600030101010101" pitchFamily="2" charset="-122"/>
              </a:rPr>
              <a:t>, 1997)</a:t>
            </a:r>
          </a:p>
          <a:p>
            <a:endParaRPr lang="en-US" altLang="zh-CN" dirty="0">
              <a:ea typeface="宋体" panose="02010600030101010101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17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>
            <a:extLst>
              <a:ext uri="{FF2B5EF4-FFF2-40B4-BE49-F238E27FC236}">
                <a16:creationId xmlns:a16="http://schemas.microsoft.com/office/drawing/2014/main" id="{997C0C48-DB23-B54A-AC18-875A34087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Examples of Classification Task</a:t>
            </a:r>
          </a:p>
        </p:txBody>
      </p:sp>
      <p:sp>
        <p:nvSpPr>
          <p:cNvPr id="919555" name="Rectangle 3">
            <a:extLst>
              <a:ext uri="{FF2B5EF4-FFF2-40B4-BE49-F238E27FC236}">
                <a16:creationId xmlns:a16="http://schemas.microsoft.com/office/drawing/2014/main" id="{2930F6CD-413D-554F-8109-E49173691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Predicting tumor cells as benign or malignant</a:t>
            </a:r>
            <a:endParaRPr lang="en-US" dirty="0"/>
          </a:p>
          <a:p>
            <a:pPr>
              <a:defRPr/>
            </a:pPr>
            <a:r>
              <a:rPr lang="en-US" dirty="0">
                <a:cs typeface="+mn-cs"/>
              </a:rPr>
              <a:t>Classifying credit card transactions as legitimate or fraudulent</a:t>
            </a:r>
            <a:endParaRPr lang="en-US" dirty="0"/>
          </a:p>
          <a:p>
            <a:pPr>
              <a:defRPr/>
            </a:pPr>
            <a:r>
              <a:rPr lang="en-US" dirty="0">
                <a:cs typeface="+mn-cs"/>
              </a:rPr>
              <a:t>Categorizing news stories as finance, weather, entertainment, sports, etc.</a:t>
            </a:r>
          </a:p>
        </p:txBody>
      </p:sp>
    </p:spTree>
    <p:extLst>
      <p:ext uri="{BB962C8B-B14F-4D97-AF65-F5344CB8AC3E}">
        <p14:creationId xmlns:p14="http://schemas.microsoft.com/office/powerpoint/2010/main" val="2955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6" name="Rectangle 4">
            <a:extLst>
              <a:ext uri="{FF2B5EF4-FFF2-40B4-BE49-F238E27FC236}">
                <a16:creationId xmlns:a16="http://schemas.microsoft.com/office/drawing/2014/main" id="{B2BFC8D7-60E3-094F-AB72-1C6A904EE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Classification Learning Techniques</a:t>
            </a:r>
          </a:p>
        </p:txBody>
      </p:sp>
      <p:sp>
        <p:nvSpPr>
          <p:cNvPr id="806917" name="Rectangle 5">
            <a:extLst>
              <a:ext uri="{FF2B5EF4-FFF2-40B4-BE49-F238E27FC236}">
                <a16:creationId xmlns:a16="http://schemas.microsoft.com/office/drawing/2014/main" id="{E04B322A-5884-1442-9F39-0238F58F43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n-cs"/>
              </a:rPr>
              <a:t>Decision tree-based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Rule-based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Instance-based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Probability-based methods</a:t>
            </a:r>
          </a:p>
          <a:p>
            <a:pPr>
              <a:defRPr/>
            </a:pPr>
            <a:r>
              <a:rPr lang="en-US" dirty="0"/>
              <a:t>Neural networks</a:t>
            </a:r>
          </a:p>
          <a:p>
            <a:pPr>
              <a:defRPr/>
            </a:pPr>
            <a:r>
              <a:rPr lang="en-US" dirty="0">
                <a:cs typeface="+mn-cs"/>
              </a:rPr>
              <a:t>Support vector machines</a:t>
            </a:r>
          </a:p>
          <a:p>
            <a:pPr>
              <a:defRPr/>
            </a:pPr>
            <a:r>
              <a:rPr lang="en-US" dirty="0">
                <a:cs typeface="+mn-cs"/>
              </a:rPr>
              <a:t>Logic-based methods</a:t>
            </a:r>
          </a:p>
        </p:txBody>
      </p:sp>
    </p:spTree>
    <p:extLst>
      <p:ext uri="{BB962C8B-B14F-4D97-AF65-F5344CB8AC3E}">
        <p14:creationId xmlns:p14="http://schemas.microsoft.com/office/powerpoint/2010/main" val="340120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i="1" dirty="0"/>
              <a:t>Decision Trees</a:t>
            </a:r>
            <a:r>
              <a:rPr lang="en-US" dirty="0"/>
              <a:t> is one of the most widely used and practical methods of </a:t>
            </a:r>
            <a:r>
              <a:rPr lang="en-US" i="1" dirty="0"/>
              <a:t>inductive inference</a:t>
            </a:r>
            <a:endParaRPr lang="en-US" altLang="ja-JP" dirty="0"/>
          </a:p>
          <a:p>
            <a:pPr>
              <a:defRPr/>
            </a:pPr>
            <a:r>
              <a:rPr lang="en-US" altLang="ja-JP" dirty="0"/>
              <a:t>Features</a:t>
            </a:r>
          </a:p>
          <a:p>
            <a:pPr lvl="1">
              <a:defRPr/>
            </a:pPr>
            <a:r>
              <a:rPr lang="en-US" altLang="ja-JP"/>
              <a:t>Learned </a:t>
            </a:r>
            <a:r>
              <a:rPr lang="en-US" altLang="ja-JP" dirty="0"/>
              <a:t>functions are represented as </a:t>
            </a:r>
            <a:r>
              <a:rPr lang="en-US" altLang="ja-JP" i="1" dirty="0"/>
              <a:t>decision trees </a:t>
            </a:r>
            <a:r>
              <a:rPr lang="en-US" altLang="ja-JP" dirty="0"/>
              <a:t>(or </a:t>
            </a:r>
            <a:r>
              <a:rPr lang="en-US" altLang="ja-JP" i="1" dirty="0"/>
              <a:t>if-then-else </a:t>
            </a:r>
            <a:r>
              <a:rPr lang="en-US" altLang="ja-JP" dirty="0"/>
              <a:t>rules</a:t>
            </a:r>
            <a:r>
              <a:rPr lang="en-US" altLang="ja-JP" i="1" dirty="0"/>
              <a:t>)</a:t>
            </a:r>
            <a:endParaRPr lang="en-US" dirty="0"/>
          </a:p>
          <a:p>
            <a:pPr lvl="1">
              <a:defRPr/>
            </a:pPr>
            <a:r>
              <a:rPr lang="en-US" dirty="0"/>
              <a:t>Robust to noisy data</a:t>
            </a:r>
          </a:p>
          <a:p>
            <a:pPr lvl="1">
              <a:defRPr/>
            </a:pPr>
            <a:endParaRPr lang="en-US" sz="1350" dirty="0"/>
          </a:p>
          <a:p>
            <a:r>
              <a:rPr lang="en-US" dirty="0"/>
              <a:t>Examples: </a:t>
            </a:r>
          </a:p>
          <a:p>
            <a:pPr lvl="1"/>
            <a:r>
              <a:rPr lang="en-US" dirty="0"/>
              <a:t>Equipment or medical diagnosis </a:t>
            </a:r>
          </a:p>
          <a:p>
            <a:pPr lvl="1"/>
            <a:r>
              <a:rPr lang="en-US" dirty="0"/>
              <a:t>Credit risk analysis </a:t>
            </a:r>
          </a:p>
          <a:p>
            <a:pPr lvl="1"/>
            <a:r>
              <a:rPr lang="en-US" dirty="0"/>
              <a:t>Modeling calendar scheduling preferences</a:t>
            </a:r>
          </a:p>
          <a:p>
            <a:pPr lvl="1">
              <a:defRPr/>
            </a:pPr>
            <a:endParaRPr lang="en-US" sz="135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19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Top-Down Induction of Decision Trees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Top-Down divide and conquer approach:</a:t>
            </a:r>
          </a:p>
          <a:p>
            <a:endParaRPr lang="en-US" dirty="0"/>
          </a:p>
          <a:p>
            <a:pPr lvl="1"/>
            <a:r>
              <a:rPr lang="en-US" dirty="0"/>
              <a:t>Select attribute</a:t>
            </a:r>
          </a:p>
          <a:p>
            <a:pPr lvl="1"/>
            <a:r>
              <a:rPr lang="en-US" dirty="0"/>
              <a:t>Split instances to the subsets</a:t>
            </a:r>
          </a:p>
          <a:p>
            <a:pPr lvl="1"/>
            <a:r>
              <a:rPr lang="en-US" dirty="0"/>
              <a:t>Repeat</a:t>
            </a:r>
          </a:p>
          <a:p>
            <a:pPr lvl="1"/>
            <a:r>
              <a:rPr lang="en-US" dirty="0"/>
              <a:t>Stop (if all instances have the same class)</a:t>
            </a:r>
          </a:p>
        </p:txBody>
      </p:sp>
    </p:spTree>
    <p:extLst>
      <p:ext uri="{BB962C8B-B14F-4D97-AF65-F5344CB8AC3E}">
        <p14:creationId xmlns:p14="http://schemas.microsoft.com/office/powerpoint/2010/main" val="2776632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Tree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different nodes:</a:t>
            </a:r>
          </a:p>
          <a:p>
            <a:pPr marL="342900" lvl="1" indent="0">
              <a:buNone/>
            </a:pPr>
            <a:r>
              <a:rPr lang="en-US" dirty="0"/>
              <a:t>1. Each leaf node has a class label, determined by majority vote of training examples reaching that leaf. </a:t>
            </a:r>
          </a:p>
          <a:p>
            <a:pPr marL="342900" lvl="1" indent="0">
              <a:buNone/>
            </a:pPr>
            <a:r>
              <a:rPr lang="en-US" dirty="0"/>
              <a:t>2. Each internal node is a question on features. It branches out according to the answers.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9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03516-1B16-3A49-8420-124055E83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E75B17B1-4B08-A040-ABFD-78CB89A78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67" y="1578367"/>
            <a:ext cx="6121400" cy="258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152495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2444</TotalTime>
  <Words>1329</Words>
  <Application>Microsoft Macintosh PowerPoint</Application>
  <PresentationFormat>On-screen Show (16:9)</PresentationFormat>
  <Paragraphs>243</Paragraphs>
  <Slides>31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Calibri Light</vt:lpstr>
      <vt:lpstr>Monotype Sorts</vt:lpstr>
      <vt:lpstr>Times</vt:lpstr>
      <vt:lpstr>Times New Roman</vt:lpstr>
      <vt:lpstr>PPT2_16to9</vt:lpstr>
      <vt:lpstr>Visio</vt:lpstr>
      <vt:lpstr>Document</vt:lpstr>
      <vt:lpstr>IT6933</vt:lpstr>
      <vt:lpstr>Classification Learning</vt:lpstr>
      <vt:lpstr>Illustrating Classification Learning</vt:lpstr>
      <vt:lpstr>Examples of Classification Task</vt:lpstr>
      <vt:lpstr>Classification Learning Techniques</vt:lpstr>
      <vt:lpstr>Decision Tree</vt:lpstr>
      <vt:lpstr>Top-Down Induction of Decision Trees</vt:lpstr>
      <vt:lpstr>Decision Tree</vt:lpstr>
      <vt:lpstr>Decision Tree </vt:lpstr>
      <vt:lpstr>Decision Tree </vt:lpstr>
      <vt:lpstr>Decision Tree</vt:lpstr>
      <vt:lpstr>Decision Tree - Example</vt:lpstr>
      <vt:lpstr>Decision Tree - Example</vt:lpstr>
      <vt:lpstr>Example of a Decision Tree</vt:lpstr>
      <vt:lpstr>Apply Model to Test Data</vt:lpstr>
      <vt:lpstr>Apply Model to Test Data</vt:lpstr>
      <vt:lpstr>Apply Model to Test Data</vt:lpstr>
      <vt:lpstr>Apply Model to Test Data</vt:lpstr>
      <vt:lpstr>Apply Model to Test Data</vt:lpstr>
      <vt:lpstr>Apply Model to Test Data</vt:lpstr>
      <vt:lpstr>Attribute Selection Measures</vt:lpstr>
      <vt:lpstr>Decision Tree - Example</vt:lpstr>
      <vt:lpstr>Decision Tree - Example</vt:lpstr>
      <vt:lpstr>Information gain</vt:lpstr>
      <vt:lpstr>Information Gain</vt:lpstr>
      <vt:lpstr>Entropy in binary classification</vt:lpstr>
      <vt:lpstr>Decision Tree - Example</vt:lpstr>
      <vt:lpstr>Decision Tree - Example</vt:lpstr>
      <vt:lpstr>Gini Impurity</vt:lpstr>
      <vt:lpstr>Random forests</vt:lpstr>
      <vt:lpstr>Random forests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56</cp:revision>
  <dcterms:created xsi:type="dcterms:W3CDTF">2019-02-15T21:19:03Z</dcterms:created>
  <dcterms:modified xsi:type="dcterms:W3CDTF">2023-09-03T03:11:12Z</dcterms:modified>
</cp:coreProperties>
</file>