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72" r:id="rId1"/>
  </p:sldMasterIdLst>
  <p:notesMasterIdLst>
    <p:notesMasterId r:id="rId70"/>
  </p:notesMasterIdLst>
  <p:sldIdLst>
    <p:sldId id="256" r:id="rId2"/>
    <p:sldId id="412" r:id="rId3"/>
    <p:sldId id="419" r:id="rId4"/>
    <p:sldId id="413" r:id="rId5"/>
    <p:sldId id="414" r:id="rId6"/>
    <p:sldId id="415" r:id="rId7"/>
    <p:sldId id="416" r:id="rId8"/>
    <p:sldId id="417" r:id="rId9"/>
    <p:sldId id="420" r:id="rId10"/>
    <p:sldId id="421" r:id="rId11"/>
    <p:sldId id="422" r:id="rId12"/>
    <p:sldId id="423" r:id="rId13"/>
    <p:sldId id="424" r:id="rId14"/>
    <p:sldId id="426" r:id="rId15"/>
    <p:sldId id="427" r:id="rId16"/>
    <p:sldId id="290" r:id="rId17"/>
    <p:sldId id="428" r:id="rId18"/>
    <p:sldId id="429" r:id="rId19"/>
    <p:sldId id="430" r:id="rId20"/>
    <p:sldId id="431" r:id="rId21"/>
    <p:sldId id="291" r:id="rId22"/>
    <p:sldId id="432" r:id="rId23"/>
    <p:sldId id="433" r:id="rId24"/>
    <p:sldId id="434" r:id="rId25"/>
    <p:sldId id="435" r:id="rId26"/>
    <p:sldId id="436" r:id="rId27"/>
    <p:sldId id="437" r:id="rId28"/>
    <p:sldId id="438" r:id="rId29"/>
    <p:sldId id="439" r:id="rId30"/>
    <p:sldId id="440" r:id="rId31"/>
    <p:sldId id="441" r:id="rId32"/>
    <p:sldId id="442" r:id="rId33"/>
    <p:sldId id="443" r:id="rId34"/>
    <p:sldId id="444" r:id="rId35"/>
    <p:sldId id="425" r:id="rId36"/>
    <p:sldId id="257" r:id="rId37"/>
    <p:sldId id="258" r:id="rId38"/>
    <p:sldId id="259" r:id="rId39"/>
    <p:sldId id="260" r:id="rId40"/>
    <p:sldId id="261" r:id="rId41"/>
    <p:sldId id="262" r:id="rId42"/>
    <p:sldId id="263" r:id="rId43"/>
    <p:sldId id="264" r:id="rId44"/>
    <p:sldId id="266" r:id="rId45"/>
    <p:sldId id="265" r:id="rId46"/>
    <p:sldId id="267" r:id="rId47"/>
    <p:sldId id="268" r:id="rId48"/>
    <p:sldId id="269" r:id="rId49"/>
    <p:sldId id="270" r:id="rId50"/>
    <p:sldId id="271" r:id="rId51"/>
    <p:sldId id="272" r:id="rId52"/>
    <p:sldId id="273" r:id="rId53"/>
    <p:sldId id="274" r:id="rId54"/>
    <p:sldId id="275" r:id="rId55"/>
    <p:sldId id="276" r:id="rId56"/>
    <p:sldId id="277" r:id="rId57"/>
    <p:sldId id="278" r:id="rId58"/>
    <p:sldId id="279" r:id="rId59"/>
    <p:sldId id="280" r:id="rId60"/>
    <p:sldId id="281" r:id="rId61"/>
    <p:sldId id="282" r:id="rId62"/>
    <p:sldId id="283" r:id="rId63"/>
    <p:sldId id="284" r:id="rId64"/>
    <p:sldId id="285" r:id="rId65"/>
    <p:sldId id="286" r:id="rId66"/>
    <p:sldId id="287" r:id="rId67"/>
    <p:sldId id="288" r:id="rId68"/>
    <p:sldId id="289" r:id="rId69"/>
  </p:sldIdLst>
  <p:sldSz cx="9144000" cy="5143500" type="screen16x9"/>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2414"/>
    <p:restoredTop sz="83810"/>
  </p:normalViewPr>
  <p:slideViewPr>
    <p:cSldViewPr snapToGrid="0" snapToObjects="1">
      <p:cViewPr varScale="1">
        <p:scale>
          <a:sx n="142" d="100"/>
          <a:sy n="142" d="100"/>
        </p:scale>
        <p:origin x="1504" y="16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tableStyles" Target="tableStyles.xml"/><Relationship Id="rId5" Type="http://schemas.openxmlformats.org/officeDocument/2006/relationships/slide" Target="slides/slide4.xml"/><Relationship Id="rId61" Type="http://schemas.openxmlformats.org/officeDocument/2006/relationships/slide" Target="slides/slide60.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viewProps" Target="view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 Type="http://schemas.openxmlformats.org/officeDocument/2006/relationships/slide" Target="slides/slide6.xml"/><Relationship Id="rId71"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1F341D8-9536-8141-92CB-5421D525FB19}" type="datetimeFigureOut">
              <a:rPr lang="en-US" smtClean="0"/>
              <a:t>4/18/21</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EC775A5-3B14-8449-84DC-A2B97C7C292B}" type="slidenum">
              <a:rPr lang="en-US" smtClean="0"/>
              <a:t>‹#›</a:t>
            </a:fld>
            <a:endParaRPr lang="en-US"/>
          </a:p>
        </p:txBody>
      </p:sp>
    </p:spTree>
    <p:extLst>
      <p:ext uri="{BB962C8B-B14F-4D97-AF65-F5344CB8AC3E}">
        <p14:creationId xmlns:p14="http://schemas.microsoft.com/office/powerpoint/2010/main" val="409360235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5"/>
          </p:nvPr>
        </p:nvSpPr>
        <p:spPr/>
        <p:txBody>
          <a:bodyPr/>
          <a:lstStyle/>
          <a:p>
            <a:fld id="{7EC775A5-3B14-8449-84DC-A2B97C7C292B}" type="slidenum">
              <a:rPr lang="en-US" smtClean="0"/>
              <a:t>2</a:t>
            </a:fld>
            <a:endParaRPr lang="en-US"/>
          </a:p>
        </p:txBody>
      </p:sp>
    </p:spTree>
    <p:extLst>
      <p:ext uri="{BB962C8B-B14F-4D97-AF65-F5344CB8AC3E}">
        <p14:creationId xmlns:p14="http://schemas.microsoft.com/office/powerpoint/2010/main" val="207374168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5"/>
          </p:nvPr>
        </p:nvSpPr>
        <p:spPr/>
        <p:txBody>
          <a:bodyPr/>
          <a:lstStyle/>
          <a:p>
            <a:fld id="{7EC775A5-3B14-8449-84DC-A2B97C7C292B}" type="slidenum">
              <a:rPr lang="en-US" smtClean="0"/>
              <a:t>11</a:t>
            </a:fld>
            <a:endParaRPr lang="en-US"/>
          </a:p>
        </p:txBody>
      </p:sp>
    </p:spTree>
    <p:extLst>
      <p:ext uri="{BB962C8B-B14F-4D97-AF65-F5344CB8AC3E}">
        <p14:creationId xmlns:p14="http://schemas.microsoft.com/office/powerpoint/2010/main" val="40702245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5"/>
          </p:nvPr>
        </p:nvSpPr>
        <p:spPr/>
        <p:txBody>
          <a:bodyPr/>
          <a:lstStyle/>
          <a:p>
            <a:fld id="{7EC775A5-3B14-8449-84DC-A2B97C7C292B}" type="slidenum">
              <a:rPr lang="en-US" smtClean="0"/>
              <a:t>12</a:t>
            </a:fld>
            <a:endParaRPr lang="en-US"/>
          </a:p>
        </p:txBody>
      </p:sp>
    </p:spTree>
    <p:extLst>
      <p:ext uri="{BB962C8B-B14F-4D97-AF65-F5344CB8AC3E}">
        <p14:creationId xmlns:p14="http://schemas.microsoft.com/office/powerpoint/2010/main" val="14370681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5"/>
          </p:nvPr>
        </p:nvSpPr>
        <p:spPr/>
        <p:txBody>
          <a:bodyPr/>
          <a:lstStyle/>
          <a:p>
            <a:fld id="{7EC775A5-3B14-8449-84DC-A2B97C7C292B}" type="slidenum">
              <a:rPr lang="en-US" smtClean="0"/>
              <a:t>13</a:t>
            </a:fld>
            <a:endParaRPr lang="en-US"/>
          </a:p>
        </p:txBody>
      </p:sp>
    </p:spTree>
    <p:extLst>
      <p:ext uri="{BB962C8B-B14F-4D97-AF65-F5344CB8AC3E}">
        <p14:creationId xmlns:p14="http://schemas.microsoft.com/office/powerpoint/2010/main" val="384169730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err="1">
                <a:solidFill>
                  <a:schemeClr val="tx1"/>
                </a:solidFill>
                <a:effectLst/>
                <a:latin typeface="+mn-lt"/>
                <a:ea typeface="+mn-ea"/>
                <a:cs typeface="+mn-cs"/>
              </a:rPr>
              <a:t>NumPy</a:t>
            </a:r>
            <a:r>
              <a:rPr lang="en-US" sz="1200" b="0" i="0" kern="1200" dirty="0">
                <a:solidFill>
                  <a:schemeClr val="tx1"/>
                </a:solidFill>
                <a:effectLst/>
                <a:latin typeface="+mn-lt"/>
                <a:ea typeface="+mn-ea"/>
                <a:cs typeface="+mn-cs"/>
              </a:rPr>
              <a:t>: Adds Python support for large, multi-dimensional arrays and matrices, along with a large library of high-level mathematical functions to operate on these arrays.</a:t>
            </a:r>
          </a:p>
          <a:p>
            <a:r>
              <a:rPr lang="en-US" sz="1200" b="0" i="0" kern="1200" dirty="0" err="1">
                <a:solidFill>
                  <a:schemeClr val="tx1"/>
                </a:solidFill>
                <a:effectLst/>
                <a:latin typeface="+mn-lt"/>
                <a:ea typeface="+mn-ea"/>
                <a:cs typeface="+mn-cs"/>
              </a:rPr>
              <a:t>SciPy</a:t>
            </a:r>
            <a:r>
              <a:rPr lang="en-US" sz="1200" b="0" i="0" kern="1200" dirty="0">
                <a:solidFill>
                  <a:schemeClr val="tx1"/>
                </a:solidFill>
                <a:effectLst/>
                <a:latin typeface="+mn-lt"/>
                <a:ea typeface="+mn-ea"/>
                <a:cs typeface="+mn-cs"/>
              </a:rPr>
              <a:t>: provides a large menu of libraries for scientific computation, such as integration, interpolation, signal processing, linear algebra, statistics, etc.</a:t>
            </a:r>
          </a:p>
          <a:p>
            <a:r>
              <a:rPr lang="en-US" sz="1200" b="0" i="0" kern="1200" dirty="0" err="1">
                <a:solidFill>
                  <a:schemeClr val="tx1"/>
                </a:solidFill>
                <a:effectLst/>
                <a:latin typeface="+mn-lt"/>
                <a:ea typeface="+mn-ea"/>
                <a:cs typeface="+mn-cs"/>
              </a:rPr>
              <a:t>matplotlib</a:t>
            </a:r>
            <a:r>
              <a:rPr lang="en-US" sz="1200" b="0" i="0" kern="1200" dirty="0">
                <a:solidFill>
                  <a:schemeClr val="tx1"/>
                </a:solidFill>
                <a:effectLst/>
                <a:latin typeface="+mn-lt"/>
                <a:ea typeface="+mn-ea"/>
                <a:cs typeface="+mn-cs"/>
              </a:rPr>
              <a:t> library for graphing and visualization</a:t>
            </a:r>
          </a:p>
          <a:p>
            <a:r>
              <a:rPr lang="en-US" sz="1200" b="0" i="0" kern="1200" dirty="0">
                <a:solidFill>
                  <a:schemeClr val="tx1"/>
                </a:solidFill>
                <a:effectLst/>
                <a:latin typeface="+mn-lt"/>
                <a:ea typeface="+mn-ea"/>
                <a:cs typeface="+mn-cs"/>
              </a:rPr>
              <a:t>Pandas:</a:t>
            </a:r>
            <a:r>
              <a:rPr lang="en-US" sz="1200" b="0" i="0" kern="1200" baseline="0" dirty="0">
                <a:solidFill>
                  <a:schemeClr val="tx1"/>
                </a:solidFill>
                <a:effectLst/>
                <a:latin typeface="+mn-lt"/>
                <a:ea typeface="+mn-ea"/>
                <a:cs typeface="+mn-cs"/>
              </a:rPr>
              <a:t> o</a:t>
            </a:r>
            <a:r>
              <a:rPr lang="en-US" sz="1200" b="0" i="0" kern="1200" dirty="0">
                <a:solidFill>
                  <a:schemeClr val="tx1"/>
                </a:solidFill>
                <a:effectLst/>
                <a:latin typeface="+mn-lt"/>
                <a:ea typeface="+mn-ea"/>
                <a:cs typeface="+mn-cs"/>
              </a:rPr>
              <a:t>ffers data structures and operations for manipulating numerical tables and time series.</a:t>
            </a:r>
          </a:p>
          <a:p>
            <a:r>
              <a:rPr lang="en-US" sz="1200" b="0" i="0" kern="1200" dirty="0" err="1">
                <a:solidFill>
                  <a:schemeClr val="tx1"/>
                </a:solidFill>
                <a:effectLst/>
                <a:latin typeface="+mn-lt"/>
                <a:ea typeface="+mn-ea"/>
                <a:cs typeface="+mn-cs"/>
              </a:rPr>
              <a:t>Scikit</a:t>
            </a:r>
            <a:r>
              <a:rPr lang="en-US" sz="1200" b="0" i="0" kern="1200" dirty="0">
                <a:solidFill>
                  <a:schemeClr val="tx1"/>
                </a:solidFill>
                <a:effectLst/>
                <a:latin typeface="+mn-lt"/>
                <a:ea typeface="+mn-ea"/>
                <a:cs typeface="+mn-cs"/>
              </a:rPr>
              <a:t>-learn: is a collection of advanced machine-learning algorithms for Python</a:t>
            </a:r>
          </a:p>
          <a:p>
            <a:endParaRPr lang="en-US" sz="1200" b="0" i="0"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2CE21A57-CF4E-4DA2-85F1-449C2AE6CEAD}" type="slidenum">
              <a:rPr lang="en-US" smtClean="0"/>
              <a:t>23</a:t>
            </a:fld>
            <a:endParaRPr lang="en-US"/>
          </a:p>
        </p:txBody>
      </p:sp>
    </p:spTree>
    <p:extLst>
      <p:ext uri="{BB962C8B-B14F-4D97-AF65-F5344CB8AC3E}">
        <p14:creationId xmlns:p14="http://schemas.microsoft.com/office/powerpoint/2010/main" val="159974840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5"/>
          </p:nvPr>
        </p:nvSpPr>
        <p:spPr/>
        <p:txBody>
          <a:bodyPr/>
          <a:lstStyle/>
          <a:p>
            <a:fld id="{7EC775A5-3B14-8449-84DC-A2B97C7C292B}" type="slidenum">
              <a:rPr lang="en-US" smtClean="0"/>
              <a:t>3</a:t>
            </a:fld>
            <a:endParaRPr lang="en-US"/>
          </a:p>
        </p:txBody>
      </p:sp>
    </p:spTree>
    <p:extLst>
      <p:ext uri="{BB962C8B-B14F-4D97-AF65-F5344CB8AC3E}">
        <p14:creationId xmlns:p14="http://schemas.microsoft.com/office/powerpoint/2010/main" val="156253764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scikit-learn scikit-learn is an open source project, meaning that it is free to use and distribute, and anyone can easily obtain the source code to see what is going on behind the</a:t>
            </a:r>
          </a:p>
          <a:p>
            <a:r>
              <a:rPr lang="en-US" sz="1200" kern="1200" dirty="0">
                <a:solidFill>
                  <a:schemeClr val="tx1"/>
                </a:solidFill>
                <a:effectLst/>
                <a:latin typeface="+mn-lt"/>
                <a:ea typeface="+mn-ea"/>
                <a:cs typeface="+mn-cs"/>
              </a:rPr>
              <a:t>scenes. The scikit-learn project is constantly being developed and improved, and it has a very active user community. It contains a number of state-of-the-art machine learning algorithms, as well as comprehensive documentation about each algorithm. scikit-learn is a very popular tool, and the most prominent Python library for machine learning. It is widely used in industry and academia, and a wealth of tutori‐ als and code snippets are available online. scikit-learn works well with a number of other scientific Python tools, which we will discuss later in this chapter. While reading this, we recommend that you also browse the scikit-learn user guide and API documentation for additional details on and many more options for each algorithm. The online documentation is very thorough, and this book will provide you with all the prerequisites in machine learning to understand it in detail.</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5"/>
          </p:nvPr>
        </p:nvSpPr>
        <p:spPr/>
        <p:txBody>
          <a:bodyPr/>
          <a:lstStyle/>
          <a:p>
            <a:fld id="{7EC775A5-3B14-8449-84DC-A2B97C7C292B}" type="slidenum">
              <a:rPr lang="en-US" smtClean="0"/>
              <a:t>4</a:t>
            </a:fld>
            <a:endParaRPr lang="en-US"/>
          </a:p>
        </p:txBody>
      </p:sp>
    </p:spTree>
    <p:extLst>
      <p:ext uri="{BB962C8B-B14F-4D97-AF65-F5344CB8AC3E}">
        <p14:creationId xmlns:p14="http://schemas.microsoft.com/office/powerpoint/2010/main" val="54700167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5"/>
          </p:nvPr>
        </p:nvSpPr>
        <p:spPr/>
        <p:txBody>
          <a:bodyPr/>
          <a:lstStyle/>
          <a:p>
            <a:fld id="{7EC775A5-3B14-8449-84DC-A2B97C7C292B}" type="slidenum">
              <a:rPr lang="en-US" smtClean="0"/>
              <a:t>5</a:t>
            </a:fld>
            <a:endParaRPr lang="en-US"/>
          </a:p>
        </p:txBody>
      </p:sp>
    </p:spTree>
    <p:extLst>
      <p:ext uri="{BB962C8B-B14F-4D97-AF65-F5344CB8AC3E}">
        <p14:creationId xmlns:p14="http://schemas.microsoft.com/office/powerpoint/2010/main" val="372971666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5"/>
          </p:nvPr>
        </p:nvSpPr>
        <p:spPr/>
        <p:txBody>
          <a:bodyPr/>
          <a:lstStyle/>
          <a:p>
            <a:fld id="{7EC775A5-3B14-8449-84DC-A2B97C7C292B}" type="slidenum">
              <a:rPr lang="en-US" smtClean="0"/>
              <a:t>6</a:t>
            </a:fld>
            <a:endParaRPr lang="en-US"/>
          </a:p>
        </p:txBody>
      </p:sp>
    </p:spTree>
    <p:extLst>
      <p:ext uri="{BB962C8B-B14F-4D97-AF65-F5344CB8AC3E}">
        <p14:creationId xmlns:p14="http://schemas.microsoft.com/office/powerpoint/2010/main" val="259256317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5"/>
          </p:nvPr>
        </p:nvSpPr>
        <p:spPr/>
        <p:txBody>
          <a:bodyPr/>
          <a:lstStyle/>
          <a:p>
            <a:fld id="{7EC775A5-3B14-8449-84DC-A2B97C7C292B}" type="slidenum">
              <a:rPr lang="en-US" smtClean="0"/>
              <a:t>7</a:t>
            </a:fld>
            <a:endParaRPr lang="en-US"/>
          </a:p>
        </p:txBody>
      </p:sp>
    </p:spTree>
    <p:extLst>
      <p:ext uri="{BB962C8B-B14F-4D97-AF65-F5344CB8AC3E}">
        <p14:creationId xmlns:p14="http://schemas.microsoft.com/office/powerpoint/2010/main" val="113517929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5"/>
          </p:nvPr>
        </p:nvSpPr>
        <p:spPr/>
        <p:txBody>
          <a:bodyPr/>
          <a:lstStyle/>
          <a:p>
            <a:fld id="{7EC775A5-3B14-8449-84DC-A2B97C7C292B}" type="slidenum">
              <a:rPr lang="en-US" smtClean="0"/>
              <a:t>8</a:t>
            </a:fld>
            <a:endParaRPr lang="en-US"/>
          </a:p>
        </p:txBody>
      </p:sp>
    </p:spTree>
    <p:extLst>
      <p:ext uri="{BB962C8B-B14F-4D97-AF65-F5344CB8AC3E}">
        <p14:creationId xmlns:p14="http://schemas.microsoft.com/office/powerpoint/2010/main" val="154117526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5"/>
          </p:nvPr>
        </p:nvSpPr>
        <p:spPr/>
        <p:txBody>
          <a:bodyPr/>
          <a:lstStyle/>
          <a:p>
            <a:fld id="{7EC775A5-3B14-8449-84DC-A2B97C7C292B}" type="slidenum">
              <a:rPr lang="en-US" smtClean="0"/>
              <a:t>9</a:t>
            </a:fld>
            <a:endParaRPr lang="en-US"/>
          </a:p>
        </p:txBody>
      </p:sp>
    </p:spTree>
    <p:extLst>
      <p:ext uri="{BB962C8B-B14F-4D97-AF65-F5344CB8AC3E}">
        <p14:creationId xmlns:p14="http://schemas.microsoft.com/office/powerpoint/2010/main" val="256052571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5"/>
          </p:nvPr>
        </p:nvSpPr>
        <p:spPr/>
        <p:txBody>
          <a:bodyPr/>
          <a:lstStyle/>
          <a:p>
            <a:fld id="{7EC775A5-3B14-8449-84DC-A2B97C7C292B}" type="slidenum">
              <a:rPr lang="en-US" smtClean="0"/>
              <a:t>10</a:t>
            </a:fld>
            <a:endParaRPr lang="en-US"/>
          </a:p>
        </p:txBody>
      </p:sp>
    </p:spTree>
    <p:extLst>
      <p:ext uri="{BB962C8B-B14F-4D97-AF65-F5344CB8AC3E}">
        <p14:creationId xmlns:p14="http://schemas.microsoft.com/office/powerpoint/2010/main" val="84261719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en-US"/>
              <a:t>Click to edit Master title style</a:t>
            </a:r>
            <a:endParaRPr lang="en-US" dirty="0"/>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4" name="Date Placeholder 3"/>
          <p:cNvSpPr>
            <a:spLocks noGrp="1"/>
          </p:cNvSpPr>
          <p:nvPr>
            <p:ph type="dt" sz="half" idx="10"/>
          </p:nvPr>
        </p:nvSpPr>
        <p:spPr>
          <a:xfrm>
            <a:off x="628650" y="4874138"/>
            <a:ext cx="2057400" cy="273844"/>
          </a:xfrm>
        </p:spPr>
        <p:txBody>
          <a:bodyPr/>
          <a:lstStyle/>
          <a:p>
            <a:fld id="{02989721-2E5E-A74E-BDA4-3350CBAAF42E}" type="datetimeFigureOut">
              <a:rPr lang="en-US" smtClean="0"/>
              <a:t>4/18/21</a:t>
            </a:fld>
            <a:endParaRPr lang="en-US"/>
          </a:p>
        </p:txBody>
      </p:sp>
      <p:sp>
        <p:nvSpPr>
          <p:cNvPr id="5" name="Footer Placeholder 4"/>
          <p:cNvSpPr>
            <a:spLocks noGrp="1"/>
          </p:cNvSpPr>
          <p:nvPr>
            <p:ph type="ftr" sz="quarter" idx="11"/>
          </p:nvPr>
        </p:nvSpPr>
        <p:spPr>
          <a:xfrm>
            <a:off x="3028950" y="4874138"/>
            <a:ext cx="3086100" cy="273844"/>
          </a:xfrm>
        </p:spPr>
        <p:txBody>
          <a:bodyPr/>
          <a:lstStyle/>
          <a:p>
            <a:endParaRPr lang="en-US"/>
          </a:p>
        </p:txBody>
      </p:sp>
      <p:sp>
        <p:nvSpPr>
          <p:cNvPr id="6" name="Slide Number Placeholder 5"/>
          <p:cNvSpPr>
            <a:spLocks noGrp="1"/>
          </p:cNvSpPr>
          <p:nvPr>
            <p:ph type="sldNum" sz="quarter" idx="12"/>
          </p:nvPr>
        </p:nvSpPr>
        <p:spPr>
          <a:xfrm>
            <a:off x="6457950" y="4874138"/>
            <a:ext cx="2057400" cy="273844"/>
          </a:xfrm>
        </p:spPr>
        <p:txBody>
          <a:bodyPr/>
          <a:lstStyle/>
          <a:p>
            <a:fld id="{F40EFFAF-D776-0E4A-B23C-093906A319D0}" type="slidenum">
              <a:rPr lang="en-US" smtClean="0"/>
              <a:t>‹#›</a:t>
            </a:fld>
            <a:endParaRPr lang="en-US"/>
          </a:p>
        </p:txBody>
      </p:sp>
    </p:spTree>
    <p:extLst>
      <p:ext uri="{BB962C8B-B14F-4D97-AF65-F5344CB8AC3E}">
        <p14:creationId xmlns:p14="http://schemas.microsoft.com/office/powerpoint/2010/main" val="306885338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2989721-2E5E-A74E-BDA4-3350CBAAF42E}" type="datetimeFigureOut">
              <a:rPr lang="en-US" smtClean="0"/>
              <a:t>4/18/21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40EFFAF-D776-0E4A-B23C-093906A319D0}" type="slidenum">
              <a:rPr lang="en-US" smtClean="0"/>
              <a:t>‹#›</a:t>
            </a:fld>
            <a:endParaRPr lang="en-US"/>
          </a:p>
        </p:txBody>
      </p:sp>
    </p:spTree>
    <p:extLst>
      <p:ext uri="{BB962C8B-B14F-4D97-AF65-F5344CB8AC3E}">
        <p14:creationId xmlns:p14="http://schemas.microsoft.com/office/powerpoint/2010/main" val="427624105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0" y="273844"/>
            <a:ext cx="5800725" cy="4358879"/>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2989721-2E5E-A74E-BDA4-3350CBAAF42E}" type="datetimeFigureOut">
              <a:rPr lang="en-US" smtClean="0"/>
              <a:t>4/18/21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40EFFAF-D776-0E4A-B23C-093906A319D0}" type="slidenum">
              <a:rPr lang="en-US" smtClean="0"/>
              <a:t>‹#›</a:t>
            </a:fld>
            <a:endParaRPr lang="en-US"/>
          </a:p>
        </p:txBody>
      </p:sp>
    </p:spTree>
    <p:extLst>
      <p:ext uri="{BB962C8B-B14F-4D97-AF65-F5344CB8AC3E}">
        <p14:creationId xmlns:p14="http://schemas.microsoft.com/office/powerpoint/2010/main" val="190530466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2989721-2E5E-A74E-BDA4-3350CBAAF42E}" type="datetimeFigureOut">
              <a:rPr lang="en-US" smtClean="0"/>
              <a:t>4/18/21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40EFFAF-D776-0E4A-B23C-093906A319D0}" type="slidenum">
              <a:rPr lang="en-US" smtClean="0"/>
              <a:t>‹#›</a:t>
            </a:fld>
            <a:endParaRPr lang="en-US"/>
          </a:p>
        </p:txBody>
      </p:sp>
    </p:spTree>
    <p:extLst>
      <p:ext uri="{BB962C8B-B14F-4D97-AF65-F5344CB8AC3E}">
        <p14:creationId xmlns:p14="http://schemas.microsoft.com/office/powerpoint/2010/main" val="87178323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en-US"/>
              <a:t>Click to edit Master title style</a:t>
            </a:r>
            <a:endParaRPr lang="en-US" dirty="0"/>
          </a:p>
        </p:txBody>
      </p:sp>
      <p:sp>
        <p:nvSpPr>
          <p:cNvPr id="3" name="Text Placeholder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02989721-2E5E-A74E-BDA4-3350CBAAF42E}" type="datetimeFigureOut">
              <a:rPr lang="en-US" smtClean="0"/>
              <a:t>4/18/21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40EFFAF-D776-0E4A-B23C-093906A319D0}" type="slidenum">
              <a:rPr lang="en-US" smtClean="0"/>
              <a:t>‹#›</a:t>
            </a:fld>
            <a:endParaRPr lang="en-US"/>
          </a:p>
        </p:txBody>
      </p:sp>
    </p:spTree>
    <p:extLst>
      <p:ext uri="{BB962C8B-B14F-4D97-AF65-F5344CB8AC3E}">
        <p14:creationId xmlns:p14="http://schemas.microsoft.com/office/powerpoint/2010/main" val="64922841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28650" y="1369219"/>
            <a:ext cx="3886200" cy="326350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369219"/>
            <a:ext cx="3886200" cy="326350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02989721-2E5E-A74E-BDA4-3350CBAAF42E}" type="datetimeFigureOut">
              <a:rPr lang="en-US" smtClean="0"/>
              <a:t>4/18/21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40EFFAF-D776-0E4A-B23C-093906A319D0}" type="slidenum">
              <a:rPr lang="en-US" smtClean="0"/>
              <a:t>‹#›</a:t>
            </a:fld>
            <a:endParaRPr lang="en-US"/>
          </a:p>
        </p:txBody>
      </p:sp>
    </p:spTree>
    <p:extLst>
      <p:ext uri="{BB962C8B-B14F-4D97-AF65-F5344CB8AC3E}">
        <p14:creationId xmlns:p14="http://schemas.microsoft.com/office/powerpoint/2010/main" val="336986723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en-US"/>
              <a:t>Click to edit Master title style</a:t>
            </a:r>
            <a:endParaRPr lang="en-US" dirty="0"/>
          </a:p>
        </p:txBody>
      </p:sp>
      <p:sp>
        <p:nvSpPr>
          <p:cNvPr id="3" name="Text Placeholder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p:cNvSpPr>
            <a:spLocks noGrp="1"/>
          </p:cNvSpPr>
          <p:nvPr>
            <p:ph sz="half" idx="2"/>
          </p:nvPr>
        </p:nvSpPr>
        <p:spPr>
          <a:xfrm>
            <a:off x="629842" y="1878806"/>
            <a:ext cx="3868340" cy="27634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p:cNvSpPr>
            <a:spLocks noGrp="1"/>
          </p:cNvSpPr>
          <p:nvPr>
            <p:ph sz="quarter" idx="4"/>
          </p:nvPr>
        </p:nvSpPr>
        <p:spPr>
          <a:xfrm>
            <a:off x="4629150" y="1878806"/>
            <a:ext cx="3887391" cy="27634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02989721-2E5E-A74E-BDA4-3350CBAAF42E}" type="datetimeFigureOut">
              <a:rPr lang="en-US" smtClean="0"/>
              <a:t>4/18/21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F40EFFAF-D776-0E4A-B23C-093906A319D0}" type="slidenum">
              <a:rPr lang="en-US" smtClean="0"/>
              <a:t>‹#›</a:t>
            </a:fld>
            <a:endParaRPr lang="en-US"/>
          </a:p>
        </p:txBody>
      </p:sp>
    </p:spTree>
    <p:extLst>
      <p:ext uri="{BB962C8B-B14F-4D97-AF65-F5344CB8AC3E}">
        <p14:creationId xmlns:p14="http://schemas.microsoft.com/office/powerpoint/2010/main" val="105640349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02989721-2E5E-A74E-BDA4-3350CBAAF42E}" type="datetimeFigureOut">
              <a:rPr lang="en-US" smtClean="0"/>
              <a:t>4/18/21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F40EFFAF-D776-0E4A-B23C-093906A319D0}" type="slidenum">
              <a:rPr lang="en-US" smtClean="0"/>
              <a:t>‹#›</a:t>
            </a:fld>
            <a:endParaRPr lang="en-US"/>
          </a:p>
        </p:txBody>
      </p:sp>
    </p:spTree>
    <p:extLst>
      <p:ext uri="{BB962C8B-B14F-4D97-AF65-F5344CB8AC3E}">
        <p14:creationId xmlns:p14="http://schemas.microsoft.com/office/powerpoint/2010/main" val="236745015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2989721-2E5E-A74E-BDA4-3350CBAAF42E}" type="datetimeFigureOut">
              <a:rPr lang="en-US" smtClean="0"/>
              <a:t>4/18/21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F40EFFAF-D776-0E4A-B23C-093906A319D0}" type="slidenum">
              <a:rPr lang="en-US" smtClean="0"/>
              <a:t>‹#›</a:t>
            </a:fld>
            <a:endParaRPr lang="en-US"/>
          </a:p>
        </p:txBody>
      </p:sp>
    </p:spTree>
    <p:extLst>
      <p:ext uri="{BB962C8B-B14F-4D97-AF65-F5344CB8AC3E}">
        <p14:creationId xmlns:p14="http://schemas.microsoft.com/office/powerpoint/2010/main" val="12604336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en-US"/>
              <a:t>Click to edit Master title style</a:t>
            </a:r>
            <a:endParaRPr lang="en-US" dirty="0"/>
          </a:p>
        </p:txBody>
      </p:sp>
      <p:sp>
        <p:nvSpPr>
          <p:cNvPr id="3" name="Content Placeholder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fld id="{02989721-2E5E-A74E-BDA4-3350CBAAF42E}" type="datetimeFigureOut">
              <a:rPr lang="en-US" smtClean="0"/>
              <a:t>4/18/21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40EFFAF-D776-0E4A-B23C-093906A319D0}" type="slidenum">
              <a:rPr lang="en-US" smtClean="0"/>
              <a:t>‹#›</a:t>
            </a:fld>
            <a:endParaRPr lang="en-US"/>
          </a:p>
        </p:txBody>
      </p:sp>
    </p:spTree>
    <p:extLst>
      <p:ext uri="{BB962C8B-B14F-4D97-AF65-F5344CB8AC3E}">
        <p14:creationId xmlns:p14="http://schemas.microsoft.com/office/powerpoint/2010/main" val="266439895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87391" y="740569"/>
            <a:ext cx="4629150"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a:t>Click icon to add picture</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fld id="{02989721-2E5E-A74E-BDA4-3350CBAAF42E}" type="datetimeFigureOut">
              <a:rPr lang="en-US" smtClean="0"/>
              <a:t>4/18/21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40EFFAF-D776-0E4A-B23C-093906A319D0}" type="slidenum">
              <a:rPr lang="en-US" smtClean="0"/>
              <a:t>‹#›</a:t>
            </a:fld>
            <a:endParaRPr lang="en-US"/>
          </a:p>
        </p:txBody>
      </p:sp>
    </p:spTree>
    <p:extLst>
      <p:ext uri="{BB962C8B-B14F-4D97-AF65-F5344CB8AC3E}">
        <p14:creationId xmlns:p14="http://schemas.microsoft.com/office/powerpoint/2010/main" val="49947351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02989721-2E5E-A74E-BDA4-3350CBAAF42E}" type="datetimeFigureOut">
              <a:rPr lang="en-US" smtClean="0"/>
              <a:t>4/18/21</a:t>
            </a:fld>
            <a:endParaRPr lang="en-US"/>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F40EFFAF-D776-0E4A-B23C-093906A319D0}" type="slidenum">
              <a:rPr lang="en-US" smtClean="0"/>
              <a:t>‹#›</a:t>
            </a:fld>
            <a:endParaRPr lang="en-US"/>
          </a:p>
        </p:txBody>
      </p:sp>
    </p:spTree>
    <p:extLst>
      <p:ext uri="{BB962C8B-B14F-4D97-AF65-F5344CB8AC3E}">
        <p14:creationId xmlns:p14="http://schemas.microsoft.com/office/powerpoint/2010/main" val="389845807"/>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xml"/><Relationship Id="rId5" Type="http://schemas.openxmlformats.org/officeDocument/2006/relationships/image" Target="../media/image510.png"/><Relationship Id="rId4" Type="http://schemas.openxmlformats.org/officeDocument/2006/relationships/image" Target="../media/image11.png"/></Relationships>
</file>

<file path=ppt/slides/_rels/slide16.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hyperlink" Target="https://www.python.org/downloads/" TargetMode="External"/><Relationship Id="rId1" Type="http://schemas.openxmlformats.org/officeDocument/2006/relationships/slideLayout" Target="../slideLayouts/slideLayout2.xml"/><Relationship Id="rId4" Type="http://schemas.openxmlformats.org/officeDocument/2006/relationships/image" Target="../media/image14.png"/></Relationships>
</file>

<file path=ppt/slides/_rels/slide19.xml.rels><?xml version="1.0" encoding="UTF-8" standalone="yes"?>
<Relationships xmlns="http://schemas.openxmlformats.org/package/2006/relationships"><Relationship Id="rId3" Type="http://schemas.openxmlformats.org/officeDocument/2006/relationships/image" Target="../media/image100.png"/><Relationship Id="rId2" Type="http://schemas.openxmlformats.org/officeDocument/2006/relationships/image" Target="../media/image15.png"/><Relationship Id="rId1" Type="http://schemas.openxmlformats.org/officeDocument/2006/relationships/slideLayout" Target="../slideLayouts/slideLayout2.xml"/><Relationship Id="rId5" Type="http://schemas.openxmlformats.org/officeDocument/2006/relationships/image" Target="../media/image17.png"/><Relationship Id="rId4" Type="http://schemas.openxmlformats.org/officeDocument/2006/relationships/image" Target="../media/image16.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30.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50.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70.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190.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230.png"/><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2.xml"/><Relationship Id="rId4" Type="http://schemas.openxmlformats.org/officeDocument/2006/relationships/image" Target="../media/image26.png"/></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Layout" Target="../slideLayouts/slideLayout2.xml"/><Relationship Id="rId4" Type="http://schemas.openxmlformats.org/officeDocument/2006/relationships/image" Target="../media/image31.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33.png"/><Relationship Id="rId7" Type="http://schemas.openxmlformats.org/officeDocument/2006/relationships/image" Target="../media/image37.png"/><Relationship Id="rId2" Type="http://schemas.openxmlformats.org/officeDocument/2006/relationships/image" Target="../media/image32.png"/><Relationship Id="rId1" Type="http://schemas.openxmlformats.org/officeDocument/2006/relationships/slideLayout" Target="../slideLayouts/slideLayout2.xml"/><Relationship Id="rId6" Type="http://schemas.openxmlformats.org/officeDocument/2006/relationships/image" Target="../media/image36.png"/><Relationship Id="rId5" Type="http://schemas.openxmlformats.org/officeDocument/2006/relationships/image" Target="../media/image35.png"/><Relationship Id="rId4" Type="http://schemas.openxmlformats.org/officeDocument/2006/relationships/image" Target="../media/image34.png"/></Relationships>
</file>

<file path=ppt/slides/_rels/slide34.xml.rels><?xml version="1.0" encoding="UTF-8" standalone="yes"?>
<Relationships xmlns="http://schemas.openxmlformats.org/package/2006/relationships"><Relationship Id="rId2" Type="http://schemas.openxmlformats.org/officeDocument/2006/relationships/image" Target="../media/image330.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2" Type="http://schemas.openxmlformats.org/officeDocument/2006/relationships/hyperlink" Target="https://www.continuum.io/" TargetMode="Externa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9.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41.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42.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43.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44.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45.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47.tiff"/><Relationship Id="rId2" Type="http://schemas.openxmlformats.org/officeDocument/2006/relationships/image" Target="../media/image46.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image" Target="../media/image48.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image" Target="../media/image50.pn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image" Target="../media/image52.pn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image" Target="../media/image54.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image" Target="../media/image56.pn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image" Target="../media/image58.pn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image" Target="../media/image60.pn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image" Target="../media/image61.pn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image" Target="../media/image62.pn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image" Target="../media/image63.pn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image" Target="../media/image64.pn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image" Target="../media/image65.pn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image" Target="../media/image66.png"/><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image" Target="../media/image67.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image" Target="../media/image69.png"/><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image" Target="../media/image71.png"/><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image" Target="../media/image73.png"/><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image" Target="../media/image75.png"/><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image" Target="../media/image76.png"/><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image" Target="../media/image78.png"/><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image" Target="../media/image80.png"/><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3" Type="http://schemas.openxmlformats.org/officeDocument/2006/relationships/image" Target="../media/image83.png"/><Relationship Id="rId2" Type="http://schemas.openxmlformats.org/officeDocument/2006/relationships/image" Target="../media/image82.png"/><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3" Type="http://schemas.openxmlformats.org/officeDocument/2006/relationships/image" Target="../media/image83.png"/><Relationship Id="rId2" Type="http://schemas.openxmlformats.org/officeDocument/2006/relationships/image" Target="../media/image84.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8B57CF-B9B9-EF4E-9E54-ADDE6D43E23E}"/>
              </a:ext>
            </a:extLst>
          </p:cNvPr>
          <p:cNvSpPr>
            <a:spLocks noGrp="1"/>
          </p:cNvSpPr>
          <p:nvPr>
            <p:ph type="ctrTitle"/>
          </p:nvPr>
        </p:nvSpPr>
        <p:spPr/>
        <p:txBody>
          <a:bodyPr>
            <a:normAutofit/>
          </a:bodyPr>
          <a:lstStyle/>
          <a:p>
            <a:r>
              <a:rPr lang="en-US" sz="4400">
                <a:latin typeface="Arial" charset="0"/>
              </a:rPr>
              <a:t>CYBR 7240</a:t>
            </a:r>
            <a:br>
              <a:rPr lang="en-US" sz="4400">
                <a:latin typeface="Arial" charset="0"/>
              </a:rPr>
            </a:br>
            <a:r>
              <a:rPr lang="en-US" sz="4400"/>
              <a:t>Cyber Analytics &amp; Intelligence</a:t>
            </a:r>
            <a:endParaRPr lang="en-US" dirty="0"/>
          </a:p>
        </p:txBody>
      </p:sp>
      <p:sp>
        <p:nvSpPr>
          <p:cNvPr id="3" name="Subtitle 2">
            <a:extLst>
              <a:ext uri="{FF2B5EF4-FFF2-40B4-BE49-F238E27FC236}">
                <a16:creationId xmlns:a16="http://schemas.microsoft.com/office/drawing/2014/main" id="{8A35E92A-F551-B44B-B0E0-013059FA3283}"/>
              </a:ext>
            </a:extLst>
          </p:cNvPr>
          <p:cNvSpPr>
            <a:spLocks noGrp="1"/>
          </p:cNvSpPr>
          <p:nvPr>
            <p:ph type="subTitle" idx="1"/>
          </p:nvPr>
        </p:nvSpPr>
        <p:spPr/>
        <p:txBody>
          <a:bodyPr>
            <a:normAutofit/>
          </a:bodyPr>
          <a:lstStyle/>
          <a:p>
            <a:endParaRPr lang="en-US" dirty="0"/>
          </a:p>
          <a:p>
            <a:endParaRPr lang="en-US" dirty="0"/>
          </a:p>
        </p:txBody>
      </p:sp>
      <p:sp>
        <p:nvSpPr>
          <p:cNvPr id="4" name="TextBox 3">
            <a:extLst>
              <a:ext uri="{FF2B5EF4-FFF2-40B4-BE49-F238E27FC236}">
                <a16:creationId xmlns:a16="http://schemas.microsoft.com/office/drawing/2014/main" id="{0F95A459-3CE6-DD43-9C1A-4D52B6F761C5}"/>
              </a:ext>
            </a:extLst>
          </p:cNvPr>
          <p:cNvSpPr txBox="1"/>
          <p:nvPr/>
        </p:nvSpPr>
        <p:spPr>
          <a:xfrm>
            <a:off x="340659" y="4464423"/>
            <a:ext cx="5154706" cy="538609"/>
          </a:xfrm>
          <a:prstGeom prst="rect">
            <a:avLst/>
          </a:prstGeom>
          <a:noFill/>
        </p:spPr>
        <p:txBody>
          <a:bodyPr wrap="square" rtlCol="0">
            <a:spAutoFit/>
          </a:bodyPr>
          <a:lstStyle/>
          <a:p>
            <a:r>
              <a:rPr lang="en-US" sz="1100" dirty="0">
                <a:solidFill>
                  <a:schemeClr val="bg2">
                    <a:lumMod val="75000"/>
                  </a:schemeClr>
                </a:solidFill>
              </a:rPr>
              <a:t>Ref: Introduction to Machine Learning with Python (Andreas C. Müller &amp; Sarah Guido)</a:t>
            </a:r>
          </a:p>
          <a:p>
            <a:endParaRPr lang="en-US" dirty="0"/>
          </a:p>
        </p:txBody>
      </p:sp>
    </p:spTree>
    <p:extLst>
      <p:ext uri="{BB962C8B-B14F-4D97-AF65-F5344CB8AC3E}">
        <p14:creationId xmlns:p14="http://schemas.microsoft.com/office/powerpoint/2010/main" val="42209594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a:extLst>
              <a:ext uri="{FF2B5EF4-FFF2-40B4-BE49-F238E27FC236}">
                <a16:creationId xmlns:a16="http://schemas.microsoft.com/office/drawing/2014/main" id="{0164D2AC-AE9A-7548-8E40-E00756F5BB61}"/>
              </a:ext>
            </a:extLst>
          </p:cNvPr>
          <p:cNvSpPr>
            <a:spLocks noGrp="1" noChangeArrowheads="1"/>
          </p:cNvSpPr>
          <p:nvPr>
            <p:ph type="title"/>
          </p:nvPr>
        </p:nvSpPr>
        <p:spPr>
          <a:xfrm>
            <a:off x="666915" y="338428"/>
            <a:ext cx="6172200" cy="857250"/>
          </a:xfrm>
        </p:spPr>
        <p:txBody>
          <a:bodyPr/>
          <a:lstStyle/>
          <a:p>
            <a:r>
              <a:rPr lang="en-US" dirty="0"/>
              <a:t>NumPy</a:t>
            </a:r>
            <a:endParaRPr lang="en-GB" altLang="en-US" dirty="0">
              <a:ea typeface="ＭＳ Ｐゴシック" panose="020B0600070205080204" pitchFamily="34" charset="-128"/>
            </a:endParaRPr>
          </a:p>
        </p:txBody>
      </p:sp>
      <p:sp>
        <p:nvSpPr>
          <p:cNvPr id="5" name="Content Placeholder 2">
            <a:extLst>
              <a:ext uri="{FF2B5EF4-FFF2-40B4-BE49-F238E27FC236}">
                <a16:creationId xmlns:a16="http://schemas.microsoft.com/office/drawing/2014/main" id="{CE02445A-B908-7A4A-85FF-4229BEB1639F}"/>
              </a:ext>
            </a:extLst>
          </p:cNvPr>
          <p:cNvSpPr txBox="1">
            <a:spLocks/>
          </p:cNvSpPr>
          <p:nvPr/>
        </p:nvSpPr>
        <p:spPr>
          <a:xfrm>
            <a:off x="628650" y="1369219"/>
            <a:ext cx="7886700" cy="3263504"/>
          </a:xfrm>
          <a:prstGeom prst="rect">
            <a:avLst/>
          </a:prstGeom>
        </p:spPr>
        <p:txBody>
          <a:bodyPr vert="horz" lIns="91440" tIns="45720" rIns="91440" bIns="45720" rtlCol="0">
            <a:norm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r>
              <a:rPr lang="en-US" dirty="0"/>
              <a:t>NumPy is one of the fundamental packages for scientific computing in Python. </a:t>
            </a:r>
          </a:p>
          <a:p>
            <a:r>
              <a:rPr lang="en-US" dirty="0"/>
              <a:t>It contains functionality for multidimensional arrays, high-level mathematical functions such as linear algebra operations and the Fourier transform, and pseudorandom number generators.</a:t>
            </a:r>
          </a:p>
        </p:txBody>
      </p:sp>
      <p:pic>
        <p:nvPicPr>
          <p:cNvPr id="92162" name="Picture 2" descr="NumPy - Wikipedia">
            <a:extLst>
              <a:ext uri="{FF2B5EF4-FFF2-40B4-BE49-F238E27FC236}">
                <a16:creationId xmlns:a16="http://schemas.microsoft.com/office/drawing/2014/main" id="{8359B274-381F-CC47-A260-8D61DBCB868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77454" y="3083133"/>
            <a:ext cx="3460750" cy="154959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1207152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a:extLst>
              <a:ext uri="{FF2B5EF4-FFF2-40B4-BE49-F238E27FC236}">
                <a16:creationId xmlns:a16="http://schemas.microsoft.com/office/drawing/2014/main" id="{0164D2AC-AE9A-7548-8E40-E00756F5BB61}"/>
              </a:ext>
            </a:extLst>
          </p:cNvPr>
          <p:cNvSpPr>
            <a:spLocks noGrp="1" noChangeArrowheads="1"/>
          </p:cNvSpPr>
          <p:nvPr>
            <p:ph type="title"/>
          </p:nvPr>
        </p:nvSpPr>
        <p:spPr>
          <a:xfrm>
            <a:off x="666915" y="338428"/>
            <a:ext cx="6172200" cy="857250"/>
          </a:xfrm>
        </p:spPr>
        <p:txBody>
          <a:bodyPr/>
          <a:lstStyle/>
          <a:p>
            <a:r>
              <a:rPr lang="en-US" dirty="0"/>
              <a:t>SciPy</a:t>
            </a:r>
            <a:endParaRPr lang="en-GB" altLang="en-US" dirty="0">
              <a:ea typeface="ＭＳ Ｐゴシック" panose="020B0600070205080204" pitchFamily="34" charset="-128"/>
            </a:endParaRPr>
          </a:p>
        </p:txBody>
      </p:sp>
      <p:sp>
        <p:nvSpPr>
          <p:cNvPr id="5" name="Content Placeholder 2">
            <a:extLst>
              <a:ext uri="{FF2B5EF4-FFF2-40B4-BE49-F238E27FC236}">
                <a16:creationId xmlns:a16="http://schemas.microsoft.com/office/drawing/2014/main" id="{CE02445A-B908-7A4A-85FF-4229BEB1639F}"/>
              </a:ext>
            </a:extLst>
          </p:cNvPr>
          <p:cNvSpPr txBox="1">
            <a:spLocks/>
          </p:cNvSpPr>
          <p:nvPr/>
        </p:nvSpPr>
        <p:spPr>
          <a:xfrm>
            <a:off x="628650" y="1369219"/>
            <a:ext cx="7886700" cy="3263504"/>
          </a:xfrm>
          <a:prstGeom prst="rect">
            <a:avLst/>
          </a:prstGeom>
        </p:spPr>
        <p:txBody>
          <a:bodyPr vert="horz" lIns="91440" tIns="45720" rIns="91440" bIns="45720" rtlCol="0">
            <a:norm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r>
              <a:rPr lang="en-US" dirty="0"/>
              <a:t>SciPy is a collection of functions for scientific computing in Python. </a:t>
            </a:r>
          </a:p>
          <a:p>
            <a:r>
              <a:rPr lang="en-US" dirty="0"/>
              <a:t>It provides, among other functionality, advanced linear algebra routines, mathematical function optimization, signal processing, special mathematical functions, and statistical distributions.</a:t>
            </a:r>
          </a:p>
        </p:txBody>
      </p:sp>
      <p:pic>
        <p:nvPicPr>
          <p:cNvPr id="94210" name="Picture 2" descr="SciPy">
            <a:extLst>
              <a:ext uri="{FF2B5EF4-FFF2-40B4-BE49-F238E27FC236}">
                <a16:creationId xmlns:a16="http://schemas.microsoft.com/office/drawing/2014/main" id="{4241F657-202C-B54B-A27F-D1CB4D16BAD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06763" y="3000971"/>
            <a:ext cx="3297382" cy="131012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1520923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a:extLst>
              <a:ext uri="{FF2B5EF4-FFF2-40B4-BE49-F238E27FC236}">
                <a16:creationId xmlns:a16="http://schemas.microsoft.com/office/drawing/2014/main" id="{0164D2AC-AE9A-7548-8E40-E00756F5BB61}"/>
              </a:ext>
            </a:extLst>
          </p:cNvPr>
          <p:cNvSpPr>
            <a:spLocks noGrp="1" noChangeArrowheads="1"/>
          </p:cNvSpPr>
          <p:nvPr>
            <p:ph type="title"/>
          </p:nvPr>
        </p:nvSpPr>
        <p:spPr>
          <a:xfrm>
            <a:off x="666915" y="338428"/>
            <a:ext cx="6172200" cy="857250"/>
          </a:xfrm>
        </p:spPr>
        <p:txBody>
          <a:bodyPr/>
          <a:lstStyle/>
          <a:p>
            <a:r>
              <a:rPr lang="en-US" dirty="0"/>
              <a:t>Matplotlib</a:t>
            </a:r>
            <a:endParaRPr lang="en-GB" altLang="en-US" dirty="0">
              <a:ea typeface="ＭＳ Ｐゴシック" panose="020B0600070205080204" pitchFamily="34" charset="-128"/>
            </a:endParaRPr>
          </a:p>
        </p:txBody>
      </p:sp>
      <p:sp>
        <p:nvSpPr>
          <p:cNvPr id="5" name="Content Placeholder 2">
            <a:extLst>
              <a:ext uri="{FF2B5EF4-FFF2-40B4-BE49-F238E27FC236}">
                <a16:creationId xmlns:a16="http://schemas.microsoft.com/office/drawing/2014/main" id="{CE02445A-B908-7A4A-85FF-4229BEB1639F}"/>
              </a:ext>
            </a:extLst>
          </p:cNvPr>
          <p:cNvSpPr txBox="1">
            <a:spLocks/>
          </p:cNvSpPr>
          <p:nvPr/>
        </p:nvSpPr>
        <p:spPr>
          <a:xfrm>
            <a:off x="628650" y="1369219"/>
            <a:ext cx="7886700" cy="3263504"/>
          </a:xfrm>
          <a:prstGeom prst="rect">
            <a:avLst/>
          </a:prstGeom>
        </p:spPr>
        <p:txBody>
          <a:bodyPr vert="horz" lIns="91440" tIns="45720" rIns="91440" bIns="45720" rtlCol="0">
            <a:norm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r>
              <a:rPr lang="en-US" dirty="0"/>
              <a:t>Matplotlib is the primary scientific plotting library in Python. </a:t>
            </a:r>
          </a:p>
          <a:p>
            <a:r>
              <a:rPr lang="en-US" dirty="0"/>
              <a:t>It provides functions for making publication-quality visualizations such as line charts, histograms, scatter plots, and so on.</a:t>
            </a:r>
          </a:p>
        </p:txBody>
      </p:sp>
      <p:pic>
        <p:nvPicPr>
          <p:cNvPr id="96262" name="Picture 6" descr="Learn Python Series (#10) - Matplotlib Part 1 — Steemit">
            <a:extLst>
              <a:ext uri="{FF2B5EF4-FFF2-40B4-BE49-F238E27FC236}">
                <a16:creationId xmlns:a16="http://schemas.microsoft.com/office/drawing/2014/main" id="{498BFE2B-C437-0249-A6E8-87E6F119A6C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46859" y="2699327"/>
            <a:ext cx="4660900" cy="17399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5159238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a:extLst>
              <a:ext uri="{FF2B5EF4-FFF2-40B4-BE49-F238E27FC236}">
                <a16:creationId xmlns:a16="http://schemas.microsoft.com/office/drawing/2014/main" id="{0164D2AC-AE9A-7548-8E40-E00756F5BB61}"/>
              </a:ext>
            </a:extLst>
          </p:cNvPr>
          <p:cNvSpPr>
            <a:spLocks noGrp="1" noChangeArrowheads="1"/>
          </p:cNvSpPr>
          <p:nvPr>
            <p:ph type="title"/>
          </p:nvPr>
        </p:nvSpPr>
        <p:spPr>
          <a:xfrm>
            <a:off x="666915" y="338428"/>
            <a:ext cx="6172200" cy="857250"/>
          </a:xfrm>
        </p:spPr>
        <p:txBody>
          <a:bodyPr/>
          <a:lstStyle/>
          <a:p>
            <a:r>
              <a:rPr lang="en-US" dirty="0"/>
              <a:t>Pandas</a:t>
            </a:r>
            <a:endParaRPr lang="en-GB" altLang="en-US" dirty="0">
              <a:ea typeface="ＭＳ Ｐゴシック" panose="020B0600070205080204" pitchFamily="34" charset="-128"/>
            </a:endParaRPr>
          </a:p>
        </p:txBody>
      </p:sp>
      <p:sp>
        <p:nvSpPr>
          <p:cNvPr id="5" name="Content Placeholder 2">
            <a:extLst>
              <a:ext uri="{FF2B5EF4-FFF2-40B4-BE49-F238E27FC236}">
                <a16:creationId xmlns:a16="http://schemas.microsoft.com/office/drawing/2014/main" id="{CE02445A-B908-7A4A-85FF-4229BEB1639F}"/>
              </a:ext>
            </a:extLst>
          </p:cNvPr>
          <p:cNvSpPr txBox="1">
            <a:spLocks/>
          </p:cNvSpPr>
          <p:nvPr/>
        </p:nvSpPr>
        <p:spPr>
          <a:xfrm>
            <a:off x="628650" y="1369219"/>
            <a:ext cx="7886700" cy="3263504"/>
          </a:xfrm>
          <a:prstGeom prst="rect">
            <a:avLst/>
          </a:prstGeom>
        </p:spPr>
        <p:txBody>
          <a:bodyPr vert="horz" lIns="91440" tIns="45720" rIns="91440" bIns="45720" rtlCol="0">
            <a:norm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r>
              <a:rPr lang="en-US" dirty="0"/>
              <a:t>Pandas is a Python library for data wrangling and analysis. </a:t>
            </a:r>
          </a:p>
          <a:p>
            <a:r>
              <a:rPr lang="en-US" dirty="0"/>
              <a:t>It is built around a data structure called the DataFrame.</a:t>
            </a:r>
          </a:p>
          <a:p>
            <a:r>
              <a:rPr lang="en-US" dirty="0"/>
              <a:t>A pandas DataFrame is a table, similar to an Excel spreadsheet.</a:t>
            </a:r>
          </a:p>
          <a:p>
            <a:r>
              <a:rPr lang="en-US" dirty="0"/>
              <a:t>Pandas provides a great range of methods to modify and operate on this table; in particular, it allows SQL-like queries and joins of tables.</a:t>
            </a:r>
          </a:p>
          <a:p>
            <a:r>
              <a:rPr lang="en-US" dirty="0"/>
              <a:t> In contrast to NumPy, which requires that all entries in an array be of the same type, pandas allows each column to have a separate type (for example, integers, dates, floating-point numbers, and strings).</a:t>
            </a:r>
          </a:p>
        </p:txBody>
      </p:sp>
    </p:spTree>
    <p:extLst>
      <p:ext uri="{BB962C8B-B14F-4D97-AF65-F5344CB8AC3E}">
        <p14:creationId xmlns:p14="http://schemas.microsoft.com/office/powerpoint/2010/main" val="229452335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47C2BA1-92FD-41E0-BC4E-8770E6360E21}"/>
              </a:ext>
            </a:extLst>
          </p:cNvPr>
          <p:cNvSpPr>
            <a:spLocks noGrp="1"/>
          </p:cNvSpPr>
          <p:nvPr>
            <p:ph type="ctrTitle"/>
          </p:nvPr>
        </p:nvSpPr>
        <p:spPr/>
        <p:txBody>
          <a:bodyPr/>
          <a:lstStyle/>
          <a:p>
            <a:r>
              <a:rPr lang="en-US" dirty="0"/>
              <a:t>Intro to Python and IDEs</a:t>
            </a:r>
          </a:p>
        </p:txBody>
      </p:sp>
      <p:sp>
        <p:nvSpPr>
          <p:cNvPr id="4" name="Subtitle 3">
            <a:extLst>
              <a:ext uri="{FF2B5EF4-FFF2-40B4-BE49-F238E27FC236}">
                <a16:creationId xmlns:a16="http://schemas.microsoft.com/office/drawing/2014/main" id="{C3DFCEBE-222A-49EE-8733-40A4E8ED53D9}"/>
              </a:ext>
            </a:extLst>
          </p:cNvPr>
          <p:cNvSpPr>
            <a:spLocks noGrp="1"/>
          </p:cNvSpPr>
          <p:nvPr>
            <p:ph type="subTitle" idx="1"/>
          </p:nvPr>
        </p:nvSpPr>
        <p:spPr/>
        <p:txBody>
          <a:bodyPr/>
          <a:lstStyle/>
          <a:p>
            <a:endParaRPr lang="en-US"/>
          </a:p>
        </p:txBody>
      </p:sp>
    </p:spTree>
    <p:extLst>
      <p:ext uri="{BB962C8B-B14F-4D97-AF65-F5344CB8AC3E}">
        <p14:creationId xmlns:p14="http://schemas.microsoft.com/office/powerpoint/2010/main" val="311878101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5B3BC40-6424-4C4A-9D78-A54D069D05EC}"/>
              </a:ext>
            </a:extLst>
          </p:cNvPr>
          <p:cNvSpPr>
            <a:spLocks noGrp="1"/>
          </p:cNvSpPr>
          <p:nvPr>
            <p:ph type="title"/>
          </p:nvPr>
        </p:nvSpPr>
        <p:spPr>
          <a:xfrm>
            <a:off x="463550" y="249689"/>
            <a:ext cx="8223250" cy="688180"/>
          </a:xfrm>
        </p:spPr>
        <p:txBody>
          <a:bodyPr>
            <a:normAutofit/>
          </a:bodyPr>
          <a:lstStyle/>
          <a:p>
            <a:r>
              <a:rPr lang="en-US" sz="3200" dirty="0"/>
              <a:t>Python</a:t>
            </a:r>
          </a:p>
        </p:txBody>
      </p:sp>
      <p:sp>
        <p:nvSpPr>
          <p:cNvPr id="3" name="Content Placeholder 2">
            <a:extLst>
              <a:ext uri="{FF2B5EF4-FFF2-40B4-BE49-F238E27FC236}">
                <a16:creationId xmlns:a16="http://schemas.microsoft.com/office/drawing/2014/main" id="{ACD7B25E-5A31-47E2-833A-3D3F649D6D41}"/>
              </a:ext>
            </a:extLst>
          </p:cNvPr>
          <p:cNvSpPr>
            <a:spLocks noGrp="1"/>
          </p:cNvSpPr>
          <p:nvPr>
            <p:ph idx="1"/>
          </p:nvPr>
        </p:nvSpPr>
        <p:spPr>
          <a:xfrm>
            <a:off x="463550" y="937869"/>
            <a:ext cx="8223250" cy="3389709"/>
          </a:xfrm>
        </p:spPr>
        <p:txBody>
          <a:bodyPr/>
          <a:lstStyle/>
          <a:p>
            <a:r>
              <a:rPr lang="en-US" sz="1500" dirty="0"/>
              <a:t>An interpreted, object-oriented, high-level programming language with dynamic semantics</a:t>
            </a:r>
          </a:p>
          <a:p>
            <a:r>
              <a:rPr lang="en-US" sz="1500" dirty="0"/>
              <a:t>Have interactive mode and script mode</a:t>
            </a:r>
          </a:p>
          <a:p>
            <a:pPr lvl="1"/>
            <a:r>
              <a:rPr lang="en-US" sz="1350" dirty="0"/>
              <a:t>Interactive mode allows us to run Python statements separately</a:t>
            </a:r>
          </a:p>
          <a:p>
            <a:pPr lvl="1"/>
            <a:r>
              <a:rPr lang="en-US" sz="1350" dirty="0"/>
              <a:t>Script mode executes the whole file</a:t>
            </a:r>
          </a:p>
        </p:txBody>
      </p:sp>
      <p:pic>
        <p:nvPicPr>
          <p:cNvPr id="4" name="Picture 3">
            <a:extLst>
              <a:ext uri="{FF2B5EF4-FFF2-40B4-BE49-F238E27FC236}">
                <a16:creationId xmlns:a16="http://schemas.microsoft.com/office/drawing/2014/main" id="{97AAD934-D487-46E3-9F06-47D65FF2C250}"/>
              </a:ext>
            </a:extLst>
          </p:cNvPr>
          <p:cNvPicPr>
            <a:picLocks noChangeAspect="1"/>
          </p:cNvPicPr>
          <p:nvPr/>
        </p:nvPicPr>
        <p:blipFill rotWithShape="1">
          <a:blip r:embed="rId2"/>
          <a:srcRect b="37758"/>
          <a:stretch/>
        </p:blipFill>
        <p:spPr>
          <a:xfrm>
            <a:off x="457200" y="2401853"/>
            <a:ext cx="4021862" cy="2187167"/>
          </a:xfrm>
          <a:prstGeom prst="rect">
            <a:avLst/>
          </a:prstGeom>
        </p:spPr>
      </p:pic>
      <p:pic>
        <p:nvPicPr>
          <p:cNvPr id="5" name="Picture 4">
            <a:extLst>
              <a:ext uri="{FF2B5EF4-FFF2-40B4-BE49-F238E27FC236}">
                <a16:creationId xmlns:a16="http://schemas.microsoft.com/office/drawing/2014/main" id="{846CC4EC-7374-437D-AABD-A9DAD682577E}"/>
              </a:ext>
            </a:extLst>
          </p:cNvPr>
          <p:cNvPicPr>
            <a:picLocks noChangeAspect="1"/>
          </p:cNvPicPr>
          <p:nvPr/>
        </p:nvPicPr>
        <p:blipFill>
          <a:blip r:embed="rId3"/>
          <a:stretch>
            <a:fillRect/>
          </a:stretch>
        </p:blipFill>
        <p:spPr>
          <a:xfrm>
            <a:off x="5052270" y="3398722"/>
            <a:ext cx="3888306" cy="1190298"/>
          </a:xfrm>
          <a:prstGeom prst="rect">
            <a:avLst/>
          </a:prstGeom>
        </p:spPr>
      </p:pic>
      <p:pic>
        <p:nvPicPr>
          <p:cNvPr id="6" name="Picture 5">
            <a:extLst>
              <a:ext uri="{FF2B5EF4-FFF2-40B4-BE49-F238E27FC236}">
                <a16:creationId xmlns:a16="http://schemas.microsoft.com/office/drawing/2014/main" id="{564A4FF6-57F0-4DC8-A704-630257B16AF6}"/>
              </a:ext>
            </a:extLst>
          </p:cNvPr>
          <p:cNvPicPr>
            <a:picLocks noChangeAspect="1"/>
          </p:cNvPicPr>
          <p:nvPr/>
        </p:nvPicPr>
        <p:blipFill>
          <a:blip r:embed="rId4"/>
          <a:stretch>
            <a:fillRect/>
          </a:stretch>
        </p:blipFill>
        <p:spPr>
          <a:xfrm>
            <a:off x="5052270" y="2401853"/>
            <a:ext cx="2592198" cy="831568"/>
          </a:xfrm>
          <a:prstGeom prst="rect">
            <a:avLst/>
          </a:prstGeom>
        </p:spPr>
      </p:pic>
      <p:sp>
        <p:nvSpPr>
          <p:cNvPr id="7" name="TextBox 6">
            <a:extLst>
              <a:ext uri="{FF2B5EF4-FFF2-40B4-BE49-F238E27FC236}">
                <a16:creationId xmlns:a16="http://schemas.microsoft.com/office/drawing/2014/main" id="{9F690F14-317D-4C01-9393-229BBD1B5696}"/>
              </a:ext>
            </a:extLst>
          </p:cNvPr>
          <p:cNvSpPr txBox="1"/>
          <p:nvPr/>
        </p:nvSpPr>
        <p:spPr>
          <a:xfrm>
            <a:off x="1275992" y="2153536"/>
            <a:ext cx="2384277" cy="253916"/>
          </a:xfrm>
          <a:prstGeom prst="rect">
            <a:avLst/>
          </a:prstGeom>
          <a:noFill/>
        </p:spPr>
        <p:txBody>
          <a:bodyPr wrap="square" rtlCol="0">
            <a:spAutoFit/>
          </a:bodyPr>
          <a:lstStyle/>
          <a:p>
            <a:pPr algn="ctr"/>
            <a:r>
              <a:rPr lang="en-US" sz="1050" dirty="0">
                <a:latin typeface="Palatino Linotype" panose="02040502050505030304" pitchFamily="18" charset="0"/>
              </a:rPr>
              <a:t>Python interactive mode</a:t>
            </a:r>
          </a:p>
        </p:txBody>
      </p:sp>
      <mc:AlternateContent xmlns:mc="http://schemas.openxmlformats.org/markup-compatibility/2006" xmlns:a14="http://schemas.microsoft.com/office/drawing/2010/main">
        <mc:Choice Requires="a14">
          <p:sp>
            <p:nvSpPr>
              <p:cNvPr id="8" name="TextBox 7">
                <a:extLst>
                  <a:ext uri="{FF2B5EF4-FFF2-40B4-BE49-F238E27FC236}">
                    <a16:creationId xmlns:a16="http://schemas.microsoft.com/office/drawing/2014/main" id="{491F09F9-D20E-4142-AC34-B7AEA22939B7}"/>
                  </a:ext>
                </a:extLst>
              </p:cNvPr>
              <p:cNvSpPr txBox="1"/>
              <p:nvPr/>
            </p:nvSpPr>
            <p:spPr>
              <a:xfrm>
                <a:off x="5104624" y="2009437"/>
                <a:ext cx="3784346" cy="415498"/>
              </a:xfrm>
              <a:prstGeom prst="rect">
                <a:avLst/>
              </a:prstGeom>
              <a:noFill/>
            </p:spPr>
            <p:txBody>
              <a:bodyPr wrap="square" rtlCol="0">
                <a:spAutoFit/>
              </a:bodyPr>
              <a:lstStyle/>
              <a:p>
                <a:r>
                  <a:rPr lang="en-US" sz="1050" dirty="0">
                    <a:latin typeface="Palatino Linotype" panose="02040502050505030304" pitchFamily="18" charset="0"/>
                  </a:rPr>
                  <a:t>Assuming you have a </a:t>
                </a:r>
                <a14:m>
                  <m:oMath xmlns:m="http://schemas.openxmlformats.org/officeDocument/2006/math">
                    <m:r>
                      <a:rPr lang="en-US" sz="1050" i="1">
                        <a:latin typeface="Cambria Math" panose="02040503050406030204" pitchFamily="18" charset="0"/>
                      </a:rPr>
                      <m:t>𝑡𝑒𝑠𝑡</m:t>
                    </m:r>
                    <m:r>
                      <a:rPr lang="en-US" sz="1050" i="1">
                        <a:latin typeface="Cambria Math" panose="02040503050406030204" pitchFamily="18" charset="0"/>
                      </a:rPr>
                      <m:t>.</m:t>
                    </m:r>
                    <m:r>
                      <a:rPr lang="en-US" sz="1050" i="1">
                        <a:latin typeface="Cambria Math" panose="02040503050406030204" pitchFamily="18" charset="0"/>
                      </a:rPr>
                      <m:t>𝑝𝑦</m:t>
                    </m:r>
                  </m:oMath>
                </a14:m>
                <a:r>
                  <a:rPr lang="en-US" sz="1050" dirty="0">
                    <a:latin typeface="Palatino Linotype" panose="02040502050505030304" pitchFamily="18" charset="0"/>
                  </a:rPr>
                  <a:t> file storing Python scripts, the whole file can be executed in Python script mode</a:t>
                </a:r>
              </a:p>
            </p:txBody>
          </p:sp>
        </mc:Choice>
        <mc:Fallback xmlns="">
          <p:sp>
            <p:nvSpPr>
              <p:cNvPr id="8" name="TextBox 7">
                <a:extLst>
                  <a:ext uri="{FF2B5EF4-FFF2-40B4-BE49-F238E27FC236}">
                    <a16:creationId xmlns:a16="http://schemas.microsoft.com/office/drawing/2014/main" id="{491F09F9-D20E-4142-AC34-B7AEA22939B7}"/>
                  </a:ext>
                </a:extLst>
              </p:cNvPr>
              <p:cNvSpPr txBox="1">
                <a:spLocks noRot="1" noChangeAspect="1" noMove="1" noResize="1" noEditPoints="1" noAdjustHandles="1" noChangeArrowheads="1" noChangeShapeType="1" noTextEdit="1"/>
              </p:cNvSpPr>
              <p:nvPr/>
            </p:nvSpPr>
            <p:spPr>
              <a:xfrm>
                <a:off x="5104624" y="2009437"/>
                <a:ext cx="3784346" cy="415498"/>
              </a:xfrm>
              <a:prstGeom prst="rect">
                <a:avLst/>
              </a:prstGeom>
              <a:blipFill>
                <a:blip r:embed="rId5"/>
                <a:stretch>
                  <a:fillRect b="-5882"/>
                </a:stretch>
              </a:blipFill>
            </p:spPr>
            <p:txBody>
              <a:bodyPr/>
              <a:lstStyle/>
              <a:p>
                <a:r>
                  <a:rPr lang="en-US">
                    <a:noFill/>
                  </a:rPr>
                  <a:t> </a:t>
                </a:r>
              </a:p>
            </p:txBody>
          </p:sp>
        </mc:Fallback>
      </mc:AlternateContent>
    </p:spTree>
    <p:extLst>
      <p:ext uri="{BB962C8B-B14F-4D97-AF65-F5344CB8AC3E}">
        <p14:creationId xmlns:p14="http://schemas.microsoft.com/office/powerpoint/2010/main" val="122225569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B16F31-D691-43D1-8CEC-29E16EFA608D}"/>
              </a:ext>
            </a:extLst>
          </p:cNvPr>
          <p:cNvSpPr>
            <a:spLocks noGrp="1"/>
          </p:cNvSpPr>
          <p:nvPr>
            <p:ph type="title"/>
          </p:nvPr>
        </p:nvSpPr>
        <p:spPr/>
        <p:txBody>
          <a:bodyPr/>
          <a:lstStyle/>
          <a:p>
            <a:r>
              <a:rPr lang="en-US" dirty="0"/>
              <a:t>Jupyter Notebook</a:t>
            </a:r>
          </a:p>
        </p:txBody>
      </p:sp>
      <p:sp>
        <p:nvSpPr>
          <p:cNvPr id="3" name="Content Placeholder 2">
            <a:extLst>
              <a:ext uri="{FF2B5EF4-FFF2-40B4-BE49-F238E27FC236}">
                <a16:creationId xmlns:a16="http://schemas.microsoft.com/office/drawing/2014/main" id="{A32D567B-1D51-44F6-A521-832534D19647}"/>
              </a:ext>
            </a:extLst>
          </p:cNvPr>
          <p:cNvSpPr>
            <a:spLocks noGrp="1"/>
          </p:cNvSpPr>
          <p:nvPr>
            <p:ph idx="1"/>
          </p:nvPr>
        </p:nvSpPr>
        <p:spPr/>
        <p:txBody>
          <a:bodyPr/>
          <a:lstStyle/>
          <a:p>
            <a:r>
              <a:rPr lang="en-US" dirty="0"/>
              <a:t>An Interactive Development Environment (IDE) for Python</a:t>
            </a:r>
          </a:p>
          <a:p>
            <a:r>
              <a:rPr lang="en-US" dirty="0"/>
              <a:t>Fits very nicely with data analytical tasks</a:t>
            </a:r>
          </a:p>
        </p:txBody>
      </p:sp>
      <p:pic>
        <p:nvPicPr>
          <p:cNvPr id="4" name="Picture 3">
            <a:extLst>
              <a:ext uri="{FF2B5EF4-FFF2-40B4-BE49-F238E27FC236}">
                <a16:creationId xmlns:a16="http://schemas.microsoft.com/office/drawing/2014/main" id="{54AEF4E5-0ADB-4E51-92FF-D21BAD7EA28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28819" y="1825962"/>
            <a:ext cx="3680012" cy="2726168"/>
          </a:xfrm>
          <a:prstGeom prst="rect">
            <a:avLst/>
          </a:prstGeom>
        </p:spPr>
      </p:pic>
    </p:spTree>
    <p:extLst>
      <p:ext uri="{BB962C8B-B14F-4D97-AF65-F5344CB8AC3E}">
        <p14:creationId xmlns:p14="http://schemas.microsoft.com/office/powerpoint/2010/main" val="194314331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BB4653-D02A-469E-A6B6-5E54976DD754}"/>
              </a:ext>
            </a:extLst>
          </p:cNvPr>
          <p:cNvSpPr>
            <a:spLocks noGrp="1"/>
          </p:cNvSpPr>
          <p:nvPr>
            <p:ph type="title"/>
          </p:nvPr>
        </p:nvSpPr>
        <p:spPr>
          <a:xfrm>
            <a:off x="460375" y="2227660"/>
            <a:ext cx="8223250" cy="688180"/>
          </a:xfrm>
        </p:spPr>
        <p:txBody>
          <a:bodyPr/>
          <a:lstStyle/>
          <a:p>
            <a:r>
              <a:rPr lang="en-US" dirty="0"/>
              <a:t>Installing Python</a:t>
            </a:r>
          </a:p>
        </p:txBody>
      </p:sp>
    </p:spTree>
    <p:extLst>
      <p:ext uri="{BB962C8B-B14F-4D97-AF65-F5344CB8AC3E}">
        <p14:creationId xmlns:p14="http://schemas.microsoft.com/office/powerpoint/2010/main" val="43044326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96369A8A-ABB3-4992-ABA0-B1F7F11783F2}"/>
              </a:ext>
            </a:extLst>
          </p:cNvPr>
          <p:cNvSpPr>
            <a:spLocks noGrp="1"/>
          </p:cNvSpPr>
          <p:nvPr>
            <p:ph idx="1"/>
          </p:nvPr>
        </p:nvSpPr>
        <p:spPr>
          <a:xfrm>
            <a:off x="463552" y="938328"/>
            <a:ext cx="8223250" cy="3389709"/>
          </a:xfrm>
        </p:spPr>
        <p:txBody>
          <a:bodyPr/>
          <a:lstStyle/>
          <a:p>
            <a:r>
              <a:rPr lang="en-US" sz="1350" dirty="0"/>
              <a:t>You can download Python from </a:t>
            </a:r>
            <a:r>
              <a:rPr lang="en-US" sz="1350" dirty="0">
                <a:hlinkClick r:id="rId2"/>
              </a:rPr>
              <a:t>https://www.python.org/downloads/</a:t>
            </a:r>
            <a:endParaRPr lang="en-US" sz="1350" dirty="0"/>
          </a:p>
          <a:p>
            <a:pPr lvl="1"/>
            <a:r>
              <a:rPr lang="en-US" sz="1200" dirty="0"/>
              <a:t>Make sure to download Python 3, version like 3.7, 3.8… do not matter too much</a:t>
            </a:r>
            <a:endParaRPr lang="en-US" sz="1200" b="1" dirty="0"/>
          </a:p>
          <a:p>
            <a:r>
              <a:rPr lang="en-US" sz="1350" dirty="0"/>
              <a:t>Click on Download to be navigate to the download page</a:t>
            </a:r>
          </a:p>
          <a:p>
            <a:endParaRPr lang="en-US" sz="1350" dirty="0"/>
          </a:p>
          <a:p>
            <a:endParaRPr lang="en-US" sz="1350" dirty="0"/>
          </a:p>
          <a:p>
            <a:endParaRPr lang="en-US" sz="1350" dirty="0"/>
          </a:p>
          <a:p>
            <a:endParaRPr lang="en-US" sz="1350" dirty="0"/>
          </a:p>
          <a:p>
            <a:endParaRPr lang="en-US" sz="1350" dirty="0"/>
          </a:p>
          <a:p>
            <a:r>
              <a:rPr lang="en-US" sz="1350" dirty="0"/>
              <a:t>Pick the version that fits your system. I will use the executable installer for Windows</a:t>
            </a:r>
          </a:p>
        </p:txBody>
      </p:sp>
      <p:sp>
        <p:nvSpPr>
          <p:cNvPr id="2" name="Title 1">
            <a:extLst>
              <a:ext uri="{FF2B5EF4-FFF2-40B4-BE49-F238E27FC236}">
                <a16:creationId xmlns:a16="http://schemas.microsoft.com/office/drawing/2014/main" id="{E9F12FCF-AFDA-4F63-B544-23462DEADEFC}"/>
              </a:ext>
            </a:extLst>
          </p:cNvPr>
          <p:cNvSpPr>
            <a:spLocks noGrp="1"/>
          </p:cNvSpPr>
          <p:nvPr>
            <p:ph type="title"/>
          </p:nvPr>
        </p:nvSpPr>
        <p:spPr>
          <a:xfrm>
            <a:off x="463552" y="280726"/>
            <a:ext cx="8223250" cy="688180"/>
          </a:xfrm>
        </p:spPr>
        <p:txBody>
          <a:bodyPr/>
          <a:lstStyle/>
          <a:p>
            <a:r>
              <a:rPr lang="en-US" sz="2400" dirty="0"/>
              <a:t>Downloading Python</a:t>
            </a:r>
          </a:p>
        </p:txBody>
      </p:sp>
      <p:pic>
        <p:nvPicPr>
          <p:cNvPr id="7" name="Picture 6">
            <a:extLst>
              <a:ext uri="{FF2B5EF4-FFF2-40B4-BE49-F238E27FC236}">
                <a16:creationId xmlns:a16="http://schemas.microsoft.com/office/drawing/2014/main" id="{089753F8-2E46-412F-96D3-B9E4DA0688E7}"/>
              </a:ext>
            </a:extLst>
          </p:cNvPr>
          <p:cNvPicPr>
            <a:picLocks noChangeAspect="1"/>
          </p:cNvPicPr>
          <p:nvPr/>
        </p:nvPicPr>
        <p:blipFill rotWithShape="1">
          <a:blip r:embed="rId3"/>
          <a:srcRect t="15886" b="13306"/>
          <a:stretch/>
        </p:blipFill>
        <p:spPr>
          <a:xfrm>
            <a:off x="1954819" y="3353856"/>
            <a:ext cx="5234363" cy="1363004"/>
          </a:xfrm>
          <a:prstGeom prst="rect">
            <a:avLst/>
          </a:prstGeom>
        </p:spPr>
      </p:pic>
      <p:sp>
        <p:nvSpPr>
          <p:cNvPr id="9" name="Rectangle 8">
            <a:extLst>
              <a:ext uri="{FF2B5EF4-FFF2-40B4-BE49-F238E27FC236}">
                <a16:creationId xmlns:a16="http://schemas.microsoft.com/office/drawing/2014/main" id="{407F565D-A295-4D77-AF33-D2AB98FF4CBE}"/>
              </a:ext>
            </a:extLst>
          </p:cNvPr>
          <p:cNvSpPr/>
          <p:nvPr/>
        </p:nvSpPr>
        <p:spPr bwMode="auto">
          <a:xfrm>
            <a:off x="1954819" y="4172374"/>
            <a:ext cx="5234363" cy="150152"/>
          </a:xfrm>
          <a:prstGeom prst="rect">
            <a:avLst/>
          </a:prstGeom>
          <a:noFill/>
          <a:ln>
            <a:solidFill>
              <a:srgbClr val="FF0000"/>
            </a:solidFill>
            <a:headEnd type="none" w="med" len="med"/>
            <a:tailEnd type="none" w="med" len="med"/>
          </a:ln>
        </p:spPr>
        <p:style>
          <a:lnRef idx="2">
            <a:schemeClr val="dk1"/>
          </a:lnRef>
          <a:fillRef idx="1">
            <a:schemeClr val="lt1"/>
          </a:fillRef>
          <a:effectRef idx="0">
            <a:schemeClr val="dk1"/>
          </a:effectRef>
          <a:fontRef idx="minor">
            <a:schemeClr val="dk1"/>
          </a:fontRef>
        </p:style>
        <p:txBody>
          <a:bodyPr vert="horz" wrap="square" lIns="68580" tIns="34290" rIns="68580" bIns="34290" numCol="1" rtlCol="0" anchor="t" anchorCtr="0" compatLnSpc="1">
            <a:prstTxWarp prst="textNoShape">
              <a:avLst/>
            </a:prstTxWarp>
          </a:bodyPr>
          <a:lstStyle/>
          <a:p>
            <a:pPr defTabSz="342900" fontAlgn="base" hangingPunct="0">
              <a:lnSpc>
                <a:spcPct val="93000"/>
              </a:lnSpc>
              <a:spcBef>
                <a:spcPct val="0"/>
              </a:spcBef>
              <a:spcAft>
                <a:spcPct val="0"/>
              </a:spcAft>
              <a:buClr>
                <a:srgbClr val="000000"/>
              </a:buClr>
              <a:buSzPct val="100000"/>
            </a:pPr>
            <a:endParaRPr lang="en-US" sz="1350">
              <a:solidFill>
                <a:schemeClr val="bg1"/>
              </a:solidFill>
              <a:latin typeface="Arial" charset="0"/>
              <a:ea typeface="SimSun" charset="-122"/>
            </a:endParaRPr>
          </a:p>
        </p:txBody>
      </p:sp>
      <p:pic>
        <p:nvPicPr>
          <p:cNvPr id="4" name="Picture 3">
            <a:extLst>
              <a:ext uri="{FF2B5EF4-FFF2-40B4-BE49-F238E27FC236}">
                <a16:creationId xmlns:a16="http://schemas.microsoft.com/office/drawing/2014/main" id="{8CE12ED0-20B5-40F5-8803-EE79E3D44819}"/>
              </a:ext>
            </a:extLst>
          </p:cNvPr>
          <p:cNvPicPr>
            <a:picLocks noChangeAspect="1"/>
          </p:cNvPicPr>
          <p:nvPr/>
        </p:nvPicPr>
        <p:blipFill>
          <a:blip r:embed="rId4"/>
          <a:stretch>
            <a:fillRect/>
          </a:stretch>
        </p:blipFill>
        <p:spPr>
          <a:xfrm>
            <a:off x="1873218" y="1687663"/>
            <a:ext cx="5397564" cy="1345787"/>
          </a:xfrm>
          <a:prstGeom prst="rect">
            <a:avLst/>
          </a:prstGeom>
        </p:spPr>
      </p:pic>
    </p:spTree>
    <p:extLst>
      <p:ext uri="{BB962C8B-B14F-4D97-AF65-F5344CB8AC3E}">
        <p14:creationId xmlns:p14="http://schemas.microsoft.com/office/powerpoint/2010/main" val="125891254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A01B40B6-034A-4489-B9CD-0509849976C8}"/>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85644" y="2585559"/>
            <a:ext cx="2854239" cy="1749512"/>
          </a:xfrm>
          <a:prstGeom prst="rect">
            <a:avLst/>
          </a:prstGeom>
        </p:spPr>
      </p:pic>
      <p:sp>
        <p:nvSpPr>
          <p:cNvPr id="2" name="Title 1">
            <a:extLst>
              <a:ext uri="{FF2B5EF4-FFF2-40B4-BE49-F238E27FC236}">
                <a16:creationId xmlns:a16="http://schemas.microsoft.com/office/drawing/2014/main" id="{C146A2B3-1785-428B-901A-28AF0CFB9783}"/>
              </a:ext>
            </a:extLst>
          </p:cNvPr>
          <p:cNvSpPr>
            <a:spLocks noGrp="1"/>
          </p:cNvSpPr>
          <p:nvPr>
            <p:ph type="title"/>
          </p:nvPr>
        </p:nvSpPr>
        <p:spPr>
          <a:xfrm>
            <a:off x="479420" y="397701"/>
            <a:ext cx="8223250" cy="688180"/>
          </a:xfrm>
        </p:spPr>
        <p:txBody>
          <a:bodyPr/>
          <a:lstStyle/>
          <a:p>
            <a:r>
              <a:rPr lang="en-US" sz="2400" dirty="0"/>
              <a:t>Installing Python</a:t>
            </a:r>
          </a:p>
        </p:txBody>
      </p:sp>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7055EE36-88A7-4CD0-9EFA-C8B43B5BD96D}"/>
                  </a:ext>
                </a:extLst>
              </p:cNvPr>
              <p:cNvSpPr>
                <a:spLocks noGrp="1"/>
              </p:cNvSpPr>
              <p:nvPr>
                <p:ph idx="1"/>
              </p:nvPr>
            </p:nvSpPr>
            <p:spPr>
              <a:xfrm>
                <a:off x="509824" y="1141211"/>
                <a:ext cx="8223250" cy="3389709"/>
              </a:xfrm>
            </p:spPr>
            <p:txBody>
              <a:bodyPr/>
              <a:lstStyle/>
              <a:p>
                <a:r>
                  <a:rPr lang="en-US" sz="1500" dirty="0"/>
                  <a:t>When first launching the installer, make sure “Add Python 3.x to PATH” is </a:t>
                </a:r>
                <a:r>
                  <a:rPr lang="en-US" sz="1500" b="1" dirty="0"/>
                  <a:t>selected</a:t>
                </a:r>
              </a:p>
              <a:p>
                <a:r>
                  <a:rPr lang="en-US" sz="1500" dirty="0"/>
                  <a:t>Jupyter Notebook may not be able to start if you install Python in the default path. You can change the installation path by first choosing </a:t>
                </a:r>
                <a14:m>
                  <m:oMath xmlns:m="http://schemas.openxmlformats.org/officeDocument/2006/math">
                    <m:r>
                      <a:rPr lang="en-US" sz="1500" i="1" dirty="0">
                        <a:latin typeface="Cambria Math" panose="02040503050406030204" pitchFamily="18" charset="0"/>
                        <a:sym typeface="Wingdings" panose="05000000000000000000" pitchFamily="2" charset="2"/>
                      </a:rPr>
                      <m:t> </m:t>
                    </m:r>
                    <m:r>
                      <a:rPr lang="en-US" sz="1500" i="1" dirty="0">
                        <a:latin typeface="Cambria Math" panose="02040503050406030204" pitchFamily="18" charset="0"/>
                        <a:sym typeface="Wingdings" panose="05000000000000000000" pitchFamily="2" charset="2"/>
                      </a:rPr>
                      <m:t>𝐶𝑢𝑠𝑡𝑜𝑚𝑖𝑧𝑒</m:t>
                    </m:r>
                    <m:r>
                      <a:rPr lang="en-US" sz="1500" i="1" dirty="0">
                        <a:latin typeface="Cambria Math" panose="02040503050406030204" pitchFamily="18" charset="0"/>
                        <a:sym typeface="Wingdings" panose="05000000000000000000" pitchFamily="2" charset="2"/>
                      </a:rPr>
                      <m:t> </m:t>
                    </m:r>
                    <m:r>
                      <a:rPr lang="en-US" sz="1500" i="1" dirty="0">
                        <a:latin typeface="Cambria Math" panose="02040503050406030204" pitchFamily="18" charset="0"/>
                        <a:sym typeface="Wingdings" panose="05000000000000000000" pitchFamily="2" charset="2"/>
                      </a:rPr>
                      <m:t>𝐼𝑛𝑠𝑡𝑎𝑙𝑙𝑎𝑡𝑖𝑜𝑛</m:t>
                    </m:r>
                  </m:oMath>
                </a14:m>
                <a:endParaRPr lang="en-US" sz="1500" dirty="0"/>
              </a:p>
              <a:p>
                <a:pPr lvl="1"/>
                <a:r>
                  <a:rPr lang="en-US" sz="1350" dirty="0"/>
                  <a:t>Make sure pip is selected in Optional Features</a:t>
                </a:r>
              </a:p>
              <a:p>
                <a:pPr lvl="1"/>
                <a:r>
                  <a:rPr lang="en-US" sz="1350" dirty="0"/>
                  <a:t>I install Python directly in my C drive (in a folder named Python)</a:t>
                </a:r>
              </a:p>
            </p:txBody>
          </p:sp>
        </mc:Choice>
        <mc:Fallback xmlns="">
          <p:sp>
            <p:nvSpPr>
              <p:cNvPr id="3" name="Content Placeholder 2">
                <a:extLst>
                  <a:ext uri="{FF2B5EF4-FFF2-40B4-BE49-F238E27FC236}">
                    <a16:creationId xmlns:a16="http://schemas.microsoft.com/office/drawing/2014/main" id="{7055EE36-88A7-4CD0-9EFA-C8B43B5BD96D}"/>
                  </a:ext>
                </a:extLst>
              </p:cNvPr>
              <p:cNvSpPr>
                <a:spLocks noGrp="1" noRot="1" noChangeAspect="1" noMove="1" noResize="1" noEditPoints="1" noAdjustHandles="1" noChangeArrowheads="1" noChangeShapeType="1" noTextEdit="1"/>
              </p:cNvSpPr>
              <p:nvPr>
                <p:ph idx="1"/>
              </p:nvPr>
            </p:nvSpPr>
            <p:spPr>
              <a:xfrm>
                <a:off x="509824" y="1141211"/>
                <a:ext cx="8223250" cy="3389709"/>
              </a:xfrm>
              <a:blipFill>
                <a:blip r:embed="rId3"/>
                <a:stretch>
                  <a:fillRect l="-309" t="-1119"/>
                </a:stretch>
              </a:blipFill>
            </p:spPr>
            <p:txBody>
              <a:bodyPr/>
              <a:lstStyle/>
              <a:p>
                <a:r>
                  <a:rPr lang="en-US">
                    <a:noFill/>
                  </a:rPr>
                  <a:t> </a:t>
                </a:r>
              </a:p>
            </p:txBody>
          </p:sp>
        </mc:Fallback>
      </mc:AlternateContent>
      <p:sp>
        <p:nvSpPr>
          <p:cNvPr id="5" name="Rectangle 4">
            <a:extLst>
              <a:ext uri="{FF2B5EF4-FFF2-40B4-BE49-F238E27FC236}">
                <a16:creationId xmlns:a16="http://schemas.microsoft.com/office/drawing/2014/main" id="{A4059576-5410-4821-A37B-A98881EE2E3D}"/>
              </a:ext>
            </a:extLst>
          </p:cNvPr>
          <p:cNvSpPr/>
          <p:nvPr/>
        </p:nvSpPr>
        <p:spPr bwMode="auto">
          <a:xfrm>
            <a:off x="826287" y="4166811"/>
            <a:ext cx="882020" cy="115772"/>
          </a:xfrm>
          <a:prstGeom prst="rect">
            <a:avLst/>
          </a:prstGeom>
          <a:noFill/>
          <a:ln>
            <a:solidFill>
              <a:srgbClr val="FF0000"/>
            </a:solidFill>
            <a:headEnd type="none" w="med" len="med"/>
            <a:tailEnd type="none" w="med" len="med"/>
          </a:ln>
        </p:spPr>
        <p:style>
          <a:lnRef idx="2">
            <a:schemeClr val="dk1"/>
          </a:lnRef>
          <a:fillRef idx="1">
            <a:schemeClr val="lt1"/>
          </a:fillRef>
          <a:effectRef idx="0">
            <a:schemeClr val="dk1"/>
          </a:effectRef>
          <a:fontRef idx="minor">
            <a:schemeClr val="dk1"/>
          </a:fontRef>
        </p:style>
        <p:txBody>
          <a:bodyPr vert="horz" wrap="square" lIns="68580" tIns="34290" rIns="68580" bIns="34290" numCol="1" rtlCol="0" anchor="t" anchorCtr="0" compatLnSpc="1">
            <a:prstTxWarp prst="textNoShape">
              <a:avLst/>
            </a:prstTxWarp>
          </a:bodyPr>
          <a:lstStyle/>
          <a:p>
            <a:pPr defTabSz="342900" fontAlgn="base" hangingPunct="0">
              <a:lnSpc>
                <a:spcPct val="93000"/>
              </a:lnSpc>
              <a:spcBef>
                <a:spcPct val="0"/>
              </a:spcBef>
              <a:spcAft>
                <a:spcPct val="0"/>
              </a:spcAft>
              <a:buClr>
                <a:srgbClr val="000000"/>
              </a:buClr>
              <a:buSzPct val="100000"/>
            </a:pPr>
            <a:endParaRPr lang="en-US" sz="1350">
              <a:solidFill>
                <a:schemeClr val="bg1"/>
              </a:solidFill>
              <a:latin typeface="Arial" charset="0"/>
              <a:ea typeface="SimSun" charset="-122"/>
            </a:endParaRPr>
          </a:p>
        </p:txBody>
      </p:sp>
      <p:pic>
        <p:nvPicPr>
          <p:cNvPr id="6" name="Picture 5">
            <a:extLst>
              <a:ext uri="{FF2B5EF4-FFF2-40B4-BE49-F238E27FC236}">
                <a16:creationId xmlns:a16="http://schemas.microsoft.com/office/drawing/2014/main" id="{BC48A4D4-8643-4F66-9597-FB927932FF25}"/>
              </a:ext>
            </a:extLst>
          </p:cNvPr>
          <p:cNvPicPr>
            <a:picLocks noChangeAspect="1"/>
          </p:cNvPicPr>
          <p:nvPr/>
        </p:nvPicPr>
        <p:blipFill rotWithShape="1">
          <a:blip r:embed="rId4">
            <a:extLst>
              <a:ext uri="{28A0092B-C50C-407E-A947-70E740481C1C}">
                <a14:useLocalDpi xmlns:a14="http://schemas.microsoft.com/office/drawing/2010/main" val="0"/>
              </a:ext>
            </a:extLst>
          </a:blip>
          <a:srcRect b="760"/>
          <a:stretch/>
        </p:blipFill>
        <p:spPr>
          <a:xfrm>
            <a:off x="3197826" y="2588662"/>
            <a:ext cx="2871023" cy="1746410"/>
          </a:xfrm>
          <a:prstGeom prst="rect">
            <a:avLst/>
          </a:prstGeom>
        </p:spPr>
      </p:pic>
      <p:pic>
        <p:nvPicPr>
          <p:cNvPr id="7" name="Picture 6">
            <a:extLst>
              <a:ext uri="{FF2B5EF4-FFF2-40B4-BE49-F238E27FC236}">
                <a16:creationId xmlns:a16="http://schemas.microsoft.com/office/drawing/2014/main" id="{3A388134-0F8C-4729-A26A-D8A570199AE1}"/>
              </a:ext>
            </a:extLst>
          </p:cNvPr>
          <p:cNvPicPr>
            <a:picLocks noChangeAspect="1"/>
          </p:cNvPicPr>
          <p:nvPr/>
        </p:nvPicPr>
        <p:blipFill rotWithShape="1">
          <a:blip r:embed="rId5">
            <a:extLst>
              <a:ext uri="{28A0092B-C50C-407E-A947-70E740481C1C}">
                <a14:useLocalDpi xmlns:a14="http://schemas.microsoft.com/office/drawing/2010/main" val="0"/>
              </a:ext>
            </a:extLst>
          </a:blip>
          <a:srcRect/>
          <a:stretch/>
        </p:blipFill>
        <p:spPr>
          <a:xfrm>
            <a:off x="6303015" y="2586699"/>
            <a:ext cx="2844116" cy="1745937"/>
          </a:xfrm>
          <a:prstGeom prst="rect">
            <a:avLst/>
          </a:prstGeom>
        </p:spPr>
      </p:pic>
      <p:sp>
        <p:nvSpPr>
          <p:cNvPr id="9" name="Rectangle 8">
            <a:extLst>
              <a:ext uri="{FF2B5EF4-FFF2-40B4-BE49-F238E27FC236}">
                <a16:creationId xmlns:a16="http://schemas.microsoft.com/office/drawing/2014/main" id="{79E2203F-E89C-466E-86C7-7244C7FA3010}"/>
              </a:ext>
            </a:extLst>
          </p:cNvPr>
          <p:cNvSpPr/>
          <p:nvPr/>
        </p:nvSpPr>
        <p:spPr bwMode="auto">
          <a:xfrm>
            <a:off x="7066179" y="3886517"/>
            <a:ext cx="882020" cy="115772"/>
          </a:xfrm>
          <a:prstGeom prst="rect">
            <a:avLst/>
          </a:prstGeom>
          <a:noFill/>
          <a:ln>
            <a:solidFill>
              <a:srgbClr val="FF0000"/>
            </a:solidFill>
            <a:headEnd type="none" w="med" len="med"/>
            <a:tailEnd type="none" w="med" len="med"/>
          </a:ln>
        </p:spPr>
        <p:style>
          <a:lnRef idx="2">
            <a:schemeClr val="dk1"/>
          </a:lnRef>
          <a:fillRef idx="1">
            <a:schemeClr val="lt1"/>
          </a:fillRef>
          <a:effectRef idx="0">
            <a:schemeClr val="dk1"/>
          </a:effectRef>
          <a:fontRef idx="minor">
            <a:schemeClr val="dk1"/>
          </a:fontRef>
        </p:style>
        <p:txBody>
          <a:bodyPr vert="horz" wrap="square" lIns="68580" tIns="34290" rIns="68580" bIns="34290" numCol="1" rtlCol="0" anchor="t" anchorCtr="0" compatLnSpc="1">
            <a:prstTxWarp prst="textNoShape">
              <a:avLst/>
            </a:prstTxWarp>
          </a:bodyPr>
          <a:lstStyle/>
          <a:p>
            <a:pPr defTabSz="342900" fontAlgn="base" hangingPunct="0">
              <a:lnSpc>
                <a:spcPct val="93000"/>
              </a:lnSpc>
              <a:spcBef>
                <a:spcPct val="0"/>
              </a:spcBef>
              <a:spcAft>
                <a:spcPct val="0"/>
              </a:spcAft>
              <a:buClr>
                <a:srgbClr val="000000"/>
              </a:buClr>
              <a:buSzPct val="100000"/>
            </a:pPr>
            <a:endParaRPr lang="en-US" sz="1350">
              <a:solidFill>
                <a:schemeClr val="bg1"/>
              </a:solidFill>
              <a:latin typeface="Arial" charset="0"/>
              <a:ea typeface="SimSun" charset="-122"/>
            </a:endParaRPr>
          </a:p>
        </p:txBody>
      </p:sp>
      <p:sp>
        <p:nvSpPr>
          <p:cNvPr id="10" name="Rectangle 9">
            <a:extLst>
              <a:ext uri="{FF2B5EF4-FFF2-40B4-BE49-F238E27FC236}">
                <a16:creationId xmlns:a16="http://schemas.microsoft.com/office/drawing/2014/main" id="{0F67EA22-C8BB-4EB2-AB0E-923696FD27A1}"/>
              </a:ext>
            </a:extLst>
          </p:cNvPr>
          <p:cNvSpPr/>
          <p:nvPr/>
        </p:nvSpPr>
        <p:spPr bwMode="auto">
          <a:xfrm>
            <a:off x="3966956" y="3124212"/>
            <a:ext cx="249608" cy="115772"/>
          </a:xfrm>
          <a:prstGeom prst="rect">
            <a:avLst/>
          </a:prstGeom>
          <a:noFill/>
          <a:ln>
            <a:solidFill>
              <a:srgbClr val="FF0000"/>
            </a:solidFill>
            <a:headEnd type="none" w="med" len="med"/>
            <a:tailEnd type="none" w="med" len="med"/>
          </a:ln>
        </p:spPr>
        <p:style>
          <a:lnRef idx="2">
            <a:schemeClr val="dk1"/>
          </a:lnRef>
          <a:fillRef idx="1">
            <a:schemeClr val="lt1"/>
          </a:fillRef>
          <a:effectRef idx="0">
            <a:schemeClr val="dk1"/>
          </a:effectRef>
          <a:fontRef idx="minor">
            <a:schemeClr val="dk1"/>
          </a:fontRef>
        </p:style>
        <p:txBody>
          <a:bodyPr vert="horz" wrap="square" lIns="68580" tIns="34290" rIns="68580" bIns="34290" numCol="1" rtlCol="0" anchor="t" anchorCtr="0" compatLnSpc="1">
            <a:prstTxWarp prst="textNoShape">
              <a:avLst/>
            </a:prstTxWarp>
          </a:bodyPr>
          <a:lstStyle/>
          <a:p>
            <a:pPr defTabSz="342900" fontAlgn="base" hangingPunct="0">
              <a:lnSpc>
                <a:spcPct val="93000"/>
              </a:lnSpc>
              <a:spcBef>
                <a:spcPct val="0"/>
              </a:spcBef>
              <a:spcAft>
                <a:spcPct val="0"/>
              </a:spcAft>
              <a:buClr>
                <a:srgbClr val="000000"/>
              </a:buClr>
              <a:buSzPct val="100000"/>
            </a:pPr>
            <a:endParaRPr lang="en-US" sz="1350">
              <a:solidFill>
                <a:schemeClr val="bg1"/>
              </a:solidFill>
              <a:latin typeface="Arial" charset="0"/>
              <a:ea typeface="SimSun" charset="-122"/>
            </a:endParaRPr>
          </a:p>
        </p:txBody>
      </p:sp>
    </p:spTree>
    <p:extLst>
      <p:ext uri="{BB962C8B-B14F-4D97-AF65-F5344CB8AC3E}">
        <p14:creationId xmlns:p14="http://schemas.microsoft.com/office/powerpoint/2010/main" val="171803259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a:extLst>
              <a:ext uri="{FF2B5EF4-FFF2-40B4-BE49-F238E27FC236}">
                <a16:creationId xmlns:a16="http://schemas.microsoft.com/office/drawing/2014/main" id="{0164D2AC-AE9A-7548-8E40-E00756F5BB61}"/>
              </a:ext>
            </a:extLst>
          </p:cNvPr>
          <p:cNvSpPr>
            <a:spLocks noGrp="1" noChangeArrowheads="1"/>
          </p:cNvSpPr>
          <p:nvPr>
            <p:ph type="title"/>
          </p:nvPr>
        </p:nvSpPr>
        <p:spPr>
          <a:xfrm>
            <a:off x="666915" y="338428"/>
            <a:ext cx="6172200" cy="857250"/>
          </a:xfrm>
        </p:spPr>
        <p:txBody>
          <a:bodyPr/>
          <a:lstStyle/>
          <a:p>
            <a:pPr eaLnBrk="1" hangingPunct="1"/>
            <a:r>
              <a:rPr lang="en-GB" altLang="en-US" dirty="0">
                <a:ea typeface="ＭＳ Ｐゴシック" panose="020B0600070205080204" pitchFamily="34" charset="-128"/>
              </a:rPr>
              <a:t>Python</a:t>
            </a:r>
          </a:p>
        </p:txBody>
      </p:sp>
      <p:sp>
        <p:nvSpPr>
          <p:cNvPr id="5" name="Content Placeholder 2">
            <a:extLst>
              <a:ext uri="{FF2B5EF4-FFF2-40B4-BE49-F238E27FC236}">
                <a16:creationId xmlns:a16="http://schemas.microsoft.com/office/drawing/2014/main" id="{CE02445A-B908-7A4A-85FF-4229BEB1639F}"/>
              </a:ext>
            </a:extLst>
          </p:cNvPr>
          <p:cNvSpPr txBox="1">
            <a:spLocks/>
          </p:cNvSpPr>
          <p:nvPr/>
        </p:nvSpPr>
        <p:spPr>
          <a:xfrm>
            <a:off x="628650" y="1369219"/>
            <a:ext cx="7886700" cy="3263504"/>
          </a:xfrm>
          <a:prstGeom prst="rect">
            <a:avLst/>
          </a:prstGeom>
        </p:spPr>
        <p:txBody>
          <a:bodyPr vert="horz" lIns="91440" tIns="45720" rIns="91440" bIns="45720" rtlCol="0">
            <a:normAutofit fontScale="92500"/>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r>
              <a:rPr lang="en-US" dirty="0"/>
              <a:t>Python has become the lingua franca for many data science applications. </a:t>
            </a:r>
          </a:p>
          <a:p>
            <a:r>
              <a:rPr lang="en-US" dirty="0"/>
              <a:t>It combines the power of general-purpose programming languages with the ease of use of domain-specific scripting languages like MATLAB or R. </a:t>
            </a:r>
          </a:p>
          <a:p>
            <a:r>
              <a:rPr lang="en-US" dirty="0"/>
              <a:t>Python has libraries for data loading, visualization, statistics, natural language processing, image processing, and more. </a:t>
            </a:r>
          </a:p>
          <a:p>
            <a:r>
              <a:rPr lang="en-US" dirty="0"/>
              <a:t>This vast toolbox provides data scientists with a large array of general- and special-purpose functionality. </a:t>
            </a:r>
          </a:p>
          <a:p>
            <a:r>
              <a:rPr lang="en-US" dirty="0"/>
              <a:t>The ability to interact directly with the code, using a terminal or other tools like the Jupyter Notebook.</a:t>
            </a:r>
          </a:p>
        </p:txBody>
      </p:sp>
    </p:spTree>
    <p:extLst>
      <p:ext uri="{BB962C8B-B14F-4D97-AF65-F5344CB8AC3E}">
        <p14:creationId xmlns:p14="http://schemas.microsoft.com/office/powerpoint/2010/main" val="361311182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632A07-6AF4-4D46-9167-565D871BAB2D}"/>
              </a:ext>
            </a:extLst>
          </p:cNvPr>
          <p:cNvSpPr>
            <a:spLocks noGrp="1"/>
          </p:cNvSpPr>
          <p:nvPr>
            <p:ph type="title"/>
          </p:nvPr>
        </p:nvSpPr>
        <p:spPr/>
        <p:txBody>
          <a:bodyPr/>
          <a:lstStyle/>
          <a:p>
            <a:r>
              <a:rPr lang="en-US" sz="2400" dirty="0"/>
              <a:t>Testing Your Installation</a:t>
            </a:r>
          </a:p>
        </p:txBody>
      </p:sp>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6F8184FD-4FBE-41D2-AE6E-DCB9D3A81A4E}"/>
                  </a:ext>
                </a:extLst>
              </p:cNvPr>
              <p:cNvSpPr>
                <a:spLocks noGrp="1"/>
              </p:cNvSpPr>
              <p:nvPr>
                <p:ph idx="1"/>
              </p:nvPr>
            </p:nvSpPr>
            <p:spPr>
              <a:xfrm>
                <a:off x="457200" y="1341484"/>
                <a:ext cx="3915562" cy="3389709"/>
              </a:xfrm>
            </p:spPr>
            <p:txBody>
              <a:bodyPr/>
              <a:lstStyle/>
              <a:p>
                <a:r>
                  <a:rPr lang="en-US" sz="1800" dirty="0"/>
                  <a:t>Open a CMD windows (or Terminal if you are using Linux/MAC OS)</a:t>
                </a:r>
              </a:p>
              <a:p>
                <a:r>
                  <a:rPr lang="en-US" sz="1800" dirty="0"/>
                  <a:t>Execute “</a:t>
                </a:r>
                <a14:m>
                  <m:oMath xmlns:m="http://schemas.openxmlformats.org/officeDocument/2006/math">
                    <m:r>
                      <a:rPr lang="en-US" sz="1800" i="1" dirty="0">
                        <a:latin typeface="Cambria Math" panose="02040503050406030204" pitchFamily="18" charset="0"/>
                      </a:rPr>
                      <m:t>𝑝𝑦𝑡h𝑜𝑛</m:t>
                    </m:r>
                  </m:oMath>
                </a14:m>
                <a:r>
                  <a:rPr lang="en-US" sz="1800" dirty="0"/>
                  <a:t>”</a:t>
                </a:r>
              </a:p>
              <a:p>
                <a:r>
                  <a:rPr lang="en-US" sz="1800" dirty="0"/>
                  <a:t>Your installation is successful if the console enters Python shell</a:t>
                </a:r>
              </a:p>
              <a:p>
                <a:r>
                  <a:rPr lang="en-US" sz="1800" dirty="0"/>
                  <a:t>You can then begin type Python code in the opened shell</a:t>
                </a:r>
                <a:endParaRPr lang="en-US" sz="1500" dirty="0"/>
              </a:p>
              <a:p>
                <a:r>
                  <a:rPr lang="en-US" sz="1800" dirty="0"/>
                  <a:t>Run </a:t>
                </a:r>
                <a14:m>
                  <m:oMath xmlns:m="http://schemas.openxmlformats.org/officeDocument/2006/math">
                    <m:r>
                      <a:rPr lang="en-US" sz="1800" i="1">
                        <a:latin typeface="Cambria Math" panose="02040503050406030204" pitchFamily="18" charset="0"/>
                      </a:rPr>
                      <m:t>𝑒𝑥𝑖𝑡</m:t>
                    </m:r>
                    <m:r>
                      <a:rPr lang="en-US" sz="1800" i="1">
                        <a:latin typeface="Cambria Math" panose="02040503050406030204" pitchFamily="18" charset="0"/>
                      </a:rPr>
                      <m:t>()</m:t>
                    </m:r>
                  </m:oMath>
                </a14:m>
                <a:r>
                  <a:rPr lang="en-US" sz="1800" dirty="0"/>
                  <a:t> to stop Python</a:t>
                </a:r>
              </a:p>
            </p:txBody>
          </p:sp>
        </mc:Choice>
        <mc:Fallback xmlns="">
          <p:sp>
            <p:nvSpPr>
              <p:cNvPr id="3" name="Content Placeholder 2">
                <a:extLst>
                  <a:ext uri="{FF2B5EF4-FFF2-40B4-BE49-F238E27FC236}">
                    <a16:creationId xmlns:a16="http://schemas.microsoft.com/office/drawing/2014/main" id="{6F8184FD-4FBE-41D2-AE6E-DCB9D3A81A4E}"/>
                  </a:ext>
                </a:extLst>
              </p:cNvPr>
              <p:cNvSpPr>
                <a:spLocks noGrp="1" noRot="1" noChangeAspect="1" noMove="1" noResize="1" noEditPoints="1" noAdjustHandles="1" noChangeArrowheads="1" noChangeShapeType="1" noTextEdit="1"/>
              </p:cNvSpPr>
              <p:nvPr>
                <p:ph idx="1"/>
              </p:nvPr>
            </p:nvSpPr>
            <p:spPr>
              <a:xfrm>
                <a:off x="457200" y="1341484"/>
                <a:ext cx="3915562" cy="3389709"/>
              </a:xfrm>
              <a:blipFill>
                <a:blip r:embed="rId2"/>
                <a:stretch>
                  <a:fillRect l="-971" t="-1493"/>
                </a:stretch>
              </a:blipFill>
            </p:spPr>
            <p:txBody>
              <a:bodyPr/>
              <a:lstStyle/>
              <a:p>
                <a:r>
                  <a:rPr lang="en-US">
                    <a:noFill/>
                  </a:rPr>
                  <a:t> </a:t>
                </a:r>
              </a:p>
            </p:txBody>
          </p:sp>
        </mc:Fallback>
      </mc:AlternateContent>
      <p:pic>
        <p:nvPicPr>
          <p:cNvPr id="5" name="Picture 4">
            <a:extLst>
              <a:ext uri="{FF2B5EF4-FFF2-40B4-BE49-F238E27FC236}">
                <a16:creationId xmlns:a16="http://schemas.microsoft.com/office/drawing/2014/main" id="{101AB661-AB4E-44C9-A6C3-F27B894BE853}"/>
              </a:ext>
            </a:extLst>
          </p:cNvPr>
          <p:cNvPicPr>
            <a:picLocks noChangeAspect="1"/>
          </p:cNvPicPr>
          <p:nvPr/>
        </p:nvPicPr>
        <p:blipFill>
          <a:blip r:embed="rId3"/>
          <a:stretch>
            <a:fillRect/>
          </a:stretch>
        </p:blipFill>
        <p:spPr>
          <a:xfrm>
            <a:off x="4771240" y="768990"/>
            <a:ext cx="3915560" cy="3368437"/>
          </a:xfrm>
          <a:prstGeom prst="rect">
            <a:avLst/>
          </a:prstGeom>
        </p:spPr>
      </p:pic>
    </p:spTree>
    <p:extLst>
      <p:ext uri="{BB962C8B-B14F-4D97-AF65-F5344CB8AC3E}">
        <p14:creationId xmlns:p14="http://schemas.microsoft.com/office/powerpoint/2010/main" val="1121350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C05854-5F0B-406D-A9BB-38BA7D6652CF}"/>
              </a:ext>
            </a:extLst>
          </p:cNvPr>
          <p:cNvSpPr>
            <a:spLocks noGrp="1"/>
          </p:cNvSpPr>
          <p:nvPr>
            <p:ph type="title"/>
          </p:nvPr>
        </p:nvSpPr>
        <p:spPr/>
        <p:txBody>
          <a:bodyPr/>
          <a:lstStyle/>
          <a:p>
            <a:r>
              <a:rPr lang="en-US" dirty="0"/>
              <a:t>Python Packages</a:t>
            </a:r>
          </a:p>
        </p:txBody>
      </p:sp>
      <p:sp>
        <p:nvSpPr>
          <p:cNvPr id="3" name="Content Placeholder 2">
            <a:extLst>
              <a:ext uri="{FF2B5EF4-FFF2-40B4-BE49-F238E27FC236}">
                <a16:creationId xmlns:a16="http://schemas.microsoft.com/office/drawing/2014/main" id="{B96F0F55-7E69-48C4-92CA-8A1F6979FE4B}"/>
              </a:ext>
            </a:extLst>
          </p:cNvPr>
          <p:cNvSpPr>
            <a:spLocks noGrp="1"/>
          </p:cNvSpPr>
          <p:nvPr>
            <p:ph idx="1"/>
          </p:nvPr>
        </p:nvSpPr>
        <p:spPr/>
        <p:txBody>
          <a:bodyPr/>
          <a:lstStyle/>
          <a:p>
            <a:r>
              <a:rPr lang="en-US" dirty="0"/>
              <a:t>Base Python comes with a limited set of functionalities</a:t>
            </a:r>
          </a:p>
          <a:p>
            <a:r>
              <a:rPr lang="en-US" dirty="0"/>
              <a:t>For data analytical tasks, we will need to install additional libraries or packages</a:t>
            </a:r>
          </a:p>
          <a:p>
            <a:pPr marL="0" indent="0">
              <a:buNone/>
            </a:pPr>
            <a:endParaRPr lang="en-US" dirty="0"/>
          </a:p>
        </p:txBody>
      </p:sp>
    </p:spTree>
    <p:extLst>
      <p:ext uri="{BB962C8B-B14F-4D97-AF65-F5344CB8AC3E}">
        <p14:creationId xmlns:p14="http://schemas.microsoft.com/office/powerpoint/2010/main" val="187103072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BBBDBF-166C-4C69-8F51-80D01215A719}"/>
              </a:ext>
            </a:extLst>
          </p:cNvPr>
          <p:cNvSpPr>
            <a:spLocks noGrp="1"/>
          </p:cNvSpPr>
          <p:nvPr>
            <p:ph type="title"/>
          </p:nvPr>
        </p:nvSpPr>
        <p:spPr>
          <a:xfrm>
            <a:off x="441119" y="325279"/>
            <a:ext cx="8223250" cy="688180"/>
          </a:xfrm>
        </p:spPr>
        <p:txBody>
          <a:bodyPr/>
          <a:lstStyle/>
          <a:p>
            <a:r>
              <a:rPr lang="en-US" sz="2100" dirty="0"/>
              <a:t>Package Installation</a:t>
            </a:r>
          </a:p>
        </p:txBody>
      </p:sp>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474E1CA1-418B-450A-BF9E-30080A5A9DA4}"/>
                  </a:ext>
                </a:extLst>
              </p:cNvPr>
              <p:cNvSpPr>
                <a:spLocks noGrp="1"/>
              </p:cNvSpPr>
              <p:nvPr>
                <p:ph idx="1"/>
              </p:nvPr>
            </p:nvSpPr>
            <p:spPr>
              <a:xfrm>
                <a:off x="479631" y="1013459"/>
                <a:ext cx="4337109" cy="3389709"/>
              </a:xfrm>
            </p:spPr>
            <p:txBody>
              <a:bodyPr/>
              <a:lstStyle/>
              <a:p>
                <a:r>
                  <a:rPr lang="en-US" sz="1800" dirty="0"/>
                  <a:t>Open a CMD/terminal window</a:t>
                </a:r>
              </a:p>
              <a:p>
                <a:pPr marL="342900" lvl="1" indent="0">
                  <a:buNone/>
                </a:pPr>
                <a14:m>
                  <m:oMathPara xmlns:m="http://schemas.openxmlformats.org/officeDocument/2006/math">
                    <m:oMathParaPr>
                      <m:jc m:val="centerGroup"/>
                    </m:oMathParaPr>
                    <m:oMath xmlns:m="http://schemas.openxmlformats.org/officeDocument/2006/math">
                      <m:r>
                        <a:rPr lang="en-US" sz="1500" i="1">
                          <a:latin typeface="Cambria Math" panose="02040503050406030204" pitchFamily="18" charset="0"/>
                        </a:rPr>
                        <m:t>𝑝𝑖𝑝</m:t>
                      </m:r>
                      <m:r>
                        <a:rPr lang="en-US" sz="1500" i="1">
                          <a:latin typeface="Cambria Math" panose="02040503050406030204" pitchFamily="18" charset="0"/>
                        </a:rPr>
                        <m:t> </m:t>
                      </m:r>
                      <m:r>
                        <a:rPr lang="en-US" sz="1500" i="1">
                          <a:latin typeface="Cambria Math" panose="02040503050406030204" pitchFamily="18" charset="0"/>
                        </a:rPr>
                        <m:t>𝑖𝑛𝑠𝑡𝑎𝑙𝑙</m:t>
                      </m:r>
                      <m:r>
                        <a:rPr lang="en-US" sz="1500" i="1">
                          <a:latin typeface="Cambria Math" panose="02040503050406030204" pitchFamily="18" charset="0"/>
                        </a:rPr>
                        <m:t>&lt;</m:t>
                      </m:r>
                      <m:r>
                        <a:rPr lang="en-US" sz="1500" i="1">
                          <a:latin typeface="Cambria Math" panose="02040503050406030204" pitchFamily="18" charset="0"/>
                        </a:rPr>
                        <m:t>𝑝𝑎𝑐𝑘𝑎𝑔𝑒</m:t>
                      </m:r>
                      <m:r>
                        <a:rPr lang="en-US" sz="1500" i="1">
                          <a:latin typeface="Cambria Math" panose="02040503050406030204" pitchFamily="18" charset="0"/>
                        </a:rPr>
                        <m:t> </m:t>
                      </m:r>
                      <m:r>
                        <a:rPr lang="en-US" sz="1500" i="1">
                          <a:latin typeface="Cambria Math" panose="02040503050406030204" pitchFamily="18" charset="0"/>
                        </a:rPr>
                        <m:t>𝑛𝑎𝑚𝑒</m:t>
                      </m:r>
                      <m:r>
                        <a:rPr lang="en-US" sz="1500" i="1">
                          <a:latin typeface="Cambria Math" panose="02040503050406030204" pitchFamily="18" charset="0"/>
                        </a:rPr>
                        <m:t>&gt;</m:t>
                      </m:r>
                    </m:oMath>
                  </m:oMathPara>
                </a14:m>
                <a:endParaRPr lang="en-US" sz="1500" dirty="0"/>
              </a:p>
              <a:p>
                <a:r>
                  <a:rPr lang="en-US" sz="1800" dirty="0"/>
                  <a:t>Or if you are using Linux/MAC OS</a:t>
                </a:r>
              </a:p>
              <a:p>
                <a:pPr marL="342900" lvl="1" indent="0">
                  <a:buNone/>
                </a:pPr>
                <a14:m>
                  <m:oMathPara xmlns:m="http://schemas.openxmlformats.org/officeDocument/2006/math">
                    <m:oMathParaPr>
                      <m:jc m:val="centerGroup"/>
                    </m:oMathParaPr>
                    <m:oMath xmlns:m="http://schemas.openxmlformats.org/officeDocument/2006/math">
                      <m:r>
                        <a:rPr lang="en-US" sz="1500" i="1">
                          <a:latin typeface="Cambria Math" panose="02040503050406030204" pitchFamily="18" charset="0"/>
                        </a:rPr>
                        <m:t>𝑠𝑢𝑑𝑜</m:t>
                      </m:r>
                      <m:r>
                        <a:rPr lang="en-US" sz="1500" i="1">
                          <a:latin typeface="Cambria Math" panose="02040503050406030204" pitchFamily="18" charset="0"/>
                        </a:rPr>
                        <m:t> </m:t>
                      </m:r>
                      <m:r>
                        <a:rPr lang="en-US" sz="1500" i="1">
                          <a:latin typeface="Cambria Math" panose="02040503050406030204" pitchFamily="18" charset="0"/>
                        </a:rPr>
                        <m:t>𝑝𝑖𝑝</m:t>
                      </m:r>
                      <m:r>
                        <a:rPr lang="en-US" sz="1500" i="1">
                          <a:latin typeface="Cambria Math" panose="02040503050406030204" pitchFamily="18" charset="0"/>
                        </a:rPr>
                        <m:t> </m:t>
                      </m:r>
                      <m:r>
                        <a:rPr lang="en-US" sz="1500" i="1">
                          <a:latin typeface="Cambria Math" panose="02040503050406030204" pitchFamily="18" charset="0"/>
                        </a:rPr>
                        <m:t>𝑖𝑛𝑠𝑡𝑎𝑙𝑙</m:t>
                      </m:r>
                      <m:r>
                        <a:rPr lang="en-US" sz="1500" i="1">
                          <a:latin typeface="Cambria Math" panose="02040503050406030204" pitchFamily="18" charset="0"/>
                        </a:rPr>
                        <m:t>&lt;</m:t>
                      </m:r>
                      <m:r>
                        <a:rPr lang="en-US" sz="1500" i="1">
                          <a:latin typeface="Cambria Math" panose="02040503050406030204" pitchFamily="18" charset="0"/>
                        </a:rPr>
                        <m:t>𝑝𝑎𝑐𝑘𝑎𝑔𝑒</m:t>
                      </m:r>
                      <m:r>
                        <a:rPr lang="en-US" sz="1500" i="1">
                          <a:latin typeface="Cambria Math" panose="02040503050406030204" pitchFamily="18" charset="0"/>
                        </a:rPr>
                        <m:t> </m:t>
                      </m:r>
                      <m:r>
                        <a:rPr lang="en-US" sz="1500" i="1">
                          <a:latin typeface="Cambria Math" panose="02040503050406030204" pitchFamily="18" charset="0"/>
                        </a:rPr>
                        <m:t>𝑛𝑎𝑚𝑒</m:t>
                      </m:r>
                      <m:r>
                        <a:rPr lang="en-US" sz="1500" i="1">
                          <a:latin typeface="Cambria Math" panose="02040503050406030204" pitchFamily="18" charset="0"/>
                        </a:rPr>
                        <m:t>&gt;</m:t>
                      </m:r>
                    </m:oMath>
                  </m:oMathPara>
                </a14:m>
                <a:endParaRPr lang="en-US" sz="1500" dirty="0"/>
              </a:p>
              <a:p>
                <a:pPr marL="342900" lvl="1" indent="0">
                  <a:buNone/>
                </a:pPr>
                <a:r>
                  <a:rPr lang="en-US" sz="1500" dirty="0"/>
                  <a:t>(you will need to enter your password)</a:t>
                </a:r>
              </a:p>
              <a:p>
                <a:r>
                  <a:rPr lang="en-US" sz="1800" dirty="0"/>
                  <a:t>Package name list (case sensitive)</a:t>
                </a:r>
              </a:p>
              <a:p>
                <a:pPr lvl="1"/>
                <a14:m>
                  <m:oMath xmlns:m="http://schemas.openxmlformats.org/officeDocument/2006/math">
                    <m:r>
                      <a:rPr lang="en-US" sz="1500" i="1" dirty="0">
                        <a:latin typeface="Cambria Math" panose="02040503050406030204" pitchFamily="18" charset="0"/>
                      </a:rPr>
                      <m:t>𝑠</m:t>
                    </m:r>
                    <m:r>
                      <a:rPr lang="en-US" sz="1500" i="1" dirty="0" err="1">
                        <a:latin typeface="Cambria Math" panose="02040503050406030204" pitchFamily="18" charset="0"/>
                      </a:rPr>
                      <m:t>𝑘𝑙𝑒𝑎𝑟𝑛</m:t>
                    </m:r>
                  </m:oMath>
                </a14:m>
                <a:endParaRPr lang="en-US" sz="1500" dirty="0"/>
              </a:p>
              <a:p>
                <a:pPr lvl="1"/>
                <a14:m>
                  <m:oMath xmlns:m="http://schemas.openxmlformats.org/officeDocument/2006/math">
                    <m:r>
                      <a:rPr lang="en-US" sz="1500" i="1">
                        <a:latin typeface="Cambria Math" panose="02040503050406030204" pitchFamily="18" charset="0"/>
                      </a:rPr>
                      <m:t>𝑛𝑢𝑚𝑝𝑦</m:t>
                    </m:r>
                  </m:oMath>
                </a14:m>
                <a:endParaRPr lang="en-US" sz="1500" dirty="0"/>
              </a:p>
              <a:p>
                <a:pPr lvl="1"/>
                <a14:m>
                  <m:oMath xmlns:m="http://schemas.openxmlformats.org/officeDocument/2006/math">
                    <m:r>
                      <a:rPr lang="en-US" sz="1500" i="1">
                        <a:latin typeface="Cambria Math" panose="02040503050406030204" pitchFamily="18" charset="0"/>
                      </a:rPr>
                      <m:t>𝑠𝑐𝑖𝑝𝑦</m:t>
                    </m:r>
                  </m:oMath>
                </a14:m>
                <a:endParaRPr lang="en-US" sz="1500" dirty="0"/>
              </a:p>
              <a:p>
                <a:pPr lvl="1"/>
                <a14:m>
                  <m:oMath xmlns:m="http://schemas.openxmlformats.org/officeDocument/2006/math">
                    <m:r>
                      <a:rPr lang="en-US" sz="1500" i="1">
                        <a:latin typeface="Cambria Math" panose="02040503050406030204" pitchFamily="18" charset="0"/>
                      </a:rPr>
                      <m:t>𝑝𝑎𝑛𝑑𝑎𝑠</m:t>
                    </m:r>
                  </m:oMath>
                </a14:m>
                <a:endParaRPr lang="en-US" sz="1500" dirty="0"/>
              </a:p>
              <a:p>
                <a:pPr lvl="1"/>
                <a14:m>
                  <m:oMath xmlns:m="http://schemas.openxmlformats.org/officeDocument/2006/math">
                    <m:r>
                      <a:rPr lang="en-US" sz="1500" i="1">
                        <a:latin typeface="Cambria Math" panose="02040503050406030204" pitchFamily="18" charset="0"/>
                      </a:rPr>
                      <m:t>𝑚𝑎𝑡𝑝𝑙𝑜𝑡𝑙𝑖𝑏</m:t>
                    </m:r>
                  </m:oMath>
                </a14:m>
                <a:endParaRPr lang="en-US" sz="1500" dirty="0"/>
              </a:p>
            </p:txBody>
          </p:sp>
        </mc:Choice>
        <mc:Fallback xmlns="">
          <p:sp>
            <p:nvSpPr>
              <p:cNvPr id="3" name="Content Placeholder 2">
                <a:extLst>
                  <a:ext uri="{FF2B5EF4-FFF2-40B4-BE49-F238E27FC236}">
                    <a16:creationId xmlns:a16="http://schemas.microsoft.com/office/drawing/2014/main" id="{474E1CA1-418B-450A-BF9E-30080A5A9DA4}"/>
                  </a:ext>
                </a:extLst>
              </p:cNvPr>
              <p:cNvSpPr>
                <a:spLocks noGrp="1" noRot="1" noChangeAspect="1" noMove="1" noResize="1" noEditPoints="1" noAdjustHandles="1" noChangeArrowheads="1" noChangeShapeType="1" noTextEdit="1"/>
              </p:cNvSpPr>
              <p:nvPr>
                <p:ph idx="1"/>
              </p:nvPr>
            </p:nvSpPr>
            <p:spPr>
              <a:xfrm>
                <a:off x="479631" y="1013459"/>
                <a:ext cx="4337109" cy="3389709"/>
              </a:xfrm>
              <a:blipFill>
                <a:blip r:embed="rId2"/>
                <a:stretch>
                  <a:fillRect l="-875" t="-1493"/>
                </a:stretch>
              </a:blipFill>
            </p:spPr>
            <p:txBody>
              <a:bodyPr/>
              <a:lstStyle/>
              <a:p>
                <a:r>
                  <a:rPr lang="en-US">
                    <a:noFill/>
                  </a:rPr>
                  <a:t> </a:t>
                </a:r>
              </a:p>
            </p:txBody>
          </p:sp>
        </mc:Fallback>
      </mc:AlternateContent>
      <p:pic>
        <p:nvPicPr>
          <p:cNvPr id="5" name="Picture 4">
            <a:extLst>
              <a:ext uri="{FF2B5EF4-FFF2-40B4-BE49-F238E27FC236}">
                <a16:creationId xmlns:a16="http://schemas.microsoft.com/office/drawing/2014/main" id="{4D77C413-7FEC-4714-BD62-1CB576AA85C0}"/>
              </a:ext>
            </a:extLst>
          </p:cNvPr>
          <p:cNvPicPr>
            <a:picLocks noChangeAspect="1"/>
          </p:cNvPicPr>
          <p:nvPr/>
        </p:nvPicPr>
        <p:blipFill>
          <a:blip r:embed="rId3"/>
          <a:stretch>
            <a:fillRect/>
          </a:stretch>
        </p:blipFill>
        <p:spPr>
          <a:xfrm>
            <a:off x="4839170" y="631796"/>
            <a:ext cx="3907631" cy="3657600"/>
          </a:xfrm>
          <a:prstGeom prst="rect">
            <a:avLst/>
          </a:prstGeom>
        </p:spPr>
      </p:pic>
    </p:spTree>
    <p:extLst>
      <p:ext uri="{BB962C8B-B14F-4D97-AF65-F5344CB8AC3E}">
        <p14:creationId xmlns:p14="http://schemas.microsoft.com/office/powerpoint/2010/main" val="136818853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400" dirty="0"/>
              <a:t>Required Python Package Usages</a:t>
            </a:r>
          </a:p>
        </p:txBody>
      </p:sp>
      <p:sp>
        <p:nvSpPr>
          <p:cNvPr id="4" name="TextBox 3"/>
          <p:cNvSpPr txBox="1"/>
          <p:nvPr/>
        </p:nvSpPr>
        <p:spPr>
          <a:xfrm>
            <a:off x="3890622" y="3092870"/>
            <a:ext cx="1975403" cy="507831"/>
          </a:xfrm>
          <a:prstGeom prst="rect">
            <a:avLst/>
          </a:prstGeom>
          <a:ln w="38100"/>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en-US" sz="1350" b="1" dirty="0" err="1">
                <a:solidFill>
                  <a:schemeClr val="tx1"/>
                </a:solidFill>
                <a:latin typeface="Palatino Linotype" panose="02040502050505030304" pitchFamily="18" charset="0"/>
              </a:rPr>
              <a:t>NumPy</a:t>
            </a:r>
            <a:r>
              <a:rPr lang="en-US" sz="1350" dirty="0">
                <a:solidFill>
                  <a:schemeClr val="tx1"/>
                </a:solidFill>
                <a:latin typeface="Palatino Linotype" panose="02040502050505030304" pitchFamily="18" charset="0"/>
              </a:rPr>
              <a:t>: </a:t>
            </a:r>
            <a:r>
              <a:rPr lang="en-US" sz="1350" dirty="0" err="1">
                <a:solidFill>
                  <a:schemeClr val="tx1"/>
                </a:solidFill>
                <a:latin typeface="Palatino Linotype" panose="02040502050505030304" pitchFamily="18" charset="0"/>
              </a:rPr>
              <a:t>vectorized</a:t>
            </a:r>
            <a:r>
              <a:rPr lang="en-US" sz="1350" dirty="0">
                <a:solidFill>
                  <a:schemeClr val="tx1"/>
                </a:solidFill>
                <a:latin typeface="Palatino Linotype" panose="02040502050505030304" pitchFamily="18" charset="0"/>
              </a:rPr>
              <a:t> mathematical functions</a:t>
            </a:r>
          </a:p>
        </p:txBody>
      </p:sp>
      <p:sp>
        <p:nvSpPr>
          <p:cNvPr id="5" name="TextBox 4"/>
          <p:cNvSpPr txBox="1"/>
          <p:nvPr/>
        </p:nvSpPr>
        <p:spPr>
          <a:xfrm>
            <a:off x="1075363" y="2190891"/>
            <a:ext cx="1975403" cy="507831"/>
          </a:xfrm>
          <a:prstGeom prst="rect">
            <a:avLst/>
          </a:prstGeom>
          <a:ln w="38100"/>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en-US" sz="1350" b="1" dirty="0">
                <a:solidFill>
                  <a:schemeClr val="tx1"/>
                </a:solidFill>
                <a:latin typeface="Palatino Linotype" panose="02040502050505030304" pitchFamily="18" charset="0"/>
              </a:rPr>
              <a:t>SciPy</a:t>
            </a:r>
            <a:r>
              <a:rPr lang="en-US" sz="1350" dirty="0">
                <a:solidFill>
                  <a:schemeClr val="tx1"/>
                </a:solidFill>
                <a:latin typeface="Palatino Linotype" panose="02040502050505030304" pitchFamily="18" charset="0"/>
              </a:rPr>
              <a:t>: scientific computation</a:t>
            </a:r>
          </a:p>
        </p:txBody>
      </p:sp>
      <p:sp>
        <p:nvSpPr>
          <p:cNvPr id="6" name="TextBox 5"/>
          <p:cNvSpPr txBox="1"/>
          <p:nvPr/>
        </p:nvSpPr>
        <p:spPr>
          <a:xfrm>
            <a:off x="6372919" y="2190892"/>
            <a:ext cx="1975403" cy="507831"/>
          </a:xfrm>
          <a:prstGeom prst="rect">
            <a:avLst/>
          </a:prstGeom>
          <a:ln w="38100"/>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en-US" sz="1350" b="1" dirty="0" err="1">
                <a:solidFill>
                  <a:schemeClr val="tx1"/>
                </a:solidFill>
                <a:latin typeface="Palatino Linotype" panose="02040502050505030304" pitchFamily="18" charset="0"/>
              </a:rPr>
              <a:t>matplotlib</a:t>
            </a:r>
            <a:r>
              <a:rPr lang="en-US" sz="1350" dirty="0">
                <a:solidFill>
                  <a:schemeClr val="tx1"/>
                </a:solidFill>
                <a:latin typeface="Palatino Linotype" panose="02040502050505030304" pitchFamily="18" charset="0"/>
              </a:rPr>
              <a:t>: graphing and visualization</a:t>
            </a:r>
          </a:p>
        </p:txBody>
      </p:sp>
      <p:sp>
        <p:nvSpPr>
          <p:cNvPr id="7" name="TextBox 6"/>
          <p:cNvSpPr txBox="1"/>
          <p:nvPr/>
        </p:nvSpPr>
        <p:spPr>
          <a:xfrm>
            <a:off x="3890622" y="2190891"/>
            <a:ext cx="1975403" cy="300082"/>
          </a:xfrm>
          <a:prstGeom prst="rect">
            <a:avLst/>
          </a:prstGeom>
          <a:ln w="38100"/>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en-US" sz="1350" b="1" dirty="0">
                <a:solidFill>
                  <a:schemeClr val="tx1"/>
                </a:solidFill>
                <a:latin typeface="Palatino Linotype" panose="02040502050505030304" pitchFamily="18" charset="0"/>
              </a:rPr>
              <a:t>Pandas</a:t>
            </a:r>
            <a:r>
              <a:rPr lang="en-US" sz="1350" dirty="0">
                <a:solidFill>
                  <a:schemeClr val="tx1"/>
                </a:solidFill>
                <a:latin typeface="Palatino Linotype" panose="02040502050505030304" pitchFamily="18" charset="0"/>
              </a:rPr>
              <a:t>: Data Analysis</a:t>
            </a:r>
          </a:p>
        </p:txBody>
      </p:sp>
      <p:sp>
        <p:nvSpPr>
          <p:cNvPr id="8" name="TextBox 7"/>
          <p:cNvSpPr txBox="1"/>
          <p:nvPr/>
        </p:nvSpPr>
        <p:spPr>
          <a:xfrm>
            <a:off x="2369935" y="1055352"/>
            <a:ext cx="2035037" cy="507831"/>
          </a:xfrm>
          <a:prstGeom prst="rect">
            <a:avLst/>
          </a:prstGeom>
          <a:ln w="38100"/>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en-US" sz="1350" b="1" dirty="0" err="1">
                <a:solidFill>
                  <a:schemeClr val="tx1"/>
                </a:solidFill>
                <a:latin typeface="Palatino Linotype" panose="02040502050505030304" pitchFamily="18" charset="0"/>
              </a:rPr>
              <a:t>Scikit</a:t>
            </a:r>
            <a:r>
              <a:rPr lang="en-US" sz="1350" b="1" dirty="0">
                <a:solidFill>
                  <a:schemeClr val="tx1"/>
                </a:solidFill>
                <a:latin typeface="Palatino Linotype" panose="02040502050505030304" pitchFamily="18" charset="0"/>
              </a:rPr>
              <a:t>-learn</a:t>
            </a:r>
            <a:r>
              <a:rPr lang="en-US" sz="1350" dirty="0">
                <a:solidFill>
                  <a:schemeClr val="tx1"/>
                </a:solidFill>
                <a:latin typeface="Palatino Linotype" panose="02040502050505030304" pitchFamily="18" charset="0"/>
              </a:rPr>
              <a:t>: machine learning</a:t>
            </a:r>
          </a:p>
        </p:txBody>
      </p:sp>
      <p:cxnSp>
        <p:nvCxnSpPr>
          <p:cNvPr id="10" name="Straight Connector 9"/>
          <p:cNvCxnSpPr>
            <a:cxnSpLocks/>
            <a:endCxn id="5" idx="2"/>
          </p:cNvCxnSpPr>
          <p:nvPr/>
        </p:nvCxnSpPr>
        <p:spPr>
          <a:xfrm flipV="1">
            <a:off x="2063065" y="2698722"/>
            <a:ext cx="0" cy="636523"/>
          </a:xfrm>
          <a:prstGeom prst="line">
            <a:avLst/>
          </a:prstGeom>
          <a:ln w="38100"/>
        </p:spPr>
        <p:style>
          <a:lnRef idx="2">
            <a:schemeClr val="dk1"/>
          </a:lnRef>
          <a:fillRef idx="1">
            <a:schemeClr val="lt1"/>
          </a:fillRef>
          <a:effectRef idx="0">
            <a:schemeClr val="dk1"/>
          </a:effectRef>
          <a:fontRef idx="minor">
            <a:schemeClr val="dk1"/>
          </a:fontRef>
        </p:style>
      </p:cxnSp>
      <p:cxnSp>
        <p:nvCxnSpPr>
          <p:cNvPr id="13" name="Straight Connector 12"/>
          <p:cNvCxnSpPr>
            <a:stCxn id="4" idx="0"/>
            <a:endCxn id="7" idx="2"/>
          </p:cNvCxnSpPr>
          <p:nvPr/>
        </p:nvCxnSpPr>
        <p:spPr>
          <a:xfrm flipV="1">
            <a:off x="4878324" y="2490973"/>
            <a:ext cx="0" cy="601897"/>
          </a:xfrm>
          <a:prstGeom prst="line">
            <a:avLst/>
          </a:prstGeom>
          <a:ln w="38100"/>
        </p:spPr>
        <p:style>
          <a:lnRef idx="2">
            <a:schemeClr val="dk1"/>
          </a:lnRef>
          <a:fillRef idx="1">
            <a:schemeClr val="lt1"/>
          </a:fillRef>
          <a:effectRef idx="0">
            <a:schemeClr val="dk1"/>
          </a:effectRef>
          <a:fontRef idx="minor">
            <a:schemeClr val="dk1"/>
          </a:fontRef>
        </p:style>
      </p:cxnSp>
      <p:cxnSp>
        <p:nvCxnSpPr>
          <p:cNvPr id="20" name="Straight Connector 19"/>
          <p:cNvCxnSpPr>
            <a:cxnSpLocks/>
            <a:endCxn id="4" idx="1"/>
          </p:cNvCxnSpPr>
          <p:nvPr/>
        </p:nvCxnSpPr>
        <p:spPr>
          <a:xfrm>
            <a:off x="2049126" y="3335244"/>
            <a:ext cx="1841496" cy="11542"/>
          </a:xfrm>
          <a:prstGeom prst="line">
            <a:avLst/>
          </a:prstGeom>
          <a:ln w="38100"/>
        </p:spPr>
        <p:style>
          <a:lnRef idx="2">
            <a:schemeClr val="dk1"/>
          </a:lnRef>
          <a:fillRef idx="1">
            <a:schemeClr val="lt1"/>
          </a:fillRef>
          <a:effectRef idx="0">
            <a:schemeClr val="dk1"/>
          </a:effectRef>
          <a:fontRef idx="minor">
            <a:schemeClr val="dk1"/>
          </a:fontRef>
        </p:style>
      </p:cxnSp>
      <p:cxnSp>
        <p:nvCxnSpPr>
          <p:cNvPr id="22" name="Straight Connector 21"/>
          <p:cNvCxnSpPr>
            <a:stCxn id="6" idx="2"/>
          </p:cNvCxnSpPr>
          <p:nvPr/>
        </p:nvCxnSpPr>
        <p:spPr>
          <a:xfrm>
            <a:off x="7360621" y="2698723"/>
            <a:ext cx="0" cy="617777"/>
          </a:xfrm>
          <a:prstGeom prst="line">
            <a:avLst/>
          </a:prstGeom>
          <a:ln w="38100"/>
        </p:spPr>
        <p:style>
          <a:lnRef idx="2">
            <a:schemeClr val="dk1"/>
          </a:lnRef>
          <a:fillRef idx="1">
            <a:schemeClr val="lt1"/>
          </a:fillRef>
          <a:effectRef idx="0">
            <a:schemeClr val="dk1"/>
          </a:effectRef>
          <a:fontRef idx="minor">
            <a:schemeClr val="dk1"/>
          </a:fontRef>
        </p:style>
      </p:cxnSp>
      <p:cxnSp>
        <p:nvCxnSpPr>
          <p:cNvPr id="24" name="Straight Connector 23"/>
          <p:cNvCxnSpPr>
            <a:cxnSpLocks/>
            <a:stCxn id="4" idx="3"/>
          </p:cNvCxnSpPr>
          <p:nvPr/>
        </p:nvCxnSpPr>
        <p:spPr>
          <a:xfrm flipV="1">
            <a:off x="5866025" y="3316500"/>
            <a:ext cx="1508767" cy="30286"/>
          </a:xfrm>
          <a:prstGeom prst="line">
            <a:avLst/>
          </a:prstGeom>
          <a:ln w="38100"/>
        </p:spPr>
        <p:style>
          <a:lnRef idx="2">
            <a:schemeClr val="dk1"/>
          </a:lnRef>
          <a:fillRef idx="1">
            <a:schemeClr val="lt1"/>
          </a:fillRef>
          <a:effectRef idx="0">
            <a:schemeClr val="dk1"/>
          </a:effectRef>
          <a:fontRef idx="minor">
            <a:schemeClr val="dk1"/>
          </a:fontRef>
        </p:style>
      </p:cxnSp>
      <p:cxnSp>
        <p:nvCxnSpPr>
          <p:cNvPr id="31" name="Straight Connector 30"/>
          <p:cNvCxnSpPr>
            <a:cxnSpLocks/>
            <a:stCxn id="8" idx="2"/>
          </p:cNvCxnSpPr>
          <p:nvPr/>
        </p:nvCxnSpPr>
        <p:spPr>
          <a:xfrm flipH="1">
            <a:off x="3387453" y="1563183"/>
            <a:ext cx="1" cy="1772061"/>
          </a:xfrm>
          <a:prstGeom prst="line">
            <a:avLst/>
          </a:prstGeom>
          <a:ln w="38100"/>
        </p:spPr>
        <p:style>
          <a:lnRef idx="2">
            <a:schemeClr val="dk1"/>
          </a:lnRef>
          <a:fillRef idx="1">
            <a:schemeClr val="lt1"/>
          </a:fillRef>
          <a:effectRef idx="0">
            <a:schemeClr val="dk1"/>
          </a:effectRef>
          <a:fontRef idx="minor">
            <a:schemeClr val="dk1"/>
          </a:fontRef>
        </p:style>
      </p:cxnSp>
    </p:spTree>
    <p:extLst>
      <p:ext uri="{BB962C8B-B14F-4D97-AF65-F5344CB8AC3E}">
        <p14:creationId xmlns:p14="http://schemas.microsoft.com/office/powerpoint/2010/main" val="111020515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BB4653-D02A-469E-A6B6-5E54976DD754}"/>
              </a:ext>
            </a:extLst>
          </p:cNvPr>
          <p:cNvSpPr>
            <a:spLocks noGrp="1"/>
          </p:cNvSpPr>
          <p:nvPr>
            <p:ph type="title"/>
          </p:nvPr>
        </p:nvSpPr>
        <p:spPr>
          <a:xfrm>
            <a:off x="460375" y="2227660"/>
            <a:ext cx="8223250" cy="688180"/>
          </a:xfrm>
        </p:spPr>
        <p:txBody>
          <a:bodyPr/>
          <a:lstStyle/>
          <a:p>
            <a:r>
              <a:rPr lang="en-US" dirty="0"/>
              <a:t>Basic Tutorial for Jupyter Notebook</a:t>
            </a:r>
          </a:p>
        </p:txBody>
      </p:sp>
    </p:spTree>
    <p:extLst>
      <p:ext uri="{BB962C8B-B14F-4D97-AF65-F5344CB8AC3E}">
        <p14:creationId xmlns:p14="http://schemas.microsoft.com/office/powerpoint/2010/main" val="196203683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DBA3A3-9FC7-437E-B35B-4453516975F7}"/>
              </a:ext>
            </a:extLst>
          </p:cNvPr>
          <p:cNvSpPr>
            <a:spLocks noGrp="1"/>
          </p:cNvSpPr>
          <p:nvPr>
            <p:ph type="title"/>
          </p:nvPr>
        </p:nvSpPr>
        <p:spPr>
          <a:xfrm>
            <a:off x="457200" y="495022"/>
            <a:ext cx="8223250" cy="688180"/>
          </a:xfrm>
        </p:spPr>
        <p:txBody>
          <a:bodyPr/>
          <a:lstStyle/>
          <a:p>
            <a:r>
              <a:rPr lang="en-US" dirty="0"/>
              <a:t>Installing Jupyter Notebook</a:t>
            </a:r>
          </a:p>
        </p:txBody>
      </p:sp>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DF07572C-E5A6-414C-ACC8-A16DFB0C2640}"/>
                  </a:ext>
                </a:extLst>
              </p:cNvPr>
              <p:cNvSpPr>
                <a:spLocks noGrp="1"/>
              </p:cNvSpPr>
              <p:nvPr>
                <p:ph idx="1"/>
              </p:nvPr>
            </p:nvSpPr>
            <p:spPr>
              <a:xfrm>
                <a:off x="463550" y="1096637"/>
                <a:ext cx="8223250" cy="3389709"/>
              </a:xfrm>
            </p:spPr>
            <p:txBody>
              <a:bodyPr/>
              <a:lstStyle/>
              <a:p>
                <a:r>
                  <a:rPr lang="en-US" sz="1800" dirty="0"/>
                  <a:t>Jupyter notebook can be installed as a Python package</a:t>
                </a:r>
              </a:p>
              <a:p>
                <a:pPr marL="385763" indent="-385763">
                  <a:buAutoNum type="arabicPeriod"/>
                </a:pPr>
                <a:r>
                  <a:rPr lang="en-US" sz="1800" dirty="0"/>
                  <a:t>Open a new CMD/terminal</a:t>
                </a:r>
              </a:p>
              <a:p>
                <a:pPr marL="385763" indent="-385763">
                  <a:buAutoNum type="arabicPeriod"/>
                </a:pPr>
                <a:r>
                  <a:rPr lang="en-US" sz="1800" dirty="0"/>
                  <a:t>Execute “</a:t>
                </a:r>
                <a14:m>
                  <m:oMath xmlns:m="http://schemas.openxmlformats.org/officeDocument/2006/math">
                    <m:r>
                      <a:rPr lang="en-US" sz="1800" i="1" dirty="0">
                        <a:latin typeface="Cambria Math" panose="02040503050406030204" pitchFamily="18" charset="0"/>
                      </a:rPr>
                      <m:t>𝑝𝑖𝑝</m:t>
                    </m:r>
                    <m:r>
                      <a:rPr lang="en-US" sz="1800" i="1" dirty="0">
                        <a:latin typeface="Cambria Math" panose="02040503050406030204" pitchFamily="18" charset="0"/>
                      </a:rPr>
                      <m:t> </m:t>
                    </m:r>
                    <m:r>
                      <a:rPr lang="en-US" sz="1800" i="1" dirty="0">
                        <a:latin typeface="Cambria Math" panose="02040503050406030204" pitchFamily="18" charset="0"/>
                      </a:rPr>
                      <m:t>𝑖𝑛𝑠𝑡𝑎𝑙𝑙</m:t>
                    </m:r>
                    <m:r>
                      <a:rPr lang="en-US" sz="1800" i="1" dirty="0">
                        <a:latin typeface="Cambria Math" panose="02040503050406030204" pitchFamily="18" charset="0"/>
                      </a:rPr>
                      <m:t> </m:t>
                    </m:r>
                    <m:r>
                      <a:rPr lang="en-US" sz="1800" i="1" dirty="0">
                        <a:latin typeface="Cambria Math" panose="02040503050406030204" pitchFamily="18" charset="0"/>
                      </a:rPr>
                      <m:t>𝑛𝑜𝑡𝑒𝑏𝑜𝑜𝑘</m:t>
                    </m:r>
                  </m:oMath>
                </a14:m>
                <a:r>
                  <a:rPr lang="en-US" sz="1800" dirty="0"/>
                  <a:t>”</a:t>
                </a:r>
              </a:p>
              <a:p>
                <a:pPr marL="642938" lvl="1" indent="-385763"/>
                <a:r>
                  <a:rPr lang="en-US" sz="1500" dirty="0"/>
                  <a:t>If in Linux or MAC OS, you may need to run “</a:t>
                </a:r>
                <a14:m>
                  <m:oMath xmlns:m="http://schemas.openxmlformats.org/officeDocument/2006/math">
                    <m:r>
                      <a:rPr lang="en-US" sz="1500" i="1" dirty="0">
                        <a:latin typeface="Cambria Math" panose="02040503050406030204" pitchFamily="18" charset="0"/>
                      </a:rPr>
                      <m:t>𝑠𝑢𝑑𝑜</m:t>
                    </m:r>
                    <m:r>
                      <a:rPr lang="en-US" sz="1500" i="1" dirty="0">
                        <a:latin typeface="Cambria Math" panose="02040503050406030204" pitchFamily="18" charset="0"/>
                      </a:rPr>
                      <m:t> </m:t>
                    </m:r>
                    <m:r>
                      <a:rPr lang="en-US" sz="1500" i="1" dirty="0">
                        <a:latin typeface="Cambria Math" panose="02040503050406030204" pitchFamily="18" charset="0"/>
                      </a:rPr>
                      <m:t>𝑝𝑖𝑝</m:t>
                    </m:r>
                    <m:r>
                      <a:rPr lang="en-US" sz="1500" i="1" dirty="0">
                        <a:latin typeface="Cambria Math" panose="02040503050406030204" pitchFamily="18" charset="0"/>
                      </a:rPr>
                      <m:t> </m:t>
                    </m:r>
                    <m:r>
                      <a:rPr lang="en-US" sz="1500" i="1" dirty="0">
                        <a:latin typeface="Cambria Math" panose="02040503050406030204" pitchFamily="18" charset="0"/>
                      </a:rPr>
                      <m:t>𝑖𝑛𝑠𝑡𝑎𝑙𝑙</m:t>
                    </m:r>
                    <m:r>
                      <a:rPr lang="en-US" sz="1500" i="1" dirty="0">
                        <a:latin typeface="Cambria Math" panose="02040503050406030204" pitchFamily="18" charset="0"/>
                      </a:rPr>
                      <m:t> </m:t>
                    </m:r>
                    <m:r>
                      <a:rPr lang="en-US" sz="1500" i="1" dirty="0" err="1">
                        <a:latin typeface="Cambria Math" panose="02040503050406030204" pitchFamily="18" charset="0"/>
                      </a:rPr>
                      <m:t>𝑗𝑢𝑝𝑦𝑡𝑒𝑟</m:t>
                    </m:r>
                    <m:r>
                      <a:rPr lang="en-US" sz="1500" i="1" dirty="0">
                        <a:latin typeface="Cambria Math" panose="02040503050406030204" pitchFamily="18" charset="0"/>
                      </a:rPr>
                      <m:t> </m:t>
                    </m:r>
                    <m:r>
                      <a:rPr lang="en-US" sz="1500" i="1" dirty="0">
                        <a:latin typeface="Cambria Math" panose="02040503050406030204" pitchFamily="18" charset="0"/>
                      </a:rPr>
                      <m:t>𝑛𝑜𝑡𝑒𝑏𝑜𝑜𝑘</m:t>
                    </m:r>
                  </m:oMath>
                </a14:m>
                <a:r>
                  <a:rPr lang="en-US" sz="1500" dirty="0"/>
                  <a:t>”</a:t>
                </a:r>
              </a:p>
              <a:p>
                <a:pPr marL="385763" indent="-385763">
                  <a:buFont typeface="+mj-lt"/>
                  <a:buAutoNum type="arabicPeriod"/>
                </a:pPr>
                <a:r>
                  <a:rPr lang="en-US" sz="1800" dirty="0"/>
                  <a:t>Jupyter notebook will be installed after a short wait (or long, depend on your connection)</a:t>
                </a:r>
              </a:p>
            </p:txBody>
          </p:sp>
        </mc:Choice>
        <mc:Fallback xmlns="">
          <p:sp>
            <p:nvSpPr>
              <p:cNvPr id="3" name="Content Placeholder 2">
                <a:extLst>
                  <a:ext uri="{FF2B5EF4-FFF2-40B4-BE49-F238E27FC236}">
                    <a16:creationId xmlns:a16="http://schemas.microsoft.com/office/drawing/2014/main" id="{DF07572C-E5A6-414C-ACC8-A16DFB0C2640}"/>
                  </a:ext>
                </a:extLst>
              </p:cNvPr>
              <p:cNvSpPr>
                <a:spLocks noGrp="1" noRot="1" noChangeAspect="1" noMove="1" noResize="1" noEditPoints="1" noAdjustHandles="1" noChangeArrowheads="1" noChangeShapeType="1" noTextEdit="1"/>
              </p:cNvSpPr>
              <p:nvPr>
                <p:ph idx="1"/>
              </p:nvPr>
            </p:nvSpPr>
            <p:spPr>
              <a:xfrm>
                <a:off x="463550" y="1096637"/>
                <a:ext cx="8223250" cy="3389709"/>
              </a:xfrm>
              <a:blipFill>
                <a:blip r:embed="rId2"/>
                <a:stretch>
                  <a:fillRect l="-617" t="-1493"/>
                </a:stretch>
              </a:blipFill>
            </p:spPr>
            <p:txBody>
              <a:bodyPr/>
              <a:lstStyle/>
              <a:p>
                <a:r>
                  <a:rPr lang="en-US">
                    <a:noFill/>
                  </a:rPr>
                  <a:t> </a:t>
                </a:r>
              </a:p>
            </p:txBody>
          </p:sp>
        </mc:Fallback>
      </mc:AlternateContent>
      <p:pic>
        <p:nvPicPr>
          <p:cNvPr id="6" name="Picture 5">
            <a:extLst>
              <a:ext uri="{FF2B5EF4-FFF2-40B4-BE49-F238E27FC236}">
                <a16:creationId xmlns:a16="http://schemas.microsoft.com/office/drawing/2014/main" id="{2E0AA5B7-CB12-4F5E-BB16-255C9B4980EE}"/>
              </a:ext>
            </a:extLst>
          </p:cNvPr>
          <p:cNvPicPr>
            <a:picLocks noChangeAspect="1"/>
          </p:cNvPicPr>
          <p:nvPr/>
        </p:nvPicPr>
        <p:blipFill rotWithShape="1">
          <a:blip r:embed="rId3"/>
          <a:srcRect l="378" t="1961"/>
          <a:stretch/>
        </p:blipFill>
        <p:spPr>
          <a:xfrm>
            <a:off x="534643" y="2962896"/>
            <a:ext cx="5864225" cy="1666875"/>
          </a:xfrm>
          <a:prstGeom prst="rect">
            <a:avLst/>
          </a:prstGeom>
        </p:spPr>
      </p:pic>
    </p:spTree>
    <p:extLst>
      <p:ext uri="{BB962C8B-B14F-4D97-AF65-F5344CB8AC3E}">
        <p14:creationId xmlns:p14="http://schemas.microsoft.com/office/powerpoint/2010/main" val="282896821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450BA3-4F78-43D3-ABA9-C72CED81CC37}"/>
              </a:ext>
            </a:extLst>
          </p:cNvPr>
          <p:cNvSpPr>
            <a:spLocks noGrp="1"/>
          </p:cNvSpPr>
          <p:nvPr>
            <p:ph type="title"/>
          </p:nvPr>
        </p:nvSpPr>
        <p:spPr>
          <a:xfrm>
            <a:off x="457199" y="349480"/>
            <a:ext cx="8223250" cy="688180"/>
          </a:xfrm>
        </p:spPr>
        <p:txBody>
          <a:bodyPr/>
          <a:lstStyle/>
          <a:p>
            <a:r>
              <a:rPr lang="en-US" sz="2400" dirty="0"/>
              <a:t>Starting Jupyter Notebook</a:t>
            </a:r>
          </a:p>
        </p:txBody>
      </p:sp>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E95281DA-8BA7-4B82-9BC1-59F9291D0F9A}"/>
                  </a:ext>
                </a:extLst>
              </p:cNvPr>
              <p:cNvSpPr>
                <a:spLocks noGrp="1"/>
              </p:cNvSpPr>
              <p:nvPr>
                <p:ph idx="1"/>
              </p:nvPr>
            </p:nvSpPr>
            <p:spPr>
              <a:xfrm>
                <a:off x="457199" y="1037660"/>
                <a:ext cx="8223250" cy="3389709"/>
              </a:xfrm>
            </p:spPr>
            <p:txBody>
              <a:bodyPr/>
              <a:lstStyle/>
              <a:p>
                <a:pPr>
                  <a:buFont typeface="+mj-lt"/>
                  <a:buAutoNum type="arabicPeriod"/>
                </a:pPr>
                <a:r>
                  <a:rPr lang="en-US" sz="1500" dirty="0"/>
                  <a:t>Open a CMD/Terminal windows</a:t>
                </a:r>
              </a:p>
              <a:p>
                <a:pPr marL="385763" indent="-385763">
                  <a:buAutoNum type="arabicPeriod"/>
                </a:pPr>
                <a:r>
                  <a:rPr lang="en-US" sz="1500" dirty="0"/>
                  <a:t>Execute “</a:t>
                </a:r>
                <a14:m>
                  <m:oMath xmlns:m="http://schemas.openxmlformats.org/officeDocument/2006/math">
                    <m:r>
                      <a:rPr lang="en-US" sz="1500" i="1" dirty="0">
                        <a:latin typeface="Cambria Math" panose="02040503050406030204" pitchFamily="18" charset="0"/>
                      </a:rPr>
                      <m:t>𝑗𝑢𝑝𝑦𝑡𝑒𝑟</m:t>
                    </m:r>
                    <m:r>
                      <a:rPr lang="en-US" sz="1500" i="1" dirty="0">
                        <a:latin typeface="Cambria Math" panose="02040503050406030204" pitchFamily="18" charset="0"/>
                      </a:rPr>
                      <m:t> </m:t>
                    </m:r>
                    <m:r>
                      <a:rPr lang="en-US" sz="1500" i="1" dirty="0">
                        <a:latin typeface="Cambria Math" panose="02040503050406030204" pitchFamily="18" charset="0"/>
                      </a:rPr>
                      <m:t>𝑛𝑜𝑡𝑒𝑏𝑜𝑜𝑘</m:t>
                    </m:r>
                  </m:oMath>
                </a14:m>
                <a:r>
                  <a:rPr lang="en-US" sz="1500" dirty="0"/>
                  <a:t>”</a:t>
                </a:r>
              </a:p>
              <a:p>
                <a:pPr marL="385763" indent="-385763">
                  <a:buAutoNum type="arabicPeriod"/>
                </a:pPr>
                <a:r>
                  <a:rPr lang="en-US" sz="1500" dirty="0"/>
                  <a:t>Jupyter notebook will be opened in your default Internet browser. If it is not opened automatically, you can copy the URL that shows up and paste it to your browser</a:t>
                </a:r>
              </a:p>
              <a:p>
                <a:pPr marL="642938" lvl="1" indent="-385763"/>
                <a:r>
                  <a:rPr lang="en-US" sz="1200" dirty="0"/>
                  <a:t>Note that even though you work with Jupyter Notebook  through your web browser, it does not require internet connection (though you do need internet to install Jupyter)</a:t>
                </a:r>
              </a:p>
              <a:p>
                <a:pPr marL="385763" indent="-385763">
                  <a:buAutoNum type="arabicPeriod"/>
                </a:pPr>
                <a:r>
                  <a:rPr lang="en-US" sz="1500" dirty="0"/>
                  <a:t>To stop Jupyter, press the combination </a:t>
                </a:r>
                <a14:m>
                  <m:oMath xmlns:m="http://schemas.openxmlformats.org/officeDocument/2006/math">
                    <m:r>
                      <a:rPr lang="en-US" sz="1500" i="1">
                        <a:latin typeface="Cambria Math" panose="02040503050406030204" pitchFamily="18" charset="0"/>
                      </a:rPr>
                      <m:t>𝐶𝑡𝑟𝑙</m:t>
                    </m:r>
                    <m:r>
                      <a:rPr lang="en-US" sz="1500" i="1">
                        <a:latin typeface="Cambria Math" panose="02040503050406030204" pitchFamily="18" charset="0"/>
                      </a:rPr>
                      <m:t>+</m:t>
                    </m:r>
                    <m:r>
                      <a:rPr lang="en-US" sz="1500" i="1">
                        <a:latin typeface="Cambria Math" panose="02040503050406030204" pitchFamily="18" charset="0"/>
                      </a:rPr>
                      <m:t>𝐶</m:t>
                    </m:r>
                  </m:oMath>
                </a14:m>
                <a:endParaRPr lang="en-US" sz="1500" dirty="0"/>
              </a:p>
            </p:txBody>
          </p:sp>
        </mc:Choice>
        <mc:Fallback xmlns="">
          <p:sp>
            <p:nvSpPr>
              <p:cNvPr id="3" name="Content Placeholder 2">
                <a:extLst>
                  <a:ext uri="{FF2B5EF4-FFF2-40B4-BE49-F238E27FC236}">
                    <a16:creationId xmlns:a16="http://schemas.microsoft.com/office/drawing/2014/main" id="{E95281DA-8BA7-4B82-9BC1-59F9291D0F9A}"/>
                  </a:ext>
                </a:extLst>
              </p:cNvPr>
              <p:cNvSpPr>
                <a:spLocks noGrp="1" noRot="1" noChangeAspect="1" noMove="1" noResize="1" noEditPoints="1" noAdjustHandles="1" noChangeArrowheads="1" noChangeShapeType="1" noTextEdit="1"/>
              </p:cNvSpPr>
              <p:nvPr>
                <p:ph idx="1"/>
              </p:nvPr>
            </p:nvSpPr>
            <p:spPr>
              <a:xfrm>
                <a:off x="457199" y="1037660"/>
                <a:ext cx="8223250" cy="3389709"/>
              </a:xfrm>
              <a:blipFill>
                <a:blip r:embed="rId2"/>
                <a:stretch>
                  <a:fillRect l="-309" t="-1119" r="-309"/>
                </a:stretch>
              </a:blipFill>
            </p:spPr>
            <p:txBody>
              <a:bodyPr/>
              <a:lstStyle/>
              <a:p>
                <a:r>
                  <a:rPr lang="en-US">
                    <a:noFill/>
                  </a:rPr>
                  <a:t> </a:t>
                </a:r>
              </a:p>
            </p:txBody>
          </p:sp>
        </mc:Fallback>
      </mc:AlternateContent>
      <p:pic>
        <p:nvPicPr>
          <p:cNvPr id="4" name="Picture 3">
            <a:extLst>
              <a:ext uri="{FF2B5EF4-FFF2-40B4-BE49-F238E27FC236}">
                <a16:creationId xmlns:a16="http://schemas.microsoft.com/office/drawing/2014/main" id="{AD816A0C-E835-431F-B3E2-E5FDABC6AD0C}"/>
              </a:ext>
            </a:extLst>
          </p:cNvPr>
          <p:cNvPicPr>
            <a:picLocks noChangeAspect="1"/>
          </p:cNvPicPr>
          <p:nvPr/>
        </p:nvPicPr>
        <p:blipFill>
          <a:blip r:embed="rId3"/>
          <a:stretch>
            <a:fillRect/>
          </a:stretch>
        </p:blipFill>
        <p:spPr>
          <a:xfrm>
            <a:off x="1064814" y="2899251"/>
            <a:ext cx="5439353" cy="1691134"/>
          </a:xfrm>
          <a:prstGeom prst="rect">
            <a:avLst/>
          </a:prstGeom>
        </p:spPr>
      </p:pic>
    </p:spTree>
    <p:extLst>
      <p:ext uri="{BB962C8B-B14F-4D97-AF65-F5344CB8AC3E}">
        <p14:creationId xmlns:p14="http://schemas.microsoft.com/office/powerpoint/2010/main" val="339628690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3C62B7-2B3B-41A3-A250-C43484374B87}"/>
              </a:ext>
            </a:extLst>
          </p:cNvPr>
          <p:cNvSpPr>
            <a:spLocks noGrp="1"/>
          </p:cNvSpPr>
          <p:nvPr>
            <p:ph type="title"/>
          </p:nvPr>
        </p:nvSpPr>
        <p:spPr>
          <a:xfrm>
            <a:off x="368176" y="238208"/>
            <a:ext cx="8223250" cy="688180"/>
          </a:xfrm>
        </p:spPr>
        <p:txBody>
          <a:bodyPr/>
          <a:lstStyle/>
          <a:p>
            <a:r>
              <a:rPr lang="en-US" sz="2100" dirty="0"/>
              <a:t>Jupyter Notebook IDE</a:t>
            </a:r>
          </a:p>
        </p:txBody>
      </p:sp>
      <p:sp>
        <p:nvSpPr>
          <p:cNvPr id="3" name="Content Placeholder 2">
            <a:extLst>
              <a:ext uri="{FF2B5EF4-FFF2-40B4-BE49-F238E27FC236}">
                <a16:creationId xmlns:a16="http://schemas.microsoft.com/office/drawing/2014/main" id="{940601AE-994F-4C13-A58B-32C148E62DA6}"/>
              </a:ext>
            </a:extLst>
          </p:cNvPr>
          <p:cNvSpPr>
            <a:spLocks noGrp="1"/>
          </p:cNvSpPr>
          <p:nvPr>
            <p:ph idx="1"/>
          </p:nvPr>
        </p:nvSpPr>
        <p:spPr>
          <a:xfrm>
            <a:off x="457200" y="950629"/>
            <a:ext cx="8223250" cy="3389709"/>
          </a:xfrm>
        </p:spPr>
        <p:txBody>
          <a:bodyPr/>
          <a:lstStyle/>
          <a:p>
            <a:r>
              <a:rPr lang="en-US" sz="1800" dirty="0"/>
              <a:t>When first opened, Jupyter will show a directory tree from your home folder</a:t>
            </a:r>
          </a:p>
          <a:p>
            <a:r>
              <a:rPr lang="en-US" sz="1800" dirty="0"/>
              <a:t>You can navigate to a folder of interest, then begin creating new files/notebooks/folders</a:t>
            </a:r>
          </a:p>
          <a:p>
            <a:pPr lvl="1"/>
            <a:r>
              <a:rPr lang="en-US" sz="1350" dirty="0"/>
              <a:t>Create a new Python 3 Notebook to begin programming </a:t>
            </a:r>
            <a:r>
              <a:rPr lang="en-US" sz="1350" dirty="0">
                <a:sym typeface="Wingdings" panose="05000000000000000000" pitchFamily="2" charset="2"/>
              </a:rPr>
              <a:t></a:t>
            </a:r>
            <a:endParaRPr lang="en-US" sz="1350" dirty="0"/>
          </a:p>
        </p:txBody>
      </p:sp>
      <p:pic>
        <p:nvPicPr>
          <p:cNvPr id="4" name="Picture 3">
            <a:extLst>
              <a:ext uri="{FF2B5EF4-FFF2-40B4-BE49-F238E27FC236}">
                <a16:creationId xmlns:a16="http://schemas.microsoft.com/office/drawing/2014/main" id="{8495BC6F-B024-45F1-B6E6-072254BD821A}"/>
              </a:ext>
            </a:extLst>
          </p:cNvPr>
          <p:cNvPicPr>
            <a:picLocks noChangeAspect="1"/>
          </p:cNvPicPr>
          <p:nvPr/>
        </p:nvPicPr>
        <p:blipFill rotWithShape="1">
          <a:blip r:embed="rId2"/>
          <a:srcRect l="19798" t="8458" r="19537"/>
          <a:stretch/>
        </p:blipFill>
        <p:spPr>
          <a:xfrm>
            <a:off x="133709" y="2195542"/>
            <a:ext cx="4525008" cy="3033439"/>
          </a:xfrm>
          <a:prstGeom prst="rect">
            <a:avLst/>
          </a:prstGeom>
        </p:spPr>
      </p:pic>
      <p:pic>
        <p:nvPicPr>
          <p:cNvPr id="5" name="Picture 4">
            <a:extLst>
              <a:ext uri="{FF2B5EF4-FFF2-40B4-BE49-F238E27FC236}">
                <a16:creationId xmlns:a16="http://schemas.microsoft.com/office/drawing/2014/main" id="{99DDD719-7D42-477E-BDC9-54DF5DA7175C}"/>
              </a:ext>
            </a:extLst>
          </p:cNvPr>
          <p:cNvPicPr>
            <a:picLocks noChangeAspect="1"/>
          </p:cNvPicPr>
          <p:nvPr/>
        </p:nvPicPr>
        <p:blipFill>
          <a:blip r:embed="rId3"/>
          <a:stretch>
            <a:fillRect/>
          </a:stretch>
        </p:blipFill>
        <p:spPr>
          <a:xfrm>
            <a:off x="4739313" y="2195541"/>
            <a:ext cx="4270979" cy="1468034"/>
          </a:xfrm>
          <a:prstGeom prst="rect">
            <a:avLst/>
          </a:prstGeom>
        </p:spPr>
      </p:pic>
      <p:sp>
        <p:nvSpPr>
          <p:cNvPr id="6" name="Rectangle 5">
            <a:extLst>
              <a:ext uri="{FF2B5EF4-FFF2-40B4-BE49-F238E27FC236}">
                <a16:creationId xmlns:a16="http://schemas.microsoft.com/office/drawing/2014/main" id="{B467528C-2A5B-4C46-9EA9-1D7F201226F1}"/>
              </a:ext>
            </a:extLst>
          </p:cNvPr>
          <p:cNvSpPr/>
          <p:nvPr/>
        </p:nvSpPr>
        <p:spPr bwMode="auto">
          <a:xfrm>
            <a:off x="8169622" y="2147058"/>
            <a:ext cx="843609" cy="849385"/>
          </a:xfrm>
          <a:prstGeom prst="rect">
            <a:avLst/>
          </a:prstGeom>
          <a:noFill/>
          <a:ln>
            <a:solidFill>
              <a:srgbClr val="FF0000"/>
            </a:solidFill>
            <a:headEnd type="none" w="med" len="med"/>
            <a:tailEnd type="none" w="med" len="med"/>
          </a:ln>
        </p:spPr>
        <p:style>
          <a:lnRef idx="2">
            <a:schemeClr val="dk1"/>
          </a:lnRef>
          <a:fillRef idx="1">
            <a:schemeClr val="lt1"/>
          </a:fillRef>
          <a:effectRef idx="0">
            <a:schemeClr val="dk1"/>
          </a:effectRef>
          <a:fontRef idx="minor">
            <a:schemeClr val="dk1"/>
          </a:fontRef>
        </p:style>
        <p:txBody>
          <a:bodyPr vert="horz" wrap="square" lIns="68580" tIns="34290" rIns="68580" bIns="34290" numCol="1" rtlCol="0" anchor="t" anchorCtr="0" compatLnSpc="1">
            <a:prstTxWarp prst="textNoShape">
              <a:avLst/>
            </a:prstTxWarp>
          </a:bodyPr>
          <a:lstStyle/>
          <a:p>
            <a:pPr defTabSz="342900" fontAlgn="base" hangingPunct="0">
              <a:lnSpc>
                <a:spcPct val="93000"/>
              </a:lnSpc>
              <a:spcBef>
                <a:spcPct val="0"/>
              </a:spcBef>
              <a:spcAft>
                <a:spcPct val="0"/>
              </a:spcAft>
              <a:buClr>
                <a:srgbClr val="000000"/>
              </a:buClr>
              <a:buSzPct val="100000"/>
            </a:pPr>
            <a:endParaRPr lang="en-US" sz="1350">
              <a:solidFill>
                <a:schemeClr val="bg1"/>
              </a:solidFill>
              <a:latin typeface="Arial" charset="0"/>
              <a:ea typeface="SimSun" charset="-122"/>
            </a:endParaRPr>
          </a:p>
        </p:txBody>
      </p:sp>
    </p:spTree>
    <p:extLst>
      <p:ext uri="{BB962C8B-B14F-4D97-AF65-F5344CB8AC3E}">
        <p14:creationId xmlns:p14="http://schemas.microsoft.com/office/powerpoint/2010/main" val="370715465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F4E3DC6C-4BB7-471D-A019-185D8BA2C35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154448" y="1035780"/>
            <a:ext cx="4835102" cy="3581863"/>
          </a:xfrm>
          <a:prstGeom prst="rect">
            <a:avLst/>
          </a:prstGeom>
        </p:spPr>
      </p:pic>
      <p:sp>
        <p:nvSpPr>
          <p:cNvPr id="2" name="Title 1">
            <a:extLst>
              <a:ext uri="{FF2B5EF4-FFF2-40B4-BE49-F238E27FC236}">
                <a16:creationId xmlns:a16="http://schemas.microsoft.com/office/drawing/2014/main" id="{5D2D40D8-2B92-4F07-AEB1-629C7B05F935}"/>
              </a:ext>
            </a:extLst>
          </p:cNvPr>
          <p:cNvSpPr>
            <a:spLocks noGrp="1"/>
          </p:cNvSpPr>
          <p:nvPr>
            <p:ph type="title"/>
          </p:nvPr>
        </p:nvSpPr>
        <p:spPr>
          <a:xfrm>
            <a:off x="460375" y="0"/>
            <a:ext cx="8223250" cy="688180"/>
          </a:xfrm>
        </p:spPr>
        <p:txBody>
          <a:bodyPr/>
          <a:lstStyle/>
          <a:p>
            <a:r>
              <a:rPr lang="en-US" sz="1800" dirty="0"/>
              <a:t>Basic Notebook Interface</a:t>
            </a:r>
          </a:p>
        </p:txBody>
      </p:sp>
      <p:sp>
        <p:nvSpPr>
          <p:cNvPr id="5" name="Rectangle 4">
            <a:extLst>
              <a:ext uri="{FF2B5EF4-FFF2-40B4-BE49-F238E27FC236}">
                <a16:creationId xmlns:a16="http://schemas.microsoft.com/office/drawing/2014/main" id="{50F0690A-373A-4B36-8313-06448453E4D0}"/>
              </a:ext>
            </a:extLst>
          </p:cNvPr>
          <p:cNvSpPr/>
          <p:nvPr/>
        </p:nvSpPr>
        <p:spPr bwMode="auto">
          <a:xfrm>
            <a:off x="2256130" y="1636789"/>
            <a:ext cx="4637014" cy="306415"/>
          </a:xfrm>
          <a:prstGeom prst="rect">
            <a:avLst/>
          </a:prstGeom>
          <a:noFill/>
          <a:ln>
            <a:solidFill>
              <a:srgbClr val="FF0000"/>
            </a:solidFill>
            <a:headEnd type="none" w="med" len="med"/>
            <a:tailEnd type="none" w="med" len="med"/>
          </a:ln>
        </p:spPr>
        <p:style>
          <a:lnRef idx="2">
            <a:schemeClr val="dk1"/>
          </a:lnRef>
          <a:fillRef idx="1">
            <a:schemeClr val="lt1"/>
          </a:fillRef>
          <a:effectRef idx="0">
            <a:schemeClr val="dk1"/>
          </a:effectRef>
          <a:fontRef idx="minor">
            <a:schemeClr val="dk1"/>
          </a:fontRef>
        </p:style>
        <p:txBody>
          <a:bodyPr vert="horz" wrap="square" lIns="68580" tIns="34290" rIns="68580" bIns="34290" numCol="1" rtlCol="0" anchor="t" anchorCtr="0" compatLnSpc="1">
            <a:prstTxWarp prst="textNoShape">
              <a:avLst/>
            </a:prstTxWarp>
          </a:bodyPr>
          <a:lstStyle/>
          <a:p>
            <a:pPr defTabSz="342900" fontAlgn="base" hangingPunct="0">
              <a:lnSpc>
                <a:spcPct val="93000"/>
              </a:lnSpc>
              <a:spcBef>
                <a:spcPct val="0"/>
              </a:spcBef>
              <a:spcAft>
                <a:spcPct val="0"/>
              </a:spcAft>
              <a:buClr>
                <a:srgbClr val="000000"/>
              </a:buClr>
              <a:buSzPct val="100000"/>
            </a:pPr>
            <a:endParaRPr lang="en-US" sz="1350">
              <a:solidFill>
                <a:schemeClr val="bg1"/>
              </a:solidFill>
              <a:latin typeface="Arial" charset="0"/>
              <a:ea typeface="SimSun" charset="-122"/>
            </a:endParaRPr>
          </a:p>
        </p:txBody>
      </p:sp>
      <p:sp>
        <p:nvSpPr>
          <p:cNvPr id="6" name="TextBox 5">
            <a:extLst>
              <a:ext uri="{FF2B5EF4-FFF2-40B4-BE49-F238E27FC236}">
                <a16:creationId xmlns:a16="http://schemas.microsoft.com/office/drawing/2014/main" id="{2A5F9C83-1957-44BF-A125-0D1D4222FEC8}"/>
              </a:ext>
            </a:extLst>
          </p:cNvPr>
          <p:cNvSpPr txBox="1"/>
          <p:nvPr/>
        </p:nvSpPr>
        <p:spPr>
          <a:xfrm>
            <a:off x="7223855" y="1486115"/>
            <a:ext cx="1815617" cy="507831"/>
          </a:xfrm>
          <a:prstGeom prst="rect">
            <a:avLst/>
          </a:prstGeom>
          <a:noFill/>
        </p:spPr>
        <p:txBody>
          <a:bodyPr wrap="square" rtlCol="0">
            <a:spAutoFit/>
          </a:bodyPr>
          <a:lstStyle/>
          <a:p>
            <a:r>
              <a:rPr lang="en-US" sz="900" dirty="0">
                <a:latin typeface="Palatino Linotype" panose="02040502050505030304" pitchFamily="18" charset="0"/>
              </a:rPr>
              <a:t>An input cell where you type your code. Cell that is being selected is highlighted</a:t>
            </a:r>
          </a:p>
        </p:txBody>
      </p:sp>
      <p:cxnSp>
        <p:nvCxnSpPr>
          <p:cNvPr id="8" name="Straight Arrow Connector 7">
            <a:extLst>
              <a:ext uri="{FF2B5EF4-FFF2-40B4-BE49-F238E27FC236}">
                <a16:creationId xmlns:a16="http://schemas.microsoft.com/office/drawing/2014/main" id="{C712518B-2925-4619-997C-0FDB2662BEC8}"/>
              </a:ext>
            </a:extLst>
          </p:cNvPr>
          <p:cNvCxnSpPr>
            <a:cxnSpLocks/>
            <a:stCxn id="5" idx="3"/>
            <a:endCxn id="6" idx="1"/>
          </p:cNvCxnSpPr>
          <p:nvPr/>
        </p:nvCxnSpPr>
        <p:spPr bwMode="auto">
          <a:xfrm flipV="1">
            <a:off x="6893144" y="1740031"/>
            <a:ext cx="330711" cy="49966"/>
          </a:xfrm>
          <a:prstGeom prst="straightConnector1">
            <a:avLst/>
          </a:prstGeom>
          <a:solidFill>
            <a:srgbClr val="00B8FF"/>
          </a:solidFill>
          <a:ln w="19050" cap="flat" cmpd="sng" algn="ctr">
            <a:solidFill>
              <a:srgbClr val="FF0000"/>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0" name="Rectangle 9">
            <a:extLst>
              <a:ext uri="{FF2B5EF4-FFF2-40B4-BE49-F238E27FC236}">
                <a16:creationId xmlns:a16="http://schemas.microsoft.com/office/drawing/2014/main" id="{55905A15-DC40-466D-9939-CB100E3D3112}"/>
              </a:ext>
            </a:extLst>
          </p:cNvPr>
          <p:cNvSpPr/>
          <p:nvPr/>
        </p:nvSpPr>
        <p:spPr bwMode="auto">
          <a:xfrm>
            <a:off x="3137795" y="1360631"/>
            <a:ext cx="259549" cy="101664"/>
          </a:xfrm>
          <a:prstGeom prst="rect">
            <a:avLst/>
          </a:prstGeom>
          <a:noFill/>
          <a:ln>
            <a:solidFill>
              <a:srgbClr val="FF0000"/>
            </a:solidFill>
            <a:headEnd type="none" w="med" len="med"/>
            <a:tailEnd type="none" w="med" len="med"/>
          </a:ln>
        </p:spPr>
        <p:style>
          <a:lnRef idx="2">
            <a:schemeClr val="dk1"/>
          </a:lnRef>
          <a:fillRef idx="1">
            <a:schemeClr val="lt1"/>
          </a:fillRef>
          <a:effectRef idx="0">
            <a:schemeClr val="dk1"/>
          </a:effectRef>
          <a:fontRef idx="minor">
            <a:schemeClr val="dk1"/>
          </a:fontRef>
        </p:style>
        <p:txBody>
          <a:bodyPr vert="horz" wrap="square" lIns="68580" tIns="34290" rIns="68580" bIns="34290" numCol="1" rtlCol="0" anchor="t" anchorCtr="0" compatLnSpc="1">
            <a:prstTxWarp prst="textNoShape">
              <a:avLst/>
            </a:prstTxWarp>
          </a:bodyPr>
          <a:lstStyle/>
          <a:p>
            <a:pPr defTabSz="342900" fontAlgn="base" hangingPunct="0">
              <a:lnSpc>
                <a:spcPct val="93000"/>
              </a:lnSpc>
              <a:spcBef>
                <a:spcPct val="0"/>
              </a:spcBef>
              <a:spcAft>
                <a:spcPct val="0"/>
              </a:spcAft>
              <a:buClr>
                <a:srgbClr val="000000"/>
              </a:buClr>
              <a:buSzPct val="100000"/>
            </a:pPr>
            <a:endParaRPr lang="en-US" sz="1350" dirty="0">
              <a:solidFill>
                <a:schemeClr val="bg1"/>
              </a:solidFill>
              <a:latin typeface="Arial" charset="0"/>
              <a:ea typeface="SimSun" charset="-122"/>
            </a:endParaRPr>
          </a:p>
        </p:txBody>
      </p:sp>
      <mc:AlternateContent xmlns:mc="http://schemas.openxmlformats.org/markup-compatibility/2006" xmlns:a14="http://schemas.microsoft.com/office/drawing/2010/main">
        <mc:Choice Requires="a14">
          <p:sp>
            <p:nvSpPr>
              <p:cNvPr id="11" name="TextBox 10">
                <a:extLst>
                  <a:ext uri="{FF2B5EF4-FFF2-40B4-BE49-F238E27FC236}">
                    <a16:creationId xmlns:a16="http://schemas.microsoft.com/office/drawing/2014/main" id="{79DD4673-2D44-465E-9225-CC5F6E237F9A}"/>
                  </a:ext>
                </a:extLst>
              </p:cNvPr>
              <p:cNvSpPr txBox="1"/>
              <p:nvPr/>
            </p:nvSpPr>
            <p:spPr>
              <a:xfrm>
                <a:off x="104527" y="1436079"/>
                <a:ext cx="1724273" cy="1200329"/>
              </a:xfrm>
              <a:prstGeom prst="rect">
                <a:avLst/>
              </a:prstGeom>
              <a:noFill/>
            </p:spPr>
            <p:txBody>
              <a:bodyPr wrap="square" rtlCol="0">
                <a:spAutoFit/>
              </a:bodyPr>
              <a:lstStyle/>
              <a:p>
                <a:r>
                  <a:rPr lang="en-US" sz="900" b="1" dirty="0">
                    <a:latin typeface="Palatino Linotype" panose="02040502050505030304" pitchFamily="18" charset="0"/>
                  </a:rPr>
                  <a:t>Run</a:t>
                </a:r>
                <a:r>
                  <a:rPr lang="en-US" sz="900" dirty="0">
                    <a:latin typeface="Palatino Linotype" panose="02040502050505030304" pitchFamily="18" charset="0"/>
                  </a:rPr>
                  <a:t> button, will execute the selected cell (equivalent to the </a:t>
                </a:r>
                <a14:m>
                  <m:oMath xmlns:m="http://schemas.openxmlformats.org/officeDocument/2006/math">
                    <m:r>
                      <a:rPr lang="en-US" sz="900" i="1">
                        <a:latin typeface="Cambria Math" panose="02040503050406030204" pitchFamily="18" charset="0"/>
                      </a:rPr>
                      <m:t>𝐶𝑟𝑡𝑙</m:t>
                    </m:r>
                    <m:r>
                      <a:rPr lang="en-US" sz="900" i="1">
                        <a:latin typeface="Cambria Math" panose="02040503050406030204" pitchFamily="18" charset="0"/>
                      </a:rPr>
                      <m:t>+</m:t>
                    </m:r>
                    <m:r>
                      <a:rPr lang="en-US" sz="900" i="1">
                        <a:latin typeface="Cambria Math" panose="02040503050406030204" pitchFamily="18" charset="0"/>
                      </a:rPr>
                      <m:t>𝐸𝑛𝑡𝑒𝑟</m:t>
                    </m:r>
                  </m:oMath>
                </a14:m>
                <a:r>
                  <a:rPr lang="en-US" sz="900" dirty="0">
                    <a:latin typeface="Palatino Linotype" panose="02040502050505030304" pitchFamily="18" charset="0"/>
                  </a:rPr>
                  <a:t> combination)</a:t>
                </a:r>
              </a:p>
              <a:p>
                <a:pPr marL="214313" indent="-214313">
                  <a:buFont typeface="Wingdings" panose="05000000000000000000" pitchFamily="2" charset="2"/>
                  <a:buChar char="Ø"/>
                </a:pPr>
                <a:r>
                  <a:rPr lang="en-US" sz="900" dirty="0">
                    <a:latin typeface="Palatino Linotype" panose="02040502050505030304" pitchFamily="18" charset="0"/>
                  </a:rPr>
                  <a:t>Only the codes in the selected cell are executed</a:t>
                </a:r>
              </a:p>
              <a:p>
                <a:pPr marL="214313" indent="-214313">
                  <a:buFont typeface="Wingdings" panose="05000000000000000000" pitchFamily="2" charset="2"/>
                  <a:buChar char="Ø"/>
                </a:pPr>
                <a:r>
                  <a:rPr lang="en-US" sz="900" dirty="0">
                    <a:latin typeface="Palatino Linotype" panose="02040502050505030304" pitchFamily="18" charset="0"/>
                  </a:rPr>
                  <a:t>The next cell will be selected after the current cell finishes running</a:t>
                </a:r>
              </a:p>
            </p:txBody>
          </p:sp>
        </mc:Choice>
        <mc:Fallback xmlns="">
          <p:sp>
            <p:nvSpPr>
              <p:cNvPr id="11" name="TextBox 10">
                <a:extLst>
                  <a:ext uri="{FF2B5EF4-FFF2-40B4-BE49-F238E27FC236}">
                    <a16:creationId xmlns:a16="http://schemas.microsoft.com/office/drawing/2014/main" id="{79DD4673-2D44-465E-9225-CC5F6E237F9A}"/>
                  </a:ext>
                </a:extLst>
              </p:cNvPr>
              <p:cNvSpPr txBox="1">
                <a:spLocks noRot="1" noChangeAspect="1" noMove="1" noResize="1" noEditPoints="1" noAdjustHandles="1" noChangeArrowheads="1" noChangeShapeType="1" noTextEdit="1"/>
              </p:cNvSpPr>
              <p:nvPr/>
            </p:nvSpPr>
            <p:spPr>
              <a:xfrm>
                <a:off x="104527" y="1436079"/>
                <a:ext cx="1724273" cy="1200329"/>
              </a:xfrm>
              <a:prstGeom prst="rect">
                <a:avLst/>
              </a:prstGeom>
              <a:blipFill>
                <a:blip r:embed="rId3"/>
                <a:stretch>
                  <a:fillRect b="-1053"/>
                </a:stretch>
              </a:blipFill>
            </p:spPr>
            <p:txBody>
              <a:bodyPr/>
              <a:lstStyle/>
              <a:p>
                <a:r>
                  <a:rPr lang="en-US">
                    <a:noFill/>
                  </a:rPr>
                  <a:t> </a:t>
                </a:r>
              </a:p>
            </p:txBody>
          </p:sp>
        </mc:Fallback>
      </mc:AlternateContent>
      <p:cxnSp>
        <p:nvCxnSpPr>
          <p:cNvPr id="12" name="Straight Arrow Connector 11">
            <a:extLst>
              <a:ext uri="{FF2B5EF4-FFF2-40B4-BE49-F238E27FC236}">
                <a16:creationId xmlns:a16="http://schemas.microsoft.com/office/drawing/2014/main" id="{51B41CF2-5051-480D-AFB5-363EAC95054E}"/>
              </a:ext>
            </a:extLst>
          </p:cNvPr>
          <p:cNvCxnSpPr>
            <a:cxnSpLocks/>
            <a:stCxn id="10" idx="1"/>
            <a:endCxn id="11" idx="3"/>
          </p:cNvCxnSpPr>
          <p:nvPr/>
        </p:nvCxnSpPr>
        <p:spPr bwMode="auto">
          <a:xfrm flipH="1">
            <a:off x="1828800" y="1411463"/>
            <a:ext cx="1308995" cy="624781"/>
          </a:xfrm>
          <a:prstGeom prst="straightConnector1">
            <a:avLst/>
          </a:prstGeom>
          <a:solidFill>
            <a:srgbClr val="00B8FF"/>
          </a:solidFill>
          <a:ln w="19050" cap="flat" cmpd="sng" algn="ctr">
            <a:solidFill>
              <a:srgbClr val="FF0000"/>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7" name="Rectangle 16">
            <a:extLst>
              <a:ext uri="{FF2B5EF4-FFF2-40B4-BE49-F238E27FC236}">
                <a16:creationId xmlns:a16="http://schemas.microsoft.com/office/drawing/2014/main" id="{57AB0BDD-0E50-439F-A995-43446149DD62}"/>
              </a:ext>
            </a:extLst>
          </p:cNvPr>
          <p:cNvSpPr/>
          <p:nvPr/>
        </p:nvSpPr>
        <p:spPr bwMode="auto">
          <a:xfrm>
            <a:off x="2630208" y="2265630"/>
            <a:ext cx="4177717" cy="360080"/>
          </a:xfrm>
          <a:prstGeom prst="rect">
            <a:avLst/>
          </a:prstGeom>
          <a:noFill/>
          <a:ln>
            <a:solidFill>
              <a:srgbClr val="FF0000"/>
            </a:solidFill>
            <a:headEnd type="none" w="med" len="med"/>
            <a:tailEnd type="none" w="med" len="med"/>
          </a:ln>
        </p:spPr>
        <p:style>
          <a:lnRef idx="2">
            <a:schemeClr val="dk1"/>
          </a:lnRef>
          <a:fillRef idx="1">
            <a:schemeClr val="lt1"/>
          </a:fillRef>
          <a:effectRef idx="0">
            <a:schemeClr val="dk1"/>
          </a:effectRef>
          <a:fontRef idx="minor">
            <a:schemeClr val="dk1"/>
          </a:fontRef>
        </p:style>
        <p:txBody>
          <a:bodyPr vert="horz" wrap="square" lIns="68580" tIns="34290" rIns="68580" bIns="34290" numCol="1" rtlCol="0" anchor="t" anchorCtr="0" compatLnSpc="1">
            <a:prstTxWarp prst="textNoShape">
              <a:avLst/>
            </a:prstTxWarp>
          </a:bodyPr>
          <a:lstStyle/>
          <a:p>
            <a:pPr defTabSz="342900" fontAlgn="base" hangingPunct="0">
              <a:lnSpc>
                <a:spcPct val="93000"/>
              </a:lnSpc>
              <a:spcBef>
                <a:spcPct val="0"/>
              </a:spcBef>
              <a:spcAft>
                <a:spcPct val="0"/>
              </a:spcAft>
              <a:buClr>
                <a:srgbClr val="000000"/>
              </a:buClr>
              <a:buSzPct val="100000"/>
            </a:pPr>
            <a:endParaRPr lang="en-US" sz="1350">
              <a:solidFill>
                <a:schemeClr val="bg1"/>
              </a:solidFill>
              <a:latin typeface="Arial" charset="0"/>
              <a:ea typeface="SimSun" charset="-122"/>
            </a:endParaRPr>
          </a:p>
        </p:txBody>
      </p:sp>
      <p:sp>
        <p:nvSpPr>
          <p:cNvPr id="18" name="TextBox 17">
            <a:extLst>
              <a:ext uri="{FF2B5EF4-FFF2-40B4-BE49-F238E27FC236}">
                <a16:creationId xmlns:a16="http://schemas.microsoft.com/office/drawing/2014/main" id="{FADDE859-F0BA-4535-88E9-8B7202890EFF}"/>
              </a:ext>
            </a:extLst>
          </p:cNvPr>
          <p:cNvSpPr txBox="1"/>
          <p:nvPr/>
        </p:nvSpPr>
        <p:spPr>
          <a:xfrm>
            <a:off x="7223855" y="2338620"/>
            <a:ext cx="1815617" cy="1200329"/>
          </a:xfrm>
          <a:prstGeom prst="rect">
            <a:avLst/>
          </a:prstGeom>
          <a:noFill/>
        </p:spPr>
        <p:txBody>
          <a:bodyPr wrap="square" rtlCol="0">
            <a:spAutoFit/>
          </a:bodyPr>
          <a:lstStyle/>
          <a:p>
            <a:r>
              <a:rPr lang="en-US" sz="900" dirty="0">
                <a:latin typeface="Palatino Linotype" panose="02040502050505030304" pitchFamily="18" charset="0"/>
              </a:rPr>
              <a:t>Output of an executed cell is shown right below it (if the cell generates any output)</a:t>
            </a:r>
          </a:p>
          <a:p>
            <a:pPr marL="214313" indent="-214313">
              <a:buFont typeface="Wingdings" panose="05000000000000000000" pitchFamily="2" charset="2"/>
              <a:buChar char="Ø"/>
            </a:pPr>
            <a:r>
              <a:rPr lang="en-US" sz="900" dirty="0">
                <a:latin typeface="Palatino Linotype" panose="02040502050505030304" pitchFamily="18" charset="0"/>
              </a:rPr>
              <a:t>The output of a cell is preserved unless you run it again</a:t>
            </a:r>
          </a:p>
          <a:p>
            <a:pPr marL="214313" indent="-214313">
              <a:buFont typeface="Wingdings" panose="05000000000000000000" pitchFamily="2" charset="2"/>
              <a:buChar char="Ø"/>
            </a:pPr>
            <a:r>
              <a:rPr lang="en-US" sz="900" dirty="0">
                <a:latin typeface="Palatino Linotype" panose="02040502050505030304" pitchFamily="18" charset="0"/>
              </a:rPr>
              <a:t>Error messages will be shown here too</a:t>
            </a:r>
          </a:p>
        </p:txBody>
      </p:sp>
      <p:cxnSp>
        <p:nvCxnSpPr>
          <p:cNvPr id="19" name="Straight Arrow Connector 18">
            <a:extLst>
              <a:ext uri="{FF2B5EF4-FFF2-40B4-BE49-F238E27FC236}">
                <a16:creationId xmlns:a16="http://schemas.microsoft.com/office/drawing/2014/main" id="{2560751F-887B-4FFD-A666-328454A80A69}"/>
              </a:ext>
            </a:extLst>
          </p:cNvPr>
          <p:cNvCxnSpPr>
            <a:cxnSpLocks/>
            <a:stCxn id="17" idx="3"/>
            <a:endCxn id="18" idx="1"/>
          </p:cNvCxnSpPr>
          <p:nvPr/>
        </p:nvCxnSpPr>
        <p:spPr bwMode="auto">
          <a:xfrm>
            <a:off x="6807925" y="2445670"/>
            <a:ext cx="415930" cy="493115"/>
          </a:xfrm>
          <a:prstGeom prst="straightConnector1">
            <a:avLst/>
          </a:prstGeom>
          <a:solidFill>
            <a:srgbClr val="00B8FF"/>
          </a:solidFill>
          <a:ln w="19050" cap="flat" cmpd="sng" algn="ctr">
            <a:solidFill>
              <a:srgbClr val="FF0000"/>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7" name="Rectangle 26">
            <a:extLst>
              <a:ext uri="{FF2B5EF4-FFF2-40B4-BE49-F238E27FC236}">
                <a16:creationId xmlns:a16="http://schemas.microsoft.com/office/drawing/2014/main" id="{71ECF7B0-AEAC-4111-A7CF-54B3E69E5A3B}"/>
              </a:ext>
            </a:extLst>
          </p:cNvPr>
          <p:cNvSpPr/>
          <p:nvPr/>
        </p:nvSpPr>
        <p:spPr bwMode="auto">
          <a:xfrm>
            <a:off x="3172400" y="1225456"/>
            <a:ext cx="190340" cy="112709"/>
          </a:xfrm>
          <a:prstGeom prst="rect">
            <a:avLst/>
          </a:prstGeom>
          <a:noFill/>
          <a:ln>
            <a:solidFill>
              <a:srgbClr val="FF0000"/>
            </a:solidFill>
            <a:headEnd type="none" w="med" len="med"/>
            <a:tailEnd type="none" w="med" len="med"/>
          </a:ln>
        </p:spPr>
        <p:style>
          <a:lnRef idx="2">
            <a:schemeClr val="dk1"/>
          </a:lnRef>
          <a:fillRef idx="1">
            <a:schemeClr val="lt1"/>
          </a:fillRef>
          <a:effectRef idx="0">
            <a:schemeClr val="dk1"/>
          </a:effectRef>
          <a:fontRef idx="minor">
            <a:schemeClr val="dk1"/>
          </a:fontRef>
        </p:style>
        <p:txBody>
          <a:bodyPr vert="horz" wrap="square" lIns="68580" tIns="34290" rIns="68580" bIns="34290" numCol="1" rtlCol="0" anchor="t" anchorCtr="0" compatLnSpc="1">
            <a:prstTxWarp prst="textNoShape">
              <a:avLst/>
            </a:prstTxWarp>
          </a:bodyPr>
          <a:lstStyle/>
          <a:p>
            <a:pPr defTabSz="342900" fontAlgn="base" hangingPunct="0">
              <a:lnSpc>
                <a:spcPct val="93000"/>
              </a:lnSpc>
              <a:spcBef>
                <a:spcPct val="0"/>
              </a:spcBef>
              <a:spcAft>
                <a:spcPct val="0"/>
              </a:spcAft>
              <a:buClr>
                <a:srgbClr val="000000"/>
              </a:buClr>
              <a:buSzPct val="100000"/>
            </a:pPr>
            <a:endParaRPr lang="en-US" sz="1350" dirty="0">
              <a:solidFill>
                <a:schemeClr val="bg1"/>
              </a:solidFill>
              <a:latin typeface="Arial" charset="0"/>
              <a:ea typeface="SimSun" charset="-122"/>
            </a:endParaRPr>
          </a:p>
        </p:txBody>
      </p:sp>
      <p:sp>
        <p:nvSpPr>
          <p:cNvPr id="28" name="TextBox 27">
            <a:extLst>
              <a:ext uri="{FF2B5EF4-FFF2-40B4-BE49-F238E27FC236}">
                <a16:creationId xmlns:a16="http://schemas.microsoft.com/office/drawing/2014/main" id="{D5F4A9A6-459E-47F0-A766-641721A57567}"/>
              </a:ext>
            </a:extLst>
          </p:cNvPr>
          <p:cNvSpPr txBox="1"/>
          <p:nvPr/>
        </p:nvSpPr>
        <p:spPr>
          <a:xfrm>
            <a:off x="140201" y="502034"/>
            <a:ext cx="2110655" cy="369332"/>
          </a:xfrm>
          <a:prstGeom prst="rect">
            <a:avLst/>
          </a:prstGeom>
          <a:noFill/>
        </p:spPr>
        <p:txBody>
          <a:bodyPr wrap="square" rtlCol="0">
            <a:spAutoFit/>
          </a:bodyPr>
          <a:lstStyle/>
          <a:p>
            <a:r>
              <a:rPr lang="en-US" sz="900" dirty="0">
                <a:latin typeface="Palatino Linotype" panose="02040502050505030304" pitchFamily="18" charset="0"/>
              </a:rPr>
              <a:t>Options for editing cells. You can choose to add/remove/insert cells…</a:t>
            </a:r>
          </a:p>
        </p:txBody>
      </p:sp>
      <p:cxnSp>
        <p:nvCxnSpPr>
          <p:cNvPr id="29" name="Straight Arrow Connector 28">
            <a:extLst>
              <a:ext uri="{FF2B5EF4-FFF2-40B4-BE49-F238E27FC236}">
                <a16:creationId xmlns:a16="http://schemas.microsoft.com/office/drawing/2014/main" id="{8C16A559-32D5-4A27-8D0D-4792C7AE559C}"/>
              </a:ext>
            </a:extLst>
          </p:cNvPr>
          <p:cNvCxnSpPr>
            <a:cxnSpLocks/>
            <a:stCxn id="27" idx="1"/>
            <a:endCxn id="28" idx="2"/>
          </p:cNvCxnSpPr>
          <p:nvPr/>
        </p:nvCxnSpPr>
        <p:spPr bwMode="auto">
          <a:xfrm flipH="1" flipV="1">
            <a:off x="1195529" y="871366"/>
            <a:ext cx="1976871" cy="410445"/>
          </a:xfrm>
          <a:prstGeom prst="straightConnector1">
            <a:avLst/>
          </a:prstGeom>
          <a:solidFill>
            <a:srgbClr val="00B8FF"/>
          </a:solidFill>
          <a:ln w="19050" cap="flat" cmpd="sng" algn="ctr">
            <a:solidFill>
              <a:srgbClr val="FF0000"/>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40" name="Rectangle 39">
            <a:extLst>
              <a:ext uri="{FF2B5EF4-FFF2-40B4-BE49-F238E27FC236}">
                <a16:creationId xmlns:a16="http://schemas.microsoft.com/office/drawing/2014/main" id="{8B35245D-4B53-4AE4-B59D-AAF305CA0B8A}"/>
              </a:ext>
            </a:extLst>
          </p:cNvPr>
          <p:cNvSpPr/>
          <p:nvPr/>
        </p:nvSpPr>
        <p:spPr bwMode="auto">
          <a:xfrm>
            <a:off x="3397344" y="1225456"/>
            <a:ext cx="259549" cy="112709"/>
          </a:xfrm>
          <a:prstGeom prst="rect">
            <a:avLst/>
          </a:prstGeom>
          <a:noFill/>
          <a:ln>
            <a:solidFill>
              <a:srgbClr val="FF0000"/>
            </a:solidFill>
            <a:headEnd type="none" w="med" len="med"/>
            <a:tailEnd type="none" w="med" len="med"/>
          </a:ln>
        </p:spPr>
        <p:style>
          <a:lnRef idx="2">
            <a:schemeClr val="dk1"/>
          </a:lnRef>
          <a:fillRef idx="1">
            <a:schemeClr val="lt1"/>
          </a:fillRef>
          <a:effectRef idx="0">
            <a:schemeClr val="dk1"/>
          </a:effectRef>
          <a:fontRef idx="minor">
            <a:schemeClr val="dk1"/>
          </a:fontRef>
        </p:style>
        <p:txBody>
          <a:bodyPr vert="horz" wrap="square" lIns="68580" tIns="34290" rIns="68580" bIns="34290" numCol="1" rtlCol="0" anchor="t" anchorCtr="0" compatLnSpc="1">
            <a:prstTxWarp prst="textNoShape">
              <a:avLst/>
            </a:prstTxWarp>
          </a:bodyPr>
          <a:lstStyle/>
          <a:p>
            <a:pPr defTabSz="342900" fontAlgn="base" hangingPunct="0">
              <a:lnSpc>
                <a:spcPct val="93000"/>
              </a:lnSpc>
              <a:spcBef>
                <a:spcPct val="0"/>
              </a:spcBef>
              <a:spcAft>
                <a:spcPct val="0"/>
              </a:spcAft>
              <a:buClr>
                <a:srgbClr val="000000"/>
              </a:buClr>
              <a:buSzPct val="100000"/>
            </a:pPr>
            <a:endParaRPr lang="en-US" sz="1350" dirty="0">
              <a:solidFill>
                <a:schemeClr val="bg1"/>
              </a:solidFill>
              <a:latin typeface="Arial" charset="0"/>
              <a:ea typeface="SimSun" charset="-122"/>
            </a:endParaRPr>
          </a:p>
        </p:txBody>
      </p:sp>
      <p:sp>
        <p:nvSpPr>
          <p:cNvPr id="41" name="TextBox 40">
            <a:extLst>
              <a:ext uri="{FF2B5EF4-FFF2-40B4-BE49-F238E27FC236}">
                <a16:creationId xmlns:a16="http://schemas.microsoft.com/office/drawing/2014/main" id="{63A709A7-66F0-48B5-AC8F-6138D8C5EB4D}"/>
              </a:ext>
            </a:extLst>
          </p:cNvPr>
          <p:cNvSpPr txBox="1"/>
          <p:nvPr/>
        </p:nvSpPr>
        <p:spPr>
          <a:xfrm>
            <a:off x="3583294" y="41109"/>
            <a:ext cx="2110655" cy="507831"/>
          </a:xfrm>
          <a:prstGeom prst="rect">
            <a:avLst/>
          </a:prstGeom>
          <a:noFill/>
        </p:spPr>
        <p:txBody>
          <a:bodyPr wrap="square" rtlCol="0">
            <a:spAutoFit/>
          </a:bodyPr>
          <a:lstStyle/>
          <a:p>
            <a:r>
              <a:rPr lang="en-US" sz="900" dirty="0">
                <a:latin typeface="Palatino Linotype" panose="02040502050505030304" pitchFamily="18" charset="0"/>
              </a:rPr>
              <a:t>Options for kernel (your current notebook/session). You can choose to stop, restart… the current session</a:t>
            </a:r>
          </a:p>
        </p:txBody>
      </p:sp>
      <p:cxnSp>
        <p:nvCxnSpPr>
          <p:cNvPr id="42" name="Straight Arrow Connector 41">
            <a:extLst>
              <a:ext uri="{FF2B5EF4-FFF2-40B4-BE49-F238E27FC236}">
                <a16:creationId xmlns:a16="http://schemas.microsoft.com/office/drawing/2014/main" id="{70942483-7E41-4E00-8998-4A46B6206ADE}"/>
              </a:ext>
            </a:extLst>
          </p:cNvPr>
          <p:cNvCxnSpPr>
            <a:cxnSpLocks/>
            <a:stCxn id="40" idx="0"/>
            <a:endCxn id="41" idx="2"/>
          </p:cNvCxnSpPr>
          <p:nvPr/>
        </p:nvCxnSpPr>
        <p:spPr bwMode="auto">
          <a:xfrm flipV="1">
            <a:off x="3527119" y="548940"/>
            <a:ext cx="1111503" cy="676516"/>
          </a:xfrm>
          <a:prstGeom prst="straightConnector1">
            <a:avLst/>
          </a:prstGeom>
          <a:solidFill>
            <a:srgbClr val="00B8FF"/>
          </a:solidFill>
          <a:ln w="19050" cap="flat" cmpd="sng" algn="ctr">
            <a:solidFill>
              <a:srgbClr val="FF0000"/>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68" name="Rectangle 67">
            <a:extLst>
              <a:ext uri="{FF2B5EF4-FFF2-40B4-BE49-F238E27FC236}">
                <a16:creationId xmlns:a16="http://schemas.microsoft.com/office/drawing/2014/main" id="{98E0EDC8-BD81-47EA-99E5-65085072A9EF}"/>
              </a:ext>
            </a:extLst>
          </p:cNvPr>
          <p:cNvSpPr/>
          <p:nvPr/>
        </p:nvSpPr>
        <p:spPr bwMode="auto">
          <a:xfrm>
            <a:off x="3414231" y="1362285"/>
            <a:ext cx="112888" cy="100010"/>
          </a:xfrm>
          <a:prstGeom prst="rect">
            <a:avLst/>
          </a:prstGeom>
          <a:noFill/>
          <a:ln>
            <a:solidFill>
              <a:srgbClr val="FF0000"/>
            </a:solidFill>
            <a:headEnd type="none" w="med" len="med"/>
            <a:tailEnd type="none" w="med" len="med"/>
          </a:ln>
        </p:spPr>
        <p:style>
          <a:lnRef idx="2">
            <a:schemeClr val="dk1"/>
          </a:lnRef>
          <a:fillRef idx="1">
            <a:schemeClr val="lt1"/>
          </a:fillRef>
          <a:effectRef idx="0">
            <a:schemeClr val="dk1"/>
          </a:effectRef>
          <a:fontRef idx="minor">
            <a:schemeClr val="dk1"/>
          </a:fontRef>
        </p:style>
        <p:txBody>
          <a:bodyPr vert="horz" wrap="square" lIns="68580" tIns="34290" rIns="68580" bIns="34290" numCol="1" rtlCol="0" anchor="t" anchorCtr="0" compatLnSpc="1">
            <a:prstTxWarp prst="textNoShape">
              <a:avLst/>
            </a:prstTxWarp>
          </a:bodyPr>
          <a:lstStyle/>
          <a:p>
            <a:pPr defTabSz="342900" fontAlgn="base" hangingPunct="0">
              <a:lnSpc>
                <a:spcPct val="93000"/>
              </a:lnSpc>
              <a:spcBef>
                <a:spcPct val="0"/>
              </a:spcBef>
              <a:spcAft>
                <a:spcPct val="0"/>
              </a:spcAft>
              <a:buClr>
                <a:srgbClr val="000000"/>
              </a:buClr>
              <a:buSzPct val="100000"/>
            </a:pPr>
            <a:endParaRPr lang="en-US" sz="1350" dirty="0">
              <a:solidFill>
                <a:schemeClr val="bg1"/>
              </a:solidFill>
              <a:latin typeface="Arial" charset="0"/>
              <a:ea typeface="SimSun" charset="-122"/>
            </a:endParaRPr>
          </a:p>
        </p:txBody>
      </p:sp>
      <p:sp>
        <p:nvSpPr>
          <p:cNvPr id="69" name="TextBox 68">
            <a:extLst>
              <a:ext uri="{FF2B5EF4-FFF2-40B4-BE49-F238E27FC236}">
                <a16:creationId xmlns:a16="http://schemas.microsoft.com/office/drawing/2014/main" id="{9169854F-1AD4-4CDB-95DA-52A53F70D155}"/>
              </a:ext>
            </a:extLst>
          </p:cNvPr>
          <p:cNvSpPr txBox="1"/>
          <p:nvPr/>
        </p:nvSpPr>
        <p:spPr>
          <a:xfrm>
            <a:off x="6280082" y="183275"/>
            <a:ext cx="2110655" cy="369332"/>
          </a:xfrm>
          <a:prstGeom prst="rect">
            <a:avLst/>
          </a:prstGeom>
          <a:noFill/>
        </p:spPr>
        <p:txBody>
          <a:bodyPr wrap="square" rtlCol="0">
            <a:spAutoFit/>
          </a:bodyPr>
          <a:lstStyle/>
          <a:p>
            <a:r>
              <a:rPr lang="en-US" sz="900" b="1" dirty="0">
                <a:latin typeface="Palatino Linotype" panose="02040502050505030304" pitchFamily="18" charset="0"/>
              </a:rPr>
              <a:t>Stop</a:t>
            </a:r>
            <a:r>
              <a:rPr lang="en-US" sz="900" dirty="0">
                <a:latin typeface="Palatino Linotype" panose="02040502050505030304" pitchFamily="18" charset="0"/>
              </a:rPr>
              <a:t> button, used to stop a running cell</a:t>
            </a:r>
          </a:p>
        </p:txBody>
      </p:sp>
      <p:cxnSp>
        <p:nvCxnSpPr>
          <p:cNvPr id="70" name="Straight Arrow Connector 69">
            <a:extLst>
              <a:ext uri="{FF2B5EF4-FFF2-40B4-BE49-F238E27FC236}">
                <a16:creationId xmlns:a16="http://schemas.microsoft.com/office/drawing/2014/main" id="{20A7D953-63FF-4CD5-8DC7-CB77C2386527}"/>
              </a:ext>
            </a:extLst>
          </p:cNvPr>
          <p:cNvCxnSpPr>
            <a:cxnSpLocks/>
            <a:stCxn id="68" idx="3"/>
            <a:endCxn id="69" idx="2"/>
          </p:cNvCxnSpPr>
          <p:nvPr/>
        </p:nvCxnSpPr>
        <p:spPr bwMode="auto">
          <a:xfrm flipV="1">
            <a:off x="3527119" y="552607"/>
            <a:ext cx="3808291" cy="859683"/>
          </a:xfrm>
          <a:prstGeom prst="straightConnector1">
            <a:avLst/>
          </a:prstGeom>
          <a:solidFill>
            <a:srgbClr val="00B8FF"/>
          </a:solidFill>
          <a:ln w="19050" cap="flat" cmpd="sng" algn="ctr">
            <a:solidFill>
              <a:srgbClr val="FF0000"/>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76" name="Rectangle 75">
            <a:extLst>
              <a:ext uri="{FF2B5EF4-FFF2-40B4-BE49-F238E27FC236}">
                <a16:creationId xmlns:a16="http://schemas.microsoft.com/office/drawing/2014/main" id="{8B85E803-E914-4D44-8F22-6F26FE8758DA}"/>
              </a:ext>
            </a:extLst>
          </p:cNvPr>
          <p:cNvSpPr/>
          <p:nvPr/>
        </p:nvSpPr>
        <p:spPr bwMode="auto">
          <a:xfrm>
            <a:off x="2630208" y="3020860"/>
            <a:ext cx="4177717" cy="1274357"/>
          </a:xfrm>
          <a:prstGeom prst="rect">
            <a:avLst/>
          </a:prstGeom>
          <a:noFill/>
          <a:ln>
            <a:solidFill>
              <a:srgbClr val="FF0000"/>
            </a:solidFill>
            <a:headEnd type="none" w="med" len="med"/>
            <a:tailEnd type="none" w="med" len="med"/>
          </a:ln>
        </p:spPr>
        <p:style>
          <a:lnRef idx="2">
            <a:schemeClr val="dk1"/>
          </a:lnRef>
          <a:fillRef idx="1">
            <a:schemeClr val="lt1"/>
          </a:fillRef>
          <a:effectRef idx="0">
            <a:schemeClr val="dk1"/>
          </a:effectRef>
          <a:fontRef idx="minor">
            <a:schemeClr val="dk1"/>
          </a:fontRef>
        </p:style>
        <p:txBody>
          <a:bodyPr vert="horz" wrap="square" lIns="68580" tIns="34290" rIns="68580" bIns="34290" numCol="1" rtlCol="0" anchor="t" anchorCtr="0" compatLnSpc="1">
            <a:prstTxWarp prst="textNoShape">
              <a:avLst/>
            </a:prstTxWarp>
          </a:bodyPr>
          <a:lstStyle/>
          <a:p>
            <a:pPr defTabSz="342900" fontAlgn="base" hangingPunct="0">
              <a:lnSpc>
                <a:spcPct val="93000"/>
              </a:lnSpc>
              <a:spcBef>
                <a:spcPct val="0"/>
              </a:spcBef>
              <a:spcAft>
                <a:spcPct val="0"/>
              </a:spcAft>
              <a:buClr>
                <a:srgbClr val="000000"/>
              </a:buClr>
              <a:buSzPct val="100000"/>
            </a:pPr>
            <a:endParaRPr lang="en-US" sz="1350">
              <a:solidFill>
                <a:schemeClr val="bg1"/>
              </a:solidFill>
              <a:latin typeface="Arial" charset="0"/>
              <a:ea typeface="SimSun" charset="-122"/>
            </a:endParaRPr>
          </a:p>
        </p:txBody>
      </p:sp>
      <p:cxnSp>
        <p:nvCxnSpPr>
          <p:cNvPr id="77" name="Straight Arrow Connector 76">
            <a:extLst>
              <a:ext uri="{FF2B5EF4-FFF2-40B4-BE49-F238E27FC236}">
                <a16:creationId xmlns:a16="http://schemas.microsoft.com/office/drawing/2014/main" id="{AE29D54C-1DC8-441D-B3ED-8CC818B1DCB5}"/>
              </a:ext>
            </a:extLst>
          </p:cNvPr>
          <p:cNvCxnSpPr>
            <a:cxnSpLocks/>
            <a:stCxn id="76" idx="3"/>
            <a:endCxn id="18" idx="1"/>
          </p:cNvCxnSpPr>
          <p:nvPr/>
        </p:nvCxnSpPr>
        <p:spPr bwMode="auto">
          <a:xfrm flipV="1">
            <a:off x="6807925" y="2938785"/>
            <a:ext cx="415930" cy="719254"/>
          </a:xfrm>
          <a:prstGeom prst="straightConnector1">
            <a:avLst/>
          </a:prstGeom>
          <a:solidFill>
            <a:srgbClr val="00B8FF"/>
          </a:solidFill>
          <a:ln w="19050" cap="flat" cmpd="sng" algn="ctr">
            <a:solidFill>
              <a:srgbClr val="FF0000"/>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Tree>
    <p:extLst>
      <p:ext uri="{BB962C8B-B14F-4D97-AF65-F5344CB8AC3E}">
        <p14:creationId xmlns:p14="http://schemas.microsoft.com/office/powerpoint/2010/main" val="427208920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1036E2-FB94-4238-BFDF-C9BD0DE04A65}"/>
              </a:ext>
            </a:extLst>
          </p:cNvPr>
          <p:cNvSpPr>
            <a:spLocks noGrp="1"/>
          </p:cNvSpPr>
          <p:nvPr>
            <p:ph type="title"/>
          </p:nvPr>
        </p:nvSpPr>
        <p:spPr>
          <a:xfrm>
            <a:off x="457200" y="0"/>
            <a:ext cx="8223250" cy="688180"/>
          </a:xfrm>
        </p:spPr>
        <p:txBody>
          <a:bodyPr/>
          <a:lstStyle/>
          <a:p>
            <a:r>
              <a:rPr lang="en-US" sz="2100" dirty="0"/>
              <a:t>Markdown Cells</a:t>
            </a:r>
          </a:p>
        </p:txBody>
      </p:sp>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4130F712-AE8C-4E98-AB22-456D1B489D94}"/>
                  </a:ext>
                </a:extLst>
              </p:cNvPr>
              <p:cNvSpPr>
                <a:spLocks noGrp="1"/>
              </p:cNvSpPr>
              <p:nvPr>
                <p:ph idx="1"/>
              </p:nvPr>
            </p:nvSpPr>
            <p:spPr>
              <a:xfrm>
                <a:off x="457199" y="453629"/>
                <a:ext cx="8223250" cy="3389709"/>
              </a:xfrm>
            </p:spPr>
            <p:txBody>
              <a:bodyPr/>
              <a:lstStyle/>
              <a:p>
                <a:r>
                  <a:rPr lang="en-US" sz="1500" dirty="0"/>
                  <a:t>You can change a cell type to markdown for better presentations, descriptions, or explanations throughout your code</a:t>
                </a:r>
              </a:p>
              <a:p>
                <a:r>
                  <a:rPr lang="en-US" sz="1500" dirty="0"/>
                  <a:t>Markdown cells can be formatted with HTML and latex code</a:t>
                </a:r>
              </a:p>
              <a:p>
                <a:r>
                  <a:rPr lang="en-US" sz="1500" dirty="0"/>
                  <a:t>Running a markdown cell show its processed HTML format</a:t>
                </a:r>
              </a:p>
              <a:p>
                <a:r>
                  <a:rPr lang="en-US" sz="1500" dirty="0"/>
                  <a:t>Double click on a formatted markdown cell and you can continue editing it</a:t>
                </a:r>
              </a:p>
              <a:p>
                <a:r>
                  <a:rPr lang="en-US" sz="1500" dirty="0"/>
                  <a:t>Please see the </a:t>
                </a:r>
                <a14:m>
                  <m:oMath xmlns:m="http://schemas.openxmlformats.org/officeDocument/2006/math">
                    <m:r>
                      <a:rPr lang="en-US" sz="1500" i="1" dirty="0">
                        <a:latin typeface="Cambria Math" panose="02040503050406030204" pitchFamily="18" charset="0"/>
                      </a:rPr>
                      <m:t>𝑚𝑎𝑟𝑘𝑑𝑜𝑤𝑛</m:t>
                    </m:r>
                    <m:r>
                      <a:rPr lang="en-US" sz="1500" i="1" dirty="0">
                        <a:latin typeface="Cambria Math" panose="02040503050406030204" pitchFamily="18" charset="0"/>
                      </a:rPr>
                      <m:t>_</m:t>
                    </m:r>
                    <m:r>
                      <a:rPr lang="en-US" sz="1500" i="1" dirty="0">
                        <a:latin typeface="Cambria Math" panose="02040503050406030204" pitchFamily="18" charset="0"/>
                      </a:rPr>
                      <m:t>𝑐𝑒𝑙𝑙</m:t>
                    </m:r>
                    <m:r>
                      <a:rPr lang="en-US" sz="1500" i="1" dirty="0">
                        <a:latin typeface="Cambria Math" panose="02040503050406030204" pitchFamily="18" charset="0"/>
                      </a:rPr>
                      <m:t>_</m:t>
                    </m:r>
                    <m:r>
                      <a:rPr lang="en-US" sz="1500" i="1" dirty="0">
                        <a:latin typeface="Cambria Math" panose="02040503050406030204" pitchFamily="18" charset="0"/>
                      </a:rPr>
                      <m:t>𝑖𝑛𝑡𝑟𝑜</m:t>
                    </m:r>
                  </m:oMath>
                </a14:m>
                <a:r>
                  <a:rPr lang="en-US" sz="1500" dirty="0"/>
                  <a:t> notebook on D2L for example</a:t>
                </a:r>
              </a:p>
            </p:txBody>
          </p:sp>
        </mc:Choice>
        <mc:Fallback xmlns="">
          <p:sp>
            <p:nvSpPr>
              <p:cNvPr id="3" name="Content Placeholder 2">
                <a:extLst>
                  <a:ext uri="{FF2B5EF4-FFF2-40B4-BE49-F238E27FC236}">
                    <a16:creationId xmlns:a16="http://schemas.microsoft.com/office/drawing/2014/main" id="{4130F712-AE8C-4E98-AB22-456D1B489D94}"/>
                  </a:ext>
                </a:extLst>
              </p:cNvPr>
              <p:cNvSpPr>
                <a:spLocks noGrp="1" noRot="1" noChangeAspect="1" noMove="1" noResize="1" noEditPoints="1" noAdjustHandles="1" noChangeArrowheads="1" noChangeShapeType="1" noTextEdit="1"/>
              </p:cNvSpPr>
              <p:nvPr>
                <p:ph idx="1"/>
              </p:nvPr>
            </p:nvSpPr>
            <p:spPr>
              <a:xfrm>
                <a:off x="457199" y="453629"/>
                <a:ext cx="8223250" cy="3389709"/>
              </a:xfrm>
              <a:blipFill>
                <a:blip r:embed="rId2"/>
                <a:stretch>
                  <a:fillRect l="-309" t="-1119"/>
                </a:stretch>
              </a:blipFill>
            </p:spPr>
            <p:txBody>
              <a:bodyPr/>
              <a:lstStyle/>
              <a:p>
                <a:r>
                  <a:rPr lang="en-US">
                    <a:noFill/>
                  </a:rPr>
                  <a:t> </a:t>
                </a:r>
              </a:p>
            </p:txBody>
          </p:sp>
        </mc:Fallback>
      </mc:AlternateContent>
      <p:pic>
        <p:nvPicPr>
          <p:cNvPr id="5" name="Picture 4">
            <a:extLst>
              <a:ext uri="{FF2B5EF4-FFF2-40B4-BE49-F238E27FC236}">
                <a16:creationId xmlns:a16="http://schemas.microsoft.com/office/drawing/2014/main" id="{1629C8D0-EFC2-4BF7-8E69-41E390A542E0}"/>
              </a:ext>
            </a:extLst>
          </p:cNvPr>
          <p:cNvPicPr>
            <a:picLocks noChangeAspect="1"/>
          </p:cNvPicPr>
          <p:nvPr/>
        </p:nvPicPr>
        <p:blipFill rotWithShape="1">
          <a:blip r:embed="rId3"/>
          <a:srcRect l="19297" t="6944" r="40703" b="59445"/>
          <a:stretch/>
        </p:blipFill>
        <p:spPr>
          <a:xfrm>
            <a:off x="457198" y="2250151"/>
            <a:ext cx="3657600" cy="1728788"/>
          </a:xfrm>
          <a:prstGeom prst="rect">
            <a:avLst/>
          </a:prstGeom>
        </p:spPr>
      </p:pic>
      <p:sp>
        <p:nvSpPr>
          <p:cNvPr id="6" name="Rectangle 5">
            <a:extLst>
              <a:ext uri="{FF2B5EF4-FFF2-40B4-BE49-F238E27FC236}">
                <a16:creationId xmlns:a16="http://schemas.microsoft.com/office/drawing/2014/main" id="{88028B88-DEE1-41BA-8F6D-077D7592F2B2}"/>
              </a:ext>
            </a:extLst>
          </p:cNvPr>
          <p:cNvSpPr/>
          <p:nvPr/>
        </p:nvSpPr>
        <p:spPr bwMode="auto">
          <a:xfrm>
            <a:off x="2533993" y="3457445"/>
            <a:ext cx="843609" cy="171450"/>
          </a:xfrm>
          <a:prstGeom prst="rect">
            <a:avLst/>
          </a:prstGeom>
          <a:noFill/>
          <a:ln>
            <a:solidFill>
              <a:srgbClr val="FF0000"/>
            </a:solidFill>
            <a:headEnd type="none" w="med" len="med"/>
            <a:tailEnd type="none" w="med" len="med"/>
          </a:ln>
        </p:spPr>
        <p:style>
          <a:lnRef idx="2">
            <a:schemeClr val="dk1"/>
          </a:lnRef>
          <a:fillRef idx="1">
            <a:schemeClr val="lt1"/>
          </a:fillRef>
          <a:effectRef idx="0">
            <a:schemeClr val="dk1"/>
          </a:effectRef>
          <a:fontRef idx="minor">
            <a:schemeClr val="dk1"/>
          </a:fontRef>
        </p:style>
        <p:txBody>
          <a:bodyPr vert="horz" wrap="square" lIns="68580" tIns="34290" rIns="68580" bIns="34290" numCol="1" rtlCol="0" anchor="t" anchorCtr="0" compatLnSpc="1">
            <a:prstTxWarp prst="textNoShape">
              <a:avLst/>
            </a:prstTxWarp>
          </a:bodyPr>
          <a:lstStyle/>
          <a:p>
            <a:pPr defTabSz="342900" fontAlgn="base" hangingPunct="0">
              <a:lnSpc>
                <a:spcPct val="93000"/>
              </a:lnSpc>
              <a:spcBef>
                <a:spcPct val="0"/>
              </a:spcBef>
              <a:spcAft>
                <a:spcPct val="0"/>
              </a:spcAft>
              <a:buClr>
                <a:srgbClr val="000000"/>
              </a:buClr>
              <a:buSzPct val="100000"/>
            </a:pPr>
            <a:endParaRPr lang="en-US" sz="1350">
              <a:solidFill>
                <a:schemeClr val="bg1"/>
              </a:solidFill>
              <a:latin typeface="Arial" charset="0"/>
              <a:ea typeface="SimSun" charset="-122"/>
            </a:endParaRPr>
          </a:p>
        </p:txBody>
      </p:sp>
      <p:pic>
        <p:nvPicPr>
          <p:cNvPr id="7" name="Picture 6">
            <a:extLst>
              <a:ext uri="{FF2B5EF4-FFF2-40B4-BE49-F238E27FC236}">
                <a16:creationId xmlns:a16="http://schemas.microsoft.com/office/drawing/2014/main" id="{364DE59B-9432-4FF1-BBB1-2AE66DAE1BC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044497" y="2250151"/>
            <a:ext cx="3968905" cy="2893349"/>
          </a:xfrm>
          <a:prstGeom prst="rect">
            <a:avLst/>
          </a:prstGeom>
        </p:spPr>
      </p:pic>
    </p:spTree>
    <p:extLst>
      <p:ext uri="{BB962C8B-B14F-4D97-AF65-F5344CB8AC3E}">
        <p14:creationId xmlns:p14="http://schemas.microsoft.com/office/powerpoint/2010/main" val="401389162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a:extLst>
              <a:ext uri="{FF2B5EF4-FFF2-40B4-BE49-F238E27FC236}">
                <a16:creationId xmlns:a16="http://schemas.microsoft.com/office/drawing/2014/main" id="{0164D2AC-AE9A-7548-8E40-E00756F5BB61}"/>
              </a:ext>
            </a:extLst>
          </p:cNvPr>
          <p:cNvSpPr>
            <a:spLocks noGrp="1" noChangeArrowheads="1"/>
          </p:cNvSpPr>
          <p:nvPr>
            <p:ph type="title"/>
          </p:nvPr>
        </p:nvSpPr>
        <p:spPr>
          <a:xfrm>
            <a:off x="666915" y="338428"/>
            <a:ext cx="6172200" cy="857250"/>
          </a:xfrm>
        </p:spPr>
        <p:txBody>
          <a:bodyPr/>
          <a:lstStyle/>
          <a:p>
            <a:pPr eaLnBrk="1" hangingPunct="1"/>
            <a:r>
              <a:rPr lang="en-GB" altLang="en-US" dirty="0">
                <a:ea typeface="ＭＳ Ｐゴシック" panose="020B0600070205080204" pitchFamily="34" charset="-128"/>
              </a:rPr>
              <a:t>Python</a:t>
            </a:r>
          </a:p>
        </p:txBody>
      </p:sp>
      <p:sp>
        <p:nvSpPr>
          <p:cNvPr id="5" name="Content Placeholder 2">
            <a:extLst>
              <a:ext uri="{FF2B5EF4-FFF2-40B4-BE49-F238E27FC236}">
                <a16:creationId xmlns:a16="http://schemas.microsoft.com/office/drawing/2014/main" id="{CE02445A-B908-7A4A-85FF-4229BEB1639F}"/>
              </a:ext>
            </a:extLst>
          </p:cNvPr>
          <p:cNvSpPr txBox="1">
            <a:spLocks/>
          </p:cNvSpPr>
          <p:nvPr/>
        </p:nvSpPr>
        <p:spPr>
          <a:xfrm>
            <a:off x="628650" y="1369219"/>
            <a:ext cx="7886700" cy="3263504"/>
          </a:xfrm>
          <a:prstGeom prst="rect">
            <a:avLst/>
          </a:prstGeom>
        </p:spPr>
        <p:txBody>
          <a:bodyPr vert="horz" lIns="91440" tIns="45720" rIns="91440" bIns="45720" rtlCol="0">
            <a:norm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r>
              <a:rPr lang="en-US" dirty="0"/>
              <a:t>If you already have a Python installation set up, you can use pip to install all of these packages: </a:t>
            </a:r>
          </a:p>
          <a:p>
            <a:pPr marL="0" indent="0">
              <a:buNone/>
            </a:pPr>
            <a:endParaRPr lang="en-US" i="1" dirty="0"/>
          </a:p>
          <a:p>
            <a:pPr marL="0" indent="0">
              <a:buNone/>
            </a:pPr>
            <a:endParaRPr lang="en-US" i="1" dirty="0"/>
          </a:p>
          <a:p>
            <a:pPr marL="0" indent="0">
              <a:buNone/>
            </a:pPr>
            <a:endParaRPr lang="en-US" i="1" dirty="0"/>
          </a:p>
          <a:p>
            <a:pPr marL="0" indent="0">
              <a:buNone/>
            </a:pPr>
            <a:endParaRPr lang="en-US" i="1" dirty="0"/>
          </a:p>
          <a:p>
            <a:pPr marL="0" indent="0">
              <a:buNone/>
            </a:pPr>
            <a:r>
              <a:rPr lang="en-US" i="1" dirty="0"/>
              <a:t>$ pip install numpy scipy matplotlib ipython scikit-learn pandas</a:t>
            </a:r>
          </a:p>
        </p:txBody>
      </p:sp>
      <p:pic>
        <p:nvPicPr>
          <p:cNvPr id="4" name="Picture 2" descr="How to shrink NumPy, SciPy, Pandas, and Matplotlib for your data product |  by Scott Zelenka | Towards Data Science">
            <a:extLst>
              <a:ext uri="{FF2B5EF4-FFF2-40B4-BE49-F238E27FC236}">
                <a16:creationId xmlns:a16="http://schemas.microsoft.com/office/drawing/2014/main" id="{EE1D608F-EF2D-894B-80CD-B857259152C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87273" y="1914525"/>
            <a:ext cx="4019550" cy="13144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4288035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4DACF93-43E9-438C-A783-BA333DBFEDB1}"/>
              </a:ext>
            </a:extLst>
          </p:cNvPr>
          <p:cNvSpPr>
            <a:spLocks noGrp="1"/>
          </p:cNvSpPr>
          <p:nvPr>
            <p:ph type="title"/>
          </p:nvPr>
        </p:nvSpPr>
        <p:spPr/>
        <p:txBody>
          <a:bodyPr/>
          <a:lstStyle/>
          <a:p>
            <a:r>
              <a:rPr lang="en-US" dirty="0"/>
              <a:t>Saving Your Notebook</a:t>
            </a:r>
          </a:p>
        </p:txBody>
      </p:sp>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F30F771A-949D-4510-8630-03E57B762337}"/>
                  </a:ext>
                </a:extLst>
              </p:cNvPr>
              <p:cNvSpPr>
                <a:spLocks noGrp="1"/>
              </p:cNvSpPr>
              <p:nvPr>
                <p:ph idx="1"/>
              </p:nvPr>
            </p:nvSpPr>
            <p:spPr>
              <a:xfrm>
                <a:off x="457201" y="971551"/>
                <a:ext cx="3612734" cy="3389709"/>
              </a:xfrm>
            </p:spPr>
            <p:txBody>
              <a:bodyPr/>
              <a:lstStyle/>
              <a:p>
                <a:r>
                  <a:rPr lang="en-US" sz="1800" dirty="0"/>
                  <a:t>Jupyter notebook saves your work as an </a:t>
                </a:r>
                <a14:m>
                  <m:oMath xmlns:m="http://schemas.openxmlformats.org/officeDocument/2006/math">
                    <m:r>
                      <a:rPr lang="en-US" sz="1800" i="1" dirty="0">
                        <a:latin typeface="Cambria Math" panose="02040503050406030204" pitchFamily="18" charset="0"/>
                      </a:rPr>
                      <m:t>.</m:t>
                    </m:r>
                    <m:r>
                      <a:rPr lang="en-US" sz="1800" i="1" dirty="0" err="1">
                        <a:latin typeface="Cambria Math" panose="02040503050406030204" pitchFamily="18" charset="0"/>
                      </a:rPr>
                      <m:t>𝑖𝑝𝑦𝑛𝑏</m:t>
                    </m:r>
                  </m:oMath>
                </a14:m>
                <a:r>
                  <a:rPr lang="en-US" sz="1800" dirty="0"/>
                  <a:t> file which is </a:t>
                </a:r>
                <a:r>
                  <a:rPr lang="en-US" sz="1800" b="1" dirty="0"/>
                  <a:t>not</a:t>
                </a:r>
                <a:r>
                  <a:rPr lang="en-US" sz="1800" dirty="0"/>
                  <a:t> a Python file</a:t>
                </a:r>
              </a:p>
              <a:p>
                <a:r>
                  <a:rPr lang="en-US" sz="1800" dirty="0"/>
                  <a:t>You can choose to save your notebook as a Python file or other type with</a:t>
                </a:r>
              </a:p>
              <a:p>
                <a:pPr marL="342900" lvl="1" indent="0">
                  <a:buNone/>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𝐹𝑖𝑙𝑒</m:t>
                      </m:r>
                      <m:r>
                        <a:rPr lang="en-US" b="0" i="1" smtClean="0">
                          <a:latin typeface="Cambria Math" panose="02040503050406030204" pitchFamily="18" charset="0"/>
                        </a:rPr>
                        <m:t>→</m:t>
                      </m:r>
                      <m:r>
                        <a:rPr lang="en-US" b="0" i="1" smtClean="0">
                          <a:latin typeface="Cambria Math" panose="02040503050406030204" pitchFamily="18" charset="0"/>
                        </a:rPr>
                        <m:t>𝐷𝑜𝑤𝑛𝑙𝑜𝑎𝑑</m:t>
                      </m:r>
                      <m:r>
                        <a:rPr lang="en-US" b="0" i="1" smtClean="0">
                          <a:latin typeface="Cambria Math" panose="02040503050406030204" pitchFamily="18" charset="0"/>
                        </a:rPr>
                        <m:t> </m:t>
                      </m:r>
                      <m:r>
                        <a:rPr lang="en-US" b="0" i="1" smtClean="0">
                          <a:latin typeface="Cambria Math" panose="02040503050406030204" pitchFamily="18" charset="0"/>
                        </a:rPr>
                        <m:t>𝑎𝑠</m:t>
                      </m:r>
                    </m:oMath>
                  </m:oMathPara>
                </a14:m>
                <a:endParaRPr lang="en-US" b="0" dirty="0"/>
              </a:p>
              <a:p>
                <a:pPr lvl="1"/>
                <a:r>
                  <a:rPr lang="en-US" sz="1350" dirty="0"/>
                  <a:t>Downloading as HTML file is useful for showing your code and result without Jupyter, however the file is not executable anymore </a:t>
                </a:r>
              </a:p>
            </p:txBody>
          </p:sp>
        </mc:Choice>
        <mc:Fallback xmlns="">
          <p:sp>
            <p:nvSpPr>
              <p:cNvPr id="3" name="Content Placeholder 2">
                <a:extLst>
                  <a:ext uri="{FF2B5EF4-FFF2-40B4-BE49-F238E27FC236}">
                    <a16:creationId xmlns:a16="http://schemas.microsoft.com/office/drawing/2014/main" id="{F30F771A-949D-4510-8630-03E57B762337}"/>
                  </a:ext>
                </a:extLst>
              </p:cNvPr>
              <p:cNvSpPr>
                <a:spLocks noGrp="1" noRot="1" noChangeAspect="1" noMove="1" noResize="1" noEditPoints="1" noAdjustHandles="1" noChangeArrowheads="1" noChangeShapeType="1" noTextEdit="1"/>
              </p:cNvSpPr>
              <p:nvPr>
                <p:ph idx="1"/>
              </p:nvPr>
            </p:nvSpPr>
            <p:spPr>
              <a:xfrm>
                <a:off x="457201" y="971551"/>
                <a:ext cx="3612734" cy="3389709"/>
              </a:xfrm>
              <a:blipFill>
                <a:blip r:embed="rId2"/>
                <a:stretch>
                  <a:fillRect l="-1053" t="-1493" r="-702"/>
                </a:stretch>
              </a:blipFill>
            </p:spPr>
            <p:txBody>
              <a:bodyPr/>
              <a:lstStyle/>
              <a:p>
                <a:r>
                  <a:rPr lang="en-US">
                    <a:noFill/>
                  </a:rPr>
                  <a:t> </a:t>
                </a:r>
              </a:p>
            </p:txBody>
          </p:sp>
        </mc:Fallback>
      </mc:AlternateContent>
      <p:pic>
        <p:nvPicPr>
          <p:cNvPr id="4" name="Picture 3">
            <a:extLst>
              <a:ext uri="{FF2B5EF4-FFF2-40B4-BE49-F238E27FC236}">
                <a16:creationId xmlns:a16="http://schemas.microsoft.com/office/drawing/2014/main" id="{304E2614-DC8E-42A3-8536-0444833524D0}"/>
              </a:ext>
            </a:extLst>
          </p:cNvPr>
          <p:cNvPicPr>
            <a:picLocks noChangeAspect="1"/>
          </p:cNvPicPr>
          <p:nvPr/>
        </p:nvPicPr>
        <p:blipFill rotWithShape="1">
          <a:blip r:embed="rId3"/>
          <a:srcRect l="19135" t="10343" r="19533" b="12897"/>
          <a:stretch/>
        </p:blipFill>
        <p:spPr>
          <a:xfrm>
            <a:off x="4314520" y="971551"/>
            <a:ext cx="4442842" cy="3127761"/>
          </a:xfrm>
          <a:prstGeom prst="rect">
            <a:avLst/>
          </a:prstGeom>
        </p:spPr>
      </p:pic>
      <p:sp>
        <p:nvSpPr>
          <p:cNvPr id="5" name="Rectangle 4">
            <a:extLst>
              <a:ext uri="{FF2B5EF4-FFF2-40B4-BE49-F238E27FC236}">
                <a16:creationId xmlns:a16="http://schemas.microsoft.com/office/drawing/2014/main" id="{B4F50ECB-94EE-48C1-B272-02BE34699D12}"/>
              </a:ext>
            </a:extLst>
          </p:cNvPr>
          <p:cNvSpPr/>
          <p:nvPr/>
        </p:nvSpPr>
        <p:spPr bwMode="auto">
          <a:xfrm>
            <a:off x="4314521" y="1044188"/>
            <a:ext cx="1550031" cy="1910520"/>
          </a:xfrm>
          <a:prstGeom prst="rect">
            <a:avLst/>
          </a:prstGeom>
          <a:noFill/>
          <a:ln>
            <a:solidFill>
              <a:srgbClr val="FF0000"/>
            </a:solidFill>
            <a:headEnd type="none" w="med" len="med"/>
            <a:tailEnd type="none" w="med" len="med"/>
          </a:ln>
        </p:spPr>
        <p:style>
          <a:lnRef idx="2">
            <a:schemeClr val="dk1"/>
          </a:lnRef>
          <a:fillRef idx="1">
            <a:schemeClr val="lt1"/>
          </a:fillRef>
          <a:effectRef idx="0">
            <a:schemeClr val="dk1"/>
          </a:effectRef>
          <a:fontRef idx="minor">
            <a:schemeClr val="dk1"/>
          </a:fontRef>
        </p:style>
        <p:txBody>
          <a:bodyPr vert="horz" wrap="square" lIns="68580" tIns="34290" rIns="68580" bIns="34290" numCol="1" rtlCol="0" anchor="t" anchorCtr="0" compatLnSpc="1">
            <a:prstTxWarp prst="textNoShape">
              <a:avLst/>
            </a:prstTxWarp>
          </a:bodyPr>
          <a:lstStyle/>
          <a:p>
            <a:pPr defTabSz="342900" fontAlgn="base" hangingPunct="0">
              <a:lnSpc>
                <a:spcPct val="93000"/>
              </a:lnSpc>
              <a:spcBef>
                <a:spcPct val="0"/>
              </a:spcBef>
              <a:spcAft>
                <a:spcPct val="0"/>
              </a:spcAft>
              <a:buClr>
                <a:srgbClr val="000000"/>
              </a:buClr>
              <a:buSzPct val="100000"/>
            </a:pPr>
            <a:endParaRPr lang="en-US" sz="1350">
              <a:solidFill>
                <a:schemeClr val="bg1"/>
              </a:solidFill>
              <a:latin typeface="Arial" charset="0"/>
              <a:ea typeface="SimSun" charset="-122"/>
            </a:endParaRPr>
          </a:p>
        </p:txBody>
      </p:sp>
    </p:spTree>
    <p:extLst>
      <p:ext uri="{BB962C8B-B14F-4D97-AF65-F5344CB8AC3E}">
        <p14:creationId xmlns:p14="http://schemas.microsoft.com/office/powerpoint/2010/main" val="5699440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3B611F-B3A3-4078-AC5F-34C42390E173}"/>
              </a:ext>
            </a:extLst>
          </p:cNvPr>
          <p:cNvSpPr>
            <a:spLocks noGrp="1"/>
          </p:cNvSpPr>
          <p:nvPr>
            <p:ph type="title"/>
          </p:nvPr>
        </p:nvSpPr>
        <p:spPr>
          <a:xfrm>
            <a:off x="264320" y="0"/>
            <a:ext cx="3636168" cy="688180"/>
          </a:xfrm>
        </p:spPr>
        <p:txBody>
          <a:bodyPr/>
          <a:lstStyle/>
          <a:p>
            <a:r>
              <a:rPr lang="en-US" sz="1800" dirty="0"/>
              <a:t>Testing Your Package Installation</a:t>
            </a:r>
          </a:p>
        </p:txBody>
      </p:sp>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13543A8A-B57D-42DF-83BD-C2B5F8E22119}"/>
                  </a:ext>
                </a:extLst>
              </p:cNvPr>
              <p:cNvSpPr>
                <a:spLocks noGrp="1"/>
              </p:cNvSpPr>
              <p:nvPr>
                <p:ph idx="1"/>
              </p:nvPr>
            </p:nvSpPr>
            <p:spPr>
              <a:xfrm>
                <a:off x="264320" y="508236"/>
                <a:ext cx="3887027" cy="4236242"/>
              </a:xfrm>
            </p:spPr>
            <p:txBody>
              <a:bodyPr/>
              <a:lstStyle/>
              <a:p>
                <a:r>
                  <a:rPr lang="en-US" sz="1200" dirty="0"/>
                  <a:t>Please download and run the </a:t>
                </a:r>
                <a14:m>
                  <m:oMath xmlns:m="http://schemas.openxmlformats.org/officeDocument/2006/math">
                    <m:r>
                      <a:rPr lang="en-US" sz="1200" i="1" dirty="0">
                        <a:latin typeface="Cambria Math" panose="02040503050406030204" pitchFamily="18" charset="0"/>
                      </a:rPr>
                      <m:t>𝑝𝑎𝑐𝑘𝑎𝑔𝑒</m:t>
                    </m:r>
                    <m:r>
                      <a:rPr lang="en-US" sz="1200" i="1" dirty="0">
                        <a:latin typeface="Cambria Math" panose="02040503050406030204" pitchFamily="18" charset="0"/>
                      </a:rPr>
                      <m:t>_</m:t>
                    </m:r>
                    <m:r>
                      <a:rPr lang="en-US" sz="1200" i="1" dirty="0">
                        <a:latin typeface="Cambria Math" panose="02040503050406030204" pitchFamily="18" charset="0"/>
                      </a:rPr>
                      <m:t>𝑡𝑒𝑠𝑡𝑖𝑛𝑔</m:t>
                    </m:r>
                  </m:oMath>
                </a14:m>
                <a:r>
                  <a:rPr lang="en-US" sz="1200" dirty="0"/>
                  <a:t> notebook on D2L</a:t>
                </a:r>
              </a:p>
              <a:p>
                <a:r>
                  <a:rPr lang="en-US" sz="1200" dirty="0"/>
                  <a:t>The notebook calls a few functions from each package to verify if you have it installed</a:t>
                </a:r>
              </a:p>
              <a:p>
                <a:r>
                  <a:rPr lang="en-US" sz="1200" dirty="0"/>
                  <a:t>You should see result similar to on the right side (the numbers are random, so your output won’t be exactly the same as mine)</a:t>
                </a:r>
              </a:p>
              <a:p>
                <a:r>
                  <a:rPr lang="en-US" sz="1200" dirty="0"/>
                  <a:t>To quickly run all cells: </a:t>
                </a:r>
                <a14:m>
                  <m:oMath xmlns:m="http://schemas.openxmlformats.org/officeDocument/2006/math">
                    <m:r>
                      <a:rPr lang="en-US" sz="1200" i="1" dirty="0">
                        <a:latin typeface="Cambria Math" panose="02040503050406030204" pitchFamily="18" charset="0"/>
                      </a:rPr>
                      <m:t>𝐾𝑒𝑟𝑛𝑒𝑙</m:t>
                    </m:r>
                    <m:r>
                      <a:rPr lang="en-US" sz="1200" i="1" dirty="0">
                        <a:latin typeface="Cambria Math" panose="02040503050406030204" pitchFamily="18" charset="0"/>
                      </a:rPr>
                      <m:t>  </m:t>
                    </m:r>
                    <m:r>
                      <a:rPr lang="en-US" sz="1200" i="1" dirty="0">
                        <a:latin typeface="Cambria Math" panose="02040503050406030204" pitchFamily="18" charset="0"/>
                        <a:sym typeface="Wingdings" panose="05000000000000000000" pitchFamily="2" charset="2"/>
                      </a:rPr>
                      <m:t>𝑅𝑒𝑠𝑡𝑎𝑟𝑡</m:t>
                    </m:r>
                    <m:r>
                      <a:rPr lang="en-US" sz="1200" i="1" dirty="0">
                        <a:latin typeface="Cambria Math" panose="02040503050406030204" pitchFamily="18" charset="0"/>
                        <a:sym typeface="Wingdings" panose="05000000000000000000" pitchFamily="2" charset="2"/>
                      </a:rPr>
                      <m:t> &amp; </m:t>
                    </m:r>
                    <m:r>
                      <a:rPr lang="en-US" sz="1200" i="1" dirty="0">
                        <a:latin typeface="Cambria Math" panose="02040503050406030204" pitchFamily="18" charset="0"/>
                        <a:sym typeface="Wingdings" panose="05000000000000000000" pitchFamily="2" charset="2"/>
                      </a:rPr>
                      <m:t>𝑅𝑢𝑛</m:t>
                    </m:r>
                    <m:r>
                      <a:rPr lang="en-US" sz="1200" i="1" dirty="0">
                        <a:latin typeface="Cambria Math" panose="02040503050406030204" pitchFamily="18" charset="0"/>
                        <a:sym typeface="Wingdings" panose="05000000000000000000" pitchFamily="2" charset="2"/>
                      </a:rPr>
                      <m:t> </m:t>
                    </m:r>
                    <m:r>
                      <a:rPr lang="en-US" sz="1200" i="1" dirty="0">
                        <a:latin typeface="Cambria Math" panose="02040503050406030204" pitchFamily="18" charset="0"/>
                        <a:sym typeface="Wingdings" panose="05000000000000000000" pitchFamily="2" charset="2"/>
                      </a:rPr>
                      <m:t>𝐴𝑙𝑙</m:t>
                    </m:r>
                  </m:oMath>
                </a14:m>
                <a:endParaRPr lang="en-US" sz="1200" dirty="0"/>
              </a:p>
              <a:p>
                <a:endParaRPr lang="en-US" sz="1200" dirty="0"/>
              </a:p>
              <a:p>
                <a:endParaRPr lang="en-US" sz="1200" dirty="0"/>
              </a:p>
              <a:p>
                <a:endParaRPr lang="en-US" sz="1200" dirty="0"/>
              </a:p>
              <a:p>
                <a:endParaRPr lang="en-US" sz="1200" dirty="0"/>
              </a:p>
              <a:p>
                <a:endParaRPr lang="en-US" sz="1200" dirty="0"/>
              </a:p>
              <a:p>
                <a:endParaRPr lang="en-US" sz="1200" dirty="0"/>
              </a:p>
              <a:p>
                <a:r>
                  <a:rPr lang="en-US" sz="1200" dirty="0"/>
                  <a:t>We will be using Python, Jupyter, and these packages for the rest of this semester, so </a:t>
                </a:r>
                <a:r>
                  <a:rPr lang="en-US" sz="1200" b="1" dirty="0"/>
                  <a:t>it is extremely important that you have everything setup correctly</a:t>
                </a:r>
                <a:r>
                  <a:rPr lang="en-US" sz="1200" dirty="0"/>
                  <a:t>. Don’t hesitate let me know if you have any issue with the installation</a:t>
                </a:r>
              </a:p>
            </p:txBody>
          </p:sp>
        </mc:Choice>
        <mc:Fallback xmlns="">
          <p:sp>
            <p:nvSpPr>
              <p:cNvPr id="3" name="Content Placeholder 2">
                <a:extLst>
                  <a:ext uri="{FF2B5EF4-FFF2-40B4-BE49-F238E27FC236}">
                    <a16:creationId xmlns:a16="http://schemas.microsoft.com/office/drawing/2014/main" id="{13543A8A-B57D-42DF-83BD-C2B5F8E22119}"/>
                  </a:ext>
                </a:extLst>
              </p:cNvPr>
              <p:cNvSpPr>
                <a:spLocks noGrp="1" noRot="1" noChangeAspect="1" noMove="1" noResize="1" noEditPoints="1" noAdjustHandles="1" noChangeArrowheads="1" noChangeShapeType="1" noTextEdit="1"/>
              </p:cNvSpPr>
              <p:nvPr>
                <p:ph idx="1"/>
              </p:nvPr>
            </p:nvSpPr>
            <p:spPr>
              <a:xfrm>
                <a:off x="264320" y="508236"/>
                <a:ext cx="3887027" cy="4236242"/>
              </a:xfrm>
              <a:blipFill>
                <a:blip r:embed="rId2"/>
                <a:stretch>
                  <a:fillRect t="-299" r="-326"/>
                </a:stretch>
              </a:blipFill>
            </p:spPr>
            <p:txBody>
              <a:bodyPr/>
              <a:lstStyle/>
              <a:p>
                <a:r>
                  <a:rPr lang="en-US">
                    <a:noFill/>
                  </a:rPr>
                  <a:t> </a:t>
                </a:r>
              </a:p>
            </p:txBody>
          </p:sp>
        </mc:Fallback>
      </mc:AlternateContent>
      <p:pic>
        <p:nvPicPr>
          <p:cNvPr id="4" name="Picture 3">
            <a:extLst>
              <a:ext uri="{FF2B5EF4-FFF2-40B4-BE49-F238E27FC236}">
                <a16:creationId xmlns:a16="http://schemas.microsoft.com/office/drawing/2014/main" id="{A7EE200E-F1E1-4D3F-A77F-1FD2BF862B2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151347" y="423539"/>
            <a:ext cx="4927209" cy="4405635"/>
          </a:xfrm>
          <a:prstGeom prst="rect">
            <a:avLst/>
          </a:prstGeom>
        </p:spPr>
      </p:pic>
      <p:pic>
        <p:nvPicPr>
          <p:cNvPr id="5" name="Picture 4">
            <a:extLst>
              <a:ext uri="{FF2B5EF4-FFF2-40B4-BE49-F238E27FC236}">
                <a16:creationId xmlns:a16="http://schemas.microsoft.com/office/drawing/2014/main" id="{5AF9B732-820F-48B0-B41B-EA34FCFD3CE3}"/>
              </a:ext>
            </a:extLst>
          </p:cNvPr>
          <p:cNvPicPr>
            <a:picLocks noChangeAspect="1"/>
          </p:cNvPicPr>
          <p:nvPr/>
        </p:nvPicPr>
        <p:blipFill rotWithShape="1">
          <a:blip r:embed="rId4"/>
          <a:srcRect l="28906" t="9445" r="46719" b="66111"/>
          <a:stretch/>
        </p:blipFill>
        <p:spPr>
          <a:xfrm>
            <a:off x="1093408" y="2214562"/>
            <a:ext cx="2228850" cy="1257300"/>
          </a:xfrm>
          <a:prstGeom prst="rect">
            <a:avLst/>
          </a:prstGeom>
        </p:spPr>
      </p:pic>
      <p:sp>
        <p:nvSpPr>
          <p:cNvPr id="6" name="Rectangle 5">
            <a:extLst>
              <a:ext uri="{FF2B5EF4-FFF2-40B4-BE49-F238E27FC236}">
                <a16:creationId xmlns:a16="http://schemas.microsoft.com/office/drawing/2014/main" id="{48A75696-5A79-445F-8273-9B00A4679AA8}"/>
              </a:ext>
            </a:extLst>
          </p:cNvPr>
          <p:cNvSpPr/>
          <p:nvPr/>
        </p:nvSpPr>
        <p:spPr bwMode="auto">
          <a:xfrm>
            <a:off x="1619216" y="2757487"/>
            <a:ext cx="843609" cy="171450"/>
          </a:xfrm>
          <a:prstGeom prst="rect">
            <a:avLst/>
          </a:prstGeom>
          <a:noFill/>
          <a:ln>
            <a:solidFill>
              <a:srgbClr val="FF0000"/>
            </a:solidFill>
            <a:headEnd type="none" w="med" len="med"/>
            <a:tailEnd type="none" w="med" len="med"/>
          </a:ln>
        </p:spPr>
        <p:style>
          <a:lnRef idx="2">
            <a:schemeClr val="dk1"/>
          </a:lnRef>
          <a:fillRef idx="1">
            <a:schemeClr val="lt1"/>
          </a:fillRef>
          <a:effectRef idx="0">
            <a:schemeClr val="dk1"/>
          </a:effectRef>
          <a:fontRef idx="minor">
            <a:schemeClr val="dk1"/>
          </a:fontRef>
        </p:style>
        <p:txBody>
          <a:bodyPr vert="horz" wrap="square" lIns="68580" tIns="34290" rIns="68580" bIns="34290" numCol="1" rtlCol="0" anchor="t" anchorCtr="0" compatLnSpc="1">
            <a:prstTxWarp prst="textNoShape">
              <a:avLst/>
            </a:prstTxWarp>
          </a:bodyPr>
          <a:lstStyle/>
          <a:p>
            <a:pPr defTabSz="342900" fontAlgn="base" hangingPunct="0">
              <a:lnSpc>
                <a:spcPct val="93000"/>
              </a:lnSpc>
              <a:spcBef>
                <a:spcPct val="0"/>
              </a:spcBef>
              <a:spcAft>
                <a:spcPct val="0"/>
              </a:spcAft>
              <a:buClr>
                <a:srgbClr val="000000"/>
              </a:buClr>
              <a:buSzPct val="100000"/>
            </a:pPr>
            <a:endParaRPr lang="en-US" sz="1350">
              <a:solidFill>
                <a:schemeClr val="bg1"/>
              </a:solidFill>
              <a:latin typeface="Arial" charset="0"/>
              <a:ea typeface="SimSun" charset="-122"/>
            </a:endParaRPr>
          </a:p>
        </p:txBody>
      </p:sp>
    </p:spTree>
    <p:extLst>
      <p:ext uri="{BB962C8B-B14F-4D97-AF65-F5344CB8AC3E}">
        <p14:creationId xmlns:p14="http://schemas.microsoft.com/office/powerpoint/2010/main" val="76150426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BB4653-D02A-469E-A6B6-5E54976DD754}"/>
              </a:ext>
            </a:extLst>
          </p:cNvPr>
          <p:cNvSpPr>
            <a:spLocks noGrp="1"/>
          </p:cNvSpPr>
          <p:nvPr>
            <p:ph type="title"/>
          </p:nvPr>
        </p:nvSpPr>
        <p:spPr>
          <a:xfrm>
            <a:off x="460375" y="2227660"/>
            <a:ext cx="8223250" cy="688180"/>
          </a:xfrm>
        </p:spPr>
        <p:txBody>
          <a:bodyPr/>
          <a:lstStyle/>
          <a:p>
            <a:r>
              <a:rPr lang="en-US" dirty="0"/>
              <a:t>Basic Python Programming</a:t>
            </a:r>
          </a:p>
        </p:txBody>
      </p:sp>
    </p:spTree>
    <p:extLst>
      <p:ext uri="{BB962C8B-B14F-4D97-AF65-F5344CB8AC3E}">
        <p14:creationId xmlns:p14="http://schemas.microsoft.com/office/powerpoint/2010/main" val="110752408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0" name="Picture 59">
            <a:extLst>
              <a:ext uri="{FF2B5EF4-FFF2-40B4-BE49-F238E27FC236}">
                <a16:creationId xmlns:a16="http://schemas.microsoft.com/office/drawing/2014/main" id="{47275984-3907-4917-8F81-C63CDCDA39B1}"/>
              </a:ext>
            </a:extLst>
          </p:cNvPr>
          <p:cNvPicPr>
            <a:picLocks noChangeAspect="1"/>
          </p:cNvPicPr>
          <p:nvPr/>
        </p:nvPicPr>
        <p:blipFill rotWithShape="1">
          <a:blip r:embed="rId2">
            <a:extLst>
              <a:ext uri="{28A0092B-C50C-407E-A947-70E740481C1C}">
                <a14:useLocalDpi xmlns:a14="http://schemas.microsoft.com/office/drawing/2010/main" val="0"/>
              </a:ext>
            </a:extLst>
          </a:blip>
          <a:srcRect l="-75720" t="-1" r="-81040" b="-2206"/>
          <a:stretch/>
        </p:blipFill>
        <p:spPr>
          <a:xfrm>
            <a:off x="0" y="458677"/>
            <a:ext cx="9144000" cy="4684823"/>
          </a:xfrm>
          <a:prstGeom prst="rect">
            <a:avLst/>
          </a:prstGeom>
          <a:solidFill>
            <a:schemeClr val="bg1"/>
          </a:solidFill>
        </p:spPr>
      </p:pic>
      <p:sp>
        <p:nvSpPr>
          <p:cNvPr id="2" name="Title 1">
            <a:extLst>
              <a:ext uri="{FF2B5EF4-FFF2-40B4-BE49-F238E27FC236}">
                <a16:creationId xmlns:a16="http://schemas.microsoft.com/office/drawing/2014/main" id="{56B37C0B-C0CB-4837-94F5-818996F79C84}"/>
              </a:ext>
            </a:extLst>
          </p:cNvPr>
          <p:cNvSpPr>
            <a:spLocks noGrp="1"/>
          </p:cNvSpPr>
          <p:nvPr>
            <p:ph type="title"/>
          </p:nvPr>
        </p:nvSpPr>
        <p:spPr>
          <a:xfrm>
            <a:off x="460375" y="5768"/>
            <a:ext cx="8223250" cy="688180"/>
          </a:xfrm>
        </p:spPr>
        <p:txBody>
          <a:bodyPr/>
          <a:lstStyle/>
          <a:p>
            <a:r>
              <a:rPr lang="en-US" sz="2100" dirty="0"/>
              <a:t>Basic Components of the Python Language</a:t>
            </a:r>
          </a:p>
        </p:txBody>
      </p:sp>
      <p:sp>
        <p:nvSpPr>
          <p:cNvPr id="5" name="Rectangle 4">
            <a:extLst>
              <a:ext uri="{FF2B5EF4-FFF2-40B4-BE49-F238E27FC236}">
                <a16:creationId xmlns:a16="http://schemas.microsoft.com/office/drawing/2014/main" id="{6FC30471-23C3-4D78-BE1F-02651BC57E49}"/>
              </a:ext>
            </a:extLst>
          </p:cNvPr>
          <p:cNvSpPr/>
          <p:nvPr/>
        </p:nvSpPr>
        <p:spPr bwMode="auto">
          <a:xfrm>
            <a:off x="3027202" y="497993"/>
            <a:ext cx="302003" cy="190883"/>
          </a:xfrm>
          <a:prstGeom prst="rect">
            <a:avLst/>
          </a:prstGeom>
          <a:noFill/>
          <a:ln>
            <a:solidFill>
              <a:srgbClr val="FF0000"/>
            </a:solidFill>
            <a:headEnd type="none" w="med" len="med"/>
            <a:tailEnd type="none" w="med" len="med"/>
          </a:ln>
        </p:spPr>
        <p:style>
          <a:lnRef idx="2">
            <a:schemeClr val="dk1"/>
          </a:lnRef>
          <a:fillRef idx="1">
            <a:schemeClr val="lt1"/>
          </a:fillRef>
          <a:effectRef idx="0">
            <a:schemeClr val="dk1"/>
          </a:effectRef>
          <a:fontRef idx="minor">
            <a:schemeClr val="dk1"/>
          </a:fontRef>
        </p:style>
        <p:txBody>
          <a:bodyPr vert="horz" wrap="square" lIns="68580" tIns="34290" rIns="68580" bIns="34290" numCol="1" rtlCol="0" anchor="t" anchorCtr="0" compatLnSpc="1">
            <a:prstTxWarp prst="textNoShape">
              <a:avLst/>
            </a:prstTxWarp>
          </a:bodyPr>
          <a:lstStyle/>
          <a:p>
            <a:pPr defTabSz="342900" fontAlgn="base" hangingPunct="0">
              <a:lnSpc>
                <a:spcPct val="93000"/>
              </a:lnSpc>
              <a:spcBef>
                <a:spcPct val="0"/>
              </a:spcBef>
              <a:spcAft>
                <a:spcPct val="0"/>
              </a:spcAft>
              <a:buClr>
                <a:srgbClr val="000000"/>
              </a:buClr>
              <a:buSzPct val="100000"/>
            </a:pPr>
            <a:endParaRPr lang="en-US" sz="1350">
              <a:solidFill>
                <a:schemeClr val="bg1"/>
              </a:solidFill>
              <a:latin typeface="Arial" charset="0"/>
              <a:ea typeface="SimSun" charset="-122"/>
            </a:endParaRPr>
          </a:p>
        </p:txBody>
      </p:sp>
      <p:sp>
        <p:nvSpPr>
          <p:cNvPr id="6" name="TextBox 5">
            <a:extLst>
              <a:ext uri="{FF2B5EF4-FFF2-40B4-BE49-F238E27FC236}">
                <a16:creationId xmlns:a16="http://schemas.microsoft.com/office/drawing/2014/main" id="{F9804673-1BAA-46D0-804A-850B00427942}"/>
              </a:ext>
            </a:extLst>
          </p:cNvPr>
          <p:cNvSpPr txBox="1"/>
          <p:nvPr/>
        </p:nvSpPr>
        <p:spPr>
          <a:xfrm>
            <a:off x="62918" y="717033"/>
            <a:ext cx="2338509" cy="784830"/>
          </a:xfrm>
          <a:prstGeom prst="rect">
            <a:avLst/>
          </a:prstGeom>
          <a:noFill/>
        </p:spPr>
        <p:txBody>
          <a:bodyPr wrap="square" rtlCol="0">
            <a:spAutoFit/>
          </a:bodyPr>
          <a:lstStyle/>
          <a:p>
            <a:r>
              <a:rPr lang="en-US" sz="900" b="1" dirty="0">
                <a:latin typeface="Palatino Linotype" panose="02040502050505030304" pitchFamily="18" charset="0"/>
              </a:rPr>
              <a:t>Keywords</a:t>
            </a:r>
            <a:r>
              <a:rPr lang="en-US" sz="900" dirty="0">
                <a:latin typeface="Palatino Linotype" panose="02040502050505030304" pitchFamily="18" charset="0"/>
              </a:rPr>
              <a:t>: predefined words that execute certain instructions</a:t>
            </a:r>
          </a:p>
          <a:p>
            <a:pPr marL="214313" indent="-214313">
              <a:buFont typeface="Wingdings" panose="05000000000000000000" pitchFamily="2" charset="2"/>
              <a:buChar char="Ø"/>
            </a:pPr>
            <a:r>
              <a:rPr lang="en-US" sz="900" dirty="0">
                <a:latin typeface="Palatino Linotype" panose="02040502050505030304" pitchFamily="18" charset="0"/>
              </a:rPr>
              <a:t>In this case, the </a:t>
            </a:r>
            <a:r>
              <a:rPr lang="en-US" sz="900" b="1" dirty="0">
                <a:latin typeface="Palatino Linotype" panose="02040502050505030304" pitchFamily="18" charset="0"/>
              </a:rPr>
              <a:t>import</a:t>
            </a:r>
            <a:r>
              <a:rPr lang="en-US" sz="900" dirty="0">
                <a:latin typeface="Palatino Linotype" panose="02040502050505030304" pitchFamily="18" charset="0"/>
              </a:rPr>
              <a:t> keyword instructs the interpreter to load the package </a:t>
            </a:r>
            <a:r>
              <a:rPr lang="en-US" sz="900" b="1" dirty="0">
                <a:latin typeface="Palatino Linotype" panose="02040502050505030304" pitchFamily="18" charset="0"/>
              </a:rPr>
              <a:t>math</a:t>
            </a:r>
            <a:endParaRPr lang="en-US" sz="900" dirty="0">
              <a:latin typeface="Palatino Linotype" panose="02040502050505030304" pitchFamily="18" charset="0"/>
            </a:endParaRPr>
          </a:p>
        </p:txBody>
      </p:sp>
      <p:cxnSp>
        <p:nvCxnSpPr>
          <p:cNvPr id="7" name="Straight Arrow Connector 6">
            <a:extLst>
              <a:ext uri="{FF2B5EF4-FFF2-40B4-BE49-F238E27FC236}">
                <a16:creationId xmlns:a16="http://schemas.microsoft.com/office/drawing/2014/main" id="{B1A45DE1-9954-4331-8DE7-E5FD2CABED7E}"/>
              </a:ext>
            </a:extLst>
          </p:cNvPr>
          <p:cNvCxnSpPr>
            <a:cxnSpLocks/>
            <a:stCxn id="5" idx="1"/>
            <a:endCxn id="6" idx="3"/>
          </p:cNvCxnSpPr>
          <p:nvPr/>
        </p:nvCxnSpPr>
        <p:spPr bwMode="auto">
          <a:xfrm flipH="1">
            <a:off x="2401427" y="593435"/>
            <a:ext cx="625775" cy="516013"/>
          </a:xfrm>
          <a:prstGeom prst="straightConnector1">
            <a:avLst/>
          </a:prstGeom>
          <a:solidFill>
            <a:srgbClr val="00B8FF"/>
          </a:solidFill>
          <a:ln w="19050" cap="flat" cmpd="sng" algn="ctr">
            <a:solidFill>
              <a:srgbClr val="FF0000"/>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5" name="Rectangle 24">
            <a:extLst>
              <a:ext uri="{FF2B5EF4-FFF2-40B4-BE49-F238E27FC236}">
                <a16:creationId xmlns:a16="http://schemas.microsoft.com/office/drawing/2014/main" id="{B9B99EA7-28E7-47D4-B114-13CB5154CF7D}"/>
              </a:ext>
            </a:extLst>
          </p:cNvPr>
          <p:cNvSpPr/>
          <p:nvPr/>
        </p:nvSpPr>
        <p:spPr bwMode="auto">
          <a:xfrm>
            <a:off x="3027202" y="707014"/>
            <a:ext cx="302003" cy="190883"/>
          </a:xfrm>
          <a:prstGeom prst="rect">
            <a:avLst/>
          </a:prstGeom>
          <a:noFill/>
          <a:ln>
            <a:solidFill>
              <a:srgbClr val="FF0000"/>
            </a:solidFill>
            <a:headEnd type="none" w="med" len="med"/>
            <a:tailEnd type="none" w="med" len="med"/>
          </a:ln>
        </p:spPr>
        <p:style>
          <a:lnRef idx="2">
            <a:schemeClr val="dk1"/>
          </a:lnRef>
          <a:fillRef idx="1">
            <a:schemeClr val="lt1"/>
          </a:fillRef>
          <a:effectRef idx="0">
            <a:schemeClr val="dk1"/>
          </a:effectRef>
          <a:fontRef idx="minor">
            <a:schemeClr val="dk1"/>
          </a:fontRef>
        </p:style>
        <p:txBody>
          <a:bodyPr vert="horz" wrap="square" lIns="68580" tIns="34290" rIns="68580" bIns="34290" numCol="1" rtlCol="0" anchor="t" anchorCtr="0" compatLnSpc="1">
            <a:prstTxWarp prst="textNoShape">
              <a:avLst/>
            </a:prstTxWarp>
          </a:bodyPr>
          <a:lstStyle/>
          <a:p>
            <a:pPr defTabSz="342900" fontAlgn="base" hangingPunct="0">
              <a:lnSpc>
                <a:spcPct val="93000"/>
              </a:lnSpc>
              <a:spcBef>
                <a:spcPct val="0"/>
              </a:spcBef>
              <a:spcAft>
                <a:spcPct val="0"/>
              </a:spcAft>
              <a:buClr>
                <a:srgbClr val="000000"/>
              </a:buClr>
              <a:buSzPct val="100000"/>
            </a:pPr>
            <a:endParaRPr lang="en-US" sz="1350">
              <a:solidFill>
                <a:schemeClr val="bg1"/>
              </a:solidFill>
              <a:latin typeface="Arial" charset="0"/>
              <a:ea typeface="SimSun" charset="-122"/>
            </a:endParaRPr>
          </a:p>
        </p:txBody>
      </p:sp>
      <p:sp>
        <p:nvSpPr>
          <p:cNvPr id="26" name="TextBox 25">
            <a:extLst>
              <a:ext uri="{FF2B5EF4-FFF2-40B4-BE49-F238E27FC236}">
                <a16:creationId xmlns:a16="http://schemas.microsoft.com/office/drawing/2014/main" id="{0FF8257D-4D6D-448E-ACE6-06B09605C951}"/>
              </a:ext>
            </a:extLst>
          </p:cNvPr>
          <p:cNvSpPr txBox="1"/>
          <p:nvPr/>
        </p:nvSpPr>
        <p:spPr>
          <a:xfrm>
            <a:off x="61791" y="1524946"/>
            <a:ext cx="2338509" cy="784830"/>
          </a:xfrm>
          <a:prstGeom prst="rect">
            <a:avLst/>
          </a:prstGeom>
          <a:noFill/>
        </p:spPr>
        <p:txBody>
          <a:bodyPr wrap="square" rtlCol="0">
            <a:spAutoFit/>
          </a:bodyPr>
          <a:lstStyle/>
          <a:p>
            <a:r>
              <a:rPr lang="en-US" sz="900" b="1" dirty="0">
                <a:latin typeface="Palatino Linotype" panose="02040502050505030304" pitchFamily="18" charset="0"/>
              </a:rPr>
              <a:t>Statement</a:t>
            </a:r>
            <a:r>
              <a:rPr lang="en-US" sz="900" dirty="0">
                <a:latin typeface="Palatino Linotype" panose="02040502050505030304" pitchFamily="18" charset="0"/>
              </a:rPr>
              <a:t>: a single, complete, instruction that the interpreter can execute</a:t>
            </a:r>
          </a:p>
          <a:p>
            <a:pPr marL="214313" indent="-214313">
              <a:buFont typeface="Wingdings" panose="05000000000000000000" pitchFamily="2" charset="2"/>
              <a:buChar char="Ø"/>
            </a:pPr>
            <a:r>
              <a:rPr lang="en-US" sz="900" dirty="0">
                <a:latin typeface="Palatino Linotype" panose="02040502050505030304" pitchFamily="18" charset="0"/>
              </a:rPr>
              <a:t>In this case, the interpreter is instructed to compute and show the result of </a:t>
            </a:r>
            <a:r>
              <a:rPr lang="en-US" sz="900" b="1" dirty="0">
                <a:latin typeface="Palatino Linotype" panose="02040502050505030304" pitchFamily="18" charset="0"/>
              </a:rPr>
              <a:t>5 + 5</a:t>
            </a:r>
          </a:p>
        </p:txBody>
      </p:sp>
      <p:cxnSp>
        <p:nvCxnSpPr>
          <p:cNvPr id="27" name="Straight Arrow Connector 26">
            <a:extLst>
              <a:ext uri="{FF2B5EF4-FFF2-40B4-BE49-F238E27FC236}">
                <a16:creationId xmlns:a16="http://schemas.microsoft.com/office/drawing/2014/main" id="{0699B0B3-4A44-4925-A922-D6688EAB410D}"/>
              </a:ext>
            </a:extLst>
          </p:cNvPr>
          <p:cNvCxnSpPr>
            <a:cxnSpLocks/>
            <a:stCxn id="25" idx="1"/>
            <a:endCxn id="26" idx="3"/>
          </p:cNvCxnSpPr>
          <p:nvPr/>
        </p:nvCxnSpPr>
        <p:spPr bwMode="auto">
          <a:xfrm flipH="1">
            <a:off x="2400300" y="802456"/>
            <a:ext cx="626902" cy="1114905"/>
          </a:xfrm>
          <a:prstGeom prst="straightConnector1">
            <a:avLst/>
          </a:prstGeom>
          <a:solidFill>
            <a:srgbClr val="00B8FF"/>
          </a:solidFill>
          <a:ln w="19050" cap="flat" cmpd="sng" algn="ctr">
            <a:solidFill>
              <a:srgbClr val="FF0000"/>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33" name="Rectangle 32">
            <a:extLst>
              <a:ext uri="{FF2B5EF4-FFF2-40B4-BE49-F238E27FC236}">
                <a16:creationId xmlns:a16="http://schemas.microsoft.com/office/drawing/2014/main" id="{3C3AC383-35D4-4E31-9D9B-9C6BF47AA29D}"/>
              </a:ext>
            </a:extLst>
          </p:cNvPr>
          <p:cNvSpPr/>
          <p:nvPr/>
        </p:nvSpPr>
        <p:spPr bwMode="auto">
          <a:xfrm>
            <a:off x="3166686" y="1055911"/>
            <a:ext cx="82154" cy="214883"/>
          </a:xfrm>
          <a:prstGeom prst="rect">
            <a:avLst/>
          </a:prstGeom>
          <a:noFill/>
          <a:ln>
            <a:solidFill>
              <a:srgbClr val="FF0000"/>
            </a:solidFill>
            <a:headEnd type="none" w="med" len="med"/>
            <a:tailEnd type="none" w="med" len="med"/>
          </a:ln>
        </p:spPr>
        <p:style>
          <a:lnRef idx="2">
            <a:schemeClr val="dk1"/>
          </a:lnRef>
          <a:fillRef idx="1">
            <a:schemeClr val="lt1"/>
          </a:fillRef>
          <a:effectRef idx="0">
            <a:schemeClr val="dk1"/>
          </a:effectRef>
          <a:fontRef idx="minor">
            <a:schemeClr val="dk1"/>
          </a:fontRef>
        </p:style>
        <p:txBody>
          <a:bodyPr vert="horz" wrap="square" lIns="68580" tIns="34290" rIns="68580" bIns="34290" numCol="1" rtlCol="0" anchor="t" anchorCtr="0" compatLnSpc="1">
            <a:prstTxWarp prst="textNoShape">
              <a:avLst/>
            </a:prstTxWarp>
          </a:bodyPr>
          <a:lstStyle/>
          <a:p>
            <a:pPr defTabSz="342900" fontAlgn="base" hangingPunct="0">
              <a:lnSpc>
                <a:spcPct val="93000"/>
              </a:lnSpc>
              <a:spcBef>
                <a:spcPct val="0"/>
              </a:spcBef>
              <a:spcAft>
                <a:spcPct val="0"/>
              </a:spcAft>
              <a:buClr>
                <a:srgbClr val="000000"/>
              </a:buClr>
              <a:buSzPct val="100000"/>
            </a:pPr>
            <a:endParaRPr lang="en-US" sz="1350">
              <a:solidFill>
                <a:schemeClr val="bg1"/>
              </a:solidFill>
              <a:latin typeface="Arial" charset="0"/>
              <a:ea typeface="SimSun" charset="-122"/>
            </a:endParaRPr>
          </a:p>
        </p:txBody>
      </p:sp>
      <p:cxnSp>
        <p:nvCxnSpPr>
          <p:cNvPr id="34" name="Straight Arrow Connector 33">
            <a:extLst>
              <a:ext uri="{FF2B5EF4-FFF2-40B4-BE49-F238E27FC236}">
                <a16:creationId xmlns:a16="http://schemas.microsoft.com/office/drawing/2014/main" id="{C27E667C-5718-4BEE-A27D-BE389B0A04E7}"/>
              </a:ext>
            </a:extLst>
          </p:cNvPr>
          <p:cNvCxnSpPr>
            <a:cxnSpLocks/>
            <a:stCxn id="33" idx="3"/>
            <a:endCxn id="35" idx="1"/>
          </p:cNvCxnSpPr>
          <p:nvPr/>
        </p:nvCxnSpPr>
        <p:spPr bwMode="auto">
          <a:xfrm>
            <a:off x="3248840" y="1163353"/>
            <a:ext cx="3435702" cy="237068"/>
          </a:xfrm>
          <a:prstGeom prst="straightConnector1">
            <a:avLst/>
          </a:prstGeom>
          <a:solidFill>
            <a:srgbClr val="00B8FF"/>
          </a:solidFill>
          <a:ln w="19050" cap="flat" cmpd="sng" algn="ctr">
            <a:solidFill>
              <a:srgbClr val="FF0000"/>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mc:AlternateContent xmlns:mc="http://schemas.openxmlformats.org/markup-compatibility/2006" xmlns:a14="http://schemas.microsoft.com/office/drawing/2010/main">
        <mc:Choice Requires="a14">
          <p:sp>
            <p:nvSpPr>
              <p:cNvPr id="35" name="TextBox 34">
                <a:extLst>
                  <a:ext uri="{FF2B5EF4-FFF2-40B4-BE49-F238E27FC236}">
                    <a16:creationId xmlns:a16="http://schemas.microsoft.com/office/drawing/2014/main" id="{C2A4D2B8-F86E-4E31-90CE-A045C5F80BAB}"/>
                  </a:ext>
                </a:extLst>
              </p:cNvPr>
              <p:cNvSpPr txBox="1"/>
              <p:nvPr/>
            </p:nvSpPr>
            <p:spPr>
              <a:xfrm>
                <a:off x="6684542" y="1146505"/>
                <a:ext cx="2396536" cy="507831"/>
              </a:xfrm>
              <a:prstGeom prst="rect">
                <a:avLst/>
              </a:prstGeom>
              <a:noFill/>
            </p:spPr>
            <p:txBody>
              <a:bodyPr wrap="square" rtlCol="0">
                <a:spAutoFit/>
              </a:bodyPr>
              <a:lstStyle/>
              <a:p>
                <a:r>
                  <a:rPr lang="en-US" sz="900" b="1" dirty="0">
                    <a:latin typeface="Palatino Linotype" panose="02040502050505030304" pitchFamily="18" charset="0"/>
                  </a:rPr>
                  <a:t>Operators</a:t>
                </a:r>
                <a:r>
                  <a:rPr lang="en-US" sz="900" dirty="0">
                    <a:latin typeface="Palatino Linotype" panose="02040502050505030304" pitchFamily="18" charset="0"/>
                  </a:rPr>
                  <a:t>: perform operations on data</a:t>
                </a:r>
              </a:p>
              <a:p>
                <a:pPr marL="214313" indent="-214313">
                  <a:buFont typeface="Wingdings" panose="05000000000000000000" pitchFamily="2" charset="2"/>
                  <a:buChar char="Ø"/>
                </a:pPr>
                <a:r>
                  <a:rPr lang="en-US" sz="900" dirty="0">
                    <a:latin typeface="Palatino Linotype" panose="02040502050505030304" pitchFamily="18" charset="0"/>
                  </a:rPr>
                  <a:t>Math operators in Python: </a:t>
                </a:r>
                <a14:m>
                  <m:oMath xmlns:m="http://schemas.openxmlformats.org/officeDocument/2006/math">
                    <m:r>
                      <a:rPr lang="en-US" sz="900" b="1" i="1">
                        <a:latin typeface="Cambria Math" panose="02040503050406030204" pitchFamily="18" charset="0"/>
                      </a:rPr>
                      <m:t>+</m:t>
                    </m:r>
                  </m:oMath>
                </a14:m>
                <a:r>
                  <a:rPr lang="en-US" sz="900" dirty="0">
                    <a:latin typeface="Palatino Linotype" panose="02040502050505030304" pitchFamily="18" charset="0"/>
                  </a:rPr>
                  <a:t>, </a:t>
                </a:r>
                <a14:m>
                  <m:oMath xmlns:m="http://schemas.openxmlformats.org/officeDocument/2006/math">
                    <m:r>
                      <a:rPr lang="en-US" sz="900" b="1" i="1" dirty="0">
                        <a:latin typeface="Cambria Math" panose="02040503050406030204" pitchFamily="18" charset="0"/>
                      </a:rPr>
                      <m:t>−</m:t>
                    </m:r>
                  </m:oMath>
                </a14:m>
                <a:r>
                  <a:rPr lang="en-US" sz="900" dirty="0">
                    <a:latin typeface="Palatino Linotype" panose="02040502050505030304" pitchFamily="18" charset="0"/>
                  </a:rPr>
                  <a:t>, </a:t>
                </a:r>
                <a14:m>
                  <m:oMath xmlns:m="http://schemas.openxmlformats.org/officeDocument/2006/math">
                    <m:r>
                      <a:rPr lang="en-US" sz="900" b="1" i="1">
                        <a:latin typeface="Cambria Math" panose="02040503050406030204" pitchFamily="18" charset="0"/>
                      </a:rPr>
                      <m:t>∗</m:t>
                    </m:r>
                  </m:oMath>
                </a14:m>
                <a:r>
                  <a:rPr lang="en-US" sz="900" dirty="0">
                    <a:latin typeface="Palatino Linotype" panose="02040502050505030304" pitchFamily="18" charset="0"/>
                  </a:rPr>
                  <a:t>, </a:t>
                </a:r>
                <a14:m>
                  <m:oMath xmlns:m="http://schemas.openxmlformats.org/officeDocument/2006/math">
                    <m:r>
                      <a:rPr lang="en-US" sz="900" b="1" i="1">
                        <a:latin typeface="Cambria Math" panose="02040503050406030204" pitchFamily="18" charset="0"/>
                      </a:rPr>
                      <m:t>/</m:t>
                    </m:r>
                  </m:oMath>
                </a14:m>
                <a:r>
                  <a:rPr lang="en-US" sz="900" dirty="0">
                    <a:latin typeface="Palatino Linotype" panose="02040502050505030304" pitchFamily="18" charset="0"/>
                  </a:rPr>
                  <a:t>, </a:t>
                </a:r>
                <a14:m>
                  <m:oMath xmlns:m="http://schemas.openxmlformats.org/officeDocument/2006/math">
                    <m:r>
                      <a:rPr lang="en-US" sz="900" b="1" i="1" dirty="0">
                        <a:latin typeface="Cambria Math" panose="02040503050406030204" pitchFamily="18" charset="0"/>
                      </a:rPr>
                      <m:t>∗∗</m:t>
                    </m:r>
                  </m:oMath>
                </a14:m>
                <a:endParaRPr lang="en-US" sz="900" b="1" dirty="0">
                  <a:latin typeface="Palatino Linotype" panose="02040502050505030304" pitchFamily="18" charset="0"/>
                </a:endParaRPr>
              </a:p>
              <a:p>
                <a:pPr marL="214313" indent="-214313">
                  <a:buFont typeface="Wingdings" panose="05000000000000000000" pitchFamily="2" charset="2"/>
                  <a:buChar char="Ø"/>
                </a:pPr>
                <a:r>
                  <a:rPr lang="en-US" sz="900" dirty="0">
                    <a:latin typeface="Palatino Linotype" panose="02040502050505030304" pitchFamily="18" charset="0"/>
                  </a:rPr>
                  <a:t>In this case, 10, 3, 2, 5 are data</a:t>
                </a:r>
              </a:p>
            </p:txBody>
          </p:sp>
        </mc:Choice>
        <mc:Fallback xmlns="">
          <p:sp>
            <p:nvSpPr>
              <p:cNvPr id="35" name="TextBox 34">
                <a:extLst>
                  <a:ext uri="{FF2B5EF4-FFF2-40B4-BE49-F238E27FC236}">
                    <a16:creationId xmlns:a16="http://schemas.microsoft.com/office/drawing/2014/main" id="{C2A4D2B8-F86E-4E31-90CE-A045C5F80BAB}"/>
                  </a:ext>
                </a:extLst>
              </p:cNvPr>
              <p:cNvSpPr txBox="1">
                <a:spLocks noRot="1" noChangeAspect="1" noMove="1" noResize="1" noEditPoints="1" noAdjustHandles="1" noChangeArrowheads="1" noChangeShapeType="1" noTextEdit="1"/>
              </p:cNvSpPr>
              <p:nvPr/>
            </p:nvSpPr>
            <p:spPr>
              <a:xfrm>
                <a:off x="6684542" y="1146505"/>
                <a:ext cx="2396536" cy="507831"/>
              </a:xfrm>
              <a:prstGeom prst="rect">
                <a:avLst/>
              </a:prstGeom>
              <a:blipFill>
                <a:blip r:embed="rId3"/>
                <a:stretch>
                  <a:fillRect b="-2439"/>
                </a:stretch>
              </a:blipFill>
            </p:spPr>
            <p:txBody>
              <a:bodyPr/>
              <a:lstStyle/>
              <a:p>
                <a:r>
                  <a:rPr lang="en-US">
                    <a:noFill/>
                  </a:rPr>
                  <a:t> </a:t>
                </a:r>
              </a:p>
            </p:txBody>
          </p:sp>
        </mc:Fallback>
      </mc:AlternateContent>
      <p:sp>
        <p:nvSpPr>
          <p:cNvPr id="48" name="Rectangle 47">
            <a:extLst>
              <a:ext uri="{FF2B5EF4-FFF2-40B4-BE49-F238E27FC236}">
                <a16:creationId xmlns:a16="http://schemas.microsoft.com/office/drawing/2014/main" id="{E75D8F3F-7A20-4F07-939D-A10EC8D73B92}"/>
              </a:ext>
            </a:extLst>
          </p:cNvPr>
          <p:cNvSpPr/>
          <p:nvPr/>
        </p:nvSpPr>
        <p:spPr bwMode="auto">
          <a:xfrm>
            <a:off x="3125609" y="1421778"/>
            <a:ext cx="123230" cy="214883"/>
          </a:xfrm>
          <a:prstGeom prst="rect">
            <a:avLst/>
          </a:prstGeom>
          <a:noFill/>
          <a:ln>
            <a:solidFill>
              <a:srgbClr val="FF0000"/>
            </a:solidFill>
            <a:headEnd type="none" w="med" len="med"/>
            <a:tailEnd type="none" w="med" len="med"/>
          </a:ln>
        </p:spPr>
        <p:style>
          <a:lnRef idx="2">
            <a:schemeClr val="dk1"/>
          </a:lnRef>
          <a:fillRef idx="1">
            <a:schemeClr val="lt1"/>
          </a:fillRef>
          <a:effectRef idx="0">
            <a:schemeClr val="dk1"/>
          </a:effectRef>
          <a:fontRef idx="minor">
            <a:schemeClr val="dk1"/>
          </a:fontRef>
        </p:style>
        <p:txBody>
          <a:bodyPr vert="horz" wrap="square" lIns="68580" tIns="34290" rIns="68580" bIns="34290" numCol="1" rtlCol="0" anchor="t" anchorCtr="0" compatLnSpc="1">
            <a:prstTxWarp prst="textNoShape">
              <a:avLst/>
            </a:prstTxWarp>
          </a:bodyPr>
          <a:lstStyle/>
          <a:p>
            <a:pPr defTabSz="342900" fontAlgn="base" hangingPunct="0">
              <a:lnSpc>
                <a:spcPct val="93000"/>
              </a:lnSpc>
              <a:spcBef>
                <a:spcPct val="0"/>
              </a:spcBef>
              <a:spcAft>
                <a:spcPct val="0"/>
              </a:spcAft>
              <a:buClr>
                <a:srgbClr val="000000"/>
              </a:buClr>
              <a:buSzPct val="100000"/>
            </a:pPr>
            <a:endParaRPr lang="en-US" sz="1350">
              <a:solidFill>
                <a:schemeClr val="bg1"/>
              </a:solidFill>
              <a:latin typeface="Arial" charset="0"/>
              <a:ea typeface="SimSun" charset="-122"/>
            </a:endParaRPr>
          </a:p>
        </p:txBody>
      </p:sp>
      <p:cxnSp>
        <p:nvCxnSpPr>
          <p:cNvPr id="49" name="Straight Arrow Connector 48">
            <a:extLst>
              <a:ext uri="{FF2B5EF4-FFF2-40B4-BE49-F238E27FC236}">
                <a16:creationId xmlns:a16="http://schemas.microsoft.com/office/drawing/2014/main" id="{B91CCA51-CDF5-4922-A441-494AE8F83F1F}"/>
              </a:ext>
            </a:extLst>
          </p:cNvPr>
          <p:cNvCxnSpPr>
            <a:cxnSpLocks/>
            <a:stCxn id="48" idx="3"/>
            <a:endCxn id="35" idx="1"/>
          </p:cNvCxnSpPr>
          <p:nvPr/>
        </p:nvCxnSpPr>
        <p:spPr bwMode="auto">
          <a:xfrm flipV="1">
            <a:off x="3248839" y="1400421"/>
            <a:ext cx="3435703" cy="128799"/>
          </a:xfrm>
          <a:prstGeom prst="straightConnector1">
            <a:avLst/>
          </a:prstGeom>
          <a:solidFill>
            <a:srgbClr val="00B8FF"/>
          </a:solidFill>
          <a:ln w="19050" cap="flat" cmpd="sng" algn="ctr">
            <a:solidFill>
              <a:srgbClr val="FF0000"/>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52" name="Rectangle 51">
            <a:extLst>
              <a:ext uri="{FF2B5EF4-FFF2-40B4-BE49-F238E27FC236}">
                <a16:creationId xmlns:a16="http://schemas.microsoft.com/office/drawing/2014/main" id="{45CF308D-FB30-435B-9A86-183CAEE8D68E}"/>
              </a:ext>
            </a:extLst>
          </p:cNvPr>
          <p:cNvSpPr/>
          <p:nvPr/>
        </p:nvSpPr>
        <p:spPr bwMode="auto">
          <a:xfrm>
            <a:off x="3034607" y="2372185"/>
            <a:ext cx="370085" cy="380687"/>
          </a:xfrm>
          <a:prstGeom prst="rect">
            <a:avLst/>
          </a:prstGeom>
          <a:noFill/>
          <a:ln>
            <a:solidFill>
              <a:srgbClr val="FF0000"/>
            </a:solidFill>
            <a:headEnd type="none" w="med" len="med"/>
            <a:tailEnd type="none" w="med" len="med"/>
          </a:ln>
        </p:spPr>
        <p:style>
          <a:lnRef idx="2">
            <a:schemeClr val="dk1"/>
          </a:lnRef>
          <a:fillRef idx="1">
            <a:schemeClr val="lt1"/>
          </a:fillRef>
          <a:effectRef idx="0">
            <a:schemeClr val="dk1"/>
          </a:effectRef>
          <a:fontRef idx="minor">
            <a:schemeClr val="dk1"/>
          </a:fontRef>
        </p:style>
        <p:txBody>
          <a:bodyPr vert="horz" wrap="square" lIns="68580" tIns="34290" rIns="68580" bIns="34290" numCol="1" rtlCol="0" anchor="t" anchorCtr="0" compatLnSpc="1">
            <a:prstTxWarp prst="textNoShape">
              <a:avLst/>
            </a:prstTxWarp>
          </a:bodyPr>
          <a:lstStyle/>
          <a:p>
            <a:pPr defTabSz="342900" fontAlgn="base" hangingPunct="0">
              <a:lnSpc>
                <a:spcPct val="93000"/>
              </a:lnSpc>
              <a:spcBef>
                <a:spcPct val="0"/>
              </a:spcBef>
              <a:spcAft>
                <a:spcPct val="0"/>
              </a:spcAft>
              <a:buClr>
                <a:srgbClr val="000000"/>
              </a:buClr>
              <a:buSzPct val="100000"/>
            </a:pPr>
            <a:endParaRPr lang="en-US" sz="1350">
              <a:solidFill>
                <a:schemeClr val="bg1"/>
              </a:solidFill>
              <a:latin typeface="Arial" charset="0"/>
              <a:ea typeface="SimSun" charset="-122"/>
            </a:endParaRPr>
          </a:p>
        </p:txBody>
      </p:sp>
      <p:cxnSp>
        <p:nvCxnSpPr>
          <p:cNvPr id="53" name="Straight Arrow Connector 52">
            <a:extLst>
              <a:ext uri="{FF2B5EF4-FFF2-40B4-BE49-F238E27FC236}">
                <a16:creationId xmlns:a16="http://schemas.microsoft.com/office/drawing/2014/main" id="{B38468C2-7EC7-43DD-8077-8F0EDBAD3143}"/>
              </a:ext>
            </a:extLst>
          </p:cNvPr>
          <p:cNvCxnSpPr>
            <a:cxnSpLocks/>
            <a:stCxn id="52" idx="3"/>
            <a:endCxn id="54" idx="1"/>
          </p:cNvCxnSpPr>
          <p:nvPr/>
        </p:nvCxnSpPr>
        <p:spPr bwMode="auto">
          <a:xfrm>
            <a:off x="3404692" y="2562529"/>
            <a:ext cx="3284746" cy="397696"/>
          </a:xfrm>
          <a:prstGeom prst="straightConnector1">
            <a:avLst/>
          </a:prstGeom>
          <a:solidFill>
            <a:srgbClr val="00B8FF"/>
          </a:solidFill>
          <a:ln w="19050" cap="flat" cmpd="sng" algn="ctr">
            <a:solidFill>
              <a:srgbClr val="FF0000"/>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mc:AlternateContent xmlns:mc="http://schemas.openxmlformats.org/markup-compatibility/2006" xmlns:a14="http://schemas.microsoft.com/office/drawing/2010/main">
        <mc:Choice Requires="a14">
          <p:sp>
            <p:nvSpPr>
              <p:cNvPr id="54" name="TextBox 53">
                <a:extLst>
                  <a:ext uri="{FF2B5EF4-FFF2-40B4-BE49-F238E27FC236}">
                    <a16:creationId xmlns:a16="http://schemas.microsoft.com/office/drawing/2014/main" id="{62ED1BFE-217C-47C5-B070-BE2BAD257125}"/>
                  </a:ext>
                </a:extLst>
              </p:cNvPr>
              <p:cNvSpPr txBox="1"/>
              <p:nvPr/>
            </p:nvSpPr>
            <p:spPr>
              <a:xfrm>
                <a:off x="6689438" y="2706309"/>
                <a:ext cx="2396536" cy="507831"/>
              </a:xfrm>
              <a:prstGeom prst="rect">
                <a:avLst/>
              </a:prstGeom>
              <a:noFill/>
            </p:spPr>
            <p:txBody>
              <a:bodyPr wrap="square" rtlCol="0">
                <a:spAutoFit/>
              </a:bodyPr>
              <a:lstStyle/>
              <a:p>
                <a:r>
                  <a:rPr lang="en-US" sz="900" dirty="0">
                    <a:latin typeface="Palatino Linotype" panose="02040502050505030304" pitchFamily="18" charset="0"/>
                  </a:rPr>
                  <a:t>A notebook cell can hold more than one statement. However, without using </a:t>
                </a:r>
                <a14:m>
                  <m:oMath xmlns:m="http://schemas.openxmlformats.org/officeDocument/2006/math">
                    <m:r>
                      <a:rPr lang="en-US" sz="900" i="1">
                        <a:latin typeface="Cambria Math" panose="02040503050406030204" pitchFamily="18" charset="0"/>
                      </a:rPr>
                      <m:t>𝑝𝑟𝑖𝑛𝑡</m:t>
                    </m:r>
                    <m:r>
                      <a:rPr lang="en-US" sz="900" i="1">
                        <a:latin typeface="Cambria Math" panose="02040503050406030204" pitchFamily="18" charset="0"/>
                      </a:rPr>
                      <m:t>()</m:t>
                    </m:r>
                  </m:oMath>
                </a14:m>
                <a:r>
                  <a:rPr lang="en-US" sz="900" dirty="0">
                    <a:latin typeface="Palatino Linotype" panose="02040502050505030304" pitchFamily="18" charset="0"/>
                  </a:rPr>
                  <a:t>, only the last statement’s output is shown</a:t>
                </a:r>
              </a:p>
            </p:txBody>
          </p:sp>
        </mc:Choice>
        <mc:Fallback xmlns="">
          <p:sp>
            <p:nvSpPr>
              <p:cNvPr id="54" name="TextBox 53">
                <a:extLst>
                  <a:ext uri="{FF2B5EF4-FFF2-40B4-BE49-F238E27FC236}">
                    <a16:creationId xmlns:a16="http://schemas.microsoft.com/office/drawing/2014/main" id="{62ED1BFE-217C-47C5-B070-BE2BAD257125}"/>
                  </a:ext>
                </a:extLst>
              </p:cNvPr>
              <p:cNvSpPr txBox="1">
                <a:spLocks noRot="1" noChangeAspect="1" noMove="1" noResize="1" noEditPoints="1" noAdjustHandles="1" noChangeArrowheads="1" noChangeShapeType="1" noTextEdit="1"/>
              </p:cNvSpPr>
              <p:nvPr/>
            </p:nvSpPr>
            <p:spPr>
              <a:xfrm>
                <a:off x="6689438" y="2706309"/>
                <a:ext cx="2396536" cy="507831"/>
              </a:xfrm>
              <a:prstGeom prst="rect">
                <a:avLst/>
              </a:prstGeom>
              <a:blipFill>
                <a:blip r:embed="rId4"/>
                <a:stretch>
                  <a:fillRect b="-5000"/>
                </a:stretch>
              </a:blipFill>
            </p:spPr>
            <p:txBody>
              <a:bodyPr/>
              <a:lstStyle/>
              <a:p>
                <a:r>
                  <a:rPr lang="en-US">
                    <a:noFill/>
                  </a:rPr>
                  <a:t> </a:t>
                </a:r>
              </a:p>
            </p:txBody>
          </p:sp>
        </mc:Fallback>
      </mc:AlternateContent>
      <p:sp>
        <p:nvSpPr>
          <p:cNvPr id="72" name="Rectangle 71">
            <a:extLst>
              <a:ext uri="{FF2B5EF4-FFF2-40B4-BE49-F238E27FC236}">
                <a16:creationId xmlns:a16="http://schemas.microsoft.com/office/drawing/2014/main" id="{78655F3C-3FFA-4A84-B58F-5D3E74DFB7B7}"/>
              </a:ext>
            </a:extLst>
          </p:cNvPr>
          <p:cNvSpPr/>
          <p:nvPr/>
        </p:nvSpPr>
        <p:spPr bwMode="auto">
          <a:xfrm>
            <a:off x="3034607" y="2890342"/>
            <a:ext cx="609341" cy="380687"/>
          </a:xfrm>
          <a:prstGeom prst="rect">
            <a:avLst/>
          </a:prstGeom>
          <a:noFill/>
          <a:ln>
            <a:solidFill>
              <a:srgbClr val="FF0000"/>
            </a:solidFill>
            <a:headEnd type="none" w="med" len="med"/>
            <a:tailEnd type="none" w="med" len="med"/>
          </a:ln>
        </p:spPr>
        <p:style>
          <a:lnRef idx="2">
            <a:schemeClr val="dk1"/>
          </a:lnRef>
          <a:fillRef idx="1">
            <a:schemeClr val="lt1"/>
          </a:fillRef>
          <a:effectRef idx="0">
            <a:schemeClr val="dk1"/>
          </a:effectRef>
          <a:fontRef idx="minor">
            <a:schemeClr val="dk1"/>
          </a:fontRef>
        </p:style>
        <p:txBody>
          <a:bodyPr vert="horz" wrap="square" lIns="68580" tIns="34290" rIns="68580" bIns="34290" numCol="1" rtlCol="0" anchor="t" anchorCtr="0" compatLnSpc="1">
            <a:prstTxWarp prst="textNoShape">
              <a:avLst/>
            </a:prstTxWarp>
          </a:bodyPr>
          <a:lstStyle/>
          <a:p>
            <a:pPr defTabSz="342900" fontAlgn="base" hangingPunct="0">
              <a:lnSpc>
                <a:spcPct val="93000"/>
              </a:lnSpc>
              <a:spcBef>
                <a:spcPct val="0"/>
              </a:spcBef>
              <a:spcAft>
                <a:spcPct val="0"/>
              </a:spcAft>
              <a:buClr>
                <a:srgbClr val="000000"/>
              </a:buClr>
              <a:buSzPct val="100000"/>
            </a:pPr>
            <a:endParaRPr lang="en-US" sz="1350">
              <a:solidFill>
                <a:schemeClr val="bg1"/>
              </a:solidFill>
              <a:latin typeface="Arial" charset="0"/>
              <a:ea typeface="SimSun" charset="-122"/>
            </a:endParaRPr>
          </a:p>
        </p:txBody>
      </p:sp>
      <p:cxnSp>
        <p:nvCxnSpPr>
          <p:cNvPr id="73" name="Straight Arrow Connector 72">
            <a:extLst>
              <a:ext uri="{FF2B5EF4-FFF2-40B4-BE49-F238E27FC236}">
                <a16:creationId xmlns:a16="http://schemas.microsoft.com/office/drawing/2014/main" id="{9916F28A-D52C-4F21-A05F-2430286C3728}"/>
              </a:ext>
            </a:extLst>
          </p:cNvPr>
          <p:cNvCxnSpPr>
            <a:cxnSpLocks/>
            <a:stCxn id="72" idx="3"/>
            <a:endCxn id="74" idx="1"/>
          </p:cNvCxnSpPr>
          <p:nvPr/>
        </p:nvCxnSpPr>
        <p:spPr bwMode="auto">
          <a:xfrm>
            <a:off x="3643948" y="3080686"/>
            <a:ext cx="3045490" cy="316685"/>
          </a:xfrm>
          <a:prstGeom prst="straightConnector1">
            <a:avLst/>
          </a:prstGeom>
          <a:solidFill>
            <a:srgbClr val="00B8FF"/>
          </a:solidFill>
          <a:ln w="19050" cap="flat" cmpd="sng" algn="ctr">
            <a:solidFill>
              <a:srgbClr val="FF0000"/>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mc:AlternateContent xmlns:mc="http://schemas.openxmlformats.org/markup-compatibility/2006" xmlns:a14="http://schemas.microsoft.com/office/drawing/2010/main">
        <mc:Choice Requires="a14">
          <p:sp>
            <p:nvSpPr>
              <p:cNvPr id="74" name="TextBox 73">
                <a:extLst>
                  <a:ext uri="{FF2B5EF4-FFF2-40B4-BE49-F238E27FC236}">
                    <a16:creationId xmlns:a16="http://schemas.microsoft.com/office/drawing/2014/main" id="{2AB9EC5F-28CB-4224-BB00-193471D187A6}"/>
                  </a:ext>
                </a:extLst>
              </p:cNvPr>
              <p:cNvSpPr txBox="1"/>
              <p:nvPr/>
            </p:nvSpPr>
            <p:spPr>
              <a:xfrm>
                <a:off x="6689438" y="3212705"/>
                <a:ext cx="2396536" cy="369332"/>
              </a:xfrm>
              <a:prstGeom prst="rect">
                <a:avLst/>
              </a:prstGeom>
              <a:noFill/>
            </p:spPr>
            <p:txBody>
              <a:bodyPr wrap="square" rtlCol="0">
                <a:spAutoFit/>
              </a:bodyPr>
              <a:lstStyle/>
              <a:p>
                <a:r>
                  <a:rPr lang="en-US" sz="900" dirty="0">
                    <a:latin typeface="Palatino Linotype" panose="02040502050505030304" pitchFamily="18" charset="0"/>
                  </a:rPr>
                  <a:t>You need to use </a:t>
                </a:r>
                <a14:m>
                  <m:oMath xmlns:m="http://schemas.openxmlformats.org/officeDocument/2006/math">
                    <m:r>
                      <a:rPr lang="en-US" sz="900" i="1">
                        <a:latin typeface="Cambria Math" panose="02040503050406030204" pitchFamily="18" charset="0"/>
                      </a:rPr>
                      <m:t>𝑝𝑟𝑖𝑛𝑡</m:t>
                    </m:r>
                    <m:r>
                      <a:rPr lang="en-US" sz="900" i="1">
                        <a:latin typeface="Cambria Math" panose="02040503050406030204" pitchFamily="18" charset="0"/>
                      </a:rPr>
                      <m:t>()</m:t>
                    </m:r>
                  </m:oMath>
                </a14:m>
                <a:r>
                  <a:rPr lang="en-US" sz="900" dirty="0">
                    <a:latin typeface="Palatino Linotype" panose="02040502050505030304" pitchFamily="18" charset="0"/>
                  </a:rPr>
                  <a:t> to show outputs of all statements</a:t>
                </a:r>
              </a:p>
            </p:txBody>
          </p:sp>
        </mc:Choice>
        <mc:Fallback xmlns="">
          <p:sp>
            <p:nvSpPr>
              <p:cNvPr id="74" name="TextBox 73">
                <a:extLst>
                  <a:ext uri="{FF2B5EF4-FFF2-40B4-BE49-F238E27FC236}">
                    <a16:creationId xmlns:a16="http://schemas.microsoft.com/office/drawing/2014/main" id="{2AB9EC5F-28CB-4224-BB00-193471D187A6}"/>
                  </a:ext>
                </a:extLst>
              </p:cNvPr>
              <p:cNvSpPr txBox="1">
                <a:spLocks noRot="1" noChangeAspect="1" noMove="1" noResize="1" noEditPoints="1" noAdjustHandles="1" noChangeArrowheads="1" noChangeShapeType="1" noTextEdit="1"/>
              </p:cNvSpPr>
              <p:nvPr/>
            </p:nvSpPr>
            <p:spPr>
              <a:xfrm>
                <a:off x="6689438" y="3212705"/>
                <a:ext cx="2396536" cy="369332"/>
              </a:xfrm>
              <a:prstGeom prst="rect">
                <a:avLst/>
              </a:prstGeom>
              <a:blipFill>
                <a:blip r:embed="rId5"/>
                <a:stretch>
                  <a:fillRect b="-3226"/>
                </a:stretch>
              </a:blipFill>
            </p:spPr>
            <p:txBody>
              <a:bodyPr/>
              <a:lstStyle/>
              <a:p>
                <a:r>
                  <a:rPr lang="en-US">
                    <a:noFill/>
                  </a:rPr>
                  <a:t> </a:t>
                </a:r>
              </a:p>
            </p:txBody>
          </p:sp>
        </mc:Fallback>
      </mc:AlternateContent>
      <p:sp>
        <p:nvSpPr>
          <p:cNvPr id="84" name="Rectangle 83">
            <a:extLst>
              <a:ext uri="{FF2B5EF4-FFF2-40B4-BE49-F238E27FC236}">
                <a16:creationId xmlns:a16="http://schemas.microsoft.com/office/drawing/2014/main" id="{1F3405D3-B100-48E1-A0AF-239CF87394F7}"/>
              </a:ext>
            </a:extLst>
          </p:cNvPr>
          <p:cNvSpPr/>
          <p:nvPr/>
        </p:nvSpPr>
        <p:spPr bwMode="auto">
          <a:xfrm>
            <a:off x="3034608" y="2168236"/>
            <a:ext cx="302003" cy="190883"/>
          </a:xfrm>
          <a:prstGeom prst="rect">
            <a:avLst/>
          </a:prstGeom>
          <a:noFill/>
          <a:ln>
            <a:solidFill>
              <a:srgbClr val="FF0000"/>
            </a:solidFill>
            <a:headEnd type="none" w="med" len="med"/>
            <a:tailEnd type="none" w="med" len="med"/>
          </a:ln>
        </p:spPr>
        <p:style>
          <a:lnRef idx="2">
            <a:schemeClr val="dk1"/>
          </a:lnRef>
          <a:fillRef idx="1">
            <a:schemeClr val="lt1"/>
          </a:fillRef>
          <a:effectRef idx="0">
            <a:schemeClr val="dk1"/>
          </a:effectRef>
          <a:fontRef idx="minor">
            <a:schemeClr val="dk1"/>
          </a:fontRef>
        </p:style>
        <p:txBody>
          <a:bodyPr vert="horz" wrap="square" lIns="68580" tIns="34290" rIns="68580" bIns="34290" numCol="1" rtlCol="0" anchor="t" anchorCtr="0" compatLnSpc="1">
            <a:prstTxWarp prst="textNoShape">
              <a:avLst/>
            </a:prstTxWarp>
          </a:bodyPr>
          <a:lstStyle/>
          <a:p>
            <a:pPr defTabSz="342900" fontAlgn="base" hangingPunct="0">
              <a:lnSpc>
                <a:spcPct val="93000"/>
              </a:lnSpc>
              <a:spcBef>
                <a:spcPct val="0"/>
              </a:spcBef>
              <a:spcAft>
                <a:spcPct val="0"/>
              </a:spcAft>
              <a:buClr>
                <a:srgbClr val="000000"/>
              </a:buClr>
              <a:buSzPct val="100000"/>
            </a:pPr>
            <a:endParaRPr lang="en-US" sz="1350">
              <a:solidFill>
                <a:schemeClr val="bg1"/>
              </a:solidFill>
              <a:latin typeface="Arial" charset="0"/>
              <a:ea typeface="SimSun" charset="-122"/>
            </a:endParaRPr>
          </a:p>
        </p:txBody>
      </p:sp>
      <mc:AlternateContent xmlns:mc="http://schemas.openxmlformats.org/markup-compatibility/2006" xmlns:a14="http://schemas.microsoft.com/office/drawing/2010/main">
        <mc:Choice Requires="a14">
          <p:sp>
            <p:nvSpPr>
              <p:cNvPr id="85" name="TextBox 84">
                <a:extLst>
                  <a:ext uri="{FF2B5EF4-FFF2-40B4-BE49-F238E27FC236}">
                    <a16:creationId xmlns:a16="http://schemas.microsoft.com/office/drawing/2014/main" id="{C1EF394B-2B12-407F-B395-21E756ABCA85}"/>
                  </a:ext>
                </a:extLst>
              </p:cNvPr>
              <p:cNvSpPr txBox="1"/>
              <p:nvPr/>
            </p:nvSpPr>
            <p:spPr>
              <a:xfrm>
                <a:off x="58027" y="2330788"/>
                <a:ext cx="2338509" cy="923330"/>
              </a:xfrm>
              <a:prstGeom prst="rect">
                <a:avLst/>
              </a:prstGeom>
              <a:noFill/>
            </p:spPr>
            <p:txBody>
              <a:bodyPr wrap="square" rtlCol="0">
                <a:spAutoFit/>
              </a:bodyPr>
              <a:lstStyle/>
              <a:p>
                <a:r>
                  <a:rPr lang="en-US" sz="900" b="1" dirty="0">
                    <a:latin typeface="Palatino Linotype" panose="02040502050505030304" pitchFamily="18" charset="0"/>
                  </a:rPr>
                  <a:t>Variables</a:t>
                </a:r>
                <a:r>
                  <a:rPr lang="en-US" sz="900" dirty="0">
                    <a:latin typeface="Palatino Linotype" panose="02040502050505030304" pitchFamily="18" charset="0"/>
                  </a:rPr>
                  <a:t>: symbolic names that refer to an object</a:t>
                </a:r>
              </a:p>
              <a:p>
                <a:pPr marL="214313" indent="-214313">
                  <a:buFont typeface="Wingdings" panose="05000000000000000000" pitchFamily="2" charset="2"/>
                  <a:buChar char="Ø"/>
                </a:pPr>
                <a:r>
                  <a:rPr lang="en-US" sz="900" dirty="0">
                    <a:latin typeface="Palatino Linotype" panose="02040502050505030304" pitchFamily="18" charset="0"/>
                  </a:rPr>
                  <a:t>Variables are assigned values using the </a:t>
                </a:r>
                <a14:m>
                  <m:oMath xmlns:m="http://schemas.openxmlformats.org/officeDocument/2006/math">
                    <m:r>
                      <a:rPr lang="en-US" sz="900" b="1" i="1">
                        <a:latin typeface="Cambria Math" panose="02040503050406030204" pitchFamily="18" charset="0"/>
                      </a:rPr>
                      <m:t>=</m:t>
                    </m:r>
                  </m:oMath>
                </a14:m>
                <a:r>
                  <a:rPr lang="en-US" sz="900" dirty="0">
                    <a:latin typeface="Palatino Linotype" panose="02040502050505030304" pitchFamily="18" charset="0"/>
                  </a:rPr>
                  <a:t> operator</a:t>
                </a:r>
              </a:p>
              <a:p>
                <a:pPr marL="214313" indent="-214313">
                  <a:buFont typeface="Wingdings" panose="05000000000000000000" pitchFamily="2" charset="2"/>
                  <a:buChar char="Ø"/>
                </a:pPr>
                <a:r>
                  <a:rPr lang="en-US" sz="900" dirty="0">
                    <a:latin typeface="Palatino Linotype" panose="02040502050505030304" pitchFamily="18" charset="0"/>
                  </a:rPr>
                  <a:t>In this case, the variable </a:t>
                </a:r>
                <a14:m>
                  <m:oMath xmlns:m="http://schemas.openxmlformats.org/officeDocument/2006/math">
                    <m:r>
                      <a:rPr lang="en-US" sz="900" b="1" i="1" dirty="0">
                        <a:latin typeface="Cambria Math" panose="02040503050406030204" pitchFamily="18" charset="0"/>
                      </a:rPr>
                      <m:t>𝒙</m:t>
                    </m:r>
                  </m:oMath>
                </a14:m>
                <a:r>
                  <a:rPr lang="en-US" sz="900" dirty="0">
                    <a:latin typeface="Palatino Linotype" panose="02040502050505030304" pitchFamily="18" charset="0"/>
                  </a:rPr>
                  <a:t> is assigned a value of the integer number 10</a:t>
                </a:r>
                <a:endParaRPr lang="en-US" sz="900" b="1" dirty="0">
                  <a:latin typeface="Palatino Linotype" panose="02040502050505030304" pitchFamily="18" charset="0"/>
                </a:endParaRPr>
              </a:p>
            </p:txBody>
          </p:sp>
        </mc:Choice>
        <mc:Fallback xmlns="">
          <p:sp>
            <p:nvSpPr>
              <p:cNvPr id="85" name="TextBox 84">
                <a:extLst>
                  <a:ext uri="{FF2B5EF4-FFF2-40B4-BE49-F238E27FC236}">
                    <a16:creationId xmlns:a16="http://schemas.microsoft.com/office/drawing/2014/main" id="{C1EF394B-2B12-407F-B395-21E756ABCA85}"/>
                  </a:ext>
                </a:extLst>
              </p:cNvPr>
              <p:cNvSpPr txBox="1">
                <a:spLocks noRot="1" noChangeAspect="1" noMove="1" noResize="1" noEditPoints="1" noAdjustHandles="1" noChangeArrowheads="1" noChangeShapeType="1" noTextEdit="1"/>
              </p:cNvSpPr>
              <p:nvPr/>
            </p:nvSpPr>
            <p:spPr>
              <a:xfrm>
                <a:off x="58027" y="2330788"/>
                <a:ext cx="2338509" cy="923330"/>
              </a:xfrm>
              <a:prstGeom prst="rect">
                <a:avLst/>
              </a:prstGeom>
              <a:blipFill>
                <a:blip r:embed="rId6"/>
                <a:stretch>
                  <a:fillRect/>
                </a:stretch>
              </a:blipFill>
            </p:spPr>
            <p:txBody>
              <a:bodyPr/>
              <a:lstStyle/>
              <a:p>
                <a:r>
                  <a:rPr lang="en-US">
                    <a:noFill/>
                  </a:rPr>
                  <a:t> </a:t>
                </a:r>
              </a:p>
            </p:txBody>
          </p:sp>
        </mc:Fallback>
      </mc:AlternateContent>
      <p:cxnSp>
        <p:nvCxnSpPr>
          <p:cNvPr id="86" name="Straight Arrow Connector 85">
            <a:extLst>
              <a:ext uri="{FF2B5EF4-FFF2-40B4-BE49-F238E27FC236}">
                <a16:creationId xmlns:a16="http://schemas.microsoft.com/office/drawing/2014/main" id="{7BECE0A6-4D66-42C9-B6AC-E3521DB2F7D0}"/>
              </a:ext>
            </a:extLst>
          </p:cNvPr>
          <p:cNvCxnSpPr>
            <a:cxnSpLocks/>
            <a:stCxn id="84" idx="1"/>
            <a:endCxn id="85" idx="3"/>
          </p:cNvCxnSpPr>
          <p:nvPr/>
        </p:nvCxnSpPr>
        <p:spPr bwMode="auto">
          <a:xfrm flipH="1">
            <a:off x="2396536" y="2263678"/>
            <a:ext cx="638072" cy="528775"/>
          </a:xfrm>
          <a:prstGeom prst="straightConnector1">
            <a:avLst/>
          </a:prstGeom>
          <a:solidFill>
            <a:srgbClr val="00B8FF"/>
          </a:solidFill>
          <a:ln w="19050" cap="flat" cmpd="sng" algn="ctr">
            <a:solidFill>
              <a:srgbClr val="FF0000"/>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91" name="Rectangle 90">
            <a:extLst>
              <a:ext uri="{FF2B5EF4-FFF2-40B4-BE49-F238E27FC236}">
                <a16:creationId xmlns:a16="http://schemas.microsoft.com/office/drawing/2014/main" id="{292D2A3A-470F-4CE9-A6EB-50D6684BDC9D}"/>
              </a:ext>
            </a:extLst>
          </p:cNvPr>
          <p:cNvSpPr/>
          <p:nvPr/>
        </p:nvSpPr>
        <p:spPr bwMode="auto">
          <a:xfrm>
            <a:off x="3027201" y="3596159"/>
            <a:ext cx="874551" cy="298498"/>
          </a:xfrm>
          <a:prstGeom prst="rect">
            <a:avLst/>
          </a:prstGeom>
          <a:noFill/>
          <a:ln>
            <a:solidFill>
              <a:srgbClr val="FF0000"/>
            </a:solidFill>
            <a:headEnd type="none" w="med" len="med"/>
            <a:tailEnd type="none" w="med" len="med"/>
          </a:ln>
        </p:spPr>
        <p:style>
          <a:lnRef idx="2">
            <a:schemeClr val="dk1"/>
          </a:lnRef>
          <a:fillRef idx="1">
            <a:schemeClr val="lt1"/>
          </a:fillRef>
          <a:effectRef idx="0">
            <a:schemeClr val="dk1"/>
          </a:effectRef>
          <a:fontRef idx="minor">
            <a:schemeClr val="dk1"/>
          </a:fontRef>
        </p:style>
        <p:txBody>
          <a:bodyPr vert="horz" wrap="square" lIns="68580" tIns="34290" rIns="68580" bIns="34290" numCol="1" rtlCol="0" anchor="t" anchorCtr="0" compatLnSpc="1">
            <a:prstTxWarp prst="textNoShape">
              <a:avLst/>
            </a:prstTxWarp>
          </a:bodyPr>
          <a:lstStyle/>
          <a:p>
            <a:pPr defTabSz="342900" fontAlgn="base" hangingPunct="0">
              <a:lnSpc>
                <a:spcPct val="93000"/>
              </a:lnSpc>
              <a:spcBef>
                <a:spcPct val="0"/>
              </a:spcBef>
              <a:spcAft>
                <a:spcPct val="0"/>
              </a:spcAft>
              <a:buClr>
                <a:srgbClr val="000000"/>
              </a:buClr>
              <a:buSzPct val="100000"/>
            </a:pPr>
            <a:endParaRPr lang="en-US" sz="1350">
              <a:solidFill>
                <a:schemeClr val="bg1"/>
              </a:solidFill>
              <a:latin typeface="Arial" charset="0"/>
              <a:ea typeface="SimSun" charset="-122"/>
            </a:endParaRPr>
          </a:p>
        </p:txBody>
      </p:sp>
      <mc:AlternateContent xmlns:mc="http://schemas.openxmlformats.org/markup-compatibility/2006" xmlns:a14="http://schemas.microsoft.com/office/drawing/2010/main">
        <mc:Choice Requires="a14">
          <p:sp>
            <p:nvSpPr>
              <p:cNvPr id="92" name="TextBox 91">
                <a:extLst>
                  <a:ext uri="{FF2B5EF4-FFF2-40B4-BE49-F238E27FC236}">
                    <a16:creationId xmlns:a16="http://schemas.microsoft.com/office/drawing/2014/main" id="{61AA39D7-AF3C-4C63-8BF9-8F537263E2C6}"/>
                  </a:ext>
                </a:extLst>
              </p:cNvPr>
              <p:cNvSpPr txBox="1"/>
              <p:nvPr/>
            </p:nvSpPr>
            <p:spPr>
              <a:xfrm>
                <a:off x="58027" y="3275130"/>
                <a:ext cx="2338509" cy="1477328"/>
              </a:xfrm>
              <a:prstGeom prst="rect">
                <a:avLst/>
              </a:prstGeom>
              <a:noFill/>
            </p:spPr>
            <p:txBody>
              <a:bodyPr wrap="square" rtlCol="0">
                <a:spAutoFit/>
              </a:bodyPr>
              <a:lstStyle/>
              <a:p>
                <a:r>
                  <a:rPr lang="en-US" sz="900" dirty="0">
                    <a:latin typeface="Palatino Linotype" panose="02040502050505030304" pitchFamily="18" charset="0"/>
                  </a:rPr>
                  <a:t>Not all statements are one-line. In this case, the two lines make up a single </a:t>
                </a:r>
                <a:r>
                  <a:rPr lang="en-US" sz="900" b="1" dirty="0">
                    <a:latin typeface="Palatino Linotype" panose="02040502050505030304" pitchFamily="18" charset="0"/>
                  </a:rPr>
                  <a:t>for</a:t>
                </a:r>
                <a:r>
                  <a:rPr lang="en-US" sz="900" dirty="0">
                    <a:latin typeface="Palatino Linotype" panose="02040502050505030304" pitchFamily="18" charset="0"/>
                  </a:rPr>
                  <a:t> statement. Note that </a:t>
                </a:r>
                <a14:m>
                  <m:oMath xmlns:m="http://schemas.openxmlformats.org/officeDocument/2006/math">
                    <m:r>
                      <a:rPr lang="en-US" sz="900" i="1">
                        <a:latin typeface="Cambria Math" panose="02040503050406030204" pitchFamily="18" charset="0"/>
                      </a:rPr>
                      <m:t>𝑝𝑟𝑖𝑛𝑡</m:t>
                    </m:r>
                    <m:r>
                      <a:rPr lang="en-US" sz="900" i="1">
                        <a:latin typeface="Cambria Math" panose="02040503050406030204" pitchFamily="18" charset="0"/>
                      </a:rPr>
                      <m:t>(</m:t>
                    </m:r>
                    <m:r>
                      <a:rPr lang="en-US" sz="900" i="1">
                        <a:latin typeface="Cambria Math" panose="02040503050406030204" pitchFamily="18" charset="0"/>
                      </a:rPr>
                      <m:t>𝑖</m:t>
                    </m:r>
                    <m:r>
                      <a:rPr lang="en-US" sz="900" i="1">
                        <a:latin typeface="Cambria Math" panose="02040503050406030204" pitchFamily="18" charset="0"/>
                      </a:rPr>
                      <m:t>)</m:t>
                    </m:r>
                  </m:oMath>
                </a14:m>
                <a:r>
                  <a:rPr lang="en-US" sz="900" dirty="0">
                    <a:latin typeface="Palatino Linotype" panose="02040502050505030304" pitchFamily="18" charset="0"/>
                  </a:rPr>
                  <a:t> is also a statement in the </a:t>
                </a:r>
                <a:r>
                  <a:rPr lang="en-US" sz="900" b="1" dirty="0">
                    <a:latin typeface="Palatino Linotype" panose="02040502050505030304" pitchFamily="18" charset="0"/>
                  </a:rPr>
                  <a:t>for</a:t>
                </a:r>
                <a:r>
                  <a:rPr lang="en-US" sz="900" dirty="0">
                    <a:latin typeface="Palatino Linotype" panose="02040502050505030304" pitchFamily="18" charset="0"/>
                  </a:rPr>
                  <a:t> statement.</a:t>
                </a:r>
              </a:p>
              <a:p>
                <a:pPr marL="214313" indent="-214313">
                  <a:buFont typeface="Wingdings" panose="05000000000000000000" pitchFamily="2" charset="2"/>
                  <a:buChar char="Ø"/>
                </a:pPr>
                <a:r>
                  <a:rPr lang="en-US" sz="900" b="1" dirty="0">
                    <a:latin typeface="Palatino Linotype" panose="02040502050505030304" pitchFamily="18" charset="0"/>
                  </a:rPr>
                  <a:t>for</a:t>
                </a:r>
                <a:r>
                  <a:rPr lang="en-US" sz="900" dirty="0">
                    <a:latin typeface="Palatino Linotype" panose="02040502050505030304" pitchFamily="18" charset="0"/>
                  </a:rPr>
                  <a:t> is another keyword</a:t>
                </a:r>
              </a:p>
              <a:p>
                <a:pPr marL="214313" indent="-214313">
                  <a:buFont typeface="Wingdings" panose="05000000000000000000" pitchFamily="2" charset="2"/>
                  <a:buChar char="Ø"/>
                </a:pPr>
                <a:r>
                  <a:rPr lang="en-US" sz="900" b="1" dirty="0">
                    <a:latin typeface="Palatino Linotype" panose="02040502050505030304" pitchFamily="18" charset="0"/>
                  </a:rPr>
                  <a:t>print</a:t>
                </a:r>
                <a:r>
                  <a:rPr lang="en-US" sz="900" dirty="0">
                    <a:latin typeface="Palatino Linotype" panose="02040502050505030304" pitchFamily="18" charset="0"/>
                  </a:rPr>
                  <a:t> and </a:t>
                </a:r>
                <a:r>
                  <a:rPr lang="en-US" sz="900" b="1" dirty="0">
                    <a:latin typeface="Palatino Linotype" panose="02040502050505030304" pitchFamily="18" charset="0"/>
                  </a:rPr>
                  <a:t>range</a:t>
                </a:r>
                <a:r>
                  <a:rPr lang="en-US" sz="900" dirty="0">
                    <a:latin typeface="Palatino Linotype" panose="02040502050505030304" pitchFamily="18" charset="0"/>
                  </a:rPr>
                  <a:t> are built-in functions’ names (hence the highlighting)</a:t>
                </a:r>
              </a:p>
              <a:p>
                <a:pPr marL="214313" indent="-214313">
                  <a:buFont typeface="Wingdings" panose="05000000000000000000" pitchFamily="2" charset="2"/>
                  <a:buChar char="Ø"/>
                </a:pPr>
                <a:r>
                  <a:rPr lang="en-US" sz="900" dirty="0">
                    <a:latin typeface="Palatino Linotype" panose="02040502050505030304" pitchFamily="18" charset="0"/>
                  </a:rPr>
                  <a:t>The difference is that names can be reassigned with new values, keywords cannot</a:t>
                </a:r>
              </a:p>
            </p:txBody>
          </p:sp>
        </mc:Choice>
        <mc:Fallback xmlns="">
          <p:sp>
            <p:nvSpPr>
              <p:cNvPr id="92" name="TextBox 91">
                <a:extLst>
                  <a:ext uri="{FF2B5EF4-FFF2-40B4-BE49-F238E27FC236}">
                    <a16:creationId xmlns:a16="http://schemas.microsoft.com/office/drawing/2014/main" id="{61AA39D7-AF3C-4C63-8BF9-8F537263E2C6}"/>
                  </a:ext>
                </a:extLst>
              </p:cNvPr>
              <p:cNvSpPr txBox="1">
                <a:spLocks noRot="1" noChangeAspect="1" noMove="1" noResize="1" noEditPoints="1" noAdjustHandles="1" noChangeArrowheads="1" noChangeShapeType="1" noTextEdit="1"/>
              </p:cNvSpPr>
              <p:nvPr/>
            </p:nvSpPr>
            <p:spPr>
              <a:xfrm>
                <a:off x="58027" y="3275130"/>
                <a:ext cx="2338509" cy="1477328"/>
              </a:xfrm>
              <a:prstGeom prst="rect">
                <a:avLst/>
              </a:prstGeom>
              <a:blipFill>
                <a:blip r:embed="rId7"/>
                <a:stretch>
                  <a:fillRect b="-847"/>
                </a:stretch>
              </a:blipFill>
            </p:spPr>
            <p:txBody>
              <a:bodyPr/>
              <a:lstStyle/>
              <a:p>
                <a:r>
                  <a:rPr lang="en-US">
                    <a:noFill/>
                  </a:rPr>
                  <a:t> </a:t>
                </a:r>
              </a:p>
            </p:txBody>
          </p:sp>
        </mc:Fallback>
      </mc:AlternateContent>
      <p:cxnSp>
        <p:nvCxnSpPr>
          <p:cNvPr id="93" name="Straight Arrow Connector 92">
            <a:extLst>
              <a:ext uri="{FF2B5EF4-FFF2-40B4-BE49-F238E27FC236}">
                <a16:creationId xmlns:a16="http://schemas.microsoft.com/office/drawing/2014/main" id="{D3A54341-FA81-4D64-BD9C-310C598D2625}"/>
              </a:ext>
            </a:extLst>
          </p:cNvPr>
          <p:cNvCxnSpPr>
            <a:cxnSpLocks/>
            <a:stCxn id="91" idx="1"/>
            <a:endCxn id="92" idx="3"/>
          </p:cNvCxnSpPr>
          <p:nvPr/>
        </p:nvCxnSpPr>
        <p:spPr bwMode="auto">
          <a:xfrm flipH="1">
            <a:off x="2396536" y="3745408"/>
            <a:ext cx="630665" cy="268386"/>
          </a:xfrm>
          <a:prstGeom prst="straightConnector1">
            <a:avLst/>
          </a:prstGeom>
          <a:solidFill>
            <a:srgbClr val="00B8FF"/>
          </a:solidFill>
          <a:ln w="19050" cap="flat" cmpd="sng" algn="ctr">
            <a:solidFill>
              <a:srgbClr val="FF0000"/>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29" name="Rectangle 128">
            <a:extLst>
              <a:ext uri="{FF2B5EF4-FFF2-40B4-BE49-F238E27FC236}">
                <a16:creationId xmlns:a16="http://schemas.microsoft.com/office/drawing/2014/main" id="{7E298ED2-E0C3-4044-9AF2-C291FB899E3E}"/>
              </a:ext>
            </a:extLst>
          </p:cNvPr>
          <p:cNvSpPr/>
          <p:nvPr/>
        </p:nvSpPr>
        <p:spPr bwMode="auto">
          <a:xfrm>
            <a:off x="3001017" y="4164627"/>
            <a:ext cx="2149627" cy="900292"/>
          </a:xfrm>
          <a:prstGeom prst="rect">
            <a:avLst/>
          </a:prstGeom>
          <a:noFill/>
          <a:ln>
            <a:solidFill>
              <a:srgbClr val="FF0000"/>
            </a:solidFill>
            <a:headEnd type="none" w="med" len="med"/>
            <a:tailEnd type="none" w="med" len="med"/>
          </a:ln>
        </p:spPr>
        <p:style>
          <a:lnRef idx="2">
            <a:schemeClr val="dk1"/>
          </a:lnRef>
          <a:fillRef idx="1">
            <a:schemeClr val="lt1"/>
          </a:fillRef>
          <a:effectRef idx="0">
            <a:schemeClr val="dk1"/>
          </a:effectRef>
          <a:fontRef idx="minor">
            <a:schemeClr val="dk1"/>
          </a:fontRef>
        </p:style>
        <p:txBody>
          <a:bodyPr vert="horz" wrap="square" lIns="68580" tIns="34290" rIns="68580" bIns="34290" numCol="1" rtlCol="0" anchor="t" anchorCtr="0" compatLnSpc="1">
            <a:prstTxWarp prst="textNoShape">
              <a:avLst/>
            </a:prstTxWarp>
          </a:bodyPr>
          <a:lstStyle/>
          <a:p>
            <a:pPr defTabSz="342900" fontAlgn="base" hangingPunct="0">
              <a:lnSpc>
                <a:spcPct val="93000"/>
              </a:lnSpc>
              <a:spcBef>
                <a:spcPct val="0"/>
              </a:spcBef>
              <a:spcAft>
                <a:spcPct val="0"/>
              </a:spcAft>
              <a:buClr>
                <a:srgbClr val="000000"/>
              </a:buClr>
              <a:buSzPct val="100000"/>
            </a:pPr>
            <a:endParaRPr lang="en-US" sz="1350">
              <a:solidFill>
                <a:schemeClr val="bg1"/>
              </a:solidFill>
              <a:latin typeface="Arial" charset="0"/>
              <a:ea typeface="SimSun" charset="-122"/>
            </a:endParaRPr>
          </a:p>
        </p:txBody>
      </p:sp>
      <p:cxnSp>
        <p:nvCxnSpPr>
          <p:cNvPr id="130" name="Straight Arrow Connector 129">
            <a:extLst>
              <a:ext uri="{FF2B5EF4-FFF2-40B4-BE49-F238E27FC236}">
                <a16:creationId xmlns:a16="http://schemas.microsoft.com/office/drawing/2014/main" id="{C2C38395-BF61-4192-AF97-4248D9CDC70A}"/>
              </a:ext>
            </a:extLst>
          </p:cNvPr>
          <p:cNvCxnSpPr>
            <a:cxnSpLocks/>
            <a:stCxn id="129" idx="1"/>
          </p:cNvCxnSpPr>
          <p:nvPr/>
        </p:nvCxnSpPr>
        <p:spPr bwMode="auto">
          <a:xfrm flipH="1" flipV="1">
            <a:off x="2293144" y="4425781"/>
            <a:ext cx="707873" cy="188993"/>
          </a:xfrm>
          <a:prstGeom prst="straightConnector1">
            <a:avLst/>
          </a:prstGeom>
          <a:solidFill>
            <a:srgbClr val="00B8FF"/>
          </a:solidFill>
          <a:ln w="19050" cap="flat" cmpd="sng" algn="ctr">
            <a:solidFill>
              <a:srgbClr val="FF0000"/>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32" name="Rectangle 131">
            <a:extLst>
              <a:ext uri="{FF2B5EF4-FFF2-40B4-BE49-F238E27FC236}">
                <a16:creationId xmlns:a16="http://schemas.microsoft.com/office/drawing/2014/main" id="{5371EB35-2AA5-4E8C-85B9-23709F20B0C9}"/>
              </a:ext>
            </a:extLst>
          </p:cNvPr>
          <p:cNvSpPr/>
          <p:nvPr/>
        </p:nvSpPr>
        <p:spPr bwMode="auto">
          <a:xfrm>
            <a:off x="3034608" y="4643226"/>
            <a:ext cx="2058886" cy="380687"/>
          </a:xfrm>
          <a:prstGeom prst="rect">
            <a:avLst/>
          </a:prstGeom>
          <a:noFill/>
          <a:ln>
            <a:solidFill>
              <a:srgbClr val="FF0000"/>
            </a:solidFill>
            <a:headEnd type="none" w="med" len="med"/>
            <a:tailEnd type="none" w="med" len="med"/>
          </a:ln>
        </p:spPr>
        <p:style>
          <a:lnRef idx="2">
            <a:schemeClr val="dk1"/>
          </a:lnRef>
          <a:fillRef idx="1">
            <a:schemeClr val="lt1"/>
          </a:fillRef>
          <a:effectRef idx="0">
            <a:schemeClr val="dk1"/>
          </a:effectRef>
          <a:fontRef idx="minor">
            <a:schemeClr val="dk1"/>
          </a:fontRef>
        </p:style>
        <p:txBody>
          <a:bodyPr vert="horz" wrap="square" lIns="68580" tIns="34290" rIns="68580" bIns="34290" numCol="1" rtlCol="0" anchor="t" anchorCtr="0" compatLnSpc="1">
            <a:prstTxWarp prst="textNoShape">
              <a:avLst/>
            </a:prstTxWarp>
          </a:bodyPr>
          <a:lstStyle/>
          <a:p>
            <a:pPr defTabSz="342900" fontAlgn="base" hangingPunct="0">
              <a:lnSpc>
                <a:spcPct val="93000"/>
              </a:lnSpc>
              <a:spcBef>
                <a:spcPct val="0"/>
              </a:spcBef>
              <a:spcAft>
                <a:spcPct val="0"/>
              </a:spcAft>
              <a:buClr>
                <a:srgbClr val="000000"/>
              </a:buClr>
              <a:buSzPct val="100000"/>
            </a:pPr>
            <a:endParaRPr lang="en-US" sz="1350">
              <a:solidFill>
                <a:schemeClr val="bg1"/>
              </a:solidFill>
              <a:latin typeface="Arial" charset="0"/>
              <a:ea typeface="SimSun" charset="-122"/>
            </a:endParaRPr>
          </a:p>
        </p:txBody>
      </p:sp>
      <p:cxnSp>
        <p:nvCxnSpPr>
          <p:cNvPr id="133" name="Straight Arrow Connector 132">
            <a:extLst>
              <a:ext uri="{FF2B5EF4-FFF2-40B4-BE49-F238E27FC236}">
                <a16:creationId xmlns:a16="http://schemas.microsoft.com/office/drawing/2014/main" id="{84F12E3E-D237-4189-86AF-1E1BDC7859F4}"/>
              </a:ext>
            </a:extLst>
          </p:cNvPr>
          <p:cNvCxnSpPr>
            <a:cxnSpLocks/>
            <a:stCxn id="132" idx="3"/>
            <a:endCxn id="142" idx="1"/>
          </p:cNvCxnSpPr>
          <p:nvPr/>
        </p:nvCxnSpPr>
        <p:spPr bwMode="auto">
          <a:xfrm flipV="1">
            <a:off x="5093494" y="4210840"/>
            <a:ext cx="1591051" cy="622730"/>
          </a:xfrm>
          <a:prstGeom prst="straightConnector1">
            <a:avLst/>
          </a:prstGeom>
          <a:solidFill>
            <a:srgbClr val="00B8FF"/>
          </a:solidFill>
          <a:ln w="19050" cap="flat" cmpd="sng" algn="ctr">
            <a:solidFill>
              <a:srgbClr val="FF0000"/>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42" name="TextBox 141">
            <a:extLst>
              <a:ext uri="{FF2B5EF4-FFF2-40B4-BE49-F238E27FC236}">
                <a16:creationId xmlns:a16="http://schemas.microsoft.com/office/drawing/2014/main" id="{3F211923-871E-4BDF-8ACA-EA51694B5818}"/>
              </a:ext>
            </a:extLst>
          </p:cNvPr>
          <p:cNvSpPr txBox="1"/>
          <p:nvPr/>
        </p:nvSpPr>
        <p:spPr>
          <a:xfrm>
            <a:off x="6684545" y="3610675"/>
            <a:ext cx="2396536" cy="1200329"/>
          </a:xfrm>
          <a:prstGeom prst="rect">
            <a:avLst/>
          </a:prstGeom>
          <a:noFill/>
        </p:spPr>
        <p:txBody>
          <a:bodyPr wrap="square" rtlCol="0">
            <a:spAutoFit/>
          </a:bodyPr>
          <a:lstStyle/>
          <a:p>
            <a:r>
              <a:rPr lang="en-US" sz="900" b="1" dirty="0">
                <a:latin typeface="Palatino Linotype" panose="02040502050505030304" pitchFamily="18" charset="0"/>
              </a:rPr>
              <a:t>Errors</a:t>
            </a:r>
            <a:r>
              <a:rPr lang="en-US" sz="900" dirty="0">
                <a:latin typeface="Palatino Linotype" panose="02040502050505030304" pitchFamily="18" charset="0"/>
              </a:rPr>
              <a:t>: issues that prevent the scripts from being executed</a:t>
            </a:r>
          </a:p>
          <a:p>
            <a:pPr marL="214313" indent="-214313">
              <a:buFont typeface="Wingdings" panose="05000000000000000000" pitchFamily="2" charset="2"/>
              <a:buChar char="Ø"/>
            </a:pPr>
            <a:r>
              <a:rPr lang="en-US" sz="900" dirty="0">
                <a:latin typeface="Palatino Linotype" panose="02040502050505030304" pitchFamily="18" charset="0"/>
              </a:rPr>
              <a:t>Caused by different reasons. In this case, assigning value to a keyword is considered a </a:t>
            </a:r>
            <a:r>
              <a:rPr lang="en-US" sz="900" b="1" dirty="0">
                <a:latin typeface="Palatino Linotype" panose="02040502050505030304" pitchFamily="18" charset="0"/>
              </a:rPr>
              <a:t>syntax</a:t>
            </a:r>
            <a:r>
              <a:rPr lang="en-US" sz="900" dirty="0">
                <a:latin typeface="Palatino Linotype" panose="02040502050505030304" pitchFamily="18" charset="0"/>
              </a:rPr>
              <a:t> error</a:t>
            </a:r>
          </a:p>
          <a:p>
            <a:pPr marL="214313" indent="-214313">
              <a:buFont typeface="Wingdings" panose="05000000000000000000" pitchFamily="2" charset="2"/>
              <a:buChar char="Ø"/>
            </a:pPr>
            <a:r>
              <a:rPr lang="en-US" sz="900" dirty="0">
                <a:latin typeface="Palatino Linotype" panose="02040502050505030304" pitchFamily="18" charset="0"/>
              </a:rPr>
              <a:t>In general, the interpreter will always try to point to the position of the error and show the error message</a:t>
            </a:r>
          </a:p>
        </p:txBody>
      </p:sp>
      <p:sp>
        <p:nvSpPr>
          <p:cNvPr id="168" name="TextBox 167">
            <a:extLst>
              <a:ext uri="{FF2B5EF4-FFF2-40B4-BE49-F238E27FC236}">
                <a16:creationId xmlns:a16="http://schemas.microsoft.com/office/drawing/2014/main" id="{ED165D51-A701-4CEB-9580-93AD561F1EB4}"/>
              </a:ext>
            </a:extLst>
          </p:cNvPr>
          <p:cNvSpPr txBox="1"/>
          <p:nvPr/>
        </p:nvSpPr>
        <p:spPr>
          <a:xfrm>
            <a:off x="6684541" y="1645914"/>
            <a:ext cx="2396536" cy="1061829"/>
          </a:xfrm>
          <a:prstGeom prst="rect">
            <a:avLst/>
          </a:prstGeom>
          <a:noFill/>
        </p:spPr>
        <p:txBody>
          <a:bodyPr wrap="square" rtlCol="0">
            <a:spAutoFit/>
          </a:bodyPr>
          <a:lstStyle/>
          <a:p>
            <a:r>
              <a:rPr lang="en-US" sz="900" b="1" dirty="0">
                <a:latin typeface="Palatino Linotype" panose="02040502050505030304" pitchFamily="18" charset="0"/>
              </a:rPr>
              <a:t>Comments</a:t>
            </a:r>
            <a:r>
              <a:rPr lang="en-US" sz="900" dirty="0">
                <a:latin typeface="Palatino Linotype" panose="02040502050505030304" pitchFamily="18" charset="0"/>
              </a:rPr>
              <a:t>: descriptive notes put in the script so that the code is more readable. Comments are ignored by the interpreter</a:t>
            </a:r>
          </a:p>
          <a:p>
            <a:pPr marL="214313" indent="-214313">
              <a:buFont typeface="Wingdings" panose="05000000000000000000" pitchFamily="2" charset="2"/>
              <a:buChar char="Ø"/>
            </a:pPr>
            <a:r>
              <a:rPr lang="en-US" sz="900" dirty="0">
                <a:latin typeface="Palatino Linotype" panose="02040502050505030304" pitchFamily="18" charset="0"/>
              </a:rPr>
              <a:t>Comments in Python begin with a </a:t>
            </a:r>
            <a:r>
              <a:rPr lang="en-US" sz="900" b="1" dirty="0">
                <a:latin typeface="Palatino Linotype" panose="02040502050505030304" pitchFamily="18" charset="0"/>
              </a:rPr>
              <a:t>#</a:t>
            </a:r>
          </a:p>
          <a:p>
            <a:pPr marL="214313" indent="-214313">
              <a:buFont typeface="Wingdings" panose="05000000000000000000" pitchFamily="2" charset="2"/>
              <a:buChar char="Ø"/>
            </a:pPr>
            <a:r>
              <a:rPr lang="en-US" sz="900" dirty="0">
                <a:latin typeface="Palatino Linotype" panose="02040502050505030304" pitchFamily="18" charset="0"/>
              </a:rPr>
              <a:t>Are also useful for error checking – you can comment out some statements to check others</a:t>
            </a:r>
          </a:p>
        </p:txBody>
      </p:sp>
      <p:sp>
        <p:nvSpPr>
          <p:cNvPr id="36" name="Rectangle 35">
            <a:extLst>
              <a:ext uri="{FF2B5EF4-FFF2-40B4-BE49-F238E27FC236}">
                <a16:creationId xmlns:a16="http://schemas.microsoft.com/office/drawing/2014/main" id="{F9BAA6F6-1075-4A48-A97D-197B3F86EDEC}"/>
              </a:ext>
            </a:extLst>
          </p:cNvPr>
          <p:cNvSpPr/>
          <p:nvPr/>
        </p:nvSpPr>
        <p:spPr bwMode="auto">
          <a:xfrm>
            <a:off x="3036438" y="1813554"/>
            <a:ext cx="1964187" cy="312654"/>
          </a:xfrm>
          <a:prstGeom prst="rect">
            <a:avLst/>
          </a:prstGeom>
          <a:noFill/>
          <a:ln>
            <a:solidFill>
              <a:srgbClr val="FF0000"/>
            </a:solidFill>
            <a:headEnd type="none" w="med" len="med"/>
            <a:tailEnd type="none" w="med" len="med"/>
          </a:ln>
        </p:spPr>
        <p:style>
          <a:lnRef idx="2">
            <a:schemeClr val="dk1"/>
          </a:lnRef>
          <a:fillRef idx="1">
            <a:schemeClr val="lt1"/>
          </a:fillRef>
          <a:effectRef idx="0">
            <a:schemeClr val="dk1"/>
          </a:effectRef>
          <a:fontRef idx="minor">
            <a:schemeClr val="dk1"/>
          </a:fontRef>
        </p:style>
        <p:txBody>
          <a:bodyPr vert="horz" wrap="square" lIns="68580" tIns="34290" rIns="68580" bIns="34290" numCol="1" rtlCol="0" anchor="t" anchorCtr="0" compatLnSpc="1">
            <a:prstTxWarp prst="textNoShape">
              <a:avLst/>
            </a:prstTxWarp>
          </a:bodyPr>
          <a:lstStyle/>
          <a:p>
            <a:pPr defTabSz="342900" fontAlgn="base" hangingPunct="0">
              <a:lnSpc>
                <a:spcPct val="93000"/>
              </a:lnSpc>
              <a:spcBef>
                <a:spcPct val="0"/>
              </a:spcBef>
              <a:spcAft>
                <a:spcPct val="0"/>
              </a:spcAft>
              <a:buClr>
                <a:srgbClr val="000000"/>
              </a:buClr>
              <a:buSzPct val="100000"/>
            </a:pPr>
            <a:endParaRPr lang="en-US" sz="1350">
              <a:solidFill>
                <a:schemeClr val="bg1"/>
              </a:solidFill>
              <a:latin typeface="Arial" charset="0"/>
              <a:ea typeface="SimSun" charset="-122"/>
            </a:endParaRPr>
          </a:p>
        </p:txBody>
      </p:sp>
      <p:cxnSp>
        <p:nvCxnSpPr>
          <p:cNvPr id="37" name="Straight Arrow Connector 36">
            <a:extLst>
              <a:ext uri="{FF2B5EF4-FFF2-40B4-BE49-F238E27FC236}">
                <a16:creationId xmlns:a16="http://schemas.microsoft.com/office/drawing/2014/main" id="{3772FE59-760B-4B89-B874-83BBD36A1B1C}"/>
              </a:ext>
            </a:extLst>
          </p:cNvPr>
          <p:cNvCxnSpPr>
            <a:cxnSpLocks/>
            <a:stCxn id="36" idx="3"/>
            <a:endCxn id="168" idx="1"/>
          </p:cNvCxnSpPr>
          <p:nvPr/>
        </p:nvCxnSpPr>
        <p:spPr bwMode="auto">
          <a:xfrm>
            <a:off x="5000625" y="1969881"/>
            <a:ext cx="1683916" cy="206948"/>
          </a:xfrm>
          <a:prstGeom prst="straightConnector1">
            <a:avLst/>
          </a:prstGeom>
          <a:solidFill>
            <a:srgbClr val="00B8FF"/>
          </a:solidFill>
          <a:ln w="19050" cap="flat" cmpd="sng" algn="ctr">
            <a:solidFill>
              <a:srgbClr val="FF0000"/>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Tree>
    <p:extLst>
      <p:ext uri="{BB962C8B-B14F-4D97-AF65-F5344CB8AC3E}">
        <p14:creationId xmlns:p14="http://schemas.microsoft.com/office/powerpoint/2010/main" val="362480321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F7A5D6-8266-429E-BE3E-0B0FA4404634}"/>
              </a:ext>
            </a:extLst>
          </p:cNvPr>
          <p:cNvSpPr>
            <a:spLocks noGrp="1"/>
          </p:cNvSpPr>
          <p:nvPr>
            <p:ph type="title"/>
          </p:nvPr>
        </p:nvSpPr>
        <p:spPr/>
        <p:txBody>
          <a:bodyPr/>
          <a:lstStyle/>
          <a:p>
            <a:r>
              <a:rPr lang="en-US" dirty="0"/>
              <a:t>This Week Tasks</a:t>
            </a:r>
          </a:p>
        </p:txBody>
      </p:sp>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FEA8D327-E494-4E24-BF09-914D1870DA93}"/>
                  </a:ext>
                </a:extLst>
              </p:cNvPr>
              <p:cNvSpPr>
                <a:spLocks noGrp="1"/>
              </p:cNvSpPr>
              <p:nvPr>
                <p:ph idx="1"/>
              </p:nvPr>
            </p:nvSpPr>
            <p:spPr/>
            <p:txBody>
              <a:bodyPr/>
              <a:lstStyle/>
              <a:p>
                <a:r>
                  <a:rPr lang="en-US" dirty="0"/>
                  <a:t>Please install Python, Jupyter notebook, and all the necessary packages, then run the </a:t>
                </a:r>
                <a14:m>
                  <m:oMath xmlns:m="http://schemas.openxmlformats.org/officeDocument/2006/math">
                    <m:r>
                      <a:rPr lang="en-US" i="1" dirty="0" smtClean="0">
                        <a:latin typeface="Cambria Math" panose="02040503050406030204" pitchFamily="18" charset="0"/>
                      </a:rPr>
                      <m:t>𝑝𝑎𝑐𝑘𝑎𝑔𝑒</m:t>
                    </m:r>
                    <m:r>
                      <a:rPr lang="en-US" i="1" dirty="0" smtClean="0">
                        <a:latin typeface="Cambria Math" panose="02040503050406030204" pitchFamily="18" charset="0"/>
                      </a:rPr>
                      <m:t>_</m:t>
                    </m:r>
                    <m:r>
                      <a:rPr lang="en-US" i="1" dirty="0" smtClean="0">
                        <a:latin typeface="Cambria Math" panose="02040503050406030204" pitchFamily="18" charset="0"/>
                      </a:rPr>
                      <m:t>𝑡𝑒𝑠𝑡𝑖𝑛𝑔</m:t>
                    </m:r>
                  </m:oMath>
                </a14:m>
                <a:r>
                  <a:rPr lang="en-US" dirty="0"/>
                  <a:t> notebook to verify</a:t>
                </a:r>
              </a:p>
              <a:p>
                <a:r>
                  <a:rPr lang="en-US" dirty="0"/>
                  <a:t>Please get familiar with Jupyter notebook and review the Python Tutorial notebook on D2L</a:t>
                </a:r>
              </a:p>
              <a:p>
                <a:pPr lvl="1"/>
                <a:r>
                  <a:rPr lang="en-US" dirty="0"/>
                  <a:t>It is unlikely that you are new to programming, so this task should be simple enough (even if you are new to Python)</a:t>
                </a:r>
              </a:p>
              <a:p>
                <a:pPr lvl="1"/>
                <a:r>
                  <a:rPr lang="en-US" dirty="0"/>
                  <a:t>Don’t hesitate to let me know if you run into any issue (with the installations, understanding certain concepts…)</a:t>
                </a:r>
              </a:p>
            </p:txBody>
          </p:sp>
        </mc:Choice>
        <mc:Fallback xmlns="">
          <p:sp>
            <p:nvSpPr>
              <p:cNvPr id="3" name="Content Placeholder 2">
                <a:extLst>
                  <a:ext uri="{FF2B5EF4-FFF2-40B4-BE49-F238E27FC236}">
                    <a16:creationId xmlns:a16="http://schemas.microsoft.com/office/drawing/2014/main" id="{FEA8D327-E494-4E24-BF09-914D1870DA93}"/>
                  </a:ext>
                </a:extLst>
              </p:cNvPr>
              <p:cNvSpPr>
                <a:spLocks noGrp="1" noRot="1" noChangeAspect="1" noMove="1" noResize="1" noEditPoints="1" noAdjustHandles="1" noChangeArrowheads="1" noChangeShapeType="1" noTextEdit="1"/>
              </p:cNvSpPr>
              <p:nvPr>
                <p:ph idx="1"/>
              </p:nvPr>
            </p:nvSpPr>
            <p:spPr>
              <a:blipFill>
                <a:blip r:embed="rId2"/>
                <a:stretch>
                  <a:fillRect l="-1779" t="-2564"/>
                </a:stretch>
              </a:blipFill>
            </p:spPr>
            <p:txBody>
              <a:bodyPr/>
              <a:lstStyle/>
              <a:p>
                <a:r>
                  <a:rPr lang="en-US">
                    <a:noFill/>
                  </a:rPr>
                  <a:t> </a:t>
                </a:r>
              </a:p>
            </p:txBody>
          </p:sp>
        </mc:Fallback>
      </mc:AlternateContent>
    </p:spTree>
    <p:extLst>
      <p:ext uri="{BB962C8B-B14F-4D97-AF65-F5344CB8AC3E}">
        <p14:creationId xmlns:p14="http://schemas.microsoft.com/office/powerpoint/2010/main" val="382452882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a:t>Pandas (1)</a:t>
            </a:r>
          </a:p>
        </p:txBody>
      </p:sp>
      <p:sp>
        <p:nvSpPr>
          <p:cNvPr id="3" name="Subtitle 2"/>
          <p:cNvSpPr>
            <a:spLocks noGrp="1"/>
          </p:cNvSpPr>
          <p:nvPr>
            <p:ph type="subTitle" idx="1"/>
          </p:nvPr>
        </p:nvSpPr>
        <p:spPr/>
        <p:txBody>
          <a:bodyPr/>
          <a:lstStyle/>
          <a:p>
            <a:endParaRPr lang="en-US"/>
          </a:p>
        </p:txBody>
      </p:sp>
    </p:spTree>
    <p:extLst>
      <p:ext uri="{BB962C8B-B14F-4D97-AF65-F5344CB8AC3E}">
        <p14:creationId xmlns:p14="http://schemas.microsoft.com/office/powerpoint/2010/main" val="12988033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Introduction</a:t>
            </a:r>
          </a:p>
        </p:txBody>
      </p:sp>
      <p:sp>
        <p:nvSpPr>
          <p:cNvPr id="3" name="Content Placeholder 2"/>
          <p:cNvSpPr>
            <a:spLocks noGrp="1"/>
          </p:cNvSpPr>
          <p:nvPr>
            <p:ph idx="1"/>
          </p:nvPr>
        </p:nvSpPr>
        <p:spPr/>
        <p:txBody>
          <a:bodyPr/>
          <a:lstStyle/>
          <a:p>
            <a:r>
              <a:rPr lang="en-US" dirty="0"/>
              <a:t>Using Pandas, we can accomplish five typical steps in the processing and analysis of data, regardless of the origin of data — load, prepare, manipulate, model, and analyze.</a:t>
            </a:r>
          </a:p>
          <a:p>
            <a:endParaRPr lang="en-US" dirty="0"/>
          </a:p>
          <a:p>
            <a:r>
              <a:rPr lang="en-US" b="1" dirty="0"/>
              <a:t>Anaconda</a:t>
            </a:r>
            <a:r>
              <a:rPr lang="en-US" dirty="0"/>
              <a:t> (from </a:t>
            </a:r>
            <a:r>
              <a:rPr lang="en-US" dirty="0">
                <a:hlinkClick r:id="rId2"/>
              </a:rPr>
              <a:t>https://www.continuum.io</a:t>
            </a:r>
            <a:r>
              <a:rPr lang="en-US" dirty="0"/>
              <a:t>) </a:t>
            </a:r>
          </a:p>
        </p:txBody>
      </p:sp>
    </p:spTree>
    <p:extLst>
      <p:ext uri="{BB962C8B-B14F-4D97-AF65-F5344CB8AC3E}">
        <p14:creationId xmlns:p14="http://schemas.microsoft.com/office/powerpoint/2010/main" val="382190486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28650" y="529937"/>
            <a:ext cx="7886700" cy="4102786"/>
          </a:xfrm>
        </p:spPr>
        <p:txBody>
          <a:bodyPr/>
          <a:lstStyle/>
          <a:p>
            <a:pPr marL="0" indent="0" algn="ctr">
              <a:buNone/>
            </a:pPr>
            <a:endParaRPr lang="en-US" dirty="0"/>
          </a:p>
          <a:p>
            <a:pPr marL="0" indent="0" algn="ctr">
              <a:buNone/>
            </a:pPr>
            <a:endParaRPr lang="en-US" dirty="0"/>
          </a:p>
          <a:p>
            <a:pPr marL="0" indent="0" algn="ctr">
              <a:buNone/>
            </a:pPr>
            <a:endParaRPr lang="en-US" dirty="0"/>
          </a:p>
          <a:p>
            <a:pPr marL="0" indent="0" algn="ctr">
              <a:buNone/>
            </a:pPr>
            <a:endParaRPr lang="en-US" dirty="0"/>
          </a:p>
          <a:p>
            <a:pPr marL="0" indent="0" algn="ctr">
              <a:buNone/>
            </a:pPr>
            <a:r>
              <a:rPr lang="en-US" sz="3300" dirty="0"/>
              <a:t>Data Structures                     </a:t>
            </a:r>
          </a:p>
          <a:p>
            <a:pPr marL="0" indent="0">
              <a:buNone/>
            </a:pPr>
            <a:endParaRPr lang="en-US" dirty="0"/>
          </a:p>
        </p:txBody>
      </p:sp>
    </p:spTree>
    <p:extLst>
      <p:ext uri="{BB962C8B-B14F-4D97-AF65-F5344CB8AC3E}">
        <p14:creationId xmlns:p14="http://schemas.microsoft.com/office/powerpoint/2010/main" val="1155652217"/>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2"/>
          <a:srcRect b="16013"/>
          <a:stretch/>
        </p:blipFill>
        <p:spPr>
          <a:xfrm>
            <a:off x="1647219" y="585982"/>
            <a:ext cx="5518894" cy="2137340"/>
          </a:xfrm>
          <a:prstGeom prst="rect">
            <a:avLst/>
          </a:prstGeom>
        </p:spPr>
      </p:pic>
      <p:sp>
        <p:nvSpPr>
          <p:cNvPr id="5" name="TextBox 4"/>
          <p:cNvSpPr txBox="1"/>
          <p:nvPr/>
        </p:nvSpPr>
        <p:spPr>
          <a:xfrm>
            <a:off x="710739" y="3684616"/>
            <a:ext cx="7811885" cy="507831"/>
          </a:xfrm>
          <a:prstGeom prst="rect">
            <a:avLst/>
          </a:prstGeom>
          <a:noFill/>
        </p:spPr>
        <p:txBody>
          <a:bodyPr wrap="square" rtlCol="0">
            <a:spAutoFit/>
          </a:bodyPr>
          <a:lstStyle/>
          <a:p>
            <a:r>
              <a:rPr lang="en-US" sz="1350"/>
              <a:t>All Pandas data structures are value mutable (can be changed) and except Series all are size mutable. Series is size immutable.</a:t>
            </a:r>
            <a:endParaRPr lang="en-US" sz="1350" dirty="0"/>
          </a:p>
        </p:txBody>
      </p:sp>
    </p:spTree>
    <p:extLst>
      <p:ext uri="{BB962C8B-B14F-4D97-AF65-F5344CB8AC3E}">
        <p14:creationId xmlns:p14="http://schemas.microsoft.com/office/powerpoint/2010/main" val="761068906"/>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Series – Create Series</a:t>
            </a:r>
          </a:p>
        </p:txBody>
      </p:sp>
      <p:pic>
        <p:nvPicPr>
          <p:cNvPr id="4" name="Content Placeholder 3"/>
          <p:cNvPicPr>
            <a:picLocks noGrp="1" noChangeAspect="1"/>
          </p:cNvPicPr>
          <p:nvPr>
            <p:ph idx="1"/>
          </p:nvPr>
        </p:nvPicPr>
        <p:blipFill>
          <a:blip r:embed="rId2"/>
          <a:stretch>
            <a:fillRect/>
          </a:stretch>
        </p:blipFill>
        <p:spPr>
          <a:xfrm>
            <a:off x="628650" y="1193342"/>
            <a:ext cx="5429250" cy="1757363"/>
          </a:xfrm>
          <a:prstGeom prst="rect">
            <a:avLst/>
          </a:prstGeom>
        </p:spPr>
      </p:pic>
      <p:pic>
        <p:nvPicPr>
          <p:cNvPr id="3" name="Picture 2">
            <a:extLst>
              <a:ext uri="{FF2B5EF4-FFF2-40B4-BE49-F238E27FC236}">
                <a16:creationId xmlns:a16="http://schemas.microsoft.com/office/drawing/2014/main" id="{938BBEC1-2CB3-F846-8CC5-7126B8095173}"/>
              </a:ext>
            </a:extLst>
          </p:cNvPr>
          <p:cNvPicPr>
            <a:picLocks noChangeAspect="1"/>
          </p:cNvPicPr>
          <p:nvPr/>
        </p:nvPicPr>
        <p:blipFill>
          <a:blip r:embed="rId3"/>
          <a:stretch>
            <a:fillRect/>
          </a:stretch>
        </p:blipFill>
        <p:spPr>
          <a:xfrm>
            <a:off x="698224" y="1790357"/>
            <a:ext cx="683120" cy="212669"/>
          </a:xfrm>
          <a:prstGeom prst="rect">
            <a:avLst/>
          </a:prstGeom>
        </p:spPr>
      </p:pic>
    </p:spTree>
    <p:extLst>
      <p:ext uri="{BB962C8B-B14F-4D97-AF65-F5344CB8AC3E}">
        <p14:creationId xmlns:p14="http://schemas.microsoft.com/office/powerpoint/2010/main" val="403503455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a:extLst>
              <a:ext uri="{FF2B5EF4-FFF2-40B4-BE49-F238E27FC236}">
                <a16:creationId xmlns:a16="http://schemas.microsoft.com/office/drawing/2014/main" id="{0164D2AC-AE9A-7548-8E40-E00756F5BB61}"/>
              </a:ext>
            </a:extLst>
          </p:cNvPr>
          <p:cNvSpPr>
            <a:spLocks noGrp="1" noChangeArrowheads="1"/>
          </p:cNvSpPr>
          <p:nvPr>
            <p:ph type="title"/>
          </p:nvPr>
        </p:nvSpPr>
        <p:spPr>
          <a:xfrm>
            <a:off x="666915" y="338428"/>
            <a:ext cx="6172200" cy="857250"/>
          </a:xfrm>
        </p:spPr>
        <p:txBody>
          <a:bodyPr/>
          <a:lstStyle/>
          <a:p>
            <a:r>
              <a:rPr lang="en-US" dirty="0"/>
              <a:t>Scikit-learn</a:t>
            </a:r>
            <a:endParaRPr lang="en-GB" altLang="en-US" dirty="0">
              <a:ea typeface="ＭＳ Ｐゴシック" panose="020B0600070205080204" pitchFamily="34" charset="-128"/>
            </a:endParaRPr>
          </a:p>
        </p:txBody>
      </p:sp>
      <p:sp>
        <p:nvSpPr>
          <p:cNvPr id="5" name="Content Placeholder 2">
            <a:extLst>
              <a:ext uri="{FF2B5EF4-FFF2-40B4-BE49-F238E27FC236}">
                <a16:creationId xmlns:a16="http://schemas.microsoft.com/office/drawing/2014/main" id="{CE02445A-B908-7A4A-85FF-4229BEB1639F}"/>
              </a:ext>
            </a:extLst>
          </p:cNvPr>
          <p:cNvSpPr txBox="1">
            <a:spLocks/>
          </p:cNvSpPr>
          <p:nvPr/>
        </p:nvSpPr>
        <p:spPr>
          <a:xfrm>
            <a:off x="628650" y="1369219"/>
            <a:ext cx="7886700" cy="3263504"/>
          </a:xfrm>
          <a:prstGeom prst="rect">
            <a:avLst/>
          </a:prstGeom>
        </p:spPr>
        <p:txBody>
          <a:bodyPr vert="horz" lIns="91440" tIns="45720" rIns="91440" bIns="45720" rtlCol="0">
            <a:norm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r>
              <a:rPr lang="en-US" dirty="0"/>
              <a:t>Scikit-learn is an open source project.</a:t>
            </a:r>
          </a:p>
          <a:p>
            <a:r>
              <a:rPr lang="en-US" dirty="0"/>
              <a:t>It is constantly being developed and improved, and it has a very active user community. </a:t>
            </a:r>
          </a:p>
          <a:p>
            <a:r>
              <a:rPr lang="en-US" dirty="0"/>
              <a:t>It contains a number of state-of-the-art machine learning algorithms, as well as comprehensive documentation about each algorithm. </a:t>
            </a:r>
          </a:p>
          <a:p>
            <a:r>
              <a:rPr lang="en-US" dirty="0"/>
              <a:t>Scikit-learn is a very popular tool, and the most prominent Python library for machine learning. </a:t>
            </a:r>
          </a:p>
          <a:p>
            <a:r>
              <a:rPr lang="en-US" dirty="0"/>
              <a:t>It is widely used in industry and academia.</a:t>
            </a:r>
          </a:p>
        </p:txBody>
      </p:sp>
    </p:spTree>
    <p:extLst>
      <p:ext uri="{BB962C8B-B14F-4D97-AF65-F5344CB8AC3E}">
        <p14:creationId xmlns:p14="http://schemas.microsoft.com/office/powerpoint/2010/main" val="1479932043"/>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stretch>
            <a:fillRect/>
          </a:stretch>
        </p:blipFill>
        <p:spPr>
          <a:xfrm>
            <a:off x="353422" y="436743"/>
            <a:ext cx="6529388" cy="3521869"/>
          </a:xfrm>
          <a:prstGeom prst="rect">
            <a:avLst/>
          </a:prstGeom>
        </p:spPr>
      </p:pic>
      <p:pic>
        <p:nvPicPr>
          <p:cNvPr id="2" name="Picture 1">
            <a:extLst>
              <a:ext uri="{FF2B5EF4-FFF2-40B4-BE49-F238E27FC236}">
                <a16:creationId xmlns:a16="http://schemas.microsoft.com/office/drawing/2014/main" id="{35965D41-A6F0-B84A-BD09-AE511CD620B7}"/>
              </a:ext>
            </a:extLst>
          </p:cNvPr>
          <p:cNvPicPr>
            <a:picLocks noChangeAspect="1"/>
          </p:cNvPicPr>
          <p:nvPr/>
        </p:nvPicPr>
        <p:blipFill>
          <a:blip r:embed="rId3"/>
          <a:stretch>
            <a:fillRect/>
          </a:stretch>
        </p:blipFill>
        <p:spPr>
          <a:xfrm>
            <a:off x="353422" y="1420675"/>
            <a:ext cx="832817" cy="259273"/>
          </a:xfrm>
          <a:prstGeom prst="rect">
            <a:avLst/>
          </a:prstGeom>
        </p:spPr>
      </p:pic>
    </p:spTree>
    <p:extLst>
      <p:ext uri="{BB962C8B-B14F-4D97-AF65-F5344CB8AC3E}">
        <p14:creationId xmlns:p14="http://schemas.microsoft.com/office/powerpoint/2010/main" val="1540055988"/>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386346" y="553446"/>
            <a:ext cx="6550819" cy="3500438"/>
          </a:xfrm>
          <a:prstGeom prst="rect">
            <a:avLst/>
          </a:prstGeom>
        </p:spPr>
      </p:pic>
      <p:sp>
        <p:nvSpPr>
          <p:cNvPr id="5" name="TextBox 4"/>
          <p:cNvSpPr txBox="1"/>
          <p:nvPr/>
        </p:nvSpPr>
        <p:spPr>
          <a:xfrm>
            <a:off x="473825" y="4426527"/>
            <a:ext cx="4058690" cy="300082"/>
          </a:xfrm>
          <a:prstGeom prst="rect">
            <a:avLst/>
          </a:prstGeom>
          <a:noFill/>
        </p:spPr>
        <p:txBody>
          <a:bodyPr wrap="square" rtlCol="0">
            <a:spAutoFit/>
          </a:bodyPr>
          <a:lstStyle/>
          <a:p>
            <a:r>
              <a:rPr lang="en-US" sz="1350" dirty="0"/>
              <a:t>Index is the label of the value</a:t>
            </a:r>
          </a:p>
        </p:txBody>
      </p:sp>
      <p:pic>
        <p:nvPicPr>
          <p:cNvPr id="2" name="Picture 1">
            <a:extLst>
              <a:ext uri="{FF2B5EF4-FFF2-40B4-BE49-F238E27FC236}">
                <a16:creationId xmlns:a16="http://schemas.microsoft.com/office/drawing/2014/main" id="{6ABDE054-5336-334F-8041-8E2D77F5BB26}"/>
              </a:ext>
            </a:extLst>
          </p:cNvPr>
          <p:cNvPicPr>
            <a:picLocks noChangeAspect="1"/>
          </p:cNvPicPr>
          <p:nvPr/>
        </p:nvPicPr>
        <p:blipFill>
          <a:blip r:embed="rId3"/>
          <a:stretch>
            <a:fillRect/>
          </a:stretch>
        </p:blipFill>
        <p:spPr>
          <a:xfrm>
            <a:off x="386346" y="1539944"/>
            <a:ext cx="1009650" cy="314325"/>
          </a:xfrm>
          <a:prstGeom prst="rect">
            <a:avLst/>
          </a:prstGeom>
        </p:spPr>
      </p:pic>
    </p:spTree>
    <p:extLst>
      <p:ext uri="{BB962C8B-B14F-4D97-AF65-F5344CB8AC3E}">
        <p14:creationId xmlns:p14="http://schemas.microsoft.com/office/powerpoint/2010/main" val="3493253022"/>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Picture 3"/>
          <p:cNvPicPr>
            <a:picLocks noChangeAspect="1"/>
          </p:cNvPicPr>
          <p:nvPr/>
        </p:nvPicPr>
        <p:blipFill>
          <a:blip r:embed="rId2"/>
          <a:stretch>
            <a:fillRect/>
          </a:stretch>
        </p:blipFill>
        <p:spPr>
          <a:xfrm>
            <a:off x="628650" y="1268016"/>
            <a:ext cx="6529388" cy="2843213"/>
          </a:xfrm>
          <a:prstGeom prst="rect">
            <a:avLst/>
          </a:prstGeom>
        </p:spPr>
      </p:pic>
      <p:pic>
        <p:nvPicPr>
          <p:cNvPr id="3" name="Picture 2">
            <a:extLst>
              <a:ext uri="{FF2B5EF4-FFF2-40B4-BE49-F238E27FC236}">
                <a16:creationId xmlns:a16="http://schemas.microsoft.com/office/drawing/2014/main" id="{5B5C46D0-D442-4544-B79C-9FF1DBCD8206}"/>
              </a:ext>
            </a:extLst>
          </p:cNvPr>
          <p:cNvPicPr>
            <a:picLocks noChangeAspect="1"/>
          </p:cNvPicPr>
          <p:nvPr/>
        </p:nvPicPr>
        <p:blipFill>
          <a:blip r:embed="rId3"/>
          <a:stretch>
            <a:fillRect/>
          </a:stretch>
        </p:blipFill>
        <p:spPr>
          <a:xfrm>
            <a:off x="628650" y="2257425"/>
            <a:ext cx="1009650" cy="314325"/>
          </a:xfrm>
          <a:prstGeom prst="rect">
            <a:avLst/>
          </a:prstGeom>
        </p:spPr>
      </p:pic>
    </p:spTree>
    <p:extLst>
      <p:ext uri="{BB962C8B-B14F-4D97-AF65-F5344CB8AC3E}">
        <p14:creationId xmlns:p14="http://schemas.microsoft.com/office/powerpoint/2010/main" val="1572166220"/>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628650" y="1070913"/>
            <a:ext cx="6557963" cy="3500438"/>
          </a:xfrm>
          <a:prstGeom prst="rect">
            <a:avLst/>
          </a:prstGeom>
        </p:spPr>
      </p:pic>
      <p:pic>
        <p:nvPicPr>
          <p:cNvPr id="2" name="Picture 1">
            <a:extLst>
              <a:ext uri="{FF2B5EF4-FFF2-40B4-BE49-F238E27FC236}">
                <a16:creationId xmlns:a16="http://schemas.microsoft.com/office/drawing/2014/main" id="{D72A42EC-A774-D44E-8CA5-D8BF0D45D1D9}"/>
              </a:ext>
            </a:extLst>
          </p:cNvPr>
          <p:cNvPicPr>
            <a:picLocks noChangeAspect="1"/>
          </p:cNvPicPr>
          <p:nvPr/>
        </p:nvPicPr>
        <p:blipFill>
          <a:blip r:embed="rId3"/>
          <a:stretch>
            <a:fillRect/>
          </a:stretch>
        </p:blipFill>
        <p:spPr>
          <a:xfrm>
            <a:off x="628650" y="2046839"/>
            <a:ext cx="1009650" cy="314325"/>
          </a:xfrm>
          <a:prstGeom prst="rect">
            <a:avLst/>
          </a:prstGeom>
        </p:spPr>
      </p:pic>
    </p:spTree>
    <p:extLst>
      <p:ext uri="{BB962C8B-B14F-4D97-AF65-F5344CB8AC3E}">
        <p14:creationId xmlns:p14="http://schemas.microsoft.com/office/powerpoint/2010/main" val="775813578"/>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Picture 3"/>
          <p:cNvPicPr>
            <a:picLocks noChangeAspect="1"/>
          </p:cNvPicPr>
          <p:nvPr/>
        </p:nvPicPr>
        <p:blipFill>
          <a:blip r:embed="rId2"/>
          <a:stretch>
            <a:fillRect/>
          </a:stretch>
        </p:blipFill>
        <p:spPr>
          <a:xfrm>
            <a:off x="628650" y="1346921"/>
            <a:ext cx="6543675" cy="2886075"/>
          </a:xfrm>
          <a:prstGeom prst="rect">
            <a:avLst/>
          </a:prstGeom>
        </p:spPr>
      </p:pic>
      <p:pic>
        <p:nvPicPr>
          <p:cNvPr id="3" name="Picture 2">
            <a:extLst>
              <a:ext uri="{FF2B5EF4-FFF2-40B4-BE49-F238E27FC236}">
                <a16:creationId xmlns:a16="http://schemas.microsoft.com/office/drawing/2014/main" id="{2C9ED117-4FE4-1747-909E-13DA9F7D624B}"/>
              </a:ext>
            </a:extLst>
          </p:cNvPr>
          <p:cNvPicPr>
            <a:picLocks noChangeAspect="1"/>
          </p:cNvPicPr>
          <p:nvPr/>
        </p:nvPicPr>
        <p:blipFill>
          <a:blip r:embed="rId3"/>
          <a:stretch>
            <a:fillRect/>
          </a:stretch>
        </p:blipFill>
        <p:spPr>
          <a:xfrm>
            <a:off x="628650" y="2176049"/>
            <a:ext cx="1009650" cy="314325"/>
          </a:xfrm>
          <a:prstGeom prst="rect">
            <a:avLst/>
          </a:prstGeom>
        </p:spPr>
      </p:pic>
    </p:spTree>
    <p:extLst>
      <p:ext uri="{BB962C8B-B14F-4D97-AF65-F5344CB8AC3E}">
        <p14:creationId xmlns:p14="http://schemas.microsoft.com/office/powerpoint/2010/main" val="2818841120"/>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Series – Accessing Data </a:t>
            </a:r>
          </a:p>
        </p:txBody>
      </p:sp>
      <p:pic>
        <p:nvPicPr>
          <p:cNvPr id="4" name="Picture 3"/>
          <p:cNvPicPr>
            <a:picLocks noChangeAspect="1"/>
          </p:cNvPicPr>
          <p:nvPr/>
        </p:nvPicPr>
        <p:blipFill>
          <a:blip r:embed="rId2"/>
          <a:stretch>
            <a:fillRect/>
          </a:stretch>
        </p:blipFill>
        <p:spPr>
          <a:xfrm>
            <a:off x="697165" y="1333803"/>
            <a:ext cx="6565106" cy="2014538"/>
          </a:xfrm>
          <a:prstGeom prst="rect">
            <a:avLst/>
          </a:prstGeom>
        </p:spPr>
      </p:pic>
      <p:pic>
        <p:nvPicPr>
          <p:cNvPr id="6" name="Picture 5">
            <a:extLst>
              <a:ext uri="{FF2B5EF4-FFF2-40B4-BE49-F238E27FC236}">
                <a16:creationId xmlns:a16="http://schemas.microsoft.com/office/drawing/2014/main" id="{E087EE1B-974B-F443-AB65-EEB94A83E1FC}"/>
              </a:ext>
            </a:extLst>
          </p:cNvPr>
          <p:cNvPicPr>
            <a:picLocks noChangeAspect="1"/>
          </p:cNvPicPr>
          <p:nvPr/>
        </p:nvPicPr>
        <p:blipFill>
          <a:blip r:embed="rId3"/>
          <a:stretch>
            <a:fillRect/>
          </a:stretch>
        </p:blipFill>
        <p:spPr>
          <a:xfrm>
            <a:off x="697165" y="2207722"/>
            <a:ext cx="1247775" cy="266700"/>
          </a:xfrm>
          <a:prstGeom prst="rect">
            <a:avLst/>
          </a:prstGeom>
        </p:spPr>
      </p:pic>
    </p:spTree>
    <p:extLst>
      <p:ext uri="{BB962C8B-B14F-4D97-AF65-F5344CB8AC3E}">
        <p14:creationId xmlns:p14="http://schemas.microsoft.com/office/powerpoint/2010/main" val="7603250"/>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Picture 3"/>
          <p:cNvPicPr>
            <a:picLocks noChangeAspect="1"/>
          </p:cNvPicPr>
          <p:nvPr/>
        </p:nvPicPr>
        <p:blipFill>
          <a:blip r:embed="rId2"/>
          <a:stretch>
            <a:fillRect/>
          </a:stretch>
        </p:blipFill>
        <p:spPr>
          <a:xfrm>
            <a:off x="628651" y="1491225"/>
            <a:ext cx="6536531" cy="2636044"/>
          </a:xfrm>
          <a:prstGeom prst="rect">
            <a:avLst/>
          </a:prstGeom>
        </p:spPr>
      </p:pic>
      <p:pic>
        <p:nvPicPr>
          <p:cNvPr id="3" name="Picture 2">
            <a:extLst>
              <a:ext uri="{FF2B5EF4-FFF2-40B4-BE49-F238E27FC236}">
                <a16:creationId xmlns:a16="http://schemas.microsoft.com/office/drawing/2014/main" id="{55B3F4B7-B983-CF42-80D7-70E51DD08624}"/>
              </a:ext>
            </a:extLst>
          </p:cNvPr>
          <p:cNvPicPr>
            <a:picLocks noChangeAspect="1"/>
          </p:cNvPicPr>
          <p:nvPr/>
        </p:nvPicPr>
        <p:blipFill>
          <a:blip r:embed="rId3"/>
          <a:stretch>
            <a:fillRect/>
          </a:stretch>
        </p:blipFill>
        <p:spPr>
          <a:xfrm>
            <a:off x="607633" y="2301737"/>
            <a:ext cx="1381125" cy="381000"/>
          </a:xfrm>
          <a:prstGeom prst="rect">
            <a:avLst/>
          </a:prstGeom>
        </p:spPr>
      </p:pic>
    </p:spTree>
    <p:extLst>
      <p:ext uri="{BB962C8B-B14F-4D97-AF65-F5344CB8AC3E}">
        <p14:creationId xmlns:p14="http://schemas.microsoft.com/office/powerpoint/2010/main" val="1664135811"/>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Picture 3"/>
          <p:cNvPicPr>
            <a:picLocks noChangeAspect="1"/>
          </p:cNvPicPr>
          <p:nvPr/>
        </p:nvPicPr>
        <p:blipFill>
          <a:blip r:embed="rId2"/>
          <a:stretch>
            <a:fillRect/>
          </a:stretch>
        </p:blipFill>
        <p:spPr>
          <a:xfrm>
            <a:off x="628651" y="1330296"/>
            <a:ext cx="6565106" cy="2657475"/>
          </a:xfrm>
          <a:prstGeom prst="rect">
            <a:avLst/>
          </a:prstGeom>
        </p:spPr>
      </p:pic>
      <p:pic>
        <p:nvPicPr>
          <p:cNvPr id="3" name="Picture 2">
            <a:extLst>
              <a:ext uri="{FF2B5EF4-FFF2-40B4-BE49-F238E27FC236}">
                <a16:creationId xmlns:a16="http://schemas.microsoft.com/office/drawing/2014/main" id="{D294CFB9-56E4-B443-9F8B-321DA63E72D6}"/>
              </a:ext>
            </a:extLst>
          </p:cNvPr>
          <p:cNvPicPr>
            <a:picLocks noChangeAspect="1"/>
          </p:cNvPicPr>
          <p:nvPr/>
        </p:nvPicPr>
        <p:blipFill>
          <a:blip r:embed="rId3"/>
          <a:stretch>
            <a:fillRect/>
          </a:stretch>
        </p:blipFill>
        <p:spPr>
          <a:xfrm>
            <a:off x="628650" y="2147681"/>
            <a:ext cx="1466850" cy="361950"/>
          </a:xfrm>
          <a:prstGeom prst="rect">
            <a:avLst/>
          </a:prstGeom>
        </p:spPr>
      </p:pic>
    </p:spTree>
    <p:extLst>
      <p:ext uri="{BB962C8B-B14F-4D97-AF65-F5344CB8AC3E}">
        <p14:creationId xmlns:p14="http://schemas.microsoft.com/office/powerpoint/2010/main" val="4275812913"/>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Picture 3"/>
          <p:cNvPicPr>
            <a:picLocks noChangeAspect="1"/>
          </p:cNvPicPr>
          <p:nvPr/>
        </p:nvPicPr>
        <p:blipFill>
          <a:blip r:embed="rId2"/>
          <a:stretch>
            <a:fillRect/>
          </a:stretch>
        </p:blipFill>
        <p:spPr>
          <a:xfrm>
            <a:off x="628650" y="1465637"/>
            <a:ext cx="6572250" cy="2000250"/>
          </a:xfrm>
          <a:prstGeom prst="rect">
            <a:avLst/>
          </a:prstGeom>
        </p:spPr>
      </p:pic>
      <p:pic>
        <p:nvPicPr>
          <p:cNvPr id="3" name="Picture 2">
            <a:extLst>
              <a:ext uri="{FF2B5EF4-FFF2-40B4-BE49-F238E27FC236}">
                <a16:creationId xmlns:a16="http://schemas.microsoft.com/office/drawing/2014/main" id="{B3C88D54-7FBA-3F49-95F8-BDD9DA303E3B}"/>
              </a:ext>
            </a:extLst>
          </p:cNvPr>
          <p:cNvPicPr>
            <a:picLocks noChangeAspect="1"/>
          </p:cNvPicPr>
          <p:nvPr/>
        </p:nvPicPr>
        <p:blipFill>
          <a:blip r:embed="rId3"/>
          <a:stretch>
            <a:fillRect/>
          </a:stretch>
        </p:blipFill>
        <p:spPr>
          <a:xfrm>
            <a:off x="628650" y="2289550"/>
            <a:ext cx="1400175" cy="352425"/>
          </a:xfrm>
          <a:prstGeom prst="rect">
            <a:avLst/>
          </a:prstGeom>
        </p:spPr>
      </p:pic>
    </p:spTree>
    <p:extLst>
      <p:ext uri="{BB962C8B-B14F-4D97-AF65-F5344CB8AC3E}">
        <p14:creationId xmlns:p14="http://schemas.microsoft.com/office/powerpoint/2010/main" val="1810376269"/>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Picture 3"/>
          <p:cNvPicPr>
            <a:picLocks noChangeAspect="1"/>
          </p:cNvPicPr>
          <p:nvPr/>
        </p:nvPicPr>
        <p:blipFill>
          <a:blip r:embed="rId2"/>
          <a:stretch>
            <a:fillRect/>
          </a:stretch>
        </p:blipFill>
        <p:spPr>
          <a:xfrm>
            <a:off x="628650" y="1416670"/>
            <a:ext cx="5157788" cy="2671763"/>
          </a:xfrm>
          <a:prstGeom prst="rect">
            <a:avLst/>
          </a:prstGeom>
        </p:spPr>
      </p:pic>
      <p:pic>
        <p:nvPicPr>
          <p:cNvPr id="3" name="Picture 2">
            <a:extLst>
              <a:ext uri="{FF2B5EF4-FFF2-40B4-BE49-F238E27FC236}">
                <a16:creationId xmlns:a16="http://schemas.microsoft.com/office/drawing/2014/main" id="{8AD58D69-2635-3041-BD13-DEF29065FF2D}"/>
              </a:ext>
            </a:extLst>
          </p:cNvPr>
          <p:cNvPicPr>
            <a:picLocks noChangeAspect="1"/>
          </p:cNvPicPr>
          <p:nvPr/>
        </p:nvPicPr>
        <p:blipFill>
          <a:blip r:embed="rId3"/>
          <a:stretch>
            <a:fillRect/>
          </a:stretch>
        </p:blipFill>
        <p:spPr>
          <a:xfrm>
            <a:off x="628650" y="2257425"/>
            <a:ext cx="2438400" cy="314325"/>
          </a:xfrm>
          <a:prstGeom prst="rect">
            <a:avLst/>
          </a:prstGeom>
        </p:spPr>
      </p:pic>
    </p:spTree>
    <p:extLst>
      <p:ext uri="{BB962C8B-B14F-4D97-AF65-F5344CB8AC3E}">
        <p14:creationId xmlns:p14="http://schemas.microsoft.com/office/powerpoint/2010/main" val="105168110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a:extLst>
              <a:ext uri="{FF2B5EF4-FFF2-40B4-BE49-F238E27FC236}">
                <a16:creationId xmlns:a16="http://schemas.microsoft.com/office/drawing/2014/main" id="{0164D2AC-AE9A-7548-8E40-E00756F5BB61}"/>
              </a:ext>
            </a:extLst>
          </p:cNvPr>
          <p:cNvSpPr>
            <a:spLocks noGrp="1" noChangeArrowheads="1"/>
          </p:cNvSpPr>
          <p:nvPr>
            <p:ph type="title"/>
          </p:nvPr>
        </p:nvSpPr>
        <p:spPr>
          <a:xfrm>
            <a:off x="666915" y="338428"/>
            <a:ext cx="6172200" cy="857250"/>
          </a:xfrm>
        </p:spPr>
        <p:txBody>
          <a:bodyPr/>
          <a:lstStyle/>
          <a:p>
            <a:r>
              <a:rPr lang="en-US" dirty="0"/>
              <a:t>Scikit-learn</a:t>
            </a:r>
            <a:endParaRPr lang="en-GB" altLang="en-US" dirty="0">
              <a:ea typeface="ＭＳ Ｐゴシック" panose="020B0600070205080204" pitchFamily="34" charset="-128"/>
            </a:endParaRPr>
          </a:p>
        </p:txBody>
      </p:sp>
      <p:sp>
        <p:nvSpPr>
          <p:cNvPr id="5" name="Content Placeholder 2">
            <a:extLst>
              <a:ext uri="{FF2B5EF4-FFF2-40B4-BE49-F238E27FC236}">
                <a16:creationId xmlns:a16="http://schemas.microsoft.com/office/drawing/2014/main" id="{CE02445A-B908-7A4A-85FF-4229BEB1639F}"/>
              </a:ext>
            </a:extLst>
          </p:cNvPr>
          <p:cNvSpPr txBox="1">
            <a:spLocks/>
          </p:cNvSpPr>
          <p:nvPr/>
        </p:nvSpPr>
        <p:spPr>
          <a:xfrm>
            <a:off x="628650" y="1369219"/>
            <a:ext cx="7886700" cy="3263504"/>
          </a:xfrm>
          <a:prstGeom prst="rect">
            <a:avLst/>
          </a:prstGeom>
        </p:spPr>
        <p:txBody>
          <a:bodyPr vert="horz" lIns="91440" tIns="45720" rIns="91440" bIns="45720" rtlCol="0">
            <a:norm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r>
              <a:rPr lang="en-US" dirty="0"/>
              <a:t>Scikit-learn depends on two other Python packages, NumPy and SciPy. </a:t>
            </a:r>
          </a:p>
          <a:p>
            <a:r>
              <a:rPr lang="en-US" dirty="0"/>
              <a:t>For plotting and interactive development, you should also install matplotlib, IPython, and the Jupyter Notebook. </a:t>
            </a:r>
          </a:p>
        </p:txBody>
      </p:sp>
      <p:pic>
        <p:nvPicPr>
          <p:cNvPr id="82946" name="Picture 2" descr="How to shrink NumPy, SciPy, Pandas, and Matplotlib for your data product |  by Scott Zelenka | Towards Data Science">
            <a:extLst>
              <a:ext uri="{FF2B5EF4-FFF2-40B4-BE49-F238E27FC236}">
                <a16:creationId xmlns:a16="http://schemas.microsoft.com/office/drawing/2014/main" id="{0DE93C3F-A6FC-4742-B9B7-EF5B8203E2D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71782" y="3000971"/>
            <a:ext cx="4019550" cy="13144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47658816"/>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Picture 3"/>
          <p:cNvPicPr>
            <a:picLocks noChangeAspect="1"/>
          </p:cNvPicPr>
          <p:nvPr/>
        </p:nvPicPr>
        <p:blipFill>
          <a:blip r:embed="rId2"/>
          <a:stretch>
            <a:fillRect/>
          </a:stretch>
        </p:blipFill>
        <p:spPr>
          <a:xfrm>
            <a:off x="628650" y="1459208"/>
            <a:ext cx="6522244" cy="2150269"/>
          </a:xfrm>
          <a:prstGeom prst="rect">
            <a:avLst/>
          </a:prstGeom>
        </p:spPr>
      </p:pic>
      <p:pic>
        <p:nvPicPr>
          <p:cNvPr id="3" name="Picture 2">
            <a:extLst>
              <a:ext uri="{FF2B5EF4-FFF2-40B4-BE49-F238E27FC236}">
                <a16:creationId xmlns:a16="http://schemas.microsoft.com/office/drawing/2014/main" id="{8836FCE1-A042-4847-9732-D6616E459423}"/>
              </a:ext>
            </a:extLst>
          </p:cNvPr>
          <p:cNvPicPr>
            <a:picLocks noChangeAspect="1"/>
          </p:cNvPicPr>
          <p:nvPr/>
        </p:nvPicPr>
        <p:blipFill>
          <a:blip r:embed="rId3"/>
          <a:stretch>
            <a:fillRect/>
          </a:stretch>
        </p:blipFill>
        <p:spPr>
          <a:xfrm>
            <a:off x="668407" y="2286000"/>
            <a:ext cx="1371600" cy="285750"/>
          </a:xfrm>
          <a:prstGeom prst="rect">
            <a:avLst/>
          </a:prstGeom>
        </p:spPr>
      </p:pic>
    </p:spTree>
    <p:extLst>
      <p:ext uri="{BB962C8B-B14F-4D97-AF65-F5344CB8AC3E}">
        <p14:creationId xmlns:p14="http://schemas.microsoft.com/office/powerpoint/2010/main" val="3510023951"/>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a:t>DataFrame</a:t>
            </a:r>
            <a:r>
              <a:rPr lang="en-US" dirty="0"/>
              <a:t> – Create </a:t>
            </a:r>
            <a:r>
              <a:rPr lang="en-US" dirty="0" err="1"/>
              <a:t>DataFrame</a:t>
            </a:r>
            <a:endParaRPr lang="en-US" dirty="0"/>
          </a:p>
        </p:txBody>
      </p:sp>
      <p:pic>
        <p:nvPicPr>
          <p:cNvPr id="4" name="Picture 3"/>
          <p:cNvPicPr>
            <a:picLocks noChangeAspect="1"/>
          </p:cNvPicPr>
          <p:nvPr/>
        </p:nvPicPr>
        <p:blipFill>
          <a:blip r:embed="rId2"/>
          <a:stretch>
            <a:fillRect/>
          </a:stretch>
        </p:blipFill>
        <p:spPr>
          <a:xfrm>
            <a:off x="700737" y="1459143"/>
            <a:ext cx="6557963" cy="2200275"/>
          </a:xfrm>
          <a:prstGeom prst="rect">
            <a:avLst/>
          </a:prstGeom>
        </p:spPr>
      </p:pic>
      <p:pic>
        <p:nvPicPr>
          <p:cNvPr id="3" name="Picture 2">
            <a:extLst>
              <a:ext uri="{FF2B5EF4-FFF2-40B4-BE49-F238E27FC236}">
                <a16:creationId xmlns:a16="http://schemas.microsoft.com/office/drawing/2014/main" id="{30B50193-566B-864B-8439-D76644DF8A32}"/>
              </a:ext>
            </a:extLst>
          </p:cNvPr>
          <p:cNvPicPr>
            <a:picLocks noChangeAspect="1"/>
          </p:cNvPicPr>
          <p:nvPr/>
        </p:nvPicPr>
        <p:blipFill>
          <a:blip r:embed="rId3"/>
          <a:stretch>
            <a:fillRect/>
          </a:stretch>
        </p:blipFill>
        <p:spPr>
          <a:xfrm>
            <a:off x="780401" y="2066717"/>
            <a:ext cx="1104900" cy="314325"/>
          </a:xfrm>
          <a:prstGeom prst="rect">
            <a:avLst/>
          </a:prstGeom>
        </p:spPr>
      </p:pic>
    </p:spTree>
    <p:extLst>
      <p:ext uri="{BB962C8B-B14F-4D97-AF65-F5344CB8AC3E}">
        <p14:creationId xmlns:p14="http://schemas.microsoft.com/office/powerpoint/2010/main" val="3470994154"/>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Picture 3"/>
          <p:cNvPicPr>
            <a:picLocks noChangeAspect="1"/>
          </p:cNvPicPr>
          <p:nvPr/>
        </p:nvPicPr>
        <p:blipFill>
          <a:blip r:embed="rId2"/>
          <a:stretch>
            <a:fillRect/>
          </a:stretch>
        </p:blipFill>
        <p:spPr>
          <a:xfrm>
            <a:off x="628650" y="1384264"/>
            <a:ext cx="6550819" cy="2936081"/>
          </a:xfrm>
          <a:prstGeom prst="rect">
            <a:avLst/>
          </a:prstGeom>
        </p:spPr>
      </p:pic>
      <p:pic>
        <p:nvPicPr>
          <p:cNvPr id="3" name="Picture 2">
            <a:extLst>
              <a:ext uri="{FF2B5EF4-FFF2-40B4-BE49-F238E27FC236}">
                <a16:creationId xmlns:a16="http://schemas.microsoft.com/office/drawing/2014/main" id="{2DACA6EE-3302-B243-8AC1-2831E566815C}"/>
              </a:ext>
            </a:extLst>
          </p:cNvPr>
          <p:cNvPicPr>
            <a:picLocks noChangeAspect="1"/>
          </p:cNvPicPr>
          <p:nvPr/>
        </p:nvPicPr>
        <p:blipFill>
          <a:blip r:embed="rId3"/>
          <a:stretch>
            <a:fillRect/>
          </a:stretch>
        </p:blipFill>
        <p:spPr>
          <a:xfrm>
            <a:off x="700606" y="2056779"/>
            <a:ext cx="1104900" cy="314325"/>
          </a:xfrm>
          <a:prstGeom prst="rect">
            <a:avLst/>
          </a:prstGeom>
        </p:spPr>
      </p:pic>
    </p:spTree>
    <p:extLst>
      <p:ext uri="{BB962C8B-B14F-4D97-AF65-F5344CB8AC3E}">
        <p14:creationId xmlns:p14="http://schemas.microsoft.com/office/powerpoint/2010/main" val="1358403407"/>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Picture 3"/>
          <p:cNvPicPr>
            <a:picLocks noChangeAspect="1"/>
          </p:cNvPicPr>
          <p:nvPr/>
        </p:nvPicPr>
        <p:blipFill>
          <a:blip r:embed="rId2"/>
          <a:stretch>
            <a:fillRect/>
          </a:stretch>
        </p:blipFill>
        <p:spPr>
          <a:xfrm>
            <a:off x="628650" y="1463235"/>
            <a:ext cx="6543675" cy="2478881"/>
          </a:xfrm>
          <a:prstGeom prst="rect">
            <a:avLst/>
          </a:prstGeom>
        </p:spPr>
      </p:pic>
      <p:pic>
        <p:nvPicPr>
          <p:cNvPr id="3" name="Picture 2">
            <a:extLst>
              <a:ext uri="{FF2B5EF4-FFF2-40B4-BE49-F238E27FC236}">
                <a16:creationId xmlns:a16="http://schemas.microsoft.com/office/drawing/2014/main" id="{A6264915-A5C1-2A4B-9B56-0BED7BAFBFD1}"/>
              </a:ext>
            </a:extLst>
          </p:cNvPr>
          <p:cNvPicPr>
            <a:picLocks noChangeAspect="1"/>
          </p:cNvPicPr>
          <p:nvPr/>
        </p:nvPicPr>
        <p:blipFill>
          <a:blip r:embed="rId3"/>
          <a:stretch>
            <a:fillRect/>
          </a:stretch>
        </p:blipFill>
        <p:spPr>
          <a:xfrm>
            <a:off x="628650" y="2116414"/>
            <a:ext cx="1104900" cy="314325"/>
          </a:xfrm>
          <a:prstGeom prst="rect">
            <a:avLst/>
          </a:prstGeom>
        </p:spPr>
      </p:pic>
    </p:spTree>
    <p:extLst>
      <p:ext uri="{BB962C8B-B14F-4D97-AF65-F5344CB8AC3E}">
        <p14:creationId xmlns:p14="http://schemas.microsoft.com/office/powerpoint/2010/main" val="588483525"/>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Picture 3"/>
          <p:cNvPicPr>
            <a:picLocks noChangeAspect="1"/>
          </p:cNvPicPr>
          <p:nvPr/>
        </p:nvPicPr>
        <p:blipFill>
          <a:blip r:embed="rId2"/>
          <a:stretch>
            <a:fillRect/>
          </a:stretch>
        </p:blipFill>
        <p:spPr>
          <a:xfrm>
            <a:off x="628650" y="1425243"/>
            <a:ext cx="6529388" cy="2928938"/>
          </a:xfrm>
          <a:prstGeom prst="rect">
            <a:avLst/>
          </a:prstGeom>
        </p:spPr>
      </p:pic>
      <p:pic>
        <p:nvPicPr>
          <p:cNvPr id="3" name="Picture 2">
            <a:extLst>
              <a:ext uri="{FF2B5EF4-FFF2-40B4-BE49-F238E27FC236}">
                <a16:creationId xmlns:a16="http://schemas.microsoft.com/office/drawing/2014/main" id="{A65AD3EE-F8D4-3D40-B45D-F16885561F60}"/>
              </a:ext>
            </a:extLst>
          </p:cNvPr>
          <p:cNvPicPr>
            <a:picLocks noChangeAspect="1"/>
          </p:cNvPicPr>
          <p:nvPr/>
        </p:nvPicPr>
        <p:blipFill>
          <a:blip r:embed="rId3"/>
          <a:stretch>
            <a:fillRect/>
          </a:stretch>
        </p:blipFill>
        <p:spPr>
          <a:xfrm>
            <a:off x="628650" y="2086596"/>
            <a:ext cx="1104900" cy="314325"/>
          </a:xfrm>
          <a:prstGeom prst="rect">
            <a:avLst/>
          </a:prstGeom>
        </p:spPr>
      </p:pic>
    </p:spTree>
    <p:extLst>
      <p:ext uri="{BB962C8B-B14F-4D97-AF65-F5344CB8AC3E}">
        <p14:creationId xmlns:p14="http://schemas.microsoft.com/office/powerpoint/2010/main" val="156598199"/>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617025" y="943690"/>
            <a:ext cx="6550819" cy="2707481"/>
          </a:xfrm>
          <a:prstGeom prst="rect">
            <a:avLst/>
          </a:prstGeom>
        </p:spPr>
      </p:pic>
      <p:pic>
        <p:nvPicPr>
          <p:cNvPr id="2" name="Picture 1">
            <a:extLst>
              <a:ext uri="{FF2B5EF4-FFF2-40B4-BE49-F238E27FC236}">
                <a16:creationId xmlns:a16="http://schemas.microsoft.com/office/drawing/2014/main" id="{F332AEA6-1617-A840-8B68-2DE5922E2149}"/>
              </a:ext>
            </a:extLst>
          </p:cNvPr>
          <p:cNvPicPr>
            <a:picLocks noChangeAspect="1"/>
          </p:cNvPicPr>
          <p:nvPr/>
        </p:nvPicPr>
        <p:blipFill>
          <a:blip r:embed="rId3"/>
          <a:stretch>
            <a:fillRect/>
          </a:stretch>
        </p:blipFill>
        <p:spPr>
          <a:xfrm>
            <a:off x="617025" y="1619457"/>
            <a:ext cx="1104900" cy="314325"/>
          </a:xfrm>
          <a:prstGeom prst="rect">
            <a:avLst/>
          </a:prstGeom>
        </p:spPr>
      </p:pic>
    </p:spTree>
    <p:extLst>
      <p:ext uri="{BB962C8B-B14F-4D97-AF65-F5344CB8AC3E}">
        <p14:creationId xmlns:p14="http://schemas.microsoft.com/office/powerpoint/2010/main" val="917506598"/>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677617" y="927584"/>
            <a:ext cx="6529388" cy="2764631"/>
          </a:xfrm>
          <a:prstGeom prst="rect">
            <a:avLst/>
          </a:prstGeom>
        </p:spPr>
      </p:pic>
      <p:pic>
        <p:nvPicPr>
          <p:cNvPr id="2" name="Picture 1">
            <a:extLst>
              <a:ext uri="{FF2B5EF4-FFF2-40B4-BE49-F238E27FC236}">
                <a16:creationId xmlns:a16="http://schemas.microsoft.com/office/drawing/2014/main" id="{4B939257-C256-7644-BB43-13FD77701230}"/>
              </a:ext>
            </a:extLst>
          </p:cNvPr>
          <p:cNvPicPr>
            <a:picLocks noChangeAspect="1"/>
          </p:cNvPicPr>
          <p:nvPr/>
        </p:nvPicPr>
        <p:blipFill>
          <a:blip r:embed="rId3"/>
          <a:stretch>
            <a:fillRect/>
          </a:stretch>
        </p:blipFill>
        <p:spPr>
          <a:xfrm>
            <a:off x="677618" y="1629397"/>
            <a:ext cx="1104900" cy="314325"/>
          </a:xfrm>
          <a:prstGeom prst="rect">
            <a:avLst/>
          </a:prstGeom>
        </p:spPr>
      </p:pic>
    </p:spTree>
    <p:extLst>
      <p:ext uri="{BB962C8B-B14F-4D97-AF65-F5344CB8AC3E}">
        <p14:creationId xmlns:p14="http://schemas.microsoft.com/office/powerpoint/2010/main" val="290982000"/>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Picture 3"/>
          <p:cNvPicPr>
            <a:picLocks noChangeAspect="1"/>
          </p:cNvPicPr>
          <p:nvPr/>
        </p:nvPicPr>
        <p:blipFill>
          <a:blip r:embed="rId2"/>
          <a:stretch>
            <a:fillRect/>
          </a:stretch>
        </p:blipFill>
        <p:spPr>
          <a:xfrm>
            <a:off x="628650" y="1564806"/>
            <a:ext cx="6572250" cy="2450306"/>
          </a:xfrm>
          <a:prstGeom prst="rect">
            <a:avLst/>
          </a:prstGeom>
        </p:spPr>
      </p:pic>
      <p:pic>
        <p:nvPicPr>
          <p:cNvPr id="3" name="Picture 2">
            <a:extLst>
              <a:ext uri="{FF2B5EF4-FFF2-40B4-BE49-F238E27FC236}">
                <a16:creationId xmlns:a16="http://schemas.microsoft.com/office/drawing/2014/main" id="{92875887-BCAF-4E4D-A476-98D722145AA0}"/>
              </a:ext>
            </a:extLst>
          </p:cNvPr>
          <p:cNvPicPr>
            <a:picLocks noChangeAspect="1"/>
          </p:cNvPicPr>
          <p:nvPr/>
        </p:nvPicPr>
        <p:blipFill>
          <a:blip r:embed="rId3"/>
          <a:stretch>
            <a:fillRect/>
          </a:stretch>
        </p:blipFill>
        <p:spPr>
          <a:xfrm>
            <a:off x="709820" y="2257425"/>
            <a:ext cx="1104900" cy="314325"/>
          </a:xfrm>
          <a:prstGeom prst="rect">
            <a:avLst/>
          </a:prstGeom>
        </p:spPr>
      </p:pic>
    </p:spTree>
    <p:extLst>
      <p:ext uri="{BB962C8B-B14F-4D97-AF65-F5344CB8AC3E}">
        <p14:creationId xmlns:p14="http://schemas.microsoft.com/office/powerpoint/2010/main" val="4160426715"/>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Picture 3"/>
          <p:cNvPicPr>
            <a:picLocks noChangeAspect="1"/>
          </p:cNvPicPr>
          <p:nvPr/>
        </p:nvPicPr>
        <p:blipFill>
          <a:blip r:embed="rId2"/>
          <a:stretch>
            <a:fillRect/>
          </a:stretch>
        </p:blipFill>
        <p:spPr>
          <a:xfrm>
            <a:off x="628650" y="1534802"/>
            <a:ext cx="4729163" cy="2235994"/>
          </a:xfrm>
          <a:prstGeom prst="rect">
            <a:avLst/>
          </a:prstGeom>
        </p:spPr>
      </p:pic>
      <p:pic>
        <p:nvPicPr>
          <p:cNvPr id="3" name="Picture 2">
            <a:extLst>
              <a:ext uri="{FF2B5EF4-FFF2-40B4-BE49-F238E27FC236}">
                <a16:creationId xmlns:a16="http://schemas.microsoft.com/office/drawing/2014/main" id="{4280313A-1E79-EF40-A450-535B33B782E2}"/>
              </a:ext>
            </a:extLst>
          </p:cNvPr>
          <p:cNvPicPr>
            <a:picLocks noChangeAspect="1"/>
          </p:cNvPicPr>
          <p:nvPr/>
        </p:nvPicPr>
        <p:blipFill>
          <a:blip r:embed="rId3"/>
          <a:stretch>
            <a:fillRect/>
          </a:stretch>
        </p:blipFill>
        <p:spPr>
          <a:xfrm>
            <a:off x="628650" y="2185988"/>
            <a:ext cx="1104900" cy="314325"/>
          </a:xfrm>
          <a:prstGeom prst="rect">
            <a:avLst/>
          </a:prstGeom>
        </p:spPr>
      </p:pic>
    </p:spTree>
    <p:extLst>
      <p:ext uri="{BB962C8B-B14F-4D97-AF65-F5344CB8AC3E}">
        <p14:creationId xmlns:p14="http://schemas.microsoft.com/office/powerpoint/2010/main" val="3386017741"/>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Picture 3"/>
          <p:cNvPicPr>
            <a:picLocks noChangeAspect="1"/>
          </p:cNvPicPr>
          <p:nvPr/>
        </p:nvPicPr>
        <p:blipFill>
          <a:blip r:embed="rId2"/>
          <a:stretch>
            <a:fillRect/>
          </a:stretch>
        </p:blipFill>
        <p:spPr>
          <a:xfrm>
            <a:off x="628650" y="212559"/>
            <a:ext cx="6572250" cy="4693444"/>
          </a:xfrm>
          <a:prstGeom prst="rect">
            <a:avLst/>
          </a:prstGeom>
        </p:spPr>
      </p:pic>
      <p:pic>
        <p:nvPicPr>
          <p:cNvPr id="3" name="Picture 2">
            <a:extLst>
              <a:ext uri="{FF2B5EF4-FFF2-40B4-BE49-F238E27FC236}">
                <a16:creationId xmlns:a16="http://schemas.microsoft.com/office/drawing/2014/main" id="{515BF174-B067-C647-B43E-0B48C53DB95F}"/>
              </a:ext>
            </a:extLst>
          </p:cNvPr>
          <p:cNvPicPr>
            <a:picLocks noChangeAspect="1"/>
          </p:cNvPicPr>
          <p:nvPr/>
        </p:nvPicPr>
        <p:blipFill>
          <a:blip r:embed="rId3"/>
          <a:stretch>
            <a:fillRect/>
          </a:stretch>
        </p:blipFill>
        <p:spPr>
          <a:xfrm>
            <a:off x="723900" y="1735413"/>
            <a:ext cx="1219200" cy="619125"/>
          </a:xfrm>
          <a:prstGeom prst="rect">
            <a:avLst/>
          </a:prstGeom>
        </p:spPr>
      </p:pic>
    </p:spTree>
    <p:extLst>
      <p:ext uri="{BB962C8B-B14F-4D97-AF65-F5344CB8AC3E}">
        <p14:creationId xmlns:p14="http://schemas.microsoft.com/office/powerpoint/2010/main" val="305042884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a:extLst>
              <a:ext uri="{FF2B5EF4-FFF2-40B4-BE49-F238E27FC236}">
                <a16:creationId xmlns:a16="http://schemas.microsoft.com/office/drawing/2014/main" id="{0164D2AC-AE9A-7548-8E40-E00756F5BB61}"/>
              </a:ext>
            </a:extLst>
          </p:cNvPr>
          <p:cNvSpPr>
            <a:spLocks noGrp="1" noChangeArrowheads="1"/>
          </p:cNvSpPr>
          <p:nvPr>
            <p:ph type="title"/>
          </p:nvPr>
        </p:nvSpPr>
        <p:spPr>
          <a:xfrm>
            <a:off x="666915" y="338428"/>
            <a:ext cx="6172200" cy="857250"/>
          </a:xfrm>
        </p:spPr>
        <p:txBody>
          <a:bodyPr/>
          <a:lstStyle/>
          <a:p>
            <a:r>
              <a:rPr lang="en-US" dirty="0"/>
              <a:t>Anaconda</a:t>
            </a:r>
            <a:endParaRPr lang="en-GB" altLang="en-US" dirty="0">
              <a:ea typeface="ＭＳ Ｐゴシック" panose="020B0600070205080204" pitchFamily="34" charset="-128"/>
            </a:endParaRPr>
          </a:p>
        </p:txBody>
      </p:sp>
      <p:sp>
        <p:nvSpPr>
          <p:cNvPr id="5" name="Content Placeholder 2">
            <a:extLst>
              <a:ext uri="{FF2B5EF4-FFF2-40B4-BE49-F238E27FC236}">
                <a16:creationId xmlns:a16="http://schemas.microsoft.com/office/drawing/2014/main" id="{CE02445A-B908-7A4A-85FF-4229BEB1639F}"/>
              </a:ext>
            </a:extLst>
          </p:cNvPr>
          <p:cNvSpPr txBox="1">
            <a:spLocks/>
          </p:cNvSpPr>
          <p:nvPr/>
        </p:nvSpPr>
        <p:spPr>
          <a:xfrm>
            <a:off x="628650" y="1369219"/>
            <a:ext cx="7886700" cy="3263504"/>
          </a:xfrm>
          <a:prstGeom prst="rect">
            <a:avLst/>
          </a:prstGeom>
        </p:spPr>
        <p:txBody>
          <a:bodyPr vert="horz" lIns="91440" tIns="45720" rIns="91440" bIns="45720" rtlCol="0">
            <a:norm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r>
              <a:rPr lang="en-US" dirty="0"/>
              <a:t>A Python distribution made for large-scale data processing, predictive analytics, and scientific computing. </a:t>
            </a:r>
          </a:p>
          <a:p>
            <a:r>
              <a:rPr lang="en-US" dirty="0"/>
              <a:t>Anaconda comes with NumPy, SciPy, matplotlib, pandas, IPython, Jupyter Notebook, and scikit-learn. </a:t>
            </a:r>
          </a:p>
        </p:txBody>
      </p:sp>
      <p:pic>
        <p:nvPicPr>
          <p:cNvPr id="84994" name="Picture 2" descr="Anaconda (Python distribution) - Wikipedia">
            <a:extLst>
              <a:ext uri="{FF2B5EF4-FFF2-40B4-BE49-F238E27FC236}">
                <a16:creationId xmlns:a16="http://schemas.microsoft.com/office/drawing/2014/main" id="{E25A46EC-E631-0B49-A4D9-BB433ABB366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69893" y="3079751"/>
            <a:ext cx="2605866" cy="130001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3344518"/>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628651" y="386737"/>
            <a:ext cx="6536531" cy="4307681"/>
          </a:xfrm>
          <a:prstGeom prst="rect">
            <a:avLst/>
          </a:prstGeom>
        </p:spPr>
      </p:pic>
      <p:pic>
        <p:nvPicPr>
          <p:cNvPr id="2" name="Picture 1">
            <a:extLst>
              <a:ext uri="{FF2B5EF4-FFF2-40B4-BE49-F238E27FC236}">
                <a16:creationId xmlns:a16="http://schemas.microsoft.com/office/drawing/2014/main" id="{283861C0-749D-CA43-A5A1-3510F656B698}"/>
              </a:ext>
            </a:extLst>
          </p:cNvPr>
          <p:cNvPicPr>
            <a:picLocks noChangeAspect="1"/>
          </p:cNvPicPr>
          <p:nvPr/>
        </p:nvPicPr>
        <p:blipFill>
          <a:blip r:embed="rId3"/>
          <a:stretch>
            <a:fillRect/>
          </a:stretch>
        </p:blipFill>
        <p:spPr>
          <a:xfrm>
            <a:off x="648528" y="1594403"/>
            <a:ext cx="1114425" cy="304800"/>
          </a:xfrm>
          <a:prstGeom prst="rect">
            <a:avLst/>
          </a:prstGeom>
        </p:spPr>
      </p:pic>
    </p:spTree>
    <p:extLst>
      <p:ext uri="{BB962C8B-B14F-4D97-AF65-F5344CB8AC3E}">
        <p14:creationId xmlns:p14="http://schemas.microsoft.com/office/powerpoint/2010/main" val="3397425587"/>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a:t>DataFrame</a:t>
            </a:r>
            <a:r>
              <a:rPr lang="en-US" dirty="0"/>
              <a:t> – Column Selection</a:t>
            </a:r>
          </a:p>
        </p:txBody>
      </p:sp>
      <p:pic>
        <p:nvPicPr>
          <p:cNvPr id="4" name="Content Placeholder 3"/>
          <p:cNvPicPr>
            <a:picLocks noGrp="1" noChangeAspect="1"/>
          </p:cNvPicPr>
          <p:nvPr>
            <p:ph idx="1"/>
          </p:nvPr>
        </p:nvPicPr>
        <p:blipFill>
          <a:blip r:embed="rId2"/>
          <a:stretch>
            <a:fillRect/>
          </a:stretch>
        </p:blipFill>
        <p:spPr>
          <a:xfrm>
            <a:off x="628650" y="1268016"/>
            <a:ext cx="6543675" cy="3236119"/>
          </a:xfrm>
          <a:prstGeom prst="rect">
            <a:avLst/>
          </a:prstGeom>
        </p:spPr>
      </p:pic>
      <p:pic>
        <p:nvPicPr>
          <p:cNvPr id="3" name="Picture 2">
            <a:extLst>
              <a:ext uri="{FF2B5EF4-FFF2-40B4-BE49-F238E27FC236}">
                <a16:creationId xmlns:a16="http://schemas.microsoft.com/office/drawing/2014/main" id="{2EF2748E-1E88-394A-AB97-0ECAB864A7ED}"/>
              </a:ext>
            </a:extLst>
          </p:cNvPr>
          <p:cNvPicPr>
            <a:picLocks noChangeAspect="1"/>
          </p:cNvPicPr>
          <p:nvPr/>
        </p:nvPicPr>
        <p:blipFill>
          <a:blip r:embed="rId3"/>
          <a:stretch>
            <a:fillRect/>
          </a:stretch>
        </p:blipFill>
        <p:spPr>
          <a:xfrm>
            <a:off x="628650" y="2449995"/>
            <a:ext cx="1914525" cy="342900"/>
          </a:xfrm>
          <a:prstGeom prst="rect">
            <a:avLst/>
          </a:prstGeom>
        </p:spPr>
      </p:pic>
    </p:spTree>
    <p:extLst>
      <p:ext uri="{BB962C8B-B14F-4D97-AF65-F5344CB8AC3E}">
        <p14:creationId xmlns:p14="http://schemas.microsoft.com/office/powerpoint/2010/main" val="410900928"/>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a:t>DataFrame</a:t>
            </a:r>
            <a:r>
              <a:rPr lang="en-US" dirty="0"/>
              <a:t> – Column Addition</a:t>
            </a:r>
          </a:p>
        </p:txBody>
      </p:sp>
      <p:pic>
        <p:nvPicPr>
          <p:cNvPr id="4" name="Picture 3"/>
          <p:cNvPicPr>
            <a:picLocks noChangeAspect="1"/>
          </p:cNvPicPr>
          <p:nvPr/>
        </p:nvPicPr>
        <p:blipFill>
          <a:blip r:embed="rId2"/>
          <a:stretch>
            <a:fillRect/>
          </a:stretch>
        </p:blipFill>
        <p:spPr>
          <a:xfrm>
            <a:off x="735678" y="1089321"/>
            <a:ext cx="3557132" cy="3821488"/>
          </a:xfrm>
          <a:prstGeom prst="rect">
            <a:avLst/>
          </a:prstGeom>
        </p:spPr>
      </p:pic>
      <p:pic>
        <p:nvPicPr>
          <p:cNvPr id="3" name="Picture 2">
            <a:extLst>
              <a:ext uri="{FF2B5EF4-FFF2-40B4-BE49-F238E27FC236}">
                <a16:creationId xmlns:a16="http://schemas.microsoft.com/office/drawing/2014/main" id="{B31B7AC5-34AD-7949-BAD7-B54EEC081CEF}"/>
              </a:ext>
            </a:extLst>
          </p:cNvPr>
          <p:cNvPicPr>
            <a:picLocks noChangeAspect="1"/>
          </p:cNvPicPr>
          <p:nvPr/>
        </p:nvPicPr>
        <p:blipFill>
          <a:blip r:embed="rId3"/>
          <a:stretch>
            <a:fillRect/>
          </a:stretch>
        </p:blipFill>
        <p:spPr>
          <a:xfrm>
            <a:off x="735678" y="2646500"/>
            <a:ext cx="608473" cy="159853"/>
          </a:xfrm>
          <a:prstGeom prst="rect">
            <a:avLst/>
          </a:prstGeom>
        </p:spPr>
      </p:pic>
      <p:pic>
        <p:nvPicPr>
          <p:cNvPr id="5" name="Picture 4">
            <a:extLst>
              <a:ext uri="{FF2B5EF4-FFF2-40B4-BE49-F238E27FC236}">
                <a16:creationId xmlns:a16="http://schemas.microsoft.com/office/drawing/2014/main" id="{6FD4A2B1-17DB-4A48-B29B-C22FF47EDA82}"/>
              </a:ext>
            </a:extLst>
          </p:cNvPr>
          <p:cNvPicPr>
            <a:picLocks noChangeAspect="1"/>
          </p:cNvPicPr>
          <p:nvPr/>
        </p:nvPicPr>
        <p:blipFill>
          <a:blip r:embed="rId3"/>
          <a:stretch>
            <a:fillRect/>
          </a:stretch>
        </p:blipFill>
        <p:spPr>
          <a:xfrm>
            <a:off x="782175" y="2212153"/>
            <a:ext cx="561975" cy="147638"/>
          </a:xfrm>
          <a:prstGeom prst="rect">
            <a:avLst/>
          </a:prstGeom>
        </p:spPr>
      </p:pic>
    </p:spTree>
    <p:extLst>
      <p:ext uri="{BB962C8B-B14F-4D97-AF65-F5344CB8AC3E}">
        <p14:creationId xmlns:p14="http://schemas.microsoft.com/office/powerpoint/2010/main" val="2548709320"/>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53836" y="46997"/>
            <a:ext cx="7886700" cy="994172"/>
          </a:xfrm>
        </p:spPr>
        <p:txBody>
          <a:bodyPr/>
          <a:lstStyle/>
          <a:p>
            <a:r>
              <a:rPr lang="en-US" dirty="0" err="1"/>
              <a:t>DataFrame</a:t>
            </a:r>
            <a:r>
              <a:rPr lang="en-US" dirty="0"/>
              <a:t> – Column Deletion</a:t>
            </a:r>
          </a:p>
        </p:txBody>
      </p:sp>
      <p:pic>
        <p:nvPicPr>
          <p:cNvPr id="4" name="Picture 3"/>
          <p:cNvPicPr>
            <a:picLocks noChangeAspect="1"/>
          </p:cNvPicPr>
          <p:nvPr/>
        </p:nvPicPr>
        <p:blipFill>
          <a:blip r:embed="rId2"/>
          <a:stretch>
            <a:fillRect/>
          </a:stretch>
        </p:blipFill>
        <p:spPr>
          <a:xfrm>
            <a:off x="616766" y="717948"/>
            <a:ext cx="3153249" cy="4425553"/>
          </a:xfrm>
          <a:prstGeom prst="rect">
            <a:avLst/>
          </a:prstGeom>
        </p:spPr>
      </p:pic>
      <p:pic>
        <p:nvPicPr>
          <p:cNvPr id="3" name="Picture 2">
            <a:extLst>
              <a:ext uri="{FF2B5EF4-FFF2-40B4-BE49-F238E27FC236}">
                <a16:creationId xmlns:a16="http://schemas.microsoft.com/office/drawing/2014/main" id="{4ECE99C1-1C19-D348-BE8E-8D5E3D5A757B}"/>
              </a:ext>
            </a:extLst>
          </p:cNvPr>
          <p:cNvPicPr>
            <a:picLocks noChangeAspect="1"/>
          </p:cNvPicPr>
          <p:nvPr/>
        </p:nvPicPr>
        <p:blipFill>
          <a:blip r:embed="rId3"/>
          <a:stretch>
            <a:fillRect/>
          </a:stretch>
        </p:blipFill>
        <p:spPr>
          <a:xfrm>
            <a:off x="626706" y="1614801"/>
            <a:ext cx="536173" cy="140859"/>
          </a:xfrm>
          <a:prstGeom prst="rect">
            <a:avLst/>
          </a:prstGeom>
        </p:spPr>
      </p:pic>
      <p:pic>
        <p:nvPicPr>
          <p:cNvPr id="5" name="Picture 4">
            <a:extLst>
              <a:ext uri="{FF2B5EF4-FFF2-40B4-BE49-F238E27FC236}">
                <a16:creationId xmlns:a16="http://schemas.microsoft.com/office/drawing/2014/main" id="{661FB43E-FB0A-5746-882B-A1A0F35493F5}"/>
              </a:ext>
            </a:extLst>
          </p:cNvPr>
          <p:cNvPicPr>
            <a:picLocks noChangeAspect="1"/>
          </p:cNvPicPr>
          <p:nvPr/>
        </p:nvPicPr>
        <p:blipFill>
          <a:blip r:embed="rId3"/>
          <a:stretch>
            <a:fillRect/>
          </a:stretch>
        </p:blipFill>
        <p:spPr>
          <a:xfrm>
            <a:off x="613471" y="2016608"/>
            <a:ext cx="549407" cy="144336"/>
          </a:xfrm>
          <a:prstGeom prst="rect">
            <a:avLst/>
          </a:prstGeom>
        </p:spPr>
      </p:pic>
      <p:pic>
        <p:nvPicPr>
          <p:cNvPr id="6" name="Picture 5">
            <a:extLst>
              <a:ext uri="{FF2B5EF4-FFF2-40B4-BE49-F238E27FC236}">
                <a16:creationId xmlns:a16="http://schemas.microsoft.com/office/drawing/2014/main" id="{C2525880-9EC3-EC4C-A071-C3892E06AD73}"/>
              </a:ext>
            </a:extLst>
          </p:cNvPr>
          <p:cNvPicPr>
            <a:picLocks noChangeAspect="1"/>
          </p:cNvPicPr>
          <p:nvPr/>
        </p:nvPicPr>
        <p:blipFill>
          <a:blip r:embed="rId3"/>
          <a:stretch>
            <a:fillRect/>
          </a:stretch>
        </p:blipFill>
        <p:spPr>
          <a:xfrm>
            <a:off x="613471" y="2442320"/>
            <a:ext cx="549407" cy="144336"/>
          </a:xfrm>
          <a:prstGeom prst="rect">
            <a:avLst/>
          </a:prstGeom>
        </p:spPr>
      </p:pic>
    </p:spTree>
    <p:extLst>
      <p:ext uri="{BB962C8B-B14F-4D97-AF65-F5344CB8AC3E}">
        <p14:creationId xmlns:p14="http://schemas.microsoft.com/office/powerpoint/2010/main" val="2410454263"/>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a:t>DataFrame</a:t>
            </a:r>
            <a:r>
              <a:rPr lang="en-US" dirty="0"/>
              <a:t> – Row Selection</a:t>
            </a:r>
          </a:p>
        </p:txBody>
      </p:sp>
      <p:pic>
        <p:nvPicPr>
          <p:cNvPr id="4" name="Picture 3"/>
          <p:cNvPicPr>
            <a:picLocks noChangeAspect="1"/>
          </p:cNvPicPr>
          <p:nvPr/>
        </p:nvPicPr>
        <p:blipFill>
          <a:blip r:embed="rId2"/>
          <a:stretch>
            <a:fillRect/>
          </a:stretch>
        </p:blipFill>
        <p:spPr>
          <a:xfrm>
            <a:off x="707881" y="1164496"/>
            <a:ext cx="6543675" cy="2764631"/>
          </a:xfrm>
          <a:prstGeom prst="rect">
            <a:avLst/>
          </a:prstGeom>
        </p:spPr>
      </p:pic>
      <p:sp>
        <p:nvSpPr>
          <p:cNvPr id="5" name="Rectangle 4"/>
          <p:cNvSpPr/>
          <p:nvPr/>
        </p:nvSpPr>
        <p:spPr>
          <a:xfrm>
            <a:off x="707881" y="4127282"/>
            <a:ext cx="7172585" cy="507831"/>
          </a:xfrm>
          <a:prstGeom prst="rect">
            <a:avLst/>
          </a:prstGeom>
        </p:spPr>
        <p:txBody>
          <a:bodyPr wrap="square">
            <a:spAutoFit/>
          </a:bodyPr>
          <a:lstStyle/>
          <a:p>
            <a:r>
              <a:rPr lang="en-US" sz="1350" dirty="0">
                <a:solidFill>
                  <a:srgbClr val="000000"/>
                </a:solidFill>
                <a:latin typeface="Verdana" panose="020B0604030504040204" pitchFamily="34" charset="0"/>
              </a:rPr>
              <a:t>The result is a series with labels as column names of the </a:t>
            </a:r>
            <a:r>
              <a:rPr lang="en-US" sz="1350" dirty="0" err="1">
                <a:solidFill>
                  <a:srgbClr val="000000"/>
                </a:solidFill>
                <a:latin typeface="Verdana" panose="020B0604030504040204" pitchFamily="34" charset="0"/>
              </a:rPr>
              <a:t>DataFrame</a:t>
            </a:r>
            <a:r>
              <a:rPr lang="en-US" sz="1350" dirty="0">
                <a:solidFill>
                  <a:srgbClr val="000000"/>
                </a:solidFill>
                <a:latin typeface="Verdana" panose="020B0604030504040204" pitchFamily="34" charset="0"/>
              </a:rPr>
              <a:t>. And, the Name of the series is the label with which it is retrieved.</a:t>
            </a:r>
            <a:endParaRPr lang="en-US" sz="1350" dirty="0"/>
          </a:p>
        </p:txBody>
      </p:sp>
      <p:pic>
        <p:nvPicPr>
          <p:cNvPr id="3" name="Picture 2">
            <a:extLst>
              <a:ext uri="{FF2B5EF4-FFF2-40B4-BE49-F238E27FC236}">
                <a16:creationId xmlns:a16="http://schemas.microsoft.com/office/drawing/2014/main" id="{767AF4FC-1A45-C743-8E39-925C69BF851C}"/>
              </a:ext>
            </a:extLst>
          </p:cNvPr>
          <p:cNvPicPr>
            <a:picLocks noChangeAspect="1"/>
          </p:cNvPicPr>
          <p:nvPr/>
        </p:nvPicPr>
        <p:blipFill>
          <a:blip r:embed="rId3"/>
          <a:stretch>
            <a:fillRect/>
          </a:stretch>
        </p:blipFill>
        <p:spPr>
          <a:xfrm>
            <a:off x="707881" y="2342949"/>
            <a:ext cx="1625276" cy="228801"/>
          </a:xfrm>
          <a:prstGeom prst="rect">
            <a:avLst/>
          </a:prstGeom>
        </p:spPr>
      </p:pic>
    </p:spTree>
    <p:extLst>
      <p:ext uri="{BB962C8B-B14F-4D97-AF65-F5344CB8AC3E}">
        <p14:creationId xmlns:p14="http://schemas.microsoft.com/office/powerpoint/2010/main" val="3637703061"/>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597412" y="842119"/>
            <a:ext cx="6565106" cy="2736056"/>
          </a:xfrm>
          <a:prstGeom prst="rect">
            <a:avLst/>
          </a:prstGeom>
        </p:spPr>
      </p:pic>
      <p:pic>
        <p:nvPicPr>
          <p:cNvPr id="2" name="Picture 1">
            <a:extLst>
              <a:ext uri="{FF2B5EF4-FFF2-40B4-BE49-F238E27FC236}">
                <a16:creationId xmlns:a16="http://schemas.microsoft.com/office/drawing/2014/main" id="{3028C141-01FC-FB4F-8385-9A328DAFBA7B}"/>
              </a:ext>
            </a:extLst>
          </p:cNvPr>
          <p:cNvPicPr>
            <a:picLocks noChangeAspect="1"/>
          </p:cNvPicPr>
          <p:nvPr/>
        </p:nvPicPr>
        <p:blipFill>
          <a:blip r:embed="rId3"/>
          <a:stretch>
            <a:fillRect/>
          </a:stretch>
        </p:blipFill>
        <p:spPr>
          <a:xfrm>
            <a:off x="673998" y="2016609"/>
            <a:ext cx="1602064" cy="239923"/>
          </a:xfrm>
          <a:prstGeom prst="rect">
            <a:avLst/>
          </a:prstGeom>
        </p:spPr>
      </p:pic>
    </p:spTree>
    <p:extLst>
      <p:ext uri="{BB962C8B-B14F-4D97-AF65-F5344CB8AC3E}">
        <p14:creationId xmlns:p14="http://schemas.microsoft.com/office/powerpoint/2010/main" val="3123139557"/>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a:t>DataFrame</a:t>
            </a:r>
            <a:r>
              <a:rPr lang="en-US" dirty="0"/>
              <a:t> – Slice Rows</a:t>
            </a:r>
          </a:p>
        </p:txBody>
      </p:sp>
      <p:pic>
        <p:nvPicPr>
          <p:cNvPr id="4" name="Picture 3"/>
          <p:cNvPicPr>
            <a:picLocks noChangeAspect="1"/>
          </p:cNvPicPr>
          <p:nvPr/>
        </p:nvPicPr>
        <p:blipFill>
          <a:blip r:embed="rId2"/>
          <a:stretch>
            <a:fillRect/>
          </a:stretch>
        </p:blipFill>
        <p:spPr>
          <a:xfrm>
            <a:off x="736327" y="1268017"/>
            <a:ext cx="6586538" cy="3507581"/>
          </a:xfrm>
          <a:prstGeom prst="rect">
            <a:avLst/>
          </a:prstGeom>
        </p:spPr>
      </p:pic>
      <p:pic>
        <p:nvPicPr>
          <p:cNvPr id="3" name="Picture 2">
            <a:extLst>
              <a:ext uri="{FF2B5EF4-FFF2-40B4-BE49-F238E27FC236}">
                <a16:creationId xmlns:a16="http://schemas.microsoft.com/office/drawing/2014/main" id="{8BF3DCEB-401D-BE45-A6B6-E7E78820DAD1}"/>
              </a:ext>
            </a:extLst>
          </p:cNvPr>
          <p:cNvPicPr>
            <a:picLocks noChangeAspect="1"/>
          </p:cNvPicPr>
          <p:nvPr/>
        </p:nvPicPr>
        <p:blipFill>
          <a:blip r:embed="rId3"/>
          <a:stretch>
            <a:fillRect/>
          </a:stretch>
        </p:blipFill>
        <p:spPr>
          <a:xfrm>
            <a:off x="829918" y="3185077"/>
            <a:ext cx="1336813" cy="270545"/>
          </a:xfrm>
          <a:prstGeom prst="rect">
            <a:avLst/>
          </a:prstGeom>
        </p:spPr>
      </p:pic>
    </p:spTree>
    <p:extLst>
      <p:ext uri="{BB962C8B-B14F-4D97-AF65-F5344CB8AC3E}">
        <p14:creationId xmlns:p14="http://schemas.microsoft.com/office/powerpoint/2010/main" val="2313087015"/>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a:t>DataFrame</a:t>
            </a:r>
            <a:r>
              <a:rPr lang="en-US" dirty="0"/>
              <a:t> – Addition of Rows</a:t>
            </a:r>
          </a:p>
        </p:txBody>
      </p:sp>
      <p:pic>
        <p:nvPicPr>
          <p:cNvPr id="4" name="Picture 3"/>
          <p:cNvPicPr>
            <a:picLocks noChangeAspect="1"/>
          </p:cNvPicPr>
          <p:nvPr/>
        </p:nvPicPr>
        <p:blipFill>
          <a:blip r:embed="rId2"/>
          <a:stretch>
            <a:fillRect/>
          </a:stretch>
        </p:blipFill>
        <p:spPr>
          <a:xfrm>
            <a:off x="628650" y="1165665"/>
            <a:ext cx="6529388" cy="3236119"/>
          </a:xfrm>
          <a:prstGeom prst="rect">
            <a:avLst/>
          </a:prstGeom>
        </p:spPr>
      </p:pic>
      <p:pic>
        <p:nvPicPr>
          <p:cNvPr id="3" name="Picture 2">
            <a:extLst>
              <a:ext uri="{FF2B5EF4-FFF2-40B4-BE49-F238E27FC236}">
                <a16:creationId xmlns:a16="http://schemas.microsoft.com/office/drawing/2014/main" id="{0CA5E86D-9BB5-5549-91B5-EFED8FE08046}"/>
              </a:ext>
            </a:extLst>
          </p:cNvPr>
          <p:cNvPicPr>
            <a:picLocks noChangeAspect="1"/>
          </p:cNvPicPr>
          <p:nvPr/>
        </p:nvPicPr>
        <p:blipFill>
          <a:blip r:embed="rId3"/>
          <a:stretch>
            <a:fillRect/>
          </a:stretch>
        </p:blipFill>
        <p:spPr>
          <a:xfrm>
            <a:off x="628650" y="2325519"/>
            <a:ext cx="1114425" cy="304800"/>
          </a:xfrm>
          <a:prstGeom prst="rect">
            <a:avLst/>
          </a:prstGeom>
        </p:spPr>
      </p:pic>
    </p:spTree>
    <p:extLst>
      <p:ext uri="{BB962C8B-B14F-4D97-AF65-F5344CB8AC3E}">
        <p14:creationId xmlns:p14="http://schemas.microsoft.com/office/powerpoint/2010/main" val="2396456394"/>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a:t>DataFrame</a:t>
            </a:r>
            <a:r>
              <a:rPr lang="en-US" dirty="0"/>
              <a:t> – Deletion of Rows</a:t>
            </a:r>
          </a:p>
        </p:txBody>
      </p:sp>
      <p:pic>
        <p:nvPicPr>
          <p:cNvPr id="4" name="Content Placeholder 3"/>
          <p:cNvPicPr>
            <a:picLocks noGrp="1" noChangeAspect="1"/>
          </p:cNvPicPr>
          <p:nvPr>
            <p:ph idx="1"/>
          </p:nvPr>
        </p:nvPicPr>
        <p:blipFill>
          <a:blip r:embed="rId2"/>
          <a:stretch>
            <a:fillRect/>
          </a:stretch>
        </p:blipFill>
        <p:spPr>
          <a:xfrm>
            <a:off x="695226" y="1362984"/>
            <a:ext cx="6145036" cy="3263504"/>
          </a:xfrm>
          <a:prstGeom prst="rect">
            <a:avLst/>
          </a:prstGeom>
        </p:spPr>
      </p:pic>
      <p:pic>
        <p:nvPicPr>
          <p:cNvPr id="3" name="Picture 2">
            <a:extLst>
              <a:ext uri="{FF2B5EF4-FFF2-40B4-BE49-F238E27FC236}">
                <a16:creationId xmlns:a16="http://schemas.microsoft.com/office/drawing/2014/main" id="{6A8E1C19-CC5C-234D-A087-3BDFA9EC06FB}"/>
              </a:ext>
            </a:extLst>
          </p:cNvPr>
          <p:cNvPicPr>
            <a:picLocks noChangeAspect="1"/>
          </p:cNvPicPr>
          <p:nvPr/>
        </p:nvPicPr>
        <p:blipFill>
          <a:blip r:embed="rId3"/>
          <a:stretch>
            <a:fillRect/>
          </a:stretch>
        </p:blipFill>
        <p:spPr>
          <a:xfrm>
            <a:off x="695225" y="2994736"/>
            <a:ext cx="1114425" cy="304800"/>
          </a:xfrm>
          <a:prstGeom prst="rect">
            <a:avLst/>
          </a:prstGeom>
        </p:spPr>
      </p:pic>
    </p:spTree>
    <p:extLst>
      <p:ext uri="{BB962C8B-B14F-4D97-AF65-F5344CB8AC3E}">
        <p14:creationId xmlns:p14="http://schemas.microsoft.com/office/powerpoint/2010/main" val="313935017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a:extLst>
              <a:ext uri="{FF2B5EF4-FFF2-40B4-BE49-F238E27FC236}">
                <a16:creationId xmlns:a16="http://schemas.microsoft.com/office/drawing/2014/main" id="{0164D2AC-AE9A-7548-8E40-E00756F5BB61}"/>
              </a:ext>
            </a:extLst>
          </p:cNvPr>
          <p:cNvSpPr>
            <a:spLocks noGrp="1" noChangeArrowheads="1"/>
          </p:cNvSpPr>
          <p:nvPr>
            <p:ph type="title"/>
          </p:nvPr>
        </p:nvSpPr>
        <p:spPr>
          <a:xfrm>
            <a:off x="666915" y="338428"/>
            <a:ext cx="6172200" cy="857250"/>
          </a:xfrm>
        </p:spPr>
        <p:txBody>
          <a:bodyPr/>
          <a:lstStyle/>
          <a:p>
            <a:r>
              <a:rPr lang="en-US" dirty="0"/>
              <a:t>Enthought Canopy</a:t>
            </a:r>
            <a:endParaRPr lang="en-GB" altLang="en-US" dirty="0">
              <a:ea typeface="ＭＳ Ｐゴシック" panose="020B0600070205080204" pitchFamily="34" charset="-128"/>
            </a:endParaRPr>
          </a:p>
        </p:txBody>
      </p:sp>
      <p:sp>
        <p:nvSpPr>
          <p:cNvPr id="5" name="Content Placeholder 2">
            <a:extLst>
              <a:ext uri="{FF2B5EF4-FFF2-40B4-BE49-F238E27FC236}">
                <a16:creationId xmlns:a16="http://schemas.microsoft.com/office/drawing/2014/main" id="{CE02445A-B908-7A4A-85FF-4229BEB1639F}"/>
              </a:ext>
            </a:extLst>
          </p:cNvPr>
          <p:cNvSpPr txBox="1">
            <a:spLocks/>
          </p:cNvSpPr>
          <p:nvPr/>
        </p:nvSpPr>
        <p:spPr>
          <a:xfrm>
            <a:off x="628650" y="1369219"/>
            <a:ext cx="7886700" cy="3263504"/>
          </a:xfrm>
          <a:prstGeom prst="rect">
            <a:avLst/>
          </a:prstGeom>
        </p:spPr>
        <p:txBody>
          <a:bodyPr vert="horz" lIns="91440" tIns="45720" rIns="91440" bIns="45720" rtlCol="0">
            <a:norm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r>
              <a:rPr lang="en-US" dirty="0"/>
              <a:t>Another Python distribution for scientific computing. </a:t>
            </a:r>
          </a:p>
          <a:p>
            <a:r>
              <a:rPr lang="en-US" dirty="0"/>
              <a:t>This comes with NumPy, SciPy, matplotlib, pandas, and IPython, but the free version does not come with scikit-learn.</a:t>
            </a:r>
          </a:p>
        </p:txBody>
      </p:sp>
      <p:pic>
        <p:nvPicPr>
          <p:cNvPr id="87042" name="Picture 2" descr="Canopy - Python Scientific and Analytic Environment — Quintagroup">
            <a:extLst>
              <a:ext uri="{FF2B5EF4-FFF2-40B4-BE49-F238E27FC236}">
                <a16:creationId xmlns:a16="http://schemas.microsoft.com/office/drawing/2014/main" id="{8B3F7AB1-F763-F54F-9D1B-369A070F223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99034" y="2918690"/>
            <a:ext cx="1956601" cy="149802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320916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a:extLst>
              <a:ext uri="{FF2B5EF4-FFF2-40B4-BE49-F238E27FC236}">
                <a16:creationId xmlns:a16="http://schemas.microsoft.com/office/drawing/2014/main" id="{0164D2AC-AE9A-7548-8E40-E00756F5BB61}"/>
              </a:ext>
            </a:extLst>
          </p:cNvPr>
          <p:cNvSpPr>
            <a:spLocks noGrp="1" noChangeArrowheads="1"/>
          </p:cNvSpPr>
          <p:nvPr>
            <p:ph type="title"/>
          </p:nvPr>
        </p:nvSpPr>
        <p:spPr>
          <a:xfrm>
            <a:off x="666915" y="338428"/>
            <a:ext cx="6172200" cy="857250"/>
          </a:xfrm>
        </p:spPr>
        <p:txBody>
          <a:bodyPr/>
          <a:lstStyle/>
          <a:p>
            <a:r>
              <a:rPr lang="en-US" dirty="0"/>
              <a:t>Python(x,y)</a:t>
            </a:r>
            <a:endParaRPr lang="en-GB" altLang="en-US" dirty="0">
              <a:ea typeface="ＭＳ Ｐゴシック" panose="020B0600070205080204" pitchFamily="34" charset="-128"/>
            </a:endParaRPr>
          </a:p>
        </p:txBody>
      </p:sp>
      <p:sp>
        <p:nvSpPr>
          <p:cNvPr id="5" name="Content Placeholder 2">
            <a:extLst>
              <a:ext uri="{FF2B5EF4-FFF2-40B4-BE49-F238E27FC236}">
                <a16:creationId xmlns:a16="http://schemas.microsoft.com/office/drawing/2014/main" id="{CE02445A-B908-7A4A-85FF-4229BEB1639F}"/>
              </a:ext>
            </a:extLst>
          </p:cNvPr>
          <p:cNvSpPr txBox="1">
            <a:spLocks/>
          </p:cNvSpPr>
          <p:nvPr/>
        </p:nvSpPr>
        <p:spPr>
          <a:xfrm>
            <a:off x="628650" y="1369219"/>
            <a:ext cx="7886700" cy="3263504"/>
          </a:xfrm>
          <a:prstGeom prst="rect">
            <a:avLst/>
          </a:prstGeom>
        </p:spPr>
        <p:txBody>
          <a:bodyPr vert="horz" lIns="91440" tIns="45720" rIns="91440" bIns="45720" rtlCol="0">
            <a:norm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r>
              <a:rPr lang="en-US" dirty="0"/>
              <a:t>A free Python distribution for scientific computing, specifically for Windows. </a:t>
            </a:r>
          </a:p>
          <a:p>
            <a:r>
              <a:rPr lang="en-US" dirty="0"/>
              <a:t>Python(x,y) comes with NumPy, SciPy, matplotlib, pandas, IPython, and scikit-learn.</a:t>
            </a:r>
          </a:p>
        </p:txBody>
      </p:sp>
    </p:spTree>
    <p:extLst>
      <p:ext uri="{BB962C8B-B14F-4D97-AF65-F5344CB8AC3E}">
        <p14:creationId xmlns:p14="http://schemas.microsoft.com/office/powerpoint/2010/main" val="357266454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a:extLst>
              <a:ext uri="{FF2B5EF4-FFF2-40B4-BE49-F238E27FC236}">
                <a16:creationId xmlns:a16="http://schemas.microsoft.com/office/drawing/2014/main" id="{0164D2AC-AE9A-7548-8E40-E00756F5BB61}"/>
              </a:ext>
            </a:extLst>
          </p:cNvPr>
          <p:cNvSpPr>
            <a:spLocks noGrp="1" noChangeArrowheads="1"/>
          </p:cNvSpPr>
          <p:nvPr>
            <p:ph type="title"/>
          </p:nvPr>
        </p:nvSpPr>
        <p:spPr>
          <a:xfrm>
            <a:off x="666915" y="338428"/>
            <a:ext cx="6172200" cy="857250"/>
          </a:xfrm>
        </p:spPr>
        <p:txBody>
          <a:bodyPr/>
          <a:lstStyle/>
          <a:p>
            <a:r>
              <a:rPr lang="en-US" dirty="0"/>
              <a:t>Jupyter Notebook</a:t>
            </a:r>
            <a:endParaRPr lang="en-GB" altLang="en-US" dirty="0">
              <a:ea typeface="ＭＳ Ｐゴシック" panose="020B0600070205080204" pitchFamily="34" charset="-128"/>
            </a:endParaRPr>
          </a:p>
        </p:txBody>
      </p:sp>
      <p:sp>
        <p:nvSpPr>
          <p:cNvPr id="5" name="Content Placeholder 2">
            <a:extLst>
              <a:ext uri="{FF2B5EF4-FFF2-40B4-BE49-F238E27FC236}">
                <a16:creationId xmlns:a16="http://schemas.microsoft.com/office/drawing/2014/main" id="{CE02445A-B908-7A4A-85FF-4229BEB1639F}"/>
              </a:ext>
            </a:extLst>
          </p:cNvPr>
          <p:cNvSpPr txBox="1">
            <a:spLocks/>
          </p:cNvSpPr>
          <p:nvPr/>
        </p:nvSpPr>
        <p:spPr>
          <a:xfrm>
            <a:off x="628650" y="1369219"/>
            <a:ext cx="7886700" cy="3263504"/>
          </a:xfrm>
          <a:prstGeom prst="rect">
            <a:avLst/>
          </a:prstGeom>
        </p:spPr>
        <p:txBody>
          <a:bodyPr vert="horz" lIns="91440" tIns="45720" rIns="91440" bIns="45720" rtlCol="0">
            <a:norm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r>
              <a:rPr lang="en-US" dirty="0"/>
              <a:t>The Jupyter Notebook is an interactive environment for running code in the browser. It is a great tool for exploratory data analysis and is widely used by data scientists.</a:t>
            </a:r>
          </a:p>
        </p:txBody>
      </p:sp>
      <p:pic>
        <p:nvPicPr>
          <p:cNvPr id="90114" name="Picture 2">
            <a:extLst>
              <a:ext uri="{FF2B5EF4-FFF2-40B4-BE49-F238E27FC236}">
                <a16:creationId xmlns:a16="http://schemas.microsoft.com/office/drawing/2014/main" id="{195B8B7B-AE2B-9D42-A404-26D014F49A3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762750" y="1984971"/>
            <a:ext cx="1752600" cy="2032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70157602"/>
      </p:ext>
    </p:extLst>
  </p:cSld>
  <p:clrMapOvr>
    <a:masterClrMapping/>
  </p:clrMapOvr>
</p:sld>
</file>

<file path=ppt/theme/theme1.xml><?xml version="1.0" encoding="utf-8"?>
<a:theme xmlns:a="http://schemas.openxmlformats.org/drawingml/2006/main" name="PPT2_16to9">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PPT2_16to9</Template>
  <TotalTime>13380</TotalTime>
  <Words>2411</Words>
  <Application>Microsoft Macintosh PowerPoint</Application>
  <PresentationFormat>On-screen Show (16:9)</PresentationFormat>
  <Paragraphs>227</Paragraphs>
  <Slides>68</Slides>
  <Notes>13</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68</vt:i4>
      </vt:variant>
    </vt:vector>
  </HeadingPairs>
  <TitlesOfParts>
    <vt:vector size="76" baseType="lpstr">
      <vt:lpstr>Arial</vt:lpstr>
      <vt:lpstr>Calibri</vt:lpstr>
      <vt:lpstr>Calibri Light</vt:lpstr>
      <vt:lpstr>Cambria Math</vt:lpstr>
      <vt:lpstr>Palatino Linotype</vt:lpstr>
      <vt:lpstr>Verdana</vt:lpstr>
      <vt:lpstr>Wingdings</vt:lpstr>
      <vt:lpstr>PPT2_16to9</vt:lpstr>
      <vt:lpstr>CYBR 7240 Cyber Analytics &amp; Intelligence</vt:lpstr>
      <vt:lpstr>Python</vt:lpstr>
      <vt:lpstr>Python</vt:lpstr>
      <vt:lpstr>Scikit-learn</vt:lpstr>
      <vt:lpstr>Scikit-learn</vt:lpstr>
      <vt:lpstr>Anaconda</vt:lpstr>
      <vt:lpstr>Enthought Canopy</vt:lpstr>
      <vt:lpstr>Python(x,y)</vt:lpstr>
      <vt:lpstr>Jupyter Notebook</vt:lpstr>
      <vt:lpstr>NumPy</vt:lpstr>
      <vt:lpstr>SciPy</vt:lpstr>
      <vt:lpstr>Matplotlib</vt:lpstr>
      <vt:lpstr>Pandas</vt:lpstr>
      <vt:lpstr>Intro to Python and IDEs</vt:lpstr>
      <vt:lpstr>Python</vt:lpstr>
      <vt:lpstr>Jupyter Notebook</vt:lpstr>
      <vt:lpstr>Installing Python</vt:lpstr>
      <vt:lpstr>Downloading Python</vt:lpstr>
      <vt:lpstr>Installing Python</vt:lpstr>
      <vt:lpstr>Testing Your Installation</vt:lpstr>
      <vt:lpstr>Python Packages</vt:lpstr>
      <vt:lpstr>Package Installation</vt:lpstr>
      <vt:lpstr>Required Python Package Usages</vt:lpstr>
      <vt:lpstr>Basic Tutorial for Jupyter Notebook</vt:lpstr>
      <vt:lpstr>Installing Jupyter Notebook</vt:lpstr>
      <vt:lpstr>Starting Jupyter Notebook</vt:lpstr>
      <vt:lpstr>Jupyter Notebook IDE</vt:lpstr>
      <vt:lpstr>Basic Notebook Interface</vt:lpstr>
      <vt:lpstr>Markdown Cells</vt:lpstr>
      <vt:lpstr>Saving Your Notebook</vt:lpstr>
      <vt:lpstr>Testing Your Package Installation</vt:lpstr>
      <vt:lpstr>Basic Python Programming</vt:lpstr>
      <vt:lpstr>Basic Components of the Python Language</vt:lpstr>
      <vt:lpstr>This Week Tasks</vt:lpstr>
      <vt:lpstr>Pandas (1)</vt:lpstr>
      <vt:lpstr>Introduction</vt:lpstr>
      <vt:lpstr>PowerPoint Presentation</vt:lpstr>
      <vt:lpstr>PowerPoint Presentation</vt:lpstr>
      <vt:lpstr>Series – Create Series</vt:lpstr>
      <vt:lpstr>PowerPoint Presentation</vt:lpstr>
      <vt:lpstr>PowerPoint Presentation</vt:lpstr>
      <vt:lpstr>PowerPoint Presentation</vt:lpstr>
      <vt:lpstr>PowerPoint Presentation</vt:lpstr>
      <vt:lpstr>PowerPoint Presentation</vt:lpstr>
      <vt:lpstr>Series – Accessing Data </vt:lpstr>
      <vt:lpstr>PowerPoint Presentation</vt:lpstr>
      <vt:lpstr>PowerPoint Presentation</vt:lpstr>
      <vt:lpstr>PowerPoint Presentation</vt:lpstr>
      <vt:lpstr>PowerPoint Presentation</vt:lpstr>
      <vt:lpstr>PowerPoint Presentation</vt:lpstr>
      <vt:lpstr>DataFrame – Create DataFrame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DataFrame – Column Selection</vt:lpstr>
      <vt:lpstr>DataFrame – Column Addition</vt:lpstr>
      <vt:lpstr>DataFrame – Column Deletion</vt:lpstr>
      <vt:lpstr>DataFrame – Row Selection</vt:lpstr>
      <vt:lpstr>PowerPoint Presentation</vt:lpstr>
      <vt:lpstr>DataFrame – Slice Rows</vt:lpstr>
      <vt:lpstr>DataFrame – Addition of Rows</vt:lpstr>
      <vt:lpstr>DataFrame – Deletion of Rows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Lucy Kimundi</dc:creator>
  <cp:lastModifiedBy>Seyedamin Pouriyeh</cp:lastModifiedBy>
  <cp:revision>86</cp:revision>
  <dcterms:created xsi:type="dcterms:W3CDTF">2019-02-15T21:19:03Z</dcterms:created>
  <dcterms:modified xsi:type="dcterms:W3CDTF">2021-04-18T19:54:48Z</dcterms:modified>
</cp:coreProperties>
</file>