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65" r:id="rId4"/>
    <p:sldId id="259" r:id="rId5"/>
    <p:sldId id="258" r:id="rId6"/>
    <p:sldId id="260" r:id="rId7"/>
    <p:sldId id="262" r:id="rId8"/>
    <p:sldId id="263" r:id="rId9"/>
    <p:sldId id="267" r:id="rId10"/>
    <p:sldId id="268" r:id="rId11"/>
    <p:sldId id="266" r:id="rId12"/>
    <p:sldId id="264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3"/>
    <p:restoredTop sz="94706"/>
  </p:normalViewPr>
  <p:slideViewPr>
    <p:cSldViewPr snapToGrid="0" snapToObjects="1">
      <p:cViewPr varScale="1">
        <p:scale>
          <a:sx n="208" d="100"/>
          <a:sy n="208" d="100"/>
        </p:scale>
        <p:origin x="13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11/9/20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02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538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87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06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93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57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129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01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97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08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64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>
                <a:latin typeface="Arial" charset="0"/>
              </a:rPr>
              <a:t>CYBR 7240</a:t>
            </a:r>
            <a:br>
              <a:rPr lang="en-US" sz="4800" dirty="0">
                <a:latin typeface="Arial" charset="0"/>
              </a:rPr>
            </a:br>
            <a:r>
              <a:rPr lang="en-US" sz="4800" dirty="0"/>
              <a:t>Cyber Analytics &amp; Intelligence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500" dirty="0"/>
              <a:t>Ref: Machine Learning (</a:t>
            </a:r>
            <a:r>
              <a:rPr lang="en-US" sz="1500" i="1" dirty="0"/>
              <a:t>Tom </a:t>
            </a:r>
            <a:r>
              <a:rPr lang="en-US" sz="1500" i="1" dirty="0" err="1"/>
              <a:t>Mitchelle</a:t>
            </a:r>
            <a:r>
              <a:rPr lang="en-US" sz="1500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Entropy in binary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Entropy measures the </a:t>
            </a:r>
            <a:r>
              <a:rPr lang="en-US" altLang="en-US" i="1" dirty="0"/>
              <a:t>impurity </a:t>
            </a:r>
            <a:r>
              <a:rPr lang="en-US" altLang="en-US" dirty="0"/>
              <a:t>of</a:t>
            </a:r>
            <a:r>
              <a:rPr lang="en-US" altLang="en-US" i="1" dirty="0"/>
              <a:t> </a:t>
            </a:r>
            <a:r>
              <a:rPr lang="en-US" altLang="en-US" dirty="0"/>
              <a:t>a collection of examples. It depends from the distribution of the random variable </a:t>
            </a:r>
            <a:r>
              <a:rPr lang="en-US" altLang="en-US" i="1" dirty="0"/>
              <a:t>p.</a:t>
            </a:r>
            <a:endParaRPr lang="en-US" altLang="en-US" dirty="0"/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r>
              <a:rPr lang="en-US" altLang="en-US" dirty="0"/>
              <a:t> is a collection of training examples</a:t>
            </a:r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p</a:t>
            </a:r>
            <a:r>
              <a:rPr lang="en-US" altLang="en-US" baseline="-25000" dirty="0">
                <a:latin typeface="Arial" panose="020B0604020202020204" pitchFamily="34" charset="0"/>
              </a:rPr>
              <a:t>+</a:t>
            </a:r>
            <a:r>
              <a:rPr lang="en-US" altLang="en-US" dirty="0"/>
              <a:t> the proportion of positive examples in </a:t>
            </a:r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endParaRPr lang="en-US" altLang="en-US" dirty="0"/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p</a:t>
            </a:r>
            <a:r>
              <a:rPr lang="en-US" altLang="en-US" baseline="-25000" dirty="0">
                <a:latin typeface="Times" pitchFamily="2" charset="0"/>
              </a:rPr>
              <a:t>–</a:t>
            </a:r>
            <a:r>
              <a:rPr lang="en-US" altLang="en-US" dirty="0"/>
              <a:t> the proportion of negative examples in </a:t>
            </a:r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endParaRPr lang="en-US" altLang="en-US" sz="1350" dirty="0"/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350" dirty="0"/>
              <a:t>	</a:t>
            </a:r>
            <a:r>
              <a:rPr lang="en-US" altLang="en-US" sz="1650" i="1" dirty="0">
                <a:latin typeface="Times" pitchFamily="2" charset="0"/>
              </a:rPr>
              <a:t>Entropy </a:t>
            </a:r>
            <a:r>
              <a:rPr lang="en-US" altLang="en-US" sz="1650" dirty="0">
                <a:latin typeface="Times" pitchFamily="2" charset="0"/>
              </a:rPr>
              <a:t>(</a:t>
            </a:r>
            <a:r>
              <a:rPr lang="en-US" altLang="en-US" sz="1650" i="1" dirty="0">
                <a:latin typeface="Times" pitchFamily="2" charset="0"/>
              </a:rPr>
              <a:t>S</a:t>
            </a:r>
            <a:r>
              <a:rPr lang="en-US" altLang="en-US" sz="1650" dirty="0">
                <a:latin typeface="Times" pitchFamily="2" charset="0"/>
              </a:rPr>
              <a:t>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 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+</a:t>
            </a:r>
            <a:r>
              <a:rPr lang="en-US" altLang="en-US" sz="1650" dirty="0">
                <a:latin typeface="Times" pitchFamily="2" charset="0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+ </a:t>
            </a:r>
            <a:r>
              <a:rPr lang="en-US" altLang="en-US" sz="1650" dirty="0">
                <a:latin typeface="Times" pitchFamily="2" charset="0"/>
              </a:rPr>
              <a:t>–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–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     </a:t>
            </a:r>
            <a:r>
              <a:rPr lang="en-US" altLang="en-US" sz="1650" dirty="0">
                <a:latin typeface="Times" pitchFamily="2" charset="0"/>
              </a:rPr>
              <a:t>[0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0 = 0]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([14+, 0–])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14/14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(14/14)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 0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(0) = 0</a:t>
            </a:r>
            <a:endParaRPr lang="en-US" altLang="en-US" sz="1650" i="1" dirty="0">
              <a:latin typeface="Times" pitchFamily="2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([9+, 5–])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9/14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(9/14)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 5/14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(5/14) = 0.94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([7+, 7–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 </a:t>
            </a:r>
            <a:r>
              <a:rPr lang="en-US" altLang="en-US" sz="1650" dirty="0">
                <a:latin typeface="Times" pitchFamily="2" charset="0"/>
              </a:rPr>
              <a:t>7/14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(7/14)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7/14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(7/14) = 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dirty="0">
                <a:latin typeface="Times" pitchFamily="2" charset="0"/>
              </a:rPr>
              <a:t>				= 1/2 +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1/2 = 1	         	            	[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1/2 =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1]</a:t>
            </a:r>
          </a:p>
          <a:p>
            <a:pPr>
              <a:buNone/>
            </a:pPr>
            <a:r>
              <a:rPr lang="en-US" altLang="en-US" sz="1350" dirty="0">
                <a:latin typeface="Arial" panose="020B0604020202020204" pitchFamily="34" charset="0"/>
              </a:rPr>
              <a:t>	</a:t>
            </a:r>
            <a:r>
              <a:rPr lang="en-US" altLang="en-US" sz="1500" dirty="0"/>
              <a:t>Note: the log of a number &lt; 1 is negative</a:t>
            </a:r>
            <a:r>
              <a:rPr lang="en-US" altLang="en-US" sz="1500" dirty="0">
                <a:latin typeface="Arial" panose="020B0604020202020204" pitchFamily="34" charset="0"/>
              </a:rPr>
              <a:t>,  0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i="1" dirty="0">
                <a:latin typeface="Times New Roman" panose="02020603050405020304" pitchFamily="18" charset="0"/>
              </a:rPr>
              <a:t>p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1, 0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i="1" dirty="0">
                <a:latin typeface="Times New Roman" panose="02020603050405020304" pitchFamily="18" charset="0"/>
              </a:rPr>
              <a:t>entropy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88E7D5-D518-054E-B847-6A1A99D960DB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</p:spTree>
    <p:extLst>
      <p:ext uri="{BB962C8B-B14F-4D97-AF65-F5344CB8AC3E}">
        <p14:creationId xmlns:p14="http://schemas.microsoft.com/office/powerpoint/2010/main" val="648209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  <p:pic>
        <p:nvPicPr>
          <p:cNvPr id="8" name="Content Placeholder 7" descr="Decision Tree Example">
            <a:extLst>
              <a:ext uri="{FF2B5EF4-FFF2-40B4-BE49-F238E27FC236}">
                <a16:creationId xmlns:a16="http://schemas.microsoft.com/office/drawing/2014/main" id="{A140D02E-7076-E14A-8CC4-2A384912BF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8170" y="1268016"/>
            <a:ext cx="4791028" cy="3262312"/>
          </a:xfrm>
        </p:spPr>
      </p:pic>
      <p:pic>
        <p:nvPicPr>
          <p:cNvPr id="7" name="Content Placeholder 6" descr="Dataset">
            <a:extLst>
              <a:ext uri="{FF2B5EF4-FFF2-40B4-BE49-F238E27FC236}">
                <a16:creationId xmlns:a16="http://schemas.microsoft.com/office/drawing/2014/main" id="{7B9BAB5C-BB8F-CB44-AA12-5ECFF89CE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495" y="599302"/>
            <a:ext cx="2892855" cy="208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50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  <p:pic>
        <p:nvPicPr>
          <p:cNvPr id="7" name="Content Placeholder 6" descr="Decision Tree&#10;Example">
            <a:extLst>
              <a:ext uri="{FF2B5EF4-FFF2-40B4-BE49-F238E27FC236}">
                <a16:creationId xmlns:a16="http://schemas.microsoft.com/office/drawing/2014/main" id="{E36BD711-DAFF-9A47-B222-19B33CF5B9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7455" y="1150206"/>
            <a:ext cx="3106752" cy="3262312"/>
          </a:xfrm>
        </p:spPr>
      </p:pic>
      <p:pic>
        <p:nvPicPr>
          <p:cNvPr id="5" name="Content Placeholder 6" descr="Dataset">
            <a:extLst>
              <a:ext uri="{FF2B5EF4-FFF2-40B4-BE49-F238E27FC236}">
                <a16:creationId xmlns:a16="http://schemas.microsoft.com/office/drawing/2014/main" id="{5AF3B3FA-5220-3546-AC03-C94A5F348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4676" y="770930"/>
            <a:ext cx="3560674" cy="256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1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i="1" dirty="0"/>
              <a:t>Decision Trees</a:t>
            </a:r>
            <a:r>
              <a:rPr lang="en-US" dirty="0"/>
              <a:t> is one of the most widely used and practical methods of </a:t>
            </a:r>
            <a:r>
              <a:rPr lang="en-US" i="1" dirty="0"/>
              <a:t>inductive inference</a:t>
            </a:r>
            <a:endParaRPr lang="en-US" altLang="ja-JP" dirty="0"/>
          </a:p>
          <a:p>
            <a:pPr>
              <a:defRPr/>
            </a:pPr>
            <a:r>
              <a:rPr lang="en-US" altLang="ja-JP" dirty="0"/>
              <a:t>Features</a:t>
            </a:r>
          </a:p>
          <a:p>
            <a:pPr lvl="1">
              <a:defRPr/>
            </a:pPr>
            <a:r>
              <a:rPr lang="en-US" altLang="ja-JP"/>
              <a:t>Learned </a:t>
            </a:r>
            <a:r>
              <a:rPr lang="en-US" altLang="ja-JP" dirty="0"/>
              <a:t>functions are represented as </a:t>
            </a:r>
            <a:r>
              <a:rPr lang="en-US" altLang="ja-JP" i="1" dirty="0"/>
              <a:t>decision trees </a:t>
            </a:r>
            <a:r>
              <a:rPr lang="en-US" altLang="ja-JP" dirty="0"/>
              <a:t>(or </a:t>
            </a:r>
            <a:r>
              <a:rPr lang="en-US" altLang="ja-JP" i="1" dirty="0"/>
              <a:t>if-then-else </a:t>
            </a:r>
            <a:r>
              <a:rPr lang="en-US" altLang="ja-JP" dirty="0"/>
              <a:t>rules</a:t>
            </a:r>
            <a:r>
              <a:rPr lang="en-US" altLang="ja-JP" i="1" dirty="0"/>
              <a:t>)</a:t>
            </a:r>
            <a:endParaRPr lang="en-US" dirty="0"/>
          </a:p>
          <a:p>
            <a:pPr lvl="1">
              <a:defRPr/>
            </a:pPr>
            <a:r>
              <a:rPr lang="en-US" dirty="0"/>
              <a:t>Robust to noisy data</a:t>
            </a:r>
          </a:p>
          <a:p>
            <a:pPr lvl="1">
              <a:defRPr/>
            </a:pPr>
            <a:endParaRPr lang="en-US" sz="1350" dirty="0"/>
          </a:p>
          <a:p>
            <a:r>
              <a:rPr lang="en-US" dirty="0"/>
              <a:t>Examples: </a:t>
            </a:r>
          </a:p>
          <a:p>
            <a:pPr lvl="1"/>
            <a:r>
              <a:rPr lang="en-US" dirty="0"/>
              <a:t>Equipment or medical diagnosis </a:t>
            </a:r>
          </a:p>
          <a:p>
            <a:pPr lvl="1"/>
            <a:r>
              <a:rPr lang="en-US" dirty="0"/>
              <a:t>Credit risk analysis </a:t>
            </a:r>
          </a:p>
          <a:p>
            <a:pPr lvl="1"/>
            <a:r>
              <a:rPr lang="en-US" dirty="0"/>
              <a:t>Modeling calendar scheduling preferences</a:t>
            </a:r>
          </a:p>
          <a:p>
            <a:pPr lvl="1">
              <a:defRPr/>
            </a:pPr>
            <a:endParaRPr lang="en-US" sz="135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19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Top-Down Induction of Decision Trees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Top-Down divide and conquer approach:</a:t>
            </a:r>
          </a:p>
          <a:p>
            <a:endParaRPr lang="en-US" dirty="0"/>
          </a:p>
          <a:p>
            <a:pPr lvl="1"/>
            <a:r>
              <a:rPr lang="en-US" dirty="0"/>
              <a:t>Select attribute</a:t>
            </a:r>
          </a:p>
          <a:p>
            <a:pPr lvl="1"/>
            <a:r>
              <a:rPr lang="en-US" dirty="0"/>
              <a:t>Split instances to the subsets</a:t>
            </a:r>
          </a:p>
          <a:p>
            <a:pPr lvl="1"/>
            <a:r>
              <a:rPr lang="en-US" dirty="0"/>
              <a:t>Repeat</a:t>
            </a:r>
          </a:p>
          <a:p>
            <a:pPr lvl="1"/>
            <a:r>
              <a:rPr lang="en-US" dirty="0"/>
              <a:t>Stop (if all instances have the same class)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88E7D5-D518-054E-B847-6A1A99D960DB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</p:spTree>
    <p:extLst>
      <p:ext uri="{BB962C8B-B14F-4D97-AF65-F5344CB8AC3E}">
        <p14:creationId xmlns:p14="http://schemas.microsoft.com/office/powerpoint/2010/main" val="2776632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Tree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different nodes:</a:t>
            </a:r>
          </a:p>
          <a:p>
            <a:pPr marL="342900" lvl="1" indent="0">
              <a:buNone/>
            </a:pPr>
            <a:r>
              <a:rPr lang="en-US" dirty="0"/>
              <a:t>1. Each leaf node has a class label, determined by majority vote of training examples reaching that leaf. </a:t>
            </a:r>
          </a:p>
          <a:p>
            <a:pPr marL="342900" lvl="1" indent="0">
              <a:buNone/>
            </a:pPr>
            <a:r>
              <a:rPr lang="en-US" dirty="0"/>
              <a:t>2. Each internal node is a question on features. It branches out according to the answers.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194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pic>
        <p:nvPicPr>
          <p:cNvPr id="5" name="Content Placeholder 4" descr="Decision Tree approach">
            <a:extLst>
              <a:ext uri="{FF2B5EF4-FFF2-40B4-BE49-F238E27FC236}">
                <a16:creationId xmlns:a16="http://schemas.microsoft.com/office/drawing/2014/main" id="{060FFF71-75D7-4C45-ACF3-B46F060D7F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268016"/>
            <a:ext cx="5115898" cy="326231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0578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Python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542646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  <p:pic>
        <p:nvPicPr>
          <p:cNvPr id="8" name="Content Placeholder 7" descr="Decision Tree example">
            <a:extLst>
              <a:ext uri="{FF2B5EF4-FFF2-40B4-BE49-F238E27FC236}">
                <a16:creationId xmlns:a16="http://schemas.microsoft.com/office/drawing/2014/main" id="{9D7C06C7-6210-6F42-A455-2C72144326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4240" y="1088659"/>
            <a:ext cx="5146719" cy="3262312"/>
          </a:xfrm>
        </p:spPr>
      </p:pic>
    </p:spTree>
    <p:extLst>
      <p:ext uri="{BB962C8B-B14F-4D97-AF65-F5344CB8AC3E}">
        <p14:creationId xmlns:p14="http://schemas.microsoft.com/office/powerpoint/2010/main" val="4209679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  <p:pic>
        <p:nvPicPr>
          <p:cNvPr id="7" name="Content Placeholder 6" descr="Dataset">
            <a:extLst>
              <a:ext uri="{FF2B5EF4-FFF2-40B4-BE49-F238E27FC236}">
                <a16:creationId xmlns:a16="http://schemas.microsoft.com/office/drawing/2014/main" id="{4F369BAC-4743-454A-901B-C4716A5FFD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185375"/>
            <a:ext cx="4520806" cy="3262312"/>
          </a:xfrm>
        </p:spPr>
      </p:pic>
    </p:spTree>
    <p:extLst>
      <p:ext uri="{BB962C8B-B14F-4D97-AF65-F5344CB8AC3E}">
        <p14:creationId xmlns:p14="http://schemas.microsoft.com/office/powerpoint/2010/main" val="2538854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8F22A49-6A8F-8943-BB9C-85BF2D8A2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54" y="1409525"/>
            <a:ext cx="7385538" cy="2210984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A7C405B-2D20-EC4A-9C53-708021A6A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548196" cy="3263504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Finding the best candidate: calculating information gain</a:t>
            </a:r>
          </a:p>
        </p:txBody>
      </p:sp>
    </p:spTree>
    <p:extLst>
      <p:ext uri="{BB962C8B-B14F-4D97-AF65-F5344CB8AC3E}">
        <p14:creationId xmlns:p14="http://schemas.microsoft.com/office/powerpoint/2010/main" val="3635711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gain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A statistical property called 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information gain</a:t>
            </a:r>
            <a:r>
              <a:rPr lang="en-US" dirty="0"/>
              <a:t>, measures how well a given attribute separates the training examples</a:t>
            </a:r>
          </a:p>
          <a:p>
            <a:pPr>
              <a:defRPr/>
            </a:pPr>
            <a:r>
              <a:rPr lang="en-US" dirty="0"/>
              <a:t>Information gain uses the notion of </a:t>
            </a:r>
            <a:r>
              <a:rPr lang="en-US" i="1" dirty="0">
                <a:solidFill>
                  <a:srgbClr val="007373"/>
                </a:solidFill>
              </a:rPr>
              <a:t>entropy</a:t>
            </a:r>
            <a:r>
              <a:rPr lang="en-US" dirty="0"/>
              <a:t>, commonly used in information theory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88E7D5-D518-054E-B847-6A1A99D960DB}"/>
              </a:ext>
            </a:extLst>
          </p:cNvPr>
          <p:cNvSpPr txBox="1"/>
          <p:nvPr/>
        </p:nvSpPr>
        <p:spPr>
          <a:xfrm>
            <a:off x="628650" y="4530328"/>
            <a:ext cx="2537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Machine Learning – Tom Mitchell</a:t>
            </a:r>
          </a:p>
        </p:txBody>
      </p:sp>
    </p:spTree>
    <p:extLst>
      <p:ext uri="{BB962C8B-B14F-4D97-AF65-F5344CB8AC3E}">
        <p14:creationId xmlns:p14="http://schemas.microsoft.com/office/powerpoint/2010/main" val="100424712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2186</TotalTime>
  <Words>456</Words>
  <Application>Microsoft Macintosh PowerPoint</Application>
  <PresentationFormat>On-screen Show (16:9)</PresentationFormat>
  <Paragraphs>73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</vt:lpstr>
      <vt:lpstr>Times New Roman</vt:lpstr>
      <vt:lpstr>PPT2_16to9</vt:lpstr>
      <vt:lpstr>CYBR 7240 Cyber Analytics &amp; Intelligence</vt:lpstr>
      <vt:lpstr>Decision Tree</vt:lpstr>
      <vt:lpstr>Top-Down Induction of Decision Trees</vt:lpstr>
      <vt:lpstr>Decision Tree</vt:lpstr>
      <vt:lpstr>Decision Tree</vt:lpstr>
      <vt:lpstr>Decision Tree - Example</vt:lpstr>
      <vt:lpstr>Decision Tree - Example</vt:lpstr>
      <vt:lpstr>Decision Tree - Example</vt:lpstr>
      <vt:lpstr>Information gain</vt:lpstr>
      <vt:lpstr>Entropy in binary classification</vt:lpstr>
      <vt:lpstr>Decision Tree - Example</vt:lpstr>
      <vt:lpstr>Decision Tree -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45</cp:revision>
  <dcterms:created xsi:type="dcterms:W3CDTF">2019-02-15T21:19:03Z</dcterms:created>
  <dcterms:modified xsi:type="dcterms:W3CDTF">2020-11-10T01:38:51Z</dcterms:modified>
</cp:coreProperties>
</file>