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8"/>
  </p:notesMasterIdLst>
  <p:sldIdLst>
    <p:sldId id="256" r:id="rId2"/>
    <p:sldId id="312" r:id="rId3"/>
    <p:sldId id="321" r:id="rId4"/>
    <p:sldId id="326" r:id="rId5"/>
    <p:sldId id="323" r:id="rId6"/>
    <p:sldId id="327" r:id="rId7"/>
    <p:sldId id="325" r:id="rId8"/>
    <p:sldId id="328" r:id="rId9"/>
    <p:sldId id="322" r:id="rId10"/>
    <p:sldId id="324" r:id="rId11"/>
    <p:sldId id="313" r:id="rId12"/>
    <p:sldId id="329" r:id="rId13"/>
    <p:sldId id="314" r:id="rId14"/>
    <p:sldId id="330" r:id="rId15"/>
    <p:sldId id="331" r:id="rId16"/>
    <p:sldId id="315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84"/>
    <p:restoredTop sz="94694"/>
  </p:normalViewPr>
  <p:slideViewPr>
    <p:cSldViewPr snapToGrid="0" snapToObjects="1">
      <p:cViewPr varScale="1">
        <p:scale>
          <a:sx n="161" d="100"/>
          <a:sy n="161" d="100"/>
        </p:scale>
        <p:origin x="95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341D8-9536-8141-92CB-5421D525FB19}" type="datetimeFigureOut">
              <a:rPr lang="en-US" smtClean="0"/>
              <a:t>9/30/23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775A5-3B14-8449-84DC-A2B97C7C2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6671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1004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892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9104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4363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5319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561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926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358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472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1098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8863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6248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6457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627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874138"/>
            <a:ext cx="2057400" cy="273844"/>
          </a:xfrm>
        </p:spPr>
        <p:txBody>
          <a:bodyPr/>
          <a:lstStyle/>
          <a:p>
            <a:fld id="{02989721-2E5E-A74E-BDA4-3350CBAAF42E}" type="datetimeFigureOut">
              <a:rPr lang="en-US" smtClean="0"/>
              <a:t>9/30/23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874138"/>
            <a:ext cx="30861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874138"/>
            <a:ext cx="2057400" cy="273844"/>
          </a:xfrm>
        </p:spPr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853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9/30/23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241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9/30/23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304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9/30/23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783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9/30/23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228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9/30/23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67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9/30/23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403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9/30/23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45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9/30/23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43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9/30/23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398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9/30/23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473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89721-2E5E-A74E-BDA4-3350CBAAF42E}" type="datetimeFigureOut">
              <a:rPr lang="en-US" smtClean="0"/>
              <a:t>9/30/23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45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link.springer.com/referenceworkentry/10.1007/978-3-319-17727-4_133-1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bNASybOzruM" TargetMode="External"/><Relationship Id="rId5" Type="http://schemas.openxmlformats.org/officeDocument/2006/relationships/hyperlink" Target="https://www.youtube.com/watch?v=qGRCWF4OK0U" TargetMode="External"/><Relationship Id="rId4" Type="http://schemas.openxmlformats.org/officeDocument/2006/relationships/hyperlink" Target="https://thesystemsthinker.com/wp-content/uploads/2016/03/Introduction-to-Systems-Thinking-IMS013Epk.pd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B57CF-B9B9-EF4E-9E54-ADDE6D43E2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IT6933: Machine Learning Technology in FinTech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35E92A-F551-B44B-B0E0-013059FA32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Introduction to Systems Thinking</a:t>
            </a:r>
            <a:endParaRPr lang="en-US" dirty="0"/>
          </a:p>
          <a:p>
            <a:r>
              <a:rPr lang="en-US" altLang="en-US" dirty="0">
                <a:solidFill>
                  <a:srgbClr val="898989"/>
                </a:solidFill>
                <a:ea typeface="ＭＳ Ｐゴシック" panose="020B0600070205080204" pitchFamily="34" charset="-128"/>
              </a:rPr>
              <a:t>(Adapted from various sources)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System Thinking Components -Feedback loops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A diagram of a business process&#10;&#10;Description automatically generated with medium confidence">
            <a:extLst>
              <a:ext uri="{FF2B5EF4-FFF2-40B4-BE49-F238E27FC236}">
                <a16:creationId xmlns:a16="http://schemas.microsoft.com/office/drawing/2014/main" id="{02DDB8BA-9E54-5867-D3E6-3BB193E48D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227" y="1268016"/>
            <a:ext cx="6295781" cy="29190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B19FE08-1A0F-4481-BA97-92347F425910}"/>
              </a:ext>
            </a:extLst>
          </p:cNvPr>
          <p:cNvSpPr txBox="1"/>
          <p:nvPr/>
        </p:nvSpPr>
        <p:spPr>
          <a:xfrm>
            <a:off x="316538" y="4364594"/>
            <a:ext cx="1845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Ref: </a:t>
            </a:r>
            <a:r>
              <a:rPr lang="en-US" dirty="0" err="1"/>
              <a:t>medium.com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4938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System Thinking Components - Purpose/Function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Every system serves a purpose or function. </a:t>
            </a:r>
          </a:p>
          <a:p>
            <a:r>
              <a:rPr lang="en-US" dirty="0"/>
              <a:t>Understanding the purpose of a system helps in defining its boundaries and identifying its components. </a:t>
            </a:r>
          </a:p>
          <a:p>
            <a:r>
              <a:rPr lang="en-US" dirty="0"/>
              <a:t>Defining the function clarifies what the system is designed to achieve and what outputs or outcomes are expected.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477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Systems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Various tools and techniques are used in Systems Thinking to model, analyze, and simulate systems. </a:t>
            </a:r>
          </a:p>
          <a:p>
            <a:r>
              <a:rPr lang="en-US" dirty="0"/>
              <a:t>These tools include causal loop diagrams, stock and flow diagrams, and system archetypes. </a:t>
            </a:r>
          </a:p>
          <a:p>
            <a:r>
              <a:rPr lang="en-US" dirty="0"/>
              <a:t>They help in visually representing the elements and relationships within a system.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5386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Systems Thinking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Comprehensive Understanding: Systems Thinking provides a deep and comprehensive understanding of complex phenomena, allowing for more effective problem-solving.</a:t>
            </a:r>
          </a:p>
          <a:p>
            <a:r>
              <a:rPr lang="en-US" dirty="0"/>
              <a:t>Informed Decision Making: By considering the interconnected factors, decisions can be made with a broader perspective, leading to more informed and sustainable outcomes.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822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Systems Thinking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Creative Problem Solving: It encourages creative thinking, enabling the generation of innovative solutions to intricate problems.</a:t>
            </a:r>
          </a:p>
          <a:p>
            <a:r>
              <a:rPr lang="en-US" dirty="0"/>
              <a:t>Prevention over Reaction: Systems Thinking emphasizes addressing root causes rather than symptoms, preventing problems from recurring.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8723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By analyzing these components and their interactions, Systems Thinking provides a framework for understanding the complexity of real-world systems and developing effective strategies for problem-solving and decision-making.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7462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rtl="0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</a:rPr>
              <a:t>Readings:</a:t>
            </a:r>
          </a:p>
          <a:p>
            <a:pPr marL="914400" rtl="0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b="0" i="0" u="sng" strike="noStrike" dirty="0">
                <a:solidFill>
                  <a:srgbClr val="1155CC"/>
                </a:solidFill>
                <a:effectLst/>
                <a:hlinkClick r:id="rId3"/>
              </a:rPr>
              <a:t>Introduction to Systems Thinking and Change </a:t>
            </a:r>
            <a:endParaRPr lang="en-US" sz="1800" b="0" i="0" u="none" strike="noStrike" dirty="0">
              <a:solidFill>
                <a:srgbClr val="000000"/>
              </a:solidFill>
              <a:effectLst/>
            </a:endParaRPr>
          </a:p>
          <a:p>
            <a:pPr marL="914400" rtl="0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b="0" i="0" u="sng" strike="noStrike" dirty="0">
                <a:solidFill>
                  <a:srgbClr val="1155CC"/>
                </a:solidFill>
                <a:effectLst/>
                <a:hlinkClick r:id="rId4"/>
              </a:rPr>
              <a:t>Intro to System Thinking</a:t>
            </a:r>
            <a:endParaRPr lang="en-US" sz="1800" b="0" i="0" u="none" strike="noStrike" dirty="0">
              <a:solidFill>
                <a:srgbClr val="000000"/>
              </a:solidFill>
              <a:effectLst/>
            </a:endParaRPr>
          </a:p>
          <a:p>
            <a:pPr marL="457200" rtl="0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</a:rPr>
              <a:t>Watch these short videos</a:t>
            </a:r>
          </a:p>
          <a:p>
            <a:pPr marL="914400" rtl="0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b="0" i="0" u="sng" strike="noStrike" dirty="0">
                <a:solidFill>
                  <a:srgbClr val="1155CC"/>
                </a:solidFill>
                <a:effectLst/>
                <a:hlinkClick r:id="rId5"/>
              </a:rPr>
              <a:t>What is system thinking</a:t>
            </a:r>
            <a:endParaRPr lang="en-US" sz="1800" b="0" i="0" u="none" strike="noStrike" dirty="0">
              <a:solidFill>
                <a:srgbClr val="000000"/>
              </a:solidFill>
              <a:effectLst/>
            </a:endParaRPr>
          </a:p>
          <a:p>
            <a:pPr marL="914400" rtl="0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b="0" i="0" u="sng" strike="noStrike" dirty="0">
                <a:solidFill>
                  <a:srgbClr val="1155CC"/>
                </a:solidFill>
                <a:effectLst/>
                <a:hlinkClick r:id="rId6"/>
              </a:rPr>
              <a:t>TEDsTalks: System Thinking</a:t>
            </a:r>
            <a:endParaRPr lang="en-US" sz="1800" b="0" i="0" u="none" strike="noStrike" dirty="0">
              <a:solidFill>
                <a:srgbClr val="000000"/>
              </a:solidFill>
              <a:effectLst/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82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Systems Thinking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Systems Thinking is an interdisciplinary approach that views a system as a dynamic and interconnected whole.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It considers the relationships and interactions between the components of a system, rather than viewing them in isolation.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 Systems Thinking is used to understand, analyze, and solve complex problems by looking at the bigger picture and considering the broader context in which these problems exist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23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Systems Thinking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Systems Thinking focuses on the relationships and connections between elements within a system.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It recognizes that these interconnections often define the system’s behavior. Changes in one element can create ripples of influence throughout the entire system.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405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Systems Thinking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Systems Thinking acknowledges that systems often exhibit properties, behaviors, or patterns that emerge from the interactions of their components.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These emergent properties are not always predictable from the behavior of individual components and are a fundamental aspect of complex systems.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596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Complexity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Systems are dynamic and ever-changing.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They are not static entities but evolve over time.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Systems Thinking recognizes the complexity of these dynamic systems and the need to study them over time to truly grasp their nature.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317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Applications of Systems Thinking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Business and Management: Analyzing organizational structures, supply chains, and strategic planning.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Public Health: Addressing complex health issues by considering social, economic, and environmental factors.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Social Sciences: Studying societal problems like poverty, inequality, and cultural dynamics.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Engineering: Designing robust and efficient systems by considering various interacting components.</a:t>
            </a:r>
            <a:br>
              <a:rPr lang="en-US" b="0" i="0" dirty="0">
                <a:solidFill>
                  <a:srgbClr val="374151"/>
                </a:solidFill>
                <a:effectLst/>
                <a:latin typeface="Söhne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152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Holistic Perspective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Systems Thinking emphasizes a holistic perspective, understanding that the whole system is more than the sum of its parts. </a:t>
            </a:r>
          </a:p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It considers the interdependencies and interactions between components, recognizing that changes in one part of the system can have far-reaching effects on the entire system.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863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Thinking Components - Elements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Elements are the individual parts or components within a system.</a:t>
            </a:r>
          </a:p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These can be tangible, such as people, machines, or natural resources, or intangible, such as information, ideas, or relationships.</a:t>
            </a:r>
          </a:p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Understanding the properties and behaviors of these elements is essential for analyzing the system.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8008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System Thinking Components -Feedback loops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Feedback loops are mechanisms where the output of a system influences its own operation. There are two types of feedback loops: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374151"/>
                </a:solidFill>
                <a:effectLst/>
                <a:latin typeface="Söhne"/>
              </a:rPr>
              <a:t>Positive Feedback Loops:</a:t>
            </a: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 Amplify or reinforce changes, leading to exponential growth or collapse.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374151"/>
                </a:solidFill>
                <a:effectLst/>
                <a:latin typeface="Söhne"/>
              </a:rPr>
              <a:t>Negative Feedback Loops:</a:t>
            </a:r>
            <a:r>
              <a:rPr lang="en-US" b="0" i="0" dirty="0">
                <a:solidFill>
                  <a:srgbClr val="374151"/>
                </a:solidFill>
                <a:effectLst/>
                <a:latin typeface="Söhne"/>
              </a:rPr>
              <a:t> Stabilize and regulate the system, maintaining a balance or homeostasis.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3658574"/>
      </p:ext>
    </p:extLst>
  </p:cSld>
  <p:clrMapOvr>
    <a:masterClrMapping/>
  </p:clrMapOvr>
</p:sld>
</file>

<file path=ppt/theme/theme1.xml><?xml version="1.0" encoding="utf-8"?>
<a:theme xmlns:a="http://schemas.openxmlformats.org/drawingml/2006/main" name="PPT2_16to9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PPT2_16to9</Template>
  <TotalTime>6467</TotalTime>
  <Words>729</Words>
  <Application>Microsoft Macintosh PowerPoint</Application>
  <PresentationFormat>On-screen Show (16:9)</PresentationFormat>
  <Paragraphs>76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Söhne</vt:lpstr>
      <vt:lpstr>PPT2_16to9</vt:lpstr>
      <vt:lpstr>IT6933: Machine Learning Technology in FinTech</vt:lpstr>
      <vt:lpstr>Overview Systems Thinking </vt:lpstr>
      <vt:lpstr>Overview Systems Thinking </vt:lpstr>
      <vt:lpstr>Overview Systems Thinking </vt:lpstr>
      <vt:lpstr>Dynamic Complexity</vt:lpstr>
      <vt:lpstr>Applications of Systems Thinking</vt:lpstr>
      <vt:lpstr>Holistic Perspective</vt:lpstr>
      <vt:lpstr>System Thinking Components - Elements</vt:lpstr>
      <vt:lpstr>System Thinking Components -Feedback loops </vt:lpstr>
      <vt:lpstr>System Thinking Components -Feedback loops </vt:lpstr>
      <vt:lpstr>System Thinking Components - Purpose/Function</vt:lpstr>
      <vt:lpstr>Systems Tools</vt:lpstr>
      <vt:lpstr>Benefits of Systems Thinking</vt:lpstr>
      <vt:lpstr>Benefits of Systems Thinking</vt:lpstr>
      <vt:lpstr>Summary</vt:lpstr>
      <vt:lpstr>Additional 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Seyedamin Pouriyeh</cp:lastModifiedBy>
  <cp:revision>36</cp:revision>
  <dcterms:created xsi:type="dcterms:W3CDTF">2019-02-15T21:19:03Z</dcterms:created>
  <dcterms:modified xsi:type="dcterms:W3CDTF">2023-09-30T14:10:19Z</dcterms:modified>
</cp:coreProperties>
</file>