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14"/>
  </p:notesMasterIdLst>
  <p:sldIdLst>
    <p:sldId id="256" r:id="rId2"/>
    <p:sldId id="265" r:id="rId3"/>
    <p:sldId id="446" r:id="rId4"/>
    <p:sldId id="445" r:id="rId5"/>
    <p:sldId id="448" r:id="rId6"/>
    <p:sldId id="449" r:id="rId7"/>
    <p:sldId id="444" r:id="rId8"/>
    <p:sldId id="450" r:id="rId9"/>
    <p:sldId id="453" r:id="rId10"/>
    <p:sldId id="454" r:id="rId11"/>
    <p:sldId id="451" r:id="rId12"/>
    <p:sldId id="452" r:id="rId13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93"/>
    <p:restoredTop sz="83810"/>
  </p:normalViewPr>
  <p:slideViewPr>
    <p:cSldViewPr snapToGrid="0" snapToObjects="1">
      <p:cViewPr varScale="1">
        <p:scale>
          <a:sx n="142" d="100"/>
          <a:sy n="142" d="100"/>
        </p:scale>
        <p:origin x="128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F341D8-9536-8141-92CB-5421D525FB19}" type="datetimeFigureOut">
              <a:rPr lang="en-US" smtClean="0"/>
              <a:t>3/17/21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775A5-3B14-8449-84DC-A2B97C7C29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36023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sz="1500" dirty="0"/>
              <a:t>In logistic regression we take two steps: </a:t>
            </a:r>
          </a:p>
          <a:p>
            <a:pPr lvl="1" eaLnBrk="1" hangingPunct="1"/>
            <a:r>
              <a:rPr lang="en-US" altLang="en-US" sz="1350" dirty="0"/>
              <a:t>the first step yields estimates of the probabilities of belonging to each class. </a:t>
            </a:r>
          </a:p>
          <a:p>
            <a:pPr eaLnBrk="1" hangingPunct="1"/>
            <a:r>
              <a:rPr lang="en-US" altLang="en-US" sz="1500" dirty="0"/>
              <a:t>In the binary case we get an estimate of P(Y = 1), </a:t>
            </a:r>
          </a:p>
          <a:p>
            <a:pPr lvl="1" eaLnBrk="1" hangingPunct="1"/>
            <a:r>
              <a:rPr lang="en-US" altLang="en-US" sz="1350" dirty="0"/>
              <a:t>the probability of belonging to class 1 (which also tells us the probability of belonging to class 0). </a:t>
            </a:r>
          </a:p>
          <a:p>
            <a:pPr eaLnBrk="1" hangingPunct="1"/>
            <a:r>
              <a:rPr lang="en-US" altLang="en-US" sz="1500" dirty="0"/>
              <a:t>In the next step we use </a:t>
            </a:r>
          </a:p>
          <a:p>
            <a:pPr lvl="1" eaLnBrk="1" hangingPunct="1"/>
            <a:r>
              <a:rPr lang="en-US" altLang="en-US" sz="1350" dirty="0"/>
              <a:t>a cutoff value on these probabilities in order to classify each case to one of the classes. </a:t>
            </a:r>
          </a:p>
          <a:p>
            <a:pPr lvl="1" eaLnBrk="1" hangingPunct="1"/>
            <a:r>
              <a:rPr lang="en-US" altLang="en-US" sz="1350" dirty="0"/>
              <a:t>In a binary case, a cutoff of 0.5 means that cases with an estimated probability of P(Y = 1) &gt; 0.5 are classified as belonging to class 1, </a:t>
            </a:r>
          </a:p>
          <a:p>
            <a:pPr lvl="1" eaLnBrk="1" hangingPunct="1"/>
            <a:r>
              <a:rPr lang="en-US" altLang="en-US" sz="1350" dirty="0"/>
              <a:t>whereas cases with P(Y = 1) &lt; 0.5 are classified as belonging to class 0. </a:t>
            </a:r>
          </a:p>
          <a:p>
            <a:pPr lvl="1" eaLnBrk="1" hangingPunct="1"/>
            <a:r>
              <a:rPr lang="en-US" altLang="en-US" sz="1350" dirty="0"/>
              <a:t>The cutoff need not be set at 0.5.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C775A5-3B14-8449-84DC-A2B97C7C292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532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C775A5-3B14-8449-84DC-A2B97C7C292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36566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C775A5-3B14-8449-84DC-A2B97C7C292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4569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 need to define a function that meets </a:t>
            </a:r>
          </a:p>
          <a:p>
            <a:r>
              <a:rPr lang="en-US" dirty="0"/>
              <a:t>1) output is less than or equal to 1</a:t>
            </a:r>
          </a:p>
          <a:p>
            <a:r>
              <a:rPr lang="en-US" dirty="0"/>
              <a:t>2) Output is greater than or equal to zero (exp (beta zero + beta one X x)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C775A5-3B14-8449-84DC-A2B97C7C292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8126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C775A5-3B14-8449-84DC-A2B97C7C292B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23087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C775A5-3B14-8449-84DC-A2B97C7C292B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49980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874138"/>
            <a:ext cx="2057400" cy="273844"/>
          </a:xfrm>
        </p:spPr>
        <p:txBody>
          <a:bodyPr/>
          <a:lstStyle/>
          <a:p>
            <a:fld id="{02989721-2E5E-A74E-BDA4-3350CBAAF42E}" type="datetimeFigureOut">
              <a:rPr lang="en-US" smtClean="0"/>
              <a:t>3/17/21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874138"/>
            <a:ext cx="3086100" cy="273844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874138"/>
            <a:ext cx="2057400" cy="273844"/>
          </a:xfrm>
        </p:spPr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88533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9721-2E5E-A74E-BDA4-3350CBAAF42E}" type="datetimeFigureOut">
              <a:rPr lang="en-US" smtClean="0"/>
              <a:t>3/17/21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62410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9721-2E5E-A74E-BDA4-3350CBAAF42E}" type="datetimeFigureOut">
              <a:rPr lang="en-US" smtClean="0"/>
              <a:t>3/17/21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53046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9721-2E5E-A74E-BDA4-3350CBAAF42E}" type="datetimeFigureOut">
              <a:rPr lang="en-US" smtClean="0"/>
              <a:t>3/17/21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17832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9721-2E5E-A74E-BDA4-3350CBAAF42E}" type="datetimeFigureOut">
              <a:rPr lang="en-US" smtClean="0"/>
              <a:t>3/17/21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92284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9721-2E5E-A74E-BDA4-3350CBAAF42E}" type="datetimeFigureOut">
              <a:rPr lang="en-US" smtClean="0"/>
              <a:t>3/17/21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8672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9721-2E5E-A74E-BDA4-3350CBAAF42E}" type="datetimeFigureOut">
              <a:rPr lang="en-US" smtClean="0"/>
              <a:t>3/17/21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4034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9721-2E5E-A74E-BDA4-3350CBAAF42E}" type="datetimeFigureOut">
              <a:rPr lang="en-US" smtClean="0"/>
              <a:t>3/17/21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4501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9721-2E5E-A74E-BDA4-3350CBAAF42E}" type="datetimeFigureOut">
              <a:rPr lang="en-US" smtClean="0"/>
              <a:t>3/17/21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0433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9721-2E5E-A74E-BDA4-3350CBAAF42E}" type="datetimeFigureOut">
              <a:rPr lang="en-US" smtClean="0"/>
              <a:t>3/17/21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43989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9721-2E5E-A74E-BDA4-3350CBAAF42E}" type="datetimeFigureOut">
              <a:rPr lang="en-US" smtClean="0"/>
              <a:t>3/17/21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94735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989721-2E5E-A74E-BDA4-3350CBAAF42E}" type="datetimeFigureOut">
              <a:rPr lang="en-US" smtClean="0"/>
              <a:t>3/17/21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458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8B57CF-B9B9-EF4E-9E54-ADDE6D43E23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CYBR 7240</a:t>
            </a:r>
            <a:br>
              <a:rPr lang="en-US" dirty="0"/>
            </a:br>
            <a:r>
              <a:rPr lang="en-US" dirty="0"/>
              <a:t>Cyber Analytics and Intelligence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A35E92A-F551-B44B-B0E0-013059FA328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endParaRPr lang="en-US" dirty="0"/>
          </a:p>
          <a:p>
            <a:r>
              <a:rPr lang="en-US" sz="1500"/>
              <a:t>Logistic Regression</a:t>
            </a:r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4220959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7ED31C-B309-314F-8D8C-9F01A59A16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8917" y="491132"/>
            <a:ext cx="6172200" cy="365522"/>
          </a:xfrm>
        </p:spPr>
        <p:txBody>
          <a:bodyPr rtlCol="0">
            <a:normAutofit fontScale="90000"/>
          </a:bodyPr>
          <a:lstStyle/>
          <a:p>
            <a:r>
              <a:rPr lang="en-US" dirty="0"/>
              <a:t>Logistic Function (Sigmoid Function)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03DC5A-9914-4F42-8B3A-34F1EA1F4F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8917" y="1281952"/>
            <a:ext cx="8175811" cy="3518647"/>
          </a:xfrm>
        </p:spPr>
        <p:txBody>
          <a:bodyPr rtlCol="0">
            <a:normAutofit/>
          </a:bodyPr>
          <a:lstStyle/>
          <a:p>
            <a:r>
              <a:rPr lang="en-US" dirty="0"/>
              <a:t>In the linear regression model, we have modelled the relationship between outcome and features with a linear equation: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For classification, we prefer probabilities between 0 and 1, so we wrap the right side of the equation into the logistic function. This forces the output to assume only values between 0 and 1.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FF9D52-1B7F-8D43-B0E6-931EA2899F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0E96F29-011A-1A47-ADD9-B02AF0873833}" type="slidenum">
              <a:rPr lang="en-US" altLang="en-US">
                <a:solidFill>
                  <a:srgbClr val="898989"/>
                </a:solidFill>
                <a:latin typeface="Calibri" panose="020F0502020204030204" pitchFamily="34" charset="0"/>
              </a:rPr>
              <a:pPr eaLnBrk="1" hangingPunct="1"/>
              <a:t>10</a:t>
            </a:fld>
            <a:endParaRPr lang="en-US" altLang="en-US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pic>
        <p:nvPicPr>
          <p:cNvPr id="7" name="Picture 6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957E0D55-0B30-6F44-A19E-3B5C606CA9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5750" y="2063173"/>
            <a:ext cx="3492500" cy="647700"/>
          </a:xfrm>
          <a:prstGeom prst="rect">
            <a:avLst/>
          </a:prstGeom>
        </p:spPr>
      </p:pic>
      <p:pic>
        <p:nvPicPr>
          <p:cNvPr id="10" name="Picture 9" descr="A picture containing text&#10;&#10;Description automatically generated">
            <a:extLst>
              <a:ext uri="{FF2B5EF4-FFF2-40B4-BE49-F238E27FC236}">
                <a16:creationId xmlns:a16="http://schemas.microsoft.com/office/drawing/2014/main" id="{D2D172B1-8CE6-F84B-8DB0-D02AEC95DA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8050" y="3636368"/>
            <a:ext cx="5549900" cy="10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6187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7ED31C-B309-314F-8D8C-9F01A59A16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8917" y="491132"/>
            <a:ext cx="6172200" cy="365522"/>
          </a:xfrm>
        </p:spPr>
        <p:txBody>
          <a:bodyPr rtlCol="0">
            <a:normAutofit fontScale="90000"/>
          </a:bodyPr>
          <a:lstStyle/>
          <a:p>
            <a:r>
              <a:rPr lang="en-US" dirty="0"/>
              <a:t>Type of Logistic Regression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03DC5A-9914-4F42-8B3A-34F1EA1F4F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8917" y="1281952"/>
            <a:ext cx="8175811" cy="3518647"/>
          </a:xfrm>
        </p:spPr>
        <p:txBody>
          <a:bodyPr rtlCol="0">
            <a:normAutofit/>
          </a:bodyPr>
          <a:lstStyle/>
          <a:p>
            <a:r>
              <a:rPr lang="en-US" b="1" dirty="0"/>
              <a:t>Binomial:</a:t>
            </a:r>
            <a:r>
              <a:rPr lang="en-US" dirty="0"/>
              <a:t> In binomial Logistic regression, there can be only two possible types of the dependent variables, such as 0 or 1, Pass or Fail, etc.</a:t>
            </a:r>
          </a:p>
          <a:p>
            <a:r>
              <a:rPr lang="en-US" b="1" dirty="0"/>
              <a:t>Multinomial:</a:t>
            </a:r>
            <a:r>
              <a:rPr lang="en-US" dirty="0"/>
              <a:t> In multinomial Logistic regression, there can be 3 or more possible unordered types of the dependent variable, such as "cat", "dogs", or "sheep"</a:t>
            </a:r>
          </a:p>
          <a:p>
            <a:r>
              <a:rPr lang="en-US" b="1" dirty="0"/>
              <a:t>Ordinal:</a:t>
            </a:r>
            <a:r>
              <a:rPr lang="en-US" dirty="0"/>
              <a:t> In ordinal Logistic regression, there can be 3 or more possible ordered types of dependent variables, such as "low", "Medium", or "High".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FF9D52-1B7F-8D43-B0E6-931EA2899F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0E96F29-011A-1A47-ADD9-B02AF0873833}" type="slidenum">
              <a:rPr lang="en-US" altLang="en-US">
                <a:solidFill>
                  <a:srgbClr val="898989"/>
                </a:solidFill>
                <a:latin typeface="Calibri" panose="020F0502020204030204" pitchFamily="34" charset="0"/>
              </a:rPr>
              <a:pPr eaLnBrk="1" hangingPunct="1"/>
              <a:t>11</a:t>
            </a:fld>
            <a:endParaRPr lang="en-US" altLang="en-US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01118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36BAD2-B788-2C45-8B29-78A3BA7A6B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Logistic Regression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D8A23A-F8D6-024C-B25E-ED5F215952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On the good side, the logistic regression model is not only a classification model, but also gives you probabilities. This is a big advantage over models that can only provide the final classification. Knowing that an instance has a 99% probability for a class compared to 51% makes a big difference.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82730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7ED31C-B309-314F-8D8C-9F01A59A16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8917" y="491132"/>
            <a:ext cx="6172200" cy="365522"/>
          </a:xfrm>
        </p:spPr>
        <p:txBody>
          <a:bodyPr rtlCol="0">
            <a:normAutofit fontScale="90000"/>
          </a:bodyPr>
          <a:lstStyle/>
          <a:p>
            <a:pPr>
              <a:defRPr/>
            </a:pPr>
            <a:r>
              <a:rPr lang="en-US" sz="3600" dirty="0"/>
              <a:t>Logistic Regression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03DC5A-9914-4F42-8B3A-34F1EA1F4F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8917" y="1281952"/>
            <a:ext cx="8175811" cy="3518647"/>
          </a:xfrm>
        </p:spPr>
        <p:txBody>
          <a:bodyPr rtlCol="0">
            <a:normAutofit lnSpcReduction="10000"/>
          </a:bodyPr>
          <a:lstStyle/>
          <a:p>
            <a:pPr>
              <a:defRPr/>
            </a:pPr>
            <a:r>
              <a:rPr lang="en-US" altLang="en-US" sz="2000" dirty="0"/>
              <a:t>Logistic regression extends the ideas of linear regression to the situation where the dependent variable, Y , is usually categorical. </a:t>
            </a:r>
          </a:p>
          <a:p>
            <a:pPr>
              <a:defRPr/>
            </a:pPr>
            <a:r>
              <a:rPr lang="en-US" dirty="0"/>
              <a:t> Linear Regression is used for solving Regression problems, whereas </a:t>
            </a:r>
            <a:r>
              <a:rPr lang="en-US" b="1" dirty="0"/>
              <a:t>Logistic regression is used for solving the classification problems</a:t>
            </a:r>
            <a:r>
              <a:rPr lang="en-US" dirty="0"/>
              <a:t>.</a:t>
            </a:r>
            <a:endParaRPr lang="en-US" altLang="en-US" sz="2000" dirty="0"/>
          </a:p>
          <a:p>
            <a:pPr>
              <a:defRPr/>
            </a:pPr>
            <a:r>
              <a:rPr lang="en-US" altLang="en-US" sz="2000" dirty="0"/>
              <a:t>Unlike ordinary linear  regression, logistic regression does not assume that the relationship between the independent variables and the dependent variable is a linear one.  </a:t>
            </a:r>
            <a:endParaRPr lang="en-US" sz="2000" dirty="0"/>
          </a:p>
          <a:p>
            <a:pPr>
              <a:defRPr/>
            </a:pPr>
            <a:r>
              <a:rPr lang="en-US" sz="1400" dirty="0"/>
              <a:t>Logistic regression is used in applications such as: </a:t>
            </a:r>
          </a:p>
          <a:p>
            <a:pPr lvl="1">
              <a:defRPr/>
            </a:pPr>
            <a:r>
              <a:rPr lang="en-US" sz="1400" dirty="0"/>
              <a:t>1. Classifying customers as returning or non-returning (classification)</a:t>
            </a:r>
          </a:p>
          <a:p>
            <a:pPr lvl="1">
              <a:defRPr/>
            </a:pPr>
            <a:r>
              <a:rPr lang="en-US" sz="1400" dirty="0"/>
              <a:t>2. Finding factors that differentiate between male and female top executives (profiling) </a:t>
            </a:r>
          </a:p>
          <a:p>
            <a:pPr lvl="1">
              <a:defRPr/>
            </a:pPr>
            <a:r>
              <a:rPr lang="en-US" sz="1400" dirty="0"/>
              <a:t>3. Predicting the approval or disapproval of a loan based on information such as credit scores (classification).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FF9D52-1B7F-8D43-B0E6-931EA2899F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0E96F29-011A-1A47-ADD9-B02AF0873833}" type="slidenum">
              <a:rPr lang="en-US" altLang="en-US">
                <a:solidFill>
                  <a:srgbClr val="898989"/>
                </a:solidFill>
                <a:latin typeface="Calibri" panose="020F0502020204030204" pitchFamily="34" charset="0"/>
              </a:rPr>
              <a:pPr eaLnBrk="1" hangingPunct="1"/>
              <a:t>2</a:t>
            </a:fld>
            <a:endParaRPr lang="en-US" altLang="en-US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9259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7ED31C-B309-314F-8D8C-9F01A59A16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8917" y="491132"/>
            <a:ext cx="6172200" cy="365522"/>
          </a:xfrm>
        </p:spPr>
        <p:txBody>
          <a:bodyPr rtlCol="0">
            <a:normAutofit fontScale="90000"/>
          </a:bodyPr>
          <a:lstStyle/>
          <a:p>
            <a:pPr>
              <a:defRPr/>
            </a:pPr>
            <a:r>
              <a:rPr lang="en-US" sz="3600" dirty="0"/>
              <a:t>Logistic Regression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FF9D52-1B7F-8D43-B0E6-931EA2899F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0E96F29-011A-1A47-ADD9-B02AF0873833}" type="slidenum">
              <a:rPr lang="en-US" altLang="en-US">
                <a:solidFill>
                  <a:srgbClr val="898989"/>
                </a:solidFill>
                <a:latin typeface="Calibri" panose="020F0502020204030204" pitchFamily="34" charset="0"/>
              </a:rPr>
              <a:pPr eaLnBrk="1" hangingPunct="1"/>
              <a:t>3</a:t>
            </a:fld>
            <a:endParaRPr lang="en-US" altLang="en-US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FA456CC-A19B-3244-A4FC-CFDB3B6E3B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72386" name="Picture 2" descr="Demystification &amp; Basics Of Logistic Regression for Data Scientists">
            <a:extLst>
              <a:ext uri="{FF2B5EF4-FFF2-40B4-BE49-F238E27FC236}">
                <a16:creationId xmlns:a16="http://schemas.microsoft.com/office/drawing/2014/main" id="{A5BED41B-289B-C74B-B99C-11EC953C72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" y="1613701"/>
            <a:ext cx="6172200" cy="2645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19631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7ED31C-B309-314F-8D8C-9F01A59A16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8917" y="491132"/>
            <a:ext cx="6172200" cy="365522"/>
          </a:xfrm>
        </p:spPr>
        <p:txBody>
          <a:bodyPr rtlCol="0">
            <a:normAutofit fontScale="90000"/>
          </a:bodyPr>
          <a:lstStyle/>
          <a:p>
            <a:pPr>
              <a:defRPr/>
            </a:pPr>
            <a:r>
              <a:rPr lang="en-US" sz="3600" dirty="0"/>
              <a:t>Logistic Regression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03DC5A-9914-4F42-8B3A-34F1EA1F4F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8917" y="1281952"/>
            <a:ext cx="8175811" cy="3518647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en-US" sz="2000" dirty="0"/>
              <a:t>Logistic Regression is commonly used to estimate the probability that an instance belongs to a particular class (e.g., what is the probability that this email is spam?). </a:t>
            </a:r>
          </a:p>
          <a:p>
            <a:pPr lvl="1">
              <a:defRPr/>
            </a:pPr>
            <a:r>
              <a:rPr lang="en-US" sz="1700" dirty="0"/>
              <a:t>If the estimated probability is greater than 0.5, then the model predicts that the instance belongs to that class (called the positive class, labeled “1”), </a:t>
            </a:r>
          </a:p>
          <a:p>
            <a:pPr lvl="1">
              <a:defRPr/>
            </a:pPr>
            <a:r>
              <a:rPr lang="en-US" sz="1700" dirty="0"/>
              <a:t>or else it predicts that it does not (i.e., it belongs to the negative class, labeled “0”). This makes it a binary classifier.</a:t>
            </a:r>
          </a:p>
          <a:p>
            <a:pPr>
              <a:defRPr/>
            </a:pPr>
            <a:endParaRPr lang="en-US" sz="2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FF9D52-1B7F-8D43-B0E6-931EA2899F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0E96F29-011A-1A47-ADD9-B02AF0873833}" type="slidenum">
              <a:rPr lang="en-US" altLang="en-US">
                <a:solidFill>
                  <a:srgbClr val="898989"/>
                </a:solidFill>
                <a:latin typeface="Calibri" panose="020F0502020204030204" pitchFamily="34" charset="0"/>
              </a:rPr>
              <a:pPr eaLnBrk="1" hangingPunct="1"/>
              <a:t>4</a:t>
            </a:fld>
            <a:endParaRPr lang="en-US" altLang="en-US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40385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7ED31C-B309-314F-8D8C-9F01A59A16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8917" y="491132"/>
            <a:ext cx="6172200" cy="365522"/>
          </a:xfrm>
        </p:spPr>
        <p:txBody>
          <a:bodyPr rtlCol="0">
            <a:normAutofit fontScale="90000"/>
          </a:bodyPr>
          <a:lstStyle/>
          <a:p>
            <a:pPr>
              <a:defRPr/>
            </a:pPr>
            <a:r>
              <a:rPr lang="en-US" sz="3600" dirty="0"/>
              <a:t>Logistic Regression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03DC5A-9914-4F42-8B3A-34F1EA1F4F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8917" y="1281952"/>
            <a:ext cx="8175811" cy="3518647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en-US" sz="2000" dirty="0"/>
              <a:t>In a binary case, a cutoff of 0.5 means that cases with an estimated probability of P(Y = 1) &gt; 0.5 are classified as belonging to class 1, </a:t>
            </a:r>
          </a:p>
          <a:p>
            <a:pPr>
              <a:defRPr/>
            </a:pPr>
            <a:r>
              <a:rPr lang="en-US" sz="2000" dirty="0"/>
              <a:t>whereas cases with P(Y = 1) &lt; 0.5 are classified as belonging to class 0. </a:t>
            </a:r>
          </a:p>
          <a:p>
            <a:pPr marL="0" indent="0">
              <a:buNone/>
              <a:defRPr/>
            </a:pPr>
            <a:endParaRPr lang="en-US" sz="2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FF9D52-1B7F-8D43-B0E6-931EA2899F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0E96F29-011A-1A47-ADD9-B02AF0873833}" type="slidenum">
              <a:rPr lang="en-US" altLang="en-US">
                <a:solidFill>
                  <a:srgbClr val="898989"/>
                </a:solidFill>
                <a:latin typeface="Calibri" panose="020F0502020204030204" pitchFamily="34" charset="0"/>
              </a:rPr>
              <a:pPr eaLnBrk="1" hangingPunct="1"/>
              <a:t>5</a:t>
            </a:fld>
            <a:endParaRPr lang="en-US" altLang="en-US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pic>
        <p:nvPicPr>
          <p:cNvPr id="5" name="Picture 2" descr="Logistic Regression in Machine Learning - Javatpoint">
            <a:extLst>
              <a:ext uri="{FF2B5EF4-FFF2-40B4-BE49-F238E27FC236}">
                <a16:creationId xmlns:a16="http://schemas.microsoft.com/office/drawing/2014/main" id="{8CC983AD-F861-0D48-81E1-2A43337B75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49" y="2290418"/>
            <a:ext cx="4128077" cy="2476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35157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7ED31C-B309-314F-8D8C-9F01A59A16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8917" y="491132"/>
            <a:ext cx="6172200" cy="365522"/>
          </a:xfrm>
        </p:spPr>
        <p:txBody>
          <a:bodyPr rtlCol="0">
            <a:normAutofit fontScale="90000"/>
          </a:bodyPr>
          <a:lstStyle/>
          <a:p>
            <a:pPr>
              <a:defRPr/>
            </a:pPr>
            <a:r>
              <a:rPr lang="en-US" sz="3600" dirty="0"/>
              <a:t>Logistic Regression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03DC5A-9914-4F42-8B3A-34F1EA1F4F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8917" y="1281952"/>
            <a:ext cx="8175811" cy="3518647"/>
          </a:xfrm>
        </p:spPr>
        <p:txBody>
          <a:bodyPr rtlCol="0">
            <a:normAutofit/>
          </a:bodyPr>
          <a:lstStyle/>
          <a:p>
            <a:r>
              <a:rPr lang="en-US" sz="2000" dirty="0"/>
              <a:t>In Logistic regression, instead of fitting a regression line, we fit an "S" shaped logistic function, which predicts two maximum values (0 or 1).</a:t>
            </a:r>
          </a:p>
          <a:p>
            <a:r>
              <a:rPr lang="en-US" sz="2000" dirty="0"/>
              <a:t>The curve from the logistic function indicates the likelihood of something such as whether a mouse is obese or not based on its weight, etc.</a:t>
            </a:r>
          </a:p>
          <a:p>
            <a:r>
              <a:rPr lang="en-US" sz="2000" dirty="0"/>
              <a:t>Logistic Regression is a significant machine learning algorithm because it has the ability to provide probabilities and classify new data using continuous and discrete datasets.</a:t>
            </a:r>
          </a:p>
          <a:p>
            <a:r>
              <a:rPr lang="en-US" sz="2000" dirty="0"/>
              <a:t>Logistic Regression can be used to classify the observations using different types of data and can easily determine the most effective variables used for the classification. </a:t>
            </a:r>
            <a:br>
              <a:rPr lang="en-US" sz="2000" dirty="0"/>
            </a:br>
            <a:endParaRPr lang="en-US" sz="2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FF9D52-1B7F-8D43-B0E6-931EA2899F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0E96F29-011A-1A47-ADD9-B02AF0873833}" type="slidenum">
              <a:rPr lang="en-US" altLang="en-US">
                <a:solidFill>
                  <a:srgbClr val="898989"/>
                </a:solidFill>
                <a:latin typeface="Calibri" panose="020F0502020204030204" pitchFamily="34" charset="0"/>
              </a:rPr>
              <a:pPr eaLnBrk="1" hangingPunct="1"/>
              <a:t>6</a:t>
            </a:fld>
            <a:endParaRPr lang="en-US" altLang="en-US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20441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7ED31C-B309-314F-8D8C-9F01A59A16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8917" y="491132"/>
            <a:ext cx="6172200" cy="365522"/>
          </a:xfrm>
        </p:spPr>
        <p:txBody>
          <a:bodyPr rtlCol="0">
            <a:normAutofit fontScale="90000"/>
          </a:bodyPr>
          <a:lstStyle/>
          <a:p>
            <a:pPr>
              <a:defRPr/>
            </a:pPr>
            <a:r>
              <a:rPr lang="en-US" sz="3600" dirty="0"/>
              <a:t>Logistic Regression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03DC5A-9914-4F42-8B3A-34F1EA1F4F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8917" y="1344706"/>
            <a:ext cx="8175811" cy="3455894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en-US" sz="2000" dirty="0"/>
              <a:t>We deal only with a binary dependent variable, having two possible classes. </a:t>
            </a:r>
          </a:p>
          <a:p>
            <a:pPr lvl="1">
              <a:defRPr/>
            </a:pPr>
            <a:r>
              <a:rPr lang="en-US" sz="1700" dirty="0"/>
              <a:t>Examples of binary response outcomes are </a:t>
            </a:r>
          </a:p>
          <a:p>
            <a:pPr lvl="2">
              <a:defRPr/>
            </a:pPr>
            <a:r>
              <a:rPr lang="en-US" sz="1700" dirty="0"/>
              <a:t>success/failure, </a:t>
            </a:r>
          </a:p>
          <a:p>
            <a:pPr lvl="2">
              <a:defRPr/>
            </a:pPr>
            <a:r>
              <a:rPr lang="en-US" sz="1700" dirty="0"/>
              <a:t>yes/no, </a:t>
            </a:r>
          </a:p>
          <a:p>
            <a:pPr lvl="2">
              <a:defRPr/>
            </a:pPr>
            <a:r>
              <a:rPr lang="en-US" sz="1700" dirty="0"/>
              <a:t>buy/don't buy, </a:t>
            </a:r>
          </a:p>
          <a:p>
            <a:pPr lvl="2">
              <a:defRPr/>
            </a:pPr>
            <a:r>
              <a:rPr lang="en-US" sz="1700" dirty="0"/>
              <a:t>default/don't default, and </a:t>
            </a:r>
          </a:p>
          <a:p>
            <a:pPr lvl="2">
              <a:defRPr/>
            </a:pPr>
            <a:r>
              <a:rPr lang="en-US" sz="1700" dirty="0"/>
              <a:t>survive/die. </a:t>
            </a:r>
          </a:p>
          <a:p>
            <a:pPr>
              <a:defRPr/>
            </a:pPr>
            <a:r>
              <a:rPr lang="en-US" sz="2000" dirty="0"/>
              <a:t>The results can be extended to the case where Y assumes more than two possible outcomes. </a:t>
            </a:r>
          </a:p>
          <a:p>
            <a:pPr>
              <a:defRPr/>
            </a:pPr>
            <a:r>
              <a:rPr lang="en-US" sz="2000" dirty="0"/>
              <a:t>We code the values of a binary response Y as 0 and 1.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FF9D52-1B7F-8D43-B0E6-931EA2899F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0E96F29-011A-1A47-ADD9-B02AF0873833}" type="slidenum">
              <a:rPr lang="en-US" altLang="en-US">
                <a:solidFill>
                  <a:srgbClr val="898989"/>
                </a:solidFill>
                <a:latin typeface="Calibri" panose="020F0502020204030204" pitchFamily="34" charset="0"/>
              </a:rPr>
              <a:pPr eaLnBrk="1" hangingPunct="1"/>
              <a:t>7</a:t>
            </a:fld>
            <a:endParaRPr lang="en-US" altLang="en-US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40872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7ED31C-B309-314F-8D8C-9F01A59A16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8917" y="491132"/>
            <a:ext cx="6172200" cy="365522"/>
          </a:xfrm>
        </p:spPr>
        <p:txBody>
          <a:bodyPr rtlCol="0">
            <a:normAutofit fontScale="90000"/>
          </a:bodyPr>
          <a:lstStyle/>
          <a:p>
            <a:r>
              <a:rPr lang="en-US" dirty="0"/>
              <a:t>Logistic Function (Sigmoid Function)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03DC5A-9914-4F42-8B3A-34F1EA1F4F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8917" y="1281952"/>
            <a:ext cx="8175811" cy="3518647"/>
          </a:xfrm>
        </p:spPr>
        <p:txBody>
          <a:bodyPr rtlCol="0">
            <a:normAutofit/>
          </a:bodyPr>
          <a:lstStyle/>
          <a:p>
            <a:r>
              <a:rPr lang="en-US" dirty="0"/>
              <a:t>The sigmoid function is a mathematical function used to map the predicted values to probabilities.</a:t>
            </a:r>
          </a:p>
          <a:p>
            <a:r>
              <a:rPr lang="en-US" dirty="0"/>
              <a:t>It maps any real value into another value within a range of 0 and 1.</a:t>
            </a:r>
          </a:p>
          <a:p>
            <a:r>
              <a:rPr lang="en-US" dirty="0"/>
              <a:t>The value of the logistic regression must be between 0 and 1, which cannot go beyond this limit, so it forms a curve like the "S" form. The S-form curve is called the Sigmoid function or the logistic function.</a:t>
            </a:r>
          </a:p>
          <a:p>
            <a:r>
              <a:rPr lang="en-US" dirty="0"/>
              <a:t>In logistic regression, we use the concept of the threshold value, which defines the probability of either 0 or 1. Such as values above the threshold value tends to 1, and a value below the threshold values tends to 0.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FF9D52-1B7F-8D43-B0E6-931EA2899F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0E96F29-011A-1A47-ADD9-B02AF0873833}" type="slidenum">
              <a:rPr lang="en-US" altLang="en-US">
                <a:solidFill>
                  <a:srgbClr val="898989"/>
                </a:solidFill>
                <a:latin typeface="Calibri" panose="020F0502020204030204" pitchFamily="34" charset="0"/>
              </a:rPr>
              <a:pPr eaLnBrk="1" hangingPunct="1"/>
              <a:t>8</a:t>
            </a:fld>
            <a:endParaRPr lang="en-US" altLang="en-US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44227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7ED31C-B309-314F-8D8C-9F01A59A16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8917" y="491132"/>
            <a:ext cx="6172200" cy="365522"/>
          </a:xfrm>
        </p:spPr>
        <p:txBody>
          <a:bodyPr rtlCol="0">
            <a:normAutofit fontScale="90000"/>
          </a:bodyPr>
          <a:lstStyle/>
          <a:p>
            <a:r>
              <a:rPr lang="en-US" dirty="0"/>
              <a:t>Logistic Function (Sigmoid Function)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03DC5A-9914-4F42-8B3A-34F1EA1F4F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8917" y="1281952"/>
            <a:ext cx="8175811" cy="3518647"/>
          </a:xfrm>
        </p:spPr>
        <p:txBody>
          <a:bodyPr rtlCol="0">
            <a:normAutofit/>
          </a:bodyPr>
          <a:lstStyle/>
          <a:p>
            <a:r>
              <a:rPr lang="en-US" dirty="0"/>
              <a:t>Instead of fitting a straight line or hyperplane, the logistic regression model uses the logistic function to squeeze the output of a linear equation between 0 and 1. 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FF9D52-1B7F-8D43-B0E6-931EA2899F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0E96F29-011A-1A47-ADD9-B02AF0873833}" type="slidenum">
              <a:rPr lang="en-US" altLang="en-US">
                <a:solidFill>
                  <a:srgbClr val="898989"/>
                </a:solidFill>
                <a:latin typeface="Calibri" panose="020F0502020204030204" pitchFamily="34" charset="0"/>
              </a:rPr>
              <a:pPr eaLnBrk="1" hangingPunct="1"/>
              <a:t>9</a:t>
            </a:fld>
            <a:endParaRPr lang="en-US" altLang="en-US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7E14224B-DBBC-364A-9BEE-3D2941EDF0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6822" y="2829214"/>
            <a:ext cx="2971800" cy="889000"/>
          </a:xfrm>
          <a:prstGeom prst="rect">
            <a:avLst/>
          </a:prstGeom>
        </p:spPr>
      </p:pic>
      <p:pic>
        <p:nvPicPr>
          <p:cNvPr id="8" name="Picture 7" descr="Chart, line chart&#10;&#10;Description automatically generated">
            <a:extLst>
              <a:ext uri="{FF2B5EF4-FFF2-40B4-BE49-F238E27FC236}">
                <a16:creationId xmlns:a16="http://schemas.microsoft.com/office/drawing/2014/main" id="{0C2076BB-7FFF-7643-91A2-CBDF48CAEE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0744" y="2376947"/>
            <a:ext cx="3273590" cy="2326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658028"/>
      </p:ext>
    </p:extLst>
  </p:cSld>
  <p:clrMapOvr>
    <a:masterClrMapping/>
  </p:clrMapOvr>
</p:sld>
</file>

<file path=ppt/theme/theme1.xml><?xml version="1.0" encoding="utf-8"?>
<a:theme xmlns:a="http://schemas.openxmlformats.org/drawingml/2006/main" name="PPT2_16to9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PPT2_16to9</Template>
  <TotalTime>21799</TotalTime>
  <Words>1061</Words>
  <Application>Microsoft Macintosh PowerPoint</Application>
  <PresentationFormat>On-screen Show (16:9)</PresentationFormat>
  <Paragraphs>81</Paragraphs>
  <Slides>12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PPT2_16to9</vt:lpstr>
      <vt:lpstr>CYBR 7240 Cyber Analytics and Intelligence </vt:lpstr>
      <vt:lpstr>Logistic Regression</vt:lpstr>
      <vt:lpstr>Logistic Regression</vt:lpstr>
      <vt:lpstr>Logistic Regression</vt:lpstr>
      <vt:lpstr>Logistic Regression</vt:lpstr>
      <vt:lpstr>Logistic Regression</vt:lpstr>
      <vt:lpstr>Logistic Regression</vt:lpstr>
      <vt:lpstr>Logistic Function (Sigmoid Function)</vt:lpstr>
      <vt:lpstr>Logistic Function (Sigmoid Function)</vt:lpstr>
      <vt:lpstr>Logistic Function (Sigmoid Function)</vt:lpstr>
      <vt:lpstr>Type of Logistic Regression</vt:lpstr>
      <vt:lpstr>Logistic Regression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Lucy Kimundi</dc:creator>
  <cp:lastModifiedBy>Seyedamin Pouriyeh</cp:lastModifiedBy>
  <cp:revision>98</cp:revision>
  <dcterms:created xsi:type="dcterms:W3CDTF">2019-02-15T21:19:03Z</dcterms:created>
  <dcterms:modified xsi:type="dcterms:W3CDTF">2021-03-18T21:59:30Z</dcterms:modified>
</cp:coreProperties>
</file>