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9"/>
  </p:notesMasterIdLst>
  <p:sldIdLst>
    <p:sldId id="256" r:id="rId2"/>
    <p:sldId id="312" r:id="rId3"/>
    <p:sldId id="340" r:id="rId4"/>
    <p:sldId id="331" r:id="rId5"/>
    <p:sldId id="341" r:id="rId6"/>
    <p:sldId id="333" r:id="rId7"/>
    <p:sldId id="342" r:id="rId8"/>
    <p:sldId id="334" r:id="rId9"/>
    <p:sldId id="343" r:id="rId10"/>
    <p:sldId id="335" r:id="rId11"/>
    <p:sldId id="336" r:id="rId12"/>
    <p:sldId id="344" r:id="rId13"/>
    <p:sldId id="337" r:id="rId14"/>
    <p:sldId id="345" r:id="rId15"/>
    <p:sldId id="338" r:id="rId16"/>
    <p:sldId id="339" r:id="rId17"/>
    <p:sldId id="315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92"/>
    <p:restoredTop sz="94694"/>
  </p:normalViewPr>
  <p:slideViewPr>
    <p:cSldViewPr snapToGrid="0" snapToObjects="1">
      <p:cViewPr varScale="1">
        <p:scale>
          <a:sx n="161" d="100"/>
          <a:sy n="161" d="100"/>
        </p:scale>
        <p:origin x="95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341D8-9536-8141-92CB-5421D525FB19}" type="datetimeFigureOut">
              <a:rPr lang="en-US" smtClean="0"/>
              <a:t>9/29/23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775A5-3B14-8449-84DC-A2B97C7C2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667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6289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725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6089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8642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736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404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561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889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540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336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94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66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219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957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867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874138"/>
            <a:ext cx="2057400" cy="273844"/>
          </a:xfrm>
        </p:spPr>
        <p:txBody>
          <a:bodyPr/>
          <a:lstStyle/>
          <a:p>
            <a:fld id="{02989721-2E5E-A74E-BDA4-3350CBAAF42E}" type="datetimeFigureOut">
              <a:rPr lang="en-US" smtClean="0"/>
              <a:t>9/29/23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874138"/>
            <a:ext cx="30861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874138"/>
            <a:ext cx="2057400" cy="273844"/>
          </a:xfrm>
        </p:spPr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53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241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04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783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22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67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0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5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43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398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73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9721-2E5E-A74E-BDA4-3350CBAAF42E}" type="datetimeFigureOut">
              <a:rPr lang="en-US" smtClean="0"/>
              <a:t>9/29/23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4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ubzJw0uiE4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MFw8Ax0p7d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B57CF-B9B9-EF4E-9E54-ADDE6D43E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IT6933: Machine Learning Technology in FinTech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5E92A-F551-B44B-B0E0-013059FA32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Introduction to Blockchain</a:t>
            </a:r>
            <a:endParaRPr lang="en-US" dirty="0"/>
          </a:p>
          <a:p>
            <a:r>
              <a:rPr lang="en-US" altLang="en-US" dirty="0">
                <a:solidFill>
                  <a:srgbClr val="898989"/>
                </a:solidFill>
                <a:ea typeface="ＭＳ Ｐゴシック" panose="020B0600070205080204" pitchFamily="34" charset="-128"/>
              </a:rPr>
              <a:t>(Adapted from various sources)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Core Concepts of Blockchain: </a:t>
            </a:r>
            <a:r>
              <a:rPr lang="en-US" i="0" dirty="0">
                <a:effectLst/>
              </a:rPr>
              <a:t>Cryptography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Cryptography is used to secure the transactions and control the creation of new units. </a:t>
            </a:r>
          </a:p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Public and private keys are used for secure digital identity and to sign transactions, ensuring the confidentiality and integrity of data.</a:t>
            </a:r>
          </a:p>
        </p:txBody>
      </p:sp>
    </p:spTree>
    <p:extLst>
      <p:ext uri="{BB962C8B-B14F-4D97-AF65-F5344CB8AC3E}">
        <p14:creationId xmlns:p14="http://schemas.microsoft.com/office/powerpoint/2010/main" val="3681043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Core Concepts of Blockchain: </a:t>
            </a:r>
            <a:r>
              <a:rPr lang="en-US" i="0" dirty="0">
                <a:effectLst/>
              </a:rPr>
              <a:t>Blocks and Transactions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Transactions are the building blocks of a blockchain. </a:t>
            </a:r>
          </a:p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Multiple transactions are grouped together into a block. Each block contains a cryptographic hash of the previous block, creating a chain of blocks, hence the name "blockchain." </a:t>
            </a:r>
          </a:p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This chaining ensures the immutability of the ledger; once a block is added, it is extremely difficult to alter the information within it.</a:t>
            </a:r>
          </a:p>
        </p:txBody>
      </p:sp>
    </p:spTree>
    <p:extLst>
      <p:ext uri="{BB962C8B-B14F-4D97-AF65-F5344CB8AC3E}">
        <p14:creationId xmlns:p14="http://schemas.microsoft.com/office/powerpoint/2010/main" val="1903059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Core Concepts of Blockchain: </a:t>
            </a:r>
            <a:r>
              <a:rPr lang="en-US" i="0" dirty="0">
                <a:effectLst/>
              </a:rPr>
              <a:t>Blocks and Transactions</a:t>
            </a:r>
            <a:endParaRPr lang="en-US" dirty="0"/>
          </a:p>
        </p:txBody>
      </p:sp>
      <p:pic>
        <p:nvPicPr>
          <p:cNvPr id="5" name="Content Placeholder 4" descr="A diagram of blockchain technology&#10;&#10;Description automatically generated">
            <a:extLst>
              <a:ext uri="{FF2B5EF4-FFF2-40B4-BE49-F238E27FC236}">
                <a16:creationId xmlns:a16="http://schemas.microsoft.com/office/drawing/2014/main" id="{EA5A3E2B-B0EA-23B4-E8DF-C3C747DD43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21492" y="1347529"/>
            <a:ext cx="6283790" cy="273248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A8E695-0EAC-18C8-1CF4-16B932C38A97}"/>
              </a:ext>
            </a:extLst>
          </p:cNvPr>
          <p:cNvSpPr txBox="1"/>
          <p:nvPr/>
        </p:nvSpPr>
        <p:spPr>
          <a:xfrm>
            <a:off x="313694" y="4457145"/>
            <a:ext cx="2636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Ref:developer.bitcoin.org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851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Core Concepts of Blockchain: </a:t>
            </a:r>
            <a:r>
              <a:rPr lang="en-US" i="0" dirty="0">
                <a:effectLst/>
              </a:rPr>
              <a:t>Smart Contracts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Smart contracts are self-executing contracts with the terms and conditions of the agreement directly written into code. </a:t>
            </a:r>
          </a:p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These contracts automatically execute and enforce the terms when predefined conditions are met, removing the need for intermediaries and increasing the efficiency of transactions.</a:t>
            </a:r>
          </a:p>
        </p:txBody>
      </p:sp>
    </p:spTree>
    <p:extLst>
      <p:ext uri="{BB962C8B-B14F-4D97-AF65-F5344CB8AC3E}">
        <p14:creationId xmlns:p14="http://schemas.microsoft.com/office/powerpoint/2010/main" val="1036196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Core Concepts of Blockchain: </a:t>
            </a:r>
            <a:r>
              <a:rPr lang="en-US" i="0" dirty="0">
                <a:effectLst/>
              </a:rPr>
              <a:t>Smart Contracts</a:t>
            </a:r>
            <a:endParaRPr lang="en-US" dirty="0"/>
          </a:p>
        </p:txBody>
      </p:sp>
      <p:pic>
        <p:nvPicPr>
          <p:cNvPr id="9" name="Content Placeholder 8" descr="A diagram of a blockchain&#10;&#10;Description automatically generated">
            <a:extLst>
              <a:ext uri="{FF2B5EF4-FFF2-40B4-BE49-F238E27FC236}">
                <a16:creationId xmlns:a16="http://schemas.microsoft.com/office/drawing/2014/main" id="{ABE5C03A-8240-B62E-A1AC-77E86764F5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21365" y="1176582"/>
            <a:ext cx="2531794" cy="3262312"/>
          </a:xfrm>
        </p:spPr>
      </p:pic>
    </p:spTree>
    <p:extLst>
      <p:ext uri="{BB962C8B-B14F-4D97-AF65-F5344CB8AC3E}">
        <p14:creationId xmlns:p14="http://schemas.microsoft.com/office/powerpoint/2010/main" val="239670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Core Concepts of Blockchain: </a:t>
            </a:r>
            <a:r>
              <a:rPr lang="en-US" b="0" i="0" dirty="0">
                <a:effectLst/>
              </a:rPr>
              <a:t>Immutability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Once a block is added to the blockchain, it is considered immutable, meaning the data cannot be changed without altering all subsequent blocks. </a:t>
            </a:r>
          </a:p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This immutability is achieved through cryptographic hashing and consensus mechanisms, ensuring the integrity and trustworthiness of the blockchain.</a:t>
            </a:r>
          </a:p>
        </p:txBody>
      </p:sp>
    </p:spTree>
    <p:extLst>
      <p:ext uri="{BB962C8B-B14F-4D97-AF65-F5344CB8AC3E}">
        <p14:creationId xmlns:p14="http://schemas.microsoft.com/office/powerpoint/2010/main" val="5591064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Core Concepts of Blockchain: </a:t>
            </a:r>
            <a:r>
              <a:rPr lang="en-US" i="0" dirty="0">
                <a:effectLst/>
              </a:rPr>
              <a:t>Transparency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All transactions on the blockchain are transparent and publicly accessible. </a:t>
            </a:r>
          </a:p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Anyone can view the contents of the blockchain, enhancing accountability and trust among participants.</a:t>
            </a:r>
          </a:p>
          <a:p>
            <a:pPr marL="0" indent="0">
              <a:buNone/>
            </a:pPr>
            <a:br>
              <a:rPr lang="en-US" dirty="0"/>
            </a:br>
            <a:endParaRPr lang="en-US" b="0" i="0" dirty="0">
              <a:solidFill>
                <a:srgbClr val="374151"/>
              </a:solidFill>
              <a:effectLst/>
              <a:latin typeface="Söhne"/>
            </a:endParaRPr>
          </a:p>
        </p:txBody>
      </p:sp>
    </p:spTree>
    <p:extLst>
      <p:ext uri="{BB962C8B-B14F-4D97-AF65-F5344CB8AC3E}">
        <p14:creationId xmlns:p14="http://schemas.microsoft.com/office/powerpoint/2010/main" val="35468886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rtl="0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</a:rPr>
              <a:t>Readings:</a:t>
            </a:r>
          </a:p>
          <a:p>
            <a:pPr marL="914400" rtl="0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b="0" i="0" strike="noStrike" dirty="0">
                <a:effectLst/>
              </a:rPr>
              <a:t>Blockchain For Beginners</a:t>
            </a:r>
          </a:p>
          <a:p>
            <a:pPr marL="457200" rtl="0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</a:rPr>
              <a:t>Watch these short videos</a:t>
            </a:r>
          </a:p>
          <a:p>
            <a:pPr marL="971550" lvl="1" indent="-342900" fontAlgn="base">
              <a:lnSpc>
                <a:spcPct val="150000"/>
              </a:lnSpc>
              <a:spcBef>
                <a:spcPts val="0"/>
              </a:spcBef>
            </a:pPr>
            <a:r>
              <a:rPr lang="en-US" sz="2000" dirty="0">
                <a:hlinkClick r:id="rId3"/>
              </a:rPr>
              <a:t>Intro to Blockchain</a:t>
            </a:r>
            <a:endParaRPr lang="en-US" sz="2000" dirty="0"/>
          </a:p>
          <a:p>
            <a:pPr marL="971550" lvl="1" indent="-342900" fontAlgn="base">
              <a:lnSpc>
                <a:spcPct val="150000"/>
              </a:lnSpc>
              <a:spcBef>
                <a:spcPts val="0"/>
              </a:spcBef>
            </a:pPr>
            <a:r>
              <a:rPr lang="en-US" sz="2000" dirty="0">
                <a:hlinkClick r:id="rId4"/>
              </a:rPr>
              <a:t>Blockchain And Cryptocurrency</a:t>
            </a:r>
            <a:endParaRPr lang="en-US" sz="2000" dirty="0"/>
          </a:p>
          <a:p>
            <a:pPr marL="971550" lvl="1" indent="-342900" fontAlgn="base">
              <a:lnSpc>
                <a:spcPct val="150000"/>
              </a:lnSpc>
              <a:spcBef>
                <a:spcPts val="0"/>
              </a:spcBef>
            </a:pPr>
            <a:endParaRPr lang="en-US" sz="2000" dirty="0"/>
          </a:p>
          <a:p>
            <a:pPr marL="628650" lvl="1" indent="0" fontAlgn="base">
              <a:lnSpc>
                <a:spcPct val="150000"/>
              </a:lnSpc>
              <a:spcBef>
                <a:spcPts val="0"/>
              </a:spcBef>
              <a:buNone/>
            </a:pPr>
            <a:endParaRPr lang="en-US" sz="1500" b="0" i="0" u="none" strike="noStrike" dirty="0">
              <a:solidFill>
                <a:srgbClr val="000000"/>
              </a:solidFill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82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Blockchain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Blockchain technology is a decentralized and distributed ledger system that allows multiple parties to record transactions in a secure and transparent manner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23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Blockchain</a:t>
            </a:r>
          </a:p>
        </p:txBody>
      </p:sp>
      <p:pic>
        <p:nvPicPr>
          <p:cNvPr id="5" name="Content Placeholder 4" descr="A block chain with a cube and text&#10;&#10;Description automatically generated">
            <a:extLst>
              <a:ext uri="{FF2B5EF4-FFF2-40B4-BE49-F238E27FC236}">
                <a16:creationId xmlns:a16="http://schemas.microsoft.com/office/drawing/2014/main" id="{7BB072D8-8719-22EF-7E4F-29E552D157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07261" y="1268016"/>
            <a:ext cx="6018146" cy="262408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AC5F9A-D697-6F61-F2CB-14E28D2E47EF}"/>
              </a:ext>
            </a:extLst>
          </p:cNvPr>
          <p:cNvSpPr txBox="1"/>
          <p:nvPr/>
        </p:nvSpPr>
        <p:spPr>
          <a:xfrm>
            <a:off x="402225" y="1345388"/>
            <a:ext cx="2205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effectLst/>
              </a:rPr>
              <a:t>A simple string or chain of </a:t>
            </a:r>
            <a:r>
              <a:rPr lang="en-US" b="0" i="0">
                <a:effectLst/>
              </a:rPr>
              <a:t>three blocks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A1ECCF-39B9-DC79-257A-2A36E03FEB41}"/>
              </a:ext>
            </a:extLst>
          </p:cNvPr>
          <p:cNvSpPr txBox="1"/>
          <p:nvPr/>
        </p:nvSpPr>
        <p:spPr>
          <a:xfrm>
            <a:off x="310598" y="4428876"/>
            <a:ext cx="1695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Ref: </a:t>
            </a:r>
            <a:r>
              <a:rPr lang="en-US" dirty="0" err="1"/>
              <a:t>money.com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011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Core Concepts of Blockchain: Decentralization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Blockchain operates on a decentralized network of computers (nodes) that work together to validate and record transactions. </a:t>
            </a:r>
          </a:p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There is no central authority governing the entire system, which increases security and ensures the integrity of the network.</a:t>
            </a:r>
          </a:p>
        </p:txBody>
      </p:sp>
    </p:spTree>
    <p:extLst>
      <p:ext uri="{BB962C8B-B14F-4D97-AF65-F5344CB8AC3E}">
        <p14:creationId xmlns:p14="http://schemas.microsoft.com/office/powerpoint/2010/main" val="4133163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Core Concepts of Blockchain: Decentralization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22818E-7B85-5EF8-C403-9E3E3010457F}"/>
              </a:ext>
            </a:extLst>
          </p:cNvPr>
          <p:cNvSpPr txBox="1"/>
          <p:nvPr/>
        </p:nvSpPr>
        <p:spPr>
          <a:xfrm>
            <a:off x="6137031" y="1477108"/>
            <a:ext cx="237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Network topologies</a:t>
            </a:r>
          </a:p>
        </p:txBody>
      </p:sp>
      <p:pic>
        <p:nvPicPr>
          <p:cNvPr id="10" name="Content Placeholder 9" descr="A diagram of different network connections&#10;&#10;Description automatically generated with medium confidence">
            <a:extLst>
              <a:ext uri="{FF2B5EF4-FFF2-40B4-BE49-F238E27FC236}">
                <a16:creationId xmlns:a16="http://schemas.microsoft.com/office/drawing/2014/main" id="{607ACE9E-11CF-9DE2-581D-CC2B883FBB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66974" y="1106243"/>
            <a:ext cx="5020668" cy="3262312"/>
          </a:xfrm>
        </p:spPr>
      </p:pic>
    </p:spTree>
    <p:extLst>
      <p:ext uri="{BB962C8B-B14F-4D97-AF65-F5344CB8AC3E}">
        <p14:creationId xmlns:p14="http://schemas.microsoft.com/office/powerpoint/2010/main" val="3349765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Core Concepts of Blockchain: Distributed Ledger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The blockchain is a distributed ledger, meaning that copies of the entire blockchain are stored on multiple nodes across the network.</a:t>
            </a:r>
          </a:p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This distribution ensures that no single entity controls the entire blockchain, enhancing security and reliability.</a:t>
            </a:r>
          </a:p>
        </p:txBody>
      </p:sp>
    </p:spTree>
    <p:extLst>
      <p:ext uri="{BB962C8B-B14F-4D97-AF65-F5344CB8AC3E}">
        <p14:creationId xmlns:p14="http://schemas.microsoft.com/office/powerpoint/2010/main" val="2783886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Core Concepts of Blockchain: Distributed Ledger</a:t>
            </a:r>
          </a:p>
        </p:txBody>
      </p:sp>
      <p:pic>
        <p:nvPicPr>
          <p:cNvPr id="5" name="Content Placeholder 4" descr="A diagram of a distributed ledger technology&#10;&#10;Description automatically generated">
            <a:extLst>
              <a:ext uri="{FF2B5EF4-FFF2-40B4-BE49-F238E27FC236}">
                <a16:creationId xmlns:a16="http://schemas.microsoft.com/office/drawing/2014/main" id="{A8E60EBC-4397-59EB-63D5-D5929BC60B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4756" y="1268016"/>
            <a:ext cx="4854088" cy="3262312"/>
          </a:xfrm>
        </p:spPr>
      </p:pic>
    </p:spTree>
    <p:extLst>
      <p:ext uri="{BB962C8B-B14F-4D97-AF65-F5344CB8AC3E}">
        <p14:creationId xmlns:p14="http://schemas.microsoft.com/office/powerpoint/2010/main" val="2867760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Core Concepts of Blockchain: Consensus Mechanisms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Consensus mechanisms are protocols that consider a transaction as legitimate and add it to the block. </a:t>
            </a:r>
          </a:p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Popular consensus mechanisms include Proof of Work (used by Bitcoin), Proof of Stake, Delegated Proof of Stake, and Practical Byzantine Fault Tolerance. </a:t>
            </a:r>
          </a:p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These mechanisms vary in their approach but all serve to validate transactions in a trustless environment.</a:t>
            </a:r>
          </a:p>
        </p:txBody>
      </p:sp>
    </p:spTree>
    <p:extLst>
      <p:ext uri="{BB962C8B-B14F-4D97-AF65-F5344CB8AC3E}">
        <p14:creationId xmlns:p14="http://schemas.microsoft.com/office/powerpoint/2010/main" val="3700906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Core Concepts of Blockchain: Consensus Mechanisms</a:t>
            </a:r>
          </a:p>
        </p:txBody>
      </p:sp>
      <p:pic>
        <p:nvPicPr>
          <p:cNvPr id="5" name="Content Placeholder 4" descr="A diagram of a group of people&#10;&#10;Description automatically generated">
            <a:extLst>
              <a:ext uri="{FF2B5EF4-FFF2-40B4-BE49-F238E27FC236}">
                <a16:creationId xmlns:a16="http://schemas.microsoft.com/office/drawing/2014/main" id="{92BA9DBD-ECC4-3E3B-F6E1-A4F7B67E97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268016"/>
            <a:ext cx="2998348" cy="3262312"/>
          </a:xfrm>
        </p:spPr>
      </p:pic>
    </p:spTree>
    <p:extLst>
      <p:ext uri="{BB962C8B-B14F-4D97-AF65-F5344CB8AC3E}">
        <p14:creationId xmlns:p14="http://schemas.microsoft.com/office/powerpoint/2010/main" val="797805641"/>
      </p:ext>
    </p:extLst>
  </p:cSld>
  <p:clrMapOvr>
    <a:masterClrMapping/>
  </p:clrMapOvr>
</p:sld>
</file>

<file path=ppt/theme/theme1.xml><?xml version="1.0" encoding="utf-8"?>
<a:theme xmlns:a="http://schemas.openxmlformats.org/drawingml/2006/main" name="PPT2_16to9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PPT2_16to9</Template>
  <TotalTime>6634</TotalTime>
  <Words>548</Words>
  <Application>Microsoft Macintosh PowerPoint</Application>
  <PresentationFormat>On-screen Show (16:9)</PresentationFormat>
  <Paragraphs>65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Söhne</vt:lpstr>
      <vt:lpstr>PPT2_16to9</vt:lpstr>
      <vt:lpstr>IT6933: Machine Learning Technology in FinTech</vt:lpstr>
      <vt:lpstr>Blockchain</vt:lpstr>
      <vt:lpstr>Blockchain</vt:lpstr>
      <vt:lpstr>Core Concepts of Blockchain: Decentralization</vt:lpstr>
      <vt:lpstr>Core Concepts of Blockchain: Decentralization</vt:lpstr>
      <vt:lpstr>Core Concepts of Blockchain: Distributed Ledger</vt:lpstr>
      <vt:lpstr>Core Concepts of Blockchain: Distributed Ledger</vt:lpstr>
      <vt:lpstr>Core Concepts of Blockchain: Consensus Mechanisms</vt:lpstr>
      <vt:lpstr>Core Concepts of Blockchain: Consensus Mechanisms</vt:lpstr>
      <vt:lpstr>Core Concepts of Blockchain: Cryptography</vt:lpstr>
      <vt:lpstr>Core Concepts of Blockchain: Blocks and Transactions</vt:lpstr>
      <vt:lpstr>Core Concepts of Blockchain: Blocks and Transactions</vt:lpstr>
      <vt:lpstr>Core Concepts of Blockchain: Smart Contracts</vt:lpstr>
      <vt:lpstr>Core Concepts of Blockchain: Smart Contracts</vt:lpstr>
      <vt:lpstr>Core Concepts of Blockchain: Immutability</vt:lpstr>
      <vt:lpstr>Core Concepts of Blockchain: Transparency</vt:lpstr>
      <vt:lpstr>Additional 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Seyedamin Pouriyeh</cp:lastModifiedBy>
  <cp:revision>41</cp:revision>
  <dcterms:created xsi:type="dcterms:W3CDTF">2019-02-15T21:19:03Z</dcterms:created>
  <dcterms:modified xsi:type="dcterms:W3CDTF">2023-09-30T16:25:30Z</dcterms:modified>
</cp:coreProperties>
</file>