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20"/>
  </p:notesMasterIdLst>
  <p:sldIdLst>
    <p:sldId id="256" r:id="rId2"/>
    <p:sldId id="312" r:id="rId3"/>
    <p:sldId id="356" r:id="rId4"/>
    <p:sldId id="357" r:id="rId5"/>
    <p:sldId id="358" r:id="rId6"/>
    <p:sldId id="346" r:id="rId7"/>
    <p:sldId id="347" r:id="rId8"/>
    <p:sldId id="348" r:id="rId9"/>
    <p:sldId id="349" r:id="rId10"/>
    <p:sldId id="350" r:id="rId11"/>
    <p:sldId id="351" r:id="rId12"/>
    <p:sldId id="352" r:id="rId13"/>
    <p:sldId id="353" r:id="rId14"/>
    <p:sldId id="354" r:id="rId15"/>
    <p:sldId id="355" r:id="rId16"/>
    <p:sldId id="359" r:id="rId17"/>
    <p:sldId id="360" r:id="rId18"/>
    <p:sldId id="361" r:id="rId19"/>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892"/>
    <p:restoredTop sz="94694"/>
  </p:normalViewPr>
  <p:slideViewPr>
    <p:cSldViewPr snapToGrid="0" snapToObjects="1">
      <p:cViewPr varScale="1">
        <p:scale>
          <a:sx n="161" d="100"/>
          <a:sy n="161" d="100"/>
        </p:scale>
        <p:origin x="952"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F341D8-9536-8141-92CB-5421D525FB19}" type="datetimeFigureOut">
              <a:rPr lang="en-US" smtClean="0"/>
              <a:t>9/30/23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C775A5-3B14-8449-84DC-A2B97C7C292B}" type="slidenum">
              <a:rPr lang="en-US" smtClean="0"/>
              <a:t>‹#›</a:t>
            </a:fld>
            <a:endParaRPr lang="en-US"/>
          </a:p>
        </p:txBody>
      </p:sp>
    </p:spTree>
    <p:extLst>
      <p:ext uri="{BB962C8B-B14F-4D97-AF65-F5344CB8AC3E}">
        <p14:creationId xmlns:p14="http://schemas.microsoft.com/office/powerpoint/2010/main" val="40936023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a:t>
            </a:fld>
            <a:endParaRPr lang="en-US"/>
          </a:p>
        </p:txBody>
      </p:sp>
    </p:spTree>
    <p:extLst>
      <p:ext uri="{BB962C8B-B14F-4D97-AF65-F5344CB8AC3E}">
        <p14:creationId xmlns:p14="http://schemas.microsoft.com/office/powerpoint/2010/main" val="14816671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11</a:t>
            </a:fld>
            <a:endParaRPr lang="en-US"/>
          </a:p>
        </p:txBody>
      </p:sp>
    </p:spTree>
    <p:extLst>
      <p:ext uri="{BB962C8B-B14F-4D97-AF65-F5344CB8AC3E}">
        <p14:creationId xmlns:p14="http://schemas.microsoft.com/office/powerpoint/2010/main" val="27156910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12</a:t>
            </a:fld>
            <a:endParaRPr lang="en-US"/>
          </a:p>
        </p:txBody>
      </p:sp>
    </p:spTree>
    <p:extLst>
      <p:ext uri="{BB962C8B-B14F-4D97-AF65-F5344CB8AC3E}">
        <p14:creationId xmlns:p14="http://schemas.microsoft.com/office/powerpoint/2010/main" val="32382319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13</a:t>
            </a:fld>
            <a:endParaRPr lang="en-US"/>
          </a:p>
        </p:txBody>
      </p:sp>
    </p:spTree>
    <p:extLst>
      <p:ext uri="{BB962C8B-B14F-4D97-AF65-F5344CB8AC3E}">
        <p14:creationId xmlns:p14="http://schemas.microsoft.com/office/powerpoint/2010/main" val="17297233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14</a:t>
            </a:fld>
            <a:endParaRPr lang="en-US"/>
          </a:p>
        </p:txBody>
      </p:sp>
    </p:spTree>
    <p:extLst>
      <p:ext uri="{BB962C8B-B14F-4D97-AF65-F5344CB8AC3E}">
        <p14:creationId xmlns:p14="http://schemas.microsoft.com/office/powerpoint/2010/main" val="42792601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15</a:t>
            </a:fld>
            <a:endParaRPr lang="en-US"/>
          </a:p>
        </p:txBody>
      </p:sp>
    </p:spTree>
    <p:extLst>
      <p:ext uri="{BB962C8B-B14F-4D97-AF65-F5344CB8AC3E}">
        <p14:creationId xmlns:p14="http://schemas.microsoft.com/office/powerpoint/2010/main" val="8263784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16</a:t>
            </a:fld>
            <a:endParaRPr lang="en-US"/>
          </a:p>
        </p:txBody>
      </p:sp>
    </p:spTree>
    <p:extLst>
      <p:ext uri="{BB962C8B-B14F-4D97-AF65-F5344CB8AC3E}">
        <p14:creationId xmlns:p14="http://schemas.microsoft.com/office/powerpoint/2010/main" val="21656418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17</a:t>
            </a:fld>
            <a:endParaRPr lang="en-US"/>
          </a:p>
        </p:txBody>
      </p:sp>
    </p:spTree>
    <p:extLst>
      <p:ext uri="{BB962C8B-B14F-4D97-AF65-F5344CB8AC3E}">
        <p14:creationId xmlns:p14="http://schemas.microsoft.com/office/powerpoint/2010/main" val="19466885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18</a:t>
            </a:fld>
            <a:endParaRPr lang="en-US"/>
          </a:p>
        </p:txBody>
      </p:sp>
    </p:spTree>
    <p:extLst>
      <p:ext uri="{BB962C8B-B14F-4D97-AF65-F5344CB8AC3E}">
        <p14:creationId xmlns:p14="http://schemas.microsoft.com/office/powerpoint/2010/main" val="37398830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3</a:t>
            </a:fld>
            <a:endParaRPr lang="en-US"/>
          </a:p>
        </p:txBody>
      </p:sp>
    </p:spTree>
    <p:extLst>
      <p:ext uri="{BB962C8B-B14F-4D97-AF65-F5344CB8AC3E}">
        <p14:creationId xmlns:p14="http://schemas.microsoft.com/office/powerpoint/2010/main" val="31175892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4</a:t>
            </a:fld>
            <a:endParaRPr lang="en-US"/>
          </a:p>
        </p:txBody>
      </p:sp>
    </p:spTree>
    <p:extLst>
      <p:ext uri="{BB962C8B-B14F-4D97-AF65-F5344CB8AC3E}">
        <p14:creationId xmlns:p14="http://schemas.microsoft.com/office/powerpoint/2010/main" val="17752407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5</a:t>
            </a:fld>
            <a:endParaRPr lang="en-US"/>
          </a:p>
        </p:txBody>
      </p:sp>
    </p:spTree>
    <p:extLst>
      <p:ext uri="{BB962C8B-B14F-4D97-AF65-F5344CB8AC3E}">
        <p14:creationId xmlns:p14="http://schemas.microsoft.com/office/powerpoint/2010/main" val="36132168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6</a:t>
            </a:fld>
            <a:endParaRPr lang="en-US"/>
          </a:p>
        </p:txBody>
      </p:sp>
    </p:spTree>
    <p:extLst>
      <p:ext uri="{BB962C8B-B14F-4D97-AF65-F5344CB8AC3E}">
        <p14:creationId xmlns:p14="http://schemas.microsoft.com/office/powerpoint/2010/main" val="39913790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7</a:t>
            </a:fld>
            <a:endParaRPr lang="en-US"/>
          </a:p>
        </p:txBody>
      </p:sp>
    </p:spTree>
    <p:extLst>
      <p:ext uri="{BB962C8B-B14F-4D97-AF65-F5344CB8AC3E}">
        <p14:creationId xmlns:p14="http://schemas.microsoft.com/office/powerpoint/2010/main" val="27114386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8</a:t>
            </a:fld>
            <a:endParaRPr lang="en-US"/>
          </a:p>
        </p:txBody>
      </p:sp>
    </p:spTree>
    <p:extLst>
      <p:ext uri="{BB962C8B-B14F-4D97-AF65-F5344CB8AC3E}">
        <p14:creationId xmlns:p14="http://schemas.microsoft.com/office/powerpoint/2010/main" val="2497119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9</a:t>
            </a:fld>
            <a:endParaRPr lang="en-US"/>
          </a:p>
        </p:txBody>
      </p:sp>
    </p:spTree>
    <p:extLst>
      <p:ext uri="{BB962C8B-B14F-4D97-AF65-F5344CB8AC3E}">
        <p14:creationId xmlns:p14="http://schemas.microsoft.com/office/powerpoint/2010/main" val="21584600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10</a:t>
            </a:fld>
            <a:endParaRPr lang="en-US"/>
          </a:p>
        </p:txBody>
      </p:sp>
    </p:spTree>
    <p:extLst>
      <p:ext uri="{BB962C8B-B14F-4D97-AF65-F5344CB8AC3E}">
        <p14:creationId xmlns:p14="http://schemas.microsoft.com/office/powerpoint/2010/main" val="13239824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a:xfrm>
            <a:off x="628650" y="4874138"/>
            <a:ext cx="2057400" cy="273844"/>
          </a:xfrm>
        </p:spPr>
        <p:txBody>
          <a:bodyPr/>
          <a:lstStyle/>
          <a:p>
            <a:fld id="{02989721-2E5E-A74E-BDA4-3350CBAAF42E}" type="datetimeFigureOut">
              <a:rPr lang="en-US" smtClean="0"/>
              <a:t>9/30/23</a:t>
            </a:fld>
            <a:endParaRPr lang="en-US"/>
          </a:p>
        </p:txBody>
      </p:sp>
      <p:sp>
        <p:nvSpPr>
          <p:cNvPr id="5" name="Footer Placeholder 4"/>
          <p:cNvSpPr>
            <a:spLocks noGrp="1"/>
          </p:cNvSpPr>
          <p:nvPr>
            <p:ph type="ftr" sz="quarter" idx="11"/>
          </p:nvPr>
        </p:nvSpPr>
        <p:spPr>
          <a:xfrm>
            <a:off x="3028950" y="4874138"/>
            <a:ext cx="3086100" cy="273844"/>
          </a:xfrm>
        </p:spPr>
        <p:txBody>
          <a:bodyPr/>
          <a:lstStyle/>
          <a:p>
            <a:endParaRPr lang="en-US"/>
          </a:p>
        </p:txBody>
      </p:sp>
      <p:sp>
        <p:nvSpPr>
          <p:cNvPr id="6" name="Slide Number Placeholder 5"/>
          <p:cNvSpPr>
            <a:spLocks noGrp="1"/>
          </p:cNvSpPr>
          <p:nvPr>
            <p:ph type="sldNum" sz="quarter" idx="12"/>
          </p:nvPr>
        </p:nvSpPr>
        <p:spPr>
          <a:xfrm>
            <a:off x="6457950" y="4874138"/>
            <a:ext cx="2057400" cy="273844"/>
          </a:xfrm>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30688533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989721-2E5E-A74E-BDA4-3350CBAAF42E}" type="datetimeFigureOut">
              <a:rPr lang="en-US" smtClean="0"/>
              <a:t>9/30/23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42762410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989721-2E5E-A74E-BDA4-3350CBAAF42E}" type="datetimeFigureOut">
              <a:rPr lang="en-US" smtClean="0"/>
              <a:t>9/30/23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9053046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989721-2E5E-A74E-BDA4-3350CBAAF42E}" type="datetimeFigureOut">
              <a:rPr lang="en-US" smtClean="0"/>
              <a:t>9/30/23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8717832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2989721-2E5E-A74E-BDA4-3350CBAAF42E}" type="datetimeFigureOut">
              <a:rPr lang="en-US" smtClean="0"/>
              <a:t>9/30/23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6492284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2989721-2E5E-A74E-BDA4-3350CBAAF42E}" type="datetimeFigureOut">
              <a:rPr lang="en-US" smtClean="0"/>
              <a:t>9/30/23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33698672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2989721-2E5E-A74E-BDA4-3350CBAAF42E}" type="datetimeFigureOut">
              <a:rPr lang="en-US" smtClean="0"/>
              <a:t>9/30/23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0564034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2989721-2E5E-A74E-BDA4-3350CBAAF42E}" type="datetimeFigureOut">
              <a:rPr lang="en-US" smtClean="0"/>
              <a:t>9/30/23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3674501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989721-2E5E-A74E-BDA4-3350CBAAF42E}" type="datetimeFigureOut">
              <a:rPr lang="en-US" smtClean="0"/>
              <a:t>9/30/23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26043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2989721-2E5E-A74E-BDA4-3350CBAAF42E}" type="datetimeFigureOut">
              <a:rPr lang="en-US" smtClean="0"/>
              <a:t>9/30/23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6643989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2989721-2E5E-A74E-BDA4-3350CBAAF42E}" type="datetimeFigureOut">
              <a:rPr lang="en-US" smtClean="0"/>
              <a:t>9/30/23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4994735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02989721-2E5E-A74E-BDA4-3350CBAAF42E}" type="datetimeFigureOut">
              <a:rPr lang="en-US" smtClean="0"/>
              <a:t>9/30/23</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40EFFAF-D776-0E4A-B23C-093906A319D0}" type="slidenum">
              <a:rPr lang="en-US" smtClean="0"/>
              <a:t>‹#›</a:t>
            </a:fld>
            <a:endParaRPr lang="en-US"/>
          </a:p>
        </p:txBody>
      </p:sp>
    </p:spTree>
    <p:extLst>
      <p:ext uri="{BB962C8B-B14F-4D97-AF65-F5344CB8AC3E}">
        <p14:creationId xmlns:p14="http://schemas.microsoft.com/office/powerpoint/2010/main" val="38984580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B57CF-B9B9-EF4E-9E54-ADDE6D43E23E}"/>
              </a:ext>
            </a:extLst>
          </p:cNvPr>
          <p:cNvSpPr>
            <a:spLocks noGrp="1"/>
          </p:cNvSpPr>
          <p:nvPr>
            <p:ph type="ctrTitle"/>
          </p:nvPr>
        </p:nvSpPr>
        <p:spPr/>
        <p:txBody>
          <a:bodyPr>
            <a:normAutofit/>
          </a:bodyPr>
          <a:lstStyle/>
          <a:p>
            <a:r>
              <a:rPr lang="en-US" dirty="0"/>
              <a:t>IT6933: Machine Learning Technology in FinTech</a:t>
            </a:r>
          </a:p>
        </p:txBody>
      </p:sp>
      <p:sp>
        <p:nvSpPr>
          <p:cNvPr id="3" name="Subtitle 2">
            <a:extLst>
              <a:ext uri="{FF2B5EF4-FFF2-40B4-BE49-F238E27FC236}">
                <a16:creationId xmlns:a16="http://schemas.microsoft.com/office/drawing/2014/main" id="{8A35E92A-F551-B44B-B0E0-013059FA3283}"/>
              </a:ext>
            </a:extLst>
          </p:cNvPr>
          <p:cNvSpPr>
            <a:spLocks noGrp="1"/>
          </p:cNvSpPr>
          <p:nvPr>
            <p:ph type="subTitle" idx="1"/>
          </p:nvPr>
        </p:nvSpPr>
        <p:spPr/>
        <p:txBody>
          <a:bodyPr/>
          <a:lstStyle/>
          <a:p>
            <a:r>
              <a:rPr lang="en-US" b="0" i="0" dirty="0">
                <a:solidFill>
                  <a:srgbClr val="374151"/>
                </a:solidFill>
                <a:effectLst/>
                <a:latin typeface="Söhne"/>
              </a:rPr>
              <a:t>Systems Thinking and Blockchain</a:t>
            </a:r>
          </a:p>
          <a:p>
            <a:r>
              <a:rPr lang="en-US" altLang="en-US" dirty="0">
                <a:solidFill>
                  <a:srgbClr val="898989"/>
                </a:solidFill>
                <a:ea typeface="ＭＳ Ｐゴシック" panose="020B0600070205080204" pitchFamily="34" charset="-128"/>
              </a:rPr>
              <a:t>(Adapted from various sources)</a:t>
            </a:r>
          </a:p>
          <a:p>
            <a:endParaRPr lang="en-US" dirty="0"/>
          </a:p>
        </p:txBody>
      </p:sp>
    </p:spTree>
    <p:extLst>
      <p:ext uri="{BB962C8B-B14F-4D97-AF65-F5344CB8AC3E}">
        <p14:creationId xmlns:p14="http://schemas.microsoft.com/office/powerpoint/2010/main" val="4220959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dirty="0"/>
              <a:t>Applying Systems Thinking to Blockchain</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lstStyle/>
          <a:p>
            <a:pPr algn="l">
              <a:buFont typeface="Arial" panose="020B0604020202020204" pitchFamily="34" charset="0"/>
              <a:buChar char="•"/>
            </a:pPr>
            <a:r>
              <a:rPr lang="en-US" b="0" i="0" dirty="0">
                <a:solidFill>
                  <a:srgbClr val="374151"/>
                </a:solidFill>
                <a:effectLst/>
                <a:latin typeface="Söhne"/>
              </a:rPr>
              <a:t>Feedback loops: </a:t>
            </a:r>
          </a:p>
          <a:p>
            <a:pPr lvl="1"/>
            <a:r>
              <a:rPr lang="en-US" b="0" i="0" dirty="0">
                <a:solidFill>
                  <a:srgbClr val="374151"/>
                </a:solidFill>
                <a:effectLst/>
                <a:latin typeface="Söhne"/>
              </a:rPr>
              <a:t>Positive feedback loop in blockchain. Increased mining power leads to faster block generation, triggering a difficulty adjustment, which, in turn, affects mining power.</a:t>
            </a:r>
          </a:p>
          <a:p>
            <a:pPr lvl="1"/>
            <a:r>
              <a:rPr lang="en-US" b="0" i="0" dirty="0">
                <a:solidFill>
                  <a:srgbClr val="374151"/>
                </a:solidFill>
                <a:effectLst/>
                <a:latin typeface="Söhne"/>
              </a:rPr>
              <a:t>Negative feedback loop in blockchain security. Higher security reduces the likelihood of successful attacks, maintaining system stability</a:t>
            </a:r>
          </a:p>
        </p:txBody>
      </p:sp>
    </p:spTree>
    <p:extLst>
      <p:ext uri="{BB962C8B-B14F-4D97-AF65-F5344CB8AC3E}">
        <p14:creationId xmlns:p14="http://schemas.microsoft.com/office/powerpoint/2010/main" val="15080776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dirty="0"/>
              <a:t>Applying Systems Thinking to Blockchain</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lstStyle/>
          <a:p>
            <a:pPr algn="l">
              <a:buFont typeface="Arial" panose="020B0604020202020204" pitchFamily="34" charset="0"/>
              <a:buChar char="•"/>
            </a:pPr>
            <a:r>
              <a:rPr lang="en-US" b="0" i="0" dirty="0">
                <a:solidFill>
                  <a:srgbClr val="374151"/>
                </a:solidFill>
                <a:effectLst/>
                <a:latin typeface="Söhne"/>
              </a:rPr>
              <a:t>Feedback loops: </a:t>
            </a:r>
          </a:p>
          <a:p>
            <a:pPr lvl="1"/>
            <a:r>
              <a:rPr lang="en-US" b="0" i="0" dirty="0">
                <a:solidFill>
                  <a:srgbClr val="374151"/>
                </a:solidFill>
                <a:effectLst/>
                <a:latin typeface="Söhne"/>
              </a:rPr>
              <a:t>Positive feedback loop in blockchain adoption. More users attract developers and businesses, leading to enhanced features and a broader user base.</a:t>
            </a:r>
          </a:p>
          <a:p>
            <a:pPr lvl="1"/>
            <a:r>
              <a:rPr lang="en-US" b="0" i="0" dirty="0">
                <a:solidFill>
                  <a:srgbClr val="374151"/>
                </a:solidFill>
                <a:effectLst/>
                <a:latin typeface="Söhne"/>
              </a:rPr>
              <a:t>Positive feedback loop in cryptocurrency markets. Price fluctuations trigger emotional responses, leading to further market movements.</a:t>
            </a:r>
          </a:p>
        </p:txBody>
      </p:sp>
    </p:spTree>
    <p:extLst>
      <p:ext uri="{BB962C8B-B14F-4D97-AF65-F5344CB8AC3E}">
        <p14:creationId xmlns:p14="http://schemas.microsoft.com/office/powerpoint/2010/main" val="10356079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dirty="0"/>
              <a:t>Applying Systems Thinking to Blockchain</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lstStyle/>
          <a:p>
            <a:pPr marL="0" indent="0">
              <a:buNone/>
            </a:pPr>
            <a:r>
              <a:rPr lang="en-US" b="0" i="0" dirty="0">
                <a:solidFill>
                  <a:srgbClr val="374151"/>
                </a:solidFill>
                <a:effectLst/>
                <a:latin typeface="Söhne"/>
              </a:rPr>
              <a:t>Example: the Bitcoin Miner-Price Feedback Loop</a:t>
            </a:r>
          </a:p>
          <a:p>
            <a:pPr marL="0" indent="0">
              <a:buNone/>
            </a:pPr>
            <a:endParaRPr lang="en-US" b="0" i="0" dirty="0">
              <a:solidFill>
                <a:srgbClr val="374151"/>
              </a:solidFill>
              <a:effectLst/>
              <a:latin typeface="Söhne"/>
            </a:endParaRPr>
          </a:p>
        </p:txBody>
      </p:sp>
      <p:pic>
        <p:nvPicPr>
          <p:cNvPr id="5" name="Picture 4" descr="A diagram of a diagram&#10;&#10;Description automatically generated">
            <a:extLst>
              <a:ext uri="{FF2B5EF4-FFF2-40B4-BE49-F238E27FC236}">
                <a16:creationId xmlns:a16="http://schemas.microsoft.com/office/drawing/2014/main" id="{E1002C50-1240-ED37-F5F8-90961D671412}"/>
              </a:ext>
            </a:extLst>
          </p:cNvPr>
          <p:cNvPicPr>
            <a:picLocks noChangeAspect="1"/>
          </p:cNvPicPr>
          <p:nvPr/>
        </p:nvPicPr>
        <p:blipFill>
          <a:blip r:embed="rId3"/>
          <a:stretch>
            <a:fillRect/>
          </a:stretch>
        </p:blipFill>
        <p:spPr>
          <a:xfrm>
            <a:off x="3043135" y="1890346"/>
            <a:ext cx="2678744" cy="2434187"/>
          </a:xfrm>
          <a:prstGeom prst="rect">
            <a:avLst/>
          </a:prstGeom>
        </p:spPr>
      </p:pic>
      <p:sp>
        <p:nvSpPr>
          <p:cNvPr id="6" name="TextBox 5">
            <a:extLst>
              <a:ext uri="{FF2B5EF4-FFF2-40B4-BE49-F238E27FC236}">
                <a16:creationId xmlns:a16="http://schemas.microsoft.com/office/drawing/2014/main" id="{8E6D75B7-5D12-EA04-43F2-AA42561BE0BE}"/>
              </a:ext>
            </a:extLst>
          </p:cNvPr>
          <p:cNvSpPr txBox="1"/>
          <p:nvPr/>
        </p:nvSpPr>
        <p:spPr>
          <a:xfrm>
            <a:off x="528456" y="4448057"/>
            <a:ext cx="2286716" cy="369332"/>
          </a:xfrm>
          <a:prstGeom prst="rect">
            <a:avLst/>
          </a:prstGeom>
          <a:noFill/>
        </p:spPr>
        <p:txBody>
          <a:bodyPr wrap="none" rtlCol="0">
            <a:spAutoFit/>
          </a:bodyPr>
          <a:lstStyle/>
          <a:p>
            <a:r>
              <a:rPr lang="en-US" dirty="0"/>
              <a:t>Ref: </a:t>
            </a:r>
            <a:r>
              <a:rPr lang="en-US" dirty="0" err="1"/>
              <a:t>seekingalpha.com</a:t>
            </a:r>
            <a:endParaRPr lang="en-US" dirty="0"/>
          </a:p>
        </p:txBody>
      </p:sp>
    </p:spTree>
    <p:extLst>
      <p:ext uri="{BB962C8B-B14F-4D97-AF65-F5344CB8AC3E}">
        <p14:creationId xmlns:p14="http://schemas.microsoft.com/office/powerpoint/2010/main" val="17512038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dirty="0"/>
              <a:t>Applying Systems Thinking to Blockchain</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lstStyle/>
          <a:p>
            <a:pPr algn="l"/>
            <a:r>
              <a:rPr lang="en-US" b="1" i="0" dirty="0">
                <a:solidFill>
                  <a:srgbClr val="374151"/>
                </a:solidFill>
                <a:effectLst/>
                <a:latin typeface="Söhne"/>
              </a:rPr>
              <a:t>Blockchain Sustainability Through Systems Thinking</a:t>
            </a:r>
            <a:endParaRPr lang="en-US" b="0" i="0" dirty="0">
              <a:solidFill>
                <a:srgbClr val="374151"/>
              </a:solidFill>
              <a:effectLst/>
              <a:latin typeface="Söhne"/>
            </a:endParaRPr>
          </a:p>
          <a:p>
            <a:pPr algn="l">
              <a:buFont typeface="Arial" panose="020B0604020202020204" pitchFamily="34" charset="0"/>
              <a:buChar char="•"/>
            </a:pPr>
            <a:r>
              <a:rPr lang="en-US" b="0" i="0" dirty="0">
                <a:solidFill>
                  <a:srgbClr val="374151"/>
                </a:solidFill>
                <a:effectLst/>
                <a:latin typeface="Söhne"/>
              </a:rPr>
              <a:t>Systems thinking promotes sustainable blockchain development by considering environmental impact, energy consumption, and long-term scalability.</a:t>
            </a:r>
          </a:p>
          <a:p>
            <a:pPr algn="l">
              <a:buFont typeface="Arial" panose="020B0604020202020204" pitchFamily="34" charset="0"/>
              <a:buChar char="•"/>
            </a:pPr>
            <a:r>
              <a:rPr lang="en-US" b="0" i="0" dirty="0">
                <a:solidFill>
                  <a:srgbClr val="374151"/>
                </a:solidFill>
                <a:effectLst/>
                <a:latin typeface="Söhne"/>
              </a:rPr>
              <a:t>Example: circular economy models, green blockchain initiatives, and their systemic implications.</a:t>
            </a:r>
          </a:p>
        </p:txBody>
      </p:sp>
    </p:spTree>
    <p:extLst>
      <p:ext uri="{BB962C8B-B14F-4D97-AF65-F5344CB8AC3E}">
        <p14:creationId xmlns:p14="http://schemas.microsoft.com/office/powerpoint/2010/main" val="23729896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dirty="0"/>
              <a:t>Applying Systems Thinking to Blockchain</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lstStyle/>
          <a:p>
            <a:pPr algn="l"/>
            <a:r>
              <a:rPr lang="en-US" b="1" i="0" dirty="0">
                <a:solidFill>
                  <a:srgbClr val="374151"/>
                </a:solidFill>
                <a:effectLst/>
                <a:latin typeface="Söhne"/>
              </a:rPr>
              <a:t>Blockchain Sustainability Through Systems Thinking</a:t>
            </a:r>
            <a:endParaRPr lang="en-US" b="0" i="0" dirty="0">
              <a:solidFill>
                <a:srgbClr val="374151"/>
              </a:solidFill>
              <a:effectLst/>
              <a:latin typeface="Söhne"/>
            </a:endParaRPr>
          </a:p>
          <a:p>
            <a:pPr algn="l">
              <a:buFont typeface="Arial" panose="020B0604020202020204" pitchFamily="34" charset="0"/>
              <a:buChar char="•"/>
            </a:pPr>
            <a:r>
              <a:rPr lang="en-US" b="0" i="0" dirty="0">
                <a:solidFill>
                  <a:srgbClr val="374151"/>
                </a:solidFill>
                <a:effectLst/>
                <a:latin typeface="Söhne"/>
              </a:rPr>
              <a:t>Systems thinking promotes sustainable blockchain development by considering environmental impact, energy consumption, and long-term scalability.</a:t>
            </a:r>
          </a:p>
          <a:p>
            <a:pPr algn="l">
              <a:buFont typeface="Arial" panose="020B0604020202020204" pitchFamily="34" charset="0"/>
              <a:buChar char="•"/>
            </a:pPr>
            <a:r>
              <a:rPr lang="en-US" b="0" i="0" dirty="0">
                <a:solidFill>
                  <a:srgbClr val="374151"/>
                </a:solidFill>
                <a:effectLst/>
                <a:latin typeface="Söhne"/>
              </a:rPr>
              <a:t>Example: circular economy models, green blockchain initiatives, and their systemic implications.</a:t>
            </a:r>
          </a:p>
        </p:txBody>
      </p:sp>
    </p:spTree>
    <p:extLst>
      <p:ext uri="{BB962C8B-B14F-4D97-AF65-F5344CB8AC3E}">
        <p14:creationId xmlns:p14="http://schemas.microsoft.com/office/powerpoint/2010/main" val="6265465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dirty="0"/>
              <a:t>Applying Systems Thinking to Blockchain</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lstStyle/>
          <a:p>
            <a:pPr algn="l">
              <a:buFont typeface="Arial" panose="020B0604020202020204" pitchFamily="34" charset="0"/>
              <a:buChar char="•"/>
            </a:pPr>
            <a:r>
              <a:rPr lang="en-US" b="0" i="0" dirty="0">
                <a:solidFill>
                  <a:srgbClr val="374151"/>
                </a:solidFill>
                <a:effectLst/>
                <a:latin typeface="Söhne"/>
              </a:rPr>
              <a:t>Systems thinking provides a lens to understand the interconnected nature of blockchain, fostering innovative solutions, sustainable development, and collaborative efforts.</a:t>
            </a:r>
          </a:p>
        </p:txBody>
      </p:sp>
    </p:spTree>
    <p:extLst>
      <p:ext uri="{BB962C8B-B14F-4D97-AF65-F5344CB8AC3E}">
        <p14:creationId xmlns:p14="http://schemas.microsoft.com/office/powerpoint/2010/main" val="26542255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fontScale="90000"/>
          </a:bodyPr>
          <a:lstStyle/>
          <a:p>
            <a:r>
              <a:rPr lang="en-US" dirty="0"/>
              <a:t>Applying Systems Thinking to Blockchain - Advantages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marL="0" indent="0" algn="l">
              <a:buNone/>
            </a:pPr>
            <a:r>
              <a:rPr lang="en-US" b="0" i="0" dirty="0">
                <a:solidFill>
                  <a:srgbClr val="374151"/>
                </a:solidFill>
                <a:effectLst/>
                <a:latin typeface="Söhne"/>
              </a:rPr>
              <a:t>1. Holistic Understanding:</a:t>
            </a:r>
          </a:p>
          <a:p>
            <a:pPr lvl="1"/>
            <a:r>
              <a:rPr lang="en-US" b="0" i="0" dirty="0">
                <a:solidFill>
                  <a:srgbClr val="374151"/>
                </a:solidFill>
                <a:effectLst/>
                <a:latin typeface="Söhne"/>
              </a:rPr>
              <a:t>Advantage: Systems thinking allows developers and stakeholders to comprehend the entire blockchain ecosystem, considering all components and their interconnections.</a:t>
            </a:r>
          </a:p>
          <a:p>
            <a:pPr lvl="1"/>
            <a:r>
              <a:rPr lang="en-US" b="0" i="0" dirty="0">
                <a:solidFill>
                  <a:srgbClr val="374151"/>
                </a:solidFill>
                <a:effectLst/>
                <a:latin typeface="Söhne"/>
              </a:rPr>
              <a:t>Impact: It helps in avoiding tunnel vision and promotes a comprehensive understanding, leading to better decision-making.</a:t>
            </a:r>
          </a:p>
          <a:p>
            <a:pPr marL="0" indent="0" algn="l">
              <a:buNone/>
            </a:pPr>
            <a:r>
              <a:rPr lang="en-US" b="0" i="0" dirty="0">
                <a:solidFill>
                  <a:srgbClr val="374151"/>
                </a:solidFill>
                <a:effectLst/>
                <a:latin typeface="Söhne"/>
              </a:rPr>
              <a:t>2. Identifying Interdependencies:</a:t>
            </a:r>
          </a:p>
          <a:p>
            <a:pPr lvl="1"/>
            <a:r>
              <a:rPr lang="en-US" b="0" i="0" dirty="0">
                <a:solidFill>
                  <a:srgbClr val="374151"/>
                </a:solidFill>
                <a:effectLst/>
                <a:latin typeface="Söhne"/>
              </a:rPr>
              <a:t>Advantage: Systems thinking helps in recognizing how changes in one part of the blockchain system can affect other components.</a:t>
            </a:r>
          </a:p>
          <a:p>
            <a:pPr lvl="1"/>
            <a:r>
              <a:rPr lang="en-US" b="0" i="0" dirty="0">
                <a:solidFill>
                  <a:srgbClr val="374151"/>
                </a:solidFill>
                <a:effectLst/>
                <a:latin typeface="Söhne"/>
              </a:rPr>
              <a:t>Impact: Developers can anticipate and mitigate potential issues by understanding the ripple effects of any modifications or updates.</a:t>
            </a:r>
          </a:p>
        </p:txBody>
      </p:sp>
    </p:spTree>
    <p:extLst>
      <p:ext uri="{BB962C8B-B14F-4D97-AF65-F5344CB8AC3E}">
        <p14:creationId xmlns:p14="http://schemas.microsoft.com/office/powerpoint/2010/main" val="42163297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fontScale="90000"/>
          </a:bodyPr>
          <a:lstStyle/>
          <a:p>
            <a:r>
              <a:rPr lang="en-US" dirty="0"/>
              <a:t>Applying Systems Thinking to Blockchain - Advantages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marL="0" indent="0" algn="l">
              <a:buNone/>
            </a:pPr>
            <a:r>
              <a:rPr lang="en-US" b="0" i="0" dirty="0">
                <a:solidFill>
                  <a:srgbClr val="374151"/>
                </a:solidFill>
                <a:effectLst/>
                <a:latin typeface="Söhne"/>
              </a:rPr>
              <a:t>3. Optimizing Performance:</a:t>
            </a:r>
          </a:p>
          <a:p>
            <a:pPr lvl="1"/>
            <a:r>
              <a:rPr lang="en-US" b="0" i="0" dirty="0">
                <a:solidFill>
                  <a:srgbClr val="374151"/>
                </a:solidFill>
                <a:effectLst/>
                <a:latin typeface="Söhne"/>
              </a:rPr>
              <a:t>Advantage: By analyzing the system as a whole, systems thinking enables the identification of bottlenecks and inefficiencies.</a:t>
            </a:r>
          </a:p>
          <a:p>
            <a:pPr lvl="1"/>
            <a:r>
              <a:rPr lang="en-US" b="0" i="0" dirty="0">
                <a:solidFill>
                  <a:srgbClr val="374151"/>
                </a:solidFill>
                <a:effectLst/>
                <a:latin typeface="Söhne"/>
              </a:rPr>
              <a:t>Impact: This optimization enhances the overall performance and scalability of the blockchain network, ensuring a smoother user experience.</a:t>
            </a:r>
          </a:p>
        </p:txBody>
      </p:sp>
    </p:spTree>
    <p:extLst>
      <p:ext uri="{BB962C8B-B14F-4D97-AF65-F5344CB8AC3E}">
        <p14:creationId xmlns:p14="http://schemas.microsoft.com/office/powerpoint/2010/main" val="6994695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fontScale="90000"/>
          </a:bodyPr>
          <a:lstStyle/>
          <a:p>
            <a:r>
              <a:rPr lang="en-US" dirty="0"/>
              <a:t>Applying Systems Thinking to Blockchain - Advantages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marL="0" indent="0" algn="l">
              <a:buNone/>
            </a:pPr>
            <a:r>
              <a:rPr lang="en-US" b="0" i="0" dirty="0">
                <a:solidFill>
                  <a:srgbClr val="374151"/>
                </a:solidFill>
                <a:effectLst/>
                <a:latin typeface="Söhne"/>
              </a:rPr>
              <a:t>4. Predicting Behavior:</a:t>
            </a:r>
          </a:p>
          <a:p>
            <a:pPr lvl="1"/>
            <a:r>
              <a:rPr lang="en-US" b="0" i="0" dirty="0">
                <a:solidFill>
                  <a:srgbClr val="374151"/>
                </a:solidFill>
                <a:effectLst/>
                <a:latin typeface="Söhne"/>
              </a:rPr>
              <a:t>Advantage: Systems thinking models can simulate the behavior of a blockchain system under various conditions.</a:t>
            </a:r>
          </a:p>
          <a:p>
            <a:pPr lvl="1"/>
            <a:r>
              <a:rPr lang="en-US" b="0" i="0" dirty="0">
                <a:solidFill>
                  <a:srgbClr val="374151"/>
                </a:solidFill>
                <a:effectLst/>
                <a:latin typeface="Söhne"/>
              </a:rPr>
              <a:t>Impact: It aids in predicting system behavior, enabling proactive measures to be taken to handle network congestion, security threats, or other challenges.</a:t>
            </a:r>
          </a:p>
          <a:p>
            <a:pPr marL="0" indent="0" algn="l">
              <a:buNone/>
            </a:pPr>
            <a:r>
              <a:rPr lang="en-US" b="0" i="0" dirty="0">
                <a:solidFill>
                  <a:srgbClr val="374151"/>
                </a:solidFill>
                <a:effectLst/>
                <a:latin typeface="Söhne"/>
              </a:rPr>
              <a:t>5. Solving Complex Problems:</a:t>
            </a:r>
          </a:p>
          <a:p>
            <a:pPr lvl="1"/>
            <a:r>
              <a:rPr lang="en-US" b="0" i="0" dirty="0">
                <a:solidFill>
                  <a:srgbClr val="374151"/>
                </a:solidFill>
                <a:effectLst/>
                <a:latin typeface="Söhne"/>
              </a:rPr>
              <a:t>Advantage: Complex issues in blockchain, such as consensus algorithms, can be better understood and solved using systems thinking techniques.</a:t>
            </a:r>
          </a:p>
          <a:p>
            <a:pPr lvl="1"/>
            <a:r>
              <a:rPr lang="en-US" b="0" i="0" dirty="0">
                <a:solidFill>
                  <a:srgbClr val="374151"/>
                </a:solidFill>
                <a:effectLst/>
                <a:latin typeface="Söhne"/>
              </a:rPr>
              <a:t>Impact: Solutions to intricate problems are more robust and effective, leading to a more reliable and secure blockchain network.</a:t>
            </a:r>
          </a:p>
        </p:txBody>
      </p:sp>
    </p:spTree>
    <p:extLst>
      <p:ext uri="{BB962C8B-B14F-4D97-AF65-F5344CB8AC3E}">
        <p14:creationId xmlns:p14="http://schemas.microsoft.com/office/powerpoint/2010/main" val="25181277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pPr algn="l"/>
            <a:r>
              <a:rPr lang="en-US" i="0" dirty="0">
                <a:solidFill>
                  <a:srgbClr val="374151"/>
                </a:solidFill>
                <a:effectLst/>
              </a:rPr>
              <a:t>Blockchain as a Complex System</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lstStyle/>
          <a:p>
            <a:pPr algn="l">
              <a:buFont typeface="Arial" panose="020B0604020202020204" pitchFamily="34" charset="0"/>
              <a:buChar char="•"/>
            </a:pPr>
            <a:r>
              <a:rPr lang="en-US" b="0" i="0" dirty="0">
                <a:solidFill>
                  <a:srgbClr val="374151"/>
                </a:solidFill>
                <a:effectLst/>
                <a:latin typeface="Söhne"/>
              </a:rPr>
              <a:t>Blockchain as a decentralized, distributed ledger system comprising nodes, transactions, consensus algorithms, and smart contracts.</a:t>
            </a:r>
          </a:p>
          <a:p>
            <a:pPr algn="l">
              <a:buFont typeface="Arial" panose="020B0604020202020204" pitchFamily="34" charset="0"/>
              <a:buChar char="•"/>
            </a:pPr>
            <a:r>
              <a:rPr lang="en-US" dirty="0">
                <a:solidFill>
                  <a:srgbClr val="374151"/>
                </a:solidFill>
                <a:latin typeface="Söhne"/>
              </a:rPr>
              <a:t>Blockchain is a complex system</a:t>
            </a:r>
            <a:endParaRPr lang="en-US" b="0" i="0" dirty="0">
              <a:solidFill>
                <a:srgbClr val="374151"/>
              </a:solidFill>
              <a:effectLst/>
              <a:latin typeface="Söhne"/>
            </a:endParaRPr>
          </a:p>
        </p:txBody>
      </p:sp>
    </p:spTree>
    <p:extLst>
      <p:ext uri="{BB962C8B-B14F-4D97-AF65-F5344CB8AC3E}">
        <p14:creationId xmlns:p14="http://schemas.microsoft.com/office/powerpoint/2010/main" val="1147238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fontScale="90000"/>
          </a:bodyPr>
          <a:lstStyle/>
          <a:p>
            <a:pPr algn="l"/>
            <a:r>
              <a:rPr lang="en-US" i="0" dirty="0">
                <a:solidFill>
                  <a:srgbClr val="374151"/>
                </a:solidFill>
                <a:effectLst/>
              </a:rPr>
              <a:t>Blockchain from a Systems Thinking Perspective</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fontScale="92500" lnSpcReduction="10000"/>
          </a:bodyPr>
          <a:lstStyle/>
          <a:p>
            <a:pPr algn="l">
              <a:buFont typeface="Arial" panose="020B0604020202020204" pitchFamily="34" charset="0"/>
              <a:buChar char="•"/>
            </a:pPr>
            <a:r>
              <a:rPr lang="en-US" b="0" i="0" dirty="0">
                <a:solidFill>
                  <a:srgbClr val="374151"/>
                </a:solidFill>
                <a:effectLst/>
                <a:latin typeface="Söhne"/>
              </a:rPr>
              <a:t>Understand the Basics of Blockchain: Before delving into system thinking, make sure you have a solid understanding of blockchain technology. Familiarize yourself with key concepts such as blocks, transactions, consensus algorithms, and smart contracts.</a:t>
            </a:r>
          </a:p>
          <a:p>
            <a:pPr algn="l">
              <a:buFont typeface="Arial" panose="020B0604020202020204" pitchFamily="34" charset="0"/>
              <a:buChar char="•"/>
            </a:pPr>
            <a:r>
              <a:rPr lang="en-US" b="0" i="0" dirty="0">
                <a:solidFill>
                  <a:srgbClr val="374151"/>
                </a:solidFill>
                <a:effectLst/>
                <a:latin typeface="Söhne"/>
              </a:rPr>
              <a:t>Identify the System Boundaries: Start by defining the boundaries of the blockchain system. What are the key components, entities, and processes involved? Consider both the technical and human elements. This might include nodes, miners, users, wallets, and more.</a:t>
            </a:r>
          </a:p>
          <a:p>
            <a:pPr algn="l">
              <a:buFont typeface="Arial" panose="020B0604020202020204" pitchFamily="34" charset="0"/>
              <a:buChar char="•"/>
            </a:pPr>
            <a:r>
              <a:rPr lang="en-US" b="0" i="0" dirty="0">
                <a:solidFill>
                  <a:srgbClr val="374151"/>
                </a:solidFill>
                <a:effectLst/>
                <a:latin typeface="Söhne"/>
              </a:rPr>
              <a:t>Analyze Interactions: Map out the interactions and dependencies between different components within the blockchain system. For example, how do transactions get validated and added to the blockchain? How are consensus rules enforced?</a:t>
            </a:r>
          </a:p>
          <a:p>
            <a:pPr algn="l">
              <a:buFont typeface="Arial" panose="020B0604020202020204" pitchFamily="34" charset="0"/>
              <a:buChar char="•"/>
            </a:pPr>
            <a:endParaRPr lang="en-US" b="0" i="0" dirty="0">
              <a:solidFill>
                <a:srgbClr val="374151"/>
              </a:solidFill>
              <a:effectLst/>
              <a:latin typeface="Söhne"/>
            </a:endParaRPr>
          </a:p>
        </p:txBody>
      </p:sp>
    </p:spTree>
    <p:extLst>
      <p:ext uri="{BB962C8B-B14F-4D97-AF65-F5344CB8AC3E}">
        <p14:creationId xmlns:p14="http://schemas.microsoft.com/office/powerpoint/2010/main" val="18540974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fontScale="90000"/>
          </a:bodyPr>
          <a:lstStyle/>
          <a:p>
            <a:pPr algn="l"/>
            <a:r>
              <a:rPr lang="en-US" i="0" dirty="0">
                <a:solidFill>
                  <a:srgbClr val="374151"/>
                </a:solidFill>
                <a:effectLst/>
              </a:rPr>
              <a:t>Blockchain from a Systems Thinking Perspective</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fontScale="92500"/>
          </a:bodyPr>
          <a:lstStyle/>
          <a:p>
            <a:pPr algn="l">
              <a:buFont typeface="Arial" panose="020B0604020202020204" pitchFamily="34" charset="0"/>
              <a:buChar char="•"/>
            </a:pPr>
            <a:r>
              <a:rPr lang="en-US" b="0" i="0" dirty="0">
                <a:solidFill>
                  <a:srgbClr val="374151"/>
                </a:solidFill>
                <a:effectLst/>
                <a:latin typeface="Söhne"/>
              </a:rPr>
              <a:t>Identify Feedback Loops: Look for feedback loops within the blockchain system. For instance, changes in the price of a cryptocurrency can affect miner behavior, which in turn affects the security and performance of the network.</a:t>
            </a:r>
          </a:p>
          <a:p>
            <a:pPr algn="l">
              <a:buFont typeface="Arial" panose="020B0604020202020204" pitchFamily="34" charset="0"/>
              <a:buChar char="•"/>
            </a:pPr>
            <a:r>
              <a:rPr lang="en-US" b="0" i="0" dirty="0">
                <a:solidFill>
                  <a:srgbClr val="374151"/>
                </a:solidFill>
                <a:effectLst/>
                <a:latin typeface="Söhne"/>
              </a:rPr>
              <a:t>Consider External Factors: Recognize external factors and influences that can impact the blockchain ecosystem. These could include regulatory changes, market dynamics, and technological advancements.</a:t>
            </a:r>
          </a:p>
          <a:p>
            <a:pPr algn="l">
              <a:buFont typeface="Arial" panose="020B0604020202020204" pitchFamily="34" charset="0"/>
              <a:buChar char="•"/>
            </a:pPr>
            <a:r>
              <a:rPr lang="en-US" b="0" i="0" dirty="0">
                <a:solidFill>
                  <a:srgbClr val="374151"/>
                </a:solidFill>
                <a:effectLst/>
                <a:latin typeface="Söhne"/>
              </a:rPr>
              <a:t>Model the System: Create a visual model of the blockchain system. You can use tools like flowcharts, diagrams, or system dynamics modeling to represent the various components, interactions, and feedback loops.</a:t>
            </a:r>
          </a:p>
          <a:p>
            <a:pPr algn="l">
              <a:buFont typeface="Arial" panose="020B0604020202020204" pitchFamily="34" charset="0"/>
              <a:buChar char="•"/>
            </a:pPr>
            <a:endParaRPr lang="en-US" b="0" i="0" dirty="0">
              <a:solidFill>
                <a:srgbClr val="374151"/>
              </a:solidFill>
              <a:effectLst/>
              <a:latin typeface="Söhne"/>
            </a:endParaRPr>
          </a:p>
        </p:txBody>
      </p:sp>
    </p:spTree>
    <p:extLst>
      <p:ext uri="{BB962C8B-B14F-4D97-AF65-F5344CB8AC3E}">
        <p14:creationId xmlns:p14="http://schemas.microsoft.com/office/powerpoint/2010/main" val="30109582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fontScale="90000"/>
          </a:bodyPr>
          <a:lstStyle/>
          <a:p>
            <a:pPr algn="l"/>
            <a:r>
              <a:rPr lang="en-US" i="0" dirty="0">
                <a:solidFill>
                  <a:srgbClr val="374151"/>
                </a:solidFill>
                <a:effectLst/>
              </a:rPr>
              <a:t>Blockchain from a Systems Thinking Perspective</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algn="l">
              <a:buFont typeface="Arial" panose="020B0604020202020204" pitchFamily="34" charset="0"/>
              <a:buChar char="•"/>
            </a:pPr>
            <a:r>
              <a:rPr lang="en-US" b="0" i="0" dirty="0">
                <a:solidFill>
                  <a:srgbClr val="374151"/>
                </a:solidFill>
                <a:effectLst/>
                <a:latin typeface="Söhne"/>
              </a:rPr>
              <a:t>Identify System Goals: Determine the goals and objectives of the blockchain system. Are you building a cryptocurrency, a supply chain solution, or a voting system? Understanding the desired outcomes helps in designing the system effectively.</a:t>
            </a:r>
          </a:p>
          <a:p>
            <a:pPr algn="l">
              <a:buFont typeface="Arial" panose="020B0604020202020204" pitchFamily="34" charset="0"/>
              <a:buChar char="•"/>
            </a:pPr>
            <a:r>
              <a:rPr lang="en-US" b="0" i="0" dirty="0">
                <a:solidFill>
                  <a:srgbClr val="374151"/>
                </a:solidFill>
                <a:effectLst/>
                <a:latin typeface="Söhne"/>
              </a:rPr>
              <a:t>Analyze System Behavior: Use your model to simulate and analyze how the blockchain system behaves under different conditions. For instance, you can simulate the impact of a 51% attack on a proof-of-work blockchain.</a:t>
            </a:r>
          </a:p>
          <a:p>
            <a:pPr algn="l">
              <a:buFont typeface="Arial" panose="020B0604020202020204" pitchFamily="34" charset="0"/>
              <a:buChar char="•"/>
            </a:pPr>
            <a:endParaRPr lang="en-US" b="0" i="0" dirty="0">
              <a:solidFill>
                <a:srgbClr val="374151"/>
              </a:solidFill>
              <a:effectLst/>
              <a:latin typeface="Söhne"/>
            </a:endParaRPr>
          </a:p>
        </p:txBody>
      </p:sp>
    </p:spTree>
    <p:extLst>
      <p:ext uri="{BB962C8B-B14F-4D97-AF65-F5344CB8AC3E}">
        <p14:creationId xmlns:p14="http://schemas.microsoft.com/office/powerpoint/2010/main" val="42750428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dirty="0"/>
              <a:t>Applying Systems Thinking to Blockchain</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lstStyle/>
          <a:p>
            <a:pPr algn="l">
              <a:buFont typeface="Arial" panose="020B0604020202020204" pitchFamily="34" charset="0"/>
              <a:buChar char="•"/>
            </a:pPr>
            <a:r>
              <a:rPr lang="en-US" b="0" i="0" dirty="0">
                <a:solidFill>
                  <a:srgbClr val="374151"/>
                </a:solidFill>
                <a:effectLst/>
                <a:latin typeface="Söhne"/>
              </a:rPr>
              <a:t>Nodes: Individual computers participating in the blockchain network.</a:t>
            </a:r>
          </a:p>
          <a:p>
            <a:pPr algn="l">
              <a:buFont typeface="Arial" panose="020B0604020202020204" pitchFamily="34" charset="0"/>
              <a:buChar char="•"/>
            </a:pPr>
            <a:r>
              <a:rPr lang="en-US" b="0" i="0" dirty="0">
                <a:solidFill>
                  <a:srgbClr val="374151"/>
                </a:solidFill>
                <a:effectLst/>
                <a:latin typeface="Söhne"/>
              </a:rPr>
              <a:t>Blocks: Containers for transaction data.</a:t>
            </a:r>
          </a:p>
          <a:p>
            <a:pPr algn="l">
              <a:buFont typeface="Arial" panose="020B0604020202020204" pitchFamily="34" charset="0"/>
              <a:buChar char="•"/>
            </a:pPr>
            <a:r>
              <a:rPr lang="en-US" b="0" i="0" dirty="0">
                <a:solidFill>
                  <a:srgbClr val="374151"/>
                </a:solidFill>
                <a:effectLst/>
                <a:latin typeface="Söhne"/>
              </a:rPr>
              <a:t>Transactions: Recorded data, often involving cryptocurrency exchanges or smart contract interactions.</a:t>
            </a:r>
          </a:p>
          <a:p>
            <a:pPr algn="l">
              <a:buFont typeface="Arial" panose="020B0604020202020204" pitchFamily="34" charset="0"/>
              <a:buChar char="•"/>
            </a:pPr>
            <a:r>
              <a:rPr lang="en-US" b="0" i="0" dirty="0">
                <a:solidFill>
                  <a:srgbClr val="374151"/>
                </a:solidFill>
                <a:effectLst/>
                <a:latin typeface="Söhne"/>
              </a:rPr>
              <a:t>Consensus Algorithms: Protocols that consider a transaction as legitimate and add it to the block.</a:t>
            </a:r>
          </a:p>
          <a:p>
            <a:pPr algn="l">
              <a:buFont typeface="Arial" panose="020B0604020202020204" pitchFamily="34" charset="0"/>
              <a:buChar char="•"/>
            </a:pPr>
            <a:r>
              <a:rPr lang="en-US" b="0" i="0" dirty="0">
                <a:solidFill>
                  <a:srgbClr val="374151"/>
                </a:solidFill>
                <a:effectLst/>
                <a:latin typeface="Söhne"/>
              </a:rPr>
              <a:t>Smart Contracts: Self-executing contracts with the terms directly written into code.</a:t>
            </a:r>
          </a:p>
        </p:txBody>
      </p:sp>
    </p:spTree>
    <p:extLst>
      <p:ext uri="{BB962C8B-B14F-4D97-AF65-F5344CB8AC3E}">
        <p14:creationId xmlns:p14="http://schemas.microsoft.com/office/powerpoint/2010/main" val="27953844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dirty="0"/>
              <a:t>Applying Systems Thinking to Blockchain</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lstStyle/>
          <a:p>
            <a:pPr algn="l">
              <a:buFont typeface="Arial" panose="020B0604020202020204" pitchFamily="34" charset="0"/>
              <a:buChar char="•"/>
            </a:pPr>
            <a:r>
              <a:rPr lang="en-US" b="1" i="0" dirty="0">
                <a:solidFill>
                  <a:srgbClr val="374151"/>
                </a:solidFill>
                <a:effectLst/>
                <a:latin typeface="Söhne"/>
              </a:rPr>
              <a:t>Holistic View:</a:t>
            </a:r>
            <a:r>
              <a:rPr lang="en-US" b="0" i="0" dirty="0">
                <a:solidFill>
                  <a:srgbClr val="374151"/>
                </a:solidFill>
                <a:effectLst/>
                <a:latin typeface="Söhne"/>
              </a:rPr>
              <a:t> Considering the entire blockchain ecosystem, including miners, nodes, users, and regulatory bodies.</a:t>
            </a:r>
          </a:p>
          <a:p>
            <a:pPr algn="l">
              <a:buFont typeface="Arial" panose="020B0604020202020204" pitchFamily="34" charset="0"/>
              <a:buChar char="•"/>
            </a:pPr>
            <a:r>
              <a:rPr lang="en-US" b="0" i="0" dirty="0">
                <a:solidFill>
                  <a:srgbClr val="374151"/>
                </a:solidFill>
                <a:effectLst/>
                <a:latin typeface="Söhne"/>
              </a:rPr>
              <a:t>Identifying fundamental issues affecting the entire system, not just symptoms.</a:t>
            </a:r>
          </a:p>
          <a:p>
            <a:pPr algn="l">
              <a:buFont typeface="Arial" panose="020B0604020202020204" pitchFamily="34" charset="0"/>
              <a:buChar char="•"/>
            </a:pPr>
            <a:r>
              <a:rPr lang="en-US" b="0" i="0" dirty="0">
                <a:solidFill>
                  <a:srgbClr val="374151"/>
                </a:solidFill>
                <a:effectLst/>
                <a:latin typeface="Söhne"/>
              </a:rPr>
              <a:t>Case Study: Solving Scalability - exploring multiple factors affecting scalability and proposing holistic solutions.</a:t>
            </a:r>
          </a:p>
          <a:p>
            <a:pPr algn="l">
              <a:buFont typeface="Arial" panose="020B0604020202020204" pitchFamily="34" charset="0"/>
              <a:buChar char="•"/>
            </a:pPr>
            <a:endParaRPr lang="en-US" b="0" i="0" dirty="0">
              <a:solidFill>
                <a:srgbClr val="374151"/>
              </a:solidFill>
              <a:effectLst/>
              <a:latin typeface="Söhne"/>
            </a:endParaRPr>
          </a:p>
        </p:txBody>
      </p:sp>
    </p:spTree>
    <p:extLst>
      <p:ext uri="{BB962C8B-B14F-4D97-AF65-F5344CB8AC3E}">
        <p14:creationId xmlns:p14="http://schemas.microsoft.com/office/powerpoint/2010/main" val="20797044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dirty="0"/>
              <a:t>Applying Systems Thinking to Blockchain</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lstStyle/>
          <a:p>
            <a:pPr algn="l">
              <a:buFont typeface="Arial" panose="020B0604020202020204" pitchFamily="34" charset="0"/>
              <a:buChar char="•"/>
            </a:pPr>
            <a:r>
              <a:rPr lang="en-US" b="1" i="0" dirty="0">
                <a:solidFill>
                  <a:srgbClr val="374151"/>
                </a:solidFill>
                <a:effectLst/>
                <a:latin typeface="Söhne"/>
              </a:rPr>
              <a:t>Interconnectedness:</a:t>
            </a:r>
            <a:r>
              <a:rPr lang="en-US" b="0" i="0" dirty="0">
                <a:solidFill>
                  <a:srgbClr val="374151"/>
                </a:solidFill>
                <a:effectLst/>
                <a:latin typeface="Söhne"/>
              </a:rPr>
              <a:t> Understanding how changes in one part of the blockchain affect the entire system.</a:t>
            </a:r>
          </a:p>
          <a:p>
            <a:pPr algn="l">
              <a:buFont typeface="Arial" panose="020B0604020202020204" pitchFamily="34" charset="0"/>
              <a:buChar char="•"/>
            </a:pPr>
            <a:r>
              <a:rPr lang="en-US" b="0" i="0" dirty="0">
                <a:solidFill>
                  <a:srgbClr val="374151"/>
                </a:solidFill>
                <a:effectLst/>
                <a:latin typeface="Söhne"/>
              </a:rPr>
              <a:t>Nodes, Transactions, Blocks, Consensus Mechanisms, Smart Contracts.</a:t>
            </a:r>
          </a:p>
        </p:txBody>
      </p:sp>
    </p:spTree>
    <p:extLst>
      <p:ext uri="{BB962C8B-B14F-4D97-AF65-F5344CB8AC3E}">
        <p14:creationId xmlns:p14="http://schemas.microsoft.com/office/powerpoint/2010/main" val="20743683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dirty="0"/>
              <a:t>Applying Systems Thinking to Blockchain</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lstStyle/>
          <a:p>
            <a:pPr algn="l">
              <a:buFont typeface="Arial" panose="020B0604020202020204" pitchFamily="34" charset="0"/>
              <a:buChar char="•"/>
            </a:pPr>
            <a:r>
              <a:rPr lang="en-US" b="1" i="0" dirty="0">
                <a:solidFill>
                  <a:srgbClr val="374151"/>
                </a:solidFill>
                <a:effectLst/>
                <a:latin typeface="Söhne"/>
              </a:rPr>
              <a:t>Emergence:</a:t>
            </a:r>
            <a:r>
              <a:rPr lang="en-US" b="0" i="0" dirty="0">
                <a:solidFill>
                  <a:srgbClr val="374151"/>
                </a:solidFill>
                <a:effectLst/>
                <a:latin typeface="Söhne"/>
              </a:rPr>
              <a:t> How complex properties and behaviors (like trust) emerge from the interaction of blockchain components.</a:t>
            </a:r>
          </a:p>
          <a:p>
            <a:pPr algn="l">
              <a:buFont typeface="Arial" panose="020B0604020202020204" pitchFamily="34" charset="0"/>
              <a:buChar char="•"/>
            </a:pPr>
            <a:r>
              <a:rPr lang="en-US" b="0" i="0" dirty="0">
                <a:solidFill>
                  <a:srgbClr val="374151"/>
                </a:solidFill>
                <a:effectLst/>
                <a:latin typeface="Söhne"/>
              </a:rPr>
              <a:t>Emergent properties arise from interactions between blockchain components, leading to new system behaviors.</a:t>
            </a:r>
          </a:p>
          <a:p>
            <a:pPr lvl="1"/>
            <a:r>
              <a:rPr lang="en-US" b="0" i="0" dirty="0">
                <a:solidFill>
                  <a:srgbClr val="374151"/>
                </a:solidFill>
                <a:effectLst/>
                <a:latin typeface="Söhne"/>
              </a:rPr>
              <a:t>Example: Network Security - emergent from consensus algorithms and the number of validating nodes.</a:t>
            </a:r>
          </a:p>
          <a:p>
            <a:pPr algn="l">
              <a:buFont typeface="Arial" panose="020B0604020202020204" pitchFamily="34" charset="0"/>
              <a:buChar char="•"/>
            </a:pPr>
            <a:endParaRPr lang="en-US" b="0" i="0" dirty="0">
              <a:solidFill>
                <a:srgbClr val="374151"/>
              </a:solidFill>
              <a:effectLst/>
              <a:latin typeface="Söhne"/>
            </a:endParaRPr>
          </a:p>
        </p:txBody>
      </p:sp>
    </p:spTree>
    <p:extLst>
      <p:ext uri="{BB962C8B-B14F-4D97-AF65-F5344CB8AC3E}">
        <p14:creationId xmlns:p14="http://schemas.microsoft.com/office/powerpoint/2010/main" val="130254923"/>
      </p:ext>
    </p:extLst>
  </p:cSld>
  <p:clrMapOvr>
    <a:masterClrMapping/>
  </p:clrMapOvr>
</p:sld>
</file>

<file path=ppt/theme/theme1.xml><?xml version="1.0" encoding="utf-8"?>
<a:theme xmlns:a="http://schemas.openxmlformats.org/drawingml/2006/main" name="PPT2_16to9">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PPT2_16to9</Template>
  <TotalTime>7272</TotalTime>
  <Words>1100</Words>
  <Application>Microsoft Macintosh PowerPoint</Application>
  <PresentationFormat>On-screen Show (16:9)</PresentationFormat>
  <Paragraphs>90</Paragraphs>
  <Slides>18</Slides>
  <Notes>17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Calibri Light</vt:lpstr>
      <vt:lpstr>Söhne</vt:lpstr>
      <vt:lpstr>PPT2_16to9</vt:lpstr>
      <vt:lpstr>IT6933: Machine Learning Technology in FinTech</vt:lpstr>
      <vt:lpstr>Blockchain as a Complex System</vt:lpstr>
      <vt:lpstr>Blockchain from a Systems Thinking Perspective</vt:lpstr>
      <vt:lpstr>Blockchain from a Systems Thinking Perspective</vt:lpstr>
      <vt:lpstr>Blockchain from a Systems Thinking Perspective</vt:lpstr>
      <vt:lpstr>Applying Systems Thinking to Blockchain</vt:lpstr>
      <vt:lpstr>Applying Systems Thinking to Blockchain</vt:lpstr>
      <vt:lpstr>Applying Systems Thinking to Blockchain</vt:lpstr>
      <vt:lpstr>Applying Systems Thinking to Blockchain</vt:lpstr>
      <vt:lpstr>Applying Systems Thinking to Blockchain</vt:lpstr>
      <vt:lpstr>Applying Systems Thinking to Blockchain</vt:lpstr>
      <vt:lpstr>Applying Systems Thinking to Blockchain</vt:lpstr>
      <vt:lpstr>Applying Systems Thinking to Blockchain</vt:lpstr>
      <vt:lpstr>Applying Systems Thinking to Blockchain</vt:lpstr>
      <vt:lpstr>Applying Systems Thinking to Blockchain</vt:lpstr>
      <vt:lpstr>Applying Systems Thinking to Blockchain - Advantages</vt:lpstr>
      <vt:lpstr>Applying Systems Thinking to Blockchain - Advantages</vt:lpstr>
      <vt:lpstr>Applying Systems Thinking to Blockchain - Advantages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Lucy Kimundi</dc:creator>
  <cp:lastModifiedBy>Seyedamin Pouriyeh</cp:lastModifiedBy>
  <cp:revision>48</cp:revision>
  <dcterms:created xsi:type="dcterms:W3CDTF">2019-02-15T21:19:03Z</dcterms:created>
  <dcterms:modified xsi:type="dcterms:W3CDTF">2023-10-01T03:05:48Z</dcterms:modified>
</cp:coreProperties>
</file>