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3"/>
    <p:restoredTop sz="97155"/>
  </p:normalViewPr>
  <p:slideViewPr>
    <p:cSldViewPr snapToGrid="0" snapToObjects="1">
      <p:cViewPr varScale="1">
        <p:scale>
          <a:sx n="158" d="100"/>
          <a:sy n="158" d="100"/>
        </p:scale>
        <p:origin x="232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57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700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509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1377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818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935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242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431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746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00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2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92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833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547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812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924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1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12/11/22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7218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</p:sldLayoutIdLst>
  <p:hf sldNum="0" hdr="0" ft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000" i="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stemagazine.com/articles/2016/11/the-sonic-exchange-an-argument-for-crafting-a-more.html.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AD8A8E-60BD-46CB-8983-3585E41B28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9" name="Freeform 5">
            <a:extLst>
              <a:ext uri="{FF2B5EF4-FFF2-40B4-BE49-F238E27FC236}">
                <a16:creationId xmlns:a16="http://schemas.microsoft.com/office/drawing/2014/main" id="{608EAA06-5488-416B-B2B2-E55213011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271651" y="1762886"/>
            <a:ext cx="7656919" cy="3332229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959173-F900-BE48-8DA8-3B6BCCB15E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0733" y="2074339"/>
            <a:ext cx="7219954" cy="1828801"/>
          </a:xfrm>
        </p:spPr>
        <p:txBody>
          <a:bodyPr>
            <a:normAutofit/>
          </a:bodyPr>
          <a:lstStyle/>
          <a:p>
            <a:r>
              <a:rPr lang="en-US" sz="4800" i="1" dirty="0"/>
              <a:t>Whiplash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EB1D9F-D632-3142-A826-FD0D6EEC7F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0733" y="3903138"/>
            <a:ext cx="7219954" cy="104986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3BB571"/>
                </a:solidFill>
              </a:rPr>
              <a:t>Media Review</a:t>
            </a:r>
          </a:p>
          <a:p>
            <a:r>
              <a:rPr lang="en-US" dirty="0">
                <a:solidFill>
                  <a:srgbClr val="3BB571"/>
                </a:solidFill>
              </a:rPr>
              <a:t>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34416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5182205" cy="3714749"/>
          </a:xfrm>
        </p:spPr>
        <p:txBody>
          <a:bodyPr/>
          <a:lstStyle/>
          <a:p>
            <a:r>
              <a:rPr lang="en-US" i="1" dirty="0"/>
              <a:t>Whiplash</a:t>
            </a:r>
            <a:r>
              <a:rPr lang="en-US" dirty="0"/>
              <a:t> (2014) written and directed by Damien Chazelle</a:t>
            </a:r>
          </a:p>
          <a:p>
            <a:r>
              <a:rPr lang="en-US" dirty="0"/>
              <a:t>This film portrays a complex and fascinating relationship between two individuals that is a metaphor for the relationship between an artist and entertainment industry.</a:t>
            </a:r>
          </a:p>
          <a:p>
            <a:r>
              <a:rPr lang="en-US" dirty="0"/>
              <a:t>Semiotics of the “Starving Artist”</a:t>
            </a:r>
          </a:p>
          <a:p>
            <a:r>
              <a:rPr lang="en-US" dirty="0"/>
              <a:t>Standpoint Theory suggests a different point-of-view</a:t>
            </a:r>
          </a:p>
        </p:txBody>
      </p:sp>
      <p:pic>
        <p:nvPicPr>
          <p:cNvPr id="5" name="Picture 4" descr="A picture containing person, man, black, player&#10;&#10;Description automatically generated">
            <a:extLst>
              <a:ext uri="{FF2B5EF4-FFF2-40B4-BE49-F238E27FC236}">
                <a16:creationId xmlns:a16="http://schemas.microsoft.com/office/drawing/2014/main" id="{85178D3D-A1DB-8C4A-98EA-12D9733F1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722" y="1966849"/>
            <a:ext cx="2950462" cy="393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59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Film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5182205" cy="4300599"/>
          </a:xfrm>
        </p:spPr>
        <p:txBody>
          <a:bodyPr>
            <a:normAutofit/>
          </a:bodyPr>
          <a:lstStyle/>
          <a:p>
            <a:r>
              <a:rPr lang="en-US" dirty="0"/>
              <a:t>Andrew Nieman (Miles Teller) is an aspiring jazz drummer</a:t>
            </a:r>
          </a:p>
          <a:p>
            <a:r>
              <a:rPr lang="en-US" dirty="0"/>
              <a:t>Terence Fletcher (J. K. Simmons) is Andrew’s mentor</a:t>
            </a:r>
          </a:p>
          <a:p>
            <a:r>
              <a:rPr lang="en-US" dirty="0"/>
              <a:t>The central tension of the film is the relationship between Nieman and Fletcher</a:t>
            </a:r>
          </a:p>
          <a:p>
            <a:pPr lvl="1"/>
            <a:r>
              <a:rPr lang="en-US" sz="2000" dirty="0"/>
              <a:t>Fletcher is willing to push Nieman as far as it takes to achieve greatness</a:t>
            </a:r>
          </a:p>
          <a:p>
            <a:pPr lvl="1"/>
            <a:r>
              <a:rPr lang="en-US" sz="2000" dirty="0"/>
              <a:t>What if Fletcher pushes too far?</a:t>
            </a:r>
          </a:p>
          <a:p>
            <a:r>
              <a:rPr lang="en-US" dirty="0"/>
              <a:t>Other cast of note include Jim Nieman (Paul Reiser) and Nicole (Melissa Benoist)</a:t>
            </a:r>
          </a:p>
        </p:txBody>
      </p:sp>
      <p:pic>
        <p:nvPicPr>
          <p:cNvPr id="7" name="Picture 6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10FFFBCB-3218-1B44-AB63-9DC775985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7" y="2913165"/>
            <a:ext cx="4582270" cy="262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78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5182205" cy="4359976"/>
          </a:xfrm>
        </p:spPr>
        <p:txBody>
          <a:bodyPr/>
          <a:lstStyle/>
          <a:p>
            <a:r>
              <a:rPr lang="en-US" dirty="0"/>
              <a:t>A semiotic </a:t>
            </a:r>
            <a:r>
              <a:rPr lang="en-US" dirty="0">
                <a:effectLst/>
              </a:rPr>
              <a:t>meditation on the nature of creativity</a:t>
            </a:r>
          </a:p>
          <a:p>
            <a:r>
              <a:rPr lang="en-US" dirty="0">
                <a:effectLst/>
              </a:rPr>
              <a:t>Symbolically constructed through individual and social interaction</a:t>
            </a:r>
          </a:p>
          <a:p>
            <a:r>
              <a:rPr lang="en-US" dirty="0">
                <a:effectLst/>
              </a:rPr>
              <a:t>The ”Starving Artist” archetype</a:t>
            </a:r>
          </a:p>
          <a:p>
            <a:pPr lvl="1"/>
            <a:r>
              <a:rPr lang="en-US" sz="2000" dirty="0">
                <a:effectLst/>
              </a:rPr>
              <a:t>Nieman believes great artists must sacrifice to make great art</a:t>
            </a:r>
          </a:p>
          <a:p>
            <a:pPr lvl="1"/>
            <a:r>
              <a:rPr lang="en-US" sz="2000" dirty="0">
                <a:effectLst/>
              </a:rPr>
              <a:t>Truth or excuse?</a:t>
            </a:r>
          </a:p>
          <a:p>
            <a:pPr lvl="1"/>
            <a:r>
              <a:rPr lang="en-US" sz="2000" dirty="0">
                <a:effectLst/>
              </a:rPr>
              <a:t>The film is ambiguous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7" name="Picture 6" descr="A picture containing person, indoor, man, cutting&#10;&#10;Description automatically generated">
            <a:extLst>
              <a:ext uri="{FF2B5EF4-FFF2-40B4-BE49-F238E27FC236}">
                <a16:creationId xmlns:a16="http://schemas.microsoft.com/office/drawing/2014/main" id="{B8DFA0A0-B650-F742-8A54-2B6EB4B60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559" y="1866900"/>
            <a:ext cx="4378641" cy="43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76450"/>
            <a:ext cx="5182205" cy="3714749"/>
          </a:xfrm>
        </p:spPr>
        <p:txBody>
          <a:bodyPr/>
          <a:lstStyle/>
          <a:p>
            <a:r>
              <a:rPr lang="en-US" dirty="0"/>
              <a:t>Standpoint Theory questions dominant points-of-view</a:t>
            </a:r>
            <a:endParaRPr lang="en-US" dirty="0">
              <a:effectLst/>
            </a:endParaRPr>
          </a:p>
          <a:p>
            <a:pPr lvl="1"/>
            <a:r>
              <a:rPr lang="en-US" sz="2000" dirty="0">
                <a:effectLst/>
              </a:rPr>
              <a:t>Must an artist be an outside observer of culture</a:t>
            </a:r>
          </a:p>
          <a:p>
            <a:pPr lvl="1"/>
            <a:r>
              <a:rPr lang="en-US" sz="2000" dirty="0">
                <a:effectLst/>
              </a:rPr>
              <a:t>Nieman’s love interest</a:t>
            </a:r>
          </a:p>
          <a:p>
            <a:pPr lvl="1"/>
            <a:r>
              <a:rPr lang="en-US" sz="2000" dirty="0">
                <a:effectLst/>
              </a:rPr>
              <a:t>Jazz and Race</a:t>
            </a:r>
          </a:p>
          <a:p>
            <a:r>
              <a:rPr lang="en-US" dirty="0"/>
              <a:t>These weaknesses detract from the film</a:t>
            </a:r>
          </a:p>
        </p:txBody>
      </p:sp>
      <p:pic>
        <p:nvPicPr>
          <p:cNvPr id="5" name="Picture 4" descr="A picture containing person, indoor, table, man&#10;&#10;Description automatically generated">
            <a:extLst>
              <a:ext uri="{FF2B5EF4-FFF2-40B4-BE49-F238E27FC236}">
                <a16:creationId xmlns:a16="http://schemas.microsoft.com/office/drawing/2014/main" id="{931412AF-B4F1-7D40-A979-4E3FCC32D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705" y="1866900"/>
            <a:ext cx="2978078" cy="446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01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Whiplash </a:t>
            </a:r>
            <a:r>
              <a:rPr lang="en-US" dirty="0"/>
              <a:t>is well-made, savvy storytelling</a:t>
            </a:r>
          </a:p>
          <a:p>
            <a:r>
              <a:rPr lang="en-US" dirty="0"/>
              <a:t>The score and musical sensibility are excellent</a:t>
            </a:r>
          </a:p>
          <a:p>
            <a:r>
              <a:rPr lang="en-US" dirty="0"/>
              <a:t>Yet, it perpetuates a dangerous stereotype about </a:t>
            </a:r>
            <a:r>
              <a:rPr lang="en-US"/>
              <a:t>its subject: professional musicians.</a:t>
            </a:r>
            <a:endParaRPr lang="en-US" dirty="0"/>
          </a:p>
        </p:txBody>
      </p:sp>
      <p:pic>
        <p:nvPicPr>
          <p:cNvPr id="7" name="Picture 6" descr="A person sitting on a table&#10;&#10;Description automatically generated">
            <a:extLst>
              <a:ext uri="{FF2B5EF4-FFF2-40B4-BE49-F238E27FC236}">
                <a16:creationId xmlns:a16="http://schemas.microsoft.com/office/drawing/2014/main" id="{998D8B35-5B6A-4D49-A4B4-2DFBB2C71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86" y="3644075"/>
            <a:ext cx="6250379" cy="260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99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1135-B2F0-F54F-B040-26ED45BC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Cited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4B85-DEB0-3D47-9CC2-1B295DE53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Attali</a:t>
            </a:r>
            <a:r>
              <a:rPr lang="en-US" dirty="0"/>
              <a:t>, J. (1985). </a:t>
            </a:r>
            <a:r>
              <a:rPr lang="en-US" i="1" dirty="0"/>
              <a:t>Noise: The political economy of music. </a:t>
            </a:r>
            <a:r>
              <a:rPr lang="en-US" dirty="0"/>
              <a:t>Translated by Brian </a:t>
            </a:r>
            <a:r>
              <a:rPr lang="en-US" dirty="0" err="1"/>
              <a:t>Massumi</a:t>
            </a:r>
            <a:r>
              <a:rPr lang="en-US" dirty="0"/>
              <a:t>. Minneapolis, MN: The University of Minnesota Press.</a:t>
            </a:r>
          </a:p>
          <a:p>
            <a:r>
              <a:rPr lang="en-US" dirty="0"/>
              <a:t>Gates, K. (2006). Will Work for Copyrights: The Cultural Policy of Anti-piracy Campaigns. </a:t>
            </a:r>
            <a:r>
              <a:rPr lang="en-US" i="1" dirty="0"/>
              <a:t>Social Semiotics, </a:t>
            </a:r>
            <a:r>
              <a:rPr lang="en-US" dirty="0"/>
              <a:t>16(1), 57–73.</a:t>
            </a:r>
          </a:p>
          <a:p>
            <a:r>
              <a:rPr lang="en-US" dirty="0"/>
              <a:t>Guthrie, J. L. (2014). Economy of the ether: Early radio history and the commodification of music. </a:t>
            </a:r>
            <a:r>
              <a:rPr lang="en-US" i="1" dirty="0"/>
              <a:t>Journal of the Music and Entertainment Industry Educators Association</a:t>
            </a:r>
            <a:r>
              <a:rPr lang="en-US" dirty="0"/>
              <a:t>, 14(1), 279-298.</a:t>
            </a:r>
          </a:p>
          <a:p>
            <a:r>
              <a:rPr lang="en-US" dirty="0"/>
              <a:t>King, S. (2016, November 30). The sonic exchange: An argument for crafting a more just and sustainable market for music. </a:t>
            </a:r>
            <a:r>
              <a:rPr lang="en-US" i="1" dirty="0"/>
              <a:t>Paste Magazine</a:t>
            </a:r>
            <a:r>
              <a:rPr lang="en-US" dirty="0"/>
              <a:t>. Retrieved from [</a:t>
            </a:r>
            <a:r>
              <a:rPr lang="en-US" dirty="0">
                <a:hlinkClick r:id="rId2"/>
              </a:rPr>
              <a:t>link</a:t>
            </a:r>
            <a:r>
              <a:rPr lang="en-US" dirty="0"/>
              <a:t>] </a:t>
            </a:r>
          </a:p>
          <a:p>
            <a:r>
              <a:rPr lang="en-US" dirty="0" err="1"/>
              <a:t>Niknafs</a:t>
            </a:r>
            <a:r>
              <a:rPr lang="en-US" dirty="0"/>
              <a:t>, N. (2019). Engaging with Popular Music from a Cultural Standpoint: A Concept-Oriented Framework. </a:t>
            </a:r>
            <a:r>
              <a:rPr lang="en-US" i="1" dirty="0"/>
              <a:t>Music Educators Journal</a:t>
            </a:r>
            <a:r>
              <a:rPr lang="en-US" dirty="0"/>
              <a:t>, 106(1</a:t>
            </a:r>
            <a:r>
              <a:rPr lang="en-US"/>
              <a:t>), 25–30.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554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AnalogousFromLightSeedLeftStep">
      <a:dk1>
        <a:srgbClr val="000000"/>
      </a:dk1>
      <a:lt1>
        <a:srgbClr val="FFFFFF"/>
      </a:lt1>
      <a:dk2>
        <a:srgbClr val="413424"/>
      </a:dk2>
      <a:lt2>
        <a:srgbClr val="E8E2E5"/>
      </a:lt2>
      <a:accent1>
        <a:srgbClr val="3BB571"/>
      </a:accent1>
      <a:accent2>
        <a:srgbClr val="36B839"/>
      </a:accent2>
      <a:accent3>
        <a:srgbClr val="70B046"/>
      </a:accent3>
      <a:accent4>
        <a:srgbClr val="95AA3D"/>
      </a:accent4>
      <a:accent5>
        <a:srgbClr val="BA9E41"/>
      </a:accent5>
      <a:accent6>
        <a:srgbClr val="E68753"/>
      </a:accent6>
      <a:hlink>
        <a:srgbClr val="AE6990"/>
      </a:hlink>
      <a:folHlink>
        <a:srgbClr val="7F7F7F"/>
      </a:folHlink>
    </a:clrScheme>
    <a:fontScheme name="Slate">
      <a:majorFont>
        <a:latin typeface="Gill Sans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384</Words>
  <Application>Microsoft Macintosh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Gill Sans MT</vt:lpstr>
      <vt:lpstr>Wingdings 2</vt:lpstr>
      <vt:lpstr>SlateVTI</vt:lpstr>
      <vt:lpstr>Whiplash</vt:lpstr>
      <vt:lpstr>Introduction</vt:lpstr>
      <vt:lpstr>Film Summary</vt:lpstr>
      <vt:lpstr>Analysis</vt:lpstr>
      <vt:lpstr>Critique</vt:lpstr>
      <vt:lpstr>Conclusion</vt:lpstr>
      <vt:lpstr>Works Cited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Whiplash</dc:title>
  <dc:creator>Jason Guthrie</dc:creator>
  <cp:lastModifiedBy>Jason Guthrie</cp:lastModifiedBy>
  <cp:revision>8</cp:revision>
  <dcterms:created xsi:type="dcterms:W3CDTF">2020-05-16T15:31:07Z</dcterms:created>
  <dcterms:modified xsi:type="dcterms:W3CDTF">2022-12-11T16:09:55Z</dcterms:modified>
</cp:coreProperties>
</file>