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4" r:id="rId3"/>
    <p:sldId id="291" r:id="rId4"/>
    <p:sldId id="275" r:id="rId5"/>
    <p:sldId id="289" r:id="rId6"/>
    <p:sldId id="294" r:id="rId7"/>
    <p:sldId id="295" r:id="rId8"/>
    <p:sldId id="296" r:id="rId9"/>
    <p:sldId id="285" r:id="rId10"/>
    <p:sldId id="302" r:id="rId11"/>
    <p:sldId id="303" r:id="rId12"/>
    <p:sldId id="304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445"/>
    <p:restoredTop sz="94668"/>
  </p:normalViewPr>
  <p:slideViewPr>
    <p:cSldViewPr snapToGrid="0" snapToObjects="1">
      <p:cViewPr varScale="1">
        <p:scale>
          <a:sx n="124" d="100"/>
          <a:sy n="124" d="100"/>
        </p:scale>
        <p:origin x="20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12/7/22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875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840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69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12/7/22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342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12/7/22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33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12/7/22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81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12/7/22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88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12/7/22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614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12/7/22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D7270-6ED3-A94D-9105-A532A2E3A8D6}" type="datetimeFigureOut">
              <a:rPr lang="en-US" smtClean="0"/>
              <a:t>12/7/22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76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45FD7270-6ED3-A94D-9105-A532A2E3A8D6}" type="datetimeFigureOut">
              <a:rPr lang="en-US" smtClean="0"/>
              <a:t>12/7/22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81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45FD7270-6ED3-A94D-9105-A532A2E3A8D6}" type="datetimeFigureOut">
              <a:rPr lang="en-US" smtClean="0"/>
              <a:t>12/7/22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A19AF3AC-E1DD-824E-92B6-7C06DBCBC7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7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B72A8-FEA7-1C4E-B75E-94DD6AF73E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Course Overview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EFAE0-B69A-BF4F-953C-702FFADCDE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CMS 2410: Digital Photography</a:t>
            </a:r>
          </a:p>
          <a:p>
            <a:r>
              <a:rPr lang="en-US" sz="2400" dirty="0"/>
              <a:t>Dr. Jason Lee Guthrie</a:t>
            </a:r>
          </a:p>
        </p:txBody>
      </p:sp>
    </p:spTree>
    <p:extLst>
      <p:ext uri="{BB962C8B-B14F-4D97-AF65-F5344CB8AC3E}">
        <p14:creationId xmlns:p14="http://schemas.microsoft.com/office/powerpoint/2010/main" val="23180855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Teaching Philosophy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I value your time</a:t>
            </a:r>
          </a:p>
          <a:p>
            <a:pPr lvl="1"/>
            <a:r>
              <a:rPr lang="en-US" sz="2400" dirty="0"/>
              <a:t>I know what it means to be a student</a:t>
            </a:r>
          </a:p>
          <a:p>
            <a:pPr lvl="1"/>
            <a:r>
              <a:rPr lang="en-US" sz="2400" dirty="0"/>
              <a:t>I know you have other classes, work, personal lives, etc.</a:t>
            </a:r>
          </a:p>
          <a:p>
            <a:pPr lvl="1"/>
            <a:r>
              <a:rPr lang="en-US" sz="2400" dirty="0"/>
              <a:t>This course is setup for you to succeed</a:t>
            </a:r>
          </a:p>
        </p:txBody>
      </p:sp>
    </p:spTree>
    <p:extLst>
      <p:ext uri="{BB962C8B-B14F-4D97-AF65-F5344CB8AC3E}">
        <p14:creationId xmlns:p14="http://schemas.microsoft.com/office/powerpoint/2010/main" val="410971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Teaching Philosophy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I value your time</a:t>
            </a:r>
          </a:p>
          <a:p>
            <a:r>
              <a:rPr lang="en-US" sz="2400" dirty="0"/>
              <a:t>I want you to value my time</a:t>
            </a:r>
          </a:p>
          <a:p>
            <a:pPr lvl="1"/>
            <a:r>
              <a:rPr lang="en-US" sz="2200" dirty="0"/>
              <a:t>I put a TON of work into course prep</a:t>
            </a:r>
          </a:p>
          <a:p>
            <a:pPr lvl="1"/>
            <a:r>
              <a:rPr lang="en-US" sz="2200" dirty="0"/>
              <a:t>Course policies – including the late policy – are VERY clear</a:t>
            </a:r>
          </a:p>
          <a:p>
            <a:pPr lvl="1"/>
            <a:r>
              <a:rPr lang="en-US" sz="2200" dirty="0"/>
              <a:t>It is YOUR responsibility to verify assignment submission</a:t>
            </a:r>
          </a:p>
        </p:txBody>
      </p:sp>
    </p:spTree>
    <p:extLst>
      <p:ext uri="{BB962C8B-B14F-4D97-AF65-F5344CB8AC3E}">
        <p14:creationId xmlns:p14="http://schemas.microsoft.com/office/powerpoint/2010/main" val="423042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Teaching Philosophy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I value your time</a:t>
            </a:r>
          </a:p>
          <a:p>
            <a:r>
              <a:rPr lang="en-US" sz="2400" dirty="0"/>
              <a:t>I want you to value my time</a:t>
            </a:r>
          </a:p>
          <a:p>
            <a:r>
              <a:rPr lang="en-US" sz="2400" dirty="0"/>
              <a:t>Grading policies</a:t>
            </a:r>
          </a:p>
          <a:p>
            <a:pPr lvl="1"/>
            <a:r>
              <a:rPr lang="en-US" sz="2200" dirty="0"/>
              <a:t>100pt scale</a:t>
            </a:r>
          </a:p>
          <a:p>
            <a:pPr lvl="1"/>
            <a:r>
              <a:rPr lang="en-US" sz="2200" dirty="0"/>
              <a:t>Weekly rhythm</a:t>
            </a:r>
          </a:p>
          <a:p>
            <a:pPr lvl="1"/>
            <a:r>
              <a:rPr lang="en-US" sz="2200" dirty="0"/>
              <a:t>Late policy</a:t>
            </a:r>
          </a:p>
          <a:p>
            <a:pPr lvl="1"/>
            <a:r>
              <a:rPr lang="en-US" sz="2200" dirty="0"/>
              <a:t>Feedback policy</a:t>
            </a:r>
          </a:p>
          <a:p>
            <a:pPr lvl="1"/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68498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6107" y="608730"/>
            <a:ext cx="4486656" cy="1141497"/>
          </a:xfrm>
        </p:spPr>
        <p:txBody>
          <a:bodyPr/>
          <a:lstStyle/>
          <a:p>
            <a:r>
              <a:rPr lang="en-US" dirty="0"/>
              <a:t>Instructor Welcome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608731"/>
            <a:ext cx="4815840" cy="2166930"/>
          </a:xfrm>
        </p:spPr>
        <p:txBody>
          <a:bodyPr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/>
              <a:t>ABOUT ME:</a:t>
            </a:r>
          </a:p>
          <a:p>
            <a:pPr lvl="1">
              <a:spcBef>
                <a:spcPts val="0"/>
              </a:spcBef>
              <a:buClrTx/>
            </a:pPr>
            <a:endParaRPr lang="en-US" sz="1800" dirty="0"/>
          </a:p>
          <a:p>
            <a:pPr lvl="1">
              <a:spcBef>
                <a:spcPts val="0"/>
              </a:spcBef>
              <a:buClrTx/>
            </a:pPr>
            <a:r>
              <a:rPr lang="en-US" sz="1800" dirty="0"/>
              <a:t>PhD in Mass Communication from UGA</a:t>
            </a:r>
          </a:p>
          <a:p>
            <a:pPr lvl="1">
              <a:spcBef>
                <a:spcPts val="0"/>
              </a:spcBef>
              <a:buClrTx/>
            </a:pPr>
            <a:endParaRPr lang="en-US" sz="1800" dirty="0"/>
          </a:p>
          <a:p>
            <a:pPr lvl="1">
              <a:spcBef>
                <a:spcPts val="0"/>
              </a:spcBef>
              <a:buClrTx/>
            </a:pPr>
            <a:r>
              <a:rPr lang="en-US" sz="1800" dirty="0"/>
              <a:t>Years of teaching experience</a:t>
            </a:r>
          </a:p>
          <a:p>
            <a:pPr lvl="1">
              <a:spcBef>
                <a:spcPts val="0"/>
              </a:spcBef>
              <a:buClrTx/>
            </a:pPr>
            <a:endParaRPr lang="en-US" sz="1800" dirty="0"/>
          </a:p>
          <a:p>
            <a:pPr lvl="1">
              <a:spcBef>
                <a:spcPts val="0"/>
              </a:spcBef>
              <a:buClrTx/>
            </a:pPr>
            <a:r>
              <a:rPr lang="en-US" sz="1800" dirty="0"/>
              <a:t>Surprise, I have a personal life!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" y="1924398"/>
            <a:ext cx="4463143" cy="4463143"/>
          </a:xfrm>
          <a:prstGeom prst="rect">
            <a:avLst/>
          </a:prstGeom>
        </p:spPr>
      </p:pic>
      <p:pic>
        <p:nvPicPr>
          <p:cNvPr id="5" name="Picture 4" descr="A person sitting on a rock with a dog&#10;&#10;Description automatically generated with medium confidence">
            <a:extLst>
              <a:ext uri="{FF2B5EF4-FFF2-40B4-BE49-F238E27FC236}">
                <a16:creationId xmlns:a16="http://schemas.microsoft.com/office/drawing/2014/main" id="{B4C38A66-713C-D607-42E4-FC9FA5857D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6080" y="2958541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11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How To Reach 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r>
              <a:rPr lang="en-US" sz="2400" dirty="0"/>
              <a:t>EMAIL: </a:t>
            </a:r>
            <a:r>
              <a:rPr lang="en-US" sz="2400" dirty="0" err="1"/>
              <a:t>JasonGuthrie@Clayton.edu</a:t>
            </a:r>
            <a:endParaRPr lang="en-US" sz="2400" dirty="0"/>
          </a:p>
          <a:p>
            <a:pPr lvl="1"/>
            <a:r>
              <a:rPr lang="en-US" sz="2400" dirty="0"/>
              <a:t>Times in which I check email: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OFFICE LOCATION: Carnes Hall for Music (CHM), Room 208</a:t>
            </a:r>
          </a:p>
          <a:p>
            <a:pPr lvl="1"/>
            <a:r>
              <a:rPr lang="en-US" sz="2400" dirty="0"/>
              <a:t>Wednesdays and Thursdays 2:30pm – 5:30pm via Microsoft Teams</a:t>
            </a:r>
          </a:p>
          <a:p>
            <a:pPr lvl="1"/>
            <a:r>
              <a:rPr lang="en-US" sz="2400" dirty="0"/>
              <a:t>Online by Appointment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69145A1-0FF5-FA4A-8388-3C7C7BD6D561}"/>
              </a:ext>
            </a:extLst>
          </p:cNvPr>
          <p:cNvGraphicFramePr>
            <a:graphicFrameLocks noGrp="1"/>
          </p:cNvGraphicFramePr>
          <p:nvPr/>
        </p:nvGraphicFramePr>
        <p:xfrm>
          <a:off x="387925" y="2746283"/>
          <a:ext cx="11416145" cy="1504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3229">
                  <a:extLst>
                    <a:ext uri="{9D8B030D-6E8A-4147-A177-3AD203B41FA5}">
                      <a16:colId xmlns:a16="http://schemas.microsoft.com/office/drawing/2014/main" val="3507223087"/>
                    </a:ext>
                  </a:extLst>
                </a:gridCol>
                <a:gridCol w="2283229">
                  <a:extLst>
                    <a:ext uri="{9D8B030D-6E8A-4147-A177-3AD203B41FA5}">
                      <a16:colId xmlns:a16="http://schemas.microsoft.com/office/drawing/2014/main" val="1184986307"/>
                    </a:ext>
                  </a:extLst>
                </a:gridCol>
                <a:gridCol w="2283229">
                  <a:extLst>
                    <a:ext uri="{9D8B030D-6E8A-4147-A177-3AD203B41FA5}">
                      <a16:colId xmlns:a16="http://schemas.microsoft.com/office/drawing/2014/main" val="3047125816"/>
                    </a:ext>
                  </a:extLst>
                </a:gridCol>
                <a:gridCol w="2283229">
                  <a:extLst>
                    <a:ext uri="{9D8B030D-6E8A-4147-A177-3AD203B41FA5}">
                      <a16:colId xmlns:a16="http://schemas.microsoft.com/office/drawing/2014/main" val="2313920772"/>
                    </a:ext>
                  </a:extLst>
                </a:gridCol>
                <a:gridCol w="2283229">
                  <a:extLst>
                    <a:ext uri="{9D8B030D-6E8A-4147-A177-3AD203B41FA5}">
                      <a16:colId xmlns:a16="http://schemas.microsoft.com/office/drawing/2014/main" val="2203534878"/>
                    </a:ext>
                  </a:extLst>
                </a:gridCol>
              </a:tblGrid>
              <a:tr h="520427"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Monday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Tuesday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Wednesday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Thursday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/>
                        <a:t>Friday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12311037"/>
                  </a:ext>
                </a:extLst>
              </a:tr>
              <a:tr h="98382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9:00am–5:00pm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9:00am–5:00pm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9:00am–5:00pm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9:00am–5:00pm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9:00am–5:00pm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469563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0604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Course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1" y="1643063"/>
            <a:ext cx="11782095" cy="52149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OVERVIEW</a:t>
            </a:r>
          </a:p>
          <a:p>
            <a:pPr lvl="1"/>
            <a:r>
              <a:rPr lang="en-US" sz="2400" dirty="0"/>
              <a:t>Major Assignments</a:t>
            </a:r>
          </a:p>
          <a:p>
            <a:pPr lvl="1"/>
            <a:r>
              <a:rPr lang="en-US" sz="2400" dirty="0"/>
              <a:t>Course Schedule</a:t>
            </a:r>
          </a:p>
          <a:p>
            <a:pPr lvl="1"/>
            <a:r>
              <a:rPr lang="en-US" sz="2400" dirty="0"/>
              <a:t>Teaching Philosophy</a:t>
            </a:r>
          </a:p>
        </p:txBody>
      </p:sp>
    </p:spTree>
    <p:extLst>
      <p:ext uri="{BB962C8B-B14F-4D97-AF65-F5344CB8AC3E}">
        <p14:creationId xmlns:p14="http://schemas.microsoft.com/office/powerpoint/2010/main" val="105950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Major Assignments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2" y="1643063"/>
            <a:ext cx="5891048" cy="5214937"/>
          </a:xfrm>
        </p:spPr>
        <p:txBody>
          <a:bodyPr>
            <a:normAutofit/>
          </a:bodyPr>
          <a:lstStyle/>
          <a:p>
            <a:pPr lvl="1"/>
            <a:r>
              <a:rPr lang="en-US" sz="2400" dirty="0"/>
              <a:t>Syllabus Quiz (1 </a:t>
            </a:r>
            <a:r>
              <a:rPr lang="en-US" sz="2400" dirty="0" err="1"/>
              <a:t>pt</a:t>
            </a:r>
            <a:r>
              <a:rPr lang="en-US" sz="2400" dirty="0"/>
              <a:t>)</a:t>
            </a:r>
          </a:p>
          <a:p>
            <a:pPr lvl="1"/>
            <a:r>
              <a:rPr lang="en-US" sz="2400" dirty="0"/>
              <a:t>Personal Inventory (4 pts)</a:t>
            </a:r>
          </a:p>
          <a:p>
            <a:pPr lvl="1"/>
            <a:r>
              <a:rPr lang="en-US" sz="2400" dirty="0"/>
              <a:t>Photo Exercises (35 pts)</a:t>
            </a:r>
          </a:p>
        </p:txBody>
      </p:sp>
    </p:spTree>
    <p:extLst>
      <p:ext uri="{BB962C8B-B14F-4D97-AF65-F5344CB8AC3E}">
        <p14:creationId xmlns:p14="http://schemas.microsoft.com/office/powerpoint/2010/main" val="72744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Major Assignments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2" y="1643063"/>
            <a:ext cx="5891048" cy="5214937"/>
          </a:xfrm>
        </p:spPr>
        <p:txBody>
          <a:bodyPr>
            <a:normAutofit/>
          </a:bodyPr>
          <a:lstStyle/>
          <a:p>
            <a:pPr lvl="1"/>
            <a:r>
              <a:rPr lang="en-US" sz="2400" dirty="0"/>
              <a:t>Syllabus Quiz (1 </a:t>
            </a:r>
            <a:r>
              <a:rPr lang="en-US" sz="2400" dirty="0" err="1"/>
              <a:t>pt</a:t>
            </a:r>
            <a:r>
              <a:rPr lang="en-US" sz="2400" dirty="0"/>
              <a:t>)</a:t>
            </a:r>
          </a:p>
          <a:p>
            <a:pPr lvl="1"/>
            <a:r>
              <a:rPr lang="en-US" sz="2400" dirty="0"/>
              <a:t>Personal Inventory (4 pts)</a:t>
            </a:r>
          </a:p>
          <a:p>
            <a:pPr lvl="1"/>
            <a:r>
              <a:rPr lang="en-US" sz="2400" dirty="0"/>
              <a:t>Photo Exercises (35 pts)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ED05533-CF78-A6EB-4BA3-B919E39F5479}"/>
              </a:ext>
            </a:extLst>
          </p:cNvPr>
          <p:cNvSpPr txBox="1">
            <a:spLocks/>
          </p:cNvSpPr>
          <p:nvPr/>
        </p:nvSpPr>
        <p:spPr>
          <a:xfrm>
            <a:off x="6095998" y="1643062"/>
            <a:ext cx="5891048" cy="5214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Selfie Exercise (5 pts)</a:t>
            </a:r>
          </a:p>
          <a:p>
            <a:pPr lvl="1"/>
            <a:r>
              <a:rPr lang="en-US" sz="2400" dirty="0"/>
              <a:t>Settings Exercise (5 pts)</a:t>
            </a:r>
          </a:p>
          <a:p>
            <a:pPr lvl="1"/>
            <a:r>
              <a:rPr lang="en-US" sz="2400" dirty="0"/>
              <a:t>Composition Exercise (5 pts)</a:t>
            </a:r>
          </a:p>
          <a:p>
            <a:pPr lvl="1"/>
            <a:r>
              <a:rPr lang="en-US" sz="2400" dirty="0"/>
              <a:t>Perspective Exercise (5 pts)</a:t>
            </a:r>
          </a:p>
          <a:p>
            <a:pPr lvl="1"/>
            <a:r>
              <a:rPr lang="en-US" sz="2400" dirty="0"/>
              <a:t>Focus Exercise (5 pts)</a:t>
            </a:r>
          </a:p>
          <a:p>
            <a:pPr lvl="1"/>
            <a:r>
              <a:rPr lang="en-US" sz="2400" dirty="0"/>
              <a:t>Color Exercise (5 pts)</a:t>
            </a:r>
          </a:p>
          <a:p>
            <a:pPr lvl="1"/>
            <a:r>
              <a:rPr lang="en-US" sz="2400" dirty="0"/>
              <a:t>Lighting Exercise (5 pts)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71568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Major Assignments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2" y="1643063"/>
            <a:ext cx="5891048" cy="5214937"/>
          </a:xfrm>
        </p:spPr>
        <p:txBody>
          <a:bodyPr>
            <a:normAutofit/>
          </a:bodyPr>
          <a:lstStyle/>
          <a:p>
            <a:pPr lvl="1"/>
            <a:r>
              <a:rPr lang="en-US" sz="2400" dirty="0"/>
              <a:t>Syllabus Quiz (1 </a:t>
            </a:r>
            <a:r>
              <a:rPr lang="en-US" sz="2400" dirty="0" err="1"/>
              <a:t>pt</a:t>
            </a:r>
            <a:r>
              <a:rPr lang="en-US" sz="2400" dirty="0"/>
              <a:t>)</a:t>
            </a:r>
          </a:p>
          <a:p>
            <a:pPr lvl="1"/>
            <a:r>
              <a:rPr lang="en-US" sz="2400" dirty="0"/>
              <a:t>Personal Inventory (4 pts)</a:t>
            </a:r>
          </a:p>
          <a:p>
            <a:pPr lvl="1"/>
            <a:r>
              <a:rPr lang="en-US" sz="2400" dirty="0"/>
              <a:t>Photo Exercises (35 pts)</a:t>
            </a:r>
          </a:p>
          <a:p>
            <a:pPr lvl="1"/>
            <a:r>
              <a:rPr lang="en-US" sz="2400" dirty="0"/>
              <a:t>Photo Assignments (45 pts)</a:t>
            </a:r>
          </a:p>
          <a:p>
            <a:pPr lvl="1"/>
            <a:endParaRPr lang="en-US" sz="24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ED05533-CF78-A6EB-4BA3-B919E39F5479}"/>
              </a:ext>
            </a:extLst>
          </p:cNvPr>
          <p:cNvSpPr txBox="1">
            <a:spLocks/>
          </p:cNvSpPr>
          <p:nvPr/>
        </p:nvSpPr>
        <p:spPr>
          <a:xfrm>
            <a:off x="6095998" y="1643062"/>
            <a:ext cx="5891048" cy="5214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Location Pitch (5 pts)</a:t>
            </a:r>
          </a:p>
          <a:p>
            <a:pPr lvl="1"/>
            <a:r>
              <a:rPr lang="en-US" sz="2400" dirty="0"/>
              <a:t>Location Scout (10 pts)</a:t>
            </a:r>
          </a:p>
          <a:p>
            <a:pPr lvl="1"/>
            <a:r>
              <a:rPr lang="en-US" sz="2400" dirty="0"/>
              <a:t>Portrait Pitch (5 pts)</a:t>
            </a:r>
          </a:p>
          <a:p>
            <a:pPr lvl="1"/>
            <a:r>
              <a:rPr lang="en-US" sz="2400" dirty="0"/>
              <a:t>Portrait Session (10 pts)</a:t>
            </a:r>
          </a:p>
          <a:p>
            <a:pPr lvl="1"/>
            <a:r>
              <a:rPr lang="en-US" sz="2400" dirty="0"/>
              <a:t>Explainer Pitch (5 pts)</a:t>
            </a:r>
          </a:p>
          <a:p>
            <a:pPr lvl="1"/>
            <a:r>
              <a:rPr lang="en-US" sz="2400" dirty="0"/>
              <a:t>Explainer Video (10 pts)</a:t>
            </a:r>
          </a:p>
        </p:txBody>
      </p:sp>
    </p:spTree>
    <p:extLst>
      <p:ext uri="{BB962C8B-B14F-4D97-AF65-F5344CB8AC3E}">
        <p14:creationId xmlns:p14="http://schemas.microsoft.com/office/powerpoint/2010/main" val="268219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Major Assignments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2" y="1643063"/>
            <a:ext cx="5891048" cy="5214937"/>
          </a:xfrm>
        </p:spPr>
        <p:txBody>
          <a:bodyPr>
            <a:normAutofit/>
          </a:bodyPr>
          <a:lstStyle/>
          <a:p>
            <a:pPr lvl="1"/>
            <a:r>
              <a:rPr lang="en-US" sz="2400" dirty="0"/>
              <a:t>Syllabus Quiz (1 </a:t>
            </a:r>
            <a:r>
              <a:rPr lang="en-US" sz="2400" dirty="0" err="1"/>
              <a:t>pt</a:t>
            </a:r>
            <a:r>
              <a:rPr lang="en-US" sz="2400" dirty="0"/>
              <a:t>)</a:t>
            </a:r>
          </a:p>
          <a:p>
            <a:pPr lvl="1"/>
            <a:r>
              <a:rPr lang="en-US" sz="2400" dirty="0"/>
              <a:t>Personal Inventory (4 pts)</a:t>
            </a:r>
          </a:p>
          <a:p>
            <a:pPr lvl="1"/>
            <a:r>
              <a:rPr lang="en-US" sz="2400" dirty="0"/>
              <a:t>Photo Exercises (35 pts)</a:t>
            </a:r>
          </a:p>
          <a:p>
            <a:pPr lvl="1"/>
            <a:r>
              <a:rPr lang="en-US" sz="2400" dirty="0"/>
              <a:t>Photo Assignments (45 pts)</a:t>
            </a:r>
          </a:p>
          <a:p>
            <a:pPr lvl="1"/>
            <a:r>
              <a:rPr lang="en-US" sz="2400" dirty="0"/>
              <a:t>Photo Portfolio (15 pts)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95833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29908-CD18-7343-B67C-D142D763C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950" y="246541"/>
            <a:ext cx="11782096" cy="1188720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Course Schedule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8C33B-ACA5-F642-AD8A-C8B4505EAC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953" y="1643063"/>
            <a:ext cx="5891048" cy="5214937"/>
          </a:xfrm>
        </p:spPr>
        <p:txBody>
          <a:bodyPr>
            <a:normAutofit/>
          </a:bodyPr>
          <a:lstStyle/>
          <a:p>
            <a:r>
              <a:rPr lang="en-US" sz="2400" dirty="0"/>
              <a:t>Week 1: Introduction</a:t>
            </a:r>
          </a:p>
          <a:p>
            <a:r>
              <a:rPr lang="en-US" sz="2400" dirty="0"/>
              <a:t>Week 2: Photo Overview</a:t>
            </a:r>
          </a:p>
          <a:p>
            <a:r>
              <a:rPr lang="en-US" sz="2400" dirty="0"/>
              <a:t>Week 3: Manual Settings</a:t>
            </a:r>
          </a:p>
          <a:p>
            <a:r>
              <a:rPr lang="en-US" sz="2400" dirty="0"/>
              <a:t>Week 4: Composition</a:t>
            </a:r>
          </a:p>
          <a:p>
            <a:r>
              <a:rPr lang="en-US" sz="2400" dirty="0"/>
              <a:t>Week 5: Perspective</a:t>
            </a:r>
          </a:p>
          <a:p>
            <a:r>
              <a:rPr lang="en-US" sz="2400" dirty="0"/>
              <a:t>Week 6: Focus</a:t>
            </a:r>
          </a:p>
          <a:p>
            <a:r>
              <a:rPr lang="en-US" sz="2400" dirty="0"/>
              <a:t>Week 7: Color</a:t>
            </a:r>
          </a:p>
          <a:p>
            <a:r>
              <a:rPr lang="en-US" sz="2400" dirty="0"/>
              <a:t>Week 8: Lighting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BDD24C5-B5CF-1C46-89C8-BF31FA43D167}"/>
              </a:ext>
            </a:extLst>
          </p:cNvPr>
          <p:cNvSpPr txBox="1">
            <a:spLocks/>
          </p:cNvSpPr>
          <p:nvPr/>
        </p:nvSpPr>
        <p:spPr>
          <a:xfrm>
            <a:off x="6095998" y="1643063"/>
            <a:ext cx="5891048" cy="5214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286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4313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82775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Week 9: Locations</a:t>
            </a:r>
          </a:p>
          <a:p>
            <a:r>
              <a:rPr lang="en-US" sz="2400" dirty="0"/>
              <a:t>Week 10: Photographing Culture</a:t>
            </a:r>
          </a:p>
          <a:p>
            <a:r>
              <a:rPr lang="en-US" sz="2400" dirty="0"/>
              <a:t>Week 11: Portraits</a:t>
            </a:r>
          </a:p>
          <a:p>
            <a:r>
              <a:rPr lang="en-US" sz="2400" dirty="0"/>
              <a:t>Week 12: Photographing Movement</a:t>
            </a:r>
          </a:p>
          <a:p>
            <a:r>
              <a:rPr lang="en-US" sz="2400" dirty="0"/>
              <a:t>Week 13: Explainers</a:t>
            </a:r>
          </a:p>
          <a:p>
            <a:r>
              <a:rPr lang="en-US" sz="2400" dirty="0"/>
              <a:t>Week 14: Abstract Photography</a:t>
            </a:r>
          </a:p>
          <a:p>
            <a:r>
              <a:rPr lang="en-US" sz="2400" dirty="0"/>
              <a:t>Week 15: The Photo Business</a:t>
            </a:r>
          </a:p>
        </p:txBody>
      </p:sp>
    </p:spTree>
    <p:extLst>
      <p:ext uri="{BB962C8B-B14F-4D97-AF65-F5344CB8AC3E}">
        <p14:creationId xmlns:p14="http://schemas.microsoft.com/office/powerpoint/2010/main" val="1845363144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DDED43B-E55A-4A4F-8A70-B6A3587A7235}"/>
</file>

<file path=customXml/itemProps2.xml><?xml version="1.0" encoding="utf-8"?>
<ds:datastoreItem xmlns:ds="http://schemas.openxmlformats.org/officeDocument/2006/customXml" ds:itemID="{9832C66E-6EB4-4DF4-9794-37930A89F38A}"/>
</file>

<file path=docProps/app.xml><?xml version="1.0" encoding="utf-8"?>
<Properties xmlns="http://schemas.openxmlformats.org/officeDocument/2006/extended-properties" xmlns:vt="http://schemas.openxmlformats.org/officeDocument/2006/docPropsVTypes">
  <Template>{E993FB28-9CF7-D548-B95A-E78BA070F8E9}tf10001120</Template>
  <TotalTime>835</TotalTime>
  <Words>452</Words>
  <Application>Microsoft Macintosh PowerPoint</Application>
  <PresentationFormat>Widescreen</PresentationFormat>
  <Paragraphs>108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Gill Sans MT</vt:lpstr>
      <vt:lpstr>Parcel</vt:lpstr>
      <vt:lpstr>Course Overview</vt:lpstr>
      <vt:lpstr>Instructor Welcome</vt:lpstr>
      <vt:lpstr>How To Reach Me</vt:lpstr>
      <vt:lpstr>Course Overview</vt:lpstr>
      <vt:lpstr>Major Assignments</vt:lpstr>
      <vt:lpstr>Major Assignments</vt:lpstr>
      <vt:lpstr>Major Assignments</vt:lpstr>
      <vt:lpstr>Major Assignments</vt:lpstr>
      <vt:lpstr>Course Schedule</vt:lpstr>
      <vt:lpstr>Teaching Philosophy</vt:lpstr>
      <vt:lpstr>Teaching Philosophy</vt:lpstr>
      <vt:lpstr>Teaching Philosophy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</dc:title>
  <dc:creator>Jason L Guthrie</dc:creator>
  <cp:lastModifiedBy>Jason Guthrie</cp:lastModifiedBy>
  <cp:revision>34</cp:revision>
  <dcterms:created xsi:type="dcterms:W3CDTF">2019-07-26T00:48:53Z</dcterms:created>
  <dcterms:modified xsi:type="dcterms:W3CDTF">2022-12-07T19:48:57Z</dcterms:modified>
</cp:coreProperties>
</file>