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615" r:id="rId2"/>
    <p:sldId id="642" r:id="rId3"/>
    <p:sldId id="640" r:id="rId4"/>
    <p:sldId id="297" r:id="rId5"/>
    <p:sldId id="267" r:id="rId6"/>
    <p:sldId id="636" r:id="rId7"/>
    <p:sldId id="638" r:id="rId8"/>
    <p:sldId id="639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D5641A-69E3-464B-97AE-4F5321B9EFC4}" v="14" dt="2023-08-28T16:36:23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04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9ED5641A-69E3-464B-97AE-4F5321B9EFC4}"/>
    <pc:docChg chg="undo custSel addSld delSld modSld sldOrd">
      <pc:chgData name="Jack Zheng" userId="eea985c3-49bd-46a9-972d-243b7dd82e16" providerId="ADAL" clId="{9ED5641A-69E3-464B-97AE-4F5321B9EFC4}" dt="2023-08-28T16:38:44.093" v="277" actId="47"/>
      <pc:docMkLst>
        <pc:docMk/>
      </pc:docMkLst>
      <pc:sldChg chg="add">
        <pc:chgData name="Jack Zheng" userId="eea985c3-49bd-46a9-972d-243b7dd82e16" providerId="ADAL" clId="{9ED5641A-69E3-464B-97AE-4F5321B9EFC4}" dt="2023-08-28T16:36:23.080" v="276"/>
        <pc:sldMkLst>
          <pc:docMk/>
          <pc:sldMk cId="890300840" sldId="267"/>
        </pc:sldMkLst>
      </pc:sldChg>
      <pc:sldChg chg="add">
        <pc:chgData name="Jack Zheng" userId="eea985c3-49bd-46a9-972d-243b7dd82e16" providerId="ADAL" clId="{9ED5641A-69E3-464B-97AE-4F5321B9EFC4}" dt="2023-08-28T16:35:42.770" v="275"/>
        <pc:sldMkLst>
          <pc:docMk/>
          <pc:sldMk cId="4129430349" sldId="297"/>
        </pc:sldMkLst>
      </pc:sldChg>
      <pc:sldChg chg="modSp mod">
        <pc:chgData name="Jack Zheng" userId="eea985c3-49bd-46a9-972d-243b7dd82e16" providerId="ADAL" clId="{9ED5641A-69E3-464B-97AE-4F5321B9EFC4}" dt="2023-08-28T16:19:20.415" v="59" actId="20577"/>
        <pc:sldMkLst>
          <pc:docMk/>
          <pc:sldMk cId="3462347364" sldId="636"/>
        </pc:sldMkLst>
        <pc:spChg chg="mod">
          <ac:chgData name="Jack Zheng" userId="eea985c3-49bd-46a9-972d-243b7dd82e16" providerId="ADAL" clId="{9ED5641A-69E3-464B-97AE-4F5321B9EFC4}" dt="2023-08-28T16:19:20.415" v="59" actId="20577"/>
          <ac:spMkLst>
            <pc:docMk/>
            <pc:sldMk cId="3462347364" sldId="636"/>
            <ac:spMk id="3" creationId="{BFE09D4C-DEEB-4BFB-9BAF-CDE20D902DA0}"/>
          </ac:spMkLst>
        </pc:spChg>
        <pc:graphicFrameChg chg="mod">
          <ac:chgData name="Jack Zheng" userId="eea985c3-49bd-46a9-972d-243b7dd82e16" providerId="ADAL" clId="{9ED5641A-69E3-464B-97AE-4F5321B9EFC4}" dt="2023-08-28T16:19:13.863" v="43" actId="1076"/>
          <ac:graphicFrameMkLst>
            <pc:docMk/>
            <pc:sldMk cId="3462347364" sldId="636"/>
            <ac:graphicFrameMk id="5" creationId="{822968DF-3EF3-338A-8084-A77BFC8E0DAE}"/>
          </ac:graphicFrameMkLst>
        </pc:graphicFrameChg>
      </pc:sldChg>
      <pc:sldChg chg="modSp mod">
        <pc:chgData name="Jack Zheng" userId="eea985c3-49bd-46a9-972d-243b7dd82e16" providerId="ADAL" clId="{9ED5641A-69E3-464B-97AE-4F5321B9EFC4}" dt="2023-08-28T16:19:52.837" v="150" actId="20577"/>
        <pc:sldMkLst>
          <pc:docMk/>
          <pc:sldMk cId="1028664900" sldId="638"/>
        </pc:sldMkLst>
        <pc:spChg chg="mod">
          <ac:chgData name="Jack Zheng" userId="eea985c3-49bd-46a9-972d-243b7dd82e16" providerId="ADAL" clId="{9ED5641A-69E3-464B-97AE-4F5321B9EFC4}" dt="2023-08-28T16:19:52.837" v="150" actId="20577"/>
          <ac:spMkLst>
            <pc:docMk/>
            <pc:sldMk cId="1028664900" sldId="638"/>
            <ac:spMk id="3" creationId="{BFE09D4C-DEEB-4BFB-9BAF-CDE20D902DA0}"/>
          </ac:spMkLst>
        </pc:spChg>
      </pc:sldChg>
      <pc:sldChg chg="modSp mod ord">
        <pc:chgData name="Jack Zheng" userId="eea985c3-49bd-46a9-972d-243b7dd82e16" providerId="ADAL" clId="{9ED5641A-69E3-464B-97AE-4F5321B9EFC4}" dt="2023-08-28T16:26:46.306" v="154"/>
        <pc:sldMkLst>
          <pc:docMk/>
          <pc:sldMk cId="3773256035" sldId="639"/>
        </pc:sldMkLst>
        <pc:spChg chg="mod">
          <ac:chgData name="Jack Zheng" userId="eea985c3-49bd-46a9-972d-243b7dd82e16" providerId="ADAL" clId="{9ED5641A-69E3-464B-97AE-4F5321B9EFC4}" dt="2023-08-28T16:26:02.008" v="151" actId="1076"/>
          <ac:spMkLst>
            <pc:docMk/>
            <pc:sldMk cId="3773256035" sldId="639"/>
            <ac:spMk id="5" creationId="{DF199BE9-0E1B-C022-A527-0FFCB4584A24}"/>
          </ac:spMkLst>
        </pc:spChg>
        <pc:spChg chg="mod">
          <ac:chgData name="Jack Zheng" userId="eea985c3-49bd-46a9-972d-243b7dd82e16" providerId="ADAL" clId="{9ED5641A-69E3-464B-97AE-4F5321B9EFC4}" dt="2023-08-28T16:26:02.008" v="151" actId="1076"/>
          <ac:spMkLst>
            <pc:docMk/>
            <pc:sldMk cId="3773256035" sldId="639"/>
            <ac:spMk id="6" creationId="{7DFF33CA-077A-866F-83DC-48E8845AEC1F}"/>
          </ac:spMkLst>
        </pc:spChg>
        <pc:spChg chg="mod">
          <ac:chgData name="Jack Zheng" userId="eea985c3-49bd-46a9-972d-243b7dd82e16" providerId="ADAL" clId="{9ED5641A-69E3-464B-97AE-4F5321B9EFC4}" dt="2023-08-28T16:26:12.958" v="152" actId="1076"/>
          <ac:spMkLst>
            <pc:docMk/>
            <pc:sldMk cId="3773256035" sldId="639"/>
            <ac:spMk id="10" creationId="{93F01AB7-48BC-885F-65E0-5C82F17CDB3C}"/>
          </ac:spMkLst>
        </pc:spChg>
        <pc:spChg chg="mod">
          <ac:chgData name="Jack Zheng" userId="eea985c3-49bd-46a9-972d-243b7dd82e16" providerId="ADAL" clId="{9ED5641A-69E3-464B-97AE-4F5321B9EFC4}" dt="2023-08-28T16:26:12.958" v="152" actId="1076"/>
          <ac:spMkLst>
            <pc:docMk/>
            <pc:sldMk cId="3773256035" sldId="639"/>
            <ac:spMk id="11" creationId="{9B1326E2-73C5-8787-4A62-B860DF7A954B}"/>
          </ac:spMkLst>
        </pc:spChg>
        <pc:graphicFrameChg chg="mod">
          <ac:chgData name="Jack Zheng" userId="eea985c3-49bd-46a9-972d-243b7dd82e16" providerId="ADAL" clId="{9ED5641A-69E3-464B-97AE-4F5321B9EFC4}" dt="2023-08-28T16:26:02.008" v="151" actId="1076"/>
          <ac:graphicFrameMkLst>
            <pc:docMk/>
            <pc:sldMk cId="3773256035" sldId="639"/>
            <ac:graphicFrameMk id="7" creationId="{629A73C2-74DC-42F8-8B30-DC0CD2413059}"/>
          </ac:graphicFrameMkLst>
        </pc:graphicFrameChg>
        <pc:graphicFrameChg chg="mod">
          <ac:chgData name="Jack Zheng" userId="eea985c3-49bd-46a9-972d-243b7dd82e16" providerId="ADAL" clId="{9ED5641A-69E3-464B-97AE-4F5321B9EFC4}" dt="2023-08-28T16:26:12.958" v="152" actId="1076"/>
          <ac:graphicFrameMkLst>
            <pc:docMk/>
            <pc:sldMk cId="3773256035" sldId="639"/>
            <ac:graphicFrameMk id="9" creationId="{5CE833D1-F650-40CB-BB9C-B512CA9835EE}"/>
          </ac:graphicFrameMkLst>
        </pc:graphicFrameChg>
      </pc:sldChg>
      <pc:sldChg chg="addSp modSp mod ord">
        <pc:chgData name="Jack Zheng" userId="eea985c3-49bd-46a9-972d-243b7dd82e16" providerId="ADAL" clId="{9ED5641A-69E3-464B-97AE-4F5321B9EFC4}" dt="2023-08-28T16:28:08.531" v="243" actId="20577"/>
        <pc:sldMkLst>
          <pc:docMk/>
          <pc:sldMk cId="302260628" sldId="640"/>
        </pc:sldMkLst>
        <pc:spChg chg="mod">
          <ac:chgData name="Jack Zheng" userId="eea985c3-49bd-46a9-972d-243b7dd82e16" providerId="ADAL" clId="{9ED5641A-69E3-464B-97AE-4F5321B9EFC4}" dt="2023-08-28T16:28:08.531" v="243" actId="20577"/>
          <ac:spMkLst>
            <pc:docMk/>
            <pc:sldMk cId="302260628" sldId="640"/>
            <ac:spMk id="2" creationId="{9A42A443-5B14-925A-9BFB-A4B9F104EC4F}"/>
          </ac:spMkLst>
        </pc:spChg>
        <pc:spChg chg="mod">
          <ac:chgData name="Jack Zheng" userId="eea985c3-49bd-46a9-972d-243b7dd82e16" providerId="ADAL" clId="{9ED5641A-69E3-464B-97AE-4F5321B9EFC4}" dt="2023-08-28T16:27:23.662" v="164" actId="14100"/>
          <ac:spMkLst>
            <pc:docMk/>
            <pc:sldMk cId="302260628" sldId="640"/>
            <ac:spMk id="3" creationId="{7A505A1C-EE39-5DE0-6C8F-479623F0D14E}"/>
          </ac:spMkLst>
        </pc:spChg>
        <pc:picChg chg="add mod">
          <ac:chgData name="Jack Zheng" userId="eea985c3-49bd-46a9-972d-243b7dd82e16" providerId="ADAL" clId="{9ED5641A-69E3-464B-97AE-4F5321B9EFC4}" dt="2023-08-28T16:28:06.543" v="242" actId="1076"/>
          <ac:picMkLst>
            <pc:docMk/>
            <pc:sldMk cId="302260628" sldId="640"/>
            <ac:picMk id="1026" creationId="{423762A0-08C4-80B3-922B-B99B38B0897E}"/>
          </ac:picMkLst>
        </pc:picChg>
      </pc:sldChg>
      <pc:sldChg chg="modSp add del mod">
        <pc:chgData name="Jack Zheng" userId="eea985c3-49bd-46a9-972d-243b7dd82e16" providerId="ADAL" clId="{9ED5641A-69E3-464B-97AE-4F5321B9EFC4}" dt="2023-08-28T16:31:24.391" v="257" actId="47"/>
        <pc:sldMkLst>
          <pc:docMk/>
          <pc:sldMk cId="2430822104" sldId="641"/>
        </pc:sldMkLst>
        <pc:spChg chg="mod">
          <ac:chgData name="Jack Zheng" userId="eea985c3-49bd-46a9-972d-243b7dd82e16" providerId="ADAL" clId="{9ED5641A-69E3-464B-97AE-4F5321B9EFC4}" dt="2023-08-28T16:30:28.291" v="256" actId="21"/>
          <ac:spMkLst>
            <pc:docMk/>
            <pc:sldMk cId="2430822104" sldId="641"/>
            <ac:spMk id="3" creationId="{7A505A1C-EE39-5DE0-6C8F-479623F0D14E}"/>
          </ac:spMkLst>
        </pc:spChg>
      </pc:sldChg>
      <pc:sldChg chg="addSp modSp new mod">
        <pc:chgData name="Jack Zheng" userId="eea985c3-49bd-46a9-972d-243b7dd82e16" providerId="ADAL" clId="{9ED5641A-69E3-464B-97AE-4F5321B9EFC4}" dt="2023-08-28T16:32:29.918" v="271" actId="20577"/>
        <pc:sldMkLst>
          <pc:docMk/>
          <pc:sldMk cId="280482405" sldId="642"/>
        </pc:sldMkLst>
        <pc:spChg chg="mod">
          <ac:chgData name="Jack Zheng" userId="eea985c3-49bd-46a9-972d-243b7dd82e16" providerId="ADAL" clId="{9ED5641A-69E3-464B-97AE-4F5321B9EFC4}" dt="2023-08-28T16:32:29.918" v="271" actId="20577"/>
          <ac:spMkLst>
            <pc:docMk/>
            <pc:sldMk cId="280482405" sldId="642"/>
            <ac:spMk id="2" creationId="{6CC198D9-C935-5002-2E40-5F01E97E4ABF}"/>
          </ac:spMkLst>
        </pc:spChg>
        <pc:spChg chg="mod">
          <ac:chgData name="Jack Zheng" userId="eea985c3-49bd-46a9-972d-243b7dd82e16" providerId="ADAL" clId="{9ED5641A-69E3-464B-97AE-4F5321B9EFC4}" dt="2023-08-28T16:30:03.249" v="252"/>
          <ac:spMkLst>
            <pc:docMk/>
            <pc:sldMk cId="280482405" sldId="642"/>
            <ac:spMk id="3" creationId="{B2D44257-BE03-381C-FCED-C804082F1918}"/>
          </ac:spMkLst>
        </pc:spChg>
        <pc:picChg chg="add mod">
          <ac:chgData name="Jack Zheng" userId="eea985c3-49bd-46a9-972d-243b7dd82e16" providerId="ADAL" clId="{9ED5641A-69E3-464B-97AE-4F5321B9EFC4}" dt="2023-08-28T16:30:14.590" v="255" actId="1076"/>
          <ac:picMkLst>
            <pc:docMk/>
            <pc:sldMk cId="280482405" sldId="642"/>
            <ac:picMk id="2050" creationId="{D5449658-B26D-DFB6-7FD1-829ECF892572}"/>
          </ac:picMkLst>
        </pc:picChg>
      </pc:sldChg>
      <pc:sldChg chg="addSp delSp new del mod">
        <pc:chgData name="Jack Zheng" userId="eea985c3-49bd-46a9-972d-243b7dd82e16" providerId="ADAL" clId="{9ED5641A-69E3-464B-97AE-4F5321B9EFC4}" dt="2023-08-28T16:38:44.093" v="277" actId="47"/>
        <pc:sldMkLst>
          <pc:docMk/>
          <pc:sldMk cId="2968925370" sldId="643"/>
        </pc:sldMkLst>
        <pc:spChg chg="add del">
          <ac:chgData name="Jack Zheng" userId="eea985c3-49bd-46a9-972d-243b7dd82e16" providerId="ADAL" clId="{9ED5641A-69E3-464B-97AE-4F5321B9EFC4}" dt="2023-08-28T16:35:34.921" v="274" actId="22"/>
          <ac:spMkLst>
            <pc:docMk/>
            <pc:sldMk cId="2968925370" sldId="643"/>
            <ac:spMk id="5" creationId="{A6649F57-092E-75C7-831B-A9B837E0E38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GPA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Emily</c:v>
                </c:pt>
                <c:pt idx="1">
                  <c:v>Rachel</c:v>
                </c:pt>
                <c:pt idx="2">
                  <c:v>Joy</c:v>
                </c:pt>
                <c:pt idx="3">
                  <c:v>Roger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4</c:v>
                </c:pt>
                <c:pt idx="2">
                  <c:v>3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F5-45CB-A9C0-D428FA0013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8847320"/>
        <c:axId val="578849944"/>
      </c:barChart>
      <c:catAx>
        <c:axId val="578847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9944"/>
        <c:crosses val="autoZero"/>
        <c:auto val="1"/>
        <c:lblAlgn val="ctr"/>
        <c:lblOffset val="100"/>
        <c:noMultiLvlLbl val="0"/>
      </c:catAx>
      <c:valAx>
        <c:axId val="578849944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7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GPA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81-4F57-BD9A-2A8FFBCF17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381-4F57-BD9A-2A8FFBCF17BD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81-4F57-BD9A-2A8FFBCF17BD}"/>
              </c:ext>
            </c:extLst>
          </c:dPt>
          <c:cat>
            <c:strRef>
              <c:f>Sheet1!$A$2:$A$5</c:f>
              <c:strCache>
                <c:ptCount val="4"/>
                <c:pt idx="0">
                  <c:v>Emily</c:v>
                </c:pt>
                <c:pt idx="1">
                  <c:v>Rachel</c:v>
                </c:pt>
                <c:pt idx="2">
                  <c:v>Joy</c:v>
                </c:pt>
                <c:pt idx="3">
                  <c:v>Roger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4</c:v>
                </c:pt>
                <c:pt idx="2">
                  <c:v>3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81-4F57-BD9A-2A8FFBCF17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8847320"/>
        <c:axId val="578849944"/>
      </c:barChart>
      <c:catAx>
        <c:axId val="578847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9944"/>
        <c:crosses val="autoZero"/>
        <c:auto val="1"/>
        <c:lblAlgn val="ctr"/>
        <c:lblOffset val="100"/>
        <c:noMultiLvlLbl val="0"/>
      </c:catAx>
      <c:valAx>
        <c:axId val="578849944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7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GPA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AE2-4EAA-868E-5B739AE1F2B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AE2-4EAA-868E-5B739AE1F2B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AE2-4EAA-868E-5B739AE1F2B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AE2-4EAA-868E-5B739AE1F2BB}"/>
              </c:ext>
            </c:extLst>
          </c:dPt>
          <c:cat>
            <c:strRef>
              <c:f>Sheet1!$A$2:$A$5</c:f>
              <c:strCache>
                <c:ptCount val="4"/>
                <c:pt idx="0">
                  <c:v>Emily</c:v>
                </c:pt>
                <c:pt idx="1">
                  <c:v>Rachel</c:v>
                </c:pt>
                <c:pt idx="2">
                  <c:v>Joy</c:v>
                </c:pt>
                <c:pt idx="3">
                  <c:v>Roger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4</c:v>
                </c:pt>
                <c:pt idx="2">
                  <c:v>3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E2-4EAA-868E-5B739AE1F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8847320"/>
        <c:axId val="578849944"/>
      </c:barChart>
      <c:catAx>
        <c:axId val="578847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9944"/>
        <c:crosses val="autoZero"/>
        <c:auto val="1"/>
        <c:lblAlgn val="ctr"/>
        <c:lblOffset val="100"/>
        <c:noMultiLvlLbl val="0"/>
      </c:catAx>
      <c:valAx>
        <c:axId val="578849944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7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GPA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72F-440A-9509-6F5AED49C5C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2F-440A-9509-6F5AED49C5C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72F-440A-9509-6F5AED49C5C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72F-440A-9509-6F5AED49C5C6}"/>
              </c:ext>
            </c:extLst>
          </c:dPt>
          <c:cat>
            <c:strRef>
              <c:f>Sheet1!$A$2:$A$5</c:f>
              <c:strCache>
                <c:ptCount val="4"/>
                <c:pt idx="0">
                  <c:v>Emily</c:v>
                </c:pt>
                <c:pt idx="1">
                  <c:v>Rachel</c:v>
                </c:pt>
                <c:pt idx="2">
                  <c:v>Joy</c:v>
                </c:pt>
                <c:pt idx="3">
                  <c:v>Roger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4</c:v>
                </c:pt>
                <c:pt idx="2">
                  <c:v>3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72F-440A-9509-6F5AED49C5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78847320"/>
        <c:axId val="578849944"/>
      </c:barChart>
      <c:catAx>
        <c:axId val="578847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9944"/>
        <c:crosses val="autoZero"/>
        <c:auto val="1"/>
        <c:lblAlgn val="ctr"/>
        <c:lblOffset val="100"/>
        <c:noMultiLvlLbl val="0"/>
      </c:catAx>
      <c:valAx>
        <c:axId val="578849944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8847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3"/>
          <c:order val="1"/>
          <c:tx>
            <c:strRef>
              <c:f>Sheet1!$E$1</c:f>
              <c:strCache>
                <c:ptCount val="1"/>
                <c:pt idx="0">
                  <c:v>GPA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E7-4B1C-AC4E-00EECB5FBDF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2E7-4B1C-AC4E-00EECB5FBD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numCol="1" anchor="t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Roger</c:v>
                </c:pt>
                <c:pt idx="1">
                  <c:v>Rachel</c:v>
                </c:pt>
                <c:pt idx="2">
                  <c:v>Emily</c:v>
                </c:pt>
                <c:pt idx="3">
                  <c:v>Ryan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64-471B-9DA6-0193320604C7}"/>
            </c:ext>
          </c:extLst>
        </c:ser>
        <c:ser>
          <c:idx val="1"/>
          <c:order val="2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E7-4B1C-AC4E-00EECB5FBDF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2E7-4B1C-AC4E-00EECB5FBDF7}"/>
              </c:ext>
            </c:extLst>
          </c:dPt>
          <c:cat>
            <c:strRef>
              <c:f>Sheet1!$A$2:$A$5</c:f>
              <c:strCache>
                <c:ptCount val="4"/>
                <c:pt idx="0">
                  <c:v>Roger</c:v>
                </c:pt>
                <c:pt idx="1">
                  <c:v>Rachel</c:v>
                </c:pt>
                <c:pt idx="2">
                  <c:v>Emily</c:v>
                </c:pt>
                <c:pt idx="3">
                  <c:v>Ryan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0.70000000000000018</c:v>
                </c:pt>
                <c:pt idx="1">
                  <c:v>2.5</c:v>
                </c:pt>
                <c:pt idx="2">
                  <c:v>0.5</c:v>
                </c:pt>
                <c:pt idx="3">
                  <c:v>0.39999999999999991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64-471B-9DA6-0193320604C7}"/>
            </c:ext>
          </c:extLst>
        </c:ser>
        <c:ser>
          <c:idx val="2"/>
          <c:order val="3"/>
          <c:tx>
            <c:strRef>
              <c:f>Sheet1!$D$1</c:f>
              <c:strCache>
                <c:ptCount val="1"/>
                <c:pt idx="0">
                  <c:v>College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Roger</c:v>
                </c:pt>
                <c:pt idx="1">
                  <c:v>Rachel</c:v>
                </c:pt>
                <c:pt idx="2">
                  <c:v>Emily</c:v>
                </c:pt>
                <c:pt idx="3">
                  <c:v>Ryan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64-471B-9DA6-019332060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8973743"/>
        <c:axId val="298974575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Roger</c:v>
                      </c:pt>
                      <c:pt idx="1">
                        <c:v>Rachel</c:v>
                      </c:pt>
                      <c:pt idx="2">
                        <c:v>Emily</c:v>
                      </c:pt>
                      <c:pt idx="3">
                        <c:v>Ryan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0.86</c:v>
                      </c:pt>
                      <c:pt idx="1">
                        <c:v>0.5</c:v>
                      </c:pt>
                      <c:pt idx="2">
                        <c:v>0.875</c:v>
                      </c:pt>
                      <c:pt idx="3">
                        <c:v>0.9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0-AB64-471B-9DA6-0193320604C7}"/>
                  </c:ext>
                </c:extLst>
              </c15:ser>
            </c15:filteredBarSeries>
          </c:ext>
        </c:extLst>
      </c:barChart>
      <c:catAx>
        <c:axId val="298973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974575"/>
        <c:crosses val="autoZero"/>
        <c:auto val="1"/>
        <c:lblAlgn val="ctr"/>
        <c:lblOffset val="100"/>
        <c:noMultiLvlLbl val="0"/>
      </c:catAx>
      <c:valAx>
        <c:axId val="298974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9737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3"/>
          <c:order val="1"/>
          <c:tx>
            <c:strRef>
              <c:f>Sheet1!$E$1</c:f>
              <c:strCache>
                <c:ptCount val="1"/>
                <c:pt idx="0">
                  <c:v>GPA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BB-4865-B76A-F0E7457F007E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FBB-4865-B76A-F0E7457F00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clip" vert="horz" wrap="square" lIns="38100" tIns="19050" rIns="38100" bIns="19050" numCol="1" anchor="t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(Sheet1!$A$2:$A$6,Sheet1!$D$2:$D$6)</c:f>
              <c:strCache>
                <c:ptCount val="10"/>
                <c:pt idx="0">
                  <c:v>Roger</c:v>
                </c:pt>
                <c:pt idx="1">
                  <c:v>Rachel</c:v>
                </c:pt>
                <c:pt idx="3">
                  <c:v>Emily</c:v>
                </c:pt>
                <c:pt idx="4">
                  <c:v>Ryan</c:v>
                </c:pt>
                <c:pt idx="5">
                  <c:v>Dekalb</c:v>
                </c:pt>
                <c:pt idx="6">
                  <c:v>Dekalb</c:v>
                </c:pt>
                <c:pt idx="8">
                  <c:v>Fulton</c:v>
                </c:pt>
                <c:pt idx="9">
                  <c:v>Fulton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3">
                  <c:v>3.5</c:v>
                </c:pt>
                <c:pt idx="4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5-4408-B1D7-52BD76781510}"/>
            </c:ext>
          </c:extLst>
        </c:ser>
        <c:ser>
          <c:idx val="1"/>
          <c:order val="2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(Sheet1!$A$2:$A$6,Sheet1!$D$2:$D$6)</c:f>
              <c:strCache>
                <c:ptCount val="10"/>
                <c:pt idx="0">
                  <c:v>Roger</c:v>
                </c:pt>
                <c:pt idx="1">
                  <c:v>Rachel</c:v>
                </c:pt>
                <c:pt idx="3">
                  <c:v>Emily</c:v>
                </c:pt>
                <c:pt idx="4">
                  <c:v>Ryan</c:v>
                </c:pt>
                <c:pt idx="5">
                  <c:v>Dekalb</c:v>
                </c:pt>
                <c:pt idx="6">
                  <c:v>Dekalb</c:v>
                </c:pt>
                <c:pt idx="8">
                  <c:v>Fulton</c:v>
                </c:pt>
                <c:pt idx="9">
                  <c:v>Fulton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0.70000000000000018</c:v>
                </c:pt>
                <c:pt idx="1">
                  <c:v>2.5</c:v>
                </c:pt>
                <c:pt idx="3">
                  <c:v>0.5</c:v>
                </c:pt>
                <c:pt idx="4">
                  <c:v>0.39999999999999991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45-4408-B1D7-52BD76781510}"/>
            </c:ext>
          </c:extLst>
        </c:ser>
        <c:ser>
          <c:idx val="2"/>
          <c:order val="3"/>
          <c:tx>
            <c:strRef>
              <c:f>Sheet1!$D$1</c:f>
              <c:strCache>
                <c:ptCount val="1"/>
                <c:pt idx="0">
                  <c:v>College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(Sheet1!$A$2:$A$6,Sheet1!$D$2:$D$6)</c:f>
              <c:strCache>
                <c:ptCount val="10"/>
                <c:pt idx="0">
                  <c:v>Roger</c:v>
                </c:pt>
                <c:pt idx="1">
                  <c:v>Rachel</c:v>
                </c:pt>
                <c:pt idx="3">
                  <c:v>Emily</c:v>
                </c:pt>
                <c:pt idx="4">
                  <c:v>Ryan</c:v>
                </c:pt>
                <c:pt idx="5">
                  <c:v>Dekalb</c:v>
                </c:pt>
                <c:pt idx="6">
                  <c:v>Dekalb</c:v>
                </c:pt>
                <c:pt idx="8">
                  <c:v>Fulton</c:v>
                </c:pt>
                <c:pt idx="9">
                  <c:v>Fulton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45-4408-B1D7-52BD767815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8973743"/>
        <c:axId val="298974575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inBase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(Sheet1!$A$2:$A$6,Sheet1!$D$2:$D$6)</c15:sqref>
                        </c15:formulaRef>
                      </c:ext>
                    </c:extLst>
                    <c:strCache>
                      <c:ptCount val="10"/>
                      <c:pt idx="0">
                        <c:v>Roger</c:v>
                      </c:pt>
                      <c:pt idx="1">
                        <c:v>Rachel</c:v>
                      </c:pt>
                      <c:pt idx="3">
                        <c:v>Emily</c:v>
                      </c:pt>
                      <c:pt idx="4">
                        <c:v>Ryan</c:v>
                      </c:pt>
                      <c:pt idx="5">
                        <c:v>Dekalb</c:v>
                      </c:pt>
                      <c:pt idx="6">
                        <c:v>Dekalb</c:v>
                      </c:pt>
                      <c:pt idx="8">
                        <c:v>Fulton</c:v>
                      </c:pt>
                      <c:pt idx="9">
                        <c:v>Fulton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0.86</c:v>
                      </c:pt>
                      <c:pt idx="1">
                        <c:v>0.5</c:v>
                      </c:pt>
                      <c:pt idx="3">
                        <c:v>0.875</c:v>
                      </c:pt>
                      <c:pt idx="4">
                        <c:v>0.9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8F45-4408-B1D7-52BD76781510}"/>
                  </c:ext>
                </c:extLst>
              </c15:ser>
            </c15:filteredBarSeries>
          </c:ext>
        </c:extLst>
      </c:barChart>
      <c:catAx>
        <c:axId val="298973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974575"/>
        <c:crosses val="autoZero"/>
        <c:auto val="1"/>
        <c:lblAlgn val="ctr"/>
        <c:lblOffset val="100"/>
        <c:noMultiLvlLbl val="0"/>
      </c:catAx>
      <c:valAx>
        <c:axId val="298974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89737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23BED-8F85-451F-B872-09816A9C5A35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D41FE-9B43-4297-BDF3-5A0BF11D9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355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Color is not needed unless it is associated</a:t>
            </a:r>
            <a:r>
              <a:rPr lang="en-US" baseline="0" dirty="0"/>
              <a:t> with a dimension/meaning, for example, gender, major, online/in-classroom,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7B925-B929-40B7-8241-900D6503B9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80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F9C3C-B2E1-EA46-2AF9-D5C3F605E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090311-E30F-E989-AE34-C8C4533A08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0FEEE-ECA3-573F-867A-789C7EC34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DEF31-00AB-6728-6D9F-BEC6FFF7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FCA2F-5511-8BE1-D603-6869B183D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E239F-B4F9-58F0-9E13-C20F9677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D6805-B52A-5427-5CA9-94C886C62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2E8A0-CDD9-56C4-9AA1-B428E810F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AEC4D-6066-B3C9-120F-6D656EC05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D6800-DC71-ECCC-82C7-72E654BF7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83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F4356E-9F17-B1AE-A141-17B8C1547A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B08292-0AF6-3612-534A-9832AF648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9DE15-8236-7639-ED76-F39805CDA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EDFDB-9BE2-8C60-6293-364E47B97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4DEF3-59E5-1FDA-D21D-CE9F2708C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62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CDBF5-4BF4-12B8-1233-1E39F5DE4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34183-E5F4-CA04-16D2-894D40532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A15C0-8632-3CCD-878C-6860E968B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93CE5C-67D7-6677-E0FC-1CD0E29CE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28121-5C34-A538-AA44-2D47E163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0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B602D-E7A8-092E-0490-6D2D3E30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F3AEA-918A-7A3E-0C1A-CA9791DCD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F1A87-804F-B4BA-89E9-0201EB1C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572AA-F829-93C6-F9B3-0BCA21999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DC37A-FD25-2F0E-93C1-5D7B9427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4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45907-ABE3-6904-EE25-E019953A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683E5-3691-2B80-3378-E352A5724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CFB11E-6896-662E-256A-584188BAB2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DD366-A74C-198C-94CC-843BB5835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3A809-1BB7-6374-1010-84CC5FB6E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76B63-5F65-021F-2B6A-968A0865E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E3E75-8A55-5900-488D-F2DFF17D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CF9CB-6F21-B12D-235E-93677A6E5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18401-817D-E011-2DC9-5AD1B8416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7E9F22-DAC3-76FB-853D-EEA76FE572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0538C-0713-59D6-298E-99850C4A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77BA67-8AD9-6C21-C3BC-D2BCB764B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C3882A-6541-8F3B-365A-6C961A823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A86713-364E-5D3E-C04E-7D86C0A0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6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4CD72-F288-A3C8-2764-3F9CEDED3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7CBC6-4EB1-FB47-285D-00D1E77D3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6CF85-E47E-BECC-C5A0-0BBC82D3E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611A61-7053-7AAE-8ADC-5FA2DFDD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76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F7C7CD-167A-722F-194B-EF2150A59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EF121F-0EDE-0D1B-C9A4-AA490D975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46DE7-6B20-69CC-BB2E-05B8E7ADB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1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7F41E-BAA5-117F-4D17-99004CE44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D5DDF-E668-78BC-6FE4-B59C49447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0815A-CC18-007F-FCAD-54E7E48942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89DF50-2345-5F25-7E3F-AF1996C5C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B86CB-C0D3-4004-AEB4-47283356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0931C-7765-071D-1DA5-BF7E417D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6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21093-DE2F-CF48-B9CC-7087053A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058956-3626-7E61-0A5E-1A2B64AEA5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F22DB-0B86-FEE9-9143-C6E6E70F0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89384-7A61-216D-C5A0-F4675E0E5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818CA2-1C21-9DA8-AD01-61C578BBF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A48F2-13CB-86EA-7714-15EB0113C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2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3C1D55-A736-94BA-85B3-0A8E032AF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A42F75-F8C8-A276-C614-F29D4E3C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657E3-BE05-FDED-149E-396CF7F581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2EB71-B398-4427-8A69-A7DF3260B172}" type="datetimeFigureOut">
              <a:rPr lang="en-US" smtClean="0"/>
              <a:t>8/28/2023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EECA8-A3B3-3754-7A35-4D6783BBC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63562-EF08-BC0E-EF84-277FF6B63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1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storytellingwithdata.com/blog/a-multi-level-makeover-simplifying-a-shrinkage-repor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community.storytellingwithdata.com/exercises/one-little-changeand-a-redesig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DCCA2-A13B-6536-EF41-E1702A7D4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Visualization </a:t>
            </a:r>
            <a:br>
              <a:rPr lang="en-US" dirty="0"/>
            </a:br>
            <a:r>
              <a:rPr lang="en-US" dirty="0"/>
              <a:t>Case, Exercise, and Discussion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8E510E-1777-A3D8-3CB1-5DE5FA496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IT 7113 Module 2</a:t>
            </a:r>
          </a:p>
          <a:p>
            <a:r>
              <a:rPr lang="en-US" dirty="0"/>
              <a:t>Class Activity</a:t>
            </a:r>
          </a:p>
        </p:txBody>
      </p:sp>
    </p:spTree>
    <p:extLst>
      <p:ext uri="{BB962C8B-B14F-4D97-AF65-F5344CB8AC3E}">
        <p14:creationId xmlns:p14="http://schemas.microsoft.com/office/powerpoint/2010/main" val="2161967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198D9-C935-5002-2E40-5F01E97E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Study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D44257-BE03-381C-FCED-C804082F1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a multi-level makeover: simplifying a shrinkage report — storytelling with data</a:t>
            </a:r>
            <a:endParaRPr lang="en-US" dirty="0"/>
          </a:p>
        </p:txBody>
      </p:sp>
      <p:pic>
        <p:nvPicPr>
          <p:cNvPr id="2050" name="Picture 2" descr="A before-and-after view of a redesigned line chart showing weekly shrinkage rates.">
            <a:extLst>
              <a:ext uri="{FF2B5EF4-FFF2-40B4-BE49-F238E27FC236}">
                <a16:creationId xmlns:a16="http://schemas.microsoft.com/office/drawing/2014/main" id="{D5449658-B26D-DFB6-7FD1-829ECF892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452" y="2663812"/>
            <a:ext cx="9849701" cy="387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82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2A443-5B14-925A-9BFB-A4B9F104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 the design using </a:t>
            </a:r>
            <a:r>
              <a:rPr lang="en-US" dirty="0" err="1"/>
              <a:t>preattentive</a:t>
            </a:r>
            <a:r>
              <a:rPr lang="en-US" dirty="0"/>
              <a:t> practices and Gestalt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05A1C-EE39-5DE0-6C8F-479623F0D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437709" cy="4351338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https://community.storytellingwithdata.com/exercises/one-little-changeand-a-redesign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3762A0-08C4-80B3-922B-B99B38B08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600" y="1859915"/>
            <a:ext cx="7375765" cy="452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60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410" y="200363"/>
            <a:ext cx="8116698" cy="788378"/>
          </a:xfrm>
        </p:spPr>
        <p:txBody>
          <a:bodyPr>
            <a:noAutofit/>
          </a:bodyPr>
          <a:lstStyle/>
          <a:p>
            <a:r>
              <a:rPr lang="en-US" sz="2800" dirty="0"/>
              <a:t>Which color system is better in the following charts? Any other better designs?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63415" y="1380206"/>
          <a:ext cx="3712084" cy="2305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ontent Placeholder 5"/>
          <p:cNvGraphicFramePr>
            <a:graphicFrameLocks/>
          </p:cNvGraphicFramePr>
          <p:nvPr/>
        </p:nvGraphicFramePr>
        <p:xfrm>
          <a:off x="2263415" y="3912512"/>
          <a:ext cx="3712083" cy="2305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ontent Placeholder 5"/>
          <p:cNvGraphicFramePr>
            <a:graphicFrameLocks/>
          </p:cNvGraphicFramePr>
          <p:nvPr/>
        </p:nvGraphicFramePr>
        <p:xfrm>
          <a:off x="6216503" y="3912512"/>
          <a:ext cx="3712084" cy="2305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Line Callout 1 6"/>
          <p:cNvSpPr/>
          <p:nvPr/>
        </p:nvSpPr>
        <p:spPr bwMode="auto">
          <a:xfrm>
            <a:off x="1717368" y="6166885"/>
            <a:ext cx="2968047" cy="609499"/>
          </a:xfrm>
          <a:prstGeom prst="borderCallout1">
            <a:avLst>
              <a:gd name="adj1" fmla="val 736"/>
              <a:gd name="adj2" fmla="val 10394"/>
              <a:gd name="adj3" fmla="val -70348"/>
              <a:gd name="adj4" fmla="val 31658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Hue based color coding for each person – not necessary, as each person is represented by position. Color may be used to represent a second dimension, like school or class.</a:t>
            </a:r>
          </a:p>
        </p:txBody>
      </p:sp>
      <p:sp>
        <p:nvSpPr>
          <p:cNvPr id="8" name="Line Callout 1 7"/>
          <p:cNvSpPr/>
          <p:nvPr/>
        </p:nvSpPr>
        <p:spPr bwMode="auto">
          <a:xfrm>
            <a:off x="7305250" y="6253989"/>
            <a:ext cx="2512146" cy="522395"/>
          </a:xfrm>
          <a:prstGeom prst="borderCallout1">
            <a:avLst>
              <a:gd name="adj1" fmla="val -209"/>
              <a:gd name="adj2" fmla="val 5550"/>
              <a:gd name="adj3" fmla="val -62062"/>
              <a:gd name="adj4" fmla="val -24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Value based color coding for each person – not recommended same reason as the one on the left.</a:t>
            </a:r>
          </a:p>
        </p:txBody>
      </p:sp>
      <p:sp>
        <p:nvSpPr>
          <p:cNvPr id="11" name="Line Callout 1 10"/>
          <p:cNvSpPr/>
          <p:nvPr/>
        </p:nvSpPr>
        <p:spPr bwMode="auto">
          <a:xfrm>
            <a:off x="1699014" y="1319347"/>
            <a:ext cx="1724669" cy="747388"/>
          </a:xfrm>
          <a:prstGeom prst="borderCallout1">
            <a:avLst>
              <a:gd name="adj1" fmla="val 102217"/>
              <a:gd name="adj2" fmla="val 47795"/>
              <a:gd name="adj3" fmla="val 138254"/>
              <a:gd name="adj4" fmla="val 597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Unified color (color has no specific meaning)</a:t>
            </a:r>
          </a:p>
        </p:txBody>
      </p:sp>
      <p:graphicFrame>
        <p:nvGraphicFramePr>
          <p:cNvPr id="13" name="Content Placeholder 5">
            <a:extLst>
              <a:ext uri="{FF2B5EF4-FFF2-40B4-BE49-F238E27FC236}">
                <a16:creationId xmlns:a16="http://schemas.microsoft.com/office/drawing/2014/main" id="{44E60057-DBB3-48DF-8942-99A197AC0A38}"/>
              </a:ext>
            </a:extLst>
          </p:cNvPr>
          <p:cNvGraphicFramePr>
            <a:graphicFrameLocks/>
          </p:cNvGraphicFramePr>
          <p:nvPr/>
        </p:nvGraphicFramePr>
        <p:xfrm>
          <a:off x="6216504" y="1380206"/>
          <a:ext cx="3712083" cy="2305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Line Callout 1 7">
            <a:extLst>
              <a:ext uri="{FF2B5EF4-FFF2-40B4-BE49-F238E27FC236}">
                <a16:creationId xmlns:a16="http://schemas.microsoft.com/office/drawing/2014/main" id="{25485CE8-B136-4F9D-AFD7-1AC4F5D3091B}"/>
              </a:ext>
            </a:extLst>
          </p:cNvPr>
          <p:cNvSpPr/>
          <p:nvPr/>
        </p:nvSpPr>
        <p:spPr bwMode="auto">
          <a:xfrm>
            <a:off x="8506048" y="945655"/>
            <a:ext cx="2056365" cy="747387"/>
          </a:xfrm>
          <a:prstGeom prst="borderCallout1">
            <a:avLst>
              <a:gd name="adj1" fmla="val 102367"/>
              <a:gd name="adj2" fmla="val 22683"/>
              <a:gd name="adj3" fmla="val 159106"/>
              <a:gd name="adj4" fmla="val 4745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00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Can we use value-based color coding to represent GPA values? I.e. darker color for higher GPA? Generally not needed, as GPA is represented by size of the bars.</a:t>
            </a:r>
          </a:p>
        </p:txBody>
      </p:sp>
    </p:spTree>
    <p:extLst>
      <p:ext uri="{BB962C8B-B14F-4D97-AF65-F5344CB8AC3E}">
        <p14:creationId xmlns:p14="http://schemas.microsoft.com/office/powerpoint/2010/main" val="412943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Exercise: which visual coding method is better?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148" y="1201605"/>
            <a:ext cx="5898803" cy="45080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191316" y="2283573"/>
            <a:ext cx="478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VS.</a:t>
            </a:r>
          </a:p>
        </p:txBody>
      </p:sp>
      <p:sp>
        <p:nvSpPr>
          <p:cNvPr id="7" name="Rectangle 6"/>
          <p:cNvSpPr/>
          <p:nvPr/>
        </p:nvSpPr>
        <p:spPr>
          <a:xfrm>
            <a:off x="7191316" y="4808399"/>
            <a:ext cx="478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VS.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C05AB3-6515-42B9-AD08-EBCB288995BD}"/>
              </a:ext>
            </a:extLst>
          </p:cNvPr>
          <p:cNvCxnSpPr>
            <a:cxnSpLocks/>
          </p:cNvCxnSpPr>
          <p:nvPr/>
        </p:nvCxnSpPr>
        <p:spPr>
          <a:xfrm>
            <a:off x="4636394" y="3734873"/>
            <a:ext cx="5862556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54761F-413F-AD23-EEB0-AF81F7845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0835" y="1159727"/>
            <a:ext cx="2301216" cy="5343570"/>
          </a:xfrm>
        </p:spPr>
        <p:txBody>
          <a:bodyPr/>
          <a:lstStyle/>
          <a:p>
            <a:r>
              <a:rPr lang="en-US" dirty="0"/>
              <a:t>Representing product categories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Representing population</a:t>
            </a:r>
          </a:p>
        </p:txBody>
      </p:sp>
    </p:spTree>
    <p:extLst>
      <p:ext uri="{BB962C8B-B14F-4D97-AF65-F5344CB8AC3E}">
        <p14:creationId xmlns:p14="http://schemas.microsoft.com/office/powerpoint/2010/main" val="890300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F322E-7926-43AD-980A-28A164788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GPA example/exercise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09D4C-DEEB-4BFB-9BAF-CDE20D902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Simple GPA comparison among student nominees. Design a chart.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97397-854A-4633-A7B4-6FE607B1D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6</a:t>
            </a:fld>
            <a:endParaRPr lang="en-US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22968DF-3EF3-338A-8084-A77BFC8E0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0452"/>
              </p:ext>
            </p:extLst>
          </p:nvPr>
        </p:nvGraphicFramePr>
        <p:xfrm>
          <a:off x="2124782" y="3288930"/>
          <a:ext cx="1950435" cy="15462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9777">
                  <a:extLst>
                    <a:ext uri="{9D8B030D-6E8A-4147-A177-3AD203B41FA5}">
                      <a16:colId xmlns:a16="http://schemas.microsoft.com/office/drawing/2014/main" val="3634156773"/>
                    </a:ext>
                  </a:extLst>
                </a:gridCol>
                <a:gridCol w="1000658">
                  <a:extLst>
                    <a:ext uri="{9D8B030D-6E8A-4147-A177-3AD203B41FA5}">
                      <a16:colId xmlns:a16="http://schemas.microsoft.com/office/drawing/2014/main" val="3735070023"/>
                    </a:ext>
                  </a:extLst>
                </a:gridCol>
              </a:tblGrid>
              <a:tr h="20194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 Student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GPA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83204265"/>
                  </a:ext>
                </a:extLst>
              </a:tr>
              <a:tr h="323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Emily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92605981"/>
                  </a:ext>
                </a:extLst>
              </a:tr>
              <a:tr h="323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Rachel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15657887"/>
                  </a:ext>
                </a:extLst>
              </a:tr>
              <a:tr h="323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Joy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1830411"/>
                  </a:ext>
                </a:extLst>
              </a:tr>
              <a:tr h="323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Roger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41273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347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F322E-7926-43AD-980A-28A164788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GPA example/exercise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09D4C-DEEB-4BFB-9BAF-CDE20D902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Added info (two attributes or dimensions). Improve the former chart or use some new designs.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97397-854A-4633-A7B4-6FE607B1D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7</a:t>
            </a:fld>
            <a:endParaRPr lang="en-US" alt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40D273B-7BC8-69B5-E2BC-648C87DBD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643205"/>
              </p:ext>
            </p:extLst>
          </p:nvPr>
        </p:nvGraphicFramePr>
        <p:xfrm>
          <a:off x="1447598" y="2753734"/>
          <a:ext cx="3493441" cy="1247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4291">
                  <a:extLst>
                    <a:ext uri="{9D8B030D-6E8A-4147-A177-3AD203B41FA5}">
                      <a16:colId xmlns:a16="http://schemas.microsoft.com/office/drawing/2014/main" val="3790425117"/>
                    </a:ext>
                  </a:extLst>
                </a:gridCol>
                <a:gridCol w="900057">
                  <a:extLst>
                    <a:ext uri="{9D8B030D-6E8A-4147-A177-3AD203B41FA5}">
                      <a16:colId xmlns:a16="http://schemas.microsoft.com/office/drawing/2014/main" val="401166189"/>
                    </a:ext>
                  </a:extLst>
                </a:gridCol>
                <a:gridCol w="762760">
                  <a:extLst>
                    <a:ext uri="{9D8B030D-6E8A-4147-A177-3AD203B41FA5}">
                      <a16:colId xmlns:a16="http://schemas.microsoft.com/office/drawing/2014/main" val="64081350"/>
                    </a:ext>
                  </a:extLst>
                </a:gridCol>
                <a:gridCol w="976333">
                  <a:extLst>
                    <a:ext uri="{9D8B030D-6E8A-4147-A177-3AD203B41FA5}">
                      <a16:colId xmlns:a16="http://schemas.microsoft.com/office/drawing/2014/main" val="545580456"/>
                    </a:ext>
                  </a:extLst>
                </a:gridCol>
              </a:tblGrid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 Student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GPA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Major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Level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21010709"/>
                  </a:ext>
                </a:extLst>
              </a:tr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Emily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Grad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57343686"/>
                  </a:ext>
                </a:extLst>
              </a:tr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Rachel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4.0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Undergrad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15049051"/>
                  </a:ext>
                </a:extLst>
              </a:tr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Joy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3.0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Grad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91514016"/>
                  </a:ext>
                </a:extLst>
              </a:tr>
              <a:tr h="2495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Roger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3.8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Undergrad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1300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664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F322E-7926-43AD-980A-28A164788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GPA example/exercise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09D4C-DEEB-4BFB-9BAF-CDE20D902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GPA scale? GPA 3.0/4.0 vs 3.9/5.0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97397-854A-4633-A7B4-6FE607B1D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8</a:t>
            </a:fld>
            <a:endParaRPr lang="en-US" alt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29A73C2-74DC-42F8-8B30-DC0CD24130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6761846"/>
              </p:ext>
            </p:extLst>
          </p:nvPr>
        </p:nvGraphicFramePr>
        <p:xfrm>
          <a:off x="1594881" y="2697377"/>
          <a:ext cx="3657600" cy="287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70A4785-581B-4F17-BBCD-1AC1C4CC17B3}"/>
              </a:ext>
            </a:extLst>
          </p:cNvPr>
          <p:cNvGraphicFramePr>
            <a:graphicFrameLocks noGrp="1"/>
          </p:cNvGraphicFramePr>
          <p:nvPr/>
        </p:nvGraphicFramePr>
        <p:xfrm>
          <a:off x="8052598" y="1017588"/>
          <a:ext cx="3256439" cy="1257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5245">
                  <a:extLst>
                    <a:ext uri="{9D8B030D-6E8A-4147-A177-3AD203B41FA5}">
                      <a16:colId xmlns:a16="http://schemas.microsoft.com/office/drawing/2014/main" val="2025457420"/>
                    </a:ext>
                  </a:extLst>
                </a:gridCol>
                <a:gridCol w="790398">
                  <a:extLst>
                    <a:ext uri="{9D8B030D-6E8A-4147-A177-3AD203B41FA5}">
                      <a16:colId xmlns:a16="http://schemas.microsoft.com/office/drawing/2014/main" val="512551583"/>
                    </a:ext>
                  </a:extLst>
                </a:gridCol>
                <a:gridCol w="790398">
                  <a:extLst>
                    <a:ext uri="{9D8B030D-6E8A-4147-A177-3AD203B41FA5}">
                      <a16:colId xmlns:a16="http://schemas.microsoft.com/office/drawing/2014/main" val="2596681066"/>
                    </a:ext>
                  </a:extLst>
                </a:gridCol>
                <a:gridCol w="790398">
                  <a:extLst>
                    <a:ext uri="{9D8B030D-6E8A-4147-A177-3AD203B41FA5}">
                      <a16:colId xmlns:a16="http://schemas.microsoft.com/office/drawing/2014/main" val="270328244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GPA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GPAMax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College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333054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Roger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4.3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KSU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051887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Rachel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KSU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955610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Emily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208037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Ryan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4.5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08715760"/>
                  </a:ext>
                </a:extLst>
              </a:tr>
            </a:tbl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CE833D1-F650-40CB-BB9C-B512CA9835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266486"/>
              </p:ext>
            </p:extLst>
          </p:nvPr>
        </p:nvGraphicFramePr>
        <p:xfrm>
          <a:off x="6841893" y="2697377"/>
          <a:ext cx="3657600" cy="287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F199BE9-0E1B-C022-A527-0FFCB4584A24}"/>
              </a:ext>
            </a:extLst>
          </p:cNvPr>
          <p:cNvSpPr txBox="1"/>
          <p:nvPr/>
        </p:nvSpPr>
        <p:spPr>
          <a:xfrm>
            <a:off x="2347254" y="5671364"/>
            <a:ext cx="188918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KSU Students GPA out of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FF33CA-077A-866F-83DC-48E8845AEC1F}"/>
              </a:ext>
            </a:extLst>
          </p:cNvPr>
          <p:cNvSpPr txBox="1"/>
          <p:nvPr/>
        </p:nvSpPr>
        <p:spPr>
          <a:xfrm>
            <a:off x="2347254" y="5954538"/>
            <a:ext cx="1889185" cy="2769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MIT Students GPA out of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F01AB7-48BC-885F-65E0-5C82F17CDB3C}"/>
              </a:ext>
            </a:extLst>
          </p:cNvPr>
          <p:cNvSpPr txBox="1"/>
          <p:nvPr/>
        </p:nvSpPr>
        <p:spPr>
          <a:xfrm>
            <a:off x="7577365" y="5471309"/>
            <a:ext cx="990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KSU Students GPA out of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1326E2-73C5-8787-4A62-B860DF7A954B}"/>
              </a:ext>
            </a:extLst>
          </p:cNvPr>
          <p:cNvSpPr txBox="1"/>
          <p:nvPr/>
        </p:nvSpPr>
        <p:spPr>
          <a:xfrm>
            <a:off x="9315428" y="5471309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MIT Students GPA out of 4</a:t>
            </a:r>
          </a:p>
        </p:txBody>
      </p:sp>
    </p:spTree>
    <p:extLst>
      <p:ext uri="{BB962C8B-B14F-4D97-AF65-F5344CB8AC3E}">
        <p14:creationId xmlns:p14="http://schemas.microsoft.com/office/powerpoint/2010/main" val="3773256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88433-99D2-45D7-CB11-FF81FBFFE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724BB-AC4E-2EC3-05D2-B587F56E0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4346" y="1825625"/>
            <a:ext cx="6359454" cy="4351338"/>
          </a:xfrm>
        </p:spPr>
        <p:txBody>
          <a:bodyPr/>
          <a:lstStyle/>
          <a:p>
            <a:r>
              <a:rPr lang="en-US" dirty="0"/>
              <a:t>Need to show more years, ex. From 2011-2022</a:t>
            </a:r>
          </a:p>
          <a:p>
            <a:r>
              <a:rPr lang="en-US" dirty="0"/>
              <a:t>Need to show more products, like 20 to 30 products</a:t>
            </a:r>
          </a:p>
          <a:p>
            <a:r>
              <a:rPr lang="en-US" dirty="0"/>
              <a:t>More products and more years?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248AE0-0EAA-F82C-DDBC-40FC0FBC7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62675"/>
              </p:ext>
            </p:extLst>
          </p:nvPr>
        </p:nvGraphicFramePr>
        <p:xfrm>
          <a:off x="1044587" y="1981541"/>
          <a:ext cx="3251368" cy="1279244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368998">
                  <a:extLst>
                    <a:ext uri="{9D8B030D-6E8A-4147-A177-3AD203B41FA5}">
                      <a16:colId xmlns:a16="http://schemas.microsoft.com/office/drawing/2014/main" val="2771537832"/>
                    </a:ext>
                  </a:extLst>
                </a:gridCol>
                <a:gridCol w="941185">
                  <a:extLst>
                    <a:ext uri="{9D8B030D-6E8A-4147-A177-3AD203B41FA5}">
                      <a16:colId xmlns:a16="http://schemas.microsoft.com/office/drawing/2014/main" val="1887645142"/>
                    </a:ext>
                  </a:extLst>
                </a:gridCol>
                <a:gridCol w="941185">
                  <a:extLst>
                    <a:ext uri="{9D8B030D-6E8A-4147-A177-3AD203B41FA5}">
                      <a16:colId xmlns:a16="http://schemas.microsoft.com/office/drawing/2014/main" val="4196054643"/>
                    </a:ext>
                  </a:extLst>
                </a:gridCol>
              </a:tblGrid>
              <a:tr h="319811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1" u="none" strike="noStrike" dirty="0">
                          <a:effectLst/>
                        </a:rPr>
                        <a:t>Sales($M)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2015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</a:rPr>
                        <a:t>2016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99682476"/>
                  </a:ext>
                </a:extLst>
              </a:tr>
              <a:tr h="319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Product 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61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66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72448431"/>
                  </a:ext>
                </a:extLst>
              </a:tr>
              <a:tr h="319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Product B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77285623"/>
                  </a:ext>
                </a:extLst>
              </a:tr>
              <a:tr h="31981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Product 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40782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490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388</Words>
  <Application>Microsoft Office PowerPoint</Application>
  <PresentationFormat>Widescreen</PresentationFormat>
  <Paragraphs>107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Office Theme</vt:lpstr>
      <vt:lpstr>Visualization  Case, Exercise, and Discussion</vt:lpstr>
      <vt:lpstr>Case Study</vt:lpstr>
      <vt:lpstr>Improve the design using preattentive practices and Gestalt principles</vt:lpstr>
      <vt:lpstr>Which color system is better in the following charts? Any other better designs?</vt:lpstr>
      <vt:lpstr>Exercise: which visual coding method is better?</vt:lpstr>
      <vt:lpstr>GPA example/exercise 1</vt:lpstr>
      <vt:lpstr>GPA example/exercise 2</vt:lpstr>
      <vt:lpstr>GPA example/exercise 3</vt:lpstr>
      <vt:lpstr>Charting 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7</cp:revision>
  <dcterms:created xsi:type="dcterms:W3CDTF">2023-01-20T13:29:58Z</dcterms:created>
  <dcterms:modified xsi:type="dcterms:W3CDTF">2023-08-28T16:38:54Z</dcterms:modified>
</cp:coreProperties>
</file>