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301" r:id="rId2"/>
    <p:sldId id="262" r:id="rId3"/>
    <p:sldId id="302" r:id="rId4"/>
    <p:sldId id="285" r:id="rId5"/>
    <p:sldId id="286" r:id="rId6"/>
    <p:sldId id="287" r:id="rId7"/>
    <p:sldId id="296" r:id="rId8"/>
    <p:sldId id="297" r:id="rId9"/>
    <p:sldId id="278" r:id="rId10"/>
    <p:sldId id="306" r:id="rId11"/>
    <p:sldId id="295" r:id="rId12"/>
    <p:sldId id="294" r:id="rId13"/>
    <p:sldId id="261" r:id="rId14"/>
    <p:sldId id="269" r:id="rId15"/>
    <p:sldId id="293" r:id="rId16"/>
    <p:sldId id="264" r:id="rId17"/>
    <p:sldId id="304" r:id="rId18"/>
    <p:sldId id="290" r:id="rId19"/>
    <p:sldId id="267" r:id="rId20"/>
    <p:sldId id="305" r:id="rId21"/>
    <p:sldId id="263" r:id="rId22"/>
    <p:sldId id="271" r:id="rId23"/>
    <p:sldId id="277" r:id="rId24"/>
    <p:sldId id="291" r:id="rId25"/>
    <p:sldId id="276" r:id="rId26"/>
    <p:sldId id="273" r:id="rId27"/>
    <p:sldId id="272" r:id="rId28"/>
    <p:sldId id="274" r:id="rId29"/>
    <p:sldId id="292"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5A2A7A-51BC-49D0-BCA3-C88655481315}" v="4" dt="2023-08-14T14:00:39.1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152" d="100"/>
          <a:sy n="152" d="100"/>
        </p:scale>
        <p:origin x="2108" y="1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ck Zheng" userId="eea985c3-49bd-46a9-972d-243b7dd82e16" providerId="ADAL" clId="{665A2A7A-51BC-49D0-BCA3-C88655481315}"/>
    <pc:docChg chg="undo custSel delSld modSld sldOrd">
      <pc:chgData name="Jack Zheng" userId="eea985c3-49bd-46a9-972d-243b7dd82e16" providerId="ADAL" clId="{665A2A7A-51BC-49D0-BCA3-C88655481315}" dt="2023-08-21T08:45:06.942" v="489" actId="1076"/>
      <pc:docMkLst>
        <pc:docMk/>
      </pc:docMkLst>
      <pc:sldChg chg="modSp mod">
        <pc:chgData name="Jack Zheng" userId="eea985c3-49bd-46a9-972d-243b7dd82e16" providerId="ADAL" clId="{665A2A7A-51BC-49D0-BCA3-C88655481315}" dt="2023-08-14T13:43:10.197" v="186" actId="20577"/>
        <pc:sldMkLst>
          <pc:docMk/>
          <pc:sldMk cId="194660949" sldId="261"/>
        </pc:sldMkLst>
        <pc:spChg chg="mod">
          <ac:chgData name="Jack Zheng" userId="eea985c3-49bd-46a9-972d-243b7dd82e16" providerId="ADAL" clId="{665A2A7A-51BC-49D0-BCA3-C88655481315}" dt="2023-08-14T13:43:10.197" v="186" actId="20577"/>
          <ac:spMkLst>
            <pc:docMk/>
            <pc:sldMk cId="194660949" sldId="261"/>
            <ac:spMk id="3" creationId="{00000000-0000-0000-0000-000000000000}"/>
          </ac:spMkLst>
        </pc:spChg>
      </pc:sldChg>
      <pc:sldChg chg="addSp delSp modSp mod">
        <pc:chgData name="Jack Zheng" userId="eea985c3-49bd-46a9-972d-243b7dd82e16" providerId="ADAL" clId="{665A2A7A-51BC-49D0-BCA3-C88655481315}" dt="2023-08-21T08:45:06.942" v="489" actId="1076"/>
        <pc:sldMkLst>
          <pc:docMk/>
          <pc:sldMk cId="4129020208" sldId="264"/>
        </pc:sldMkLst>
        <pc:spChg chg="mod">
          <ac:chgData name="Jack Zheng" userId="eea985c3-49bd-46a9-972d-243b7dd82e16" providerId="ADAL" clId="{665A2A7A-51BC-49D0-BCA3-C88655481315}" dt="2023-08-21T08:45:00.376" v="487" actId="27636"/>
          <ac:spMkLst>
            <pc:docMk/>
            <pc:sldMk cId="4129020208" sldId="264"/>
            <ac:spMk id="3" creationId="{00000000-0000-0000-0000-000000000000}"/>
          </ac:spMkLst>
        </pc:spChg>
        <pc:spChg chg="mod">
          <ac:chgData name="Jack Zheng" userId="eea985c3-49bd-46a9-972d-243b7dd82e16" providerId="ADAL" clId="{665A2A7A-51BC-49D0-BCA3-C88655481315}" dt="2023-08-21T08:44:40.866" v="480" actId="14100"/>
          <ac:spMkLst>
            <pc:docMk/>
            <pc:sldMk cId="4129020208" sldId="264"/>
            <ac:spMk id="6" creationId="{DAD08B54-FC88-48D9-2FDE-D1E97484F1E9}"/>
          </ac:spMkLst>
        </pc:spChg>
        <pc:spChg chg="add mod">
          <ac:chgData name="Jack Zheng" userId="eea985c3-49bd-46a9-972d-243b7dd82e16" providerId="ADAL" clId="{665A2A7A-51BC-49D0-BCA3-C88655481315}" dt="2023-08-21T08:44:10.382" v="471" actId="1076"/>
          <ac:spMkLst>
            <pc:docMk/>
            <pc:sldMk cId="4129020208" sldId="264"/>
            <ac:spMk id="10" creationId="{45678400-F618-74E8-16D9-0154983C6EF3}"/>
          </ac:spMkLst>
        </pc:spChg>
        <pc:picChg chg="del">
          <ac:chgData name="Jack Zheng" userId="eea985c3-49bd-46a9-972d-243b7dd82e16" providerId="ADAL" clId="{665A2A7A-51BC-49D0-BCA3-C88655481315}" dt="2023-08-21T08:43:21.714" v="455" actId="478"/>
          <ac:picMkLst>
            <pc:docMk/>
            <pc:sldMk cId="4129020208" sldId="264"/>
            <ac:picMk id="5" creationId="{179E53DF-120D-7106-219D-7984129C6FA7}"/>
          </ac:picMkLst>
        </pc:picChg>
        <pc:picChg chg="add mod ord">
          <ac:chgData name="Jack Zheng" userId="eea985c3-49bd-46a9-972d-243b7dd82e16" providerId="ADAL" clId="{665A2A7A-51BC-49D0-BCA3-C88655481315}" dt="2023-08-21T08:45:06.942" v="489" actId="1076"/>
          <ac:picMkLst>
            <pc:docMk/>
            <pc:sldMk cId="4129020208" sldId="264"/>
            <ac:picMk id="7" creationId="{05E84F9B-174C-B668-ADE9-7884C13BDFBC}"/>
          </ac:picMkLst>
        </pc:picChg>
        <pc:cxnChg chg="mod">
          <ac:chgData name="Jack Zheng" userId="eea985c3-49bd-46a9-972d-243b7dd82e16" providerId="ADAL" clId="{665A2A7A-51BC-49D0-BCA3-C88655481315}" dt="2023-08-21T08:44:40.866" v="480" actId="14100"/>
          <ac:cxnSpMkLst>
            <pc:docMk/>
            <pc:sldMk cId="4129020208" sldId="264"/>
            <ac:cxnSpMk id="8" creationId="{647E913E-14FC-A85E-C8A7-A36C426BD4A2}"/>
          </ac:cxnSpMkLst>
        </pc:cxnChg>
      </pc:sldChg>
      <pc:sldChg chg="modSp mod">
        <pc:chgData name="Jack Zheng" userId="eea985c3-49bd-46a9-972d-243b7dd82e16" providerId="ADAL" clId="{665A2A7A-51BC-49D0-BCA3-C88655481315}" dt="2023-08-14T14:02:40.738" v="454" actId="20577"/>
        <pc:sldMkLst>
          <pc:docMk/>
          <pc:sldMk cId="2093076410" sldId="276"/>
        </pc:sldMkLst>
        <pc:spChg chg="mod">
          <ac:chgData name="Jack Zheng" userId="eea985c3-49bd-46a9-972d-243b7dd82e16" providerId="ADAL" clId="{665A2A7A-51BC-49D0-BCA3-C88655481315}" dt="2023-08-14T14:02:40.738" v="454" actId="20577"/>
          <ac:spMkLst>
            <pc:docMk/>
            <pc:sldMk cId="2093076410" sldId="276"/>
            <ac:spMk id="3" creationId="{00000000-0000-0000-0000-000000000000}"/>
          </ac:spMkLst>
        </pc:spChg>
      </pc:sldChg>
      <pc:sldChg chg="modSp mod">
        <pc:chgData name="Jack Zheng" userId="eea985c3-49bd-46a9-972d-243b7dd82e16" providerId="ADAL" clId="{665A2A7A-51BC-49D0-BCA3-C88655481315}" dt="2023-08-14T13:57:15.140" v="191" actId="1076"/>
        <pc:sldMkLst>
          <pc:docMk/>
          <pc:sldMk cId="2674645869" sldId="290"/>
        </pc:sldMkLst>
        <pc:graphicFrameChg chg="mod modGraphic">
          <ac:chgData name="Jack Zheng" userId="eea985c3-49bd-46a9-972d-243b7dd82e16" providerId="ADAL" clId="{665A2A7A-51BC-49D0-BCA3-C88655481315}" dt="2023-08-14T13:57:15.140" v="191" actId="1076"/>
          <ac:graphicFrameMkLst>
            <pc:docMk/>
            <pc:sldMk cId="2674645869" sldId="290"/>
            <ac:graphicFrameMk id="4" creationId="{BFEF75D4-D745-44EB-8752-960950B75FB4}"/>
          </ac:graphicFrameMkLst>
        </pc:graphicFrameChg>
      </pc:sldChg>
      <pc:sldChg chg="modSp mod">
        <pc:chgData name="Jack Zheng" userId="eea985c3-49bd-46a9-972d-243b7dd82e16" providerId="ADAL" clId="{665A2A7A-51BC-49D0-BCA3-C88655481315}" dt="2023-08-14T13:42:03.316" v="172" actId="14734"/>
        <pc:sldMkLst>
          <pc:docMk/>
          <pc:sldMk cId="815090079" sldId="294"/>
        </pc:sldMkLst>
        <pc:spChg chg="mod">
          <ac:chgData name="Jack Zheng" userId="eea985c3-49bd-46a9-972d-243b7dd82e16" providerId="ADAL" clId="{665A2A7A-51BC-49D0-BCA3-C88655481315}" dt="2023-08-14T13:41:49.927" v="168" actId="14100"/>
          <ac:spMkLst>
            <pc:docMk/>
            <pc:sldMk cId="815090079" sldId="294"/>
            <ac:spMk id="6" creationId="{00000000-0000-0000-0000-000000000000}"/>
          </ac:spMkLst>
        </pc:spChg>
        <pc:graphicFrameChg chg="mod modGraphic">
          <ac:chgData name="Jack Zheng" userId="eea985c3-49bd-46a9-972d-243b7dd82e16" providerId="ADAL" clId="{665A2A7A-51BC-49D0-BCA3-C88655481315}" dt="2023-08-14T13:42:03.316" v="172" actId="14734"/>
          <ac:graphicFrameMkLst>
            <pc:docMk/>
            <pc:sldMk cId="815090079" sldId="294"/>
            <ac:graphicFrameMk id="2" creationId="{D75B7D7F-5E23-BA5B-7A1B-D319748CA4A1}"/>
          </ac:graphicFrameMkLst>
        </pc:graphicFrameChg>
      </pc:sldChg>
      <pc:sldChg chg="modSp mod">
        <pc:chgData name="Jack Zheng" userId="eea985c3-49bd-46a9-972d-243b7dd82e16" providerId="ADAL" clId="{665A2A7A-51BC-49D0-BCA3-C88655481315}" dt="2023-08-14T13:41:04.522" v="164" actId="6549"/>
        <pc:sldMkLst>
          <pc:docMk/>
          <pc:sldMk cId="4074336687" sldId="295"/>
        </pc:sldMkLst>
        <pc:spChg chg="mod">
          <ac:chgData name="Jack Zheng" userId="eea985c3-49bd-46a9-972d-243b7dd82e16" providerId="ADAL" clId="{665A2A7A-51BC-49D0-BCA3-C88655481315}" dt="2023-08-14T13:41:04.522" v="164" actId="6549"/>
          <ac:spMkLst>
            <pc:docMk/>
            <pc:sldMk cId="4074336687" sldId="295"/>
            <ac:spMk id="3" creationId="{00000000-0000-0000-0000-000000000000}"/>
          </ac:spMkLst>
        </pc:spChg>
      </pc:sldChg>
      <pc:sldChg chg="modSp mod">
        <pc:chgData name="Jack Zheng" userId="eea985c3-49bd-46a9-972d-243b7dd82e16" providerId="ADAL" clId="{665A2A7A-51BC-49D0-BCA3-C88655481315}" dt="2023-08-14T13:35:55.408" v="11" actId="20577"/>
        <pc:sldMkLst>
          <pc:docMk/>
          <pc:sldMk cId="901321194" sldId="301"/>
        </pc:sldMkLst>
        <pc:spChg chg="mod">
          <ac:chgData name="Jack Zheng" userId="eea985c3-49bd-46a9-972d-243b7dd82e16" providerId="ADAL" clId="{665A2A7A-51BC-49D0-BCA3-C88655481315}" dt="2023-08-14T13:35:55.408" v="11" actId="20577"/>
          <ac:spMkLst>
            <pc:docMk/>
            <pc:sldMk cId="901321194" sldId="301"/>
            <ac:spMk id="3" creationId="{00000000-0000-0000-0000-000000000000}"/>
          </ac:spMkLst>
        </pc:spChg>
      </pc:sldChg>
      <pc:sldChg chg="addSp delSp modSp del mod ord chgLayout">
        <pc:chgData name="Jack Zheng" userId="eea985c3-49bd-46a9-972d-243b7dd82e16" providerId="ADAL" clId="{665A2A7A-51BC-49D0-BCA3-C88655481315}" dt="2023-08-14T13:41:09.251" v="165" actId="47"/>
        <pc:sldMkLst>
          <pc:docMk/>
          <pc:sldMk cId="165771759" sldId="609"/>
        </pc:sldMkLst>
        <pc:spChg chg="mod ord">
          <ac:chgData name="Jack Zheng" userId="eea985c3-49bd-46a9-972d-243b7dd82e16" providerId="ADAL" clId="{665A2A7A-51BC-49D0-BCA3-C88655481315}" dt="2023-08-14T13:38:40.003" v="79" actId="21"/>
          <ac:spMkLst>
            <pc:docMk/>
            <pc:sldMk cId="165771759" sldId="609"/>
            <ac:spMk id="2" creationId="{01C640E4-265C-8EE1-9983-F09DC218A896}"/>
          </ac:spMkLst>
        </pc:spChg>
        <pc:spChg chg="mod ord">
          <ac:chgData name="Jack Zheng" userId="eea985c3-49bd-46a9-972d-243b7dd82e16" providerId="ADAL" clId="{665A2A7A-51BC-49D0-BCA3-C88655481315}" dt="2023-08-14T13:38:48.170" v="83" actId="21"/>
          <ac:spMkLst>
            <pc:docMk/>
            <pc:sldMk cId="165771759" sldId="609"/>
            <ac:spMk id="3" creationId="{3AAB2995-5ECC-3D02-3431-69C6D39AA70D}"/>
          </ac:spMkLst>
        </pc:spChg>
        <pc:spChg chg="add del mod">
          <ac:chgData name="Jack Zheng" userId="eea985c3-49bd-46a9-972d-243b7dd82e16" providerId="ADAL" clId="{665A2A7A-51BC-49D0-BCA3-C88655481315}" dt="2023-08-14T13:37:41.150" v="22" actId="6264"/>
          <ac:spMkLst>
            <pc:docMk/>
            <pc:sldMk cId="165771759" sldId="609"/>
            <ac:spMk id="4" creationId="{43189775-7CA9-032A-1B28-C6E0F413F533}"/>
          </ac:spMkLst>
        </pc:spChg>
        <pc:spChg chg="add del mod">
          <ac:chgData name="Jack Zheng" userId="eea985c3-49bd-46a9-972d-243b7dd82e16" providerId="ADAL" clId="{665A2A7A-51BC-49D0-BCA3-C88655481315}" dt="2023-08-14T13:37:41.150" v="22" actId="6264"/>
          <ac:spMkLst>
            <pc:docMk/>
            <pc:sldMk cId="165771759" sldId="609"/>
            <ac:spMk id="5" creationId="{851D3134-EA8A-880E-B85C-E620C3ABFE5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55FEA6-6EF8-459A-948F-602033ACD068}" type="datetimeFigureOut">
              <a:rPr lang="en-US" smtClean="0"/>
              <a:t>8/21/2023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829880-E552-4937-A60C-7DA4D52B4638}" type="slidenum">
              <a:rPr lang="en-US" smtClean="0"/>
              <a:t>‹#›</a:t>
            </a:fld>
            <a:endParaRPr lang="en-US"/>
          </a:p>
        </p:txBody>
      </p:sp>
    </p:spTree>
    <p:extLst>
      <p:ext uri="{BB962C8B-B14F-4D97-AF65-F5344CB8AC3E}">
        <p14:creationId xmlns:p14="http://schemas.microsoft.com/office/powerpoint/2010/main" val="37481664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kind of data are we focusing on?</a:t>
            </a:r>
          </a:p>
          <a:p>
            <a:r>
              <a:rPr lang="en-US" dirty="0"/>
              <a:t>What kind of process or task are we focusing on?</a:t>
            </a:r>
          </a:p>
          <a:p>
            <a:endParaRPr lang="en-US" dirty="0"/>
          </a:p>
        </p:txBody>
      </p:sp>
      <p:sp>
        <p:nvSpPr>
          <p:cNvPr id="4" name="Slide Number Placeholder 3"/>
          <p:cNvSpPr>
            <a:spLocks noGrp="1"/>
          </p:cNvSpPr>
          <p:nvPr>
            <p:ph type="sldNum" sz="quarter" idx="10"/>
          </p:nvPr>
        </p:nvSpPr>
        <p:spPr/>
        <p:txBody>
          <a:bodyPr/>
          <a:lstStyle/>
          <a:p>
            <a:fld id="{ED829880-E552-4937-A60C-7DA4D52B4638}" type="slidenum">
              <a:rPr lang="en-US" smtClean="0"/>
              <a:t>9</a:t>
            </a:fld>
            <a:endParaRPr lang="en-US"/>
          </a:p>
        </p:txBody>
      </p:sp>
    </p:spTree>
    <p:extLst>
      <p:ext uri="{BB962C8B-B14F-4D97-AF65-F5344CB8AC3E}">
        <p14:creationId xmlns:p14="http://schemas.microsoft.com/office/powerpoint/2010/main" val="10679527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get student quotes</a:t>
            </a:r>
          </a:p>
          <a:p>
            <a:endParaRPr lang="en-US" dirty="0"/>
          </a:p>
        </p:txBody>
      </p:sp>
      <p:sp>
        <p:nvSpPr>
          <p:cNvPr id="4" name="Slide Number Placeholder 3"/>
          <p:cNvSpPr>
            <a:spLocks noGrp="1"/>
          </p:cNvSpPr>
          <p:nvPr>
            <p:ph type="sldNum" sz="quarter" idx="10"/>
          </p:nvPr>
        </p:nvSpPr>
        <p:spPr/>
        <p:txBody>
          <a:bodyPr/>
          <a:lstStyle/>
          <a:p>
            <a:fld id="{ED829880-E552-4937-A60C-7DA4D52B4638}" type="slidenum">
              <a:rPr lang="en-US" smtClean="0"/>
              <a:t>29</a:t>
            </a:fld>
            <a:endParaRPr lang="en-US"/>
          </a:p>
        </p:txBody>
      </p:sp>
    </p:spTree>
    <p:extLst>
      <p:ext uri="{BB962C8B-B14F-4D97-AF65-F5344CB8AC3E}">
        <p14:creationId xmlns:p14="http://schemas.microsoft.com/office/powerpoint/2010/main" val="3001050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B5EC138-D8FF-4DB3-A913-3016C6F4AAC1}" type="datetimeFigureOut">
              <a:rPr lang="en-US" smtClean="0"/>
              <a:t>8/21/2023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E49C61-3BD0-4B97-A1FA-92EF7D1B88C7}" type="slidenum">
              <a:rPr lang="en-US" smtClean="0"/>
              <a:t>‹#›</a:t>
            </a:fld>
            <a:endParaRPr lang="en-US"/>
          </a:p>
        </p:txBody>
      </p:sp>
    </p:spTree>
    <p:extLst>
      <p:ext uri="{BB962C8B-B14F-4D97-AF65-F5344CB8AC3E}">
        <p14:creationId xmlns:p14="http://schemas.microsoft.com/office/powerpoint/2010/main" val="1398206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B5EC138-D8FF-4DB3-A913-3016C6F4AAC1}" type="datetimeFigureOut">
              <a:rPr lang="en-US" smtClean="0"/>
              <a:t>8/21/2023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E49C61-3BD0-4B97-A1FA-92EF7D1B88C7}" type="slidenum">
              <a:rPr lang="en-US" smtClean="0"/>
              <a:t>‹#›</a:t>
            </a:fld>
            <a:endParaRPr lang="en-US"/>
          </a:p>
        </p:txBody>
      </p:sp>
    </p:spTree>
    <p:extLst>
      <p:ext uri="{BB962C8B-B14F-4D97-AF65-F5344CB8AC3E}">
        <p14:creationId xmlns:p14="http://schemas.microsoft.com/office/powerpoint/2010/main" val="990692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B5EC138-D8FF-4DB3-A913-3016C6F4AAC1}" type="datetimeFigureOut">
              <a:rPr lang="en-US" smtClean="0"/>
              <a:t>8/21/2023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E49C61-3BD0-4B97-A1FA-92EF7D1B88C7}" type="slidenum">
              <a:rPr lang="en-US" smtClean="0"/>
              <a:t>‹#›</a:t>
            </a:fld>
            <a:endParaRPr lang="en-US"/>
          </a:p>
        </p:txBody>
      </p:sp>
    </p:spTree>
    <p:extLst>
      <p:ext uri="{BB962C8B-B14F-4D97-AF65-F5344CB8AC3E}">
        <p14:creationId xmlns:p14="http://schemas.microsoft.com/office/powerpoint/2010/main" val="2168155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spcBef>
                <a:spcPts val="1800"/>
              </a:spcBef>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B5EC138-D8FF-4DB3-A913-3016C6F4AAC1}" type="datetimeFigureOut">
              <a:rPr lang="en-US" smtClean="0"/>
              <a:t>8/21/2023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E49C61-3BD0-4B97-A1FA-92EF7D1B88C7}" type="slidenum">
              <a:rPr lang="en-US" smtClean="0"/>
              <a:t>‹#›</a:t>
            </a:fld>
            <a:endParaRPr lang="en-US"/>
          </a:p>
        </p:txBody>
      </p:sp>
    </p:spTree>
    <p:extLst>
      <p:ext uri="{BB962C8B-B14F-4D97-AF65-F5344CB8AC3E}">
        <p14:creationId xmlns:p14="http://schemas.microsoft.com/office/powerpoint/2010/main" val="1990823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5EC138-D8FF-4DB3-A913-3016C6F4AAC1}" type="datetimeFigureOut">
              <a:rPr lang="en-US" smtClean="0"/>
              <a:t>8/21/2023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E49C61-3BD0-4B97-A1FA-92EF7D1B88C7}" type="slidenum">
              <a:rPr lang="en-US" smtClean="0"/>
              <a:t>‹#›</a:t>
            </a:fld>
            <a:endParaRPr lang="en-US"/>
          </a:p>
        </p:txBody>
      </p:sp>
    </p:spTree>
    <p:extLst>
      <p:ext uri="{BB962C8B-B14F-4D97-AF65-F5344CB8AC3E}">
        <p14:creationId xmlns:p14="http://schemas.microsoft.com/office/powerpoint/2010/main" val="1224894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B5EC138-D8FF-4DB3-A913-3016C6F4AAC1}" type="datetimeFigureOut">
              <a:rPr lang="en-US" smtClean="0"/>
              <a:t>8/21/2023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E49C61-3BD0-4B97-A1FA-92EF7D1B88C7}" type="slidenum">
              <a:rPr lang="en-US" smtClean="0"/>
              <a:t>‹#›</a:t>
            </a:fld>
            <a:endParaRPr lang="en-US"/>
          </a:p>
        </p:txBody>
      </p:sp>
    </p:spTree>
    <p:extLst>
      <p:ext uri="{BB962C8B-B14F-4D97-AF65-F5344CB8AC3E}">
        <p14:creationId xmlns:p14="http://schemas.microsoft.com/office/powerpoint/2010/main" val="27582490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B5EC138-D8FF-4DB3-A913-3016C6F4AAC1}" type="datetimeFigureOut">
              <a:rPr lang="en-US" smtClean="0"/>
              <a:t>8/21/2023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E49C61-3BD0-4B97-A1FA-92EF7D1B88C7}" type="slidenum">
              <a:rPr lang="en-US" smtClean="0"/>
              <a:t>‹#›</a:t>
            </a:fld>
            <a:endParaRPr lang="en-US"/>
          </a:p>
        </p:txBody>
      </p:sp>
    </p:spTree>
    <p:extLst>
      <p:ext uri="{BB962C8B-B14F-4D97-AF65-F5344CB8AC3E}">
        <p14:creationId xmlns:p14="http://schemas.microsoft.com/office/powerpoint/2010/main" val="4037313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B5EC138-D8FF-4DB3-A913-3016C6F4AAC1}" type="datetimeFigureOut">
              <a:rPr lang="en-US" smtClean="0"/>
              <a:t>8/21/2023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E49C61-3BD0-4B97-A1FA-92EF7D1B88C7}" type="slidenum">
              <a:rPr lang="en-US" smtClean="0"/>
              <a:t>‹#›</a:t>
            </a:fld>
            <a:endParaRPr lang="en-US"/>
          </a:p>
        </p:txBody>
      </p:sp>
    </p:spTree>
    <p:extLst>
      <p:ext uri="{BB962C8B-B14F-4D97-AF65-F5344CB8AC3E}">
        <p14:creationId xmlns:p14="http://schemas.microsoft.com/office/powerpoint/2010/main" val="2053648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5EC138-D8FF-4DB3-A913-3016C6F4AAC1}" type="datetimeFigureOut">
              <a:rPr lang="en-US" smtClean="0"/>
              <a:t>8/21/2023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E49C61-3BD0-4B97-A1FA-92EF7D1B88C7}" type="slidenum">
              <a:rPr lang="en-US" smtClean="0"/>
              <a:t>‹#›</a:t>
            </a:fld>
            <a:endParaRPr lang="en-US"/>
          </a:p>
        </p:txBody>
      </p:sp>
    </p:spTree>
    <p:extLst>
      <p:ext uri="{BB962C8B-B14F-4D97-AF65-F5344CB8AC3E}">
        <p14:creationId xmlns:p14="http://schemas.microsoft.com/office/powerpoint/2010/main" val="1350109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B5EC138-D8FF-4DB3-A913-3016C6F4AAC1}" type="datetimeFigureOut">
              <a:rPr lang="en-US" smtClean="0"/>
              <a:t>8/21/2023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E49C61-3BD0-4B97-A1FA-92EF7D1B88C7}" type="slidenum">
              <a:rPr lang="en-US" smtClean="0"/>
              <a:t>‹#›</a:t>
            </a:fld>
            <a:endParaRPr lang="en-US"/>
          </a:p>
        </p:txBody>
      </p:sp>
    </p:spTree>
    <p:extLst>
      <p:ext uri="{BB962C8B-B14F-4D97-AF65-F5344CB8AC3E}">
        <p14:creationId xmlns:p14="http://schemas.microsoft.com/office/powerpoint/2010/main" val="4041627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B5EC138-D8FF-4DB3-A913-3016C6F4AAC1}" type="datetimeFigureOut">
              <a:rPr lang="en-US" smtClean="0"/>
              <a:t>8/21/2023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E49C61-3BD0-4B97-A1FA-92EF7D1B88C7}" type="slidenum">
              <a:rPr lang="en-US" smtClean="0"/>
              <a:t>‹#›</a:t>
            </a:fld>
            <a:endParaRPr lang="en-US"/>
          </a:p>
        </p:txBody>
      </p:sp>
    </p:spTree>
    <p:extLst>
      <p:ext uri="{BB962C8B-B14F-4D97-AF65-F5344CB8AC3E}">
        <p14:creationId xmlns:p14="http://schemas.microsoft.com/office/powerpoint/2010/main" val="16876841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7"/>
            <a:ext cx="7886700" cy="96210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485418"/>
            <a:ext cx="7886700" cy="469154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5EC138-D8FF-4DB3-A913-3016C6F4AAC1}" type="datetimeFigureOut">
              <a:rPr lang="en-US" smtClean="0"/>
              <a:t>8/21/2023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E49C61-3BD0-4B97-A1FA-92EF7D1B88C7}" type="slidenum">
              <a:rPr lang="en-US" smtClean="0"/>
              <a:t>‹#›</a:t>
            </a:fld>
            <a:endParaRPr lang="en-US"/>
          </a:p>
        </p:txBody>
      </p:sp>
    </p:spTree>
    <p:extLst>
      <p:ext uri="{BB962C8B-B14F-4D97-AF65-F5344CB8AC3E}">
        <p14:creationId xmlns:p14="http://schemas.microsoft.com/office/powerpoint/2010/main" val="1178152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hyperlink" Target="https://www.datarevelations.com/balancing-accu-ement-and-tone/"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msit.kennesaw.edu/future-students/program-requirements.php" TargetMode="External"/><Relationship Id="rId2" Type="http://schemas.openxmlformats.org/officeDocument/2006/relationships/hyperlink" Target="https://www.edocr.com/v/z1dwxbpy/jgzheng/ksu-msit-data-certificate"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idi.kennesaw.edu/it7113/content.cs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amazon.com/dp/0970601972/" TargetMode="External"/><Relationship Id="rId2" Type="http://schemas.openxmlformats.org/officeDocument/2006/relationships/hyperlink" Target="http://idi.kennesaw.edu/it7113/" TargetMode="External"/><Relationship Id="rId1" Type="http://schemas.openxmlformats.org/officeDocument/2006/relationships/slideLayout" Target="../slideLayouts/slideLayout2.xml"/><Relationship Id="rId5" Type="http://schemas.openxmlformats.org/officeDocument/2006/relationships/hyperlink" Target="https://www.amazon.com/Practical-Tableau-Tutorials-Strategies-Master/dp/1491977310/" TargetMode="External"/><Relationship Id="rId4" Type="http://schemas.openxmlformats.org/officeDocument/2006/relationships/hyperlink" Target="https://www.amazon.com/dp/1938377001"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edocr.com/user/jgzheng/collection/datavisualizationlecturenotes"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tableau.com/products/techspecs" TargetMode="External"/><Relationship Id="rId2" Type="http://schemas.openxmlformats.org/officeDocument/2006/relationships/hyperlink" Target="https://www.tableau.com/academic/students" TargetMode="External"/><Relationship Id="rId1" Type="http://schemas.openxmlformats.org/officeDocument/2006/relationships/slideLayout" Target="../slideLayouts/slideLayout2.xml"/><Relationship Id="rId4" Type="http://schemas.openxmlformats.org/officeDocument/2006/relationships/hyperlink" Target="https://public.tableau.com/"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zheng.kennesaw.edu/teaching/student-comments.cshtml" TargetMode="External"/><Relationship Id="rId2" Type="http://schemas.openxmlformats.org/officeDocument/2006/relationships/hyperlink" Target="http://zheng.kennesaw.edu/teaching/teaching-belief.cshtml"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kennesaw.view.usg.edu/"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hyperlink" Target="https://www.google.com/search?q=dashboard&amp;tbm=isch"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1952973"/>
          </a:xfrm>
        </p:spPr>
        <p:txBody>
          <a:bodyPr>
            <a:normAutofit/>
          </a:bodyPr>
          <a:lstStyle/>
          <a:p>
            <a:r>
              <a:rPr lang="en-US" sz="5400" dirty="0"/>
              <a:t>IT 7113 Class Experience Notes</a:t>
            </a:r>
            <a:endParaRPr lang="en-US" sz="3200" dirty="0"/>
          </a:p>
        </p:txBody>
      </p:sp>
      <p:sp>
        <p:nvSpPr>
          <p:cNvPr id="3" name="Subtitle 2"/>
          <p:cNvSpPr>
            <a:spLocks noGrp="1"/>
          </p:cNvSpPr>
          <p:nvPr>
            <p:ph type="subTitle" idx="1"/>
          </p:nvPr>
        </p:nvSpPr>
        <p:spPr>
          <a:xfrm>
            <a:off x="1143000" y="3304827"/>
            <a:ext cx="6858000" cy="2079062"/>
          </a:xfrm>
        </p:spPr>
        <p:txBody>
          <a:bodyPr>
            <a:normAutofit fontScale="92500" lnSpcReduction="20000"/>
          </a:bodyPr>
          <a:lstStyle/>
          <a:p>
            <a:r>
              <a:rPr lang="en-US" sz="3900" dirty="0"/>
              <a:t>Details beyond the Syllabus</a:t>
            </a:r>
          </a:p>
          <a:p>
            <a:br>
              <a:rPr lang="en-US" sz="3500" dirty="0"/>
            </a:br>
            <a:r>
              <a:rPr lang="en-US" sz="3000" dirty="0">
                <a:solidFill>
                  <a:srgbClr val="FF0000"/>
                </a:solidFill>
              </a:rPr>
              <a:t>Fall 2023</a:t>
            </a:r>
          </a:p>
          <a:p>
            <a:endParaRPr lang="en-US" sz="1700" dirty="0">
              <a:solidFill>
                <a:srgbClr val="FF0000"/>
              </a:solidFill>
            </a:endParaRPr>
          </a:p>
          <a:p>
            <a:r>
              <a:rPr lang="en-US" sz="2600" dirty="0"/>
              <a:t>Instructor: Dr. Jack Zheng</a:t>
            </a:r>
          </a:p>
        </p:txBody>
      </p:sp>
    </p:spTree>
    <p:extLst>
      <p:ext uri="{BB962C8B-B14F-4D97-AF65-F5344CB8AC3E}">
        <p14:creationId xmlns:p14="http://schemas.microsoft.com/office/powerpoint/2010/main" val="901321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DF345D3F-6D05-03F0-B1D4-4483911A0A0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98434" y="0"/>
            <a:ext cx="141446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igure 2 – Stephen Few’s clear and compact redesign.">
            <a:extLst>
              <a:ext uri="{FF2B5EF4-FFF2-40B4-BE49-F238E27FC236}">
                <a16:creationId xmlns:a16="http://schemas.microsoft.com/office/drawing/2014/main" id="{53527AB3-9A43-86FC-DD89-8F607A9EEE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1449" y="538587"/>
            <a:ext cx="3915540" cy="349951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36B271B-836B-9C1E-9749-CABB86544DF8}"/>
              </a:ext>
            </a:extLst>
          </p:cNvPr>
          <p:cNvSpPr txBox="1"/>
          <p:nvPr/>
        </p:nvSpPr>
        <p:spPr>
          <a:xfrm>
            <a:off x="331103" y="1700115"/>
            <a:ext cx="2306792" cy="830997"/>
          </a:xfrm>
          <a:prstGeom prst="rect">
            <a:avLst/>
          </a:prstGeom>
          <a:noFill/>
        </p:spPr>
        <p:txBody>
          <a:bodyPr wrap="square">
            <a:spAutoFit/>
          </a:bodyPr>
          <a:lstStyle/>
          <a:p>
            <a:r>
              <a:rPr lang="en-US" sz="1200" b="1" i="0" dirty="0">
                <a:effectLst/>
                <a:latin typeface="var(--h1_typography-font-family)"/>
              </a:rPr>
              <a:t>Balancing Accuracy, Engagement, and Tone</a:t>
            </a:r>
          </a:p>
          <a:p>
            <a:r>
              <a:rPr lang="en-US" sz="1200" dirty="0">
                <a:hlinkClick r:id="rId4"/>
              </a:rPr>
              <a:t>https://www.datarevelations.com/balancing-accu-ement-and-tone/</a:t>
            </a:r>
            <a:r>
              <a:rPr lang="en-US" sz="1200" dirty="0"/>
              <a:t> </a:t>
            </a:r>
          </a:p>
        </p:txBody>
      </p:sp>
      <p:sp>
        <p:nvSpPr>
          <p:cNvPr id="10" name="TextBox 9">
            <a:extLst>
              <a:ext uri="{FF2B5EF4-FFF2-40B4-BE49-F238E27FC236}">
                <a16:creationId xmlns:a16="http://schemas.microsoft.com/office/drawing/2014/main" id="{663CA4CE-DE82-1126-4F37-4B5FEBD9203B}"/>
              </a:ext>
            </a:extLst>
          </p:cNvPr>
          <p:cNvSpPr txBox="1"/>
          <p:nvPr/>
        </p:nvSpPr>
        <p:spPr>
          <a:xfrm>
            <a:off x="6725722" y="2057511"/>
            <a:ext cx="733980" cy="461665"/>
          </a:xfrm>
          <a:prstGeom prst="rect">
            <a:avLst/>
          </a:prstGeom>
          <a:noFill/>
        </p:spPr>
        <p:txBody>
          <a:bodyPr wrap="square">
            <a:spAutoFit/>
          </a:bodyPr>
          <a:lstStyle/>
          <a:p>
            <a:r>
              <a:rPr lang="en-US" sz="2400" b="1" dirty="0">
                <a:ln w="13462">
                  <a:solidFill>
                    <a:schemeClr val="bg1"/>
                  </a:solidFill>
                  <a:prstDash val="solid"/>
                </a:ln>
                <a:solidFill>
                  <a:srgbClr val="FF0000"/>
                </a:solidFill>
                <a:effectLst>
                  <a:outerShdw dist="38100" dir="2700000" algn="bl" rotWithShape="0">
                    <a:schemeClr val="accent5"/>
                  </a:outerShdw>
                </a:effectLst>
              </a:rPr>
              <a:t>V.S.</a:t>
            </a:r>
          </a:p>
        </p:txBody>
      </p:sp>
      <p:pic>
        <p:nvPicPr>
          <p:cNvPr id="11" name="Picture 2" descr="Figure 3 -- Cairo's redesign of Few's redesign.">
            <a:extLst>
              <a:ext uri="{FF2B5EF4-FFF2-40B4-BE49-F238E27FC236}">
                <a16:creationId xmlns:a16="http://schemas.microsoft.com/office/drawing/2014/main" id="{E59A2DD5-9CC9-3BAD-8125-7435175FC08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1103" y="4272615"/>
            <a:ext cx="4446253" cy="240375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D05C7506-212D-4488-CAEA-52E79213F51B}"/>
              </a:ext>
            </a:extLst>
          </p:cNvPr>
          <p:cNvSpPr>
            <a:spLocks noGrp="1"/>
          </p:cNvSpPr>
          <p:nvPr>
            <p:ph type="title"/>
          </p:nvPr>
        </p:nvSpPr>
        <p:spPr>
          <a:xfrm>
            <a:off x="370322" y="372914"/>
            <a:ext cx="3172466" cy="962104"/>
          </a:xfrm>
        </p:spPr>
        <p:txBody>
          <a:bodyPr>
            <a:normAutofit fontScale="90000"/>
          </a:bodyPr>
          <a:lstStyle/>
          <a:p>
            <a:r>
              <a:rPr lang="en-US" dirty="0"/>
              <a:t>Business Data </a:t>
            </a:r>
            <a:br>
              <a:rPr lang="en-US" dirty="0"/>
            </a:br>
            <a:r>
              <a:rPr lang="en-US" dirty="0"/>
              <a:t>Visualization</a:t>
            </a:r>
          </a:p>
        </p:txBody>
      </p:sp>
    </p:spTree>
    <p:extLst>
      <p:ext uri="{BB962C8B-B14F-4D97-AF65-F5344CB8AC3E}">
        <p14:creationId xmlns:p14="http://schemas.microsoft.com/office/powerpoint/2010/main" val="5342176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do you take it?</a:t>
            </a:r>
          </a:p>
        </p:txBody>
      </p:sp>
      <p:sp>
        <p:nvSpPr>
          <p:cNvPr id="3" name="Content Placeholder 2"/>
          <p:cNvSpPr>
            <a:spLocks noGrp="1"/>
          </p:cNvSpPr>
          <p:nvPr>
            <p:ph idx="1"/>
          </p:nvPr>
        </p:nvSpPr>
        <p:spPr/>
        <p:txBody>
          <a:bodyPr>
            <a:normAutofit fontScale="85000" lnSpcReduction="20000"/>
          </a:bodyPr>
          <a:lstStyle/>
          <a:p>
            <a:r>
              <a:rPr lang="en-US" dirty="0"/>
              <a:t>You want to improve your </a:t>
            </a:r>
            <a:r>
              <a:rPr lang="en-US" b="1" i="1" dirty="0"/>
              <a:t>visual literacy</a:t>
            </a:r>
            <a:r>
              <a:rPr lang="en-US" dirty="0"/>
              <a:t>,</a:t>
            </a:r>
            <a:r>
              <a:rPr lang="en-US" b="1" i="1" dirty="0"/>
              <a:t> </a:t>
            </a:r>
            <a:r>
              <a:rPr lang="en-US" dirty="0"/>
              <a:t>and advance your data presentation skills which is briefly touched in IT 7123</a:t>
            </a:r>
          </a:p>
          <a:p>
            <a:pPr lvl="1"/>
            <a:r>
              <a:rPr lang="en-US" dirty="0"/>
              <a:t>The ability to evaluate, apply, or create graphic representations of data, information and knowledge.</a:t>
            </a:r>
          </a:p>
          <a:p>
            <a:pPr lvl="1"/>
            <a:r>
              <a:rPr lang="en-US" dirty="0"/>
              <a:t>Evaluate the advantages and disadvantages of graphic representations, to improve their shortcomings, to use them to create and communicate insights, or to devise new ways of exploring and representing data, information, or knowledge.</a:t>
            </a:r>
          </a:p>
          <a:p>
            <a:r>
              <a:rPr lang="en-US" dirty="0"/>
              <a:t>You want to pursuit a career generally related to data and analytics.</a:t>
            </a:r>
          </a:p>
          <a:p>
            <a:r>
              <a:rPr lang="en-US" dirty="0"/>
              <a:t>The course is an elective course in the MSIT certificate on data analytics and intelligent technology.</a:t>
            </a:r>
          </a:p>
          <a:p>
            <a:pPr lvl="1"/>
            <a:r>
              <a:rPr lang="en-US" dirty="0">
                <a:hlinkClick r:id="rId2"/>
              </a:rPr>
              <a:t>https://www.edocr.com/v/z1dwxbpy/jgzheng/ksu-msit-data-certificate</a:t>
            </a:r>
            <a:endParaRPr lang="en-US" dirty="0"/>
          </a:p>
          <a:p>
            <a:pPr lvl="1"/>
            <a:r>
              <a:rPr lang="en-US" dirty="0">
                <a:hlinkClick r:id="rId3"/>
              </a:rPr>
              <a:t>https://msit.kennesaw.edu/future-students/program-requirements.php</a:t>
            </a:r>
            <a:endParaRPr lang="en-US" dirty="0"/>
          </a:p>
        </p:txBody>
      </p:sp>
    </p:spTree>
    <p:extLst>
      <p:ext uri="{BB962C8B-B14F-4D97-AF65-F5344CB8AC3E}">
        <p14:creationId xmlns:p14="http://schemas.microsoft.com/office/powerpoint/2010/main" val="40743366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How is this course organized?</a:t>
            </a:r>
          </a:p>
        </p:txBody>
      </p:sp>
      <p:sp>
        <p:nvSpPr>
          <p:cNvPr id="6" name="Content Placeholder 5"/>
          <p:cNvSpPr>
            <a:spLocks noGrp="1"/>
          </p:cNvSpPr>
          <p:nvPr>
            <p:ph idx="1"/>
          </p:nvPr>
        </p:nvSpPr>
        <p:spPr>
          <a:xfrm>
            <a:off x="628650" y="1485418"/>
            <a:ext cx="4002073" cy="4691545"/>
          </a:xfrm>
        </p:spPr>
        <p:txBody>
          <a:bodyPr>
            <a:normAutofit fontScale="85000" lnSpcReduction="10000"/>
          </a:bodyPr>
          <a:lstStyle/>
          <a:p>
            <a:pPr marL="0" indent="0">
              <a:buNone/>
            </a:pPr>
            <a:r>
              <a:rPr lang="en-US" dirty="0"/>
              <a:t>The course is structured in learning modules, mainly three parts</a:t>
            </a:r>
          </a:p>
          <a:p>
            <a:pPr marL="514350" indent="-514350">
              <a:buFont typeface="+mj-lt"/>
              <a:buAutoNum type="arabicPeriod"/>
            </a:pPr>
            <a:r>
              <a:rPr lang="en-US" dirty="0"/>
              <a:t>Concepts (module 1 and 2)</a:t>
            </a:r>
          </a:p>
          <a:p>
            <a:pPr marL="514350" indent="-514350">
              <a:buFont typeface="+mj-lt"/>
              <a:buAutoNum type="arabicPeriod"/>
            </a:pPr>
            <a:r>
              <a:rPr lang="en-US" dirty="0"/>
              <a:t>Visual types and their design practices</a:t>
            </a:r>
          </a:p>
          <a:p>
            <a:pPr lvl="1"/>
            <a:r>
              <a:rPr lang="en-US" dirty="0"/>
              <a:t>Chart (module 3 to 5)</a:t>
            </a:r>
          </a:p>
          <a:p>
            <a:pPr lvl="1"/>
            <a:r>
              <a:rPr lang="en-US" dirty="0"/>
              <a:t>Map (module 6 and 7)</a:t>
            </a:r>
          </a:p>
          <a:p>
            <a:pPr lvl="1"/>
            <a:r>
              <a:rPr lang="en-US" dirty="0"/>
              <a:t>Dashboard (module 8 and 9)</a:t>
            </a:r>
          </a:p>
          <a:p>
            <a:pPr lvl="1"/>
            <a:r>
              <a:rPr lang="en-US" dirty="0"/>
              <a:t>Interactivity (module 10)</a:t>
            </a:r>
          </a:p>
          <a:p>
            <a:pPr marL="514350" indent="-514350">
              <a:buFont typeface="+mj-lt"/>
              <a:buAutoNum type="arabicPeriod"/>
            </a:pPr>
            <a:r>
              <a:rPr lang="en-US" dirty="0"/>
              <a:t>Tools and markets (module 11)</a:t>
            </a:r>
          </a:p>
        </p:txBody>
      </p:sp>
      <p:graphicFrame>
        <p:nvGraphicFramePr>
          <p:cNvPr id="2" name="Table 1">
            <a:extLst>
              <a:ext uri="{FF2B5EF4-FFF2-40B4-BE49-F238E27FC236}">
                <a16:creationId xmlns:a16="http://schemas.microsoft.com/office/drawing/2014/main" id="{D75B7D7F-5E23-BA5B-7A1B-D319748CA4A1}"/>
              </a:ext>
            </a:extLst>
          </p:cNvPr>
          <p:cNvGraphicFramePr>
            <a:graphicFrameLocks noGrp="1"/>
          </p:cNvGraphicFramePr>
          <p:nvPr>
            <p:extLst>
              <p:ext uri="{D42A27DB-BD31-4B8C-83A1-F6EECF244321}">
                <p14:modId xmlns:p14="http://schemas.microsoft.com/office/powerpoint/2010/main" val="97590118"/>
              </p:ext>
            </p:extLst>
          </p:nvPr>
        </p:nvGraphicFramePr>
        <p:xfrm>
          <a:off x="4630723" y="1485417"/>
          <a:ext cx="4136036" cy="4779411"/>
        </p:xfrm>
        <a:graphic>
          <a:graphicData uri="http://schemas.openxmlformats.org/drawingml/2006/table">
            <a:tbl>
              <a:tblPr>
                <a:tableStyleId>{5C22544A-7EE6-4342-B048-85BDC9FD1C3A}</a:tableStyleId>
              </a:tblPr>
              <a:tblGrid>
                <a:gridCol w="836786">
                  <a:extLst>
                    <a:ext uri="{9D8B030D-6E8A-4147-A177-3AD203B41FA5}">
                      <a16:colId xmlns:a16="http://schemas.microsoft.com/office/drawing/2014/main" val="3093984179"/>
                    </a:ext>
                  </a:extLst>
                </a:gridCol>
                <a:gridCol w="1117849">
                  <a:extLst>
                    <a:ext uri="{9D8B030D-6E8A-4147-A177-3AD203B41FA5}">
                      <a16:colId xmlns:a16="http://schemas.microsoft.com/office/drawing/2014/main" val="181340902"/>
                    </a:ext>
                  </a:extLst>
                </a:gridCol>
                <a:gridCol w="2181401">
                  <a:extLst>
                    <a:ext uri="{9D8B030D-6E8A-4147-A177-3AD203B41FA5}">
                      <a16:colId xmlns:a16="http://schemas.microsoft.com/office/drawing/2014/main" val="2991353417"/>
                    </a:ext>
                  </a:extLst>
                </a:gridCol>
              </a:tblGrid>
              <a:tr h="338761">
                <a:tc>
                  <a:txBody>
                    <a:bodyPr/>
                    <a:lstStyle/>
                    <a:p>
                      <a:pPr algn="ctr" fontAlgn="b"/>
                      <a:r>
                        <a:rPr lang="en-US" sz="1400" b="1" u="none" strike="noStrike" dirty="0">
                          <a:effectLst/>
                        </a:rPr>
                        <a:t>Module #</a:t>
                      </a:r>
                      <a:endParaRPr lang="en-US" sz="1400" b="1" i="0" u="none" strike="noStrike" dirty="0">
                        <a:solidFill>
                          <a:srgbClr val="000000"/>
                        </a:solidFill>
                        <a:effectLst/>
                        <a:latin typeface="Arial Narrow" panose="020B0606020202030204" pitchFamily="34" charset="0"/>
                      </a:endParaRPr>
                    </a:p>
                  </a:txBody>
                  <a:tcPr marL="7620" marR="7620" marT="7620" marB="0" anchor="b"/>
                </a:tc>
                <a:tc>
                  <a:txBody>
                    <a:bodyPr/>
                    <a:lstStyle/>
                    <a:p>
                      <a:pPr algn="ctr" fontAlgn="b"/>
                      <a:r>
                        <a:rPr lang="en-US" sz="1400" b="1" u="none" strike="noStrike" dirty="0">
                          <a:effectLst/>
                        </a:rPr>
                        <a:t>Module</a:t>
                      </a:r>
                      <a:endParaRPr lang="en-US" sz="1400" b="1" i="0" u="none" strike="noStrike" dirty="0">
                        <a:solidFill>
                          <a:srgbClr val="000000"/>
                        </a:solidFill>
                        <a:effectLst/>
                        <a:latin typeface="Arial Narrow" panose="020B0606020202030204" pitchFamily="34" charset="0"/>
                      </a:endParaRPr>
                    </a:p>
                  </a:txBody>
                  <a:tcPr marL="7620" marR="7620" marT="7620" marB="0" anchor="b"/>
                </a:tc>
                <a:tc>
                  <a:txBody>
                    <a:bodyPr/>
                    <a:lstStyle/>
                    <a:p>
                      <a:pPr algn="ctr" fontAlgn="b"/>
                      <a:r>
                        <a:rPr lang="en-US" sz="1400" b="1" u="none" strike="noStrike" dirty="0">
                          <a:effectLst/>
                        </a:rPr>
                        <a:t>Topics/Activities</a:t>
                      </a:r>
                      <a:endParaRPr lang="en-US" sz="1400" b="1" i="0" u="none" strike="noStrike" dirty="0">
                        <a:solidFill>
                          <a:srgbClr val="000000"/>
                        </a:solidFill>
                        <a:effectLst/>
                        <a:latin typeface="Arial Narrow" panose="020B0606020202030204" pitchFamily="34" charset="0"/>
                      </a:endParaRPr>
                    </a:p>
                  </a:txBody>
                  <a:tcPr marL="7620" marR="7620" marT="7620" marB="0" anchor="b"/>
                </a:tc>
                <a:extLst>
                  <a:ext uri="{0D108BD9-81ED-4DB2-BD59-A6C34878D82A}">
                    <a16:rowId xmlns:a16="http://schemas.microsoft.com/office/drawing/2014/main" val="113231128"/>
                  </a:ext>
                </a:extLst>
              </a:tr>
              <a:tr h="457920">
                <a:tc>
                  <a:txBody>
                    <a:bodyPr/>
                    <a:lstStyle/>
                    <a:p>
                      <a:pPr algn="ctr" fontAlgn="b"/>
                      <a:r>
                        <a:rPr lang="en-US" sz="1200" u="none" strike="noStrike" dirty="0">
                          <a:effectLst/>
                        </a:rPr>
                        <a:t>1</a:t>
                      </a:r>
                      <a:endParaRPr lang="en-US" sz="1200" b="0" i="0" u="none" strike="noStrike" dirty="0">
                        <a:solidFill>
                          <a:srgbClr val="000000"/>
                        </a:solidFill>
                        <a:effectLst/>
                        <a:latin typeface="Arial Narrow" panose="020B0606020202030204" pitchFamily="34" charset="0"/>
                      </a:endParaRPr>
                    </a:p>
                  </a:txBody>
                  <a:tcPr marL="7620" marR="7620" marT="7620" marB="0" anchor="b"/>
                </a:tc>
                <a:tc>
                  <a:txBody>
                    <a:bodyPr/>
                    <a:lstStyle/>
                    <a:p>
                      <a:pPr algn="l" fontAlgn="b"/>
                      <a:r>
                        <a:rPr lang="en-US" sz="1200" u="none" strike="noStrike">
                          <a:effectLst/>
                        </a:rPr>
                        <a:t>Overview</a:t>
                      </a:r>
                      <a:endParaRPr lang="en-US" sz="1200" b="0" i="0" u="none" strike="noStrike">
                        <a:solidFill>
                          <a:srgbClr val="000000"/>
                        </a:solidFill>
                        <a:effectLst/>
                        <a:latin typeface="Arial Narrow" panose="020B0606020202030204" pitchFamily="34" charset="0"/>
                      </a:endParaRPr>
                    </a:p>
                  </a:txBody>
                  <a:tcPr marL="7620" marR="7620" marT="7620" marB="0" anchor="b"/>
                </a:tc>
                <a:tc>
                  <a:txBody>
                    <a:bodyPr/>
                    <a:lstStyle/>
                    <a:p>
                      <a:pPr algn="l" fontAlgn="b"/>
                      <a:r>
                        <a:rPr lang="en-US" sz="1200" u="none" strike="noStrike" dirty="0">
                          <a:effectLst/>
                        </a:rPr>
                        <a:t>Business data visual and the bigger context</a:t>
                      </a:r>
                      <a:endParaRPr lang="en-US" sz="1200" b="0" i="0" u="none" strike="noStrike" dirty="0">
                        <a:solidFill>
                          <a:srgbClr val="000000"/>
                        </a:solidFill>
                        <a:effectLst/>
                        <a:latin typeface="Arial Narrow" panose="020B0606020202030204" pitchFamily="34" charset="0"/>
                      </a:endParaRPr>
                    </a:p>
                  </a:txBody>
                  <a:tcPr marL="7620" marR="7620" marT="7620" marB="0" anchor="b"/>
                </a:tc>
                <a:extLst>
                  <a:ext uri="{0D108BD9-81ED-4DB2-BD59-A6C34878D82A}">
                    <a16:rowId xmlns:a16="http://schemas.microsoft.com/office/drawing/2014/main" val="2060143069"/>
                  </a:ext>
                </a:extLst>
              </a:tr>
              <a:tr h="457920">
                <a:tc>
                  <a:txBody>
                    <a:bodyPr/>
                    <a:lstStyle/>
                    <a:p>
                      <a:pPr algn="ctr" fontAlgn="b"/>
                      <a:r>
                        <a:rPr lang="en-US" sz="1200" u="none" strike="noStrike" dirty="0">
                          <a:effectLst/>
                        </a:rPr>
                        <a:t>2</a:t>
                      </a:r>
                      <a:endParaRPr lang="en-US" sz="1200" b="0" i="0" u="none" strike="noStrike" dirty="0">
                        <a:solidFill>
                          <a:srgbClr val="000000"/>
                        </a:solidFill>
                        <a:effectLst/>
                        <a:latin typeface="Arial Narrow" panose="020B0606020202030204" pitchFamily="34" charset="0"/>
                      </a:endParaRPr>
                    </a:p>
                  </a:txBody>
                  <a:tcPr marL="7620" marR="7620" marT="7620" marB="0" anchor="b"/>
                </a:tc>
                <a:tc>
                  <a:txBody>
                    <a:bodyPr/>
                    <a:lstStyle/>
                    <a:p>
                      <a:pPr algn="l" fontAlgn="b"/>
                      <a:r>
                        <a:rPr lang="en-US" sz="1200" u="none" strike="noStrike" dirty="0">
                          <a:effectLst/>
                        </a:rPr>
                        <a:t>Foundation</a:t>
                      </a:r>
                      <a:endParaRPr lang="en-US" sz="1200" b="0" i="0" u="none" strike="noStrike" dirty="0">
                        <a:solidFill>
                          <a:srgbClr val="000000"/>
                        </a:solidFill>
                        <a:effectLst/>
                        <a:latin typeface="Arial Narrow" panose="020B0606020202030204" pitchFamily="34" charset="0"/>
                      </a:endParaRPr>
                    </a:p>
                  </a:txBody>
                  <a:tcPr marL="7620" marR="7620" marT="7620" marB="0" anchor="b"/>
                </a:tc>
                <a:tc>
                  <a:txBody>
                    <a:bodyPr/>
                    <a:lstStyle/>
                    <a:p>
                      <a:pPr algn="l" fontAlgn="b"/>
                      <a:r>
                        <a:rPr lang="en-US" sz="1200" u="none" strike="noStrike">
                          <a:effectLst/>
                        </a:rPr>
                        <a:t>Concepts and theories of data visualization</a:t>
                      </a:r>
                      <a:endParaRPr lang="en-US" sz="1200" b="0" i="0" u="none" strike="noStrike">
                        <a:solidFill>
                          <a:srgbClr val="000000"/>
                        </a:solidFill>
                        <a:effectLst/>
                        <a:latin typeface="Arial Narrow" panose="020B0606020202030204" pitchFamily="34" charset="0"/>
                      </a:endParaRPr>
                    </a:p>
                  </a:txBody>
                  <a:tcPr marL="7620" marR="7620" marT="7620" marB="0" anchor="b"/>
                </a:tc>
                <a:extLst>
                  <a:ext uri="{0D108BD9-81ED-4DB2-BD59-A6C34878D82A}">
                    <a16:rowId xmlns:a16="http://schemas.microsoft.com/office/drawing/2014/main" val="2258036233"/>
                  </a:ext>
                </a:extLst>
              </a:tr>
              <a:tr h="244225">
                <a:tc>
                  <a:txBody>
                    <a:bodyPr/>
                    <a:lstStyle/>
                    <a:p>
                      <a:pPr algn="ctr" fontAlgn="b"/>
                      <a:r>
                        <a:rPr lang="en-US" sz="1200" u="none" strike="noStrike">
                          <a:effectLst/>
                        </a:rPr>
                        <a:t>3</a:t>
                      </a:r>
                      <a:endParaRPr lang="en-US" sz="1200" b="0" i="0" u="none" strike="noStrike">
                        <a:solidFill>
                          <a:srgbClr val="000000"/>
                        </a:solidFill>
                        <a:effectLst/>
                        <a:latin typeface="Arial Narrow" panose="020B0606020202030204" pitchFamily="34" charset="0"/>
                      </a:endParaRPr>
                    </a:p>
                  </a:txBody>
                  <a:tcPr marL="7620" marR="7620" marT="7620" marB="0" anchor="b"/>
                </a:tc>
                <a:tc>
                  <a:txBody>
                    <a:bodyPr/>
                    <a:lstStyle/>
                    <a:p>
                      <a:pPr algn="l" fontAlgn="b"/>
                      <a:r>
                        <a:rPr lang="en-US" sz="1200" u="none" strike="noStrike">
                          <a:effectLst/>
                        </a:rPr>
                        <a:t>Chart 1: Basics</a:t>
                      </a:r>
                      <a:endParaRPr lang="en-US" sz="1200" b="0" i="0" u="none" strike="noStrike">
                        <a:solidFill>
                          <a:srgbClr val="000000"/>
                        </a:solidFill>
                        <a:effectLst/>
                        <a:latin typeface="Arial Narrow" panose="020B0606020202030204" pitchFamily="34" charset="0"/>
                      </a:endParaRPr>
                    </a:p>
                  </a:txBody>
                  <a:tcPr marL="7620" marR="7620" marT="7620" marB="0" anchor="b"/>
                </a:tc>
                <a:tc>
                  <a:txBody>
                    <a:bodyPr/>
                    <a:lstStyle/>
                    <a:p>
                      <a:pPr algn="l" fontAlgn="b"/>
                      <a:r>
                        <a:rPr lang="en-US" sz="1200" u="none" strike="noStrike">
                          <a:effectLst/>
                        </a:rPr>
                        <a:t>Basic charting purposes and types</a:t>
                      </a:r>
                      <a:endParaRPr lang="en-US" sz="1200" b="0" i="0" u="none" strike="noStrike">
                        <a:solidFill>
                          <a:srgbClr val="000000"/>
                        </a:solidFill>
                        <a:effectLst/>
                        <a:latin typeface="Arial Narrow" panose="020B0606020202030204" pitchFamily="34" charset="0"/>
                      </a:endParaRPr>
                    </a:p>
                  </a:txBody>
                  <a:tcPr marL="7620" marR="7620" marT="7620" marB="0" anchor="b"/>
                </a:tc>
                <a:extLst>
                  <a:ext uri="{0D108BD9-81ED-4DB2-BD59-A6C34878D82A}">
                    <a16:rowId xmlns:a16="http://schemas.microsoft.com/office/drawing/2014/main" val="451830842"/>
                  </a:ext>
                </a:extLst>
              </a:tr>
              <a:tr h="244225">
                <a:tc>
                  <a:txBody>
                    <a:bodyPr/>
                    <a:lstStyle/>
                    <a:p>
                      <a:pPr algn="ctr" fontAlgn="b"/>
                      <a:r>
                        <a:rPr lang="en-US" sz="1200" u="none" strike="noStrike">
                          <a:effectLst/>
                        </a:rPr>
                        <a:t>4</a:t>
                      </a:r>
                      <a:endParaRPr lang="en-US" sz="1200" b="0" i="0" u="none" strike="noStrike">
                        <a:solidFill>
                          <a:srgbClr val="000000"/>
                        </a:solidFill>
                        <a:effectLst/>
                        <a:latin typeface="Arial Narrow" panose="020B0606020202030204" pitchFamily="34" charset="0"/>
                      </a:endParaRPr>
                    </a:p>
                  </a:txBody>
                  <a:tcPr marL="7620" marR="7620" marT="7620" marB="0" anchor="b"/>
                </a:tc>
                <a:tc>
                  <a:txBody>
                    <a:bodyPr/>
                    <a:lstStyle/>
                    <a:p>
                      <a:pPr algn="l" fontAlgn="b"/>
                      <a:r>
                        <a:rPr lang="en-US" sz="1200" u="none" strike="noStrike">
                          <a:effectLst/>
                        </a:rPr>
                        <a:t>Chart 2: Process</a:t>
                      </a:r>
                      <a:endParaRPr lang="en-US" sz="1200" b="0" i="0" u="none" strike="noStrike">
                        <a:solidFill>
                          <a:srgbClr val="000000"/>
                        </a:solidFill>
                        <a:effectLst/>
                        <a:latin typeface="Arial Narrow" panose="020B0606020202030204" pitchFamily="34" charset="0"/>
                      </a:endParaRPr>
                    </a:p>
                  </a:txBody>
                  <a:tcPr marL="7620" marR="7620" marT="7620" marB="0" anchor="b"/>
                </a:tc>
                <a:tc>
                  <a:txBody>
                    <a:bodyPr/>
                    <a:lstStyle/>
                    <a:p>
                      <a:pPr algn="l" fontAlgn="b"/>
                      <a:r>
                        <a:rPr lang="en-US" sz="1200" u="none" strike="noStrike">
                          <a:effectLst/>
                        </a:rPr>
                        <a:t>Chart development process</a:t>
                      </a:r>
                      <a:endParaRPr lang="en-US" sz="1200" b="0" i="0" u="none" strike="noStrike">
                        <a:solidFill>
                          <a:srgbClr val="000000"/>
                        </a:solidFill>
                        <a:effectLst/>
                        <a:latin typeface="Arial Narrow" panose="020B0606020202030204" pitchFamily="34" charset="0"/>
                      </a:endParaRPr>
                    </a:p>
                  </a:txBody>
                  <a:tcPr marL="7620" marR="7620" marT="7620" marB="0" anchor="b"/>
                </a:tc>
                <a:extLst>
                  <a:ext uri="{0D108BD9-81ED-4DB2-BD59-A6C34878D82A}">
                    <a16:rowId xmlns:a16="http://schemas.microsoft.com/office/drawing/2014/main" val="1335351796"/>
                  </a:ext>
                </a:extLst>
              </a:tr>
              <a:tr h="457920">
                <a:tc>
                  <a:txBody>
                    <a:bodyPr/>
                    <a:lstStyle/>
                    <a:p>
                      <a:pPr algn="ctr" fontAlgn="b"/>
                      <a:r>
                        <a:rPr lang="en-US" sz="1200" u="none" strike="noStrike">
                          <a:effectLst/>
                        </a:rPr>
                        <a:t>5</a:t>
                      </a:r>
                      <a:endParaRPr lang="en-US" sz="1200" b="0" i="0" u="none" strike="noStrike">
                        <a:solidFill>
                          <a:srgbClr val="000000"/>
                        </a:solidFill>
                        <a:effectLst/>
                        <a:latin typeface="Arial Narrow" panose="020B0606020202030204" pitchFamily="34" charset="0"/>
                      </a:endParaRPr>
                    </a:p>
                  </a:txBody>
                  <a:tcPr marL="7620" marR="7620" marT="7620" marB="0" anchor="b"/>
                </a:tc>
                <a:tc>
                  <a:txBody>
                    <a:bodyPr/>
                    <a:lstStyle/>
                    <a:p>
                      <a:pPr algn="l" fontAlgn="b"/>
                      <a:r>
                        <a:rPr lang="en-US" sz="1200" u="none" strike="noStrike">
                          <a:effectLst/>
                        </a:rPr>
                        <a:t>Chart 3: Principles</a:t>
                      </a:r>
                      <a:endParaRPr lang="en-US" sz="1200" b="0" i="0" u="none" strike="noStrike">
                        <a:solidFill>
                          <a:srgbClr val="000000"/>
                        </a:solidFill>
                        <a:effectLst/>
                        <a:latin typeface="Arial Narrow" panose="020B0606020202030204" pitchFamily="34" charset="0"/>
                      </a:endParaRPr>
                    </a:p>
                  </a:txBody>
                  <a:tcPr marL="7620" marR="7620" marT="7620" marB="0" anchor="b"/>
                </a:tc>
                <a:tc>
                  <a:txBody>
                    <a:bodyPr/>
                    <a:lstStyle/>
                    <a:p>
                      <a:pPr algn="l" fontAlgn="b"/>
                      <a:r>
                        <a:rPr lang="en-US" sz="1200" u="none" strike="noStrike">
                          <a:effectLst/>
                        </a:rPr>
                        <a:t>Chart design principles</a:t>
                      </a:r>
                      <a:endParaRPr lang="en-US" sz="1200" b="0" i="0" u="none" strike="noStrike">
                        <a:solidFill>
                          <a:srgbClr val="000000"/>
                        </a:solidFill>
                        <a:effectLst/>
                        <a:latin typeface="Arial Narrow" panose="020B0606020202030204" pitchFamily="34" charset="0"/>
                      </a:endParaRPr>
                    </a:p>
                  </a:txBody>
                  <a:tcPr marL="7620" marR="7620" marT="7620" marB="0" anchor="b"/>
                </a:tc>
                <a:extLst>
                  <a:ext uri="{0D108BD9-81ED-4DB2-BD59-A6C34878D82A}">
                    <a16:rowId xmlns:a16="http://schemas.microsoft.com/office/drawing/2014/main" val="918988558"/>
                  </a:ext>
                </a:extLst>
              </a:tr>
              <a:tr h="457920">
                <a:tc>
                  <a:txBody>
                    <a:bodyPr/>
                    <a:lstStyle/>
                    <a:p>
                      <a:pPr algn="ctr" fontAlgn="b"/>
                      <a:r>
                        <a:rPr lang="en-US" sz="1200" u="none" strike="noStrike" dirty="0">
                          <a:effectLst/>
                        </a:rPr>
                        <a:t>6</a:t>
                      </a:r>
                      <a:endParaRPr lang="en-US" sz="1200" b="0" i="0" u="none" strike="noStrike" dirty="0">
                        <a:solidFill>
                          <a:srgbClr val="000000"/>
                        </a:solidFill>
                        <a:effectLst/>
                        <a:latin typeface="Arial Narrow" panose="020B0606020202030204" pitchFamily="34" charset="0"/>
                      </a:endParaRPr>
                    </a:p>
                  </a:txBody>
                  <a:tcPr marL="7620" marR="7620" marT="7620" marB="0" anchor="b"/>
                </a:tc>
                <a:tc>
                  <a:txBody>
                    <a:bodyPr/>
                    <a:lstStyle/>
                    <a:p>
                      <a:pPr algn="l" fontAlgn="b"/>
                      <a:r>
                        <a:rPr lang="en-US" sz="1200" u="none" strike="noStrike">
                          <a:effectLst/>
                        </a:rPr>
                        <a:t>Map 1: Basics</a:t>
                      </a:r>
                      <a:endParaRPr lang="en-US" sz="1200" b="0" i="0" u="none" strike="noStrike">
                        <a:solidFill>
                          <a:srgbClr val="000000"/>
                        </a:solidFill>
                        <a:effectLst/>
                        <a:latin typeface="Arial Narrow" panose="020B0606020202030204" pitchFamily="34" charset="0"/>
                      </a:endParaRPr>
                    </a:p>
                  </a:txBody>
                  <a:tcPr marL="7620" marR="7620" marT="7620" marB="0" anchor="b"/>
                </a:tc>
                <a:tc>
                  <a:txBody>
                    <a:bodyPr/>
                    <a:lstStyle/>
                    <a:p>
                      <a:pPr algn="l" fontAlgn="b"/>
                      <a:r>
                        <a:rPr lang="en-US" sz="1200" u="none" strike="noStrike" dirty="0">
                          <a:effectLst/>
                        </a:rPr>
                        <a:t>Location-based visualizations, mapping</a:t>
                      </a:r>
                      <a:endParaRPr lang="en-US" sz="1200" b="0" i="0" u="none" strike="noStrike" dirty="0">
                        <a:solidFill>
                          <a:srgbClr val="000000"/>
                        </a:solidFill>
                        <a:effectLst/>
                        <a:latin typeface="Arial Narrow" panose="020B0606020202030204" pitchFamily="34" charset="0"/>
                      </a:endParaRPr>
                    </a:p>
                  </a:txBody>
                  <a:tcPr marL="7620" marR="7620" marT="7620" marB="0" anchor="b"/>
                </a:tc>
                <a:extLst>
                  <a:ext uri="{0D108BD9-81ED-4DB2-BD59-A6C34878D82A}">
                    <a16:rowId xmlns:a16="http://schemas.microsoft.com/office/drawing/2014/main" val="3389594350"/>
                  </a:ext>
                </a:extLst>
              </a:tr>
              <a:tr h="244225">
                <a:tc>
                  <a:txBody>
                    <a:bodyPr/>
                    <a:lstStyle/>
                    <a:p>
                      <a:pPr algn="ctr" fontAlgn="b"/>
                      <a:r>
                        <a:rPr lang="en-US" sz="1200" u="none" strike="noStrike">
                          <a:effectLst/>
                        </a:rPr>
                        <a:t>7</a:t>
                      </a:r>
                      <a:endParaRPr lang="en-US" sz="1200" b="0" i="0" u="none" strike="noStrike">
                        <a:solidFill>
                          <a:srgbClr val="000000"/>
                        </a:solidFill>
                        <a:effectLst/>
                        <a:latin typeface="Arial Narrow" panose="020B0606020202030204" pitchFamily="34" charset="0"/>
                      </a:endParaRPr>
                    </a:p>
                  </a:txBody>
                  <a:tcPr marL="7620" marR="7620" marT="7620" marB="0" anchor="b"/>
                </a:tc>
                <a:tc>
                  <a:txBody>
                    <a:bodyPr/>
                    <a:lstStyle/>
                    <a:p>
                      <a:pPr algn="l" fontAlgn="b"/>
                      <a:r>
                        <a:rPr lang="en-US" sz="1200" u="none" strike="noStrike">
                          <a:effectLst/>
                        </a:rPr>
                        <a:t>Map 2: Design</a:t>
                      </a:r>
                      <a:endParaRPr lang="en-US" sz="1200" b="0" i="0" u="none" strike="noStrike">
                        <a:solidFill>
                          <a:srgbClr val="000000"/>
                        </a:solidFill>
                        <a:effectLst/>
                        <a:latin typeface="Arial Narrow" panose="020B0606020202030204" pitchFamily="34" charset="0"/>
                      </a:endParaRPr>
                    </a:p>
                  </a:txBody>
                  <a:tcPr marL="7620" marR="7620" marT="7620" marB="0" anchor="b"/>
                </a:tc>
                <a:tc>
                  <a:txBody>
                    <a:bodyPr/>
                    <a:lstStyle/>
                    <a:p>
                      <a:pPr algn="l" fontAlgn="b"/>
                      <a:r>
                        <a:rPr lang="en-US" sz="1200" u="none" strike="noStrike" dirty="0">
                          <a:effectLst/>
                        </a:rPr>
                        <a:t>Map design best practices and cases</a:t>
                      </a:r>
                      <a:endParaRPr lang="en-US" sz="1200" b="0" i="0" u="none" strike="noStrike" dirty="0">
                        <a:solidFill>
                          <a:srgbClr val="000000"/>
                        </a:solidFill>
                        <a:effectLst/>
                        <a:latin typeface="Arial Narrow" panose="020B0606020202030204" pitchFamily="34" charset="0"/>
                      </a:endParaRPr>
                    </a:p>
                  </a:txBody>
                  <a:tcPr marL="7620" marR="7620" marT="7620" marB="0" anchor="b"/>
                </a:tc>
                <a:extLst>
                  <a:ext uri="{0D108BD9-81ED-4DB2-BD59-A6C34878D82A}">
                    <a16:rowId xmlns:a16="http://schemas.microsoft.com/office/drawing/2014/main" val="2911756879"/>
                  </a:ext>
                </a:extLst>
              </a:tr>
              <a:tr h="457920">
                <a:tc>
                  <a:txBody>
                    <a:bodyPr/>
                    <a:lstStyle/>
                    <a:p>
                      <a:pPr algn="ctr" fontAlgn="b"/>
                      <a:r>
                        <a:rPr lang="en-US" sz="1200" u="none" strike="noStrike" dirty="0">
                          <a:effectLst/>
                        </a:rPr>
                        <a:t>8</a:t>
                      </a:r>
                      <a:endParaRPr lang="en-US" sz="1200" b="0" i="0" u="none" strike="noStrike" dirty="0">
                        <a:solidFill>
                          <a:srgbClr val="000000"/>
                        </a:solidFill>
                        <a:effectLst/>
                        <a:latin typeface="Arial Narrow" panose="020B0606020202030204" pitchFamily="34" charset="0"/>
                      </a:endParaRPr>
                    </a:p>
                  </a:txBody>
                  <a:tcPr marL="7620" marR="7620" marT="7620" marB="0" anchor="b"/>
                </a:tc>
                <a:tc>
                  <a:txBody>
                    <a:bodyPr/>
                    <a:lstStyle/>
                    <a:p>
                      <a:pPr algn="l" fontAlgn="b"/>
                      <a:r>
                        <a:rPr lang="en-US" sz="1200" u="none" strike="noStrike">
                          <a:effectLst/>
                        </a:rPr>
                        <a:t>Dashboard 1: Basics</a:t>
                      </a:r>
                      <a:endParaRPr lang="en-US" sz="1200" b="0" i="0" u="none" strike="noStrike">
                        <a:solidFill>
                          <a:srgbClr val="000000"/>
                        </a:solidFill>
                        <a:effectLst/>
                        <a:latin typeface="Arial Narrow" panose="020B0606020202030204" pitchFamily="34" charset="0"/>
                      </a:endParaRPr>
                    </a:p>
                  </a:txBody>
                  <a:tcPr marL="7620" marR="7620" marT="7620" marB="0" anchor="b"/>
                </a:tc>
                <a:tc>
                  <a:txBody>
                    <a:bodyPr/>
                    <a:lstStyle/>
                    <a:p>
                      <a:pPr algn="l" fontAlgn="b"/>
                      <a:r>
                        <a:rPr lang="en-US" sz="1200" u="none" strike="noStrike">
                          <a:effectLst/>
                        </a:rPr>
                        <a:t>Digital dashboards and design principles</a:t>
                      </a:r>
                      <a:endParaRPr lang="en-US" sz="1200" b="0" i="0" u="none" strike="noStrike">
                        <a:solidFill>
                          <a:srgbClr val="000000"/>
                        </a:solidFill>
                        <a:effectLst/>
                        <a:latin typeface="Arial Narrow" panose="020B0606020202030204" pitchFamily="34" charset="0"/>
                      </a:endParaRPr>
                    </a:p>
                  </a:txBody>
                  <a:tcPr marL="7620" marR="7620" marT="7620" marB="0" anchor="b"/>
                </a:tc>
                <a:extLst>
                  <a:ext uri="{0D108BD9-81ED-4DB2-BD59-A6C34878D82A}">
                    <a16:rowId xmlns:a16="http://schemas.microsoft.com/office/drawing/2014/main" val="3048794019"/>
                  </a:ext>
                </a:extLst>
              </a:tr>
              <a:tr h="457920">
                <a:tc>
                  <a:txBody>
                    <a:bodyPr/>
                    <a:lstStyle/>
                    <a:p>
                      <a:pPr algn="ctr" fontAlgn="b"/>
                      <a:r>
                        <a:rPr lang="en-US" sz="1200" u="none" strike="noStrike" dirty="0">
                          <a:effectLst/>
                        </a:rPr>
                        <a:t>9</a:t>
                      </a:r>
                      <a:endParaRPr lang="en-US" sz="1200" b="0" i="0" u="none" strike="noStrike" dirty="0">
                        <a:solidFill>
                          <a:srgbClr val="000000"/>
                        </a:solidFill>
                        <a:effectLst/>
                        <a:latin typeface="Arial Narrow" panose="020B0606020202030204" pitchFamily="34" charset="0"/>
                      </a:endParaRPr>
                    </a:p>
                  </a:txBody>
                  <a:tcPr marL="7620" marR="7620" marT="7620" marB="0" anchor="b"/>
                </a:tc>
                <a:tc>
                  <a:txBody>
                    <a:bodyPr/>
                    <a:lstStyle/>
                    <a:p>
                      <a:pPr algn="l" fontAlgn="b"/>
                      <a:r>
                        <a:rPr lang="en-US" sz="1200" u="none" strike="noStrike" dirty="0">
                          <a:effectLst/>
                        </a:rPr>
                        <a:t>Dashboard 2: Design</a:t>
                      </a:r>
                      <a:endParaRPr lang="en-US" sz="1200" b="0" i="0" u="none" strike="noStrike" dirty="0">
                        <a:solidFill>
                          <a:srgbClr val="000000"/>
                        </a:solidFill>
                        <a:effectLst/>
                        <a:latin typeface="Arial Narrow" panose="020B0606020202030204" pitchFamily="34" charset="0"/>
                      </a:endParaRPr>
                    </a:p>
                  </a:txBody>
                  <a:tcPr marL="7620" marR="7620" marT="7620" marB="0" anchor="b"/>
                </a:tc>
                <a:tc>
                  <a:txBody>
                    <a:bodyPr/>
                    <a:lstStyle/>
                    <a:p>
                      <a:pPr algn="l" fontAlgn="b"/>
                      <a:r>
                        <a:rPr lang="en-US" sz="1200" u="none" strike="noStrike">
                          <a:effectLst/>
                        </a:rPr>
                        <a:t>Dashboard design best practices and case studies</a:t>
                      </a:r>
                      <a:endParaRPr lang="en-US" sz="1200" b="0" i="0" u="none" strike="noStrike">
                        <a:solidFill>
                          <a:srgbClr val="000000"/>
                        </a:solidFill>
                        <a:effectLst/>
                        <a:latin typeface="Arial Narrow" panose="020B0606020202030204" pitchFamily="34" charset="0"/>
                      </a:endParaRPr>
                    </a:p>
                  </a:txBody>
                  <a:tcPr marL="7620" marR="7620" marT="7620" marB="0" anchor="b"/>
                </a:tc>
                <a:extLst>
                  <a:ext uri="{0D108BD9-81ED-4DB2-BD59-A6C34878D82A}">
                    <a16:rowId xmlns:a16="http://schemas.microsoft.com/office/drawing/2014/main" val="2725741853"/>
                  </a:ext>
                </a:extLst>
              </a:tr>
              <a:tr h="244225">
                <a:tc>
                  <a:txBody>
                    <a:bodyPr/>
                    <a:lstStyle/>
                    <a:p>
                      <a:pPr algn="ctr" fontAlgn="b"/>
                      <a:r>
                        <a:rPr lang="en-US" sz="1200" u="none" strike="noStrike" dirty="0">
                          <a:effectLst/>
                        </a:rPr>
                        <a:t>10</a:t>
                      </a:r>
                      <a:endParaRPr lang="en-US" sz="1200" b="0" i="0" u="none" strike="noStrike" dirty="0">
                        <a:solidFill>
                          <a:srgbClr val="000000"/>
                        </a:solidFill>
                        <a:effectLst/>
                        <a:latin typeface="Arial Narrow" panose="020B0606020202030204" pitchFamily="34" charset="0"/>
                      </a:endParaRPr>
                    </a:p>
                  </a:txBody>
                  <a:tcPr marL="7620" marR="7620" marT="7620" marB="0" anchor="b"/>
                </a:tc>
                <a:tc>
                  <a:txBody>
                    <a:bodyPr/>
                    <a:lstStyle/>
                    <a:p>
                      <a:pPr algn="l" fontAlgn="b"/>
                      <a:r>
                        <a:rPr lang="en-US" sz="1200" u="none" strike="noStrike">
                          <a:effectLst/>
                        </a:rPr>
                        <a:t>Interactivity</a:t>
                      </a:r>
                      <a:endParaRPr lang="en-US" sz="1200" b="0" i="0" u="none" strike="noStrike">
                        <a:solidFill>
                          <a:srgbClr val="000000"/>
                        </a:solidFill>
                        <a:effectLst/>
                        <a:latin typeface="Arial Narrow" panose="020B0606020202030204" pitchFamily="34" charset="0"/>
                      </a:endParaRPr>
                    </a:p>
                  </a:txBody>
                  <a:tcPr marL="7620" marR="7620" marT="7620" marB="0" anchor="b"/>
                </a:tc>
                <a:tc>
                  <a:txBody>
                    <a:bodyPr/>
                    <a:lstStyle/>
                    <a:p>
                      <a:pPr algn="l" fontAlgn="b"/>
                      <a:r>
                        <a:rPr lang="en-US" sz="1200" u="none" strike="noStrike" dirty="0">
                          <a:effectLst/>
                        </a:rPr>
                        <a:t>Interactive features in visualizations</a:t>
                      </a:r>
                      <a:endParaRPr lang="en-US" sz="1200" b="0" i="0" u="none" strike="noStrike" dirty="0">
                        <a:solidFill>
                          <a:srgbClr val="000000"/>
                        </a:solidFill>
                        <a:effectLst/>
                        <a:latin typeface="Arial Narrow" panose="020B0606020202030204" pitchFamily="34" charset="0"/>
                      </a:endParaRPr>
                    </a:p>
                  </a:txBody>
                  <a:tcPr marL="7620" marR="7620" marT="7620" marB="0" anchor="b"/>
                </a:tc>
                <a:extLst>
                  <a:ext uri="{0D108BD9-81ED-4DB2-BD59-A6C34878D82A}">
                    <a16:rowId xmlns:a16="http://schemas.microsoft.com/office/drawing/2014/main" val="1548007462"/>
                  </a:ext>
                </a:extLst>
              </a:tr>
              <a:tr h="457920">
                <a:tc>
                  <a:txBody>
                    <a:bodyPr/>
                    <a:lstStyle/>
                    <a:p>
                      <a:pPr algn="ctr" fontAlgn="b"/>
                      <a:r>
                        <a:rPr lang="en-US" sz="1200" u="none" strike="noStrike" dirty="0">
                          <a:effectLst/>
                        </a:rPr>
                        <a:t>11</a:t>
                      </a:r>
                      <a:endParaRPr lang="en-US" sz="1200" b="0" i="0" u="none" strike="noStrike" dirty="0">
                        <a:solidFill>
                          <a:srgbClr val="000000"/>
                        </a:solidFill>
                        <a:effectLst/>
                        <a:latin typeface="Arial Narrow" panose="020B0606020202030204" pitchFamily="34" charset="0"/>
                      </a:endParaRPr>
                    </a:p>
                  </a:txBody>
                  <a:tcPr marL="7620" marR="7620" marT="7620" marB="0" anchor="b"/>
                </a:tc>
                <a:tc>
                  <a:txBody>
                    <a:bodyPr/>
                    <a:lstStyle/>
                    <a:p>
                      <a:pPr algn="l" fontAlgn="b"/>
                      <a:r>
                        <a:rPr lang="en-US" sz="1200" u="none" strike="noStrike" dirty="0">
                          <a:effectLst/>
                        </a:rPr>
                        <a:t>Tools</a:t>
                      </a:r>
                      <a:endParaRPr lang="en-US" sz="1200" b="0" i="0" u="none" strike="noStrike" dirty="0">
                        <a:solidFill>
                          <a:srgbClr val="000000"/>
                        </a:solidFill>
                        <a:effectLst/>
                        <a:latin typeface="Arial Narrow" panose="020B0606020202030204" pitchFamily="34" charset="0"/>
                      </a:endParaRPr>
                    </a:p>
                  </a:txBody>
                  <a:tcPr marL="7620" marR="7620" marT="7620" marB="0" anchor="b"/>
                </a:tc>
                <a:tc>
                  <a:txBody>
                    <a:bodyPr/>
                    <a:lstStyle/>
                    <a:p>
                      <a:pPr algn="l" fontAlgn="b"/>
                      <a:r>
                        <a:rPr lang="en-US" sz="1200" u="none" strike="noStrike" dirty="0">
                          <a:effectLst/>
                        </a:rPr>
                        <a:t>Solutions, tools, technologies, and the industry</a:t>
                      </a:r>
                      <a:endParaRPr lang="en-US" sz="1200" b="0" i="0" u="none" strike="noStrike" dirty="0">
                        <a:solidFill>
                          <a:srgbClr val="000000"/>
                        </a:solidFill>
                        <a:effectLst/>
                        <a:latin typeface="Arial Narrow" panose="020B0606020202030204" pitchFamily="34" charset="0"/>
                      </a:endParaRPr>
                    </a:p>
                  </a:txBody>
                  <a:tcPr marL="7620" marR="7620" marT="7620" marB="0" anchor="b"/>
                </a:tc>
                <a:extLst>
                  <a:ext uri="{0D108BD9-81ED-4DB2-BD59-A6C34878D82A}">
                    <a16:rowId xmlns:a16="http://schemas.microsoft.com/office/drawing/2014/main" val="2583400933"/>
                  </a:ext>
                </a:extLst>
              </a:tr>
            </a:tbl>
          </a:graphicData>
        </a:graphic>
      </p:graphicFrame>
    </p:spTree>
    <p:extLst>
      <p:ext uri="{BB962C8B-B14F-4D97-AF65-F5344CB8AC3E}">
        <p14:creationId xmlns:p14="http://schemas.microsoft.com/office/powerpoint/2010/main" val="8150900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962104"/>
          </a:xfrm>
        </p:spPr>
        <p:txBody>
          <a:bodyPr/>
          <a:lstStyle/>
          <a:p>
            <a:r>
              <a:rPr lang="en-US" dirty="0"/>
              <a:t>Learning Modules</a:t>
            </a:r>
          </a:p>
        </p:txBody>
      </p:sp>
      <p:sp>
        <p:nvSpPr>
          <p:cNvPr id="3" name="Content Placeholder 2"/>
          <p:cNvSpPr>
            <a:spLocks noGrp="1"/>
          </p:cNvSpPr>
          <p:nvPr>
            <p:ph idx="1"/>
          </p:nvPr>
        </p:nvSpPr>
        <p:spPr>
          <a:xfrm>
            <a:off x="628650" y="1485418"/>
            <a:ext cx="7886700" cy="4691545"/>
          </a:xfrm>
        </p:spPr>
        <p:txBody>
          <a:bodyPr>
            <a:normAutofit fontScale="55000" lnSpcReduction="20000"/>
          </a:bodyPr>
          <a:lstStyle/>
          <a:p>
            <a:r>
              <a:rPr lang="en-US" dirty="0"/>
              <a:t>The course is organized as learning modules. Generally, a learning module is expected to be completed within one week. There are some other modules/weeks on project work. Refer to the schedule file for course sequence details.</a:t>
            </a:r>
          </a:p>
          <a:p>
            <a:r>
              <a:rPr lang="en-US" dirty="0"/>
              <a:t>Each module provides a study guide which detailed learning objectives, readings, and tasks. It’s critical to follow these study guides. The time to complete each module varies. Generally, modules are designed on an average of 8 to 12 hours to complete (for most of the people who have met the prerequisites), depending on individual background and prior experiences. </a:t>
            </a:r>
          </a:p>
          <a:p>
            <a:r>
              <a:rPr lang="en-US" dirty="0"/>
              <a:t>Generally, all module tasks should be completed within one week from the corresponding class date, however, some required readings/research tasks must be completed by the planned class date. Please follow the study guides closely.</a:t>
            </a:r>
          </a:p>
          <a:p>
            <a:r>
              <a:rPr lang="en-US" b="1" i="1" dirty="0"/>
              <a:t>When will a module be available?</a:t>
            </a:r>
          </a:p>
          <a:p>
            <a:pPr lvl="1"/>
            <a:r>
              <a:rPr lang="en-US" dirty="0"/>
              <a:t>The study guide will become available generally the weekend before the assigned week to get you start early on the readings first.</a:t>
            </a:r>
          </a:p>
          <a:p>
            <a:pPr lvl="1"/>
            <a:r>
              <a:rPr lang="en-US" dirty="0"/>
              <a:t>Other materials like lecture notes, labs, and tutorials will be available a bit later as I review and update them until around the class.</a:t>
            </a:r>
          </a:p>
          <a:p>
            <a:pPr lvl="1"/>
            <a:r>
              <a:rPr lang="en-US" dirty="0"/>
              <a:t>All module tasks should be done generally in a week from the class date, unless specific due dates are posted in D2L.</a:t>
            </a:r>
          </a:p>
          <a:p>
            <a:r>
              <a:rPr lang="en-US" b="1" i="1" dirty="0"/>
              <a:t>Can students access a module early?</a:t>
            </a:r>
          </a:p>
          <a:p>
            <a:pPr lvl="1"/>
            <a:r>
              <a:rPr lang="en-US" dirty="0"/>
              <a:t>Generally, not recommended. Modules will be updated as we progress. Early access may create confusions with old materials. If you need to preview the materials, you may visit </a:t>
            </a:r>
            <a:r>
              <a:rPr lang="en-US" dirty="0">
                <a:hlinkClick r:id="rId2"/>
              </a:rPr>
              <a:t>http://idi.kennesaw.edu/it7113/content.cshtml</a:t>
            </a:r>
            <a:r>
              <a:rPr lang="en-US" dirty="0"/>
              <a:t> (older materials)</a:t>
            </a:r>
          </a:p>
        </p:txBody>
      </p:sp>
    </p:spTree>
    <p:extLst>
      <p:ext uri="{BB962C8B-B14F-4D97-AF65-F5344CB8AC3E}">
        <p14:creationId xmlns:p14="http://schemas.microsoft.com/office/powerpoint/2010/main" val="194660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Materials</a:t>
            </a:r>
          </a:p>
        </p:txBody>
      </p:sp>
      <p:sp>
        <p:nvSpPr>
          <p:cNvPr id="3" name="Content Placeholder 2"/>
          <p:cNvSpPr>
            <a:spLocks noGrp="1"/>
          </p:cNvSpPr>
          <p:nvPr>
            <p:ph idx="1"/>
          </p:nvPr>
        </p:nvSpPr>
        <p:spPr/>
        <p:txBody>
          <a:bodyPr>
            <a:normAutofit fontScale="40000" lnSpcReduction="20000"/>
          </a:bodyPr>
          <a:lstStyle/>
          <a:p>
            <a:r>
              <a:rPr lang="en-US" dirty="0"/>
              <a:t>Required textbook: none. There is no textbook assigned. All readings are assigned in each learning module. </a:t>
            </a:r>
          </a:p>
          <a:p>
            <a:r>
              <a:rPr lang="en-US" dirty="0"/>
              <a:t>Most of the readings are from the web, not textbook. </a:t>
            </a:r>
          </a:p>
          <a:p>
            <a:pPr lvl="1"/>
            <a:r>
              <a:rPr lang="en-US" dirty="0"/>
              <a:t>These resources are free and open to public access.</a:t>
            </a:r>
          </a:p>
          <a:p>
            <a:pPr lvl="1"/>
            <a:r>
              <a:rPr lang="en-US" dirty="0"/>
              <a:t>They are quite up to date as I regularly update them (except for some classic readings).</a:t>
            </a:r>
          </a:p>
          <a:p>
            <a:pPr lvl="1"/>
            <a:r>
              <a:rPr lang="en-US" dirty="0"/>
              <a:t>These resource represents multiple perspectives and help you to explore the subject domain more comprehensively.</a:t>
            </a:r>
          </a:p>
          <a:p>
            <a:pPr lvl="1"/>
            <a:r>
              <a:rPr lang="en-US" dirty="0"/>
              <a:t>I have used some textbooks before but now I put them in the reference recommended list. You may buy them if you want to.</a:t>
            </a:r>
          </a:p>
          <a:p>
            <a:pPr lvl="1"/>
            <a:r>
              <a:rPr lang="en-US" dirty="0"/>
              <a:t>Readings and resources will be suggested and posted for each week (module). Check D2L regularly.</a:t>
            </a:r>
          </a:p>
          <a:p>
            <a:r>
              <a:rPr lang="en-US" dirty="0"/>
              <a:t>Open learning materials archived at </a:t>
            </a:r>
            <a:r>
              <a:rPr lang="en-US" dirty="0">
                <a:hlinkClick r:id="rId2"/>
              </a:rPr>
              <a:t>http://idi.kennesaw.edu/it7113/</a:t>
            </a:r>
            <a:r>
              <a:rPr lang="en-US" dirty="0"/>
              <a:t> - This course is part of the Affordable Learning Georgia Textbook Transformation Grants which aim to lower the cost of learning materials. All materials presented on this site are free to the public (but may not be updated to this semester).</a:t>
            </a:r>
          </a:p>
          <a:p>
            <a:r>
              <a:rPr lang="en-US" dirty="0"/>
              <a:t>Version Note</a:t>
            </a:r>
          </a:p>
          <a:p>
            <a:pPr lvl="1"/>
            <a:r>
              <a:rPr lang="en-US" dirty="0"/>
              <a:t>To some students request, the module is usually open over the weekends prior to its planned week. However, materials may be continuously updated before any official module open announcement, or even before class time (if any). So do expect some changes if you download materials before official module ready announcement.</a:t>
            </a:r>
          </a:p>
          <a:p>
            <a:pPr lvl="1"/>
            <a:r>
              <a:rPr lang="en-US" dirty="0"/>
              <a:t>All materials I provided should have dates (lecture notes, study guide, and other documents). Always check the date to make sure the materials are updated to the current semester.</a:t>
            </a:r>
          </a:p>
          <a:p>
            <a:pPr lvl="1"/>
            <a:r>
              <a:rPr lang="en-US" dirty="0"/>
              <a:t>I have also kept old materials on </a:t>
            </a:r>
            <a:r>
              <a:rPr lang="en-US" dirty="0">
                <a:hlinkClick r:id="rId2"/>
              </a:rPr>
              <a:t>http://idi.kennesaw.edu/it7113/</a:t>
            </a:r>
            <a:r>
              <a:rPr lang="en-US" dirty="0"/>
              <a:t> so you can have a preview if you would like to. All materials should eventually be updated in D2L. Notify me if you see old dates.</a:t>
            </a:r>
          </a:p>
          <a:p>
            <a:r>
              <a:rPr lang="en-US" dirty="0"/>
              <a:t>Other readings and resources</a:t>
            </a:r>
          </a:p>
          <a:p>
            <a:pPr lvl="1"/>
            <a:r>
              <a:rPr lang="en-US" dirty="0"/>
              <a:t>Other readings and resources will be suggested and posted for each week (module). Check D2L regularly.</a:t>
            </a:r>
          </a:p>
          <a:p>
            <a:pPr lvl="1"/>
            <a:r>
              <a:rPr lang="en-US" dirty="0"/>
              <a:t>Recommended books (for additional reading and references):</a:t>
            </a:r>
          </a:p>
          <a:p>
            <a:pPr lvl="2"/>
            <a:r>
              <a:rPr lang="en-US" dirty="0"/>
              <a:t>Stephen Few, Show Me the Numbers, </a:t>
            </a:r>
            <a:r>
              <a:rPr lang="en-US" dirty="0">
                <a:hlinkClick r:id="rId3"/>
              </a:rPr>
              <a:t>https://www.amazon.com/dp/0970601972/</a:t>
            </a:r>
            <a:endParaRPr lang="en-US" dirty="0"/>
          </a:p>
          <a:p>
            <a:pPr lvl="2"/>
            <a:r>
              <a:rPr lang="en-US" dirty="0"/>
              <a:t>Stephen Few, Information Dashboard Design: Displaying Data for At-a-Glance Monitoring, 2013, </a:t>
            </a:r>
            <a:r>
              <a:rPr lang="en-US" dirty="0">
                <a:hlinkClick r:id="rId4"/>
              </a:rPr>
              <a:t>https://www.amazon.com/dp/1938377001</a:t>
            </a:r>
            <a:endParaRPr lang="en-US" dirty="0"/>
          </a:p>
          <a:p>
            <a:pPr lvl="2"/>
            <a:r>
              <a:rPr lang="en-US" dirty="0"/>
              <a:t>Practical Tableau: 100 Tips, Tutorials, and Strategies from a Tableau Zen Master </a:t>
            </a:r>
            <a:r>
              <a:rPr lang="en-US" dirty="0">
                <a:hlinkClick r:id="rId5"/>
              </a:rPr>
              <a:t>https://www.amazon.com/Practical-Tableau-Tutorials-Strategies-Master/dp/1491977310/</a:t>
            </a:r>
            <a:r>
              <a:rPr lang="en-US" dirty="0"/>
              <a:t> </a:t>
            </a:r>
          </a:p>
        </p:txBody>
      </p:sp>
    </p:spTree>
    <p:extLst>
      <p:ext uri="{BB962C8B-B14F-4D97-AF65-F5344CB8AC3E}">
        <p14:creationId xmlns:p14="http://schemas.microsoft.com/office/powerpoint/2010/main" val="12545225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of the Study Guide</a:t>
            </a:r>
          </a:p>
        </p:txBody>
      </p:sp>
      <p:sp>
        <p:nvSpPr>
          <p:cNvPr id="3" name="Content Placeholder 2"/>
          <p:cNvSpPr>
            <a:spLocks noGrp="1"/>
          </p:cNvSpPr>
          <p:nvPr>
            <p:ph idx="1"/>
          </p:nvPr>
        </p:nvSpPr>
        <p:spPr/>
        <p:txBody>
          <a:bodyPr>
            <a:normAutofit fontScale="85000" lnSpcReduction="20000"/>
          </a:bodyPr>
          <a:lstStyle/>
          <a:p>
            <a:r>
              <a:rPr lang="en-US" dirty="0"/>
              <a:t>Each module stars with a study guide that contains:</a:t>
            </a:r>
          </a:p>
          <a:p>
            <a:pPr lvl="1"/>
            <a:r>
              <a:rPr lang="en-US" dirty="0"/>
              <a:t>Overview</a:t>
            </a:r>
          </a:p>
          <a:p>
            <a:pPr lvl="1"/>
            <a:r>
              <a:rPr lang="en-US" dirty="0"/>
              <a:t>Task list</a:t>
            </a:r>
          </a:p>
          <a:p>
            <a:pPr lvl="1"/>
            <a:r>
              <a:rPr lang="en-US" dirty="0"/>
              <a:t>Learning materials list</a:t>
            </a:r>
          </a:p>
          <a:p>
            <a:pPr lvl="0"/>
            <a:r>
              <a:rPr lang="en-US" dirty="0"/>
              <a:t>General tasks to do</a:t>
            </a:r>
          </a:p>
          <a:p>
            <a:pPr lvl="1"/>
            <a:r>
              <a:rPr lang="en-US" dirty="0"/>
              <a:t>Complete the core readings listed in learning materials. Use the questions in “Research and Discuss” section to guide your readings.</a:t>
            </a:r>
          </a:p>
          <a:p>
            <a:pPr lvl="1"/>
            <a:r>
              <a:rPr lang="en-US" dirty="0"/>
              <a:t>Use the lecture notes as a reading and learning guide, which complements the core readings. Follow the resources presented in the notes for further information and additional learning. These readings will give you more comprehensive understanding at a high level.</a:t>
            </a:r>
          </a:p>
          <a:p>
            <a:pPr lvl="1"/>
            <a:r>
              <a:rPr lang="en-US" b="1" dirty="0"/>
              <a:t>Research and discuss</a:t>
            </a:r>
            <a:r>
              <a:rPr lang="en-US" dirty="0"/>
              <a:t>: Use these questions to guide your readings and conduct your own research if necessary. There is NO submission on these questions, but you are welcome to discuss them and report your findings in the discussion board if you feel the need.</a:t>
            </a:r>
          </a:p>
          <a:p>
            <a:pPr lvl="1"/>
            <a:r>
              <a:rPr lang="en-US" dirty="0"/>
              <a:t>Complete labs and other works required</a:t>
            </a:r>
          </a:p>
          <a:p>
            <a:endParaRPr lang="en-US" dirty="0"/>
          </a:p>
          <a:p>
            <a:endParaRPr lang="en-US" dirty="0"/>
          </a:p>
        </p:txBody>
      </p:sp>
    </p:spTree>
    <p:extLst>
      <p:ext uri="{BB962C8B-B14F-4D97-AF65-F5344CB8AC3E}">
        <p14:creationId xmlns:p14="http://schemas.microsoft.com/office/powerpoint/2010/main" val="24447615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5E84F9B-174C-B668-ADE9-7884C13BDFBC}"/>
              </a:ext>
            </a:extLst>
          </p:cNvPr>
          <p:cNvPicPr>
            <a:picLocks noChangeAspect="1"/>
          </p:cNvPicPr>
          <p:nvPr/>
        </p:nvPicPr>
        <p:blipFill>
          <a:blip r:embed="rId2"/>
          <a:stretch>
            <a:fillRect/>
          </a:stretch>
        </p:blipFill>
        <p:spPr>
          <a:xfrm>
            <a:off x="914892" y="4778393"/>
            <a:ext cx="5804198" cy="1663786"/>
          </a:xfrm>
          <a:prstGeom prst="rect">
            <a:avLst/>
          </a:prstGeom>
        </p:spPr>
      </p:pic>
      <p:sp>
        <p:nvSpPr>
          <p:cNvPr id="2" name="Title 1"/>
          <p:cNvSpPr>
            <a:spLocks noGrp="1"/>
          </p:cNvSpPr>
          <p:nvPr>
            <p:ph type="title"/>
          </p:nvPr>
        </p:nvSpPr>
        <p:spPr/>
        <p:txBody>
          <a:bodyPr/>
          <a:lstStyle/>
          <a:p>
            <a:r>
              <a:rPr lang="en-US" dirty="0"/>
              <a:t>Use of Lecture Notes</a:t>
            </a:r>
          </a:p>
        </p:txBody>
      </p:sp>
      <p:sp>
        <p:nvSpPr>
          <p:cNvPr id="3" name="Content Placeholder 2"/>
          <p:cNvSpPr>
            <a:spLocks noGrp="1"/>
          </p:cNvSpPr>
          <p:nvPr>
            <p:ph idx="1"/>
          </p:nvPr>
        </p:nvSpPr>
        <p:spPr>
          <a:xfrm>
            <a:off x="628650" y="1485417"/>
            <a:ext cx="7886700" cy="3443115"/>
          </a:xfrm>
        </p:spPr>
        <p:txBody>
          <a:bodyPr>
            <a:normAutofit fontScale="62500" lnSpcReduction="20000"/>
          </a:bodyPr>
          <a:lstStyle/>
          <a:p>
            <a:r>
              <a:rPr lang="en-US" dirty="0"/>
              <a:t>The lecture notes is the written documentation of lectures. This is especially important for self-paced study in an online class.</a:t>
            </a:r>
          </a:p>
          <a:p>
            <a:r>
              <a:rPr lang="en-US" dirty="0"/>
              <a:t>Generally, the lecture notes serve three main purposes</a:t>
            </a:r>
          </a:p>
          <a:p>
            <a:pPr lvl="1"/>
            <a:r>
              <a:rPr lang="en-US" dirty="0"/>
              <a:t>Organize the content and key points in a logical structure</a:t>
            </a:r>
          </a:p>
          <a:p>
            <a:pPr lvl="1"/>
            <a:r>
              <a:rPr lang="en-US" dirty="0"/>
              <a:t>Present sources of key readings and more references</a:t>
            </a:r>
          </a:p>
          <a:p>
            <a:pPr lvl="1"/>
            <a:r>
              <a:rPr lang="en-US" dirty="0"/>
              <a:t>Present the instructor’s own opinions, findings, and explanations</a:t>
            </a:r>
          </a:p>
          <a:p>
            <a:r>
              <a:rPr lang="en-US" dirty="0"/>
              <a:t>Use the lecture notes as a reading and learning guide; follow the resources presented in the slides for further information and additional learning.</a:t>
            </a:r>
          </a:p>
          <a:p>
            <a:r>
              <a:rPr lang="en-US" dirty="0"/>
              <a:t>All lecture notes are in the Power Point format. Some lecture notes are hosted online and downloadable  </a:t>
            </a:r>
            <a:r>
              <a:rPr lang="en-US" dirty="0">
                <a:hlinkClick r:id="rId3"/>
              </a:rPr>
              <a:t>https://www.edocr.com/user/jgzheng/collection/datavisualizationlecturenotes</a:t>
            </a:r>
            <a:r>
              <a:rPr lang="en-US" dirty="0"/>
              <a:t> </a:t>
            </a:r>
          </a:p>
        </p:txBody>
      </p:sp>
      <p:sp>
        <p:nvSpPr>
          <p:cNvPr id="6" name="Line Callout 1 9">
            <a:extLst>
              <a:ext uri="{FF2B5EF4-FFF2-40B4-BE49-F238E27FC236}">
                <a16:creationId xmlns:a16="http://schemas.microsoft.com/office/drawing/2014/main" id="{DAD08B54-FC88-48D9-2FDE-D1E97484F1E9}"/>
              </a:ext>
            </a:extLst>
          </p:cNvPr>
          <p:cNvSpPr/>
          <p:nvPr/>
        </p:nvSpPr>
        <p:spPr>
          <a:xfrm>
            <a:off x="6773448" y="5116709"/>
            <a:ext cx="1455660" cy="466180"/>
          </a:xfrm>
          <a:prstGeom prst="borderCallout1">
            <a:avLst>
              <a:gd name="adj1" fmla="val 34516"/>
              <a:gd name="adj2" fmla="val -707"/>
              <a:gd name="adj3" fmla="val 4697"/>
              <a:gd name="adj4" fmla="val -52058"/>
            </a:avLst>
          </a:prstGeom>
          <a:ln>
            <a:solidFill>
              <a:schemeClr val="accent2">
                <a:lumMod val="50000"/>
              </a:schemeClr>
            </a:solidFill>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rtlCol="0" anchor="ctr">
            <a:normAutofit fontScale="55000" lnSpcReduction="20000"/>
          </a:bodyPr>
          <a:lstStyle/>
          <a:p>
            <a:r>
              <a:rPr lang="en-US" dirty="0"/>
              <a:t>Click the tools button to show the menu with the download button. </a:t>
            </a:r>
          </a:p>
        </p:txBody>
      </p:sp>
      <p:cxnSp>
        <p:nvCxnSpPr>
          <p:cNvPr id="8" name="Straight Arrow Connector 7">
            <a:extLst>
              <a:ext uri="{FF2B5EF4-FFF2-40B4-BE49-F238E27FC236}">
                <a16:creationId xmlns:a16="http://schemas.microsoft.com/office/drawing/2014/main" id="{647E913E-14FC-A85E-C8A7-A36C426BD4A2}"/>
              </a:ext>
            </a:extLst>
          </p:cNvPr>
          <p:cNvCxnSpPr>
            <a:cxnSpLocks/>
            <a:stCxn id="6" idx="2"/>
          </p:cNvCxnSpPr>
          <p:nvPr/>
        </p:nvCxnSpPr>
        <p:spPr>
          <a:xfrm flipH="1">
            <a:off x="6040073" y="5349799"/>
            <a:ext cx="73337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45678400-F618-74E8-16D9-0154983C6EF3}"/>
              </a:ext>
            </a:extLst>
          </p:cNvPr>
          <p:cNvSpPr txBox="1"/>
          <p:nvPr/>
        </p:nvSpPr>
        <p:spPr>
          <a:xfrm>
            <a:off x="6111379" y="229369"/>
            <a:ext cx="2840198" cy="954107"/>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en-US" sz="1400" dirty="0"/>
              <a:t>Your learning does not stop at the study guides or the lecture notes. It is a starting point for your further exploration and research.</a:t>
            </a:r>
          </a:p>
        </p:txBody>
      </p:sp>
    </p:spTree>
    <p:extLst>
      <p:ext uri="{BB962C8B-B14F-4D97-AF65-F5344CB8AC3E}">
        <p14:creationId xmlns:p14="http://schemas.microsoft.com/office/powerpoint/2010/main" val="41290202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0C6A8-7BAA-4C88-B21C-6570BECE441B}"/>
              </a:ext>
            </a:extLst>
          </p:cNvPr>
          <p:cNvSpPr>
            <a:spLocks noGrp="1"/>
          </p:cNvSpPr>
          <p:nvPr>
            <p:ph type="title"/>
          </p:nvPr>
        </p:nvSpPr>
        <p:spPr/>
        <p:txBody>
          <a:bodyPr/>
          <a:lstStyle/>
          <a:p>
            <a:r>
              <a:rPr lang="en-US" dirty="0"/>
              <a:t>Required Tools and Software</a:t>
            </a:r>
          </a:p>
        </p:txBody>
      </p:sp>
      <p:sp>
        <p:nvSpPr>
          <p:cNvPr id="3" name="Content Placeholder 2">
            <a:extLst>
              <a:ext uri="{FF2B5EF4-FFF2-40B4-BE49-F238E27FC236}">
                <a16:creationId xmlns:a16="http://schemas.microsoft.com/office/drawing/2014/main" id="{7FFC6E5B-F621-4E49-8DC8-6D676C37BF47}"/>
              </a:ext>
            </a:extLst>
          </p:cNvPr>
          <p:cNvSpPr>
            <a:spLocks noGrp="1"/>
          </p:cNvSpPr>
          <p:nvPr>
            <p:ph idx="1"/>
          </p:nvPr>
        </p:nvSpPr>
        <p:spPr/>
        <p:txBody>
          <a:bodyPr/>
          <a:lstStyle/>
          <a:p>
            <a:r>
              <a:rPr lang="en-US" dirty="0"/>
              <a:t>Tableau Desktop for Students </a:t>
            </a:r>
          </a:p>
          <a:p>
            <a:pPr lvl="1"/>
            <a:r>
              <a:rPr lang="en-US" dirty="0">
                <a:hlinkClick r:id="rId2"/>
              </a:rPr>
              <a:t>https://www.tableau.com/academic/students</a:t>
            </a:r>
            <a:endParaRPr lang="en-US" dirty="0"/>
          </a:p>
          <a:p>
            <a:pPr lvl="1"/>
            <a:r>
              <a:rPr lang="en-US" dirty="0">
                <a:hlinkClick r:id="rId3"/>
              </a:rPr>
              <a:t>https://www.tableau.com/products/techspecs</a:t>
            </a:r>
            <a:endParaRPr lang="en-US" dirty="0"/>
          </a:p>
          <a:p>
            <a:r>
              <a:rPr lang="en-US" dirty="0">
                <a:hlinkClick r:id="rId4"/>
              </a:rPr>
              <a:t>https://public.tableau.com</a:t>
            </a:r>
            <a:endParaRPr lang="en-US" dirty="0"/>
          </a:p>
          <a:p>
            <a:pPr lvl="1"/>
            <a:r>
              <a:rPr lang="en-US" dirty="0"/>
              <a:t>A free platform to explore, create, and publicly share data visualizations online.</a:t>
            </a:r>
          </a:p>
          <a:p>
            <a:pPr lvl="1"/>
            <a:r>
              <a:rPr lang="en-US" dirty="0"/>
              <a:t>Required to create an account and publish your own work</a:t>
            </a:r>
          </a:p>
        </p:txBody>
      </p:sp>
    </p:spTree>
    <p:extLst>
      <p:ext uri="{BB962C8B-B14F-4D97-AF65-F5344CB8AC3E}">
        <p14:creationId xmlns:p14="http://schemas.microsoft.com/office/powerpoint/2010/main" val="39756173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Student Work</a:t>
            </a:r>
          </a:p>
        </p:txBody>
      </p:sp>
      <p:sp>
        <p:nvSpPr>
          <p:cNvPr id="3" name="Content Placeholder 2"/>
          <p:cNvSpPr>
            <a:spLocks noGrp="1"/>
          </p:cNvSpPr>
          <p:nvPr>
            <p:ph idx="1"/>
          </p:nvPr>
        </p:nvSpPr>
        <p:spPr/>
        <p:txBody>
          <a:bodyPr>
            <a:normAutofit fontScale="85000" lnSpcReduction="20000"/>
          </a:bodyPr>
          <a:lstStyle/>
          <a:p>
            <a:r>
              <a:rPr lang="en-US" dirty="0"/>
              <a:t>Student works emphasize on hands-on practices</a:t>
            </a:r>
          </a:p>
          <a:p>
            <a:r>
              <a:rPr lang="en-US" dirty="0"/>
              <a:t>Labs</a:t>
            </a:r>
          </a:p>
          <a:p>
            <a:pPr lvl="1"/>
            <a:r>
              <a:rPr lang="en-US" dirty="0"/>
              <a:t>There are about 6 labs on using the software and developing solutions, but only 5 of them will be graded and counted toward the final grade. </a:t>
            </a:r>
          </a:p>
          <a:p>
            <a:pPr lvl="1"/>
            <a:r>
              <a:rPr lang="en-US" dirty="0"/>
              <a:t>Find out how a lab is graded in each lab guide.</a:t>
            </a:r>
          </a:p>
          <a:p>
            <a:pPr lvl="1"/>
            <a:r>
              <a:rPr lang="en-US" dirty="0"/>
              <a:t>The main software to use is Tableau. </a:t>
            </a:r>
          </a:p>
          <a:p>
            <a:r>
              <a:rPr lang="en-US" dirty="0"/>
              <a:t>Two quizzes</a:t>
            </a:r>
          </a:p>
          <a:p>
            <a:pPr lvl="1"/>
            <a:r>
              <a:rPr lang="en-US" dirty="0"/>
              <a:t>Quiz 1 is at the midterm.</a:t>
            </a:r>
          </a:p>
          <a:p>
            <a:pPr lvl="1"/>
            <a:r>
              <a:rPr lang="en-US" dirty="0"/>
              <a:t>Quiz 2 covers all modules.</a:t>
            </a:r>
          </a:p>
          <a:p>
            <a:pPr lvl="1"/>
            <a:r>
              <a:rPr lang="en-US" dirty="0"/>
              <a:t>See the quiz guide later.</a:t>
            </a:r>
          </a:p>
          <a:p>
            <a:r>
              <a:rPr lang="en-US" dirty="0"/>
              <a:t>Project/Research</a:t>
            </a:r>
          </a:p>
          <a:p>
            <a:pPr lvl="1"/>
            <a:r>
              <a:rPr lang="en-US" dirty="0"/>
              <a:t>A group project either focusing on a research or dashboard development.</a:t>
            </a:r>
          </a:p>
          <a:p>
            <a:pPr lvl="1"/>
            <a:r>
              <a:rPr lang="en-US" dirty="0"/>
              <a:t>See the project guide later.</a:t>
            </a:r>
          </a:p>
        </p:txBody>
      </p:sp>
      <p:graphicFrame>
        <p:nvGraphicFramePr>
          <p:cNvPr id="4" name="Table 3">
            <a:extLst>
              <a:ext uri="{FF2B5EF4-FFF2-40B4-BE49-F238E27FC236}">
                <a16:creationId xmlns:a16="http://schemas.microsoft.com/office/drawing/2014/main" id="{BFEF75D4-D745-44EB-8752-960950B75FB4}"/>
              </a:ext>
            </a:extLst>
          </p:cNvPr>
          <p:cNvGraphicFramePr>
            <a:graphicFrameLocks noGrp="1"/>
          </p:cNvGraphicFramePr>
          <p:nvPr>
            <p:extLst>
              <p:ext uri="{D42A27DB-BD31-4B8C-83A1-F6EECF244321}">
                <p14:modId xmlns:p14="http://schemas.microsoft.com/office/powerpoint/2010/main" val="1815664501"/>
              </p:ext>
            </p:extLst>
          </p:nvPr>
        </p:nvGraphicFramePr>
        <p:xfrm>
          <a:off x="4609750" y="365127"/>
          <a:ext cx="2899599" cy="989965"/>
        </p:xfrm>
        <a:graphic>
          <a:graphicData uri="http://schemas.openxmlformats.org/drawingml/2006/table">
            <a:tbl>
              <a:tblPr firstRow="1" firstCol="1" bandRow="1">
                <a:tableStyleId>{5C22544A-7EE6-4342-B048-85BDC9FD1C3A}</a:tableStyleId>
              </a:tblPr>
              <a:tblGrid>
                <a:gridCol w="2223928">
                  <a:extLst>
                    <a:ext uri="{9D8B030D-6E8A-4147-A177-3AD203B41FA5}">
                      <a16:colId xmlns:a16="http://schemas.microsoft.com/office/drawing/2014/main" val="2320583681"/>
                    </a:ext>
                  </a:extLst>
                </a:gridCol>
                <a:gridCol w="675671">
                  <a:extLst>
                    <a:ext uri="{9D8B030D-6E8A-4147-A177-3AD203B41FA5}">
                      <a16:colId xmlns:a16="http://schemas.microsoft.com/office/drawing/2014/main" val="3604478095"/>
                    </a:ext>
                  </a:extLst>
                </a:gridCol>
              </a:tblGrid>
              <a:tr h="192421">
                <a:tc>
                  <a:txBody>
                    <a:bodyPr/>
                    <a:lstStyle/>
                    <a:p>
                      <a:pPr marL="0" marR="0">
                        <a:lnSpc>
                          <a:spcPct val="115000"/>
                        </a:lnSpc>
                        <a:spcBef>
                          <a:spcPts val="0"/>
                        </a:spcBef>
                        <a:spcAft>
                          <a:spcPts val="0"/>
                        </a:spcAft>
                      </a:pPr>
                      <a:r>
                        <a:rPr lang="en-US" sz="1200" dirty="0">
                          <a:effectLst/>
                        </a:rPr>
                        <a:t>Item       </a:t>
                      </a:r>
                      <a:endParaRPr lang="en-US"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marL="0" marR="0" algn="ctr">
                        <a:lnSpc>
                          <a:spcPct val="115000"/>
                        </a:lnSpc>
                        <a:spcBef>
                          <a:spcPts val="0"/>
                        </a:spcBef>
                        <a:spcAft>
                          <a:spcPts val="0"/>
                        </a:spcAft>
                      </a:pPr>
                      <a:r>
                        <a:rPr lang="en-US" sz="1200">
                          <a:effectLst/>
                        </a:rPr>
                        <a:t>Points</a:t>
                      </a:r>
                      <a:endParaRPr lang="en-US" sz="12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extLst>
                  <a:ext uri="{0D108BD9-81ED-4DB2-BD59-A6C34878D82A}">
                    <a16:rowId xmlns:a16="http://schemas.microsoft.com/office/drawing/2014/main" val="3019428145"/>
                  </a:ext>
                </a:extLst>
              </a:tr>
              <a:tr h="192421">
                <a:tc>
                  <a:txBody>
                    <a:bodyPr/>
                    <a:lstStyle/>
                    <a:p>
                      <a:pPr marL="0" marR="0">
                        <a:lnSpc>
                          <a:spcPct val="115000"/>
                        </a:lnSpc>
                        <a:spcBef>
                          <a:spcPts val="0"/>
                        </a:spcBef>
                        <a:spcAft>
                          <a:spcPts val="0"/>
                        </a:spcAft>
                      </a:pPr>
                      <a:r>
                        <a:rPr lang="en-US" sz="1200" dirty="0">
                          <a:effectLst/>
                        </a:rPr>
                        <a:t>Quiz (2)</a:t>
                      </a:r>
                      <a:endParaRPr lang="en-US"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marL="0" marR="0" algn="ctr">
                        <a:lnSpc>
                          <a:spcPct val="115000"/>
                        </a:lnSpc>
                        <a:spcBef>
                          <a:spcPts val="0"/>
                        </a:spcBef>
                        <a:spcAft>
                          <a:spcPts val="0"/>
                        </a:spcAft>
                      </a:pPr>
                      <a:r>
                        <a:rPr lang="en-US" sz="1200" dirty="0">
                          <a:effectLst/>
                        </a:rPr>
                        <a:t>30</a:t>
                      </a:r>
                      <a:endParaRPr lang="en-US"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extLst>
                  <a:ext uri="{0D108BD9-81ED-4DB2-BD59-A6C34878D82A}">
                    <a16:rowId xmlns:a16="http://schemas.microsoft.com/office/drawing/2014/main" val="387257944"/>
                  </a:ext>
                </a:extLst>
              </a:tr>
              <a:tr h="192421">
                <a:tc>
                  <a:txBody>
                    <a:bodyPr/>
                    <a:lstStyle/>
                    <a:p>
                      <a:pPr marL="0" marR="0">
                        <a:lnSpc>
                          <a:spcPct val="115000"/>
                        </a:lnSpc>
                        <a:spcBef>
                          <a:spcPts val="0"/>
                        </a:spcBef>
                        <a:spcAft>
                          <a:spcPts val="0"/>
                        </a:spcAft>
                      </a:pPr>
                      <a:r>
                        <a:rPr lang="en-US" sz="1200" dirty="0">
                          <a:effectLst/>
                        </a:rPr>
                        <a:t>Labs (5 out of 6)</a:t>
                      </a:r>
                      <a:endParaRPr lang="en-US"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marL="0" marR="0" algn="ctr">
                        <a:lnSpc>
                          <a:spcPct val="115000"/>
                        </a:lnSpc>
                        <a:spcBef>
                          <a:spcPts val="0"/>
                        </a:spcBef>
                        <a:spcAft>
                          <a:spcPts val="0"/>
                        </a:spcAft>
                      </a:pPr>
                      <a:r>
                        <a:rPr lang="en-US" sz="1200" dirty="0">
                          <a:effectLst/>
                        </a:rPr>
                        <a:t>50</a:t>
                      </a:r>
                      <a:endParaRPr lang="en-US"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extLst>
                  <a:ext uri="{0D108BD9-81ED-4DB2-BD59-A6C34878D82A}">
                    <a16:rowId xmlns:a16="http://schemas.microsoft.com/office/drawing/2014/main" val="3063836397"/>
                  </a:ext>
                </a:extLst>
              </a:tr>
              <a:tr h="192421">
                <a:tc>
                  <a:txBody>
                    <a:bodyPr/>
                    <a:lstStyle/>
                    <a:p>
                      <a:pPr marL="0" marR="0">
                        <a:lnSpc>
                          <a:spcPct val="115000"/>
                        </a:lnSpc>
                        <a:spcBef>
                          <a:spcPts val="0"/>
                        </a:spcBef>
                        <a:spcAft>
                          <a:spcPts val="0"/>
                        </a:spcAft>
                      </a:pPr>
                      <a:r>
                        <a:rPr lang="en-US" sz="1200" dirty="0">
                          <a:effectLst/>
                        </a:rPr>
                        <a:t>Project/Research</a:t>
                      </a:r>
                      <a:endParaRPr lang="en-US"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marL="0" marR="0" algn="ctr">
                        <a:lnSpc>
                          <a:spcPct val="115000"/>
                        </a:lnSpc>
                        <a:spcBef>
                          <a:spcPts val="0"/>
                        </a:spcBef>
                        <a:spcAft>
                          <a:spcPts val="0"/>
                        </a:spcAft>
                      </a:pPr>
                      <a:r>
                        <a:rPr lang="en-US" sz="1200" dirty="0">
                          <a:effectLst/>
                        </a:rPr>
                        <a:t>20</a:t>
                      </a:r>
                      <a:endParaRPr lang="en-US"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extLst>
                  <a:ext uri="{0D108BD9-81ED-4DB2-BD59-A6C34878D82A}">
                    <a16:rowId xmlns:a16="http://schemas.microsoft.com/office/drawing/2014/main" val="1018461699"/>
                  </a:ext>
                </a:extLst>
              </a:tr>
              <a:tr h="192421">
                <a:tc>
                  <a:txBody>
                    <a:bodyPr/>
                    <a:lstStyle/>
                    <a:p>
                      <a:pPr marL="0" marR="0" algn="r">
                        <a:lnSpc>
                          <a:spcPct val="115000"/>
                        </a:lnSpc>
                        <a:spcBef>
                          <a:spcPts val="0"/>
                        </a:spcBef>
                        <a:spcAft>
                          <a:spcPts val="0"/>
                        </a:spcAft>
                      </a:pPr>
                      <a:r>
                        <a:rPr lang="en-US" sz="1200" dirty="0">
                          <a:effectLst/>
                        </a:rPr>
                        <a:t>Total</a:t>
                      </a:r>
                      <a:endParaRPr lang="en-US"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marL="0" marR="0" algn="ctr">
                        <a:lnSpc>
                          <a:spcPct val="115000"/>
                        </a:lnSpc>
                        <a:spcBef>
                          <a:spcPts val="0"/>
                        </a:spcBef>
                        <a:spcAft>
                          <a:spcPts val="0"/>
                        </a:spcAft>
                      </a:pPr>
                      <a:r>
                        <a:rPr lang="en-US" sz="1200" dirty="0">
                          <a:effectLst/>
                        </a:rPr>
                        <a:t>100</a:t>
                      </a:r>
                      <a:endParaRPr lang="en-US" sz="12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extLst>
                  <a:ext uri="{0D108BD9-81ED-4DB2-BD59-A6C34878D82A}">
                    <a16:rowId xmlns:a16="http://schemas.microsoft.com/office/drawing/2014/main" val="2071357352"/>
                  </a:ext>
                </a:extLst>
              </a:tr>
            </a:tbl>
          </a:graphicData>
        </a:graphic>
      </p:graphicFrame>
    </p:spTree>
    <p:extLst>
      <p:ext uri="{BB962C8B-B14F-4D97-AF65-F5344CB8AC3E}">
        <p14:creationId xmlns:p14="http://schemas.microsoft.com/office/powerpoint/2010/main" val="26746458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962104"/>
          </a:xfrm>
        </p:spPr>
        <p:txBody>
          <a:bodyPr/>
          <a:lstStyle/>
          <a:p>
            <a:r>
              <a:rPr lang="en-US" dirty="0"/>
              <a:t>Grading</a:t>
            </a:r>
          </a:p>
        </p:txBody>
      </p:sp>
      <p:sp>
        <p:nvSpPr>
          <p:cNvPr id="3" name="Content Placeholder 2"/>
          <p:cNvSpPr>
            <a:spLocks noGrp="1"/>
          </p:cNvSpPr>
          <p:nvPr>
            <p:ph idx="1"/>
          </p:nvPr>
        </p:nvSpPr>
        <p:spPr>
          <a:xfrm>
            <a:off x="628650" y="1485418"/>
            <a:ext cx="7886700" cy="4691545"/>
          </a:xfrm>
        </p:spPr>
        <p:txBody>
          <a:bodyPr>
            <a:normAutofit fontScale="70000" lnSpcReduction="20000"/>
          </a:bodyPr>
          <a:lstStyle/>
          <a:p>
            <a:r>
              <a:rPr lang="en-US" dirty="0"/>
              <a:t>Generally, all grades should be available within 10 days from the due date. A grading completion announcement will be posted in D2L.</a:t>
            </a:r>
          </a:p>
          <a:p>
            <a:r>
              <a:rPr lang="en-US" dirty="0"/>
              <a:t>Need to grade many student works in a short time; may not provide comprehensive and detailed explanation of grading.</a:t>
            </a:r>
          </a:p>
          <a:p>
            <a:pPr lvl="1"/>
            <a:r>
              <a:rPr lang="en-US" dirty="0"/>
              <a:t>Use rubric for grade ranges. </a:t>
            </a:r>
          </a:p>
          <a:p>
            <a:pPr lvl="1"/>
            <a:r>
              <a:rPr lang="en-US" dirty="0"/>
              <a:t>The work in this course is more open and subjective. The rubric is only for a rough grade range.</a:t>
            </a:r>
          </a:p>
          <a:p>
            <a:r>
              <a:rPr lang="en-US" dirty="0"/>
              <a:t>Understanding 10 out 10 full credit (refer to rubrics for details)</a:t>
            </a:r>
          </a:p>
          <a:p>
            <a:pPr lvl="1"/>
            <a:r>
              <a:rPr lang="en-US" dirty="0"/>
              <a:t>Generally, “A” means very good work (9.0 to 9.9 out of 10). Please don’t take it as you lose 0.5 or 1 point because you did something wrong. It means the work can still improve reasonably in the scope of this class. You may not get full credit even if you satisfy minimum requirements.</a:t>
            </a:r>
          </a:p>
          <a:p>
            <a:pPr lvl="1"/>
            <a:r>
              <a:rPr lang="en-US" dirty="0"/>
              <a:t>10 or full credit means exceptional work, usually beyond expectations, and very difficult to get – based on my limited evaluation in a short time.</a:t>
            </a:r>
          </a:p>
          <a:p>
            <a:r>
              <a:rPr lang="en-US" dirty="0"/>
              <a:t>Generally, late submissions get 20% off. Supper late submissions get more points off. Missing the work is 0.</a:t>
            </a:r>
          </a:p>
          <a:p>
            <a:pPr lvl="1"/>
            <a:r>
              <a:rPr lang="en-US" dirty="0"/>
              <a:t>All late work should be submitted to D2L, not via email or Teams. Your submission will be labeled as “late”.</a:t>
            </a:r>
          </a:p>
        </p:txBody>
      </p:sp>
      <p:graphicFrame>
        <p:nvGraphicFramePr>
          <p:cNvPr id="4" name="Table 3">
            <a:extLst>
              <a:ext uri="{FF2B5EF4-FFF2-40B4-BE49-F238E27FC236}">
                <a16:creationId xmlns:a16="http://schemas.microsoft.com/office/drawing/2014/main" id="{916BC7D8-2AC1-478D-B594-B3E2EAA00580}"/>
              </a:ext>
            </a:extLst>
          </p:cNvPr>
          <p:cNvGraphicFramePr>
            <a:graphicFrameLocks noGrp="1"/>
          </p:cNvGraphicFramePr>
          <p:nvPr>
            <p:extLst>
              <p:ext uri="{D42A27DB-BD31-4B8C-83A1-F6EECF244321}">
                <p14:modId xmlns:p14="http://schemas.microsoft.com/office/powerpoint/2010/main" val="832960544"/>
              </p:ext>
            </p:extLst>
          </p:nvPr>
        </p:nvGraphicFramePr>
        <p:xfrm>
          <a:off x="3089910" y="295417"/>
          <a:ext cx="1482090" cy="989838"/>
        </p:xfrm>
        <a:graphic>
          <a:graphicData uri="http://schemas.openxmlformats.org/drawingml/2006/table">
            <a:tbl>
              <a:tblPr firstRow="1" firstCol="1" bandRow="1">
                <a:tableStyleId>{5C22544A-7EE6-4342-B048-85BDC9FD1C3A}</a:tableStyleId>
              </a:tblPr>
              <a:tblGrid>
                <a:gridCol w="914400">
                  <a:extLst>
                    <a:ext uri="{9D8B030D-6E8A-4147-A177-3AD203B41FA5}">
                      <a16:colId xmlns:a16="http://schemas.microsoft.com/office/drawing/2014/main" val="795687877"/>
                    </a:ext>
                  </a:extLst>
                </a:gridCol>
                <a:gridCol w="567690">
                  <a:extLst>
                    <a:ext uri="{9D8B030D-6E8A-4147-A177-3AD203B41FA5}">
                      <a16:colId xmlns:a16="http://schemas.microsoft.com/office/drawing/2014/main" val="2327992671"/>
                    </a:ext>
                  </a:extLst>
                </a:gridCol>
              </a:tblGrid>
              <a:tr h="34290">
                <a:tc>
                  <a:txBody>
                    <a:bodyPr/>
                    <a:lstStyle/>
                    <a:p>
                      <a:pPr marL="0" marR="0">
                        <a:lnSpc>
                          <a:spcPct val="115000"/>
                        </a:lnSpc>
                        <a:spcBef>
                          <a:spcPts val="0"/>
                        </a:spcBef>
                        <a:spcAft>
                          <a:spcPts val="0"/>
                        </a:spcAft>
                      </a:pPr>
                      <a:r>
                        <a:rPr lang="en-US" sz="1000" dirty="0">
                          <a:effectLst/>
                        </a:rPr>
                        <a:t>Total Points</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marL="0" marR="0">
                        <a:lnSpc>
                          <a:spcPct val="115000"/>
                        </a:lnSpc>
                        <a:spcBef>
                          <a:spcPts val="0"/>
                        </a:spcBef>
                        <a:spcAft>
                          <a:spcPts val="0"/>
                        </a:spcAft>
                      </a:pPr>
                      <a:r>
                        <a:rPr lang="en-US" sz="1000">
                          <a:effectLst/>
                        </a:rPr>
                        <a:t>Grade</a:t>
                      </a:r>
                      <a:endParaRPr lang="en-US" sz="1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extLst>
                  <a:ext uri="{0D108BD9-81ED-4DB2-BD59-A6C34878D82A}">
                    <a16:rowId xmlns:a16="http://schemas.microsoft.com/office/drawing/2014/main" val="967561710"/>
                  </a:ext>
                </a:extLst>
              </a:tr>
              <a:tr h="34290">
                <a:tc>
                  <a:txBody>
                    <a:bodyPr/>
                    <a:lstStyle/>
                    <a:p>
                      <a:pPr marL="0" marR="0">
                        <a:lnSpc>
                          <a:spcPct val="115000"/>
                        </a:lnSpc>
                        <a:spcBef>
                          <a:spcPts val="0"/>
                        </a:spcBef>
                        <a:spcAft>
                          <a:spcPts val="0"/>
                        </a:spcAft>
                      </a:pPr>
                      <a:r>
                        <a:rPr lang="en-US" sz="1000" dirty="0">
                          <a:effectLst/>
                        </a:rPr>
                        <a:t>=&gt;90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marL="0" marR="0">
                        <a:lnSpc>
                          <a:spcPct val="115000"/>
                        </a:lnSpc>
                        <a:spcBef>
                          <a:spcPts val="0"/>
                        </a:spcBef>
                        <a:spcAft>
                          <a:spcPts val="0"/>
                        </a:spcAft>
                      </a:pPr>
                      <a:r>
                        <a:rPr lang="en-US" sz="1000" dirty="0">
                          <a:effectLst/>
                        </a:rPr>
                        <a:t>A</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extLst>
                  <a:ext uri="{0D108BD9-81ED-4DB2-BD59-A6C34878D82A}">
                    <a16:rowId xmlns:a16="http://schemas.microsoft.com/office/drawing/2014/main" val="637006503"/>
                  </a:ext>
                </a:extLst>
              </a:tr>
              <a:tr h="45085">
                <a:tc>
                  <a:txBody>
                    <a:bodyPr/>
                    <a:lstStyle/>
                    <a:p>
                      <a:pPr marL="0" marR="0">
                        <a:lnSpc>
                          <a:spcPct val="115000"/>
                        </a:lnSpc>
                        <a:spcBef>
                          <a:spcPts val="0"/>
                        </a:spcBef>
                        <a:spcAft>
                          <a:spcPts val="0"/>
                        </a:spcAft>
                      </a:pPr>
                      <a:r>
                        <a:rPr lang="en-US" sz="1000" dirty="0">
                          <a:effectLst/>
                        </a:rPr>
                        <a:t>=&gt;80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marL="0" marR="0">
                        <a:lnSpc>
                          <a:spcPct val="115000"/>
                        </a:lnSpc>
                        <a:spcBef>
                          <a:spcPts val="0"/>
                        </a:spcBef>
                        <a:spcAft>
                          <a:spcPts val="0"/>
                        </a:spcAft>
                      </a:pPr>
                      <a:r>
                        <a:rPr lang="en-US" sz="1000">
                          <a:effectLst/>
                        </a:rPr>
                        <a:t>B</a:t>
                      </a:r>
                      <a:endParaRPr lang="en-US" sz="1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extLst>
                  <a:ext uri="{0D108BD9-81ED-4DB2-BD59-A6C34878D82A}">
                    <a16:rowId xmlns:a16="http://schemas.microsoft.com/office/drawing/2014/main" val="4164464570"/>
                  </a:ext>
                </a:extLst>
              </a:tr>
              <a:tr h="34290">
                <a:tc>
                  <a:txBody>
                    <a:bodyPr/>
                    <a:lstStyle/>
                    <a:p>
                      <a:pPr marL="0" marR="0">
                        <a:lnSpc>
                          <a:spcPct val="115000"/>
                        </a:lnSpc>
                        <a:spcBef>
                          <a:spcPts val="0"/>
                        </a:spcBef>
                        <a:spcAft>
                          <a:spcPts val="0"/>
                        </a:spcAft>
                      </a:pPr>
                      <a:r>
                        <a:rPr lang="en-US" sz="1000" dirty="0">
                          <a:effectLst/>
                        </a:rPr>
                        <a:t>=&gt;70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marL="0" marR="0">
                        <a:lnSpc>
                          <a:spcPct val="115000"/>
                        </a:lnSpc>
                        <a:spcBef>
                          <a:spcPts val="0"/>
                        </a:spcBef>
                        <a:spcAft>
                          <a:spcPts val="0"/>
                        </a:spcAft>
                      </a:pPr>
                      <a:r>
                        <a:rPr lang="en-US" sz="1000">
                          <a:effectLst/>
                        </a:rPr>
                        <a:t>C</a:t>
                      </a:r>
                      <a:endParaRPr lang="en-US" sz="1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extLst>
                  <a:ext uri="{0D108BD9-81ED-4DB2-BD59-A6C34878D82A}">
                    <a16:rowId xmlns:a16="http://schemas.microsoft.com/office/drawing/2014/main" val="2803614993"/>
                  </a:ext>
                </a:extLst>
              </a:tr>
              <a:tr h="34290">
                <a:tc>
                  <a:txBody>
                    <a:bodyPr/>
                    <a:lstStyle/>
                    <a:p>
                      <a:pPr marL="0" marR="0">
                        <a:lnSpc>
                          <a:spcPct val="115000"/>
                        </a:lnSpc>
                        <a:spcBef>
                          <a:spcPts val="0"/>
                        </a:spcBef>
                        <a:spcAft>
                          <a:spcPts val="0"/>
                        </a:spcAft>
                      </a:pPr>
                      <a:r>
                        <a:rPr lang="en-US" sz="1000">
                          <a:effectLst/>
                        </a:rPr>
                        <a:t>=&gt;60</a:t>
                      </a:r>
                      <a:endParaRPr lang="en-US" sz="1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marL="0" marR="0">
                        <a:lnSpc>
                          <a:spcPct val="115000"/>
                        </a:lnSpc>
                        <a:spcBef>
                          <a:spcPts val="0"/>
                        </a:spcBef>
                        <a:spcAft>
                          <a:spcPts val="0"/>
                        </a:spcAft>
                      </a:pPr>
                      <a:r>
                        <a:rPr lang="en-US" sz="1000" dirty="0">
                          <a:effectLst/>
                        </a:rPr>
                        <a:t>D</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extLst>
                  <a:ext uri="{0D108BD9-81ED-4DB2-BD59-A6C34878D82A}">
                    <a16:rowId xmlns:a16="http://schemas.microsoft.com/office/drawing/2014/main" val="3781673347"/>
                  </a:ext>
                </a:extLst>
              </a:tr>
              <a:tr h="34290">
                <a:tc>
                  <a:txBody>
                    <a:bodyPr/>
                    <a:lstStyle/>
                    <a:p>
                      <a:pPr marL="0" marR="0">
                        <a:lnSpc>
                          <a:spcPct val="115000"/>
                        </a:lnSpc>
                        <a:spcBef>
                          <a:spcPts val="0"/>
                        </a:spcBef>
                        <a:spcAft>
                          <a:spcPts val="0"/>
                        </a:spcAft>
                      </a:pPr>
                      <a:r>
                        <a:rPr lang="en-US" sz="1000">
                          <a:effectLst/>
                        </a:rPr>
                        <a:t>&lt;60</a:t>
                      </a:r>
                      <a:endParaRPr lang="en-US" sz="1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marL="0" marR="0">
                        <a:lnSpc>
                          <a:spcPct val="115000"/>
                        </a:lnSpc>
                        <a:spcBef>
                          <a:spcPts val="0"/>
                        </a:spcBef>
                        <a:spcAft>
                          <a:spcPts val="0"/>
                        </a:spcAft>
                      </a:pPr>
                      <a:r>
                        <a:rPr lang="en-US" sz="1000" dirty="0">
                          <a:effectLst/>
                        </a:rPr>
                        <a:t>F</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extLst>
                  <a:ext uri="{0D108BD9-81ED-4DB2-BD59-A6C34878D82A}">
                    <a16:rowId xmlns:a16="http://schemas.microsoft.com/office/drawing/2014/main" val="3516952759"/>
                  </a:ext>
                </a:extLst>
              </a:tr>
            </a:tbl>
          </a:graphicData>
        </a:graphic>
      </p:graphicFrame>
      <p:sp>
        <p:nvSpPr>
          <p:cNvPr id="7" name="TextBox 6">
            <a:extLst>
              <a:ext uri="{FF2B5EF4-FFF2-40B4-BE49-F238E27FC236}">
                <a16:creationId xmlns:a16="http://schemas.microsoft.com/office/drawing/2014/main" id="{0BA549D2-1823-4005-B084-7CA81865E193}"/>
              </a:ext>
            </a:extLst>
          </p:cNvPr>
          <p:cNvSpPr txBox="1"/>
          <p:nvPr/>
        </p:nvSpPr>
        <p:spPr>
          <a:xfrm>
            <a:off x="5446165" y="522971"/>
            <a:ext cx="3069185" cy="6463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en-US" dirty="0"/>
              <a:t>Mistakes may happen, please always communicate.</a:t>
            </a:r>
          </a:p>
        </p:txBody>
      </p:sp>
    </p:spTree>
    <p:extLst>
      <p:ext uri="{BB962C8B-B14F-4D97-AF65-F5344CB8AC3E}">
        <p14:creationId xmlns:p14="http://schemas.microsoft.com/office/powerpoint/2010/main" val="7378967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a:t>
            </a:r>
          </a:p>
        </p:txBody>
      </p:sp>
      <p:sp>
        <p:nvSpPr>
          <p:cNvPr id="3" name="Content Placeholder 2"/>
          <p:cNvSpPr>
            <a:spLocks noGrp="1"/>
          </p:cNvSpPr>
          <p:nvPr>
            <p:ph idx="1"/>
          </p:nvPr>
        </p:nvSpPr>
        <p:spPr>
          <a:xfrm>
            <a:off x="628650" y="2841611"/>
            <a:ext cx="7886700" cy="3335352"/>
          </a:xfrm>
        </p:spPr>
        <p:txBody>
          <a:bodyPr>
            <a:normAutofit fontScale="70000" lnSpcReduction="20000"/>
          </a:bodyPr>
          <a:lstStyle/>
          <a:p>
            <a:r>
              <a:rPr lang="en-US"/>
              <a:t>D2L Brightspace </a:t>
            </a:r>
            <a:r>
              <a:rPr lang="en-US" dirty="0"/>
              <a:t>LMS course site </a:t>
            </a:r>
          </a:p>
          <a:p>
            <a:r>
              <a:rPr lang="en-US" dirty="0"/>
              <a:t>Course coverage - what is IT 7113 about?</a:t>
            </a:r>
          </a:p>
          <a:p>
            <a:r>
              <a:rPr lang="en-US" dirty="0"/>
              <a:t>Course organization:</a:t>
            </a:r>
          </a:p>
          <a:p>
            <a:pPr lvl="1"/>
            <a:r>
              <a:rPr lang="en-US" dirty="0"/>
              <a:t>Learning modules, materials, student works, and grading</a:t>
            </a:r>
          </a:p>
          <a:p>
            <a:r>
              <a:rPr lang="en-US" dirty="0"/>
              <a:t>The instructor: teaching style and method</a:t>
            </a:r>
          </a:p>
          <a:p>
            <a:pPr lvl="1"/>
            <a:r>
              <a:rPr lang="en-US" dirty="0"/>
              <a:t>Best way of learning</a:t>
            </a:r>
          </a:p>
          <a:p>
            <a:r>
              <a:rPr lang="en-US" dirty="0"/>
              <a:t>Administrative issues</a:t>
            </a:r>
          </a:p>
          <a:p>
            <a:pPr lvl="1"/>
            <a:r>
              <a:rPr lang="en-US" dirty="0"/>
              <a:t>Student work submission and grading</a:t>
            </a:r>
          </a:p>
          <a:p>
            <a:pPr lvl="1"/>
            <a:r>
              <a:rPr lang="en-US" dirty="0"/>
              <a:t>Communication and discussion</a:t>
            </a:r>
          </a:p>
          <a:p>
            <a:pPr lvl="1"/>
            <a:r>
              <a:rPr lang="en-US" dirty="0"/>
              <a:t>Online class policy</a:t>
            </a:r>
          </a:p>
        </p:txBody>
      </p:sp>
      <p:sp>
        <p:nvSpPr>
          <p:cNvPr id="5" name="TextBox 4">
            <a:extLst>
              <a:ext uri="{FF2B5EF4-FFF2-40B4-BE49-F238E27FC236}">
                <a16:creationId xmlns:a16="http://schemas.microsoft.com/office/drawing/2014/main" id="{9D728522-5429-442B-8D49-1A50FAEBB6F5}"/>
              </a:ext>
            </a:extLst>
          </p:cNvPr>
          <p:cNvSpPr txBox="1"/>
          <p:nvPr/>
        </p:nvSpPr>
        <p:spPr>
          <a:xfrm>
            <a:off x="628650" y="1135867"/>
            <a:ext cx="7886700" cy="1569660"/>
          </a:xfrm>
          <a:prstGeom prst="rect">
            <a:avLst/>
          </a:prstGeom>
          <a:noFill/>
        </p:spPr>
        <p:txBody>
          <a:bodyPr wrap="square">
            <a:spAutoFit/>
          </a:bodyPr>
          <a:lstStyle/>
          <a:p>
            <a:r>
              <a:rPr lang="en-US" sz="2400" dirty="0"/>
              <a:t>This document provides additional important information about this course, in addition to the standard syllabus. Please carefully read all content. Use with the syllabus and additional guides for modules and student work.</a:t>
            </a:r>
          </a:p>
        </p:txBody>
      </p:sp>
    </p:spTree>
    <p:extLst>
      <p:ext uri="{BB962C8B-B14F-4D97-AF65-F5344CB8AC3E}">
        <p14:creationId xmlns:p14="http://schemas.microsoft.com/office/powerpoint/2010/main" val="34111549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6280A9-9759-0613-3943-615B2C50A0F7}"/>
              </a:ext>
            </a:extLst>
          </p:cNvPr>
          <p:cNvSpPr>
            <a:spLocks noGrp="1"/>
          </p:cNvSpPr>
          <p:nvPr>
            <p:ph type="title"/>
          </p:nvPr>
        </p:nvSpPr>
        <p:spPr/>
        <p:txBody>
          <a:bodyPr/>
          <a:lstStyle/>
          <a:p>
            <a:r>
              <a:rPr lang="en-US" dirty="0"/>
              <a:t>Grading/feedback on labs</a:t>
            </a:r>
          </a:p>
        </p:txBody>
      </p:sp>
      <p:sp>
        <p:nvSpPr>
          <p:cNvPr id="3" name="Content Placeholder 2">
            <a:extLst>
              <a:ext uri="{FF2B5EF4-FFF2-40B4-BE49-F238E27FC236}">
                <a16:creationId xmlns:a16="http://schemas.microsoft.com/office/drawing/2014/main" id="{6EEF0D0A-ABF2-3D93-79B1-687035A14C95}"/>
              </a:ext>
            </a:extLst>
          </p:cNvPr>
          <p:cNvSpPr>
            <a:spLocks noGrp="1"/>
          </p:cNvSpPr>
          <p:nvPr>
            <p:ph idx="1"/>
          </p:nvPr>
        </p:nvSpPr>
        <p:spPr/>
        <p:txBody>
          <a:bodyPr>
            <a:normAutofit fontScale="92500" lnSpcReduction="20000"/>
          </a:bodyPr>
          <a:lstStyle/>
          <a:p>
            <a:r>
              <a:rPr lang="en-US" dirty="0"/>
              <a:t>Understand your grade and feedback</a:t>
            </a:r>
          </a:p>
          <a:p>
            <a:pPr lvl="1"/>
            <a:r>
              <a:rPr lang="en-US" dirty="0"/>
              <a:t>Match your grade to the rubric grade range. Check the general comments for each range. Comments posted in the grades tool or assignment section are usually simple and direct, with only key issues identified.</a:t>
            </a:r>
          </a:p>
          <a:p>
            <a:pPr lvl="1"/>
            <a:r>
              <a:rPr lang="en-US" dirty="0"/>
              <a:t>For individual feedback, only key issues will be listed without comprehensive and detailed explanation. </a:t>
            </a:r>
          </a:p>
          <a:p>
            <a:pPr lvl="1"/>
            <a:r>
              <a:rPr lang="en-US" dirty="0"/>
              <a:t>I put some more detailed comments directly in your submitted lab report file</a:t>
            </a:r>
          </a:p>
          <a:p>
            <a:pPr lvl="1"/>
            <a:r>
              <a:rPr lang="en-US" dirty="0"/>
              <a:t>A summary file will be posted in the discussion board after grading completion announcement. This file summarizes issues and key points with more details. Always check the summary file together with your individual comments.</a:t>
            </a:r>
          </a:p>
          <a:p>
            <a:pPr lvl="1"/>
            <a:r>
              <a:rPr lang="en-US" dirty="0"/>
              <a:t>Contact the instructor to request more details only after reviewing the summary file posted. Request for review if you disagree with the grading.</a:t>
            </a:r>
          </a:p>
          <a:p>
            <a:endParaRPr lang="en-US" dirty="0"/>
          </a:p>
        </p:txBody>
      </p:sp>
    </p:spTree>
    <p:extLst>
      <p:ext uri="{BB962C8B-B14F-4D97-AF65-F5344CB8AC3E}">
        <p14:creationId xmlns:p14="http://schemas.microsoft.com/office/powerpoint/2010/main" val="17381369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962104"/>
          </a:xfrm>
        </p:spPr>
        <p:txBody>
          <a:bodyPr/>
          <a:lstStyle/>
          <a:p>
            <a:r>
              <a:rPr lang="en-US" dirty="0"/>
              <a:t>My Teaching Style</a:t>
            </a:r>
          </a:p>
        </p:txBody>
      </p:sp>
      <p:sp>
        <p:nvSpPr>
          <p:cNvPr id="3" name="Content Placeholder 2"/>
          <p:cNvSpPr>
            <a:spLocks noGrp="1"/>
          </p:cNvSpPr>
          <p:nvPr>
            <p:ph idx="1"/>
          </p:nvPr>
        </p:nvSpPr>
        <p:spPr>
          <a:xfrm>
            <a:off x="628650" y="1485418"/>
            <a:ext cx="7886700" cy="4691545"/>
          </a:xfrm>
        </p:spPr>
        <p:txBody>
          <a:bodyPr>
            <a:normAutofit fontScale="62500" lnSpcReduction="20000"/>
          </a:bodyPr>
          <a:lstStyle/>
          <a:p>
            <a:r>
              <a:rPr lang="en-US" dirty="0"/>
              <a:t>I treat my students as serious learners and provide large amount of learning resources. I also try to bring in a lot of real world or semi-real world work and projects in my courses. </a:t>
            </a:r>
          </a:p>
          <a:p>
            <a:r>
              <a:rPr lang="en-US" dirty="0"/>
              <a:t>I am best as a mentor rather than a lecturer; so make the most out of me wisely.</a:t>
            </a:r>
          </a:p>
          <a:p>
            <a:r>
              <a:rPr lang="en-US" dirty="0"/>
              <a:t>If you want to learn, act fast and early …</a:t>
            </a:r>
          </a:p>
          <a:p>
            <a:pPr lvl="1"/>
            <a:r>
              <a:rPr lang="en-US" dirty="0"/>
              <a:t>Read more, think more, research more, explore more, …</a:t>
            </a:r>
          </a:p>
          <a:p>
            <a:pPr lvl="1"/>
            <a:r>
              <a:rPr lang="en-US" dirty="0"/>
              <a:t>Ask question, share your thoughts, and ask for comments</a:t>
            </a:r>
          </a:p>
          <a:p>
            <a:pPr lvl="1"/>
            <a:r>
              <a:rPr lang="en-US" dirty="0"/>
              <a:t>Ask for advising</a:t>
            </a:r>
          </a:p>
          <a:p>
            <a:r>
              <a:rPr lang="en-US" dirty="0"/>
              <a:t>This is an advanced class. I offer learning resources and point out directions more than I offer answers directly.</a:t>
            </a:r>
          </a:p>
          <a:p>
            <a:pPr lvl="1"/>
            <a:r>
              <a:rPr lang="en-US" dirty="0"/>
              <a:t>“If you don't want to learn, then you wont like him, because his teaching style is to invite you to explore." ... "His responses are carefully crafted to point you in the right direction, but not give away any answers." ... "Helped students initiate, self motivate and learn at the same time."</a:t>
            </a:r>
          </a:p>
          <a:p>
            <a:r>
              <a:rPr lang="en-US" dirty="0"/>
              <a:t>Generally, I follow the principles of active learning, which emphasizes on learners’ active participation and exploration. Please get more details here:</a:t>
            </a:r>
          </a:p>
          <a:p>
            <a:pPr lvl="1"/>
            <a:r>
              <a:rPr lang="en-US" dirty="0">
                <a:hlinkClick r:id="rId2"/>
              </a:rPr>
              <a:t>http://zheng.kennesaw.edu/teaching/teaching-belief.cshtml</a:t>
            </a:r>
            <a:r>
              <a:rPr lang="en-US" dirty="0"/>
              <a:t> </a:t>
            </a:r>
          </a:p>
          <a:p>
            <a:pPr lvl="1"/>
            <a:r>
              <a:rPr lang="en-US" dirty="0">
                <a:hlinkClick r:id="rId3"/>
              </a:rPr>
              <a:t>http://zheng.kennesaw.edu/teaching/student-comments.cshtml</a:t>
            </a:r>
            <a:r>
              <a:rPr lang="en-US" dirty="0"/>
              <a:t> </a:t>
            </a:r>
          </a:p>
          <a:p>
            <a:pPr lvl="1"/>
            <a:endParaRPr lang="en-US" dirty="0"/>
          </a:p>
        </p:txBody>
      </p:sp>
      <p:sp>
        <p:nvSpPr>
          <p:cNvPr id="4" name="Rectangle 3"/>
          <p:cNvSpPr/>
          <p:nvPr/>
        </p:nvSpPr>
        <p:spPr>
          <a:xfrm>
            <a:off x="5750850" y="430638"/>
            <a:ext cx="2976734" cy="830997"/>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n-US" sz="1600" dirty="0">
                <a:solidFill>
                  <a:srgbClr val="494C4E"/>
                </a:solidFill>
                <a:latin typeface="Lato"/>
              </a:rPr>
              <a:t>Knowing how to make the best out each professor is important to effective learning.</a:t>
            </a:r>
            <a:endParaRPr lang="en-US" sz="1600" dirty="0"/>
          </a:p>
        </p:txBody>
      </p:sp>
    </p:spTree>
    <p:extLst>
      <p:ext uri="{BB962C8B-B14F-4D97-AF65-F5344CB8AC3E}">
        <p14:creationId xmlns:p14="http://schemas.microsoft.com/office/powerpoint/2010/main" val="8487127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Best Way of Learning</a:t>
            </a:r>
          </a:p>
        </p:txBody>
      </p:sp>
      <p:sp>
        <p:nvSpPr>
          <p:cNvPr id="3" name="Content Placeholder 2"/>
          <p:cNvSpPr>
            <a:spLocks noGrp="1"/>
          </p:cNvSpPr>
          <p:nvPr>
            <p:ph idx="1"/>
          </p:nvPr>
        </p:nvSpPr>
        <p:spPr/>
        <p:txBody>
          <a:bodyPr>
            <a:normAutofit fontScale="85000" lnSpcReduction="20000"/>
          </a:bodyPr>
          <a:lstStyle/>
          <a:p>
            <a:r>
              <a:rPr lang="en-US" dirty="0"/>
              <a:t>This course is both focused on concepts and hands-on.</a:t>
            </a:r>
          </a:p>
          <a:p>
            <a:r>
              <a:rPr lang="en-US" dirty="0"/>
              <a:t>Follow the modules/labs and complete the work.</a:t>
            </a:r>
          </a:p>
          <a:p>
            <a:r>
              <a:rPr lang="en-US" dirty="0"/>
              <a:t>Read, research, discuss, and review.</a:t>
            </a:r>
          </a:p>
          <a:p>
            <a:r>
              <a:rPr lang="en-US" dirty="0"/>
              <a:t>Requires strong problem-solving skills. Practice, practice, and practice.</a:t>
            </a:r>
          </a:p>
          <a:p>
            <a:r>
              <a:rPr lang="en-US" dirty="0"/>
              <a:t>The course is designed more open and exploratory than linear; therefore, it requires more student effort on exploration and research.</a:t>
            </a:r>
          </a:p>
          <a:p>
            <a:r>
              <a:rPr lang="en-US" dirty="0"/>
              <a:t>For online sections, there will be </a:t>
            </a:r>
            <a:r>
              <a:rPr lang="en-US" b="1" dirty="0"/>
              <a:t>NO interactive </a:t>
            </a:r>
            <a:r>
              <a:rPr lang="en-US" dirty="0"/>
              <a:t>online class sessions. Most learning materials are provided as modules guided by study guides. There will be </a:t>
            </a:r>
            <a:r>
              <a:rPr lang="en-US" b="1" dirty="0"/>
              <a:t>NO classroom lecture recordings</a:t>
            </a:r>
            <a:r>
              <a:rPr lang="en-US" dirty="0"/>
              <a:t>. Short video clips may be provided in selected modules.</a:t>
            </a:r>
          </a:p>
          <a:p>
            <a:endParaRPr lang="en-US" dirty="0"/>
          </a:p>
        </p:txBody>
      </p:sp>
    </p:spTree>
    <p:extLst>
      <p:ext uri="{BB962C8B-B14F-4D97-AF65-F5344CB8AC3E}">
        <p14:creationId xmlns:p14="http://schemas.microsoft.com/office/powerpoint/2010/main" val="34837519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Open Learning Experience</a:t>
            </a:r>
          </a:p>
        </p:txBody>
      </p:sp>
      <p:sp>
        <p:nvSpPr>
          <p:cNvPr id="3" name="Content Placeholder 2"/>
          <p:cNvSpPr>
            <a:spLocks noGrp="1"/>
          </p:cNvSpPr>
          <p:nvPr>
            <p:ph idx="1"/>
          </p:nvPr>
        </p:nvSpPr>
        <p:spPr/>
        <p:txBody>
          <a:bodyPr/>
          <a:lstStyle/>
          <a:p>
            <a:r>
              <a:rPr lang="en-US" dirty="0"/>
              <a:t>This class features an open learning experience. Your learning is not confined to what’s given.</a:t>
            </a:r>
          </a:p>
          <a:p>
            <a:r>
              <a:rPr lang="en-US" dirty="0"/>
              <a:t>Required readings is the minimum starting point but not all.</a:t>
            </a:r>
          </a:p>
          <a:p>
            <a:r>
              <a:rPr lang="en-US" dirty="0"/>
              <a:t>Use the lecture notes as a guide for more comprehensive learning.</a:t>
            </a:r>
          </a:p>
          <a:p>
            <a:r>
              <a:rPr lang="en-US" dirty="0"/>
              <a:t>Use the additional resources for more broad and deep learning.</a:t>
            </a:r>
          </a:p>
        </p:txBody>
      </p:sp>
    </p:spTree>
    <p:extLst>
      <p:ext uri="{BB962C8B-B14F-4D97-AF65-F5344CB8AC3E}">
        <p14:creationId xmlns:p14="http://schemas.microsoft.com/office/powerpoint/2010/main" val="29305222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solidFill>
                  <a:srgbClr val="FF0000"/>
                </a:solidFill>
              </a:rPr>
              <a:t>Online Class </a:t>
            </a:r>
            <a:r>
              <a:rPr lang="en-US" dirty="0"/>
              <a:t>Notes</a:t>
            </a:r>
          </a:p>
        </p:txBody>
      </p:sp>
      <p:sp>
        <p:nvSpPr>
          <p:cNvPr id="3" name="Content Placeholder 2"/>
          <p:cNvSpPr>
            <a:spLocks noGrp="1"/>
          </p:cNvSpPr>
          <p:nvPr>
            <p:ph idx="1"/>
          </p:nvPr>
        </p:nvSpPr>
        <p:spPr/>
        <p:txBody>
          <a:bodyPr>
            <a:normAutofit fontScale="62500" lnSpcReduction="20000"/>
          </a:bodyPr>
          <a:lstStyle/>
          <a:p>
            <a:pPr marL="0" indent="0">
              <a:buNone/>
            </a:pPr>
            <a:r>
              <a:rPr lang="en-US" dirty="0"/>
              <a:t>This is an online course, and it can be more difficult sometimes. It’s important that you get ready to take an online course. Please note these major differences:</a:t>
            </a:r>
          </a:p>
          <a:p>
            <a:r>
              <a:rPr lang="en-US" dirty="0"/>
              <a:t>This online course is mainly conducted through D2L </a:t>
            </a:r>
            <a:r>
              <a:rPr lang="en-US" dirty="0" err="1"/>
              <a:t>Brightspace</a:t>
            </a:r>
            <a:r>
              <a:rPr lang="en-US" dirty="0"/>
              <a:t> and you have to be familiar with the system. You are responsible for any system and application that are required to take an online course, and it is your responsibility to make sure they run correctly.</a:t>
            </a:r>
          </a:p>
          <a:p>
            <a:r>
              <a:rPr lang="en-US" dirty="0"/>
              <a:t>There will be no interactive online class sessions nor remote lecture and recordings. Most learning materials are provided as modules guided by study guides. There will be no classroom lecture recordings. Short video clips may be provided in selected modules.</a:t>
            </a:r>
          </a:p>
          <a:p>
            <a:r>
              <a:rPr lang="en-US" dirty="0"/>
              <a:t>Learning takes place through </a:t>
            </a:r>
            <a:r>
              <a:rPr lang="en-US" b="1" dirty="0"/>
              <a:t>self-paced </a:t>
            </a:r>
            <a:r>
              <a:rPr lang="en-US" dirty="0"/>
              <a:t>readings, labs, and exercises, online Q&amp;A and discussions, and other tasks. It is important that you manage your own time well and push yourself to complete the work. You are more relying on yourself.</a:t>
            </a:r>
          </a:p>
          <a:p>
            <a:r>
              <a:rPr lang="en-US" dirty="0"/>
              <a:t>Most communications and interactions are asynchronous. Majority of the communications are through emails and discussion boards, supplemented by telephone (while in office hours). It is important to visit the discussion boards regularly and be active in discussion boards.</a:t>
            </a:r>
          </a:p>
        </p:txBody>
      </p:sp>
    </p:spTree>
    <p:extLst>
      <p:ext uri="{BB962C8B-B14F-4D97-AF65-F5344CB8AC3E}">
        <p14:creationId xmlns:p14="http://schemas.microsoft.com/office/powerpoint/2010/main" val="22886570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Communications and Meetings with the Instructor</a:t>
            </a:r>
          </a:p>
        </p:txBody>
      </p:sp>
      <p:sp>
        <p:nvSpPr>
          <p:cNvPr id="3" name="Content Placeholder 2"/>
          <p:cNvSpPr>
            <a:spLocks noGrp="1"/>
          </p:cNvSpPr>
          <p:nvPr>
            <p:ph idx="1"/>
          </p:nvPr>
        </p:nvSpPr>
        <p:spPr/>
        <p:txBody>
          <a:bodyPr>
            <a:normAutofit fontScale="55000" lnSpcReduction="20000"/>
          </a:bodyPr>
          <a:lstStyle/>
          <a:p>
            <a:pPr lvl="0"/>
            <a:r>
              <a:rPr lang="en-US" dirty="0"/>
              <a:t>MS Teams</a:t>
            </a:r>
          </a:p>
          <a:p>
            <a:pPr lvl="1"/>
            <a:r>
              <a:rPr lang="en-US" dirty="0"/>
              <a:t>Preferred method for some faster responses.</a:t>
            </a:r>
          </a:p>
          <a:p>
            <a:pPr lvl="1"/>
            <a:r>
              <a:rPr lang="en-US" dirty="0"/>
              <a:t>For private issues: email me directly via your university email (avoid using the D2L email if possible), or drop me a message on MS Teams.</a:t>
            </a:r>
          </a:p>
          <a:p>
            <a:r>
              <a:rPr lang="en-US" dirty="0"/>
              <a:t>KSU Email: gzheng@kennesaw.edu</a:t>
            </a:r>
          </a:p>
          <a:p>
            <a:pPr lvl="1"/>
            <a:r>
              <a:rPr lang="en-US" dirty="0"/>
              <a:t>Email is a great way of communication if you write the email subject like this: </a:t>
            </a:r>
            <a:br>
              <a:rPr lang="en-US" dirty="0"/>
            </a:br>
            <a:r>
              <a:rPr lang="en-US" dirty="0">
                <a:highlight>
                  <a:srgbClr val="FFFF00"/>
                </a:highlight>
              </a:rPr>
              <a:t>IT 7113 – [put your real subject here]</a:t>
            </a:r>
          </a:p>
          <a:p>
            <a:pPr lvl="1"/>
            <a:r>
              <a:rPr lang="en-US" dirty="0"/>
              <a:t>Emails will be responded within the next business day if the subject line conforms to the format above, and directly sent to my KSU email account above.</a:t>
            </a:r>
          </a:p>
          <a:p>
            <a:pPr lvl="1"/>
            <a:r>
              <a:rPr lang="en-US" dirty="0"/>
              <a:t>Per FERPA regulation, please use your university email to communicate with instructors. This can verify you identity and protect privacy. I reserve the right not to reply any email that I cannot verify sender's identity.</a:t>
            </a:r>
          </a:p>
          <a:p>
            <a:pPr lvl="1"/>
            <a:r>
              <a:rPr lang="en-US" dirty="0"/>
              <a:t>Emails without proper subject line or unverified sender address are likely to be categorized as spam, and are NOT guaranteed to be replied.</a:t>
            </a:r>
          </a:p>
          <a:p>
            <a:pPr lvl="0"/>
            <a:r>
              <a:rPr lang="en-US" dirty="0"/>
              <a:t>D2L</a:t>
            </a:r>
          </a:p>
          <a:p>
            <a:pPr lvl="1"/>
            <a:r>
              <a:rPr lang="en-US" dirty="0"/>
              <a:t>Avoid using D2L email to contact me. I do not </a:t>
            </a:r>
            <a:r>
              <a:rPr lang="en-US"/>
              <a:t>monitor or respond </a:t>
            </a:r>
            <a:r>
              <a:rPr lang="en-US" dirty="0"/>
              <a:t>to this email.</a:t>
            </a:r>
          </a:p>
          <a:p>
            <a:pPr lvl="1"/>
            <a:r>
              <a:rPr lang="en-US" dirty="0"/>
              <a:t>Post to discussion boards for non-private issues. I usually do not monitor the discussion. So communicate me directly if you need prompt response.</a:t>
            </a:r>
          </a:p>
          <a:p>
            <a:pPr lvl="0"/>
            <a:r>
              <a:rPr lang="en-US" dirty="0"/>
              <a:t>During the office hours listed in the syllabus: message me (via Teams) or drop by (if in office).</a:t>
            </a:r>
          </a:p>
          <a:p>
            <a:pPr lvl="0"/>
            <a:r>
              <a:rPr lang="en-US" dirty="0"/>
              <a:t>In addition to the normal office hour, virtual office and meetings are offered through MS Teams (virtual office hour or by appointment).</a:t>
            </a:r>
          </a:p>
          <a:p>
            <a:pPr lvl="0"/>
            <a:endParaRPr lang="en-US" dirty="0"/>
          </a:p>
          <a:p>
            <a:endParaRPr lang="en-US" dirty="0"/>
          </a:p>
        </p:txBody>
      </p:sp>
    </p:spTree>
    <p:extLst>
      <p:ext uri="{BB962C8B-B14F-4D97-AF65-F5344CB8AC3E}">
        <p14:creationId xmlns:p14="http://schemas.microsoft.com/office/powerpoint/2010/main" val="20930764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Boards</a:t>
            </a:r>
          </a:p>
        </p:txBody>
      </p:sp>
      <p:sp>
        <p:nvSpPr>
          <p:cNvPr id="3" name="Content Placeholder 2"/>
          <p:cNvSpPr>
            <a:spLocks noGrp="1"/>
          </p:cNvSpPr>
          <p:nvPr>
            <p:ph idx="1"/>
          </p:nvPr>
        </p:nvSpPr>
        <p:spPr/>
        <p:txBody>
          <a:bodyPr>
            <a:normAutofit fontScale="62500" lnSpcReduction="20000"/>
          </a:bodyPr>
          <a:lstStyle/>
          <a:p>
            <a:r>
              <a:rPr lang="en-US" dirty="0"/>
              <a:t>Discussion boards use by the instructor</a:t>
            </a:r>
          </a:p>
          <a:p>
            <a:pPr lvl="1"/>
            <a:r>
              <a:rPr lang="en-US" dirty="0"/>
              <a:t>Mainly used for posting lab and quiz summary reports</a:t>
            </a:r>
          </a:p>
          <a:p>
            <a:pPr lvl="1"/>
            <a:r>
              <a:rPr lang="en-US" dirty="0"/>
              <a:t>And some other useful information and course related teaching activities, such as posting additional learning resources, examples and supplemental course materials, sharing and commenting industry news. </a:t>
            </a:r>
          </a:p>
          <a:p>
            <a:pPr lvl="1"/>
            <a:r>
              <a:rPr lang="en-US" dirty="0"/>
              <a:t>Please pay special attention to the instructor’s messages. </a:t>
            </a:r>
          </a:p>
          <a:p>
            <a:r>
              <a:rPr lang="en-US" dirty="0"/>
              <a:t>For students</a:t>
            </a:r>
          </a:p>
          <a:p>
            <a:pPr lvl="1"/>
            <a:r>
              <a:rPr lang="en-US" dirty="0"/>
              <a:t>Use discussion board for seeking teammates.</a:t>
            </a:r>
          </a:p>
          <a:p>
            <a:pPr lvl="1"/>
            <a:r>
              <a:rPr lang="en-US" dirty="0"/>
              <a:t>You will benefit a lot from interacting with your classmates.</a:t>
            </a:r>
          </a:p>
          <a:p>
            <a:pPr lvl="1"/>
            <a:r>
              <a:rPr lang="en-US" dirty="0"/>
              <a:t>Please post your message in the right place. Please post any public questions to the board, so everyone can participate in the discussion and share resources. </a:t>
            </a:r>
          </a:p>
          <a:p>
            <a:pPr lvl="1"/>
            <a:r>
              <a:rPr lang="en-US" dirty="0"/>
              <a:t>Do not use discussion board as a major way to contact the instructor. Please email/Teams me if you have private issues that you only want to talk to me.</a:t>
            </a:r>
          </a:p>
          <a:p>
            <a:r>
              <a:rPr lang="en-US" dirty="0"/>
              <a:t>Message management</a:t>
            </a:r>
          </a:p>
          <a:p>
            <a:pPr lvl="1"/>
            <a:r>
              <a:rPr lang="en-US" dirty="0"/>
              <a:t>In some discussion boards, message ratings are enabled. Please give 4 stars or 5 stars to the messages you feel important and useful. This helps others to be aware of the important messages.</a:t>
            </a:r>
          </a:p>
          <a:p>
            <a:pPr lvl="1"/>
            <a:r>
              <a:rPr lang="en-US" dirty="0"/>
              <a:t>Private messages which are more appropriate to use emails are subject to be removed. Messages are also subject to be moved to other more appropriate place.</a:t>
            </a:r>
          </a:p>
        </p:txBody>
      </p:sp>
    </p:spTree>
    <p:extLst>
      <p:ext uri="{BB962C8B-B14F-4D97-AF65-F5344CB8AC3E}">
        <p14:creationId xmlns:p14="http://schemas.microsoft.com/office/powerpoint/2010/main" val="36598942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of Assignments</a:t>
            </a:r>
          </a:p>
        </p:txBody>
      </p:sp>
      <p:sp>
        <p:nvSpPr>
          <p:cNvPr id="3" name="Content Placeholder 2"/>
          <p:cNvSpPr>
            <a:spLocks noGrp="1"/>
          </p:cNvSpPr>
          <p:nvPr>
            <p:ph idx="1"/>
          </p:nvPr>
        </p:nvSpPr>
        <p:spPr/>
        <p:txBody>
          <a:bodyPr>
            <a:normAutofit fontScale="85000" lnSpcReduction="10000"/>
          </a:bodyPr>
          <a:lstStyle/>
          <a:p>
            <a:r>
              <a:rPr lang="en-US" dirty="0"/>
              <a:t>You may use the discussion board to discuss assignments. But this does not mean you should directly ask for answers (especially before the due date). Please </a:t>
            </a:r>
            <a:r>
              <a:rPr lang="en-US" dirty="0">
                <a:solidFill>
                  <a:srgbClr val="FF0000"/>
                </a:solidFill>
              </a:rPr>
              <a:t>avoid</a:t>
            </a:r>
            <a:r>
              <a:rPr lang="en-US" dirty="0"/>
              <a:t> questions like:</a:t>
            </a:r>
          </a:p>
          <a:p>
            <a:pPr lvl="1"/>
            <a:r>
              <a:rPr lang="en-US" dirty="0"/>
              <a:t>"Can someone share the answers?"</a:t>
            </a:r>
          </a:p>
          <a:p>
            <a:pPr lvl="1"/>
            <a:r>
              <a:rPr lang="en-US" dirty="0"/>
              <a:t>"What did you do for the question ... ?"</a:t>
            </a:r>
          </a:p>
          <a:p>
            <a:pPr lvl="1"/>
            <a:r>
              <a:rPr lang="en-US" dirty="0"/>
              <a:t>"Can anyone post his/her work?"</a:t>
            </a:r>
          </a:p>
          <a:p>
            <a:r>
              <a:rPr lang="en-US" dirty="0"/>
              <a:t>Please also avoid posting your complete work to the discussion board (especially before the due date). And absolutely you should not attach your submission file to any post.</a:t>
            </a:r>
          </a:p>
          <a:p>
            <a:r>
              <a:rPr lang="en-US" dirty="0"/>
              <a:t>I encourage you to upload screenshots when asking questions regarding specific computer problems.</a:t>
            </a:r>
          </a:p>
          <a:p>
            <a:r>
              <a:rPr lang="en-US" dirty="0"/>
              <a:t>Thank you for your conformation.</a:t>
            </a:r>
          </a:p>
          <a:p>
            <a:endParaRPr lang="en-US" dirty="0"/>
          </a:p>
        </p:txBody>
      </p:sp>
    </p:spTree>
    <p:extLst>
      <p:ext uri="{BB962C8B-B14F-4D97-AF65-F5344CB8AC3E}">
        <p14:creationId xmlns:p14="http://schemas.microsoft.com/office/powerpoint/2010/main" val="27478138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Communication Rules for Online Discussions</a:t>
            </a:r>
          </a:p>
        </p:txBody>
      </p:sp>
      <p:sp>
        <p:nvSpPr>
          <p:cNvPr id="3" name="Content Placeholder 2"/>
          <p:cNvSpPr>
            <a:spLocks noGrp="1"/>
          </p:cNvSpPr>
          <p:nvPr>
            <p:ph idx="1"/>
          </p:nvPr>
        </p:nvSpPr>
        <p:spPr/>
        <p:txBody>
          <a:bodyPr>
            <a:normAutofit fontScale="70000" lnSpcReduction="20000"/>
          </a:bodyPr>
          <a:lstStyle/>
          <a:p>
            <a:r>
              <a:rPr lang="en-US"/>
              <a:t>In any classroom setting there are communication rules in place that encourage students to respect others and their opinions. In an online environment the community calls the do's and don'ts of online communication Netiquette. As a student in my course you should:</a:t>
            </a:r>
          </a:p>
          <a:p>
            <a:pPr lvl="1"/>
            <a:r>
              <a:rPr lang="en-US"/>
              <a:t>Be sensitive and reflective to what others are saying.</a:t>
            </a:r>
          </a:p>
          <a:p>
            <a:pPr lvl="1"/>
            <a:r>
              <a:rPr lang="en-US"/>
              <a:t>Avoid typing in all capitals because it is difficult to read and is considered the electronic version of 'shouting'.</a:t>
            </a:r>
          </a:p>
          <a:p>
            <a:pPr lvl="1"/>
            <a:r>
              <a:rPr lang="en-US"/>
              <a:t>Don't flame - These are outbursts of extreme emotion or opinion.</a:t>
            </a:r>
          </a:p>
          <a:p>
            <a:pPr lvl="1"/>
            <a:r>
              <a:rPr lang="en-US"/>
              <a:t>Think before you hit the post (enter/reply) button. You can't take it back!</a:t>
            </a:r>
          </a:p>
          <a:p>
            <a:pPr lvl="1"/>
            <a:r>
              <a:rPr lang="en-US"/>
              <a:t>Don't use offensive language.</a:t>
            </a:r>
          </a:p>
          <a:p>
            <a:pPr lvl="1"/>
            <a:r>
              <a:rPr lang="en-US"/>
              <a:t>Use clear subject lines.</a:t>
            </a:r>
          </a:p>
          <a:p>
            <a:pPr lvl="1"/>
            <a:r>
              <a:rPr lang="en-US"/>
              <a:t>Don't use abbreviations or acronyms unless the entire class knows them.</a:t>
            </a:r>
          </a:p>
          <a:p>
            <a:pPr lvl="1"/>
            <a:r>
              <a:rPr lang="en-US"/>
              <a:t>Be forgiving. Anyone can make a mistake.</a:t>
            </a:r>
          </a:p>
          <a:p>
            <a:pPr lvl="1"/>
            <a:r>
              <a:rPr lang="en-US"/>
              <a:t>Keep the dialog collegial and professional, humor is difficult to convey in an online environment.</a:t>
            </a:r>
          </a:p>
          <a:p>
            <a:pPr lvl="1"/>
            <a:r>
              <a:rPr lang="en-US"/>
              <a:t>Always assume good intent and respond accordingly. If you are unsure of or annoyed by a message, wait 24 hours before responding.</a:t>
            </a:r>
          </a:p>
          <a:p>
            <a:endParaRPr lang="en-US" dirty="0"/>
          </a:p>
        </p:txBody>
      </p:sp>
    </p:spTree>
    <p:extLst>
      <p:ext uri="{BB962C8B-B14F-4D97-AF65-F5344CB8AC3E}">
        <p14:creationId xmlns:p14="http://schemas.microsoft.com/office/powerpoint/2010/main" val="7319914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Last</a:t>
            </a:r>
          </a:p>
        </p:txBody>
      </p:sp>
      <p:sp>
        <p:nvSpPr>
          <p:cNvPr id="3" name="Content Placeholder 2"/>
          <p:cNvSpPr>
            <a:spLocks noGrp="1"/>
          </p:cNvSpPr>
          <p:nvPr>
            <p:ph idx="1"/>
          </p:nvPr>
        </p:nvSpPr>
        <p:spPr/>
        <p:txBody>
          <a:bodyPr/>
          <a:lstStyle/>
          <a:p>
            <a:r>
              <a:rPr lang="en-US" dirty="0"/>
              <a:t>Best wishes to you all and have a successful semester!</a:t>
            </a:r>
          </a:p>
        </p:txBody>
      </p:sp>
    </p:spTree>
    <p:extLst>
      <p:ext uri="{BB962C8B-B14F-4D97-AF65-F5344CB8AC3E}">
        <p14:creationId xmlns:p14="http://schemas.microsoft.com/office/powerpoint/2010/main" val="10869076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4EAAA6-83D8-4654-957C-3057AB63E9B9}"/>
              </a:ext>
            </a:extLst>
          </p:cNvPr>
          <p:cNvSpPr>
            <a:spLocks noGrp="1"/>
          </p:cNvSpPr>
          <p:nvPr>
            <p:ph type="title"/>
          </p:nvPr>
        </p:nvSpPr>
        <p:spPr/>
        <p:txBody>
          <a:bodyPr/>
          <a:lstStyle/>
          <a:p>
            <a:r>
              <a:rPr lang="en-US" dirty="0"/>
              <a:t>Course Website</a:t>
            </a:r>
          </a:p>
        </p:txBody>
      </p:sp>
      <p:sp>
        <p:nvSpPr>
          <p:cNvPr id="3" name="Content Placeholder 2">
            <a:extLst>
              <a:ext uri="{FF2B5EF4-FFF2-40B4-BE49-F238E27FC236}">
                <a16:creationId xmlns:a16="http://schemas.microsoft.com/office/drawing/2014/main" id="{BB0FE03B-8C72-458E-B4F3-ACDE793F92C7}"/>
              </a:ext>
            </a:extLst>
          </p:cNvPr>
          <p:cNvSpPr>
            <a:spLocks noGrp="1"/>
          </p:cNvSpPr>
          <p:nvPr>
            <p:ph idx="1"/>
          </p:nvPr>
        </p:nvSpPr>
        <p:spPr/>
        <p:txBody>
          <a:bodyPr>
            <a:normAutofit lnSpcReduction="10000"/>
          </a:bodyPr>
          <a:lstStyle/>
          <a:p>
            <a:r>
              <a:rPr lang="en-US" dirty="0"/>
              <a:t>Course website: D2L Brightspace </a:t>
            </a:r>
            <a:r>
              <a:rPr lang="en-US" dirty="0">
                <a:hlinkClick r:id="rId2"/>
              </a:rPr>
              <a:t>https://kennesaw.view.usg.edu</a:t>
            </a:r>
            <a:endParaRPr lang="en-US" dirty="0"/>
          </a:p>
          <a:p>
            <a:pPr lvl="0"/>
            <a:r>
              <a:rPr lang="en-US" dirty="0"/>
              <a:t>Refer to this website for all official teaching and learning materials and activities.</a:t>
            </a:r>
          </a:p>
          <a:p>
            <a:pPr lvl="0"/>
            <a:r>
              <a:rPr lang="en-US" dirty="0"/>
              <a:t>It’s important to know how to use this learning management system for: following learning modules, submitting assignments, checking grades and feedback, downloading files, participating discussion boards, etc. </a:t>
            </a:r>
          </a:p>
          <a:p>
            <a:pPr lvl="0"/>
            <a:r>
              <a:rPr lang="en-US" dirty="0"/>
              <a:t>Please check the course site regularly for important announcements and other issues.</a:t>
            </a:r>
          </a:p>
        </p:txBody>
      </p:sp>
    </p:spTree>
    <p:extLst>
      <p:ext uri="{BB962C8B-B14F-4D97-AF65-F5344CB8AC3E}">
        <p14:creationId xmlns:p14="http://schemas.microsoft.com/office/powerpoint/2010/main" val="3476727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667F750-74EE-451E-9C2B-0DDC41D5B8B8}"/>
              </a:ext>
            </a:extLst>
          </p:cNvPr>
          <p:cNvPicPr>
            <a:picLocks noChangeAspect="1"/>
          </p:cNvPicPr>
          <p:nvPr/>
        </p:nvPicPr>
        <p:blipFill>
          <a:blip r:embed="rId2"/>
          <a:stretch>
            <a:fillRect/>
          </a:stretch>
        </p:blipFill>
        <p:spPr>
          <a:xfrm>
            <a:off x="205032" y="1113465"/>
            <a:ext cx="8559779" cy="5567141"/>
          </a:xfrm>
          <a:prstGeom prst="rect">
            <a:avLst/>
          </a:prstGeom>
        </p:spPr>
      </p:pic>
      <p:sp>
        <p:nvSpPr>
          <p:cNvPr id="2" name="Title 1"/>
          <p:cNvSpPr>
            <a:spLocks noGrp="1"/>
          </p:cNvSpPr>
          <p:nvPr>
            <p:ph type="title"/>
          </p:nvPr>
        </p:nvSpPr>
        <p:spPr/>
        <p:txBody>
          <a:bodyPr/>
          <a:lstStyle/>
          <a:p>
            <a:r>
              <a:rPr lang="en-US" dirty="0"/>
              <a:t>Course Site Homepage</a:t>
            </a:r>
          </a:p>
        </p:txBody>
      </p:sp>
      <p:sp>
        <p:nvSpPr>
          <p:cNvPr id="6" name="Line Callout 1 5"/>
          <p:cNvSpPr/>
          <p:nvPr/>
        </p:nvSpPr>
        <p:spPr>
          <a:xfrm>
            <a:off x="2179846" y="4270859"/>
            <a:ext cx="2873675" cy="1206340"/>
          </a:xfrm>
          <a:prstGeom prst="borderCallout1">
            <a:avLst>
              <a:gd name="adj1" fmla="val 37153"/>
              <a:gd name="adj2" fmla="val -711"/>
              <a:gd name="adj3" fmla="val -31381"/>
              <a:gd name="adj4" fmla="val -46056"/>
            </a:avLst>
          </a:prstGeom>
          <a:ln>
            <a:solidFill>
              <a:schemeClr val="accent2">
                <a:lumMod val="50000"/>
              </a:schemeClr>
            </a:solidFill>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rtlCol="0" anchor="ctr">
            <a:normAutofit/>
          </a:bodyPr>
          <a:lstStyle/>
          <a:p>
            <a:r>
              <a:rPr lang="en-US" dirty="0"/>
              <a:t>Important announcement will be displayed here. This is very important. Don’t miss any item in this section.</a:t>
            </a:r>
          </a:p>
        </p:txBody>
      </p:sp>
      <p:sp>
        <p:nvSpPr>
          <p:cNvPr id="7" name="Line Callout 1 6"/>
          <p:cNvSpPr/>
          <p:nvPr/>
        </p:nvSpPr>
        <p:spPr>
          <a:xfrm>
            <a:off x="1835725" y="3108604"/>
            <a:ext cx="2072003" cy="640792"/>
          </a:xfrm>
          <a:prstGeom prst="borderCallout1">
            <a:avLst>
              <a:gd name="adj1" fmla="val 17711"/>
              <a:gd name="adj2" fmla="val -596"/>
              <a:gd name="adj3" fmla="val -54897"/>
              <a:gd name="adj4" fmla="val -41879"/>
            </a:avLst>
          </a:prstGeom>
          <a:ln>
            <a:solidFill>
              <a:schemeClr val="accent2">
                <a:lumMod val="50000"/>
              </a:schemeClr>
            </a:solidFill>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rtlCol="0" anchor="ctr">
            <a:normAutofit fontScale="62500" lnSpcReduction="20000"/>
          </a:bodyPr>
          <a:lstStyle/>
          <a:p>
            <a:r>
              <a:rPr lang="en-US" dirty="0"/>
              <a:t>This is sort of a mini dashboard which reminds you new emails or discussions.</a:t>
            </a:r>
          </a:p>
        </p:txBody>
      </p:sp>
      <p:sp>
        <p:nvSpPr>
          <p:cNvPr id="8" name="Line Callout 1 7"/>
          <p:cNvSpPr/>
          <p:nvPr/>
        </p:nvSpPr>
        <p:spPr>
          <a:xfrm>
            <a:off x="5598341" y="3399546"/>
            <a:ext cx="2449585" cy="962104"/>
          </a:xfrm>
          <a:prstGeom prst="borderCallout1">
            <a:avLst>
              <a:gd name="adj1" fmla="val 1298"/>
              <a:gd name="adj2" fmla="val 30893"/>
              <a:gd name="adj3" fmla="val -55473"/>
              <a:gd name="adj4" fmla="val 49567"/>
            </a:avLst>
          </a:prstGeom>
          <a:ln>
            <a:solidFill>
              <a:schemeClr val="accent2">
                <a:lumMod val="50000"/>
              </a:schemeClr>
            </a:solidFill>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rtlCol="0" anchor="ctr">
            <a:normAutofit/>
          </a:bodyPr>
          <a:lstStyle/>
          <a:p>
            <a:r>
              <a:rPr lang="en-US" dirty="0"/>
              <a:t>The calendar will remind you upcoming events and work dues.</a:t>
            </a:r>
          </a:p>
        </p:txBody>
      </p:sp>
      <p:sp>
        <p:nvSpPr>
          <p:cNvPr id="9" name="Line Callout 1 8"/>
          <p:cNvSpPr/>
          <p:nvPr/>
        </p:nvSpPr>
        <p:spPr>
          <a:xfrm>
            <a:off x="2438268" y="2141705"/>
            <a:ext cx="2929219" cy="790116"/>
          </a:xfrm>
          <a:prstGeom prst="borderCallout1">
            <a:avLst>
              <a:gd name="adj1" fmla="val 35734"/>
              <a:gd name="adj2" fmla="val -181"/>
              <a:gd name="adj3" fmla="val -11811"/>
              <a:gd name="adj4" fmla="val -25090"/>
            </a:avLst>
          </a:prstGeom>
          <a:ln>
            <a:solidFill>
              <a:schemeClr val="accent2">
                <a:lumMod val="50000"/>
              </a:schemeClr>
            </a:solidFill>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rtlCol="0" anchor="ctr">
            <a:normAutofit fontScale="85000" lnSpcReduction="10000"/>
          </a:bodyPr>
          <a:lstStyle/>
          <a:p>
            <a:r>
              <a:rPr lang="en-US" dirty="0"/>
              <a:t>All learning materials and work can be found in the “Content” section. This is the most important place.</a:t>
            </a:r>
          </a:p>
        </p:txBody>
      </p:sp>
      <p:sp>
        <p:nvSpPr>
          <p:cNvPr id="10" name="Line Callout 1 9"/>
          <p:cNvSpPr/>
          <p:nvPr/>
        </p:nvSpPr>
        <p:spPr>
          <a:xfrm>
            <a:off x="6763514" y="582086"/>
            <a:ext cx="2126027" cy="528186"/>
          </a:xfrm>
          <a:prstGeom prst="borderCallout1">
            <a:avLst>
              <a:gd name="adj1" fmla="val 101365"/>
              <a:gd name="adj2" fmla="val 8012"/>
              <a:gd name="adj3" fmla="val 246250"/>
              <a:gd name="adj4" fmla="val -22480"/>
            </a:avLst>
          </a:prstGeom>
          <a:ln>
            <a:solidFill>
              <a:schemeClr val="accent2">
                <a:lumMod val="50000"/>
              </a:schemeClr>
            </a:solidFill>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rtlCol="0" anchor="ctr">
            <a:normAutofit fontScale="77500" lnSpcReduction="20000"/>
          </a:bodyPr>
          <a:lstStyle/>
          <a:p>
            <a:r>
              <a:rPr lang="en-US" dirty="0"/>
              <a:t>Check your grades and classmates contacts here.</a:t>
            </a:r>
          </a:p>
        </p:txBody>
      </p:sp>
      <p:sp>
        <p:nvSpPr>
          <p:cNvPr id="4" name="Line Callout 1 9">
            <a:extLst>
              <a:ext uri="{FF2B5EF4-FFF2-40B4-BE49-F238E27FC236}">
                <a16:creationId xmlns:a16="http://schemas.microsoft.com/office/drawing/2014/main" id="{FFE5E891-E310-3D87-650B-F29AF398150B}"/>
              </a:ext>
            </a:extLst>
          </p:cNvPr>
          <p:cNvSpPr/>
          <p:nvPr/>
        </p:nvSpPr>
        <p:spPr>
          <a:xfrm>
            <a:off x="7344738" y="2075569"/>
            <a:ext cx="1081684" cy="466180"/>
          </a:xfrm>
          <a:prstGeom prst="borderCallout1">
            <a:avLst>
              <a:gd name="adj1" fmla="val 34516"/>
              <a:gd name="adj2" fmla="val -707"/>
              <a:gd name="adj3" fmla="val -11185"/>
              <a:gd name="adj4" fmla="val -62928"/>
            </a:avLst>
          </a:prstGeom>
          <a:ln>
            <a:solidFill>
              <a:schemeClr val="accent2">
                <a:lumMod val="50000"/>
              </a:schemeClr>
            </a:solidFill>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rtlCol="0" anchor="ctr">
            <a:normAutofit/>
          </a:bodyPr>
          <a:lstStyle/>
          <a:p>
            <a:r>
              <a:rPr lang="en-US" dirty="0"/>
              <a:t>Grades!</a:t>
            </a:r>
          </a:p>
        </p:txBody>
      </p:sp>
    </p:spTree>
    <p:extLst>
      <p:ext uri="{BB962C8B-B14F-4D97-AF65-F5344CB8AC3E}">
        <p14:creationId xmlns:p14="http://schemas.microsoft.com/office/powerpoint/2010/main" val="35291832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199484" y="1690688"/>
            <a:ext cx="8944516" cy="4435463"/>
          </a:xfrm>
          <a:prstGeom prst="rect">
            <a:avLst/>
          </a:prstGeom>
        </p:spPr>
      </p:pic>
      <p:sp>
        <p:nvSpPr>
          <p:cNvPr id="2" name="Title 1"/>
          <p:cNvSpPr>
            <a:spLocks noGrp="1"/>
          </p:cNvSpPr>
          <p:nvPr>
            <p:ph type="title"/>
          </p:nvPr>
        </p:nvSpPr>
        <p:spPr/>
        <p:txBody>
          <a:bodyPr/>
          <a:lstStyle/>
          <a:p>
            <a:r>
              <a:rPr lang="en-US" dirty="0"/>
              <a:t>Content Section</a:t>
            </a:r>
          </a:p>
        </p:txBody>
      </p:sp>
      <p:sp>
        <p:nvSpPr>
          <p:cNvPr id="5" name="Line Callout 1 4"/>
          <p:cNvSpPr/>
          <p:nvPr/>
        </p:nvSpPr>
        <p:spPr>
          <a:xfrm>
            <a:off x="5255205" y="2390991"/>
            <a:ext cx="2549645" cy="723851"/>
          </a:xfrm>
          <a:prstGeom prst="borderCallout1">
            <a:avLst>
              <a:gd name="adj1" fmla="val 102510"/>
              <a:gd name="adj2" fmla="val 17544"/>
              <a:gd name="adj3" fmla="val 156248"/>
              <a:gd name="adj4" fmla="val 7014"/>
            </a:avLst>
          </a:prstGeom>
          <a:ln>
            <a:solidFill>
              <a:schemeClr val="accent2">
                <a:lumMod val="50000"/>
              </a:schemeClr>
            </a:solidFill>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rtlCol="0" anchor="ctr">
            <a:normAutofit fontScale="92500" lnSpcReduction="20000"/>
          </a:bodyPr>
          <a:lstStyle/>
          <a:p>
            <a:r>
              <a:rPr lang="en-US" dirty="0"/>
              <a:t>This progress bar reminds you if there is anything you have not visited.</a:t>
            </a:r>
          </a:p>
        </p:txBody>
      </p:sp>
      <p:sp>
        <p:nvSpPr>
          <p:cNvPr id="6" name="Line Callout 1 5"/>
          <p:cNvSpPr/>
          <p:nvPr/>
        </p:nvSpPr>
        <p:spPr>
          <a:xfrm>
            <a:off x="4671742" y="1173341"/>
            <a:ext cx="3308769" cy="1034697"/>
          </a:xfrm>
          <a:prstGeom prst="borderCallout1">
            <a:avLst>
              <a:gd name="adj1" fmla="val 38243"/>
              <a:gd name="adj2" fmla="val -154"/>
              <a:gd name="adj3" fmla="val 66514"/>
              <a:gd name="adj4" fmla="val -88137"/>
            </a:avLst>
          </a:prstGeom>
          <a:ln>
            <a:solidFill>
              <a:schemeClr val="accent2">
                <a:lumMod val="50000"/>
              </a:schemeClr>
            </a:solidFill>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rtlCol="0" anchor="ctr">
            <a:noAutofit/>
          </a:bodyPr>
          <a:lstStyle/>
          <a:p>
            <a:r>
              <a:rPr lang="en-US" sz="2400" dirty="0"/>
              <a:t>All materials and student work can be found in the content section.</a:t>
            </a:r>
          </a:p>
        </p:txBody>
      </p:sp>
      <p:sp>
        <p:nvSpPr>
          <p:cNvPr id="7" name="Line Callout 1 6"/>
          <p:cNvSpPr/>
          <p:nvPr/>
        </p:nvSpPr>
        <p:spPr>
          <a:xfrm>
            <a:off x="4407122" y="4149103"/>
            <a:ext cx="3315273" cy="1140313"/>
          </a:xfrm>
          <a:prstGeom prst="borderCallout1">
            <a:avLst>
              <a:gd name="adj1" fmla="val 42370"/>
              <a:gd name="adj2" fmla="val -753"/>
              <a:gd name="adj3" fmla="val 63712"/>
              <a:gd name="adj4" fmla="val -94989"/>
            </a:avLst>
          </a:prstGeom>
          <a:ln>
            <a:solidFill>
              <a:schemeClr val="accent2">
                <a:lumMod val="50000"/>
              </a:schemeClr>
            </a:solidFill>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rtlCol="0" anchor="ctr">
            <a:normAutofit fontScale="92500" lnSpcReduction="20000"/>
          </a:bodyPr>
          <a:lstStyle/>
          <a:p>
            <a:r>
              <a:rPr lang="en-US" dirty="0"/>
              <a:t>All modules and student work will be here. Always start your navigation here. Some modules have starting dates, so they are not visible now. Check back later.</a:t>
            </a:r>
          </a:p>
        </p:txBody>
      </p:sp>
      <p:sp>
        <p:nvSpPr>
          <p:cNvPr id="8" name="Line Callout 1 7"/>
          <p:cNvSpPr/>
          <p:nvPr/>
        </p:nvSpPr>
        <p:spPr>
          <a:xfrm>
            <a:off x="1536002" y="5709529"/>
            <a:ext cx="2443728" cy="833244"/>
          </a:xfrm>
          <a:prstGeom prst="borderCallout1">
            <a:avLst>
              <a:gd name="adj1" fmla="val 19424"/>
              <a:gd name="adj2" fmla="val 268"/>
              <a:gd name="adj3" fmla="val -32862"/>
              <a:gd name="adj4" fmla="val -23336"/>
            </a:avLst>
          </a:prstGeom>
          <a:ln>
            <a:solidFill>
              <a:schemeClr val="accent2">
                <a:lumMod val="50000"/>
              </a:schemeClr>
            </a:solidFill>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rtlCol="0" anchor="ctr">
            <a:normAutofit fontScale="85000" lnSpcReduction="20000"/>
          </a:bodyPr>
          <a:lstStyle/>
          <a:p>
            <a:r>
              <a:rPr lang="en-US" dirty="0"/>
              <a:t>The student work modules provide guides and links to all submission and grading items.</a:t>
            </a:r>
          </a:p>
        </p:txBody>
      </p:sp>
      <p:sp>
        <p:nvSpPr>
          <p:cNvPr id="3" name="Line Callout 1 9">
            <a:extLst>
              <a:ext uri="{FF2B5EF4-FFF2-40B4-BE49-F238E27FC236}">
                <a16:creationId xmlns:a16="http://schemas.microsoft.com/office/drawing/2014/main" id="{47FAEDF9-2010-D6C3-FE10-C2FD3158143E}"/>
              </a:ext>
            </a:extLst>
          </p:cNvPr>
          <p:cNvSpPr/>
          <p:nvPr/>
        </p:nvSpPr>
        <p:spPr>
          <a:xfrm>
            <a:off x="1353982" y="3756011"/>
            <a:ext cx="1151392" cy="532529"/>
          </a:xfrm>
          <a:prstGeom prst="borderCallout1">
            <a:avLst>
              <a:gd name="adj1" fmla="val 73786"/>
              <a:gd name="adj2" fmla="val -342"/>
              <a:gd name="adj3" fmla="val 120727"/>
              <a:gd name="adj4" fmla="val -36752"/>
            </a:avLst>
          </a:prstGeom>
          <a:ln>
            <a:solidFill>
              <a:schemeClr val="accent2">
                <a:lumMod val="50000"/>
              </a:schemeClr>
            </a:solidFill>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rtlCol="0" anchor="ctr">
            <a:normAutofit fontScale="85000" lnSpcReduction="10000"/>
          </a:bodyPr>
          <a:lstStyle/>
          <a:p>
            <a:r>
              <a:rPr lang="en-US" dirty="0"/>
              <a:t>Orientation! Start here.</a:t>
            </a:r>
          </a:p>
        </p:txBody>
      </p:sp>
    </p:spTree>
    <p:extLst>
      <p:ext uri="{BB962C8B-B14F-4D97-AF65-F5344CB8AC3E}">
        <p14:creationId xmlns:p14="http://schemas.microsoft.com/office/powerpoint/2010/main" val="26584999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628650" y="4138308"/>
            <a:ext cx="8060599" cy="2600967"/>
          </a:xfrm>
          <a:prstGeom prst="rect">
            <a:avLst/>
          </a:prstGeom>
        </p:spPr>
      </p:pic>
      <p:sp>
        <p:nvSpPr>
          <p:cNvPr id="2" name="Title 1"/>
          <p:cNvSpPr>
            <a:spLocks noGrp="1"/>
          </p:cNvSpPr>
          <p:nvPr>
            <p:ph type="title"/>
          </p:nvPr>
        </p:nvSpPr>
        <p:spPr/>
        <p:txBody>
          <a:bodyPr/>
          <a:lstStyle/>
          <a:p>
            <a:r>
              <a:rPr lang="en-US" dirty="0"/>
              <a:t>Profile and Notifications</a:t>
            </a:r>
          </a:p>
        </p:txBody>
      </p:sp>
      <p:pic>
        <p:nvPicPr>
          <p:cNvPr id="5" name="Picture 4"/>
          <p:cNvPicPr/>
          <p:nvPr/>
        </p:nvPicPr>
        <p:blipFill>
          <a:blip r:embed="rId3"/>
          <a:stretch>
            <a:fillRect/>
          </a:stretch>
        </p:blipFill>
        <p:spPr>
          <a:xfrm>
            <a:off x="1734843" y="1769790"/>
            <a:ext cx="3345180" cy="1341120"/>
          </a:xfrm>
          <a:prstGeom prst="rect">
            <a:avLst/>
          </a:prstGeom>
        </p:spPr>
      </p:pic>
      <p:sp>
        <p:nvSpPr>
          <p:cNvPr id="7" name="Line Callout 1 6"/>
          <p:cNvSpPr/>
          <p:nvPr/>
        </p:nvSpPr>
        <p:spPr>
          <a:xfrm>
            <a:off x="5277010" y="1790097"/>
            <a:ext cx="3041352" cy="818654"/>
          </a:xfrm>
          <a:prstGeom prst="borderCallout1">
            <a:avLst>
              <a:gd name="adj1" fmla="val 69228"/>
              <a:gd name="adj2" fmla="val -154"/>
              <a:gd name="adj3" fmla="val 94392"/>
              <a:gd name="adj4" fmla="val -76069"/>
            </a:avLst>
          </a:prstGeom>
          <a:ln>
            <a:solidFill>
              <a:schemeClr val="accent2">
                <a:lumMod val="50000"/>
              </a:schemeClr>
            </a:solidFill>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rtlCol="0" anchor="ctr">
            <a:normAutofit fontScale="85000" lnSpcReduction="10000"/>
          </a:bodyPr>
          <a:lstStyle/>
          <a:p>
            <a:r>
              <a:rPr lang="en-US" dirty="0"/>
              <a:t>Set up your profile and use an image of yours so we can know each other better in the discussion. </a:t>
            </a:r>
          </a:p>
        </p:txBody>
      </p:sp>
      <p:sp>
        <p:nvSpPr>
          <p:cNvPr id="8" name="Line Callout 1 7"/>
          <p:cNvSpPr/>
          <p:nvPr/>
        </p:nvSpPr>
        <p:spPr>
          <a:xfrm>
            <a:off x="4789708" y="3110910"/>
            <a:ext cx="3725641" cy="822735"/>
          </a:xfrm>
          <a:prstGeom prst="borderCallout1">
            <a:avLst>
              <a:gd name="adj1" fmla="val 34131"/>
              <a:gd name="adj2" fmla="val -369"/>
              <a:gd name="adj3" fmla="val -48497"/>
              <a:gd name="adj4" fmla="val -40662"/>
            </a:avLst>
          </a:prstGeom>
          <a:ln>
            <a:solidFill>
              <a:schemeClr val="accent2">
                <a:lumMod val="50000"/>
              </a:schemeClr>
            </a:solidFill>
            <a:headEnd type="none" w="med" len="med"/>
            <a:tailEnd type="triangle" w="med" len="med"/>
          </a:ln>
        </p:spPr>
        <p:style>
          <a:lnRef idx="1">
            <a:schemeClr val="accent4"/>
          </a:lnRef>
          <a:fillRef idx="2">
            <a:schemeClr val="accent4"/>
          </a:fillRef>
          <a:effectRef idx="1">
            <a:schemeClr val="accent4"/>
          </a:effectRef>
          <a:fontRef idx="minor">
            <a:schemeClr val="dk1"/>
          </a:fontRef>
        </p:style>
        <p:txBody>
          <a:bodyPr rtlCol="0" anchor="ctr">
            <a:normAutofit fontScale="70000" lnSpcReduction="20000"/>
          </a:bodyPr>
          <a:lstStyle/>
          <a:p>
            <a:r>
              <a:rPr lang="en-US" dirty="0"/>
              <a:t>The Notifications tool is very important for critical announcements and updates. Please be sure to edit your notification settings to have announcements delivered to your preferred email address.</a:t>
            </a:r>
          </a:p>
        </p:txBody>
      </p:sp>
      <p:cxnSp>
        <p:nvCxnSpPr>
          <p:cNvPr id="10" name="Straight Arrow Connector 9"/>
          <p:cNvCxnSpPr/>
          <p:nvPr/>
        </p:nvCxnSpPr>
        <p:spPr>
          <a:xfrm>
            <a:off x="6176513" y="3942272"/>
            <a:ext cx="1944862" cy="16965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 name="Freeform: Shape 3">
            <a:extLst>
              <a:ext uri="{FF2B5EF4-FFF2-40B4-BE49-F238E27FC236}">
                <a16:creationId xmlns:a16="http://schemas.microsoft.com/office/drawing/2014/main" id="{0F893A12-1C5B-3BA3-EFF2-935B2BAC38DC}"/>
              </a:ext>
            </a:extLst>
          </p:cNvPr>
          <p:cNvSpPr/>
          <p:nvPr/>
        </p:nvSpPr>
        <p:spPr>
          <a:xfrm>
            <a:off x="8262404" y="6048161"/>
            <a:ext cx="168118" cy="123014"/>
          </a:xfrm>
          <a:custGeom>
            <a:avLst/>
            <a:gdLst>
              <a:gd name="connsiteX0" fmla="*/ 0 w 168118"/>
              <a:gd name="connsiteY0" fmla="*/ 57407 h 123014"/>
              <a:gd name="connsiteX1" fmla="*/ 20502 w 168118"/>
              <a:gd name="connsiteY1" fmla="*/ 73809 h 123014"/>
              <a:gd name="connsiteX2" fmla="*/ 32803 w 168118"/>
              <a:gd name="connsiteY2" fmla="*/ 82009 h 123014"/>
              <a:gd name="connsiteX3" fmla="*/ 53305 w 168118"/>
              <a:gd name="connsiteY3" fmla="*/ 106612 h 123014"/>
              <a:gd name="connsiteX4" fmla="*/ 77908 w 168118"/>
              <a:gd name="connsiteY4" fmla="*/ 123014 h 123014"/>
              <a:gd name="connsiteX5" fmla="*/ 86109 w 168118"/>
              <a:gd name="connsiteY5" fmla="*/ 110713 h 123014"/>
              <a:gd name="connsiteX6" fmla="*/ 98410 w 168118"/>
              <a:gd name="connsiteY6" fmla="*/ 90210 h 123014"/>
              <a:gd name="connsiteX7" fmla="*/ 118913 w 168118"/>
              <a:gd name="connsiteY7" fmla="*/ 65608 h 123014"/>
              <a:gd name="connsiteX8" fmla="*/ 147616 w 168118"/>
              <a:gd name="connsiteY8" fmla="*/ 36904 h 123014"/>
              <a:gd name="connsiteX9" fmla="*/ 155817 w 168118"/>
              <a:gd name="connsiteY9" fmla="*/ 16402 h 123014"/>
              <a:gd name="connsiteX10" fmla="*/ 168118 w 168118"/>
              <a:gd name="connsiteY10" fmla="*/ 0 h 123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8118" h="123014">
                <a:moveTo>
                  <a:pt x="0" y="57407"/>
                </a:moveTo>
                <a:cubicBezTo>
                  <a:pt x="6834" y="62874"/>
                  <a:pt x="13500" y="68558"/>
                  <a:pt x="20502" y="73809"/>
                </a:cubicBezTo>
                <a:cubicBezTo>
                  <a:pt x="24444" y="76766"/>
                  <a:pt x="29725" y="78161"/>
                  <a:pt x="32803" y="82009"/>
                </a:cubicBezTo>
                <a:cubicBezTo>
                  <a:pt x="57847" y="113313"/>
                  <a:pt x="3752" y="71925"/>
                  <a:pt x="53305" y="106612"/>
                </a:cubicBezTo>
                <a:cubicBezTo>
                  <a:pt x="61380" y="112264"/>
                  <a:pt x="77908" y="123014"/>
                  <a:pt x="77908" y="123014"/>
                </a:cubicBezTo>
                <a:cubicBezTo>
                  <a:pt x="80642" y="118914"/>
                  <a:pt x="83497" y="114892"/>
                  <a:pt x="86109" y="110713"/>
                </a:cubicBezTo>
                <a:cubicBezTo>
                  <a:pt x="90333" y="103954"/>
                  <a:pt x="93722" y="96656"/>
                  <a:pt x="98410" y="90210"/>
                </a:cubicBezTo>
                <a:cubicBezTo>
                  <a:pt x="104689" y="81577"/>
                  <a:pt x="111365" y="73156"/>
                  <a:pt x="118913" y="65608"/>
                </a:cubicBezTo>
                <a:cubicBezTo>
                  <a:pt x="138045" y="46476"/>
                  <a:pt x="133950" y="61503"/>
                  <a:pt x="147616" y="36904"/>
                </a:cubicBezTo>
                <a:cubicBezTo>
                  <a:pt x="151191" y="30470"/>
                  <a:pt x="152525" y="22985"/>
                  <a:pt x="155817" y="16402"/>
                </a:cubicBezTo>
                <a:cubicBezTo>
                  <a:pt x="160452" y="7132"/>
                  <a:pt x="162353" y="5766"/>
                  <a:pt x="168118"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5">
            <a:extLst>
              <a:ext uri="{FF2B5EF4-FFF2-40B4-BE49-F238E27FC236}">
                <a16:creationId xmlns:a16="http://schemas.microsoft.com/office/drawing/2014/main" id="{AEAD1B4B-4882-09EF-1EEB-12487B90189A}"/>
              </a:ext>
            </a:extLst>
          </p:cNvPr>
          <p:cNvSpPr/>
          <p:nvPr/>
        </p:nvSpPr>
        <p:spPr>
          <a:xfrm>
            <a:off x="8262404" y="6367211"/>
            <a:ext cx="168118" cy="123014"/>
          </a:xfrm>
          <a:custGeom>
            <a:avLst/>
            <a:gdLst>
              <a:gd name="connsiteX0" fmla="*/ 0 w 168118"/>
              <a:gd name="connsiteY0" fmla="*/ 57407 h 123014"/>
              <a:gd name="connsiteX1" fmla="*/ 20502 w 168118"/>
              <a:gd name="connsiteY1" fmla="*/ 73809 h 123014"/>
              <a:gd name="connsiteX2" fmla="*/ 32803 w 168118"/>
              <a:gd name="connsiteY2" fmla="*/ 82009 h 123014"/>
              <a:gd name="connsiteX3" fmla="*/ 53305 w 168118"/>
              <a:gd name="connsiteY3" fmla="*/ 106612 h 123014"/>
              <a:gd name="connsiteX4" fmla="*/ 77908 w 168118"/>
              <a:gd name="connsiteY4" fmla="*/ 123014 h 123014"/>
              <a:gd name="connsiteX5" fmla="*/ 86109 w 168118"/>
              <a:gd name="connsiteY5" fmla="*/ 110713 h 123014"/>
              <a:gd name="connsiteX6" fmla="*/ 98410 w 168118"/>
              <a:gd name="connsiteY6" fmla="*/ 90210 h 123014"/>
              <a:gd name="connsiteX7" fmla="*/ 118913 w 168118"/>
              <a:gd name="connsiteY7" fmla="*/ 65608 h 123014"/>
              <a:gd name="connsiteX8" fmla="*/ 147616 w 168118"/>
              <a:gd name="connsiteY8" fmla="*/ 36904 h 123014"/>
              <a:gd name="connsiteX9" fmla="*/ 155817 w 168118"/>
              <a:gd name="connsiteY9" fmla="*/ 16402 h 123014"/>
              <a:gd name="connsiteX10" fmla="*/ 168118 w 168118"/>
              <a:gd name="connsiteY10" fmla="*/ 0 h 123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8118" h="123014">
                <a:moveTo>
                  <a:pt x="0" y="57407"/>
                </a:moveTo>
                <a:cubicBezTo>
                  <a:pt x="6834" y="62874"/>
                  <a:pt x="13500" y="68558"/>
                  <a:pt x="20502" y="73809"/>
                </a:cubicBezTo>
                <a:cubicBezTo>
                  <a:pt x="24444" y="76766"/>
                  <a:pt x="29725" y="78161"/>
                  <a:pt x="32803" y="82009"/>
                </a:cubicBezTo>
                <a:cubicBezTo>
                  <a:pt x="57847" y="113313"/>
                  <a:pt x="3752" y="71925"/>
                  <a:pt x="53305" y="106612"/>
                </a:cubicBezTo>
                <a:cubicBezTo>
                  <a:pt x="61380" y="112264"/>
                  <a:pt x="77908" y="123014"/>
                  <a:pt x="77908" y="123014"/>
                </a:cubicBezTo>
                <a:cubicBezTo>
                  <a:pt x="80642" y="118914"/>
                  <a:pt x="83497" y="114892"/>
                  <a:pt x="86109" y="110713"/>
                </a:cubicBezTo>
                <a:cubicBezTo>
                  <a:pt x="90333" y="103954"/>
                  <a:pt x="93722" y="96656"/>
                  <a:pt x="98410" y="90210"/>
                </a:cubicBezTo>
                <a:cubicBezTo>
                  <a:pt x="104689" y="81577"/>
                  <a:pt x="111365" y="73156"/>
                  <a:pt x="118913" y="65608"/>
                </a:cubicBezTo>
                <a:cubicBezTo>
                  <a:pt x="138045" y="46476"/>
                  <a:pt x="133950" y="61503"/>
                  <a:pt x="147616" y="36904"/>
                </a:cubicBezTo>
                <a:cubicBezTo>
                  <a:pt x="151191" y="30470"/>
                  <a:pt x="152525" y="22985"/>
                  <a:pt x="155817" y="16402"/>
                </a:cubicBezTo>
                <a:cubicBezTo>
                  <a:pt x="160452" y="7132"/>
                  <a:pt x="162353" y="5766"/>
                  <a:pt x="168118"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73868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ED1B28C-01A0-4C5D-99D1-8CF92521A309}"/>
              </a:ext>
            </a:extLst>
          </p:cNvPr>
          <p:cNvSpPr>
            <a:spLocks noGrp="1"/>
          </p:cNvSpPr>
          <p:nvPr>
            <p:ph type="title"/>
          </p:nvPr>
        </p:nvSpPr>
        <p:spPr/>
        <p:txBody>
          <a:bodyPr/>
          <a:lstStyle/>
          <a:p>
            <a:r>
              <a:rPr lang="en-US" dirty="0"/>
              <a:t>What is IT 7113 about?</a:t>
            </a:r>
          </a:p>
        </p:txBody>
      </p:sp>
      <p:sp>
        <p:nvSpPr>
          <p:cNvPr id="3" name="Content Placeholder 2">
            <a:extLst>
              <a:ext uri="{FF2B5EF4-FFF2-40B4-BE49-F238E27FC236}">
                <a16:creationId xmlns:a16="http://schemas.microsoft.com/office/drawing/2014/main" id="{0245AFD8-8076-4AE2-999E-C4974163E21A}"/>
              </a:ext>
            </a:extLst>
          </p:cNvPr>
          <p:cNvSpPr>
            <a:spLocks noGrp="1"/>
          </p:cNvSpPr>
          <p:nvPr>
            <p:ph idx="1"/>
          </p:nvPr>
        </p:nvSpPr>
        <p:spPr/>
        <p:txBody>
          <a:bodyPr>
            <a:normAutofit fontScale="70000" lnSpcReduction="20000"/>
          </a:bodyPr>
          <a:lstStyle/>
          <a:p>
            <a:r>
              <a:rPr lang="en-US" dirty="0"/>
              <a:t>Data visualization is the visual and interactive exploration and graphic representation of data of any type. In many cases good visuals facilitate human comprehension and decision making based on data. It has become a fundamental piece in today’s analytics and business intelligence systems. </a:t>
            </a:r>
          </a:p>
          <a:p>
            <a:r>
              <a:rPr lang="en-US" dirty="0"/>
              <a:t>This course covers data visualization concepts, practices, and tools particularly for analyzing and presenting business data. Students will evaluate, design, and develop effective visualizations and dashboards, using various development tools. </a:t>
            </a:r>
          </a:p>
          <a:p>
            <a:r>
              <a:rPr lang="en-US" dirty="0"/>
              <a:t>This course focuses more on technologies, systems, tools, techniques and solutions; other aspects, such as statistical analysis, data cleanse, software design, will be mentioned although not the focus of this course.</a:t>
            </a:r>
          </a:p>
          <a:p>
            <a:r>
              <a:rPr lang="en-US" dirty="0"/>
              <a:t>The course also emphasizes on the human (rather than machine) aspects in data and information processing. It’s more about the human perception and communication, which is an important area in data analytics.</a:t>
            </a:r>
          </a:p>
        </p:txBody>
      </p:sp>
    </p:spTree>
    <p:extLst>
      <p:ext uri="{BB962C8B-B14F-4D97-AF65-F5344CB8AC3E}">
        <p14:creationId xmlns:p14="http://schemas.microsoft.com/office/powerpoint/2010/main" val="7748585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06687-E689-46B4-A1EA-911731B71E2D}"/>
              </a:ext>
            </a:extLst>
          </p:cNvPr>
          <p:cNvSpPr>
            <a:spLocks noGrp="1"/>
          </p:cNvSpPr>
          <p:nvPr>
            <p:ph type="title"/>
          </p:nvPr>
        </p:nvSpPr>
        <p:spPr>
          <a:xfrm>
            <a:off x="628650" y="365127"/>
            <a:ext cx="7886700" cy="962104"/>
          </a:xfrm>
        </p:spPr>
        <p:txBody>
          <a:bodyPr>
            <a:normAutofit/>
          </a:bodyPr>
          <a:lstStyle/>
          <a:p>
            <a:r>
              <a:rPr lang="en-US" dirty="0"/>
              <a:t>Course Information</a:t>
            </a:r>
          </a:p>
        </p:txBody>
      </p:sp>
      <p:sp>
        <p:nvSpPr>
          <p:cNvPr id="3" name="Content Placeholder 2">
            <a:extLst>
              <a:ext uri="{FF2B5EF4-FFF2-40B4-BE49-F238E27FC236}">
                <a16:creationId xmlns:a16="http://schemas.microsoft.com/office/drawing/2014/main" id="{71FB6FBB-3ABB-417E-8E92-045F16F3CA31}"/>
              </a:ext>
            </a:extLst>
          </p:cNvPr>
          <p:cNvSpPr>
            <a:spLocks noGrp="1"/>
          </p:cNvSpPr>
          <p:nvPr>
            <p:ph idx="1"/>
          </p:nvPr>
        </p:nvSpPr>
        <p:spPr>
          <a:xfrm>
            <a:off x="628650" y="1485418"/>
            <a:ext cx="7886700" cy="4691545"/>
          </a:xfrm>
        </p:spPr>
        <p:txBody>
          <a:bodyPr>
            <a:normAutofit fontScale="77500" lnSpcReduction="20000"/>
          </a:bodyPr>
          <a:lstStyle/>
          <a:p>
            <a:pPr lvl="0"/>
            <a:r>
              <a:rPr lang="en-US" dirty="0"/>
              <a:t>Learning outcomes </a:t>
            </a:r>
          </a:p>
          <a:p>
            <a:pPr lvl="1"/>
            <a:r>
              <a:rPr lang="en-US" dirty="0"/>
              <a:t>Know concepts and principles of data visualization.</a:t>
            </a:r>
          </a:p>
          <a:p>
            <a:pPr lvl="1"/>
            <a:r>
              <a:rPr lang="en-US" dirty="0"/>
              <a:t>Evaluate various data visualization forms </a:t>
            </a:r>
            <a:r>
              <a:rPr lang="en-US"/>
              <a:t>and types.</a:t>
            </a:r>
            <a:endParaRPr lang="en-US" dirty="0"/>
          </a:p>
          <a:p>
            <a:pPr lvl="1"/>
            <a:r>
              <a:rPr lang="en-US" dirty="0"/>
              <a:t>Explain and apply design principles and best practices</a:t>
            </a:r>
          </a:p>
          <a:p>
            <a:pPr lvl="1"/>
            <a:r>
              <a:rPr lang="en-US" dirty="0"/>
              <a:t>Design and create interactive reports or dashboards for data exploration and decision support.</a:t>
            </a:r>
          </a:p>
          <a:p>
            <a:pPr lvl="1"/>
            <a:r>
              <a:rPr lang="en-US" dirty="0"/>
              <a:t>Conduct research on relevant data visualization topics.</a:t>
            </a:r>
          </a:p>
          <a:p>
            <a:r>
              <a:rPr lang="en-US" dirty="0"/>
              <a:t>Course features</a:t>
            </a:r>
          </a:p>
          <a:p>
            <a:pPr lvl="1"/>
            <a:r>
              <a:rPr lang="en-US" dirty="0"/>
              <a:t>Intensive hands-on experience with Tableau.</a:t>
            </a:r>
          </a:p>
          <a:p>
            <a:pPr lvl="1"/>
            <a:r>
              <a:rPr lang="en-US" dirty="0"/>
              <a:t>Explore other tools and solutions.</a:t>
            </a:r>
          </a:p>
          <a:p>
            <a:r>
              <a:rPr lang="en-US" dirty="0"/>
              <a:t>Prerequisites</a:t>
            </a:r>
          </a:p>
          <a:p>
            <a:pPr lvl="1"/>
            <a:r>
              <a:rPr lang="en-US" dirty="0"/>
              <a:t>Official requirement: IT 5433 Database Systems – the course gives your fundamental understanding of data concepts and processing basics.</a:t>
            </a:r>
          </a:p>
          <a:p>
            <a:pPr lvl="1"/>
            <a:r>
              <a:rPr lang="en-US" dirty="0"/>
              <a:t>Recommended: IT 7123 Business Intelligence – the course the complete spectrum of analytical data processing and sets the context of data visualization.</a:t>
            </a:r>
          </a:p>
          <a:p>
            <a:endParaRPr lang="en-US" dirty="0"/>
          </a:p>
        </p:txBody>
      </p:sp>
    </p:spTree>
    <p:extLst>
      <p:ext uri="{BB962C8B-B14F-4D97-AF65-F5344CB8AC3E}">
        <p14:creationId xmlns:p14="http://schemas.microsoft.com/office/powerpoint/2010/main" val="3460286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00922"/>
            <a:ext cx="7886700" cy="389543"/>
          </a:xfrm>
        </p:spPr>
        <p:txBody>
          <a:bodyPr>
            <a:normAutofit fontScale="90000"/>
          </a:bodyPr>
          <a:lstStyle/>
          <a:p>
            <a:pPr algn="ctr"/>
            <a:r>
              <a:rPr lang="en-US" u="sng" dirty="0"/>
              <a:t>IT 7113 Focus</a:t>
            </a:r>
            <a:endParaRPr lang="en-US" sz="2400" u="sng" dirty="0"/>
          </a:p>
        </p:txBody>
      </p:sp>
      <p:sp>
        <p:nvSpPr>
          <p:cNvPr id="3" name="Content Placeholder 2"/>
          <p:cNvSpPr>
            <a:spLocks noGrp="1"/>
          </p:cNvSpPr>
          <p:nvPr>
            <p:ph sz="half" idx="1"/>
          </p:nvPr>
        </p:nvSpPr>
        <p:spPr>
          <a:xfrm>
            <a:off x="628650" y="460183"/>
            <a:ext cx="3886200" cy="3955994"/>
          </a:xfrm>
        </p:spPr>
        <p:txBody>
          <a:bodyPr>
            <a:normAutofit fontScale="62500" lnSpcReduction="20000"/>
          </a:bodyPr>
          <a:lstStyle/>
          <a:p>
            <a:pPr marL="0" indent="0">
              <a:buNone/>
            </a:pPr>
            <a:r>
              <a:rPr lang="en-US" sz="3800" b="1" dirty="0">
                <a:solidFill>
                  <a:srgbClr val="00B050"/>
                </a:solidFill>
              </a:rPr>
              <a:t>YES</a:t>
            </a:r>
            <a:r>
              <a:rPr lang="en-US" dirty="0">
                <a:solidFill>
                  <a:srgbClr val="00B050"/>
                </a:solidFill>
              </a:rPr>
              <a:t> </a:t>
            </a:r>
          </a:p>
          <a:p>
            <a:r>
              <a:rPr lang="en-US" dirty="0">
                <a:solidFill>
                  <a:srgbClr val="00B050"/>
                </a:solidFill>
              </a:rPr>
              <a:t>Business data visualization</a:t>
            </a:r>
          </a:p>
          <a:p>
            <a:pPr lvl="1"/>
            <a:r>
              <a:rPr lang="en-US" dirty="0">
                <a:solidFill>
                  <a:srgbClr val="00B050"/>
                </a:solidFill>
              </a:rPr>
              <a:t>For decision support (data exploration, analysis, and reporting, in a typical application area)</a:t>
            </a:r>
          </a:p>
          <a:p>
            <a:pPr lvl="1"/>
            <a:r>
              <a:rPr lang="en-US" dirty="0">
                <a:solidFill>
                  <a:srgbClr val="00B050"/>
                </a:solidFill>
              </a:rPr>
              <a:t>Chart, map, dashboard</a:t>
            </a:r>
          </a:p>
          <a:p>
            <a:pPr lvl="1"/>
            <a:r>
              <a:rPr lang="en-US" dirty="0">
                <a:solidFill>
                  <a:srgbClr val="00B050"/>
                </a:solidFill>
              </a:rPr>
              <a:t>Relevant theories, concepts, principles, and best practices</a:t>
            </a:r>
          </a:p>
          <a:p>
            <a:r>
              <a:rPr lang="en-US" dirty="0">
                <a:solidFill>
                  <a:srgbClr val="00B050"/>
                </a:solidFill>
              </a:rPr>
              <a:t>Technologies and tools</a:t>
            </a:r>
          </a:p>
          <a:p>
            <a:pPr lvl="1"/>
            <a:r>
              <a:rPr lang="en-US" dirty="0">
                <a:solidFill>
                  <a:srgbClr val="00B050"/>
                </a:solidFill>
              </a:rPr>
              <a:t>Evaluate and use systems and tools, for developers and various levels of users</a:t>
            </a:r>
          </a:p>
          <a:p>
            <a:r>
              <a:rPr lang="en-US" dirty="0">
                <a:solidFill>
                  <a:srgbClr val="00B050"/>
                </a:solidFill>
              </a:rPr>
              <a:t>Application development</a:t>
            </a:r>
          </a:p>
          <a:p>
            <a:pPr lvl="1"/>
            <a:r>
              <a:rPr lang="en-US" dirty="0">
                <a:solidFill>
                  <a:srgbClr val="00B050"/>
                </a:solidFill>
              </a:rPr>
              <a:t>Application-level solutions using tools</a:t>
            </a:r>
          </a:p>
          <a:p>
            <a:pPr lvl="1"/>
            <a:r>
              <a:rPr lang="en-US" dirty="0">
                <a:solidFill>
                  <a:srgbClr val="00B050"/>
                </a:solidFill>
              </a:rPr>
              <a:t>Data visualization application UI and interaction</a:t>
            </a:r>
          </a:p>
          <a:p>
            <a:pPr lvl="1"/>
            <a:r>
              <a:rPr lang="en-US" dirty="0">
                <a:solidFill>
                  <a:srgbClr val="00B050"/>
                </a:solidFill>
              </a:rPr>
              <a:t>Dashboard design</a:t>
            </a:r>
          </a:p>
        </p:txBody>
      </p:sp>
      <p:sp>
        <p:nvSpPr>
          <p:cNvPr id="4" name="Content Placeholder 3"/>
          <p:cNvSpPr>
            <a:spLocks noGrp="1"/>
          </p:cNvSpPr>
          <p:nvPr>
            <p:ph sz="half" idx="2"/>
          </p:nvPr>
        </p:nvSpPr>
        <p:spPr>
          <a:xfrm>
            <a:off x="4977788" y="460183"/>
            <a:ext cx="3886200" cy="3955994"/>
          </a:xfrm>
        </p:spPr>
        <p:txBody>
          <a:bodyPr>
            <a:normAutofit fontScale="62500" lnSpcReduction="20000"/>
          </a:bodyPr>
          <a:lstStyle/>
          <a:p>
            <a:pPr marL="0" indent="0" algn="r">
              <a:buNone/>
            </a:pPr>
            <a:r>
              <a:rPr lang="en-US" sz="3800" b="1" dirty="0">
                <a:solidFill>
                  <a:srgbClr val="FF0000"/>
                </a:solidFill>
              </a:rPr>
              <a:t>NO</a:t>
            </a:r>
          </a:p>
          <a:p>
            <a:r>
              <a:rPr lang="en-US" dirty="0">
                <a:solidFill>
                  <a:srgbClr val="FF0000"/>
                </a:solidFill>
              </a:rPr>
              <a:t>Not computer science</a:t>
            </a:r>
          </a:p>
          <a:p>
            <a:pPr lvl="1"/>
            <a:r>
              <a:rPr lang="en-US" dirty="0">
                <a:solidFill>
                  <a:srgbClr val="FF0000"/>
                </a:solidFill>
              </a:rPr>
              <a:t>Computer graphics, simulation, virtual reality</a:t>
            </a:r>
          </a:p>
          <a:p>
            <a:pPr lvl="1"/>
            <a:r>
              <a:rPr lang="en-US" dirty="0">
                <a:solidFill>
                  <a:srgbClr val="FF0000"/>
                </a:solidFill>
              </a:rPr>
              <a:t>Algorithm, data mining, AI, machine learning</a:t>
            </a:r>
          </a:p>
          <a:p>
            <a:pPr lvl="1"/>
            <a:r>
              <a:rPr lang="en-US" dirty="0">
                <a:solidFill>
                  <a:srgbClr val="FF0000"/>
                </a:solidFill>
              </a:rPr>
              <a:t>High performance computing, big data</a:t>
            </a:r>
          </a:p>
          <a:p>
            <a:r>
              <a:rPr lang="en-US" dirty="0">
                <a:solidFill>
                  <a:srgbClr val="FF0000"/>
                </a:solidFill>
              </a:rPr>
              <a:t>Not data science or analytics</a:t>
            </a:r>
          </a:p>
          <a:p>
            <a:pPr lvl="1"/>
            <a:r>
              <a:rPr lang="en-US" dirty="0">
                <a:solidFill>
                  <a:srgbClr val="FF0000"/>
                </a:solidFill>
              </a:rPr>
              <a:t>Statistical analysis</a:t>
            </a:r>
          </a:p>
          <a:p>
            <a:pPr lvl="1"/>
            <a:r>
              <a:rPr lang="en-US" dirty="0">
                <a:solidFill>
                  <a:srgbClr val="FF0000"/>
                </a:solidFill>
              </a:rPr>
              <a:t>Forecasts, predictive</a:t>
            </a:r>
          </a:p>
          <a:p>
            <a:r>
              <a:rPr lang="en-US" dirty="0">
                <a:solidFill>
                  <a:srgbClr val="FF0000"/>
                </a:solidFill>
              </a:rPr>
              <a:t>Not media design or art</a:t>
            </a:r>
          </a:p>
          <a:p>
            <a:pPr lvl="1"/>
            <a:r>
              <a:rPr lang="en-US" dirty="0">
                <a:solidFill>
                  <a:srgbClr val="FF0000"/>
                </a:solidFill>
              </a:rPr>
              <a:t>Infographics</a:t>
            </a:r>
          </a:p>
          <a:p>
            <a:pPr lvl="1"/>
            <a:r>
              <a:rPr lang="en-US" dirty="0">
                <a:solidFill>
                  <a:srgbClr val="FF0000"/>
                </a:solidFill>
              </a:rPr>
              <a:t>Data art</a:t>
            </a:r>
          </a:p>
        </p:txBody>
      </p:sp>
      <p:pic>
        <p:nvPicPr>
          <p:cNvPr id="6" name="Picture 5">
            <a:extLst>
              <a:ext uri="{FF2B5EF4-FFF2-40B4-BE49-F238E27FC236}">
                <a16:creationId xmlns:a16="http://schemas.microsoft.com/office/drawing/2014/main" id="{B9C9F95C-9919-B508-9BB4-30A18B333131}"/>
              </a:ext>
            </a:extLst>
          </p:cNvPr>
          <p:cNvPicPr>
            <a:picLocks noChangeAspect="1"/>
          </p:cNvPicPr>
          <p:nvPr/>
        </p:nvPicPr>
        <p:blipFill>
          <a:blip r:embed="rId3"/>
          <a:stretch>
            <a:fillRect/>
          </a:stretch>
        </p:blipFill>
        <p:spPr>
          <a:xfrm>
            <a:off x="264678" y="4382331"/>
            <a:ext cx="6656210" cy="2426494"/>
          </a:xfrm>
          <a:prstGeom prst="rect">
            <a:avLst/>
          </a:prstGeom>
        </p:spPr>
      </p:pic>
      <p:sp>
        <p:nvSpPr>
          <p:cNvPr id="5" name="TextBox 4">
            <a:extLst>
              <a:ext uri="{FF2B5EF4-FFF2-40B4-BE49-F238E27FC236}">
                <a16:creationId xmlns:a16="http://schemas.microsoft.com/office/drawing/2014/main" id="{82224999-2B52-85D6-2E30-12782D4271D0}"/>
              </a:ext>
            </a:extLst>
          </p:cNvPr>
          <p:cNvSpPr txBox="1"/>
          <p:nvPr/>
        </p:nvSpPr>
        <p:spPr>
          <a:xfrm>
            <a:off x="7011767" y="5128990"/>
            <a:ext cx="2017420" cy="646331"/>
          </a:xfrm>
          <a:prstGeom prst="rect">
            <a:avLst/>
          </a:prstGeom>
          <a:noFill/>
        </p:spPr>
        <p:txBody>
          <a:bodyPr wrap="square">
            <a:spAutoFit/>
          </a:bodyPr>
          <a:lstStyle/>
          <a:p>
            <a:r>
              <a:rPr lang="en-US" sz="1200" dirty="0"/>
              <a:t>Dashboard </a:t>
            </a:r>
            <a:r>
              <a:rPr lang="en-US" sz="1200" dirty="0">
                <a:hlinkClick r:id="rId4"/>
              </a:rPr>
              <a:t>https://www.google.com/search?q=dashboard&amp;tbm=isch</a:t>
            </a:r>
            <a:r>
              <a:rPr lang="en-US" sz="1200" dirty="0"/>
              <a:t> </a:t>
            </a:r>
          </a:p>
        </p:txBody>
      </p:sp>
    </p:spTree>
    <p:extLst>
      <p:ext uri="{BB962C8B-B14F-4D97-AF65-F5344CB8AC3E}">
        <p14:creationId xmlns:p14="http://schemas.microsoft.com/office/powerpoint/2010/main" val="202081610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5806</TotalTime>
  <Words>4177</Words>
  <Application>Microsoft Office PowerPoint</Application>
  <PresentationFormat>On-screen Show (4:3)</PresentationFormat>
  <Paragraphs>331</Paragraphs>
  <Slides>29</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var(--h1_typography-font-family)</vt:lpstr>
      <vt:lpstr>Arial</vt:lpstr>
      <vt:lpstr>Arial Narrow</vt:lpstr>
      <vt:lpstr>Calibri</vt:lpstr>
      <vt:lpstr>Calibri Light</vt:lpstr>
      <vt:lpstr>Lato</vt:lpstr>
      <vt:lpstr>Office Theme</vt:lpstr>
      <vt:lpstr>IT 7113 Class Experience Notes</vt:lpstr>
      <vt:lpstr>Overview</vt:lpstr>
      <vt:lpstr>Course Website</vt:lpstr>
      <vt:lpstr>Course Site Homepage</vt:lpstr>
      <vt:lpstr>Content Section</vt:lpstr>
      <vt:lpstr>Profile and Notifications</vt:lpstr>
      <vt:lpstr>What is IT 7113 about?</vt:lpstr>
      <vt:lpstr>Course Information</vt:lpstr>
      <vt:lpstr>IT 7113 Focus</vt:lpstr>
      <vt:lpstr>Business Data  Visualization</vt:lpstr>
      <vt:lpstr>Why do you take it?</vt:lpstr>
      <vt:lpstr>How is this course organized?</vt:lpstr>
      <vt:lpstr>Learning Modules</vt:lpstr>
      <vt:lpstr>Learning Materials</vt:lpstr>
      <vt:lpstr>Use of the Study Guide</vt:lpstr>
      <vt:lpstr>Use of Lecture Notes</vt:lpstr>
      <vt:lpstr>Required Tools and Software</vt:lpstr>
      <vt:lpstr>Student Work</vt:lpstr>
      <vt:lpstr>Grading</vt:lpstr>
      <vt:lpstr>Grading/feedback on labs</vt:lpstr>
      <vt:lpstr>My Teaching Style</vt:lpstr>
      <vt:lpstr>Best Way of Learning</vt:lpstr>
      <vt:lpstr>Open Learning Experience</vt:lpstr>
      <vt:lpstr>Online Class Notes</vt:lpstr>
      <vt:lpstr>Communications and Meetings with the Instructor</vt:lpstr>
      <vt:lpstr>Discussion Boards</vt:lpstr>
      <vt:lpstr>Discussion of Assignments</vt:lpstr>
      <vt:lpstr>Communication Rules for Online Discussions</vt:lpstr>
      <vt:lpstr>Last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Brightspace Course Site Guide</dc:title>
  <dc:creator>Jack Zheng</dc:creator>
  <cp:lastModifiedBy>Jack Zheng</cp:lastModifiedBy>
  <cp:revision>80</cp:revision>
  <dcterms:created xsi:type="dcterms:W3CDTF">2016-01-08T02:46:31Z</dcterms:created>
  <dcterms:modified xsi:type="dcterms:W3CDTF">2023-08-21T08:45:15Z</dcterms:modified>
</cp:coreProperties>
</file>