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33"/>
  </p:notesMasterIdLst>
  <p:sldIdLst>
    <p:sldId id="258" r:id="rId2"/>
    <p:sldId id="411" r:id="rId3"/>
    <p:sldId id="451" r:id="rId4"/>
    <p:sldId id="576" r:id="rId5"/>
    <p:sldId id="606" r:id="rId6"/>
    <p:sldId id="581" r:id="rId7"/>
    <p:sldId id="582" r:id="rId8"/>
    <p:sldId id="583" r:id="rId9"/>
    <p:sldId id="584" r:id="rId10"/>
    <p:sldId id="611" r:id="rId11"/>
    <p:sldId id="392" r:id="rId12"/>
    <p:sldId id="521" r:id="rId13"/>
    <p:sldId id="608" r:id="rId14"/>
    <p:sldId id="516" r:id="rId15"/>
    <p:sldId id="534" r:id="rId16"/>
    <p:sldId id="612" r:id="rId17"/>
    <p:sldId id="517" r:id="rId18"/>
    <p:sldId id="544" r:id="rId19"/>
    <p:sldId id="614" r:id="rId20"/>
    <p:sldId id="615" r:id="rId21"/>
    <p:sldId id="578" r:id="rId22"/>
    <p:sldId id="609" r:id="rId23"/>
    <p:sldId id="617" r:id="rId24"/>
    <p:sldId id="522" r:id="rId25"/>
    <p:sldId id="577" r:id="rId26"/>
    <p:sldId id="616" r:id="rId27"/>
    <p:sldId id="613" r:id="rId28"/>
    <p:sldId id="519" r:id="rId29"/>
    <p:sldId id="530" r:id="rId30"/>
    <p:sldId id="529" r:id="rId31"/>
    <p:sldId id="607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C91D2A1-325C-4C0C-B721-90251648B4C2}">
          <p14:sldIdLst>
            <p14:sldId id="258"/>
            <p14:sldId id="411"/>
            <p14:sldId id="451"/>
            <p14:sldId id="576"/>
          </p14:sldIdLst>
        </p14:section>
        <p14:section name="Chart categories by purpose" id="{24C8E4DB-67A6-46EB-B89B-CF48A2F79B62}">
          <p14:sldIdLst>
            <p14:sldId id="606"/>
            <p14:sldId id="581"/>
            <p14:sldId id="582"/>
            <p14:sldId id="583"/>
            <p14:sldId id="584"/>
            <p14:sldId id="611"/>
            <p14:sldId id="392"/>
            <p14:sldId id="521"/>
            <p14:sldId id="608"/>
            <p14:sldId id="516"/>
            <p14:sldId id="534"/>
            <p14:sldId id="612"/>
            <p14:sldId id="517"/>
            <p14:sldId id="544"/>
            <p14:sldId id="614"/>
            <p14:sldId id="615"/>
            <p14:sldId id="578"/>
            <p14:sldId id="609"/>
            <p14:sldId id="617"/>
            <p14:sldId id="522"/>
            <p14:sldId id="577"/>
            <p14:sldId id="616"/>
            <p14:sldId id="613"/>
            <p14:sldId id="519"/>
            <p14:sldId id="530"/>
            <p14:sldId id="529"/>
            <p14:sldId id="6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F3789C-74BB-4D7D-AB68-C8C5F781F8AD}" v="6" dt="2023-09-05T14:33:30.6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0460" autoAdjust="0"/>
  </p:normalViewPr>
  <p:slideViewPr>
    <p:cSldViewPr>
      <p:cViewPr varScale="1">
        <p:scale>
          <a:sx n="146" d="100"/>
          <a:sy n="146" d="100"/>
        </p:scale>
        <p:origin x="2116" y="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ck Zheng" userId="eea985c3-49bd-46a9-972d-243b7dd82e16" providerId="ADAL" clId="{49F3789C-74BB-4D7D-AB68-C8C5F781F8AD}"/>
    <pc:docChg chg="undo custSel modSld">
      <pc:chgData name="Jack Zheng" userId="eea985c3-49bd-46a9-972d-243b7dd82e16" providerId="ADAL" clId="{49F3789C-74BB-4D7D-AB68-C8C5F781F8AD}" dt="2023-09-05T14:37:20.075" v="331" actId="20577"/>
      <pc:docMkLst>
        <pc:docMk/>
      </pc:docMkLst>
      <pc:sldChg chg="modSp mod">
        <pc:chgData name="Jack Zheng" userId="eea985c3-49bd-46a9-972d-243b7dd82e16" providerId="ADAL" clId="{49F3789C-74BB-4D7D-AB68-C8C5F781F8AD}" dt="2023-09-05T14:20:18.875" v="3" actId="20577"/>
        <pc:sldMkLst>
          <pc:docMk/>
          <pc:sldMk cId="0" sldId="258"/>
        </pc:sldMkLst>
        <pc:spChg chg="mod">
          <ac:chgData name="Jack Zheng" userId="eea985c3-49bd-46a9-972d-243b7dd82e16" providerId="ADAL" clId="{49F3789C-74BB-4D7D-AB68-C8C5F781F8AD}" dt="2023-09-05T14:20:18.875" v="3" actId="20577"/>
          <ac:spMkLst>
            <pc:docMk/>
            <pc:sldMk cId="0" sldId="258"/>
            <ac:spMk id="6" creationId="{00000000-0000-0000-0000-000000000000}"/>
          </ac:spMkLst>
        </pc:spChg>
      </pc:sldChg>
      <pc:sldChg chg="modSp mod">
        <pc:chgData name="Jack Zheng" userId="eea985c3-49bd-46a9-972d-243b7dd82e16" providerId="ADAL" clId="{49F3789C-74BB-4D7D-AB68-C8C5F781F8AD}" dt="2023-09-05T14:26:48.167" v="139" actId="13926"/>
        <pc:sldMkLst>
          <pc:docMk/>
          <pc:sldMk cId="128454839" sldId="517"/>
        </pc:sldMkLst>
        <pc:spChg chg="mod">
          <ac:chgData name="Jack Zheng" userId="eea985c3-49bd-46a9-972d-243b7dd82e16" providerId="ADAL" clId="{49F3789C-74BB-4D7D-AB68-C8C5F781F8AD}" dt="2023-09-05T14:26:48.167" v="139" actId="13926"/>
          <ac:spMkLst>
            <pc:docMk/>
            <pc:sldMk cId="128454839" sldId="517"/>
            <ac:spMk id="3" creationId="{00000000-0000-0000-0000-000000000000}"/>
          </ac:spMkLst>
        </pc:spChg>
      </pc:sldChg>
      <pc:sldChg chg="modSp mod">
        <pc:chgData name="Jack Zheng" userId="eea985c3-49bd-46a9-972d-243b7dd82e16" providerId="ADAL" clId="{49F3789C-74BB-4D7D-AB68-C8C5F781F8AD}" dt="2023-09-05T14:29:48.705" v="220" actId="20577"/>
        <pc:sldMkLst>
          <pc:docMk/>
          <pc:sldMk cId="3389340433" sldId="578"/>
        </pc:sldMkLst>
        <pc:spChg chg="mod">
          <ac:chgData name="Jack Zheng" userId="eea985c3-49bd-46a9-972d-243b7dd82e16" providerId="ADAL" clId="{49F3789C-74BB-4D7D-AB68-C8C5F781F8AD}" dt="2023-09-05T14:29:48.705" v="220" actId="20577"/>
          <ac:spMkLst>
            <pc:docMk/>
            <pc:sldMk cId="3389340433" sldId="578"/>
            <ac:spMk id="3" creationId="{00000000-0000-0000-0000-000000000000}"/>
          </ac:spMkLst>
        </pc:spChg>
      </pc:sldChg>
      <pc:sldChg chg="modSp mod">
        <pc:chgData name="Jack Zheng" userId="eea985c3-49bd-46a9-972d-243b7dd82e16" providerId="ADAL" clId="{49F3789C-74BB-4D7D-AB68-C8C5F781F8AD}" dt="2023-09-05T14:21:25.259" v="12" actId="1076"/>
        <pc:sldMkLst>
          <pc:docMk/>
          <pc:sldMk cId="1380345365" sldId="582"/>
        </pc:sldMkLst>
        <pc:spChg chg="mod">
          <ac:chgData name="Jack Zheng" userId="eea985c3-49bd-46a9-972d-243b7dd82e16" providerId="ADAL" clId="{49F3789C-74BB-4D7D-AB68-C8C5F781F8AD}" dt="2023-09-05T14:21:25.259" v="12" actId="1076"/>
          <ac:spMkLst>
            <pc:docMk/>
            <pc:sldMk cId="1380345365" sldId="582"/>
            <ac:spMk id="4" creationId="{A712F313-0786-8557-7133-71476125A9FF}"/>
          </ac:spMkLst>
        </pc:spChg>
      </pc:sldChg>
      <pc:sldChg chg="addSp modSp mod">
        <pc:chgData name="Jack Zheng" userId="eea985c3-49bd-46a9-972d-243b7dd82e16" providerId="ADAL" clId="{49F3789C-74BB-4D7D-AB68-C8C5F781F8AD}" dt="2023-09-05T14:23:13.342" v="125" actId="14100"/>
        <pc:sldMkLst>
          <pc:docMk/>
          <pc:sldMk cId="1211495013" sldId="583"/>
        </pc:sldMkLst>
        <pc:spChg chg="add mod">
          <ac:chgData name="Jack Zheng" userId="eea985c3-49bd-46a9-972d-243b7dd82e16" providerId="ADAL" clId="{49F3789C-74BB-4D7D-AB68-C8C5F781F8AD}" dt="2023-09-05T14:22:16.380" v="51" actId="14100"/>
          <ac:spMkLst>
            <pc:docMk/>
            <pc:sldMk cId="1211495013" sldId="583"/>
            <ac:spMk id="3" creationId="{4D74CCB3-870B-8CCB-5544-321CC3CA774B}"/>
          </ac:spMkLst>
        </pc:spChg>
        <pc:spChg chg="add mod">
          <ac:chgData name="Jack Zheng" userId="eea985c3-49bd-46a9-972d-243b7dd82e16" providerId="ADAL" clId="{49F3789C-74BB-4D7D-AB68-C8C5F781F8AD}" dt="2023-09-05T14:23:13.342" v="125" actId="14100"/>
          <ac:spMkLst>
            <pc:docMk/>
            <pc:sldMk cId="1211495013" sldId="583"/>
            <ac:spMk id="5" creationId="{F136B6B8-8A59-BB36-EEF4-2460AB5943D1}"/>
          </ac:spMkLst>
        </pc:spChg>
      </pc:sldChg>
      <pc:sldChg chg="modSp mod">
        <pc:chgData name="Jack Zheng" userId="eea985c3-49bd-46a9-972d-243b7dd82e16" providerId="ADAL" clId="{49F3789C-74BB-4D7D-AB68-C8C5F781F8AD}" dt="2023-09-05T14:35:38.792" v="277" actId="20577"/>
        <pc:sldMkLst>
          <pc:docMk/>
          <pc:sldMk cId="3264904664" sldId="584"/>
        </pc:sldMkLst>
        <pc:graphicFrameChg chg="mod modGraphic">
          <ac:chgData name="Jack Zheng" userId="eea985c3-49bd-46a9-972d-243b7dd82e16" providerId="ADAL" clId="{49F3789C-74BB-4D7D-AB68-C8C5F781F8AD}" dt="2023-09-05T14:35:38.792" v="277" actId="20577"/>
          <ac:graphicFrameMkLst>
            <pc:docMk/>
            <pc:sldMk cId="3264904664" sldId="584"/>
            <ac:graphicFrameMk id="8" creationId="{00000000-0000-0000-0000-000000000000}"/>
          </ac:graphicFrameMkLst>
        </pc:graphicFrameChg>
      </pc:sldChg>
      <pc:sldChg chg="modSp mod">
        <pc:chgData name="Jack Zheng" userId="eea985c3-49bd-46a9-972d-243b7dd82e16" providerId="ADAL" clId="{49F3789C-74BB-4D7D-AB68-C8C5F781F8AD}" dt="2023-09-05T14:32:12.576" v="234" actId="20577"/>
        <pc:sldMkLst>
          <pc:docMk/>
          <pc:sldMk cId="1635249661" sldId="608"/>
        </pc:sldMkLst>
        <pc:spChg chg="mod">
          <ac:chgData name="Jack Zheng" userId="eea985c3-49bd-46a9-972d-243b7dd82e16" providerId="ADAL" clId="{49F3789C-74BB-4D7D-AB68-C8C5F781F8AD}" dt="2023-09-05T14:32:12.576" v="234" actId="20577"/>
          <ac:spMkLst>
            <pc:docMk/>
            <pc:sldMk cId="1635249661" sldId="608"/>
            <ac:spMk id="2" creationId="{C8968D89-AF43-42C3-8938-E40673ACB317}"/>
          </ac:spMkLst>
        </pc:spChg>
      </pc:sldChg>
      <pc:sldChg chg="modSp mod">
        <pc:chgData name="Jack Zheng" userId="eea985c3-49bd-46a9-972d-243b7dd82e16" providerId="ADAL" clId="{49F3789C-74BB-4D7D-AB68-C8C5F781F8AD}" dt="2023-09-05T14:32:24.986" v="237" actId="20577"/>
        <pc:sldMkLst>
          <pc:docMk/>
          <pc:sldMk cId="2700155265" sldId="609"/>
        </pc:sldMkLst>
        <pc:spChg chg="mod">
          <ac:chgData name="Jack Zheng" userId="eea985c3-49bd-46a9-972d-243b7dd82e16" providerId="ADAL" clId="{49F3789C-74BB-4D7D-AB68-C8C5F781F8AD}" dt="2023-09-05T14:32:24.986" v="237" actId="20577"/>
          <ac:spMkLst>
            <pc:docMk/>
            <pc:sldMk cId="2700155265" sldId="609"/>
            <ac:spMk id="2" creationId="{CF06DB0A-F9F4-47B8-99B5-002D46D1F815}"/>
          </ac:spMkLst>
        </pc:spChg>
      </pc:sldChg>
      <pc:sldChg chg="modSp mod">
        <pc:chgData name="Jack Zheng" userId="eea985c3-49bd-46a9-972d-243b7dd82e16" providerId="ADAL" clId="{49F3789C-74BB-4D7D-AB68-C8C5F781F8AD}" dt="2023-09-05T14:31:13.984" v="225" actId="20577"/>
        <pc:sldMkLst>
          <pc:docMk/>
          <pc:sldMk cId="1308821923" sldId="611"/>
        </pc:sldMkLst>
        <pc:spChg chg="mod">
          <ac:chgData name="Jack Zheng" userId="eea985c3-49bd-46a9-972d-243b7dd82e16" providerId="ADAL" clId="{49F3789C-74BB-4D7D-AB68-C8C5F781F8AD}" dt="2023-09-05T14:31:13.984" v="225" actId="20577"/>
          <ac:spMkLst>
            <pc:docMk/>
            <pc:sldMk cId="1308821923" sldId="611"/>
            <ac:spMk id="2" creationId="{D1E22DBA-6B92-1FBC-FDB2-1B95C51E5AF0}"/>
          </ac:spMkLst>
        </pc:spChg>
        <pc:spChg chg="mod">
          <ac:chgData name="Jack Zheng" userId="eea985c3-49bd-46a9-972d-243b7dd82e16" providerId="ADAL" clId="{49F3789C-74BB-4D7D-AB68-C8C5F781F8AD}" dt="2023-09-05T14:24:24.827" v="135" actId="20578"/>
          <ac:spMkLst>
            <pc:docMk/>
            <pc:sldMk cId="1308821923" sldId="611"/>
            <ac:spMk id="3" creationId="{6EE5E2CF-CCF1-54E8-BFB3-82A1E9A87CB9}"/>
          </ac:spMkLst>
        </pc:spChg>
      </pc:sldChg>
      <pc:sldChg chg="modSp mod">
        <pc:chgData name="Jack Zheng" userId="eea985c3-49bd-46a9-972d-243b7dd82e16" providerId="ADAL" clId="{49F3789C-74BB-4D7D-AB68-C8C5F781F8AD}" dt="2023-09-05T14:32:08.289" v="231" actId="20577"/>
        <pc:sldMkLst>
          <pc:docMk/>
          <pc:sldMk cId="1969329443" sldId="612"/>
        </pc:sldMkLst>
        <pc:spChg chg="mod">
          <ac:chgData name="Jack Zheng" userId="eea985c3-49bd-46a9-972d-243b7dd82e16" providerId="ADAL" clId="{49F3789C-74BB-4D7D-AB68-C8C5F781F8AD}" dt="2023-09-05T14:32:08.289" v="231" actId="20577"/>
          <ac:spMkLst>
            <pc:docMk/>
            <pc:sldMk cId="1969329443" sldId="612"/>
            <ac:spMk id="2" creationId="{C8968D89-AF43-42C3-8938-E40673ACB317}"/>
          </ac:spMkLst>
        </pc:spChg>
        <pc:spChg chg="mod">
          <ac:chgData name="Jack Zheng" userId="eea985c3-49bd-46a9-972d-243b7dd82e16" providerId="ADAL" clId="{49F3789C-74BB-4D7D-AB68-C8C5F781F8AD}" dt="2023-09-05T14:28:25.699" v="184" actId="20577"/>
          <ac:spMkLst>
            <pc:docMk/>
            <pc:sldMk cId="1969329443" sldId="612"/>
            <ac:spMk id="3" creationId="{551D6941-44BD-4C05-951F-ACEC1B109F3E}"/>
          </ac:spMkLst>
        </pc:spChg>
      </pc:sldChg>
      <pc:sldChg chg="modSp mod">
        <pc:chgData name="Jack Zheng" userId="eea985c3-49bd-46a9-972d-243b7dd82e16" providerId="ADAL" clId="{49F3789C-74BB-4D7D-AB68-C8C5F781F8AD}" dt="2023-09-05T14:36:57.815" v="280" actId="20577"/>
        <pc:sldMkLst>
          <pc:docMk/>
          <pc:sldMk cId="774105876" sldId="613"/>
        </pc:sldMkLst>
        <pc:spChg chg="mod">
          <ac:chgData name="Jack Zheng" userId="eea985c3-49bd-46a9-972d-243b7dd82e16" providerId="ADAL" clId="{49F3789C-74BB-4D7D-AB68-C8C5F781F8AD}" dt="2023-09-05T14:36:57.815" v="280" actId="20577"/>
          <ac:spMkLst>
            <pc:docMk/>
            <pc:sldMk cId="774105876" sldId="613"/>
            <ac:spMk id="2" creationId="{CF06DB0A-F9F4-47B8-99B5-002D46D1F815}"/>
          </ac:spMkLst>
        </pc:spChg>
      </pc:sldChg>
      <pc:sldChg chg="modSp mod modNotesTx">
        <pc:chgData name="Jack Zheng" userId="eea985c3-49bd-46a9-972d-243b7dd82e16" providerId="ADAL" clId="{49F3789C-74BB-4D7D-AB68-C8C5F781F8AD}" dt="2023-09-05T14:37:20.075" v="331" actId="20577"/>
        <pc:sldMkLst>
          <pc:docMk/>
          <pc:sldMk cId="98527399" sldId="616"/>
        </pc:sldMkLst>
        <pc:spChg chg="mod">
          <ac:chgData name="Jack Zheng" userId="eea985c3-49bd-46a9-972d-243b7dd82e16" providerId="ADAL" clId="{49F3789C-74BB-4D7D-AB68-C8C5F781F8AD}" dt="2023-09-05T14:32:36.333" v="240" actId="20577"/>
          <ac:spMkLst>
            <pc:docMk/>
            <pc:sldMk cId="98527399" sldId="616"/>
            <ac:spMk id="2" creationId="{F88CB63D-BD07-D9C3-38AE-B68A32DB7794}"/>
          </ac:spMkLst>
        </pc:spChg>
        <pc:spChg chg="mod">
          <ac:chgData name="Jack Zheng" userId="eea985c3-49bd-46a9-972d-243b7dd82e16" providerId="ADAL" clId="{49F3789C-74BB-4D7D-AB68-C8C5F781F8AD}" dt="2023-09-05T14:34:12.184" v="276" actId="20577"/>
          <ac:spMkLst>
            <pc:docMk/>
            <pc:sldMk cId="98527399" sldId="616"/>
            <ac:spMk id="3" creationId="{43FE0A10-994B-C505-52FE-E6D64A5E0D12}"/>
          </ac:spMkLst>
        </pc:spChg>
        <pc:picChg chg="mod">
          <ac:chgData name="Jack Zheng" userId="eea985c3-49bd-46a9-972d-243b7dd82e16" providerId="ADAL" clId="{49F3789C-74BB-4D7D-AB68-C8C5F781F8AD}" dt="2023-09-05T14:32:49.162" v="241" actId="1076"/>
          <ac:picMkLst>
            <pc:docMk/>
            <pc:sldMk cId="98527399" sldId="616"/>
            <ac:picMk id="5" creationId="{98E1631A-B3F4-C6F1-224A-5ADB97143AC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81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81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1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81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12A48F3E-84F6-47DA-9678-A368BF4C56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1413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7FD23E-48B7-4DBD-B918-25DF2DA7845C}" type="slidenum">
              <a:rPr lang="en-US"/>
              <a:pPr/>
              <a:t>1</a:t>
            </a:fld>
            <a:endParaRPr lang="en-US"/>
          </a:p>
        </p:txBody>
      </p:sp>
      <p:sp>
        <p:nvSpPr>
          <p:cNvPr id="191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777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48F3E-84F6-47DA-9678-A368BF4C565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524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Need to get more examples and expand to two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A48F3E-84F6-47DA-9678-A368BF4C565A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719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owerpointBG1_new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02815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31F2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1800"/>
              </a:spcBef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0B178E8-54C6-41E2-996F-49698FBE849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549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90600"/>
            <a:ext cx="4114800" cy="53340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990600"/>
            <a:ext cx="4191000" cy="53340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BF28E9-464D-4CCF-AFF1-AD8966132BA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6905179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8C49B79-2F74-4070-B7C3-B3017464154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7726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3246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6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078AA4-8FB0-47A5-92EC-3BB0D498D1C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6991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owerpointBG1_newlogo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7848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18288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990600"/>
            <a:ext cx="8610600" cy="530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553200"/>
            <a:ext cx="381000" cy="230186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F2F2F2"/>
                </a:solidFill>
              </a:defRPr>
            </a:lvl1pPr>
          </a:lstStyle>
          <a:p>
            <a:fld id="{74BF28E9-464D-4CCF-AFF1-AD8966132BAA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6642100" y="6400800"/>
            <a:ext cx="2362200" cy="382586"/>
          </a:xfrm>
          <a:prstGeom prst="rect">
            <a:avLst/>
          </a:prstGeom>
          <a:solidFill>
            <a:srgbClr val="231F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24372" y="6362966"/>
            <a:ext cx="1749778" cy="457200"/>
          </a:xfrm>
          <a:prstGeom prst="rect">
            <a:avLst/>
          </a:prstGeom>
        </p:spPr>
      </p:pic>
      <p:pic>
        <p:nvPicPr>
          <p:cNvPr id="43" name="Picture 2" descr="Image result for data visualization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81999" y="-76199"/>
            <a:ext cx="756745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04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231F20"/>
          </a:solidFill>
          <a:latin typeface="+mj-lt"/>
          <a:ea typeface="ヒラギノ角ゴ Pro W3" pitchFamily="-109" charset="-128"/>
          <a:cs typeface="ヒラギノ角ゴ Pro W3" pitchFamily="-109" charset="-128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9pPr>
    </p:titleStyle>
    <p:bodyStyle>
      <a:lvl1pPr marL="342900" indent="-342900" algn="l" defTabSz="457200" rtl="0" eaLnBrk="1" fontAlgn="base" hangingPunct="1">
        <a:spcBef>
          <a:spcPts val="18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ヒラギノ角ゴ Pro W3" pitchFamily="-109" charset="-128"/>
          <a:cs typeface="ヒラギノ角ゴ Pro W3" pitchFamily="-109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ヒラギノ角ゴ Pro W3" pitchFamily="-109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pitchFamily="-109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pitchFamily="-109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ヒラギノ角ゴ Pro W3" pitchFamily="-109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idi.kennesaw.edu/it7113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dataatworkbook.com/data-work-08-sense-order-data-comparison-charts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chartio.com/learn/charts/bar-chart-complete-guide/" TargetMode="External"/><Relationship Id="rId3" Type="http://schemas.openxmlformats.org/officeDocument/2006/relationships/hyperlink" Target="https://datavizproject.com/data-type/butterfly-chart/" TargetMode="External"/><Relationship Id="rId7" Type="http://schemas.openxmlformats.org/officeDocument/2006/relationships/hyperlink" Target="https://datavizcatalogue.com/methods/bar_chart.html" TargetMode="External"/><Relationship Id="rId2" Type="http://schemas.openxmlformats.org/officeDocument/2006/relationships/hyperlink" Target="https://www.tableau.com/about/blog/2017/1/viz-whiz-when-use-lollipop-chart-and-how-build-one-6426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atavizproject.com/data-type/bar-chart/" TargetMode="External"/><Relationship Id="rId5" Type="http://schemas.openxmlformats.org/officeDocument/2006/relationships/image" Target="../media/image6.png"/><Relationship Id="rId4" Type="http://schemas.openxmlformats.org/officeDocument/2006/relationships/hyperlink" Target="https://www.investopedia.com/dot-plot-4581755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dataatworkbook.com/data-work-11-change-over-time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Kagi_chart" TargetMode="External"/><Relationship Id="rId2" Type="http://schemas.openxmlformats.org/officeDocument/2006/relationships/hyperlink" Target="https://datavizcatalogue.com/methods/area_graph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atavizcatalogue.com/methods/line_graph.html" TargetMode="External"/><Relationship Id="rId5" Type="http://schemas.openxmlformats.org/officeDocument/2006/relationships/hyperlink" Target="https://datavizproject.com/data-type/line-chart/" TargetMode="Externa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dataatworkbook.com/data-work-09-parts-whole-composition-charts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priceonomics.com/should-you-ever-use-a-pie-chart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Pie_chart" TargetMode="External"/><Relationship Id="rId5" Type="http://schemas.openxmlformats.org/officeDocument/2006/relationships/hyperlink" Target="https://datavizcatalogue.com/methods/pie_chart.html" TargetMode="External"/><Relationship Id="rId4" Type="http://schemas.openxmlformats.org/officeDocument/2006/relationships/hyperlink" Target="https://datavizproject.com/data-type/pie-chart/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usioncharts.com/chart-primers/multi-level-pie-chart/" TargetMode="External"/><Relationship Id="rId3" Type="http://schemas.openxmlformats.org/officeDocument/2006/relationships/hyperlink" Target="https://datavizcatalogue.com/methods/sunburst_diagram.html" TargetMode="External"/><Relationship Id="rId7" Type="http://schemas.openxmlformats.org/officeDocument/2006/relationships/image" Target="../media/image12.png"/><Relationship Id="rId2" Type="http://schemas.openxmlformats.org/officeDocument/2006/relationships/hyperlink" Target="https://datavizproject.com/data-type/donut-chart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Pie_chart#Spie_chart" TargetMode="External"/><Relationship Id="rId5" Type="http://schemas.openxmlformats.org/officeDocument/2006/relationships/image" Target="../media/image11.png"/><Relationship Id="rId10" Type="http://schemas.openxmlformats.org/officeDocument/2006/relationships/hyperlink" Target="http://www.datavizcatalogue.com/methods/nightingale_rose_chart.html" TargetMode="External"/><Relationship Id="rId4" Type="http://schemas.openxmlformats.org/officeDocument/2006/relationships/hyperlink" Target="https://datavizproject.com/data-type/polar-area-chart/" TargetMode="External"/><Relationship Id="rId9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twitter.com/l__orenz/status/1619669226691887108" TargetMode="External"/><Relationship Id="rId4" Type="http://schemas.openxmlformats.org/officeDocument/2006/relationships/hyperlink" Target="https://www.trueup.io/layoffs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datavizproject.com/data-type/convex-treemap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inviz.com/map.ashx" TargetMode="External"/><Relationship Id="rId5" Type="http://schemas.openxmlformats.org/officeDocument/2006/relationships/image" Target="../media/image17.jpeg"/><Relationship Id="rId4" Type="http://schemas.openxmlformats.org/officeDocument/2006/relationships/hyperlink" Target="https://www.visualcapitalist.com/80-trillion-world-economy-one-chart/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vizproject.com/data-type/hexagonal-binning/" TargetMode="External"/><Relationship Id="rId2" Type="http://schemas.openxmlformats.org/officeDocument/2006/relationships/hyperlink" Target="https://datavizproject.com/data-type/histogra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atavizproject.com/data-type/strip-plot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datavizproject.com/data-type/histogram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chartio.com/learn/charts/what-is-a-scatter-plot/" TargetMode="External"/><Relationship Id="rId2" Type="http://schemas.openxmlformats.org/officeDocument/2006/relationships/hyperlink" Target="https://datavizproject.com/data-type/scatter-plot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hyperlink" Target="https://twitter.com/kirkgoldsberry/status/1174020669299810304" TargetMode="External"/><Relationship Id="rId7" Type="http://schemas.openxmlformats.org/officeDocument/2006/relationships/hyperlink" Target="https://visage.co/data-visualization-101-bubble-charts/" TargetMode="External"/><Relationship Id="rId2" Type="http://schemas.openxmlformats.org/officeDocument/2006/relationships/hyperlink" Target="https://www.gapminder.org/tools/#$chart-type=bubble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atavizcatalogue.com/methods/bubble_chart.html" TargetMode="External"/><Relationship Id="rId5" Type="http://schemas.openxmlformats.org/officeDocument/2006/relationships/hyperlink" Target="https://www.displayr.com/what-is-a-bubble-chart/" TargetMode="External"/><Relationship Id="rId4" Type="http://schemas.openxmlformats.org/officeDocument/2006/relationships/hyperlink" Target="https://www.goodcarbadcar.net/2019-u-s-auto-manufacturer-sales-figures/" TargetMode="External"/><Relationship Id="rId9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mashingmagazine.com/2023/01/guide-getting-data-visualization-right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hyperlink" Target="https://datavizproject.com/data-type/chord-diagram/" TargetMode="External"/><Relationship Id="rId4" Type="http://schemas.openxmlformats.org/officeDocument/2006/relationships/hyperlink" Target="https://datavizproject.com/data-type/arc-diagram/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public.tableau.com/app/profile/datavizard/viz/TheShiftingPoliticalLandscape/Shift" TargetMode="External"/><Relationship Id="rId3" Type="http://schemas.openxmlformats.org/officeDocument/2006/relationships/hyperlink" Target="https://en.wikipedia.org/wiki/Small_multiple" TargetMode="External"/><Relationship Id="rId7" Type="http://schemas.openxmlformats.org/officeDocument/2006/relationships/image" Target="../media/image25.png"/><Relationship Id="rId2" Type="http://schemas.openxmlformats.org/officeDocument/2006/relationships/hyperlink" Target="https://www.dataatworkbook.com/chapter-13-profilin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atavizcatalogue.com/methods/nightingale_rose_chart.html" TargetMode="External"/><Relationship Id="rId5" Type="http://schemas.openxmlformats.org/officeDocument/2006/relationships/hyperlink" Target="https://datavizproject.com/data-type/radical-histogram/" TargetMode="External"/><Relationship Id="rId4" Type="http://schemas.openxmlformats.org/officeDocument/2006/relationships/hyperlink" Target="http://www.datavizcatalogue.com/methods/parallel_coordinates.html" TargetMode="External"/><Relationship Id="rId9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hyperlink" Target="http://blog.scottlogic.com/2011/09/23/a-critique-of-radar-charts.html" TargetMode="External"/><Relationship Id="rId7" Type="http://schemas.openxmlformats.org/officeDocument/2006/relationships/hyperlink" Target="http://www.datavizcatalogue.com/methods/radar_chart.html" TargetMode="External"/><Relationship Id="rId2" Type="http://schemas.openxmlformats.org/officeDocument/2006/relationships/hyperlink" Target="https://www.storytellingwithdata.com/blog/2021/8/31/what-is-a-spider-char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hyperlink" Target="https://community.tableau.com/ideas/1458" TargetMode="External"/><Relationship Id="rId10" Type="http://schemas.openxmlformats.org/officeDocument/2006/relationships/hyperlink" Target="https://simplywall.st/stocks/us/media/nasdaq-googl/alphabet" TargetMode="External"/><Relationship Id="rId4" Type="http://schemas.openxmlformats.org/officeDocument/2006/relationships/hyperlink" Target="http://peltiertech.com/spider-chart-alternatives/" TargetMode="External"/><Relationship Id="rId9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://en.wikipedia.org/wiki/Heat_map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Chart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alexgonzalezc.dev/posts/data-visualization-principles.html" TargetMode="External"/><Relationship Id="rId2" Type="http://schemas.openxmlformats.org/officeDocument/2006/relationships/hyperlink" Target="https://www.qlik.com/blog/third-pillar-of-mapping-data-to-visualizations-usag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tableau.com/sites/default/files/media/which_chart_v6_final_0.pdf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ata-to-viz.com/" TargetMode="External"/><Relationship Id="rId13" Type="http://schemas.openxmlformats.org/officeDocument/2006/relationships/hyperlink" Target="https://visage.co/data-visualization-101-area-charts/" TargetMode="External"/><Relationship Id="rId18" Type="http://schemas.openxmlformats.org/officeDocument/2006/relationships/hyperlink" Target="https://visage.co/content/data-visualization-101/" TargetMode="External"/><Relationship Id="rId3" Type="http://schemas.openxmlformats.org/officeDocument/2006/relationships/hyperlink" Target="https://www.optimizesmart.com/how-to-select-best-excel-charts-for-your-data-analysis-reporting/" TargetMode="External"/><Relationship Id="rId7" Type="http://schemas.openxmlformats.org/officeDocument/2006/relationships/hyperlink" Target="http://datavizproject.com/" TargetMode="External"/><Relationship Id="rId12" Type="http://schemas.openxmlformats.org/officeDocument/2006/relationships/hyperlink" Target="https://visage.co/data-visualization-101-line-charts/" TargetMode="External"/><Relationship Id="rId17" Type="http://schemas.openxmlformats.org/officeDocument/2006/relationships/hyperlink" Target="https://visage.co/data-visualization-101-bubble-charts/" TargetMode="External"/><Relationship Id="rId2" Type="http://schemas.openxmlformats.org/officeDocument/2006/relationships/hyperlink" Target="https://www.datapine.com/blog/how-to-choose-the-right-data-visualization-types/" TargetMode="External"/><Relationship Id="rId16" Type="http://schemas.openxmlformats.org/officeDocument/2006/relationships/hyperlink" Target="https://visage.co/data-visualization-101-scatter-plot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atavizcatalogue.com/" TargetMode="External"/><Relationship Id="rId11" Type="http://schemas.openxmlformats.org/officeDocument/2006/relationships/hyperlink" Target="https://visage.co/data-101-refresher-course/" TargetMode="External"/><Relationship Id="rId5" Type="http://schemas.openxmlformats.org/officeDocument/2006/relationships/hyperlink" Target="https://blog.hubspot.com/marketing/types-of-graphs-for-data-visualization" TargetMode="External"/><Relationship Id="rId15" Type="http://schemas.openxmlformats.org/officeDocument/2006/relationships/hyperlink" Target="https://visage.co/data-visualization-101-pie-charts/" TargetMode="External"/><Relationship Id="rId10" Type="http://schemas.openxmlformats.org/officeDocument/2006/relationships/hyperlink" Target="https://www.amazon.com/Effective-Data-Visualization-Right-Chart/dp/1506303056/" TargetMode="External"/><Relationship Id="rId4" Type="http://schemas.openxmlformats.org/officeDocument/2006/relationships/hyperlink" Target="https://m2.material.io/design/communication/data-visualization.html" TargetMode="External"/><Relationship Id="rId9" Type="http://schemas.openxmlformats.org/officeDocument/2006/relationships/hyperlink" Target="http://chartmaker.visualisingdata.com/" TargetMode="External"/><Relationship Id="rId14" Type="http://schemas.openxmlformats.org/officeDocument/2006/relationships/hyperlink" Target="https://visage.co/data-visualization-101-bar-charts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datavizproject.com/" TargetMode="External"/><Relationship Id="rId2" Type="http://schemas.openxmlformats.org/officeDocument/2006/relationships/hyperlink" Target="http://experception.net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hartmaker.visualisingdata.com/" TargetMode="External"/><Relationship Id="rId5" Type="http://schemas.openxmlformats.org/officeDocument/2006/relationships/hyperlink" Target="https://www.data-to-viz.com/" TargetMode="External"/><Relationship Id="rId4" Type="http://schemas.openxmlformats.org/officeDocument/2006/relationships/hyperlink" Target="http://www.datavizcatalogue.com/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policyviz.com/2014/09/09/graphic-continuum/" TargetMode="External"/><Relationship Id="rId3" Type="http://schemas.openxmlformats.org/officeDocument/2006/relationships/hyperlink" Target="https://www.qlik.com/blog/third-pillar-of-mapping-data-to-visualizations-usage" TargetMode="External"/><Relationship Id="rId7" Type="http://schemas.openxmlformats.org/officeDocument/2006/relationships/hyperlink" Target="https://www.juiceanalytics.com/chartchooser" TargetMode="External"/><Relationship Id="rId2" Type="http://schemas.openxmlformats.org/officeDocument/2006/relationships/hyperlink" Target="https://extremepresentation.com/design/7-chart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ataatworkbook.com/" TargetMode="External"/><Relationship Id="rId11" Type="http://schemas.openxmlformats.org/officeDocument/2006/relationships/hyperlink" Target="http://experception.net/" TargetMode="External"/><Relationship Id="rId5" Type="http://schemas.openxmlformats.org/officeDocument/2006/relationships/hyperlink" Target="https://excelcharts.com/classification-chart-types/" TargetMode="External"/><Relationship Id="rId10" Type="http://schemas.openxmlformats.org/officeDocument/2006/relationships/hyperlink" Target="https://www.ft.com/vocabulary" TargetMode="External"/><Relationship Id="rId4" Type="http://schemas.openxmlformats.org/officeDocument/2006/relationships/hyperlink" Target="https://www.perceptualedge.com/blog/?p=2080" TargetMode="External"/><Relationship Id="rId9" Type="http://schemas.openxmlformats.org/officeDocument/2006/relationships/hyperlink" Target="https://www.informationisbeautifulawards.com/showcase/611-the-graphic-continuum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erceptualedge.com/blog/?p=2080" TargetMode="External"/><Relationship Id="rId5" Type="http://schemas.openxmlformats.org/officeDocument/2006/relationships/hyperlink" Target="https://www.qlik.com/blog/third-pillar-of-mapping-data-to-visualizations-usage" TargetMode="External"/><Relationship Id="rId4" Type="http://schemas.openxmlformats.org/officeDocument/2006/relationships/hyperlink" Target="http://extremepresentation.com/design/7-charts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xcelcharts.com/blog/classification-chart-types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dataatworkbook.com/data-work-07-how-choose-chart-graph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xcelcharts.com/blog/classification-chart-types/" TargetMode="External"/><Relationship Id="rId2" Type="http://schemas.openxmlformats.org/officeDocument/2006/relationships/hyperlink" Target="https://www.qlik.com/blog/third-pillar-of-mapping-data-to-visualizations-usag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51097" y="2362200"/>
            <a:ext cx="7241806" cy="1219200"/>
          </a:xfrm>
        </p:spPr>
        <p:txBody>
          <a:bodyPr>
            <a:normAutofit/>
          </a:bodyPr>
          <a:lstStyle/>
          <a:p>
            <a:pPr algn="ctr"/>
            <a:r>
              <a:rPr lang="en-US"/>
              <a:t>Data Chart </a:t>
            </a:r>
            <a:r>
              <a:rPr lang="en-US" dirty="0"/>
              <a:t>Types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71600" y="3657215"/>
            <a:ext cx="6400800" cy="838585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IT 7113 Data Visualization</a:t>
            </a:r>
            <a:endParaRPr lang="en-US" dirty="0"/>
          </a:p>
        </p:txBody>
      </p:sp>
      <p:sp>
        <p:nvSpPr>
          <p:cNvPr id="6" name="Rectangle 5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3542558" y="4460493"/>
            <a:ext cx="205888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0000"/>
              <a:buFont typeface="Wingdings" pitchFamily="2" charset="2"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en-US" sz="2000" kern="0" dirty="0"/>
              <a:t>J.G. Zheng</a:t>
            </a:r>
          </a:p>
          <a:p>
            <a:pPr algn="ctr"/>
            <a:r>
              <a:rPr lang="en-US" sz="2000" kern="0" dirty="0"/>
              <a:t>Fall 2023</a:t>
            </a:r>
          </a:p>
        </p:txBody>
      </p:sp>
      <p:sp>
        <p:nvSpPr>
          <p:cNvPr id="3" name="Rectangle 2"/>
          <p:cNvSpPr/>
          <p:nvPr/>
        </p:nvSpPr>
        <p:spPr>
          <a:xfrm>
            <a:off x="2855479" y="5222493"/>
            <a:ext cx="34330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hlinkClick r:id="rId3"/>
              </a:rPr>
              <a:t>http://idi.Kennesaw.edu/it7113/</a:t>
            </a:r>
            <a:endParaRPr lang="en-US" sz="1600" dirty="0"/>
          </a:p>
        </p:txBody>
      </p:sp>
      <p:pic>
        <p:nvPicPr>
          <p:cNvPr id="3074" name="Picture 2" descr="Image result for data visualizati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463" y="228893"/>
            <a:ext cx="2251075" cy="225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22DBA-6B92-1FBC-FDB2-1B95C51E5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1. Comparison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E5E2CF-CCF1-54E8-BFB3-82A1E9A87C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Comparison is the most common purpose of using charts.</a:t>
            </a:r>
          </a:p>
          <a:p>
            <a:pPr lvl="1"/>
            <a:r>
              <a:rPr lang="en-US" dirty="0"/>
              <a:t>“Comparisons are found everywhere in data visualization, so much so that Edward Tufte says that “compared with what?” is “the deep, fundamental question in statistical analysis.” In a more or less explicit way, you’ll find comparisons at the heart of every category in our chart classification.” – From “Data at Work” Chapter 8 </a:t>
            </a:r>
            <a:r>
              <a:rPr lang="en-US" dirty="0">
                <a:hlinkClick r:id="rId2"/>
              </a:rPr>
              <a:t>https://www.dataatworkbook.com/data-work-08-sense-order-data-comparison-charts/</a:t>
            </a:r>
            <a:r>
              <a:rPr lang="en-US" dirty="0"/>
              <a:t> </a:t>
            </a:r>
          </a:p>
          <a:p>
            <a:r>
              <a:rPr lang="en-US" dirty="0"/>
              <a:t>In this particular type of “comparison”, we usually compare discrete data items (entities, categories, etc.)</a:t>
            </a:r>
          </a:p>
          <a:p>
            <a:r>
              <a:rPr lang="en-US" dirty="0"/>
              <a:t>Other purposes are more or less specific ways of comparisons</a:t>
            </a:r>
          </a:p>
          <a:p>
            <a:pPr lvl="1"/>
            <a:r>
              <a:rPr lang="en-US" dirty="0"/>
              <a:t>Part-whole comparison </a:t>
            </a:r>
            <a:r>
              <a:rPr lang="en-US" dirty="0">
                <a:sym typeface="Wingdings" panose="05000000000000000000" pitchFamily="2" charset="2"/>
              </a:rPr>
              <a:t> “composition”</a:t>
            </a:r>
          </a:p>
          <a:p>
            <a:pPr lvl="1"/>
            <a:r>
              <a:rPr lang="en-US" dirty="0"/>
              <a:t>Relative positioning comparison </a:t>
            </a:r>
            <a:r>
              <a:rPr lang="en-US" dirty="0">
                <a:sym typeface="Wingdings" panose="05000000000000000000" pitchFamily="2" charset="2"/>
              </a:rPr>
              <a:t> “relationship”</a:t>
            </a:r>
          </a:p>
          <a:p>
            <a:pPr lvl="1"/>
            <a:r>
              <a:rPr lang="en-US" dirty="0"/>
              <a:t>Time-based comparison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“trend”</a:t>
            </a:r>
          </a:p>
          <a:p>
            <a:pPr lvl="1"/>
            <a:r>
              <a:rPr lang="en-US" dirty="0"/>
              <a:t>Pattern comparison </a:t>
            </a:r>
            <a:r>
              <a:rPr lang="en-US" dirty="0">
                <a:sym typeface="Wingdings" panose="05000000000000000000" pitchFamily="2" charset="2"/>
              </a:rPr>
              <a:t> “distribution” or “profile”</a:t>
            </a:r>
            <a:endParaRPr lang="en-US" dirty="0"/>
          </a:p>
          <a:p>
            <a:r>
              <a:rPr lang="en-US" dirty="0"/>
              <a:t>Basic charts for comparison among data items</a:t>
            </a:r>
          </a:p>
          <a:p>
            <a:pPr lvl="1"/>
            <a:r>
              <a:rPr lang="en-US" dirty="0"/>
              <a:t>Column/bar chart</a:t>
            </a:r>
          </a:p>
          <a:p>
            <a:r>
              <a:rPr lang="en-US" dirty="0"/>
              <a:t>Alternatives</a:t>
            </a:r>
          </a:p>
          <a:p>
            <a:pPr lvl="1"/>
            <a:r>
              <a:rPr lang="en-US" dirty="0"/>
              <a:t>Line/area chart</a:t>
            </a:r>
          </a:p>
          <a:p>
            <a:pPr lvl="1"/>
            <a:r>
              <a:rPr lang="en-US" dirty="0"/>
              <a:t>Dot plot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71DEE0-5CFC-6470-EFE1-96272720C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8821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Bar/Column Charts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1"/>
            <a:ext cx="8610600" cy="4876799"/>
          </a:xfrm>
        </p:spPr>
        <p:txBody>
          <a:bodyPr>
            <a:normAutofit fontScale="40000" lnSpcReduction="20000"/>
          </a:bodyPr>
          <a:lstStyle/>
          <a:p>
            <a:r>
              <a:rPr lang="en-US" dirty="0"/>
              <a:t>Features and usage</a:t>
            </a:r>
          </a:p>
          <a:p>
            <a:pPr lvl="1"/>
            <a:r>
              <a:rPr lang="en-US" dirty="0"/>
              <a:t>Use rectangular bars with length/area proportional to the values they represent.</a:t>
            </a:r>
          </a:p>
          <a:p>
            <a:pPr lvl="1"/>
            <a:r>
              <a:rPr lang="en-US" dirty="0"/>
              <a:t>Often used to display and compare discrete data in different categories</a:t>
            </a:r>
          </a:p>
          <a:p>
            <a:pPr lvl="1"/>
            <a:r>
              <a:rPr lang="en-US" dirty="0"/>
              <a:t>Convention: column chart has vertical columns and bar chart has horizontal bars</a:t>
            </a:r>
          </a:p>
          <a:p>
            <a:pPr lvl="1"/>
            <a:r>
              <a:rPr lang="en-US" dirty="0"/>
              <a:t>Choose column or bar based on the size and shape of charting space</a:t>
            </a:r>
          </a:p>
          <a:p>
            <a:pPr lvl="1"/>
            <a:r>
              <a:rPr lang="en-US" dirty="0"/>
              <a:t>Use horizontal bar charts if data items are more than 10 to 15, depending on situations </a:t>
            </a:r>
          </a:p>
          <a:p>
            <a:r>
              <a:rPr lang="en-US" dirty="0"/>
              <a:t>Style variations</a:t>
            </a:r>
          </a:p>
          <a:p>
            <a:pPr lvl="1"/>
            <a:r>
              <a:rPr lang="en-US" dirty="0"/>
              <a:t>Stacked bar/column</a:t>
            </a:r>
          </a:p>
          <a:p>
            <a:pPr lvl="1"/>
            <a:r>
              <a:rPr lang="en-US" dirty="0"/>
              <a:t>Stacked percentage</a:t>
            </a:r>
          </a:p>
          <a:p>
            <a:pPr lvl="1"/>
            <a:r>
              <a:rPr lang="en-US" dirty="0"/>
              <a:t>Lollipop or pin chart </a:t>
            </a:r>
            <a:r>
              <a:rPr lang="en-US" dirty="0">
                <a:hlinkClick r:id="rId2"/>
              </a:rPr>
              <a:t>https://www.tableau.com/about/blog/2017/1/viz-whiz-when-use-lollipop-chart-and-how-build-one-64267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Butterfly diverging/bi-direction/mirror bar chart </a:t>
            </a:r>
            <a:r>
              <a:rPr lang="en-US" dirty="0">
                <a:hlinkClick r:id="rId3"/>
              </a:rPr>
              <a:t>https://datavizproject.com/data-type/butterfly-chart/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Pyramid chart</a:t>
            </a:r>
          </a:p>
          <a:p>
            <a:pPr lvl="1"/>
            <a:r>
              <a:rPr lang="en-US" dirty="0"/>
              <a:t>Dot plot </a:t>
            </a:r>
            <a:r>
              <a:rPr lang="en-US" dirty="0">
                <a:hlinkClick r:id="rId4"/>
              </a:rPr>
              <a:t>https://www.investopedia.com/dot-plot-4581755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Radial bar chart</a:t>
            </a:r>
          </a:p>
          <a:p>
            <a:r>
              <a:rPr lang="en-US" dirty="0"/>
              <a:t>A basis for these more specialized chart types</a:t>
            </a:r>
          </a:p>
          <a:p>
            <a:pPr lvl="1"/>
            <a:r>
              <a:rPr lang="en-US" dirty="0"/>
              <a:t>Tornado chart</a:t>
            </a:r>
          </a:p>
          <a:p>
            <a:pPr lvl="1"/>
            <a:r>
              <a:rPr lang="en-US" dirty="0"/>
              <a:t>Bullet chart</a:t>
            </a:r>
          </a:p>
          <a:p>
            <a:pPr lvl="1"/>
            <a:r>
              <a:rPr lang="en-US" dirty="0"/>
              <a:t>Waterfall chart</a:t>
            </a:r>
          </a:p>
          <a:p>
            <a:pPr lvl="1"/>
            <a:r>
              <a:rPr lang="en-US" dirty="0"/>
              <a:t>Histogram</a:t>
            </a:r>
          </a:p>
          <a:p>
            <a:pPr lvl="1"/>
            <a:r>
              <a:rPr lang="en-US" dirty="0"/>
              <a:t>Candle stick chart</a:t>
            </a:r>
          </a:p>
          <a:p>
            <a:pPr lvl="1"/>
            <a:r>
              <a:rPr lang="en-US" dirty="0"/>
              <a:t>Gantt chart</a:t>
            </a:r>
          </a:p>
          <a:p>
            <a:pPr lvl="1"/>
            <a:r>
              <a:rPr lang="en-US" dirty="0"/>
              <a:t>Box plot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11</a:t>
            </a:fld>
            <a:endParaRPr lang="en-US" altLang="en-US"/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337" y="3934565"/>
            <a:ext cx="3910063" cy="274896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C14C8D3-B207-492F-9B99-2CDF524ED144}"/>
              </a:ext>
            </a:extLst>
          </p:cNvPr>
          <p:cNvSpPr txBox="1"/>
          <p:nvPr/>
        </p:nvSpPr>
        <p:spPr>
          <a:xfrm>
            <a:off x="533400" y="5825414"/>
            <a:ext cx="4344403" cy="83099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200" dirty="0"/>
              <a:t>References: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hlinkClick r:id="rId6"/>
              </a:rPr>
              <a:t>https://datavizproject.com/data-type/bar-chart/</a:t>
            </a:r>
            <a:r>
              <a:rPr lang="en-US" sz="12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hlinkClick r:id="rId7"/>
              </a:rPr>
              <a:t>https://datavizcatalogue.com/methods/bar_chart.html</a:t>
            </a:r>
            <a:r>
              <a:rPr lang="en-US" sz="12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hlinkClick r:id="rId8"/>
              </a:rPr>
              <a:t>https://chartio.com/learn/charts/bar-chart-complete-guide/</a:t>
            </a:r>
            <a:r>
              <a:rPr lang="en-US" sz="1200" dirty="0"/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Some Basic Bar Chart Variations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12</a:t>
            </a:fld>
            <a:endParaRPr lang="en-US" alt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4227"/>
            <a:ext cx="9144000" cy="5538170"/>
          </a:xfrm>
          <a:prstGeom prst="rect">
            <a:avLst/>
          </a:prstGeom>
        </p:spPr>
      </p:pic>
      <p:sp>
        <p:nvSpPr>
          <p:cNvPr id="6" name="Line Callout 1 5"/>
          <p:cNvSpPr/>
          <p:nvPr/>
        </p:nvSpPr>
        <p:spPr bwMode="auto">
          <a:xfrm>
            <a:off x="7093726" y="750818"/>
            <a:ext cx="1897874" cy="326405"/>
          </a:xfrm>
          <a:prstGeom prst="borderCallout1">
            <a:avLst>
              <a:gd name="adj1" fmla="val 100811"/>
              <a:gd name="adj2" fmla="val 19320"/>
              <a:gd name="adj3" fmla="val 163675"/>
              <a:gd name="adj4" fmla="val 11358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lnSpcReduction="10000"/>
          </a:bodyPr>
          <a:lstStyle/>
          <a:p>
            <a:r>
              <a:rPr lang="en-US" sz="1600" dirty="0"/>
              <a:t>Horizontal bar chart</a:t>
            </a:r>
          </a:p>
        </p:txBody>
      </p:sp>
      <p:sp>
        <p:nvSpPr>
          <p:cNvPr id="7" name="Line Callout 1 6"/>
          <p:cNvSpPr/>
          <p:nvPr/>
        </p:nvSpPr>
        <p:spPr bwMode="auto">
          <a:xfrm>
            <a:off x="2514600" y="3640684"/>
            <a:ext cx="1897874" cy="326405"/>
          </a:xfrm>
          <a:prstGeom prst="borderCallout1">
            <a:avLst>
              <a:gd name="adj1" fmla="val 100811"/>
              <a:gd name="adj2" fmla="val 19320"/>
              <a:gd name="adj3" fmla="val 149430"/>
              <a:gd name="adj4" fmla="val 13195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85000" lnSpcReduction="10000"/>
          </a:bodyPr>
          <a:lstStyle/>
          <a:p>
            <a:r>
              <a:rPr lang="en-US" sz="1600" dirty="0"/>
              <a:t>Stacked column chart</a:t>
            </a:r>
          </a:p>
        </p:txBody>
      </p:sp>
      <p:sp>
        <p:nvSpPr>
          <p:cNvPr id="10" name="Line Callout 1 9"/>
          <p:cNvSpPr/>
          <p:nvPr/>
        </p:nvSpPr>
        <p:spPr bwMode="auto">
          <a:xfrm>
            <a:off x="7093726" y="3640684"/>
            <a:ext cx="1897874" cy="326405"/>
          </a:xfrm>
          <a:prstGeom prst="borderCallout1">
            <a:avLst>
              <a:gd name="adj1" fmla="val 100811"/>
              <a:gd name="adj2" fmla="val 19320"/>
              <a:gd name="adj3" fmla="val 149430"/>
              <a:gd name="adj4" fmla="val 13195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r>
              <a:rPr lang="en-US" sz="1600" dirty="0"/>
              <a:t>Stacked percentage chart</a:t>
            </a:r>
          </a:p>
        </p:txBody>
      </p:sp>
      <p:sp>
        <p:nvSpPr>
          <p:cNvPr id="11" name="Line Callout 1 10"/>
          <p:cNvSpPr/>
          <p:nvPr/>
        </p:nvSpPr>
        <p:spPr bwMode="auto">
          <a:xfrm>
            <a:off x="2895600" y="768899"/>
            <a:ext cx="1524000" cy="404735"/>
          </a:xfrm>
          <a:prstGeom prst="borderCallout1">
            <a:avLst>
              <a:gd name="adj1" fmla="val 100811"/>
              <a:gd name="adj2" fmla="val 19320"/>
              <a:gd name="adj3" fmla="val 180293"/>
              <a:gd name="adj4" fmla="val 8499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r>
              <a:rPr lang="en-US" sz="1600" dirty="0"/>
              <a:t>Vertical column chart (clustered)</a:t>
            </a:r>
          </a:p>
        </p:txBody>
      </p:sp>
    </p:spTree>
    <p:extLst>
      <p:ext uri="{BB962C8B-B14F-4D97-AF65-F5344CB8AC3E}">
        <p14:creationId xmlns:p14="http://schemas.microsoft.com/office/powerpoint/2010/main" val="15978759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68D89-AF43-42C3-8938-E40673ACB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/>
              <a:t>2. Trend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1D6941-44BD-4C05-951F-ACEC1B109F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This category can be seen as a more specific comparison along the time dimension.</a:t>
            </a:r>
          </a:p>
          <a:p>
            <a:r>
              <a:rPr lang="en-US" dirty="0"/>
              <a:t>Changes along the time can be viewed as continuous, rather than discrete – very often but still not always</a:t>
            </a:r>
          </a:p>
          <a:p>
            <a:r>
              <a:rPr lang="en-US" dirty="0"/>
              <a:t>Major chart types to use</a:t>
            </a:r>
          </a:p>
          <a:p>
            <a:pPr lvl="1"/>
            <a:r>
              <a:rPr lang="en-US" dirty="0"/>
              <a:t>Line chart</a:t>
            </a:r>
          </a:p>
          <a:p>
            <a:pPr lvl="1"/>
            <a:r>
              <a:rPr lang="en-US" dirty="0"/>
              <a:t>Area chart</a:t>
            </a:r>
          </a:p>
          <a:p>
            <a:r>
              <a:rPr lang="en-US" dirty="0"/>
              <a:t>Other alternatives</a:t>
            </a:r>
          </a:p>
          <a:p>
            <a:pPr lvl="1"/>
            <a:r>
              <a:rPr lang="en-US" dirty="0"/>
              <a:t>Circular line chart (emphasizing cycles like year or hour)</a:t>
            </a:r>
          </a:p>
          <a:p>
            <a:pPr lvl="1"/>
            <a:r>
              <a:rPr lang="en-US" dirty="0"/>
              <a:t>Bar chart (sometimes if too few time points)</a:t>
            </a:r>
          </a:p>
          <a:p>
            <a:pPr lvl="1"/>
            <a:r>
              <a:rPr lang="en-US" dirty="0"/>
              <a:t>Connected dots</a:t>
            </a:r>
          </a:p>
          <a:p>
            <a:pPr lvl="1"/>
            <a:r>
              <a:rPr lang="en-US" dirty="0">
                <a:hlinkClick r:id="rId2"/>
              </a:rPr>
              <a:t>https://www.dataatworkbook.com/data-work-11-change-over-time/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A862DC-64D3-442B-A10F-3AEBDA7D4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52496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Line Chart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228600" y="990601"/>
            <a:ext cx="8610600" cy="5029200"/>
          </a:xfrm>
        </p:spPr>
        <p:txBody>
          <a:bodyPr>
            <a:normAutofit fontScale="70000" lnSpcReduction="20000"/>
          </a:bodyPr>
          <a:lstStyle/>
          <a:p>
            <a:r>
              <a:rPr lang="en-US" kern="0" dirty="0"/>
              <a:t>Features and usage</a:t>
            </a:r>
          </a:p>
          <a:p>
            <a:pPr lvl="1"/>
            <a:r>
              <a:rPr lang="en-US" kern="0" dirty="0"/>
              <a:t>Connecting value points along an axis</a:t>
            </a:r>
          </a:p>
          <a:p>
            <a:pPr lvl="1"/>
            <a:r>
              <a:rPr lang="en-US" kern="0" dirty="0"/>
              <a:t>Displays continuous (or semi-continuous) data serials</a:t>
            </a:r>
          </a:p>
          <a:p>
            <a:pPr lvl="1"/>
            <a:r>
              <a:rPr lang="en-US" kern="0" dirty="0"/>
              <a:t>Often used to visualize a trend in data over intervals of time</a:t>
            </a:r>
          </a:p>
          <a:p>
            <a:pPr lvl="1"/>
            <a:r>
              <a:rPr lang="en-US" kern="0" dirty="0"/>
              <a:t>Compared to column chart, line chart can handle more data serials and more data points (time points)</a:t>
            </a:r>
          </a:p>
          <a:p>
            <a:r>
              <a:rPr lang="en-US" dirty="0"/>
              <a:t>Style variations</a:t>
            </a:r>
          </a:p>
          <a:p>
            <a:pPr lvl="1"/>
            <a:r>
              <a:rPr lang="en-US" dirty="0"/>
              <a:t>Area chart </a:t>
            </a:r>
            <a:r>
              <a:rPr lang="en-US" dirty="0">
                <a:hlinkClick r:id="rId2"/>
              </a:rPr>
              <a:t>https://datavizcatalogue.com/methods/area_graph.html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Curved/smoothed line chart</a:t>
            </a:r>
          </a:p>
          <a:p>
            <a:pPr lvl="1"/>
            <a:r>
              <a:rPr lang="en-US" dirty="0"/>
              <a:t>Stacked line/area chart</a:t>
            </a:r>
          </a:p>
          <a:p>
            <a:pPr lvl="1"/>
            <a:r>
              <a:rPr lang="en-US" dirty="0"/>
              <a:t>Stack percentage line/area chart</a:t>
            </a:r>
          </a:p>
          <a:p>
            <a:pPr lvl="1"/>
            <a:r>
              <a:rPr lang="en-US" dirty="0"/>
              <a:t>Circular line chart</a:t>
            </a:r>
          </a:p>
          <a:p>
            <a:r>
              <a:rPr lang="en-US" dirty="0"/>
              <a:t>A basis for these more specialized chart types</a:t>
            </a:r>
          </a:p>
          <a:p>
            <a:pPr lvl="1"/>
            <a:r>
              <a:rPr lang="en-US" dirty="0" err="1"/>
              <a:t>Kagi</a:t>
            </a:r>
            <a:r>
              <a:rPr lang="en-US" dirty="0"/>
              <a:t> chart </a:t>
            </a:r>
            <a:r>
              <a:rPr lang="en-US" dirty="0">
                <a:hlinkClick r:id="rId3"/>
              </a:rPr>
              <a:t>https://en.wikipedia.org/wiki/Kagi_chart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14</a:t>
            </a:fld>
            <a:endParaRPr lang="en-US" altLang="en-US"/>
          </a:p>
        </p:txBody>
      </p:sp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464" y="36854"/>
            <a:ext cx="2446271" cy="14870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DAC75C-CAAF-43A4-90CA-1AD0846C6DEF}"/>
              </a:ext>
            </a:extLst>
          </p:cNvPr>
          <p:cNvSpPr txBox="1"/>
          <p:nvPr/>
        </p:nvSpPr>
        <p:spPr>
          <a:xfrm>
            <a:off x="914400" y="6001435"/>
            <a:ext cx="4632960" cy="6463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200" dirty="0"/>
              <a:t>Reference: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hlinkClick r:id="rId5"/>
              </a:rPr>
              <a:t>https://datavizproject.com/data-type/line-chart/</a:t>
            </a:r>
            <a:r>
              <a:rPr lang="en-US" sz="12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hlinkClick r:id="rId6"/>
              </a:rPr>
              <a:t>https://datavizcatalogue.com/methods/line_graph.html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578101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Basic Line Chart Variations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15</a:t>
            </a:fld>
            <a:endParaRPr lang="en-US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4400"/>
            <a:ext cx="9144000" cy="5610824"/>
          </a:xfrm>
          <a:prstGeom prst="rect">
            <a:avLst/>
          </a:prstGeom>
        </p:spPr>
      </p:pic>
      <p:sp>
        <p:nvSpPr>
          <p:cNvPr id="6" name="Line Callout 1 5"/>
          <p:cNvSpPr/>
          <p:nvPr/>
        </p:nvSpPr>
        <p:spPr bwMode="auto">
          <a:xfrm>
            <a:off x="7585463" y="784043"/>
            <a:ext cx="1253737" cy="326405"/>
          </a:xfrm>
          <a:prstGeom prst="borderCallout1">
            <a:avLst>
              <a:gd name="adj1" fmla="val 100811"/>
              <a:gd name="adj2" fmla="val 19320"/>
              <a:gd name="adj3" fmla="val 149430"/>
              <a:gd name="adj4" fmla="val 13195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lnSpcReduction="10000"/>
          </a:bodyPr>
          <a:lstStyle/>
          <a:p>
            <a:r>
              <a:rPr lang="en-US" sz="1600" dirty="0"/>
              <a:t>Area chart</a:t>
            </a:r>
          </a:p>
        </p:txBody>
      </p:sp>
      <p:sp>
        <p:nvSpPr>
          <p:cNvPr id="7" name="Line Callout 1 6"/>
          <p:cNvSpPr/>
          <p:nvPr/>
        </p:nvSpPr>
        <p:spPr bwMode="auto">
          <a:xfrm>
            <a:off x="7010400" y="3701719"/>
            <a:ext cx="1897874" cy="326405"/>
          </a:xfrm>
          <a:prstGeom prst="borderCallout1">
            <a:avLst>
              <a:gd name="adj1" fmla="val 100811"/>
              <a:gd name="adj2" fmla="val 19320"/>
              <a:gd name="adj3" fmla="val 149430"/>
              <a:gd name="adj4" fmla="val 13195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85000" lnSpcReduction="10000"/>
          </a:bodyPr>
          <a:lstStyle/>
          <a:p>
            <a:r>
              <a:rPr lang="en-US" sz="1600" dirty="0"/>
              <a:t>Percentage area chart</a:t>
            </a:r>
          </a:p>
        </p:txBody>
      </p:sp>
      <p:sp>
        <p:nvSpPr>
          <p:cNvPr id="8" name="Line Callout 1 7"/>
          <p:cNvSpPr/>
          <p:nvPr/>
        </p:nvSpPr>
        <p:spPr bwMode="auto">
          <a:xfrm>
            <a:off x="2438400" y="3717485"/>
            <a:ext cx="1897874" cy="326405"/>
          </a:xfrm>
          <a:prstGeom prst="borderCallout1">
            <a:avLst>
              <a:gd name="adj1" fmla="val 100811"/>
              <a:gd name="adj2" fmla="val 19320"/>
              <a:gd name="adj3" fmla="val 149430"/>
              <a:gd name="adj4" fmla="val 13195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lnSpcReduction="10000"/>
          </a:bodyPr>
          <a:lstStyle/>
          <a:p>
            <a:r>
              <a:rPr lang="en-US" sz="1600" dirty="0"/>
              <a:t>Stacked line chart</a:t>
            </a:r>
          </a:p>
        </p:txBody>
      </p:sp>
    </p:spTree>
    <p:extLst>
      <p:ext uri="{BB962C8B-B14F-4D97-AF65-F5344CB8AC3E}">
        <p14:creationId xmlns:p14="http://schemas.microsoft.com/office/powerpoint/2010/main" val="2403296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68D89-AF43-42C3-8938-E40673ACB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/>
              <a:t>3. Composition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1D6941-44BD-4C05-951F-ACEC1B109F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This category can be seen as a more specific comparison among parts of a whole.</a:t>
            </a:r>
          </a:p>
          <a:p>
            <a:r>
              <a:rPr lang="en-US" dirty="0"/>
              <a:t>The visual shows the relative percentages or weights, rather than absolute values</a:t>
            </a:r>
          </a:p>
          <a:p>
            <a:r>
              <a:rPr lang="en-US" dirty="0"/>
              <a:t>Major chart type</a:t>
            </a:r>
          </a:p>
          <a:p>
            <a:pPr lvl="1"/>
            <a:r>
              <a:rPr lang="en-US" dirty="0"/>
              <a:t>Pie chart</a:t>
            </a:r>
          </a:p>
          <a:p>
            <a:pPr lvl="1"/>
            <a:r>
              <a:rPr lang="en-US" dirty="0"/>
              <a:t>Tree map</a:t>
            </a:r>
          </a:p>
          <a:p>
            <a:r>
              <a:rPr lang="en-US" dirty="0"/>
              <a:t>Alternative charts (that also emphasis the part to whole comparison)</a:t>
            </a:r>
          </a:p>
          <a:p>
            <a:pPr lvl="1"/>
            <a:r>
              <a:rPr lang="en-US" dirty="0"/>
              <a:t>Stacked bar/column chart</a:t>
            </a:r>
          </a:p>
          <a:p>
            <a:pPr lvl="1"/>
            <a:r>
              <a:rPr lang="en-US" dirty="0"/>
              <a:t>Stacked percentage bar/column</a:t>
            </a:r>
          </a:p>
          <a:p>
            <a:pPr lvl="1"/>
            <a:r>
              <a:rPr lang="en-US" dirty="0"/>
              <a:t>Packed bubble/circle chart</a:t>
            </a:r>
          </a:p>
          <a:p>
            <a:pPr lvl="1"/>
            <a:r>
              <a:rPr lang="en-US" dirty="0"/>
              <a:t>Dot matrix or waffle chart</a:t>
            </a:r>
          </a:p>
          <a:p>
            <a:pPr lvl="1"/>
            <a:r>
              <a:rPr lang="en-US" dirty="0"/>
              <a:t>See some example in Excel from “data at work” chapter 9 </a:t>
            </a:r>
            <a:r>
              <a:rPr lang="en-US" dirty="0">
                <a:hlinkClick r:id="rId2"/>
              </a:rPr>
              <a:t>https://www.dataatworkbook.com/data-work-09-parts-whole-composition-charts/</a:t>
            </a:r>
            <a:r>
              <a:rPr lang="en-US" dirty="0"/>
              <a:t> 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A862DC-64D3-442B-A10F-3AEBDA7D4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93294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Pie Chart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1"/>
            <a:ext cx="8610600" cy="4800600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Features and usage</a:t>
            </a:r>
          </a:p>
          <a:p>
            <a:pPr lvl="1"/>
            <a:r>
              <a:rPr lang="en-US" dirty="0"/>
              <a:t>A circular chart divided into sectors, illustrating proportions. The arc length of each sector (or its angle and area) is proportional to the value it represents</a:t>
            </a:r>
          </a:p>
          <a:p>
            <a:pPr lvl="1"/>
            <a:r>
              <a:rPr lang="en-US" dirty="0"/>
              <a:t>To represent the different parts of a whole, or the % of a total</a:t>
            </a:r>
          </a:p>
          <a:p>
            <a:pPr lvl="1"/>
            <a:r>
              <a:rPr lang="en-US" dirty="0"/>
              <a:t>Can be seen as a circular variation of the stacked percentage bar chart, but adding a perspective of 100%</a:t>
            </a:r>
          </a:p>
          <a:p>
            <a:pPr lvl="1"/>
            <a:r>
              <a:rPr lang="en-US" dirty="0"/>
              <a:t>Capture and hold attention to the significant parts, but do not offer faster and precise readings or comparison</a:t>
            </a:r>
          </a:p>
          <a:p>
            <a:r>
              <a:rPr lang="en-US" dirty="0"/>
              <a:t>Best practices</a:t>
            </a:r>
          </a:p>
          <a:p>
            <a:pPr lvl="1"/>
            <a:r>
              <a:rPr lang="en-US" dirty="0"/>
              <a:t>Starting from the up-north point and going clockwise</a:t>
            </a:r>
          </a:p>
          <a:p>
            <a:pPr lvl="1"/>
            <a:r>
              <a:rPr lang="en-US" dirty="0"/>
              <a:t>Order by percentages descending</a:t>
            </a:r>
          </a:p>
          <a:p>
            <a:r>
              <a:rPr lang="en-US" dirty="0"/>
              <a:t>Critic on the pie chart</a:t>
            </a:r>
          </a:p>
          <a:p>
            <a:pPr lvl="1"/>
            <a:r>
              <a:rPr lang="en-US" dirty="0">
                <a:hlinkClick r:id="rId2"/>
              </a:rPr>
              <a:t>https://priceonomics.com/should-you-ever-use-a-pie-chart/</a:t>
            </a:r>
            <a:endParaRPr lang="en-US" dirty="0"/>
          </a:p>
          <a:p>
            <a:r>
              <a:rPr lang="en-US" dirty="0"/>
              <a:t>Try alternatives</a:t>
            </a:r>
          </a:p>
          <a:p>
            <a:pPr lvl="1"/>
            <a:r>
              <a:rPr lang="en-US" dirty="0"/>
              <a:t>If comparing among similar items, use columns chart, or adding % labels</a:t>
            </a:r>
          </a:p>
          <a:p>
            <a:pPr lvl="1"/>
            <a:r>
              <a:rPr lang="en-US" dirty="0"/>
              <a:t>If more than 7 items, use other types of charts (</a:t>
            </a:r>
            <a:r>
              <a:rPr lang="en-US" i="1" dirty="0">
                <a:highlight>
                  <a:srgbClr val="FFFF00"/>
                </a:highlight>
              </a:rPr>
              <a:t>bar/column or tree map</a:t>
            </a:r>
            <a:r>
              <a:rPr lang="en-US" dirty="0"/>
              <a:t>); or group the rest into other, and use a second chart or table to present other</a:t>
            </a:r>
          </a:p>
          <a:p>
            <a:pPr lvl="1"/>
            <a:r>
              <a:rPr lang="en-US" dirty="0"/>
              <a:t>Have a set of pie charts? Try </a:t>
            </a:r>
            <a:r>
              <a:rPr lang="en-US" i="1" dirty="0">
                <a:highlight>
                  <a:srgbClr val="FFFF00"/>
                </a:highlight>
              </a:rPr>
              <a:t>stacked column/bar chart </a:t>
            </a:r>
            <a:r>
              <a:rPr lang="en-US" dirty="0"/>
              <a:t>to save space.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17</a:t>
            </a:fld>
            <a:endParaRPr lang="en-US" altLang="en-US"/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351" y="2781300"/>
            <a:ext cx="2081049" cy="16764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8802AD-3A6F-47CB-8A3A-635583891A72}"/>
              </a:ext>
            </a:extLst>
          </p:cNvPr>
          <p:cNvSpPr txBox="1"/>
          <p:nvPr/>
        </p:nvSpPr>
        <p:spPr>
          <a:xfrm>
            <a:off x="609600" y="5837296"/>
            <a:ext cx="4632960" cy="83099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200" dirty="0"/>
              <a:t>Reference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hlinkClick r:id="rId4"/>
              </a:rPr>
              <a:t>https://datavizproject.com/data-type/pie-chart/</a:t>
            </a:r>
            <a:r>
              <a:rPr lang="en-US" sz="12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hlinkClick r:id="rId5"/>
              </a:rPr>
              <a:t>https://datavizcatalogue.com/methods/pie_chart.html</a:t>
            </a:r>
            <a:r>
              <a:rPr lang="en-US" sz="12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hlinkClick r:id="rId6"/>
              </a:rPr>
              <a:t>https://en.wikipedia.org/wiki/Pie_chart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84548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Pie Chart Variations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1"/>
            <a:ext cx="5562600" cy="4038600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Style variations</a:t>
            </a:r>
          </a:p>
          <a:p>
            <a:pPr lvl="1"/>
            <a:r>
              <a:rPr lang="en-US" dirty="0"/>
              <a:t>Donut chart: hole in the center reserved for some key information, often the total </a:t>
            </a:r>
            <a:r>
              <a:rPr lang="en-US" dirty="0">
                <a:hlinkClick r:id="rId2"/>
              </a:rPr>
              <a:t>https://datavizproject.com/data-type/donut-chart/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Multilevel pie chart, sunburst </a:t>
            </a:r>
            <a:r>
              <a:rPr lang="en-US" dirty="0">
                <a:hlinkClick r:id="rId3"/>
              </a:rPr>
              <a:t>https://datavizcatalogue.com/methods/sunburst_diagram.html</a:t>
            </a:r>
            <a:r>
              <a:rPr lang="en-US" dirty="0"/>
              <a:t> </a:t>
            </a:r>
          </a:p>
          <a:p>
            <a:r>
              <a:rPr lang="en-US" dirty="0"/>
              <a:t>A basis for </a:t>
            </a:r>
          </a:p>
          <a:p>
            <a:pPr lvl="1"/>
            <a:r>
              <a:rPr lang="en-US" dirty="0"/>
              <a:t>Polar area (or rose) chart or radial pie chart </a:t>
            </a:r>
            <a:r>
              <a:rPr lang="en-US" dirty="0">
                <a:hlinkClick r:id="rId4"/>
              </a:rPr>
              <a:t>https://datavizproject.com/data-type/polar-area-chart/</a:t>
            </a:r>
            <a:r>
              <a:rPr lang="en-US" dirty="0"/>
              <a:t> - uses length of the pie rather than angle of the pie</a:t>
            </a:r>
          </a:p>
          <a:p>
            <a:pPr lvl="1"/>
            <a:r>
              <a:rPr lang="en-US" dirty="0" err="1"/>
              <a:t>Spie</a:t>
            </a:r>
            <a:r>
              <a:rPr lang="en-US" dirty="0"/>
              <a:t> chart: uses both angle and length of the pie; adds a second measure for each data point (length of a pie)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18</a:t>
            </a:fld>
            <a:endParaRPr lang="en-US" altLang="en-US"/>
          </a:p>
        </p:txBody>
      </p:sp>
      <p:sp>
        <p:nvSpPr>
          <p:cNvPr id="5" name="AutoShape 2" descr="nightingale rose ch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" y="4191000"/>
            <a:ext cx="2471130" cy="24384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222277" y="6167735"/>
            <a:ext cx="2044923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hlinkClick r:id="rId6"/>
              </a:rPr>
              <a:t>https://en.wikipedia.org/wiki/Pie_chart#Spie_chart</a:t>
            </a:r>
            <a:r>
              <a:rPr lang="en-US" sz="1200" dirty="0"/>
              <a:t>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48400" y="138382"/>
            <a:ext cx="2784801" cy="293390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248399" y="3010546"/>
            <a:ext cx="2784801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hlinkClick r:id="rId8"/>
              </a:rPr>
              <a:t>http://www.fusioncharts.com/chart-primers/multi-level-pie-chart/</a:t>
            </a:r>
            <a:r>
              <a:rPr lang="en-US" sz="1400" dirty="0"/>
              <a:t>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552FCDBE-E6DE-46F1-BB21-A0DBCC637071}"/>
              </a:ext>
            </a:extLst>
          </p:cNvPr>
          <p:cNvCxnSpPr>
            <a:cxnSpLocks/>
          </p:cNvCxnSpPr>
          <p:nvPr/>
        </p:nvCxnSpPr>
        <p:spPr>
          <a:xfrm>
            <a:off x="1143000" y="3886200"/>
            <a:ext cx="152400" cy="5334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2E186C9-55F6-4F2E-954F-2BEA7CBD6F89}"/>
              </a:ext>
            </a:extLst>
          </p:cNvPr>
          <p:cNvCxnSpPr>
            <a:cxnSpLocks/>
          </p:cNvCxnSpPr>
          <p:nvPr/>
        </p:nvCxnSpPr>
        <p:spPr>
          <a:xfrm flipV="1">
            <a:off x="5105400" y="1752600"/>
            <a:ext cx="1066800" cy="3048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7" name="Picture 26">
            <a:extLst>
              <a:ext uri="{FF2B5EF4-FFF2-40B4-BE49-F238E27FC236}">
                <a16:creationId xmlns:a16="http://schemas.microsoft.com/office/drawing/2014/main" id="{927D0562-2B6E-4220-A23D-651601D6E01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18142" y="3691756"/>
            <a:ext cx="2561032" cy="2475979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B5C77BFE-9611-665F-4B92-827F9D704561}"/>
              </a:ext>
            </a:extLst>
          </p:cNvPr>
          <p:cNvSpPr/>
          <p:nvPr/>
        </p:nvSpPr>
        <p:spPr>
          <a:xfrm>
            <a:off x="6318142" y="6130156"/>
            <a:ext cx="2561032" cy="60016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100" dirty="0"/>
              <a:t>Nightingale chart</a:t>
            </a:r>
          </a:p>
          <a:p>
            <a:r>
              <a:rPr lang="en-US" sz="1100" dirty="0">
                <a:hlinkClick r:id="rId10"/>
              </a:rPr>
              <a:t>http://www.datavizcatalogue.com/methods/nightingale_rose_chart.html</a:t>
            </a:r>
            <a:r>
              <a:rPr lang="en-US" sz="1100" dirty="0"/>
              <a:t> 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D04C765-BDBD-D05E-550D-BE80F0CDF9FB}"/>
              </a:ext>
            </a:extLst>
          </p:cNvPr>
          <p:cNvCxnSpPr>
            <a:cxnSpLocks/>
          </p:cNvCxnSpPr>
          <p:nvPr/>
        </p:nvCxnSpPr>
        <p:spPr>
          <a:xfrm>
            <a:off x="5638800" y="3267717"/>
            <a:ext cx="762000" cy="77088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47465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5FB12-78AE-0736-CA78-6179D27BA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Stacked Column/Bar for Composition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FA263B-93C2-EBF4-FF44-5D90E412A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1"/>
            <a:ext cx="3048000" cy="2057399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Using a set of pie charts? Try stacked column/bar chart to save space.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3097C9-36AD-F18B-E823-E2ABD9390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19</a:t>
            </a:fld>
            <a:endParaRPr lang="en-US" altLang="en-US"/>
          </a:p>
        </p:txBody>
      </p:sp>
      <p:pic>
        <p:nvPicPr>
          <p:cNvPr id="2050" name="Picture 2" descr="Image">
            <a:extLst>
              <a:ext uri="{FF2B5EF4-FFF2-40B4-BE49-F238E27FC236}">
                <a16:creationId xmlns:a16="http://schemas.microsoft.com/office/drawing/2014/main" id="{99130EDD-309C-3125-C73A-FE8DE34BE6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43" b="13048"/>
          <a:stretch/>
        </p:blipFill>
        <p:spPr bwMode="auto">
          <a:xfrm>
            <a:off x="215685" y="3898147"/>
            <a:ext cx="5753100" cy="271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E150320-E2FB-5E4D-F269-F5798A2748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879463"/>
            <a:ext cx="5499315" cy="38280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3A51C17-97E7-EE7B-773D-8C83DFCDEA6C}"/>
              </a:ext>
            </a:extLst>
          </p:cNvPr>
          <p:cNvSpPr txBox="1"/>
          <p:nvPr/>
        </p:nvSpPr>
        <p:spPr>
          <a:xfrm>
            <a:off x="3810000" y="1447800"/>
            <a:ext cx="24384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4"/>
              </a:rPr>
              <a:t>https://www.trueup.io/layoffs</a:t>
            </a:r>
            <a:r>
              <a:rPr lang="en-US" sz="1400" dirty="0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1E8297-4121-F304-69C3-D45FFD5AAAF5}"/>
              </a:ext>
            </a:extLst>
          </p:cNvPr>
          <p:cNvSpPr txBox="1"/>
          <p:nvPr/>
        </p:nvSpPr>
        <p:spPr>
          <a:xfrm>
            <a:off x="3912676" y="6205336"/>
            <a:ext cx="22188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5"/>
              </a:rPr>
              <a:t>https://twitter.com/l__orenz/status/1619669226691887108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72369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Content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276600"/>
            <a:ext cx="8458200" cy="21336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Topics of this lecture:</a:t>
            </a:r>
          </a:p>
          <a:p>
            <a:r>
              <a:rPr lang="en-US" dirty="0"/>
              <a:t>Categorization of charts particularly by functions/purposes</a:t>
            </a:r>
          </a:p>
          <a:p>
            <a:r>
              <a:rPr lang="en-US" dirty="0"/>
              <a:t>Summary of the most common type charts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2</a:t>
            </a:fld>
            <a:endParaRPr lang="en-US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FC4A07-64B1-4BDB-AA51-357CA9B9439A}"/>
              </a:ext>
            </a:extLst>
          </p:cNvPr>
          <p:cNvSpPr txBox="1"/>
          <p:nvPr/>
        </p:nvSpPr>
        <p:spPr>
          <a:xfrm>
            <a:off x="381000" y="838200"/>
            <a:ext cx="8458200" cy="163121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000" dirty="0"/>
              <a:t>Charts are the basic kind of data visualization tool and used universally in all kinds of reports and analysis.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This lecture notes (the first one on charting) provides an introduction of charts and their categorizations, with a focus on commonly used charts.</a:t>
            </a:r>
          </a:p>
        </p:txBody>
      </p:sp>
    </p:spTree>
    <p:extLst>
      <p:ext uri="{BB962C8B-B14F-4D97-AF65-F5344CB8AC3E}">
        <p14:creationId xmlns:p14="http://schemas.microsoft.com/office/powerpoint/2010/main" val="24889512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BB4C4-C475-F884-0042-46F353B90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Tree 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60030-6D2A-E7C9-E894-83C8511FFC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0"/>
            <a:ext cx="5943600" cy="5305425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Tree maps are an alternative way of visualizing the hierarchical structure of a tree Diagram while also displaying quantities for each category via area size. </a:t>
            </a:r>
          </a:p>
          <a:p>
            <a:pPr lvl="1"/>
            <a:r>
              <a:rPr lang="en-US" dirty="0"/>
              <a:t>Each category is assigned a rectangle area with the subcategory rectangles nested inside.</a:t>
            </a:r>
          </a:p>
          <a:p>
            <a:r>
              <a:rPr lang="en-US" dirty="0"/>
              <a:t>Use a tree map if there are many parts</a:t>
            </a:r>
          </a:p>
          <a:p>
            <a:r>
              <a:rPr lang="en-US" dirty="0"/>
              <a:t>Style variations</a:t>
            </a:r>
          </a:p>
          <a:p>
            <a:pPr lvl="1"/>
            <a:r>
              <a:rPr lang="en-US" dirty="0"/>
              <a:t>Convex tree map </a:t>
            </a:r>
            <a:r>
              <a:rPr lang="en-US" dirty="0">
                <a:hlinkClick r:id="rId2"/>
              </a:rPr>
              <a:t>https://datavizproject.com/data-type/convex-treemap/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Packed bubble chart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ACAD09-CD48-1F28-5A99-BBC124FDB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20</a:t>
            </a:fld>
            <a:endParaRPr lang="en-US" altLang="en-US"/>
          </a:p>
        </p:txBody>
      </p:sp>
      <p:pic>
        <p:nvPicPr>
          <p:cNvPr id="3074" name="Picture 2" descr="The $80 Trillion World Economy in One Chart">
            <a:extLst>
              <a:ext uri="{FF2B5EF4-FFF2-40B4-BE49-F238E27FC236}">
                <a16:creationId xmlns:a16="http://schemas.microsoft.com/office/drawing/2014/main" id="{B1C096EF-B73A-885A-B939-FD37AAE6DF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242" y="3785513"/>
            <a:ext cx="2759004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3CC4A8B-2693-3860-7054-DCA04247BB6F}"/>
              </a:ext>
            </a:extLst>
          </p:cNvPr>
          <p:cNvSpPr txBox="1"/>
          <p:nvPr/>
        </p:nvSpPr>
        <p:spPr>
          <a:xfrm>
            <a:off x="6537844" y="6153090"/>
            <a:ext cx="2209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hlinkClick r:id="rId4"/>
              </a:rPr>
              <a:t>https://www.visualcapitalist.com/80-trillion-world-economy-one-chart/</a:t>
            </a:r>
            <a:r>
              <a:rPr lang="en-US" sz="1000" dirty="0"/>
              <a:t> </a:t>
            </a:r>
          </a:p>
        </p:txBody>
      </p:sp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8247B852-92E6-9D67-2FF8-E4681B1303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39359" y="968644"/>
            <a:ext cx="2806771" cy="2112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3140B0D-055C-3F60-0ECB-57757B873D4A}"/>
              </a:ext>
            </a:extLst>
          </p:cNvPr>
          <p:cNvSpPr txBox="1"/>
          <p:nvPr/>
        </p:nvSpPr>
        <p:spPr>
          <a:xfrm>
            <a:off x="6477000" y="3092284"/>
            <a:ext cx="306478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6"/>
              </a:rPr>
              <a:t>https://finviz.com/map.ashx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010226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Packed Bubble Chart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5562600" cy="530542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“Packed bubble chart” (Tableau term) is different from scatterplot-based bubble chart</a:t>
            </a:r>
          </a:p>
          <a:p>
            <a:pPr lvl="1"/>
            <a:r>
              <a:rPr lang="en-US" dirty="0"/>
              <a:t>It looks like bubble chart but does not have the underlying x/y coordinates system.</a:t>
            </a:r>
          </a:p>
          <a:p>
            <a:pPr lvl="1"/>
            <a:r>
              <a:rPr lang="en-US" dirty="0"/>
              <a:t>Bubble size may represent weights or percentages – this is similar, and may be an alternative, to pie charts</a:t>
            </a:r>
          </a:p>
          <a:p>
            <a:r>
              <a:rPr lang="en-US" dirty="0"/>
              <a:t>Similar visualizations (showing weights or size)</a:t>
            </a:r>
          </a:p>
          <a:p>
            <a:pPr lvl="1"/>
            <a:r>
              <a:rPr lang="en-US" dirty="0"/>
              <a:t>Tree map</a:t>
            </a:r>
          </a:p>
          <a:p>
            <a:pPr lvl="1"/>
            <a:r>
              <a:rPr lang="en-US" dirty="0"/>
              <a:t>Word cloud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21</a:t>
            </a:fld>
            <a:endParaRPr lang="en-US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990600"/>
            <a:ext cx="3111766" cy="298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3404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6DB0A-F9F4-47B8-99B5-002D46D1F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4. Distribution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730990-64CA-43B4-903A-E52699581E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Show how data items distributed along a range of values, so patterns can be detected</a:t>
            </a:r>
          </a:p>
          <a:p>
            <a:r>
              <a:rPr lang="en-US" dirty="0"/>
              <a:t>Basic chart type</a:t>
            </a:r>
          </a:p>
          <a:p>
            <a:pPr lvl="1"/>
            <a:r>
              <a:rPr lang="en-US" dirty="0"/>
              <a:t>Histogram (1D) </a:t>
            </a:r>
            <a:r>
              <a:rPr lang="en-US" dirty="0">
                <a:hlinkClick r:id="rId2"/>
              </a:rPr>
              <a:t>https://datavizproject.com/data-type/histogram/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Scatter plot (2D)</a:t>
            </a:r>
          </a:p>
          <a:p>
            <a:r>
              <a:rPr lang="en-US" dirty="0"/>
              <a:t>Alternatives</a:t>
            </a:r>
          </a:p>
          <a:p>
            <a:pPr lvl="1"/>
            <a:r>
              <a:rPr lang="en-US" dirty="0"/>
              <a:t>Hex binning </a:t>
            </a:r>
            <a:r>
              <a:rPr lang="en-US" dirty="0">
                <a:hlinkClick r:id="rId3"/>
              </a:rPr>
              <a:t>https://datavizproject.com/data-type/hexagonal-binning/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Strip plot (univariate scatter plot, single-axi</a:t>
            </a:r>
            <a:r>
              <a:rPr lang="en-US" altLang="zh-CN" dirty="0"/>
              <a:t>s</a:t>
            </a:r>
            <a:r>
              <a:rPr lang="en-US" dirty="0"/>
              <a:t> scatter plot): similar to scatter plots but there is only one axis for one measure. </a:t>
            </a:r>
            <a:r>
              <a:rPr lang="en-US" dirty="0">
                <a:hlinkClick r:id="rId4"/>
              </a:rPr>
              <a:t>https://datavizproject.com/data-type/strip-plot/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Dot map</a:t>
            </a:r>
          </a:p>
          <a:p>
            <a:pPr lvl="1"/>
            <a:r>
              <a:rPr lang="en-US" dirty="0"/>
              <a:t>Area chart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E9F4F1-C39D-4769-A8D9-8F280EEF9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01552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D2685-DD46-68D6-B32A-1D7E253BFD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Histogram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DE1A14-AE3D-5A66-3A78-DEEAFBC76F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 histogram is a chart that groups numeric data into bins, displaying the bins as segmented columns. They’re used to depict the distribution of a dataset: how often values fall into ranges.</a:t>
            </a:r>
          </a:p>
          <a:p>
            <a:r>
              <a:rPr lang="en-US" dirty="0"/>
              <a:t>Variation</a:t>
            </a:r>
          </a:p>
          <a:p>
            <a:pPr lvl="1"/>
            <a:r>
              <a:rPr lang="en-US" dirty="0"/>
              <a:t>Dot plot</a:t>
            </a:r>
          </a:p>
          <a:p>
            <a:r>
              <a:rPr lang="en-US" dirty="0"/>
              <a:t>Reference</a:t>
            </a:r>
          </a:p>
          <a:p>
            <a:pPr lvl="1"/>
            <a:r>
              <a:rPr lang="en-US" dirty="0">
                <a:hlinkClick r:id="rId2"/>
              </a:rPr>
              <a:t>https://datavizproject.com/data-type/histogram/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304D32-2DA3-7139-C0AD-7B6AA352F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23</a:t>
            </a:fld>
            <a:endParaRPr lang="en-US" altLang="en-US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FCC57441-14BE-7DDC-0CF6-8DFFA24445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3" b="10000"/>
          <a:stretch/>
        </p:blipFill>
        <p:spPr bwMode="auto">
          <a:xfrm>
            <a:off x="6096000" y="3276600"/>
            <a:ext cx="2590800" cy="198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8776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Scatter Plot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2895600"/>
          </a:xfrm>
        </p:spPr>
        <p:txBody>
          <a:bodyPr>
            <a:normAutofit fontScale="47500" lnSpcReduction="20000"/>
          </a:bodyPr>
          <a:lstStyle/>
          <a:p>
            <a:r>
              <a:rPr lang="en-US" dirty="0"/>
              <a:t>Scatterplots use a collection of points placed in a 2D space (often with the Cartesian Coordinates) to represent data points. In this way we can detect how data points are related.</a:t>
            </a:r>
          </a:p>
          <a:p>
            <a:r>
              <a:rPr lang="en-US" dirty="0"/>
              <a:t>Variations</a:t>
            </a:r>
          </a:p>
          <a:p>
            <a:pPr lvl="1"/>
            <a:r>
              <a:rPr lang="en-US" b="1" dirty="0"/>
              <a:t>Bubble chart</a:t>
            </a:r>
            <a:r>
              <a:rPr lang="en-US" dirty="0"/>
              <a:t>: adds more visual variable to each data points to represent more dimensions: usually size and color.</a:t>
            </a:r>
          </a:p>
          <a:p>
            <a:r>
              <a:rPr lang="en-US" dirty="0"/>
              <a:t>Basis for</a:t>
            </a:r>
          </a:p>
          <a:p>
            <a:pPr lvl="1"/>
            <a:r>
              <a:rPr lang="en-US" dirty="0"/>
              <a:t>Perceptual/positioning map</a:t>
            </a:r>
          </a:p>
          <a:p>
            <a:pPr lvl="1"/>
            <a:r>
              <a:rPr lang="en-US" dirty="0"/>
              <a:t>Connected scatter plot</a:t>
            </a:r>
          </a:p>
          <a:p>
            <a:r>
              <a:rPr lang="en-US" dirty="0"/>
              <a:t>Reference</a:t>
            </a:r>
          </a:p>
          <a:p>
            <a:pPr lvl="1"/>
            <a:r>
              <a:rPr lang="en-US" dirty="0">
                <a:hlinkClick r:id="rId2"/>
              </a:rPr>
              <a:t>https://datavizproject.com/data-type/scatter-plot/</a:t>
            </a:r>
            <a:endParaRPr lang="en-US" dirty="0"/>
          </a:p>
          <a:p>
            <a:pPr lvl="1"/>
            <a:r>
              <a:rPr lang="en-US" dirty="0">
                <a:hlinkClick r:id="rId3"/>
              </a:rPr>
              <a:t>https://chartio.com/learn/charts/what-is-a-scatter-plot/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24</a:t>
            </a:fld>
            <a:endParaRPr lang="en-US" altLang="en-US"/>
          </a:p>
        </p:txBody>
      </p:sp>
      <p:pic>
        <p:nvPicPr>
          <p:cNvPr id="5122" name="Picture 2" descr="scatterplo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99" y="4495800"/>
            <a:ext cx="3824289" cy="167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appiness and wealth char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838" y="3972628"/>
            <a:ext cx="4531403" cy="2439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9980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Bubble Chart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1"/>
            <a:ext cx="8610600" cy="2679471"/>
          </a:xfrm>
        </p:spPr>
        <p:txBody>
          <a:bodyPr>
            <a:normAutofit fontScale="47500" lnSpcReduction="20000"/>
          </a:bodyPr>
          <a:lstStyle/>
          <a:p>
            <a:r>
              <a:rPr lang="en-US" dirty="0"/>
              <a:t>Bubble chart adds more visual variable to each data points on the scatter plot to represent more dimensions: usually a measure will be mapped to bubble size.</a:t>
            </a:r>
          </a:p>
          <a:p>
            <a:pPr lvl="1"/>
            <a:r>
              <a:rPr lang="en-US" dirty="0"/>
              <a:t>Commonly used for perceptual/positioning map</a:t>
            </a:r>
          </a:p>
          <a:p>
            <a:r>
              <a:rPr lang="en-US" dirty="0"/>
              <a:t>Example</a:t>
            </a:r>
          </a:p>
          <a:p>
            <a:pPr lvl="1"/>
            <a:r>
              <a:rPr lang="en-US" dirty="0">
                <a:hlinkClick r:id="rId2"/>
              </a:rPr>
              <a:t>https://www.gapminder.org/tools/#$chart-type=bubbles</a:t>
            </a:r>
            <a:endParaRPr lang="en-US" dirty="0"/>
          </a:p>
          <a:p>
            <a:pPr lvl="1"/>
            <a:r>
              <a:rPr lang="en-US" dirty="0">
                <a:hlinkClick r:id="rId3"/>
              </a:rPr>
              <a:t>https://twitter.com/kirkgoldsberry/status/1174020669299810304</a:t>
            </a:r>
            <a:endParaRPr lang="en-US" dirty="0"/>
          </a:p>
          <a:p>
            <a:pPr lvl="1"/>
            <a:r>
              <a:rPr lang="en-US" dirty="0">
                <a:hlinkClick r:id="rId4"/>
              </a:rPr>
              <a:t>https://www.goodcarbadcar.net/2019-u-s-auto-manufacturer-sales-figures/</a:t>
            </a:r>
            <a:endParaRPr lang="en-US" dirty="0"/>
          </a:p>
          <a:p>
            <a:r>
              <a:rPr lang="en-US" dirty="0"/>
              <a:t>Reference</a:t>
            </a:r>
            <a:endParaRPr lang="en-US" dirty="0">
              <a:hlinkClick r:id="rId5"/>
            </a:endParaRPr>
          </a:p>
          <a:p>
            <a:pPr lvl="1"/>
            <a:r>
              <a:rPr lang="en-US" dirty="0">
                <a:hlinkClick r:id="rId6"/>
              </a:rPr>
              <a:t>https://datavizcatalogue.com/methods/bubble_chart.html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7"/>
              </a:rPr>
              <a:t>https://visage.co/data-visualization-101-bubble-charts/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5"/>
              </a:rPr>
              <a:t>https://www.displayr.com/what-is-a-bubble-chart/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25</a:t>
            </a:fld>
            <a:endParaRPr lang="en-US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9225" y="3657600"/>
            <a:ext cx="4593399" cy="3200400"/>
          </a:xfrm>
          <a:prstGeom prst="rect">
            <a:avLst/>
          </a:prstGeom>
        </p:spPr>
      </p:pic>
      <p:pic>
        <p:nvPicPr>
          <p:cNvPr id="1026" name="Picture 2" descr="Imag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668486"/>
            <a:ext cx="3113314" cy="311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59314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CB63D-BD07-D9C3-38AE-B68A32DB77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5. Relationship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FE0A10-994B-C505-52FE-E6D64A5E0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0"/>
            <a:ext cx="7772400" cy="5305425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You want to show the relationship between each data item, how each one relates (or connects) to other items or the underlying context, from a spatial and positional perspective.</a:t>
            </a:r>
          </a:p>
          <a:p>
            <a:pPr lvl="1"/>
            <a:r>
              <a:rPr lang="en-US" dirty="0"/>
              <a:t>Either 1D or 2D space</a:t>
            </a:r>
          </a:p>
          <a:p>
            <a:r>
              <a:rPr lang="en-US" dirty="0"/>
              <a:t>Relationship is related to distribution, but emphasizes on individual entity and connection, not a summary view of groups</a:t>
            </a:r>
          </a:p>
          <a:p>
            <a:r>
              <a:rPr lang="en-US" dirty="0"/>
              <a:t>Common uses</a:t>
            </a:r>
          </a:p>
          <a:p>
            <a:pPr lvl="1"/>
            <a:r>
              <a:rPr lang="en-US" dirty="0"/>
              <a:t>Showing connections </a:t>
            </a:r>
            <a:r>
              <a:rPr lang="en-US" dirty="0">
                <a:hlinkClick r:id="rId3"/>
              </a:rPr>
              <a:t>https://www.smashingmagazine.com/2023/01/guide-getting-data-visualization-right/</a:t>
            </a:r>
            <a:endParaRPr lang="en-US" dirty="0"/>
          </a:p>
          <a:p>
            <a:pPr lvl="1"/>
            <a:r>
              <a:rPr lang="en-US" dirty="0"/>
              <a:t>Showing structures (hierarchy, network, linear)</a:t>
            </a:r>
          </a:p>
          <a:p>
            <a:pPr lvl="1"/>
            <a:r>
              <a:rPr lang="en-US" dirty="0"/>
              <a:t>Showing a pattern – related to distribution</a:t>
            </a:r>
          </a:p>
          <a:p>
            <a:r>
              <a:rPr lang="en-US" dirty="0"/>
              <a:t>Common chart type</a:t>
            </a:r>
          </a:p>
          <a:p>
            <a:pPr lvl="1"/>
            <a:r>
              <a:rPr lang="en-US" dirty="0"/>
              <a:t>Bubble chart/Scatter plot</a:t>
            </a:r>
          </a:p>
          <a:p>
            <a:pPr lvl="1"/>
            <a:r>
              <a:rPr lang="en-US" dirty="0"/>
              <a:t>Strip plot</a:t>
            </a:r>
          </a:p>
          <a:p>
            <a:pPr lvl="1"/>
            <a:r>
              <a:rPr lang="en-US" dirty="0"/>
              <a:t>Network diagram</a:t>
            </a:r>
          </a:p>
          <a:p>
            <a:r>
              <a:rPr lang="en-US" dirty="0"/>
              <a:t>Alternatives</a:t>
            </a:r>
          </a:p>
          <a:p>
            <a:pPr lvl="1"/>
            <a:r>
              <a:rPr lang="en-US" dirty="0"/>
              <a:t>Arc diagram </a:t>
            </a:r>
            <a:r>
              <a:rPr lang="en-US" dirty="0">
                <a:hlinkClick r:id="rId4"/>
              </a:rPr>
              <a:t>https://datavizproject.com/data-type/arc-diagram/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Chord diagram </a:t>
            </a:r>
            <a:r>
              <a:rPr lang="en-US" dirty="0">
                <a:hlinkClick r:id="rId5"/>
              </a:rPr>
              <a:t>https://datavizproject.com/data-type/chord-diagram/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699F7A-7049-8A2E-0089-E6F3F8339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26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E1631A-B3F4-C6F1-224A-5ADB97143A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3083" y="2057400"/>
            <a:ext cx="993907" cy="391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273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6DB0A-F9F4-47B8-99B5-002D46D1F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6. Profile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730990-64CA-43B4-903A-E52699581E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562600"/>
          </a:xfrm>
        </p:spPr>
        <p:txBody>
          <a:bodyPr>
            <a:normAutofit fontScale="47500" lnSpcReduction="20000"/>
          </a:bodyPr>
          <a:lstStyle/>
          <a:p>
            <a:r>
              <a:rPr lang="en-US" dirty="0"/>
              <a:t>A “profile” consists of multiple (sometimes more) quantitative attributes that value the entity.</a:t>
            </a:r>
          </a:p>
          <a:p>
            <a:r>
              <a:rPr lang="en-US" dirty="0"/>
              <a:t>Profiling is the representation of entities by creating an array of similar charts in which there are two readings: a reading of each individual profile and a comparison reading with other profiles. The integration and interdependence of these charts should lead us to consider them as a whole—as a single chart rather than as separate charts.</a:t>
            </a:r>
          </a:p>
          <a:p>
            <a:r>
              <a:rPr lang="en-US" dirty="0"/>
              <a:t>The purpose here is to emphasize the identification and comparison of general patterns, rather than individual data attribute or data point.</a:t>
            </a:r>
          </a:p>
          <a:p>
            <a:pPr lvl="1"/>
            <a:r>
              <a:rPr lang="en-US" dirty="0"/>
              <a:t>Insight comes from observation of the whole rather from the individual chart/data item.</a:t>
            </a:r>
          </a:p>
          <a:p>
            <a:pPr lvl="1"/>
            <a:r>
              <a:rPr lang="en-US" dirty="0">
                <a:hlinkClick r:id="rId2"/>
              </a:rPr>
              <a:t>https://www.dataatworkbook.com/chapter-13-profiling/</a:t>
            </a:r>
            <a:r>
              <a:rPr lang="en-US" dirty="0"/>
              <a:t> </a:t>
            </a:r>
          </a:p>
          <a:p>
            <a:r>
              <a:rPr lang="en-US" dirty="0"/>
              <a:t>Commonly used in </a:t>
            </a:r>
          </a:p>
          <a:p>
            <a:pPr lvl="1"/>
            <a:r>
              <a:rPr lang="en-US" dirty="0"/>
              <a:t>Portfolio analysis</a:t>
            </a:r>
          </a:p>
          <a:p>
            <a:pPr lvl="1"/>
            <a:r>
              <a:rPr lang="en-US" dirty="0"/>
              <a:t>Scoring system</a:t>
            </a:r>
          </a:p>
          <a:p>
            <a:pPr lvl="1"/>
            <a:r>
              <a:rPr lang="en-US" dirty="0"/>
              <a:t>Visualization of large quantities of data</a:t>
            </a:r>
          </a:p>
          <a:p>
            <a:r>
              <a:rPr lang="en-US" dirty="0"/>
              <a:t>Basic chart type</a:t>
            </a:r>
          </a:p>
          <a:p>
            <a:pPr lvl="1"/>
            <a:r>
              <a:rPr lang="en-US" dirty="0"/>
              <a:t>Radar/spider chart</a:t>
            </a:r>
          </a:p>
          <a:p>
            <a:pPr lvl="1"/>
            <a:r>
              <a:rPr lang="en-US" dirty="0"/>
              <a:t>Heat map</a:t>
            </a:r>
          </a:p>
          <a:p>
            <a:r>
              <a:rPr lang="en-US" dirty="0"/>
              <a:t>Alternatives</a:t>
            </a:r>
          </a:p>
          <a:p>
            <a:pPr lvl="1"/>
            <a:r>
              <a:rPr lang="en-US" dirty="0"/>
              <a:t>Small multiples </a:t>
            </a:r>
            <a:r>
              <a:rPr lang="en-US" dirty="0">
                <a:hlinkClick r:id="rId3"/>
              </a:rPr>
              <a:t>https://en.wikipedia.org/wiki/Small_multiple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Parallel coordinates </a:t>
            </a:r>
            <a:r>
              <a:rPr lang="en-US" dirty="0">
                <a:hlinkClick r:id="rId4"/>
              </a:rPr>
              <a:t>http://www.datavizcatalogue.com/methods/parallel_coordinates.html</a:t>
            </a:r>
            <a:endParaRPr lang="en-US" dirty="0"/>
          </a:p>
          <a:p>
            <a:pPr lvl="1"/>
            <a:r>
              <a:rPr lang="en-US" dirty="0"/>
              <a:t>Radial column chart (polar histogram) </a:t>
            </a:r>
            <a:r>
              <a:rPr lang="en-US" dirty="0">
                <a:hlinkClick r:id="rId5"/>
              </a:rPr>
              <a:t>https://datavizproject.com/data-type/radical-histogram/</a:t>
            </a:r>
            <a:endParaRPr lang="en-US" dirty="0"/>
          </a:p>
          <a:p>
            <a:pPr lvl="1"/>
            <a:r>
              <a:rPr lang="en-US" dirty="0"/>
              <a:t>Nightingale chart (polar area) chart </a:t>
            </a:r>
            <a:r>
              <a:rPr lang="en-US" dirty="0">
                <a:hlinkClick r:id="rId6"/>
              </a:rPr>
              <a:t>http://www.datavizcatalogue.com/methods/nightingale_rose_chart.html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E9F4F1-C39D-4769-A8D9-8F280EEF9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27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EB49BF-201E-A4AD-0333-4BEEEA4D90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02471" y="2971800"/>
            <a:ext cx="1535044" cy="2286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A5FEC91-4A33-6D14-2890-A6A46EF92ED4}"/>
              </a:ext>
            </a:extLst>
          </p:cNvPr>
          <p:cNvSpPr txBox="1"/>
          <p:nvPr/>
        </p:nvSpPr>
        <p:spPr>
          <a:xfrm>
            <a:off x="7426271" y="5181600"/>
            <a:ext cx="17138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" dirty="0">
                <a:hlinkClick r:id="rId8"/>
              </a:rPr>
              <a:t>https://public.tableau.com/app/profile/datavizard/viz/TheShiftingPoliticalLandscape/Shift</a:t>
            </a:r>
            <a:r>
              <a:rPr lang="en-US" sz="600" dirty="0"/>
              <a:t> </a:t>
            </a:r>
          </a:p>
        </p:txBody>
      </p:sp>
      <p:pic>
        <p:nvPicPr>
          <p:cNvPr id="9" name="Picture 2" descr="https://www.inetsoft.com/images/chartgallery/soccer_chart.png">
            <a:extLst>
              <a:ext uri="{FF2B5EF4-FFF2-40B4-BE49-F238E27FC236}">
                <a16:creationId xmlns:a16="http://schemas.microsoft.com/office/drawing/2014/main" id="{7DA3329B-FFD6-18F3-C084-0270F84028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146" y="3276600"/>
            <a:ext cx="19812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1058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Radar/Spider Chart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599" y="990600"/>
            <a:ext cx="6400800" cy="4267200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As known as: Spider Chart, Web Chart, Polar Chart, Star Plots, snowflake chart</a:t>
            </a:r>
          </a:p>
          <a:p>
            <a:r>
              <a:rPr lang="en-US" dirty="0"/>
              <a:t>Features</a:t>
            </a:r>
          </a:p>
          <a:p>
            <a:pPr lvl="1"/>
            <a:r>
              <a:rPr lang="en-US" dirty="0"/>
              <a:t>All axes are arranged radially, with equal distances between each other.</a:t>
            </a:r>
          </a:p>
          <a:p>
            <a:pPr lvl="1"/>
            <a:r>
              <a:rPr lang="en-US" dirty="0"/>
              <a:t>Sort of like area chart but categories are arranged radially.</a:t>
            </a:r>
          </a:p>
          <a:p>
            <a:pPr lvl="1"/>
            <a:r>
              <a:rPr lang="en-US" dirty="0"/>
              <a:t>The area usually forms a unique shape pattern to represent the item profile.</a:t>
            </a:r>
          </a:p>
          <a:p>
            <a:r>
              <a:rPr lang="en-US" dirty="0"/>
              <a:t>Reference</a:t>
            </a:r>
          </a:p>
          <a:p>
            <a:pPr lvl="1"/>
            <a:r>
              <a:rPr lang="en-US" dirty="0">
                <a:hlinkClick r:id="rId2"/>
              </a:rPr>
              <a:t>https://www.storytellingwithdata.com/blog/2021/8/31/what-is-a-spider-chart</a:t>
            </a:r>
            <a:endParaRPr lang="en-US" dirty="0"/>
          </a:p>
          <a:p>
            <a:r>
              <a:rPr lang="en-US" dirty="0"/>
              <a:t>Some critics</a:t>
            </a:r>
          </a:p>
          <a:p>
            <a:pPr lvl="1"/>
            <a:r>
              <a:rPr lang="en-US" dirty="0">
                <a:hlinkClick r:id="rId3"/>
              </a:rPr>
              <a:t>http://blog.scottlogic.com/2011/09/23/a-critique-of-radar-charts.html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4"/>
              </a:rPr>
              <a:t>http://peltiertech.com/spider-chart-alternatives/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5"/>
              </a:rPr>
              <a:t>https://community.tableau.com/ideas/1458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28</a:t>
            </a:fld>
            <a:endParaRPr lang="en-US" altLang="en-US"/>
          </a:p>
        </p:txBody>
      </p:sp>
      <p:pic>
        <p:nvPicPr>
          <p:cNvPr id="1026" name="Picture 2" descr="radar char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2673" y="530710"/>
            <a:ext cx="2249226" cy="2898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6782672" y="3426310"/>
            <a:ext cx="2249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7"/>
              </a:rPr>
              <a:t>http://www.datavizcatalogue.com/methods/radar_chart.html</a:t>
            </a:r>
            <a:r>
              <a:rPr lang="en-US" sz="1200" dirty="0"/>
              <a:t>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94828" y="4572000"/>
            <a:ext cx="2024917" cy="199296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894828" y="6550223"/>
            <a:ext cx="2024917" cy="27699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200" dirty="0"/>
              <a:t>Source: Yahoo Finance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995B30-73CA-F02B-3DAC-27ED9BC0141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001" b="22006"/>
          <a:stretch/>
        </p:blipFill>
        <p:spPr>
          <a:xfrm>
            <a:off x="4390485" y="4724400"/>
            <a:ext cx="2225433" cy="2057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B3B4F49-3B89-5165-1D24-C34768EC1B58}"/>
              </a:ext>
            </a:extLst>
          </p:cNvPr>
          <p:cNvSpPr txBox="1"/>
          <p:nvPr/>
        </p:nvSpPr>
        <p:spPr>
          <a:xfrm>
            <a:off x="1828800" y="6019800"/>
            <a:ext cx="22659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hlinkClick r:id="rId10"/>
              </a:rPr>
              <a:t>https://simplywall.st/stocks/us/media/nasdaq-googl/alphabet</a:t>
            </a:r>
            <a:r>
              <a:rPr lang="en-US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221894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Heat Map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1"/>
            <a:ext cx="8610600" cy="2259506"/>
          </a:xfrm>
        </p:spPr>
        <p:txBody>
          <a:bodyPr>
            <a:normAutofit fontScale="47500" lnSpcReduction="20000"/>
          </a:bodyPr>
          <a:lstStyle/>
          <a:p>
            <a:r>
              <a:rPr lang="en-US" dirty="0"/>
              <a:t>A heat map is a colored representation of data displayed in a context (usually a table, matrix, X/Y chart (scatter plot), map, etc.) </a:t>
            </a:r>
            <a:r>
              <a:rPr lang="en-US" dirty="0">
                <a:hlinkClick r:id="rId2"/>
              </a:rPr>
              <a:t>http://en.wikipedia.org/wiki/Heat_map</a:t>
            </a:r>
            <a:endParaRPr lang="en-US" dirty="0"/>
          </a:p>
          <a:p>
            <a:r>
              <a:rPr lang="en-US" dirty="0"/>
              <a:t>It is not a chart by itself, but it is used together (overlay) with other types of visuals such as tiled/tree map, or maps.</a:t>
            </a:r>
          </a:p>
          <a:p>
            <a:r>
              <a:rPr lang="en-US" dirty="0"/>
              <a:t>Often used for a single measure with a large number of data points.</a:t>
            </a:r>
          </a:p>
          <a:p>
            <a:r>
              <a:rPr lang="en-US" dirty="0"/>
              <a:t>Examples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29</a:t>
            </a:fld>
            <a:endParaRPr lang="en-US" altLang="en-US"/>
          </a:p>
        </p:txBody>
      </p:sp>
      <p:pic>
        <p:nvPicPr>
          <p:cNvPr id="1026" name="Picture 2" descr="earthquake ch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376" y="4908628"/>
            <a:ext cx="2405956" cy="180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zone data char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295899"/>
            <a:ext cx="476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3400" y="2667000"/>
            <a:ext cx="3928450" cy="2015664"/>
          </a:xfrm>
          <a:prstGeom prst="rect">
            <a:avLst/>
          </a:prstGeom>
        </p:spPr>
      </p:pic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223720CB-09FF-46FB-AFBB-C91A75700C5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8350" y="2914666"/>
            <a:ext cx="2806771" cy="2112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4196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Chart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A chart is a graphical representation of data</a:t>
            </a:r>
          </a:p>
          <a:p>
            <a:pPr lvl="1"/>
            <a:r>
              <a:rPr lang="en-US" dirty="0"/>
              <a:t>Chart is a unique combination of symbols (visual elements) with visual properties which directly represents quantitative values</a:t>
            </a:r>
          </a:p>
          <a:p>
            <a:pPr lvl="1"/>
            <a:r>
              <a:rPr lang="en-US" dirty="0">
                <a:hlinkClick r:id="rId2"/>
              </a:rPr>
              <a:t>http://en.wikipedia.org/wiki/Chart</a:t>
            </a:r>
            <a:endParaRPr lang="en-US" dirty="0"/>
          </a:p>
          <a:p>
            <a:r>
              <a:rPr lang="en-US" dirty="0"/>
              <a:t>Chart vs. Diagram</a:t>
            </a:r>
          </a:p>
          <a:p>
            <a:pPr lvl="1"/>
            <a:r>
              <a:rPr lang="en-US" dirty="0"/>
              <a:t>These two terms are very similar; they are often used together or interchangeably in daily life.</a:t>
            </a:r>
          </a:p>
          <a:p>
            <a:pPr lvl="1"/>
            <a:r>
              <a:rPr lang="en-US" dirty="0"/>
              <a:t>Chart is more abstractly presented and focuses more on quantitative values.</a:t>
            </a:r>
          </a:p>
          <a:p>
            <a:pPr lvl="1"/>
            <a:r>
              <a:rPr lang="en-US" dirty="0"/>
              <a:t>Diagrams also cover a lot of qualitative information like process, concepts, ideas, structures, etc.; they also intergrade more real-world contexts like maps.</a:t>
            </a:r>
          </a:p>
          <a:p>
            <a:pPr lvl="1"/>
            <a:r>
              <a:rPr lang="en-US" dirty="0"/>
              <a:t>Diagram is sometimes considered to include chart.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39124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7848600" cy="685800"/>
          </a:xfrm>
        </p:spPr>
        <p:txBody>
          <a:bodyPr>
            <a:normAutofit fontScale="90000"/>
          </a:bodyPr>
          <a:lstStyle/>
          <a:p>
            <a:r>
              <a:rPr lang="en-US" dirty="0"/>
              <a:t>Key Readings and 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305425"/>
          </a:xfrm>
        </p:spPr>
        <p:txBody>
          <a:bodyPr>
            <a:normAutofit/>
          </a:bodyPr>
          <a:lstStyle/>
          <a:p>
            <a:r>
              <a:rPr lang="en-US" dirty="0"/>
              <a:t>Chart categories by purposes</a:t>
            </a:r>
          </a:p>
          <a:p>
            <a:pPr lvl="1"/>
            <a:r>
              <a:rPr lang="en-US" dirty="0"/>
              <a:t>The basic four: </a:t>
            </a:r>
            <a:r>
              <a:rPr lang="en-US" dirty="0">
                <a:hlinkClick r:id="rId2"/>
              </a:rPr>
              <a:t>https://www.qlik.com/blog/third-pillar-of-mapping-data-to-visualizations-usage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3"/>
              </a:rPr>
              <a:t>https://alexgonzalezc.dev/posts/data-visualization-principles.html</a:t>
            </a:r>
            <a:endParaRPr lang="en-US" dirty="0"/>
          </a:p>
          <a:p>
            <a:r>
              <a:rPr lang="en-US" dirty="0"/>
              <a:t>Tableau recommendation - Which chart or graph is right for you?</a:t>
            </a:r>
          </a:p>
          <a:p>
            <a:pPr lvl="1"/>
            <a:r>
              <a:rPr lang="en-US" dirty="0">
                <a:hlinkClick r:id="rId4"/>
              </a:rPr>
              <a:t>https://www.tableau.com/sites/default/files/media/which_chart_v6_final_0.pdf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00" y="6553200"/>
            <a:ext cx="381000" cy="230186"/>
          </a:xfrm>
        </p:spPr>
        <p:txBody>
          <a:bodyPr/>
          <a:lstStyle/>
          <a:p>
            <a:fld id="{20B178E8-54C6-41E2-996F-49698FBE8497}" type="slidenum">
              <a:rPr lang="en-US" altLang="en-US" smtClean="0"/>
              <a:pPr/>
              <a:t>30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0350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B12D510-AA87-4A4F-B1CD-361D285B3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Additional Good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EF6F70-9D4F-4918-865B-E1EEBB7672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305425"/>
          </a:xfrm>
        </p:spPr>
        <p:txBody>
          <a:bodyPr>
            <a:normAutofit fontScale="47500" lnSpcReduction="20000"/>
          </a:bodyPr>
          <a:lstStyle/>
          <a:p>
            <a:r>
              <a:rPr lang="en-US" dirty="0"/>
              <a:t>More tips and practices</a:t>
            </a:r>
          </a:p>
          <a:p>
            <a:pPr lvl="1"/>
            <a:r>
              <a:rPr lang="en-US" dirty="0"/>
              <a:t>How to Choose the Right Data Visualization Types </a:t>
            </a:r>
            <a:r>
              <a:rPr lang="en-US" dirty="0">
                <a:hlinkClick r:id="rId2"/>
              </a:rPr>
              <a:t>https://www.datapine.com/blog/how-to-choose-the-right-data-visualization-types/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Best Excel Charts Types for Data Analysis, Presentation and Reporting </a:t>
            </a:r>
            <a:r>
              <a:rPr lang="en-US" dirty="0">
                <a:hlinkClick r:id="rId3"/>
              </a:rPr>
              <a:t>https://www.optimizesmart.com/how-to-select-best-excel-charts-for-your-data-analysis-reporting/</a:t>
            </a:r>
            <a:endParaRPr lang="en-US" dirty="0"/>
          </a:p>
          <a:p>
            <a:pPr lvl="1"/>
            <a:r>
              <a:rPr lang="en-US" dirty="0"/>
              <a:t>Google data visualization guidelines </a:t>
            </a:r>
            <a:r>
              <a:rPr lang="en-US" dirty="0">
                <a:hlinkClick r:id="rId4"/>
              </a:rPr>
              <a:t>https://m2.material.io/design/communication/data-visualization.html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5"/>
              </a:rPr>
              <a:t>https://blog.hubspot.com/marketing/types-of-graphs-for-data-visualization</a:t>
            </a:r>
            <a:r>
              <a:rPr lang="en-US" dirty="0"/>
              <a:t> </a:t>
            </a:r>
          </a:p>
          <a:p>
            <a:r>
              <a:rPr lang="en-US" dirty="0"/>
              <a:t>Good tools and references</a:t>
            </a:r>
          </a:p>
          <a:p>
            <a:pPr lvl="1"/>
            <a:r>
              <a:rPr lang="en-US" dirty="0"/>
              <a:t>Data catalog: </a:t>
            </a:r>
            <a:r>
              <a:rPr lang="en-US" dirty="0">
                <a:hlinkClick r:id="rId6"/>
              </a:rPr>
              <a:t>http://www.datavizcatalogue.com</a:t>
            </a:r>
            <a:endParaRPr lang="en-US" dirty="0"/>
          </a:p>
          <a:p>
            <a:pPr lvl="1"/>
            <a:r>
              <a:rPr lang="en-US" dirty="0" err="1"/>
              <a:t>Ferdio</a:t>
            </a:r>
            <a:r>
              <a:rPr lang="en-US" dirty="0"/>
              <a:t>: </a:t>
            </a:r>
            <a:r>
              <a:rPr lang="en-US" dirty="0">
                <a:hlinkClick r:id="rId7"/>
              </a:rPr>
              <a:t>http://datavizproject.com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From Data to Viz: </a:t>
            </a:r>
            <a:r>
              <a:rPr lang="en-US" dirty="0">
                <a:hlinkClick r:id="rId8"/>
              </a:rPr>
              <a:t>https://www.data-to-viz.com</a:t>
            </a:r>
            <a:endParaRPr lang="en-US" dirty="0"/>
          </a:p>
          <a:p>
            <a:pPr lvl="1"/>
            <a:r>
              <a:rPr lang="en-US" dirty="0"/>
              <a:t>Chart make directory: </a:t>
            </a:r>
            <a:r>
              <a:rPr lang="en-US" dirty="0">
                <a:hlinkClick r:id="rId9"/>
              </a:rPr>
              <a:t>http://chartmaker.visualisingdata.com</a:t>
            </a:r>
            <a:endParaRPr lang="en-US" dirty="0"/>
          </a:p>
          <a:p>
            <a:r>
              <a:rPr lang="en-US" dirty="0"/>
              <a:t>Effective Data Visualization: The Right Chart for the Right Data</a:t>
            </a:r>
          </a:p>
          <a:p>
            <a:pPr lvl="1"/>
            <a:r>
              <a:rPr lang="en-US" dirty="0">
                <a:hlinkClick r:id="rId10"/>
              </a:rPr>
              <a:t>https://www.amazon.com/Effective-Data-Visualization-Right-Chart/dp/1506303056/</a:t>
            </a:r>
            <a:endParaRPr lang="en-US" dirty="0"/>
          </a:p>
          <a:p>
            <a:r>
              <a:rPr lang="en-US" dirty="0"/>
              <a:t>Visage How to Design series</a:t>
            </a:r>
          </a:p>
          <a:p>
            <a:pPr lvl="1"/>
            <a:r>
              <a:rPr lang="en-US" dirty="0">
                <a:hlinkClick r:id="rId11"/>
              </a:rPr>
              <a:t>https://visage.co/data-101-refresher-course/</a:t>
            </a:r>
            <a:endParaRPr lang="en-US" dirty="0"/>
          </a:p>
          <a:p>
            <a:pPr lvl="1"/>
            <a:r>
              <a:rPr lang="en-US" dirty="0">
                <a:hlinkClick r:id="rId12"/>
              </a:rPr>
              <a:t>https://visage.co/data-visualization-101-line-charts/</a:t>
            </a:r>
            <a:endParaRPr lang="en-US" dirty="0"/>
          </a:p>
          <a:p>
            <a:pPr lvl="1"/>
            <a:r>
              <a:rPr lang="en-US" dirty="0">
                <a:hlinkClick r:id="rId13"/>
              </a:rPr>
              <a:t>https://visage.co/data-visualization-101-area-charts/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14"/>
              </a:rPr>
              <a:t>https://visage.co/data-visualization-101-bar-charts/</a:t>
            </a:r>
            <a:endParaRPr lang="en-US" dirty="0"/>
          </a:p>
          <a:p>
            <a:pPr lvl="1"/>
            <a:r>
              <a:rPr lang="en-US" dirty="0">
                <a:hlinkClick r:id="rId15"/>
              </a:rPr>
              <a:t>https://visage.co/data-visualization-101-pie-charts/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16"/>
              </a:rPr>
              <a:t>https://visage.co/data-visualization-101-scatter-plots/</a:t>
            </a:r>
            <a:endParaRPr lang="en-US" dirty="0"/>
          </a:p>
          <a:p>
            <a:pPr lvl="1"/>
            <a:r>
              <a:rPr lang="en-US" dirty="0">
                <a:hlinkClick r:id="rId17"/>
              </a:rPr>
              <a:t>https://visage.co/data-visualization-101-bubble-charts/</a:t>
            </a:r>
            <a:endParaRPr lang="en-US" dirty="0"/>
          </a:p>
          <a:p>
            <a:pPr lvl="1"/>
            <a:r>
              <a:rPr lang="en-US" dirty="0"/>
              <a:t>Free eBook: How to design charts and graphs </a:t>
            </a:r>
            <a:r>
              <a:rPr lang="en-US" dirty="0">
                <a:hlinkClick r:id="rId18"/>
              </a:rPr>
              <a:t>https://visage.co/content/data-visualization-101/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7FE81B-89BF-4029-8B00-AFEA03489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00" y="6553200"/>
            <a:ext cx="381000" cy="230186"/>
          </a:xfrm>
        </p:spPr>
        <p:txBody>
          <a:bodyPr/>
          <a:lstStyle/>
          <a:p>
            <a:fld id="{20B178E8-54C6-41E2-996F-49698FBE8497}" type="slidenum">
              <a:rPr lang="en-US" altLang="en-US" smtClean="0"/>
              <a:pPr/>
              <a:t>31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9335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8336C-C116-4129-917E-7E093B77A8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Basic Chart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CFF705-1E51-4D2F-9717-F91426904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Basic or general-use charts serve a wide range of analysis and visualization needs. </a:t>
            </a:r>
          </a:p>
          <a:p>
            <a:pPr lvl="1"/>
            <a:r>
              <a:rPr lang="en-US" dirty="0"/>
              <a:t>They are commonly applied in all kinds of reports and analysis, and not limited to a particular type of business or industry.</a:t>
            </a:r>
          </a:p>
          <a:p>
            <a:pPr lvl="1"/>
            <a:r>
              <a:rPr lang="en-US" dirty="0"/>
              <a:t>The basis for other advanced charts, composite charts, or more specialized charts.</a:t>
            </a:r>
          </a:p>
          <a:p>
            <a:pPr lvl="1"/>
            <a:r>
              <a:rPr lang="en-US" dirty="0"/>
              <a:t>Commonly named directly by its visual elements, bar, pie, line, etc.</a:t>
            </a:r>
          </a:p>
          <a:p>
            <a:r>
              <a:rPr lang="en-US" sz="3200" dirty="0"/>
              <a:t>List of basic chart types</a:t>
            </a:r>
            <a:endParaRPr lang="en-US" dirty="0"/>
          </a:p>
          <a:p>
            <a:pPr lvl="1"/>
            <a:r>
              <a:rPr lang="en-US" dirty="0"/>
              <a:t>bar/column chart</a:t>
            </a:r>
          </a:p>
          <a:p>
            <a:pPr lvl="1"/>
            <a:r>
              <a:rPr lang="en-US" dirty="0"/>
              <a:t>line/area chart</a:t>
            </a:r>
          </a:p>
          <a:p>
            <a:pPr lvl="1"/>
            <a:r>
              <a:rPr lang="en-US" dirty="0"/>
              <a:t>pie chart</a:t>
            </a:r>
          </a:p>
          <a:p>
            <a:pPr lvl="1"/>
            <a:r>
              <a:rPr lang="en-US" dirty="0"/>
              <a:t>scatter/bubble chart</a:t>
            </a:r>
          </a:p>
          <a:p>
            <a:pPr lvl="1"/>
            <a:r>
              <a:rPr lang="en-US" dirty="0"/>
              <a:t>spider/radar chart</a:t>
            </a:r>
          </a:p>
          <a:p>
            <a:r>
              <a:rPr lang="en-US" dirty="0"/>
              <a:t>Other common charts</a:t>
            </a:r>
          </a:p>
          <a:p>
            <a:pPr lvl="1"/>
            <a:r>
              <a:rPr lang="en-US" dirty="0"/>
              <a:t>Histogram</a:t>
            </a:r>
          </a:p>
          <a:p>
            <a:pPr lvl="1"/>
            <a:r>
              <a:rPr lang="en-US" dirty="0"/>
              <a:t>Tree map</a:t>
            </a:r>
          </a:p>
          <a:p>
            <a:pPr lvl="1"/>
            <a:r>
              <a:rPr lang="en-US" dirty="0"/>
              <a:t>Heat map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AB8942-945C-4A7E-B5C4-B49FC4F38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4</a:t>
            </a:fld>
            <a:endParaRPr lang="en-US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147ECA-CA3D-42EA-83A6-ABD5B985B1F3}"/>
              </a:ext>
            </a:extLst>
          </p:cNvPr>
          <p:cNvSpPr txBox="1"/>
          <p:nvPr/>
        </p:nvSpPr>
        <p:spPr>
          <a:xfrm>
            <a:off x="5257800" y="3643312"/>
            <a:ext cx="3352800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/>
              <a:t>Note:</a:t>
            </a:r>
          </a:p>
          <a:p>
            <a:r>
              <a:rPr lang="en-US" dirty="0"/>
              <a:t>Many of the chart variations mentioned in the following slides can be found in the chart catalogs listed in slide 5 and 6.</a:t>
            </a:r>
          </a:p>
        </p:txBody>
      </p:sp>
    </p:spTree>
    <p:extLst>
      <p:ext uri="{BB962C8B-B14F-4D97-AF65-F5344CB8AC3E}">
        <p14:creationId xmlns:p14="http://schemas.microsoft.com/office/powerpoint/2010/main" val="3690620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Chart Catalog and Selection Tool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5</a:t>
            </a:fld>
            <a:endParaRPr lang="en-US" alt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A96D1F7-899A-40A5-BD8F-7DFE213EF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8200"/>
            <a:ext cx="8610600" cy="9144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The following are detailed and interactive references for charts. They are good resources.</a:t>
            </a:r>
            <a:endParaRPr lang="en-US" dirty="0">
              <a:hlinkClick r:id="rId2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4B6E052-6C2A-4E66-9D9E-F2AC6AB899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165490"/>
              </p:ext>
            </p:extLst>
          </p:nvPr>
        </p:nvGraphicFramePr>
        <p:xfrm>
          <a:off x="263434" y="2209801"/>
          <a:ext cx="8648700" cy="322821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45549">
                  <a:extLst>
                    <a:ext uri="{9D8B030D-6E8A-4147-A177-3AD203B41FA5}">
                      <a16:colId xmlns:a16="http://schemas.microsoft.com/office/drawing/2014/main" val="2428478565"/>
                    </a:ext>
                  </a:extLst>
                </a:gridCol>
                <a:gridCol w="2563995">
                  <a:extLst>
                    <a:ext uri="{9D8B030D-6E8A-4147-A177-3AD203B41FA5}">
                      <a16:colId xmlns:a16="http://schemas.microsoft.com/office/drawing/2014/main" val="785011756"/>
                    </a:ext>
                  </a:extLst>
                </a:gridCol>
                <a:gridCol w="4439156">
                  <a:extLst>
                    <a:ext uri="{9D8B030D-6E8A-4147-A177-3AD203B41FA5}">
                      <a16:colId xmlns:a16="http://schemas.microsoft.com/office/drawing/2014/main" val="2676706808"/>
                    </a:ext>
                  </a:extLst>
                </a:gridCol>
              </a:tblGrid>
              <a:tr h="1005597">
                <a:tc>
                  <a:txBody>
                    <a:bodyPr/>
                    <a:lstStyle/>
                    <a:p>
                      <a:r>
                        <a:rPr lang="en-US" sz="1200" b="1" dirty="0" err="1"/>
                        <a:t>Ferdio</a:t>
                      </a:r>
                      <a:r>
                        <a:rPr lang="en-US" sz="1200" b="1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hlinkClick r:id="rId3"/>
                        </a:rPr>
                        <a:t>http://datavizproject.com</a:t>
                      </a:r>
                      <a:r>
                        <a:rPr lang="en-US" sz="1100" baseline="0" dirty="0"/>
                        <a:t> 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An interactive resource with a lot of examples.</a:t>
                      </a:r>
                      <a:r>
                        <a:rPr lang="en-US" sz="1100" baseline="0" dirty="0"/>
                        <a:t> Included diagrams and maps. Categorization by function and a unique category by data inputs. It provides details for each chart. </a:t>
                      </a:r>
                      <a:r>
                        <a:rPr lang="en-US" sz="1100" dirty="0"/>
                        <a:t>I use it for reference a lot.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1457603"/>
                  </a:ext>
                </a:extLst>
              </a:tr>
              <a:tr h="778690">
                <a:tc>
                  <a:txBody>
                    <a:bodyPr/>
                    <a:lstStyle/>
                    <a:p>
                      <a:r>
                        <a:rPr lang="en-US" sz="1200" b="1" dirty="0"/>
                        <a:t>Data catalog*</a:t>
                      </a:r>
                    </a:p>
                  </a:txBody>
                  <a:tcPr marL="91037" marR="91037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hlinkClick r:id="rId4"/>
                        </a:rPr>
                        <a:t>http://www.datavizcatalogue.com</a:t>
                      </a:r>
                      <a:endParaRPr lang="en-US" sz="1100" dirty="0"/>
                    </a:p>
                  </a:txBody>
                  <a:tcPr marL="91037" marR="91037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An interactive catalog with very detailed description for each chart. Added many smaller and specific categories. I use it for reference a lot.</a:t>
                      </a:r>
                    </a:p>
                  </a:txBody>
                  <a:tcPr marL="91037" marR="91037"/>
                </a:tc>
                <a:extLst>
                  <a:ext uri="{0D108BD9-81ED-4DB2-BD59-A6C34878D82A}">
                    <a16:rowId xmlns:a16="http://schemas.microsoft.com/office/drawing/2014/main" val="1343682253"/>
                  </a:ext>
                </a:extLst>
              </a:tr>
              <a:tr h="721966">
                <a:tc>
                  <a:txBody>
                    <a:bodyPr/>
                    <a:lstStyle/>
                    <a:p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From Data to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Viz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037" marR="91037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5"/>
                        </a:rPr>
                        <a:t>https://www.data-to-viz.com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037" marR="91037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classification of chart types based on input data format. It comes in the form of a decision tree. It also provide details for each chart.</a:t>
                      </a:r>
                    </a:p>
                  </a:txBody>
                  <a:tcPr marL="91037" marR="91037"/>
                </a:tc>
                <a:extLst>
                  <a:ext uri="{0D108BD9-81ED-4DB2-BD59-A6C34878D82A}">
                    <a16:rowId xmlns:a16="http://schemas.microsoft.com/office/drawing/2014/main" val="4228331008"/>
                  </a:ext>
                </a:extLst>
              </a:tr>
              <a:tr h="721966">
                <a:tc>
                  <a:txBody>
                    <a:bodyPr/>
                    <a:lstStyle/>
                    <a:p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Chart make directory</a:t>
                      </a:r>
                    </a:p>
                  </a:txBody>
                  <a:tcPr marL="91037" marR="91037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6"/>
                        </a:rPr>
                        <a:t>http://chartmaker.visualisingdata.com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037" marR="91037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This is a community effort to catalog charts by function and show solutions for each major visualization tool (with links to external resources). </a:t>
                      </a:r>
                    </a:p>
                  </a:txBody>
                  <a:tcPr marL="91037" marR="91037"/>
                </a:tc>
                <a:extLst>
                  <a:ext uri="{0D108BD9-81ED-4DB2-BD59-A6C34878D82A}">
                    <a16:rowId xmlns:a16="http://schemas.microsoft.com/office/drawing/2014/main" val="384799277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2583BDF-1477-4D9F-ACBF-BCA4EE924BD7}"/>
              </a:ext>
            </a:extLst>
          </p:cNvPr>
          <p:cNvSpPr txBox="1"/>
          <p:nvPr/>
        </p:nvSpPr>
        <p:spPr>
          <a:xfrm>
            <a:off x="254431" y="1895075"/>
            <a:ext cx="3352800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400" b="1" dirty="0"/>
              <a:t>*</a:t>
            </a:r>
            <a:r>
              <a:rPr lang="en-US" sz="1400" dirty="0"/>
              <a:t> I use this resource for reference a lot.</a:t>
            </a:r>
          </a:p>
        </p:txBody>
      </p:sp>
    </p:spTree>
    <p:extLst>
      <p:ext uri="{BB962C8B-B14F-4D97-AF65-F5344CB8AC3E}">
        <p14:creationId xmlns:p14="http://schemas.microsoft.com/office/powerpoint/2010/main" val="17134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Chart Categorization Quick Refs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6</a:t>
            </a:fld>
            <a:endParaRPr lang="en-US" alt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A96D1F7-899A-40A5-BD8F-7DFE213EF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8200"/>
            <a:ext cx="8610600" cy="114300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The following are some efforts that simply try to categorize charts by purpose or data type without much explanation. They are good as a quick reference.</a:t>
            </a:r>
          </a:p>
          <a:p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DF3B66E-9C2C-4905-9631-C93DC480E3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424741"/>
              </p:ext>
            </p:extLst>
          </p:nvPr>
        </p:nvGraphicFramePr>
        <p:xfrm>
          <a:off x="304800" y="2057400"/>
          <a:ext cx="8648700" cy="406071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447800">
                  <a:extLst>
                    <a:ext uri="{9D8B030D-6E8A-4147-A177-3AD203B41FA5}">
                      <a16:colId xmlns:a16="http://schemas.microsoft.com/office/drawing/2014/main" val="2509963621"/>
                    </a:ext>
                  </a:extLst>
                </a:gridCol>
                <a:gridCol w="2761744">
                  <a:extLst>
                    <a:ext uri="{9D8B030D-6E8A-4147-A177-3AD203B41FA5}">
                      <a16:colId xmlns:a16="http://schemas.microsoft.com/office/drawing/2014/main" val="3335957313"/>
                    </a:ext>
                  </a:extLst>
                </a:gridCol>
                <a:gridCol w="4439156">
                  <a:extLst>
                    <a:ext uri="{9D8B030D-6E8A-4147-A177-3AD203B41FA5}">
                      <a16:colId xmlns:a16="http://schemas.microsoft.com/office/drawing/2014/main" val="108643931"/>
                    </a:ext>
                  </a:extLst>
                </a:gridCol>
              </a:tblGrid>
              <a:tr h="633309">
                <a:tc>
                  <a:txBody>
                    <a:bodyPr/>
                    <a:lstStyle/>
                    <a:p>
                      <a:r>
                        <a:rPr lang="en-US" sz="1100" dirty="0"/>
                        <a:t>Abela's version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hlinkClick r:id="rId2"/>
                        </a:rPr>
                        <a:t>https://extremepresentation.com/design/7-charts/</a:t>
                      </a:r>
                      <a:endParaRPr lang="en-US" sz="1100" dirty="0"/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hlinkClick r:id="rId3"/>
                        </a:rPr>
                        <a:t>https://www.qlik.com/blog/third-pillar-of-mapping-data-to-visualizations-usage</a:t>
                      </a:r>
                      <a:r>
                        <a:rPr lang="en-US" sz="11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This is the most</a:t>
                      </a:r>
                      <a:r>
                        <a:rPr lang="en-US" sz="1100" baseline="0" dirty="0"/>
                        <a:t> widely referred version with a simple visual itself. But it was criticized by </a:t>
                      </a:r>
                      <a:r>
                        <a:rPr lang="en-US" sz="1100" dirty="0"/>
                        <a:t>Stephen Few with a lot of details </a:t>
                      </a:r>
                      <a:r>
                        <a:rPr lang="en-US" sz="1100" dirty="0">
                          <a:hlinkClick r:id="rId4"/>
                        </a:rPr>
                        <a:t>https://www.perceptualedge.com/blog/?p=2080</a:t>
                      </a:r>
                      <a:r>
                        <a:rPr lang="en-US" sz="1100" dirty="0"/>
                        <a:t> -</a:t>
                      </a:r>
                      <a:r>
                        <a:rPr lang="en-US" sz="1100" baseline="0" dirty="0"/>
                        <a:t> Categorized by four purposes: compositions, comparison, distribution, and relationship.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7827948"/>
                  </a:ext>
                </a:extLst>
              </a:tr>
              <a:tr h="633309">
                <a:tc>
                  <a:txBody>
                    <a:bodyPr/>
                    <a:lstStyle/>
                    <a:p>
                      <a:r>
                        <a:rPr lang="en-US" sz="1100" dirty="0"/>
                        <a:t>Camões’s version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hlinkClick r:id="rId5"/>
                        </a:rPr>
                        <a:t>https://excelcharts.com/classification-chart-types/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Influenced</a:t>
                      </a:r>
                      <a:r>
                        <a:rPr lang="en-US" sz="1100" baseline="0" dirty="0"/>
                        <a:t> by </a:t>
                      </a:r>
                      <a:r>
                        <a:rPr lang="en-US" sz="1100" dirty="0"/>
                        <a:t>Abela</a:t>
                      </a:r>
                      <a:r>
                        <a:rPr lang="en-US" sz="1100" baseline="0" dirty="0"/>
                        <a:t>’s version, added evolution (like trend) and profiling. The blog is very brief. He has an updated version with more details in his book “data at work” </a:t>
                      </a:r>
                      <a:r>
                        <a:rPr lang="en-US" sz="1100" baseline="0" dirty="0">
                          <a:hlinkClick r:id="rId6"/>
                        </a:rPr>
                        <a:t>https://www.dataatworkbook.com</a:t>
                      </a:r>
                      <a:r>
                        <a:rPr lang="en-US" sz="1100" baseline="0" dirty="0"/>
                        <a:t>.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56502"/>
                  </a:ext>
                </a:extLst>
              </a:tr>
              <a:tr h="493981">
                <a:tc>
                  <a:txBody>
                    <a:bodyPr/>
                    <a:lstStyle/>
                    <a:p>
                      <a:r>
                        <a:rPr lang="en-US" sz="1100" b="1" dirty="0"/>
                        <a:t>Juice Analytics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hlinkClick r:id="rId7"/>
                        </a:rPr>
                        <a:t>https://www.juiceanalytics.com/chartchooser</a:t>
                      </a:r>
                      <a:r>
                        <a:rPr lang="en-US" sz="11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Provided as an interactive online chooser with templates for Excel and PowerPoint.</a:t>
                      </a:r>
                      <a:r>
                        <a:rPr lang="en-US" sz="1100" baseline="0" dirty="0"/>
                        <a:t> Categorized similarly but added an “trend” category.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6564447"/>
                  </a:ext>
                </a:extLst>
              </a:tr>
              <a:tr h="772637">
                <a:tc>
                  <a:txBody>
                    <a:bodyPr/>
                    <a:lstStyle/>
                    <a:p>
                      <a:r>
                        <a:rPr lang="en-US" sz="1100" dirty="0" err="1"/>
                        <a:t>Schwabish’s</a:t>
                      </a:r>
                      <a:r>
                        <a:rPr lang="en-US" sz="1100" dirty="0"/>
                        <a:t> Graphic Continuum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00" dirty="0">
                          <a:hlinkClick r:id="rId8"/>
                        </a:rPr>
                        <a:t>https://policyviz.com/2014/09/09/graphic-continuum/</a:t>
                      </a:r>
                      <a:r>
                        <a:rPr lang="en-US" sz="1000" dirty="0"/>
                        <a:t> </a:t>
                      </a:r>
                    </a:p>
                    <a:p>
                      <a:pPr marL="171450" marR="0" lvl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00" dirty="0">
                          <a:hlinkClick r:id="rId9"/>
                        </a:rPr>
                        <a:t>https://www.informationisbeautifulawards.com/showcase/611-the-graphic-continuum</a:t>
                      </a:r>
                      <a:r>
                        <a:rPr lang="en-US" sz="10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poster style visual presentation covering nearly 90 charts.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408504"/>
                  </a:ext>
                </a:extLst>
              </a:tr>
              <a:tr h="70404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Financial Times Visual Vocabulary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dirty="0">
                          <a:hlinkClick r:id="rId10"/>
                        </a:rPr>
                        <a:t>https://www.ft.com/vocabulary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Financial Times Visual Vocabulary is based on the Graphic Continuum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4695406"/>
                  </a:ext>
                </a:extLst>
              </a:tr>
              <a:tr h="18928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/>
                        <a:t>Fraconeri’s</a:t>
                      </a:r>
                      <a:r>
                        <a:rPr lang="en-US" sz="1100" dirty="0"/>
                        <a:t> version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hlinkClick r:id="rId11"/>
                        </a:rPr>
                        <a:t>http://experception.net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A quick reference in PDF that considers</a:t>
                      </a:r>
                      <a:r>
                        <a:rPr lang="en-US" sz="1100" baseline="0" dirty="0"/>
                        <a:t> data types and inputs, rather than purposes.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409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6048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Choose a Chart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7</a:t>
            </a:fld>
            <a:endParaRPr lang="en-US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35" y="105415"/>
            <a:ext cx="8131265" cy="6167012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4267200" y="76200"/>
            <a:ext cx="2286000" cy="5334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5D01788-DA91-4AAE-A7BF-D38AEEA924F1}"/>
              </a:ext>
            </a:extLst>
          </p:cNvPr>
          <p:cNvSpPr/>
          <p:nvPr/>
        </p:nvSpPr>
        <p:spPr>
          <a:xfrm>
            <a:off x="2438400" y="2286000"/>
            <a:ext cx="3886200" cy="1524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770" y="6248400"/>
            <a:ext cx="8134830" cy="533400"/>
          </a:xfrm>
          <a:solidFill>
            <a:schemeClr val="bg1"/>
          </a:solidFill>
        </p:spPr>
        <p:txBody>
          <a:bodyPr>
            <a:normAutofit fontScale="55000" lnSpcReduction="20000"/>
          </a:bodyPr>
          <a:lstStyle/>
          <a:p>
            <a:pPr marL="457200" lvl="1" indent="0">
              <a:buNone/>
            </a:pPr>
            <a:r>
              <a:rPr lang="en-US" sz="1200" dirty="0"/>
              <a:t>Andrew Abela’s thought starter</a:t>
            </a:r>
          </a:p>
          <a:p>
            <a:pPr lvl="1"/>
            <a:r>
              <a:rPr lang="en-US" sz="1200" dirty="0"/>
              <a:t>Figure from </a:t>
            </a:r>
            <a:r>
              <a:rPr lang="en-US" sz="1200" dirty="0">
                <a:hlinkClick r:id="rId4"/>
              </a:rPr>
              <a:t>http://extremepresentation.com/design/7-charts/</a:t>
            </a:r>
            <a:r>
              <a:rPr lang="en-US" sz="1200" dirty="0"/>
              <a:t> </a:t>
            </a:r>
          </a:p>
          <a:p>
            <a:pPr lvl="1"/>
            <a:r>
              <a:rPr lang="en-US" sz="1200" dirty="0"/>
              <a:t>Details from </a:t>
            </a:r>
            <a:r>
              <a:rPr lang="en-US" sz="1200" dirty="0">
                <a:hlinkClick r:id="rId5"/>
              </a:rPr>
              <a:t>https://www.qlik.com/blog/third-pillar-of-mapping-data-to-visualizations-usage</a:t>
            </a:r>
            <a:r>
              <a:rPr lang="en-US" sz="1200" dirty="0"/>
              <a:t> </a:t>
            </a:r>
          </a:p>
          <a:p>
            <a:pPr lvl="1"/>
            <a:r>
              <a:rPr lang="en-US" sz="1200" dirty="0"/>
              <a:t>Some critics from Stephen Few </a:t>
            </a:r>
            <a:r>
              <a:rPr lang="en-US" sz="1200" dirty="0">
                <a:hlinkClick r:id="rId6"/>
              </a:rPr>
              <a:t>https://www.perceptualedge.com/blog/?p=2080</a:t>
            </a:r>
            <a:r>
              <a:rPr lang="en-US" sz="1200" dirty="0"/>
              <a:t> </a:t>
            </a:r>
          </a:p>
        </p:txBody>
      </p:sp>
      <p:sp>
        <p:nvSpPr>
          <p:cNvPr id="4" name="Line Callout 1 5">
            <a:extLst>
              <a:ext uri="{FF2B5EF4-FFF2-40B4-BE49-F238E27FC236}">
                <a16:creationId xmlns:a16="http://schemas.microsoft.com/office/drawing/2014/main" id="{A712F313-0786-8557-7133-71476125A9FF}"/>
              </a:ext>
            </a:extLst>
          </p:cNvPr>
          <p:cNvSpPr/>
          <p:nvPr/>
        </p:nvSpPr>
        <p:spPr bwMode="auto">
          <a:xfrm>
            <a:off x="4286003" y="1764752"/>
            <a:ext cx="1447800" cy="420963"/>
          </a:xfrm>
          <a:prstGeom prst="borderCallout1">
            <a:avLst>
              <a:gd name="adj1" fmla="val 49408"/>
              <a:gd name="adj2" fmla="val 99834"/>
              <a:gd name="adj3" fmla="val 55613"/>
              <a:gd name="adj4" fmla="val 125787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lnSpcReduction="10000"/>
          </a:bodyPr>
          <a:lstStyle/>
          <a:p>
            <a:r>
              <a:rPr lang="en-US" sz="1100" dirty="0">
                <a:latin typeface="Tahoma" pitchFamily="34" charset="0"/>
              </a:rPr>
              <a:t>This is like trend or evolution</a:t>
            </a:r>
          </a:p>
        </p:txBody>
      </p:sp>
      <p:sp>
        <p:nvSpPr>
          <p:cNvPr id="9" name="Line Callout 1 5">
            <a:extLst>
              <a:ext uri="{FF2B5EF4-FFF2-40B4-BE49-F238E27FC236}">
                <a16:creationId xmlns:a16="http://schemas.microsoft.com/office/drawing/2014/main" id="{FB03E6E6-A6E0-2832-9358-B512BDF68E88}"/>
              </a:ext>
            </a:extLst>
          </p:cNvPr>
          <p:cNvSpPr/>
          <p:nvPr/>
        </p:nvSpPr>
        <p:spPr bwMode="auto">
          <a:xfrm>
            <a:off x="7032535" y="136412"/>
            <a:ext cx="1371600" cy="365501"/>
          </a:xfrm>
          <a:prstGeom prst="borderCallout1">
            <a:avLst>
              <a:gd name="adj1" fmla="val 68489"/>
              <a:gd name="adj2" fmla="val -449"/>
              <a:gd name="adj3" fmla="val 56673"/>
              <a:gd name="adj4" fmla="val -32688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47500" lnSpcReduction="20000"/>
          </a:bodyPr>
          <a:lstStyle/>
          <a:p>
            <a:r>
              <a:rPr lang="en-US" sz="2400" dirty="0">
                <a:latin typeface="Tahoma" pitchFamily="34" charset="0"/>
              </a:rPr>
              <a:t>Use your critical thinking</a:t>
            </a:r>
          </a:p>
        </p:txBody>
      </p:sp>
    </p:spTree>
    <p:extLst>
      <p:ext uri="{BB962C8B-B14F-4D97-AF65-F5344CB8AC3E}">
        <p14:creationId xmlns:p14="http://schemas.microsoft.com/office/powerpoint/2010/main" val="1380345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CCE742-15F7-4C23-B7AE-A2BFA7DD96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9296"/>
            <a:ext cx="9144000" cy="43394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Jorge Camoes Version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8</a:t>
            </a:fld>
            <a:endParaRPr lang="en-US" altLang="en-US"/>
          </a:p>
        </p:txBody>
      </p:sp>
      <p:sp>
        <p:nvSpPr>
          <p:cNvPr id="6" name="Rectangle 5"/>
          <p:cNvSpPr/>
          <p:nvPr/>
        </p:nvSpPr>
        <p:spPr>
          <a:xfrm>
            <a:off x="381000" y="5864423"/>
            <a:ext cx="685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Image from </a:t>
            </a:r>
            <a:r>
              <a:rPr lang="en-US" sz="1400" dirty="0">
                <a:hlinkClick r:id="rId3"/>
              </a:rPr>
              <a:t>http://www.excelcharts.com/blog/classification-chart-types/</a:t>
            </a:r>
            <a:r>
              <a:rPr lang="en-US" sz="1400" dirty="0"/>
              <a:t> </a:t>
            </a:r>
          </a:p>
          <a:p>
            <a:r>
              <a:rPr lang="en-US" sz="1400" dirty="0"/>
              <a:t>Details in </a:t>
            </a:r>
            <a:r>
              <a:rPr lang="en-US" sz="1400" dirty="0">
                <a:hlinkClick r:id="rId4"/>
              </a:rPr>
              <a:t>https://www.dataatworkbook.com/data-work-07-how-choose-chart-graph/</a:t>
            </a:r>
            <a:r>
              <a:rPr lang="en-US" sz="1400" dirty="0"/>
              <a:t> </a:t>
            </a:r>
          </a:p>
        </p:txBody>
      </p:sp>
      <p:sp>
        <p:nvSpPr>
          <p:cNvPr id="7" name="Oval 6"/>
          <p:cNvSpPr/>
          <p:nvPr/>
        </p:nvSpPr>
        <p:spPr>
          <a:xfrm>
            <a:off x="6477000" y="1295400"/>
            <a:ext cx="1143000" cy="50418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924300" y="1271907"/>
            <a:ext cx="1143000" cy="50418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Line Callout 1 5">
            <a:extLst>
              <a:ext uri="{FF2B5EF4-FFF2-40B4-BE49-F238E27FC236}">
                <a16:creationId xmlns:a16="http://schemas.microsoft.com/office/drawing/2014/main" id="{4D74CCB3-870B-8CCB-5544-321CC3CA774B}"/>
              </a:ext>
            </a:extLst>
          </p:cNvPr>
          <p:cNvSpPr/>
          <p:nvPr/>
        </p:nvSpPr>
        <p:spPr bwMode="auto">
          <a:xfrm>
            <a:off x="6096000" y="609599"/>
            <a:ext cx="1371600" cy="448895"/>
          </a:xfrm>
          <a:prstGeom prst="borderCallout1">
            <a:avLst>
              <a:gd name="adj1" fmla="val 102063"/>
              <a:gd name="adj2" fmla="val 45150"/>
              <a:gd name="adj3" fmla="val 193133"/>
              <a:gd name="adj4" fmla="val 64570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55000" lnSpcReduction="20000"/>
          </a:bodyPr>
          <a:lstStyle/>
          <a:p>
            <a:r>
              <a:rPr lang="en-US" sz="2400" dirty="0">
                <a:latin typeface="Tahoma" pitchFamily="34" charset="0"/>
              </a:rPr>
              <a:t>A new category is added</a:t>
            </a:r>
          </a:p>
        </p:txBody>
      </p:sp>
      <p:sp>
        <p:nvSpPr>
          <p:cNvPr id="5" name="Line Callout 1 5">
            <a:extLst>
              <a:ext uri="{FF2B5EF4-FFF2-40B4-BE49-F238E27FC236}">
                <a16:creationId xmlns:a16="http://schemas.microsoft.com/office/drawing/2014/main" id="{F136B6B8-8A59-BB36-EEF4-2460AB5943D1}"/>
              </a:ext>
            </a:extLst>
          </p:cNvPr>
          <p:cNvSpPr/>
          <p:nvPr/>
        </p:nvSpPr>
        <p:spPr bwMode="auto">
          <a:xfrm>
            <a:off x="3276600" y="783095"/>
            <a:ext cx="1905000" cy="359905"/>
          </a:xfrm>
          <a:prstGeom prst="borderCallout1">
            <a:avLst>
              <a:gd name="adj1" fmla="val 98901"/>
              <a:gd name="adj2" fmla="val 63744"/>
              <a:gd name="adj3" fmla="val 204228"/>
              <a:gd name="adj4" fmla="val 60059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r>
              <a:rPr lang="en-US" sz="1100" dirty="0">
                <a:latin typeface="Tahoma" pitchFamily="34" charset="0"/>
              </a:rPr>
              <a:t>Trend can be thought of comparison along timelines</a:t>
            </a:r>
          </a:p>
        </p:txBody>
      </p:sp>
    </p:spTree>
    <p:extLst>
      <p:ext uri="{BB962C8B-B14F-4D97-AF65-F5344CB8AC3E}">
        <p14:creationId xmlns:p14="http://schemas.microsoft.com/office/powerpoint/2010/main" val="12114950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Purposes in Categorizing Charts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9620022"/>
              </p:ext>
            </p:extLst>
          </p:nvPr>
        </p:nvGraphicFramePr>
        <p:xfrm>
          <a:off x="304800" y="1790614"/>
          <a:ext cx="8610600" cy="464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8716">
                  <a:extLst>
                    <a:ext uri="{9D8B030D-6E8A-4147-A177-3AD203B41FA5}">
                      <a16:colId xmlns:a16="http://schemas.microsoft.com/office/drawing/2014/main" val="3159751376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2181504521"/>
                    </a:ext>
                  </a:extLst>
                </a:gridCol>
                <a:gridCol w="2805684">
                  <a:extLst>
                    <a:ext uri="{9D8B030D-6E8A-4147-A177-3AD203B41FA5}">
                      <a16:colId xmlns:a16="http://schemas.microsoft.com/office/drawing/2014/main" val="2006152000"/>
                    </a:ext>
                  </a:extLst>
                </a:gridCol>
              </a:tblGrid>
              <a:tr h="391160">
                <a:tc>
                  <a:txBody>
                    <a:bodyPr/>
                    <a:lstStyle/>
                    <a:p>
                      <a:r>
                        <a:rPr lang="en-US" sz="1600" dirty="0"/>
                        <a:t>Purpose</a:t>
                      </a:r>
                      <a:r>
                        <a:rPr lang="en-US" sz="1600" baseline="0" dirty="0"/>
                        <a:t>/function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Basic Charts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1432217"/>
                  </a:ext>
                </a:extLst>
              </a:tr>
              <a:tr h="675640">
                <a:tc>
                  <a:txBody>
                    <a:bodyPr/>
                    <a:lstStyle/>
                    <a:p>
                      <a:r>
                        <a:rPr lang="en-US" sz="1600" dirty="0"/>
                        <a:t>Comparison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Comparing and sorting data points; can also compare to benchmarks</a:t>
                      </a:r>
                      <a:r>
                        <a:rPr lang="en-US" sz="1600" baseline="0" dirty="0"/>
                        <a:t> or norms.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Column/bar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7834045"/>
                  </a:ext>
                </a:extLst>
              </a:tr>
              <a:tr h="675640">
                <a:tc>
                  <a:txBody>
                    <a:bodyPr/>
                    <a:lstStyle/>
                    <a:p>
                      <a:r>
                        <a:rPr lang="en-US" sz="1600" dirty="0"/>
                        <a:t>Trend/evolution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Variation of comparison involving temporal data.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Line/area chart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0584540"/>
                  </a:ext>
                </a:extLst>
              </a:tr>
              <a:tr h="675640">
                <a:tc>
                  <a:txBody>
                    <a:bodyPr/>
                    <a:lstStyle/>
                    <a:p>
                      <a:r>
                        <a:rPr lang="en-US" sz="1600" dirty="0"/>
                        <a:t>Composition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A hierarchy relationship. Also, it may imply part-to-whole comparisons.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Pie chart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Stacked column/bar chart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Tree map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5976199"/>
                  </a:ext>
                </a:extLst>
              </a:tr>
              <a:tr h="675640">
                <a:tc>
                  <a:txBody>
                    <a:bodyPr/>
                    <a:lstStyle/>
                    <a:p>
                      <a:r>
                        <a:rPr lang="en-US" sz="1600" dirty="0"/>
                        <a:t>Distribution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Aggregated value (usually count) of data points placed in categories; the category can be value ranges or time (trend).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Histogram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Scatter plot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3161339"/>
                  </a:ext>
                </a:extLst>
              </a:tr>
              <a:tr h="675640">
                <a:tc>
                  <a:txBody>
                    <a:bodyPr/>
                    <a:lstStyle/>
                    <a:p>
                      <a:r>
                        <a:rPr lang="en-US" sz="1600" dirty="0"/>
                        <a:t>Relationship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How things (data items) are related or positioned in a bigger context.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Scatter plot</a:t>
                      </a:r>
                    </a:p>
                    <a:p>
                      <a:r>
                        <a:rPr lang="en-US" sz="1600" dirty="0"/>
                        <a:t>Bubble chart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0424758"/>
                  </a:ext>
                </a:extLst>
              </a:tr>
              <a:tr h="391160">
                <a:tc>
                  <a:txBody>
                    <a:bodyPr/>
                    <a:lstStyle/>
                    <a:p>
                      <a:r>
                        <a:rPr lang="en-US" sz="1600" dirty="0"/>
                        <a:t>Profiling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To comprehend things through visual shapes and patterns.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Spider/radar chart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4048886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8E8-54C6-41E2-996F-49698FBE8497}" type="slidenum">
              <a:rPr lang="en-US" altLang="en-US" smtClean="0"/>
              <a:pPr/>
              <a:t>9</a:t>
            </a:fld>
            <a:endParaRPr lang="en-US" altLang="en-US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3DEA4A30-6954-4F86-BEE1-D55119D00637}"/>
              </a:ext>
            </a:extLst>
          </p:cNvPr>
          <p:cNvSpPr txBox="1">
            <a:spLocks/>
          </p:cNvSpPr>
          <p:nvPr/>
        </p:nvSpPr>
        <p:spPr bwMode="auto">
          <a:xfrm>
            <a:off x="228600" y="914400"/>
            <a:ext cx="8673084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47500" lnSpcReduction="20000"/>
          </a:bodyPr>
          <a:lstStyle>
            <a:lvl1pPr marL="342900" indent="-342900" algn="l" defTabSz="457200" rtl="0" eaLnBrk="1" fontAlgn="base" hangingPunct="1">
              <a:spcBef>
                <a:spcPts val="18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ヒラギノ角ゴ Pro W3" pitchFamily="-109" charset="-128"/>
                <a:cs typeface="ヒラギノ角ゴ Pro W3" pitchFamily="-109" charset="-128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ヒラギノ角ゴ Pro W3" pitchFamily="-109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ヒラギノ角ゴ Pro W3" pitchFamily="-109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ヒラギノ角ゴ Pro W3" pitchFamily="-109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ヒラギノ角ゴ Pro W3" pitchFamily="-109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Charts are commonly categorized by the following purposes and functions. Please refer to the following for details</a:t>
            </a:r>
          </a:p>
          <a:p>
            <a:pPr lvl="1"/>
            <a:r>
              <a:rPr lang="en-US" dirty="0">
                <a:hlinkClick r:id="rId2"/>
              </a:rPr>
              <a:t>https://www.qlik.com/blog/third-pillar-of-mapping-data-to-visualizations-usage</a:t>
            </a:r>
            <a:r>
              <a:rPr lang="en-US" dirty="0"/>
              <a:t> (the basic four)</a:t>
            </a:r>
            <a:endParaRPr lang="en-US" dirty="0">
              <a:hlinkClick r:id="rId3"/>
            </a:endParaRPr>
          </a:p>
          <a:p>
            <a:pPr lvl="1"/>
            <a:r>
              <a:rPr lang="en-US" dirty="0">
                <a:hlinkClick r:id="rId3"/>
              </a:rPr>
              <a:t>http://www.excelcharts.com/blog/classification-chart-types/</a:t>
            </a:r>
            <a:r>
              <a:rPr lang="en-US" dirty="0"/>
              <a:t> (added evolution and profiling)</a:t>
            </a:r>
          </a:p>
        </p:txBody>
      </p:sp>
    </p:spTree>
    <p:extLst>
      <p:ext uri="{BB962C8B-B14F-4D97-AF65-F5344CB8AC3E}">
        <p14:creationId xmlns:p14="http://schemas.microsoft.com/office/powerpoint/2010/main" val="3264904664"/>
      </p:ext>
    </p:extLst>
  </p:cSld>
  <p:clrMapOvr>
    <a:masterClrMapping/>
  </p:clrMapOvr>
</p:sld>
</file>

<file path=ppt/theme/theme1.xml><?xml version="1.0" encoding="utf-8"?>
<a:theme xmlns:a="http://schemas.openxmlformats.org/drawingml/2006/main" name="IT 4983 Capstone Report 2015">
  <a:themeElements>
    <a:clrScheme name="Red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 data visual</Template>
  <TotalTime>57267</TotalTime>
  <Words>3658</Words>
  <Application>Microsoft Office PowerPoint</Application>
  <PresentationFormat>On-screen Show (4:3)</PresentationFormat>
  <Paragraphs>413</Paragraphs>
  <Slides>31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Tahoma</vt:lpstr>
      <vt:lpstr>Times New Roman</vt:lpstr>
      <vt:lpstr>Wingdings</vt:lpstr>
      <vt:lpstr>IT 4983 Capstone Report 2015</vt:lpstr>
      <vt:lpstr>Data Chart Types</vt:lpstr>
      <vt:lpstr>Content Overview</vt:lpstr>
      <vt:lpstr>Chart</vt:lpstr>
      <vt:lpstr>Basic Chart Types</vt:lpstr>
      <vt:lpstr>Chart Catalog and Selection Tool</vt:lpstr>
      <vt:lpstr>Chart Categorization Quick Refs</vt:lpstr>
      <vt:lpstr>Choose a Chart</vt:lpstr>
      <vt:lpstr>Jorge Camoes Version</vt:lpstr>
      <vt:lpstr>Purposes in Categorizing Charts</vt:lpstr>
      <vt:lpstr>1. Comparison</vt:lpstr>
      <vt:lpstr>Bar/Column Charts</vt:lpstr>
      <vt:lpstr>Some Basic Bar Chart Variations</vt:lpstr>
      <vt:lpstr>2. Trend</vt:lpstr>
      <vt:lpstr>Line Chart</vt:lpstr>
      <vt:lpstr>Basic Line Chart Variations</vt:lpstr>
      <vt:lpstr>3. Composition</vt:lpstr>
      <vt:lpstr>Pie Chart</vt:lpstr>
      <vt:lpstr>Pie Chart Variations</vt:lpstr>
      <vt:lpstr>Stacked Column/Bar for Composition</vt:lpstr>
      <vt:lpstr>Tree Map</vt:lpstr>
      <vt:lpstr>Packed Bubble Chart</vt:lpstr>
      <vt:lpstr>4. Distribution</vt:lpstr>
      <vt:lpstr>Histogram</vt:lpstr>
      <vt:lpstr>Scatter Plot</vt:lpstr>
      <vt:lpstr>Bubble Chart</vt:lpstr>
      <vt:lpstr>5. Relationship</vt:lpstr>
      <vt:lpstr>6. Profile</vt:lpstr>
      <vt:lpstr>Radar/Spider Chart</vt:lpstr>
      <vt:lpstr>Heat Map</vt:lpstr>
      <vt:lpstr>Key Readings and Resources</vt:lpstr>
      <vt:lpstr>Additional Good Resources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 Zheng</dc:creator>
  <cp:lastModifiedBy>Jack Zheng</cp:lastModifiedBy>
  <cp:revision>815</cp:revision>
  <dcterms:created xsi:type="dcterms:W3CDTF">1601-01-01T00:00:00Z</dcterms:created>
  <dcterms:modified xsi:type="dcterms:W3CDTF">2023-09-05T14:37:35Z</dcterms:modified>
</cp:coreProperties>
</file>