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7"/>
  </p:notesMasterIdLst>
  <p:sldIdLst>
    <p:sldId id="258" r:id="rId2"/>
    <p:sldId id="593" r:id="rId3"/>
    <p:sldId id="616" r:id="rId4"/>
    <p:sldId id="528" r:id="rId5"/>
    <p:sldId id="612" r:id="rId6"/>
    <p:sldId id="617" r:id="rId7"/>
    <p:sldId id="580" r:id="rId8"/>
    <p:sldId id="622" r:id="rId9"/>
    <p:sldId id="487" r:id="rId10"/>
    <p:sldId id="618" r:id="rId11"/>
    <p:sldId id="602" r:id="rId12"/>
    <p:sldId id="394" r:id="rId13"/>
    <p:sldId id="620" r:id="rId14"/>
    <p:sldId id="621" r:id="rId15"/>
    <p:sldId id="623" r:id="rId16"/>
    <p:sldId id="619" r:id="rId17"/>
    <p:sldId id="531" r:id="rId18"/>
    <p:sldId id="607" r:id="rId19"/>
    <p:sldId id="598" r:id="rId20"/>
    <p:sldId id="597" r:id="rId21"/>
    <p:sldId id="566" r:id="rId22"/>
    <p:sldId id="600" r:id="rId23"/>
    <p:sldId id="561" r:id="rId24"/>
    <p:sldId id="603" r:id="rId25"/>
    <p:sldId id="599"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A960094E-C422-498C-9723-350EEDFB8BB6}">
          <p14:sldIdLst>
            <p14:sldId id="258"/>
            <p14:sldId id="593"/>
            <p14:sldId id="616"/>
            <p14:sldId id="528"/>
            <p14:sldId id="612"/>
            <p14:sldId id="617"/>
            <p14:sldId id="580"/>
            <p14:sldId id="622"/>
            <p14:sldId id="487"/>
            <p14:sldId id="618"/>
            <p14:sldId id="602"/>
            <p14:sldId id="394"/>
            <p14:sldId id="620"/>
            <p14:sldId id="621"/>
            <p14:sldId id="623"/>
            <p14:sldId id="619"/>
            <p14:sldId id="531"/>
            <p14:sldId id="607"/>
            <p14:sldId id="598"/>
            <p14:sldId id="597"/>
            <p14:sldId id="566"/>
            <p14:sldId id="600"/>
            <p14:sldId id="561"/>
            <p14:sldId id="603"/>
            <p14:sldId id="59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EDBE0C-A371-4F4E-9BF0-6F67AC27D55D}" v="2" dt="2023-09-08T13:35:42.0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3962" autoAdjust="0"/>
  </p:normalViewPr>
  <p:slideViewPr>
    <p:cSldViewPr>
      <p:cViewPr varScale="1">
        <p:scale>
          <a:sx n="151" d="100"/>
          <a:sy n="151" d="100"/>
        </p:scale>
        <p:origin x="1976" y="11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k Zheng" userId="eea985c3-49bd-46a9-972d-243b7dd82e16" providerId="ADAL" clId="{47EDBE0C-A371-4F4E-9BF0-6F67AC27D55D}"/>
    <pc:docChg chg="custSel modSld">
      <pc:chgData name="Jack Zheng" userId="eea985c3-49bd-46a9-972d-243b7dd82e16" providerId="ADAL" clId="{47EDBE0C-A371-4F4E-9BF0-6F67AC27D55D}" dt="2023-09-08T13:36:23.907" v="46" actId="20577"/>
      <pc:docMkLst>
        <pc:docMk/>
      </pc:docMkLst>
      <pc:sldChg chg="modSp mod">
        <pc:chgData name="Jack Zheng" userId="eea985c3-49bd-46a9-972d-243b7dd82e16" providerId="ADAL" clId="{47EDBE0C-A371-4F4E-9BF0-6F67AC27D55D}" dt="2023-09-08T13:34:00.600" v="3" actId="20577"/>
        <pc:sldMkLst>
          <pc:docMk/>
          <pc:sldMk cId="0" sldId="258"/>
        </pc:sldMkLst>
        <pc:spChg chg="mod">
          <ac:chgData name="Jack Zheng" userId="eea985c3-49bd-46a9-972d-243b7dd82e16" providerId="ADAL" clId="{47EDBE0C-A371-4F4E-9BF0-6F67AC27D55D}" dt="2023-09-08T13:34:00.600" v="3" actId="20577"/>
          <ac:spMkLst>
            <pc:docMk/>
            <pc:sldMk cId="0" sldId="258"/>
            <ac:spMk id="6" creationId="{00000000-0000-0000-0000-000000000000}"/>
          </ac:spMkLst>
        </pc:spChg>
      </pc:sldChg>
      <pc:sldChg chg="modSp mod">
        <pc:chgData name="Jack Zheng" userId="eea985c3-49bd-46a9-972d-243b7dd82e16" providerId="ADAL" clId="{47EDBE0C-A371-4F4E-9BF0-6F67AC27D55D}" dt="2023-09-08T13:34:41.680" v="22" actId="6549"/>
        <pc:sldMkLst>
          <pc:docMk/>
          <pc:sldMk cId="2318920675" sldId="617"/>
        </pc:sldMkLst>
        <pc:spChg chg="mod">
          <ac:chgData name="Jack Zheng" userId="eea985c3-49bd-46a9-972d-243b7dd82e16" providerId="ADAL" clId="{47EDBE0C-A371-4F4E-9BF0-6F67AC27D55D}" dt="2023-09-08T13:34:41.680" v="22" actId="6549"/>
          <ac:spMkLst>
            <pc:docMk/>
            <pc:sldMk cId="2318920675" sldId="617"/>
            <ac:spMk id="3" creationId="{C4DDDBCD-C921-33EF-1EA9-20AD7F53D9D0}"/>
          </ac:spMkLst>
        </pc:spChg>
      </pc:sldChg>
      <pc:sldChg chg="modSp mod">
        <pc:chgData name="Jack Zheng" userId="eea985c3-49bd-46a9-972d-243b7dd82e16" providerId="ADAL" clId="{47EDBE0C-A371-4F4E-9BF0-6F67AC27D55D}" dt="2023-09-08T13:36:23.907" v="46" actId="20577"/>
        <pc:sldMkLst>
          <pc:docMk/>
          <pc:sldMk cId="522097388" sldId="623"/>
        </pc:sldMkLst>
        <pc:spChg chg="mod">
          <ac:chgData name="Jack Zheng" userId="eea985c3-49bd-46a9-972d-243b7dd82e16" providerId="ADAL" clId="{47EDBE0C-A371-4F4E-9BF0-6F67AC27D55D}" dt="2023-09-08T13:36:23.907" v="46" actId="20577"/>
          <ac:spMkLst>
            <pc:docMk/>
            <pc:sldMk cId="522097388" sldId="623"/>
            <ac:spMk id="2" creationId="{E6745406-B0AD-5BC9-C5CB-6C4C84853654}"/>
          </ac:spMkLst>
        </pc:spChg>
        <pc:spChg chg="mod">
          <ac:chgData name="Jack Zheng" userId="eea985c3-49bd-46a9-972d-243b7dd82e16" providerId="ADAL" clId="{47EDBE0C-A371-4F4E-9BF0-6F67AC27D55D}" dt="2023-09-08T13:35:43.025" v="27" actId="6549"/>
          <ac:spMkLst>
            <pc:docMk/>
            <pc:sldMk cId="522097388" sldId="623"/>
            <ac:spMk id="3" creationId="{B44BDF53-6331-0BEA-95D7-971F3B9C5F5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endParaRPr lang="en-US"/>
          </a:p>
        </p:txBody>
      </p:sp>
      <p:sp>
        <p:nvSpPr>
          <p:cNvPr id="1812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endParaRPr lang="en-US"/>
          </a:p>
        </p:txBody>
      </p:sp>
      <p:sp>
        <p:nvSpPr>
          <p:cNvPr id="1812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812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12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endParaRPr lang="en-US"/>
          </a:p>
        </p:txBody>
      </p:sp>
      <p:sp>
        <p:nvSpPr>
          <p:cNvPr id="1812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12A48F3E-84F6-47DA-9678-A368BF4C565A}" type="slidenum">
              <a:rPr lang="en-US"/>
              <a:pPr/>
              <a:t>‹#›</a:t>
            </a:fld>
            <a:endParaRPr lang="en-US"/>
          </a:p>
        </p:txBody>
      </p:sp>
    </p:spTree>
    <p:extLst>
      <p:ext uri="{BB962C8B-B14F-4D97-AF65-F5344CB8AC3E}">
        <p14:creationId xmlns:p14="http://schemas.microsoft.com/office/powerpoint/2010/main" val="40801413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7FD23E-48B7-4DBD-B918-25DF2DA7845C}" type="slidenum">
              <a:rPr lang="en-US"/>
              <a:pPr/>
              <a:t>1</a:t>
            </a:fld>
            <a:endParaRPr lang="en-US"/>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pPr>
              <a:buFontTx/>
              <a:buNone/>
            </a:pPr>
            <a:endParaRPr lang="en-US" dirty="0"/>
          </a:p>
        </p:txBody>
      </p:sp>
    </p:spTree>
    <p:extLst>
      <p:ext uri="{BB962C8B-B14F-4D97-AF65-F5344CB8AC3E}">
        <p14:creationId xmlns:p14="http://schemas.microsoft.com/office/powerpoint/2010/main" val="1078777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chart definition, analysis, variation, uses, best practices, tools</a:t>
            </a:r>
          </a:p>
        </p:txBody>
      </p:sp>
      <p:sp>
        <p:nvSpPr>
          <p:cNvPr id="4" name="Slide Number Placeholder 3"/>
          <p:cNvSpPr>
            <a:spLocks noGrp="1"/>
          </p:cNvSpPr>
          <p:nvPr>
            <p:ph type="sldNum" sz="quarter" idx="5"/>
          </p:nvPr>
        </p:nvSpPr>
        <p:spPr/>
        <p:txBody>
          <a:bodyPr/>
          <a:lstStyle/>
          <a:p>
            <a:fld id="{12A48F3E-84F6-47DA-9678-A368BF4C565A}" type="slidenum">
              <a:rPr lang="en-US" smtClean="0"/>
              <a:pPr/>
              <a:t>2</a:t>
            </a:fld>
            <a:endParaRPr lang="en-US"/>
          </a:p>
        </p:txBody>
      </p:sp>
    </p:spTree>
    <p:extLst>
      <p:ext uri="{BB962C8B-B14F-4D97-AF65-F5344CB8AC3E}">
        <p14:creationId xmlns:p14="http://schemas.microsoft.com/office/powerpoint/2010/main" val="8146597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A48F3E-84F6-47DA-9678-A368BF4C565A}" type="slidenum">
              <a:rPr lang="en-US" smtClean="0"/>
              <a:pPr/>
              <a:t>13</a:t>
            </a:fld>
            <a:endParaRPr lang="en-US"/>
          </a:p>
        </p:txBody>
      </p:sp>
    </p:spTree>
    <p:extLst>
      <p:ext uri="{BB962C8B-B14F-4D97-AF65-F5344CB8AC3E}">
        <p14:creationId xmlns:p14="http://schemas.microsoft.com/office/powerpoint/2010/main" val="17759418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lvl1pPr>
              <a:defRPr>
                <a:solidFill>
                  <a:schemeClr val="tx2"/>
                </a:solidFill>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sz="28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24611731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1F20"/>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smtClean="0"/>
            </a:lvl1pPr>
          </a:lstStyle>
          <a:p>
            <a:fld id="{20B178E8-54C6-41E2-996F-49698FBE8497}" type="slidenum">
              <a:rPr lang="en-US" altLang="en-US" smtClean="0"/>
              <a:pPr/>
              <a:t>‹#›</a:t>
            </a:fld>
            <a:endParaRPr lang="en-US" altLang="en-US"/>
          </a:p>
        </p:txBody>
      </p:sp>
    </p:spTree>
    <p:extLst>
      <p:ext uri="{BB962C8B-B14F-4D97-AF65-F5344CB8AC3E}">
        <p14:creationId xmlns:p14="http://schemas.microsoft.com/office/powerpoint/2010/main" val="1560393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90600"/>
            <a:ext cx="4114800" cy="53340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72000" y="990600"/>
            <a:ext cx="4191000" cy="53340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7"/>
          <p:cNvSpPr>
            <a:spLocks noGrp="1" noChangeArrowheads="1"/>
          </p:cNvSpPr>
          <p:nvPr>
            <p:ph type="sldNum" sz="quarter" idx="12"/>
          </p:nvPr>
        </p:nvSpPr>
        <p:spPr>
          <a:ln/>
        </p:spPr>
        <p:txBody>
          <a:bodyPr/>
          <a:lstStyle>
            <a:lvl1pPr>
              <a:defRPr/>
            </a:lvl1pPr>
          </a:lstStyle>
          <a:p>
            <a:fld id="{74BF28E9-464D-4CCF-AFF1-AD8966132BAA}" type="slidenum">
              <a:rPr lang="en-US" altLang="en-US" smtClean="0"/>
              <a:pPr/>
              <a:t>‹#›</a:t>
            </a:fld>
            <a:endParaRPr lang="en-US" altLang="en-US"/>
          </a:p>
        </p:txBody>
      </p:sp>
    </p:spTree>
    <p:extLst>
      <p:ext uri="{BB962C8B-B14F-4D97-AF65-F5344CB8AC3E}">
        <p14:creationId xmlns:p14="http://schemas.microsoft.com/office/powerpoint/2010/main" val="588304777"/>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524000"/>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lvl1pPr>
              <a:defRPr smtClean="0"/>
            </a:lvl1pPr>
          </a:lstStyle>
          <a:p>
            <a:fld id="{28C49B79-2F74-4070-B7C3-B30174641544}" type="slidenum">
              <a:rPr lang="en-US" altLang="en-US" smtClean="0"/>
              <a:pPr/>
              <a:t>‹#›</a:t>
            </a:fld>
            <a:endParaRPr lang="en-US" altLang="en-US"/>
          </a:p>
        </p:txBody>
      </p:sp>
    </p:spTree>
    <p:extLst>
      <p:ext uri="{BB962C8B-B14F-4D97-AF65-F5344CB8AC3E}">
        <p14:creationId xmlns:p14="http://schemas.microsoft.com/office/powerpoint/2010/main" val="658520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5"/>
          <p:cNvSpPr>
            <a:spLocks noGrp="1" noChangeArrowheads="1"/>
          </p:cNvSpPr>
          <p:nvPr>
            <p:ph type="dt" sz="half" idx="10"/>
          </p:nvPr>
        </p:nvSpPr>
        <p:spPr>
          <a:xfrm>
            <a:off x="685800" y="6324600"/>
            <a:ext cx="1905000" cy="457200"/>
          </a:xfrm>
          <a:prstGeom prst="rect">
            <a:avLst/>
          </a:prstGeom>
          <a:ln/>
        </p:spPr>
        <p:txBody>
          <a:bodyPr/>
          <a:lstStyle>
            <a:lvl1pPr>
              <a:defRPr/>
            </a:lvl1pPr>
          </a:lstStyle>
          <a:p>
            <a:endParaRPr lang="en-US" altLang="en-US"/>
          </a:p>
        </p:txBody>
      </p:sp>
      <p:sp>
        <p:nvSpPr>
          <p:cNvPr id="4" name="Rectangle 66"/>
          <p:cNvSpPr>
            <a:spLocks noGrp="1" noChangeArrowheads="1"/>
          </p:cNvSpPr>
          <p:nvPr>
            <p:ph type="ftr" sz="quarter" idx="11"/>
          </p:nvPr>
        </p:nvSpPr>
        <p:spPr>
          <a:xfrm>
            <a:off x="3124200" y="6324600"/>
            <a:ext cx="2895600" cy="457200"/>
          </a:xfrm>
          <a:prstGeom prst="rect">
            <a:avLst/>
          </a:prstGeom>
          <a:ln/>
        </p:spPr>
        <p:txBody>
          <a:bodyPr/>
          <a:lstStyle>
            <a:lvl1pPr>
              <a:defRPr/>
            </a:lvl1pPr>
          </a:lstStyle>
          <a:p>
            <a:endParaRPr lang="en-US" altLang="en-US"/>
          </a:p>
        </p:txBody>
      </p:sp>
      <p:sp>
        <p:nvSpPr>
          <p:cNvPr id="5" name="Rectangle 67"/>
          <p:cNvSpPr>
            <a:spLocks noGrp="1" noChangeArrowheads="1"/>
          </p:cNvSpPr>
          <p:nvPr>
            <p:ph type="sldNum" sz="quarter" idx="12"/>
          </p:nvPr>
        </p:nvSpPr>
        <p:spPr>
          <a:ln/>
        </p:spPr>
        <p:txBody>
          <a:bodyPr/>
          <a:lstStyle>
            <a:lvl1pPr>
              <a:defRPr/>
            </a:lvl1pPr>
          </a:lstStyle>
          <a:p>
            <a:fld id="{9A078AA4-8FB0-47A5-92EC-3BB0D498D1CE}" type="slidenum">
              <a:rPr lang="en-US" altLang="en-US" smtClean="0"/>
              <a:pPr/>
              <a:t>‹#›</a:t>
            </a:fld>
            <a:endParaRPr lang="en-US" altLang="en-US"/>
          </a:p>
        </p:txBody>
      </p:sp>
    </p:spTree>
    <p:extLst>
      <p:ext uri="{BB962C8B-B14F-4D97-AF65-F5344CB8AC3E}">
        <p14:creationId xmlns:p14="http://schemas.microsoft.com/office/powerpoint/2010/main" val="3591159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microsoft.com/office/2007/relationships/hdphoto" Target="../media/hdphoto1.wdp"/><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1CC"/>
        </a:solidFill>
        <a:effectLst/>
      </p:bgPr>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3429000"/>
            <a:ext cx="9144000" cy="3429000"/>
          </a:xfrm>
          <a:prstGeom prst="rect">
            <a:avLst/>
          </a:prstGeom>
        </p:spPr>
      </p:pic>
      <p:sp>
        <p:nvSpPr>
          <p:cNvPr id="1029" name="Title Placeholder 1"/>
          <p:cNvSpPr>
            <a:spLocks noGrp="1"/>
          </p:cNvSpPr>
          <p:nvPr>
            <p:ph type="title"/>
          </p:nvPr>
        </p:nvSpPr>
        <p:spPr bwMode="auto">
          <a:xfrm>
            <a:off x="0" y="1"/>
            <a:ext cx="7848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182880" rIns="91440" bIns="45720" numCol="1" anchor="ctr" anchorCtr="0" compatLnSpc="1">
            <a:prstTxWarp prst="textNoShape">
              <a:avLst/>
            </a:prstTxWarp>
            <a:normAutofit/>
          </a:bodyPr>
          <a:lstStyle/>
          <a:p>
            <a:pPr lvl="0"/>
            <a:r>
              <a:rPr lang="en-US"/>
              <a:t>Click to edit Master title style</a:t>
            </a:r>
            <a:endParaRPr lang="en-US" dirty="0"/>
          </a:p>
        </p:txBody>
      </p:sp>
      <p:sp>
        <p:nvSpPr>
          <p:cNvPr id="1030" name="Text Placeholder 2"/>
          <p:cNvSpPr>
            <a:spLocks noGrp="1"/>
          </p:cNvSpPr>
          <p:nvPr>
            <p:ph type="body" idx="1"/>
          </p:nvPr>
        </p:nvSpPr>
        <p:spPr bwMode="auto">
          <a:xfrm>
            <a:off x="228600" y="990600"/>
            <a:ext cx="8610600"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76200" y="6553200"/>
            <a:ext cx="381000" cy="230186"/>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F2F2F2"/>
                </a:solidFill>
              </a:defRPr>
            </a:lvl1pPr>
          </a:lstStyle>
          <a:p>
            <a:fld id="{74BF28E9-464D-4CCF-AFF1-AD8966132BAA}" type="slidenum">
              <a:rPr lang="en-US" altLang="en-US" smtClean="0"/>
              <a:pPr/>
              <a:t>‹#›</a:t>
            </a:fld>
            <a:endParaRPr lang="en-US" altLang="en-US"/>
          </a:p>
        </p:txBody>
      </p:sp>
      <p:sp>
        <p:nvSpPr>
          <p:cNvPr id="3" name="Rectangle 2"/>
          <p:cNvSpPr/>
          <p:nvPr/>
        </p:nvSpPr>
        <p:spPr>
          <a:xfrm>
            <a:off x="6642100" y="6400800"/>
            <a:ext cx="2362200" cy="382586"/>
          </a:xfrm>
          <a:prstGeom prst="rect">
            <a:avLst/>
          </a:prstGeom>
          <a:solidFill>
            <a:srgbClr val="231F2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8"/>
          <a:stretch>
            <a:fillRect/>
          </a:stretch>
        </p:blipFill>
        <p:spPr>
          <a:xfrm>
            <a:off x="7324372" y="6362966"/>
            <a:ext cx="1749778" cy="457200"/>
          </a:xfrm>
          <a:prstGeom prst="rect">
            <a:avLst/>
          </a:prstGeom>
        </p:spPr>
      </p:pic>
      <p:pic>
        <p:nvPicPr>
          <p:cNvPr id="2" name="Picture 4" descr="Performance free icon https://www.flaticon.com/free-icon/performance_7172779">
            <a:extLst>
              <a:ext uri="{FF2B5EF4-FFF2-40B4-BE49-F238E27FC236}">
                <a16:creationId xmlns:a16="http://schemas.microsoft.com/office/drawing/2014/main" id="{040D386A-B6CA-E8A8-7AAB-78E3EC3FAF7B}"/>
              </a:ext>
            </a:extLst>
          </p:cNvPr>
          <p:cNvPicPr>
            <a:picLocks noChangeAspect="1" noChangeArrowheads="1"/>
          </p:cNvPicPr>
          <p:nvPr userDrawn="1"/>
        </p:nvPicPr>
        <p:blipFill>
          <a:blip r:embed="rId9" cstate="print">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8444696" y="0"/>
            <a:ext cx="685800"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4320964"/>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Lst>
  <p:hf hdr="0" ftr="0" dt="0"/>
  <p:txStyles>
    <p:titleStyle>
      <a:lvl1pPr algn="l" defTabSz="457200" rtl="0" eaLnBrk="1" fontAlgn="base" hangingPunct="1">
        <a:spcBef>
          <a:spcPct val="0"/>
        </a:spcBef>
        <a:spcAft>
          <a:spcPct val="0"/>
        </a:spcAft>
        <a:defRPr sz="4400" kern="1200">
          <a:solidFill>
            <a:srgbClr val="231F20"/>
          </a:solidFill>
          <a:latin typeface="+mj-lt"/>
          <a:ea typeface="ヒラギノ角ゴ Pro W3" pitchFamily="-109" charset="-128"/>
          <a:cs typeface="ヒラギノ角ゴ Pro W3" pitchFamily="-109" charset="-128"/>
        </a:defRPr>
      </a:lvl1pPr>
      <a:lvl2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2pPr>
      <a:lvl3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3pPr>
      <a:lvl4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4pPr>
      <a:lvl5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5pPr>
      <a:lvl6pPr marL="4572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6pPr>
      <a:lvl7pPr marL="9144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7pPr>
      <a:lvl8pPr marL="13716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8pPr>
      <a:lvl9pPr marL="18288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9pPr>
    </p:titleStyle>
    <p:bodyStyle>
      <a:lvl1pPr marL="342900" indent="-342900" algn="l" defTabSz="457200" rtl="0" eaLnBrk="1" fontAlgn="base" hangingPunct="1">
        <a:spcBef>
          <a:spcPts val="1800"/>
        </a:spcBef>
        <a:spcAft>
          <a:spcPct val="0"/>
        </a:spcAft>
        <a:buFont typeface="Arial" charset="0"/>
        <a:buChar char="•"/>
        <a:defRPr sz="3200" kern="1200">
          <a:solidFill>
            <a:schemeClr val="tx1"/>
          </a:solidFill>
          <a:latin typeface="+mn-lt"/>
          <a:ea typeface="ヒラギノ角ゴ Pro W3" pitchFamily="-109" charset="-128"/>
          <a:cs typeface="ヒラギノ角ゴ Pro W3" pitchFamily="-109"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ヒラギノ角ゴ Pro W3" pitchFamily="-109"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ヒラギノ角ゴ Pro W3" pitchFamily="-109"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idi.kennesaw.edu/it7113/"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hyperlink" Target="https://www.storytellingwithdata.com/blog/what-is-a-bullet-graph" TargetMode="External"/><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hyperlink" Target="https://datavizcatalogue.com/methods/bullet_graph.html" TargetMode="External"/><Relationship Id="rId5" Type="http://schemas.openxmlformats.org/officeDocument/2006/relationships/image" Target="../media/image19.png"/><Relationship Id="rId4" Type="http://schemas.openxmlformats.org/officeDocument/2006/relationships/hyperlink" Target="https://www.clearlyandsimply.com/clearly_and_simply/2017/05/an-alternative-design-of-bullet-graphs.html" TargetMode="External"/><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https://citoolkit.com/articles/traffic-light-assessment/" TargetMode="External"/><Relationship Id="rId7" Type="http://schemas.openxmlformats.org/officeDocument/2006/relationships/image" Target="../media/image25.jpeg"/><Relationship Id="rId2" Type="http://schemas.openxmlformats.org/officeDocument/2006/relationships/hyperlink" Target="https://www.linkedin.com/pulse/traffic-light-concept-stephen-lynch/" TargetMode="External"/><Relationship Id="rId1" Type="http://schemas.openxmlformats.org/officeDocument/2006/relationships/slideLayout" Target="../slideLayouts/slideLayout2.xml"/><Relationship Id="rId6" Type="http://schemas.openxmlformats.org/officeDocument/2006/relationships/image" Target="../media/image24.gif"/><Relationship Id="rId5" Type="http://schemas.openxmlformats.org/officeDocument/2006/relationships/hyperlink" Target="https://www.researchgate.net/publication/312292748_The_traffic_light_procedure_for_decision_making_its_rapid_extension_from_fisheries_to_other_sectors_of_the_economy" TargetMode="External"/><Relationship Id="rId4" Type="http://schemas.openxmlformats.org/officeDocument/2006/relationships/hyperlink" Target="https://en.wikipedia.org/wiki/Traffic_light_rating_system" TargetMode="External"/><Relationship Id="rId9"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hyperlink" Target="https://public.tableau.com/profile/ceterisag#!/vizhome/ibcs/IBCS" TargetMode="External"/><Relationship Id="rId7" Type="http://schemas.openxmlformats.org/officeDocument/2006/relationships/hyperlink" Target="https://ibcs.konveio.site/ibcs-standards-12#page=84"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hyperlink" Target="https://www.clearlyandsimply.com/clearly_and_simply/2017/05/an-alternative-design-of-bullet-graphs.html" TargetMode="Externa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hyperlink" Target="https://zebrabi.com/ibcs/" TargetMode="Externa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8" Type="http://schemas.openxmlformats.org/officeDocument/2006/relationships/hyperlink" Target="http://www.vizwiz.com/2017/01/tableau-tip-tuesday-how-to-create.html" TargetMode="External"/><Relationship Id="rId13" Type="http://schemas.openxmlformats.org/officeDocument/2006/relationships/hyperlink" Target="https://playfairdata.com/3-ways-to-make-brilliant-bullet-graphs-in-tableau/" TargetMode="External"/><Relationship Id="rId3" Type="http://schemas.openxmlformats.org/officeDocument/2006/relationships/hyperlink" Target="https://www.cleartelligence.com/post/gauge-charts-without-data-densification" TargetMode="External"/><Relationship Id="rId7" Type="http://schemas.openxmlformats.org/officeDocument/2006/relationships/hyperlink" Target="https://www.youtube.com/watch?v=wRpBkl6-uhU" TargetMode="External"/><Relationship Id="rId12" Type="http://schemas.openxmlformats.org/officeDocument/2006/relationships/hyperlink" Target="https://intellipaat.com/blog/tableau-gauge-chart/" TargetMode="External"/><Relationship Id="rId2" Type="http://schemas.openxmlformats.org/officeDocument/2006/relationships/hyperlink" Target="https://www.evolytics.com/blog/tableau-201-how-to-make-donut-charts/" TargetMode="External"/><Relationship Id="rId1" Type="http://schemas.openxmlformats.org/officeDocument/2006/relationships/slideLayout" Target="../slideLayouts/slideLayout2.xml"/><Relationship Id="rId6" Type="http://schemas.openxmlformats.org/officeDocument/2006/relationships/hyperlink" Target="https://evolytics.com/blog/tableau-201-how-to-make-bullet-graphs/" TargetMode="External"/><Relationship Id="rId11" Type="http://schemas.openxmlformats.org/officeDocument/2006/relationships/hyperlink" Target="https://www.phdata.io/blog/how-to-make-a-gauge-chart-in-tableau/" TargetMode="External"/><Relationship Id="rId5" Type="http://schemas.openxmlformats.org/officeDocument/2006/relationships/hyperlink" Target="https://help.tableau.com/current/pro/desktop/en-us/qs_bullet_graphs.htm" TargetMode="External"/><Relationship Id="rId10" Type="http://schemas.openxmlformats.org/officeDocument/2006/relationships/hyperlink" Target="https://www.pluralsight.com/guides/tableau-playbook-individual-waffle-chart" TargetMode="External"/><Relationship Id="rId4" Type="http://schemas.openxmlformats.org/officeDocument/2006/relationships/hyperlink" Target="https://playfairdata.com/dashboard-gauge-1-how-to-make-bullet-graphs-in-tableau/" TargetMode="External"/><Relationship Id="rId9" Type="http://schemas.openxmlformats.org/officeDocument/2006/relationships/hyperlink" Target="https://www.pluralsight.com/guides/tableau-playbook-waffle-chart" TargetMode="External"/><Relationship Id="rId14" Type="http://schemas.openxmlformats.org/officeDocument/2006/relationships/hyperlink" Target="https://www.kenflerlage.com/2017/09/alternatives-to-nps-gauges.html"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datavizproject.com/data-type/waterfall-chart/" TargetMode="External"/><Relationship Id="rId1" Type="http://schemas.openxmlformats.org/officeDocument/2006/relationships/slideLayout" Target="../slideLayouts/slideLayout2.xml"/><Relationship Id="rId5" Type="http://schemas.openxmlformats.org/officeDocument/2006/relationships/hyperlink" Target="https://en.wikipedia.org/wiki/Waterfall_chart" TargetMode="External"/><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hyperlink" Target="https://www.wsj.com/articles/SB10001424052970204795304577221063135502908" TargetMode="External"/><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hyperlink" Target="https://xviz.com/blogs/5-visuals-that-add-value-to-your-power-bi-dashboards/" TargetMode="Externa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hyperlink" Target="https://peltiertech.com/paired-waterfall-chart/"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R15nXtKq-MQ" TargetMode="External"/><Relationship Id="rId7" Type="http://schemas.openxmlformats.org/officeDocument/2006/relationships/hyperlink" Target="https://support.microsoft.com/en-us/office/create-a-waterfall-chart-8de1ece4-ff21-4d37-acd7-546f5527f185" TargetMode="External"/><Relationship Id="rId2" Type="http://schemas.openxmlformats.org/officeDocument/2006/relationships/hyperlink" Target="https://evolytics.com/blog/tableau-201-make-waterfall-chart/" TargetMode="External"/><Relationship Id="rId1" Type="http://schemas.openxmlformats.org/officeDocument/2006/relationships/slideLayout" Target="../slideLayouts/slideLayout2.xml"/><Relationship Id="rId6" Type="http://schemas.openxmlformats.org/officeDocument/2006/relationships/hyperlink" Target="https://xviz.com/blogs/7-visualization-techniques-with-waterfall-chart-in-power-bi/" TargetMode="External"/><Relationship Id="rId5" Type="http://schemas.openxmlformats.org/officeDocument/2006/relationships/hyperlink" Target="https://docs.microsoft.com/en-us/power-bi/visuals/power-bi-visualization-waterfall-charts" TargetMode="External"/><Relationship Id="rId4" Type="http://schemas.openxmlformats.org/officeDocument/2006/relationships/hyperlink" Target="https://playfairdata.com/3-ways-to-make-wonderful-waterfall-charts-in-tableau/"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alchemer.com/resources/blog/perceptual-map/" TargetMode="External"/><Relationship Id="rId2" Type="http://schemas.openxmlformats.org/officeDocument/2006/relationships/hyperlink" Target="https://www.storytellingwithdata.com/blog/2021/5/11/what-is-a-bubble-chart" TargetMode="Externa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hyperlink" Target="https://public.tableau.com/profile/levy2725#!/vizhome/2015-163-and-D-ness/Dashboard1" TargetMode="External"/><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s://www.gapminder.org/tools/#$chart-type=bubbles&amp;url=v1" TargetMode="External"/><Relationship Id="rId3" Type="http://schemas.openxmlformats.org/officeDocument/2006/relationships/hyperlink" Target="https://www.g2.com/categories/data-visualization#grid" TargetMode="External"/><Relationship Id="rId7" Type="http://schemas.openxmlformats.org/officeDocument/2006/relationships/hyperlink" Target="https://finviz.com/bubbles.ashx" TargetMode="External"/><Relationship Id="rId2" Type="http://schemas.openxmlformats.org/officeDocument/2006/relationships/hyperlink" Target="https://www.productchart.com/" TargetMode="External"/><Relationship Id="rId1" Type="http://schemas.openxmlformats.org/officeDocument/2006/relationships/slideLayout" Target="../slideLayouts/slideLayout2.xml"/><Relationship Id="rId6" Type="http://schemas.openxmlformats.org/officeDocument/2006/relationships/hyperlink" Target="https://theanalyst.com/na/2021/10/nba-stats-and-player-projections/" TargetMode="External"/><Relationship Id="rId5" Type="http://schemas.openxmlformats.org/officeDocument/2006/relationships/hyperlink" Target="https://public.tableau.com/profile/levy2725#!/vizhome/2015-163-and-D-ness/Dashboard1" TargetMode="External"/><Relationship Id="rId10" Type="http://schemas.openxmlformats.org/officeDocument/2006/relationships/hyperlink" Target="https://ourworldindata.org/grapher/share-of-dietary-energy-supply-from-carbohydrates-vs-gdp-per-capita" TargetMode="External"/><Relationship Id="rId4" Type="http://schemas.openxmlformats.org/officeDocument/2006/relationships/hyperlink" Target="https://www.gartner.com/en/research/methodologies/magic-quadrants-research" TargetMode="External"/><Relationship Id="rId9" Type="http://schemas.openxmlformats.org/officeDocument/2006/relationships/hyperlink" Target="https://public.tableau.com/app/profile/danw5765/viz/Wk3-STARPerceptualMap/STARPerceptualMap"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www.storytellingwithdata.com/blog/2021/5/11/what-is-a-bubble-chart" TargetMode="External"/><Relationship Id="rId3" Type="http://schemas.openxmlformats.org/officeDocument/2006/relationships/hyperlink" Target="https://www.storytellingwithdata.com/blog/what-is-a-square-area-chart" TargetMode="External"/><Relationship Id="rId7" Type="http://schemas.openxmlformats.org/officeDocument/2006/relationships/hyperlink" Target="https://www.fusioncharts.com/resources/chart-primers/waterfall-chart" TargetMode="External"/><Relationship Id="rId2" Type="http://schemas.openxmlformats.org/officeDocument/2006/relationships/hyperlink" Target="https://www.datapine.com/blog/gauge-chart-examples/" TargetMode="External"/><Relationship Id="rId1" Type="http://schemas.openxmlformats.org/officeDocument/2006/relationships/slideLayout" Target="../slideLayouts/slideLayout2.xml"/><Relationship Id="rId6" Type="http://schemas.openxmlformats.org/officeDocument/2006/relationships/hyperlink" Target="https://www.storytellingwithdata.com/blog/2020/11/16/what-is-a-waterfall" TargetMode="External"/><Relationship Id="rId5" Type="http://schemas.openxmlformats.org/officeDocument/2006/relationships/hyperlink" Target="https://visualbi.com/blogs/business-intelligence/dashboards/bullet-charts-use-cases/" TargetMode="External"/><Relationship Id="rId10" Type="http://schemas.openxmlformats.org/officeDocument/2006/relationships/hyperlink" Target="https://www.linkedin.com/pulse/traffic-light-concept-stephen-lynch/" TargetMode="External"/><Relationship Id="rId4" Type="http://schemas.openxmlformats.org/officeDocument/2006/relationships/hyperlink" Target="https://www.storytellingwithdata.com/blog/what-is-a-bullet-graph" TargetMode="External"/><Relationship Id="rId9" Type="http://schemas.openxmlformats.org/officeDocument/2006/relationships/hyperlink" Target="https://www.alchemer.com/resources/blog/perceptual-map/"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s://www.tableau.com/data-insights/reference-library/visual-analytics/charts/bullet-graphs" TargetMode="External"/><Relationship Id="rId13" Type="http://schemas.openxmlformats.org/officeDocument/2006/relationships/hyperlink" Target="https://datadriven.pro/2019/04/16/9-ways-to-do-variance-analysis-in-power-bi/" TargetMode="External"/><Relationship Id="rId3" Type="http://schemas.openxmlformats.org/officeDocument/2006/relationships/hyperlink" Target="https://www.kenflerlage.com/2017/09/alternatives-to-nps-gauges.html" TargetMode="External"/><Relationship Id="rId7" Type="http://schemas.openxmlformats.org/officeDocument/2006/relationships/hyperlink" Target="https://storyiq.com/sparklines-and-bullet-graphs-in-excel-how-to-make-advanced-charts-to-track-your-companys-performance/" TargetMode="External"/><Relationship Id="rId12" Type="http://schemas.openxmlformats.org/officeDocument/2006/relationships/hyperlink" Target="https://www.youtube.com/watch?v=clncNOBx1C8" TargetMode="External"/><Relationship Id="rId2" Type="http://schemas.openxmlformats.org/officeDocument/2006/relationships/hyperlink" Target="https://xviz.com/blogs/5-visuals-that-add-value-to-your-power-bi-dashboards/" TargetMode="External"/><Relationship Id="rId1" Type="http://schemas.openxmlformats.org/officeDocument/2006/relationships/slideLayout" Target="../slideLayouts/slideLayout2.xml"/><Relationship Id="rId6" Type="http://schemas.openxmlformats.org/officeDocument/2006/relationships/hyperlink" Target="https://datavizcatalogue.com/methods/bullet_graph.html" TargetMode="External"/><Relationship Id="rId11" Type="http://schemas.openxmlformats.org/officeDocument/2006/relationships/hyperlink" Target="https://www.groupmap.com/map-templates/perceptual-map/" TargetMode="External"/><Relationship Id="rId5" Type="http://schemas.openxmlformats.org/officeDocument/2006/relationships/hyperlink" Target="https://uxdesign.cc/beautiful-accessible-traffic-light-colors-b2b14a102a38" TargetMode="External"/><Relationship Id="rId10" Type="http://schemas.openxmlformats.org/officeDocument/2006/relationships/hyperlink" Target="https://www.segmentationstudyguide.com/understanding-perceptual-maps/perceptual-maps/" TargetMode="External"/><Relationship Id="rId4" Type="http://schemas.openxmlformats.org/officeDocument/2006/relationships/hyperlink" Target="https://www.visualisingdata.com/2019/08/five-ways-to-design-for-red-green-colour-blindness/" TargetMode="External"/><Relationship Id="rId9" Type="http://schemas.openxmlformats.org/officeDocument/2006/relationships/hyperlink" Target="https://www.perceptualmaps.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fusioncharts.com/charts/gauges"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datapine.com/blog/gauge-chart-examples/" TargetMode="External"/><Relationship Id="rId1" Type="http://schemas.openxmlformats.org/officeDocument/2006/relationships/slideLayout" Target="../slideLayouts/slideLayout2.xml"/><Relationship Id="rId6" Type="http://schemas.openxmlformats.org/officeDocument/2006/relationships/hyperlink" Target="https://www.fusioncharts.com/dev/chart-guide/gauges-and-widgets/linear-gauge" TargetMode="External"/><Relationship Id="rId5" Type="http://schemas.openxmlformats.org/officeDocument/2006/relationships/image" Target="../media/image8.png"/><Relationship Id="rId4" Type="http://schemas.openxmlformats.org/officeDocument/2006/relationships/hyperlink" Target="https://xviz.com/blogs/5-visuals-that-add-value-to-your-power-bi-dashboards/"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hyperlink" Target="https://finance.yahoo.com/quote/CRM/company-insights?p=CRM" TargetMode="External"/><Relationship Id="rId7" Type="http://schemas.openxmlformats.org/officeDocument/2006/relationships/hyperlink" Target="https://xviz.com/blogs/5-visuals-that-add-value-to-your-power-bi-dashboards/" TargetMode="Externa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https://www.ibm.com/docs/en/cognos-analytics/11.0.0?topic=types-gauge-charts" TargetMode="Externa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hyperlink" Target="https://twitter.com/storywithdata/status/634145280649068544" TargetMode="External"/><Relationship Id="rId2" Type="http://schemas.openxmlformats.org/officeDocument/2006/relationships/hyperlink" Target="https://www.barefootdatascience.com/2017/09/17/waffle-vs-pie-a-visualization-showdown/" TargetMode="Externa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hyperlink" Target="https://datavizproject.com/data-type/percentage-grid/" TargetMode="External"/><Relationship Id="rId4" Type="http://schemas.openxmlformats.org/officeDocument/2006/relationships/hyperlink" Target="https://www.storytellingwithdata.com/blog/what-is-a-square-area-chart"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twitter.com/storywithdata/status/634145280649068544" TargetMode="External"/><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hyperlink" Target="https://www.pluralsight.com/guides/tableau-playbook-individual-waffle-chart" TargetMode="External"/><Relationship Id="rId5" Type="http://schemas.openxmlformats.org/officeDocument/2006/relationships/hyperlink" Target="https://public.tableau.com/app/profile/recnac/viz/WaffleChart_15649955440870/Dashboard1" TargetMode="Externa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hyperlink" Target="http://www.datavizcatalogue.com/methods/bullet_graph.html" TargetMode="External"/><Relationship Id="rId2" Type="http://schemas.openxmlformats.org/officeDocument/2006/relationships/hyperlink" Target="http://en.wikipedia.org/wiki/Bullet_graph" TargetMode="External"/><Relationship Id="rId1" Type="http://schemas.openxmlformats.org/officeDocument/2006/relationships/slideLayout" Target="../slideLayouts/slideLayout2.xml"/><Relationship Id="rId6" Type="http://schemas.openxmlformats.org/officeDocument/2006/relationships/hyperlink" Target="https://www.fusioncharts.com/resources/chart-primers/bullet-graph" TargetMode="External"/><Relationship Id="rId5" Type="http://schemas.openxmlformats.org/officeDocument/2006/relationships/image" Target="../media/image16.pn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4"/>
          <p:cNvSpPr>
            <a:spLocks noGrp="1" noChangeArrowheads="1"/>
          </p:cNvSpPr>
          <p:nvPr>
            <p:ph type="ctrTitle"/>
          </p:nvPr>
        </p:nvSpPr>
        <p:spPr>
          <a:xfrm>
            <a:off x="951097" y="2362200"/>
            <a:ext cx="7241806" cy="1066800"/>
          </a:xfrm>
        </p:spPr>
        <p:txBody>
          <a:bodyPr>
            <a:normAutofit fontScale="90000"/>
          </a:bodyPr>
          <a:lstStyle/>
          <a:p>
            <a:pPr algn="ctr"/>
            <a:r>
              <a:rPr lang="en-US" sz="4000" dirty="0"/>
              <a:t>Charting Special Topic:</a:t>
            </a:r>
            <a:br>
              <a:rPr lang="en-US" dirty="0"/>
            </a:br>
            <a:r>
              <a:rPr lang="en-US" dirty="0"/>
              <a:t>Performance Charts</a:t>
            </a:r>
          </a:p>
        </p:txBody>
      </p:sp>
      <p:sp>
        <p:nvSpPr>
          <p:cNvPr id="2" name="Subtitle 1"/>
          <p:cNvSpPr>
            <a:spLocks noGrp="1"/>
          </p:cNvSpPr>
          <p:nvPr>
            <p:ph type="subTitle" idx="1"/>
          </p:nvPr>
        </p:nvSpPr>
        <p:spPr>
          <a:xfrm>
            <a:off x="1371600" y="3733800"/>
            <a:ext cx="6400800" cy="762000"/>
          </a:xfrm>
        </p:spPr>
        <p:txBody>
          <a:bodyPr/>
          <a:lstStyle/>
          <a:p>
            <a:r>
              <a:rPr lang="en-US" dirty="0">
                <a:solidFill>
                  <a:srgbClr val="000000"/>
                </a:solidFill>
              </a:rPr>
              <a:t>IT 7113 Data Visualization</a:t>
            </a:r>
            <a:endParaRPr lang="en-US" dirty="0"/>
          </a:p>
        </p:txBody>
      </p:sp>
      <p:sp>
        <p:nvSpPr>
          <p:cNvPr id="6" name="Rectangle 5" descr="Rectangle: Click to edit Master text styles&#10;Second level&#10;Third level&#10;Fourth level&#10;Fifth level"/>
          <p:cNvSpPr txBox="1">
            <a:spLocks noChangeArrowheads="1"/>
          </p:cNvSpPr>
          <p:nvPr/>
        </p:nvSpPr>
        <p:spPr bwMode="auto">
          <a:xfrm>
            <a:off x="3542558" y="4460493"/>
            <a:ext cx="2058880" cy="76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Clr>
                <a:schemeClr val="hlink"/>
              </a:buClr>
              <a:buSzPct val="110000"/>
              <a:buFont typeface="Wingdings" pitchFamily="2" charset="2"/>
              <a:buNone/>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SzPct val="60000"/>
              <a:buFont typeface="Wingdings" pitchFamily="2" charset="2"/>
              <a:buChar char="n"/>
              <a:defRPr sz="2800">
                <a:solidFill>
                  <a:schemeClr val="tx1"/>
                </a:solidFill>
                <a:latin typeface="+mn-lt"/>
              </a:defRPr>
            </a:lvl2pPr>
            <a:lvl3pPr marL="1143000" indent="-228600" algn="l" rtl="0" eaLnBrk="1" fontAlgn="base" hangingPunct="1">
              <a:spcBef>
                <a:spcPct val="20000"/>
              </a:spcBef>
              <a:spcAft>
                <a:spcPct val="0"/>
              </a:spcAft>
              <a:buClr>
                <a:schemeClr val="hlink"/>
              </a:buClr>
              <a:buSzPct val="95000"/>
              <a:buFont typeface="Wingdings" pitchFamily="2" charset="2"/>
              <a:buChar char="w"/>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5000"/>
              <a:buFont typeface="Wingdings"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a:lstStyle>
          <a:p>
            <a:pPr algn="ctr"/>
            <a:r>
              <a:rPr lang="en-US" sz="2000" kern="0" dirty="0"/>
              <a:t>J.G. Zheng</a:t>
            </a:r>
          </a:p>
          <a:p>
            <a:pPr algn="ctr"/>
            <a:r>
              <a:rPr lang="en-US" sz="2000" kern="0" dirty="0"/>
              <a:t>Fall 2023</a:t>
            </a:r>
          </a:p>
        </p:txBody>
      </p:sp>
      <p:sp>
        <p:nvSpPr>
          <p:cNvPr id="3" name="Rectangle 2"/>
          <p:cNvSpPr/>
          <p:nvPr/>
        </p:nvSpPr>
        <p:spPr>
          <a:xfrm>
            <a:off x="2855479" y="5222493"/>
            <a:ext cx="3433037" cy="338554"/>
          </a:xfrm>
          <a:prstGeom prst="rect">
            <a:avLst/>
          </a:prstGeom>
        </p:spPr>
        <p:txBody>
          <a:bodyPr wrap="square">
            <a:spAutoFit/>
          </a:bodyPr>
          <a:lstStyle/>
          <a:p>
            <a:pPr algn="ctr"/>
            <a:r>
              <a:rPr lang="en-US" sz="1600" dirty="0">
                <a:hlinkClick r:id="rId3"/>
              </a:rPr>
              <a:t>http://idi.Kennesaw.edu/it7113/</a:t>
            </a:r>
            <a:endParaRPr lang="en-US" sz="1600" dirty="0"/>
          </a:p>
        </p:txBody>
      </p:sp>
      <p:pic>
        <p:nvPicPr>
          <p:cNvPr id="1028" name="Picture 4" descr="Performance free icon https://www.flaticon.com/free-icon/performance_7172779">
            <a:extLst>
              <a:ext uri="{FF2B5EF4-FFF2-40B4-BE49-F238E27FC236}">
                <a16:creationId xmlns:a16="http://schemas.microsoft.com/office/drawing/2014/main" id="{F2069E0D-23AE-2668-1BD7-F367F4124BD9}"/>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3810000" y="685800"/>
            <a:ext cx="1524000" cy="1524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EE20D-37BD-7905-7A3F-20AF8E37FA37}"/>
              </a:ext>
            </a:extLst>
          </p:cNvPr>
          <p:cNvSpPr>
            <a:spLocks noGrp="1"/>
          </p:cNvSpPr>
          <p:nvPr>
            <p:ph type="title"/>
          </p:nvPr>
        </p:nvSpPr>
        <p:spPr/>
        <p:txBody>
          <a:bodyPr>
            <a:normAutofit fontScale="90000"/>
          </a:bodyPr>
          <a:lstStyle/>
          <a:p>
            <a:r>
              <a:rPr lang="en-US" dirty="0"/>
              <a:t>Bullet Graph Variations</a:t>
            </a:r>
          </a:p>
        </p:txBody>
      </p:sp>
      <p:sp>
        <p:nvSpPr>
          <p:cNvPr id="4" name="Slide Number Placeholder 3">
            <a:extLst>
              <a:ext uri="{FF2B5EF4-FFF2-40B4-BE49-F238E27FC236}">
                <a16:creationId xmlns:a16="http://schemas.microsoft.com/office/drawing/2014/main" id="{4CADDA09-15D5-80C0-2999-FD726E386BCD}"/>
              </a:ext>
            </a:extLst>
          </p:cNvPr>
          <p:cNvSpPr>
            <a:spLocks noGrp="1"/>
          </p:cNvSpPr>
          <p:nvPr>
            <p:ph type="sldNum" sz="quarter" idx="12"/>
          </p:nvPr>
        </p:nvSpPr>
        <p:spPr/>
        <p:txBody>
          <a:bodyPr/>
          <a:lstStyle/>
          <a:p>
            <a:fld id="{20B178E8-54C6-41E2-996F-49698FBE8497}" type="slidenum">
              <a:rPr lang="en-US" altLang="en-US" smtClean="0"/>
              <a:pPr/>
              <a:t>10</a:t>
            </a:fld>
            <a:endParaRPr lang="en-US" altLang="en-US"/>
          </a:p>
        </p:txBody>
      </p:sp>
      <p:pic>
        <p:nvPicPr>
          <p:cNvPr id="1026" name="Picture 2" descr="Bullet Graph Simplified - click to enlarge">
            <a:extLst>
              <a:ext uri="{FF2B5EF4-FFF2-40B4-BE49-F238E27FC236}">
                <a16:creationId xmlns:a16="http://schemas.microsoft.com/office/drawing/2014/main" id="{9B81DBCD-FBF4-C3B9-F088-0119019C4B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1004195"/>
            <a:ext cx="4419600" cy="8839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ullet Graph with Performance Gap 1 - click to enlarge">
            <a:extLst>
              <a:ext uri="{FF2B5EF4-FFF2-40B4-BE49-F238E27FC236}">
                <a16:creationId xmlns:a16="http://schemas.microsoft.com/office/drawing/2014/main" id="{4B1FB288-CC37-E75B-C764-B7DC54C851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343" y="2217949"/>
            <a:ext cx="4953000" cy="990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3D5A61B-D35F-6428-B330-29251EBD9F1D}"/>
              </a:ext>
            </a:extLst>
          </p:cNvPr>
          <p:cNvSpPr txBox="1"/>
          <p:nvPr/>
        </p:nvSpPr>
        <p:spPr>
          <a:xfrm>
            <a:off x="5588342" y="2217949"/>
            <a:ext cx="2946057" cy="646331"/>
          </a:xfrm>
          <a:prstGeom prst="rect">
            <a:avLst/>
          </a:prstGeom>
          <a:noFill/>
        </p:spPr>
        <p:txBody>
          <a:bodyPr wrap="square">
            <a:spAutoFit/>
          </a:bodyPr>
          <a:lstStyle/>
          <a:p>
            <a:r>
              <a:rPr lang="en-US" sz="1200" dirty="0">
                <a:hlinkClick r:id="rId4"/>
              </a:rPr>
              <a:t>https://www.clearlyandsimply.com/clearly_and_simply/2017/05/an-alternative-design-of-bullet-graphs.html</a:t>
            </a:r>
            <a:r>
              <a:rPr lang="en-US" sz="1200" dirty="0"/>
              <a:t> </a:t>
            </a:r>
          </a:p>
        </p:txBody>
      </p:sp>
      <p:pic>
        <p:nvPicPr>
          <p:cNvPr id="7" name="Picture 6">
            <a:extLst>
              <a:ext uri="{FF2B5EF4-FFF2-40B4-BE49-F238E27FC236}">
                <a16:creationId xmlns:a16="http://schemas.microsoft.com/office/drawing/2014/main" id="{1CC47ADF-F2DB-203E-83C9-84DAD487F89F}"/>
              </a:ext>
            </a:extLst>
          </p:cNvPr>
          <p:cNvPicPr>
            <a:picLocks noChangeAspect="1"/>
          </p:cNvPicPr>
          <p:nvPr/>
        </p:nvPicPr>
        <p:blipFill>
          <a:blip r:embed="rId5"/>
          <a:stretch>
            <a:fillRect/>
          </a:stretch>
        </p:blipFill>
        <p:spPr>
          <a:xfrm>
            <a:off x="5327822" y="5181600"/>
            <a:ext cx="3394574" cy="1219200"/>
          </a:xfrm>
          <a:prstGeom prst="rect">
            <a:avLst/>
          </a:prstGeom>
        </p:spPr>
      </p:pic>
      <p:sp>
        <p:nvSpPr>
          <p:cNvPr id="8" name="Line Callout 1 11">
            <a:extLst>
              <a:ext uri="{FF2B5EF4-FFF2-40B4-BE49-F238E27FC236}">
                <a16:creationId xmlns:a16="http://schemas.microsoft.com/office/drawing/2014/main" id="{7225B717-2528-6063-E005-1F3C46486418}"/>
              </a:ext>
            </a:extLst>
          </p:cNvPr>
          <p:cNvSpPr/>
          <p:nvPr/>
        </p:nvSpPr>
        <p:spPr bwMode="auto">
          <a:xfrm>
            <a:off x="4565822" y="4571999"/>
            <a:ext cx="3733800" cy="366747"/>
          </a:xfrm>
          <a:prstGeom prst="borderCallout1">
            <a:avLst>
              <a:gd name="adj1" fmla="val 102568"/>
              <a:gd name="adj2" fmla="val 15778"/>
              <a:gd name="adj3" fmla="val 165551"/>
              <a:gd name="adj4" fmla="val 20510"/>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sz="1600" dirty="0"/>
              <a:t>Classic traffic light coloring system can be used</a:t>
            </a:r>
          </a:p>
          <a:p>
            <a:r>
              <a:rPr lang="en-US" sz="1600" dirty="0">
                <a:hlinkClick r:id="rId6"/>
              </a:rPr>
              <a:t>https://datavizcatalogue.com/methods/bullet_graph.html</a:t>
            </a:r>
            <a:r>
              <a:rPr lang="en-US" sz="1600" dirty="0"/>
              <a:t> </a:t>
            </a:r>
          </a:p>
        </p:txBody>
      </p:sp>
      <p:pic>
        <p:nvPicPr>
          <p:cNvPr id="11" name="Picture 4">
            <a:extLst>
              <a:ext uri="{FF2B5EF4-FFF2-40B4-BE49-F238E27FC236}">
                <a16:creationId xmlns:a16="http://schemas.microsoft.com/office/drawing/2014/main" id="{82381094-7A90-1645-5855-F53D22F7DD5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6700" y="3614441"/>
            <a:ext cx="2998848" cy="291911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E5AC3324-A76A-1C5D-511D-D9B3468321DC}"/>
              </a:ext>
            </a:extLst>
          </p:cNvPr>
          <p:cNvSpPr txBox="1"/>
          <p:nvPr/>
        </p:nvSpPr>
        <p:spPr>
          <a:xfrm>
            <a:off x="1610265" y="4291092"/>
            <a:ext cx="1686697" cy="577081"/>
          </a:xfrm>
          <a:prstGeom prst="rect">
            <a:avLst/>
          </a:prstGeom>
          <a:noFill/>
        </p:spPr>
        <p:txBody>
          <a:bodyPr wrap="square">
            <a:spAutoFit/>
          </a:bodyPr>
          <a:lstStyle/>
          <a:p>
            <a:r>
              <a:rPr lang="en-US" sz="1050" dirty="0">
                <a:hlinkClick r:id="rId8"/>
              </a:rPr>
              <a:t>https://www.storytellingwithdata.com/blog/what-is-a-bullet-graph</a:t>
            </a:r>
            <a:r>
              <a:rPr lang="en-US" sz="1050" dirty="0"/>
              <a:t> </a:t>
            </a:r>
          </a:p>
        </p:txBody>
      </p:sp>
      <p:pic>
        <p:nvPicPr>
          <p:cNvPr id="9" name="Picture 2">
            <a:extLst>
              <a:ext uri="{FF2B5EF4-FFF2-40B4-BE49-F238E27FC236}">
                <a16:creationId xmlns:a16="http://schemas.microsoft.com/office/drawing/2014/main" id="{B0D35FE3-9C85-EF93-908B-4A5E4E4F264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94670" y="3756547"/>
            <a:ext cx="5350923" cy="496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Line Callout 1 11">
            <a:extLst>
              <a:ext uri="{FF2B5EF4-FFF2-40B4-BE49-F238E27FC236}">
                <a16:creationId xmlns:a16="http://schemas.microsoft.com/office/drawing/2014/main" id="{F4AED728-CD5B-D258-E8A1-13DEBAA95BC6}"/>
              </a:ext>
            </a:extLst>
          </p:cNvPr>
          <p:cNvSpPr/>
          <p:nvPr/>
        </p:nvSpPr>
        <p:spPr bwMode="auto">
          <a:xfrm>
            <a:off x="6654114" y="3374790"/>
            <a:ext cx="1752600" cy="253300"/>
          </a:xfrm>
          <a:prstGeom prst="borderCallout1">
            <a:avLst>
              <a:gd name="adj1" fmla="val 87339"/>
              <a:gd name="adj2" fmla="val -601"/>
              <a:gd name="adj3" fmla="val 190525"/>
              <a:gd name="adj4" fmla="val -18891"/>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7500" lnSpcReduction="20000"/>
          </a:bodyPr>
          <a:lstStyle/>
          <a:p>
            <a:r>
              <a:rPr lang="en-US" sz="1600" dirty="0"/>
              <a:t>Color coded bullet chart</a:t>
            </a:r>
          </a:p>
        </p:txBody>
      </p:sp>
      <p:sp>
        <p:nvSpPr>
          <p:cNvPr id="14" name="Line Callout 1 11">
            <a:extLst>
              <a:ext uri="{FF2B5EF4-FFF2-40B4-BE49-F238E27FC236}">
                <a16:creationId xmlns:a16="http://schemas.microsoft.com/office/drawing/2014/main" id="{B397308C-7DB8-B8FA-2040-B533FEB63E25}"/>
              </a:ext>
            </a:extLst>
          </p:cNvPr>
          <p:cNvSpPr/>
          <p:nvPr/>
        </p:nvSpPr>
        <p:spPr bwMode="auto">
          <a:xfrm>
            <a:off x="1692290" y="1045228"/>
            <a:ext cx="1905000" cy="253300"/>
          </a:xfrm>
          <a:prstGeom prst="borderCallout1">
            <a:avLst>
              <a:gd name="adj1" fmla="val 46687"/>
              <a:gd name="adj2" fmla="val 100372"/>
              <a:gd name="adj3" fmla="val 79950"/>
              <a:gd name="adj4" fmla="val 127271"/>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sz="1600" dirty="0"/>
              <a:t>Without performance ranges</a:t>
            </a:r>
          </a:p>
        </p:txBody>
      </p:sp>
      <p:sp>
        <p:nvSpPr>
          <p:cNvPr id="15" name="Line Callout 1 11">
            <a:extLst>
              <a:ext uri="{FF2B5EF4-FFF2-40B4-BE49-F238E27FC236}">
                <a16:creationId xmlns:a16="http://schemas.microsoft.com/office/drawing/2014/main" id="{81CF12E7-D2C7-6766-2E98-0834FBFA393B}"/>
              </a:ext>
            </a:extLst>
          </p:cNvPr>
          <p:cNvSpPr/>
          <p:nvPr/>
        </p:nvSpPr>
        <p:spPr bwMode="auto">
          <a:xfrm>
            <a:off x="2057400" y="1896430"/>
            <a:ext cx="1600200" cy="253300"/>
          </a:xfrm>
          <a:prstGeom prst="borderCallout1">
            <a:avLst>
              <a:gd name="adj1" fmla="val 46687"/>
              <a:gd name="adj2" fmla="val 100372"/>
              <a:gd name="adj3" fmla="val 266951"/>
              <a:gd name="adj4" fmla="val 155729"/>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7500" lnSpcReduction="20000"/>
          </a:bodyPr>
          <a:lstStyle/>
          <a:p>
            <a:r>
              <a:rPr lang="en-US" sz="1600" dirty="0"/>
              <a:t>Emphasizing the gap</a:t>
            </a:r>
          </a:p>
        </p:txBody>
      </p:sp>
    </p:spTree>
    <p:extLst>
      <p:ext uri="{BB962C8B-B14F-4D97-AF65-F5344CB8AC3E}">
        <p14:creationId xmlns:p14="http://schemas.microsoft.com/office/powerpoint/2010/main" val="2494242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2FF6C-C837-41E1-B537-1EE067151BA7}"/>
              </a:ext>
            </a:extLst>
          </p:cNvPr>
          <p:cNvSpPr>
            <a:spLocks noGrp="1"/>
          </p:cNvSpPr>
          <p:nvPr>
            <p:ph type="title"/>
          </p:nvPr>
        </p:nvSpPr>
        <p:spPr/>
        <p:txBody>
          <a:bodyPr>
            <a:normAutofit fontScale="90000"/>
          </a:bodyPr>
          <a:lstStyle/>
          <a:p>
            <a:r>
              <a:rPr lang="en-US" dirty="0"/>
              <a:t>Bullet Graph Sets</a:t>
            </a:r>
          </a:p>
        </p:txBody>
      </p:sp>
      <p:sp>
        <p:nvSpPr>
          <p:cNvPr id="3" name="Content Placeholder 2">
            <a:extLst>
              <a:ext uri="{FF2B5EF4-FFF2-40B4-BE49-F238E27FC236}">
                <a16:creationId xmlns:a16="http://schemas.microsoft.com/office/drawing/2014/main" id="{19C7FFE2-195C-4B2F-B680-45909CC1705E}"/>
              </a:ext>
            </a:extLst>
          </p:cNvPr>
          <p:cNvSpPr>
            <a:spLocks noGrp="1"/>
          </p:cNvSpPr>
          <p:nvPr>
            <p:ph idx="1"/>
          </p:nvPr>
        </p:nvSpPr>
        <p:spPr>
          <a:xfrm>
            <a:off x="228600" y="990601"/>
            <a:ext cx="8610600" cy="838200"/>
          </a:xfrm>
        </p:spPr>
        <p:txBody>
          <a:bodyPr>
            <a:normAutofit fontScale="62500" lnSpcReduction="20000"/>
          </a:bodyPr>
          <a:lstStyle/>
          <a:p>
            <a:r>
              <a:rPr lang="en-US" dirty="0"/>
              <a:t>Because of its compact style, a set of bullet graphs can be placed together to show a set of measures and compare them at once.</a:t>
            </a:r>
          </a:p>
        </p:txBody>
      </p:sp>
      <p:sp>
        <p:nvSpPr>
          <p:cNvPr id="4" name="Slide Number Placeholder 3">
            <a:extLst>
              <a:ext uri="{FF2B5EF4-FFF2-40B4-BE49-F238E27FC236}">
                <a16:creationId xmlns:a16="http://schemas.microsoft.com/office/drawing/2014/main" id="{BEE6A053-AA15-44C9-B95B-4F7172A167B9}"/>
              </a:ext>
            </a:extLst>
          </p:cNvPr>
          <p:cNvSpPr>
            <a:spLocks noGrp="1"/>
          </p:cNvSpPr>
          <p:nvPr>
            <p:ph type="sldNum" sz="quarter" idx="12"/>
          </p:nvPr>
        </p:nvSpPr>
        <p:spPr/>
        <p:txBody>
          <a:bodyPr/>
          <a:lstStyle/>
          <a:p>
            <a:fld id="{20B178E8-54C6-41E2-996F-49698FBE8497}" type="slidenum">
              <a:rPr lang="en-US" altLang="en-US" smtClean="0"/>
              <a:pPr/>
              <a:t>11</a:t>
            </a:fld>
            <a:endParaRPr lang="en-US" altLang="en-US"/>
          </a:p>
        </p:txBody>
      </p:sp>
      <p:pic>
        <p:nvPicPr>
          <p:cNvPr id="4098" name="Picture 2">
            <a:extLst>
              <a:ext uri="{FF2B5EF4-FFF2-40B4-BE49-F238E27FC236}">
                <a16:creationId xmlns:a16="http://schemas.microsoft.com/office/drawing/2014/main" id="{A2DFE9E3-01D6-4B13-B1F6-4AB839A51E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745135"/>
            <a:ext cx="6667500" cy="24479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www.dashboardinsight.com/CMS/d7e568f7-ac5b-4a80-9150-54c017548473/dashboard-design-scorecard-example.png">
            <a:extLst>
              <a:ext uri="{FF2B5EF4-FFF2-40B4-BE49-F238E27FC236}">
                <a16:creationId xmlns:a16="http://schemas.microsoft.com/office/drawing/2014/main" id="{C8E43961-D4BC-496C-AC3A-46546E25B7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4448990"/>
            <a:ext cx="4425580" cy="2104210"/>
          </a:xfrm>
          <a:prstGeom prst="rect">
            <a:avLst/>
          </a:prstGeom>
          <a:noFill/>
          <a:extLst>
            <a:ext uri="{909E8E84-426E-40DD-AFC4-6F175D3DCCD1}">
              <a14:hiddenFill xmlns:a14="http://schemas.microsoft.com/office/drawing/2010/main">
                <a:solidFill>
                  <a:srgbClr val="FFFFFF"/>
                </a:solidFill>
              </a14:hiddenFill>
            </a:ext>
          </a:extLst>
        </p:spPr>
      </p:pic>
      <p:sp>
        <p:nvSpPr>
          <p:cNvPr id="11" name="Line Callout 1 11">
            <a:extLst>
              <a:ext uri="{FF2B5EF4-FFF2-40B4-BE49-F238E27FC236}">
                <a16:creationId xmlns:a16="http://schemas.microsoft.com/office/drawing/2014/main" id="{A1CE45E8-BEC3-47DF-9D4A-BFEFE0B6FD65}"/>
              </a:ext>
            </a:extLst>
          </p:cNvPr>
          <p:cNvSpPr/>
          <p:nvPr/>
        </p:nvSpPr>
        <p:spPr bwMode="auto">
          <a:xfrm>
            <a:off x="6400800" y="4662896"/>
            <a:ext cx="1755590" cy="838200"/>
          </a:xfrm>
          <a:prstGeom prst="borderCallout1">
            <a:avLst>
              <a:gd name="adj1" fmla="val 36858"/>
              <a:gd name="adj2" fmla="val -134"/>
              <a:gd name="adj3" fmla="val 45871"/>
              <a:gd name="adj4" fmla="val -48552"/>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85000" lnSpcReduction="20000"/>
          </a:bodyPr>
          <a:lstStyle/>
          <a:p>
            <a:r>
              <a:rPr lang="en-US" sz="1600" dirty="0"/>
              <a:t>Because of its small size, it can be used like sparklines in a table.</a:t>
            </a:r>
          </a:p>
        </p:txBody>
      </p:sp>
    </p:spTree>
    <p:extLst>
      <p:ext uri="{BB962C8B-B14F-4D97-AF65-F5344CB8AC3E}">
        <p14:creationId xmlns:p14="http://schemas.microsoft.com/office/powerpoint/2010/main" val="6743585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Traffic Light System</a:t>
            </a:r>
          </a:p>
        </p:txBody>
      </p:sp>
      <p:sp>
        <p:nvSpPr>
          <p:cNvPr id="3" name="Content Placeholder 2"/>
          <p:cNvSpPr>
            <a:spLocks noGrp="1"/>
          </p:cNvSpPr>
          <p:nvPr>
            <p:ph idx="1"/>
          </p:nvPr>
        </p:nvSpPr>
        <p:spPr>
          <a:xfrm>
            <a:off x="228600" y="990601"/>
            <a:ext cx="5867400" cy="3124200"/>
          </a:xfrm>
        </p:spPr>
        <p:txBody>
          <a:bodyPr>
            <a:normAutofit fontScale="47500" lnSpcReduction="20000"/>
          </a:bodyPr>
          <a:lstStyle/>
          <a:p>
            <a:r>
              <a:rPr lang="en-US" dirty="0"/>
              <a:t>Traffic light color system (also called RAG system) uses three to represent performance</a:t>
            </a:r>
          </a:p>
          <a:p>
            <a:pPr lvl="1"/>
            <a:r>
              <a:rPr lang="en-US" dirty="0"/>
              <a:t>Red: trouble/alert</a:t>
            </a:r>
          </a:p>
          <a:p>
            <a:pPr lvl="1"/>
            <a:r>
              <a:rPr lang="en-US" dirty="0"/>
              <a:t>Amber/yellow: warning</a:t>
            </a:r>
          </a:p>
          <a:p>
            <a:pPr lvl="1"/>
            <a:r>
              <a:rPr lang="en-US" dirty="0"/>
              <a:t>Green: good</a:t>
            </a:r>
          </a:p>
          <a:p>
            <a:pPr lvl="1"/>
            <a:r>
              <a:rPr lang="en-US" dirty="0">
                <a:hlinkClick r:id="rId2"/>
              </a:rPr>
              <a:t>https://www.linkedin.com/pulse/traffic-light-concept-stephen-lynch/</a:t>
            </a:r>
            <a:endParaRPr lang="en-US" dirty="0"/>
          </a:p>
          <a:p>
            <a:r>
              <a:rPr lang="en-US" dirty="0"/>
              <a:t>Sometimes more steps of colors are used</a:t>
            </a:r>
          </a:p>
          <a:p>
            <a:r>
              <a:rPr lang="en-US" dirty="0"/>
              <a:t>More references</a:t>
            </a:r>
          </a:p>
          <a:p>
            <a:pPr lvl="1"/>
            <a:r>
              <a:rPr lang="en-US" dirty="0">
                <a:hlinkClick r:id="rId3"/>
              </a:rPr>
              <a:t>https://citoolkit.com/articles/traffic-light-assessment/</a:t>
            </a:r>
            <a:r>
              <a:rPr lang="en-US" dirty="0"/>
              <a:t> </a:t>
            </a:r>
          </a:p>
          <a:p>
            <a:pPr lvl="1"/>
            <a:r>
              <a:rPr lang="en-US" dirty="0">
                <a:hlinkClick r:id="rId4"/>
              </a:rPr>
              <a:t>https://en.wikipedia.org/wiki/Traffic_light_rating_system</a:t>
            </a:r>
            <a:r>
              <a:rPr lang="en-US" dirty="0"/>
              <a:t> </a:t>
            </a:r>
          </a:p>
          <a:p>
            <a:pPr lvl="1"/>
            <a:r>
              <a:rPr lang="en-US" dirty="0">
                <a:hlinkClick r:id="rId5"/>
              </a:rPr>
              <a:t>https://www.researchgate.net/publication/312292748_The_traffic_light_procedure_for_decision_making_its_rapid_extension_from_fisheries_to_other_sectors_of_the_economy</a:t>
            </a:r>
            <a:endParaRPr lang="en-US" dirty="0"/>
          </a:p>
        </p:txBody>
      </p:sp>
      <p:sp>
        <p:nvSpPr>
          <p:cNvPr id="4" name="Slide Number Placeholder 3"/>
          <p:cNvSpPr>
            <a:spLocks noGrp="1"/>
          </p:cNvSpPr>
          <p:nvPr>
            <p:ph type="sldNum" sz="quarter" idx="12"/>
          </p:nvPr>
        </p:nvSpPr>
        <p:spPr/>
        <p:txBody>
          <a:bodyPr/>
          <a:lstStyle/>
          <a:p>
            <a:fld id="{EE372EA2-9A33-444C-BB27-43E9FD2345A0}" type="slidenum">
              <a:rPr lang="en-US" smtClean="0"/>
              <a:pPr/>
              <a:t>12</a:t>
            </a:fld>
            <a:endParaRPr lang="en-US"/>
          </a:p>
        </p:txBody>
      </p:sp>
      <p:pic>
        <p:nvPicPr>
          <p:cNvPr id="4100" name="Picture 4" descr="http://support.sas.com/documentation/cdl/en/graphref/63022/HTML/default/images/gkpinolowbound.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0600" y="4191000"/>
            <a:ext cx="3886200" cy="248816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www.perceptualedge.com/blog/wp-content/uploads/2008/02/Bullet%20Graphs%20for%20Not-to-Exceed%20Targets%20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48579" y="1908735"/>
            <a:ext cx="28575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34266" y="4371850"/>
            <a:ext cx="3071813" cy="2179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a:extLst>
              <a:ext uri="{FF2B5EF4-FFF2-40B4-BE49-F238E27FC236}">
                <a16:creationId xmlns:a16="http://schemas.microsoft.com/office/drawing/2014/main" id="{A522914E-2E10-A107-9221-9FEDE8E67FD7}"/>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b="9052"/>
          <a:stretch/>
        </p:blipFill>
        <p:spPr bwMode="auto">
          <a:xfrm>
            <a:off x="5889310" y="152400"/>
            <a:ext cx="3116769"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0800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53A42-94A7-196B-02E5-3210D7B000E7}"/>
              </a:ext>
            </a:extLst>
          </p:cNvPr>
          <p:cNvSpPr>
            <a:spLocks noGrp="1"/>
          </p:cNvSpPr>
          <p:nvPr>
            <p:ph type="title"/>
          </p:nvPr>
        </p:nvSpPr>
        <p:spPr/>
        <p:txBody>
          <a:bodyPr>
            <a:normAutofit fontScale="90000"/>
          </a:bodyPr>
          <a:lstStyle/>
          <a:p>
            <a:r>
              <a:rPr lang="en-US" dirty="0"/>
              <a:t>Differences/Gaps in Performance</a:t>
            </a:r>
          </a:p>
        </p:txBody>
      </p:sp>
      <p:sp>
        <p:nvSpPr>
          <p:cNvPr id="3" name="Content Placeholder 2">
            <a:extLst>
              <a:ext uri="{FF2B5EF4-FFF2-40B4-BE49-F238E27FC236}">
                <a16:creationId xmlns:a16="http://schemas.microsoft.com/office/drawing/2014/main" id="{8FA53730-BE6D-7130-8047-D620FE8BDDE3}"/>
              </a:ext>
            </a:extLst>
          </p:cNvPr>
          <p:cNvSpPr>
            <a:spLocks noGrp="1"/>
          </p:cNvSpPr>
          <p:nvPr>
            <p:ph idx="1"/>
          </p:nvPr>
        </p:nvSpPr>
        <p:spPr>
          <a:xfrm>
            <a:off x="228600" y="990601"/>
            <a:ext cx="8610600" cy="4419600"/>
          </a:xfrm>
        </p:spPr>
        <p:txBody>
          <a:bodyPr>
            <a:normAutofit lnSpcReduction="10000"/>
          </a:bodyPr>
          <a:lstStyle/>
          <a:p>
            <a:r>
              <a:rPr lang="en-US" dirty="0"/>
              <a:t>The differences of actual and target can also be visualized or labelled for special attention.</a:t>
            </a:r>
          </a:p>
          <a:p>
            <a:endParaRPr lang="en-US" dirty="0"/>
          </a:p>
          <a:p>
            <a:endParaRPr lang="en-US" dirty="0"/>
          </a:p>
          <a:p>
            <a:r>
              <a:rPr lang="en-US" dirty="0"/>
              <a:t>A standard variance chart can be used</a:t>
            </a:r>
          </a:p>
          <a:p>
            <a:pPr lvl="1"/>
            <a:r>
              <a:rPr lang="en-US" dirty="0"/>
              <a:t>Tableau example: </a:t>
            </a:r>
            <a:r>
              <a:rPr lang="en-US" dirty="0">
                <a:hlinkClick r:id="rId3"/>
              </a:rPr>
              <a:t>https://public.tableau.com/profile/ceterisag#!/vizhome/ibcs/IBCS</a:t>
            </a:r>
            <a:endParaRPr lang="en-US" dirty="0"/>
          </a:p>
        </p:txBody>
      </p:sp>
      <p:sp>
        <p:nvSpPr>
          <p:cNvPr id="4" name="Slide Number Placeholder 3">
            <a:extLst>
              <a:ext uri="{FF2B5EF4-FFF2-40B4-BE49-F238E27FC236}">
                <a16:creationId xmlns:a16="http://schemas.microsoft.com/office/drawing/2014/main" id="{86D44084-6366-684A-3F86-5874D0526863}"/>
              </a:ext>
            </a:extLst>
          </p:cNvPr>
          <p:cNvSpPr>
            <a:spLocks noGrp="1"/>
          </p:cNvSpPr>
          <p:nvPr>
            <p:ph type="sldNum" sz="quarter" idx="12"/>
          </p:nvPr>
        </p:nvSpPr>
        <p:spPr/>
        <p:txBody>
          <a:bodyPr/>
          <a:lstStyle/>
          <a:p>
            <a:fld id="{20B178E8-54C6-41E2-996F-49698FBE8497}" type="slidenum">
              <a:rPr lang="en-US" altLang="en-US" smtClean="0"/>
              <a:pPr/>
              <a:t>13</a:t>
            </a:fld>
            <a:endParaRPr lang="en-US" altLang="en-US"/>
          </a:p>
        </p:txBody>
      </p:sp>
      <p:pic>
        <p:nvPicPr>
          <p:cNvPr id="5" name="Picture 4" descr="Bullet Graph with Performance Gap 1 - click to enlarge">
            <a:extLst>
              <a:ext uri="{FF2B5EF4-FFF2-40B4-BE49-F238E27FC236}">
                <a16:creationId xmlns:a16="http://schemas.microsoft.com/office/drawing/2014/main" id="{00117653-5914-1E91-2BF1-EABE4BE3A1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444" y="2133600"/>
            <a:ext cx="4953000" cy="990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B096B48-A451-F0B3-DC03-5AA1B6AEFAE6}"/>
              </a:ext>
            </a:extLst>
          </p:cNvPr>
          <p:cNvSpPr txBox="1"/>
          <p:nvPr/>
        </p:nvSpPr>
        <p:spPr>
          <a:xfrm>
            <a:off x="5651156" y="2286000"/>
            <a:ext cx="2819400" cy="646331"/>
          </a:xfrm>
          <a:prstGeom prst="rect">
            <a:avLst/>
          </a:prstGeom>
          <a:noFill/>
        </p:spPr>
        <p:txBody>
          <a:bodyPr wrap="square">
            <a:spAutoFit/>
          </a:bodyPr>
          <a:lstStyle/>
          <a:p>
            <a:r>
              <a:rPr lang="en-US" sz="1200" dirty="0">
                <a:hlinkClick r:id="rId5"/>
              </a:rPr>
              <a:t>https://www.clearlyandsimply.com/clearly_and_simply/2017/05/an-alternative-design-of-bullet-graphs.html</a:t>
            </a:r>
            <a:r>
              <a:rPr lang="en-US" sz="1200" dirty="0"/>
              <a:t> </a:t>
            </a:r>
          </a:p>
        </p:txBody>
      </p:sp>
      <p:pic>
        <p:nvPicPr>
          <p:cNvPr id="10" name="Picture 9">
            <a:extLst>
              <a:ext uri="{FF2B5EF4-FFF2-40B4-BE49-F238E27FC236}">
                <a16:creationId xmlns:a16="http://schemas.microsoft.com/office/drawing/2014/main" id="{6068EC6B-CED8-F295-ACA1-7385AC8A3C0F}"/>
              </a:ext>
            </a:extLst>
          </p:cNvPr>
          <p:cNvPicPr>
            <a:picLocks noChangeAspect="1"/>
          </p:cNvPicPr>
          <p:nvPr/>
        </p:nvPicPr>
        <p:blipFill>
          <a:blip r:embed="rId6"/>
          <a:stretch>
            <a:fillRect/>
          </a:stretch>
        </p:blipFill>
        <p:spPr>
          <a:xfrm>
            <a:off x="4952955" y="4903309"/>
            <a:ext cx="3970683" cy="1792480"/>
          </a:xfrm>
          <a:prstGeom prst="rect">
            <a:avLst/>
          </a:prstGeom>
        </p:spPr>
      </p:pic>
      <p:sp>
        <p:nvSpPr>
          <p:cNvPr id="11" name="Rectangle 10">
            <a:extLst>
              <a:ext uri="{FF2B5EF4-FFF2-40B4-BE49-F238E27FC236}">
                <a16:creationId xmlns:a16="http://schemas.microsoft.com/office/drawing/2014/main" id="{001DA810-C765-B3BB-E3EA-37D481A76EF1}"/>
              </a:ext>
            </a:extLst>
          </p:cNvPr>
          <p:cNvSpPr/>
          <p:nvPr/>
        </p:nvSpPr>
        <p:spPr>
          <a:xfrm>
            <a:off x="455660" y="6441961"/>
            <a:ext cx="4540025" cy="276999"/>
          </a:xfrm>
          <a:prstGeom prst="rect">
            <a:avLst/>
          </a:prstGeom>
          <a:solidFill>
            <a:schemeClr val="bg1">
              <a:lumMod val="95000"/>
            </a:schemeClr>
          </a:solidFill>
        </p:spPr>
        <p:txBody>
          <a:bodyPr wrap="none">
            <a:spAutoFit/>
          </a:bodyPr>
          <a:lstStyle/>
          <a:p>
            <a:r>
              <a:rPr lang="en-US" sz="1200" dirty="0"/>
              <a:t>Image from </a:t>
            </a:r>
            <a:r>
              <a:rPr lang="en-US" sz="1200" dirty="0">
                <a:hlinkClick r:id="rId7"/>
              </a:rPr>
              <a:t>https://ibcs.konveio.site/ibcs-standards-12#page=84</a:t>
            </a:r>
            <a:endParaRPr lang="en-US" sz="1200" dirty="0"/>
          </a:p>
        </p:txBody>
      </p:sp>
    </p:spTree>
    <p:extLst>
      <p:ext uri="{BB962C8B-B14F-4D97-AF65-F5344CB8AC3E}">
        <p14:creationId xmlns:p14="http://schemas.microsoft.com/office/powerpoint/2010/main" val="41344574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5BB97-F362-9738-0F46-2EBAA879285F}"/>
              </a:ext>
            </a:extLst>
          </p:cNvPr>
          <p:cNvSpPr>
            <a:spLocks noGrp="1"/>
          </p:cNvSpPr>
          <p:nvPr>
            <p:ph type="title"/>
          </p:nvPr>
        </p:nvSpPr>
        <p:spPr/>
        <p:txBody>
          <a:bodyPr>
            <a:normAutofit fontScale="90000"/>
          </a:bodyPr>
          <a:lstStyle/>
          <a:p>
            <a:r>
              <a:rPr lang="en-US" dirty="0"/>
              <a:t>Sparklines and Scorecards</a:t>
            </a:r>
          </a:p>
        </p:txBody>
      </p:sp>
      <p:sp>
        <p:nvSpPr>
          <p:cNvPr id="3" name="Content Placeholder 2">
            <a:extLst>
              <a:ext uri="{FF2B5EF4-FFF2-40B4-BE49-F238E27FC236}">
                <a16:creationId xmlns:a16="http://schemas.microsoft.com/office/drawing/2014/main" id="{425C5EDB-1964-592E-2DCF-FFD057BA90AC}"/>
              </a:ext>
            </a:extLst>
          </p:cNvPr>
          <p:cNvSpPr>
            <a:spLocks noGrp="1"/>
          </p:cNvSpPr>
          <p:nvPr>
            <p:ph idx="1"/>
          </p:nvPr>
        </p:nvSpPr>
        <p:spPr/>
        <p:txBody>
          <a:bodyPr/>
          <a:lstStyle/>
          <a:p>
            <a:r>
              <a:rPr lang="en-US" dirty="0"/>
              <a:t>Condensed format to show and visualize KPI</a:t>
            </a:r>
          </a:p>
        </p:txBody>
      </p:sp>
      <p:sp>
        <p:nvSpPr>
          <p:cNvPr id="4" name="Slide Number Placeholder 3">
            <a:extLst>
              <a:ext uri="{FF2B5EF4-FFF2-40B4-BE49-F238E27FC236}">
                <a16:creationId xmlns:a16="http://schemas.microsoft.com/office/drawing/2014/main" id="{793E19BF-22EA-F67E-156A-E1B478A59445}"/>
              </a:ext>
            </a:extLst>
          </p:cNvPr>
          <p:cNvSpPr>
            <a:spLocks noGrp="1"/>
          </p:cNvSpPr>
          <p:nvPr>
            <p:ph type="sldNum" sz="quarter" idx="12"/>
          </p:nvPr>
        </p:nvSpPr>
        <p:spPr/>
        <p:txBody>
          <a:bodyPr/>
          <a:lstStyle/>
          <a:p>
            <a:fld id="{20B178E8-54C6-41E2-996F-49698FBE8497}" type="slidenum">
              <a:rPr lang="en-US" altLang="en-US" smtClean="0"/>
              <a:pPr/>
              <a:t>14</a:t>
            </a:fld>
            <a:endParaRPr lang="en-US" altLang="en-US"/>
          </a:p>
        </p:txBody>
      </p:sp>
      <p:pic>
        <p:nvPicPr>
          <p:cNvPr id="5" name="Picture 2" descr="http://www.dashboardinsight.com/CMS/d7e568f7-ac5b-4a80-9150-54c017548473/dashboard-design-scorecard-example.png">
            <a:extLst>
              <a:ext uri="{FF2B5EF4-FFF2-40B4-BE49-F238E27FC236}">
                <a16:creationId xmlns:a16="http://schemas.microsoft.com/office/drawing/2014/main" id="{B99883EC-ADAE-35A8-8C61-ABB3FACB25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835966"/>
            <a:ext cx="4425580" cy="2104210"/>
          </a:xfrm>
          <a:prstGeom prst="rect">
            <a:avLst/>
          </a:prstGeom>
          <a:noFill/>
          <a:extLst>
            <a:ext uri="{909E8E84-426E-40DD-AFC4-6F175D3DCCD1}">
              <a14:hiddenFill xmlns:a14="http://schemas.microsoft.com/office/drawing/2010/main">
                <a:solidFill>
                  <a:srgbClr val="FFFFFF"/>
                </a:solidFill>
              </a14:hiddenFill>
            </a:ext>
          </a:extLst>
        </p:spPr>
      </p:pic>
      <p:sp>
        <p:nvSpPr>
          <p:cNvPr id="6" name="Line Callout 1 11">
            <a:extLst>
              <a:ext uri="{FF2B5EF4-FFF2-40B4-BE49-F238E27FC236}">
                <a16:creationId xmlns:a16="http://schemas.microsoft.com/office/drawing/2014/main" id="{E0BC0EA5-717E-BAAB-82F5-53658D27F66A}"/>
              </a:ext>
            </a:extLst>
          </p:cNvPr>
          <p:cNvSpPr/>
          <p:nvPr/>
        </p:nvSpPr>
        <p:spPr bwMode="auto">
          <a:xfrm>
            <a:off x="5638800" y="2224371"/>
            <a:ext cx="1755590" cy="838200"/>
          </a:xfrm>
          <a:prstGeom prst="borderCallout1">
            <a:avLst>
              <a:gd name="adj1" fmla="val 36858"/>
              <a:gd name="adj2" fmla="val -134"/>
              <a:gd name="adj3" fmla="val 45871"/>
              <a:gd name="adj4" fmla="val -48552"/>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85000" lnSpcReduction="20000"/>
          </a:bodyPr>
          <a:lstStyle/>
          <a:p>
            <a:r>
              <a:rPr lang="en-US" sz="1600" dirty="0"/>
              <a:t>Because of its small size, it can be used like sparklines in a table.</a:t>
            </a:r>
          </a:p>
        </p:txBody>
      </p:sp>
      <p:pic>
        <p:nvPicPr>
          <p:cNvPr id="7" name="Picture 7">
            <a:extLst>
              <a:ext uri="{FF2B5EF4-FFF2-40B4-BE49-F238E27FC236}">
                <a16:creationId xmlns:a16="http://schemas.microsoft.com/office/drawing/2014/main" id="{BCF8A6A9-F881-B6EA-6892-BE1B244868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18" y="4244975"/>
            <a:ext cx="3071813" cy="2179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E2C2DC49-F189-BA85-9452-46E67F7F7CE3}"/>
              </a:ext>
            </a:extLst>
          </p:cNvPr>
          <p:cNvPicPr>
            <a:picLocks noChangeAspect="1"/>
          </p:cNvPicPr>
          <p:nvPr/>
        </p:nvPicPr>
        <p:blipFill rotWithShape="1">
          <a:blip r:embed="rId4"/>
          <a:srcRect t="1" b="33371"/>
          <a:stretch/>
        </p:blipFill>
        <p:spPr>
          <a:xfrm>
            <a:off x="3445972" y="4639130"/>
            <a:ext cx="5619769" cy="1977760"/>
          </a:xfrm>
          <a:prstGeom prst="rect">
            <a:avLst/>
          </a:prstGeom>
        </p:spPr>
      </p:pic>
      <p:sp>
        <p:nvSpPr>
          <p:cNvPr id="9" name="Rectangle 8">
            <a:extLst>
              <a:ext uri="{FF2B5EF4-FFF2-40B4-BE49-F238E27FC236}">
                <a16:creationId xmlns:a16="http://schemas.microsoft.com/office/drawing/2014/main" id="{7E945B06-B410-F6A3-9839-7A4C0C0B8E76}"/>
              </a:ext>
            </a:extLst>
          </p:cNvPr>
          <p:cNvSpPr/>
          <p:nvPr/>
        </p:nvSpPr>
        <p:spPr>
          <a:xfrm>
            <a:off x="5962583" y="4331353"/>
            <a:ext cx="3068469" cy="307777"/>
          </a:xfrm>
          <a:prstGeom prst="rect">
            <a:avLst/>
          </a:prstGeom>
          <a:solidFill>
            <a:schemeClr val="bg1">
              <a:lumMod val="95000"/>
            </a:schemeClr>
          </a:solidFill>
        </p:spPr>
        <p:txBody>
          <a:bodyPr wrap="none">
            <a:spAutoFit/>
          </a:bodyPr>
          <a:lstStyle/>
          <a:p>
            <a:r>
              <a:rPr lang="en-US" sz="1400" dirty="0"/>
              <a:t>Image from </a:t>
            </a:r>
            <a:r>
              <a:rPr lang="en-US" sz="1400" dirty="0">
                <a:hlinkClick r:id="rId5"/>
              </a:rPr>
              <a:t>https://zebrabi.com/ibcs/</a:t>
            </a:r>
            <a:endParaRPr lang="en-US" sz="1400" dirty="0"/>
          </a:p>
        </p:txBody>
      </p:sp>
    </p:spTree>
    <p:extLst>
      <p:ext uri="{BB962C8B-B14F-4D97-AF65-F5344CB8AC3E}">
        <p14:creationId xmlns:p14="http://schemas.microsoft.com/office/powerpoint/2010/main" val="2605850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45406-B0AD-5BC9-C5CB-6C4C84853654}"/>
              </a:ext>
            </a:extLst>
          </p:cNvPr>
          <p:cNvSpPr>
            <a:spLocks noGrp="1"/>
          </p:cNvSpPr>
          <p:nvPr>
            <p:ph type="title"/>
          </p:nvPr>
        </p:nvSpPr>
        <p:spPr/>
        <p:txBody>
          <a:bodyPr>
            <a:normAutofit fontScale="90000"/>
          </a:bodyPr>
          <a:lstStyle/>
          <a:p>
            <a:r>
              <a:rPr lang="en-US"/>
              <a:t>Creating Performance Charts</a:t>
            </a:r>
          </a:p>
        </p:txBody>
      </p:sp>
      <p:sp>
        <p:nvSpPr>
          <p:cNvPr id="3" name="Content Placeholder 2">
            <a:extLst>
              <a:ext uri="{FF2B5EF4-FFF2-40B4-BE49-F238E27FC236}">
                <a16:creationId xmlns:a16="http://schemas.microsoft.com/office/drawing/2014/main" id="{B44BDF53-6331-0BEA-95D7-971F3B9C5F57}"/>
              </a:ext>
            </a:extLst>
          </p:cNvPr>
          <p:cNvSpPr>
            <a:spLocks noGrp="1"/>
          </p:cNvSpPr>
          <p:nvPr>
            <p:ph idx="1"/>
          </p:nvPr>
        </p:nvSpPr>
        <p:spPr/>
        <p:txBody>
          <a:bodyPr>
            <a:normAutofit fontScale="40000" lnSpcReduction="20000"/>
          </a:bodyPr>
          <a:lstStyle/>
          <a:p>
            <a:pPr lvl="0"/>
            <a:r>
              <a:rPr lang="en-US" dirty="0"/>
              <a:t>A simple single measure gauge chart: </a:t>
            </a:r>
            <a:r>
              <a:rPr lang="en-US" dirty="0">
                <a:hlinkClick r:id="rId2"/>
              </a:rPr>
              <a:t>https://www.evolytics.com/blog/tableau-201-how-to-make-donut-charts/</a:t>
            </a:r>
            <a:r>
              <a:rPr lang="en-US" dirty="0"/>
              <a:t> and another alternative tutorial (choose any one for submission) </a:t>
            </a:r>
          </a:p>
          <a:p>
            <a:pPr lvl="1"/>
            <a:r>
              <a:rPr lang="en-US" dirty="0">
                <a:hlinkClick r:id="rId3"/>
              </a:rPr>
              <a:t>https://www.cleartelligence.com/post/gauge-charts-without-data-densification</a:t>
            </a:r>
            <a:endParaRPr lang="en-US" dirty="0"/>
          </a:p>
          <a:p>
            <a:pPr lvl="0"/>
            <a:r>
              <a:rPr lang="en-US" dirty="0"/>
              <a:t>Bullet chart: </a:t>
            </a:r>
          </a:p>
          <a:p>
            <a:pPr lvl="1"/>
            <a:r>
              <a:rPr lang="en-US" dirty="0">
                <a:hlinkClick r:id="rId4"/>
              </a:rPr>
              <a:t>https://playfairdata.com/dashboard-gauge-1-how-to-make-bullet-graphs-in-tableau/</a:t>
            </a:r>
            <a:r>
              <a:rPr lang="en-US" dirty="0"/>
              <a:t> </a:t>
            </a:r>
          </a:p>
          <a:p>
            <a:pPr lvl="1"/>
            <a:r>
              <a:rPr lang="en-US" dirty="0"/>
              <a:t>Tableau: Bullet graphs are a “Show Me” option in Tableau, but many found that this option did not always provide the best results</a:t>
            </a:r>
          </a:p>
          <a:p>
            <a:pPr lvl="1"/>
            <a:r>
              <a:rPr lang="en-US" dirty="0">
                <a:hlinkClick r:id="rId5"/>
              </a:rPr>
              <a:t>https://help.tableau.com/current/pro/desktop/en-us/qs_bullet_graphs.htm</a:t>
            </a:r>
            <a:endParaRPr lang="en-US" dirty="0"/>
          </a:p>
          <a:p>
            <a:pPr lvl="1"/>
            <a:r>
              <a:rPr lang="en-US" dirty="0">
                <a:hlinkClick r:id="rId4"/>
              </a:rPr>
              <a:t>https://playfairdata.com/dashboard-gauge-1-how-to-make-bullet-graphs-in-tableau/</a:t>
            </a:r>
            <a:r>
              <a:rPr lang="en-US" dirty="0"/>
              <a:t> </a:t>
            </a:r>
          </a:p>
          <a:p>
            <a:pPr lvl="1"/>
            <a:r>
              <a:rPr lang="en-US" dirty="0">
                <a:hlinkClick r:id="rId6"/>
              </a:rPr>
              <a:t>https://evolytics.com/blog/tableau-201-how-to-make-bullet-graphs/</a:t>
            </a:r>
            <a:r>
              <a:rPr lang="en-US" dirty="0"/>
              <a:t> </a:t>
            </a:r>
          </a:p>
          <a:p>
            <a:pPr lvl="0"/>
            <a:r>
              <a:rPr lang="en-US" dirty="0"/>
              <a:t>Waffle chart (choose just one of the following to submit):</a:t>
            </a:r>
          </a:p>
          <a:p>
            <a:pPr lvl="1"/>
            <a:r>
              <a:rPr lang="en-US" dirty="0">
                <a:hlinkClick r:id="rId7"/>
              </a:rPr>
              <a:t>https://www.youtube.com/watch?v=wRpBkl6-uhU</a:t>
            </a:r>
            <a:r>
              <a:rPr lang="en-US" dirty="0"/>
              <a:t> (This one is one of the originals but it is a bit aged; you may need some research and trouble shooting. You can create the grid data file yourself or follow the blog post </a:t>
            </a:r>
            <a:r>
              <a:rPr lang="en-US" dirty="0">
                <a:hlinkClick r:id="rId8"/>
              </a:rPr>
              <a:t>http://www.vizwiz.com/2017/01/tableau-tip-tuesday-how-to-create.html</a:t>
            </a:r>
            <a:r>
              <a:rPr lang="en-US" dirty="0"/>
              <a:t> to get the template)</a:t>
            </a:r>
          </a:p>
          <a:p>
            <a:pPr lvl="1"/>
            <a:r>
              <a:rPr lang="en-US" dirty="0">
                <a:hlinkClick r:id="rId9"/>
              </a:rPr>
              <a:t>https://www.pluralsight.com/guides/tableau-playbook-waffle-chart</a:t>
            </a:r>
            <a:r>
              <a:rPr lang="en-US" dirty="0"/>
              <a:t> - inspired by the above (there is a second part of this </a:t>
            </a:r>
            <a:r>
              <a:rPr lang="en-US" dirty="0">
                <a:hlinkClick r:id="rId10"/>
              </a:rPr>
              <a:t>https://www.pluralsight.com/guides/tableau-playbook-individual-waffle-chart</a:t>
            </a:r>
            <a:r>
              <a:rPr lang="en-US" dirty="0"/>
              <a:t>)</a:t>
            </a:r>
          </a:p>
          <a:p>
            <a:pPr lvl="0"/>
            <a:r>
              <a:rPr lang="en-US" dirty="0"/>
              <a:t>A more complex gauge </a:t>
            </a:r>
            <a:r>
              <a:rPr lang="en-US" dirty="0">
                <a:hlinkClick r:id="rId11"/>
              </a:rPr>
              <a:t>https://www.phdata.io/blog/how-to-make-a-gauge-chart-in-tableau/</a:t>
            </a:r>
            <a:endParaRPr lang="en-US" dirty="0"/>
          </a:p>
          <a:p>
            <a:pPr lvl="0"/>
            <a:r>
              <a:rPr lang="en-US" dirty="0"/>
              <a:t>Gauge chart set: </a:t>
            </a:r>
            <a:r>
              <a:rPr lang="en-US" dirty="0">
                <a:hlinkClick r:id="rId12"/>
              </a:rPr>
              <a:t>https://intellipaat.com/blog/tableau-gauge-chart/</a:t>
            </a:r>
            <a:r>
              <a:rPr lang="en-US" dirty="0"/>
              <a:t> </a:t>
            </a:r>
          </a:p>
          <a:p>
            <a:pPr lvl="0"/>
            <a:r>
              <a:rPr lang="en-US" dirty="0"/>
              <a:t>More bullet chart customizations: </a:t>
            </a:r>
            <a:r>
              <a:rPr lang="en-US" dirty="0">
                <a:hlinkClick r:id="rId13"/>
              </a:rPr>
              <a:t>https://playfairdata.com/3-ways-to-make-brilliant-bullet-graphs-in-tableau/</a:t>
            </a:r>
            <a:r>
              <a:rPr lang="en-US" dirty="0"/>
              <a:t> </a:t>
            </a:r>
          </a:p>
          <a:p>
            <a:r>
              <a:rPr lang="en-US" dirty="0"/>
              <a:t>Performance related data: </a:t>
            </a:r>
            <a:r>
              <a:rPr lang="en-US" dirty="0">
                <a:hlinkClick r:id="rId14"/>
              </a:rPr>
              <a:t>https://www.kenflerlage.com/2017/09/alternatives-to-nps-gauges.html</a:t>
            </a:r>
            <a:endParaRPr lang="en-US" dirty="0"/>
          </a:p>
          <a:p>
            <a:pPr lvl="0"/>
            <a:endParaRPr lang="en-US" dirty="0"/>
          </a:p>
          <a:p>
            <a:endParaRPr lang="en-US" dirty="0"/>
          </a:p>
        </p:txBody>
      </p:sp>
      <p:sp>
        <p:nvSpPr>
          <p:cNvPr id="4" name="Slide Number Placeholder 3">
            <a:extLst>
              <a:ext uri="{FF2B5EF4-FFF2-40B4-BE49-F238E27FC236}">
                <a16:creationId xmlns:a16="http://schemas.microsoft.com/office/drawing/2014/main" id="{ACA10756-05EC-093A-96EA-866B7EECB2C0}"/>
              </a:ext>
            </a:extLst>
          </p:cNvPr>
          <p:cNvSpPr>
            <a:spLocks noGrp="1"/>
          </p:cNvSpPr>
          <p:nvPr>
            <p:ph type="sldNum" sz="quarter" idx="12"/>
          </p:nvPr>
        </p:nvSpPr>
        <p:spPr/>
        <p:txBody>
          <a:bodyPr/>
          <a:lstStyle/>
          <a:p>
            <a:fld id="{20B178E8-54C6-41E2-996F-49698FBE8497}" type="slidenum">
              <a:rPr lang="en-US" altLang="en-US" smtClean="0"/>
              <a:pPr/>
              <a:t>15</a:t>
            </a:fld>
            <a:endParaRPr lang="en-US" altLang="en-US"/>
          </a:p>
        </p:txBody>
      </p:sp>
    </p:spTree>
    <p:extLst>
      <p:ext uri="{BB962C8B-B14F-4D97-AF65-F5344CB8AC3E}">
        <p14:creationId xmlns:p14="http://schemas.microsoft.com/office/powerpoint/2010/main" val="522097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87F69-1428-E2C3-B795-9EB7851A79BE}"/>
              </a:ext>
            </a:extLst>
          </p:cNvPr>
          <p:cNvSpPr>
            <a:spLocks noGrp="1"/>
          </p:cNvSpPr>
          <p:nvPr>
            <p:ph type="title"/>
          </p:nvPr>
        </p:nvSpPr>
        <p:spPr/>
        <p:txBody>
          <a:bodyPr>
            <a:normAutofit fontScale="90000"/>
          </a:bodyPr>
          <a:lstStyle/>
          <a:p>
            <a:r>
              <a:rPr lang="en-US" dirty="0"/>
              <a:t>Other Performance related Charts</a:t>
            </a:r>
          </a:p>
        </p:txBody>
      </p:sp>
      <p:sp>
        <p:nvSpPr>
          <p:cNvPr id="5" name="Text Placeholder 4">
            <a:extLst>
              <a:ext uri="{FF2B5EF4-FFF2-40B4-BE49-F238E27FC236}">
                <a16:creationId xmlns:a16="http://schemas.microsoft.com/office/drawing/2014/main" id="{C1E86B44-5901-2693-7393-225A2AFD95F6}"/>
              </a:ext>
            </a:extLst>
          </p:cNvPr>
          <p:cNvSpPr>
            <a:spLocks noGrp="1"/>
          </p:cNvSpPr>
          <p:nvPr>
            <p:ph type="body" idx="1"/>
          </p:nvPr>
        </p:nvSpPr>
        <p:spPr/>
        <p:txBody>
          <a:bodyPr anchor="t"/>
          <a:lstStyle/>
          <a:p>
            <a:pPr lvl="1"/>
            <a:r>
              <a:rPr lang="en-US" dirty="0"/>
              <a:t>Waterfall/bridge chart </a:t>
            </a:r>
          </a:p>
          <a:p>
            <a:pPr lvl="1"/>
            <a:r>
              <a:rPr lang="en-US" dirty="0"/>
              <a:t>Perceptual map</a:t>
            </a:r>
          </a:p>
        </p:txBody>
      </p:sp>
      <p:sp>
        <p:nvSpPr>
          <p:cNvPr id="4" name="Slide Number Placeholder 3">
            <a:extLst>
              <a:ext uri="{FF2B5EF4-FFF2-40B4-BE49-F238E27FC236}">
                <a16:creationId xmlns:a16="http://schemas.microsoft.com/office/drawing/2014/main" id="{0E0D283B-D428-1158-7BE7-9A1F5F04539A}"/>
              </a:ext>
            </a:extLst>
          </p:cNvPr>
          <p:cNvSpPr>
            <a:spLocks noGrp="1"/>
          </p:cNvSpPr>
          <p:nvPr>
            <p:ph type="sldNum" sz="quarter" idx="12"/>
          </p:nvPr>
        </p:nvSpPr>
        <p:spPr/>
        <p:txBody>
          <a:bodyPr/>
          <a:lstStyle/>
          <a:p>
            <a:fld id="{20B178E8-54C6-41E2-996F-49698FBE8497}" type="slidenum">
              <a:rPr lang="en-US" altLang="en-US" smtClean="0"/>
              <a:pPr/>
              <a:t>16</a:t>
            </a:fld>
            <a:endParaRPr lang="en-US" altLang="en-US"/>
          </a:p>
        </p:txBody>
      </p:sp>
    </p:spTree>
    <p:extLst>
      <p:ext uri="{BB962C8B-B14F-4D97-AF65-F5344CB8AC3E}">
        <p14:creationId xmlns:p14="http://schemas.microsoft.com/office/powerpoint/2010/main" val="1945287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Waterfall/Bridge Chart</a:t>
            </a:r>
          </a:p>
        </p:txBody>
      </p:sp>
      <p:sp>
        <p:nvSpPr>
          <p:cNvPr id="3" name="Content Placeholder 2"/>
          <p:cNvSpPr>
            <a:spLocks noGrp="1"/>
          </p:cNvSpPr>
          <p:nvPr>
            <p:ph idx="1"/>
          </p:nvPr>
        </p:nvSpPr>
        <p:spPr>
          <a:xfrm>
            <a:off x="228600" y="990601"/>
            <a:ext cx="8610600" cy="2388394"/>
          </a:xfrm>
        </p:spPr>
        <p:txBody>
          <a:bodyPr>
            <a:normAutofit fontScale="55000" lnSpcReduction="20000"/>
          </a:bodyPr>
          <a:lstStyle/>
          <a:p>
            <a:r>
              <a:rPr lang="en-US" dirty="0"/>
              <a:t>A waterfall chart helps in understanding the cumulative effect of sequentially introduced positive or negative values. It shows how an initial value is affected by a series of intermediate positive or negative values.</a:t>
            </a:r>
          </a:p>
          <a:p>
            <a:pPr lvl="1"/>
            <a:r>
              <a:rPr lang="en-US" dirty="0">
                <a:hlinkClick r:id="rId2"/>
              </a:rPr>
              <a:t>https://datavizproject.com/data-type/waterfall-chart/</a:t>
            </a:r>
            <a:endParaRPr lang="en-US" dirty="0"/>
          </a:p>
          <a:p>
            <a:pPr lvl="1"/>
            <a:r>
              <a:rPr lang="en-US" b="0" i="0" dirty="0">
                <a:solidFill>
                  <a:srgbClr val="202122"/>
                </a:solidFill>
                <a:effectLst/>
                <a:latin typeface="Arial" panose="020B0604020202020204" pitchFamily="34" charset="0"/>
              </a:rPr>
              <a:t>These intermediate values can either be time based or category based. </a:t>
            </a:r>
            <a:endParaRPr lang="en-US" dirty="0"/>
          </a:p>
          <a:p>
            <a:r>
              <a:rPr lang="en-US" dirty="0"/>
              <a:t>Why use this chart?</a:t>
            </a:r>
          </a:p>
          <a:p>
            <a:pPr lvl="1"/>
            <a:r>
              <a:rPr lang="en-US" dirty="0"/>
              <a:t>Mainly used to show important factors or components that drives the performance change. </a:t>
            </a:r>
          </a:p>
          <a:p>
            <a:pPr lvl="1"/>
            <a:r>
              <a:rPr lang="en-US" dirty="0"/>
              <a:t>But at the same time also shows the cumulative total.</a:t>
            </a:r>
          </a:p>
        </p:txBody>
      </p:sp>
      <p:sp>
        <p:nvSpPr>
          <p:cNvPr id="4" name="Slide Number Placeholder 3"/>
          <p:cNvSpPr>
            <a:spLocks noGrp="1"/>
          </p:cNvSpPr>
          <p:nvPr>
            <p:ph type="sldNum" sz="quarter" idx="12"/>
          </p:nvPr>
        </p:nvSpPr>
        <p:spPr/>
        <p:txBody>
          <a:bodyPr/>
          <a:lstStyle/>
          <a:p>
            <a:fld id="{20B178E8-54C6-41E2-996F-49698FBE8497}" type="slidenum">
              <a:rPr lang="en-US" altLang="en-US" smtClean="0"/>
              <a:pPr/>
              <a:t>17</a:t>
            </a:fld>
            <a:endParaRPr lang="en-US" altLang="en-US"/>
          </a:p>
        </p:txBody>
      </p:sp>
      <p:pic>
        <p:nvPicPr>
          <p:cNvPr id="7170" name="Picture 2" descr="https://upload.wikimedia.org/wikipedia/commons/3/3f/Waterfallchart_ex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290" y="3813100"/>
            <a:ext cx="3809689" cy="2309812"/>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4" descr="bullet graph"/>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Line Callout 1 7"/>
          <p:cNvSpPr/>
          <p:nvPr/>
        </p:nvSpPr>
        <p:spPr bwMode="auto">
          <a:xfrm>
            <a:off x="468916" y="3551990"/>
            <a:ext cx="685800" cy="380885"/>
          </a:xfrm>
          <a:prstGeom prst="borderCallout1">
            <a:avLst>
              <a:gd name="adj1" fmla="val 104304"/>
              <a:gd name="adj2" fmla="val 59963"/>
              <a:gd name="adj3" fmla="val 316576"/>
              <a:gd name="adj4" fmla="val 121892"/>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sz="1600" dirty="0"/>
              <a:t>Starting point</a:t>
            </a:r>
          </a:p>
        </p:txBody>
      </p:sp>
      <p:sp>
        <p:nvSpPr>
          <p:cNvPr id="9" name="Line Callout 1 8"/>
          <p:cNvSpPr/>
          <p:nvPr/>
        </p:nvSpPr>
        <p:spPr bwMode="auto">
          <a:xfrm>
            <a:off x="1668082" y="3200400"/>
            <a:ext cx="1848834" cy="460300"/>
          </a:xfrm>
          <a:prstGeom prst="borderCallout1">
            <a:avLst>
              <a:gd name="adj1" fmla="val 104304"/>
              <a:gd name="adj2" fmla="val 59963"/>
              <a:gd name="adj3" fmla="val 230799"/>
              <a:gd name="adj4" fmla="val 47283"/>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62500" lnSpcReduction="20000"/>
          </a:bodyPr>
          <a:lstStyle/>
          <a:p>
            <a:r>
              <a:rPr lang="en-US" sz="1600" dirty="0"/>
              <a:t>A serials of intermediate steps (impacting factors). The size of the column indicates the value. </a:t>
            </a:r>
          </a:p>
        </p:txBody>
      </p:sp>
      <p:sp>
        <p:nvSpPr>
          <p:cNvPr id="10" name="Line Callout 1 9"/>
          <p:cNvSpPr/>
          <p:nvPr/>
        </p:nvSpPr>
        <p:spPr bwMode="auto">
          <a:xfrm>
            <a:off x="3586179" y="3889300"/>
            <a:ext cx="685800" cy="380885"/>
          </a:xfrm>
          <a:prstGeom prst="borderCallout1">
            <a:avLst>
              <a:gd name="adj1" fmla="val 104304"/>
              <a:gd name="adj2" fmla="val 59963"/>
              <a:gd name="adj3" fmla="val 297440"/>
              <a:gd name="adj4" fmla="val 23341"/>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sz="1600" dirty="0"/>
              <a:t>Ending point</a:t>
            </a:r>
          </a:p>
        </p:txBody>
      </p:sp>
      <p:pic>
        <p:nvPicPr>
          <p:cNvPr id="2050" name="Picture 2">
            <a:extLst>
              <a:ext uri="{FF2B5EF4-FFF2-40B4-BE49-F238E27FC236}">
                <a16:creationId xmlns:a16="http://schemas.microsoft.com/office/drawing/2014/main" id="{C04D7A6E-CB7C-41D6-A4E2-7958237391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3184" y="3743325"/>
            <a:ext cx="4014803" cy="273367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E43FDFD2-8F1D-4C54-AE6E-DF637A6713C2}"/>
              </a:ext>
            </a:extLst>
          </p:cNvPr>
          <p:cNvSpPr txBox="1"/>
          <p:nvPr/>
        </p:nvSpPr>
        <p:spPr>
          <a:xfrm>
            <a:off x="1066800" y="6253217"/>
            <a:ext cx="4014803" cy="261610"/>
          </a:xfrm>
          <a:prstGeom prst="rect">
            <a:avLst/>
          </a:prstGeom>
          <a:noFill/>
        </p:spPr>
        <p:txBody>
          <a:bodyPr wrap="square">
            <a:spAutoFit/>
          </a:bodyPr>
          <a:lstStyle/>
          <a:p>
            <a:r>
              <a:rPr lang="en-US" sz="1100" dirty="0"/>
              <a:t>Images from </a:t>
            </a:r>
            <a:r>
              <a:rPr lang="en-US" sz="1100" dirty="0">
                <a:hlinkClick r:id="rId5"/>
              </a:rPr>
              <a:t>https://en.wikipedia.org/wiki/Waterfall_chart</a:t>
            </a:r>
            <a:r>
              <a:rPr lang="en-US" sz="1100" dirty="0"/>
              <a:t> </a:t>
            </a:r>
          </a:p>
        </p:txBody>
      </p:sp>
      <p:sp>
        <p:nvSpPr>
          <p:cNvPr id="15" name="Line Callout 1 10">
            <a:extLst>
              <a:ext uri="{FF2B5EF4-FFF2-40B4-BE49-F238E27FC236}">
                <a16:creationId xmlns:a16="http://schemas.microsoft.com/office/drawing/2014/main" id="{EFF0ED11-4A6B-48E3-B637-CB43F91383C2}"/>
              </a:ext>
            </a:extLst>
          </p:cNvPr>
          <p:cNvSpPr/>
          <p:nvPr/>
        </p:nvSpPr>
        <p:spPr bwMode="auto">
          <a:xfrm>
            <a:off x="7422563" y="3464414"/>
            <a:ext cx="1427766" cy="395457"/>
          </a:xfrm>
          <a:prstGeom prst="borderCallout1">
            <a:avLst>
              <a:gd name="adj1" fmla="val 102564"/>
              <a:gd name="adj2" fmla="val 9614"/>
              <a:gd name="adj3" fmla="val 308380"/>
              <a:gd name="adj4" fmla="val -43736"/>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7500" lnSpcReduction="20000"/>
          </a:bodyPr>
          <a:lstStyle/>
          <a:p>
            <a:r>
              <a:rPr lang="en-US" sz="1600" dirty="0"/>
              <a:t>Sometimes there is a middle point</a:t>
            </a:r>
          </a:p>
        </p:txBody>
      </p:sp>
      <p:sp>
        <p:nvSpPr>
          <p:cNvPr id="16" name="Line Callout 1 11">
            <a:extLst>
              <a:ext uri="{FF2B5EF4-FFF2-40B4-BE49-F238E27FC236}">
                <a16:creationId xmlns:a16="http://schemas.microsoft.com/office/drawing/2014/main" id="{4E30AC93-E209-4D76-ADCB-A6F60F9BEB81}"/>
              </a:ext>
            </a:extLst>
          </p:cNvPr>
          <p:cNvSpPr/>
          <p:nvPr/>
        </p:nvSpPr>
        <p:spPr bwMode="auto">
          <a:xfrm>
            <a:off x="4876800" y="3146824"/>
            <a:ext cx="1600200" cy="609600"/>
          </a:xfrm>
          <a:prstGeom prst="borderCallout1">
            <a:avLst>
              <a:gd name="adj1" fmla="val 99956"/>
              <a:gd name="adj2" fmla="val 35947"/>
              <a:gd name="adj3" fmla="val 304093"/>
              <a:gd name="adj4" fmla="val 67271"/>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7500" lnSpcReduction="20000"/>
          </a:bodyPr>
          <a:lstStyle/>
          <a:p>
            <a:r>
              <a:rPr lang="en-US" sz="1600" dirty="0"/>
              <a:t>Each step shows the contributing value and the cumulative total.</a:t>
            </a:r>
          </a:p>
        </p:txBody>
      </p:sp>
    </p:spTree>
    <p:extLst>
      <p:ext uri="{BB962C8B-B14F-4D97-AF65-F5344CB8AC3E}">
        <p14:creationId xmlns:p14="http://schemas.microsoft.com/office/powerpoint/2010/main" val="3919820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717BE-AEC3-49EF-8E70-41ECDB07EB02}"/>
              </a:ext>
            </a:extLst>
          </p:cNvPr>
          <p:cNvSpPr>
            <a:spLocks noGrp="1"/>
          </p:cNvSpPr>
          <p:nvPr>
            <p:ph type="title"/>
          </p:nvPr>
        </p:nvSpPr>
        <p:spPr/>
        <p:txBody>
          <a:bodyPr>
            <a:normAutofit fontScale="90000"/>
          </a:bodyPr>
          <a:lstStyle/>
          <a:p>
            <a:r>
              <a:rPr lang="en-US" dirty="0"/>
              <a:t>Waterfall Chart Use Cases</a:t>
            </a:r>
          </a:p>
        </p:txBody>
      </p:sp>
      <p:sp>
        <p:nvSpPr>
          <p:cNvPr id="3" name="Content Placeholder 2">
            <a:extLst>
              <a:ext uri="{FF2B5EF4-FFF2-40B4-BE49-F238E27FC236}">
                <a16:creationId xmlns:a16="http://schemas.microsoft.com/office/drawing/2014/main" id="{33B2C30A-C2F2-4445-AADF-FD906746E8D8}"/>
              </a:ext>
            </a:extLst>
          </p:cNvPr>
          <p:cNvSpPr>
            <a:spLocks noGrp="1"/>
          </p:cNvSpPr>
          <p:nvPr>
            <p:ph idx="1"/>
          </p:nvPr>
        </p:nvSpPr>
        <p:spPr>
          <a:xfrm>
            <a:off x="228600" y="990601"/>
            <a:ext cx="3657600" cy="4800600"/>
          </a:xfrm>
        </p:spPr>
        <p:txBody>
          <a:bodyPr>
            <a:normAutofit fontScale="85000" lnSpcReduction="20000"/>
          </a:bodyPr>
          <a:lstStyle/>
          <a:p>
            <a:r>
              <a:rPr lang="en-US" dirty="0"/>
              <a:t>To show categorical impact</a:t>
            </a:r>
          </a:p>
          <a:p>
            <a:pPr lvl="1"/>
            <a:r>
              <a:rPr lang="en-US" dirty="0"/>
              <a:t>Product lines</a:t>
            </a:r>
          </a:p>
          <a:p>
            <a:pPr lvl="1"/>
            <a:r>
              <a:rPr lang="en-US" dirty="0"/>
              <a:t>Initiatives</a:t>
            </a:r>
          </a:p>
          <a:p>
            <a:pPr lvl="1"/>
            <a:r>
              <a:rPr lang="en-US" dirty="0"/>
              <a:t>Departments</a:t>
            </a:r>
          </a:p>
          <a:p>
            <a:pPr lvl="1"/>
            <a:r>
              <a:rPr lang="en-US" dirty="0"/>
              <a:t>Account type</a:t>
            </a:r>
          </a:p>
          <a:p>
            <a:pPr lvl="1"/>
            <a:r>
              <a:rPr lang="en-US" dirty="0"/>
              <a:t>Etc.</a:t>
            </a:r>
          </a:p>
          <a:p>
            <a:r>
              <a:rPr lang="en-US" dirty="0"/>
              <a:t>To show periodical contribution</a:t>
            </a:r>
          </a:p>
          <a:p>
            <a:pPr lvl="1"/>
            <a:r>
              <a:rPr lang="en-US" dirty="0"/>
              <a:t>Year</a:t>
            </a:r>
          </a:p>
          <a:p>
            <a:pPr lvl="1"/>
            <a:r>
              <a:rPr lang="en-US" dirty="0"/>
              <a:t>Month</a:t>
            </a:r>
          </a:p>
          <a:p>
            <a:pPr lvl="1"/>
            <a:r>
              <a:rPr lang="en-US" dirty="0"/>
              <a:t>Week</a:t>
            </a:r>
          </a:p>
        </p:txBody>
      </p:sp>
      <p:sp>
        <p:nvSpPr>
          <p:cNvPr id="4" name="Slide Number Placeholder 3">
            <a:extLst>
              <a:ext uri="{FF2B5EF4-FFF2-40B4-BE49-F238E27FC236}">
                <a16:creationId xmlns:a16="http://schemas.microsoft.com/office/drawing/2014/main" id="{3ACF2E95-6F5E-48F3-B378-F7F6526DCA65}"/>
              </a:ext>
            </a:extLst>
          </p:cNvPr>
          <p:cNvSpPr>
            <a:spLocks noGrp="1"/>
          </p:cNvSpPr>
          <p:nvPr>
            <p:ph type="sldNum" sz="quarter" idx="12"/>
          </p:nvPr>
        </p:nvSpPr>
        <p:spPr/>
        <p:txBody>
          <a:bodyPr/>
          <a:lstStyle/>
          <a:p>
            <a:fld id="{20B178E8-54C6-41E2-996F-49698FBE8497}" type="slidenum">
              <a:rPr lang="en-US" altLang="en-US" smtClean="0"/>
              <a:pPr/>
              <a:t>18</a:t>
            </a:fld>
            <a:endParaRPr lang="en-US" altLang="en-US"/>
          </a:p>
        </p:txBody>
      </p:sp>
      <p:pic>
        <p:nvPicPr>
          <p:cNvPr id="1026" name="Picture 2">
            <a:extLst>
              <a:ext uri="{FF2B5EF4-FFF2-40B4-BE49-F238E27FC236}">
                <a16:creationId xmlns:a16="http://schemas.microsoft.com/office/drawing/2014/main" id="{B5926287-83EF-42FF-9A13-D83DDAB6987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959" b="7595"/>
          <a:stretch/>
        </p:blipFill>
        <p:spPr bwMode="auto">
          <a:xfrm>
            <a:off x="4105275" y="762000"/>
            <a:ext cx="4962525" cy="2895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7F682BF-9151-B149-5117-00DF1C22C8F4}"/>
              </a:ext>
            </a:extLst>
          </p:cNvPr>
          <p:cNvSpPr txBox="1"/>
          <p:nvPr/>
        </p:nvSpPr>
        <p:spPr>
          <a:xfrm>
            <a:off x="4150841" y="1367082"/>
            <a:ext cx="1564159" cy="584775"/>
          </a:xfrm>
          <a:prstGeom prst="rect">
            <a:avLst/>
          </a:prstGeom>
          <a:solidFill>
            <a:schemeClr val="bg1"/>
          </a:solidFill>
        </p:spPr>
        <p:txBody>
          <a:bodyPr wrap="square">
            <a:spAutoFit/>
          </a:bodyPr>
          <a:lstStyle/>
          <a:p>
            <a:r>
              <a:rPr lang="en-US" sz="800" dirty="0"/>
              <a:t>Image from </a:t>
            </a:r>
            <a:r>
              <a:rPr lang="en-US" sz="800" dirty="0">
                <a:hlinkClick r:id="rId3"/>
              </a:rPr>
              <a:t>https://www.wsj.com/articles/SB10001424052970204795304577221063135502908</a:t>
            </a:r>
            <a:r>
              <a:rPr lang="en-US" sz="800" dirty="0"/>
              <a:t> </a:t>
            </a:r>
          </a:p>
        </p:txBody>
      </p:sp>
      <p:pic>
        <p:nvPicPr>
          <p:cNvPr id="7" name="Picture 2" descr="Financial Analysis in Waterfall Chart Power BI Visual">
            <a:extLst>
              <a:ext uri="{FF2B5EF4-FFF2-40B4-BE49-F238E27FC236}">
                <a16:creationId xmlns:a16="http://schemas.microsoft.com/office/drawing/2014/main" id="{72ABE067-CC91-C578-1E00-ED97CD04EA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7110" y="3810000"/>
            <a:ext cx="5230690" cy="29337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5EC37281-459C-5D84-B156-A66819CF8F20}"/>
              </a:ext>
            </a:extLst>
          </p:cNvPr>
          <p:cNvSpPr txBox="1"/>
          <p:nvPr/>
        </p:nvSpPr>
        <p:spPr>
          <a:xfrm>
            <a:off x="4191000" y="4313024"/>
            <a:ext cx="2395899" cy="553998"/>
          </a:xfrm>
          <a:prstGeom prst="rect">
            <a:avLst/>
          </a:prstGeom>
          <a:noFill/>
        </p:spPr>
        <p:txBody>
          <a:bodyPr wrap="square">
            <a:spAutoFit/>
          </a:bodyPr>
          <a:lstStyle/>
          <a:p>
            <a:r>
              <a:rPr lang="en-US" sz="1000" dirty="0">
                <a:hlinkClick r:id="rId5"/>
              </a:rPr>
              <a:t>https://xviz.com/blogs/5-visuals-that-add-value-to-your-power-bi-dashboards/</a:t>
            </a:r>
            <a:r>
              <a:rPr lang="en-US" sz="1000" dirty="0"/>
              <a:t> </a:t>
            </a:r>
          </a:p>
        </p:txBody>
      </p:sp>
    </p:spTree>
    <p:extLst>
      <p:ext uri="{BB962C8B-B14F-4D97-AF65-F5344CB8AC3E}">
        <p14:creationId xmlns:p14="http://schemas.microsoft.com/office/powerpoint/2010/main" val="30171004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4B4C-0D10-4B66-BC55-B92BA685860A}"/>
              </a:ext>
            </a:extLst>
          </p:cNvPr>
          <p:cNvSpPr>
            <a:spLocks noGrp="1"/>
          </p:cNvSpPr>
          <p:nvPr>
            <p:ph type="title"/>
          </p:nvPr>
        </p:nvSpPr>
        <p:spPr/>
        <p:txBody>
          <a:bodyPr>
            <a:noAutofit/>
          </a:bodyPr>
          <a:lstStyle/>
          <a:p>
            <a:r>
              <a:rPr lang="en-US" sz="3600" dirty="0"/>
              <a:t>Waterfall Chart Variations</a:t>
            </a:r>
          </a:p>
        </p:txBody>
      </p:sp>
      <p:sp>
        <p:nvSpPr>
          <p:cNvPr id="4" name="Slide Number Placeholder 3">
            <a:extLst>
              <a:ext uri="{FF2B5EF4-FFF2-40B4-BE49-F238E27FC236}">
                <a16:creationId xmlns:a16="http://schemas.microsoft.com/office/drawing/2014/main" id="{5D17FF85-DAC0-42BE-AAE4-BFD1022AE02E}"/>
              </a:ext>
            </a:extLst>
          </p:cNvPr>
          <p:cNvSpPr>
            <a:spLocks noGrp="1"/>
          </p:cNvSpPr>
          <p:nvPr>
            <p:ph type="sldNum" sz="quarter" idx="12"/>
          </p:nvPr>
        </p:nvSpPr>
        <p:spPr/>
        <p:txBody>
          <a:bodyPr/>
          <a:lstStyle/>
          <a:p>
            <a:fld id="{20B178E8-54C6-41E2-996F-49698FBE8497}" type="slidenum">
              <a:rPr lang="en-US" altLang="en-US" smtClean="0"/>
              <a:pPr/>
              <a:t>19</a:t>
            </a:fld>
            <a:endParaRPr lang="en-US" altLang="en-US"/>
          </a:p>
        </p:txBody>
      </p:sp>
      <p:pic>
        <p:nvPicPr>
          <p:cNvPr id="3074" name="Picture 2" descr="Understanding Data Walk Chart">
            <a:extLst>
              <a:ext uri="{FF2B5EF4-FFF2-40B4-BE49-F238E27FC236}">
                <a16:creationId xmlns:a16="http://schemas.microsoft.com/office/drawing/2014/main" id="{81853D5B-A360-4A08-9528-08BF8ACF7C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4572000"/>
            <a:ext cx="4153620" cy="1870246"/>
          </a:xfrm>
          <a:prstGeom prst="rect">
            <a:avLst/>
          </a:prstGeom>
          <a:noFill/>
          <a:extLst>
            <a:ext uri="{909E8E84-426E-40DD-AFC4-6F175D3DCCD1}">
              <a14:hiddenFill xmlns:a14="http://schemas.microsoft.com/office/drawing/2010/main">
                <a:solidFill>
                  <a:srgbClr val="FFFFFF"/>
                </a:solidFill>
              </a14:hiddenFill>
            </a:ext>
          </a:extLst>
        </p:spPr>
      </p:pic>
      <p:sp>
        <p:nvSpPr>
          <p:cNvPr id="12" name="Line Callout 1 11">
            <a:extLst>
              <a:ext uri="{FF2B5EF4-FFF2-40B4-BE49-F238E27FC236}">
                <a16:creationId xmlns:a16="http://schemas.microsoft.com/office/drawing/2014/main" id="{579484CA-C4E1-4DDC-9FB0-CCDBA232776B}"/>
              </a:ext>
            </a:extLst>
          </p:cNvPr>
          <p:cNvSpPr/>
          <p:nvPr/>
        </p:nvSpPr>
        <p:spPr bwMode="auto">
          <a:xfrm>
            <a:off x="3664102" y="4187249"/>
            <a:ext cx="1600200" cy="609600"/>
          </a:xfrm>
          <a:prstGeom prst="borderCallout1">
            <a:avLst>
              <a:gd name="adj1" fmla="val 102659"/>
              <a:gd name="adj2" fmla="val 88971"/>
              <a:gd name="adj3" fmla="val 157471"/>
              <a:gd name="adj4" fmla="val 139600"/>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92500"/>
          </a:bodyPr>
          <a:lstStyle/>
          <a:p>
            <a:r>
              <a:rPr lang="en-US" sz="1600" dirty="0"/>
              <a:t>Show percentage of change as well</a:t>
            </a:r>
          </a:p>
        </p:txBody>
      </p:sp>
      <p:pic>
        <p:nvPicPr>
          <p:cNvPr id="2050" name="Picture 2" descr="Paired Waterfall Chart">
            <a:extLst>
              <a:ext uri="{FF2B5EF4-FFF2-40B4-BE49-F238E27FC236}">
                <a16:creationId xmlns:a16="http://schemas.microsoft.com/office/drawing/2014/main" id="{2A810369-6309-86F7-3834-1A65317E43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064374"/>
            <a:ext cx="4572000" cy="2743200"/>
          </a:xfrm>
          <a:prstGeom prst="rect">
            <a:avLst/>
          </a:prstGeom>
          <a:noFill/>
          <a:extLst>
            <a:ext uri="{909E8E84-426E-40DD-AFC4-6F175D3DCCD1}">
              <a14:hiddenFill xmlns:a14="http://schemas.microsoft.com/office/drawing/2010/main">
                <a:solidFill>
                  <a:srgbClr val="FFFFFF"/>
                </a:solidFill>
              </a14:hiddenFill>
            </a:ext>
          </a:extLst>
        </p:spPr>
      </p:pic>
      <p:sp>
        <p:nvSpPr>
          <p:cNvPr id="6" name="Line Callout 1 11">
            <a:extLst>
              <a:ext uri="{FF2B5EF4-FFF2-40B4-BE49-F238E27FC236}">
                <a16:creationId xmlns:a16="http://schemas.microsoft.com/office/drawing/2014/main" id="{B553D0CB-8E75-5C67-8CAF-2D445288C57E}"/>
              </a:ext>
            </a:extLst>
          </p:cNvPr>
          <p:cNvSpPr/>
          <p:nvPr/>
        </p:nvSpPr>
        <p:spPr bwMode="auto">
          <a:xfrm>
            <a:off x="5346908" y="1203699"/>
            <a:ext cx="2120692" cy="685800"/>
          </a:xfrm>
          <a:prstGeom prst="borderCallout1">
            <a:avLst>
              <a:gd name="adj1" fmla="val 38320"/>
              <a:gd name="adj2" fmla="val -984"/>
              <a:gd name="adj3" fmla="val 67606"/>
              <a:gd name="adj4" fmla="val -39551"/>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7500" lnSpcReduction="20000"/>
          </a:bodyPr>
          <a:lstStyle/>
          <a:p>
            <a:r>
              <a:rPr lang="en-US" sz="1600" dirty="0"/>
              <a:t>Paired/stacked waterfall chart </a:t>
            </a:r>
            <a:r>
              <a:rPr lang="en-US" sz="1600" dirty="0">
                <a:hlinkClick r:id="rId4"/>
              </a:rPr>
              <a:t>https://peltiertech.com/paired-waterfall-chart/</a:t>
            </a:r>
            <a:r>
              <a:rPr lang="en-US" sz="1600" dirty="0"/>
              <a:t> </a:t>
            </a:r>
          </a:p>
        </p:txBody>
      </p:sp>
    </p:spTree>
    <p:extLst>
      <p:ext uri="{BB962C8B-B14F-4D97-AF65-F5344CB8AC3E}">
        <p14:creationId xmlns:p14="http://schemas.microsoft.com/office/powerpoint/2010/main" val="2589474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Overview</a:t>
            </a:r>
          </a:p>
        </p:txBody>
      </p:sp>
      <p:sp>
        <p:nvSpPr>
          <p:cNvPr id="3" name="Content Placeholder 2"/>
          <p:cNvSpPr>
            <a:spLocks noGrp="1"/>
          </p:cNvSpPr>
          <p:nvPr>
            <p:ph idx="1"/>
          </p:nvPr>
        </p:nvSpPr>
        <p:spPr>
          <a:xfrm>
            <a:off x="228600" y="1752600"/>
            <a:ext cx="8610600" cy="4543425"/>
          </a:xfrm>
        </p:spPr>
        <p:txBody>
          <a:bodyPr>
            <a:normAutofit fontScale="77500" lnSpcReduction="20000"/>
          </a:bodyPr>
          <a:lstStyle/>
          <a:p>
            <a:r>
              <a:rPr lang="en-US" dirty="0"/>
              <a:t>KPI charts</a:t>
            </a:r>
          </a:p>
          <a:p>
            <a:pPr lvl="1"/>
            <a:r>
              <a:rPr lang="en-US" dirty="0"/>
              <a:t>Bullet graph</a:t>
            </a:r>
          </a:p>
          <a:p>
            <a:pPr lvl="1"/>
            <a:r>
              <a:rPr lang="en-US" dirty="0"/>
              <a:t>Waffle chart</a:t>
            </a:r>
          </a:p>
          <a:p>
            <a:pPr lvl="1"/>
            <a:r>
              <a:rPr lang="en-US" dirty="0"/>
              <a:t>Gauge</a:t>
            </a:r>
          </a:p>
          <a:p>
            <a:pPr lvl="1"/>
            <a:r>
              <a:rPr lang="en-US" dirty="0"/>
              <a:t>Chart sets</a:t>
            </a:r>
          </a:p>
          <a:p>
            <a:r>
              <a:rPr lang="en-US" dirty="0"/>
              <a:t>Other visualization features</a:t>
            </a:r>
          </a:p>
          <a:p>
            <a:pPr lvl="1"/>
            <a:r>
              <a:rPr lang="en-US" dirty="0"/>
              <a:t>Traffic light system</a:t>
            </a:r>
          </a:p>
          <a:p>
            <a:pPr lvl="1"/>
            <a:r>
              <a:rPr lang="en-US" dirty="0"/>
              <a:t>Indication of differences</a:t>
            </a:r>
          </a:p>
          <a:p>
            <a:pPr lvl="1"/>
            <a:r>
              <a:rPr lang="en-US" dirty="0"/>
              <a:t>Score cards and sparkline</a:t>
            </a:r>
          </a:p>
          <a:p>
            <a:r>
              <a:rPr lang="en-US" dirty="0"/>
              <a:t>Other performance related chart</a:t>
            </a:r>
          </a:p>
          <a:p>
            <a:pPr lvl="1"/>
            <a:r>
              <a:rPr lang="en-US" dirty="0"/>
              <a:t>Waterfall/bridge chart </a:t>
            </a:r>
          </a:p>
          <a:p>
            <a:pPr lvl="1"/>
            <a:r>
              <a:rPr lang="en-US" dirty="0"/>
              <a:t>Perceptual map</a:t>
            </a:r>
          </a:p>
        </p:txBody>
      </p:sp>
      <p:sp>
        <p:nvSpPr>
          <p:cNvPr id="4" name="Slide Number Placeholder 3"/>
          <p:cNvSpPr>
            <a:spLocks noGrp="1"/>
          </p:cNvSpPr>
          <p:nvPr>
            <p:ph type="sldNum" sz="quarter" idx="12"/>
          </p:nvPr>
        </p:nvSpPr>
        <p:spPr/>
        <p:txBody>
          <a:bodyPr/>
          <a:lstStyle/>
          <a:p>
            <a:fld id="{20B178E8-54C6-41E2-996F-49698FBE8497}" type="slidenum">
              <a:rPr lang="en-US" altLang="en-US" smtClean="0"/>
              <a:pPr/>
              <a:t>2</a:t>
            </a:fld>
            <a:endParaRPr lang="en-US" altLang="en-US"/>
          </a:p>
        </p:txBody>
      </p:sp>
      <p:sp>
        <p:nvSpPr>
          <p:cNvPr id="6" name="TextBox 5">
            <a:extLst>
              <a:ext uri="{FF2B5EF4-FFF2-40B4-BE49-F238E27FC236}">
                <a16:creationId xmlns:a16="http://schemas.microsoft.com/office/drawing/2014/main" id="{462F9608-2D86-4D19-9F59-6C33B17FD206}"/>
              </a:ext>
            </a:extLst>
          </p:cNvPr>
          <p:cNvSpPr txBox="1"/>
          <p:nvPr/>
        </p:nvSpPr>
        <p:spPr>
          <a:xfrm>
            <a:off x="486904" y="838200"/>
            <a:ext cx="8199895" cy="707886"/>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0" indent="0">
              <a:buNone/>
            </a:pPr>
            <a:r>
              <a:rPr lang="en-US" sz="2000" dirty="0"/>
              <a:t>This lectures introduces some commonly used chart types for business performance reporting and communication.</a:t>
            </a:r>
          </a:p>
        </p:txBody>
      </p:sp>
    </p:spTree>
    <p:extLst>
      <p:ext uri="{BB962C8B-B14F-4D97-AF65-F5344CB8AC3E}">
        <p14:creationId xmlns:p14="http://schemas.microsoft.com/office/powerpoint/2010/main" val="31964365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09046-A4B2-4781-98A3-0A6DDCFAB6AF}"/>
              </a:ext>
            </a:extLst>
          </p:cNvPr>
          <p:cNvSpPr>
            <a:spLocks noGrp="1"/>
          </p:cNvSpPr>
          <p:nvPr>
            <p:ph type="title"/>
          </p:nvPr>
        </p:nvSpPr>
        <p:spPr/>
        <p:txBody>
          <a:bodyPr>
            <a:normAutofit fontScale="90000"/>
          </a:bodyPr>
          <a:lstStyle/>
          <a:p>
            <a:r>
              <a:rPr lang="en-US" dirty="0"/>
              <a:t>Creating Waterfall Chart</a:t>
            </a:r>
          </a:p>
        </p:txBody>
      </p:sp>
      <p:sp>
        <p:nvSpPr>
          <p:cNvPr id="3" name="Content Placeholder 2">
            <a:extLst>
              <a:ext uri="{FF2B5EF4-FFF2-40B4-BE49-F238E27FC236}">
                <a16:creationId xmlns:a16="http://schemas.microsoft.com/office/drawing/2014/main" id="{D2EB527B-3EEF-4B3A-89F7-7AE0BA120827}"/>
              </a:ext>
            </a:extLst>
          </p:cNvPr>
          <p:cNvSpPr>
            <a:spLocks noGrp="1"/>
          </p:cNvSpPr>
          <p:nvPr>
            <p:ph idx="1"/>
          </p:nvPr>
        </p:nvSpPr>
        <p:spPr/>
        <p:txBody>
          <a:bodyPr>
            <a:normAutofit fontScale="77500" lnSpcReduction="20000"/>
          </a:bodyPr>
          <a:lstStyle/>
          <a:p>
            <a:r>
              <a:rPr lang="en-US" dirty="0"/>
              <a:t>Tableau – no direct support</a:t>
            </a:r>
          </a:p>
          <a:p>
            <a:pPr lvl="1"/>
            <a:r>
              <a:rPr lang="en-US" dirty="0"/>
              <a:t>A blog </a:t>
            </a:r>
            <a:r>
              <a:rPr lang="en-US" dirty="0">
                <a:hlinkClick r:id="rId2"/>
              </a:rPr>
              <a:t>https://evolytics.com/blog/tableau-201-make-waterfall-chart/</a:t>
            </a:r>
            <a:endParaRPr lang="en-US" dirty="0"/>
          </a:p>
          <a:p>
            <a:pPr lvl="1"/>
            <a:r>
              <a:rPr lang="en-US" dirty="0"/>
              <a:t>A video tutorial </a:t>
            </a:r>
            <a:r>
              <a:rPr lang="en-US" dirty="0">
                <a:hlinkClick r:id="rId3"/>
              </a:rPr>
              <a:t>https://www.youtube.com/watch?v=R15nXtKq-MQ</a:t>
            </a:r>
            <a:endParaRPr lang="en-US" dirty="0"/>
          </a:p>
          <a:p>
            <a:pPr lvl="1"/>
            <a:r>
              <a:rPr lang="en-US" dirty="0">
                <a:hlinkClick r:id="rId4"/>
              </a:rPr>
              <a:t>https://playfairdata.com/3-ways-to-make-wonderful-waterfall-charts-in-tableau/</a:t>
            </a:r>
            <a:r>
              <a:rPr lang="en-US" dirty="0"/>
              <a:t> </a:t>
            </a:r>
          </a:p>
          <a:p>
            <a:r>
              <a:rPr lang="en-US" dirty="0"/>
              <a:t>Power BI – direct support</a:t>
            </a:r>
          </a:p>
          <a:p>
            <a:pPr lvl="1"/>
            <a:r>
              <a:rPr lang="en-US" dirty="0">
                <a:hlinkClick r:id="rId5"/>
              </a:rPr>
              <a:t>https://docs.microsoft.com/en-us/power-bi/visuals/power-bi-visualization-waterfall-charts</a:t>
            </a:r>
            <a:r>
              <a:rPr lang="en-US" dirty="0"/>
              <a:t> </a:t>
            </a:r>
          </a:p>
          <a:p>
            <a:pPr lvl="1"/>
            <a:r>
              <a:rPr lang="en-US" dirty="0">
                <a:hlinkClick r:id="rId6"/>
              </a:rPr>
              <a:t>https://xviz.com/blogs/7-visualization-techniques-with-waterfall-chart-in-power-bi/</a:t>
            </a:r>
            <a:r>
              <a:rPr lang="en-US" dirty="0"/>
              <a:t> </a:t>
            </a:r>
          </a:p>
          <a:p>
            <a:r>
              <a:rPr lang="en-US" dirty="0"/>
              <a:t>Excel – direct support</a:t>
            </a:r>
          </a:p>
          <a:p>
            <a:pPr lvl="1"/>
            <a:r>
              <a:rPr lang="en-US" dirty="0">
                <a:hlinkClick r:id="rId7"/>
              </a:rPr>
              <a:t>https://support.microsoft.com/en-us/office/create-a-waterfall-chart-8de1ece4-ff21-4d37-acd7-546f5527f185</a:t>
            </a:r>
            <a:endParaRPr lang="en-US" dirty="0"/>
          </a:p>
        </p:txBody>
      </p:sp>
      <p:sp>
        <p:nvSpPr>
          <p:cNvPr id="4" name="Slide Number Placeholder 3">
            <a:extLst>
              <a:ext uri="{FF2B5EF4-FFF2-40B4-BE49-F238E27FC236}">
                <a16:creationId xmlns:a16="http://schemas.microsoft.com/office/drawing/2014/main" id="{39D15F75-22B3-46C5-BCD5-148A9ECF550E}"/>
              </a:ext>
            </a:extLst>
          </p:cNvPr>
          <p:cNvSpPr>
            <a:spLocks noGrp="1"/>
          </p:cNvSpPr>
          <p:nvPr>
            <p:ph type="sldNum" sz="quarter" idx="12"/>
          </p:nvPr>
        </p:nvSpPr>
        <p:spPr/>
        <p:txBody>
          <a:bodyPr/>
          <a:lstStyle/>
          <a:p>
            <a:fld id="{20B178E8-54C6-41E2-996F-49698FBE8497}" type="slidenum">
              <a:rPr lang="en-US" altLang="en-US" smtClean="0"/>
              <a:pPr/>
              <a:t>20</a:t>
            </a:fld>
            <a:endParaRPr lang="en-US" altLang="en-US"/>
          </a:p>
        </p:txBody>
      </p:sp>
    </p:spTree>
    <p:extLst>
      <p:ext uri="{BB962C8B-B14F-4D97-AF65-F5344CB8AC3E}">
        <p14:creationId xmlns:p14="http://schemas.microsoft.com/office/powerpoint/2010/main" val="1340080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Perceptual/Positioning Map</a:t>
            </a:r>
          </a:p>
        </p:txBody>
      </p:sp>
      <p:sp>
        <p:nvSpPr>
          <p:cNvPr id="3" name="Content Placeholder 2"/>
          <p:cNvSpPr>
            <a:spLocks noGrp="1"/>
          </p:cNvSpPr>
          <p:nvPr>
            <p:ph idx="1"/>
          </p:nvPr>
        </p:nvSpPr>
        <p:spPr>
          <a:xfrm>
            <a:off x="228600" y="990600"/>
            <a:ext cx="5334000" cy="5305425"/>
          </a:xfrm>
        </p:spPr>
        <p:txBody>
          <a:bodyPr>
            <a:normAutofit fontScale="47500" lnSpcReduction="20000"/>
          </a:bodyPr>
          <a:lstStyle/>
          <a:p>
            <a:r>
              <a:rPr lang="en-US" dirty="0"/>
              <a:t>Firms use perceptual or positioning maps to help them develop a market positioning strategy for their product or service. As the maps are based on the perception of the buyer they are sometimes called perceptual maps. Positioning maps show where existing products and services are positioned in the market so that the firm can decide where they would like to place (position) their product.</a:t>
            </a:r>
          </a:p>
          <a:p>
            <a:pPr lvl="1"/>
            <a:r>
              <a:rPr lang="en-US" dirty="0"/>
              <a:t>Positioning map looks very similar, but it measures objective features rather than perceptions.</a:t>
            </a:r>
          </a:p>
          <a:p>
            <a:r>
              <a:rPr lang="en-US" dirty="0"/>
              <a:t>The most common chart type used for perceptual map is basically a scattered plot or a bubble chart. </a:t>
            </a:r>
          </a:p>
          <a:p>
            <a:pPr lvl="1"/>
            <a:r>
              <a:rPr lang="en-US" dirty="0">
                <a:hlinkClick r:id="rId2"/>
              </a:rPr>
              <a:t>https://www.storytellingwithdata.com/blog/2021/5/11/what-is-a-bubble-chart</a:t>
            </a:r>
            <a:r>
              <a:rPr lang="en-US" dirty="0"/>
              <a:t> </a:t>
            </a:r>
          </a:p>
          <a:p>
            <a:r>
              <a:rPr lang="en-US" dirty="0"/>
              <a:t>Perceptual mapping was initially used for marketing to display the perceptions of customers, products, or brands. It then has been applied in many areas (such as stocks, projects, players, etc.) just to see how things are related in a typical two-dimension (axis) map.</a:t>
            </a:r>
          </a:p>
          <a:p>
            <a:r>
              <a:rPr lang="en-US" dirty="0"/>
              <a:t>Reference</a:t>
            </a:r>
          </a:p>
          <a:p>
            <a:pPr lvl="1"/>
            <a:r>
              <a:rPr lang="en-US" dirty="0"/>
              <a:t> </a:t>
            </a:r>
            <a:r>
              <a:rPr lang="en-US" dirty="0">
                <a:hlinkClick r:id="rId3"/>
              </a:rPr>
              <a:t>https://www.alchemer.com/resources/blog/perceptual-map/</a:t>
            </a:r>
            <a:r>
              <a:rPr lang="en-US" dirty="0"/>
              <a:t> </a:t>
            </a:r>
          </a:p>
        </p:txBody>
      </p:sp>
      <p:sp>
        <p:nvSpPr>
          <p:cNvPr id="4" name="Slide Number Placeholder 3"/>
          <p:cNvSpPr>
            <a:spLocks noGrp="1"/>
          </p:cNvSpPr>
          <p:nvPr>
            <p:ph type="sldNum" sz="quarter" idx="12"/>
          </p:nvPr>
        </p:nvSpPr>
        <p:spPr/>
        <p:txBody>
          <a:bodyPr/>
          <a:lstStyle/>
          <a:p>
            <a:fld id="{20B178E8-54C6-41E2-996F-49698FBE8497}" type="slidenum">
              <a:rPr lang="en-US" altLang="en-US" smtClean="0"/>
              <a:pPr/>
              <a:t>21</a:t>
            </a:fld>
            <a:endParaRPr lang="en-US" altLang="en-US"/>
          </a:p>
        </p:txBody>
      </p:sp>
      <p:pic>
        <p:nvPicPr>
          <p:cNvPr id="5122" name="Picture 2" descr="magic quadra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6201" y="3691787"/>
            <a:ext cx="3091599" cy="309159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77ACAEB7-0145-B4E3-F3C6-0EFCAD27F9BC}"/>
              </a:ext>
            </a:extLst>
          </p:cNvPr>
          <p:cNvPicPr>
            <a:picLocks noChangeAspect="1"/>
          </p:cNvPicPr>
          <p:nvPr/>
        </p:nvPicPr>
        <p:blipFill>
          <a:blip r:embed="rId5"/>
          <a:stretch>
            <a:fillRect/>
          </a:stretch>
        </p:blipFill>
        <p:spPr>
          <a:xfrm>
            <a:off x="6324600" y="643718"/>
            <a:ext cx="2675450" cy="2912969"/>
          </a:xfrm>
          <a:prstGeom prst="rect">
            <a:avLst/>
          </a:prstGeom>
        </p:spPr>
      </p:pic>
      <p:sp>
        <p:nvSpPr>
          <p:cNvPr id="5" name="Line Callout 1 10">
            <a:extLst>
              <a:ext uri="{FF2B5EF4-FFF2-40B4-BE49-F238E27FC236}">
                <a16:creationId xmlns:a16="http://schemas.microsoft.com/office/drawing/2014/main" id="{3BAC1F30-0B3D-41E3-9711-BE4B0A2F73A8}"/>
              </a:ext>
            </a:extLst>
          </p:cNvPr>
          <p:cNvSpPr/>
          <p:nvPr/>
        </p:nvSpPr>
        <p:spPr bwMode="auto">
          <a:xfrm>
            <a:off x="5638800" y="2965269"/>
            <a:ext cx="1600200" cy="654231"/>
          </a:xfrm>
          <a:prstGeom prst="borderCallout1">
            <a:avLst>
              <a:gd name="adj1" fmla="val 896"/>
              <a:gd name="adj2" fmla="val 64886"/>
              <a:gd name="adj3" fmla="val -80552"/>
              <a:gd name="adj4" fmla="val 77628"/>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sz="1600" dirty="0"/>
              <a:t>A data item is placed in the chart based on its two values against the x and y axis.</a:t>
            </a:r>
          </a:p>
        </p:txBody>
      </p:sp>
    </p:spTree>
    <p:extLst>
      <p:ext uri="{BB962C8B-B14F-4D97-AF65-F5344CB8AC3E}">
        <p14:creationId xmlns:p14="http://schemas.microsoft.com/office/powerpoint/2010/main" val="13265531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D0A9B28-428D-42AF-BCD7-72C6FB6AD072}"/>
              </a:ext>
            </a:extLst>
          </p:cNvPr>
          <p:cNvSpPr>
            <a:spLocks noGrp="1"/>
          </p:cNvSpPr>
          <p:nvPr>
            <p:ph type="title"/>
          </p:nvPr>
        </p:nvSpPr>
        <p:spPr/>
        <p:txBody>
          <a:bodyPr>
            <a:normAutofit fontScale="90000"/>
          </a:bodyPr>
          <a:lstStyle/>
          <a:p>
            <a:r>
              <a:rPr lang="en-US" dirty="0"/>
              <a:t>Mapping Two More Attributes</a:t>
            </a:r>
          </a:p>
        </p:txBody>
      </p:sp>
      <p:sp>
        <p:nvSpPr>
          <p:cNvPr id="12" name="Content Placeholder 11">
            <a:extLst>
              <a:ext uri="{FF2B5EF4-FFF2-40B4-BE49-F238E27FC236}">
                <a16:creationId xmlns:a16="http://schemas.microsoft.com/office/drawing/2014/main" id="{A9451C23-FCA8-4085-AA13-3C54F79E604F}"/>
              </a:ext>
            </a:extLst>
          </p:cNvPr>
          <p:cNvSpPr>
            <a:spLocks noGrp="1"/>
          </p:cNvSpPr>
          <p:nvPr>
            <p:ph idx="1"/>
          </p:nvPr>
        </p:nvSpPr>
        <p:spPr>
          <a:xfrm>
            <a:off x="228600" y="990600"/>
            <a:ext cx="2895600" cy="5305425"/>
          </a:xfrm>
        </p:spPr>
        <p:txBody>
          <a:bodyPr>
            <a:normAutofit fontScale="92500" lnSpcReduction="10000"/>
          </a:bodyPr>
          <a:lstStyle/>
          <a:p>
            <a:r>
              <a:rPr lang="en-US" dirty="0"/>
              <a:t>In addition to positions in the plot. Two attributes are usually added</a:t>
            </a:r>
          </a:p>
          <a:p>
            <a:pPr lvl="1"/>
            <a:r>
              <a:rPr lang="en-US" dirty="0"/>
              <a:t>Color coding for categories</a:t>
            </a:r>
          </a:p>
          <a:p>
            <a:pPr lvl="1"/>
            <a:r>
              <a:rPr lang="en-US" dirty="0"/>
              <a:t>Bubble size for a third quantitative measure</a:t>
            </a:r>
          </a:p>
          <a:p>
            <a:pPr lvl="1"/>
            <a:endParaRPr lang="en-US" dirty="0"/>
          </a:p>
        </p:txBody>
      </p:sp>
      <p:sp>
        <p:nvSpPr>
          <p:cNvPr id="4" name="Slide Number Placeholder 3">
            <a:extLst>
              <a:ext uri="{FF2B5EF4-FFF2-40B4-BE49-F238E27FC236}">
                <a16:creationId xmlns:a16="http://schemas.microsoft.com/office/drawing/2014/main" id="{2BF4514E-E5BA-4645-A283-556842CAF482}"/>
              </a:ext>
            </a:extLst>
          </p:cNvPr>
          <p:cNvSpPr>
            <a:spLocks noGrp="1"/>
          </p:cNvSpPr>
          <p:nvPr>
            <p:ph type="sldNum" sz="quarter" idx="12"/>
          </p:nvPr>
        </p:nvSpPr>
        <p:spPr/>
        <p:txBody>
          <a:bodyPr/>
          <a:lstStyle/>
          <a:p>
            <a:fld id="{20B178E8-54C6-41E2-996F-49698FBE8497}" type="slidenum">
              <a:rPr lang="en-US" altLang="en-US" smtClean="0"/>
              <a:pPr/>
              <a:t>22</a:t>
            </a:fld>
            <a:endParaRPr lang="en-US" altLang="en-US"/>
          </a:p>
        </p:txBody>
      </p:sp>
      <p:pic>
        <p:nvPicPr>
          <p:cNvPr id="13" name="Content Placeholder 7">
            <a:extLst>
              <a:ext uri="{FF2B5EF4-FFF2-40B4-BE49-F238E27FC236}">
                <a16:creationId xmlns:a16="http://schemas.microsoft.com/office/drawing/2014/main" id="{32B4492E-50D1-459F-B7E9-A27DCE8E5837}"/>
              </a:ext>
            </a:extLst>
          </p:cNvPr>
          <p:cNvPicPr>
            <a:picLocks noChangeAspect="1"/>
          </p:cNvPicPr>
          <p:nvPr/>
        </p:nvPicPr>
        <p:blipFill>
          <a:blip r:embed="rId2"/>
          <a:stretch>
            <a:fillRect/>
          </a:stretch>
        </p:blipFill>
        <p:spPr bwMode="auto">
          <a:xfrm>
            <a:off x="3276600" y="914400"/>
            <a:ext cx="5779476"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2CC7A8C5-A006-4968-AD98-B57CFD969407}"/>
              </a:ext>
            </a:extLst>
          </p:cNvPr>
          <p:cNvSpPr txBox="1"/>
          <p:nvPr/>
        </p:nvSpPr>
        <p:spPr>
          <a:xfrm>
            <a:off x="3810000" y="5618463"/>
            <a:ext cx="4633784" cy="523220"/>
          </a:xfrm>
          <a:prstGeom prst="rect">
            <a:avLst/>
          </a:prstGeom>
          <a:noFill/>
        </p:spPr>
        <p:txBody>
          <a:bodyPr wrap="square">
            <a:spAutoFit/>
          </a:bodyPr>
          <a:lstStyle/>
          <a:p>
            <a:pPr lvl="1"/>
            <a:r>
              <a:rPr lang="en-US" sz="1400" dirty="0">
                <a:hlinkClick r:id="rId3"/>
              </a:rPr>
              <a:t>https://public.tableau.com/profile/levy2725#!/vizhome/2015-163-and-D-ness/Dashboard1</a:t>
            </a:r>
            <a:r>
              <a:rPr lang="en-US" sz="1400" dirty="0"/>
              <a:t> </a:t>
            </a:r>
          </a:p>
        </p:txBody>
      </p:sp>
      <p:cxnSp>
        <p:nvCxnSpPr>
          <p:cNvPr id="15" name="Straight Arrow Connector 14">
            <a:extLst>
              <a:ext uri="{FF2B5EF4-FFF2-40B4-BE49-F238E27FC236}">
                <a16:creationId xmlns:a16="http://schemas.microsoft.com/office/drawing/2014/main" id="{FCCF35EB-A402-477A-9D86-9D4CAA11833E}"/>
              </a:ext>
            </a:extLst>
          </p:cNvPr>
          <p:cNvCxnSpPr/>
          <p:nvPr/>
        </p:nvCxnSpPr>
        <p:spPr>
          <a:xfrm flipV="1">
            <a:off x="2133600" y="1524000"/>
            <a:ext cx="1371600" cy="24384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589D2AEE-9D98-45DD-B97A-DFDA75BDB38C}"/>
              </a:ext>
            </a:extLst>
          </p:cNvPr>
          <p:cNvCxnSpPr>
            <a:cxnSpLocks/>
          </p:cNvCxnSpPr>
          <p:nvPr/>
        </p:nvCxnSpPr>
        <p:spPr>
          <a:xfrm flipV="1">
            <a:off x="3048000" y="1676400"/>
            <a:ext cx="4191000" cy="345281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19644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Perceptual Maps Uses and Variations</a:t>
            </a:r>
          </a:p>
        </p:txBody>
      </p:sp>
      <p:sp>
        <p:nvSpPr>
          <p:cNvPr id="3" name="Content Placeholder 2"/>
          <p:cNvSpPr>
            <a:spLocks noGrp="1"/>
          </p:cNvSpPr>
          <p:nvPr>
            <p:ph idx="1"/>
          </p:nvPr>
        </p:nvSpPr>
        <p:spPr/>
        <p:txBody>
          <a:bodyPr>
            <a:normAutofit fontScale="47500" lnSpcReduction="20000"/>
          </a:bodyPr>
          <a:lstStyle/>
          <a:p>
            <a:r>
              <a:rPr lang="en-US" altLang="zh-CN" dirty="0"/>
              <a:t>Perceptual maps are commonly used for data exploration, showing large number of items with many filtering </a:t>
            </a:r>
            <a:r>
              <a:rPr lang="en-US" altLang="zh-CN"/>
              <a:t>and axes settings</a:t>
            </a:r>
            <a:endParaRPr lang="en-US" dirty="0"/>
          </a:p>
          <a:p>
            <a:r>
              <a:rPr lang="en-US" dirty="0"/>
              <a:t>Products (management, exploration, evaluation)</a:t>
            </a:r>
          </a:p>
          <a:p>
            <a:pPr lvl="1"/>
            <a:r>
              <a:rPr lang="en-US" dirty="0">
                <a:hlinkClick r:id="rId2"/>
              </a:rPr>
              <a:t>https://www.productchart.com</a:t>
            </a:r>
            <a:r>
              <a:rPr lang="en-US" dirty="0"/>
              <a:t> </a:t>
            </a:r>
          </a:p>
          <a:p>
            <a:pPr lvl="1"/>
            <a:r>
              <a:rPr lang="en-US" dirty="0"/>
              <a:t>G2 Grid </a:t>
            </a:r>
            <a:r>
              <a:rPr lang="en-US" dirty="0">
                <a:hlinkClick r:id="rId3"/>
              </a:rPr>
              <a:t>https://www.g2.com/categories/data-visualization#grid</a:t>
            </a:r>
            <a:endParaRPr lang="en-US" dirty="0"/>
          </a:p>
          <a:p>
            <a:pPr lvl="1"/>
            <a:r>
              <a:rPr lang="en-US" dirty="0"/>
              <a:t>Gartner Magic Quadrant: </a:t>
            </a:r>
            <a:r>
              <a:rPr lang="en-US" dirty="0">
                <a:hlinkClick r:id="rId4"/>
              </a:rPr>
              <a:t>https://www.gartner.com/en/research/methodologies/magic-quadrants-research</a:t>
            </a:r>
            <a:endParaRPr lang="en-US" dirty="0"/>
          </a:p>
          <a:p>
            <a:r>
              <a:rPr lang="en-US" dirty="0"/>
              <a:t>Player performance</a:t>
            </a:r>
          </a:p>
          <a:p>
            <a:pPr lvl="1"/>
            <a:r>
              <a:rPr lang="en-US" dirty="0">
                <a:hlinkClick r:id="rId5"/>
              </a:rPr>
              <a:t>https://public.tableau.com/profile/levy2725#!/vizhome/2015-163-and-D-ness/Dashboard1</a:t>
            </a:r>
            <a:r>
              <a:rPr lang="en-US" dirty="0"/>
              <a:t> </a:t>
            </a:r>
          </a:p>
          <a:p>
            <a:pPr lvl="1"/>
            <a:r>
              <a:rPr lang="en-US" dirty="0">
                <a:hlinkClick r:id="rId6"/>
              </a:rPr>
              <a:t>https://theanalyst.com/na/2021/10/nba-stats-and-player-projections/</a:t>
            </a:r>
            <a:r>
              <a:rPr lang="en-US" dirty="0"/>
              <a:t> </a:t>
            </a:r>
          </a:p>
          <a:p>
            <a:r>
              <a:rPr lang="en-US" dirty="0"/>
              <a:t>Stock portfolio</a:t>
            </a:r>
          </a:p>
          <a:p>
            <a:pPr lvl="1"/>
            <a:r>
              <a:rPr lang="en-US" dirty="0">
                <a:hlinkClick r:id="rId7"/>
              </a:rPr>
              <a:t>https://finviz.com/bubbles.ashx</a:t>
            </a:r>
            <a:r>
              <a:rPr lang="en-US" dirty="0"/>
              <a:t> </a:t>
            </a:r>
          </a:p>
          <a:p>
            <a:r>
              <a:rPr lang="en-US" dirty="0"/>
              <a:t>Countries</a:t>
            </a:r>
          </a:p>
          <a:p>
            <a:pPr lvl="1"/>
            <a:r>
              <a:rPr lang="en-US" dirty="0">
                <a:hlinkClick r:id="rId8"/>
              </a:rPr>
              <a:t>https://www.gapminder.org/tools/#$chart-type=bubbles&amp;url=v1</a:t>
            </a:r>
            <a:endParaRPr lang="en-US" dirty="0"/>
          </a:p>
          <a:p>
            <a:r>
              <a:rPr lang="en-US" dirty="0"/>
              <a:t>Company positioning </a:t>
            </a:r>
          </a:p>
          <a:p>
            <a:r>
              <a:rPr lang="en-US" dirty="0"/>
              <a:t>Others</a:t>
            </a:r>
          </a:p>
          <a:p>
            <a:pPr lvl="1"/>
            <a:r>
              <a:rPr lang="en-US" dirty="0"/>
              <a:t>Market segments </a:t>
            </a:r>
            <a:r>
              <a:rPr lang="en-US" dirty="0">
                <a:hlinkClick r:id="rId9"/>
              </a:rPr>
              <a:t>https://public.tableau.com/app/profile/danw5765/viz/Wk3-STARPerceptualMap/STARPerceptualMap</a:t>
            </a:r>
            <a:endParaRPr lang="en-US" dirty="0"/>
          </a:p>
          <a:p>
            <a:pPr lvl="1"/>
            <a:r>
              <a:rPr lang="en-US" dirty="0">
                <a:hlinkClick r:id="rId10"/>
              </a:rPr>
              <a:t>https://ourworldindata.org/grapher/share-of-dietary-energy-supply-from-carbohydrates-vs-gdp-per-capita</a:t>
            </a:r>
            <a:r>
              <a:rPr lang="en-US" dirty="0"/>
              <a:t> </a:t>
            </a:r>
          </a:p>
        </p:txBody>
      </p:sp>
      <p:sp>
        <p:nvSpPr>
          <p:cNvPr id="4" name="Slide Number Placeholder 3"/>
          <p:cNvSpPr>
            <a:spLocks noGrp="1"/>
          </p:cNvSpPr>
          <p:nvPr>
            <p:ph type="sldNum" sz="quarter" idx="12"/>
          </p:nvPr>
        </p:nvSpPr>
        <p:spPr/>
        <p:txBody>
          <a:bodyPr/>
          <a:lstStyle/>
          <a:p>
            <a:fld id="{20B178E8-54C6-41E2-996F-49698FBE8497}" type="slidenum">
              <a:rPr lang="en-US" altLang="en-US" smtClean="0"/>
              <a:pPr/>
              <a:t>23</a:t>
            </a:fld>
            <a:endParaRPr lang="en-US" altLang="en-US"/>
          </a:p>
        </p:txBody>
      </p:sp>
    </p:spTree>
    <p:extLst>
      <p:ext uri="{BB962C8B-B14F-4D97-AF65-F5344CB8AC3E}">
        <p14:creationId xmlns:p14="http://schemas.microsoft.com/office/powerpoint/2010/main" val="21906751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F8347-945F-4FD9-B7F5-4F80AD1C9916}"/>
              </a:ext>
            </a:extLst>
          </p:cNvPr>
          <p:cNvSpPr>
            <a:spLocks noGrp="1"/>
          </p:cNvSpPr>
          <p:nvPr>
            <p:ph type="title"/>
          </p:nvPr>
        </p:nvSpPr>
        <p:spPr/>
        <p:txBody>
          <a:bodyPr>
            <a:normAutofit fontScale="90000"/>
          </a:bodyPr>
          <a:lstStyle/>
          <a:p>
            <a:r>
              <a:rPr lang="en-US" dirty="0"/>
              <a:t>Key Learning Resources</a:t>
            </a:r>
          </a:p>
        </p:txBody>
      </p:sp>
      <p:sp>
        <p:nvSpPr>
          <p:cNvPr id="3" name="Content Placeholder 2">
            <a:extLst>
              <a:ext uri="{FF2B5EF4-FFF2-40B4-BE49-F238E27FC236}">
                <a16:creationId xmlns:a16="http://schemas.microsoft.com/office/drawing/2014/main" id="{3324BFA7-C3BE-46D3-8D73-8F986538BBDB}"/>
              </a:ext>
            </a:extLst>
          </p:cNvPr>
          <p:cNvSpPr>
            <a:spLocks noGrp="1"/>
          </p:cNvSpPr>
          <p:nvPr>
            <p:ph idx="1"/>
          </p:nvPr>
        </p:nvSpPr>
        <p:spPr/>
        <p:txBody>
          <a:bodyPr>
            <a:normAutofit fontScale="55000" lnSpcReduction="20000"/>
          </a:bodyPr>
          <a:lstStyle/>
          <a:p>
            <a:r>
              <a:rPr lang="en-US" dirty="0"/>
              <a:t>Gauge chart: </a:t>
            </a:r>
            <a:r>
              <a:rPr lang="en-US" dirty="0">
                <a:hlinkClick r:id="rId2"/>
              </a:rPr>
              <a:t>https://www.datapine.com/blog/gauge-chart-examples/</a:t>
            </a:r>
            <a:r>
              <a:rPr lang="en-US" dirty="0"/>
              <a:t> </a:t>
            </a:r>
          </a:p>
          <a:p>
            <a:r>
              <a:rPr lang="en-US" dirty="0"/>
              <a:t>Waffle chart: </a:t>
            </a:r>
            <a:r>
              <a:rPr lang="en-US" dirty="0">
                <a:hlinkClick r:id="rId3"/>
              </a:rPr>
              <a:t>https://www.storytellingwithdata.com/blog/what-is-a-square-area-chart</a:t>
            </a:r>
            <a:endParaRPr lang="en-US" dirty="0"/>
          </a:p>
          <a:p>
            <a:r>
              <a:rPr lang="en-US" dirty="0"/>
              <a:t>Bullet chart</a:t>
            </a:r>
          </a:p>
          <a:p>
            <a:pPr lvl="1"/>
            <a:r>
              <a:rPr lang="en-US" dirty="0"/>
              <a:t>What is a bullet graph? </a:t>
            </a:r>
            <a:r>
              <a:rPr lang="en-US" dirty="0">
                <a:hlinkClick r:id="rId4"/>
              </a:rPr>
              <a:t>https://www.storytellingwithdata.com/blog/what-is-a-bullet-graph</a:t>
            </a:r>
            <a:r>
              <a:rPr lang="en-US" dirty="0"/>
              <a:t> </a:t>
            </a:r>
          </a:p>
          <a:p>
            <a:pPr lvl="1"/>
            <a:r>
              <a:rPr lang="en-US" dirty="0"/>
              <a:t>5 Use Cases For Bullet Charts </a:t>
            </a:r>
            <a:r>
              <a:rPr lang="en-US" dirty="0">
                <a:hlinkClick r:id="rId5"/>
              </a:rPr>
              <a:t>https://visualbi.com/blogs/business-intelligence/dashboards/bullet-charts-use-cases/</a:t>
            </a:r>
            <a:r>
              <a:rPr lang="en-US" dirty="0"/>
              <a:t> </a:t>
            </a:r>
          </a:p>
          <a:p>
            <a:r>
              <a:rPr lang="en-US" dirty="0"/>
              <a:t>Waterfall chart</a:t>
            </a:r>
          </a:p>
          <a:p>
            <a:pPr lvl="1"/>
            <a:r>
              <a:rPr lang="en-US" dirty="0"/>
              <a:t>What is a waterfall? </a:t>
            </a:r>
            <a:r>
              <a:rPr lang="en-US" dirty="0">
                <a:hlinkClick r:id="rId6"/>
              </a:rPr>
              <a:t>https://www.storytellingwithdata.com/blog/2020/11/16/what-is-a-waterfall</a:t>
            </a:r>
            <a:endParaRPr lang="en-US" dirty="0"/>
          </a:p>
          <a:p>
            <a:pPr lvl="1"/>
            <a:r>
              <a:rPr lang="en-US" dirty="0">
                <a:hlinkClick r:id="rId7"/>
              </a:rPr>
              <a:t>https://www.fusioncharts.com/resources/chart-primers/waterfall-chart</a:t>
            </a:r>
            <a:r>
              <a:rPr lang="en-US" dirty="0"/>
              <a:t> </a:t>
            </a:r>
          </a:p>
          <a:p>
            <a:r>
              <a:rPr lang="en-US" dirty="0"/>
              <a:t>Perceptual map (bubble chart)</a:t>
            </a:r>
          </a:p>
          <a:p>
            <a:pPr lvl="1"/>
            <a:r>
              <a:rPr lang="en-US" dirty="0"/>
              <a:t>What is a bubble chart? </a:t>
            </a:r>
            <a:r>
              <a:rPr lang="en-US" dirty="0">
                <a:hlinkClick r:id="rId8"/>
              </a:rPr>
              <a:t>https://www.storytellingwithdata.com/blog/2021/5/11/what-is-a-bubble-chart</a:t>
            </a:r>
            <a:r>
              <a:rPr lang="en-US" dirty="0"/>
              <a:t> </a:t>
            </a:r>
          </a:p>
          <a:p>
            <a:pPr lvl="1"/>
            <a:r>
              <a:rPr lang="en-US" dirty="0">
                <a:hlinkClick r:id="rId9"/>
              </a:rPr>
              <a:t>https://www.alchemer.com/resources/blog/perceptual-map/</a:t>
            </a:r>
            <a:r>
              <a:rPr lang="en-US" dirty="0"/>
              <a:t> </a:t>
            </a:r>
          </a:p>
          <a:p>
            <a:r>
              <a:rPr lang="en-US" dirty="0"/>
              <a:t>The traffic light concept: </a:t>
            </a:r>
            <a:r>
              <a:rPr lang="en-US" dirty="0">
                <a:hlinkClick r:id="rId10"/>
              </a:rPr>
              <a:t>https://www.linkedin.com/pulse/traffic-light-concept-stephen-lynch/</a:t>
            </a:r>
            <a:endParaRPr lang="en-US" dirty="0"/>
          </a:p>
        </p:txBody>
      </p:sp>
      <p:sp>
        <p:nvSpPr>
          <p:cNvPr id="4" name="Slide Number Placeholder 3">
            <a:extLst>
              <a:ext uri="{FF2B5EF4-FFF2-40B4-BE49-F238E27FC236}">
                <a16:creationId xmlns:a16="http://schemas.microsoft.com/office/drawing/2014/main" id="{22BEB1D4-27EB-47B4-9C59-B4A4CF35C05B}"/>
              </a:ext>
            </a:extLst>
          </p:cNvPr>
          <p:cNvSpPr>
            <a:spLocks noGrp="1"/>
          </p:cNvSpPr>
          <p:nvPr>
            <p:ph type="sldNum" sz="quarter" idx="12"/>
          </p:nvPr>
        </p:nvSpPr>
        <p:spPr/>
        <p:txBody>
          <a:bodyPr/>
          <a:lstStyle/>
          <a:p>
            <a:fld id="{20B178E8-54C6-41E2-996F-49698FBE8497}" type="slidenum">
              <a:rPr lang="en-US" altLang="en-US" smtClean="0"/>
              <a:pPr/>
              <a:t>24</a:t>
            </a:fld>
            <a:endParaRPr lang="en-US" altLang="en-US"/>
          </a:p>
        </p:txBody>
      </p:sp>
    </p:spTree>
    <p:extLst>
      <p:ext uri="{BB962C8B-B14F-4D97-AF65-F5344CB8AC3E}">
        <p14:creationId xmlns:p14="http://schemas.microsoft.com/office/powerpoint/2010/main" val="3334242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E32CE-1923-41A5-9BCC-67D0F897150E}"/>
              </a:ext>
            </a:extLst>
          </p:cNvPr>
          <p:cNvSpPr>
            <a:spLocks noGrp="1"/>
          </p:cNvSpPr>
          <p:nvPr>
            <p:ph type="title"/>
          </p:nvPr>
        </p:nvSpPr>
        <p:spPr/>
        <p:txBody>
          <a:bodyPr>
            <a:normAutofit fontScale="90000"/>
          </a:bodyPr>
          <a:lstStyle/>
          <a:p>
            <a:r>
              <a:rPr lang="en-US" dirty="0"/>
              <a:t>Additional Good Resources</a:t>
            </a:r>
          </a:p>
        </p:txBody>
      </p:sp>
      <p:sp>
        <p:nvSpPr>
          <p:cNvPr id="3" name="Content Placeholder 2">
            <a:extLst>
              <a:ext uri="{FF2B5EF4-FFF2-40B4-BE49-F238E27FC236}">
                <a16:creationId xmlns:a16="http://schemas.microsoft.com/office/drawing/2014/main" id="{C4258E0D-AF1D-4DB2-A715-92342FEB1589}"/>
              </a:ext>
            </a:extLst>
          </p:cNvPr>
          <p:cNvSpPr>
            <a:spLocks noGrp="1"/>
          </p:cNvSpPr>
          <p:nvPr>
            <p:ph idx="1"/>
          </p:nvPr>
        </p:nvSpPr>
        <p:spPr/>
        <p:txBody>
          <a:bodyPr>
            <a:normAutofit fontScale="47500" lnSpcReduction="20000"/>
          </a:bodyPr>
          <a:lstStyle/>
          <a:p>
            <a:r>
              <a:rPr lang="en-US" dirty="0">
                <a:hlinkClick r:id="rId2"/>
              </a:rPr>
              <a:t>https://xviz.com/blogs/5-visuals-that-add-value-to-your-power-bi-dashboards/</a:t>
            </a:r>
            <a:r>
              <a:rPr lang="en-US" dirty="0"/>
              <a:t> </a:t>
            </a:r>
          </a:p>
          <a:p>
            <a:r>
              <a:rPr lang="en-US" dirty="0"/>
              <a:t>Performance related data: </a:t>
            </a:r>
            <a:r>
              <a:rPr lang="en-US" dirty="0">
                <a:hlinkClick r:id="rId3"/>
              </a:rPr>
              <a:t>https://www.kenflerlage.com/2017/09/alternatives-to-nps-gauges.html</a:t>
            </a:r>
            <a:endParaRPr lang="en-US" dirty="0"/>
          </a:p>
          <a:p>
            <a:r>
              <a:rPr lang="en-US" dirty="0"/>
              <a:t>Accessibility design for traffic light system</a:t>
            </a:r>
          </a:p>
          <a:p>
            <a:pPr lvl="1"/>
            <a:r>
              <a:rPr lang="en-US" dirty="0">
                <a:hlinkClick r:id="rId4"/>
              </a:rPr>
              <a:t>https://www.visualisingdata.com/2019/08/five-ways-to-design-for-red-green-colour-blindness/</a:t>
            </a:r>
            <a:r>
              <a:rPr lang="en-US" dirty="0"/>
              <a:t> </a:t>
            </a:r>
          </a:p>
          <a:p>
            <a:pPr lvl="1"/>
            <a:r>
              <a:rPr lang="en-US" dirty="0">
                <a:hlinkClick r:id="rId5"/>
              </a:rPr>
              <a:t>https://uxdesign.cc/beautiful-accessible-traffic-light-colors-b2b14a102a38</a:t>
            </a:r>
            <a:r>
              <a:rPr lang="en-US" dirty="0"/>
              <a:t> </a:t>
            </a:r>
          </a:p>
          <a:p>
            <a:r>
              <a:rPr lang="en-US" dirty="0"/>
              <a:t>Bullet graph</a:t>
            </a:r>
          </a:p>
          <a:p>
            <a:pPr lvl="1"/>
            <a:r>
              <a:rPr lang="en-US" dirty="0">
                <a:hlinkClick r:id="rId6"/>
              </a:rPr>
              <a:t>https://datavizcatalogue.com/methods/bullet_graph.html</a:t>
            </a:r>
            <a:r>
              <a:rPr lang="en-US" dirty="0"/>
              <a:t> </a:t>
            </a:r>
          </a:p>
          <a:p>
            <a:pPr lvl="1"/>
            <a:r>
              <a:rPr lang="en-US" dirty="0">
                <a:hlinkClick r:id="rId7"/>
              </a:rPr>
              <a:t>https://storyiq.com/sparklines-and-bullet-graphs-in-excel-how-to-make-advanced-charts-to-track-your-companys-performance/</a:t>
            </a:r>
            <a:r>
              <a:rPr lang="en-US" dirty="0"/>
              <a:t> </a:t>
            </a:r>
          </a:p>
          <a:p>
            <a:pPr lvl="1"/>
            <a:r>
              <a:rPr lang="en-US" dirty="0">
                <a:hlinkClick r:id="rId8"/>
              </a:rPr>
              <a:t>https://www.tableau.com/data-insights/reference-library/visual-analytics/charts/bullet-graphs</a:t>
            </a:r>
            <a:r>
              <a:rPr lang="en-US" dirty="0"/>
              <a:t> </a:t>
            </a:r>
          </a:p>
          <a:p>
            <a:r>
              <a:rPr lang="en-US" dirty="0"/>
              <a:t>Perceptual maps</a:t>
            </a:r>
          </a:p>
          <a:p>
            <a:pPr lvl="1"/>
            <a:r>
              <a:rPr lang="en-US" dirty="0">
                <a:hlinkClick r:id="rId9"/>
              </a:rPr>
              <a:t>https://www.perceptualmaps.com</a:t>
            </a:r>
            <a:r>
              <a:rPr lang="en-US" dirty="0"/>
              <a:t> </a:t>
            </a:r>
          </a:p>
          <a:p>
            <a:pPr lvl="1"/>
            <a:r>
              <a:rPr lang="en-US" dirty="0">
                <a:hlinkClick r:id="rId10"/>
              </a:rPr>
              <a:t>https://www.segmentationstudyguide.com/understanding-perceptual-maps/perceptual-maps/</a:t>
            </a:r>
            <a:endParaRPr lang="en-US" dirty="0"/>
          </a:p>
          <a:p>
            <a:pPr lvl="1"/>
            <a:r>
              <a:rPr lang="en-US" dirty="0">
                <a:hlinkClick r:id="rId11"/>
              </a:rPr>
              <a:t>https://www.groupmap.com/map-templates/perceptual-map/</a:t>
            </a:r>
            <a:endParaRPr lang="en-US" dirty="0"/>
          </a:p>
          <a:p>
            <a:pPr lvl="1"/>
            <a:r>
              <a:rPr lang="en-US" dirty="0">
                <a:hlinkClick r:id="rId12"/>
              </a:rPr>
              <a:t>https://www.youtube.com/watch?v=clncNOBx1C8</a:t>
            </a:r>
            <a:endParaRPr lang="en-US" dirty="0"/>
          </a:p>
          <a:p>
            <a:r>
              <a:rPr lang="en-US" dirty="0"/>
              <a:t>Variance analysis charts</a:t>
            </a:r>
          </a:p>
          <a:p>
            <a:pPr lvl="1"/>
            <a:r>
              <a:rPr lang="en-US" dirty="0">
                <a:hlinkClick r:id="rId13"/>
              </a:rPr>
              <a:t>https://datadriven.pro/2019/04/16/9-ways-to-do-variance-analysis-in-power-bi/</a:t>
            </a:r>
            <a:r>
              <a:rPr lang="en-US" dirty="0"/>
              <a:t> </a:t>
            </a:r>
          </a:p>
        </p:txBody>
      </p:sp>
      <p:sp>
        <p:nvSpPr>
          <p:cNvPr id="4" name="Slide Number Placeholder 3">
            <a:extLst>
              <a:ext uri="{FF2B5EF4-FFF2-40B4-BE49-F238E27FC236}">
                <a16:creationId xmlns:a16="http://schemas.microsoft.com/office/drawing/2014/main" id="{80E43AE9-0454-4090-A95D-43B8082BA5BA}"/>
              </a:ext>
            </a:extLst>
          </p:cNvPr>
          <p:cNvSpPr>
            <a:spLocks noGrp="1"/>
          </p:cNvSpPr>
          <p:nvPr>
            <p:ph type="sldNum" sz="quarter" idx="12"/>
          </p:nvPr>
        </p:nvSpPr>
        <p:spPr/>
        <p:txBody>
          <a:bodyPr/>
          <a:lstStyle/>
          <a:p>
            <a:fld id="{20B178E8-54C6-41E2-996F-49698FBE8497}" type="slidenum">
              <a:rPr lang="en-US" altLang="en-US" smtClean="0"/>
              <a:pPr/>
              <a:t>25</a:t>
            </a:fld>
            <a:endParaRPr lang="en-US" altLang="en-US"/>
          </a:p>
        </p:txBody>
      </p:sp>
    </p:spTree>
    <p:extLst>
      <p:ext uri="{BB962C8B-B14F-4D97-AF65-F5344CB8AC3E}">
        <p14:creationId xmlns:p14="http://schemas.microsoft.com/office/powerpoint/2010/main" val="1590410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84947-49D1-E47F-53CF-C20942D1DB88}"/>
              </a:ext>
            </a:extLst>
          </p:cNvPr>
          <p:cNvSpPr>
            <a:spLocks noGrp="1"/>
          </p:cNvSpPr>
          <p:nvPr>
            <p:ph type="title"/>
          </p:nvPr>
        </p:nvSpPr>
        <p:spPr/>
        <p:txBody>
          <a:bodyPr>
            <a:normAutofit fontScale="90000"/>
          </a:bodyPr>
          <a:lstStyle/>
          <a:p>
            <a:r>
              <a:rPr lang="en-US" dirty="0"/>
              <a:t>Performance and KPI</a:t>
            </a:r>
          </a:p>
        </p:txBody>
      </p:sp>
      <p:sp>
        <p:nvSpPr>
          <p:cNvPr id="3" name="Content Placeholder 2">
            <a:extLst>
              <a:ext uri="{FF2B5EF4-FFF2-40B4-BE49-F238E27FC236}">
                <a16:creationId xmlns:a16="http://schemas.microsoft.com/office/drawing/2014/main" id="{F5EDE29A-DF43-9A40-31F4-47E57D101114}"/>
              </a:ext>
            </a:extLst>
          </p:cNvPr>
          <p:cNvSpPr>
            <a:spLocks noGrp="1"/>
          </p:cNvSpPr>
          <p:nvPr>
            <p:ph idx="1"/>
          </p:nvPr>
        </p:nvSpPr>
        <p:spPr/>
        <p:txBody>
          <a:bodyPr>
            <a:normAutofit fontScale="62500" lnSpcReduction="20000"/>
          </a:bodyPr>
          <a:lstStyle/>
          <a:p>
            <a:r>
              <a:rPr lang="en-US" dirty="0"/>
              <a:t>Performance management (PM) is the process of ensuring that a set of activities and outputs meets an organization's goals in an effective and efficient manner. </a:t>
            </a:r>
          </a:p>
          <a:p>
            <a:r>
              <a:rPr lang="en-US" dirty="0"/>
              <a:t>A performance system utilizes KPI (Key Performance Indicator) to define and tack performances.</a:t>
            </a:r>
          </a:p>
          <a:p>
            <a:pPr lvl="1"/>
            <a:r>
              <a:rPr lang="en-US" dirty="0"/>
              <a:t>A KPI is a metric that is tied to a target. </a:t>
            </a:r>
          </a:p>
          <a:p>
            <a:pPr lvl="1"/>
            <a:r>
              <a:rPr lang="en-US" dirty="0"/>
              <a:t>The KPI score and its visual indicator are designed to let a business user know at a glance if results are on target or off target.</a:t>
            </a:r>
          </a:p>
          <a:p>
            <a:pPr lvl="1"/>
            <a:r>
              <a:rPr lang="en-US" dirty="0"/>
              <a:t>Meeting budget or goals: meet, warning, not meet</a:t>
            </a:r>
          </a:p>
          <a:p>
            <a:r>
              <a:rPr lang="en-US" dirty="0"/>
              <a:t>Commonly components of a KPI</a:t>
            </a:r>
          </a:p>
          <a:p>
            <a:pPr lvl="1"/>
            <a:r>
              <a:rPr lang="en-US" dirty="0"/>
              <a:t>Metric value: actual fact</a:t>
            </a:r>
          </a:p>
          <a:p>
            <a:pPr lvl="1"/>
            <a:r>
              <a:rPr lang="en-US" dirty="0"/>
              <a:t>Target value: could be a budget, average, goal</a:t>
            </a:r>
          </a:p>
          <a:p>
            <a:pPr lvl="1"/>
            <a:r>
              <a:rPr lang="en-US" dirty="0"/>
              <a:t>Status range</a:t>
            </a:r>
          </a:p>
          <a:p>
            <a:r>
              <a:rPr lang="en-US" dirty="0"/>
              <a:t>Commonly used charts for KPI</a:t>
            </a:r>
          </a:p>
          <a:p>
            <a:pPr lvl="1"/>
            <a:r>
              <a:rPr lang="en-US" dirty="0"/>
              <a:t>Gauge chart</a:t>
            </a:r>
          </a:p>
          <a:p>
            <a:pPr lvl="1"/>
            <a:r>
              <a:rPr lang="en-US" dirty="0"/>
              <a:t>Waffle chart</a:t>
            </a:r>
          </a:p>
          <a:p>
            <a:pPr lvl="1"/>
            <a:r>
              <a:rPr lang="en-US" dirty="0"/>
              <a:t>Bullet chart</a:t>
            </a:r>
          </a:p>
        </p:txBody>
      </p:sp>
      <p:sp>
        <p:nvSpPr>
          <p:cNvPr id="4" name="Slide Number Placeholder 3">
            <a:extLst>
              <a:ext uri="{FF2B5EF4-FFF2-40B4-BE49-F238E27FC236}">
                <a16:creationId xmlns:a16="http://schemas.microsoft.com/office/drawing/2014/main" id="{896F5073-15C0-2BA1-B2E9-CE4A1A24C813}"/>
              </a:ext>
            </a:extLst>
          </p:cNvPr>
          <p:cNvSpPr>
            <a:spLocks noGrp="1"/>
          </p:cNvSpPr>
          <p:nvPr>
            <p:ph type="sldNum" sz="quarter" idx="12"/>
          </p:nvPr>
        </p:nvSpPr>
        <p:spPr/>
        <p:txBody>
          <a:bodyPr/>
          <a:lstStyle/>
          <a:p>
            <a:fld id="{20B178E8-54C6-41E2-996F-49698FBE8497}" type="slidenum">
              <a:rPr lang="en-US" altLang="en-US" smtClean="0"/>
              <a:pPr/>
              <a:t>3</a:t>
            </a:fld>
            <a:endParaRPr lang="en-US" altLang="en-US"/>
          </a:p>
        </p:txBody>
      </p:sp>
    </p:spTree>
    <p:extLst>
      <p:ext uri="{BB962C8B-B14F-4D97-AF65-F5344CB8AC3E}">
        <p14:creationId xmlns:p14="http://schemas.microsoft.com/office/powerpoint/2010/main" val="3520202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Gauge Chart</a:t>
            </a:r>
          </a:p>
        </p:txBody>
      </p:sp>
      <p:sp>
        <p:nvSpPr>
          <p:cNvPr id="3" name="Content Placeholder 2"/>
          <p:cNvSpPr>
            <a:spLocks noGrp="1"/>
          </p:cNvSpPr>
          <p:nvPr>
            <p:ph idx="1"/>
          </p:nvPr>
        </p:nvSpPr>
        <p:spPr>
          <a:xfrm>
            <a:off x="228600" y="990600"/>
            <a:ext cx="6400800" cy="5305425"/>
          </a:xfrm>
        </p:spPr>
        <p:txBody>
          <a:bodyPr>
            <a:normAutofit fontScale="92500" lnSpcReduction="10000"/>
          </a:bodyPr>
          <a:lstStyle/>
          <a:p>
            <a:r>
              <a:rPr lang="en-US" dirty="0"/>
              <a:t>The gauge (dial) chart plots a single value on gauge-type image, similar to an odometer. </a:t>
            </a:r>
          </a:p>
          <a:p>
            <a:pPr lvl="1"/>
            <a:r>
              <a:rPr lang="en-US" dirty="0"/>
              <a:t>Basic gauge chart can be of a circle shape or half circle shape.</a:t>
            </a:r>
          </a:p>
          <a:p>
            <a:pPr lvl="1"/>
            <a:r>
              <a:rPr lang="en-US" dirty="0"/>
              <a:t>The value needle that represents the value positions itself between the maximum and minimum values for the dial.</a:t>
            </a:r>
          </a:p>
          <a:p>
            <a:r>
              <a:rPr lang="en-US" dirty="0"/>
              <a:t>Often used for operational performance monitoring, or single value critical measure</a:t>
            </a:r>
          </a:p>
        </p:txBody>
      </p:sp>
      <p:sp>
        <p:nvSpPr>
          <p:cNvPr id="4" name="Slide Number Placeholder 3"/>
          <p:cNvSpPr>
            <a:spLocks noGrp="1"/>
          </p:cNvSpPr>
          <p:nvPr>
            <p:ph type="sldNum" sz="quarter" idx="12"/>
          </p:nvPr>
        </p:nvSpPr>
        <p:spPr/>
        <p:txBody>
          <a:bodyPr/>
          <a:lstStyle/>
          <a:p>
            <a:fld id="{20B178E8-54C6-41E2-996F-49698FBE8497}" type="slidenum">
              <a:rPr lang="en-US" altLang="en-US" smtClean="0"/>
              <a:pPr/>
              <a:t>4</a:t>
            </a:fld>
            <a:endParaRPr lang="en-US" altLang="en-US"/>
          </a:p>
        </p:txBody>
      </p:sp>
      <p:pic>
        <p:nvPicPr>
          <p:cNvPr id="2050" name="Picture 2">
            <a:extLst>
              <a:ext uri="{FF2B5EF4-FFF2-40B4-BE49-F238E27FC236}">
                <a16:creationId xmlns:a16="http://schemas.microsoft.com/office/drawing/2014/main" id="{9F8752EB-6380-4FD4-A7E3-1AD7A9A2B62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969" t="17576" r="15152" b="14546"/>
          <a:stretch/>
        </p:blipFill>
        <p:spPr bwMode="auto">
          <a:xfrm>
            <a:off x="6830415" y="388595"/>
            <a:ext cx="2000044" cy="200004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D180E14-64D6-F5A8-60D3-074DDCAFC3E2}"/>
              </a:ext>
            </a:extLst>
          </p:cNvPr>
          <p:cNvSpPr txBox="1"/>
          <p:nvPr/>
        </p:nvSpPr>
        <p:spPr>
          <a:xfrm>
            <a:off x="6884835" y="4216003"/>
            <a:ext cx="2133600" cy="307777"/>
          </a:xfrm>
          <a:prstGeom prst="rect">
            <a:avLst/>
          </a:prstGeom>
          <a:noFill/>
        </p:spPr>
        <p:txBody>
          <a:bodyPr wrap="square">
            <a:spAutoFit/>
          </a:bodyPr>
          <a:lstStyle/>
          <a:p>
            <a:r>
              <a:rPr lang="en-US" sz="700" dirty="0"/>
              <a:t>Image from </a:t>
            </a:r>
            <a:r>
              <a:rPr lang="en-US" sz="700" dirty="0">
                <a:hlinkClick r:id="rId3"/>
              </a:rPr>
              <a:t>https://www.fusioncharts.com/charts/gauges</a:t>
            </a:r>
            <a:r>
              <a:rPr lang="en-US" sz="700" dirty="0"/>
              <a:t> </a:t>
            </a:r>
          </a:p>
        </p:txBody>
      </p:sp>
      <p:pic>
        <p:nvPicPr>
          <p:cNvPr id="6148" name="Picture 4">
            <a:extLst>
              <a:ext uri="{FF2B5EF4-FFF2-40B4-BE49-F238E27FC236}">
                <a16:creationId xmlns:a16="http://schemas.microsoft.com/office/drawing/2014/main" id="{4DA6FCC5-A370-F39D-D707-F5A58D15EE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1208" y="2808125"/>
            <a:ext cx="2275168" cy="1386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70902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289EE-832D-2883-83B0-02B3008C1133}"/>
              </a:ext>
            </a:extLst>
          </p:cNvPr>
          <p:cNvSpPr>
            <a:spLocks noGrp="1"/>
          </p:cNvSpPr>
          <p:nvPr>
            <p:ph type="title"/>
          </p:nvPr>
        </p:nvSpPr>
        <p:spPr/>
        <p:txBody>
          <a:bodyPr>
            <a:normAutofit fontScale="90000"/>
          </a:bodyPr>
          <a:lstStyle/>
          <a:p>
            <a:r>
              <a:rPr lang="en-US" dirty="0"/>
              <a:t>Gauge Chart Variations</a:t>
            </a:r>
          </a:p>
        </p:txBody>
      </p:sp>
      <p:sp>
        <p:nvSpPr>
          <p:cNvPr id="3" name="Content Placeholder 2">
            <a:extLst>
              <a:ext uri="{FF2B5EF4-FFF2-40B4-BE49-F238E27FC236}">
                <a16:creationId xmlns:a16="http://schemas.microsoft.com/office/drawing/2014/main" id="{1BFF24CA-6440-880F-3D6C-2219B7D49EF0}"/>
              </a:ext>
            </a:extLst>
          </p:cNvPr>
          <p:cNvSpPr>
            <a:spLocks noGrp="1"/>
          </p:cNvSpPr>
          <p:nvPr>
            <p:ph idx="1"/>
          </p:nvPr>
        </p:nvSpPr>
        <p:spPr>
          <a:xfrm>
            <a:off x="228600" y="990601"/>
            <a:ext cx="8610600" cy="1818276"/>
          </a:xfrm>
        </p:spPr>
        <p:txBody>
          <a:bodyPr>
            <a:normAutofit fontScale="55000" lnSpcReduction="20000"/>
          </a:bodyPr>
          <a:lstStyle/>
          <a:p>
            <a:r>
              <a:rPr lang="en-US" dirty="0"/>
              <a:t>Basic types</a:t>
            </a:r>
          </a:p>
          <a:p>
            <a:pPr lvl="1"/>
            <a:r>
              <a:rPr lang="en-US" dirty="0"/>
              <a:t>Circle or partial circle needle dial chart</a:t>
            </a:r>
          </a:p>
          <a:p>
            <a:pPr lvl="1"/>
            <a:r>
              <a:rPr lang="en-US" dirty="0"/>
              <a:t>Donut chart</a:t>
            </a:r>
          </a:p>
          <a:p>
            <a:pPr lvl="1"/>
            <a:r>
              <a:rPr lang="en-US" dirty="0"/>
              <a:t>Linear or bar gauge chart</a:t>
            </a:r>
          </a:p>
          <a:p>
            <a:r>
              <a:rPr lang="en-US" dirty="0"/>
              <a:t>More examples</a:t>
            </a:r>
          </a:p>
          <a:p>
            <a:pPr lvl="1"/>
            <a:r>
              <a:rPr lang="en-US" dirty="0">
                <a:hlinkClick r:id="rId2"/>
              </a:rPr>
              <a:t>https://www.datapine.com/blog/gauge-chart-examples/</a:t>
            </a:r>
            <a:r>
              <a:rPr lang="en-US" dirty="0"/>
              <a:t> </a:t>
            </a:r>
          </a:p>
        </p:txBody>
      </p:sp>
      <p:sp>
        <p:nvSpPr>
          <p:cNvPr id="4" name="Slide Number Placeholder 3">
            <a:extLst>
              <a:ext uri="{FF2B5EF4-FFF2-40B4-BE49-F238E27FC236}">
                <a16:creationId xmlns:a16="http://schemas.microsoft.com/office/drawing/2014/main" id="{5C360D04-9151-C9CE-E781-65389A41E719}"/>
              </a:ext>
            </a:extLst>
          </p:cNvPr>
          <p:cNvSpPr>
            <a:spLocks noGrp="1"/>
          </p:cNvSpPr>
          <p:nvPr>
            <p:ph type="sldNum" sz="quarter" idx="12"/>
          </p:nvPr>
        </p:nvSpPr>
        <p:spPr/>
        <p:txBody>
          <a:bodyPr/>
          <a:lstStyle/>
          <a:p>
            <a:fld id="{20B178E8-54C6-41E2-996F-49698FBE8497}" type="slidenum">
              <a:rPr lang="en-US" altLang="en-US" smtClean="0"/>
              <a:pPr/>
              <a:t>5</a:t>
            </a:fld>
            <a:endParaRPr lang="en-US" altLang="en-US"/>
          </a:p>
        </p:txBody>
      </p:sp>
      <p:pic>
        <p:nvPicPr>
          <p:cNvPr id="1026" name="Picture 2" descr="Advanced Gauge Power BI Visual">
            <a:extLst>
              <a:ext uri="{FF2B5EF4-FFF2-40B4-BE49-F238E27FC236}">
                <a16:creationId xmlns:a16="http://schemas.microsoft.com/office/drawing/2014/main" id="{CD349D52-D5C3-5658-6B85-606C4D95D1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808877"/>
            <a:ext cx="5336059" cy="172431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C001708-B5ED-3499-E685-DFA9F6D7EBC8}"/>
              </a:ext>
            </a:extLst>
          </p:cNvPr>
          <p:cNvSpPr txBox="1"/>
          <p:nvPr/>
        </p:nvSpPr>
        <p:spPr>
          <a:xfrm>
            <a:off x="6477000" y="3064353"/>
            <a:ext cx="2108374" cy="1015663"/>
          </a:xfrm>
          <a:prstGeom prst="rect">
            <a:avLst/>
          </a:prstGeom>
          <a:noFill/>
        </p:spPr>
        <p:txBody>
          <a:bodyPr wrap="square">
            <a:spAutoFit/>
          </a:bodyPr>
          <a:lstStyle/>
          <a:p>
            <a:r>
              <a:rPr lang="en-US" sz="1200" dirty="0"/>
              <a:t>Donut gauge chart image from </a:t>
            </a:r>
            <a:r>
              <a:rPr lang="en-US" sz="1200" dirty="0">
                <a:hlinkClick r:id="rId4"/>
              </a:rPr>
              <a:t>https://xviz.com/blogs/5-visuals-that-add-value-to-your-power-bi-dashboards/</a:t>
            </a:r>
            <a:r>
              <a:rPr lang="en-US" sz="1200" dirty="0"/>
              <a:t>  </a:t>
            </a:r>
          </a:p>
        </p:txBody>
      </p:sp>
      <p:pic>
        <p:nvPicPr>
          <p:cNvPr id="5" name="Picture 4">
            <a:extLst>
              <a:ext uri="{FF2B5EF4-FFF2-40B4-BE49-F238E27FC236}">
                <a16:creationId xmlns:a16="http://schemas.microsoft.com/office/drawing/2014/main" id="{968654C1-C97E-264B-5711-1CD359DE1FFA}"/>
              </a:ext>
            </a:extLst>
          </p:cNvPr>
          <p:cNvPicPr>
            <a:picLocks noChangeAspect="1"/>
          </p:cNvPicPr>
          <p:nvPr/>
        </p:nvPicPr>
        <p:blipFill>
          <a:blip r:embed="rId5"/>
          <a:stretch>
            <a:fillRect/>
          </a:stretch>
        </p:blipFill>
        <p:spPr>
          <a:xfrm>
            <a:off x="609600" y="5065850"/>
            <a:ext cx="3114005" cy="1042137"/>
          </a:xfrm>
          <a:prstGeom prst="rect">
            <a:avLst/>
          </a:prstGeom>
        </p:spPr>
      </p:pic>
      <p:sp>
        <p:nvSpPr>
          <p:cNvPr id="7" name="TextBox 6">
            <a:extLst>
              <a:ext uri="{FF2B5EF4-FFF2-40B4-BE49-F238E27FC236}">
                <a16:creationId xmlns:a16="http://schemas.microsoft.com/office/drawing/2014/main" id="{FE44A779-EFDC-35DC-B0ED-F9267301134D}"/>
              </a:ext>
            </a:extLst>
          </p:cNvPr>
          <p:cNvSpPr txBox="1"/>
          <p:nvPr/>
        </p:nvSpPr>
        <p:spPr>
          <a:xfrm>
            <a:off x="3723605" y="5185048"/>
            <a:ext cx="2225371" cy="830997"/>
          </a:xfrm>
          <a:prstGeom prst="rect">
            <a:avLst/>
          </a:prstGeom>
          <a:noFill/>
        </p:spPr>
        <p:txBody>
          <a:bodyPr wrap="square">
            <a:spAutoFit/>
          </a:bodyPr>
          <a:lstStyle/>
          <a:p>
            <a:r>
              <a:rPr lang="en-US" sz="1200" dirty="0"/>
              <a:t>Linear gauge image from</a:t>
            </a:r>
          </a:p>
          <a:p>
            <a:r>
              <a:rPr lang="en-US" sz="1200" dirty="0">
                <a:hlinkClick r:id="rId6"/>
              </a:rPr>
              <a:t>https://www.fusioncharts.com/dev/chart-guide/gauges-and-widgets/linear-gauge</a:t>
            </a:r>
            <a:r>
              <a:rPr lang="en-US" sz="1200" dirty="0"/>
              <a:t> </a:t>
            </a:r>
          </a:p>
        </p:txBody>
      </p:sp>
    </p:spTree>
    <p:extLst>
      <p:ext uri="{BB962C8B-B14F-4D97-AF65-F5344CB8AC3E}">
        <p14:creationId xmlns:p14="http://schemas.microsoft.com/office/powerpoint/2010/main" val="2078803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9A339-325D-E302-F475-6293B47BBF23}"/>
              </a:ext>
            </a:extLst>
          </p:cNvPr>
          <p:cNvSpPr>
            <a:spLocks noGrp="1"/>
          </p:cNvSpPr>
          <p:nvPr>
            <p:ph type="title"/>
          </p:nvPr>
        </p:nvSpPr>
        <p:spPr/>
        <p:txBody>
          <a:bodyPr>
            <a:normAutofit fontScale="90000"/>
          </a:bodyPr>
          <a:lstStyle/>
          <a:p>
            <a:r>
              <a:rPr lang="en-US" dirty="0"/>
              <a:t>Gauge Chart Set</a:t>
            </a:r>
          </a:p>
        </p:txBody>
      </p:sp>
      <p:sp>
        <p:nvSpPr>
          <p:cNvPr id="3" name="Content Placeholder 2">
            <a:extLst>
              <a:ext uri="{FF2B5EF4-FFF2-40B4-BE49-F238E27FC236}">
                <a16:creationId xmlns:a16="http://schemas.microsoft.com/office/drawing/2014/main" id="{C4DDDBCD-C921-33EF-1EA9-20AD7F53D9D0}"/>
              </a:ext>
            </a:extLst>
          </p:cNvPr>
          <p:cNvSpPr>
            <a:spLocks noGrp="1"/>
          </p:cNvSpPr>
          <p:nvPr>
            <p:ph idx="1"/>
          </p:nvPr>
        </p:nvSpPr>
        <p:spPr>
          <a:xfrm>
            <a:off x="228600" y="990601"/>
            <a:ext cx="5079407" cy="3200400"/>
          </a:xfrm>
        </p:spPr>
        <p:txBody>
          <a:bodyPr/>
          <a:lstStyle/>
          <a:p>
            <a:r>
              <a:rPr lang="en-US" dirty="0"/>
              <a:t>Gauge chart can also be stacked for multiple KPIs</a:t>
            </a:r>
          </a:p>
          <a:p>
            <a:pPr lvl="1"/>
            <a:r>
              <a:rPr lang="en-US" dirty="0"/>
              <a:t>Nested</a:t>
            </a:r>
          </a:p>
          <a:p>
            <a:pPr lvl="1"/>
            <a:r>
              <a:rPr lang="en-US" dirty="0"/>
              <a:t>Small multiple matrix</a:t>
            </a:r>
          </a:p>
          <a:p>
            <a:pPr lvl="1"/>
            <a:r>
              <a:rPr lang="en-US" dirty="0"/>
              <a:t>Multiple needles</a:t>
            </a:r>
          </a:p>
          <a:p>
            <a:pPr lvl="1"/>
            <a:r>
              <a:rPr lang="en-US" dirty="0"/>
              <a:t>One line Row/Column</a:t>
            </a:r>
          </a:p>
          <a:p>
            <a:pPr lvl="1"/>
            <a:endParaRPr lang="en-US" dirty="0"/>
          </a:p>
        </p:txBody>
      </p:sp>
      <p:sp>
        <p:nvSpPr>
          <p:cNvPr id="4" name="Slide Number Placeholder 3">
            <a:extLst>
              <a:ext uri="{FF2B5EF4-FFF2-40B4-BE49-F238E27FC236}">
                <a16:creationId xmlns:a16="http://schemas.microsoft.com/office/drawing/2014/main" id="{F76AD792-73FA-53E3-6927-EB830A650728}"/>
              </a:ext>
            </a:extLst>
          </p:cNvPr>
          <p:cNvSpPr>
            <a:spLocks noGrp="1"/>
          </p:cNvSpPr>
          <p:nvPr>
            <p:ph type="sldNum" sz="quarter" idx="12"/>
          </p:nvPr>
        </p:nvSpPr>
        <p:spPr/>
        <p:txBody>
          <a:bodyPr/>
          <a:lstStyle/>
          <a:p>
            <a:fld id="{20B178E8-54C6-41E2-996F-49698FBE8497}" type="slidenum">
              <a:rPr lang="en-US" altLang="en-US" smtClean="0"/>
              <a:pPr/>
              <a:t>6</a:t>
            </a:fld>
            <a:endParaRPr lang="en-US" altLang="en-US"/>
          </a:p>
        </p:txBody>
      </p:sp>
      <p:pic>
        <p:nvPicPr>
          <p:cNvPr id="7" name="Picture 6">
            <a:extLst>
              <a:ext uri="{FF2B5EF4-FFF2-40B4-BE49-F238E27FC236}">
                <a16:creationId xmlns:a16="http://schemas.microsoft.com/office/drawing/2014/main" id="{171F580C-EDFE-3F01-38EE-4F89F4FFB837}"/>
              </a:ext>
            </a:extLst>
          </p:cNvPr>
          <p:cNvPicPr>
            <a:picLocks noChangeAspect="1"/>
          </p:cNvPicPr>
          <p:nvPr/>
        </p:nvPicPr>
        <p:blipFill>
          <a:blip r:embed="rId2"/>
          <a:stretch>
            <a:fillRect/>
          </a:stretch>
        </p:blipFill>
        <p:spPr>
          <a:xfrm>
            <a:off x="152400" y="4412912"/>
            <a:ext cx="6172200" cy="2042456"/>
          </a:xfrm>
          <a:prstGeom prst="rect">
            <a:avLst/>
          </a:prstGeom>
        </p:spPr>
      </p:pic>
      <p:sp>
        <p:nvSpPr>
          <p:cNvPr id="9" name="TextBox 8">
            <a:extLst>
              <a:ext uri="{FF2B5EF4-FFF2-40B4-BE49-F238E27FC236}">
                <a16:creationId xmlns:a16="http://schemas.microsoft.com/office/drawing/2014/main" id="{E679E97A-DF7F-9004-1B26-E4AC62FB1549}"/>
              </a:ext>
            </a:extLst>
          </p:cNvPr>
          <p:cNvSpPr txBox="1"/>
          <p:nvPr/>
        </p:nvSpPr>
        <p:spPr>
          <a:xfrm>
            <a:off x="2819400" y="4412912"/>
            <a:ext cx="1905000" cy="338554"/>
          </a:xfrm>
          <a:prstGeom prst="rect">
            <a:avLst/>
          </a:prstGeom>
          <a:noFill/>
        </p:spPr>
        <p:txBody>
          <a:bodyPr wrap="square">
            <a:spAutoFit/>
          </a:bodyPr>
          <a:lstStyle/>
          <a:p>
            <a:r>
              <a:rPr lang="en-US" sz="800" dirty="0">
                <a:hlinkClick r:id="rId3"/>
              </a:rPr>
              <a:t>https://finance.yahoo.com/quote/CRM/company-insights?p=CRM</a:t>
            </a:r>
            <a:r>
              <a:rPr lang="en-US" sz="800" dirty="0"/>
              <a:t> </a:t>
            </a:r>
          </a:p>
        </p:txBody>
      </p:sp>
      <p:pic>
        <p:nvPicPr>
          <p:cNvPr id="10" name="Picture 2" descr="A gauge chart showing revenue by sales territory">
            <a:extLst>
              <a:ext uri="{FF2B5EF4-FFF2-40B4-BE49-F238E27FC236}">
                <a16:creationId xmlns:a16="http://schemas.microsoft.com/office/drawing/2014/main" id="{3A2AC6EA-83F0-F661-B9B2-F76AE827C2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6048" y="4648200"/>
            <a:ext cx="2413174" cy="181827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47010E11-4290-101A-4A8A-CC9980C39419}"/>
              </a:ext>
            </a:extLst>
          </p:cNvPr>
          <p:cNvSpPr txBox="1"/>
          <p:nvPr/>
        </p:nvSpPr>
        <p:spPr>
          <a:xfrm>
            <a:off x="7959810" y="5812475"/>
            <a:ext cx="1219201" cy="707886"/>
          </a:xfrm>
          <a:prstGeom prst="rect">
            <a:avLst/>
          </a:prstGeom>
          <a:noFill/>
        </p:spPr>
        <p:txBody>
          <a:bodyPr wrap="square">
            <a:spAutoFit/>
          </a:bodyPr>
          <a:lstStyle/>
          <a:p>
            <a:r>
              <a:rPr lang="en-US" sz="800" dirty="0"/>
              <a:t>Multiple needles </a:t>
            </a:r>
            <a:r>
              <a:rPr lang="en-US" sz="800" dirty="0">
                <a:hlinkClick r:id="rId5"/>
              </a:rPr>
              <a:t>https://www.ibm.com/docs/en/cognos-analytics/11.0.0?topic=types-gauge-charts</a:t>
            </a:r>
            <a:r>
              <a:rPr lang="en-US" sz="800" dirty="0"/>
              <a:t> </a:t>
            </a:r>
          </a:p>
        </p:txBody>
      </p:sp>
      <p:pic>
        <p:nvPicPr>
          <p:cNvPr id="12" name="Picture 2" descr="Advanced Gauge Power BI Visual">
            <a:extLst>
              <a:ext uri="{FF2B5EF4-FFF2-40B4-BE49-F238E27FC236}">
                <a16:creationId xmlns:a16="http://schemas.microsoft.com/office/drawing/2014/main" id="{014EDAAF-6C82-88E5-0749-91A6AF04D96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32883"/>
          <a:stretch/>
        </p:blipFill>
        <p:spPr bwMode="auto">
          <a:xfrm>
            <a:off x="5461175" y="204775"/>
            <a:ext cx="3581400" cy="172431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9C92E9C1-97E4-775D-38EC-19ACE5E4CF50}"/>
              </a:ext>
            </a:extLst>
          </p:cNvPr>
          <p:cNvSpPr txBox="1"/>
          <p:nvPr/>
        </p:nvSpPr>
        <p:spPr>
          <a:xfrm>
            <a:off x="7391400" y="1425939"/>
            <a:ext cx="1876425" cy="707886"/>
          </a:xfrm>
          <a:prstGeom prst="rect">
            <a:avLst/>
          </a:prstGeom>
          <a:noFill/>
        </p:spPr>
        <p:txBody>
          <a:bodyPr wrap="square">
            <a:spAutoFit/>
          </a:bodyPr>
          <a:lstStyle/>
          <a:p>
            <a:r>
              <a:rPr lang="en-US" sz="1000" dirty="0"/>
              <a:t>Image from </a:t>
            </a:r>
            <a:r>
              <a:rPr lang="en-US" sz="1000" dirty="0">
                <a:hlinkClick r:id="rId7"/>
              </a:rPr>
              <a:t>https://xviz.com/blogs/5-visuals-that-add-value-to-your-power-bi-dashboards/</a:t>
            </a:r>
            <a:r>
              <a:rPr lang="en-US" sz="1000" dirty="0"/>
              <a:t>  </a:t>
            </a:r>
          </a:p>
        </p:txBody>
      </p:sp>
      <p:pic>
        <p:nvPicPr>
          <p:cNvPr id="6" name="Picture 2" descr="https://datacrunchcorp.com/wp-content/uploads/2018/08/final-view.png">
            <a:extLst>
              <a:ext uri="{FF2B5EF4-FFF2-40B4-BE49-F238E27FC236}">
                <a16:creationId xmlns:a16="http://schemas.microsoft.com/office/drawing/2014/main" id="{42FD73CD-2DF2-ED09-06B0-665FC61F9E7B}"/>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6800" t="17141" r="14262" b="17197"/>
          <a:stretch/>
        </p:blipFill>
        <p:spPr bwMode="auto">
          <a:xfrm>
            <a:off x="5459116" y="2129011"/>
            <a:ext cx="3657600" cy="2083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920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DCE10-B277-4AE2-9327-D105377F7AAA}"/>
              </a:ext>
            </a:extLst>
          </p:cNvPr>
          <p:cNvSpPr>
            <a:spLocks noGrp="1"/>
          </p:cNvSpPr>
          <p:nvPr>
            <p:ph type="title"/>
          </p:nvPr>
        </p:nvSpPr>
        <p:spPr/>
        <p:txBody>
          <a:bodyPr>
            <a:normAutofit fontScale="90000"/>
          </a:bodyPr>
          <a:lstStyle/>
          <a:p>
            <a:r>
              <a:rPr lang="en-US" dirty="0"/>
              <a:t>Waffle Chart</a:t>
            </a:r>
          </a:p>
        </p:txBody>
      </p:sp>
      <p:sp>
        <p:nvSpPr>
          <p:cNvPr id="3" name="Content Placeholder 2">
            <a:extLst>
              <a:ext uri="{FF2B5EF4-FFF2-40B4-BE49-F238E27FC236}">
                <a16:creationId xmlns:a16="http://schemas.microsoft.com/office/drawing/2014/main" id="{E7BD917E-981A-4985-8CD3-9A8DBEBD552F}"/>
              </a:ext>
            </a:extLst>
          </p:cNvPr>
          <p:cNvSpPr>
            <a:spLocks noGrp="1"/>
          </p:cNvSpPr>
          <p:nvPr>
            <p:ph idx="1"/>
          </p:nvPr>
        </p:nvSpPr>
        <p:spPr>
          <a:xfrm>
            <a:off x="228600" y="990601"/>
            <a:ext cx="8610600" cy="3886199"/>
          </a:xfrm>
        </p:spPr>
        <p:txBody>
          <a:bodyPr>
            <a:normAutofit fontScale="55000" lnSpcReduction="20000"/>
          </a:bodyPr>
          <a:lstStyle/>
          <a:p>
            <a:r>
              <a:rPr lang="en-US" dirty="0"/>
              <a:t>A waffle chart is an alternative style to show progress towards a target or a completion percentage. There is a grid of small units, of which colored cells represent the data.</a:t>
            </a:r>
          </a:p>
          <a:p>
            <a:r>
              <a:rPr lang="en-US" dirty="0"/>
              <a:t>A chart can consist of one category or several categories. </a:t>
            </a:r>
            <a:r>
              <a:rPr lang="en-US" i="1" dirty="0"/>
              <a:t>Multiple</a:t>
            </a:r>
            <a:r>
              <a:rPr lang="en-US" dirty="0"/>
              <a:t> waffle charts can be put together to show a set of related measures for comparison.</a:t>
            </a:r>
          </a:p>
          <a:p>
            <a:r>
              <a:rPr lang="en-US" dirty="0"/>
              <a:t>Some argues it is a good replacement of pie charts</a:t>
            </a:r>
          </a:p>
          <a:p>
            <a:pPr lvl="1"/>
            <a:r>
              <a:rPr lang="en-US" dirty="0">
                <a:hlinkClick r:id="rId2"/>
              </a:rPr>
              <a:t>https://www.barefootdatascience.com/2017/09/17/waffle-vs-pie-a-visualization-showdown/</a:t>
            </a:r>
            <a:endParaRPr lang="en-US" dirty="0"/>
          </a:p>
          <a:p>
            <a:pPr lvl="1"/>
            <a:r>
              <a:rPr lang="en-US" sz="2800" dirty="0"/>
              <a:t>See discussions in this thread </a:t>
            </a:r>
            <a:r>
              <a:rPr lang="en-US" sz="2800" dirty="0">
                <a:hlinkClick r:id="rId3"/>
              </a:rPr>
              <a:t>https://twitter.com/storywithdata/status/634145280649068544</a:t>
            </a:r>
            <a:r>
              <a:rPr lang="en-US" sz="2800" dirty="0"/>
              <a:t>  </a:t>
            </a:r>
          </a:p>
          <a:p>
            <a:r>
              <a:rPr lang="en-US" dirty="0"/>
              <a:t>Reference</a:t>
            </a:r>
          </a:p>
          <a:p>
            <a:pPr lvl="1"/>
            <a:r>
              <a:rPr lang="en-US" dirty="0">
                <a:hlinkClick r:id="rId4"/>
              </a:rPr>
              <a:t>https://www.storytellingwithdata.com/blog/what-is-a-square-area-chart</a:t>
            </a:r>
            <a:r>
              <a:rPr lang="en-US" dirty="0"/>
              <a:t> </a:t>
            </a:r>
          </a:p>
          <a:p>
            <a:pPr lvl="1"/>
            <a:r>
              <a:rPr lang="en-US" dirty="0">
                <a:hlinkClick r:id="rId5"/>
              </a:rPr>
              <a:t>https://datavizproject.com/data-type/percentage-grid/</a:t>
            </a:r>
            <a:r>
              <a:rPr lang="en-US" dirty="0"/>
              <a:t> </a:t>
            </a:r>
          </a:p>
        </p:txBody>
      </p:sp>
      <p:sp>
        <p:nvSpPr>
          <p:cNvPr id="4" name="Slide Number Placeholder 3">
            <a:extLst>
              <a:ext uri="{FF2B5EF4-FFF2-40B4-BE49-F238E27FC236}">
                <a16:creationId xmlns:a16="http://schemas.microsoft.com/office/drawing/2014/main" id="{5241EB4B-E509-424C-A659-19A81D2E89C1}"/>
              </a:ext>
            </a:extLst>
          </p:cNvPr>
          <p:cNvSpPr>
            <a:spLocks noGrp="1"/>
          </p:cNvSpPr>
          <p:nvPr>
            <p:ph type="sldNum" sz="quarter" idx="12"/>
          </p:nvPr>
        </p:nvSpPr>
        <p:spPr/>
        <p:txBody>
          <a:bodyPr/>
          <a:lstStyle/>
          <a:p>
            <a:fld id="{20B178E8-54C6-41E2-996F-49698FBE8497}" type="slidenum">
              <a:rPr lang="en-US" altLang="en-US" smtClean="0"/>
              <a:pPr/>
              <a:t>7</a:t>
            </a:fld>
            <a:endParaRPr lang="en-US" altLang="en-US"/>
          </a:p>
        </p:txBody>
      </p:sp>
      <p:pic>
        <p:nvPicPr>
          <p:cNvPr id="6" name="Picture 5">
            <a:extLst>
              <a:ext uri="{FF2B5EF4-FFF2-40B4-BE49-F238E27FC236}">
                <a16:creationId xmlns:a16="http://schemas.microsoft.com/office/drawing/2014/main" id="{E136C44B-C7AE-D8CB-4E71-713F2238BB25}"/>
              </a:ext>
            </a:extLst>
          </p:cNvPr>
          <p:cNvPicPr>
            <a:picLocks noChangeAspect="1"/>
          </p:cNvPicPr>
          <p:nvPr/>
        </p:nvPicPr>
        <p:blipFill>
          <a:blip r:embed="rId6"/>
          <a:stretch>
            <a:fillRect/>
          </a:stretch>
        </p:blipFill>
        <p:spPr>
          <a:xfrm>
            <a:off x="1371600" y="4724400"/>
            <a:ext cx="4495800" cy="1610353"/>
          </a:xfrm>
          <a:prstGeom prst="rect">
            <a:avLst/>
          </a:prstGeom>
        </p:spPr>
      </p:pic>
      <p:sp>
        <p:nvSpPr>
          <p:cNvPr id="8" name="TextBox 7">
            <a:extLst>
              <a:ext uri="{FF2B5EF4-FFF2-40B4-BE49-F238E27FC236}">
                <a16:creationId xmlns:a16="http://schemas.microsoft.com/office/drawing/2014/main" id="{E1B46854-092D-319D-A808-47BAA983F6CD}"/>
              </a:ext>
            </a:extLst>
          </p:cNvPr>
          <p:cNvSpPr txBox="1"/>
          <p:nvPr/>
        </p:nvSpPr>
        <p:spPr>
          <a:xfrm>
            <a:off x="5775239" y="5181600"/>
            <a:ext cx="2470322" cy="600164"/>
          </a:xfrm>
          <a:prstGeom prst="rect">
            <a:avLst/>
          </a:prstGeom>
          <a:noFill/>
        </p:spPr>
        <p:txBody>
          <a:bodyPr wrap="square">
            <a:spAutoFit/>
          </a:bodyPr>
          <a:lstStyle/>
          <a:p>
            <a:r>
              <a:rPr lang="en-US" sz="1100" dirty="0"/>
              <a:t>Image from </a:t>
            </a:r>
            <a:r>
              <a:rPr lang="en-US" sz="1100" dirty="0">
                <a:hlinkClick r:id="rId4"/>
              </a:rPr>
              <a:t>https://www.storytellingwithdata.com/blog/what-is-a-square-area-chart</a:t>
            </a:r>
            <a:r>
              <a:rPr lang="en-US" sz="1100" dirty="0"/>
              <a:t> </a:t>
            </a:r>
          </a:p>
        </p:txBody>
      </p:sp>
    </p:spTree>
    <p:extLst>
      <p:ext uri="{BB962C8B-B14F-4D97-AF65-F5344CB8AC3E}">
        <p14:creationId xmlns:p14="http://schemas.microsoft.com/office/powerpoint/2010/main" val="3340325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747CF-F5F1-757B-B953-F3E78E707591}"/>
              </a:ext>
            </a:extLst>
          </p:cNvPr>
          <p:cNvSpPr>
            <a:spLocks noGrp="1"/>
          </p:cNvSpPr>
          <p:nvPr>
            <p:ph type="title"/>
          </p:nvPr>
        </p:nvSpPr>
        <p:spPr/>
        <p:txBody>
          <a:bodyPr>
            <a:normAutofit fontScale="90000"/>
          </a:bodyPr>
          <a:lstStyle/>
          <a:p>
            <a:r>
              <a:rPr lang="en-US" dirty="0"/>
              <a:t>A case for waffle chart</a:t>
            </a:r>
          </a:p>
        </p:txBody>
      </p:sp>
      <p:sp>
        <p:nvSpPr>
          <p:cNvPr id="3" name="Content Placeholder 2">
            <a:extLst>
              <a:ext uri="{FF2B5EF4-FFF2-40B4-BE49-F238E27FC236}">
                <a16:creationId xmlns:a16="http://schemas.microsoft.com/office/drawing/2014/main" id="{0E6C4237-F083-10E6-4969-B4617909E8B9}"/>
              </a:ext>
            </a:extLst>
          </p:cNvPr>
          <p:cNvSpPr>
            <a:spLocks noGrp="1"/>
          </p:cNvSpPr>
          <p:nvPr>
            <p:ph idx="1"/>
          </p:nvPr>
        </p:nvSpPr>
        <p:spPr/>
        <p:txBody>
          <a:bodyPr/>
          <a:lstStyle/>
          <a:p>
            <a:r>
              <a:rPr lang="en-US" dirty="0"/>
              <a:t>Waffle chart set for a list of measures – alternatives to pie charts.</a:t>
            </a:r>
          </a:p>
        </p:txBody>
      </p:sp>
      <p:sp>
        <p:nvSpPr>
          <p:cNvPr id="4" name="Slide Number Placeholder 3">
            <a:extLst>
              <a:ext uri="{FF2B5EF4-FFF2-40B4-BE49-F238E27FC236}">
                <a16:creationId xmlns:a16="http://schemas.microsoft.com/office/drawing/2014/main" id="{4B3BBBA8-77CC-58CF-173E-3CF7A3C1C585}"/>
              </a:ext>
            </a:extLst>
          </p:cNvPr>
          <p:cNvSpPr>
            <a:spLocks noGrp="1"/>
          </p:cNvSpPr>
          <p:nvPr>
            <p:ph type="sldNum" sz="quarter" idx="12"/>
          </p:nvPr>
        </p:nvSpPr>
        <p:spPr/>
        <p:txBody>
          <a:bodyPr/>
          <a:lstStyle/>
          <a:p>
            <a:fld id="{20B178E8-54C6-41E2-996F-49698FBE8497}" type="slidenum">
              <a:rPr lang="en-US" altLang="en-US" smtClean="0"/>
              <a:pPr/>
              <a:t>8</a:t>
            </a:fld>
            <a:endParaRPr lang="en-US" altLang="en-US"/>
          </a:p>
        </p:txBody>
      </p:sp>
      <p:pic>
        <p:nvPicPr>
          <p:cNvPr id="3074" name="Picture 2" descr="Image">
            <a:extLst>
              <a:ext uri="{FF2B5EF4-FFF2-40B4-BE49-F238E27FC236}">
                <a16:creationId xmlns:a16="http://schemas.microsoft.com/office/drawing/2014/main" id="{94E25D71-5A29-4C4F-4D91-9E526E9930D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116"/>
          <a:stretch/>
        </p:blipFill>
        <p:spPr bwMode="auto">
          <a:xfrm>
            <a:off x="3503680" y="2393709"/>
            <a:ext cx="5531263" cy="264053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FEB32D5-78A7-2DFE-B2AC-C803918198F5}"/>
              </a:ext>
            </a:extLst>
          </p:cNvPr>
          <p:cNvSpPr txBox="1"/>
          <p:nvPr/>
        </p:nvSpPr>
        <p:spPr>
          <a:xfrm>
            <a:off x="4267200" y="5015552"/>
            <a:ext cx="4004225" cy="261610"/>
          </a:xfrm>
          <a:prstGeom prst="rect">
            <a:avLst/>
          </a:prstGeom>
          <a:noFill/>
        </p:spPr>
        <p:txBody>
          <a:bodyPr wrap="square">
            <a:spAutoFit/>
          </a:bodyPr>
          <a:lstStyle/>
          <a:p>
            <a:r>
              <a:rPr lang="en-US" sz="1100" dirty="0">
                <a:hlinkClick r:id="rId3"/>
              </a:rPr>
              <a:t>https://twitter.com/storywithdata/status/634145280649068544</a:t>
            </a:r>
            <a:r>
              <a:rPr lang="en-US" sz="1100" dirty="0"/>
              <a:t>  </a:t>
            </a:r>
          </a:p>
        </p:txBody>
      </p:sp>
      <p:pic>
        <p:nvPicPr>
          <p:cNvPr id="5" name="Picture 4">
            <a:extLst>
              <a:ext uri="{FF2B5EF4-FFF2-40B4-BE49-F238E27FC236}">
                <a16:creationId xmlns:a16="http://schemas.microsoft.com/office/drawing/2014/main" id="{858BB8F2-4D65-6EFF-7C76-41DBE91B460C}"/>
              </a:ext>
            </a:extLst>
          </p:cNvPr>
          <p:cNvPicPr>
            <a:picLocks noChangeAspect="1"/>
          </p:cNvPicPr>
          <p:nvPr/>
        </p:nvPicPr>
        <p:blipFill>
          <a:blip r:embed="rId4"/>
          <a:stretch>
            <a:fillRect/>
          </a:stretch>
        </p:blipFill>
        <p:spPr>
          <a:xfrm>
            <a:off x="132251" y="2404006"/>
            <a:ext cx="3112034" cy="2478611"/>
          </a:xfrm>
          <a:prstGeom prst="rect">
            <a:avLst/>
          </a:prstGeom>
        </p:spPr>
      </p:pic>
      <p:sp>
        <p:nvSpPr>
          <p:cNvPr id="8" name="TextBox 7">
            <a:extLst>
              <a:ext uri="{FF2B5EF4-FFF2-40B4-BE49-F238E27FC236}">
                <a16:creationId xmlns:a16="http://schemas.microsoft.com/office/drawing/2014/main" id="{0F71D029-EABA-4840-4BFD-E446EAB1CE5F}"/>
              </a:ext>
            </a:extLst>
          </p:cNvPr>
          <p:cNvSpPr txBox="1"/>
          <p:nvPr/>
        </p:nvSpPr>
        <p:spPr>
          <a:xfrm>
            <a:off x="253314" y="4882617"/>
            <a:ext cx="2957829" cy="1015663"/>
          </a:xfrm>
          <a:prstGeom prst="rect">
            <a:avLst/>
          </a:prstGeom>
          <a:noFill/>
        </p:spPr>
        <p:txBody>
          <a:bodyPr wrap="square">
            <a:spAutoFit/>
          </a:bodyPr>
          <a:lstStyle/>
          <a:p>
            <a:r>
              <a:rPr lang="en-US" sz="1000" dirty="0">
                <a:hlinkClick r:id="rId5"/>
              </a:rPr>
              <a:t>https://public.tableau.com/app/profile/recnac/viz/WaffleChart_15649955440870/Dashboard1</a:t>
            </a:r>
            <a:endParaRPr lang="en-US" sz="1000" dirty="0"/>
          </a:p>
          <a:p>
            <a:endParaRPr lang="en-US" sz="1000" dirty="0"/>
          </a:p>
          <a:p>
            <a:r>
              <a:rPr lang="en-US" sz="1000" dirty="0"/>
              <a:t>Also refer to </a:t>
            </a:r>
          </a:p>
          <a:p>
            <a:r>
              <a:rPr lang="en-US" sz="1000" dirty="0">
                <a:hlinkClick r:id="rId6"/>
              </a:rPr>
              <a:t>https://www.pluralsight.com/guides/tableau-playbook-individual-waffle-chart</a:t>
            </a:r>
            <a:endParaRPr lang="en-US" sz="1000" dirty="0"/>
          </a:p>
        </p:txBody>
      </p:sp>
    </p:spTree>
    <p:extLst>
      <p:ext uri="{BB962C8B-B14F-4D97-AF65-F5344CB8AC3E}">
        <p14:creationId xmlns:p14="http://schemas.microsoft.com/office/powerpoint/2010/main" val="5543453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7848600" cy="685800"/>
          </a:xfrm>
        </p:spPr>
        <p:txBody>
          <a:bodyPr>
            <a:normAutofit fontScale="90000"/>
          </a:bodyPr>
          <a:lstStyle/>
          <a:p>
            <a:r>
              <a:rPr lang="en-US" dirty="0"/>
              <a:t>Bullet Chart/Graph</a:t>
            </a:r>
          </a:p>
        </p:txBody>
      </p:sp>
      <p:sp>
        <p:nvSpPr>
          <p:cNvPr id="3" name="Content Placeholder 2"/>
          <p:cNvSpPr>
            <a:spLocks noGrp="1"/>
          </p:cNvSpPr>
          <p:nvPr>
            <p:ph idx="1"/>
          </p:nvPr>
        </p:nvSpPr>
        <p:spPr>
          <a:xfrm>
            <a:off x="228600" y="990601"/>
            <a:ext cx="8610600" cy="2514600"/>
          </a:xfrm>
        </p:spPr>
        <p:txBody>
          <a:bodyPr>
            <a:normAutofit fontScale="47500" lnSpcReduction="20000"/>
          </a:bodyPr>
          <a:lstStyle/>
          <a:p>
            <a:r>
              <a:rPr lang="en-US" dirty="0"/>
              <a:t>A bullet chart/graph is a chart to indicate performance against benchmarks and goals.</a:t>
            </a:r>
          </a:p>
          <a:p>
            <a:pPr lvl="1"/>
            <a:r>
              <a:rPr lang="en-US" dirty="0"/>
              <a:t>A variation of a bar graph</a:t>
            </a:r>
          </a:p>
          <a:p>
            <a:pPr lvl="1"/>
            <a:r>
              <a:rPr lang="en-US" dirty="0"/>
              <a:t>Serves as a replacement for dashboard gauges and meters</a:t>
            </a:r>
          </a:p>
          <a:p>
            <a:r>
              <a:rPr lang="en-US" dirty="0"/>
              <a:t>A bullet graph can be either horizontal or vertical depending on the alignment of the quantitative scale. The choice of vertical or horizontal alignment depends on the available space for the visualization.</a:t>
            </a:r>
          </a:p>
          <a:p>
            <a:r>
              <a:rPr lang="en-US" dirty="0"/>
              <a:t>Reference</a:t>
            </a:r>
          </a:p>
          <a:p>
            <a:pPr lvl="1"/>
            <a:r>
              <a:rPr lang="en-US" dirty="0">
                <a:hlinkClick r:id="rId2"/>
              </a:rPr>
              <a:t>http://en.wikipedia.org/wiki/Bullet_graph</a:t>
            </a:r>
            <a:r>
              <a:rPr lang="en-US" dirty="0"/>
              <a:t> </a:t>
            </a:r>
          </a:p>
          <a:p>
            <a:pPr lvl="1"/>
            <a:r>
              <a:rPr lang="en-US" dirty="0">
                <a:hlinkClick r:id="rId3"/>
              </a:rPr>
              <a:t>http://www.datavizcatalogue.com/methods/bullet_graph.html</a:t>
            </a:r>
            <a:r>
              <a:rPr lang="en-US" dirty="0"/>
              <a:t> </a:t>
            </a:r>
          </a:p>
        </p:txBody>
      </p:sp>
      <p:sp>
        <p:nvSpPr>
          <p:cNvPr id="4" name="Slide Number Placeholder 3"/>
          <p:cNvSpPr>
            <a:spLocks noGrp="1"/>
          </p:cNvSpPr>
          <p:nvPr>
            <p:ph type="sldNum" sz="quarter" idx="12"/>
          </p:nvPr>
        </p:nvSpPr>
        <p:spPr>
          <a:xfrm>
            <a:off x="76200" y="6553200"/>
            <a:ext cx="381000" cy="230186"/>
          </a:xfrm>
        </p:spPr>
        <p:txBody>
          <a:bodyPr/>
          <a:lstStyle/>
          <a:p>
            <a:fld id="{20B178E8-54C6-41E2-996F-49698FBE8497}" type="slidenum">
              <a:rPr lang="en-US" altLang="en-US" smtClean="0"/>
              <a:pPr/>
              <a:t>9</a:t>
            </a:fld>
            <a:endParaRPr lang="en-US" altLang="en-US"/>
          </a:p>
        </p:txBody>
      </p:sp>
      <p:sp>
        <p:nvSpPr>
          <p:cNvPr id="5" name="AutoShape 4" descr="bullet graph"/>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bullet graph"/>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6" name="Picture 2" descr="bullet-graph-design-specific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886200"/>
            <a:ext cx="5102225" cy="1836096"/>
          </a:xfrm>
          <a:prstGeom prst="rect">
            <a:avLst/>
          </a:prstGeom>
          <a:noFill/>
          <a:extLst>
            <a:ext uri="{909E8E84-426E-40DD-AFC4-6F175D3DCCD1}">
              <a14:hiddenFill xmlns:a14="http://schemas.microsoft.com/office/drawing/2010/main">
                <a:solidFill>
                  <a:srgbClr val="FFFFFF"/>
                </a:solidFill>
              </a14:hiddenFill>
            </a:ext>
          </a:extLst>
        </p:spPr>
      </p:pic>
      <p:sp>
        <p:nvSpPr>
          <p:cNvPr id="11" name="Line Callout 1 10"/>
          <p:cNvSpPr/>
          <p:nvPr/>
        </p:nvSpPr>
        <p:spPr bwMode="auto">
          <a:xfrm>
            <a:off x="756891" y="5934115"/>
            <a:ext cx="2060852" cy="533185"/>
          </a:xfrm>
          <a:prstGeom prst="borderCallout1">
            <a:avLst>
              <a:gd name="adj1" fmla="val -44"/>
              <a:gd name="adj2" fmla="val 33048"/>
              <a:gd name="adj3" fmla="val -190607"/>
              <a:gd name="adj4" fmla="val 60156"/>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sz="1600" dirty="0"/>
              <a:t>The bullet combines four related measures/values and shows them in a compact style.</a:t>
            </a:r>
          </a:p>
        </p:txBody>
      </p:sp>
      <p:pic>
        <p:nvPicPr>
          <p:cNvPr id="14" name="Picture 13">
            <a:extLst>
              <a:ext uri="{FF2B5EF4-FFF2-40B4-BE49-F238E27FC236}">
                <a16:creationId xmlns:a16="http://schemas.microsoft.com/office/drawing/2014/main" id="{8EE45761-5C16-420A-A19D-903B25BE2205}"/>
              </a:ext>
            </a:extLst>
          </p:cNvPr>
          <p:cNvPicPr>
            <a:picLocks noChangeAspect="1"/>
          </p:cNvPicPr>
          <p:nvPr/>
        </p:nvPicPr>
        <p:blipFill>
          <a:blip r:embed="rId5"/>
          <a:stretch>
            <a:fillRect/>
          </a:stretch>
        </p:blipFill>
        <p:spPr>
          <a:xfrm>
            <a:off x="6771407" y="2895600"/>
            <a:ext cx="1533886" cy="3231219"/>
          </a:xfrm>
          <a:prstGeom prst="rect">
            <a:avLst/>
          </a:prstGeom>
        </p:spPr>
      </p:pic>
      <p:sp>
        <p:nvSpPr>
          <p:cNvPr id="17" name="TextBox 16">
            <a:extLst>
              <a:ext uri="{FF2B5EF4-FFF2-40B4-BE49-F238E27FC236}">
                <a16:creationId xmlns:a16="http://schemas.microsoft.com/office/drawing/2014/main" id="{F80051BA-4E3B-4808-A0ED-2E915C07E170}"/>
              </a:ext>
            </a:extLst>
          </p:cNvPr>
          <p:cNvSpPr txBox="1"/>
          <p:nvPr/>
        </p:nvSpPr>
        <p:spPr>
          <a:xfrm>
            <a:off x="3581400" y="5895986"/>
            <a:ext cx="3074859" cy="461665"/>
          </a:xfrm>
          <a:prstGeom prst="rect">
            <a:avLst/>
          </a:prstGeom>
          <a:noFill/>
        </p:spPr>
        <p:txBody>
          <a:bodyPr wrap="square">
            <a:spAutoFit/>
          </a:bodyPr>
          <a:lstStyle/>
          <a:p>
            <a:r>
              <a:rPr lang="en-US" sz="1200" dirty="0">
                <a:hlinkClick r:id="rId6"/>
              </a:rPr>
              <a:t>https://www.fusioncharts.com/resources/chart-primers/bullet-graph</a:t>
            </a:r>
            <a:r>
              <a:rPr lang="en-US" sz="1200" dirty="0"/>
              <a:t> </a:t>
            </a:r>
          </a:p>
        </p:txBody>
      </p:sp>
    </p:spTree>
    <p:extLst>
      <p:ext uri="{BB962C8B-B14F-4D97-AF65-F5344CB8AC3E}">
        <p14:creationId xmlns:p14="http://schemas.microsoft.com/office/powerpoint/2010/main" val="1353406685"/>
      </p:ext>
    </p:extLst>
  </p:cSld>
  <p:clrMapOvr>
    <a:masterClrMapping/>
  </p:clrMapOvr>
</p:sld>
</file>

<file path=ppt/theme/theme1.xml><?xml version="1.0" encoding="utf-8"?>
<a:theme xmlns:a="http://schemas.openxmlformats.org/drawingml/2006/main" name="IT 4983 Capstone Report 2015">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charts-1</Template>
  <TotalTime>45584</TotalTime>
  <Words>2496</Words>
  <Application>Microsoft Office PowerPoint</Application>
  <PresentationFormat>On-screen Show (4:3)</PresentationFormat>
  <Paragraphs>266</Paragraphs>
  <Slides>25</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Times New Roman</vt:lpstr>
      <vt:lpstr>Wingdings</vt:lpstr>
      <vt:lpstr>IT 4983 Capstone Report 2015</vt:lpstr>
      <vt:lpstr>Charting Special Topic: Performance Charts</vt:lpstr>
      <vt:lpstr>Overview</vt:lpstr>
      <vt:lpstr>Performance and KPI</vt:lpstr>
      <vt:lpstr>Gauge Chart</vt:lpstr>
      <vt:lpstr>Gauge Chart Variations</vt:lpstr>
      <vt:lpstr>Gauge Chart Set</vt:lpstr>
      <vt:lpstr>Waffle Chart</vt:lpstr>
      <vt:lpstr>A case for waffle chart</vt:lpstr>
      <vt:lpstr>Bullet Chart/Graph</vt:lpstr>
      <vt:lpstr>Bullet Graph Variations</vt:lpstr>
      <vt:lpstr>Bullet Graph Sets</vt:lpstr>
      <vt:lpstr>Traffic Light System</vt:lpstr>
      <vt:lpstr>Differences/Gaps in Performance</vt:lpstr>
      <vt:lpstr>Sparklines and Scorecards</vt:lpstr>
      <vt:lpstr>Creating Performance Charts</vt:lpstr>
      <vt:lpstr>Other Performance related Charts</vt:lpstr>
      <vt:lpstr>Waterfall/Bridge Chart</vt:lpstr>
      <vt:lpstr>Waterfall Chart Use Cases</vt:lpstr>
      <vt:lpstr>Waterfall Chart Variations</vt:lpstr>
      <vt:lpstr>Creating Waterfall Chart</vt:lpstr>
      <vt:lpstr>Perceptual/Positioning Map</vt:lpstr>
      <vt:lpstr>Mapping Two More Attributes</vt:lpstr>
      <vt:lpstr>Perceptual Maps Uses and Variations</vt:lpstr>
      <vt:lpstr>Key Learning Resources</vt:lpstr>
      <vt:lpstr>Additional Good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 Zheng</dc:creator>
  <cp:lastModifiedBy>Jack Zheng</cp:lastModifiedBy>
  <cp:revision>827</cp:revision>
  <dcterms:created xsi:type="dcterms:W3CDTF">1601-01-01T00:00:00Z</dcterms:created>
  <dcterms:modified xsi:type="dcterms:W3CDTF">2023-09-08T13:36:28Z</dcterms:modified>
</cp:coreProperties>
</file>