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6"/>
  </p:notesMasterIdLst>
  <p:sldIdLst>
    <p:sldId id="258" r:id="rId2"/>
    <p:sldId id="411" r:id="rId3"/>
    <p:sldId id="630" r:id="rId4"/>
    <p:sldId id="645" r:id="rId5"/>
    <p:sldId id="624" r:id="rId6"/>
    <p:sldId id="644" r:id="rId7"/>
    <p:sldId id="647" r:id="rId8"/>
    <p:sldId id="646" r:id="rId9"/>
    <p:sldId id="649" r:id="rId10"/>
    <p:sldId id="601" r:id="rId11"/>
    <p:sldId id="581" r:id="rId12"/>
    <p:sldId id="631" r:id="rId13"/>
    <p:sldId id="642" r:id="rId14"/>
    <p:sldId id="651" r:id="rId15"/>
    <p:sldId id="502" r:id="rId16"/>
    <p:sldId id="583" r:id="rId17"/>
    <p:sldId id="648" r:id="rId18"/>
    <p:sldId id="632" r:id="rId19"/>
    <p:sldId id="613" r:id="rId20"/>
    <p:sldId id="598" r:id="rId21"/>
    <p:sldId id="635" r:id="rId22"/>
    <p:sldId id="592" r:id="rId23"/>
    <p:sldId id="614" r:id="rId24"/>
    <p:sldId id="639"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C1B02D38-E65B-43AA-8142-6B7CE8D96730}">
          <p14:sldIdLst>
            <p14:sldId id="258"/>
            <p14:sldId id="411"/>
            <p14:sldId id="630"/>
            <p14:sldId id="645"/>
            <p14:sldId id="624"/>
            <p14:sldId id="644"/>
            <p14:sldId id="647"/>
            <p14:sldId id="646"/>
            <p14:sldId id="649"/>
            <p14:sldId id="601"/>
            <p14:sldId id="581"/>
            <p14:sldId id="631"/>
            <p14:sldId id="642"/>
            <p14:sldId id="651"/>
            <p14:sldId id="502"/>
            <p14:sldId id="583"/>
            <p14:sldId id="648"/>
            <p14:sldId id="632"/>
            <p14:sldId id="613"/>
            <p14:sldId id="598"/>
            <p14:sldId id="635"/>
            <p14:sldId id="592"/>
            <p14:sldId id="614"/>
            <p14:sldId id="63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6290B4-3CB9-4D80-8726-E8002D216AB6}" v="120" dt="2023-09-09T11:19:35.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87385" autoAdjust="0"/>
  </p:normalViewPr>
  <p:slideViewPr>
    <p:cSldViewPr>
      <p:cViewPr varScale="1">
        <p:scale>
          <a:sx n="141" d="100"/>
          <a:sy n="141" d="100"/>
        </p:scale>
        <p:origin x="2408"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Zheng" userId="eea985c3-49bd-46a9-972d-243b7dd82e16" providerId="ADAL" clId="{0D6290B4-3CB9-4D80-8726-E8002D216AB6}"/>
    <pc:docChg chg="undo custSel addSld delSld modSld modSection">
      <pc:chgData name="Jack Zheng" userId="eea985c3-49bd-46a9-972d-243b7dd82e16" providerId="ADAL" clId="{0D6290B4-3CB9-4D80-8726-E8002D216AB6}" dt="2023-09-09T11:22:01.523" v="1761" actId="20577"/>
      <pc:docMkLst>
        <pc:docMk/>
      </pc:docMkLst>
      <pc:sldChg chg="modSp mod">
        <pc:chgData name="Jack Zheng" userId="eea985c3-49bd-46a9-972d-243b7dd82e16" providerId="ADAL" clId="{0D6290B4-3CB9-4D80-8726-E8002D216AB6}" dt="2023-09-08T10:37:41.547" v="5" actId="20577"/>
        <pc:sldMkLst>
          <pc:docMk/>
          <pc:sldMk cId="0" sldId="258"/>
        </pc:sldMkLst>
        <pc:spChg chg="mod">
          <ac:chgData name="Jack Zheng" userId="eea985c3-49bd-46a9-972d-243b7dd82e16" providerId="ADAL" clId="{0D6290B4-3CB9-4D80-8726-E8002D216AB6}" dt="2023-09-08T10:37:41.547" v="5" actId="20577"/>
          <ac:spMkLst>
            <pc:docMk/>
            <pc:sldMk cId="0" sldId="258"/>
            <ac:spMk id="6" creationId="{00000000-0000-0000-0000-000000000000}"/>
          </ac:spMkLst>
        </pc:spChg>
      </pc:sldChg>
      <pc:sldChg chg="modSp mod">
        <pc:chgData name="Jack Zheng" userId="eea985c3-49bd-46a9-972d-243b7dd82e16" providerId="ADAL" clId="{0D6290B4-3CB9-4D80-8726-E8002D216AB6}" dt="2023-09-09T11:04:21.371" v="1509" actId="20577"/>
        <pc:sldMkLst>
          <pc:docMk/>
          <pc:sldMk cId="1231678435" sldId="502"/>
        </pc:sldMkLst>
        <pc:spChg chg="mod">
          <ac:chgData name="Jack Zheng" userId="eea985c3-49bd-46a9-972d-243b7dd82e16" providerId="ADAL" clId="{0D6290B4-3CB9-4D80-8726-E8002D216AB6}" dt="2023-09-08T10:53:59.481" v="216" actId="403"/>
          <ac:spMkLst>
            <pc:docMk/>
            <pc:sldMk cId="1231678435" sldId="502"/>
            <ac:spMk id="2" creationId="{1EF62E42-BFBB-49B7-A983-8F3757D8D51A}"/>
          </ac:spMkLst>
        </pc:spChg>
        <pc:spChg chg="mod">
          <ac:chgData name="Jack Zheng" userId="eea985c3-49bd-46a9-972d-243b7dd82e16" providerId="ADAL" clId="{0D6290B4-3CB9-4D80-8726-E8002D216AB6}" dt="2023-09-09T11:04:21.371" v="1509" actId="20577"/>
          <ac:spMkLst>
            <pc:docMk/>
            <pc:sldMk cId="1231678435" sldId="502"/>
            <ac:spMk id="3" creationId="{C5C1896E-07D0-4666-92A6-FCFFC93B5ED0}"/>
          </ac:spMkLst>
        </pc:spChg>
      </pc:sldChg>
      <pc:sldChg chg="addSp modSp mod">
        <pc:chgData name="Jack Zheng" userId="eea985c3-49bd-46a9-972d-243b7dd82e16" providerId="ADAL" clId="{0D6290B4-3CB9-4D80-8726-E8002D216AB6}" dt="2023-09-09T09:29:44.331" v="466" actId="20577"/>
        <pc:sldMkLst>
          <pc:docMk/>
          <pc:sldMk cId="90905528" sldId="583"/>
        </pc:sldMkLst>
        <pc:spChg chg="mod">
          <ac:chgData name="Jack Zheng" userId="eea985c3-49bd-46a9-972d-243b7dd82e16" providerId="ADAL" clId="{0D6290B4-3CB9-4D80-8726-E8002D216AB6}" dt="2023-09-08T10:54:05.444" v="219" actId="20577"/>
          <ac:spMkLst>
            <pc:docMk/>
            <pc:sldMk cId="90905528" sldId="583"/>
            <ac:spMk id="2" creationId="{9440C47B-D9F2-4F5C-B4DA-2DE045F9B4F9}"/>
          </ac:spMkLst>
        </pc:spChg>
        <pc:spChg chg="mod">
          <ac:chgData name="Jack Zheng" userId="eea985c3-49bd-46a9-972d-243b7dd82e16" providerId="ADAL" clId="{0D6290B4-3CB9-4D80-8726-E8002D216AB6}" dt="2023-09-09T09:29:44.331" v="466" actId="20577"/>
          <ac:spMkLst>
            <pc:docMk/>
            <pc:sldMk cId="90905528" sldId="583"/>
            <ac:spMk id="3" creationId="{CD753ADA-CC84-44DB-9B11-023A22E6F8FE}"/>
          </ac:spMkLst>
        </pc:spChg>
        <pc:spChg chg="add mod">
          <ac:chgData name="Jack Zheng" userId="eea985c3-49bd-46a9-972d-243b7dd82e16" providerId="ADAL" clId="{0D6290B4-3CB9-4D80-8726-E8002D216AB6}" dt="2023-09-08T11:00:01.672" v="324" actId="1076"/>
          <ac:spMkLst>
            <pc:docMk/>
            <pc:sldMk cId="90905528" sldId="583"/>
            <ac:spMk id="6" creationId="{DADBD2CD-0E4D-4953-9AEB-0D5620A2D8BC}"/>
          </ac:spMkLst>
        </pc:spChg>
      </pc:sldChg>
      <pc:sldChg chg="modSp mod">
        <pc:chgData name="Jack Zheng" userId="eea985c3-49bd-46a9-972d-243b7dd82e16" providerId="ADAL" clId="{0D6290B4-3CB9-4D80-8726-E8002D216AB6}" dt="2023-09-09T10:18:25.615" v="521" actId="1076"/>
        <pc:sldMkLst>
          <pc:docMk/>
          <pc:sldMk cId="3774760237" sldId="592"/>
        </pc:sldMkLst>
        <pc:spChg chg="mod">
          <ac:chgData name="Jack Zheng" userId="eea985c3-49bd-46a9-972d-243b7dd82e16" providerId="ADAL" clId="{0D6290B4-3CB9-4D80-8726-E8002D216AB6}" dt="2023-09-09T10:18:14.804" v="520" actId="20577"/>
          <ac:spMkLst>
            <pc:docMk/>
            <pc:sldMk cId="3774760237" sldId="592"/>
            <ac:spMk id="7" creationId="{5C932EF4-D32D-60DB-6FB6-A44C6F9C9F98}"/>
          </ac:spMkLst>
        </pc:spChg>
        <pc:picChg chg="mod">
          <ac:chgData name="Jack Zheng" userId="eea985c3-49bd-46a9-972d-243b7dd82e16" providerId="ADAL" clId="{0D6290B4-3CB9-4D80-8726-E8002D216AB6}" dt="2023-09-09T10:18:25.615" v="521" actId="1076"/>
          <ac:picMkLst>
            <pc:docMk/>
            <pc:sldMk cId="3774760237" sldId="592"/>
            <ac:picMk id="2050" creationId="{D54CAEBD-C872-F3E5-FBF5-E455D1EFCB86}"/>
          </ac:picMkLst>
        </pc:picChg>
      </pc:sldChg>
      <pc:sldChg chg="modSp mod">
        <pc:chgData name="Jack Zheng" userId="eea985c3-49bd-46a9-972d-243b7dd82e16" providerId="ADAL" clId="{0D6290B4-3CB9-4D80-8726-E8002D216AB6}" dt="2023-09-09T11:13:52.681" v="1740" actId="6549"/>
        <pc:sldMkLst>
          <pc:docMk/>
          <pc:sldMk cId="3736712055" sldId="598"/>
        </pc:sldMkLst>
        <pc:spChg chg="mod">
          <ac:chgData name="Jack Zheng" userId="eea985c3-49bd-46a9-972d-243b7dd82e16" providerId="ADAL" clId="{0D6290B4-3CB9-4D80-8726-E8002D216AB6}" dt="2023-09-09T11:11:43.401" v="1568" actId="404"/>
          <ac:spMkLst>
            <pc:docMk/>
            <pc:sldMk cId="3736712055" sldId="598"/>
            <ac:spMk id="2" creationId="{00000000-0000-0000-0000-000000000000}"/>
          </ac:spMkLst>
        </pc:spChg>
        <pc:spChg chg="mod">
          <ac:chgData name="Jack Zheng" userId="eea985c3-49bd-46a9-972d-243b7dd82e16" providerId="ADAL" clId="{0D6290B4-3CB9-4D80-8726-E8002D216AB6}" dt="2023-09-09T11:13:52.681" v="1740" actId="6549"/>
          <ac:spMkLst>
            <pc:docMk/>
            <pc:sldMk cId="3736712055" sldId="598"/>
            <ac:spMk id="3" creationId="{00000000-0000-0000-0000-000000000000}"/>
          </ac:spMkLst>
        </pc:spChg>
      </pc:sldChg>
      <pc:sldChg chg="modSp mod">
        <pc:chgData name="Jack Zheng" userId="eea985c3-49bd-46a9-972d-243b7dd82e16" providerId="ADAL" clId="{0D6290B4-3CB9-4D80-8726-E8002D216AB6}" dt="2023-09-09T10:21:57.119" v="630" actId="20577"/>
        <pc:sldMkLst>
          <pc:docMk/>
          <pc:sldMk cId="1683913141" sldId="601"/>
        </pc:sldMkLst>
        <pc:spChg chg="mod">
          <ac:chgData name="Jack Zheng" userId="eea985c3-49bd-46a9-972d-243b7dd82e16" providerId="ADAL" clId="{0D6290B4-3CB9-4D80-8726-E8002D216AB6}" dt="2023-09-09T10:21:57.119" v="630" actId="20577"/>
          <ac:spMkLst>
            <pc:docMk/>
            <pc:sldMk cId="1683913141" sldId="601"/>
            <ac:spMk id="3" creationId="{00000000-0000-0000-0000-000000000000}"/>
          </ac:spMkLst>
        </pc:spChg>
      </pc:sldChg>
      <pc:sldChg chg="addSp delSp modSp mod">
        <pc:chgData name="Jack Zheng" userId="eea985c3-49bd-46a9-972d-243b7dd82e16" providerId="ADAL" clId="{0D6290B4-3CB9-4D80-8726-E8002D216AB6}" dt="2023-09-09T11:10:12.691" v="1552" actId="20577"/>
        <pc:sldMkLst>
          <pc:docMk/>
          <pc:sldMk cId="3942822529" sldId="624"/>
        </pc:sldMkLst>
        <pc:spChg chg="del mod">
          <ac:chgData name="Jack Zheng" userId="eea985c3-49bd-46a9-972d-243b7dd82e16" providerId="ADAL" clId="{0D6290B4-3CB9-4D80-8726-E8002D216AB6}" dt="2023-09-08T10:40:45.575" v="8" actId="12084"/>
          <ac:spMkLst>
            <pc:docMk/>
            <pc:sldMk cId="3942822529" sldId="624"/>
            <ac:spMk id="3" creationId="{00000000-0000-0000-0000-000000000000}"/>
          </ac:spMkLst>
        </pc:spChg>
        <pc:spChg chg="del">
          <ac:chgData name="Jack Zheng" userId="eea985c3-49bd-46a9-972d-243b7dd82e16" providerId="ADAL" clId="{0D6290B4-3CB9-4D80-8726-E8002D216AB6}" dt="2023-09-08T10:42:30.102" v="122" actId="478"/>
          <ac:spMkLst>
            <pc:docMk/>
            <pc:sldMk cId="3942822529" sldId="624"/>
            <ac:spMk id="7" creationId="{E3ABAC5A-FA73-4C98-A65F-999B9ADDA03D}"/>
          </ac:spMkLst>
        </pc:spChg>
        <pc:spChg chg="add mod">
          <ac:chgData name="Jack Zheng" userId="eea985c3-49bd-46a9-972d-243b7dd82e16" providerId="ADAL" clId="{0D6290B4-3CB9-4D80-8726-E8002D216AB6}" dt="2023-09-09T11:09:34.509" v="1510" actId="1076"/>
          <ac:spMkLst>
            <pc:docMk/>
            <pc:sldMk cId="3942822529" sldId="624"/>
            <ac:spMk id="8" creationId="{DBCD2B14-1F21-4E37-3C9E-845108E4C58A}"/>
          </ac:spMkLst>
        </pc:spChg>
        <pc:graphicFrameChg chg="add mod">
          <ac:chgData name="Jack Zheng" userId="eea985c3-49bd-46a9-972d-243b7dd82e16" providerId="ADAL" clId="{0D6290B4-3CB9-4D80-8726-E8002D216AB6}" dt="2023-09-09T11:10:12.691" v="1552" actId="20577"/>
          <ac:graphicFrameMkLst>
            <pc:docMk/>
            <pc:sldMk cId="3942822529" sldId="624"/>
            <ac:graphicFrameMk id="5" creationId="{DE05D485-4D7B-760E-7FCF-25FB5A4D2618}"/>
          </ac:graphicFrameMkLst>
        </pc:graphicFrameChg>
      </pc:sldChg>
      <pc:sldChg chg="modSp mod">
        <pc:chgData name="Jack Zheng" userId="eea985c3-49bd-46a9-972d-243b7dd82e16" providerId="ADAL" clId="{0D6290B4-3CB9-4D80-8726-E8002D216AB6}" dt="2023-09-09T11:22:01.523" v="1761" actId="20577"/>
        <pc:sldMkLst>
          <pc:docMk/>
          <pc:sldMk cId="3510465533" sldId="631"/>
        </pc:sldMkLst>
        <pc:spChg chg="mod">
          <ac:chgData name="Jack Zheng" userId="eea985c3-49bd-46a9-972d-243b7dd82e16" providerId="ADAL" clId="{0D6290B4-3CB9-4D80-8726-E8002D216AB6}" dt="2023-09-09T10:29:17.703" v="779" actId="6549"/>
          <ac:spMkLst>
            <pc:docMk/>
            <pc:sldMk cId="3510465533" sldId="631"/>
            <ac:spMk id="2" creationId="{85C152A6-3053-46BF-A682-0510F0505342}"/>
          </ac:spMkLst>
        </pc:spChg>
        <pc:spChg chg="mod">
          <ac:chgData name="Jack Zheng" userId="eea985c3-49bd-46a9-972d-243b7dd82e16" providerId="ADAL" clId="{0D6290B4-3CB9-4D80-8726-E8002D216AB6}" dt="2023-09-09T11:22:01.523" v="1761" actId="20577"/>
          <ac:spMkLst>
            <pc:docMk/>
            <pc:sldMk cId="3510465533" sldId="631"/>
            <ac:spMk id="3" creationId="{C96E1E00-E364-4D84-88CC-47E3358CAE62}"/>
          </ac:spMkLst>
        </pc:spChg>
      </pc:sldChg>
      <pc:sldChg chg="modSp mod">
        <pc:chgData name="Jack Zheng" userId="eea985c3-49bd-46a9-972d-243b7dd82e16" providerId="ADAL" clId="{0D6290B4-3CB9-4D80-8726-E8002D216AB6}" dt="2023-09-09T10:16:37.839" v="475" actId="20577"/>
        <pc:sldMkLst>
          <pc:docMk/>
          <pc:sldMk cId="1602928692" sldId="632"/>
        </pc:sldMkLst>
        <pc:spChg chg="mod">
          <ac:chgData name="Jack Zheng" userId="eea985c3-49bd-46a9-972d-243b7dd82e16" providerId="ADAL" clId="{0D6290B4-3CB9-4D80-8726-E8002D216AB6}" dt="2023-09-09T10:16:37.839" v="475" actId="20577"/>
          <ac:spMkLst>
            <pc:docMk/>
            <pc:sldMk cId="1602928692" sldId="632"/>
            <ac:spMk id="2" creationId="{A91BF240-EB6C-457E-BA0F-B7E7762CF8E1}"/>
          </ac:spMkLst>
        </pc:spChg>
      </pc:sldChg>
      <pc:sldChg chg="modSp mod">
        <pc:chgData name="Jack Zheng" userId="eea985c3-49bd-46a9-972d-243b7dd82e16" providerId="ADAL" clId="{0D6290B4-3CB9-4D80-8726-E8002D216AB6}" dt="2023-09-09T11:19:51.529" v="1747" actId="1076"/>
        <pc:sldMkLst>
          <pc:docMk/>
          <pc:sldMk cId="3430524007" sldId="635"/>
        </pc:sldMkLst>
        <pc:spChg chg="mod">
          <ac:chgData name="Jack Zheng" userId="eea985c3-49bd-46a9-972d-243b7dd82e16" providerId="ADAL" clId="{0D6290B4-3CB9-4D80-8726-E8002D216AB6}" dt="2023-09-09T11:19:51.529" v="1747" actId="1076"/>
          <ac:spMkLst>
            <pc:docMk/>
            <pc:sldMk cId="3430524007" sldId="635"/>
            <ac:spMk id="10" creationId="{8A9E7D03-147E-5020-7DFB-4BE2EB9AED03}"/>
          </ac:spMkLst>
        </pc:spChg>
        <pc:picChg chg="mod">
          <ac:chgData name="Jack Zheng" userId="eea985c3-49bd-46a9-972d-243b7dd82e16" providerId="ADAL" clId="{0D6290B4-3CB9-4D80-8726-E8002D216AB6}" dt="2023-09-08T10:55:09.945" v="220" actId="1076"/>
          <ac:picMkLst>
            <pc:docMk/>
            <pc:sldMk cId="3430524007" sldId="635"/>
            <ac:picMk id="8" creationId="{76EB6883-17AA-0F34-35C4-E9B3C4AC3ACC}"/>
          </ac:picMkLst>
        </pc:picChg>
        <pc:picChg chg="mod">
          <ac:chgData name="Jack Zheng" userId="eea985c3-49bd-46a9-972d-243b7dd82e16" providerId="ADAL" clId="{0D6290B4-3CB9-4D80-8726-E8002D216AB6}" dt="2023-09-08T10:55:18.050" v="224" actId="1076"/>
          <ac:picMkLst>
            <pc:docMk/>
            <pc:sldMk cId="3430524007" sldId="635"/>
            <ac:picMk id="11" creationId="{46FC598D-E738-7099-AD5A-30209B02FCA7}"/>
          </ac:picMkLst>
        </pc:picChg>
        <pc:picChg chg="mod">
          <ac:chgData name="Jack Zheng" userId="eea985c3-49bd-46a9-972d-243b7dd82e16" providerId="ADAL" clId="{0D6290B4-3CB9-4D80-8726-E8002D216AB6}" dt="2023-09-08T10:55:21.435" v="225" actId="1076"/>
          <ac:picMkLst>
            <pc:docMk/>
            <pc:sldMk cId="3430524007" sldId="635"/>
            <ac:picMk id="12" creationId="{B39D948B-CAAE-DF7A-7A9B-5B21263DC681}"/>
          </ac:picMkLst>
        </pc:picChg>
        <pc:picChg chg="mod">
          <ac:chgData name="Jack Zheng" userId="eea985c3-49bd-46a9-972d-243b7dd82e16" providerId="ADAL" clId="{0D6290B4-3CB9-4D80-8726-E8002D216AB6}" dt="2023-09-08T10:55:15.065" v="223" actId="1076"/>
          <ac:picMkLst>
            <pc:docMk/>
            <pc:sldMk cId="3430524007" sldId="635"/>
            <ac:picMk id="13" creationId="{E859545A-D58E-435E-30F8-670A047D5E46}"/>
          </ac:picMkLst>
        </pc:picChg>
      </pc:sldChg>
      <pc:sldChg chg="addSp delSp modSp mod">
        <pc:chgData name="Jack Zheng" userId="eea985c3-49bd-46a9-972d-243b7dd82e16" providerId="ADAL" clId="{0D6290B4-3CB9-4D80-8726-E8002D216AB6}" dt="2023-09-09T10:58:32.391" v="1340" actId="20577"/>
        <pc:sldMkLst>
          <pc:docMk/>
          <pc:sldMk cId="683598579" sldId="642"/>
        </pc:sldMkLst>
        <pc:spChg chg="mod">
          <ac:chgData name="Jack Zheng" userId="eea985c3-49bd-46a9-972d-243b7dd82e16" providerId="ADAL" clId="{0D6290B4-3CB9-4D80-8726-E8002D216AB6}" dt="2023-09-09T10:46:51.240" v="1020" actId="404"/>
          <ac:spMkLst>
            <pc:docMk/>
            <pc:sldMk cId="683598579" sldId="642"/>
            <ac:spMk id="2" creationId="{B16A4851-4B68-090E-D032-951D1E18BAC5}"/>
          </ac:spMkLst>
        </pc:spChg>
        <pc:spChg chg="del">
          <ac:chgData name="Jack Zheng" userId="eea985c3-49bd-46a9-972d-243b7dd82e16" providerId="ADAL" clId="{0D6290B4-3CB9-4D80-8726-E8002D216AB6}" dt="2023-09-09T10:44:22.423" v="1003" actId="478"/>
          <ac:spMkLst>
            <pc:docMk/>
            <pc:sldMk cId="683598579" sldId="642"/>
            <ac:spMk id="5" creationId="{6266F40E-B80F-15F7-9352-A24F1CD88331}"/>
          </ac:spMkLst>
        </pc:spChg>
        <pc:spChg chg="del mod">
          <ac:chgData name="Jack Zheng" userId="eea985c3-49bd-46a9-972d-243b7dd82e16" providerId="ADAL" clId="{0D6290B4-3CB9-4D80-8726-E8002D216AB6}" dt="2023-09-09T10:44:21.133" v="1002" actId="478"/>
          <ac:spMkLst>
            <pc:docMk/>
            <pc:sldMk cId="683598579" sldId="642"/>
            <ac:spMk id="6" creationId="{C4923A6C-ED16-B90C-63B5-7BBFA879DAFD}"/>
          </ac:spMkLst>
        </pc:spChg>
        <pc:spChg chg="add mod ord">
          <ac:chgData name="Jack Zheng" userId="eea985c3-49bd-46a9-972d-243b7dd82e16" providerId="ADAL" clId="{0D6290B4-3CB9-4D80-8726-E8002D216AB6}" dt="2023-09-09T10:56:22.338" v="1287" actId="14100"/>
          <ac:spMkLst>
            <pc:docMk/>
            <pc:sldMk cId="683598579" sldId="642"/>
            <ac:spMk id="7" creationId="{BC496871-20F2-77C0-88F6-468EE53136DC}"/>
          </ac:spMkLst>
        </pc:spChg>
        <pc:spChg chg="add mod">
          <ac:chgData name="Jack Zheng" userId="eea985c3-49bd-46a9-972d-243b7dd82e16" providerId="ADAL" clId="{0D6290B4-3CB9-4D80-8726-E8002D216AB6}" dt="2023-09-09T10:58:32.391" v="1340" actId="20577"/>
          <ac:spMkLst>
            <pc:docMk/>
            <pc:sldMk cId="683598579" sldId="642"/>
            <ac:spMk id="13" creationId="{18757C16-4DC2-BB24-4AC7-3815B8E17173}"/>
          </ac:spMkLst>
        </pc:spChg>
        <pc:picChg chg="add del mod">
          <ac:chgData name="Jack Zheng" userId="eea985c3-49bd-46a9-972d-243b7dd82e16" providerId="ADAL" clId="{0D6290B4-3CB9-4D80-8726-E8002D216AB6}" dt="2023-09-09T10:54:26.455" v="1271" actId="478"/>
          <ac:picMkLst>
            <pc:docMk/>
            <pc:sldMk cId="683598579" sldId="642"/>
            <ac:picMk id="9" creationId="{95B35E94-55CF-C437-C228-03B5307E183E}"/>
          </ac:picMkLst>
        </pc:picChg>
        <pc:picChg chg="add mod">
          <ac:chgData name="Jack Zheng" userId="eea985c3-49bd-46a9-972d-243b7dd82e16" providerId="ADAL" clId="{0D6290B4-3CB9-4D80-8726-E8002D216AB6}" dt="2023-09-09T10:54:39.083" v="1278" actId="1076"/>
          <ac:picMkLst>
            <pc:docMk/>
            <pc:sldMk cId="683598579" sldId="642"/>
            <ac:picMk id="11" creationId="{97D5786C-7CC7-1FCF-3681-EC78D6DA1A26}"/>
          </ac:picMkLst>
        </pc:picChg>
        <pc:picChg chg="add mod">
          <ac:chgData name="Jack Zheng" userId="eea985c3-49bd-46a9-972d-243b7dd82e16" providerId="ADAL" clId="{0D6290B4-3CB9-4D80-8726-E8002D216AB6}" dt="2023-09-09T10:54:40.876" v="1279" actId="1076"/>
          <ac:picMkLst>
            <pc:docMk/>
            <pc:sldMk cId="683598579" sldId="642"/>
            <ac:picMk id="15" creationId="{1F1F5F4F-A94B-067B-D7F7-FB9E555A9392}"/>
          </ac:picMkLst>
        </pc:picChg>
        <pc:picChg chg="mod">
          <ac:chgData name="Jack Zheng" userId="eea985c3-49bd-46a9-972d-243b7dd82e16" providerId="ADAL" clId="{0D6290B4-3CB9-4D80-8726-E8002D216AB6}" dt="2023-09-09T10:56:05.696" v="1283" actId="1076"/>
          <ac:picMkLst>
            <pc:docMk/>
            <pc:sldMk cId="683598579" sldId="642"/>
            <ac:picMk id="1028" creationId="{44EC755B-8E14-258E-7EDA-CC74AF0DAE91}"/>
          </ac:picMkLst>
        </pc:picChg>
        <pc:picChg chg="del">
          <ac:chgData name="Jack Zheng" userId="eea985c3-49bd-46a9-972d-243b7dd82e16" providerId="ADAL" clId="{0D6290B4-3CB9-4D80-8726-E8002D216AB6}" dt="2023-09-09T10:44:19.493" v="1000" actId="478"/>
          <ac:picMkLst>
            <pc:docMk/>
            <pc:sldMk cId="683598579" sldId="642"/>
            <ac:picMk id="1030" creationId="{3AA7C38F-3D25-1234-33F0-3E917B86E789}"/>
          </ac:picMkLst>
        </pc:picChg>
        <pc:picChg chg="del">
          <ac:chgData name="Jack Zheng" userId="eea985c3-49bd-46a9-972d-243b7dd82e16" providerId="ADAL" clId="{0D6290B4-3CB9-4D80-8726-E8002D216AB6}" dt="2023-09-09T10:44:20.037" v="1001" actId="478"/>
          <ac:picMkLst>
            <pc:docMk/>
            <pc:sldMk cId="683598579" sldId="642"/>
            <ac:picMk id="1032" creationId="{EA1F452D-5677-D5C5-94D6-2A5EE37CC517}"/>
          </ac:picMkLst>
        </pc:picChg>
      </pc:sldChg>
      <pc:sldChg chg="modSp mod">
        <pc:chgData name="Jack Zheng" userId="eea985c3-49bd-46a9-972d-243b7dd82e16" providerId="ADAL" clId="{0D6290B4-3CB9-4D80-8726-E8002D216AB6}" dt="2023-09-09T10:21:07.721" v="618" actId="20577"/>
        <pc:sldMkLst>
          <pc:docMk/>
          <pc:sldMk cId="3664153513" sldId="646"/>
        </pc:sldMkLst>
        <pc:spChg chg="mod">
          <ac:chgData name="Jack Zheng" userId="eea985c3-49bd-46a9-972d-243b7dd82e16" providerId="ADAL" clId="{0D6290B4-3CB9-4D80-8726-E8002D216AB6}" dt="2023-09-09T10:21:07.721" v="618" actId="20577"/>
          <ac:spMkLst>
            <pc:docMk/>
            <pc:sldMk cId="3664153513" sldId="646"/>
            <ac:spMk id="3" creationId="{32BB8CD0-4F64-AE33-08AC-B40044B52F3D}"/>
          </ac:spMkLst>
        </pc:spChg>
      </pc:sldChg>
      <pc:sldChg chg="modSp mod">
        <pc:chgData name="Jack Zheng" userId="eea985c3-49bd-46a9-972d-243b7dd82e16" providerId="ADAL" clId="{0D6290B4-3CB9-4D80-8726-E8002D216AB6}" dt="2023-09-09T09:30:09.673" v="473" actId="20577"/>
        <pc:sldMkLst>
          <pc:docMk/>
          <pc:sldMk cId="2349411502" sldId="648"/>
        </pc:sldMkLst>
        <pc:spChg chg="mod">
          <ac:chgData name="Jack Zheng" userId="eea985c3-49bd-46a9-972d-243b7dd82e16" providerId="ADAL" clId="{0D6290B4-3CB9-4D80-8726-E8002D216AB6}" dt="2023-09-09T09:30:09.673" v="473" actId="20577"/>
          <ac:spMkLst>
            <pc:docMk/>
            <pc:sldMk cId="2349411502" sldId="648"/>
            <ac:spMk id="3" creationId="{8AE64EE7-C497-76DB-AB0E-E67EE77A8EEB}"/>
          </ac:spMkLst>
        </pc:spChg>
      </pc:sldChg>
      <pc:sldChg chg="del">
        <pc:chgData name="Jack Zheng" userId="eea985c3-49bd-46a9-972d-243b7dd82e16" providerId="ADAL" clId="{0D6290B4-3CB9-4D80-8726-E8002D216AB6}" dt="2023-09-09T11:03:40.390" v="1500" actId="47"/>
        <pc:sldMkLst>
          <pc:docMk/>
          <pc:sldMk cId="4196633421" sldId="650"/>
        </pc:sldMkLst>
      </pc:sldChg>
      <pc:sldChg chg="delSp modSp add mod">
        <pc:chgData name="Jack Zheng" userId="eea985c3-49bd-46a9-972d-243b7dd82e16" providerId="ADAL" clId="{0D6290B4-3CB9-4D80-8726-E8002D216AB6}" dt="2023-09-09T11:03:05.482" v="1499" actId="6549"/>
        <pc:sldMkLst>
          <pc:docMk/>
          <pc:sldMk cId="367742155" sldId="651"/>
        </pc:sldMkLst>
        <pc:spChg chg="mod">
          <ac:chgData name="Jack Zheng" userId="eea985c3-49bd-46a9-972d-243b7dd82e16" providerId="ADAL" clId="{0D6290B4-3CB9-4D80-8726-E8002D216AB6}" dt="2023-09-09T10:49:33.160" v="1054" actId="404"/>
          <ac:spMkLst>
            <pc:docMk/>
            <pc:sldMk cId="367742155" sldId="651"/>
            <ac:spMk id="2" creationId="{B16A4851-4B68-090E-D032-951D1E18BAC5}"/>
          </ac:spMkLst>
        </pc:spChg>
        <pc:spChg chg="mod">
          <ac:chgData name="Jack Zheng" userId="eea985c3-49bd-46a9-972d-243b7dd82e16" providerId="ADAL" clId="{0D6290B4-3CB9-4D80-8726-E8002D216AB6}" dt="2023-09-09T11:03:05.482" v="1499" actId="6549"/>
          <ac:spMkLst>
            <pc:docMk/>
            <pc:sldMk cId="367742155" sldId="651"/>
            <ac:spMk id="3" creationId="{AF136650-4CD7-9383-B3E2-2F38C729EC17}"/>
          </ac:spMkLst>
        </pc:spChg>
        <pc:spChg chg="del">
          <ac:chgData name="Jack Zheng" userId="eea985c3-49bd-46a9-972d-243b7dd82e16" providerId="ADAL" clId="{0D6290B4-3CB9-4D80-8726-E8002D216AB6}" dt="2023-09-09T10:30:51.571" v="782" actId="478"/>
          <ac:spMkLst>
            <pc:docMk/>
            <pc:sldMk cId="367742155" sldId="651"/>
            <ac:spMk id="7" creationId="{BC496871-20F2-77C0-88F6-468EE53136DC}"/>
          </ac:spMkLst>
        </pc:spChg>
        <pc:picChg chg="del">
          <ac:chgData name="Jack Zheng" userId="eea985c3-49bd-46a9-972d-243b7dd82e16" providerId="ADAL" clId="{0D6290B4-3CB9-4D80-8726-E8002D216AB6}" dt="2023-09-09T10:30:50.732" v="781" actId="478"/>
          <ac:picMkLst>
            <pc:docMk/>
            <pc:sldMk cId="367742155" sldId="651"/>
            <ac:picMk id="1028" creationId="{44EC755B-8E14-258E-7EDA-CC74AF0DAE9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5BC2A4-0E87-468E-A7B2-C17126C8ADB7}"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09FD72CF-E5B4-46FA-BA63-72537B33C9BE}">
      <dgm:prSet/>
      <dgm:spPr/>
      <dgm:t>
        <a:bodyPr/>
        <a:lstStyle/>
        <a:p>
          <a:r>
            <a:rPr lang="en-US" dirty="0"/>
            <a:t>Requirement analysis</a:t>
          </a:r>
        </a:p>
      </dgm:t>
    </dgm:pt>
    <dgm:pt modelId="{C5A27492-1261-45CB-BB39-B8E552442F8F}" type="parTrans" cxnId="{0E3FF354-CB8E-484E-803E-24CEACA50FC0}">
      <dgm:prSet/>
      <dgm:spPr/>
      <dgm:t>
        <a:bodyPr/>
        <a:lstStyle/>
        <a:p>
          <a:endParaRPr lang="en-US"/>
        </a:p>
      </dgm:t>
    </dgm:pt>
    <dgm:pt modelId="{45B8E984-D1B6-428C-B6F9-34CB6B95E2A1}" type="sibTrans" cxnId="{0E3FF354-CB8E-484E-803E-24CEACA50FC0}">
      <dgm:prSet/>
      <dgm:spPr/>
      <dgm:t>
        <a:bodyPr/>
        <a:lstStyle/>
        <a:p>
          <a:endParaRPr lang="en-US"/>
        </a:p>
      </dgm:t>
    </dgm:pt>
    <dgm:pt modelId="{F330686A-B5A6-48BA-8971-C55C47995BBD}">
      <dgm:prSet/>
      <dgm:spPr/>
      <dgm:t>
        <a:bodyPr/>
        <a:lstStyle/>
        <a:p>
          <a:r>
            <a:rPr lang="en-US" dirty="0"/>
            <a:t>Chart type choice</a:t>
          </a:r>
        </a:p>
      </dgm:t>
    </dgm:pt>
    <dgm:pt modelId="{F9A72009-35BA-4B75-B5A9-BFCED05884FF}" type="parTrans" cxnId="{6A625716-68F5-47AE-AF77-D0207F8511E6}">
      <dgm:prSet/>
      <dgm:spPr/>
      <dgm:t>
        <a:bodyPr/>
        <a:lstStyle/>
        <a:p>
          <a:endParaRPr lang="en-US"/>
        </a:p>
      </dgm:t>
    </dgm:pt>
    <dgm:pt modelId="{34C96AD6-D462-4EFB-9009-8829D72AD49D}" type="sibTrans" cxnId="{6A625716-68F5-47AE-AF77-D0207F8511E6}">
      <dgm:prSet/>
      <dgm:spPr/>
      <dgm:t>
        <a:bodyPr/>
        <a:lstStyle/>
        <a:p>
          <a:endParaRPr lang="en-US"/>
        </a:p>
      </dgm:t>
    </dgm:pt>
    <dgm:pt modelId="{CE1CE647-29C0-4440-AFD8-2A8E9049EB80}">
      <dgm:prSet/>
      <dgm:spPr/>
      <dgm:t>
        <a:bodyPr/>
        <a:lstStyle/>
        <a:p>
          <a:r>
            <a:rPr lang="en-US" dirty="0"/>
            <a:t>Representation design</a:t>
          </a:r>
        </a:p>
      </dgm:t>
    </dgm:pt>
    <dgm:pt modelId="{1F76C390-06B7-4B63-BCC3-05614B4050E5}" type="parTrans" cxnId="{4AC7ED91-06E3-4ED8-AE13-8B152E958CD7}">
      <dgm:prSet/>
      <dgm:spPr/>
      <dgm:t>
        <a:bodyPr/>
        <a:lstStyle/>
        <a:p>
          <a:endParaRPr lang="en-US"/>
        </a:p>
      </dgm:t>
    </dgm:pt>
    <dgm:pt modelId="{1555ED1C-36FA-4CCF-80D9-A4A069EAC0B8}" type="sibTrans" cxnId="{4AC7ED91-06E3-4ED8-AE13-8B152E958CD7}">
      <dgm:prSet/>
      <dgm:spPr/>
      <dgm:t>
        <a:bodyPr/>
        <a:lstStyle/>
        <a:p>
          <a:endParaRPr lang="en-US"/>
        </a:p>
      </dgm:t>
    </dgm:pt>
    <dgm:pt modelId="{7A62E3F0-5FB0-447B-9C4A-35FB33336BCF}">
      <dgm:prSet/>
      <dgm:spPr/>
      <dgm:t>
        <a:bodyPr/>
        <a:lstStyle/>
        <a:p>
          <a:r>
            <a:rPr lang="en-US" dirty="0"/>
            <a:t>Presentation design</a:t>
          </a:r>
        </a:p>
      </dgm:t>
    </dgm:pt>
    <dgm:pt modelId="{DD968DEA-B1FD-4FA6-B967-B96AE63A4D65}" type="parTrans" cxnId="{D0057ACB-28CC-4C4F-AC36-B6A03077503D}">
      <dgm:prSet/>
      <dgm:spPr/>
      <dgm:t>
        <a:bodyPr/>
        <a:lstStyle/>
        <a:p>
          <a:endParaRPr lang="en-US"/>
        </a:p>
      </dgm:t>
    </dgm:pt>
    <dgm:pt modelId="{795EB4B9-396D-43A8-A246-8A898D5A5BA4}" type="sibTrans" cxnId="{D0057ACB-28CC-4C4F-AC36-B6A03077503D}">
      <dgm:prSet/>
      <dgm:spPr/>
      <dgm:t>
        <a:bodyPr/>
        <a:lstStyle/>
        <a:p>
          <a:endParaRPr lang="en-US"/>
        </a:p>
      </dgm:t>
    </dgm:pt>
    <dgm:pt modelId="{FC63B616-ED35-4A60-96AF-5178A96EB7D8}">
      <dgm:prSet/>
      <dgm:spPr/>
      <dgm:t>
        <a:bodyPr/>
        <a:lstStyle/>
        <a:p>
          <a:r>
            <a:rPr lang="en-US" dirty="0"/>
            <a:t>Set goals, objectives, messages</a:t>
          </a:r>
        </a:p>
      </dgm:t>
    </dgm:pt>
    <dgm:pt modelId="{AAAF8668-C20F-4F77-91D5-B0E879349D2F}" type="parTrans" cxnId="{DC6E738F-814A-4D7E-9B57-140768D6722A}">
      <dgm:prSet/>
      <dgm:spPr/>
      <dgm:t>
        <a:bodyPr/>
        <a:lstStyle/>
        <a:p>
          <a:endParaRPr lang="en-US"/>
        </a:p>
      </dgm:t>
    </dgm:pt>
    <dgm:pt modelId="{35C00E03-1EE2-4587-A156-2CC242580B70}" type="sibTrans" cxnId="{DC6E738F-814A-4D7E-9B57-140768D6722A}">
      <dgm:prSet/>
      <dgm:spPr/>
      <dgm:t>
        <a:bodyPr/>
        <a:lstStyle/>
        <a:p>
          <a:endParaRPr lang="en-US"/>
        </a:p>
      </dgm:t>
    </dgm:pt>
    <dgm:pt modelId="{D0E06019-C9C3-4742-8833-1D80563DAEB1}">
      <dgm:prSet/>
      <dgm:spPr/>
      <dgm:t>
        <a:bodyPr/>
        <a:lstStyle/>
        <a:p>
          <a:r>
            <a:rPr lang="en-US" dirty="0"/>
            <a:t>Choose one basic chart type (general or industry specific) based on a number of factors (mainly purposes and data features)</a:t>
          </a:r>
        </a:p>
      </dgm:t>
    </dgm:pt>
    <dgm:pt modelId="{1A12895F-70D2-44D4-ABB4-ADE01AD8B84F}" type="parTrans" cxnId="{6D85ECBF-13C1-4E51-AA9C-3DFA0E3D0C55}">
      <dgm:prSet/>
      <dgm:spPr/>
      <dgm:t>
        <a:bodyPr/>
        <a:lstStyle/>
        <a:p>
          <a:endParaRPr lang="en-US"/>
        </a:p>
      </dgm:t>
    </dgm:pt>
    <dgm:pt modelId="{C9D995F4-B2D8-4E92-8616-558FC0CE5A81}" type="sibTrans" cxnId="{6D85ECBF-13C1-4E51-AA9C-3DFA0E3D0C55}">
      <dgm:prSet/>
      <dgm:spPr/>
      <dgm:t>
        <a:bodyPr/>
        <a:lstStyle/>
        <a:p>
          <a:endParaRPr lang="en-US"/>
        </a:p>
      </dgm:t>
    </dgm:pt>
    <dgm:pt modelId="{C4726E04-15FC-4A15-8A7B-75C6C32DB92D}">
      <dgm:prSet/>
      <dgm:spPr/>
      <dgm:t>
        <a:bodyPr/>
        <a:lstStyle/>
        <a:p>
          <a:r>
            <a:rPr lang="en-US" dirty="0"/>
            <a:t>Determine visual data coding, involving visual mapping and visual properties (</a:t>
          </a:r>
          <a:r>
            <a:rPr lang="en-US" dirty="0" err="1"/>
            <a:t>SCOPeS</a:t>
          </a:r>
          <a:r>
            <a:rPr lang="en-US" dirty="0"/>
            <a:t>)</a:t>
          </a:r>
        </a:p>
      </dgm:t>
    </dgm:pt>
    <dgm:pt modelId="{6A4EF844-5129-4602-B068-3BD07FE40D0B}" type="parTrans" cxnId="{4188915F-74D3-407B-844C-588C324B0DBE}">
      <dgm:prSet/>
      <dgm:spPr/>
      <dgm:t>
        <a:bodyPr/>
        <a:lstStyle/>
        <a:p>
          <a:endParaRPr lang="en-US"/>
        </a:p>
      </dgm:t>
    </dgm:pt>
    <dgm:pt modelId="{2C0E5586-EC63-40BA-9F46-99D1BF91144B}" type="sibTrans" cxnId="{4188915F-74D3-407B-844C-588C324B0DBE}">
      <dgm:prSet/>
      <dgm:spPr/>
      <dgm:t>
        <a:bodyPr/>
        <a:lstStyle/>
        <a:p>
          <a:endParaRPr lang="en-US"/>
        </a:p>
      </dgm:t>
    </dgm:pt>
    <dgm:pt modelId="{D16BE26D-00D2-4593-AEB2-C842167EC99A}">
      <dgm:prSet/>
      <dgm:spPr/>
      <dgm:t>
        <a:bodyPr/>
        <a:lstStyle/>
        <a:p>
          <a:r>
            <a:rPr lang="en-US" dirty="0"/>
            <a:t>Apply perceptual and attention shaping best practices (for example, pre-attentive processing and Gestalt principles) to make charts more effective and efficient</a:t>
          </a:r>
        </a:p>
      </dgm:t>
    </dgm:pt>
    <dgm:pt modelId="{D44BAA49-0DBB-4BC3-B588-52997DDBAA72}" type="parTrans" cxnId="{467A9F13-DECD-4271-86C0-B7EF2A3AB95F}">
      <dgm:prSet/>
      <dgm:spPr/>
      <dgm:t>
        <a:bodyPr/>
        <a:lstStyle/>
        <a:p>
          <a:endParaRPr lang="en-US"/>
        </a:p>
      </dgm:t>
    </dgm:pt>
    <dgm:pt modelId="{8CFBF5E5-0421-4032-B194-6D1291A273A0}" type="sibTrans" cxnId="{467A9F13-DECD-4271-86C0-B7EF2A3AB95F}">
      <dgm:prSet/>
      <dgm:spPr/>
      <dgm:t>
        <a:bodyPr/>
        <a:lstStyle/>
        <a:p>
          <a:endParaRPr lang="en-US"/>
        </a:p>
      </dgm:t>
    </dgm:pt>
    <dgm:pt modelId="{3D55A0C0-00FF-44F1-A8D8-190C9DD1D7A4}" type="pres">
      <dgm:prSet presAssocID="{C25BC2A4-0E87-468E-A7B2-C17126C8ADB7}" presName="linearFlow" presStyleCnt="0">
        <dgm:presLayoutVars>
          <dgm:dir/>
          <dgm:animLvl val="lvl"/>
          <dgm:resizeHandles val="exact"/>
        </dgm:presLayoutVars>
      </dgm:prSet>
      <dgm:spPr/>
    </dgm:pt>
    <dgm:pt modelId="{EBBD2F86-C3BB-4641-BDC2-9AD8F1705BC7}" type="pres">
      <dgm:prSet presAssocID="{09FD72CF-E5B4-46FA-BA63-72537B33C9BE}" presName="composite" presStyleCnt="0"/>
      <dgm:spPr/>
    </dgm:pt>
    <dgm:pt modelId="{4CC4232D-5740-4A1B-8F4B-18FC89FCAFFF}" type="pres">
      <dgm:prSet presAssocID="{09FD72CF-E5B4-46FA-BA63-72537B33C9BE}" presName="parTx" presStyleLbl="node1" presStyleIdx="0" presStyleCnt="4">
        <dgm:presLayoutVars>
          <dgm:chMax val="0"/>
          <dgm:chPref val="0"/>
          <dgm:bulletEnabled val="1"/>
        </dgm:presLayoutVars>
      </dgm:prSet>
      <dgm:spPr/>
    </dgm:pt>
    <dgm:pt modelId="{9514DAE9-DEDA-4A15-A386-2D7E8E6474FC}" type="pres">
      <dgm:prSet presAssocID="{09FD72CF-E5B4-46FA-BA63-72537B33C9BE}" presName="parSh" presStyleLbl="node1" presStyleIdx="0" presStyleCnt="4"/>
      <dgm:spPr/>
    </dgm:pt>
    <dgm:pt modelId="{ACAA77BA-34A6-478C-81A2-2843E7640FFE}" type="pres">
      <dgm:prSet presAssocID="{09FD72CF-E5B4-46FA-BA63-72537B33C9BE}" presName="desTx" presStyleLbl="fgAcc1" presStyleIdx="0" presStyleCnt="4">
        <dgm:presLayoutVars>
          <dgm:bulletEnabled val="1"/>
        </dgm:presLayoutVars>
      </dgm:prSet>
      <dgm:spPr/>
    </dgm:pt>
    <dgm:pt modelId="{F44259BC-12C3-43BB-BA20-7097577ED468}" type="pres">
      <dgm:prSet presAssocID="{45B8E984-D1B6-428C-B6F9-34CB6B95E2A1}" presName="sibTrans" presStyleLbl="sibTrans2D1" presStyleIdx="0" presStyleCnt="3"/>
      <dgm:spPr/>
    </dgm:pt>
    <dgm:pt modelId="{83D3E9A5-3C79-4901-9CEB-EC834A5F91D1}" type="pres">
      <dgm:prSet presAssocID="{45B8E984-D1B6-428C-B6F9-34CB6B95E2A1}" presName="connTx" presStyleLbl="sibTrans2D1" presStyleIdx="0" presStyleCnt="3"/>
      <dgm:spPr/>
    </dgm:pt>
    <dgm:pt modelId="{ADE045EA-C4A5-4B13-A193-7971ACEAE014}" type="pres">
      <dgm:prSet presAssocID="{F330686A-B5A6-48BA-8971-C55C47995BBD}" presName="composite" presStyleCnt="0"/>
      <dgm:spPr/>
    </dgm:pt>
    <dgm:pt modelId="{83AC5BBE-3B38-4103-A4C4-F3039A6D73ED}" type="pres">
      <dgm:prSet presAssocID="{F330686A-B5A6-48BA-8971-C55C47995BBD}" presName="parTx" presStyleLbl="node1" presStyleIdx="0" presStyleCnt="4">
        <dgm:presLayoutVars>
          <dgm:chMax val="0"/>
          <dgm:chPref val="0"/>
          <dgm:bulletEnabled val="1"/>
        </dgm:presLayoutVars>
      </dgm:prSet>
      <dgm:spPr/>
    </dgm:pt>
    <dgm:pt modelId="{9F2FC904-0503-468E-ABB6-F43A349FBC6D}" type="pres">
      <dgm:prSet presAssocID="{F330686A-B5A6-48BA-8971-C55C47995BBD}" presName="parSh" presStyleLbl="node1" presStyleIdx="1" presStyleCnt="4"/>
      <dgm:spPr/>
    </dgm:pt>
    <dgm:pt modelId="{85391CDE-FC8D-4563-8165-F8D2E81F98D7}" type="pres">
      <dgm:prSet presAssocID="{F330686A-B5A6-48BA-8971-C55C47995BBD}" presName="desTx" presStyleLbl="fgAcc1" presStyleIdx="1" presStyleCnt="4">
        <dgm:presLayoutVars>
          <dgm:bulletEnabled val="1"/>
        </dgm:presLayoutVars>
      </dgm:prSet>
      <dgm:spPr/>
    </dgm:pt>
    <dgm:pt modelId="{0846DBF8-9D4A-4235-BC1D-1B9B500D32DB}" type="pres">
      <dgm:prSet presAssocID="{34C96AD6-D462-4EFB-9009-8829D72AD49D}" presName="sibTrans" presStyleLbl="sibTrans2D1" presStyleIdx="1" presStyleCnt="3"/>
      <dgm:spPr/>
    </dgm:pt>
    <dgm:pt modelId="{E0ED6A0F-9F73-40D4-B9F0-239010FA57B5}" type="pres">
      <dgm:prSet presAssocID="{34C96AD6-D462-4EFB-9009-8829D72AD49D}" presName="connTx" presStyleLbl="sibTrans2D1" presStyleIdx="1" presStyleCnt="3"/>
      <dgm:spPr/>
    </dgm:pt>
    <dgm:pt modelId="{530FEDDE-9311-4A1C-9F1C-FC08813DFD0B}" type="pres">
      <dgm:prSet presAssocID="{CE1CE647-29C0-4440-AFD8-2A8E9049EB80}" presName="composite" presStyleCnt="0"/>
      <dgm:spPr/>
    </dgm:pt>
    <dgm:pt modelId="{CB2F12D1-46DA-435E-8471-75553BAC6F72}" type="pres">
      <dgm:prSet presAssocID="{CE1CE647-29C0-4440-AFD8-2A8E9049EB80}" presName="parTx" presStyleLbl="node1" presStyleIdx="1" presStyleCnt="4">
        <dgm:presLayoutVars>
          <dgm:chMax val="0"/>
          <dgm:chPref val="0"/>
          <dgm:bulletEnabled val="1"/>
        </dgm:presLayoutVars>
      </dgm:prSet>
      <dgm:spPr/>
    </dgm:pt>
    <dgm:pt modelId="{AE711844-7EF5-4F9E-87F5-58FE55B79964}" type="pres">
      <dgm:prSet presAssocID="{CE1CE647-29C0-4440-AFD8-2A8E9049EB80}" presName="parSh" presStyleLbl="node1" presStyleIdx="2" presStyleCnt="4"/>
      <dgm:spPr/>
    </dgm:pt>
    <dgm:pt modelId="{206364F8-9E31-42F5-846E-6B001CE29A71}" type="pres">
      <dgm:prSet presAssocID="{CE1CE647-29C0-4440-AFD8-2A8E9049EB80}" presName="desTx" presStyleLbl="fgAcc1" presStyleIdx="2" presStyleCnt="4">
        <dgm:presLayoutVars>
          <dgm:bulletEnabled val="1"/>
        </dgm:presLayoutVars>
      </dgm:prSet>
      <dgm:spPr/>
    </dgm:pt>
    <dgm:pt modelId="{41692EAB-0A9B-459F-B9EA-2A07F342CECC}" type="pres">
      <dgm:prSet presAssocID="{1555ED1C-36FA-4CCF-80D9-A4A069EAC0B8}" presName="sibTrans" presStyleLbl="sibTrans2D1" presStyleIdx="2" presStyleCnt="3"/>
      <dgm:spPr/>
    </dgm:pt>
    <dgm:pt modelId="{BCD57EC4-B566-4802-8260-8C2E46758661}" type="pres">
      <dgm:prSet presAssocID="{1555ED1C-36FA-4CCF-80D9-A4A069EAC0B8}" presName="connTx" presStyleLbl="sibTrans2D1" presStyleIdx="2" presStyleCnt="3"/>
      <dgm:spPr/>
    </dgm:pt>
    <dgm:pt modelId="{069C99BA-8914-4F9D-8633-5CEA47F558DD}" type="pres">
      <dgm:prSet presAssocID="{7A62E3F0-5FB0-447B-9C4A-35FB33336BCF}" presName="composite" presStyleCnt="0"/>
      <dgm:spPr/>
    </dgm:pt>
    <dgm:pt modelId="{EB8F828E-6952-4AEB-9688-2922DC6C50CC}" type="pres">
      <dgm:prSet presAssocID="{7A62E3F0-5FB0-447B-9C4A-35FB33336BCF}" presName="parTx" presStyleLbl="node1" presStyleIdx="2" presStyleCnt="4">
        <dgm:presLayoutVars>
          <dgm:chMax val="0"/>
          <dgm:chPref val="0"/>
          <dgm:bulletEnabled val="1"/>
        </dgm:presLayoutVars>
      </dgm:prSet>
      <dgm:spPr/>
    </dgm:pt>
    <dgm:pt modelId="{F0F4CCD6-2556-4B34-B9C6-ED076F007B6D}" type="pres">
      <dgm:prSet presAssocID="{7A62E3F0-5FB0-447B-9C4A-35FB33336BCF}" presName="parSh" presStyleLbl="node1" presStyleIdx="3" presStyleCnt="4"/>
      <dgm:spPr/>
    </dgm:pt>
    <dgm:pt modelId="{CDBC6321-5503-46E3-9951-C269E7F9946A}" type="pres">
      <dgm:prSet presAssocID="{7A62E3F0-5FB0-447B-9C4A-35FB33336BCF}" presName="desTx" presStyleLbl="fgAcc1" presStyleIdx="3" presStyleCnt="4">
        <dgm:presLayoutVars>
          <dgm:bulletEnabled val="1"/>
        </dgm:presLayoutVars>
      </dgm:prSet>
      <dgm:spPr/>
    </dgm:pt>
  </dgm:ptLst>
  <dgm:cxnLst>
    <dgm:cxn modelId="{C0E3A609-5C04-4B83-9926-4E1DC668ADA8}" type="presOf" srcId="{7A62E3F0-5FB0-447B-9C4A-35FB33336BCF}" destId="{F0F4CCD6-2556-4B34-B9C6-ED076F007B6D}" srcOrd="1" destOrd="0" presId="urn:microsoft.com/office/officeart/2005/8/layout/process3"/>
    <dgm:cxn modelId="{467A9F13-DECD-4271-86C0-B7EF2A3AB95F}" srcId="{7A62E3F0-5FB0-447B-9C4A-35FB33336BCF}" destId="{D16BE26D-00D2-4593-AEB2-C842167EC99A}" srcOrd="0" destOrd="0" parTransId="{D44BAA49-0DBB-4BC3-B588-52997DDBAA72}" sibTransId="{8CFBF5E5-0421-4032-B194-6D1291A273A0}"/>
    <dgm:cxn modelId="{6A625716-68F5-47AE-AF77-D0207F8511E6}" srcId="{C25BC2A4-0E87-468E-A7B2-C17126C8ADB7}" destId="{F330686A-B5A6-48BA-8971-C55C47995BBD}" srcOrd="1" destOrd="0" parTransId="{F9A72009-35BA-4B75-B5A9-BFCED05884FF}" sibTransId="{34C96AD6-D462-4EFB-9009-8829D72AD49D}"/>
    <dgm:cxn modelId="{B8758E1E-0D5E-4216-9897-F1CEE12C2315}" type="presOf" srcId="{34C96AD6-D462-4EFB-9009-8829D72AD49D}" destId="{0846DBF8-9D4A-4235-BC1D-1B9B500D32DB}" srcOrd="0" destOrd="0" presId="urn:microsoft.com/office/officeart/2005/8/layout/process3"/>
    <dgm:cxn modelId="{A4BDAB3A-D25E-4F1D-A246-E90EBFA1DE6A}" type="presOf" srcId="{34C96AD6-D462-4EFB-9009-8829D72AD49D}" destId="{E0ED6A0F-9F73-40D4-B9F0-239010FA57B5}" srcOrd="1" destOrd="0" presId="urn:microsoft.com/office/officeart/2005/8/layout/process3"/>
    <dgm:cxn modelId="{49E22A3F-F9B6-4723-A0DD-74B8CC46E563}" type="presOf" srcId="{C4726E04-15FC-4A15-8A7B-75C6C32DB92D}" destId="{206364F8-9E31-42F5-846E-6B001CE29A71}" srcOrd="0" destOrd="0" presId="urn:microsoft.com/office/officeart/2005/8/layout/process3"/>
    <dgm:cxn modelId="{0870FE5D-AF94-4ABE-B173-4F7E939E3F58}" type="presOf" srcId="{45B8E984-D1B6-428C-B6F9-34CB6B95E2A1}" destId="{83D3E9A5-3C79-4901-9CEB-EC834A5F91D1}" srcOrd="1" destOrd="0" presId="urn:microsoft.com/office/officeart/2005/8/layout/process3"/>
    <dgm:cxn modelId="{4188915F-74D3-407B-844C-588C324B0DBE}" srcId="{CE1CE647-29C0-4440-AFD8-2A8E9049EB80}" destId="{C4726E04-15FC-4A15-8A7B-75C6C32DB92D}" srcOrd="0" destOrd="0" parTransId="{6A4EF844-5129-4602-B068-3BD07FE40D0B}" sibTransId="{2C0E5586-EC63-40BA-9F46-99D1BF91144B}"/>
    <dgm:cxn modelId="{044B5473-FE99-4302-A0B6-3AF94F9DC0AD}" type="presOf" srcId="{45B8E984-D1B6-428C-B6F9-34CB6B95E2A1}" destId="{F44259BC-12C3-43BB-BA20-7097577ED468}" srcOrd="0" destOrd="0" presId="urn:microsoft.com/office/officeart/2005/8/layout/process3"/>
    <dgm:cxn modelId="{0E3FF354-CB8E-484E-803E-24CEACA50FC0}" srcId="{C25BC2A4-0E87-468E-A7B2-C17126C8ADB7}" destId="{09FD72CF-E5B4-46FA-BA63-72537B33C9BE}" srcOrd="0" destOrd="0" parTransId="{C5A27492-1261-45CB-BB39-B8E552442F8F}" sibTransId="{45B8E984-D1B6-428C-B6F9-34CB6B95E2A1}"/>
    <dgm:cxn modelId="{5104977D-ECD4-4A41-AAFE-48E511903EA4}" type="presOf" srcId="{D0E06019-C9C3-4742-8833-1D80563DAEB1}" destId="{85391CDE-FC8D-4563-8165-F8D2E81F98D7}" srcOrd="0" destOrd="0" presId="urn:microsoft.com/office/officeart/2005/8/layout/process3"/>
    <dgm:cxn modelId="{B3BA8F8D-63E9-4812-806D-28D042B18FDE}" type="presOf" srcId="{D16BE26D-00D2-4593-AEB2-C842167EC99A}" destId="{CDBC6321-5503-46E3-9951-C269E7F9946A}" srcOrd="0" destOrd="0" presId="urn:microsoft.com/office/officeart/2005/8/layout/process3"/>
    <dgm:cxn modelId="{F4A05B8E-A59D-4FF8-9605-EB314A2D36AC}" type="presOf" srcId="{FC63B616-ED35-4A60-96AF-5178A96EB7D8}" destId="{ACAA77BA-34A6-478C-81A2-2843E7640FFE}" srcOrd="0" destOrd="0" presId="urn:microsoft.com/office/officeart/2005/8/layout/process3"/>
    <dgm:cxn modelId="{DC6E738F-814A-4D7E-9B57-140768D6722A}" srcId="{09FD72CF-E5B4-46FA-BA63-72537B33C9BE}" destId="{FC63B616-ED35-4A60-96AF-5178A96EB7D8}" srcOrd="0" destOrd="0" parTransId="{AAAF8668-C20F-4F77-91D5-B0E879349D2F}" sibTransId="{35C00E03-1EE2-4587-A156-2CC242580B70}"/>
    <dgm:cxn modelId="{4AC7ED91-06E3-4ED8-AE13-8B152E958CD7}" srcId="{C25BC2A4-0E87-468E-A7B2-C17126C8ADB7}" destId="{CE1CE647-29C0-4440-AFD8-2A8E9049EB80}" srcOrd="2" destOrd="0" parTransId="{1F76C390-06B7-4B63-BCC3-05614B4050E5}" sibTransId="{1555ED1C-36FA-4CCF-80D9-A4A069EAC0B8}"/>
    <dgm:cxn modelId="{D8320B99-4527-461A-8FE9-FA38B9D4B3EB}" type="presOf" srcId="{1555ED1C-36FA-4CCF-80D9-A4A069EAC0B8}" destId="{BCD57EC4-B566-4802-8260-8C2E46758661}" srcOrd="1" destOrd="0" presId="urn:microsoft.com/office/officeart/2005/8/layout/process3"/>
    <dgm:cxn modelId="{8E4F4D9A-2DDC-4D0F-8D70-C78F2542E310}" type="presOf" srcId="{C25BC2A4-0E87-468E-A7B2-C17126C8ADB7}" destId="{3D55A0C0-00FF-44F1-A8D8-190C9DD1D7A4}" srcOrd="0" destOrd="0" presId="urn:microsoft.com/office/officeart/2005/8/layout/process3"/>
    <dgm:cxn modelId="{A28552AC-BA45-4EF9-A7B1-8C5039599874}" type="presOf" srcId="{09FD72CF-E5B4-46FA-BA63-72537B33C9BE}" destId="{4CC4232D-5740-4A1B-8F4B-18FC89FCAFFF}" srcOrd="0" destOrd="0" presId="urn:microsoft.com/office/officeart/2005/8/layout/process3"/>
    <dgm:cxn modelId="{FD10F8BD-6A40-4675-8BA9-9E981E14F677}" type="presOf" srcId="{CE1CE647-29C0-4440-AFD8-2A8E9049EB80}" destId="{AE711844-7EF5-4F9E-87F5-58FE55B79964}" srcOrd="1" destOrd="0" presId="urn:microsoft.com/office/officeart/2005/8/layout/process3"/>
    <dgm:cxn modelId="{6D85ECBF-13C1-4E51-AA9C-3DFA0E3D0C55}" srcId="{F330686A-B5A6-48BA-8971-C55C47995BBD}" destId="{D0E06019-C9C3-4742-8833-1D80563DAEB1}" srcOrd="0" destOrd="0" parTransId="{1A12895F-70D2-44D4-ABB4-ADE01AD8B84F}" sibTransId="{C9D995F4-B2D8-4E92-8616-558FC0CE5A81}"/>
    <dgm:cxn modelId="{D853C9C0-A9C0-40CB-BBFC-3372B6E0875E}" type="presOf" srcId="{7A62E3F0-5FB0-447B-9C4A-35FB33336BCF}" destId="{EB8F828E-6952-4AEB-9688-2922DC6C50CC}" srcOrd="0" destOrd="0" presId="urn:microsoft.com/office/officeart/2005/8/layout/process3"/>
    <dgm:cxn modelId="{89FE0FC6-7FD0-465D-867F-ECFD956B2A0A}" type="presOf" srcId="{F330686A-B5A6-48BA-8971-C55C47995BBD}" destId="{83AC5BBE-3B38-4103-A4C4-F3039A6D73ED}" srcOrd="0" destOrd="0" presId="urn:microsoft.com/office/officeart/2005/8/layout/process3"/>
    <dgm:cxn modelId="{00AB1ACB-C764-42C9-A519-768E0AB93E1F}" type="presOf" srcId="{09FD72CF-E5B4-46FA-BA63-72537B33C9BE}" destId="{9514DAE9-DEDA-4A15-A386-2D7E8E6474FC}" srcOrd="1" destOrd="0" presId="urn:microsoft.com/office/officeart/2005/8/layout/process3"/>
    <dgm:cxn modelId="{D0057ACB-28CC-4C4F-AC36-B6A03077503D}" srcId="{C25BC2A4-0E87-468E-A7B2-C17126C8ADB7}" destId="{7A62E3F0-5FB0-447B-9C4A-35FB33336BCF}" srcOrd="3" destOrd="0" parTransId="{DD968DEA-B1FD-4FA6-B967-B96AE63A4D65}" sibTransId="{795EB4B9-396D-43A8-A246-8A898D5A5BA4}"/>
    <dgm:cxn modelId="{02F990D4-0A58-49CC-A75C-FDA04B7220C4}" type="presOf" srcId="{F330686A-B5A6-48BA-8971-C55C47995BBD}" destId="{9F2FC904-0503-468E-ABB6-F43A349FBC6D}" srcOrd="1" destOrd="0" presId="urn:microsoft.com/office/officeart/2005/8/layout/process3"/>
    <dgm:cxn modelId="{17245DE6-FF94-4B0B-A4FB-91F7CD8B2D76}" type="presOf" srcId="{1555ED1C-36FA-4CCF-80D9-A4A069EAC0B8}" destId="{41692EAB-0A9B-459F-B9EA-2A07F342CECC}" srcOrd="0" destOrd="0" presId="urn:microsoft.com/office/officeart/2005/8/layout/process3"/>
    <dgm:cxn modelId="{2B5957F1-3DFF-47DD-9C9F-999521B839A7}" type="presOf" srcId="{CE1CE647-29C0-4440-AFD8-2A8E9049EB80}" destId="{CB2F12D1-46DA-435E-8471-75553BAC6F72}" srcOrd="0" destOrd="0" presId="urn:microsoft.com/office/officeart/2005/8/layout/process3"/>
    <dgm:cxn modelId="{3546117D-4380-4286-9C41-86E8D785B061}" type="presParOf" srcId="{3D55A0C0-00FF-44F1-A8D8-190C9DD1D7A4}" destId="{EBBD2F86-C3BB-4641-BDC2-9AD8F1705BC7}" srcOrd="0" destOrd="0" presId="urn:microsoft.com/office/officeart/2005/8/layout/process3"/>
    <dgm:cxn modelId="{5115D344-1510-465F-ACAE-C0A56C55D5D8}" type="presParOf" srcId="{EBBD2F86-C3BB-4641-BDC2-9AD8F1705BC7}" destId="{4CC4232D-5740-4A1B-8F4B-18FC89FCAFFF}" srcOrd="0" destOrd="0" presId="urn:microsoft.com/office/officeart/2005/8/layout/process3"/>
    <dgm:cxn modelId="{492B3AC1-3EEF-482C-A6BD-5DC8AFEEF859}" type="presParOf" srcId="{EBBD2F86-C3BB-4641-BDC2-9AD8F1705BC7}" destId="{9514DAE9-DEDA-4A15-A386-2D7E8E6474FC}" srcOrd="1" destOrd="0" presId="urn:microsoft.com/office/officeart/2005/8/layout/process3"/>
    <dgm:cxn modelId="{FC1186CB-D78B-4B9A-9EFE-05159E12B16A}" type="presParOf" srcId="{EBBD2F86-C3BB-4641-BDC2-9AD8F1705BC7}" destId="{ACAA77BA-34A6-478C-81A2-2843E7640FFE}" srcOrd="2" destOrd="0" presId="urn:microsoft.com/office/officeart/2005/8/layout/process3"/>
    <dgm:cxn modelId="{FEA8C2BF-FFF2-44EB-991A-EC1D96EEAA1D}" type="presParOf" srcId="{3D55A0C0-00FF-44F1-A8D8-190C9DD1D7A4}" destId="{F44259BC-12C3-43BB-BA20-7097577ED468}" srcOrd="1" destOrd="0" presId="urn:microsoft.com/office/officeart/2005/8/layout/process3"/>
    <dgm:cxn modelId="{0B641F1E-6248-41E7-B056-008D2226E62F}" type="presParOf" srcId="{F44259BC-12C3-43BB-BA20-7097577ED468}" destId="{83D3E9A5-3C79-4901-9CEB-EC834A5F91D1}" srcOrd="0" destOrd="0" presId="urn:microsoft.com/office/officeart/2005/8/layout/process3"/>
    <dgm:cxn modelId="{039EE73C-DB63-4498-8B8C-F8D7B76DE87A}" type="presParOf" srcId="{3D55A0C0-00FF-44F1-A8D8-190C9DD1D7A4}" destId="{ADE045EA-C4A5-4B13-A193-7971ACEAE014}" srcOrd="2" destOrd="0" presId="urn:microsoft.com/office/officeart/2005/8/layout/process3"/>
    <dgm:cxn modelId="{1DF9C24F-DC8B-4B48-9FF9-C0740540A006}" type="presParOf" srcId="{ADE045EA-C4A5-4B13-A193-7971ACEAE014}" destId="{83AC5BBE-3B38-4103-A4C4-F3039A6D73ED}" srcOrd="0" destOrd="0" presId="urn:microsoft.com/office/officeart/2005/8/layout/process3"/>
    <dgm:cxn modelId="{27051074-6D55-4ADF-8EC8-E8401A05CE21}" type="presParOf" srcId="{ADE045EA-C4A5-4B13-A193-7971ACEAE014}" destId="{9F2FC904-0503-468E-ABB6-F43A349FBC6D}" srcOrd="1" destOrd="0" presId="urn:microsoft.com/office/officeart/2005/8/layout/process3"/>
    <dgm:cxn modelId="{3275EDE1-C760-4590-8566-A12F780A5C1E}" type="presParOf" srcId="{ADE045EA-C4A5-4B13-A193-7971ACEAE014}" destId="{85391CDE-FC8D-4563-8165-F8D2E81F98D7}" srcOrd="2" destOrd="0" presId="urn:microsoft.com/office/officeart/2005/8/layout/process3"/>
    <dgm:cxn modelId="{66554B80-4EDF-4105-8F08-94549F526BDA}" type="presParOf" srcId="{3D55A0C0-00FF-44F1-A8D8-190C9DD1D7A4}" destId="{0846DBF8-9D4A-4235-BC1D-1B9B500D32DB}" srcOrd="3" destOrd="0" presId="urn:microsoft.com/office/officeart/2005/8/layout/process3"/>
    <dgm:cxn modelId="{7D17061E-FA9E-45F0-8FF2-5FD6F53EFC96}" type="presParOf" srcId="{0846DBF8-9D4A-4235-BC1D-1B9B500D32DB}" destId="{E0ED6A0F-9F73-40D4-B9F0-239010FA57B5}" srcOrd="0" destOrd="0" presId="urn:microsoft.com/office/officeart/2005/8/layout/process3"/>
    <dgm:cxn modelId="{BE72FE41-90A2-4118-B748-BBC670FE486D}" type="presParOf" srcId="{3D55A0C0-00FF-44F1-A8D8-190C9DD1D7A4}" destId="{530FEDDE-9311-4A1C-9F1C-FC08813DFD0B}" srcOrd="4" destOrd="0" presId="urn:microsoft.com/office/officeart/2005/8/layout/process3"/>
    <dgm:cxn modelId="{D0A421AB-1306-4190-8732-FF9F5DC48691}" type="presParOf" srcId="{530FEDDE-9311-4A1C-9F1C-FC08813DFD0B}" destId="{CB2F12D1-46DA-435E-8471-75553BAC6F72}" srcOrd="0" destOrd="0" presId="urn:microsoft.com/office/officeart/2005/8/layout/process3"/>
    <dgm:cxn modelId="{45156AFD-27E1-4F39-9D88-490FAD2F2063}" type="presParOf" srcId="{530FEDDE-9311-4A1C-9F1C-FC08813DFD0B}" destId="{AE711844-7EF5-4F9E-87F5-58FE55B79964}" srcOrd="1" destOrd="0" presId="urn:microsoft.com/office/officeart/2005/8/layout/process3"/>
    <dgm:cxn modelId="{1EA44A7B-297B-442A-A26E-325A131FE947}" type="presParOf" srcId="{530FEDDE-9311-4A1C-9F1C-FC08813DFD0B}" destId="{206364F8-9E31-42F5-846E-6B001CE29A71}" srcOrd="2" destOrd="0" presId="urn:microsoft.com/office/officeart/2005/8/layout/process3"/>
    <dgm:cxn modelId="{75354DAC-C963-4D6B-87A5-E9F0EB050F57}" type="presParOf" srcId="{3D55A0C0-00FF-44F1-A8D8-190C9DD1D7A4}" destId="{41692EAB-0A9B-459F-B9EA-2A07F342CECC}" srcOrd="5" destOrd="0" presId="urn:microsoft.com/office/officeart/2005/8/layout/process3"/>
    <dgm:cxn modelId="{F84E5987-B1D5-403D-B449-593A967DC787}" type="presParOf" srcId="{41692EAB-0A9B-459F-B9EA-2A07F342CECC}" destId="{BCD57EC4-B566-4802-8260-8C2E46758661}" srcOrd="0" destOrd="0" presId="urn:microsoft.com/office/officeart/2005/8/layout/process3"/>
    <dgm:cxn modelId="{273FC5B1-8A90-4629-94CE-A54823A11A3B}" type="presParOf" srcId="{3D55A0C0-00FF-44F1-A8D8-190C9DD1D7A4}" destId="{069C99BA-8914-4F9D-8633-5CEA47F558DD}" srcOrd="6" destOrd="0" presId="urn:microsoft.com/office/officeart/2005/8/layout/process3"/>
    <dgm:cxn modelId="{8C5D1E64-92B3-4B32-9C24-1F42BEA7AB4A}" type="presParOf" srcId="{069C99BA-8914-4F9D-8633-5CEA47F558DD}" destId="{EB8F828E-6952-4AEB-9688-2922DC6C50CC}" srcOrd="0" destOrd="0" presId="urn:microsoft.com/office/officeart/2005/8/layout/process3"/>
    <dgm:cxn modelId="{44C04EED-F16A-4264-8991-2195D61F1FFA}" type="presParOf" srcId="{069C99BA-8914-4F9D-8633-5CEA47F558DD}" destId="{F0F4CCD6-2556-4B34-B9C6-ED076F007B6D}" srcOrd="1" destOrd="0" presId="urn:microsoft.com/office/officeart/2005/8/layout/process3"/>
    <dgm:cxn modelId="{6B6B1B93-0223-4574-90C0-BDEF730EBA26}" type="presParOf" srcId="{069C99BA-8914-4F9D-8633-5CEA47F558DD}" destId="{CDBC6321-5503-46E3-9951-C269E7F9946A}"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4DAE9-DEDA-4A15-A386-2D7E8E6474FC}">
      <dsp:nvSpPr>
        <dsp:cNvPr id="0" name=""/>
        <dsp:cNvSpPr/>
      </dsp:nvSpPr>
      <dsp:spPr>
        <a:xfrm>
          <a:off x="1137" y="6529"/>
          <a:ext cx="1429010" cy="7863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Requirement analysis</a:t>
          </a:r>
        </a:p>
      </dsp:txBody>
      <dsp:txXfrm>
        <a:off x="1137" y="6529"/>
        <a:ext cx="1429010" cy="524240"/>
      </dsp:txXfrm>
    </dsp:sp>
    <dsp:sp modelId="{ACAA77BA-34A6-478C-81A2-2843E7640FFE}">
      <dsp:nvSpPr>
        <dsp:cNvPr id="0" name=""/>
        <dsp:cNvSpPr/>
      </dsp:nvSpPr>
      <dsp:spPr>
        <a:xfrm>
          <a:off x="293826" y="530770"/>
          <a:ext cx="1429010" cy="28917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Set goals, objectives, messages</a:t>
          </a:r>
        </a:p>
      </dsp:txBody>
      <dsp:txXfrm>
        <a:off x="335680" y="572624"/>
        <a:ext cx="1345302" cy="2807992"/>
      </dsp:txXfrm>
    </dsp:sp>
    <dsp:sp modelId="{F44259BC-12C3-43BB-BA20-7097577ED468}">
      <dsp:nvSpPr>
        <dsp:cNvPr id="0" name=""/>
        <dsp:cNvSpPr/>
      </dsp:nvSpPr>
      <dsp:spPr>
        <a:xfrm>
          <a:off x="1646780" y="90758"/>
          <a:ext cx="459261" cy="355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646780" y="161914"/>
        <a:ext cx="352526" cy="213470"/>
      </dsp:txXfrm>
    </dsp:sp>
    <dsp:sp modelId="{9F2FC904-0503-468E-ABB6-F43A349FBC6D}">
      <dsp:nvSpPr>
        <dsp:cNvPr id="0" name=""/>
        <dsp:cNvSpPr/>
      </dsp:nvSpPr>
      <dsp:spPr>
        <a:xfrm>
          <a:off x="2296679" y="6529"/>
          <a:ext cx="1429010" cy="7863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Chart type choice</a:t>
          </a:r>
        </a:p>
      </dsp:txBody>
      <dsp:txXfrm>
        <a:off x="2296679" y="6529"/>
        <a:ext cx="1429010" cy="524240"/>
      </dsp:txXfrm>
    </dsp:sp>
    <dsp:sp modelId="{85391CDE-FC8D-4563-8165-F8D2E81F98D7}">
      <dsp:nvSpPr>
        <dsp:cNvPr id="0" name=""/>
        <dsp:cNvSpPr/>
      </dsp:nvSpPr>
      <dsp:spPr>
        <a:xfrm>
          <a:off x="2589368" y="530770"/>
          <a:ext cx="1429010" cy="28917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Choose one basic chart type (general or industry specific) based on a number of factors (mainly purposes and data features)</a:t>
          </a:r>
        </a:p>
      </dsp:txBody>
      <dsp:txXfrm>
        <a:off x="2631222" y="572624"/>
        <a:ext cx="1345302" cy="2807992"/>
      </dsp:txXfrm>
    </dsp:sp>
    <dsp:sp modelId="{0846DBF8-9D4A-4235-BC1D-1B9B500D32DB}">
      <dsp:nvSpPr>
        <dsp:cNvPr id="0" name=""/>
        <dsp:cNvSpPr/>
      </dsp:nvSpPr>
      <dsp:spPr>
        <a:xfrm>
          <a:off x="3942322" y="90758"/>
          <a:ext cx="459261" cy="355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42322" y="161914"/>
        <a:ext cx="352526" cy="213470"/>
      </dsp:txXfrm>
    </dsp:sp>
    <dsp:sp modelId="{AE711844-7EF5-4F9E-87F5-58FE55B79964}">
      <dsp:nvSpPr>
        <dsp:cNvPr id="0" name=""/>
        <dsp:cNvSpPr/>
      </dsp:nvSpPr>
      <dsp:spPr>
        <a:xfrm>
          <a:off x="4592221" y="6529"/>
          <a:ext cx="1429010" cy="7863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Representation design</a:t>
          </a:r>
        </a:p>
      </dsp:txBody>
      <dsp:txXfrm>
        <a:off x="4592221" y="6529"/>
        <a:ext cx="1429010" cy="524240"/>
      </dsp:txXfrm>
    </dsp:sp>
    <dsp:sp modelId="{206364F8-9E31-42F5-846E-6B001CE29A71}">
      <dsp:nvSpPr>
        <dsp:cNvPr id="0" name=""/>
        <dsp:cNvSpPr/>
      </dsp:nvSpPr>
      <dsp:spPr>
        <a:xfrm>
          <a:off x="4884910" y="530770"/>
          <a:ext cx="1429010" cy="28917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Determine visual data coding, involving visual mapping and visual properties (</a:t>
          </a:r>
          <a:r>
            <a:rPr lang="en-US" sz="1400" kern="1200" dirty="0" err="1"/>
            <a:t>SCOPeS</a:t>
          </a:r>
          <a:r>
            <a:rPr lang="en-US" sz="1400" kern="1200" dirty="0"/>
            <a:t>)</a:t>
          </a:r>
        </a:p>
      </dsp:txBody>
      <dsp:txXfrm>
        <a:off x="4926764" y="572624"/>
        <a:ext cx="1345302" cy="2807992"/>
      </dsp:txXfrm>
    </dsp:sp>
    <dsp:sp modelId="{41692EAB-0A9B-459F-B9EA-2A07F342CECC}">
      <dsp:nvSpPr>
        <dsp:cNvPr id="0" name=""/>
        <dsp:cNvSpPr/>
      </dsp:nvSpPr>
      <dsp:spPr>
        <a:xfrm>
          <a:off x="6237864" y="90758"/>
          <a:ext cx="459261" cy="355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6237864" y="161914"/>
        <a:ext cx="352526" cy="213470"/>
      </dsp:txXfrm>
    </dsp:sp>
    <dsp:sp modelId="{F0F4CCD6-2556-4B34-B9C6-ED076F007B6D}">
      <dsp:nvSpPr>
        <dsp:cNvPr id="0" name=""/>
        <dsp:cNvSpPr/>
      </dsp:nvSpPr>
      <dsp:spPr>
        <a:xfrm>
          <a:off x="6887763" y="6529"/>
          <a:ext cx="1429010" cy="7863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l" defTabSz="622300">
            <a:lnSpc>
              <a:spcPct val="90000"/>
            </a:lnSpc>
            <a:spcBef>
              <a:spcPct val="0"/>
            </a:spcBef>
            <a:spcAft>
              <a:spcPct val="35000"/>
            </a:spcAft>
            <a:buNone/>
          </a:pPr>
          <a:r>
            <a:rPr lang="en-US" sz="1400" kern="1200" dirty="0"/>
            <a:t>Presentation design</a:t>
          </a:r>
        </a:p>
      </dsp:txBody>
      <dsp:txXfrm>
        <a:off x="6887763" y="6529"/>
        <a:ext cx="1429010" cy="524240"/>
      </dsp:txXfrm>
    </dsp:sp>
    <dsp:sp modelId="{CDBC6321-5503-46E3-9951-C269E7F9946A}">
      <dsp:nvSpPr>
        <dsp:cNvPr id="0" name=""/>
        <dsp:cNvSpPr/>
      </dsp:nvSpPr>
      <dsp:spPr>
        <a:xfrm>
          <a:off x="7180452" y="530770"/>
          <a:ext cx="1429010" cy="28917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Apply perceptual and attention shaping best practices (for example, pre-attentive processing and Gestalt principles) to make charts more effective and efficient</a:t>
          </a:r>
        </a:p>
      </dsp:txBody>
      <dsp:txXfrm>
        <a:off x="7222306" y="572624"/>
        <a:ext cx="1345302" cy="280799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endParaRPr lang="en-US"/>
          </a:p>
        </p:txBody>
      </p:sp>
      <p:sp>
        <p:nvSpPr>
          <p:cNvPr id="181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endParaRPr lang="en-US"/>
          </a:p>
        </p:txBody>
      </p:sp>
      <p:sp>
        <p:nvSpPr>
          <p:cNvPr id="181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81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1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endParaRPr lang="en-US"/>
          </a:p>
        </p:txBody>
      </p:sp>
      <p:sp>
        <p:nvSpPr>
          <p:cNvPr id="181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12A48F3E-84F6-47DA-9678-A368BF4C565A}" type="slidenum">
              <a:rPr lang="en-US"/>
              <a:pPr/>
              <a:t>‹#›</a:t>
            </a:fld>
            <a:endParaRPr lang="en-US"/>
          </a:p>
        </p:txBody>
      </p:sp>
    </p:spTree>
    <p:extLst>
      <p:ext uri="{BB962C8B-B14F-4D97-AF65-F5344CB8AC3E}">
        <p14:creationId xmlns:p14="http://schemas.microsoft.com/office/powerpoint/2010/main" val="40801413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7FD23E-48B7-4DBD-B918-25DF2DA7845C}" type="slidenum">
              <a:rPr lang="en-US"/>
              <a:pPr/>
              <a:t>1</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pPr>
              <a:buFontTx/>
              <a:buNone/>
            </a:pPr>
            <a:endParaRPr lang="en-US" dirty="0"/>
          </a:p>
        </p:txBody>
      </p:sp>
    </p:spTree>
    <p:extLst>
      <p:ext uri="{BB962C8B-B14F-4D97-AF65-F5344CB8AC3E}">
        <p14:creationId xmlns:p14="http://schemas.microsoft.com/office/powerpoint/2010/main" val="1078777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Goals: may be tied to the general purpose of visualization (based on information behavior): explore, analyze, or communicate</a:t>
            </a:r>
          </a:p>
        </p:txBody>
      </p:sp>
      <p:sp>
        <p:nvSpPr>
          <p:cNvPr id="4" name="Slide Number Placeholder 3"/>
          <p:cNvSpPr>
            <a:spLocks noGrp="1"/>
          </p:cNvSpPr>
          <p:nvPr>
            <p:ph type="sldNum" sz="quarter" idx="5"/>
          </p:nvPr>
        </p:nvSpPr>
        <p:spPr/>
        <p:txBody>
          <a:bodyPr/>
          <a:lstStyle/>
          <a:p>
            <a:fld id="{12A48F3E-84F6-47DA-9678-A368BF4C565A}" type="slidenum">
              <a:rPr lang="en-US" smtClean="0"/>
              <a:pPr/>
              <a:t>6</a:t>
            </a:fld>
            <a:endParaRPr lang="en-US"/>
          </a:p>
        </p:txBody>
      </p:sp>
    </p:spTree>
    <p:extLst>
      <p:ext uri="{BB962C8B-B14F-4D97-AF65-F5344CB8AC3E}">
        <p14:creationId xmlns:p14="http://schemas.microsoft.com/office/powerpoint/2010/main" val="1396021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Use the GPA example</a:t>
            </a:r>
          </a:p>
        </p:txBody>
      </p:sp>
      <p:sp>
        <p:nvSpPr>
          <p:cNvPr id="4" name="Slide Number Placeholder 3"/>
          <p:cNvSpPr>
            <a:spLocks noGrp="1"/>
          </p:cNvSpPr>
          <p:nvPr>
            <p:ph type="sldNum" sz="quarter" idx="5"/>
          </p:nvPr>
        </p:nvSpPr>
        <p:spPr/>
        <p:txBody>
          <a:bodyPr/>
          <a:lstStyle/>
          <a:p>
            <a:fld id="{12A48F3E-84F6-47DA-9678-A368BF4C565A}" type="slidenum">
              <a:rPr lang="en-US" smtClean="0"/>
              <a:pPr/>
              <a:t>21</a:t>
            </a:fld>
            <a:endParaRPr lang="en-US"/>
          </a:p>
        </p:txBody>
      </p:sp>
    </p:spTree>
    <p:extLst>
      <p:ext uri="{BB962C8B-B14F-4D97-AF65-F5344CB8AC3E}">
        <p14:creationId xmlns:p14="http://schemas.microsoft.com/office/powerpoint/2010/main" val="3364290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lvl1pPr>
              <a:defRPr>
                <a:solidFill>
                  <a:schemeClr val="tx2"/>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sz="28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85334975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31F20"/>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spcBef>
                <a:spcPts val="1800"/>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smtClean="0"/>
            </a:lvl1pPr>
          </a:lstStyle>
          <a:p>
            <a:fld id="{20B178E8-54C6-41E2-996F-49698FBE8497}" type="slidenum">
              <a:rPr lang="en-US" altLang="en-US" smtClean="0"/>
              <a:pPr/>
              <a:t>‹#›</a:t>
            </a:fld>
            <a:endParaRPr lang="en-US" altLang="en-US"/>
          </a:p>
        </p:txBody>
      </p:sp>
    </p:spTree>
    <p:extLst>
      <p:ext uri="{BB962C8B-B14F-4D97-AF65-F5344CB8AC3E}">
        <p14:creationId xmlns:p14="http://schemas.microsoft.com/office/powerpoint/2010/main" val="3549667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90600"/>
            <a:ext cx="41148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72000" y="990600"/>
            <a:ext cx="4191000" cy="53340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7"/>
          <p:cNvSpPr>
            <a:spLocks noGrp="1" noChangeArrowheads="1"/>
          </p:cNvSpPr>
          <p:nvPr>
            <p:ph type="sldNum" sz="quarter" idx="12"/>
          </p:nvPr>
        </p:nvSpPr>
        <p:spPr>
          <a:ln/>
        </p:spPr>
        <p:txBody>
          <a:bodyPr/>
          <a:lstStyle>
            <a:lvl1pPr>
              <a:defRPr/>
            </a:lvl1pPr>
          </a:lstStyle>
          <a:p>
            <a:fld id="{74BF28E9-464D-4CCF-AFF1-AD8966132BAA}" type="slidenum">
              <a:rPr lang="en-US" altLang="en-US" smtClean="0"/>
              <a:pPr/>
              <a:t>‹#›</a:t>
            </a:fld>
            <a:endParaRPr lang="en-US" altLang="en-US"/>
          </a:p>
        </p:txBody>
      </p:sp>
    </p:spTree>
    <p:extLst>
      <p:ext uri="{BB962C8B-B14F-4D97-AF65-F5344CB8AC3E}">
        <p14:creationId xmlns:p14="http://schemas.microsoft.com/office/powerpoint/2010/main" val="36056031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Slide Number Placeholder 5"/>
          <p:cNvSpPr>
            <a:spLocks noGrp="1"/>
          </p:cNvSpPr>
          <p:nvPr>
            <p:ph type="sldNum" sz="quarter" idx="12"/>
          </p:nvPr>
        </p:nvSpPr>
        <p:spPr/>
        <p:txBody>
          <a:bodyPr/>
          <a:lstStyle>
            <a:lvl1pPr>
              <a:defRPr smtClean="0"/>
            </a:lvl1pPr>
          </a:lstStyle>
          <a:p>
            <a:fld id="{28C49B79-2F74-4070-B7C3-B30174641544}" type="slidenum">
              <a:rPr lang="en-US" altLang="en-US" smtClean="0"/>
              <a:pPr/>
              <a:t>‹#›</a:t>
            </a:fld>
            <a:endParaRPr lang="en-US" altLang="en-US"/>
          </a:p>
        </p:txBody>
      </p:sp>
    </p:spTree>
    <p:extLst>
      <p:ext uri="{BB962C8B-B14F-4D97-AF65-F5344CB8AC3E}">
        <p14:creationId xmlns:p14="http://schemas.microsoft.com/office/powerpoint/2010/main" val="357144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5"/>
          <p:cNvSpPr>
            <a:spLocks noGrp="1" noChangeArrowheads="1"/>
          </p:cNvSpPr>
          <p:nvPr>
            <p:ph type="dt" sz="half" idx="10"/>
          </p:nvPr>
        </p:nvSpPr>
        <p:spPr>
          <a:xfrm>
            <a:off x="685800" y="6324600"/>
            <a:ext cx="1905000" cy="457200"/>
          </a:xfrm>
          <a:prstGeom prst="rect">
            <a:avLst/>
          </a:prstGeom>
          <a:ln/>
        </p:spPr>
        <p:txBody>
          <a:bodyPr/>
          <a:lstStyle>
            <a:lvl1pPr>
              <a:defRPr/>
            </a:lvl1pPr>
          </a:lstStyle>
          <a:p>
            <a:endParaRPr lang="en-US" altLang="en-US"/>
          </a:p>
        </p:txBody>
      </p:sp>
      <p:sp>
        <p:nvSpPr>
          <p:cNvPr id="4" name="Rectangle 66"/>
          <p:cNvSpPr>
            <a:spLocks noGrp="1" noChangeArrowheads="1"/>
          </p:cNvSpPr>
          <p:nvPr>
            <p:ph type="ftr" sz="quarter" idx="11"/>
          </p:nvPr>
        </p:nvSpPr>
        <p:spPr>
          <a:xfrm>
            <a:off x="3124200" y="6324600"/>
            <a:ext cx="2895600" cy="457200"/>
          </a:xfrm>
          <a:prstGeom prst="rect">
            <a:avLst/>
          </a:prstGeom>
          <a:ln/>
        </p:spPr>
        <p:txBody>
          <a:bodyPr/>
          <a:lstStyle>
            <a:lvl1pPr>
              <a:defRPr/>
            </a:lvl1pPr>
          </a:lstStyle>
          <a:p>
            <a:endParaRPr lang="en-US" altLang="en-US"/>
          </a:p>
        </p:txBody>
      </p:sp>
      <p:sp>
        <p:nvSpPr>
          <p:cNvPr id="5" name="Rectangle 67"/>
          <p:cNvSpPr>
            <a:spLocks noGrp="1" noChangeArrowheads="1"/>
          </p:cNvSpPr>
          <p:nvPr>
            <p:ph type="sldNum" sz="quarter" idx="12"/>
          </p:nvPr>
        </p:nvSpPr>
        <p:spPr>
          <a:ln/>
        </p:spPr>
        <p:txBody>
          <a:bodyPr/>
          <a:lstStyle>
            <a:lvl1pPr>
              <a:defRPr/>
            </a:lvl1pPr>
          </a:lstStyle>
          <a:p>
            <a:fld id="{9A078AA4-8FB0-47A5-92EC-3BB0D498D1CE}" type="slidenum">
              <a:rPr lang="en-US" altLang="en-US" smtClean="0"/>
              <a:pPr/>
              <a:t>‹#›</a:t>
            </a:fld>
            <a:endParaRPr lang="en-US" altLang="en-US"/>
          </a:p>
        </p:txBody>
      </p:sp>
    </p:spTree>
    <p:extLst>
      <p:ext uri="{BB962C8B-B14F-4D97-AF65-F5344CB8AC3E}">
        <p14:creationId xmlns:p14="http://schemas.microsoft.com/office/powerpoint/2010/main" val="1553200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1CC"/>
        </a:solidFill>
        <a:effectLst/>
      </p:bgPr>
    </p:bg>
    <p:spTree>
      <p:nvGrpSpPr>
        <p:cNvPr id="1" name=""/>
        <p:cNvGrpSpPr/>
        <p:nvPr/>
      </p:nvGrpSpPr>
      <p:grpSpPr>
        <a:xfrm>
          <a:off x="0" y="0"/>
          <a:ext cx="0" cy="0"/>
          <a:chOff x="0" y="0"/>
          <a:chExt cx="0" cy="0"/>
        </a:xfrm>
      </p:grpSpPr>
      <p:pic>
        <p:nvPicPr>
          <p:cNvPr id="10" name="Picture 9" descr="PowerpointBG1_newlogo.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429000"/>
            <a:ext cx="9144000" cy="3429000"/>
          </a:xfrm>
          <a:prstGeom prst="rect">
            <a:avLst/>
          </a:prstGeom>
        </p:spPr>
      </p:pic>
      <p:sp>
        <p:nvSpPr>
          <p:cNvPr id="1029" name="Title Placeholder 1"/>
          <p:cNvSpPr>
            <a:spLocks noGrp="1"/>
          </p:cNvSpPr>
          <p:nvPr>
            <p:ph type="title"/>
          </p:nvPr>
        </p:nvSpPr>
        <p:spPr bwMode="auto">
          <a:xfrm>
            <a:off x="0" y="1"/>
            <a:ext cx="7848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182880" rIns="91440" bIns="45720" numCol="1" anchor="ctr" anchorCtr="0" compatLnSpc="1">
            <a:prstTxWarp prst="textNoShape">
              <a:avLst/>
            </a:prstTxWarp>
            <a:normAutofit/>
          </a:bodyPr>
          <a:lstStyle/>
          <a:p>
            <a:pPr lvl="0"/>
            <a:r>
              <a:rPr lang="en-US"/>
              <a:t>Click to edit Master title style</a:t>
            </a:r>
            <a:endParaRPr lang="en-US" dirty="0"/>
          </a:p>
        </p:txBody>
      </p:sp>
      <p:sp>
        <p:nvSpPr>
          <p:cNvPr id="1030" name="Text Placeholder 2"/>
          <p:cNvSpPr>
            <a:spLocks noGrp="1"/>
          </p:cNvSpPr>
          <p:nvPr>
            <p:ph type="body" idx="1"/>
          </p:nvPr>
        </p:nvSpPr>
        <p:spPr bwMode="auto">
          <a:xfrm>
            <a:off x="228600" y="990600"/>
            <a:ext cx="8610600" cy="530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76200" y="6553200"/>
            <a:ext cx="381000" cy="230186"/>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F2F2F2"/>
                </a:solidFill>
              </a:defRPr>
            </a:lvl1pPr>
          </a:lstStyle>
          <a:p>
            <a:fld id="{74BF28E9-464D-4CCF-AFF1-AD8966132BAA}" type="slidenum">
              <a:rPr lang="en-US" altLang="en-US" smtClean="0"/>
              <a:pPr/>
              <a:t>‹#›</a:t>
            </a:fld>
            <a:endParaRPr lang="en-US" altLang="en-US"/>
          </a:p>
        </p:txBody>
      </p:sp>
      <p:sp>
        <p:nvSpPr>
          <p:cNvPr id="3" name="Rectangle 2"/>
          <p:cNvSpPr/>
          <p:nvPr/>
        </p:nvSpPr>
        <p:spPr>
          <a:xfrm>
            <a:off x="6642100" y="6400800"/>
            <a:ext cx="2362200" cy="382586"/>
          </a:xfrm>
          <a:prstGeom prst="rect">
            <a:avLst/>
          </a:prstGeom>
          <a:solidFill>
            <a:srgbClr val="231F2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8"/>
          <a:stretch>
            <a:fillRect/>
          </a:stretch>
        </p:blipFill>
        <p:spPr>
          <a:xfrm>
            <a:off x="7324372" y="6362966"/>
            <a:ext cx="1749778" cy="457200"/>
          </a:xfrm>
          <a:prstGeom prst="rect">
            <a:avLst/>
          </a:prstGeom>
        </p:spPr>
      </p:pic>
      <p:pic>
        <p:nvPicPr>
          <p:cNvPr id="43" name="Picture 2" descr="Image result for data visualizati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8381999" y="-76199"/>
            <a:ext cx="756745"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953858"/>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Lst>
  <p:hf hdr="0" ftr="0" dt="0"/>
  <p:txStyles>
    <p:titleStyle>
      <a:lvl1pPr algn="l" defTabSz="457200" rtl="0" eaLnBrk="1" fontAlgn="base" hangingPunct="1">
        <a:spcBef>
          <a:spcPct val="0"/>
        </a:spcBef>
        <a:spcAft>
          <a:spcPct val="0"/>
        </a:spcAft>
        <a:defRPr sz="4400" kern="1200">
          <a:solidFill>
            <a:srgbClr val="231F20"/>
          </a:solidFill>
          <a:latin typeface="+mj-lt"/>
          <a:ea typeface="ヒラギノ角ゴ Pro W3" pitchFamily="-109" charset="-128"/>
          <a:cs typeface="ヒラギノ角ゴ Pro W3" pitchFamily="-109" charset="-128"/>
        </a:defRPr>
      </a:lvl1pPr>
      <a:lvl2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2pPr>
      <a:lvl3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3pPr>
      <a:lvl4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4pPr>
      <a:lvl5pPr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5pPr>
      <a:lvl6pPr marL="4572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6pPr>
      <a:lvl7pPr marL="9144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7pPr>
      <a:lvl8pPr marL="13716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8pPr>
      <a:lvl9pPr marL="1828800" algn="l" defTabSz="457200" rtl="0" eaLnBrk="1" fontAlgn="base" hangingPunct="1">
        <a:spcBef>
          <a:spcPct val="0"/>
        </a:spcBef>
        <a:spcAft>
          <a:spcPct val="0"/>
        </a:spcAft>
        <a:defRPr sz="4400">
          <a:solidFill>
            <a:schemeClr val="tx2"/>
          </a:solidFill>
          <a:latin typeface="Arial" pitchFamily="-109" charset="0"/>
          <a:ea typeface="ヒラギノ角ゴ Pro W3" pitchFamily="-109" charset="-128"/>
          <a:cs typeface="ヒラギノ角ゴ Pro W3" pitchFamily="-109" charset="-128"/>
        </a:defRPr>
      </a:lvl9pPr>
    </p:titleStyle>
    <p:bodyStyle>
      <a:lvl1pPr marL="342900" indent="-342900" algn="l" defTabSz="457200" rtl="0" eaLnBrk="1" fontAlgn="base" hangingPunct="1">
        <a:spcBef>
          <a:spcPts val="18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di.kennesaw.edu/it711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ft.com/vocabulary" TargetMode="External"/><Relationship Id="rId13" Type="http://schemas.openxmlformats.org/officeDocument/2006/relationships/hyperlink" Target="http://chartmaker.visualisingdata.com/" TargetMode="External"/><Relationship Id="rId3" Type="http://schemas.openxmlformats.org/officeDocument/2006/relationships/hyperlink" Target="https://www.qlik.com/blog/third-pillar-of-mapping-data-to-visualizations-usage" TargetMode="External"/><Relationship Id="rId7" Type="http://schemas.openxmlformats.org/officeDocument/2006/relationships/hyperlink" Target="https://www.informationisbeautifulawards.com/showcase/611-the-graphic-continuum" TargetMode="External"/><Relationship Id="rId12" Type="http://schemas.openxmlformats.org/officeDocument/2006/relationships/hyperlink" Target="https://www.data-to-viz.com/" TargetMode="External"/><Relationship Id="rId2" Type="http://schemas.openxmlformats.org/officeDocument/2006/relationships/hyperlink" Target="https://extremepresentation.com/design/7-charts/" TargetMode="External"/><Relationship Id="rId1" Type="http://schemas.openxmlformats.org/officeDocument/2006/relationships/slideLayout" Target="../slideLayouts/slideLayout2.xml"/><Relationship Id="rId6" Type="http://schemas.openxmlformats.org/officeDocument/2006/relationships/hyperlink" Target="https://policyviz.com/2014/09/09/graphic-continuum/" TargetMode="External"/><Relationship Id="rId11" Type="http://schemas.openxmlformats.org/officeDocument/2006/relationships/hyperlink" Target="http://www.datavizcatalogue.com/" TargetMode="External"/><Relationship Id="rId5" Type="http://schemas.openxmlformats.org/officeDocument/2006/relationships/hyperlink" Target="https://www.juiceanalytics.com/chartchooser" TargetMode="External"/><Relationship Id="rId10" Type="http://schemas.openxmlformats.org/officeDocument/2006/relationships/hyperlink" Target="http://datavizproject.com/" TargetMode="External"/><Relationship Id="rId4" Type="http://schemas.openxmlformats.org/officeDocument/2006/relationships/hyperlink" Target="https://excelcharts.com/classification-chart-types/" TargetMode="External"/><Relationship Id="rId9" Type="http://schemas.openxmlformats.org/officeDocument/2006/relationships/hyperlink" Target="http://experception.net/"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pluralsight.com/guides/tableau-playbook-waffle-chart"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datavizproject.com/" TargetMode="External"/><Relationship Id="rId4" Type="http://schemas.openxmlformats.org/officeDocument/2006/relationships/hyperlink" Target="https://www.data-to-viz.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docr.com/v/631d1wpb/jgzheng/scopes-visual-propertie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coursera.org/lecture/dataviz-design/strategic-use-of-contrast-sDV6C" TargetMode="External"/><Relationship Id="rId2" Type="http://schemas.openxmlformats.org/officeDocument/2006/relationships/hyperlink" Target="http://kenhirakawa.com/significance-of-contrast/" TargetMode="External"/><Relationship Id="rId1" Type="http://schemas.openxmlformats.org/officeDocument/2006/relationships/slideLayout" Target="../slideLayouts/slideLayout2.xml"/><Relationship Id="rId5" Type="http://schemas.openxmlformats.org/officeDocument/2006/relationships/hyperlink" Target="https://www.edocr.com/v/e6ql9njn/jgzheng/data-visual-foundation" TargetMode="External"/><Relationship Id="rId4" Type="http://schemas.openxmlformats.org/officeDocument/2006/relationships/hyperlink" Target="https://www.webfx.com/blog/web-design/data-visualization-gestalt-law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chartmaker.visualisingdata.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hyperlink" Target="https://youtu.be/GVkXbQOzKNs?t=2152" TargetMode="Externa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hyperlink" Target="https://www.storytellingwithdata.com/blog/2018/6/5/an-alternative-to-treemaps" TargetMode="External"/><Relationship Id="rId2" Type="http://schemas.openxmlformats.org/officeDocument/2006/relationships/hyperlink" Target="https://www.storytellingwithdata.com/blog/2021/1/10/lets-improve-this-graph-yt9xj"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hyperlink" Target="https://www.elsevier.com/connect/a-5-step-guide-to-data-visualization" TargetMode="External"/><Relationship Id="rId2" Type="http://schemas.openxmlformats.org/officeDocument/2006/relationships/hyperlink" Target="https://digitalimpact.io/getting-started-a-3-step-approach-to-data-visualization/" TargetMode="External"/><Relationship Id="rId1" Type="http://schemas.openxmlformats.org/officeDocument/2006/relationships/slideLayout" Target="../slideLayouts/slideLayout2.xml"/><Relationship Id="rId4" Type="http://schemas.openxmlformats.org/officeDocument/2006/relationships/hyperlink" Target="https://depictdatastudio.com/data-visualization-design-process-step-by-step-guide-for-beginner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interaction-design.org/literature/article/how-to-design-an-information-visualization" TargetMode="External"/><Relationship Id="rId2" Type="http://schemas.openxmlformats.org/officeDocument/2006/relationships/hyperlink" Target="https://www.youtube.com/watch?v=GVkXbQOzKNs&amp;t=754s" TargetMode="External"/><Relationship Id="rId1" Type="http://schemas.openxmlformats.org/officeDocument/2006/relationships/slideLayout" Target="../slideLayouts/slideLayout2.xml"/><Relationship Id="rId4" Type="http://schemas.openxmlformats.org/officeDocument/2006/relationships/hyperlink" Target="https://www.datarevelations.com/accurate-vs-emotional-comparisons-sometimes-pies-bubbles-and-waffles-are-the-better-choic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elsevier.com/connect/a-5-step-guide-to-data-visualization" TargetMode="External"/><Relationship Id="rId2" Type="http://schemas.openxmlformats.org/officeDocument/2006/relationships/hyperlink" Target="https://digitalimpact.io/getting-started-a-3-step-approach-to-data-visualization/" TargetMode="External"/><Relationship Id="rId1" Type="http://schemas.openxmlformats.org/officeDocument/2006/relationships/slideLayout" Target="../slideLayouts/slideLayout2.xml"/><Relationship Id="rId6" Type="http://schemas.openxmlformats.org/officeDocument/2006/relationships/hyperlink" Target="https://www.interaction-design.org/literature/article/how-to-design-an-information-visualization" TargetMode="External"/><Relationship Id="rId5" Type="http://schemas.openxmlformats.org/officeDocument/2006/relationships/hyperlink" Target="https://www.youtube.com/watch?v=GVkXbQOzKNs&amp;t=754s" TargetMode="External"/><Relationship Id="rId4" Type="http://schemas.openxmlformats.org/officeDocument/2006/relationships/hyperlink" Target="https://depictdatastudio.com/data-visualization-design-process-step-by-step-guide-for-beginners/" TargetMode="Externa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qlik.com/blog/third-pillar-of-mapping-data-to-visualizations-usag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storytellingwithdata.com/blog/2012/10/my-penchant-for-horizontal-bar-graph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ctrTitle"/>
          </p:nvPr>
        </p:nvSpPr>
        <p:spPr>
          <a:xfrm>
            <a:off x="951097" y="2286000"/>
            <a:ext cx="7241806" cy="1295400"/>
          </a:xfrm>
        </p:spPr>
        <p:txBody>
          <a:bodyPr>
            <a:normAutofit/>
          </a:bodyPr>
          <a:lstStyle/>
          <a:p>
            <a:pPr algn="ctr"/>
            <a:r>
              <a:rPr lang="en-US" dirty="0"/>
              <a:t>Chart Design Process</a:t>
            </a:r>
          </a:p>
        </p:txBody>
      </p:sp>
      <p:sp>
        <p:nvSpPr>
          <p:cNvPr id="2" name="Subtitle 1"/>
          <p:cNvSpPr>
            <a:spLocks noGrp="1"/>
          </p:cNvSpPr>
          <p:nvPr>
            <p:ph type="subTitle" idx="1"/>
          </p:nvPr>
        </p:nvSpPr>
        <p:spPr>
          <a:xfrm>
            <a:off x="1371600" y="3810000"/>
            <a:ext cx="6400800" cy="685800"/>
          </a:xfrm>
        </p:spPr>
        <p:txBody>
          <a:bodyPr/>
          <a:lstStyle/>
          <a:p>
            <a:r>
              <a:rPr lang="en-US" dirty="0">
                <a:solidFill>
                  <a:srgbClr val="000000"/>
                </a:solidFill>
              </a:rPr>
              <a:t>IT 7113 Data Visualization</a:t>
            </a:r>
            <a:endParaRPr lang="en-US" dirty="0"/>
          </a:p>
        </p:txBody>
      </p:sp>
      <p:sp>
        <p:nvSpPr>
          <p:cNvPr id="6" name="Rectangle 5" descr="Rectangle: Click to edit Master text styles&#10;Second level&#10;Third level&#10;Fourth level&#10;Fifth level"/>
          <p:cNvSpPr txBox="1">
            <a:spLocks noChangeArrowheads="1"/>
          </p:cNvSpPr>
          <p:nvPr/>
        </p:nvSpPr>
        <p:spPr bwMode="auto">
          <a:xfrm>
            <a:off x="3542558" y="4460493"/>
            <a:ext cx="2058880" cy="76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Clr>
                <a:schemeClr val="hlink"/>
              </a:buClr>
              <a:buSzPct val="110000"/>
              <a:buFont typeface="Wingdings" pitchFamily="2" charset="2"/>
              <a:buNone/>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SzPct val="60000"/>
              <a:buFont typeface="Wingdings" pitchFamily="2" charset="2"/>
              <a:buChar char="n"/>
              <a:defRPr sz="2800">
                <a:solidFill>
                  <a:schemeClr val="tx1"/>
                </a:solidFill>
                <a:latin typeface="+mn-lt"/>
              </a:defRPr>
            </a:lvl2pPr>
            <a:lvl3pPr marL="1143000" indent="-228600" algn="l" rtl="0" eaLnBrk="1" fontAlgn="base" hangingPunct="1">
              <a:spcBef>
                <a:spcPct val="20000"/>
              </a:spcBef>
              <a:spcAft>
                <a:spcPct val="0"/>
              </a:spcAft>
              <a:buClr>
                <a:schemeClr val="hlink"/>
              </a:buClr>
              <a:buSzPct val="95000"/>
              <a:buFont typeface="Wingdings" pitchFamily="2" charset="2"/>
              <a:buChar char="w"/>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65000"/>
              <a:buFont typeface="Wingdings"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hlink"/>
              </a:buClr>
              <a:buSzPct val="60000"/>
              <a:buFont typeface="Wingdings" pitchFamily="2" charset="2"/>
              <a:buChar char="n"/>
              <a:defRPr sz="2000">
                <a:solidFill>
                  <a:schemeClr val="tx1"/>
                </a:solidFill>
                <a:latin typeface="+mn-lt"/>
              </a:defRPr>
            </a:lvl9pPr>
          </a:lstStyle>
          <a:p>
            <a:pPr algn="ctr"/>
            <a:r>
              <a:rPr lang="en-US" sz="2000" kern="0" dirty="0"/>
              <a:t>J.G. Zheng</a:t>
            </a:r>
          </a:p>
          <a:p>
            <a:pPr algn="ctr"/>
            <a:r>
              <a:rPr lang="en-US" sz="2000" kern="0" dirty="0"/>
              <a:t>Fall 2023</a:t>
            </a:r>
          </a:p>
        </p:txBody>
      </p:sp>
      <p:sp>
        <p:nvSpPr>
          <p:cNvPr id="3" name="Rectangle 2"/>
          <p:cNvSpPr/>
          <p:nvPr/>
        </p:nvSpPr>
        <p:spPr>
          <a:xfrm>
            <a:off x="2855479" y="5222493"/>
            <a:ext cx="3433037" cy="338554"/>
          </a:xfrm>
          <a:prstGeom prst="rect">
            <a:avLst/>
          </a:prstGeom>
        </p:spPr>
        <p:txBody>
          <a:bodyPr wrap="square">
            <a:spAutoFit/>
          </a:bodyPr>
          <a:lstStyle/>
          <a:p>
            <a:pPr algn="ctr"/>
            <a:r>
              <a:rPr lang="en-US" sz="1600" dirty="0">
                <a:hlinkClick r:id="rId3"/>
              </a:rPr>
              <a:t>http://idi.Kennesaw.edu/it7113/</a:t>
            </a:r>
            <a:endParaRPr lang="en-US" sz="1600" dirty="0"/>
          </a:p>
        </p:txBody>
      </p:sp>
      <p:pic>
        <p:nvPicPr>
          <p:cNvPr id="3074" name="Picture 2" descr="Image result for data visualiz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6463" y="228893"/>
            <a:ext cx="2251075" cy="2251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 Chart Choice</a:t>
            </a:r>
          </a:p>
        </p:txBody>
      </p:sp>
      <p:sp>
        <p:nvSpPr>
          <p:cNvPr id="3" name="Content Placeholder 2"/>
          <p:cNvSpPr>
            <a:spLocks noGrp="1"/>
          </p:cNvSpPr>
          <p:nvPr>
            <p:ph idx="1"/>
          </p:nvPr>
        </p:nvSpPr>
        <p:spPr/>
        <p:txBody>
          <a:bodyPr>
            <a:normAutofit fontScale="70000" lnSpcReduction="20000"/>
          </a:bodyPr>
          <a:lstStyle/>
          <a:p>
            <a:r>
              <a:rPr lang="en-US" dirty="0"/>
              <a:t>Choosing the specific chart is also depends on the following important considerations.</a:t>
            </a:r>
          </a:p>
          <a:p>
            <a:pPr marL="514350" indent="-514350">
              <a:buFont typeface="+mj-lt"/>
              <a:buAutoNum type="arabicPeriod"/>
            </a:pPr>
            <a:r>
              <a:rPr lang="en-US" dirty="0"/>
              <a:t>Start with some general grand purposes; match the intended purpose and the chart’s major function. </a:t>
            </a:r>
          </a:p>
          <a:p>
            <a:pPr lvl="1"/>
            <a:r>
              <a:rPr lang="en-US" dirty="0"/>
              <a:t>Please review slide #7 and module 3 for more details.</a:t>
            </a:r>
          </a:p>
          <a:p>
            <a:pPr lvl="1"/>
            <a:r>
              <a:rPr lang="en-US" dirty="0"/>
              <a:t>Grand purposes and categories still may lead to several choices; so, this is just a starting point.</a:t>
            </a:r>
          </a:p>
          <a:p>
            <a:pPr marL="514350" indent="-514350">
              <a:buFont typeface="+mj-lt"/>
              <a:buAutoNum type="arabicPeriod"/>
            </a:pPr>
            <a:r>
              <a:rPr lang="en-US" dirty="0"/>
              <a:t>Examine the data to be presented.</a:t>
            </a:r>
          </a:p>
          <a:p>
            <a:pPr lvl="1"/>
            <a:r>
              <a:rPr lang="en-US" dirty="0"/>
              <a:t>What kind of data? Need to know data types, structures, and # of attributes and data items.</a:t>
            </a:r>
          </a:p>
          <a:p>
            <a:r>
              <a:rPr lang="en-US" dirty="0">
                <a:solidFill>
                  <a:schemeClr val="bg1">
                    <a:lumMod val="50000"/>
                  </a:schemeClr>
                </a:solidFill>
              </a:rPr>
              <a:t>Other considerations (not focused on in this lecture)</a:t>
            </a:r>
          </a:p>
          <a:p>
            <a:pPr lvl="1"/>
            <a:r>
              <a:rPr lang="en-US" dirty="0">
                <a:solidFill>
                  <a:schemeClr val="bg1">
                    <a:lumMod val="50000"/>
                  </a:schemeClr>
                </a:solidFill>
              </a:rPr>
              <a:t>Shape and size of charting space might be a factor</a:t>
            </a:r>
          </a:p>
          <a:p>
            <a:pPr lvl="1"/>
            <a:r>
              <a:rPr lang="en-US" dirty="0">
                <a:solidFill>
                  <a:schemeClr val="bg1">
                    <a:lumMod val="50000"/>
                  </a:schemeClr>
                </a:solidFill>
              </a:rPr>
              <a:t>User/audience needs, preferences, conventions, etc.</a:t>
            </a:r>
          </a:p>
          <a:p>
            <a:pPr lvl="1"/>
            <a:r>
              <a:rPr lang="en-US" dirty="0">
                <a:solidFill>
                  <a:schemeClr val="bg1">
                    <a:lumMod val="50000"/>
                  </a:schemeClr>
                </a:solidFill>
              </a:rPr>
              <a:t>Emotion, affection, culture, etc.</a:t>
            </a:r>
          </a:p>
          <a:p>
            <a:pPr lvl="1"/>
            <a:r>
              <a:rPr lang="en-US" dirty="0">
                <a:solidFill>
                  <a:schemeClr val="bg1">
                    <a:lumMod val="50000"/>
                  </a:schemeClr>
                </a:solidFill>
              </a:rPr>
              <a:t>Chart customization: is one chart enough?</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10</a:t>
            </a:fld>
            <a:endParaRPr lang="en-US" altLang="en-US"/>
          </a:p>
        </p:txBody>
      </p:sp>
    </p:spTree>
    <p:extLst>
      <p:ext uri="{BB962C8B-B14F-4D97-AF65-F5344CB8AC3E}">
        <p14:creationId xmlns:p14="http://schemas.microsoft.com/office/powerpoint/2010/main" val="1683913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Initial Selection of Chart Type</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11</a:t>
            </a:fld>
            <a:endParaRPr lang="en-US" altLang="en-US"/>
          </a:p>
        </p:txBody>
      </p:sp>
      <p:sp>
        <p:nvSpPr>
          <p:cNvPr id="6" name="Content Placeholder 2">
            <a:extLst>
              <a:ext uri="{FF2B5EF4-FFF2-40B4-BE49-F238E27FC236}">
                <a16:creationId xmlns:a16="http://schemas.microsoft.com/office/drawing/2014/main" id="{3A96D1F7-899A-40A5-BD8F-7DFE213EF0CD}"/>
              </a:ext>
            </a:extLst>
          </p:cNvPr>
          <p:cNvSpPr>
            <a:spLocks noGrp="1"/>
          </p:cNvSpPr>
          <p:nvPr>
            <p:ph idx="1"/>
          </p:nvPr>
        </p:nvSpPr>
        <p:spPr>
          <a:xfrm>
            <a:off x="228600" y="838200"/>
            <a:ext cx="8610600" cy="1524000"/>
          </a:xfrm>
        </p:spPr>
        <p:txBody>
          <a:bodyPr>
            <a:normAutofit fontScale="70000" lnSpcReduction="20000"/>
          </a:bodyPr>
          <a:lstStyle/>
          <a:p>
            <a:r>
              <a:rPr lang="en-US" dirty="0"/>
              <a:t>Match the intended purpose and the chart’s major function. </a:t>
            </a:r>
          </a:p>
          <a:p>
            <a:pPr lvl="1"/>
            <a:r>
              <a:rPr lang="en-US" dirty="0"/>
              <a:t>Many guides and tools are created to guide the selection of chart types based on purposes. Some of them are one-page quick references and others are more interactive and detailed.</a:t>
            </a:r>
          </a:p>
          <a:p>
            <a:pPr lvl="1"/>
            <a:r>
              <a:rPr lang="en-US" dirty="0"/>
              <a:t>Please review module 3 for more details.</a:t>
            </a:r>
          </a:p>
          <a:p>
            <a:endParaRPr lang="en-US" dirty="0"/>
          </a:p>
          <a:p>
            <a:endParaRPr lang="en-US" dirty="0"/>
          </a:p>
          <a:p>
            <a:pPr marL="0" indent="0">
              <a:buNone/>
            </a:pPr>
            <a:endParaRPr lang="en-US" dirty="0"/>
          </a:p>
        </p:txBody>
      </p:sp>
      <p:graphicFrame>
        <p:nvGraphicFramePr>
          <p:cNvPr id="10" name="Table 9">
            <a:extLst>
              <a:ext uri="{FF2B5EF4-FFF2-40B4-BE49-F238E27FC236}">
                <a16:creationId xmlns:a16="http://schemas.microsoft.com/office/drawing/2014/main" id="{4DF3B66E-9C2C-4905-9631-C93DC480E308}"/>
              </a:ext>
            </a:extLst>
          </p:cNvPr>
          <p:cNvGraphicFramePr>
            <a:graphicFrameLocks noGrp="1"/>
          </p:cNvGraphicFramePr>
          <p:nvPr>
            <p:extLst>
              <p:ext uri="{D42A27DB-BD31-4B8C-83A1-F6EECF244321}">
                <p14:modId xmlns:p14="http://schemas.microsoft.com/office/powerpoint/2010/main" val="330494064"/>
              </p:ext>
            </p:extLst>
          </p:nvPr>
        </p:nvGraphicFramePr>
        <p:xfrm>
          <a:off x="4572000" y="2479365"/>
          <a:ext cx="4209544" cy="3873494"/>
        </p:xfrm>
        <a:graphic>
          <a:graphicData uri="http://schemas.openxmlformats.org/drawingml/2006/table">
            <a:tbl>
              <a:tblPr bandRow="1">
                <a:tableStyleId>{5C22544A-7EE6-4342-B048-85BDC9FD1C3A}</a:tableStyleId>
              </a:tblPr>
              <a:tblGrid>
                <a:gridCol w="1645549">
                  <a:extLst>
                    <a:ext uri="{9D8B030D-6E8A-4147-A177-3AD203B41FA5}">
                      <a16:colId xmlns:a16="http://schemas.microsoft.com/office/drawing/2014/main" val="2509963621"/>
                    </a:ext>
                  </a:extLst>
                </a:gridCol>
                <a:gridCol w="2563995">
                  <a:extLst>
                    <a:ext uri="{9D8B030D-6E8A-4147-A177-3AD203B41FA5}">
                      <a16:colId xmlns:a16="http://schemas.microsoft.com/office/drawing/2014/main" val="3335957313"/>
                    </a:ext>
                  </a:extLst>
                </a:gridCol>
              </a:tblGrid>
              <a:tr h="633309">
                <a:tc>
                  <a:txBody>
                    <a:bodyPr/>
                    <a:lstStyle/>
                    <a:p>
                      <a:r>
                        <a:rPr lang="en-US" sz="1100" dirty="0"/>
                        <a:t>Abela's version</a:t>
                      </a:r>
                    </a:p>
                  </a:txBody>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hlinkClick r:id="rId2"/>
                        </a:rPr>
                        <a:t>https://extremepresentation.com/design/7-charts/</a:t>
                      </a:r>
                      <a:endParaRPr lang="en-US" sz="110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hlinkClick r:id="rId3"/>
                        </a:rPr>
                        <a:t>https://www.qlik.com/blog/third-pillar-of-mapping-data-to-visualizations-usage</a:t>
                      </a:r>
                      <a:r>
                        <a:rPr lang="en-US" sz="1100" dirty="0"/>
                        <a:t> </a:t>
                      </a:r>
                    </a:p>
                  </a:txBody>
                  <a:tcPr/>
                </a:tc>
                <a:extLst>
                  <a:ext uri="{0D108BD9-81ED-4DB2-BD59-A6C34878D82A}">
                    <a16:rowId xmlns:a16="http://schemas.microsoft.com/office/drawing/2014/main" val="967827948"/>
                  </a:ext>
                </a:extLst>
              </a:tr>
              <a:tr h="633309">
                <a:tc>
                  <a:txBody>
                    <a:bodyPr/>
                    <a:lstStyle/>
                    <a:p>
                      <a:r>
                        <a:rPr lang="en-US" sz="1100" dirty="0"/>
                        <a:t>Camões’s version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4"/>
                        </a:rPr>
                        <a:t>https://excelcharts.com/classification-chart-types/</a:t>
                      </a:r>
                      <a:endParaRPr lang="en-US" sz="1100" dirty="0"/>
                    </a:p>
                  </a:txBody>
                  <a:tcPr/>
                </a:tc>
                <a:extLst>
                  <a:ext uri="{0D108BD9-81ED-4DB2-BD59-A6C34878D82A}">
                    <a16:rowId xmlns:a16="http://schemas.microsoft.com/office/drawing/2014/main" val="299956502"/>
                  </a:ext>
                </a:extLst>
              </a:tr>
              <a:tr h="493981">
                <a:tc>
                  <a:txBody>
                    <a:bodyPr/>
                    <a:lstStyle/>
                    <a:p>
                      <a:r>
                        <a:rPr lang="en-US" sz="1100" b="1" dirty="0"/>
                        <a:t>Juice Analytics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5"/>
                        </a:rPr>
                        <a:t>https://www.juiceanalytics.com/chartchooser</a:t>
                      </a:r>
                      <a:r>
                        <a:rPr lang="en-US" sz="1100" dirty="0"/>
                        <a:t> </a:t>
                      </a:r>
                    </a:p>
                  </a:txBody>
                  <a:tcPr/>
                </a:tc>
                <a:extLst>
                  <a:ext uri="{0D108BD9-81ED-4DB2-BD59-A6C34878D82A}">
                    <a16:rowId xmlns:a16="http://schemas.microsoft.com/office/drawing/2014/main" val="2056564447"/>
                  </a:ext>
                </a:extLst>
              </a:tr>
              <a:tr h="772637">
                <a:tc>
                  <a:txBody>
                    <a:bodyPr/>
                    <a:lstStyle/>
                    <a:p>
                      <a:r>
                        <a:rPr lang="en-US" sz="1100" dirty="0" err="1"/>
                        <a:t>Schwabish’s</a:t>
                      </a:r>
                      <a:r>
                        <a:rPr lang="en-US" sz="1100" dirty="0"/>
                        <a:t> Graphic Continuum</a:t>
                      </a:r>
                      <a:endParaRPr lang="en-US" sz="1100" kern="1200" dirty="0">
                        <a:solidFill>
                          <a:schemeClr val="dk1"/>
                        </a:solidFill>
                        <a:latin typeface="+mn-lt"/>
                        <a:ea typeface="+mn-ea"/>
                        <a:cs typeface="+mn-cs"/>
                      </a:endParaRPr>
                    </a:p>
                  </a:txBody>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hlinkClick r:id="rId6"/>
                        </a:rPr>
                        <a:t>https://policyviz.com/2014/09/09/graphic-continuum/</a:t>
                      </a:r>
                      <a:r>
                        <a:rPr lang="en-US" sz="1000" dirty="0"/>
                        <a: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hlinkClick r:id="rId7"/>
                        </a:rPr>
                        <a:t>https://www.informationisbeautifulawards.com/showcase/611-the-graphic-continuum</a:t>
                      </a:r>
                      <a:r>
                        <a:rPr lang="en-US" sz="1000" dirty="0"/>
                        <a:t> </a:t>
                      </a:r>
                    </a:p>
                  </a:txBody>
                  <a:tcPr/>
                </a:tc>
                <a:extLst>
                  <a:ext uri="{0D108BD9-81ED-4DB2-BD59-A6C34878D82A}">
                    <a16:rowId xmlns:a16="http://schemas.microsoft.com/office/drawing/2014/main" val="322408504"/>
                  </a:ext>
                </a:extLst>
              </a:tr>
              <a:tr h="7040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t>Financial Times Visual Vocabulary</a:t>
                      </a:r>
                    </a:p>
                  </a:txBody>
                  <a:tcPr/>
                </a:tc>
                <a:tc>
                  <a: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hlinkClick r:id="rId8"/>
                        </a:rPr>
                        <a:t>https://www.ft.com/vocabulary</a:t>
                      </a:r>
                      <a:endParaRPr lang="en-US" sz="1100" dirty="0"/>
                    </a:p>
                  </a:txBody>
                  <a:tcPr/>
                </a:tc>
                <a:extLst>
                  <a:ext uri="{0D108BD9-81ED-4DB2-BD59-A6C34878D82A}">
                    <a16:rowId xmlns:a16="http://schemas.microsoft.com/office/drawing/2014/main" val="3594695406"/>
                  </a:ext>
                </a:extLst>
              </a:tr>
              <a:tr h="1892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err="1"/>
                        <a:t>Fraconeri’s</a:t>
                      </a:r>
                      <a:r>
                        <a:rPr lang="en-US" sz="1100" dirty="0"/>
                        <a:t> version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9"/>
                        </a:rPr>
                        <a:t>http://experception.net</a:t>
                      </a:r>
                      <a:endParaRPr lang="en-US" sz="1100" dirty="0"/>
                    </a:p>
                  </a:txBody>
                  <a:tcPr/>
                </a:tc>
                <a:extLst>
                  <a:ext uri="{0D108BD9-81ED-4DB2-BD59-A6C34878D82A}">
                    <a16:rowId xmlns:a16="http://schemas.microsoft.com/office/drawing/2014/main" val="2529409119"/>
                  </a:ext>
                </a:extLst>
              </a:tr>
            </a:tbl>
          </a:graphicData>
        </a:graphic>
      </p:graphicFrame>
      <p:graphicFrame>
        <p:nvGraphicFramePr>
          <p:cNvPr id="3" name="Table 2">
            <a:extLst>
              <a:ext uri="{FF2B5EF4-FFF2-40B4-BE49-F238E27FC236}">
                <a16:creationId xmlns:a16="http://schemas.microsoft.com/office/drawing/2014/main" id="{02314036-49AA-4E6A-9197-E3708B16C34E}"/>
              </a:ext>
            </a:extLst>
          </p:cNvPr>
          <p:cNvGraphicFramePr>
            <a:graphicFrameLocks noGrp="1"/>
          </p:cNvGraphicFramePr>
          <p:nvPr>
            <p:extLst>
              <p:ext uri="{D42A27DB-BD31-4B8C-83A1-F6EECF244321}">
                <p14:modId xmlns:p14="http://schemas.microsoft.com/office/powerpoint/2010/main" val="383887738"/>
              </p:ext>
            </p:extLst>
          </p:nvPr>
        </p:nvGraphicFramePr>
        <p:xfrm>
          <a:off x="457200" y="2479365"/>
          <a:ext cx="3880205" cy="3046095"/>
        </p:xfrm>
        <a:graphic>
          <a:graphicData uri="http://schemas.openxmlformats.org/drawingml/2006/table">
            <a:tbl>
              <a:tblPr bandRow="1">
                <a:tableStyleId>{5C22544A-7EE6-4342-B048-85BDC9FD1C3A}</a:tableStyleId>
              </a:tblPr>
              <a:tblGrid>
                <a:gridCol w="1516807">
                  <a:extLst>
                    <a:ext uri="{9D8B030D-6E8A-4147-A177-3AD203B41FA5}">
                      <a16:colId xmlns:a16="http://schemas.microsoft.com/office/drawing/2014/main" val="32850555"/>
                    </a:ext>
                  </a:extLst>
                </a:gridCol>
                <a:gridCol w="2363398">
                  <a:extLst>
                    <a:ext uri="{9D8B030D-6E8A-4147-A177-3AD203B41FA5}">
                      <a16:colId xmlns:a16="http://schemas.microsoft.com/office/drawing/2014/main" val="1734946202"/>
                    </a:ext>
                  </a:extLst>
                </a:gridCol>
              </a:tblGrid>
              <a:tr h="845838">
                <a:tc>
                  <a:txBody>
                    <a:bodyPr/>
                    <a:lstStyle/>
                    <a:p>
                      <a:r>
                        <a:rPr lang="en-US" sz="1200" b="1" dirty="0" err="1"/>
                        <a:t>Ferdio</a:t>
                      </a:r>
                      <a:r>
                        <a:rPr lang="en-US" sz="1200" b="1" dirty="0"/>
                        <a: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10"/>
                        </a:rPr>
                        <a:t>http://datavizproject.com</a:t>
                      </a:r>
                      <a:r>
                        <a:rPr lang="en-US" sz="1100" baseline="0" dirty="0"/>
                        <a:t> </a:t>
                      </a:r>
                      <a:endParaRPr lang="en-US" sz="1100" dirty="0"/>
                    </a:p>
                  </a:txBody>
                  <a:tcPr/>
                </a:tc>
                <a:extLst>
                  <a:ext uri="{0D108BD9-81ED-4DB2-BD59-A6C34878D82A}">
                    <a16:rowId xmlns:a16="http://schemas.microsoft.com/office/drawing/2014/main" val="1328450662"/>
                  </a:ext>
                </a:extLst>
              </a:tr>
              <a:tr h="654979">
                <a:tc>
                  <a:txBody>
                    <a:bodyPr/>
                    <a:lstStyle/>
                    <a:p>
                      <a:r>
                        <a:rPr lang="en-US" sz="1200" b="1" dirty="0"/>
                        <a:t>Data catalog*</a:t>
                      </a:r>
                    </a:p>
                  </a:txBody>
                  <a:tcPr marL="91037" marR="91037"/>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dirty="0">
                          <a:hlinkClick r:id="rId11"/>
                        </a:rPr>
                        <a:t>http://www.datavizcatalogue.com</a:t>
                      </a:r>
                      <a:endParaRPr lang="en-US" sz="1100" dirty="0"/>
                    </a:p>
                  </a:txBody>
                  <a:tcPr marL="91037" marR="91037"/>
                </a:tc>
                <a:extLst>
                  <a:ext uri="{0D108BD9-81ED-4DB2-BD59-A6C34878D82A}">
                    <a16:rowId xmlns:a16="http://schemas.microsoft.com/office/drawing/2014/main" val="1093340366"/>
                  </a:ext>
                </a:extLst>
              </a:tr>
              <a:tr h="938011">
                <a:tc>
                  <a:txBody>
                    <a:bodyPr/>
                    <a:lstStyle/>
                    <a:p>
                      <a:r>
                        <a:rPr lang="en-US" sz="1100" kern="1200" dirty="0">
                          <a:solidFill>
                            <a:schemeClr val="dk1"/>
                          </a:solidFill>
                          <a:latin typeface="+mn-lt"/>
                          <a:ea typeface="+mn-ea"/>
                          <a:cs typeface="+mn-cs"/>
                        </a:rPr>
                        <a:t>From Data to </a:t>
                      </a:r>
                      <a:r>
                        <a:rPr lang="en-US" sz="1100" kern="1200" dirty="0" err="1">
                          <a:solidFill>
                            <a:schemeClr val="dk1"/>
                          </a:solidFill>
                          <a:latin typeface="+mn-lt"/>
                          <a:ea typeface="+mn-ea"/>
                          <a:cs typeface="+mn-cs"/>
                        </a:rPr>
                        <a:t>Viz</a:t>
                      </a:r>
                      <a:endParaRPr lang="en-US" sz="1100" kern="1200" dirty="0">
                        <a:solidFill>
                          <a:schemeClr val="dk1"/>
                        </a:solidFill>
                        <a:latin typeface="+mn-lt"/>
                        <a:ea typeface="+mn-ea"/>
                        <a:cs typeface="+mn-cs"/>
                      </a:endParaRPr>
                    </a:p>
                  </a:txBody>
                  <a:tcPr marL="91037" marR="91037"/>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hlinkClick r:id="rId12"/>
                        </a:rPr>
                        <a:t>https://www.data-to-viz.com</a:t>
                      </a:r>
                      <a:endParaRPr lang="en-US" sz="1100" kern="1200" dirty="0">
                        <a:solidFill>
                          <a:schemeClr val="dk1"/>
                        </a:solidFill>
                        <a:latin typeface="+mn-lt"/>
                        <a:ea typeface="+mn-ea"/>
                        <a:cs typeface="+mn-cs"/>
                      </a:endParaRPr>
                    </a:p>
                  </a:txBody>
                  <a:tcPr marL="91037" marR="91037"/>
                </a:tc>
                <a:extLst>
                  <a:ext uri="{0D108BD9-81ED-4DB2-BD59-A6C34878D82A}">
                    <a16:rowId xmlns:a16="http://schemas.microsoft.com/office/drawing/2014/main" val="1702587450"/>
                  </a:ext>
                </a:extLst>
              </a:tr>
              <a:tr h="607267">
                <a:tc>
                  <a:txBody>
                    <a:bodyPr/>
                    <a:lstStyle/>
                    <a:p>
                      <a:r>
                        <a:rPr lang="en-US" sz="1100" kern="1200" dirty="0">
                          <a:solidFill>
                            <a:schemeClr val="dk1"/>
                          </a:solidFill>
                          <a:latin typeface="+mn-lt"/>
                          <a:ea typeface="+mn-ea"/>
                          <a:cs typeface="+mn-cs"/>
                        </a:rPr>
                        <a:t>Chart make directory</a:t>
                      </a:r>
                    </a:p>
                  </a:txBody>
                  <a:tcPr marL="91037" marR="91037"/>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hlinkClick r:id="rId13"/>
                        </a:rPr>
                        <a:t>http://chartmaker.visualisingdata.com</a:t>
                      </a:r>
                      <a:endParaRPr lang="en-US" sz="1100" kern="1200" dirty="0">
                        <a:solidFill>
                          <a:schemeClr val="dk1"/>
                        </a:solidFill>
                        <a:latin typeface="+mn-lt"/>
                        <a:ea typeface="+mn-ea"/>
                        <a:cs typeface="+mn-cs"/>
                      </a:endParaRPr>
                    </a:p>
                  </a:txBody>
                  <a:tcPr marL="91037" marR="91037"/>
                </a:tc>
                <a:extLst>
                  <a:ext uri="{0D108BD9-81ED-4DB2-BD59-A6C34878D82A}">
                    <a16:rowId xmlns:a16="http://schemas.microsoft.com/office/drawing/2014/main" val="992490770"/>
                  </a:ext>
                </a:extLst>
              </a:tr>
            </a:tbl>
          </a:graphicData>
        </a:graphic>
      </p:graphicFrame>
    </p:spTree>
    <p:extLst>
      <p:ext uri="{BB962C8B-B14F-4D97-AF65-F5344CB8AC3E}">
        <p14:creationId xmlns:p14="http://schemas.microsoft.com/office/powerpoint/2010/main" val="836048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152A6-3053-46BF-A682-0510F0505342}"/>
              </a:ext>
            </a:extLst>
          </p:cNvPr>
          <p:cNvSpPr>
            <a:spLocks noGrp="1"/>
          </p:cNvSpPr>
          <p:nvPr>
            <p:ph type="title"/>
          </p:nvPr>
        </p:nvSpPr>
        <p:spPr/>
        <p:txBody>
          <a:bodyPr>
            <a:noAutofit/>
          </a:bodyPr>
          <a:lstStyle/>
          <a:p>
            <a:r>
              <a:rPr lang="en-US" sz="3600" dirty="0"/>
              <a:t>Examine Data Set Features</a:t>
            </a:r>
          </a:p>
        </p:txBody>
      </p:sp>
      <p:sp>
        <p:nvSpPr>
          <p:cNvPr id="3" name="Content Placeholder 2">
            <a:extLst>
              <a:ext uri="{FF2B5EF4-FFF2-40B4-BE49-F238E27FC236}">
                <a16:creationId xmlns:a16="http://schemas.microsoft.com/office/drawing/2014/main" id="{C96E1E00-E364-4D84-88CC-47E3358CAE62}"/>
              </a:ext>
            </a:extLst>
          </p:cNvPr>
          <p:cNvSpPr>
            <a:spLocks noGrp="1"/>
          </p:cNvSpPr>
          <p:nvPr>
            <p:ph idx="1"/>
          </p:nvPr>
        </p:nvSpPr>
        <p:spPr/>
        <p:txBody>
          <a:bodyPr>
            <a:normAutofit fontScale="47500" lnSpcReduction="20000"/>
          </a:bodyPr>
          <a:lstStyle/>
          <a:p>
            <a:r>
              <a:rPr lang="en-US" dirty="0"/>
              <a:t>Important data features to consider</a:t>
            </a:r>
          </a:p>
          <a:p>
            <a:pPr lvl="1"/>
            <a:r>
              <a:rPr lang="en-US" dirty="0"/>
              <a:t>Data size: how many data items or data serials will be in the chart?</a:t>
            </a:r>
          </a:p>
          <a:p>
            <a:pPr lvl="1"/>
            <a:r>
              <a:rPr lang="en-US" dirty="0"/>
              <a:t>Data type: temporal data, geo data, textual data, performance data, etc.</a:t>
            </a:r>
          </a:p>
          <a:p>
            <a:r>
              <a:rPr lang="en-US" dirty="0"/>
              <a:t>Data size: different chart types have different limit for data sizes. Understand each chart type’s limit.</a:t>
            </a:r>
          </a:p>
          <a:p>
            <a:pPr lvl="1"/>
            <a:r>
              <a:rPr lang="en-US" dirty="0"/>
              <a:t>How many data points or items (rows of data)?</a:t>
            </a:r>
          </a:p>
          <a:p>
            <a:pPr lvl="1"/>
            <a:r>
              <a:rPr lang="en-US" dirty="0"/>
              <a:t>How many dimensions or attributes (variables)?</a:t>
            </a:r>
          </a:p>
          <a:p>
            <a:r>
              <a:rPr lang="en-US" dirty="0"/>
              <a:t>Variable/measure type – including data value range, measuring unit, business meaning, etc.</a:t>
            </a:r>
          </a:p>
          <a:p>
            <a:pPr lvl="1"/>
            <a:r>
              <a:rPr lang="en-US" dirty="0"/>
              <a:t>Measure vs. dimension</a:t>
            </a:r>
          </a:p>
          <a:p>
            <a:pPr lvl="1"/>
            <a:r>
              <a:rPr lang="en-US" dirty="0"/>
              <a:t>Numerical, ordinal, and nominal (categorical)</a:t>
            </a:r>
          </a:p>
          <a:p>
            <a:pPr lvl="1"/>
            <a:r>
              <a:rPr lang="en-US" dirty="0"/>
              <a:t>Are they same in range and unit?</a:t>
            </a:r>
          </a:p>
          <a:p>
            <a:pPr lvl="1"/>
            <a:r>
              <a:rPr lang="en-US" dirty="0"/>
              <a:t>Are data needed to be presented of consistent type of mixed?</a:t>
            </a:r>
          </a:p>
          <a:p>
            <a:r>
              <a:rPr lang="en-US" dirty="0"/>
              <a:t>Data structure</a:t>
            </a:r>
          </a:p>
          <a:p>
            <a:pPr lvl="1"/>
            <a:r>
              <a:rPr lang="en-US" dirty="0"/>
              <a:t>Is there any specific relationship between data items and between variables, such as hierarchical?</a:t>
            </a:r>
          </a:p>
          <a:p>
            <a:r>
              <a:rPr lang="en-US" dirty="0"/>
              <a:t>In addition, data model</a:t>
            </a:r>
          </a:p>
          <a:p>
            <a:pPr lvl="1"/>
            <a:r>
              <a:rPr lang="en-US" dirty="0"/>
              <a:t>Is the source data in a format suitable for the intended visual/chart?</a:t>
            </a:r>
          </a:p>
          <a:p>
            <a:pPr lvl="1"/>
            <a:r>
              <a:rPr lang="en-US" dirty="0"/>
              <a:t>Do we need to structure/transform data set in a particular form for desired visualization?</a:t>
            </a:r>
          </a:p>
          <a:p>
            <a:pPr lvl="1"/>
            <a:r>
              <a:rPr lang="en-US" dirty="0"/>
              <a:t>Depending on the tool, there may be a specific way to structure </a:t>
            </a:r>
            <a:r>
              <a:rPr lang="en-US"/>
              <a:t>and transform </a:t>
            </a:r>
            <a:r>
              <a:rPr lang="en-US" dirty="0"/>
              <a:t>the data, or special calculations need to be performed. For example, waffle chart in Tableau </a:t>
            </a:r>
            <a:r>
              <a:rPr lang="en-US" dirty="0">
                <a:hlinkClick r:id="rId2"/>
              </a:rPr>
              <a:t>https://www.pluralsight.com/guides/tableau-playbook-waffle-chart</a:t>
            </a:r>
            <a:endParaRPr lang="en-US" dirty="0"/>
          </a:p>
        </p:txBody>
      </p:sp>
      <p:sp>
        <p:nvSpPr>
          <p:cNvPr id="4" name="Slide Number Placeholder 3">
            <a:extLst>
              <a:ext uri="{FF2B5EF4-FFF2-40B4-BE49-F238E27FC236}">
                <a16:creationId xmlns:a16="http://schemas.microsoft.com/office/drawing/2014/main" id="{460A4D2F-1F94-4A92-8DF9-8D0FFE036449}"/>
              </a:ext>
            </a:extLst>
          </p:cNvPr>
          <p:cNvSpPr>
            <a:spLocks noGrp="1"/>
          </p:cNvSpPr>
          <p:nvPr>
            <p:ph type="sldNum" sz="quarter" idx="12"/>
          </p:nvPr>
        </p:nvSpPr>
        <p:spPr/>
        <p:txBody>
          <a:bodyPr/>
          <a:lstStyle/>
          <a:p>
            <a:fld id="{20B178E8-54C6-41E2-996F-49698FBE8497}" type="slidenum">
              <a:rPr lang="en-US" altLang="en-US" smtClean="0"/>
              <a:pPr/>
              <a:t>12</a:t>
            </a:fld>
            <a:endParaRPr lang="en-US" altLang="en-US"/>
          </a:p>
        </p:txBody>
      </p:sp>
    </p:spTree>
    <p:extLst>
      <p:ext uri="{BB962C8B-B14F-4D97-AF65-F5344CB8AC3E}">
        <p14:creationId xmlns:p14="http://schemas.microsoft.com/office/powerpoint/2010/main" val="3510465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A4851-4B68-090E-D032-951D1E18BAC5}"/>
              </a:ext>
            </a:extLst>
          </p:cNvPr>
          <p:cNvSpPr>
            <a:spLocks noGrp="1"/>
          </p:cNvSpPr>
          <p:nvPr>
            <p:ph type="title"/>
          </p:nvPr>
        </p:nvSpPr>
        <p:spPr/>
        <p:txBody>
          <a:bodyPr>
            <a:noAutofit/>
          </a:bodyPr>
          <a:lstStyle/>
          <a:p>
            <a:r>
              <a:rPr lang="en-US" sz="2800" dirty="0"/>
              <a:t>Data Size (Variables) Impact on Chart Choice</a:t>
            </a:r>
          </a:p>
        </p:txBody>
      </p:sp>
      <p:sp>
        <p:nvSpPr>
          <p:cNvPr id="3" name="Content Placeholder 2">
            <a:extLst>
              <a:ext uri="{FF2B5EF4-FFF2-40B4-BE49-F238E27FC236}">
                <a16:creationId xmlns:a16="http://schemas.microsoft.com/office/drawing/2014/main" id="{AF136650-4CD7-9383-B3E2-2F38C729EC17}"/>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2BA1A3B6-4895-377F-C16F-042052071117}"/>
              </a:ext>
            </a:extLst>
          </p:cNvPr>
          <p:cNvSpPr>
            <a:spLocks noGrp="1"/>
          </p:cNvSpPr>
          <p:nvPr>
            <p:ph type="sldNum" sz="quarter" idx="12"/>
          </p:nvPr>
        </p:nvSpPr>
        <p:spPr/>
        <p:txBody>
          <a:bodyPr/>
          <a:lstStyle/>
          <a:p>
            <a:fld id="{20B178E8-54C6-41E2-996F-49698FBE8497}" type="slidenum">
              <a:rPr lang="en-US" altLang="en-US" smtClean="0"/>
              <a:pPr/>
              <a:t>13</a:t>
            </a:fld>
            <a:endParaRPr lang="en-US" altLang="en-US"/>
          </a:p>
        </p:txBody>
      </p:sp>
      <p:pic>
        <p:nvPicPr>
          <p:cNvPr id="1028" name="Picture 4">
            <a:extLst>
              <a:ext uri="{FF2B5EF4-FFF2-40B4-BE49-F238E27FC236}">
                <a16:creationId xmlns:a16="http://schemas.microsoft.com/office/drawing/2014/main" id="{44EC755B-8E14-258E-7EDA-CC74AF0DAE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2365" r="43333" b="13262"/>
          <a:stretch/>
        </p:blipFill>
        <p:spPr bwMode="auto">
          <a:xfrm>
            <a:off x="151143" y="990600"/>
            <a:ext cx="4754825" cy="202779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7D5786C-7CC7-1FCF-3681-EC78D6DA1A26}"/>
              </a:ext>
            </a:extLst>
          </p:cNvPr>
          <p:cNvPicPr>
            <a:picLocks noChangeAspect="1"/>
          </p:cNvPicPr>
          <p:nvPr/>
        </p:nvPicPr>
        <p:blipFill>
          <a:blip r:embed="rId3"/>
          <a:stretch>
            <a:fillRect/>
          </a:stretch>
        </p:blipFill>
        <p:spPr>
          <a:xfrm>
            <a:off x="624804" y="5579587"/>
            <a:ext cx="5372100" cy="1186540"/>
          </a:xfrm>
          <a:prstGeom prst="rect">
            <a:avLst/>
          </a:prstGeom>
        </p:spPr>
      </p:pic>
      <p:sp>
        <p:nvSpPr>
          <p:cNvPr id="13" name="TextBox 12">
            <a:extLst>
              <a:ext uri="{FF2B5EF4-FFF2-40B4-BE49-F238E27FC236}">
                <a16:creationId xmlns:a16="http://schemas.microsoft.com/office/drawing/2014/main" id="{18757C16-4DC2-BB24-4AC7-3815B8E17173}"/>
              </a:ext>
            </a:extLst>
          </p:cNvPr>
          <p:cNvSpPr txBox="1"/>
          <p:nvPr/>
        </p:nvSpPr>
        <p:spPr>
          <a:xfrm>
            <a:off x="228600" y="3338207"/>
            <a:ext cx="3248822" cy="1477328"/>
          </a:xfrm>
          <a:prstGeom prst="rect">
            <a:avLst/>
          </a:prstGeom>
          <a:noFill/>
        </p:spPr>
        <p:txBody>
          <a:bodyPr wrap="square">
            <a:spAutoFit/>
          </a:bodyPr>
          <a:lstStyle/>
          <a:p>
            <a:r>
              <a:rPr lang="en-US" dirty="0"/>
              <a:t>See how data set features are described at </a:t>
            </a:r>
            <a:r>
              <a:rPr lang="en-US" dirty="0">
                <a:hlinkClick r:id="rId4"/>
              </a:rPr>
              <a:t>https://www.data-to-viz.com</a:t>
            </a:r>
            <a:r>
              <a:rPr lang="en-US" dirty="0"/>
              <a:t> and </a:t>
            </a:r>
            <a:r>
              <a:rPr lang="en-US" dirty="0">
                <a:hlinkClick r:id="rId5"/>
              </a:rPr>
              <a:t>https://datavizproject.com</a:t>
            </a:r>
            <a:r>
              <a:rPr lang="en-US" dirty="0"/>
              <a:t> (under the “Input” menu item)</a:t>
            </a:r>
          </a:p>
        </p:txBody>
      </p:sp>
      <p:pic>
        <p:nvPicPr>
          <p:cNvPr id="15" name="Picture 14">
            <a:extLst>
              <a:ext uri="{FF2B5EF4-FFF2-40B4-BE49-F238E27FC236}">
                <a16:creationId xmlns:a16="http://schemas.microsoft.com/office/drawing/2014/main" id="{1F1F5F4F-A94B-067B-D7F7-FB9E555A9392}"/>
              </a:ext>
            </a:extLst>
          </p:cNvPr>
          <p:cNvPicPr>
            <a:picLocks noChangeAspect="1"/>
          </p:cNvPicPr>
          <p:nvPr/>
        </p:nvPicPr>
        <p:blipFill>
          <a:blip r:embed="rId6"/>
          <a:stretch>
            <a:fillRect/>
          </a:stretch>
        </p:blipFill>
        <p:spPr>
          <a:xfrm>
            <a:off x="3614468" y="2703506"/>
            <a:ext cx="5453332" cy="2936410"/>
          </a:xfrm>
          <a:prstGeom prst="rect">
            <a:avLst/>
          </a:prstGeom>
        </p:spPr>
      </p:pic>
      <p:sp>
        <p:nvSpPr>
          <p:cNvPr id="7" name="Line Callout 1 5">
            <a:extLst>
              <a:ext uri="{FF2B5EF4-FFF2-40B4-BE49-F238E27FC236}">
                <a16:creationId xmlns:a16="http://schemas.microsoft.com/office/drawing/2014/main" id="{BC496871-20F2-77C0-88F6-468EE53136DC}"/>
              </a:ext>
            </a:extLst>
          </p:cNvPr>
          <p:cNvSpPr/>
          <p:nvPr/>
        </p:nvSpPr>
        <p:spPr bwMode="auto">
          <a:xfrm>
            <a:off x="5562600" y="1225268"/>
            <a:ext cx="2093060" cy="685800"/>
          </a:xfrm>
          <a:prstGeom prst="borderCallout1">
            <a:avLst>
              <a:gd name="adj1" fmla="val 58893"/>
              <a:gd name="adj2" fmla="val -134"/>
              <a:gd name="adj3" fmla="val 37357"/>
              <a:gd name="adj4" fmla="val -40126"/>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55000" lnSpcReduction="20000"/>
          </a:bodyPr>
          <a:lstStyle/>
          <a:p>
            <a:r>
              <a:rPr lang="en-US" sz="2800" dirty="0"/>
              <a:t>Number of variables leads to different chart types</a:t>
            </a:r>
          </a:p>
        </p:txBody>
      </p:sp>
    </p:spTree>
    <p:extLst>
      <p:ext uri="{BB962C8B-B14F-4D97-AF65-F5344CB8AC3E}">
        <p14:creationId xmlns:p14="http://schemas.microsoft.com/office/powerpoint/2010/main" val="683598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A4851-4B68-090E-D032-951D1E18BAC5}"/>
              </a:ext>
            </a:extLst>
          </p:cNvPr>
          <p:cNvSpPr>
            <a:spLocks noGrp="1"/>
          </p:cNvSpPr>
          <p:nvPr>
            <p:ph type="title"/>
          </p:nvPr>
        </p:nvSpPr>
        <p:spPr/>
        <p:txBody>
          <a:bodyPr>
            <a:noAutofit/>
          </a:bodyPr>
          <a:lstStyle/>
          <a:p>
            <a:r>
              <a:rPr lang="en-US" sz="3200" dirty="0"/>
              <a:t>Data Size (Items) Impact on Chart Choice</a:t>
            </a:r>
          </a:p>
        </p:txBody>
      </p:sp>
      <p:sp>
        <p:nvSpPr>
          <p:cNvPr id="3" name="Content Placeholder 2">
            <a:extLst>
              <a:ext uri="{FF2B5EF4-FFF2-40B4-BE49-F238E27FC236}">
                <a16:creationId xmlns:a16="http://schemas.microsoft.com/office/drawing/2014/main" id="{AF136650-4CD7-9383-B3E2-2F38C729EC17}"/>
              </a:ext>
            </a:extLst>
          </p:cNvPr>
          <p:cNvSpPr>
            <a:spLocks noGrp="1"/>
          </p:cNvSpPr>
          <p:nvPr>
            <p:ph idx="1"/>
          </p:nvPr>
        </p:nvSpPr>
        <p:spPr>
          <a:xfrm>
            <a:off x="228600" y="990601"/>
            <a:ext cx="8610600" cy="1676400"/>
          </a:xfrm>
        </p:spPr>
        <p:txBody>
          <a:bodyPr>
            <a:normAutofit fontScale="40000" lnSpcReduction="20000"/>
          </a:bodyPr>
          <a:lstStyle/>
          <a:p>
            <a:r>
              <a:rPr lang="en-US" dirty="0"/>
              <a:t>A few data items &lt;5</a:t>
            </a:r>
          </a:p>
          <a:p>
            <a:pPr lvl="1"/>
            <a:r>
              <a:rPr lang="en-US" dirty="0"/>
              <a:t>Pie chart, column/bar chart</a:t>
            </a:r>
          </a:p>
          <a:p>
            <a:r>
              <a:rPr lang="en-US" dirty="0"/>
              <a:t>Quite some items &lt;10 or 20</a:t>
            </a:r>
          </a:p>
          <a:p>
            <a:pPr lvl="1"/>
            <a:r>
              <a:rPr lang="en-US" dirty="0"/>
              <a:t>Bar chart, line, bubble chart</a:t>
            </a:r>
          </a:p>
          <a:p>
            <a:r>
              <a:rPr lang="en-US" dirty="0"/>
              <a:t>Many </a:t>
            </a:r>
            <a:r>
              <a:rPr lang="en-US" dirty="0" err="1"/>
              <a:t>many</a:t>
            </a:r>
            <a:r>
              <a:rPr lang="en-US" dirty="0"/>
              <a:t> data items (rows) &gt;20</a:t>
            </a:r>
          </a:p>
          <a:p>
            <a:pPr lvl="1"/>
            <a:r>
              <a:rPr lang="en-US" dirty="0"/>
              <a:t>Profile charts, tree map, bubble chart, scatterplot, line charts (many time periods), parallel coordinates, etc.</a:t>
            </a:r>
          </a:p>
        </p:txBody>
      </p:sp>
      <p:sp>
        <p:nvSpPr>
          <p:cNvPr id="4" name="Slide Number Placeholder 3">
            <a:extLst>
              <a:ext uri="{FF2B5EF4-FFF2-40B4-BE49-F238E27FC236}">
                <a16:creationId xmlns:a16="http://schemas.microsoft.com/office/drawing/2014/main" id="{2BA1A3B6-4895-377F-C16F-042052071117}"/>
              </a:ext>
            </a:extLst>
          </p:cNvPr>
          <p:cNvSpPr>
            <a:spLocks noGrp="1"/>
          </p:cNvSpPr>
          <p:nvPr>
            <p:ph type="sldNum" sz="quarter" idx="12"/>
          </p:nvPr>
        </p:nvSpPr>
        <p:spPr/>
        <p:txBody>
          <a:bodyPr/>
          <a:lstStyle/>
          <a:p>
            <a:fld id="{20B178E8-54C6-41E2-996F-49698FBE8497}" type="slidenum">
              <a:rPr lang="en-US" altLang="en-US" smtClean="0"/>
              <a:pPr/>
              <a:t>14</a:t>
            </a:fld>
            <a:endParaRPr lang="en-US" altLang="en-US"/>
          </a:p>
        </p:txBody>
      </p:sp>
      <p:pic>
        <p:nvPicPr>
          <p:cNvPr id="1030" name="Picture 6" descr="Pie chart: Pseudo-random survey of favorite movies released in 2022">
            <a:extLst>
              <a:ext uri="{FF2B5EF4-FFF2-40B4-BE49-F238E27FC236}">
                <a16:creationId xmlns:a16="http://schemas.microsoft.com/office/drawing/2014/main" id="{3AA7C38F-3D25-1234-33F0-3E917B86E7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89" y="3564939"/>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Line Callout 1 5">
            <a:extLst>
              <a:ext uri="{FF2B5EF4-FFF2-40B4-BE49-F238E27FC236}">
                <a16:creationId xmlns:a16="http://schemas.microsoft.com/office/drawing/2014/main" id="{6266F40E-B80F-15F7-9352-A24F1CD88331}"/>
              </a:ext>
            </a:extLst>
          </p:cNvPr>
          <p:cNvSpPr/>
          <p:nvPr/>
        </p:nvSpPr>
        <p:spPr bwMode="auto">
          <a:xfrm>
            <a:off x="533400" y="2912061"/>
            <a:ext cx="1981200" cy="516939"/>
          </a:xfrm>
          <a:prstGeom prst="borderCallout1">
            <a:avLst>
              <a:gd name="adj1" fmla="val 103547"/>
              <a:gd name="adj2" fmla="val 40334"/>
              <a:gd name="adj3" fmla="val 205684"/>
              <a:gd name="adj4" fmla="val 45202"/>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0000" lnSpcReduction="20000"/>
          </a:bodyPr>
          <a:lstStyle/>
          <a:p>
            <a:r>
              <a:rPr lang="en-US" sz="2800" dirty="0"/>
              <a:t>Pie charts cannot handle too many data points; and can only display one variable.</a:t>
            </a:r>
          </a:p>
        </p:txBody>
      </p:sp>
      <p:pic>
        <p:nvPicPr>
          <p:cNvPr id="1032" name="Picture 8" descr="A four-dimensional bubble chart for the competitive landscape">
            <a:extLst>
              <a:ext uri="{FF2B5EF4-FFF2-40B4-BE49-F238E27FC236}">
                <a16:creationId xmlns:a16="http://schemas.microsoft.com/office/drawing/2014/main" id="{EA1F452D-5677-D5C5-94D6-2A5EE37CC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878" y="3657600"/>
            <a:ext cx="4345042" cy="2602499"/>
          </a:xfrm>
          <a:prstGeom prst="rect">
            <a:avLst/>
          </a:prstGeom>
          <a:noFill/>
          <a:extLst>
            <a:ext uri="{909E8E84-426E-40DD-AFC4-6F175D3DCCD1}">
              <a14:hiddenFill xmlns:a14="http://schemas.microsoft.com/office/drawing/2010/main">
                <a:solidFill>
                  <a:srgbClr val="FFFFFF"/>
                </a:solidFill>
              </a14:hiddenFill>
            </a:ext>
          </a:extLst>
        </p:spPr>
      </p:pic>
      <p:sp>
        <p:nvSpPr>
          <p:cNvPr id="6" name="Line Callout 1 5">
            <a:extLst>
              <a:ext uri="{FF2B5EF4-FFF2-40B4-BE49-F238E27FC236}">
                <a16:creationId xmlns:a16="http://schemas.microsoft.com/office/drawing/2014/main" id="{C4923A6C-ED16-B90C-63B5-7BBFA879DAFD}"/>
              </a:ext>
            </a:extLst>
          </p:cNvPr>
          <p:cNvSpPr/>
          <p:nvPr/>
        </p:nvSpPr>
        <p:spPr bwMode="auto">
          <a:xfrm>
            <a:off x="6781800" y="3306469"/>
            <a:ext cx="1936812" cy="516939"/>
          </a:xfrm>
          <a:prstGeom prst="borderCallout1">
            <a:avLst>
              <a:gd name="adj1" fmla="val 103547"/>
              <a:gd name="adj2" fmla="val 40334"/>
              <a:gd name="adj3" fmla="val 204825"/>
              <a:gd name="adj4" fmla="val 21005"/>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40000" lnSpcReduction="20000"/>
          </a:bodyPr>
          <a:lstStyle/>
          <a:p>
            <a:r>
              <a:rPr lang="en-US" sz="2800" dirty="0"/>
              <a:t>Bubble charts can handle up to 4 variables, and many data items.</a:t>
            </a:r>
          </a:p>
        </p:txBody>
      </p:sp>
    </p:spTree>
    <p:extLst>
      <p:ext uri="{BB962C8B-B14F-4D97-AF65-F5344CB8AC3E}">
        <p14:creationId xmlns:p14="http://schemas.microsoft.com/office/powerpoint/2010/main" val="367742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62E42-BFBB-49B7-A983-8F3757D8D51A}"/>
              </a:ext>
            </a:extLst>
          </p:cNvPr>
          <p:cNvSpPr>
            <a:spLocks noGrp="1"/>
          </p:cNvSpPr>
          <p:nvPr>
            <p:ph type="title"/>
          </p:nvPr>
        </p:nvSpPr>
        <p:spPr/>
        <p:txBody>
          <a:bodyPr>
            <a:noAutofit/>
          </a:bodyPr>
          <a:lstStyle/>
          <a:p>
            <a:r>
              <a:rPr lang="en-US" sz="2800" dirty="0"/>
              <a:t>3. Representation (Visual Features) Design</a:t>
            </a:r>
          </a:p>
        </p:txBody>
      </p:sp>
      <p:sp>
        <p:nvSpPr>
          <p:cNvPr id="3" name="Content Placeholder 2">
            <a:extLst>
              <a:ext uri="{FF2B5EF4-FFF2-40B4-BE49-F238E27FC236}">
                <a16:creationId xmlns:a16="http://schemas.microsoft.com/office/drawing/2014/main" id="{C5C1896E-07D0-4666-92A6-FCFFC93B5ED0}"/>
              </a:ext>
            </a:extLst>
          </p:cNvPr>
          <p:cNvSpPr>
            <a:spLocks noGrp="1"/>
          </p:cNvSpPr>
          <p:nvPr>
            <p:ph idx="1"/>
          </p:nvPr>
        </p:nvSpPr>
        <p:spPr/>
        <p:txBody>
          <a:bodyPr>
            <a:normAutofit fontScale="55000" lnSpcReduction="20000"/>
          </a:bodyPr>
          <a:lstStyle/>
          <a:p>
            <a:r>
              <a:rPr lang="en-US" dirty="0"/>
              <a:t>A chart type only provides a foundation or framework to the final chart design. The next step is to apply various visual features. </a:t>
            </a:r>
          </a:p>
          <a:p>
            <a:r>
              <a:rPr lang="en-US" dirty="0"/>
              <a:t>Note a chart type already sets a framework for most of the visual mapping on measures – column chart maps values to size of the columns, etc.</a:t>
            </a:r>
          </a:p>
          <a:p>
            <a:pPr marL="0" indent="0">
              <a:buNone/>
            </a:pPr>
            <a:r>
              <a:rPr lang="en-US" dirty="0"/>
              <a:t>This usually involves two major tasks.</a:t>
            </a:r>
          </a:p>
          <a:p>
            <a:pPr marL="514350" indent="-514350">
              <a:buFont typeface="+mj-lt"/>
              <a:buAutoNum type="arabicPeriod"/>
            </a:pPr>
            <a:r>
              <a:rPr lang="en-US" dirty="0"/>
              <a:t>Visual mapping – mapping of data to visual elements of the chosen chart; this is usually </a:t>
            </a:r>
            <a:r>
              <a:rPr lang="en-US" i="1" dirty="0"/>
              <a:t>chart specific</a:t>
            </a:r>
          </a:p>
          <a:p>
            <a:pPr lvl="1"/>
            <a:r>
              <a:rPr lang="en-US" dirty="0"/>
              <a:t>For example, in a dual axis combo chart, which data serials should be mapped to x axis or y axis, etc.; which data should be represented by bars, etc.</a:t>
            </a:r>
          </a:p>
          <a:p>
            <a:pPr lvl="1"/>
            <a:r>
              <a:rPr lang="en-US" dirty="0"/>
              <a:t>Or in a cluster column chart, determining clustering order.</a:t>
            </a:r>
          </a:p>
          <a:p>
            <a:pPr lvl="1"/>
            <a:r>
              <a:rPr lang="en-US" dirty="0"/>
              <a:t>Or in a bubble chart, choose which dimension to be coded (as the bubble chart support limited number of dimensions)</a:t>
            </a:r>
          </a:p>
          <a:p>
            <a:pPr marL="514350" indent="-514350">
              <a:buFont typeface="+mj-lt"/>
              <a:buAutoNum type="arabicPeriod"/>
            </a:pPr>
            <a:r>
              <a:rPr lang="en-US" dirty="0"/>
              <a:t>Choice of visual property and visual encoding for data</a:t>
            </a:r>
          </a:p>
          <a:p>
            <a:pPr lvl="1"/>
            <a:r>
              <a:rPr lang="en-US" dirty="0" err="1"/>
              <a:t>SCOPeS</a:t>
            </a:r>
            <a:r>
              <a:rPr lang="en-US" dirty="0"/>
              <a:t> (refer to module 2 </a:t>
            </a:r>
            <a:r>
              <a:rPr lang="en-US" dirty="0">
                <a:hlinkClick r:id="rId2"/>
              </a:rPr>
              <a:t>https://www.edocr.com/v/631d1wpb/jgzheng/scopes-visual-properties</a:t>
            </a:r>
            <a:r>
              <a:rPr lang="en-US" dirty="0"/>
              <a:t>). For example, choosing colors or sizing options.</a:t>
            </a:r>
          </a:p>
          <a:p>
            <a:pPr lvl="1"/>
            <a:r>
              <a:rPr lang="en-US" dirty="0"/>
              <a:t>Proper use of visual variables; apply the right visual decoration/properties.</a:t>
            </a:r>
          </a:p>
          <a:p>
            <a:pPr lvl="1"/>
            <a:r>
              <a:rPr lang="en-US" dirty="0"/>
              <a:t>Color choices</a:t>
            </a:r>
          </a:p>
        </p:txBody>
      </p:sp>
    </p:spTree>
    <p:extLst>
      <p:ext uri="{BB962C8B-B14F-4D97-AF65-F5344CB8AC3E}">
        <p14:creationId xmlns:p14="http://schemas.microsoft.com/office/powerpoint/2010/main" val="1231678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0C47B-D9F2-4F5C-B4DA-2DE045F9B4F9}"/>
              </a:ext>
            </a:extLst>
          </p:cNvPr>
          <p:cNvSpPr>
            <a:spLocks noGrp="1"/>
          </p:cNvSpPr>
          <p:nvPr>
            <p:ph type="title"/>
          </p:nvPr>
        </p:nvSpPr>
        <p:spPr/>
        <p:txBody>
          <a:bodyPr>
            <a:noAutofit/>
          </a:bodyPr>
          <a:lstStyle/>
          <a:p>
            <a:r>
              <a:rPr lang="en-US" sz="3200" dirty="0"/>
              <a:t>4. Presentational Design</a:t>
            </a:r>
          </a:p>
        </p:txBody>
      </p:sp>
      <p:sp>
        <p:nvSpPr>
          <p:cNvPr id="3" name="Content Placeholder 2">
            <a:extLst>
              <a:ext uri="{FF2B5EF4-FFF2-40B4-BE49-F238E27FC236}">
                <a16:creationId xmlns:a16="http://schemas.microsoft.com/office/drawing/2014/main" id="{CD753ADA-CC84-44DB-9B11-023A22E6F8FE}"/>
              </a:ext>
            </a:extLst>
          </p:cNvPr>
          <p:cNvSpPr>
            <a:spLocks noGrp="1"/>
          </p:cNvSpPr>
          <p:nvPr>
            <p:ph idx="1"/>
          </p:nvPr>
        </p:nvSpPr>
        <p:spPr/>
        <p:txBody>
          <a:bodyPr>
            <a:normAutofit fontScale="70000" lnSpcReduction="20000"/>
          </a:bodyPr>
          <a:lstStyle/>
          <a:p>
            <a:r>
              <a:rPr lang="en-US" dirty="0"/>
              <a:t>The main focuses of presentational design is the usability and perceptual enhancement features, which involves </a:t>
            </a:r>
            <a:r>
              <a:rPr lang="en-US" dirty="0" err="1"/>
              <a:t>preattentive</a:t>
            </a:r>
            <a:r>
              <a:rPr lang="en-US" dirty="0"/>
              <a:t> features and Gestalt laws</a:t>
            </a:r>
          </a:p>
          <a:p>
            <a:endParaRPr lang="en-US" dirty="0"/>
          </a:p>
          <a:p>
            <a:r>
              <a:rPr lang="en-US" dirty="0"/>
              <a:t>Apply pre-attentive attributes to distinguish the major data points or serials, or ones closely related to you message. </a:t>
            </a:r>
          </a:p>
          <a:p>
            <a:pPr lvl="1"/>
            <a:r>
              <a:rPr lang="en-US" dirty="0"/>
              <a:t>Pre-attentive processing can help to rapidly draw the focus of attention to a target with a unique visual feature </a:t>
            </a:r>
          </a:p>
          <a:p>
            <a:pPr lvl="1"/>
            <a:r>
              <a:rPr lang="en-US" dirty="0"/>
              <a:t>For example, using contrast to differentiate the part that needs to draw attention</a:t>
            </a:r>
          </a:p>
          <a:p>
            <a:pPr lvl="1"/>
            <a:r>
              <a:rPr lang="en-US" dirty="0">
                <a:hlinkClick r:id="rId2"/>
              </a:rPr>
              <a:t>http://kenhirakawa.com/significance-of-contrast/</a:t>
            </a:r>
            <a:endParaRPr lang="en-US" dirty="0"/>
          </a:p>
          <a:p>
            <a:pPr lvl="1"/>
            <a:r>
              <a:rPr lang="en-US" dirty="0">
                <a:hlinkClick r:id="rId3"/>
              </a:rPr>
              <a:t>https://www.coursera.org/lecture/dataviz-design/strategic-use-of-contrast-sDV6C</a:t>
            </a:r>
            <a:endParaRPr lang="en-US" dirty="0"/>
          </a:p>
          <a:p>
            <a:r>
              <a:rPr lang="en-US" dirty="0"/>
              <a:t>Apply Gestalt principles to group and sort data points and chart objects</a:t>
            </a:r>
          </a:p>
          <a:p>
            <a:pPr lvl="2"/>
            <a:r>
              <a:rPr lang="en-US" dirty="0">
                <a:hlinkClick r:id="rId4"/>
              </a:rPr>
              <a:t>https://www.webfx.com/blog/web-design/data-visualization-gestalt-laws/</a:t>
            </a:r>
            <a:endParaRPr lang="en-US" dirty="0"/>
          </a:p>
        </p:txBody>
      </p:sp>
      <p:sp>
        <p:nvSpPr>
          <p:cNvPr id="4" name="Slide Number Placeholder 3">
            <a:extLst>
              <a:ext uri="{FF2B5EF4-FFF2-40B4-BE49-F238E27FC236}">
                <a16:creationId xmlns:a16="http://schemas.microsoft.com/office/drawing/2014/main" id="{79CF8004-EB23-41B4-8191-CB348CDB8350}"/>
              </a:ext>
            </a:extLst>
          </p:cNvPr>
          <p:cNvSpPr>
            <a:spLocks noGrp="1"/>
          </p:cNvSpPr>
          <p:nvPr>
            <p:ph type="sldNum" sz="quarter" idx="12"/>
          </p:nvPr>
        </p:nvSpPr>
        <p:spPr/>
        <p:txBody>
          <a:bodyPr/>
          <a:lstStyle/>
          <a:p>
            <a:fld id="{20B178E8-54C6-41E2-996F-49698FBE8497}" type="slidenum">
              <a:rPr lang="en-US" altLang="en-US" smtClean="0"/>
              <a:pPr/>
              <a:t>16</a:t>
            </a:fld>
            <a:endParaRPr lang="en-US" altLang="en-US"/>
          </a:p>
        </p:txBody>
      </p:sp>
      <p:sp>
        <p:nvSpPr>
          <p:cNvPr id="6" name="TextBox 5">
            <a:extLst>
              <a:ext uri="{FF2B5EF4-FFF2-40B4-BE49-F238E27FC236}">
                <a16:creationId xmlns:a16="http://schemas.microsoft.com/office/drawing/2014/main" id="{DADBD2CD-0E4D-4953-9AEB-0D5620A2D8BC}"/>
              </a:ext>
            </a:extLst>
          </p:cNvPr>
          <p:cNvSpPr txBox="1"/>
          <p:nvPr/>
        </p:nvSpPr>
        <p:spPr>
          <a:xfrm>
            <a:off x="4038600" y="1676400"/>
            <a:ext cx="3848100" cy="73866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400" dirty="0"/>
              <a:t>For details, refer to learning module 2 </a:t>
            </a:r>
            <a:r>
              <a:rPr lang="en-US" sz="1400" dirty="0">
                <a:hlinkClick r:id="rId5"/>
              </a:rPr>
              <a:t>https://www.edocr.com/v/e6ql9njn/jgzheng/data-visual-foundation</a:t>
            </a:r>
            <a:r>
              <a:rPr lang="en-US" sz="1400" dirty="0"/>
              <a:t> </a:t>
            </a:r>
          </a:p>
        </p:txBody>
      </p:sp>
    </p:spTree>
    <p:extLst>
      <p:ext uri="{BB962C8B-B14F-4D97-AF65-F5344CB8AC3E}">
        <p14:creationId xmlns:p14="http://schemas.microsoft.com/office/powerpoint/2010/main" val="909055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A44C0-46E1-4B5C-C0FA-7FA08A89B29B}"/>
              </a:ext>
            </a:extLst>
          </p:cNvPr>
          <p:cNvSpPr>
            <a:spLocks noGrp="1"/>
          </p:cNvSpPr>
          <p:nvPr>
            <p:ph type="title"/>
          </p:nvPr>
        </p:nvSpPr>
        <p:spPr/>
        <p:txBody>
          <a:bodyPr>
            <a:normAutofit fontScale="90000"/>
          </a:bodyPr>
          <a:lstStyle/>
          <a:p>
            <a:r>
              <a:rPr lang="en-US" dirty="0"/>
              <a:t>Other Presentational Issues</a:t>
            </a:r>
          </a:p>
        </p:txBody>
      </p:sp>
      <p:sp>
        <p:nvSpPr>
          <p:cNvPr id="3" name="Content Placeholder 2">
            <a:extLst>
              <a:ext uri="{FF2B5EF4-FFF2-40B4-BE49-F238E27FC236}">
                <a16:creationId xmlns:a16="http://schemas.microsoft.com/office/drawing/2014/main" id="{8AE64EE7-C497-76DB-AB0E-E67EE77A8EEB}"/>
              </a:ext>
            </a:extLst>
          </p:cNvPr>
          <p:cNvSpPr>
            <a:spLocks noGrp="1"/>
          </p:cNvSpPr>
          <p:nvPr>
            <p:ph idx="1"/>
          </p:nvPr>
        </p:nvSpPr>
        <p:spPr>
          <a:xfrm>
            <a:off x="228600" y="990600"/>
            <a:ext cx="5791200" cy="5305425"/>
          </a:xfrm>
        </p:spPr>
        <p:txBody>
          <a:bodyPr>
            <a:normAutofit fontScale="85000" lnSpcReduction="20000"/>
          </a:bodyPr>
          <a:lstStyle/>
          <a:p>
            <a:r>
              <a:rPr lang="en-US" dirty="0"/>
              <a:t>Contextual data</a:t>
            </a:r>
          </a:p>
          <a:p>
            <a:pPr lvl="1"/>
            <a:r>
              <a:rPr lang="en-US" dirty="0"/>
              <a:t>Benchmark, trend line, total, average, difference, quartile, estimate, confidence range, etc.</a:t>
            </a:r>
          </a:p>
          <a:p>
            <a:pPr lvl="1"/>
            <a:r>
              <a:rPr lang="en-US" dirty="0"/>
              <a:t>How to add them?</a:t>
            </a:r>
          </a:p>
          <a:p>
            <a:pPr lvl="2"/>
            <a:r>
              <a:rPr lang="en-US" dirty="0"/>
              <a:t>added directly in the chart, as a data serial</a:t>
            </a:r>
          </a:p>
          <a:p>
            <a:pPr lvl="2"/>
            <a:r>
              <a:rPr lang="en-US" dirty="0"/>
              <a:t>using annotations</a:t>
            </a:r>
          </a:p>
          <a:p>
            <a:r>
              <a:rPr lang="en-US" dirty="0"/>
              <a:t>Other UI and decorative features</a:t>
            </a:r>
          </a:p>
          <a:p>
            <a:pPr lvl="1"/>
            <a:r>
              <a:rPr lang="en-US" dirty="0"/>
              <a:t>font, grid line, shading, etc.</a:t>
            </a:r>
          </a:p>
          <a:p>
            <a:r>
              <a:rPr lang="en-US" dirty="0"/>
              <a:t>Descriptive and explanatory features</a:t>
            </a:r>
          </a:p>
          <a:p>
            <a:pPr lvl="1"/>
            <a:r>
              <a:rPr lang="en-US" dirty="0"/>
              <a:t>including title, legend, annotation, label, etc.</a:t>
            </a:r>
          </a:p>
        </p:txBody>
      </p:sp>
      <p:sp>
        <p:nvSpPr>
          <p:cNvPr id="4" name="Slide Number Placeholder 3">
            <a:extLst>
              <a:ext uri="{FF2B5EF4-FFF2-40B4-BE49-F238E27FC236}">
                <a16:creationId xmlns:a16="http://schemas.microsoft.com/office/drawing/2014/main" id="{92480EFC-21CA-73B6-2D26-D64F65E8EE80}"/>
              </a:ext>
            </a:extLst>
          </p:cNvPr>
          <p:cNvSpPr>
            <a:spLocks noGrp="1"/>
          </p:cNvSpPr>
          <p:nvPr>
            <p:ph type="sldNum" sz="quarter" idx="12"/>
          </p:nvPr>
        </p:nvSpPr>
        <p:spPr/>
        <p:txBody>
          <a:bodyPr/>
          <a:lstStyle/>
          <a:p>
            <a:fld id="{20B178E8-54C6-41E2-996F-49698FBE8497}" type="slidenum">
              <a:rPr lang="en-US" altLang="en-US" smtClean="0"/>
              <a:pPr/>
              <a:t>17</a:t>
            </a:fld>
            <a:endParaRPr lang="en-US" altLang="en-US"/>
          </a:p>
        </p:txBody>
      </p:sp>
      <p:sp>
        <p:nvSpPr>
          <p:cNvPr id="6" name="TextBox 5">
            <a:extLst>
              <a:ext uri="{FF2B5EF4-FFF2-40B4-BE49-F238E27FC236}">
                <a16:creationId xmlns:a16="http://schemas.microsoft.com/office/drawing/2014/main" id="{A2A09952-AEEB-F159-6EF3-3AC084262988}"/>
              </a:ext>
            </a:extLst>
          </p:cNvPr>
          <p:cNvSpPr txBox="1"/>
          <p:nvPr/>
        </p:nvSpPr>
        <p:spPr>
          <a:xfrm>
            <a:off x="5943600" y="990600"/>
            <a:ext cx="2895600" cy="230832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57150" lvl="1"/>
            <a:r>
              <a:rPr lang="en-US" dirty="0"/>
              <a:t>Note: these issues are not focused on in this class. We will briefly mention general UI design principles and guidelines in module 5. Please apply them based on your own study and experience.</a:t>
            </a:r>
          </a:p>
        </p:txBody>
      </p:sp>
    </p:spTree>
    <p:extLst>
      <p:ext uri="{BB962C8B-B14F-4D97-AF65-F5344CB8AC3E}">
        <p14:creationId xmlns:p14="http://schemas.microsoft.com/office/powerpoint/2010/main" val="2349411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BF240-EB6C-457E-BA0F-B7E7762CF8E1}"/>
              </a:ext>
            </a:extLst>
          </p:cNvPr>
          <p:cNvSpPr>
            <a:spLocks noGrp="1"/>
          </p:cNvSpPr>
          <p:nvPr>
            <p:ph type="title"/>
          </p:nvPr>
        </p:nvSpPr>
        <p:spPr/>
        <p:txBody>
          <a:bodyPr>
            <a:normAutofit fontScale="90000"/>
          </a:bodyPr>
          <a:lstStyle/>
          <a:p>
            <a:r>
              <a:rPr lang="en-US" dirty="0"/>
              <a:t>Need Customization?</a:t>
            </a:r>
          </a:p>
        </p:txBody>
      </p:sp>
      <p:sp>
        <p:nvSpPr>
          <p:cNvPr id="3" name="Content Placeholder 2">
            <a:extLst>
              <a:ext uri="{FF2B5EF4-FFF2-40B4-BE49-F238E27FC236}">
                <a16:creationId xmlns:a16="http://schemas.microsoft.com/office/drawing/2014/main" id="{EF722FD1-A671-4CBD-9C06-3062D1D7F617}"/>
              </a:ext>
            </a:extLst>
          </p:cNvPr>
          <p:cNvSpPr>
            <a:spLocks noGrp="1"/>
          </p:cNvSpPr>
          <p:nvPr>
            <p:ph idx="1"/>
          </p:nvPr>
        </p:nvSpPr>
        <p:spPr/>
        <p:txBody>
          <a:bodyPr>
            <a:normAutofit fontScale="62500" lnSpcReduction="20000"/>
          </a:bodyPr>
          <a:lstStyle/>
          <a:p>
            <a:r>
              <a:rPr lang="en-US" dirty="0"/>
              <a:t>Most of the time, we start with a conventional and standard chart, and that may be enough. </a:t>
            </a:r>
          </a:p>
          <a:p>
            <a:r>
              <a:rPr lang="en-US" dirty="0"/>
              <a:t>Sometimes, we have some need to go beyond conventional chart types.</a:t>
            </a:r>
          </a:p>
          <a:p>
            <a:r>
              <a:rPr lang="en-US" dirty="0"/>
              <a:t>Customization examples</a:t>
            </a:r>
          </a:p>
          <a:p>
            <a:pPr lvl="1"/>
            <a:r>
              <a:rPr lang="en-US" dirty="0"/>
              <a:t>Add more objects and properties</a:t>
            </a:r>
          </a:p>
          <a:p>
            <a:pPr lvl="1"/>
            <a:r>
              <a:rPr lang="en-US" dirty="0"/>
              <a:t>Incorporate features from other chart types</a:t>
            </a:r>
          </a:p>
          <a:p>
            <a:pPr lvl="1"/>
            <a:r>
              <a:rPr lang="en-US" dirty="0"/>
              <a:t>Using additional charts</a:t>
            </a:r>
          </a:p>
          <a:p>
            <a:pPr lvl="2"/>
            <a:r>
              <a:rPr lang="en-US" dirty="0"/>
              <a:t>Need to stack or overlay additional chart to make desired effect</a:t>
            </a:r>
          </a:p>
          <a:p>
            <a:pPr lvl="2"/>
            <a:r>
              <a:rPr lang="en-US" dirty="0"/>
              <a:t>These additional charts can be hierarchical, supplementary, or just change of view/perspective.</a:t>
            </a:r>
          </a:p>
          <a:p>
            <a:pPr lvl="2"/>
            <a:r>
              <a:rPr lang="en-US" dirty="0"/>
              <a:t>Arrangement of multiple charts: need to consider position, layout, sequence, transition. </a:t>
            </a:r>
          </a:p>
          <a:p>
            <a:pPr lvl="2"/>
            <a:r>
              <a:rPr lang="en-US" dirty="0"/>
              <a:t>Multiple charts can be placed side by side, stacked, overlapped, and sequenced.</a:t>
            </a:r>
          </a:p>
          <a:p>
            <a:r>
              <a:rPr lang="en-US" dirty="0"/>
              <a:t>If, none of the standard chart and customization is satisfying – rare situation but it happens</a:t>
            </a:r>
          </a:p>
          <a:p>
            <a:pPr lvl="1"/>
            <a:r>
              <a:rPr lang="en-US" dirty="0"/>
              <a:t>Design some unique and innovative visualizations beyond common well-known chart types – a good research topic.</a:t>
            </a:r>
          </a:p>
        </p:txBody>
      </p:sp>
      <p:sp>
        <p:nvSpPr>
          <p:cNvPr id="4" name="Slide Number Placeholder 3">
            <a:extLst>
              <a:ext uri="{FF2B5EF4-FFF2-40B4-BE49-F238E27FC236}">
                <a16:creationId xmlns:a16="http://schemas.microsoft.com/office/drawing/2014/main" id="{DE4094D4-FA81-4593-970B-AEFE58B468F2}"/>
              </a:ext>
            </a:extLst>
          </p:cNvPr>
          <p:cNvSpPr>
            <a:spLocks noGrp="1"/>
          </p:cNvSpPr>
          <p:nvPr>
            <p:ph type="sldNum" sz="quarter" idx="12"/>
          </p:nvPr>
        </p:nvSpPr>
        <p:spPr/>
        <p:txBody>
          <a:bodyPr/>
          <a:lstStyle/>
          <a:p>
            <a:fld id="{20B178E8-54C6-41E2-996F-49698FBE8497}" type="slidenum">
              <a:rPr lang="en-US" altLang="en-US" smtClean="0"/>
              <a:pPr/>
              <a:t>18</a:t>
            </a:fld>
            <a:endParaRPr lang="en-US" altLang="en-US"/>
          </a:p>
        </p:txBody>
      </p:sp>
    </p:spTree>
    <p:extLst>
      <p:ext uri="{BB962C8B-B14F-4D97-AF65-F5344CB8AC3E}">
        <p14:creationId xmlns:p14="http://schemas.microsoft.com/office/powerpoint/2010/main" val="1602928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Design Issues</a:t>
            </a:r>
          </a:p>
        </p:txBody>
      </p:sp>
      <p:sp>
        <p:nvSpPr>
          <p:cNvPr id="3" name="Content Placeholder 2"/>
          <p:cNvSpPr>
            <a:spLocks noGrp="1"/>
          </p:cNvSpPr>
          <p:nvPr>
            <p:ph idx="1"/>
          </p:nvPr>
        </p:nvSpPr>
        <p:spPr/>
        <p:txBody>
          <a:bodyPr>
            <a:normAutofit/>
          </a:bodyPr>
          <a:lstStyle/>
          <a:p>
            <a:r>
              <a:rPr lang="en-US" dirty="0"/>
              <a:t>Charting principles and best practices (see module 5)</a:t>
            </a:r>
          </a:p>
          <a:p>
            <a:r>
              <a:rPr lang="en-US" dirty="0"/>
              <a:t>Design with geo data and map (see module 7)</a:t>
            </a:r>
          </a:p>
          <a:p>
            <a:r>
              <a:rPr lang="en-US" dirty="0"/>
              <a:t>Dashboard design (see module 9)</a:t>
            </a:r>
          </a:p>
          <a:p>
            <a:r>
              <a:rPr lang="en-US" dirty="0"/>
              <a:t>Interactivity features (see module 10)</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19</a:t>
            </a:fld>
            <a:endParaRPr lang="en-US" altLang="en-US"/>
          </a:p>
        </p:txBody>
      </p:sp>
    </p:spTree>
    <p:extLst>
      <p:ext uri="{BB962C8B-B14F-4D97-AF65-F5344CB8AC3E}">
        <p14:creationId xmlns:p14="http://schemas.microsoft.com/office/powerpoint/2010/main" val="3718863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 Overview</a:t>
            </a:r>
          </a:p>
        </p:txBody>
      </p:sp>
      <p:sp>
        <p:nvSpPr>
          <p:cNvPr id="3" name="Content Placeholder 2"/>
          <p:cNvSpPr>
            <a:spLocks noGrp="1"/>
          </p:cNvSpPr>
          <p:nvPr>
            <p:ph idx="1"/>
          </p:nvPr>
        </p:nvSpPr>
        <p:spPr/>
        <p:txBody>
          <a:bodyPr/>
          <a:lstStyle/>
          <a:p>
            <a:pPr marL="0" indent="0">
              <a:buNone/>
            </a:pPr>
            <a:r>
              <a:rPr lang="en-US" dirty="0"/>
              <a:t>This lecture notes discuss some chart design issues.</a:t>
            </a:r>
          </a:p>
          <a:p>
            <a:r>
              <a:rPr lang="en-US" dirty="0"/>
              <a:t>Chart design process and considerations</a:t>
            </a:r>
          </a:p>
          <a:p>
            <a:r>
              <a:rPr lang="en-US" dirty="0"/>
              <a:t>Tool selection</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a:t>
            </a:fld>
            <a:endParaRPr lang="en-US" altLang="en-US"/>
          </a:p>
        </p:txBody>
      </p:sp>
    </p:spTree>
    <p:extLst>
      <p:ext uri="{BB962C8B-B14F-4D97-AF65-F5344CB8AC3E}">
        <p14:creationId xmlns:p14="http://schemas.microsoft.com/office/powerpoint/2010/main" val="2488951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Choosing and Using a Visualization Tool</a:t>
            </a:r>
          </a:p>
        </p:txBody>
      </p:sp>
      <p:sp>
        <p:nvSpPr>
          <p:cNvPr id="3" name="Content Placeholder 2"/>
          <p:cNvSpPr>
            <a:spLocks noGrp="1"/>
          </p:cNvSpPr>
          <p:nvPr>
            <p:ph idx="1"/>
          </p:nvPr>
        </p:nvSpPr>
        <p:spPr/>
        <p:txBody>
          <a:bodyPr>
            <a:normAutofit fontScale="70000" lnSpcReduction="20000"/>
          </a:bodyPr>
          <a:lstStyle/>
          <a:p>
            <a:r>
              <a:rPr lang="en-US" dirty="0"/>
              <a:t>Modern visualizations are largely dependent or enabled by visualization software tools</a:t>
            </a:r>
          </a:p>
          <a:p>
            <a:r>
              <a:rPr lang="en-US" dirty="0"/>
              <a:t>The design of the visualization should also consider tool features and capabilities</a:t>
            </a:r>
          </a:p>
          <a:p>
            <a:r>
              <a:rPr lang="en-US" dirty="0"/>
              <a:t>Know tool (software application) features</a:t>
            </a:r>
          </a:p>
          <a:p>
            <a:pPr lvl="1"/>
            <a:r>
              <a:rPr lang="en-US" dirty="0"/>
              <a:t>Data handling features: complexity, volume, structure, source import, calculation, data modeling/structuring and transformation capability, etc.</a:t>
            </a:r>
          </a:p>
          <a:p>
            <a:pPr lvl="1"/>
            <a:r>
              <a:rPr lang="en-US" dirty="0"/>
              <a:t>The possibility or complexity of certain types of charts</a:t>
            </a:r>
          </a:p>
          <a:p>
            <a:pPr lvl="1"/>
            <a:r>
              <a:rPr lang="en-US" dirty="0"/>
              <a:t>Customization </a:t>
            </a:r>
            <a:r>
              <a:rPr lang="en-US"/>
              <a:t>and hacks</a:t>
            </a:r>
            <a:r>
              <a:rPr lang="en-US" dirty="0"/>
              <a:t>: overlapping, static add, scripting, annotation</a:t>
            </a:r>
          </a:p>
          <a:p>
            <a:pPr lvl="1"/>
            <a:r>
              <a:rPr lang="en-US" dirty="0"/>
              <a:t>Data update: how, frequency</a:t>
            </a:r>
          </a:p>
          <a:p>
            <a:pPr lvl="1"/>
            <a:r>
              <a:rPr lang="en-US" dirty="0"/>
              <a:t>Delivery medium: screen type, web, etc.</a:t>
            </a:r>
          </a:p>
          <a:p>
            <a:pPr lvl="1"/>
            <a:r>
              <a:rPr lang="en-US" dirty="0"/>
              <a:t>Skills sets and needs of users and developers</a:t>
            </a:r>
          </a:p>
          <a:p>
            <a:r>
              <a:rPr lang="en-US" dirty="0"/>
              <a:t>Refer to this web app for a summary of tools and features match</a:t>
            </a:r>
          </a:p>
          <a:p>
            <a:pPr lvl="1"/>
            <a:r>
              <a:rPr lang="en-US" sz="2800" kern="1200" dirty="0">
                <a:solidFill>
                  <a:schemeClr val="dk1"/>
                </a:solidFill>
                <a:latin typeface="+mn-lt"/>
                <a:ea typeface="+mn-ea"/>
                <a:cs typeface="+mn-cs"/>
                <a:hlinkClick r:id="rId2"/>
              </a:rPr>
              <a:t>http://chartmaker.visualisingdata.com</a:t>
            </a:r>
            <a:endParaRPr lang="en-US" dirty="0"/>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20</a:t>
            </a:fld>
            <a:endParaRPr lang="en-US" altLang="en-US"/>
          </a:p>
        </p:txBody>
      </p:sp>
    </p:spTree>
    <p:extLst>
      <p:ext uri="{BB962C8B-B14F-4D97-AF65-F5344CB8AC3E}">
        <p14:creationId xmlns:p14="http://schemas.microsoft.com/office/powerpoint/2010/main" val="3736712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B991B-7888-4B4E-8713-FFEBA8186733}"/>
              </a:ext>
            </a:extLst>
          </p:cNvPr>
          <p:cNvSpPr>
            <a:spLocks noGrp="1"/>
          </p:cNvSpPr>
          <p:nvPr>
            <p:ph type="title"/>
          </p:nvPr>
        </p:nvSpPr>
        <p:spPr/>
        <p:txBody>
          <a:bodyPr>
            <a:normAutofit fontScale="90000"/>
          </a:bodyPr>
          <a:lstStyle/>
          <a:p>
            <a:r>
              <a:rPr lang="en-US" dirty="0"/>
              <a:t>A Design Case</a:t>
            </a:r>
          </a:p>
        </p:txBody>
      </p:sp>
      <p:sp>
        <p:nvSpPr>
          <p:cNvPr id="4" name="Slide Number Placeholder 3">
            <a:extLst>
              <a:ext uri="{FF2B5EF4-FFF2-40B4-BE49-F238E27FC236}">
                <a16:creationId xmlns:a16="http://schemas.microsoft.com/office/drawing/2014/main" id="{EA8285BD-5564-42CD-856B-A62D01E441E5}"/>
              </a:ext>
            </a:extLst>
          </p:cNvPr>
          <p:cNvSpPr>
            <a:spLocks noGrp="1"/>
          </p:cNvSpPr>
          <p:nvPr>
            <p:ph type="sldNum" sz="quarter" idx="12"/>
          </p:nvPr>
        </p:nvSpPr>
        <p:spPr/>
        <p:txBody>
          <a:bodyPr/>
          <a:lstStyle/>
          <a:p>
            <a:fld id="{20B178E8-54C6-41E2-996F-49698FBE8497}" type="slidenum">
              <a:rPr lang="en-US" altLang="en-US" smtClean="0"/>
              <a:pPr/>
              <a:t>21</a:t>
            </a:fld>
            <a:endParaRPr lang="en-US" altLang="en-US"/>
          </a:p>
        </p:txBody>
      </p:sp>
      <p:sp>
        <p:nvSpPr>
          <p:cNvPr id="6" name="Content Placeholder 5">
            <a:extLst>
              <a:ext uri="{FF2B5EF4-FFF2-40B4-BE49-F238E27FC236}">
                <a16:creationId xmlns:a16="http://schemas.microsoft.com/office/drawing/2014/main" id="{83A32C4B-69B3-40EC-052E-DA756F8235ED}"/>
              </a:ext>
            </a:extLst>
          </p:cNvPr>
          <p:cNvSpPr>
            <a:spLocks noGrp="1"/>
          </p:cNvSpPr>
          <p:nvPr>
            <p:ph idx="1"/>
          </p:nvPr>
        </p:nvSpPr>
        <p:spPr/>
        <p:txBody>
          <a:bodyPr/>
          <a:lstStyle/>
          <a:p>
            <a:endParaRPr lang="en-US" dirty="0"/>
          </a:p>
        </p:txBody>
      </p:sp>
      <p:pic>
        <p:nvPicPr>
          <p:cNvPr id="7" name="Picture 6">
            <a:extLst>
              <a:ext uri="{FF2B5EF4-FFF2-40B4-BE49-F238E27FC236}">
                <a16:creationId xmlns:a16="http://schemas.microsoft.com/office/drawing/2014/main" id="{FC0692E6-D3B2-F656-8477-7106B01D6817}"/>
              </a:ext>
            </a:extLst>
          </p:cNvPr>
          <p:cNvPicPr>
            <a:picLocks noChangeAspect="1"/>
          </p:cNvPicPr>
          <p:nvPr/>
        </p:nvPicPr>
        <p:blipFill>
          <a:blip r:embed="rId3"/>
          <a:stretch>
            <a:fillRect/>
          </a:stretch>
        </p:blipFill>
        <p:spPr>
          <a:xfrm>
            <a:off x="165630" y="835851"/>
            <a:ext cx="4436702" cy="2588433"/>
          </a:xfrm>
          <a:prstGeom prst="rect">
            <a:avLst/>
          </a:prstGeom>
        </p:spPr>
      </p:pic>
      <p:pic>
        <p:nvPicPr>
          <p:cNvPr id="8" name="Picture 7">
            <a:extLst>
              <a:ext uri="{FF2B5EF4-FFF2-40B4-BE49-F238E27FC236}">
                <a16:creationId xmlns:a16="http://schemas.microsoft.com/office/drawing/2014/main" id="{76EB6883-17AA-0F34-35C4-E9B3C4AC3ACC}"/>
              </a:ext>
            </a:extLst>
          </p:cNvPr>
          <p:cNvPicPr>
            <a:picLocks noChangeAspect="1"/>
          </p:cNvPicPr>
          <p:nvPr/>
        </p:nvPicPr>
        <p:blipFill>
          <a:blip r:embed="rId4"/>
          <a:stretch>
            <a:fillRect/>
          </a:stretch>
        </p:blipFill>
        <p:spPr>
          <a:xfrm>
            <a:off x="250976" y="3643312"/>
            <a:ext cx="4160145" cy="2961186"/>
          </a:xfrm>
          <a:prstGeom prst="rect">
            <a:avLst/>
          </a:prstGeom>
        </p:spPr>
      </p:pic>
      <p:sp>
        <p:nvSpPr>
          <p:cNvPr id="10" name="TextBox 9">
            <a:extLst>
              <a:ext uri="{FF2B5EF4-FFF2-40B4-BE49-F238E27FC236}">
                <a16:creationId xmlns:a16="http://schemas.microsoft.com/office/drawing/2014/main" id="{8A9E7D03-147E-5020-7DFB-4BE2EB9AED03}"/>
              </a:ext>
            </a:extLst>
          </p:cNvPr>
          <p:cNvSpPr txBox="1"/>
          <p:nvPr/>
        </p:nvSpPr>
        <p:spPr>
          <a:xfrm>
            <a:off x="3657600" y="18768"/>
            <a:ext cx="4343400" cy="584775"/>
          </a:xfrm>
          <a:prstGeom prst="rect">
            <a:avLst/>
          </a:prstGeom>
          <a:noFill/>
        </p:spPr>
        <p:txBody>
          <a:bodyPr wrap="square">
            <a:spAutoFit/>
          </a:bodyPr>
          <a:lstStyle/>
          <a:p>
            <a:r>
              <a:rPr lang="en-US" sz="1600" dirty="0">
                <a:hlinkClick r:id="rId5"/>
              </a:rPr>
              <a:t>https://youtu.be/GVkXbQOzKNs?t=2152</a:t>
            </a:r>
            <a:r>
              <a:rPr lang="en-US" sz="1600" dirty="0"/>
              <a:t> The discussion of the case started at 35:52</a:t>
            </a:r>
          </a:p>
        </p:txBody>
      </p:sp>
      <p:pic>
        <p:nvPicPr>
          <p:cNvPr id="11" name="Picture 10">
            <a:extLst>
              <a:ext uri="{FF2B5EF4-FFF2-40B4-BE49-F238E27FC236}">
                <a16:creationId xmlns:a16="http://schemas.microsoft.com/office/drawing/2014/main" id="{46FC598D-E738-7099-AD5A-30209B02FCA7}"/>
              </a:ext>
            </a:extLst>
          </p:cNvPr>
          <p:cNvPicPr>
            <a:picLocks noChangeAspect="1"/>
          </p:cNvPicPr>
          <p:nvPr/>
        </p:nvPicPr>
        <p:blipFill>
          <a:blip r:embed="rId6"/>
          <a:stretch>
            <a:fillRect/>
          </a:stretch>
        </p:blipFill>
        <p:spPr>
          <a:xfrm>
            <a:off x="4892781" y="561975"/>
            <a:ext cx="4121195" cy="2345797"/>
          </a:xfrm>
          <a:prstGeom prst="rect">
            <a:avLst/>
          </a:prstGeom>
        </p:spPr>
      </p:pic>
      <p:pic>
        <p:nvPicPr>
          <p:cNvPr id="12" name="Picture 11">
            <a:extLst>
              <a:ext uri="{FF2B5EF4-FFF2-40B4-BE49-F238E27FC236}">
                <a16:creationId xmlns:a16="http://schemas.microsoft.com/office/drawing/2014/main" id="{B39D948B-CAAE-DF7A-7A9B-5B21263DC681}"/>
              </a:ext>
            </a:extLst>
          </p:cNvPr>
          <p:cNvPicPr>
            <a:picLocks noChangeAspect="1"/>
          </p:cNvPicPr>
          <p:nvPr/>
        </p:nvPicPr>
        <p:blipFill>
          <a:blip r:embed="rId7"/>
          <a:stretch>
            <a:fillRect/>
          </a:stretch>
        </p:blipFill>
        <p:spPr>
          <a:xfrm>
            <a:off x="4665302" y="2941066"/>
            <a:ext cx="4465991" cy="1198942"/>
          </a:xfrm>
          <a:prstGeom prst="rect">
            <a:avLst/>
          </a:prstGeom>
        </p:spPr>
      </p:pic>
      <p:pic>
        <p:nvPicPr>
          <p:cNvPr id="13" name="Picture 12">
            <a:extLst>
              <a:ext uri="{FF2B5EF4-FFF2-40B4-BE49-F238E27FC236}">
                <a16:creationId xmlns:a16="http://schemas.microsoft.com/office/drawing/2014/main" id="{E859545A-D58E-435E-30F8-670A047D5E46}"/>
              </a:ext>
            </a:extLst>
          </p:cNvPr>
          <p:cNvPicPr>
            <a:picLocks noChangeAspect="1"/>
          </p:cNvPicPr>
          <p:nvPr/>
        </p:nvPicPr>
        <p:blipFill>
          <a:blip r:embed="rId8"/>
          <a:stretch>
            <a:fillRect/>
          </a:stretch>
        </p:blipFill>
        <p:spPr>
          <a:xfrm>
            <a:off x="4964563" y="4173302"/>
            <a:ext cx="4049413" cy="2634858"/>
          </a:xfrm>
          <a:prstGeom prst="rect">
            <a:avLst/>
          </a:prstGeom>
        </p:spPr>
      </p:pic>
    </p:spTree>
    <p:extLst>
      <p:ext uri="{BB962C8B-B14F-4D97-AF65-F5344CB8AC3E}">
        <p14:creationId xmlns:p14="http://schemas.microsoft.com/office/powerpoint/2010/main" val="3430524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3948E4-8304-A00E-A972-C78A4CC76095}"/>
              </a:ext>
            </a:extLst>
          </p:cNvPr>
          <p:cNvSpPr>
            <a:spLocks noGrp="1"/>
          </p:cNvSpPr>
          <p:nvPr>
            <p:ph type="title"/>
          </p:nvPr>
        </p:nvSpPr>
        <p:spPr/>
        <p:txBody>
          <a:bodyPr>
            <a:normAutofit fontScale="90000"/>
          </a:bodyPr>
          <a:lstStyle/>
          <a:p>
            <a:r>
              <a:rPr lang="en-US" dirty="0"/>
              <a:t>More Cases</a:t>
            </a:r>
          </a:p>
        </p:txBody>
      </p:sp>
      <p:sp>
        <p:nvSpPr>
          <p:cNvPr id="7" name="Content Placeholder 6">
            <a:extLst>
              <a:ext uri="{FF2B5EF4-FFF2-40B4-BE49-F238E27FC236}">
                <a16:creationId xmlns:a16="http://schemas.microsoft.com/office/drawing/2014/main" id="{5C932EF4-D32D-60DB-6FB6-A44C6F9C9F98}"/>
              </a:ext>
            </a:extLst>
          </p:cNvPr>
          <p:cNvSpPr>
            <a:spLocks noGrp="1"/>
          </p:cNvSpPr>
          <p:nvPr>
            <p:ph idx="1"/>
          </p:nvPr>
        </p:nvSpPr>
        <p:spPr/>
        <p:txBody>
          <a:bodyPr>
            <a:normAutofit fontScale="55000" lnSpcReduction="20000"/>
          </a:bodyPr>
          <a:lstStyle/>
          <a:p>
            <a:r>
              <a:rPr lang="en-US" dirty="0"/>
              <a:t>What’s your point? Communicate the most important insight, from a story telling perspective</a:t>
            </a:r>
          </a:p>
          <a:p>
            <a:pPr lvl="1"/>
            <a:r>
              <a:rPr lang="en-US" dirty="0">
                <a:hlinkClick r:id="rId2"/>
              </a:rPr>
              <a:t>https://www.storytellingwithdata.com/blog/2021/1/10/lets-improve-this-graph-yt9xj</a:t>
            </a:r>
            <a:r>
              <a:rPr lang="en-US" dirty="0"/>
              <a:t> </a:t>
            </a:r>
          </a:p>
          <a:p>
            <a:endParaRPr lang="en-US" dirty="0"/>
          </a:p>
          <a:p>
            <a:endParaRPr lang="en-US" dirty="0"/>
          </a:p>
          <a:p>
            <a:endParaRPr lang="en-US" dirty="0"/>
          </a:p>
          <a:p>
            <a:endParaRPr lang="en-US" dirty="0"/>
          </a:p>
          <a:p>
            <a:endParaRPr lang="en-US" dirty="0"/>
          </a:p>
          <a:p>
            <a:endParaRPr lang="en-US" dirty="0"/>
          </a:p>
          <a:p>
            <a:endParaRPr lang="en-US" dirty="0"/>
          </a:p>
          <a:p>
            <a:r>
              <a:rPr lang="en-US" dirty="0"/>
              <a:t>An alternative to tree maps</a:t>
            </a:r>
          </a:p>
          <a:p>
            <a:pPr lvl="1"/>
            <a:r>
              <a:rPr lang="en-US" dirty="0">
                <a:hlinkClick r:id="rId3"/>
              </a:rPr>
              <a:t>https://www.storytellingwithdata.com/blog/2018/6/5/an-alternative-to-treemaps</a:t>
            </a:r>
            <a:endParaRPr lang="en-US" dirty="0"/>
          </a:p>
        </p:txBody>
      </p:sp>
      <p:pic>
        <p:nvPicPr>
          <p:cNvPr id="2050" name="Picture 2">
            <a:extLst>
              <a:ext uri="{FF2B5EF4-FFF2-40B4-BE49-F238E27FC236}">
                <a16:creationId xmlns:a16="http://schemas.microsoft.com/office/drawing/2014/main" id="{D54CAEBD-C872-F3E5-FBF5-E455D1EFCB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828800"/>
            <a:ext cx="7467600" cy="3032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47602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 Resources</a:t>
            </a:r>
          </a:p>
        </p:txBody>
      </p:sp>
      <p:sp>
        <p:nvSpPr>
          <p:cNvPr id="3" name="Content Placeholder 2"/>
          <p:cNvSpPr>
            <a:spLocks noGrp="1"/>
          </p:cNvSpPr>
          <p:nvPr>
            <p:ph idx="1"/>
          </p:nvPr>
        </p:nvSpPr>
        <p:spPr/>
        <p:txBody>
          <a:bodyPr>
            <a:normAutofit fontScale="92500" lnSpcReduction="10000"/>
          </a:bodyPr>
          <a:lstStyle/>
          <a:p>
            <a:r>
              <a:rPr lang="en-US" dirty="0"/>
              <a:t>A 3-Step Approach To Data Visualization </a:t>
            </a:r>
            <a:r>
              <a:rPr lang="en-US" dirty="0">
                <a:hlinkClick r:id="rId2"/>
              </a:rPr>
              <a:t>https://digitalimpact.io/getting-started-a-3-step-approach-to-data-visualization/</a:t>
            </a:r>
            <a:r>
              <a:rPr lang="en-US" dirty="0"/>
              <a:t> </a:t>
            </a:r>
          </a:p>
          <a:p>
            <a:r>
              <a:rPr lang="en-US" dirty="0"/>
              <a:t>A 5-step guide to data visualization </a:t>
            </a:r>
            <a:r>
              <a:rPr lang="en-US" dirty="0">
                <a:hlinkClick r:id="rId3"/>
              </a:rPr>
              <a:t>https://www.elsevier.com/connect/a-5-step-guide-to-data-visualization</a:t>
            </a:r>
            <a:endParaRPr lang="en-US" dirty="0"/>
          </a:p>
          <a:p>
            <a:r>
              <a:rPr lang="en-US" dirty="0"/>
              <a:t>The Data Visualization Design Process: A Step-by-Step Guide for Beginners </a:t>
            </a:r>
            <a:r>
              <a:rPr lang="en-US" dirty="0">
                <a:hlinkClick r:id="rId4"/>
              </a:rPr>
              <a:t>https://depictdatastudio.com/data-visualization-design-process-step-by-step-guide-for-beginners/</a:t>
            </a:r>
            <a:r>
              <a:rPr lang="en-US" dirty="0"/>
              <a:t> </a:t>
            </a:r>
          </a:p>
        </p:txBody>
      </p:sp>
      <p:sp>
        <p:nvSpPr>
          <p:cNvPr id="4" name="Slide Number Placeholder 3"/>
          <p:cNvSpPr>
            <a:spLocks noGrp="1"/>
          </p:cNvSpPr>
          <p:nvPr>
            <p:ph type="sldNum" sz="quarter" idx="12"/>
          </p:nvPr>
        </p:nvSpPr>
        <p:spPr/>
        <p:txBody>
          <a:bodyPr/>
          <a:lstStyle/>
          <a:p>
            <a:fld id="{20B178E8-54C6-41E2-996F-49698FBE8497}" type="slidenum">
              <a:rPr lang="en-US" altLang="en-US" smtClean="0"/>
              <a:pPr/>
              <a:t>23</a:t>
            </a:fld>
            <a:endParaRPr lang="en-US" altLang="en-US"/>
          </a:p>
        </p:txBody>
      </p:sp>
    </p:spTree>
    <p:extLst>
      <p:ext uri="{BB962C8B-B14F-4D97-AF65-F5344CB8AC3E}">
        <p14:creationId xmlns:p14="http://schemas.microsoft.com/office/powerpoint/2010/main" val="3467016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86BE923-0063-4CF8-A692-B319A0FF576D}"/>
              </a:ext>
            </a:extLst>
          </p:cNvPr>
          <p:cNvSpPr>
            <a:spLocks noGrp="1"/>
          </p:cNvSpPr>
          <p:nvPr>
            <p:ph type="title"/>
          </p:nvPr>
        </p:nvSpPr>
        <p:spPr/>
        <p:txBody>
          <a:bodyPr>
            <a:normAutofit fontScale="90000"/>
          </a:bodyPr>
          <a:lstStyle/>
          <a:p>
            <a:r>
              <a:rPr lang="en-US" dirty="0"/>
              <a:t>Additional Good Resources</a:t>
            </a:r>
          </a:p>
        </p:txBody>
      </p:sp>
      <p:sp>
        <p:nvSpPr>
          <p:cNvPr id="3" name="Content Placeholder 2">
            <a:extLst>
              <a:ext uri="{FF2B5EF4-FFF2-40B4-BE49-F238E27FC236}">
                <a16:creationId xmlns:a16="http://schemas.microsoft.com/office/drawing/2014/main" id="{52DA4EA3-D15D-4371-8505-F6A8C65497CB}"/>
              </a:ext>
            </a:extLst>
          </p:cNvPr>
          <p:cNvSpPr>
            <a:spLocks noGrp="1"/>
          </p:cNvSpPr>
          <p:nvPr>
            <p:ph idx="1"/>
          </p:nvPr>
        </p:nvSpPr>
        <p:spPr/>
        <p:txBody>
          <a:bodyPr>
            <a:normAutofit fontScale="92500" lnSpcReduction="20000"/>
          </a:bodyPr>
          <a:lstStyle/>
          <a:p>
            <a:r>
              <a:rPr lang="en-US" dirty="0"/>
              <a:t>Andy Kirk’s 4 stages: </a:t>
            </a:r>
            <a:r>
              <a:rPr lang="en-US" dirty="0">
                <a:hlinkClick r:id="rId2"/>
              </a:rPr>
              <a:t>https://www.youtube.com/watch?v=GVkXbQOzKNs&amp;t=754s</a:t>
            </a:r>
            <a:r>
              <a:rPr lang="en-US" dirty="0"/>
              <a:t> or Andy Kirk’s book “Data at Work” Chapter 2</a:t>
            </a:r>
          </a:p>
          <a:p>
            <a:r>
              <a:rPr lang="en-US" dirty="0"/>
              <a:t>Design process for information visualization </a:t>
            </a:r>
            <a:r>
              <a:rPr lang="en-US" dirty="0">
                <a:hlinkClick r:id="rId3"/>
              </a:rPr>
              <a:t>https://www.interaction-design.org/literature/article/how-to-design-an-information-visualization</a:t>
            </a:r>
            <a:endParaRPr lang="en-US" dirty="0"/>
          </a:p>
          <a:p>
            <a:r>
              <a:rPr lang="en-US" dirty="0"/>
              <a:t>Accurate vs. Emotional Comparisons </a:t>
            </a:r>
            <a:r>
              <a:rPr lang="en-US" dirty="0">
                <a:hlinkClick r:id="rId4"/>
              </a:rPr>
              <a:t>https://www.datarevelations.com/accurate-vs-emotional-comparisons-sometimes-pies-bubbles-and-waffles-are-the-better-choice/</a:t>
            </a:r>
            <a:r>
              <a:rPr lang="en-US" dirty="0"/>
              <a:t> </a:t>
            </a:r>
          </a:p>
        </p:txBody>
      </p:sp>
      <p:sp>
        <p:nvSpPr>
          <p:cNvPr id="4" name="Slide Number Placeholder 3">
            <a:extLst>
              <a:ext uri="{FF2B5EF4-FFF2-40B4-BE49-F238E27FC236}">
                <a16:creationId xmlns:a16="http://schemas.microsoft.com/office/drawing/2014/main" id="{D3DAC9D4-C837-4BE1-AEC8-BFBF735F7867}"/>
              </a:ext>
            </a:extLst>
          </p:cNvPr>
          <p:cNvSpPr>
            <a:spLocks noGrp="1"/>
          </p:cNvSpPr>
          <p:nvPr>
            <p:ph type="sldNum" sz="quarter" idx="12"/>
          </p:nvPr>
        </p:nvSpPr>
        <p:spPr/>
        <p:txBody>
          <a:bodyPr/>
          <a:lstStyle/>
          <a:p>
            <a:fld id="{20B178E8-54C6-41E2-996F-49698FBE8497}" type="slidenum">
              <a:rPr lang="en-US" altLang="en-US" smtClean="0"/>
              <a:pPr/>
              <a:t>24</a:t>
            </a:fld>
            <a:endParaRPr lang="en-US" altLang="en-US"/>
          </a:p>
        </p:txBody>
      </p:sp>
    </p:spTree>
    <p:extLst>
      <p:ext uri="{BB962C8B-B14F-4D97-AF65-F5344CB8AC3E}">
        <p14:creationId xmlns:p14="http://schemas.microsoft.com/office/powerpoint/2010/main" val="943731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DB59D-F376-41A7-A671-3F1BB04A3BF0}"/>
              </a:ext>
            </a:extLst>
          </p:cNvPr>
          <p:cNvSpPr>
            <a:spLocks noGrp="1"/>
          </p:cNvSpPr>
          <p:nvPr>
            <p:ph type="title"/>
          </p:nvPr>
        </p:nvSpPr>
        <p:spPr/>
        <p:txBody>
          <a:bodyPr>
            <a:noAutofit/>
          </a:bodyPr>
          <a:lstStyle/>
          <a:p>
            <a:r>
              <a:rPr lang="en-US" sz="3600" dirty="0"/>
              <a:t>Why do we need a design process?</a:t>
            </a:r>
          </a:p>
        </p:txBody>
      </p:sp>
      <p:sp>
        <p:nvSpPr>
          <p:cNvPr id="3" name="Content Placeholder 2">
            <a:extLst>
              <a:ext uri="{FF2B5EF4-FFF2-40B4-BE49-F238E27FC236}">
                <a16:creationId xmlns:a16="http://schemas.microsoft.com/office/drawing/2014/main" id="{7232EF78-982B-4C72-B0E7-9416C805B1CA}"/>
              </a:ext>
            </a:extLst>
          </p:cNvPr>
          <p:cNvSpPr>
            <a:spLocks noGrp="1"/>
          </p:cNvSpPr>
          <p:nvPr>
            <p:ph idx="1"/>
          </p:nvPr>
        </p:nvSpPr>
        <p:spPr/>
        <p:txBody>
          <a:bodyPr>
            <a:normAutofit fontScale="92500"/>
          </a:bodyPr>
          <a:lstStyle/>
          <a:p>
            <a:r>
              <a:rPr lang="en-US" dirty="0"/>
              <a:t>A design process involves a defined set of design considerations and tasks.</a:t>
            </a:r>
          </a:p>
          <a:p>
            <a:pPr lvl="1"/>
            <a:r>
              <a:rPr lang="en-US" dirty="0"/>
              <a:t>A process consists of steps arranged in an order.</a:t>
            </a:r>
          </a:p>
          <a:p>
            <a:pPr lvl="1"/>
            <a:r>
              <a:rPr lang="en-US" dirty="0"/>
              <a:t>A repeatable and defined design process embodies maturity in design capability and experience.</a:t>
            </a:r>
          </a:p>
          <a:p>
            <a:r>
              <a:rPr lang="en-US" dirty="0"/>
              <a:t>Benefits:</a:t>
            </a:r>
          </a:p>
          <a:p>
            <a:pPr lvl="1"/>
            <a:r>
              <a:rPr lang="en-US" dirty="0"/>
              <a:t>serves as a guide and a checklist to plan and manage the whole project</a:t>
            </a:r>
          </a:p>
          <a:p>
            <a:pPr lvl="1"/>
            <a:r>
              <a:rPr lang="en-US" dirty="0"/>
              <a:t>reduces the randomness and improves efficiency</a:t>
            </a:r>
          </a:p>
          <a:p>
            <a:endParaRPr lang="en-US" dirty="0"/>
          </a:p>
        </p:txBody>
      </p:sp>
      <p:sp>
        <p:nvSpPr>
          <p:cNvPr id="4" name="Slide Number Placeholder 3">
            <a:extLst>
              <a:ext uri="{FF2B5EF4-FFF2-40B4-BE49-F238E27FC236}">
                <a16:creationId xmlns:a16="http://schemas.microsoft.com/office/drawing/2014/main" id="{F074C1F7-99E5-4CB1-A7A8-F339E458698F}"/>
              </a:ext>
            </a:extLst>
          </p:cNvPr>
          <p:cNvSpPr>
            <a:spLocks noGrp="1"/>
          </p:cNvSpPr>
          <p:nvPr>
            <p:ph type="sldNum" sz="quarter" idx="12"/>
          </p:nvPr>
        </p:nvSpPr>
        <p:spPr/>
        <p:txBody>
          <a:bodyPr/>
          <a:lstStyle/>
          <a:p>
            <a:fld id="{20B178E8-54C6-41E2-996F-49698FBE8497}" type="slidenum">
              <a:rPr lang="en-US" altLang="en-US" smtClean="0"/>
              <a:pPr/>
              <a:t>3</a:t>
            </a:fld>
            <a:endParaRPr lang="en-US" altLang="en-US"/>
          </a:p>
        </p:txBody>
      </p:sp>
    </p:spTree>
    <p:extLst>
      <p:ext uri="{BB962C8B-B14F-4D97-AF65-F5344CB8AC3E}">
        <p14:creationId xmlns:p14="http://schemas.microsoft.com/office/powerpoint/2010/main" val="3828455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630CD-8F20-DB74-739F-F6E14BF20521}"/>
              </a:ext>
            </a:extLst>
          </p:cNvPr>
          <p:cNvSpPr>
            <a:spLocks noGrp="1"/>
          </p:cNvSpPr>
          <p:nvPr>
            <p:ph type="title"/>
          </p:nvPr>
        </p:nvSpPr>
        <p:spPr/>
        <p:txBody>
          <a:bodyPr>
            <a:normAutofit fontScale="90000"/>
          </a:bodyPr>
          <a:lstStyle/>
          <a:p>
            <a:r>
              <a:rPr lang="en-US" dirty="0"/>
              <a:t>Example Processes</a:t>
            </a:r>
          </a:p>
        </p:txBody>
      </p:sp>
      <p:sp>
        <p:nvSpPr>
          <p:cNvPr id="3" name="Content Placeholder 2">
            <a:extLst>
              <a:ext uri="{FF2B5EF4-FFF2-40B4-BE49-F238E27FC236}">
                <a16:creationId xmlns:a16="http://schemas.microsoft.com/office/drawing/2014/main" id="{D70877BB-6CAE-2B11-85E4-D1AAE768481B}"/>
              </a:ext>
            </a:extLst>
          </p:cNvPr>
          <p:cNvSpPr>
            <a:spLocks noGrp="1"/>
          </p:cNvSpPr>
          <p:nvPr>
            <p:ph idx="1"/>
          </p:nvPr>
        </p:nvSpPr>
        <p:spPr/>
        <p:txBody>
          <a:bodyPr>
            <a:normAutofit fontScale="62500" lnSpcReduction="20000"/>
          </a:bodyPr>
          <a:lstStyle/>
          <a:p>
            <a:r>
              <a:rPr lang="en-US" dirty="0"/>
              <a:t>There are various ways to define a design process or a list of consideration.</a:t>
            </a:r>
          </a:p>
          <a:p>
            <a:pPr lvl="1"/>
            <a:r>
              <a:rPr lang="en-US" dirty="0"/>
              <a:t>Each process consists of configurable steps and actions.</a:t>
            </a:r>
          </a:p>
          <a:p>
            <a:pPr lvl="1"/>
            <a:r>
              <a:rPr lang="en-US" dirty="0"/>
              <a:t>A process can be flexible</a:t>
            </a:r>
          </a:p>
          <a:p>
            <a:r>
              <a:rPr lang="en-US" dirty="0"/>
              <a:t>For example:</a:t>
            </a:r>
          </a:p>
          <a:p>
            <a:pPr lvl="1"/>
            <a:r>
              <a:rPr lang="en-US" dirty="0"/>
              <a:t>A 3-Step Approach To Data Visualization </a:t>
            </a:r>
            <a:r>
              <a:rPr lang="en-US" dirty="0">
                <a:hlinkClick r:id="rId2"/>
              </a:rPr>
              <a:t>https://digitalimpact.io/getting-started-a-3-step-approach-to-data-visualization/</a:t>
            </a:r>
            <a:r>
              <a:rPr lang="en-US" dirty="0"/>
              <a:t> </a:t>
            </a:r>
          </a:p>
          <a:p>
            <a:pPr lvl="1"/>
            <a:r>
              <a:rPr lang="en-US" dirty="0"/>
              <a:t>A 5-step guide to data visualization </a:t>
            </a:r>
            <a:r>
              <a:rPr lang="en-US" dirty="0">
                <a:hlinkClick r:id="rId3"/>
              </a:rPr>
              <a:t>https://www.elsevier.com/connect/a-5-step-guide-to-data-visualization</a:t>
            </a:r>
            <a:endParaRPr lang="en-US" dirty="0"/>
          </a:p>
          <a:p>
            <a:pPr lvl="1"/>
            <a:r>
              <a:rPr lang="en-US" dirty="0"/>
              <a:t>The Data Visualization Design Process: A Step-by-Step Guide for Beginners </a:t>
            </a:r>
            <a:r>
              <a:rPr lang="en-US" dirty="0">
                <a:hlinkClick r:id="rId4"/>
              </a:rPr>
              <a:t>https://depictdatastudio.com/data-visualization-design-process-step-by-step-guide-for-beginners/</a:t>
            </a:r>
            <a:r>
              <a:rPr lang="en-US" dirty="0"/>
              <a:t> </a:t>
            </a:r>
          </a:p>
          <a:p>
            <a:pPr lvl="1"/>
            <a:r>
              <a:rPr lang="en-US" dirty="0"/>
              <a:t>Andy Kirk’s 4 stages: </a:t>
            </a:r>
            <a:r>
              <a:rPr lang="en-US" dirty="0">
                <a:hlinkClick r:id="rId5"/>
              </a:rPr>
              <a:t>https://www.youtube.com/watch?v=GVkXbQOzKNs&amp;t=754s</a:t>
            </a:r>
            <a:r>
              <a:rPr lang="en-US" dirty="0"/>
              <a:t> or Andy Kirk’s book “Data at Work” Chapter 2</a:t>
            </a:r>
          </a:p>
          <a:p>
            <a:pPr lvl="1"/>
            <a:r>
              <a:rPr lang="en-US" dirty="0"/>
              <a:t>Design process for information visualization </a:t>
            </a:r>
            <a:r>
              <a:rPr lang="en-US" dirty="0">
                <a:hlinkClick r:id="rId6"/>
              </a:rPr>
              <a:t>https://www.interaction-design.org/literature/article/how-to-design-an-information-visualization</a:t>
            </a:r>
            <a:endParaRPr lang="en-US" dirty="0"/>
          </a:p>
          <a:p>
            <a:pPr lvl="1"/>
            <a:endParaRPr lang="en-US" dirty="0"/>
          </a:p>
        </p:txBody>
      </p:sp>
      <p:sp>
        <p:nvSpPr>
          <p:cNvPr id="4" name="Slide Number Placeholder 3">
            <a:extLst>
              <a:ext uri="{FF2B5EF4-FFF2-40B4-BE49-F238E27FC236}">
                <a16:creationId xmlns:a16="http://schemas.microsoft.com/office/drawing/2014/main" id="{9160EE5C-D024-9A77-BFDF-0D1967E7A0E1}"/>
              </a:ext>
            </a:extLst>
          </p:cNvPr>
          <p:cNvSpPr>
            <a:spLocks noGrp="1"/>
          </p:cNvSpPr>
          <p:nvPr>
            <p:ph type="sldNum" sz="quarter" idx="12"/>
          </p:nvPr>
        </p:nvSpPr>
        <p:spPr/>
        <p:txBody>
          <a:bodyPr/>
          <a:lstStyle/>
          <a:p>
            <a:fld id="{20B178E8-54C6-41E2-996F-49698FBE8497}" type="slidenum">
              <a:rPr lang="en-US" altLang="en-US" smtClean="0"/>
              <a:pPr/>
              <a:t>4</a:t>
            </a:fld>
            <a:endParaRPr lang="en-US" altLang="en-US"/>
          </a:p>
        </p:txBody>
      </p:sp>
    </p:spTree>
    <p:extLst>
      <p:ext uri="{BB962C8B-B14F-4D97-AF65-F5344CB8AC3E}">
        <p14:creationId xmlns:p14="http://schemas.microsoft.com/office/powerpoint/2010/main" val="2204242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Basic Chart Design Process</a:t>
            </a:r>
          </a:p>
        </p:txBody>
      </p:sp>
      <p:graphicFrame>
        <p:nvGraphicFramePr>
          <p:cNvPr id="5" name="Content Placeholder 4">
            <a:extLst>
              <a:ext uri="{FF2B5EF4-FFF2-40B4-BE49-F238E27FC236}">
                <a16:creationId xmlns:a16="http://schemas.microsoft.com/office/drawing/2014/main" id="{DE05D485-4D7B-760E-7FCF-25FB5A4D2618}"/>
              </a:ext>
            </a:extLst>
          </p:cNvPr>
          <p:cNvGraphicFramePr>
            <a:graphicFrameLocks noGrp="1"/>
          </p:cNvGraphicFramePr>
          <p:nvPr>
            <p:ph idx="1"/>
            <p:extLst>
              <p:ext uri="{D42A27DB-BD31-4B8C-83A1-F6EECF244321}">
                <p14:modId xmlns:p14="http://schemas.microsoft.com/office/powerpoint/2010/main" val="4182847314"/>
              </p:ext>
            </p:extLst>
          </p:nvPr>
        </p:nvGraphicFramePr>
        <p:xfrm>
          <a:off x="228600" y="3048000"/>
          <a:ext cx="8610600" cy="342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20B178E8-54C6-41E2-996F-49698FBE8497}" type="slidenum">
              <a:rPr lang="en-US" altLang="en-US" smtClean="0"/>
              <a:pPr/>
              <a:t>5</a:t>
            </a:fld>
            <a:endParaRPr lang="en-US" altLang="en-US"/>
          </a:p>
        </p:txBody>
      </p:sp>
      <p:sp>
        <p:nvSpPr>
          <p:cNvPr id="8" name="TextBox 7">
            <a:extLst>
              <a:ext uri="{FF2B5EF4-FFF2-40B4-BE49-F238E27FC236}">
                <a16:creationId xmlns:a16="http://schemas.microsoft.com/office/drawing/2014/main" id="{DBCD2B14-1F21-4E37-3C9E-845108E4C58A}"/>
              </a:ext>
            </a:extLst>
          </p:cNvPr>
          <p:cNvSpPr txBox="1"/>
          <p:nvPr/>
        </p:nvSpPr>
        <p:spPr>
          <a:xfrm>
            <a:off x="838200" y="914400"/>
            <a:ext cx="7239000" cy="1754326"/>
          </a:xfrm>
          <a:prstGeom prst="rect">
            <a:avLst/>
          </a:prstGeom>
          <a:noFill/>
        </p:spPr>
        <p:txBody>
          <a:bodyPr wrap="square">
            <a:spAutoFit/>
          </a:bodyPr>
          <a:lstStyle/>
          <a:p>
            <a:pPr marL="0" indent="0">
              <a:buNone/>
            </a:pPr>
            <a:r>
              <a:rPr lang="en-US" dirty="0"/>
              <a:t>The following is a basic simple process for the most often scenario:</a:t>
            </a:r>
          </a:p>
          <a:p>
            <a:endParaRPr lang="en-US" dirty="0"/>
          </a:p>
          <a:p>
            <a:pPr lvl="1"/>
            <a:r>
              <a:rPr lang="en-US" dirty="0"/>
              <a:t>We need to visualize all data using a commonly </a:t>
            </a:r>
            <a:br>
              <a:rPr lang="en-US" dirty="0"/>
            </a:br>
            <a:r>
              <a:rPr lang="en-US" dirty="0"/>
              <a:t>used chart type (or with limited alterations). </a:t>
            </a:r>
          </a:p>
          <a:p>
            <a:endParaRPr lang="en-US" dirty="0"/>
          </a:p>
          <a:p>
            <a:pPr marL="0" indent="0">
              <a:buNone/>
            </a:pPr>
            <a:r>
              <a:rPr lang="en-US" dirty="0"/>
              <a:t>Details of each step/task are presented in following slides.</a:t>
            </a:r>
          </a:p>
        </p:txBody>
      </p:sp>
    </p:spTree>
    <p:extLst>
      <p:ext uri="{BB962C8B-B14F-4D97-AF65-F5344CB8AC3E}">
        <p14:creationId xmlns:p14="http://schemas.microsoft.com/office/powerpoint/2010/main" val="3942822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6B305-AB5E-D828-CCE7-80CB464A6F57}"/>
              </a:ext>
            </a:extLst>
          </p:cNvPr>
          <p:cNvSpPr>
            <a:spLocks noGrp="1"/>
          </p:cNvSpPr>
          <p:nvPr>
            <p:ph type="title"/>
          </p:nvPr>
        </p:nvSpPr>
        <p:spPr/>
        <p:txBody>
          <a:bodyPr>
            <a:normAutofit fontScale="90000"/>
          </a:bodyPr>
          <a:lstStyle/>
          <a:p>
            <a:r>
              <a:rPr lang="en-US" dirty="0"/>
              <a:t>1. Goals and Contexts</a:t>
            </a:r>
          </a:p>
        </p:txBody>
      </p:sp>
      <p:sp>
        <p:nvSpPr>
          <p:cNvPr id="3" name="Content Placeholder 2">
            <a:extLst>
              <a:ext uri="{FF2B5EF4-FFF2-40B4-BE49-F238E27FC236}">
                <a16:creationId xmlns:a16="http://schemas.microsoft.com/office/drawing/2014/main" id="{B9C05065-4BCA-BE85-69AC-58A2F7840BD0}"/>
              </a:ext>
            </a:extLst>
          </p:cNvPr>
          <p:cNvSpPr>
            <a:spLocks noGrp="1"/>
          </p:cNvSpPr>
          <p:nvPr>
            <p:ph idx="1"/>
          </p:nvPr>
        </p:nvSpPr>
        <p:spPr/>
        <p:txBody>
          <a:bodyPr>
            <a:normAutofit/>
          </a:bodyPr>
          <a:lstStyle/>
          <a:p>
            <a:r>
              <a:rPr lang="en-US" dirty="0"/>
              <a:t>Before any design or technical work. Analyze the requirements and be clear about the following factors, which impact all following steps.</a:t>
            </a:r>
          </a:p>
          <a:p>
            <a:r>
              <a:rPr lang="en-US" dirty="0"/>
              <a:t>Key questions</a:t>
            </a:r>
          </a:p>
          <a:p>
            <a:pPr lvl="1"/>
            <a:r>
              <a:rPr lang="en-US" dirty="0"/>
              <a:t>What is the general goal and purpose of the data visualization?</a:t>
            </a:r>
          </a:p>
          <a:p>
            <a:pPr lvl="1"/>
            <a:r>
              <a:rPr lang="en-US" dirty="0"/>
              <a:t>What message am I trying to communicate with the data?</a:t>
            </a:r>
          </a:p>
          <a:p>
            <a:pPr lvl="1"/>
            <a:r>
              <a:rPr lang="en-US" dirty="0"/>
              <a:t>Who is the audience?</a:t>
            </a:r>
          </a:p>
        </p:txBody>
      </p:sp>
      <p:sp>
        <p:nvSpPr>
          <p:cNvPr id="4" name="Slide Number Placeholder 3">
            <a:extLst>
              <a:ext uri="{FF2B5EF4-FFF2-40B4-BE49-F238E27FC236}">
                <a16:creationId xmlns:a16="http://schemas.microsoft.com/office/drawing/2014/main" id="{AF92A26C-548F-DC1E-3A9C-1A64127721C7}"/>
              </a:ext>
            </a:extLst>
          </p:cNvPr>
          <p:cNvSpPr>
            <a:spLocks noGrp="1"/>
          </p:cNvSpPr>
          <p:nvPr>
            <p:ph type="sldNum" sz="quarter" idx="12"/>
          </p:nvPr>
        </p:nvSpPr>
        <p:spPr/>
        <p:txBody>
          <a:bodyPr/>
          <a:lstStyle/>
          <a:p>
            <a:fld id="{20B178E8-54C6-41E2-996F-49698FBE8497}" type="slidenum">
              <a:rPr lang="en-US" altLang="en-US" smtClean="0"/>
              <a:pPr/>
              <a:t>6</a:t>
            </a:fld>
            <a:endParaRPr lang="en-US" altLang="en-US"/>
          </a:p>
        </p:txBody>
      </p:sp>
    </p:spTree>
    <p:extLst>
      <p:ext uri="{BB962C8B-B14F-4D97-AF65-F5344CB8AC3E}">
        <p14:creationId xmlns:p14="http://schemas.microsoft.com/office/powerpoint/2010/main" val="2781767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General Charting Purposes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571816091"/>
              </p:ext>
            </p:extLst>
          </p:nvPr>
        </p:nvGraphicFramePr>
        <p:xfrm>
          <a:off x="762000" y="1801427"/>
          <a:ext cx="5804916" cy="4399280"/>
        </p:xfrm>
        <a:graphic>
          <a:graphicData uri="http://schemas.openxmlformats.org/drawingml/2006/table">
            <a:tbl>
              <a:tblPr firstRow="1" bandRow="1">
                <a:tableStyleId>{5C22544A-7EE6-4342-B048-85BDC9FD1C3A}</a:tableStyleId>
              </a:tblPr>
              <a:tblGrid>
                <a:gridCol w="1918716">
                  <a:extLst>
                    <a:ext uri="{9D8B030D-6E8A-4147-A177-3AD203B41FA5}">
                      <a16:colId xmlns:a16="http://schemas.microsoft.com/office/drawing/2014/main" val="3159751376"/>
                    </a:ext>
                  </a:extLst>
                </a:gridCol>
                <a:gridCol w="3886200">
                  <a:extLst>
                    <a:ext uri="{9D8B030D-6E8A-4147-A177-3AD203B41FA5}">
                      <a16:colId xmlns:a16="http://schemas.microsoft.com/office/drawing/2014/main" val="2181504521"/>
                    </a:ext>
                  </a:extLst>
                </a:gridCol>
              </a:tblGrid>
              <a:tr h="391160">
                <a:tc>
                  <a:txBody>
                    <a:bodyPr/>
                    <a:lstStyle/>
                    <a:p>
                      <a:r>
                        <a:rPr lang="en-US" sz="1600" dirty="0"/>
                        <a:t>Purpose</a:t>
                      </a:r>
                      <a:r>
                        <a:rPr lang="en-US" sz="1600" baseline="0" dirty="0"/>
                        <a:t>/function</a:t>
                      </a:r>
                      <a:endParaRPr lang="en-US" sz="1600" dirty="0"/>
                    </a:p>
                  </a:txBody>
                  <a:tcPr/>
                </a:tc>
                <a:tc>
                  <a:txBody>
                    <a:bodyPr/>
                    <a:lstStyle/>
                    <a:p>
                      <a:r>
                        <a:rPr lang="en-US" sz="1600" dirty="0"/>
                        <a:t>Description</a:t>
                      </a:r>
                    </a:p>
                  </a:txBody>
                  <a:tcPr/>
                </a:tc>
                <a:extLst>
                  <a:ext uri="{0D108BD9-81ED-4DB2-BD59-A6C34878D82A}">
                    <a16:rowId xmlns:a16="http://schemas.microsoft.com/office/drawing/2014/main" val="1381432217"/>
                  </a:ext>
                </a:extLst>
              </a:tr>
              <a:tr h="675640">
                <a:tc>
                  <a:txBody>
                    <a:bodyPr/>
                    <a:lstStyle/>
                    <a:p>
                      <a:r>
                        <a:rPr lang="en-US" sz="1600" dirty="0"/>
                        <a:t>Comparison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Comparing and sorting data points; can also compare to benchmarks</a:t>
                      </a:r>
                      <a:r>
                        <a:rPr lang="en-US" sz="1600" baseline="0" dirty="0"/>
                        <a:t> or norms.</a:t>
                      </a:r>
                      <a:endParaRPr lang="en-US" sz="1600" dirty="0"/>
                    </a:p>
                  </a:txBody>
                  <a:tcPr/>
                </a:tc>
                <a:extLst>
                  <a:ext uri="{0D108BD9-81ED-4DB2-BD59-A6C34878D82A}">
                    <a16:rowId xmlns:a16="http://schemas.microsoft.com/office/drawing/2014/main" val="1477834045"/>
                  </a:ext>
                </a:extLst>
              </a:tr>
              <a:tr h="675640">
                <a:tc>
                  <a:txBody>
                    <a:bodyPr/>
                    <a:lstStyle/>
                    <a:p>
                      <a:r>
                        <a:rPr lang="en-US" sz="1600" dirty="0"/>
                        <a:t>Composition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A hierarchy relationship. Also, it may imply part-to-whole comparisons.</a:t>
                      </a:r>
                    </a:p>
                  </a:txBody>
                  <a:tcPr/>
                </a:tc>
                <a:extLst>
                  <a:ext uri="{0D108BD9-81ED-4DB2-BD59-A6C34878D82A}">
                    <a16:rowId xmlns:a16="http://schemas.microsoft.com/office/drawing/2014/main" val="465976199"/>
                  </a:ext>
                </a:extLst>
              </a:tr>
              <a:tr h="675640">
                <a:tc>
                  <a:txBody>
                    <a:bodyPr/>
                    <a:lstStyle/>
                    <a:p>
                      <a:r>
                        <a:rPr lang="en-US" sz="1600" dirty="0"/>
                        <a:t>Distribution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Aggregated value (usually count) of data points placed in categories; the category can be value ranges or time (trend).</a:t>
                      </a:r>
                    </a:p>
                  </a:txBody>
                  <a:tcPr/>
                </a:tc>
                <a:extLst>
                  <a:ext uri="{0D108BD9-81ED-4DB2-BD59-A6C34878D82A}">
                    <a16:rowId xmlns:a16="http://schemas.microsoft.com/office/drawing/2014/main" val="2633161339"/>
                  </a:ext>
                </a:extLst>
              </a:tr>
              <a:tr h="675640">
                <a:tc>
                  <a:txBody>
                    <a:bodyPr/>
                    <a:lstStyle/>
                    <a:p>
                      <a:r>
                        <a:rPr lang="en-US" sz="1600" dirty="0"/>
                        <a:t>Relationship</a:t>
                      </a:r>
                    </a:p>
                    <a:p>
                      <a:endParaRPr lang="en-US" sz="1600" dirty="0"/>
                    </a:p>
                  </a:txBody>
                  <a:tcPr/>
                </a:tc>
                <a:tc>
                  <a:txBody>
                    <a:bodyPr/>
                    <a:lstStyle/>
                    <a:p>
                      <a:r>
                        <a:rPr lang="en-US" sz="1600" dirty="0"/>
                        <a:t>How things (data items) are related or positioned in a bigger context.</a:t>
                      </a:r>
                    </a:p>
                  </a:txBody>
                  <a:tcPr/>
                </a:tc>
                <a:extLst>
                  <a:ext uri="{0D108BD9-81ED-4DB2-BD59-A6C34878D82A}">
                    <a16:rowId xmlns:a16="http://schemas.microsoft.com/office/drawing/2014/main" val="770424758"/>
                  </a:ext>
                </a:extLst>
              </a:tr>
              <a:tr h="391160">
                <a:tc>
                  <a:txBody>
                    <a:bodyPr/>
                    <a:lstStyle/>
                    <a:p>
                      <a:r>
                        <a:rPr lang="en-US" sz="1600" dirty="0"/>
                        <a:t>Trend/evolution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Variation of comparison involving temporal data.</a:t>
                      </a:r>
                    </a:p>
                  </a:txBody>
                  <a:tcPr/>
                </a:tc>
                <a:extLst>
                  <a:ext uri="{0D108BD9-81ED-4DB2-BD59-A6C34878D82A}">
                    <a16:rowId xmlns:a16="http://schemas.microsoft.com/office/drawing/2014/main" val="904352801"/>
                  </a:ext>
                </a:extLst>
              </a:tr>
              <a:tr h="391160">
                <a:tc>
                  <a:txBody>
                    <a:bodyPr/>
                    <a:lstStyle/>
                    <a:p>
                      <a:r>
                        <a:rPr lang="en-US" sz="1600" dirty="0"/>
                        <a:t>Profiling</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 comprehend things through visual shapes and patterns.</a:t>
                      </a:r>
                    </a:p>
                  </a:txBody>
                  <a:tcPr/>
                </a:tc>
                <a:extLst>
                  <a:ext uri="{0D108BD9-81ED-4DB2-BD59-A6C34878D82A}">
                    <a16:rowId xmlns:a16="http://schemas.microsoft.com/office/drawing/2014/main" val="2394048886"/>
                  </a:ext>
                </a:extLst>
              </a:tr>
            </a:tbl>
          </a:graphicData>
        </a:graphic>
      </p:graphicFrame>
      <p:sp>
        <p:nvSpPr>
          <p:cNvPr id="4" name="Slide Number Placeholder 3"/>
          <p:cNvSpPr>
            <a:spLocks noGrp="1"/>
          </p:cNvSpPr>
          <p:nvPr>
            <p:ph type="sldNum" sz="quarter" idx="12"/>
          </p:nvPr>
        </p:nvSpPr>
        <p:spPr/>
        <p:txBody>
          <a:bodyPr/>
          <a:lstStyle/>
          <a:p>
            <a:fld id="{20B178E8-54C6-41E2-996F-49698FBE8497}" type="slidenum">
              <a:rPr lang="en-US" altLang="en-US" smtClean="0"/>
              <a:pPr/>
              <a:t>7</a:t>
            </a:fld>
            <a:endParaRPr lang="en-US" altLang="en-US"/>
          </a:p>
        </p:txBody>
      </p:sp>
      <p:sp>
        <p:nvSpPr>
          <p:cNvPr id="5" name="Content Placeholder 7">
            <a:extLst>
              <a:ext uri="{FF2B5EF4-FFF2-40B4-BE49-F238E27FC236}">
                <a16:creationId xmlns:a16="http://schemas.microsoft.com/office/drawing/2014/main" id="{3DEA4A30-6954-4F86-BEE1-D55119D00637}"/>
              </a:ext>
            </a:extLst>
          </p:cNvPr>
          <p:cNvSpPr txBox="1">
            <a:spLocks/>
          </p:cNvSpPr>
          <p:nvPr/>
        </p:nvSpPr>
        <p:spPr bwMode="auto">
          <a:xfrm>
            <a:off x="228600" y="914400"/>
            <a:ext cx="8673084"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342900" indent="-342900" algn="l" defTabSz="457200" rtl="0" eaLnBrk="1" fontAlgn="base" hangingPunct="1">
              <a:spcBef>
                <a:spcPts val="1800"/>
              </a:spcBef>
              <a:spcAft>
                <a:spcPct val="0"/>
              </a:spcAft>
              <a:buFont typeface="Arial" charset="0"/>
              <a:buChar char="•"/>
              <a:defRPr sz="3200" kern="1200">
                <a:solidFill>
                  <a:schemeClr val="tx1"/>
                </a:solidFill>
                <a:latin typeface="+mn-lt"/>
                <a:ea typeface="ヒラギノ角ゴ Pro W3" pitchFamily="-109" charset="-128"/>
                <a:cs typeface="ヒラギノ角ゴ Pro W3" pitchFamily="-109"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ヒラギノ角ゴ Pro W3" pitchFamily="-109"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ヒラギノ角ゴ Pro W3" pitchFamily="-109"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ヒラギノ角ゴ Pro W3" pitchFamily="-109"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Review the six general purposes or categories of charts in module 3</a:t>
            </a:r>
          </a:p>
          <a:p>
            <a:pPr lvl="1"/>
            <a:r>
              <a:rPr lang="en-US" dirty="0">
                <a:hlinkClick r:id="rId2"/>
              </a:rPr>
              <a:t>https://www.qlik.com/blog/third-pillar-of-mapping-data-to-visualizations-usage</a:t>
            </a:r>
            <a:r>
              <a:rPr lang="en-US" dirty="0"/>
              <a:t> (the basic four)</a:t>
            </a:r>
            <a:endParaRPr lang="en-US" dirty="0">
              <a:hlinkClick r:id="" action="ppaction://noaction"/>
            </a:endParaRPr>
          </a:p>
          <a:p>
            <a:pPr lvl="1"/>
            <a:r>
              <a:rPr lang="en-US" dirty="0">
                <a:hlinkClick r:id="" action="ppaction://noaction"/>
              </a:rPr>
              <a:t>http://www.excelcharts.com/blog/classification-chart-types/</a:t>
            </a:r>
            <a:r>
              <a:rPr lang="en-US" dirty="0"/>
              <a:t> (added evolution and profiling)</a:t>
            </a:r>
          </a:p>
        </p:txBody>
      </p:sp>
    </p:spTree>
    <p:extLst>
      <p:ext uri="{BB962C8B-B14F-4D97-AF65-F5344CB8AC3E}">
        <p14:creationId xmlns:p14="http://schemas.microsoft.com/office/powerpoint/2010/main" val="528273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6B616-56C8-CE6D-E649-C965BCE7582C}"/>
              </a:ext>
            </a:extLst>
          </p:cNvPr>
          <p:cNvSpPr>
            <a:spLocks noGrp="1"/>
          </p:cNvSpPr>
          <p:nvPr>
            <p:ph type="title"/>
          </p:nvPr>
        </p:nvSpPr>
        <p:spPr/>
        <p:txBody>
          <a:bodyPr>
            <a:normAutofit fontScale="90000"/>
          </a:bodyPr>
          <a:lstStyle/>
          <a:p>
            <a:r>
              <a:rPr lang="en-US" dirty="0"/>
              <a:t>Messages vs. General Purposes</a:t>
            </a:r>
          </a:p>
        </p:txBody>
      </p:sp>
      <p:sp>
        <p:nvSpPr>
          <p:cNvPr id="3" name="Content Placeholder 2">
            <a:extLst>
              <a:ext uri="{FF2B5EF4-FFF2-40B4-BE49-F238E27FC236}">
                <a16:creationId xmlns:a16="http://schemas.microsoft.com/office/drawing/2014/main" id="{32BB8CD0-4F64-AE33-08AC-B40044B52F3D}"/>
              </a:ext>
            </a:extLst>
          </p:cNvPr>
          <p:cNvSpPr>
            <a:spLocks noGrp="1"/>
          </p:cNvSpPr>
          <p:nvPr>
            <p:ph idx="1"/>
          </p:nvPr>
        </p:nvSpPr>
        <p:spPr>
          <a:xfrm>
            <a:off x="228600" y="990601"/>
            <a:ext cx="8610600" cy="4267200"/>
          </a:xfrm>
        </p:spPr>
        <p:txBody>
          <a:bodyPr>
            <a:normAutofit fontScale="62500" lnSpcReduction="20000"/>
          </a:bodyPr>
          <a:lstStyle/>
          <a:p>
            <a:r>
              <a:rPr lang="en-US" dirty="0"/>
              <a:t>What message or point I want to make? </a:t>
            </a:r>
          </a:p>
          <a:p>
            <a:pPr lvl="1"/>
            <a:r>
              <a:rPr lang="en-US" dirty="0"/>
              <a:t>Messages are more granular details, insights, or stories you want to emphasize.</a:t>
            </a:r>
          </a:p>
          <a:p>
            <a:pPr lvl="1"/>
            <a:r>
              <a:rPr lang="en-US" dirty="0"/>
              <a:t>Purposes focuses on big picture for exploration while messages focus on more specific insights for communication.</a:t>
            </a:r>
          </a:p>
          <a:p>
            <a:pPr lvl="1"/>
            <a:r>
              <a:rPr lang="en-US" dirty="0"/>
              <a:t>The latest story telling trend in data visualization focuses more on the message.</a:t>
            </a:r>
          </a:p>
          <a:p>
            <a:r>
              <a:rPr lang="en-US" dirty="0"/>
              <a:t>Example</a:t>
            </a:r>
          </a:p>
          <a:p>
            <a:pPr lvl="1"/>
            <a:r>
              <a:rPr lang="en-US" dirty="0"/>
              <a:t>General purpose: compare student enrollments in different degree programs across three departments</a:t>
            </a:r>
          </a:p>
          <a:p>
            <a:pPr lvl="1"/>
            <a:r>
              <a:rPr lang="en-US" dirty="0"/>
              <a:t>One may want to deliver different messages: </a:t>
            </a:r>
          </a:p>
          <a:p>
            <a:pPr lvl="2"/>
            <a:r>
              <a:rPr lang="en-US" dirty="0"/>
              <a:t>to emphasize the size of MSIT as the biggest program, or</a:t>
            </a:r>
          </a:p>
          <a:p>
            <a:pPr lvl="2"/>
            <a:r>
              <a:rPr lang="en-US" dirty="0"/>
              <a:t>to show in-significance among programs/departments</a:t>
            </a:r>
          </a:p>
          <a:p>
            <a:r>
              <a:rPr lang="en-US" dirty="0"/>
              <a:t>Another example:</a:t>
            </a:r>
          </a:p>
        </p:txBody>
      </p:sp>
      <p:sp>
        <p:nvSpPr>
          <p:cNvPr id="4" name="Slide Number Placeholder 3">
            <a:extLst>
              <a:ext uri="{FF2B5EF4-FFF2-40B4-BE49-F238E27FC236}">
                <a16:creationId xmlns:a16="http://schemas.microsoft.com/office/drawing/2014/main" id="{EF65149B-43D3-2835-0ECA-F075BC18EE1A}"/>
              </a:ext>
            </a:extLst>
          </p:cNvPr>
          <p:cNvSpPr>
            <a:spLocks noGrp="1"/>
          </p:cNvSpPr>
          <p:nvPr>
            <p:ph type="sldNum" sz="quarter" idx="12"/>
          </p:nvPr>
        </p:nvSpPr>
        <p:spPr/>
        <p:txBody>
          <a:bodyPr/>
          <a:lstStyle/>
          <a:p>
            <a:fld id="{20B178E8-54C6-41E2-996F-49698FBE8497}" type="slidenum">
              <a:rPr lang="en-US" altLang="en-US" smtClean="0"/>
              <a:pPr/>
              <a:t>8</a:t>
            </a:fld>
            <a:endParaRPr lang="en-US" altLang="en-US"/>
          </a:p>
        </p:txBody>
      </p:sp>
      <p:pic>
        <p:nvPicPr>
          <p:cNvPr id="6" name="Picture 5">
            <a:extLst>
              <a:ext uri="{FF2B5EF4-FFF2-40B4-BE49-F238E27FC236}">
                <a16:creationId xmlns:a16="http://schemas.microsoft.com/office/drawing/2014/main" id="{119A2FFB-B44F-9F66-3E1E-46D0127DD8EE}"/>
              </a:ext>
            </a:extLst>
          </p:cNvPr>
          <p:cNvPicPr>
            <a:picLocks noChangeAspect="1"/>
          </p:cNvPicPr>
          <p:nvPr/>
        </p:nvPicPr>
        <p:blipFill>
          <a:blip r:embed="rId2"/>
          <a:stretch>
            <a:fillRect/>
          </a:stretch>
        </p:blipFill>
        <p:spPr>
          <a:xfrm>
            <a:off x="381000" y="5319298"/>
            <a:ext cx="4099915" cy="411516"/>
          </a:xfrm>
          <a:prstGeom prst="rect">
            <a:avLst/>
          </a:prstGeom>
        </p:spPr>
      </p:pic>
      <p:pic>
        <p:nvPicPr>
          <p:cNvPr id="8" name="Picture 7">
            <a:extLst>
              <a:ext uri="{FF2B5EF4-FFF2-40B4-BE49-F238E27FC236}">
                <a16:creationId xmlns:a16="http://schemas.microsoft.com/office/drawing/2014/main" id="{80114050-D002-90FE-726A-0A946CD3BB9D}"/>
              </a:ext>
            </a:extLst>
          </p:cNvPr>
          <p:cNvPicPr>
            <a:picLocks noChangeAspect="1"/>
          </p:cNvPicPr>
          <p:nvPr/>
        </p:nvPicPr>
        <p:blipFill>
          <a:blip r:embed="rId3"/>
          <a:stretch>
            <a:fillRect/>
          </a:stretch>
        </p:blipFill>
        <p:spPr>
          <a:xfrm>
            <a:off x="5100112" y="5319298"/>
            <a:ext cx="3662888" cy="758254"/>
          </a:xfrm>
          <a:prstGeom prst="rect">
            <a:avLst/>
          </a:prstGeom>
        </p:spPr>
      </p:pic>
      <p:sp>
        <p:nvSpPr>
          <p:cNvPr id="9" name="TextBox 8">
            <a:extLst>
              <a:ext uri="{FF2B5EF4-FFF2-40B4-BE49-F238E27FC236}">
                <a16:creationId xmlns:a16="http://schemas.microsoft.com/office/drawing/2014/main" id="{31CACFB7-C5C8-01DC-A48E-6E016C6546FE}"/>
              </a:ext>
            </a:extLst>
          </p:cNvPr>
          <p:cNvSpPr txBox="1"/>
          <p:nvPr/>
        </p:nvSpPr>
        <p:spPr>
          <a:xfrm>
            <a:off x="838200" y="5941952"/>
            <a:ext cx="3420663" cy="400110"/>
          </a:xfrm>
          <a:prstGeom prst="rect">
            <a:avLst/>
          </a:prstGeom>
          <a:noFill/>
        </p:spPr>
        <p:txBody>
          <a:bodyPr wrap="square">
            <a:spAutoFit/>
          </a:bodyPr>
          <a:lstStyle/>
          <a:p>
            <a:r>
              <a:rPr lang="en-US" sz="1000" dirty="0">
                <a:hlinkClick r:id="rId4"/>
              </a:rPr>
              <a:t>https://www.storytellingwithdata.com/blog/2012/10/my-penchant-for-horizontal-bar-graphs</a:t>
            </a:r>
            <a:r>
              <a:rPr lang="en-US" sz="1000" dirty="0"/>
              <a:t> </a:t>
            </a:r>
          </a:p>
        </p:txBody>
      </p:sp>
      <p:sp>
        <p:nvSpPr>
          <p:cNvPr id="10" name="Line Callout 1 5">
            <a:extLst>
              <a:ext uri="{FF2B5EF4-FFF2-40B4-BE49-F238E27FC236}">
                <a16:creationId xmlns:a16="http://schemas.microsoft.com/office/drawing/2014/main" id="{467D9985-2776-8AD7-2EE8-7D1C0F18C594}"/>
              </a:ext>
            </a:extLst>
          </p:cNvPr>
          <p:cNvSpPr/>
          <p:nvPr/>
        </p:nvSpPr>
        <p:spPr bwMode="auto">
          <a:xfrm>
            <a:off x="3593007" y="4791872"/>
            <a:ext cx="1740993" cy="380999"/>
          </a:xfrm>
          <a:prstGeom prst="borderCallout1">
            <a:avLst>
              <a:gd name="adj1" fmla="val 103547"/>
              <a:gd name="adj2" fmla="val 40334"/>
              <a:gd name="adj3" fmla="val 140441"/>
              <a:gd name="adj4" fmla="val 37584"/>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A general purpose on comparison among areas</a:t>
            </a:r>
          </a:p>
        </p:txBody>
      </p:sp>
      <p:sp>
        <p:nvSpPr>
          <p:cNvPr id="11" name="Line Callout 1 5">
            <a:extLst>
              <a:ext uri="{FF2B5EF4-FFF2-40B4-BE49-F238E27FC236}">
                <a16:creationId xmlns:a16="http://schemas.microsoft.com/office/drawing/2014/main" id="{CDB15CDF-4F80-E80F-B6EE-23048D16B71B}"/>
              </a:ext>
            </a:extLst>
          </p:cNvPr>
          <p:cNvSpPr/>
          <p:nvPr/>
        </p:nvSpPr>
        <p:spPr bwMode="auto">
          <a:xfrm>
            <a:off x="5690162" y="4789701"/>
            <a:ext cx="1219200" cy="380999"/>
          </a:xfrm>
          <a:prstGeom prst="borderCallout1">
            <a:avLst>
              <a:gd name="adj1" fmla="val 103547"/>
              <a:gd name="adj2" fmla="val 40334"/>
              <a:gd name="adj3" fmla="val 136946"/>
              <a:gd name="adj4" fmla="val 49598"/>
            </a:avLst>
          </a:prstGeom>
          <a:solidFill>
            <a:schemeClr val="accent6">
              <a:lumMod val="20000"/>
              <a:lumOff val="80000"/>
            </a:schemeClr>
          </a:solidFill>
          <a:ln w="12700" cap="sq" cmpd="sng" algn="ctr">
            <a:solidFill>
              <a:schemeClr val="tx1"/>
            </a:solidFill>
            <a:prstDash val="solid"/>
            <a:round/>
            <a:headEnd type="none" w="sm" len="sm"/>
            <a:tailEnd type="triangle" w="med" len="med"/>
          </a:ln>
          <a:effectLst/>
        </p:spPr>
        <p:txBody>
          <a:bodyPr vert="horz" wrap="square" lIns="45720" tIns="45720" rIns="45720" bIns="45720" numCol="1" rtlCol="0" anchor="t" anchorCtr="0" compatLnSpc="1">
            <a:prstTxWarp prst="textNoShape">
              <a:avLst/>
            </a:prstTxWarp>
            <a:normAutofit fontScale="70000" lnSpcReduction="20000"/>
          </a:bodyPr>
          <a:lstStyle/>
          <a:p>
            <a:r>
              <a:rPr lang="en-US" sz="1600" dirty="0"/>
              <a:t>A more specific message or point</a:t>
            </a:r>
          </a:p>
        </p:txBody>
      </p:sp>
    </p:spTree>
    <p:extLst>
      <p:ext uri="{BB962C8B-B14F-4D97-AF65-F5344CB8AC3E}">
        <p14:creationId xmlns:p14="http://schemas.microsoft.com/office/powerpoint/2010/main" val="3664153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699A9-7E48-03BC-9F45-B0B32BB030E5}"/>
              </a:ext>
            </a:extLst>
          </p:cNvPr>
          <p:cNvSpPr>
            <a:spLocks noGrp="1"/>
          </p:cNvSpPr>
          <p:nvPr>
            <p:ph type="title"/>
          </p:nvPr>
        </p:nvSpPr>
        <p:spPr/>
        <p:txBody>
          <a:bodyPr>
            <a:normAutofit fontScale="90000"/>
          </a:bodyPr>
          <a:lstStyle/>
          <a:p>
            <a:r>
              <a:rPr lang="en-US" dirty="0"/>
              <a:t>Audience</a:t>
            </a:r>
          </a:p>
        </p:txBody>
      </p:sp>
      <p:sp>
        <p:nvSpPr>
          <p:cNvPr id="3" name="Content Placeholder 2">
            <a:extLst>
              <a:ext uri="{FF2B5EF4-FFF2-40B4-BE49-F238E27FC236}">
                <a16:creationId xmlns:a16="http://schemas.microsoft.com/office/drawing/2014/main" id="{4BCEBFFE-BF75-CDD9-0B98-D3252CC35C6E}"/>
              </a:ext>
            </a:extLst>
          </p:cNvPr>
          <p:cNvSpPr>
            <a:spLocks noGrp="1"/>
          </p:cNvSpPr>
          <p:nvPr>
            <p:ph idx="1"/>
          </p:nvPr>
        </p:nvSpPr>
        <p:spPr/>
        <p:txBody>
          <a:bodyPr>
            <a:normAutofit fontScale="77500" lnSpcReduction="20000"/>
          </a:bodyPr>
          <a:lstStyle/>
          <a:p>
            <a:r>
              <a:rPr lang="en-US" dirty="0"/>
              <a:t>Consider specific user needs and preferences</a:t>
            </a:r>
          </a:p>
          <a:p>
            <a:pPr lvl="1"/>
            <a:r>
              <a:rPr lang="en-US" dirty="0"/>
              <a:t>User’s familiarity of certain charts or techniques</a:t>
            </a:r>
          </a:p>
          <a:p>
            <a:pPr lvl="2"/>
            <a:r>
              <a:rPr lang="en-US" b="0" i="0" dirty="0">
                <a:solidFill>
                  <a:srgbClr val="333333"/>
                </a:solidFill>
                <a:effectLst/>
                <a:latin typeface="Elena"/>
              </a:rPr>
              <a:t>Some chart types may be more complicated for a less-experienced person to understand, but they can communicate information better for more advanced users. For example, radar chart or dual axis chart.</a:t>
            </a:r>
          </a:p>
          <a:p>
            <a:pPr lvl="1"/>
            <a:r>
              <a:rPr lang="en-US" dirty="0"/>
              <a:t>Personal preferences: some may prefer more condense visual format while other prefer guided story style with narratives</a:t>
            </a:r>
          </a:p>
          <a:p>
            <a:pPr lvl="1"/>
            <a:r>
              <a:rPr lang="en-US" dirty="0"/>
              <a:t>Corporate culture</a:t>
            </a:r>
          </a:p>
          <a:p>
            <a:pPr lvl="1"/>
            <a:r>
              <a:rPr lang="en-US" dirty="0"/>
              <a:t>Business sector/industry</a:t>
            </a:r>
          </a:p>
          <a:p>
            <a:r>
              <a:rPr lang="en-US" dirty="0"/>
              <a:t>These considerations will influence the choice of more specific chart type and presentation style.</a:t>
            </a:r>
          </a:p>
          <a:p>
            <a:r>
              <a:rPr lang="en-US" dirty="0"/>
              <a:t>For example, users (audiences) from a certain industry may have a convention and expectation of using certain color scheme, type of charts, and layout.</a:t>
            </a:r>
          </a:p>
        </p:txBody>
      </p:sp>
      <p:sp>
        <p:nvSpPr>
          <p:cNvPr id="4" name="Slide Number Placeholder 3">
            <a:extLst>
              <a:ext uri="{FF2B5EF4-FFF2-40B4-BE49-F238E27FC236}">
                <a16:creationId xmlns:a16="http://schemas.microsoft.com/office/drawing/2014/main" id="{40A39C12-3AC9-9F73-FC2A-9C0E12A6C071}"/>
              </a:ext>
            </a:extLst>
          </p:cNvPr>
          <p:cNvSpPr>
            <a:spLocks noGrp="1"/>
          </p:cNvSpPr>
          <p:nvPr>
            <p:ph type="sldNum" sz="quarter" idx="12"/>
          </p:nvPr>
        </p:nvSpPr>
        <p:spPr/>
        <p:txBody>
          <a:bodyPr/>
          <a:lstStyle/>
          <a:p>
            <a:fld id="{20B178E8-54C6-41E2-996F-49698FBE8497}" type="slidenum">
              <a:rPr lang="en-US" altLang="en-US" smtClean="0"/>
              <a:pPr/>
              <a:t>9</a:t>
            </a:fld>
            <a:endParaRPr lang="en-US" altLang="en-US"/>
          </a:p>
        </p:txBody>
      </p:sp>
    </p:spTree>
    <p:extLst>
      <p:ext uri="{BB962C8B-B14F-4D97-AF65-F5344CB8AC3E}">
        <p14:creationId xmlns:p14="http://schemas.microsoft.com/office/powerpoint/2010/main" val="3482202631"/>
      </p:ext>
    </p:extLst>
  </p:cSld>
  <p:clrMapOvr>
    <a:masterClrMapping/>
  </p:clrMapOvr>
</p:sld>
</file>

<file path=ppt/theme/theme1.xml><?xml version="1.0" encoding="utf-8"?>
<a:theme xmlns:a="http://schemas.openxmlformats.org/drawingml/2006/main" name="IT 4983 Capstone Report 2015">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charts-1</Template>
  <TotalTime>76712</TotalTime>
  <Words>2537</Words>
  <Application>Microsoft Office PowerPoint</Application>
  <PresentationFormat>On-screen Show (4:3)</PresentationFormat>
  <Paragraphs>268</Paragraphs>
  <Slides>24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Elena</vt:lpstr>
      <vt:lpstr>Arial</vt:lpstr>
      <vt:lpstr>Times New Roman</vt:lpstr>
      <vt:lpstr>Wingdings</vt:lpstr>
      <vt:lpstr>IT 4983 Capstone Report 2015</vt:lpstr>
      <vt:lpstr>Chart Design Process</vt:lpstr>
      <vt:lpstr>Content Overview</vt:lpstr>
      <vt:lpstr>Why do we need a design process?</vt:lpstr>
      <vt:lpstr>Example Processes</vt:lpstr>
      <vt:lpstr>A Basic Chart Design Process</vt:lpstr>
      <vt:lpstr>1. Goals and Contexts</vt:lpstr>
      <vt:lpstr>General Charting Purposes</vt:lpstr>
      <vt:lpstr>Messages vs. General Purposes</vt:lpstr>
      <vt:lpstr>Audience</vt:lpstr>
      <vt:lpstr>2. Chart Choice</vt:lpstr>
      <vt:lpstr>Initial Selection of Chart Type</vt:lpstr>
      <vt:lpstr>Examine Data Set Features</vt:lpstr>
      <vt:lpstr>Data Size (Variables) Impact on Chart Choice</vt:lpstr>
      <vt:lpstr>Data Size (Items) Impact on Chart Choice</vt:lpstr>
      <vt:lpstr>3. Representation (Visual Features) Design</vt:lpstr>
      <vt:lpstr>4. Presentational Design</vt:lpstr>
      <vt:lpstr>Other Presentational Issues</vt:lpstr>
      <vt:lpstr>Need Customization?</vt:lpstr>
      <vt:lpstr>Other Design Issues</vt:lpstr>
      <vt:lpstr>Choosing and Using a Visualization Tool</vt:lpstr>
      <vt:lpstr>A Design Case</vt:lpstr>
      <vt:lpstr>More Cases</vt:lpstr>
      <vt:lpstr>Key Resources</vt:lpstr>
      <vt:lpstr>Additional Good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 Zheng</dc:creator>
  <cp:lastModifiedBy>Jack Zheng</cp:lastModifiedBy>
  <cp:revision>877</cp:revision>
  <dcterms:created xsi:type="dcterms:W3CDTF">1601-01-01T00:00:00Z</dcterms:created>
  <dcterms:modified xsi:type="dcterms:W3CDTF">2023-09-09T11:22:08Z</dcterms:modified>
</cp:coreProperties>
</file>