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9" r:id="rId4"/>
    <p:sldId id="261" r:id="rId5"/>
    <p:sldId id="263" r:id="rId6"/>
    <p:sldId id="264" r:id="rId7"/>
    <p:sldId id="260" r:id="rId8"/>
    <p:sldId id="591" r:id="rId9"/>
    <p:sldId id="262" r:id="rId10"/>
    <p:sldId id="266" r:id="rId11"/>
    <p:sldId id="592" r:id="rId12"/>
    <p:sldId id="59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77" d="100"/>
          <a:sy n="177" d="100"/>
        </p:scale>
        <p:origin x="139" y="3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3EE52-3CCF-4C2F-9233-5F49A780DE55}" type="datetimeFigureOut">
              <a:rPr lang="en-US" smtClean="0"/>
              <a:t>9/18/2021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7BE09-85A7-4F68-8565-27B2CDE89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492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3EE52-3CCF-4C2F-9233-5F49A780DE55}" type="datetimeFigureOut">
              <a:rPr lang="en-US" smtClean="0"/>
              <a:t>9/18/2021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7BE09-85A7-4F68-8565-27B2CDE89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198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3EE52-3CCF-4C2F-9233-5F49A780DE55}" type="datetimeFigureOut">
              <a:rPr lang="en-US" smtClean="0"/>
              <a:t>9/18/2021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7BE09-85A7-4F68-8565-27B2CDE89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544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3EE52-3CCF-4C2F-9233-5F49A780DE55}" type="datetimeFigureOut">
              <a:rPr lang="en-US" smtClean="0"/>
              <a:t>9/18/2021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7BE09-85A7-4F68-8565-27B2CDE89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822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3EE52-3CCF-4C2F-9233-5F49A780DE55}" type="datetimeFigureOut">
              <a:rPr lang="en-US" smtClean="0"/>
              <a:t>9/18/2021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7BE09-85A7-4F68-8565-27B2CDE89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679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3EE52-3CCF-4C2F-9233-5F49A780DE55}" type="datetimeFigureOut">
              <a:rPr lang="en-US" smtClean="0"/>
              <a:t>9/18/2021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7BE09-85A7-4F68-8565-27B2CDE89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175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3EE52-3CCF-4C2F-9233-5F49A780DE55}" type="datetimeFigureOut">
              <a:rPr lang="en-US" smtClean="0"/>
              <a:t>9/18/2021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7BE09-85A7-4F68-8565-27B2CDE89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601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3EE52-3CCF-4C2F-9233-5F49A780DE55}" type="datetimeFigureOut">
              <a:rPr lang="en-US" smtClean="0"/>
              <a:t>9/18/2021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7BE09-85A7-4F68-8565-27B2CDE89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467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3EE52-3CCF-4C2F-9233-5F49A780DE55}" type="datetimeFigureOut">
              <a:rPr lang="en-US" smtClean="0"/>
              <a:t>9/18/2021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7BE09-85A7-4F68-8565-27B2CDE89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613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3EE52-3CCF-4C2F-9233-5F49A780DE55}" type="datetimeFigureOut">
              <a:rPr lang="en-US" smtClean="0"/>
              <a:t>9/18/2021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7BE09-85A7-4F68-8565-27B2CDE89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757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3EE52-3CCF-4C2F-9233-5F49A780DE55}" type="datetimeFigureOut">
              <a:rPr lang="en-US" smtClean="0"/>
              <a:t>9/18/2021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7BE09-85A7-4F68-8565-27B2CDE89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00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3EE52-3CCF-4C2F-9233-5F49A780DE55}" type="datetimeFigureOut">
              <a:rPr lang="en-US" smtClean="0"/>
              <a:t>9/18/2021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7BE09-85A7-4F68-8565-27B2CDE89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80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VkXbQOzKNs" TargetMode="External"/><Relationship Id="rId2" Type="http://schemas.openxmlformats.org/officeDocument/2006/relationships/hyperlink" Target="https://viz.wtf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dnessetc.com/59611-qualcomm-losing-4g-market-share-to-mediatek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ppbrain.com/stats/top-manufacturer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sports.yahoo.com/olympics/tokyo-2021/medals/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finance.yahoo.com/news/kimco-realty-kim-meets-q3-145502297.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qlik.com/blog/data-visualization-foundations-color-by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viz.wtf/post/650094540128190464/oo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viz.wtf/image/639589038118125568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finance.yahoo.com/quote/MO?p=MO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iz.wtf/post/649279158970646528/chilean-president-uses-disproportionate-bar-chart" TargetMode="External"/><Relationship Id="rId5" Type="http://schemas.openxmlformats.org/officeDocument/2006/relationships/image" Target="../media/image13.png"/><Relationship Id="rId4" Type="http://schemas.openxmlformats.org/officeDocument/2006/relationships/hyperlink" Target="https://towardsdatascience.com/the-dos-and-don-ts-of-chart-making-13c62945602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954085"/>
          </a:xfrm>
        </p:spPr>
        <p:txBody>
          <a:bodyPr/>
          <a:lstStyle/>
          <a:p>
            <a:r>
              <a:rPr lang="en-US" dirty="0"/>
              <a:t>Chart Design Pitfalls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What are the potential issues of these charts? How can we address the issues?</a:t>
            </a:r>
          </a:p>
        </p:txBody>
      </p:sp>
    </p:spTree>
    <p:extLst>
      <p:ext uri="{BB962C8B-B14F-4D97-AF65-F5344CB8AC3E}">
        <p14:creationId xmlns:p14="http://schemas.microsoft.com/office/powerpoint/2010/main" val="37359814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867" y="1285345"/>
            <a:ext cx="10580688" cy="4287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63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ACB4F4-D216-487F-B149-84A3DFF69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very busy chart</a:t>
            </a:r>
          </a:p>
        </p:txBody>
      </p:sp>
      <p:pic>
        <p:nvPicPr>
          <p:cNvPr id="4" name="Picture 2" descr="third Global EV Sales for 2018 – Final Results image">
            <a:extLst>
              <a:ext uri="{FF2B5EF4-FFF2-40B4-BE49-F238E27FC236}">
                <a16:creationId xmlns:a16="http://schemas.microsoft.com/office/drawing/2014/main" id="{A10BF29F-12A0-4CD7-BAB2-CBD25B21C3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73" y="1515374"/>
            <a:ext cx="6711423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third Global EV Sales for 2021 H1 image">
            <a:extLst>
              <a:ext uri="{FF2B5EF4-FFF2-40B4-BE49-F238E27FC236}">
                <a16:creationId xmlns:a16="http://schemas.microsoft.com/office/drawing/2014/main" id="{0F8D5E9A-7C9C-4ABE-A388-5FE8915A3C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2313" y="444259"/>
            <a:ext cx="4036014" cy="275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econd Global EV Sales for 2021 H1 image">
            <a:extLst>
              <a:ext uri="{FF2B5EF4-FFF2-40B4-BE49-F238E27FC236}">
                <a16:creationId xmlns:a16="http://schemas.microsoft.com/office/drawing/2014/main" id="{17E947E1-D05B-4083-9280-093F1F98B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9320" y="3371673"/>
            <a:ext cx="3218831" cy="289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llout: Line 6">
            <a:extLst>
              <a:ext uri="{FF2B5EF4-FFF2-40B4-BE49-F238E27FC236}">
                <a16:creationId xmlns:a16="http://schemas.microsoft.com/office/drawing/2014/main" id="{F35C750E-4ED5-48E2-BC4E-AF6E631B4456}"/>
              </a:ext>
            </a:extLst>
          </p:cNvPr>
          <p:cNvSpPr/>
          <p:nvPr/>
        </p:nvSpPr>
        <p:spPr>
          <a:xfrm>
            <a:off x="6793862" y="2935138"/>
            <a:ext cx="1228451" cy="987724"/>
          </a:xfrm>
          <a:prstGeom prst="borderCallout1">
            <a:avLst>
              <a:gd name="adj1" fmla="val 46553"/>
              <a:gd name="adj2" fmla="val 100140"/>
              <a:gd name="adj3" fmla="val 44388"/>
              <a:gd name="adj4" fmla="val 126800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 fontScale="92500"/>
          </a:bodyPr>
          <a:lstStyle/>
          <a:p>
            <a:r>
              <a:rPr lang="en-US" dirty="0"/>
              <a:t>Redesigned in 2019. Any better?</a:t>
            </a:r>
          </a:p>
        </p:txBody>
      </p:sp>
    </p:spTree>
    <p:extLst>
      <p:ext uri="{BB962C8B-B14F-4D97-AF65-F5344CB8AC3E}">
        <p14:creationId xmlns:p14="http://schemas.microsoft.com/office/powerpoint/2010/main" val="4013570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03C7E-7216-4CD2-BCA3-D2FEE7BEF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cases and discussions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D865F-604F-4F72-9A28-BB10102F9A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Visualizations that make no sense </a:t>
            </a:r>
            <a:r>
              <a:rPr lang="en-US" dirty="0">
                <a:hlinkClick r:id="rId2"/>
              </a:rPr>
              <a:t>https://viz.wtf</a:t>
            </a:r>
            <a:endParaRPr lang="en-US" dirty="0"/>
          </a:p>
          <a:p>
            <a:pPr lvl="1"/>
            <a:r>
              <a:rPr lang="en-US" dirty="0"/>
              <a:t>Participate in the discussion there</a:t>
            </a:r>
          </a:p>
          <a:p>
            <a:r>
              <a:rPr lang="en-US" dirty="0">
                <a:hlinkClick r:id="rId3"/>
              </a:rPr>
              <a:t>https://www.youtube.com/watch?v=GVkXbQOzKNs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955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731" y="180640"/>
            <a:ext cx="8096250" cy="42862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582531" y="5041746"/>
            <a:ext cx="47712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Originally from</a:t>
            </a:r>
          </a:p>
          <a:p>
            <a:r>
              <a:rPr lang="en-US" dirty="0">
                <a:hlinkClick r:id="rId3"/>
              </a:rPr>
              <a:t>https://www.bidnessetc.com/59611-qualcomm-losing-4g-market-share-to-mediatek/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3" y="3912667"/>
            <a:ext cx="5364829" cy="2840204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663EFB-6C27-4765-9AC1-FEC05184ED79}"/>
              </a:ext>
            </a:extLst>
          </p:cNvPr>
          <p:cNvSpPr txBox="1"/>
          <p:nvPr/>
        </p:nvSpPr>
        <p:spPr>
          <a:xfrm>
            <a:off x="723392" y="1442020"/>
            <a:ext cx="226364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Clarity.</a:t>
            </a:r>
          </a:p>
          <a:p>
            <a:r>
              <a:rPr lang="en-US" dirty="0"/>
              <a:t>Are exact data values needed?</a:t>
            </a:r>
          </a:p>
        </p:txBody>
      </p:sp>
    </p:spTree>
    <p:extLst>
      <p:ext uri="{BB962C8B-B14F-4D97-AF65-F5344CB8AC3E}">
        <p14:creationId xmlns:p14="http://schemas.microsoft.com/office/powerpoint/2010/main" val="3575209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891906"/>
            <a:ext cx="9990686" cy="493818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38200" y="6012817"/>
            <a:ext cx="5114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https://www.appbrain.com/stats/top-manufacturers</a:t>
            </a:r>
            <a:endParaRPr lang="en-US" dirty="0"/>
          </a:p>
        </p:txBody>
      </p:sp>
      <p:sp>
        <p:nvSpPr>
          <p:cNvPr id="2" name="Callout: Line 1">
            <a:extLst>
              <a:ext uri="{FF2B5EF4-FFF2-40B4-BE49-F238E27FC236}">
                <a16:creationId xmlns:a16="http://schemas.microsoft.com/office/drawing/2014/main" id="{799F9B38-598D-49C2-ACF1-A39617DAA81E}"/>
              </a:ext>
            </a:extLst>
          </p:cNvPr>
          <p:cNvSpPr/>
          <p:nvPr/>
        </p:nvSpPr>
        <p:spPr>
          <a:xfrm>
            <a:off x="7617636" y="4234844"/>
            <a:ext cx="1891245" cy="666868"/>
          </a:xfrm>
          <a:prstGeom prst="borderCallout1">
            <a:avLst>
              <a:gd name="adj1" fmla="val 57282"/>
              <a:gd name="adj2" fmla="val -1576"/>
              <a:gd name="adj3" fmla="val 135228"/>
              <a:gd name="adj4" fmla="val -25841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 fontScale="85000" lnSpcReduction="20000"/>
          </a:bodyPr>
          <a:lstStyle/>
          <a:p>
            <a:r>
              <a:rPr lang="en-US" dirty="0"/>
              <a:t>Clarity. Readability of the other manufacturers?</a:t>
            </a:r>
          </a:p>
        </p:txBody>
      </p:sp>
    </p:spTree>
    <p:extLst>
      <p:ext uri="{BB962C8B-B14F-4D97-AF65-F5344CB8AC3E}">
        <p14:creationId xmlns:p14="http://schemas.microsoft.com/office/powerpoint/2010/main" val="1895711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526" y="911067"/>
            <a:ext cx="8931414" cy="5494496"/>
          </a:xfrm>
          <a:prstGeom prst="rect">
            <a:avLst/>
          </a:prstGeom>
        </p:spPr>
      </p:pic>
      <p:sp>
        <p:nvSpPr>
          <p:cNvPr id="5" name="Callout: Line 4">
            <a:extLst>
              <a:ext uri="{FF2B5EF4-FFF2-40B4-BE49-F238E27FC236}">
                <a16:creationId xmlns:a16="http://schemas.microsoft.com/office/drawing/2014/main" id="{E20A9FCE-997D-4D79-9CAD-9C0293CCF04B}"/>
              </a:ext>
            </a:extLst>
          </p:cNvPr>
          <p:cNvSpPr/>
          <p:nvPr/>
        </p:nvSpPr>
        <p:spPr>
          <a:xfrm>
            <a:off x="10039917" y="2590683"/>
            <a:ext cx="1891245" cy="666868"/>
          </a:xfrm>
          <a:prstGeom prst="borderCallout1">
            <a:avLst>
              <a:gd name="adj1" fmla="val 57282"/>
              <a:gd name="adj2" fmla="val -1576"/>
              <a:gd name="adj3" fmla="val 88423"/>
              <a:gd name="adj4" fmla="val -46064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r>
              <a:rPr lang="en-US" dirty="0"/>
              <a:t>Visual distortion?</a:t>
            </a:r>
          </a:p>
        </p:txBody>
      </p:sp>
    </p:spTree>
    <p:extLst>
      <p:ext uri="{BB962C8B-B14F-4D97-AF65-F5344CB8AC3E}">
        <p14:creationId xmlns:p14="http://schemas.microsoft.com/office/powerpoint/2010/main" val="1826608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DF2DE42-5858-4925-B358-981470622FB1}"/>
              </a:ext>
            </a:extLst>
          </p:cNvPr>
          <p:cNvGrpSpPr/>
          <p:nvPr/>
        </p:nvGrpSpPr>
        <p:grpSpPr>
          <a:xfrm>
            <a:off x="78993" y="2306012"/>
            <a:ext cx="4866896" cy="4551988"/>
            <a:chOff x="3142993" y="517106"/>
            <a:chExt cx="6104149" cy="547537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42061" y="1404841"/>
              <a:ext cx="5906012" cy="4587638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2993" y="517106"/>
              <a:ext cx="6104149" cy="1173582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3A99C4BE-5168-45C3-B19F-34AFB6C938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8961" y="95196"/>
            <a:ext cx="7236511" cy="26583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385B823-D66D-4B91-AD9F-665D22DB003A}"/>
              </a:ext>
            </a:extLst>
          </p:cNvPr>
          <p:cNvSpPr txBox="1"/>
          <p:nvPr/>
        </p:nvSpPr>
        <p:spPr>
          <a:xfrm>
            <a:off x="6096000" y="2942145"/>
            <a:ext cx="55457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https://sports.yahoo.com/olympics/tokyo-2021/medals/</a:t>
            </a:r>
            <a:r>
              <a:rPr lang="en-US" dirty="0"/>
              <a:t> (the bars were corrected later)</a:t>
            </a:r>
          </a:p>
        </p:txBody>
      </p:sp>
      <p:sp>
        <p:nvSpPr>
          <p:cNvPr id="7" name="Callout: Line 6">
            <a:extLst>
              <a:ext uri="{FF2B5EF4-FFF2-40B4-BE49-F238E27FC236}">
                <a16:creationId xmlns:a16="http://schemas.microsoft.com/office/drawing/2014/main" id="{E94151F5-A6FF-4BDA-A0C9-C03B1560855B}"/>
              </a:ext>
            </a:extLst>
          </p:cNvPr>
          <p:cNvSpPr/>
          <p:nvPr/>
        </p:nvSpPr>
        <p:spPr>
          <a:xfrm>
            <a:off x="6320771" y="4327164"/>
            <a:ext cx="1891245" cy="666868"/>
          </a:xfrm>
          <a:prstGeom prst="borderCallout1">
            <a:avLst>
              <a:gd name="adj1" fmla="val 57282"/>
              <a:gd name="adj2" fmla="val -1576"/>
              <a:gd name="adj3" fmla="val 33048"/>
              <a:gd name="adj4" fmla="val -85580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r>
              <a:rPr lang="en-US" dirty="0"/>
              <a:t>Visual distortion?</a:t>
            </a:r>
          </a:p>
        </p:txBody>
      </p:sp>
      <p:sp>
        <p:nvSpPr>
          <p:cNvPr id="9" name="Callout: Line 8">
            <a:extLst>
              <a:ext uri="{FF2B5EF4-FFF2-40B4-BE49-F238E27FC236}">
                <a16:creationId xmlns:a16="http://schemas.microsoft.com/office/drawing/2014/main" id="{7DFDC2AE-CC8F-4A26-A155-7FA7E443B09C}"/>
              </a:ext>
            </a:extLst>
          </p:cNvPr>
          <p:cNvSpPr/>
          <p:nvPr/>
        </p:nvSpPr>
        <p:spPr>
          <a:xfrm>
            <a:off x="9442040" y="1706826"/>
            <a:ext cx="1891245" cy="666868"/>
          </a:xfrm>
          <a:prstGeom prst="borderCallout1">
            <a:avLst>
              <a:gd name="adj1" fmla="val 53327"/>
              <a:gd name="adj2" fmla="val 284"/>
              <a:gd name="adj3" fmla="val -57265"/>
              <a:gd name="adj4" fmla="val -41647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r>
              <a:rPr lang="en-US" dirty="0"/>
              <a:t>Visual distortion?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5FB31CF-2129-46A3-9945-93A9F1E62F91}"/>
              </a:ext>
            </a:extLst>
          </p:cNvPr>
          <p:cNvSpPr/>
          <p:nvPr/>
        </p:nvSpPr>
        <p:spPr>
          <a:xfrm>
            <a:off x="6972299" y="839664"/>
            <a:ext cx="1683728" cy="93638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527C552-28F8-4892-9945-E03D19B219EF}"/>
              </a:ext>
            </a:extLst>
          </p:cNvPr>
          <p:cNvSpPr/>
          <p:nvPr/>
        </p:nvSpPr>
        <p:spPr>
          <a:xfrm>
            <a:off x="3264949" y="4251081"/>
            <a:ext cx="1641446" cy="49090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298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012925" y="6005734"/>
            <a:ext cx="76382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https://finance.yahoo.com/news/kimco-realty-kim-meets-q3-145502297.html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992E9E-846C-44DA-834B-012DA32B1E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2299" y="482934"/>
            <a:ext cx="8992855" cy="5268060"/>
          </a:xfrm>
          <a:prstGeom prst="rect">
            <a:avLst/>
          </a:prstGeom>
        </p:spPr>
      </p:pic>
      <p:sp>
        <p:nvSpPr>
          <p:cNvPr id="4" name="Callout: Line 3">
            <a:extLst>
              <a:ext uri="{FF2B5EF4-FFF2-40B4-BE49-F238E27FC236}">
                <a16:creationId xmlns:a16="http://schemas.microsoft.com/office/drawing/2014/main" id="{4E28C001-CD10-4749-9F44-36291572F352}"/>
              </a:ext>
            </a:extLst>
          </p:cNvPr>
          <p:cNvSpPr/>
          <p:nvPr/>
        </p:nvSpPr>
        <p:spPr>
          <a:xfrm>
            <a:off x="9973974" y="2841263"/>
            <a:ext cx="1891245" cy="666868"/>
          </a:xfrm>
          <a:prstGeom prst="borderCallout1">
            <a:avLst>
              <a:gd name="adj1" fmla="val 57282"/>
              <a:gd name="adj2" fmla="val -646"/>
              <a:gd name="adj3" fmla="val 131932"/>
              <a:gd name="adj4" fmla="val -44437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 fontScale="77500" lnSpcReduction="20000"/>
          </a:bodyPr>
          <a:lstStyle/>
          <a:p>
            <a:r>
              <a:rPr lang="en-US" dirty="0"/>
              <a:t>Need some time to figure out the meaning of these 4 lines?</a:t>
            </a:r>
          </a:p>
        </p:txBody>
      </p:sp>
    </p:spTree>
    <p:extLst>
      <p:ext uri="{BB962C8B-B14F-4D97-AF65-F5344CB8AC3E}">
        <p14:creationId xmlns:p14="http://schemas.microsoft.com/office/powerpoint/2010/main" val="2241694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1C6F6B4-1F0C-401E-9522-9272A5B84B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66" y="867217"/>
            <a:ext cx="5559911" cy="4225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B9B772F-7769-42DD-9B44-BAE4ED2B0A03}"/>
              </a:ext>
            </a:extLst>
          </p:cNvPr>
          <p:cNvSpPr txBox="1"/>
          <p:nvPr/>
        </p:nvSpPr>
        <p:spPr>
          <a:xfrm>
            <a:off x="340502" y="5285684"/>
            <a:ext cx="578763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https://www.qlik.com/blog/data-visualization-foundations-color-by</a:t>
            </a:r>
            <a:r>
              <a:rPr lang="en-US" sz="1600" dirty="0"/>
              <a:t> </a:t>
            </a:r>
          </a:p>
        </p:txBody>
      </p:sp>
      <p:pic>
        <p:nvPicPr>
          <p:cNvPr id="6" name="Content Placeholder 4" descr="A picture containing stationary, implement, pencil&#10;&#10;Description automatically generated">
            <a:extLst>
              <a:ext uri="{FF2B5EF4-FFF2-40B4-BE49-F238E27FC236}">
                <a16:creationId xmlns:a16="http://schemas.microsoft.com/office/drawing/2014/main" id="{6FC16676-0EC7-4F95-9E89-768A178CFE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184" y="416622"/>
            <a:ext cx="5487042" cy="5574161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02BE36-FC84-4C95-BD5F-124C4BA59D4F}"/>
              </a:ext>
            </a:extLst>
          </p:cNvPr>
          <p:cNvSpPr txBox="1"/>
          <p:nvPr/>
        </p:nvSpPr>
        <p:spPr>
          <a:xfrm>
            <a:off x="308361" y="6263199"/>
            <a:ext cx="64622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Similar mistakes: </a:t>
            </a:r>
            <a:r>
              <a:rPr lang="en-US" dirty="0">
                <a:hlinkClick r:id="rId5"/>
              </a:rPr>
              <a:t>https://viz.wtf/post/650094540128190464/oo</a:t>
            </a:r>
            <a:r>
              <a:rPr lang="en-US" dirty="0"/>
              <a:t> </a:t>
            </a:r>
          </a:p>
        </p:txBody>
      </p:sp>
      <p:sp>
        <p:nvSpPr>
          <p:cNvPr id="10" name="Callout: Line 9">
            <a:extLst>
              <a:ext uri="{FF2B5EF4-FFF2-40B4-BE49-F238E27FC236}">
                <a16:creationId xmlns:a16="http://schemas.microsoft.com/office/drawing/2014/main" id="{CB77F269-A529-406F-BFB3-5C141801DAED}"/>
              </a:ext>
            </a:extLst>
          </p:cNvPr>
          <p:cNvSpPr/>
          <p:nvPr/>
        </p:nvSpPr>
        <p:spPr>
          <a:xfrm>
            <a:off x="7365460" y="5868921"/>
            <a:ext cx="1891245" cy="666868"/>
          </a:xfrm>
          <a:prstGeom prst="borderCallout1">
            <a:avLst>
              <a:gd name="adj1" fmla="val 57282"/>
              <a:gd name="adj2" fmla="val -646"/>
              <a:gd name="adj3" fmla="val -26941"/>
              <a:gd name="adj4" fmla="val -26074"/>
            </a:avLst>
          </a:prstGeom>
          <a:ln>
            <a:headEnd type="none" w="med" len="med"/>
            <a:tailEnd type="triangl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r>
              <a:rPr lang="en-US" dirty="0"/>
              <a:t>Cluttered.</a:t>
            </a:r>
          </a:p>
        </p:txBody>
      </p:sp>
    </p:spTree>
    <p:extLst>
      <p:ext uri="{BB962C8B-B14F-4D97-AF65-F5344CB8AC3E}">
        <p14:creationId xmlns:p14="http://schemas.microsoft.com/office/powerpoint/2010/main" val="1121655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1396492-41B2-42C7-831E-1AD60CC855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304925"/>
            <a:ext cx="6096000" cy="424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A04FF6A-8D26-4EC8-8E84-0112E936714A}"/>
              </a:ext>
            </a:extLst>
          </p:cNvPr>
          <p:cNvSpPr txBox="1"/>
          <p:nvPr/>
        </p:nvSpPr>
        <p:spPr>
          <a:xfrm>
            <a:off x="3712594" y="5680353"/>
            <a:ext cx="43703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https://viz.wtf/image/639589038118125568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3732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7AD255D-5992-40B3-B99F-63226E2A9BEF}"/>
              </a:ext>
            </a:extLst>
          </p:cNvPr>
          <p:cNvSpPr/>
          <p:nvPr/>
        </p:nvSpPr>
        <p:spPr>
          <a:xfrm>
            <a:off x="6967731" y="6041786"/>
            <a:ext cx="44624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2"/>
              </a:rPr>
              <a:t>https://finance.yahoo.com/quote/MO?p=MO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14694D9-546D-4FEC-99E0-D17A962F6F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7097" y="2774562"/>
            <a:ext cx="2819644" cy="308636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8C1A3FE-DA27-4D1E-8629-2EF54BE277F3}"/>
              </a:ext>
            </a:extLst>
          </p:cNvPr>
          <p:cNvSpPr txBox="1"/>
          <p:nvPr/>
        </p:nvSpPr>
        <p:spPr>
          <a:xfrm>
            <a:off x="1008273" y="3694241"/>
            <a:ext cx="6094878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555555"/>
                </a:solidFill>
                <a:effectLst/>
                <a:latin typeface="lato" panose="020B0604020202020204" pitchFamily="34" charset="0"/>
              </a:rPr>
              <a:t>Axis truncation … avoid.</a:t>
            </a:r>
          </a:p>
          <a:p>
            <a:endParaRPr lang="en-US" b="0" i="0" dirty="0">
              <a:solidFill>
                <a:srgbClr val="555555"/>
              </a:solidFill>
              <a:effectLst/>
              <a:latin typeface="lato" panose="020B0604020202020204" pitchFamily="34" charset="0"/>
            </a:endParaRPr>
          </a:p>
          <a:p>
            <a:r>
              <a:rPr lang="en-US" b="0" i="0" dirty="0">
                <a:solidFill>
                  <a:srgbClr val="555555"/>
                </a:solidFill>
                <a:effectLst/>
                <a:latin typeface="lato" panose="020B0604020202020204" pitchFamily="34" charset="0"/>
              </a:rPr>
              <a:t>An </a:t>
            </a:r>
            <a:r>
              <a:rPr lang="en-US" b="1" i="0" dirty="0">
                <a:solidFill>
                  <a:srgbClr val="555555"/>
                </a:solidFill>
                <a:effectLst/>
                <a:latin typeface="lato" panose="020B0604020202020204" pitchFamily="34" charset="0"/>
              </a:rPr>
              <a:t>exception</a:t>
            </a:r>
            <a:r>
              <a:rPr lang="en-US" b="0" i="0" dirty="0">
                <a:solidFill>
                  <a:srgbClr val="555555"/>
                </a:solidFill>
                <a:effectLst/>
                <a:latin typeface="lato" panose="020B0604020202020204" pitchFamily="34" charset="0"/>
              </a:rPr>
              <a:t> to always starting an axis at zero is found in the case of certain line graphs. When the data tends to vary minimally at a quantity far above zero, it is difficult to read. In this situation, starting a baseline at a quantity closer to the data brings the variations to light. </a:t>
            </a:r>
          </a:p>
          <a:p>
            <a:r>
              <a:rPr lang="en-US" dirty="0">
                <a:hlinkClick r:id="rId4"/>
              </a:rPr>
              <a:t>https://towardsdatascience.com/the-dos-and-don-ts-of-chart-making-13c629456027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C2F6281-EE97-424B-BF35-BBEBD34BB6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4256" y="640545"/>
            <a:ext cx="2662518" cy="204227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27B53AD-2C84-4D1F-BDDD-C8C4E8F79C72}"/>
              </a:ext>
            </a:extLst>
          </p:cNvPr>
          <p:cNvSpPr txBox="1"/>
          <p:nvPr/>
        </p:nvSpPr>
        <p:spPr>
          <a:xfrm>
            <a:off x="5166774" y="1234027"/>
            <a:ext cx="19363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hlinkClick r:id="rId6"/>
              </a:rPr>
              <a:t>https://viz.wtf/post/649279158970646528/chilean-president-uses-disproportionate-bar-chart</a:t>
            </a:r>
            <a:r>
              <a:rPr lang="en-US" sz="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8561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6294</TotalTime>
  <Words>290</Words>
  <Application>Microsoft Office PowerPoint</Application>
  <PresentationFormat>Widescreen</PresentationFormat>
  <Paragraphs>30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lato</vt:lpstr>
      <vt:lpstr>Office Theme</vt:lpstr>
      <vt:lpstr>Chart Design Pitfalls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 very busy chart</vt:lpstr>
      <vt:lpstr>More cases and discussions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 Zheng</dc:creator>
  <cp:lastModifiedBy>Jack Zheng</cp:lastModifiedBy>
  <cp:revision>28</cp:revision>
  <dcterms:created xsi:type="dcterms:W3CDTF">2017-01-25T18:14:04Z</dcterms:created>
  <dcterms:modified xsi:type="dcterms:W3CDTF">2021-09-18T05:59:49Z</dcterms:modified>
</cp:coreProperties>
</file>