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31"/>
  </p:notesMasterIdLst>
  <p:sldIdLst>
    <p:sldId id="525" r:id="rId2"/>
    <p:sldId id="559" r:id="rId3"/>
    <p:sldId id="550" r:id="rId4"/>
    <p:sldId id="567" r:id="rId5"/>
    <p:sldId id="558" r:id="rId6"/>
    <p:sldId id="564" r:id="rId7"/>
    <p:sldId id="569" r:id="rId8"/>
    <p:sldId id="565" r:id="rId9"/>
    <p:sldId id="568" r:id="rId10"/>
    <p:sldId id="561" r:id="rId11"/>
    <p:sldId id="546" r:id="rId12"/>
    <p:sldId id="544" r:id="rId13"/>
    <p:sldId id="543" r:id="rId14"/>
    <p:sldId id="473" r:id="rId15"/>
    <p:sldId id="554" r:id="rId16"/>
    <p:sldId id="555" r:id="rId17"/>
    <p:sldId id="545" r:id="rId18"/>
    <p:sldId id="467" r:id="rId19"/>
    <p:sldId id="556" r:id="rId20"/>
    <p:sldId id="562" r:id="rId21"/>
    <p:sldId id="448" r:id="rId22"/>
    <p:sldId id="449" r:id="rId23"/>
    <p:sldId id="470" r:id="rId24"/>
    <p:sldId id="552" r:id="rId25"/>
    <p:sldId id="551" r:id="rId26"/>
    <p:sldId id="548" r:id="rId27"/>
    <p:sldId id="549" r:id="rId28"/>
    <p:sldId id="563" r:id="rId29"/>
    <p:sldId id="553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8CBA78-E795-4F2F-A987-569B8C0834FA}" v="26" dt="2023-10-09T11:56:33.1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1" autoAdjust="0"/>
    <p:restoredTop sz="87846" autoAdjust="0"/>
  </p:normalViewPr>
  <p:slideViewPr>
    <p:cSldViewPr>
      <p:cViewPr varScale="1">
        <p:scale>
          <a:sx n="121" d="100"/>
          <a:sy n="121" d="100"/>
        </p:scale>
        <p:origin x="1646" y="1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k Zheng" userId="eea985c3-49bd-46a9-972d-243b7dd82e16" providerId="ADAL" clId="{9C8CBA78-E795-4F2F-A987-569B8C0834FA}"/>
    <pc:docChg chg="undo custSel addSld modSld sldOrd">
      <pc:chgData name="Jack Zheng" userId="eea985c3-49bd-46a9-972d-243b7dd82e16" providerId="ADAL" clId="{9C8CBA78-E795-4F2F-A987-569B8C0834FA}" dt="2023-10-09T12:04:46.177" v="2640" actId="20577"/>
      <pc:docMkLst>
        <pc:docMk/>
      </pc:docMkLst>
      <pc:sldChg chg="modSp mod ord">
        <pc:chgData name="Jack Zheng" userId="eea985c3-49bd-46a9-972d-243b7dd82e16" providerId="ADAL" clId="{9C8CBA78-E795-4F2F-A987-569B8C0834FA}" dt="2023-10-09T11:05:33.061" v="1818" actId="20577"/>
        <pc:sldMkLst>
          <pc:docMk/>
          <pc:sldMk cId="1123622397" sldId="448"/>
        </pc:sldMkLst>
        <pc:spChg chg="mod">
          <ac:chgData name="Jack Zheng" userId="eea985c3-49bd-46a9-972d-243b7dd82e16" providerId="ADAL" clId="{9C8CBA78-E795-4F2F-A987-569B8C0834FA}" dt="2023-10-09T11:05:33.061" v="1818" actId="20577"/>
          <ac:spMkLst>
            <pc:docMk/>
            <pc:sldMk cId="1123622397" sldId="448"/>
            <ac:spMk id="2" creationId="{00000000-0000-0000-0000-000000000000}"/>
          </ac:spMkLst>
        </pc:spChg>
      </pc:sldChg>
      <pc:sldChg chg="ord">
        <pc:chgData name="Jack Zheng" userId="eea985c3-49bd-46a9-972d-243b7dd82e16" providerId="ADAL" clId="{9C8CBA78-E795-4F2F-A987-569B8C0834FA}" dt="2023-10-09T10:01:21.355" v="127"/>
        <pc:sldMkLst>
          <pc:docMk/>
          <pc:sldMk cId="598807244" sldId="449"/>
        </pc:sldMkLst>
      </pc:sldChg>
      <pc:sldChg chg="modSp mod">
        <pc:chgData name="Jack Zheng" userId="eea985c3-49bd-46a9-972d-243b7dd82e16" providerId="ADAL" clId="{9C8CBA78-E795-4F2F-A987-569B8C0834FA}" dt="2023-10-09T11:05:07.956" v="1815" actId="1076"/>
        <pc:sldMkLst>
          <pc:docMk/>
          <pc:sldMk cId="3486292273" sldId="467"/>
        </pc:sldMkLst>
        <pc:spChg chg="mod">
          <ac:chgData name="Jack Zheng" userId="eea985c3-49bd-46a9-972d-243b7dd82e16" providerId="ADAL" clId="{9C8CBA78-E795-4F2F-A987-569B8C0834FA}" dt="2023-10-09T11:04:55.729" v="1812" actId="20577"/>
          <ac:spMkLst>
            <pc:docMk/>
            <pc:sldMk cId="3486292273" sldId="467"/>
            <ac:spMk id="2" creationId="{00000000-0000-0000-0000-000000000000}"/>
          </ac:spMkLst>
        </pc:spChg>
        <pc:spChg chg="mod">
          <ac:chgData name="Jack Zheng" userId="eea985c3-49bd-46a9-972d-243b7dd82e16" providerId="ADAL" clId="{9C8CBA78-E795-4F2F-A987-569B8C0834FA}" dt="2023-10-09T11:05:07.956" v="1815" actId="1076"/>
          <ac:spMkLst>
            <pc:docMk/>
            <pc:sldMk cId="3486292273" sldId="467"/>
            <ac:spMk id="4" creationId="{00000000-0000-0000-0000-000000000000}"/>
          </ac:spMkLst>
        </pc:spChg>
        <pc:picChg chg="mod">
          <ac:chgData name="Jack Zheng" userId="eea985c3-49bd-46a9-972d-243b7dd82e16" providerId="ADAL" clId="{9C8CBA78-E795-4F2F-A987-569B8C0834FA}" dt="2023-10-09T11:05:04.565" v="1814" actId="14100"/>
          <ac:picMkLst>
            <pc:docMk/>
            <pc:sldMk cId="3486292273" sldId="467"/>
            <ac:picMk id="5" creationId="{00000000-0000-0000-0000-000000000000}"/>
          </ac:picMkLst>
        </pc:picChg>
      </pc:sldChg>
      <pc:sldChg chg="ord">
        <pc:chgData name="Jack Zheng" userId="eea985c3-49bd-46a9-972d-243b7dd82e16" providerId="ADAL" clId="{9C8CBA78-E795-4F2F-A987-569B8C0834FA}" dt="2023-10-09T10:01:21.355" v="127"/>
        <pc:sldMkLst>
          <pc:docMk/>
          <pc:sldMk cId="2557117802" sldId="470"/>
        </pc:sldMkLst>
      </pc:sldChg>
      <pc:sldChg chg="modSp mod">
        <pc:chgData name="Jack Zheng" userId="eea985c3-49bd-46a9-972d-243b7dd82e16" providerId="ADAL" clId="{9C8CBA78-E795-4F2F-A987-569B8C0834FA}" dt="2023-10-09T09:59:08.589" v="18" actId="20577"/>
        <pc:sldMkLst>
          <pc:docMk/>
          <pc:sldMk cId="0" sldId="525"/>
        </pc:sldMkLst>
        <pc:spChg chg="mod">
          <ac:chgData name="Jack Zheng" userId="eea985c3-49bd-46a9-972d-243b7dd82e16" providerId="ADAL" clId="{9C8CBA78-E795-4F2F-A987-569B8C0834FA}" dt="2023-10-09T09:59:08.589" v="18" actId="20577"/>
          <ac:spMkLst>
            <pc:docMk/>
            <pc:sldMk cId="0" sldId="525"/>
            <ac:spMk id="17" creationId="{00000000-0000-0000-0000-000000000000}"/>
          </ac:spMkLst>
        </pc:spChg>
      </pc:sldChg>
      <pc:sldChg chg="modSp mod">
        <pc:chgData name="Jack Zheng" userId="eea985c3-49bd-46a9-972d-243b7dd82e16" providerId="ADAL" clId="{9C8CBA78-E795-4F2F-A987-569B8C0834FA}" dt="2023-10-09T11:02:16.551" v="1783" actId="20577"/>
        <pc:sldMkLst>
          <pc:docMk/>
          <pc:sldMk cId="4140728228" sldId="546"/>
        </pc:sldMkLst>
        <pc:spChg chg="mod">
          <ac:chgData name="Jack Zheng" userId="eea985c3-49bd-46a9-972d-243b7dd82e16" providerId="ADAL" clId="{9C8CBA78-E795-4F2F-A987-569B8C0834FA}" dt="2023-10-09T11:02:16.551" v="1783" actId="20577"/>
          <ac:spMkLst>
            <pc:docMk/>
            <pc:sldMk cId="4140728228" sldId="546"/>
            <ac:spMk id="2" creationId="{00000000-0000-0000-0000-000000000000}"/>
          </ac:spMkLst>
        </pc:spChg>
      </pc:sldChg>
      <pc:sldChg chg="modSp mod ord">
        <pc:chgData name="Jack Zheng" userId="eea985c3-49bd-46a9-972d-243b7dd82e16" providerId="ADAL" clId="{9C8CBA78-E795-4F2F-A987-569B8C0834FA}" dt="2023-10-09T11:53:41.955" v="2585" actId="20577"/>
        <pc:sldMkLst>
          <pc:docMk/>
          <pc:sldMk cId="1251988732" sldId="548"/>
        </pc:sldMkLst>
        <pc:spChg chg="mod">
          <ac:chgData name="Jack Zheng" userId="eea985c3-49bd-46a9-972d-243b7dd82e16" providerId="ADAL" clId="{9C8CBA78-E795-4F2F-A987-569B8C0834FA}" dt="2023-10-09T11:53:41.955" v="2585" actId="20577"/>
          <ac:spMkLst>
            <pc:docMk/>
            <pc:sldMk cId="1251988732" sldId="548"/>
            <ac:spMk id="3" creationId="{2121F3C9-7653-7489-7D74-7E799FB4D063}"/>
          </ac:spMkLst>
        </pc:spChg>
      </pc:sldChg>
      <pc:sldChg chg="addSp delSp mod ord">
        <pc:chgData name="Jack Zheng" userId="eea985c3-49bd-46a9-972d-243b7dd82e16" providerId="ADAL" clId="{9C8CBA78-E795-4F2F-A987-569B8C0834FA}" dt="2023-10-09T11:53:24.545" v="2563" actId="22"/>
        <pc:sldMkLst>
          <pc:docMk/>
          <pc:sldMk cId="515309558" sldId="549"/>
        </pc:sldMkLst>
        <pc:spChg chg="add del">
          <ac:chgData name="Jack Zheng" userId="eea985c3-49bd-46a9-972d-243b7dd82e16" providerId="ADAL" clId="{9C8CBA78-E795-4F2F-A987-569B8C0834FA}" dt="2023-10-09T11:53:24.545" v="2563" actId="22"/>
          <ac:spMkLst>
            <pc:docMk/>
            <pc:sldMk cId="515309558" sldId="549"/>
            <ac:spMk id="6" creationId="{89558647-C457-76B2-5AE2-A25244DFFD00}"/>
          </ac:spMkLst>
        </pc:spChg>
      </pc:sldChg>
      <pc:sldChg chg="modSp mod">
        <pc:chgData name="Jack Zheng" userId="eea985c3-49bd-46a9-972d-243b7dd82e16" providerId="ADAL" clId="{9C8CBA78-E795-4F2F-A987-569B8C0834FA}" dt="2023-10-09T10:17:50.069" v="626" actId="20577"/>
        <pc:sldMkLst>
          <pc:docMk/>
          <pc:sldMk cId="946739602" sldId="550"/>
        </pc:sldMkLst>
        <pc:spChg chg="mod">
          <ac:chgData name="Jack Zheng" userId="eea985c3-49bd-46a9-972d-243b7dd82e16" providerId="ADAL" clId="{9C8CBA78-E795-4F2F-A987-569B8C0834FA}" dt="2023-10-09T10:01:36.225" v="131" actId="20577"/>
          <ac:spMkLst>
            <pc:docMk/>
            <pc:sldMk cId="946739602" sldId="550"/>
            <ac:spMk id="2" creationId="{B368C9AD-0B32-A4B4-853D-79CE5307EA59}"/>
          </ac:spMkLst>
        </pc:spChg>
        <pc:spChg chg="mod">
          <ac:chgData name="Jack Zheng" userId="eea985c3-49bd-46a9-972d-243b7dd82e16" providerId="ADAL" clId="{9C8CBA78-E795-4F2F-A987-569B8C0834FA}" dt="2023-10-09T10:17:50.069" v="626" actId="20577"/>
          <ac:spMkLst>
            <pc:docMk/>
            <pc:sldMk cId="946739602" sldId="550"/>
            <ac:spMk id="3" creationId="{0E5CB036-CC6E-79C1-BC26-862585352D78}"/>
          </ac:spMkLst>
        </pc:spChg>
        <pc:spChg chg="mod">
          <ac:chgData name="Jack Zheng" userId="eea985c3-49bd-46a9-972d-243b7dd82e16" providerId="ADAL" clId="{9C8CBA78-E795-4F2F-A987-569B8C0834FA}" dt="2023-10-09T10:03:10.771" v="153" actId="20577"/>
          <ac:spMkLst>
            <pc:docMk/>
            <pc:sldMk cId="946739602" sldId="550"/>
            <ac:spMk id="5" creationId="{3813D75D-2881-F4E2-1708-99A4789B4E4A}"/>
          </ac:spMkLst>
        </pc:spChg>
        <pc:picChg chg="mod">
          <ac:chgData name="Jack Zheng" userId="eea985c3-49bd-46a9-972d-243b7dd82e16" providerId="ADAL" clId="{9C8CBA78-E795-4F2F-A987-569B8C0834FA}" dt="2023-10-09T10:03:30.305" v="156" actId="1076"/>
          <ac:picMkLst>
            <pc:docMk/>
            <pc:sldMk cId="946739602" sldId="550"/>
            <ac:picMk id="4" creationId="{CCBDC4FD-9267-635F-A6E4-8F52AC8D9853}"/>
          </ac:picMkLst>
        </pc:picChg>
      </pc:sldChg>
      <pc:sldChg chg="ord">
        <pc:chgData name="Jack Zheng" userId="eea985c3-49bd-46a9-972d-243b7dd82e16" providerId="ADAL" clId="{9C8CBA78-E795-4F2F-A987-569B8C0834FA}" dt="2023-10-09T10:01:21.355" v="127"/>
        <pc:sldMkLst>
          <pc:docMk/>
          <pc:sldMk cId="2240507621" sldId="551"/>
        </pc:sldMkLst>
      </pc:sldChg>
      <pc:sldChg chg="ord">
        <pc:chgData name="Jack Zheng" userId="eea985c3-49bd-46a9-972d-243b7dd82e16" providerId="ADAL" clId="{9C8CBA78-E795-4F2F-A987-569B8C0834FA}" dt="2023-10-09T10:01:21.355" v="127"/>
        <pc:sldMkLst>
          <pc:docMk/>
          <pc:sldMk cId="2435270076" sldId="552"/>
        </pc:sldMkLst>
      </pc:sldChg>
      <pc:sldChg chg="modSp mod ord">
        <pc:chgData name="Jack Zheng" userId="eea985c3-49bd-46a9-972d-243b7dd82e16" providerId="ADAL" clId="{9C8CBA78-E795-4F2F-A987-569B8C0834FA}" dt="2023-10-09T12:04:46.177" v="2640" actId="20577"/>
        <pc:sldMkLst>
          <pc:docMk/>
          <pc:sldMk cId="539334833" sldId="553"/>
        </pc:sldMkLst>
        <pc:spChg chg="mod">
          <ac:chgData name="Jack Zheng" userId="eea985c3-49bd-46a9-972d-243b7dd82e16" providerId="ADAL" clId="{9C8CBA78-E795-4F2F-A987-569B8C0834FA}" dt="2023-10-09T11:28:59.623" v="2548" actId="20577"/>
          <ac:spMkLst>
            <pc:docMk/>
            <pc:sldMk cId="539334833" sldId="553"/>
            <ac:spMk id="2" creationId="{FEF599F5-E0E9-24B3-CDEF-D5BE63B43BF7}"/>
          </ac:spMkLst>
        </pc:spChg>
        <pc:spChg chg="mod">
          <ac:chgData name="Jack Zheng" userId="eea985c3-49bd-46a9-972d-243b7dd82e16" providerId="ADAL" clId="{9C8CBA78-E795-4F2F-A987-569B8C0834FA}" dt="2023-10-09T12:04:46.177" v="2640" actId="20577"/>
          <ac:spMkLst>
            <pc:docMk/>
            <pc:sldMk cId="539334833" sldId="553"/>
            <ac:spMk id="3" creationId="{3ACB4F3A-C536-5CB2-7AFC-E0A9B4FBEE7C}"/>
          </ac:spMkLst>
        </pc:spChg>
      </pc:sldChg>
      <pc:sldChg chg="modSp mod">
        <pc:chgData name="Jack Zheng" userId="eea985c3-49bd-46a9-972d-243b7dd82e16" providerId="ADAL" clId="{9C8CBA78-E795-4F2F-A987-569B8C0834FA}" dt="2023-10-09T11:04:00.875" v="1800" actId="404"/>
        <pc:sldMkLst>
          <pc:docMk/>
          <pc:sldMk cId="2654986598" sldId="554"/>
        </pc:sldMkLst>
        <pc:spChg chg="mod">
          <ac:chgData name="Jack Zheng" userId="eea985c3-49bd-46a9-972d-243b7dd82e16" providerId="ADAL" clId="{9C8CBA78-E795-4F2F-A987-569B8C0834FA}" dt="2023-10-09T11:04:00.875" v="1800" actId="404"/>
          <ac:spMkLst>
            <pc:docMk/>
            <pc:sldMk cId="2654986598" sldId="554"/>
            <ac:spMk id="2" creationId="{2A2C22D8-B65D-25FE-A78B-CD3AAF729FF9}"/>
          </ac:spMkLst>
        </pc:spChg>
      </pc:sldChg>
      <pc:sldChg chg="modSp mod">
        <pc:chgData name="Jack Zheng" userId="eea985c3-49bd-46a9-972d-243b7dd82e16" providerId="ADAL" clId="{9C8CBA78-E795-4F2F-A987-569B8C0834FA}" dt="2023-10-09T11:04:20.962" v="1801"/>
        <pc:sldMkLst>
          <pc:docMk/>
          <pc:sldMk cId="2667502578" sldId="555"/>
        </pc:sldMkLst>
        <pc:spChg chg="mod">
          <ac:chgData name="Jack Zheng" userId="eea985c3-49bd-46a9-972d-243b7dd82e16" providerId="ADAL" clId="{9C8CBA78-E795-4F2F-A987-569B8C0834FA}" dt="2023-10-09T11:04:20.962" v="1801"/>
          <ac:spMkLst>
            <pc:docMk/>
            <pc:sldMk cId="2667502578" sldId="555"/>
            <ac:spMk id="2" creationId="{BA816A17-1700-C0D2-DA51-07F32A8825D0}"/>
          </ac:spMkLst>
        </pc:spChg>
      </pc:sldChg>
      <pc:sldChg chg="addSp delSp modSp mod">
        <pc:chgData name="Jack Zheng" userId="eea985c3-49bd-46a9-972d-243b7dd82e16" providerId="ADAL" clId="{9C8CBA78-E795-4F2F-A987-569B8C0834FA}" dt="2023-10-09T11:30:23.667" v="2561" actId="6549"/>
        <pc:sldMkLst>
          <pc:docMk/>
          <pc:sldMk cId="820272224" sldId="558"/>
        </pc:sldMkLst>
        <pc:spChg chg="mod">
          <ac:chgData name="Jack Zheng" userId="eea985c3-49bd-46a9-972d-243b7dd82e16" providerId="ADAL" clId="{9C8CBA78-E795-4F2F-A987-569B8C0834FA}" dt="2023-10-09T11:30:23.667" v="2561" actId="6549"/>
          <ac:spMkLst>
            <pc:docMk/>
            <pc:sldMk cId="820272224" sldId="558"/>
            <ac:spMk id="3" creationId="{2988F3B0-DFB8-C9BA-B4DA-28CEC84AE10B}"/>
          </ac:spMkLst>
        </pc:spChg>
        <pc:spChg chg="add del mod">
          <ac:chgData name="Jack Zheng" userId="eea985c3-49bd-46a9-972d-243b7dd82e16" providerId="ADAL" clId="{9C8CBA78-E795-4F2F-A987-569B8C0834FA}" dt="2023-10-09T10:31:19.536" v="1038" actId="478"/>
          <ac:spMkLst>
            <pc:docMk/>
            <pc:sldMk cId="820272224" sldId="558"/>
            <ac:spMk id="5" creationId="{24111A24-E344-12BF-B381-53942E6A8B8E}"/>
          </ac:spMkLst>
        </pc:spChg>
      </pc:sldChg>
      <pc:sldChg chg="modSp mod">
        <pc:chgData name="Jack Zheng" userId="eea985c3-49bd-46a9-972d-243b7dd82e16" providerId="ADAL" clId="{9C8CBA78-E795-4F2F-A987-569B8C0834FA}" dt="2023-10-09T10:01:32.485" v="128" actId="12"/>
        <pc:sldMkLst>
          <pc:docMk/>
          <pc:sldMk cId="4230492881" sldId="559"/>
        </pc:sldMkLst>
        <pc:spChg chg="mod">
          <ac:chgData name="Jack Zheng" userId="eea985c3-49bd-46a9-972d-243b7dd82e16" providerId="ADAL" clId="{9C8CBA78-E795-4F2F-A987-569B8C0834FA}" dt="2023-10-09T10:01:32.485" v="128" actId="12"/>
          <ac:spMkLst>
            <pc:docMk/>
            <pc:sldMk cId="4230492881" sldId="559"/>
            <ac:spMk id="3" creationId="{70599261-9A7E-28F3-E014-C2C2D9F843AE}"/>
          </ac:spMkLst>
        </pc:spChg>
      </pc:sldChg>
      <pc:sldChg chg="modSp mod">
        <pc:chgData name="Jack Zheng" userId="eea985c3-49bd-46a9-972d-243b7dd82e16" providerId="ADAL" clId="{9C8CBA78-E795-4F2F-A987-569B8C0834FA}" dt="2023-10-09T11:29:34.463" v="2549" actId="313"/>
        <pc:sldMkLst>
          <pc:docMk/>
          <pc:sldMk cId="2523712107" sldId="561"/>
        </pc:sldMkLst>
        <pc:spChg chg="mod">
          <ac:chgData name="Jack Zheng" userId="eea985c3-49bd-46a9-972d-243b7dd82e16" providerId="ADAL" clId="{9C8CBA78-E795-4F2F-A987-569B8C0834FA}" dt="2023-10-09T11:29:34.463" v="2549" actId="313"/>
          <ac:spMkLst>
            <pc:docMk/>
            <pc:sldMk cId="2523712107" sldId="561"/>
            <ac:spMk id="3" creationId="{A3DDA91A-53B0-5761-D79D-BCD2085FABB3}"/>
          </ac:spMkLst>
        </pc:spChg>
      </pc:sldChg>
      <pc:sldChg chg="modSp mod">
        <pc:chgData name="Jack Zheng" userId="eea985c3-49bd-46a9-972d-243b7dd82e16" providerId="ADAL" clId="{9C8CBA78-E795-4F2F-A987-569B8C0834FA}" dt="2023-10-09T11:57:45.907" v="2620" actId="6549"/>
        <pc:sldMkLst>
          <pc:docMk/>
          <pc:sldMk cId="2427740610" sldId="562"/>
        </pc:sldMkLst>
        <pc:spChg chg="mod">
          <ac:chgData name="Jack Zheng" userId="eea985c3-49bd-46a9-972d-243b7dd82e16" providerId="ADAL" clId="{9C8CBA78-E795-4F2F-A987-569B8C0834FA}" dt="2023-10-09T11:57:45.907" v="2620" actId="6549"/>
          <ac:spMkLst>
            <pc:docMk/>
            <pc:sldMk cId="2427740610" sldId="562"/>
            <ac:spMk id="3" creationId="{0A58F102-4308-6723-42AE-67CD2878867A}"/>
          </ac:spMkLst>
        </pc:spChg>
      </pc:sldChg>
      <pc:sldChg chg="modSp mod ord">
        <pc:chgData name="Jack Zheng" userId="eea985c3-49bd-46a9-972d-243b7dd82e16" providerId="ADAL" clId="{9C8CBA78-E795-4F2F-A987-569B8C0834FA}" dt="2023-10-09T11:07:50.136" v="1945" actId="20577"/>
        <pc:sldMkLst>
          <pc:docMk/>
          <pc:sldMk cId="3148355966" sldId="563"/>
        </pc:sldMkLst>
        <pc:spChg chg="mod">
          <ac:chgData name="Jack Zheng" userId="eea985c3-49bd-46a9-972d-243b7dd82e16" providerId="ADAL" clId="{9C8CBA78-E795-4F2F-A987-569B8C0834FA}" dt="2023-10-09T11:07:50.136" v="1945" actId="20577"/>
          <ac:spMkLst>
            <pc:docMk/>
            <pc:sldMk cId="3148355966" sldId="563"/>
            <ac:spMk id="3" creationId="{EC236111-37B7-264D-0EE7-20C1AD630C95}"/>
          </ac:spMkLst>
        </pc:spChg>
      </pc:sldChg>
      <pc:sldChg chg="modSp mod">
        <pc:chgData name="Jack Zheng" userId="eea985c3-49bd-46a9-972d-243b7dd82e16" providerId="ADAL" clId="{9C8CBA78-E795-4F2F-A987-569B8C0834FA}" dt="2023-10-09T10:43:11.759" v="1156" actId="20577"/>
        <pc:sldMkLst>
          <pc:docMk/>
          <pc:sldMk cId="3700475955" sldId="564"/>
        </pc:sldMkLst>
        <pc:spChg chg="mod">
          <ac:chgData name="Jack Zheng" userId="eea985c3-49bd-46a9-972d-243b7dd82e16" providerId="ADAL" clId="{9C8CBA78-E795-4F2F-A987-569B8C0834FA}" dt="2023-10-09T10:43:11.759" v="1156" actId="20577"/>
          <ac:spMkLst>
            <pc:docMk/>
            <pc:sldMk cId="3700475955" sldId="564"/>
            <ac:spMk id="2" creationId="{BC667D06-0D18-2B10-36C0-DCC2A3C43458}"/>
          </ac:spMkLst>
        </pc:spChg>
        <pc:spChg chg="mod">
          <ac:chgData name="Jack Zheng" userId="eea985c3-49bd-46a9-972d-243b7dd82e16" providerId="ADAL" clId="{9C8CBA78-E795-4F2F-A987-569B8C0834FA}" dt="2023-10-09T10:33:58.655" v="1143" actId="20577"/>
          <ac:spMkLst>
            <pc:docMk/>
            <pc:sldMk cId="3700475955" sldId="564"/>
            <ac:spMk id="6" creationId="{F0BC3DB2-1633-4C18-8445-1AE9C71DB652}"/>
          </ac:spMkLst>
        </pc:spChg>
      </pc:sldChg>
      <pc:sldChg chg="modSp mod">
        <pc:chgData name="Jack Zheng" userId="eea985c3-49bd-46a9-972d-243b7dd82e16" providerId="ADAL" clId="{9C8CBA78-E795-4F2F-A987-569B8C0834FA}" dt="2023-10-09T10:44:42.675" v="1288" actId="1076"/>
        <pc:sldMkLst>
          <pc:docMk/>
          <pc:sldMk cId="3696477285" sldId="565"/>
        </pc:sldMkLst>
        <pc:spChg chg="mod">
          <ac:chgData name="Jack Zheng" userId="eea985c3-49bd-46a9-972d-243b7dd82e16" providerId="ADAL" clId="{9C8CBA78-E795-4F2F-A987-569B8C0834FA}" dt="2023-10-09T10:43:37.022" v="1199" actId="404"/>
          <ac:spMkLst>
            <pc:docMk/>
            <pc:sldMk cId="3696477285" sldId="565"/>
            <ac:spMk id="2" creationId="{BC667D06-0D18-2B10-36C0-DCC2A3C43458}"/>
          </ac:spMkLst>
        </pc:spChg>
        <pc:spChg chg="mod">
          <ac:chgData name="Jack Zheng" userId="eea985c3-49bd-46a9-972d-243b7dd82e16" providerId="ADAL" clId="{9C8CBA78-E795-4F2F-A987-569B8C0834FA}" dt="2023-10-09T10:43:41.250" v="1200" actId="6549"/>
          <ac:spMkLst>
            <pc:docMk/>
            <pc:sldMk cId="3696477285" sldId="565"/>
            <ac:spMk id="3" creationId="{765BDA0B-09C3-79CF-F9C1-0EA4C7065CA6}"/>
          </ac:spMkLst>
        </pc:spChg>
        <pc:spChg chg="mod">
          <ac:chgData name="Jack Zheng" userId="eea985c3-49bd-46a9-972d-243b7dd82e16" providerId="ADAL" clId="{9C8CBA78-E795-4F2F-A987-569B8C0834FA}" dt="2023-10-09T10:44:42.675" v="1288" actId="1076"/>
          <ac:spMkLst>
            <pc:docMk/>
            <pc:sldMk cId="3696477285" sldId="565"/>
            <ac:spMk id="4" creationId="{E38DC8B7-0F26-C862-DE34-5B055E996DE1}"/>
          </ac:spMkLst>
        </pc:spChg>
      </pc:sldChg>
      <pc:sldChg chg="modSp mod">
        <pc:chgData name="Jack Zheng" userId="eea985c3-49bd-46a9-972d-243b7dd82e16" providerId="ADAL" clId="{9C8CBA78-E795-4F2F-A987-569B8C0834FA}" dt="2023-10-09T11:20:02.647" v="2340" actId="20577"/>
        <pc:sldMkLst>
          <pc:docMk/>
          <pc:sldMk cId="4021360256" sldId="567"/>
        </pc:sldMkLst>
        <pc:spChg chg="mod">
          <ac:chgData name="Jack Zheng" userId="eea985c3-49bd-46a9-972d-243b7dd82e16" providerId="ADAL" clId="{9C8CBA78-E795-4F2F-A987-569B8C0834FA}" dt="2023-10-09T10:18:52.740" v="683" actId="20577"/>
          <ac:spMkLst>
            <pc:docMk/>
            <pc:sldMk cId="4021360256" sldId="567"/>
            <ac:spMk id="2" creationId="{E3F062F1-A3B3-3E9F-F3AB-8F7EA5D23A6D}"/>
          </ac:spMkLst>
        </pc:spChg>
        <pc:spChg chg="mod">
          <ac:chgData name="Jack Zheng" userId="eea985c3-49bd-46a9-972d-243b7dd82e16" providerId="ADAL" clId="{9C8CBA78-E795-4F2F-A987-569B8C0834FA}" dt="2023-10-09T11:20:02.647" v="2340" actId="20577"/>
          <ac:spMkLst>
            <pc:docMk/>
            <pc:sldMk cId="4021360256" sldId="567"/>
            <ac:spMk id="3" creationId="{965236A5-77F6-7AC2-1699-6ACEC02E6C26}"/>
          </ac:spMkLst>
        </pc:spChg>
      </pc:sldChg>
      <pc:sldChg chg="addSp delSp modSp mod">
        <pc:chgData name="Jack Zheng" userId="eea985c3-49bd-46a9-972d-243b7dd82e16" providerId="ADAL" clId="{9C8CBA78-E795-4F2F-A987-569B8C0834FA}" dt="2023-10-09T11:00:12.139" v="1765" actId="1076"/>
        <pc:sldMkLst>
          <pc:docMk/>
          <pc:sldMk cId="3075488804" sldId="568"/>
        </pc:sldMkLst>
        <pc:spChg chg="mod">
          <ac:chgData name="Jack Zheng" userId="eea985c3-49bd-46a9-972d-243b7dd82e16" providerId="ADAL" clId="{9C8CBA78-E795-4F2F-A987-569B8C0834FA}" dt="2023-10-09T10:51:13.150" v="1638" actId="20577"/>
          <ac:spMkLst>
            <pc:docMk/>
            <pc:sldMk cId="3075488804" sldId="568"/>
            <ac:spMk id="2" creationId="{FE841D5C-F625-D9E2-0275-BB1A67FEE29F}"/>
          </ac:spMkLst>
        </pc:spChg>
        <pc:spChg chg="mod">
          <ac:chgData name="Jack Zheng" userId="eea985c3-49bd-46a9-972d-243b7dd82e16" providerId="ADAL" clId="{9C8CBA78-E795-4F2F-A987-569B8C0834FA}" dt="2023-10-09T10:58:44.868" v="1740" actId="27636"/>
          <ac:spMkLst>
            <pc:docMk/>
            <pc:sldMk cId="3075488804" sldId="568"/>
            <ac:spMk id="3" creationId="{CA9C0333-5407-4F46-682C-5EE786D097C8}"/>
          </ac:spMkLst>
        </pc:spChg>
        <pc:spChg chg="add mod ord">
          <ac:chgData name="Jack Zheng" userId="eea985c3-49bd-46a9-972d-243b7dd82e16" providerId="ADAL" clId="{9C8CBA78-E795-4F2F-A987-569B8C0834FA}" dt="2023-10-09T10:59:43.679" v="1760" actId="14100"/>
          <ac:spMkLst>
            <pc:docMk/>
            <pc:sldMk cId="3075488804" sldId="568"/>
            <ac:spMk id="5" creationId="{FFDA18CB-0119-BDEC-E8F6-1BE9DC984593}"/>
          </ac:spMkLst>
        </pc:spChg>
        <pc:graphicFrameChg chg="del">
          <ac:chgData name="Jack Zheng" userId="eea985c3-49bd-46a9-972d-243b7dd82e16" providerId="ADAL" clId="{9C8CBA78-E795-4F2F-A987-569B8C0834FA}" dt="2023-10-09T10:51:17.557" v="1640" actId="478"/>
          <ac:graphicFrameMkLst>
            <pc:docMk/>
            <pc:sldMk cId="3075488804" sldId="568"/>
            <ac:graphicFrameMk id="4" creationId="{CD4381E4-3320-BDF3-1446-44792E7235E7}"/>
          </ac:graphicFrameMkLst>
        </pc:graphicFrameChg>
        <pc:graphicFrameChg chg="mod modGraphic">
          <ac:chgData name="Jack Zheng" userId="eea985c3-49bd-46a9-972d-243b7dd82e16" providerId="ADAL" clId="{9C8CBA78-E795-4F2F-A987-569B8C0834FA}" dt="2023-10-09T10:59:51.118" v="1761" actId="1076"/>
          <ac:graphicFrameMkLst>
            <pc:docMk/>
            <pc:sldMk cId="3075488804" sldId="568"/>
            <ac:graphicFrameMk id="7" creationId="{3473D04C-9FF8-48CE-66AE-6E6C1EFEEB8D}"/>
          </ac:graphicFrameMkLst>
        </pc:graphicFrameChg>
        <pc:graphicFrameChg chg="del mod">
          <ac:chgData name="Jack Zheng" userId="eea985c3-49bd-46a9-972d-243b7dd82e16" providerId="ADAL" clId="{9C8CBA78-E795-4F2F-A987-569B8C0834FA}" dt="2023-10-09T10:57:29.354" v="1699" actId="478"/>
          <ac:graphicFrameMkLst>
            <pc:docMk/>
            <pc:sldMk cId="3075488804" sldId="568"/>
            <ac:graphicFrameMk id="8" creationId="{60A15966-0799-92D8-3780-1FF8BC4A89E9}"/>
          </ac:graphicFrameMkLst>
        </pc:graphicFrameChg>
        <pc:picChg chg="del">
          <ac:chgData name="Jack Zheng" userId="eea985c3-49bd-46a9-972d-243b7dd82e16" providerId="ADAL" clId="{9C8CBA78-E795-4F2F-A987-569B8C0834FA}" dt="2023-10-09T10:51:15.824" v="1639" actId="478"/>
          <ac:picMkLst>
            <pc:docMk/>
            <pc:sldMk cId="3075488804" sldId="568"/>
            <ac:picMk id="6" creationId="{67DC9628-448B-2119-FF80-4F4F4DAA688A}"/>
          </ac:picMkLst>
        </pc:picChg>
        <pc:picChg chg="add del mod ord">
          <ac:chgData name="Jack Zheng" userId="eea985c3-49bd-46a9-972d-243b7dd82e16" providerId="ADAL" clId="{9C8CBA78-E795-4F2F-A987-569B8C0834FA}" dt="2023-10-09T11:00:12.139" v="1765" actId="1076"/>
          <ac:picMkLst>
            <pc:docMk/>
            <pc:sldMk cId="3075488804" sldId="568"/>
            <ac:picMk id="10" creationId="{BE006D30-2B9A-F8A4-A53B-521D08D80728}"/>
          </ac:picMkLst>
        </pc:picChg>
        <pc:picChg chg="add mod">
          <ac:chgData name="Jack Zheng" userId="eea985c3-49bd-46a9-972d-243b7dd82e16" providerId="ADAL" clId="{9C8CBA78-E795-4F2F-A987-569B8C0834FA}" dt="2023-10-09T10:59:34.998" v="1757" actId="1076"/>
          <ac:picMkLst>
            <pc:docMk/>
            <pc:sldMk cId="3075488804" sldId="568"/>
            <ac:picMk id="12" creationId="{5F5FAB6D-FB32-2B3A-3F64-ACA37674BB59}"/>
          </ac:picMkLst>
        </pc:picChg>
      </pc:sldChg>
      <pc:sldChg chg="addSp delSp modSp add mod">
        <pc:chgData name="Jack Zheng" userId="eea985c3-49bd-46a9-972d-243b7dd82e16" providerId="ADAL" clId="{9C8CBA78-E795-4F2F-A987-569B8C0834FA}" dt="2023-10-09T10:50:56.346" v="1626" actId="14100"/>
        <pc:sldMkLst>
          <pc:docMk/>
          <pc:sldMk cId="4244512952" sldId="569"/>
        </pc:sldMkLst>
        <pc:spChg chg="mod">
          <ac:chgData name="Jack Zheng" userId="eea985c3-49bd-46a9-972d-243b7dd82e16" providerId="ADAL" clId="{9C8CBA78-E795-4F2F-A987-569B8C0834FA}" dt="2023-10-09T10:46:05.822" v="1302" actId="20577"/>
          <ac:spMkLst>
            <pc:docMk/>
            <pc:sldMk cId="4244512952" sldId="569"/>
            <ac:spMk id="2" creationId="{FE841D5C-F625-D9E2-0275-BB1A67FEE29F}"/>
          </ac:spMkLst>
        </pc:spChg>
        <pc:spChg chg="mod">
          <ac:chgData name="Jack Zheng" userId="eea985c3-49bd-46a9-972d-243b7dd82e16" providerId="ADAL" clId="{9C8CBA78-E795-4F2F-A987-569B8C0834FA}" dt="2023-10-09T10:50:10.893" v="1570" actId="20577"/>
          <ac:spMkLst>
            <pc:docMk/>
            <pc:sldMk cId="4244512952" sldId="569"/>
            <ac:spMk id="3" creationId="{CA9C0333-5407-4F46-682C-5EE786D097C8}"/>
          </ac:spMkLst>
        </pc:spChg>
        <pc:spChg chg="add mod">
          <ac:chgData name="Jack Zheng" userId="eea985c3-49bd-46a9-972d-243b7dd82e16" providerId="ADAL" clId="{9C8CBA78-E795-4F2F-A987-569B8C0834FA}" dt="2023-10-09T10:50:56.346" v="1626" actId="14100"/>
          <ac:spMkLst>
            <pc:docMk/>
            <pc:sldMk cId="4244512952" sldId="569"/>
            <ac:spMk id="5" creationId="{62D74B41-B3DC-ABF9-60C4-35506BD8A55F}"/>
          </ac:spMkLst>
        </pc:spChg>
        <pc:graphicFrameChg chg="mod">
          <ac:chgData name="Jack Zheng" userId="eea985c3-49bd-46a9-972d-243b7dd82e16" providerId="ADAL" clId="{9C8CBA78-E795-4F2F-A987-569B8C0834FA}" dt="2023-10-09T10:49:31.658" v="1488" actId="1076"/>
          <ac:graphicFrameMkLst>
            <pc:docMk/>
            <pc:sldMk cId="4244512952" sldId="569"/>
            <ac:graphicFrameMk id="4" creationId="{CD4381E4-3320-BDF3-1446-44792E7235E7}"/>
          </ac:graphicFrameMkLst>
        </pc:graphicFrameChg>
        <pc:graphicFrameChg chg="del">
          <ac:chgData name="Jack Zheng" userId="eea985c3-49bd-46a9-972d-243b7dd82e16" providerId="ADAL" clId="{9C8CBA78-E795-4F2F-A987-569B8C0834FA}" dt="2023-10-09T10:46:13.846" v="1306" actId="478"/>
          <ac:graphicFrameMkLst>
            <pc:docMk/>
            <pc:sldMk cId="4244512952" sldId="569"/>
            <ac:graphicFrameMk id="7" creationId="{3473D04C-9FF8-48CE-66AE-6E6C1EFEEB8D}"/>
          </ac:graphicFrameMkLst>
        </pc:graphicFrameChg>
        <pc:graphicFrameChg chg="del">
          <ac:chgData name="Jack Zheng" userId="eea985c3-49bd-46a9-972d-243b7dd82e16" providerId="ADAL" clId="{9C8CBA78-E795-4F2F-A987-569B8C0834FA}" dt="2023-10-09T10:46:12.235" v="1305" actId="478"/>
          <ac:graphicFrameMkLst>
            <pc:docMk/>
            <pc:sldMk cId="4244512952" sldId="569"/>
            <ac:graphicFrameMk id="8" creationId="{60A15966-0799-92D8-3780-1FF8BC4A89E9}"/>
          </ac:graphicFrameMkLst>
        </pc:graphicFrameChg>
        <pc:picChg chg="mod">
          <ac:chgData name="Jack Zheng" userId="eea985c3-49bd-46a9-972d-243b7dd82e16" providerId="ADAL" clId="{9C8CBA78-E795-4F2F-A987-569B8C0834FA}" dt="2023-10-09T10:50:17.308" v="1571" actId="1076"/>
          <ac:picMkLst>
            <pc:docMk/>
            <pc:sldMk cId="4244512952" sldId="569"/>
            <ac:picMk id="6" creationId="{67DC9628-448B-2119-FF80-4F4F4DAA688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81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81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1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81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12A48F3E-84F6-47DA-9678-A368BF4C56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1413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7FD23E-48B7-4DBD-B918-25DF2DA7845C}" type="slidenum">
              <a:rPr lang="en-US"/>
              <a:pPr/>
              <a:t>1</a:t>
            </a:fld>
            <a:endParaRPr lang="en-US"/>
          </a:p>
        </p:txBody>
      </p:sp>
      <p:sp>
        <p:nvSpPr>
          <p:cNvPr id="19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777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owerpointBG1_new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Picture 4" descr="PowerpointBG1_newlogo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61" t="89723" r="27139"/>
          <a:stretch/>
        </p:blipFill>
        <p:spPr>
          <a:xfrm>
            <a:off x="6601802" y="5924550"/>
            <a:ext cx="2542198" cy="9334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4200" y="6096000"/>
            <a:ext cx="2000252" cy="533400"/>
          </a:xfrm>
          <a:prstGeom prst="rect">
            <a:avLst/>
          </a:prstGeom>
        </p:spPr>
      </p:pic>
      <p:pic>
        <p:nvPicPr>
          <p:cNvPr id="7" name="Picture 6" descr="PowerpointBG1_newlogo.jpg">
            <a:extLst>
              <a:ext uri="{FF2B5EF4-FFF2-40B4-BE49-F238E27FC236}">
                <a16:creationId xmlns:a16="http://schemas.microsoft.com/office/drawing/2014/main" id="{84A0B7BE-105F-4926-AE6D-C24547F3F3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61" t="89723" r="27139"/>
          <a:stretch/>
        </p:blipFill>
        <p:spPr>
          <a:xfrm>
            <a:off x="6601802" y="5924550"/>
            <a:ext cx="2542198" cy="9334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4CD0C4-4D93-45F8-91D9-E2EC0871D4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4200" y="6096000"/>
            <a:ext cx="2000252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011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31F2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18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0B178E8-54C6-41E2-996F-49698FBE849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8374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90600"/>
            <a:ext cx="4114800" cy="5334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990600"/>
            <a:ext cx="4191000" cy="5334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BF28E9-464D-4CCF-AFF1-AD8966132BA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7915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8C49B79-2F74-4070-B7C3-B3017464154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0390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6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6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078AA4-8FB0-47A5-92EC-3BB0D498D1C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3767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owerpointBG1_new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7848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18288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990600"/>
            <a:ext cx="8610600" cy="530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553200"/>
            <a:ext cx="381000" cy="23018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F2F2F2"/>
                </a:solidFill>
              </a:defRPr>
            </a:lvl1pPr>
          </a:lstStyle>
          <a:p>
            <a:fld id="{74BF28E9-464D-4CCF-AFF1-AD8966132BAA}" type="slidenum">
              <a:rPr lang="en-US" altLang="en-US" smtClean="0"/>
              <a:pPr/>
              <a:t>‹#›</a:t>
            </a:fld>
            <a:endParaRPr lang="en-US" altLang="en-US"/>
          </a:p>
        </p:txBody>
      </p:sp>
      <p:pic>
        <p:nvPicPr>
          <p:cNvPr id="9" name="Picture 8" descr="PowerpointBG1_newlogo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61" t="89723" r="27139"/>
          <a:stretch/>
        </p:blipFill>
        <p:spPr>
          <a:xfrm>
            <a:off x="6601802" y="6427572"/>
            <a:ext cx="2542198" cy="4304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0" y="6400800"/>
            <a:ext cx="1479654" cy="3945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0B3C129-427D-47DA-A99A-70FF790CD644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965096">
            <a:off x="8542849" y="-12797"/>
            <a:ext cx="710162" cy="711395"/>
          </a:xfrm>
          <a:prstGeom prst="rect">
            <a:avLst/>
          </a:prstGeom>
        </p:spPr>
      </p:pic>
      <p:pic>
        <p:nvPicPr>
          <p:cNvPr id="13" name="Picture 12" descr="PowerpointBG1_newlogo.jpg">
            <a:extLst>
              <a:ext uri="{FF2B5EF4-FFF2-40B4-BE49-F238E27FC236}">
                <a16:creationId xmlns:a16="http://schemas.microsoft.com/office/drawing/2014/main" id="{96C5432B-8597-4C7D-B0A4-6FA7BFA6F8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61" t="89723" r="27139"/>
          <a:stretch/>
        </p:blipFill>
        <p:spPr>
          <a:xfrm>
            <a:off x="6601802" y="6427572"/>
            <a:ext cx="2542198" cy="43042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2CCC8AF-2DF0-428B-8DB3-18860C59CDF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0" y="6400800"/>
            <a:ext cx="1479654" cy="39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150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231F20"/>
          </a:solidFill>
          <a:latin typeface="+mj-lt"/>
          <a:ea typeface="ヒラギノ角ゴ Pro W3" pitchFamily="-109" charset="-128"/>
          <a:cs typeface="ヒラギノ角ゴ Pro W3" pitchFamily="-109" charset="-128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9" charset="0"/>
          <a:ea typeface="ヒラギノ角ゴ Pro W3" pitchFamily="-109" charset="-128"/>
          <a:cs typeface="ヒラギノ角ゴ Pro W3" pitchFamily="-109" charset="-128"/>
        </a:defRPr>
      </a:lvl9pPr>
    </p:titleStyle>
    <p:bodyStyle>
      <a:lvl1pPr marL="342900" indent="-342900" algn="l" defTabSz="457200" rtl="0" eaLnBrk="1" fontAlgn="base" hangingPunct="1">
        <a:spcBef>
          <a:spcPts val="18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pitchFamily="-109" charset="-128"/>
          <a:cs typeface="ヒラギノ角ゴ Pro W3" pitchFamily="-109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ヒラギノ角ゴ Pro W3" pitchFamily="-109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pitchFamily="-109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pitchFamily="-109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ヒラギノ角ゴ Pro W3" pitchFamily="-109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di.kennesaw.edu/it7113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s://www.edocr.com/v/npapy5k4/jgzheng/mapping-location-based-visualization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enstreetmap.org/" TargetMode="External"/><Relationship Id="rId2" Type="http://schemas.openxmlformats.org/officeDocument/2006/relationships/hyperlink" Target="https://help.tableau.com/current/pro/desktop/en-us/bkimages_maps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help.tableau.com/current/pro/desktop/en-us/bkimages_coordinates.htm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pn.com/nba/story/_/id/27587041/the-absolute-best-shooters-nba-decade" TargetMode="External"/><Relationship Id="rId2" Type="http://schemas.openxmlformats.org/officeDocument/2006/relationships/hyperlink" Target="https://public.tableau.com/profile/stanke#!/vizhome/HackyourMNTwinsTickets/TicketHack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acilityquest.com/occupancy-utilization-studies/" TargetMode="External"/><Relationship Id="rId5" Type="http://schemas.openxmlformats.org/officeDocument/2006/relationships/hyperlink" Target="https://synoptic.design/" TargetMode="External"/><Relationship Id="rId4" Type="http://schemas.openxmlformats.org/officeDocument/2006/relationships/hyperlink" Target="https://betterwith.office.com/OKViz-plot-your-data-on-any-image-with-SynopticPane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ublic.tableau.com/en-us/s/gallery/seasons-nba-shots" TargetMode="External"/><Relationship Id="rId7" Type="http://schemas.openxmlformats.org/officeDocument/2006/relationships/hyperlink" Target="https://www.espn.com/tennis/story/_/id/16954858/how-andy-murray-took-milos-raonic-become-wimbledon-champion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hyperlink" Target="https://www.informationisbeautifulawards.com/showcase/4115-2018-fifa-world-cup-match-explorer" TargetMode="Externa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public.tableau.com/profile/datavizard#!/vizhome/MLBBatterHotColdZones/BatterHotCold" TargetMode="External"/><Relationship Id="rId7" Type="http://schemas.openxmlformats.org/officeDocument/2006/relationships/hyperlink" Target="https://www.bbc.com/sport/football/44641247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hyperlink" Target="https://www.vox.com/a/maps-explain-world-cup#list-25" TargetMode="Externa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atrick-wied.at/projects/heatmap-keyboard/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tableauandbehold.com/2015/04/13/creating-custom-polygons-on-a-background-image/" TargetMode="Externa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0.png"/><Relationship Id="rId7" Type="http://schemas.openxmlformats.org/officeDocument/2006/relationships/hyperlink" Target="https://www.patrick-wied.at/projects/heatmap-keyboard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hyperlink" Target="https://tableauandbehold.com/2015/04/13/creating-custom-polygons-on-a-background-image/" TargetMode="External"/><Relationship Id="rId4" Type="http://schemas.openxmlformats.org/officeDocument/2006/relationships/hyperlink" Target="https://www.esri.com/about/newsroom/publications/wherenext/nexttech-ai-and-location-intelligence-in-business/" TargetMode="External"/><Relationship Id="rId9" Type="http://schemas.openxmlformats.org/officeDocument/2006/relationships/hyperlink" Target="https://www.espn.com/tennis/story/_/id/16954858/how-andy-murray-took-milos-raonic-become-wimbledon-champion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fatalities.safer63and881.com/#highway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acilityquest.com/occupancy-utilization-studies/" TargetMode="External"/><Relationship Id="rId5" Type="http://schemas.openxmlformats.org/officeDocument/2006/relationships/hyperlink" Target="https://synoptic.design/" TargetMode="External"/><Relationship Id="rId4" Type="http://schemas.openxmlformats.org/officeDocument/2006/relationships/hyperlink" Target="https://betterwith.office.com/OKViz-plot-your-data-on-any-image-with-SynopticPane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tableau.com/current/pro/desktop/en-us/bkimages_coordinates.htm" TargetMode="External"/><Relationship Id="rId2" Type="http://schemas.openxmlformats.org/officeDocument/2006/relationships/hyperlink" Target="https://help.tableau.com/current/pro/desktop/en-us/bkimages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ublic.tableau.com/app/profile/jack.zheng/viz/tennis_16968525406280/ServeLandingPoints" TargetMode="External"/><Relationship Id="rId5" Type="http://schemas.openxmlformats.org/officeDocument/2006/relationships/hyperlink" Target="https://interworks.com/blog/2022/01/24/introducing-cbi-studio-from-interworks/" TargetMode="External"/><Relationship Id="rId4" Type="http://schemas.openxmlformats.org/officeDocument/2006/relationships/hyperlink" Target="https://cbistudio.interworks.com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fivethirtyeight.com/features/where-your-state-gets-its-money/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forumone.com/insights/blog/good-data-visualization-practice-tile-grid-maps-0/" TargetMode="External"/><Relationship Id="rId4" Type="http://schemas.openxmlformats.org/officeDocument/2006/relationships/hyperlink" Target="http://blog.apps.npr.org/2015/05/11/hex-tile-maps.html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observablehq.com/collection/@d3/d3-geo-projection" TargetMode="External"/><Relationship Id="rId7" Type="http://schemas.openxmlformats.org/officeDocument/2006/relationships/hyperlink" Target="https://www.tableau.com/about/blog/2017/1/viz-whiz-hex-tile-maps-64713" TargetMode="External"/><Relationship Id="rId2" Type="http://schemas.openxmlformats.org/officeDocument/2006/relationships/hyperlink" Target="https://en.wikipedia.org/wiki/Map_projection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bfongdata.blogspot.com/2015/11/periodic-table-map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blog.apps.npr.org/2015/05/11/hex-tile-maps.html" TargetMode="Externa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aftertheflood.co/projects/london-squared-map" TargetMode="External"/><Relationship Id="rId7" Type="http://schemas.openxmlformats.org/officeDocument/2006/relationships/hyperlink" Target="https://twitter.com/katiepark/status/598139293509492736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hyperlink" Target="https://www.dailykos.com/stories/2013/7/9/1220127/-Daily-Kos-Elections-2012-election-results-by-congressional-and-legislative-districts" TargetMode="Externa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ytimes.com/elections/2012/ratings/electoral-map.html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public.tableau.com/app/profile/jack.zheng/viz/tilegridmap_16968521771450/SuperStore" TargetMode="External"/><Relationship Id="rId2" Type="http://schemas.openxmlformats.org/officeDocument/2006/relationships/hyperlink" Target="https://www.tableau.com/blog/viz-whiz-hex-tile-maps-64713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anthonysmoak.com/2018/03/11/create-a-hex-map-in-tableau-the-easy-way/" TargetMode="External"/><Relationship Id="rId3" Type="http://schemas.openxmlformats.org/officeDocument/2006/relationships/hyperlink" Target="https://www.tableau.com/blog/how-make-tile-grid-maps-tableau" TargetMode="External"/><Relationship Id="rId7" Type="http://schemas.openxmlformats.org/officeDocument/2006/relationships/hyperlink" Target="https://vizpainter.com/hex-map-spatial-file/" TargetMode="External"/><Relationship Id="rId2" Type="http://schemas.openxmlformats.org/officeDocument/2006/relationships/hyperlink" Target="http://bfongdata.blogspot.com/2015/11/periodic-table-map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atatableauandme.com/2017/12/polygon-hex-map-in-tableau.html" TargetMode="External"/><Relationship Id="rId5" Type="http://schemas.openxmlformats.org/officeDocument/2006/relationships/hyperlink" Target="https://www.tableau.com/blog/viz-whiz-hex-tile-maps-64713" TargetMode="External"/><Relationship Id="rId4" Type="http://schemas.openxmlformats.org/officeDocument/2006/relationships/hyperlink" Target="https://www.sirvizalot.com/2015/11/hex-tile-maps-in-tableau.html" TargetMode="External"/><Relationship Id="rId9" Type="http://schemas.openxmlformats.org/officeDocument/2006/relationships/hyperlink" Target="https://www.phdata.io/blog/create-a-hex-map-in-tableau-without-data-blending/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forumone.com/ideas/good-data-visualization-practice-tile-grid-maps-0" TargetMode="External"/><Relationship Id="rId13" Type="http://schemas.openxmlformats.org/officeDocument/2006/relationships/hyperlink" Target="https://vizpainter.com/hex-map-spatial-file/" TargetMode="External"/><Relationship Id="rId3" Type="http://schemas.openxmlformats.org/officeDocument/2006/relationships/hyperlink" Target="https://help.tableau.com/current/pro/desktop/en-us/bkimages.htm" TargetMode="External"/><Relationship Id="rId7" Type="http://schemas.openxmlformats.org/officeDocument/2006/relationships/hyperlink" Target="http://blog.apps.npr.org/2015/05/11/hex-tile-maps.html" TargetMode="External"/><Relationship Id="rId12" Type="http://schemas.openxmlformats.org/officeDocument/2006/relationships/hyperlink" Target="http://www.datatableauandme.com/2017/12/polygon-hex-map-in-tableau.html" TargetMode="External"/><Relationship Id="rId2" Type="http://schemas.openxmlformats.org/officeDocument/2006/relationships/hyperlink" Target="https://www.superdatascience.com/blogs/art-using-tableau-custom-map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nterworks.com/blog/2022/01/24/introducing-cbi-studio-from-interworks/" TargetMode="External"/><Relationship Id="rId11" Type="http://schemas.openxmlformats.org/officeDocument/2006/relationships/hyperlink" Target="https://www.sirvizalot.com/2015/11/hex-tile-maps-in-tableau.html" TargetMode="External"/><Relationship Id="rId5" Type="http://schemas.openxmlformats.org/officeDocument/2006/relationships/hyperlink" Target="https://cbistudio.interworks.com/" TargetMode="External"/><Relationship Id="rId15" Type="http://schemas.openxmlformats.org/officeDocument/2006/relationships/hyperlink" Target="https://www.phdata.io/blog/create-a-hex-map-in-tableau-without-data-blending/" TargetMode="External"/><Relationship Id="rId10" Type="http://schemas.openxmlformats.org/officeDocument/2006/relationships/hyperlink" Target="https://www.tableau.com/blog/how-make-tile-grid-maps-tableau" TargetMode="External"/><Relationship Id="rId4" Type="http://schemas.openxmlformats.org/officeDocument/2006/relationships/hyperlink" Target="https://help.tableau.com/current/pro/desktop/en-us/bkimages_coordinates.htm" TargetMode="External"/><Relationship Id="rId9" Type="http://schemas.openxmlformats.org/officeDocument/2006/relationships/hyperlink" Target="http://bfongdata.blogspot.com/2015/11/periodic-table-map.html" TargetMode="External"/><Relationship Id="rId14" Type="http://schemas.openxmlformats.org/officeDocument/2006/relationships/hyperlink" Target="https://anthonysmoak.com/2018/03/11/create-a-hex-map-in-tableau-the-easy-way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kb.tableau.com/articles/howto/address-level-mappin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help.tableau.com/current/pro/desktop/en-us/maps_data.ht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ublic.tableau.com/app/profile/jack.zheng/viz/KSUparking/PointsonGeoMa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interworks.com/blog/2022/01/24/introducing-cbi-studio-from-interworks/" TargetMode="External"/><Relationship Id="rId7" Type="http://schemas.openxmlformats.org/officeDocument/2006/relationships/hyperlink" Target="https://help.tableau.com/current/pro/desktop/en-us/maps_customgeocode_datablend.htm" TargetMode="External"/><Relationship Id="rId2" Type="http://schemas.openxmlformats.org/officeDocument/2006/relationships/hyperlink" Target="https://cbistudio.interworks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help.tableau.com/current/pro/desktop/en-us/maps_shapefiles.htm" TargetMode="External"/><Relationship Id="rId5" Type="http://schemas.openxmlformats.org/officeDocument/2006/relationships/hyperlink" Target="https://help.tableau.com/current/pro/desktop/en-us/custom_geocoding.htm" TargetMode="External"/><Relationship Id="rId4" Type="http://schemas.openxmlformats.org/officeDocument/2006/relationships/hyperlink" Target="https://www.findlatitudeandlongitude.com/batch-geocode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help.tableau.com/current/pro/desktop/en-us/maps_customgeocode_ex_datablend.ht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51097" y="2362200"/>
            <a:ext cx="7241806" cy="121920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/>
              <a:t>Custom Data Maps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1600" y="3962400"/>
            <a:ext cx="6400800" cy="650875"/>
          </a:xfrm>
        </p:spPr>
        <p:txBody>
          <a:bodyPr>
            <a:normAutofit fontScale="62500" lnSpcReduction="20000"/>
          </a:bodyPr>
          <a:lstStyle/>
          <a:p>
            <a:r>
              <a:rPr lang="en-US" sz="4000" dirty="0">
                <a:solidFill>
                  <a:srgbClr val="000000"/>
                </a:solidFill>
              </a:rPr>
              <a:t>IT 7113 Data Visualization</a:t>
            </a:r>
            <a:br>
              <a:rPr lang="en-US" sz="4000" dirty="0">
                <a:solidFill>
                  <a:srgbClr val="000000"/>
                </a:solidFill>
              </a:rPr>
            </a:br>
            <a:r>
              <a:rPr lang="en-US" dirty="0">
                <a:hlinkClick r:id="rId3"/>
              </a:rPr>
              <a:t>http://idi.kennesaw.edu/it7113/</a:t>
            </a:r>
            <a:endParaRPr lang="en-US" dirty="0"/>
          </a:p>
        </p:txBody>
      </p:sp>
      <p:sp>
        <p:nvSpPr>
          <p:cNvPr id="17" name="Rectangle 5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3542560" y="4724400"/>
            <a:ext cx="205888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0000"/>
              <a:buFont typeface="Wingdings" pitchFamily="2" charset="2"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en-US" sz="2000" kern="0" dirty="0"/>
              <a:t>J.G. Zheng</a:t>
            </a:r>
          </a:p>
          <a:p>
            <a:pPr algn="ctr"/>
            <a:r>
              <a:rPr lang="en-US" sz="2000" kern="0" dirty="0"/>
              <a:t>Fall 2023</a:t>
            </a:r>
          </a:p>
        </p:txBody>
      </p:sp>
      <p:sp>
        <p:nvSpPr>
          <p:cNvPr id="7" name="Rectangle 6"/>
          <p:cNvSpPr/>
          <p:nvPr/>
        </p:nvSpPr>
        <p:spPr>
          <a:xfrm>
            <a:off x="1151889" y="6620033"/>
            <a:ext cx="6840222" cy="25391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050" dirty="0"/>
              <a:t>This lecture notes is hosted at </a:t>
            </a:r>
            <a:r>
              <a:rPr lang="en-US" sz="1050" dirty="0">
                <a:hlinkClick r:id="rId4"/>
              </a:rPr>
              <a:t>https://www.edocr.com/v/npapy5k4/jgzheng/mapping-location-based-visualization</a:t>
            </a:r>
            <a:endParaRPr lang="en-US" sz="105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125D1F-C4A5-45C3-ACCC-4B02F602F7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5731" y="353567"/>
            <a:ext cx="2032537" cy="20360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051F8-9548-5101-0D9D-8CE72A70D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Static Geo Image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DA91A-53B0-5761-D79D-BCD2085FA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Static geo image is just one image of a geo region, without capability of zooming and panning, and all kinds of map layers.</a:t>
            </a:r>
          </a:p>
          <a:p>
            <a:r>
              <a:rPr lang="en-US" dirty="0"/>
              <a:t>The image is placed as the background image of the map.</a:t>
            </a:r>
          </a:p>
          <a:p>
            <a:r>
              <a:rPr lang="en-US" dirty="0"/>
              <a:t>Then, points and polygons can be placed on the image, just like geo maps.</a:t>
            </a:r>
          </a:p>
          <a:p>
            <a:r>
              <a:rPr lang="en-US" dirty="0"/>
              <a:t>There are two ways of setting position coordinates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Relative geo codes – refer to </a:t>
            </a:r>
            <a:r>
              <a:rPr lang="en-US" dirty="0">
                <a:hlinkClick r:id="rId2"/>
              </a:rPr>
              <a:t>https://help.tableau.com/current/pro/desktop/en-us/bkimages_maps.htm</a:t>
            </a:r>
            <a:r>
              <a:rPr lang="en-US" dirty="0"/>
              <a:t> (recommend the second option using </a:t>
            </a:r>
            <a:r>
              <a:rPr lang="en-US" dirty="0">
                <a:hlinkClick r:id="rId3"/>
              </a:rPr>
              <a:t>https://www.openstreetmap.org</a:t>
            </a:r>
            <a:r>
              <a:rPr lang="en-US" dirty="0"/>
              <a:t>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Custom X/Y coordinates (similar as context map in the next section) – refer to </a:t>
            </a:r>
            <a:r>
              <a:rPr lang="en-US" dirty="0">
                <a:hlinkClick r:id="rId4"/>
              </a:rPr>
              <a:t>https://help.tableau.com/current/pro/desktop/en-us/bkimages_coordinates.htm</a:t>
            </a:r>
            <a:r>
              <a:rPr lang="en-US" dirty="0"/>
              <a:t> </a:t>
            </a:r>
          </a:p>
          <a:p>
            <a:r>
              <a:rPr lang="en-US" dirty="0"/>
              <a:t>The process of setting the data source (either as points or areas) is the same as the previous methods (slide 6 and 7)</a:t>
            </a:r>
          </a:p>
        </p:txBody>
      </p:sp>
    </p:spTree>
    <p:extLst>
      <p:ext uri="{BB962C8B-B14F-4D97-AF65-F5344CB8AC3E}">
        <p14:creationId xmlns:p14="http://schemas.microsoft.com/office/powerpoint/2010/main" val="2523712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7848600" cy="685800"/>
          </a:xfrm>
        </p:spPr>
        <p:txBody>
          <a:bodyPr>
            <a:normAutofit fontScale="90000"/>
          </a:bodyPr>
          <a:lstStyle/>
          <a:p>
            <a:r>
              <a:rPr lang="en-US" dirty="0"/>
              <a:t>2. Contextual Map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30542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Contextual maps do not use geo location data and the area is smaller or confined in a specific place.</a:t>
            </a:r>
          </a:p>
          <a:p>
            <a:r>
              <a:rPr lang="en-US" dirty="0"/>
              <a:t>The context is closely associated with a particular type of place or activity </a:t>
            </a:r>
          </a:p>
          <a:p>
            <a:r>
              <a:rPr lang="en-US" dirty="0"/>
              <a:t>Examples of local contextual spaces</a:t>
            </a:r>
          </a:p>
          <a:p>
            <a:pPr lvl="1"/>
            <a:r>
              <a:rPr lang="en-US" dirty="0"/>
              <a:t>Space/seating utilization </a:t>
            </a:r>
          </a:p>
          <a:p>
            <a:pPr lvl="2"/>
            <a:r>
              <a:rPr lang="en-US" dirty="0"/>
              <a:t>Building, mall, park, stadium (</a:t>
            </a:r>
            <a:r>
              <a:rPr lang="en-US" dirty="0">
                <a:hlinkClick r:id="rId2"/>
              </a:rPr>
              <a:t>https://public.tableau.com/profile/stanke#!/vizhome/HackyourMNTwinsTickets/TicketHack</a:t>
            </a:r>
            <a:r>
              <a:rPr lang="en-US" dirty="0"/>
              <a:t>), hospital, classroom, airplane, parking</a:t>
            </a:r>
          </a:p>
          <a:p>
            <a:pPr lvl="1"/>
            <a:r>
              <a:rPr lang="en-US" dirty="0"/>
              <a:t>Playing court/field</a:t>
            </a:r>
          </a:p>
          <a:p>
            <a:pPr lvl="2"/>
            <a:r>
              <a:rPr lang="en-US" dirty="0"/>
              <a:t>Especially used in sports, like tennis, basketball, soccer, etc.</a:t>
            </a:r>
          </a:p>
          <a:p>
            <a:pPr lvl="2"/>
            <a:r>
              <a:rPr lang="en-US" dirty="0">
                <a:hlinkClick r:id="rId3"/>
              </a:rPr>
              <a:t>https://www.espn.com/nba/story/_/id/27587041/the-absolute-best-shooters-nba-decade</a:t>
            </a:r>
            <a:endParaRPr lang="en-US" dirty="0"/>
          </a:p>
          <a:p>
            <a:pPr lvl="1"/>
            <a:r>
              <a:rPr lang="en-US" dirty="0"/>
              <a:t>Space or layout of smaller objects like keyboards, screens, etc.</a:t>
            </a:r>
          </a:p>
          <a:p>
            <a:pPr lvl="1"/>
            <a:r>
              <a:rPr lang="en-US" dirty="0"/>
              <a:t>Open air space </a:t>
            </a:r>
          </a:p>
        </p:txBody>
      </p:sp>
    </p:spTree>
    <p:extLst>
      <p:ext uri="{BB962C8B-B14F-4D97-AF65-F5344CB8AC3E}">
        <p14:creationId xmlns:p14="http://schemas.microsoft.com/office/powerpoint/2010/main" val="4140728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Contextual Data Maps used in Space Management</a:t>
            </a:r>
          </a:p>
        </p:txBody>
      </p:sp>
      <p:pic>
        <p:nvPicPr>
          <p:cNvPr id="10" name="Picture 2" descr="Heat maps show average utilization, either overall or by the hour of day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24058"/>
            <a:ext cx="4932116" cy="2304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267200"/>
            <a:ext cx="3908472" cy="67824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7200" y="4936209"/>
            <a:ext cx="3908472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dirty="0">
                <a:hlinkClick r:id="rId4"/>
              </a:rPr>
              <a:t>https://betterwith.office.com/OKViz-plot-your-data-on-any-image-with-SynopticPanel</a:t>
            </a:r>
            <a:r>
              <a:rPr lang="en-US" sz="1000" dirty="0"/>
              <a:t> </a:t>
            </a:r>
          </a:p>
          <a:p>
            <a:endParaRPr lang="en-US" sz="1000" dirty="0"/>
          </a:p>
          <a:p>
            <a:r>
              <a:rPr lang="en-US" sz="1000" dirty="0">
                <a:hlinkClick r:id="rId5"/>
              </a:rPr>
              <a:t>https://synoptic.design</a:t>
            </a:r>
            <a:endParaRPr lang="en-US" sz="1000" dirty="0"/>
          </a:p>
        </p:txBody>
      </p:sp>
      <p:sp>
        <p:nvSpPr>
          <p:cNvPr id="7" name="Rectangle 6"/>
          <p:cNvSpPr/>
          <p:nvPr/>
        </p:nvSpPr>
        <p:spPr>
          <a:xfrm>
            <a:off x="375092" y="3429000"/>
            <a:ext cx="4932115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hlinkClick r:id="rId6"/>
              </a:rPr>
              <a:t>https://www.facilityquest.com/occupancy-utilization-studies/</a:t>
            </a:r>
            <a:r>
              <a:rPr lang="en-US" sz="1200" dirty="0"/>
              <a:t> </a:t>
            </a:r>
          </a:p>
        </p:txBody>
      </p:sp>
      <p:sp>
        <p:nvSpPr>
          <p:cNvPr id="11" name="Line Callout 1 6">
            <a:extLst>
              <a:ext uri="{FF2B5EF4-FFF2-40B4-BE49-F238E27FC236}">
                <a16:creationId xmlns:a16="http://schemas.microsoft.com/office/drawing/2014/main" id="{97E291E2-B540-4504-839A-A65025906C5A}"/>
              </a:ext>
            </a:extLst>
          </p:cNvPr>
          <p:cNvSpPr/>
          <p:nvPr/>
        </p:nvSpPr>
        <p:spPr bwMode="auto">
          <a:xfrm>
            <a:off x="5943600" y="1524000"/>
            <a:ext cx="2362200" cy="838200"/>
          </a:xfrm>
          <a:prstGeom prst="borderCallout1">
            <a:avLst>
              <a:gd name="adj1" fmla="val 27364"/>
              <a:gd name="adj2" fmla="val -698"/>
              <a:gd name="adj3" fmla="val 49742"/>
              <a:gd name="adj4" fmla="val -33612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en-US" sz="1600" dirty="0"/>
              <a:t>Room/space utilization – using color (heat map) for coding utilization rate. Commonly used by campus, office building, mall, hospital etc.,</a:t>
            </a:r>
          </a:p>
        </p:txBody>
      </p:sp>
      <p:sp>
        <p:nvSpPr>
          <p:cNvPr id="12" name="Line Callout 1 6">
            <a:extLst>
              <a:ext uri="{FF2B5EF4-FFF2-40B4-BE49-F238E27FC236}">
                <a16:creationId xmlns:a16="http://schemas.microsoft.com/office/drawing/2014/main" id="{A8A27C97-E3E1-4787-9CDE-E38BB43F56DB}"/>
              </a:ext>
            </a:extLst>
          </p:cNvPr>
          <p:cNvSpPr/>
          <p:nvPr/>
        </p:nvSpPr>
        <p:spPr bwMode="auto">
          <a:xfrm>
            <a:off x="5105400" y="4503550"/>
            <a:ext cx="2438400" cy="982850"/>
          </a:xfrm>
          <a:prstGeom prst="borderCallout1">
            <a:avLst>
              <a:gd name="adj1" fmla="val 27364"/>
              <a:gd name="adj2" fmla="val -698"/>
              <a:gd name="adj3" fmla="val 49742"/>
              <a:gd name="adj4" fmla="val -33612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en-US" sz="1600" dirty="0"/>
              <a:t>Seating management and insights – commonly used for airlines, theaters, stadiums, and other events.</a:t>
            </a:r>
          </a:p>
        </p:txBody>
      </p:sp>
    </p:spTree>
    <p:extLst>
      <p:ext uri="{BB962C8B-B14F-4D97-AF65-F5344CB8AC3E}">
        <p14:creationId xmlns:p14="http://schemas.microsoft.com/office/powerpoint/2010/main" val="3921934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Contextual Data Maps used in Sports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4767" y="2398047"/>
            <a:ext cx="2271039" cy="229048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078567" y="4677614"/>
            <a:ext cx="24727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hlinkClick r:id="rId3"/>
              </a:rPr>
              <a:t>https://public.tableau.com/en-us/s/gallery/seasons-nba-shots</a:t>
            </a:r>
            <a:r>
              <a:rPr lang="en-US" sz="1200" dirty="0"/>
              <a:t> </a:t>
            </a:r>
          </a:p>
        </p:txBody>
      </p:sp>
      <p:pic>
        <p:nvPicPr>
          <p:cNvPr id="7" name="Picture 2" descr="Page">
            <a:extLst>
              <a:ext uri="{FF2B5EF4-FFF2-40B4-BE49-F238E27FC236}">
                <a16:creationId xmlns:a16="http://schemas.microsoft.com/office/drawing/2014/main" id="{A9D0A9AB-4267-4A2F-A831-9C62AFD6CE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44" t="34012"/>
          <a:stretch/>
        </p:blipFill>
        <p:spPr bwMode="auto">
          <a:xfrm>
            <a:off x="796442" y="3996321"/>
            <a:ext cx="3775558" cy="2701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31ABF5-0B2E-409E-8196-333E3E30B247}"/>
              </a:ext>
            </a:extLst>
          </p:cNvPr>
          <p:cNvSpPr txBox="1"/>
          <p:nvPr/>
        </p:nvSpPr>
        <p:spPr>
          <a:xfrm>
            <a:off x="4572000" y="5741312"/>
            <a:ext cx="332141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hlinkClick r:id="rId5"/>
              </a:rPr>
              <a:t>https://www.informationisbeautifulawards.com/showcase/4115-2018-fifa-world-cup-match-explorer</a:t>
            </a:r>
            <a:r>
              <a:rPr lang="en-US" sz="1100" dirty="0"/>
              <a:t> </a:t>
            </a: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EDD47FEC-3E75-43A1-9BC6-BEA3204DB3B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57375" y="1905000"/>
            <a:ext cx="542925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DD51B8A-03A1-4850-A256-5FBC4F8250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302" y="965563"/>
            <a:ext cx="4343400" cy="244602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932492C-521D-4782-AA4E-D91C317D1E29}"/>
              </a:ext>
            </a:extLst>
          </p:cNvPr>
          <p:cNvSpPr txBox="1"/>
          <p:nvPr/>
        </p:nvSpPr>
        <p:spPr>
          <a:xfrm>
            <a:off x="381000" y="3352800"/>
            <a:ext cx="44307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7"/>
              </a:rPr>
              <a:t>https://www.espn.com/tennis/story/_/id/16954858/how-andy-murray-took-milos-raonic-become-wimbledon-champion</a:t>
            </a:r>
            <a:r>
              <a:rPr lang="en-US" sz="1000" dirty="0"/>
              <a:t> </a:t>
            </a:r>
          </a:p>
        </p:txBody>
      </p:sp>
      <p:sp>
        <p:nvSpPr>
          <p:cNvPr id="11" name="Line Callout 1 6">
            <a:extLst>
              <a:ext uri="{FF2B5EF4-FFF2-40B4-BE49-F238E27FC236}">
                <a16:creationId xmlns:a16="http://schemas.microsoft.com/office/drawing/2014/main" id="{9E360A69-281C-48A0-8FA6-50C989DC5551}"/>
              </a:ext>
            </a:extLst>
          </p:cNvPr>
          <p:cNvSpPr/>
          <p:nvPr/>
        </p:nvSpPr>
        <p:spPr bwMode="auto">
          <a:xfrm>
            <a:off x="6899294" y="1681805"/>
            <a:ext cx="2209800" cy="830451"/>
          </a:xfrm>
          <a:prstGeom prst="borderCallout1">
            <a:avLst>
              <a:gd name="adj1" fmla="val 102155"/>
              <a:gd name="adj2" fmla="val 64884"/>
              <a:gd name="adj3" fmla="val 147386"/>
              <a:gd name="adj4" fmla="val 54612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r>
              <a:rPr lang="en-US" sz="1600" dirty="0"/>
              <a:t>This is a typical illustrational diagram of basketball half court used as the base map.</a:t>
            </a:r>
          </a:p>
        </p:txBody>
      </p:sp>
      <p:sp>
        <p:nvSpPr>
          <p:cNvPr id="14" name="Line Callout 1 6">
            <a:extLst>
              <a:ext uri="{FF2B5EF4-FFF2-40B4-BE49-F238E27FC236}">
                <a16:creationId xmlns:a16="http://schemas.microsoft.com/office/drawing/2014/main" id="{AF374F5E-3475-4173-B12C-F7F2C88D3AD8}"/>
              </a:ext>
            </a:extLst>
          </p:cNvPr>
          <p:cNvSpPr/>
          <p:nvPr/>
        </p:nvSpPr>
        <p:spPr bwMode="auto">
          <a:xfrm>
            <a:off x="4579189" y="913505"/>
            <a:ext cx="2209800" cy="830451"/>
          </a:xfrm>
          <a:prstGeom prst="borderCallout1">
            <a:avLst>
              <a:gd name="adj1" fmla="val 100597"/>
              <a:gd name="adj2" fmla="val 31117"/>
              <a:gd name="adj3" fmla="val 152061"/>
              <a:gd name="adj4" fmla="val 14013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en-US" sz="1600" dirty="0"/>
              <a:t>This base map looks real, but it is computer generated tennis court – still considered to be illustrational. But it can be real tennis court based. </a:t>
            </a:r>
          </a:p>
        </p:txBody>
      </p:sp>
    </p:spTree>
    <p:extLst>
      <p:ext uri="{BB962C8B-B14F-4D97-AF65-F5344CB8AC3E}">
        <p14:creationId xmlns:p14="http://schemas.microsoft.com/office/powerpoint/2010/main" val="13665734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Open Space in the Air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1"/>
            <a:ext cx="8610600" cy="7620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The “background” is open air (or space that is relative to some kind of reference, such as player standing position, height, etc.)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6062" y="1803618"/>
            <a:ext cx="3083138" cy="317768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715000" y="5032316"/>
            <a:ext cx="3124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hlinkClick r:id="rId3"/>
              </a:rPr>
              <a:t>http://public.tableau.com/profile/datavizard#!/vizhome/MLBBatterHotColdZones/BatterHotCold</a:t>
            </a:r>
            <a:r>
              <a:rPr lang="en-US" sz="1000" dirty="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E0A99C9-6D0B-4366-B4CE-5394C9EC6B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600200"/>
            <a:ext cx="4686301" cy="2574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A9C705D-8739-4249-9E2B-47FA763413C2}"/>
              </a:ext>
            </a:extLst>
          </p:cNvPr>
          <p:cNvSpPr txBox="1"/>
          <p:nvPr/>
        </p:nvSpPr>
        <p:spPr>
          <a:xfrm>
            <a:off x="711680" y="1602292"/>
            <a:ext cx="46863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5"/>
              </a:rPr>
              <a:t>https://www.vox.com/a/maps-explain-world-cup#list-25</a:t>
            </a:r>
            <a:r>
              <a:rPr lang="en-US" sz="1400" dirty="0"/>
              <a:t> </a:t>
            </a:r>
          </a:p>
        </p:txBody>
      </p:sp>
      <p:pic>
        <p:nvPicPr>
          <p:cNvPr id="2054" name="Picture 6" descr="Graphic showing where penalties are missed, with almost no goalkeeper saves coming in the top section of the goal">
            <a:extLst>
              <a:ext uri="{FF2B5EF4-FFF2-40B4-BE49-F238E27FC236}">
                <a16:creationId xmlns:a16="http://schemas.microsoft.com/office/drawing/2014/main" id="{E7F3CA6F-119E-44F1-8C4D-4D7384112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53" y="4267200"/>
            <a:ext cx="3285226" cy="256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7CCB0E0-82B4-4408-9FDD-2B2BADE79B51}"/>
              </a:ext>
            </a:extLst>
          </p:cNvPr>
          <p:cNvSpPr txBox="1"/>
          <p:nvPr/>
        </p:nvSpPr>
        <p:spPr>
          <a:xfrm>
            <a:off x="2971800" y="4843790"/>
            <a:ext cx="2324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7"/>
              </a:rPr>
              <a:t>https://www.bbc.com/sport/football/44641247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93794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C22D8-B65D-25FE-A78B-CD3AAF729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Contextual Maps used in Other Places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9C334-12A3-627E-2B42-A9379BB407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3B98C8-00D9-F4B0-FF90-A6DEE2CE0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373658"/>
            <a:ext cx="2810465" cy="12910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DA400DA-F249-537E-B052-47F14203AA11}"/>
              </a:ext>
            </a:extLst>
          </p:cNvPr>
          <p:cNvSpPr txBox="1"/>
          <p:nvPr/>
        </p:nvSpPr>
        <p:spPr>
          <a:xfrm>
            <a:off x="914400" y="2612099"/>
            <a:ext cx="28866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3"/>
              </a:rPr>
              <a:t>https://www.patrick-wied.at/projects/heatmap-keyboard/</a:t>
            </a:r>
            <a:r>
              <a:rPr lang="en-US" sz="1000" dirty="0"/>
              <a:t>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D97C1B5-017B-C78A-8DBF-2F5B285583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0"/>
          <a:stretch/>
        </p:blipFill>
        <p:spPr bwMode="auto">
          <a:xfrm>
            <a:off x="3657600" y="2971800"/>
            <a:ext cx="4427524" cy="308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081E75-7EBC-3DBB-3969-5DBC842015D1}"/>
              </a:ext>
            </a:extLst>
          </p:cNvPr>
          <p:cNvSpPr txBox="1"/>
          <p:nvPr/>
        </p:nvSpPr>
        <p:spPr>
          <a:xfrm>
            <a:off x="2446562" y="5319094"/>
            <a:ext cx="17566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5"/>
              </a:rPr>
              <a:t>https://tableauandbehold.com/2015/04/13/creating-custom-polygons-on-a-background-image/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4986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16A17-1700-C0D2-DA51-07F32A882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Contextual base maps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102BB7-9970-A98F-6C99-04EA3FF69E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Contextual base maps can have two styles</a:t>
            </a:r>
          </a:p>
          <a:p>
            <a:pPr lvl="1"/>
            <a:r>
              <a:rPr lang="en-US" dirty="0"/>
              <a:t>more realistic, based on actual photo or image</a:t>
            </a:r>
          </a:p>
          <a:p>
            <a:pPr lvl="1"/>
            <a:r>
              <a:rPr lang="en-US" dirty="0"/>
              <a:t>abstract diagrams (illustrational map)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502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>
            <a:extLst>
              <a:ext uri="{FF2B5EF4-FFF2-40B4-BE49-F238E27FC236}">
                <a16:creationId xmlns:a16="http://schemas.microsoft.com/office/drawing/2014/main" id="{10DB6BDB-42D5-49D1-B03A-F7A6E33FD3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0"/>
          <a:stretch/>
        </p:blipFill>
        <p:spPr bwMode="auto">
          <a:xfrm>
            <a:off x="4635963" y="3520106"/>
            <a:ext cx="4427524" cy="308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E5E23B-AB49-4131-8FF0-7C25AC6E4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Photos and Image as Contextual Base Maps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E8094D-C957-4CF4-9B67-E442AD01EA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4343400" cy="560109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Real world imaging/photo, or even sight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5D3F50-36FE-4D7F-B07D-4E1E69B96A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659519"/>
            <a:ext cx="4120475" cy="2590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24E37B-1ABC-454F-9A8D-E2BEAB36E630}"/>
              </a:ext>
            </a:extLst>
          </p:cNvPr>
          <p:cNvSpPr txBox="1"/>
          <p:nvPr/>
        </p:nvSpPr>
        <p:spPr>
          <a:xfrm>
            <a:off x="241130" y="4250319"/>
            <a:ext cx="41841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4"/>
              </a:rPr>
              <a:t>https://www.esri.com/about/newsroom/publications/wherenext/nexttech-ai-and-location-intelligence-in-business/</a:t>
            </a:r>
            <a:r>
              <a:rPr lang="en-US" sz="1200" dirty="0"/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55B337B-73E7-45C6-A63E-B3E2CBF5A0B7}"/>
              </a:ext>
            </a:extLst>
          </p:cNvPr>
          <p:cNvSpPr txBox="1"/>
          <p:nvPr/>
        </p:nvSpPr>
        <p:spPr>
          <a:xfrm>
            <a:off x="3424925" y="5867400"/>
            <a:ext cx="17566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5"/>
              </a:rPr>
              <a:t>https://tableauandbehold.com/2015/04/13/creating-custom-polygons-on-a-background-image/</a:t>
            </a:r>
            <a:r>
              <a:rPr lang="en-US" sz="1000" dirty="0"/>
              <a:t> </a:t>
            </a:r>
          </a:p>
        </p:txBody>
      </p:sp>
      <p:sp>
        <p:nvSpPr>
          <p:cNvPr id="17" name="Line Callout 1 6">
            <a:extLst>
              <a:ext uri="{FF2B5EF4-FFF2-40B4-BE49-F238E27FC236}">
                <a16:creationId xmlns:a16="http://schemas.microsoft.com/office/drawing/2014/main" id="{A33ADAD4-31AC-4B13-A473-7756C162A97E}"/>
              </a:ext>
            </a:extLst>
          </p:cNvPr>
          <p:cNvSpPr/>
          <p:nvPr/>
        </p:nvSpPr>
        <p:spPr bwMode="auto">
          <a:xfrm>
            <a:off x="3506165" y="5025795"/>
            <a:ext cx="1447800" cy="694276"/>
          </a:xfrm>
          <a:prstGeom prst="borderCallout1">
            <a:avLst>
              <a:gd name="adj1" fmla="val 51395"/>
              <a:gd name="adj2" fmla="val 100623"/>
              <a:gd name="adj3" fmla="val 27184"/>
              <a:gd name="adj4" fmla="val 117688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en-US" sz="1600" dirty="0"/>
              <a:t>A photo of a store shelf as the base map.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6042509-72CC-4043-A27E-F70E8ADDD8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884" y="5064761"/>
            <a:ext cx="2810465" cy="129106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9F96A2D-DAC1-42A7-8CA9-3722DAF2AE0C}"/>
              </a:ext>
            </a:extLst>
          </p:cNvPr>
          <p:cNvSpPr txBox="1"/>
          <p:nvPr/>
        </p:nvSpPr>
        <p:spPr>
          <a:xfrm>
            <a:off x="159684" y="6303202"/>
            <a:ext cx="28866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7"/>
              </a:rPr>
              <a:t>https://www.patrick-wied.at/projects/heatmap-keyboard/</a:t>
            </a:r>
            <a:r>
              <a:rPr lang="en-US" sz="10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1B6D90-9DF9-6C04-7DE4-08C5D83701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3719" y="752637"/>
            <a:ext cx="4343400" cy="24460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41B29A-7F78-993D-AE3A-3CF7CB2F1758}"/>
              </a:ext>
            </a:extLst>
          </p:cNvPr>
          <p:cNvSpPr txBox="1"/>
          <p:nvPr/>
        </p:nvSpPr>
        <p:spPr>
          <a:xfrm>
            <a:off x="4576417" y="3139874"/>
            <a:ext cx="44307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9"/>
              </a:rPr>
              <a:t>https://www.espn.com/tennis/story/_/id/16954858/how-andy-murray-took-milos-raonic-become-wimbledon-champion</a:t>
            </a:r>
            <a:r>
              <a:rPr lang="en-US" sz="1000" dirty="0"/>
              <a:t> </a:t>
            </a:r>
          </a:p>
        </p:txBody>
      </p:sp>
      <p:sp>
        <p:nvSpPr>
          <p:cNvPr id="8" name="Line Callout 1 6">
            <a:extLst>
              <a:ext uri="{FF2B5EF4-FFF2-40B4-BE49-F238E27FC236}">
                <a16:creationId xmlns:a16="http://schemas.microsoft.com/office/drawing/2014/main" id="{15B74B94-339E-6862-CF81-AFCB0B15AF78}"/>
              </a:ext>
            </a:extLst>
          </p:cNvPr>
          <p:cNvSpPr/>
          <p:nvPr/>
        </p:nvSpPr>
        <p:spPr bwMode="auto">
          <a:xfrm>
            <a:off x="7554902" y="91953"/>
            <a:ext cx="1539519" cy="844987"/>
          </a:xfrm>
          <a:prstGeom prst="borderCallout1">
            <a:avLst>
              <a:gd name="adj1" fmla="val 100597"/>
              <a:gd name="adj2" fmla="val 31117"/>
              <a:gd name="adj3" fmla="val 134287"/>
              <a:gd name="adj4" fmla="val 21760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en-US" sz="1000" dirty="0"/>
              <a:t>This base map looks real, but it is computer generated tennis court – still considered to be illustrational. But it can be real tennis court based. </a:t>
            </a:r>
          </a:p>
        </p:txBody>
      </p:sp>
      <p:sp>
        <p:nvSpPr>
          <p:cNvPr id="10" name="Line Callout 1 6">
            <a:extLst>
              <a:ext uri="{FF2B5EF4-FFF2-40B4-BE49-F238E27FC236}">
                <a16:creationId xmlns:a16="http://schemas.microsoft.com/office/drawing/2014/main" id="{E641D03E-C69C-443E-8FEE-7836FB293237}"/>
              </a:ext>
            </a:extLst>
          </p:cNvPr>
          <p:cNvSpPr/>
          <p:nvPr/>
        </p:nvSpPr>
        <p:spPr bwMode="auto">
          <a:xfrm>
            <a:off x="3194041" y="1363208"/>
            <a:ext cx="1548442" cy="669660"/>
          </a:xfrm>
          <a:prstGeom prst="borderCallout1">
            <a:avLst>
              <a:gd name="adj1" fmla="val 27364"/>
              <a:gd name="adj2" fmla="val -698"/>
              <a:gd name="adj3" fmla="val 75778"/>
              <a:gd name="adj4" fmla="val -24854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r>
              <a:rPr lang="en-US" sz="1600" dirty="0"/>
              <a:t>This parking lot base map is from satellite image.</a:t>
            </a:r>
          </a:p>
        </p:txBody>
      </p:sp>
    </p:spTree>
    <p:extLst>
      <p:ext uri="{BB962C8B-B14F-4D97-AF65-F5344CB8AC3E}">
        <p14:creationId xmlns:p14="http://schemas.microsoft.com/office/powerpoint/2010/main" val="27685002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Illustrational Diagram or Map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8600" y="990601"/>
            <a:ext cx="4190207" cy="39624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Illustrational maps simplify map details, and use symbols to represent map objects</a:t>
            </a:r>
          </a:p>
          <a:p>
            <a:pPr lvl="1"/>
            <a:r>
              <a:rPr lang="en-US" dirty="0"/>
              <a:t>the goal is to illustrate relative positioning rather than accuracy.</a:t>
            </a:r>
          </a:p>
          <a:p>
            <a:r>
              <a:rPr lang="en-US" dirty="0"/>
              <a:t>In this example, the real-world roads are not displayed based on geo maps and coordinates, but rather as a representative illustration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1447800" y="5867399"/>
            <a:ext cx="3429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r"/>
            <a:r>
              <a:rPr lang="en-US" sz="1600" dirty="0">
                <a:hlinkClick r:id="rId2"/>
              </a:rPr>
              <a:t>http://fatalities.safer63and881.com/#highway</a:t>
            </a:r>
            <a:r>
              <a:rPr lang="en-US" sz="1600" dirty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5517" y="762000"/>
            <a:ext cx="4074510" cy="601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922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Illustrational Base Map/Diagram</a:t>
            </a:r>
          </a:p>
        </p:txBody>
      </p:sp>
      <p:pic>
        <p:nvPicPr>
          <p:cNvPr id="10" name="Picture 2" descr="Heat maps show average utilization, either overall or by the hour of day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24058"/>
            <a:ext cx="4932116" cy="2304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267200"/>
            <a:ext cx="3908472" cy="67824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7200" y="4936209"/>
            <a:ext cx="3908472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dirty="0">
                <a:hlinkClick r:id="rId4"/>
              </a:rPr>
              <a:t>https://betterwith.office.com/OKViz-plot-your-data-on-any-image-with-SynopticPanel</a:t>
            </a:r>
            <a:r>
              <a:rPr lang="en-US" sz="1000" dirty="0"/>
              <a:t> </a:t>
            </a:r>
          </a:p>
          <a:p>
            <a:endParaRPr lang="en-US" sz="1000" dirty="0"/>
          </a:p>
          <a:p>
            <a:r>
              <a:rPr lang="en-US" sz="1000" dirty="0">
                <a:hlinkClick r:id="rId5"/>
              </a:rPr>
              <a:t>https://synoptic.design</a:t>
            </a:r>
            <a:endParaRPr lang="en-US" sz="1000" dirty="0"/>
          </a:p>
        </p:txBody>
      </p:sp>
      <p:sp>
        <p:nvSpPr>
          <p:cNvPr id="7" name="Rectangle 6"/>
          <p:cNvSpPr/>
          <p:nvPr/>
        </p:nvSpPr>
        <p:spPr>
          <a:xfrm>
            <a:off x="375092" y="3429000"/>
            <a:ext cx="4932115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hlinkClick r:id="rId6"/>
              </a:rPr>
              <a:t>https://www.facilityquest.com/occupancy-utilization-studies/</a:t>
            </a:r>
            <a:r>
              <a:rPr lang="en-US" sz="1200" dirty="0"/>
              <a:t> </a:t>
            </a:r>
          </a:p>
        </p:txBody>
      </p:sp>
      <p:sp>
        <p:nvSpPr>
          <p:cNvPr id="11" name="Line Callout 1 6">
            <a:extLst>
              <a:ext uri="{FF2B5EF4-FFF2-40B4-BE49-F238E27FC236}">
                <a16:creationId xmlns:a16="http://schemas.microsoft.com/office/drawing/2014/main" id="{97E291E2-B540-4504-839A-A65025906C5A}"/>
              </a:ext>
            </a:extLst>
          </p:cNvPr>
          <p:cNvSpPr/>
          <p:nvPr/>
        </p:nvSpPr>
        <p:spPr bwMode="auto">
          <a:xfrm>
            <a:off x="5943600" y="1524000"/>
            <a:ext cx="2209800" cy="830451"/>
          </a:xfrm>
          <a:prstGeom prst="borderCallout1">
            <a:avLst>
              <a:gd name="adj1" fmla="val 27364"/>
              <a:gd name="adj2" fmla="val -698"/>
              <a:gd name="adj3" fmla="val 49742"/>
              <a:gd name="adj4" fmla="val -33612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en-US" sz="1600" dirty="0"/>
              <a:t>This is a typical illustrational diagram of floor plan used as the base map.</a:t>
            </a:r>
          </a:p>
        </p:txBody>
      </p:sp>
      <p:sp>
        <p:nvSpPr>
          <p:cNvPr id="12" name="Line Callout 1 6">
            <a:extLst>
              <a:ext uri="{FF2B5EF4-FFF2-40B4-BE49-F238E27FC236}">
                <a16:creationId xmlns:a16="http://schemas.microsoft.com/office/drawing/2014/main" id="{A8A27C97-E3E1-4787-9CDE-E38BB43F56DB}"/>
              </a:ext>
            </a:extLst>
          </p:cNvPr>
          <p:cNvSpPr/>
          <p:nvPr/>
        </p:nvSpPr>
        <p:spPr bwMode="auto">
          <a:xfrm>
            <a:off x="5105400" y="4503550"/>
            <a:ext cx="2209800" cy="830451"/>
          </a:xfrm>
          <a:prstGeom prst="borderCallout1">
            <a:avLst>
              <a:gd name="adj1" fmla="val 27364"/>
              <a:gd name="adj2" fmla="val -698"/>
              <a:gd name="adj3" fmla="val 49742"/>
              <a:gd name="adj4" fmla="val -33612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r>
              <a:rPr lang="en-US" sz="1600" dirty="0"/>
              <a:t>This is a typical illustrational diagram of seat plan used as the base map.</a:t>
            </a:r>
          </a:p>
        </p:txBody>
      </p:sp>
    </p:spTree>
    <p:extLst>
      <p:ext uri="{BB962C8B-B14F-4D97-AF65-F5344CB8AC3E}">
        <p14:creationId xmlns:p14="http://schemas.microsoft.com/office/powerpoint/2010/main" val="2570512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4AA9A-033A-45C3-B287-C42EA341D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99261-9A7E-28F3-E014-C2C2D9F843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We will introduce three types of custom maps.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Custom geo map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Custom contextual map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Tile grid map</a:t>
            </a:r>
          </a:p>
        </p:txBody>
      </p:sp>
    </p:spTree>
    <p:extLst>
      <p:ext uri="{BB962C8B-B14F-4D97-AF65-F5344CB8AC3E}">
        <p14:creationId xmlns:p14="http://schemas.microsoft.com/office/powerpoint/2010/main" val="42304928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B3B6C-89B4-FC8A-F4BF-8BE183981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Build Custom Contextual 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8F102-4308-6723-42AE-67CD287886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We can use the same technique as the static geo image solution, but with custom X/Y coordinates</a:t>
            </a:r>
          </a:p>
          <a:p>
            <a:pPr lvl="1"/>
            <a:r>
              <a:rPr lang="en-US" dirty="0"/>
              <a:t>Use a static background image </a:t>
            </a:r>
            <a:r>
              <a:rPr lang="en-US" dirty="0">
                <a:hlinkClick r:id="rId2"/>
              </a:rPr>
              <a:t>https://help.tableau.com/current/pro/desktop/en-us/bkimages.htm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Find Background Image Coordinates </a:t>
            </a:r>
            <a:r>
              <a:rPr lang="en-US" dirty="0">
                <a:hlinkClick r:id="rId3"/>
              </a:rPr>
              <a:t>https://help.tableau.com/current/pro/desktop/en-us/bkimages_coordinates.htm</a:t>
            </a:r>
            <a:endParaRPr lang="en-US" dirty="0"/>
          </a:p>
          <a:p>
            <a:r>
              <a:rPr lang="en-US" dirty="0"/>
              <a:t>Use a tool for finding coordinates!!</a:t>
            </a:r>
          </a:p>
          <a:p>
            <a:pPr lvl="1"/>
            <a:r>
              <a:rPr lang="en-US" dirty="0">
                <a:hlinkClick r:id="rId4"/>
              </a:rPr>
              <a:t>https://cbistudio.interworks.com</a:t>
            </a:r>
            <a:endParaRPr lang="en-US" dirty="0"/>
          </a:p>
          <a:p>
            <a:pPr lvl="1"/>
            <a:r>
              <a:rPr lang="en-US" dirty="0"/>
              <a:t>Learn to use tool </a:t>
            </a:r>
            <a:r>
              <a:rPr lang="en-US" dirty="0">
                <a:hlinkClick r:id="rId5"/>
              </a:rPr>
              <a:t>https://interworks.com/blog/2022/01/24/introducing-cbi-studio-from-interworks/</a:t>
            </a:r>
            <a:r>
              <a:rPr lang="en-US" dirty="0"/>
              <a:t> </a:t>
            </a:r>
          </a:p>
          <a:p>
            <a:r>
              <a:rPr lang="en-US" dirty="0"/>
              <a:t>Example</a:t>
            </a:r>
          </a:p>
          <a:p>
            <a:pPr lvl="1"/>
            <a:r>
              <a:rPr lang="en-US" dirty="0">
                <a:hlinkClick r:id="rId6"/>
              </a:rPr>
              <a:t>https://public.tableau.com/app/profile/jack.zheng/viz/tennis_16968525406280/ServeLandingPoints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7406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3. Tile Grid Map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1"/>
            <a:ext cx="8610600" cy="434340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Tile grid maps abstractly use simplified symbols (tiles) to represent geo regions</a:t>
            </a:r>
          </a:p>
          <a:p>
            <a:pPr lvl="1"/>
            <a:r>
              <a:rPr lang="en-US" dirty="0"/>
              <a:t>just like geo charts, but even more abstract and less accurate.</a:t>
            </a:r>
          </a:p>
          <a:p>
            <a:pPr lvl="1"/>
            <a:r>
              <a:rPr lang="en-US" dirty="0"/>
              <a:t>Purely representational, least accurate</a:t>
            </a:r>
          </a:p>
          <a:p>
            <a:r>
              <a:rPr lang="en-US" dirty="0"/>
              <a:t>Common use cases</a:t>
            </a:r>
          </a:p>
          <a:p>
            <a:pPr lvl="1"/>
            <a:r>
              <a:rPr lang="en-US" dirty="0"/>
              <a:t>Eliminate the Alaska effect on US maps</a:t>
            </a:r>
          </a:p>
          <a:p>
            <a:pPr lvl="1"/>
            <a:r>
              <a:rPr lang="en-US" dirty="0"/>
              <a:t>Places are of irregular shape and different sizes</a:t>
            </a:r>
          </a:p>
          <a:p>
            <a:pPr lvl="1"/>
            <a:r>
              <a:rPr lang="en-US" dirty="0"/>
              <a:t>Provide a more modern look</a:t>
            </a:r>
          </a:p>
          <a:p>
            <a:r>
              <a:rPr lang="en-US" dirty="0"/>
              <a:t>Not ideal when</a:t>
            </a:r>
          </a:p>
          <a:p>
            <a:pPr lvl="1"/>
            <a:r>
              <a:rPr lang="en-US" dirty="0"/>
              <a:t>Geographical precision is important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688" y="3721447"/>
            <a:ext cx="2591025" cy="241574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376246" y="6019800"/>
            <a:ext cx="25910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hlinkClick r:id="rId3"/>
              </a:rPr>
              <a:t>https://fivethirtyeight.com/features/where-your-state-gets-its-money/</a:t>
            </a:r>
            <a:r>
              <a:rPr lang="en-US" sz="1200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78BBE4-8EC0-4DB8-99AC-18BC481EB4FB}"/>
              </a:ext>
            </a:extLst>
          </p:cNvPr>
          <p:cNvSpPr txBox="1"/>
          <p:nvPr/>
        </p:nvSpPr>
        <p:spPr>
          <a:xfrm>
            <a:off x="381113" y="5029200"/>
            <a:ext cx="5638800" cy="110799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Key readings about tiled grid map: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hlinkClick r:id="rId4"/>
              </a:rPr>
              <a:t>http://blog.apps.npr.org/2015/05/11/hex-tile-maps.html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hlinkClick r:id="rId5"/>
              </a:rPr>
              <a:t>https://www.forumone.com/insights/blog/good-data-visualization-practice-tile-grid-maps-0/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236223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Why Tiles?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1256295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Map project distortion</a:t>
            </a:r>
          </a:p>
          <a:p>
            <a:pPr lvl="1"/>
            <a:r>
              <a:rPr lang="en-US" dirty="0">
                <a:hlinkClick r:id="rId2"/>
              </a:rPr>
              <a:t>https://en.wikipedia.org/wiki/Map_projection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https://observablehq.com/collection/@d3/d3-geo-projection</a:t>
            </a:r>
            <a:r>
              <a:rPr lang="en-US" dirty="0"/>
              <a:t> </a:t>
            </a:r>
          </a:p>
          <a:p>
            <a:r>
              <a:rPr lang="en-US" dirty="0"/>
              <a:t>Tiny states are hard to be visualized</a:t>
            </a:r>
          </a:p>
          <a:p>
            <a:endParaRPr lang="en-US" dirty="0"/>
          </a:p>
        </p:txBody>
      </p:sp>
      <p:pic>
        <p:nvPicPr>
          <p:cNvPr id="1026" name="Picture 2" descr="https://cdnl.tblsft.com/sites/default/files/blog/kevinhex1v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87" y="2438400"/>
            <a:ext cx="3856608" cy="282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dns.tblsft.com/sites/default/files/blog/kevinhex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330" y="2894595"/>
            <a:ext cx="4346454" cy="3297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3185" y="342900"/>
            <a:ext cx="2526170" cy="2095499"/>
          </a:xfrm>
          <a:prstGeom prst="rect">
            <a:avLst/>
          </a:prstGeom>
        </p:spPr>
      </p:pic>
      <p:sp>
        <p:nvSpPr>
          <p:cNvPr id="6" name="Rectangular Callout 5"/>
          <p:cNvSpPr/>
          <p:nvPr/>
        </p:nvSpPr>
        <p:spPr>
          <a:xfrm>
            <a:off x="148452" y="4495800"/>
            <a:ext cx="1905000" cy="1122779"/>
          </a:xfrm>
          <a:prstGeom prst="wedgeRectCallout">
            <a:avLst>
              <a:gd name="adj1" fmla="val 26545"/>
              <a:gd name="adj2" fmla="val -12468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Alaska effect in Mercator projection</a:t>
            </a:r>
          </a:p>
        </p:txBody>
      </p:sp>
      <p:sp>
        <p:nvSpPr>
          <p:cNvPr id="9" name="Rectangular Callout 8"/>
          <p:cNvSpPr/>
          <p:nvPr/>
        </p:nvSpPr>
        <p:spPr>
          <a:xfrm>
            <a:off x="2438400" y="5455406"/>
            <a:ext cx="1905000" cy="1122779"/>
          </a:xfrm>
          <a:prstGeom prst="wedgeRectCallout">
            <a:avLst>
              <a:gd name="adj1" fmla="val 89924"/>
              <a:gd name="adj2" fmla="val -7961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States are now represented in shapes with equal sizes</a:t>
            </a:r>
          </a:p>
        </p:txBody>
      </p:sp>
      <p:sp>
        <p:nvSpPr>
          <p:cNvPr id="4" name="Rectangle 3"/>
          <p:cNvSpPr/>
          <p:nvPr/>
        </p:nvSpPr>
        <p:spPr>
          <a:xfrm>
            <a:off x="4593330" y="6191642"/>
            <a:ext cx="4346454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400" dirty="0">
                <a:hlinkClick r:id="rId7"/>
              </a:rPr>
              <a:t>https://www.tableau.com/about/blog/2017/1/viz-whiz-hex-tile-maps-64713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988072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Tile Grid Map Variations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244574" y="6074466"/>
            <a:ext cx="4434541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hlinkClick r:id="rId2"/>
              </a:rPr>
              <a:t>http://bfongdata.blogspot.com/2015/11/periodic-table-map.html</a:t>
            </a:r>
            <a:endParaRPr lang="en-US" sz="11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3429000"/>
            <a:ext cx="4434542" cy="26455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2994" y="933572"/>
            <a:ext cx="5861399" cy="192259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14600" y="2845340"/>
            <a:ext cx="44772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5"/>
              </a:rPr>
              <a:t>http://blog.apps.npr.org/2015/05/11/hex-tile-maps.html</a:t>
            </a:r>
            <a:r>
              <a:rPr lang="en-US" sz="1400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E8127C-C48F-70D1-C292-8ED1447E6188}"/>
              </a:ext>
            </a:extLst>
          </p:cNvPr>
          <p:cNvSpPr txBox="1"/>
          <p:nvPr/>
        </p:nvSpPr>
        <p:spPr>
          <a:xfrm>
            <a:off x="6096000" y="4497101"/>
            <a:ext cx="25146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https://public.tableau.com/app/profile/datavizard/viz/EnergyinAmerica/Energy</a:t>
            </a:r>
          </a:p>
        </p:txBody>
      </p:sp>
    </p:spTree>
    <p:extLst>
      <p:ext uri="{BB962C8B-B14F-4D97-AF65-F5344CB8AC3E}">
        <p14:creationId xmlns:p14="http://schemas.microsoft.com/office/powerpoint/2010/main" val="25571178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Tile Grid Map Variations</a:t>
            </a:r>
          </a:p>
        </p:txBody>
      </p:sp>
      <p:pic>
        <p:nvPicPr>
          <p:cNvPr id="1026" name="Picture 2" descr="http://aftertheflood.co/images/made/downloads/images/london-squared-3_800_698_ffff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819121"/>
            <a:ext cx="3159483" cy="275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315200" y="3308980"/>
            <a:ext cx="16670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hlinkClick r:id="rId3"/>
              </a:rPr>
              <a:t>http://aftertheflood.co/projects/london-squared-map</a:t>
            </a:r>
            <a:r>
              <a:rPr lang="en-US" sz="1000" dirty="0"/>
              <a:t> </a:t>
            </a:r>
          </a:p>
        </p:txBody>
      </p:sp>
      <p:pic>
        <p:nvPicPr>
          <p:cNvPr id="9" name="Picture 2" descr="Cartogram of the 2016 congressional elections by winning presidential and congressional party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5"/>
          <a:stretch/>
        </p:blipFill>
        <p:spPr bwMode="auto">
          <a:xfrm>
            <a:off x="345717" y="1371600"/>
            <a:ext cx="4531994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52175" y="4238625"/>
            <a:ext cx="2855593" cy="55399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000" dirty="0">
                <a:hlinkClick r:id="rId5"/>
              </a:rPr>
              <a:t>https://www.dailykos.com/stories/2013/7/9/1220127/-Daily-Kos-Elections-2012-election-results-by-congressional-and-legislative-districts</a:t>
            </a:r>
            <a:r>
              <a:rPr lang="en-US" sz="1000" dirty="0"/>
              <a:t> </a:t>
            </a:r>
          </a:p>
        </p:txBody>
      </p:sp>
      <p:pic>
        <p:nvPicPr>
          <p:cNvPr id="3" name="Picture 2" descr="Image">
            <a:extLst>
              <a:ext uri="{FF2B5EF4-FFF2-40B4-BE49-F238E27FC236}">
                <a16:creationId xmlns:a16="http://schemas.microsoft.com/office/drawing/2014/main" id="{CBFF1370-A279-71F9-0920-7F4C103806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962400"/>
            <a:ext cx="3554668" cy="2417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8A9CDBB-D2F2-B799-27E6-535D1DDD2289}"/>
              </a:ext>
            </a:extLst>
          </p:cNvPr>
          <p:cNvSpPr txBox="1"/>
          <p:nvPr/>
        </p:nvSpPr>
        <p:spPr>
          <a:xfrm>
            <a:off x="3581400" y="5562600"/>
            <a:ext cx="22098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hlinkClick r:id="rId7"/>
              </a:rPr>
              <a:t>https://twitter.com/katiepark/status/598139293509492736</a:t>
            </a:r>
            <a:r>
              <a:rPr lang="en-US" sz="11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52700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E0383-5C9B-C32D-E427-7FAA581AB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Tiled Cartogram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70371-D63B-05F7-AE4D-C8FF951C8A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20D3C2-CE34-AECE-1CAE-C6EE7F4045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7" y="1363801"/>
            <a:ext cx="8839966" cy="41303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80695B0-3924-86AD-C929-21EAFBFBB220}"/>
              </a:ext>
            </a:extLst>
          </p:cNvPr>
          <p:cNvSpPr txBox="1"/>
          <p:nvPr/>
        </p:nvSpPr>
        <p:spPr>
          <a:xfrm>
            <a:off x="1600200" y="5571946"/>
            <a:ext cx="474648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https://www.nytimes.com/elections/2012/ratings/electoral-map.html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405076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58818-24FE-A83A-F60D-2AD3C6BA2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Basic Technique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1F3C9-7653-7489-7D74-7E799FB4D0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Creating a tile grid map is similar to scattered plot</a:t>
            </a:r>
          </a:p>
          <a:p>
            <a:pPr lvl="1"/>
            <a:r>
              <a:rPr lang="en-US" dirty="0"/>
              <a:t>Determine the grid size (rows and columns); use X/Y axes to set the grid.</a:t>
            </a:r>
          </a:p>
          <a:p>
            <a:pPr lvl="1"/>
            <a:r>
              <a:rPr lang="en-US" dirty="0"/>
              <a:t>Use dots in the grid to represent a region; arrange dots with specific location (row/column) in the grid.</a:t>
            </a:r>
          </a:p>
          <a:p>
            <a:pPr lvl="1"/>
            <a:r>
              <a:rPr lang="en-US" dirty="0"/>
              <a:t>Present the dots as a consistent/uniform shape.</a:t>
            </a:r>
          </a:p>
          <a:p>
            <a:pPr lvl="1"/>
            <a:r>
              <a:rPr lang="en-US" dirty="0"/>
              <a:t>Associate measures to dots - encoded using color/value or other visual properties.</a:t>
            </a:r>
          </a:p>
          <a:p>
            <a:r>
              <a:rPr lang="en-US" dirty="0"/>
              <a:t>Refer to </a:t>
            </a:r>
            <a:r>
              <a:rPr lang="en-US" dirty="0">
                <a:hlinkClick r:id="rId2"/>
              </a:rPr>
              <a:t>https://www.tableau.com/blog/viz-whiz-hex-tile-maps-64713</a:t>
            </a:r>
            <a:r>
              <a:rPr lang="en-US" dirty="0"/>
              <a:t> by Kevin Taylor</a:t>
            </a:r>
          </a:p>
          <a:p>
            <a:r>
              <a:rPr lang="en-US" dirty="0"/>
              <a:t>See examples at </a:t>
            </a:r>
            <a:r>
              <a:rPr lang="en-US" dirty="0">
                <a:hlinkClick r:id="rId3"/>
              </a:rPr>
              <a:t>https://public.tableau.com/app/profile/jack.zheng/viz/tilegridmap_16968521771450/SuperStore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519887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>
            <a:extLst>
              <a:ext uri="{FF2B5EF4-FFF2-40B4-BE49-F238E27FC236}">
                <a16:creationId xmlns:a16="http://schemas.microsoft.com/office/drawing/2014/main" id="{829DA918-73B7-FC88-6105-4A97FA75F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More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41EFDA-266D-085F-B486-2DE64D632B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1"/>
            <a:ext cx="8610600" cy="3613639"/>
          </a:xfrm>
        </p:spPr>
        <p:txBody>
          <a:bodyPr>
            <a:normAutofit fontScale="40000" lnSpcReduction="20000"/>
          </a:bodyPr>
          <a:lstStyle/>
          <a:p>
            <a:r>
              <a:rPr lang="en-US" dirty="0"/>
              <a:t>Using built-in shape</a:t>
            </a:r>
          </a:p>
          <a:p>
            <a:pPr lvl="1"/>
            <a:r>
              <a:rPr lang="en-US" dirty="0"/>
              <a:t>Brittany Fong </a:t>
            </a:r>
            <a:r>
              <a:rPr lang="en-US" dirty="0">
                <a:hlinkClick r:id="rId2"/>
              </a:rPr>
              <a:t>http://bfongdata.blogspot.com/2015/11/periodic-table-map.html</a:t>
            </a:r>
            <a:r>
              <a:rPr lang="en-US" dirty="0"/>
              <a:t> or </a:t>
            </a:r>
            <a:r>
              <a:rPr lang="en-US" dirty="0">
                <a:hlinkClick r:id="rId3"/>
              </a:rPr>
              <a:t>https://www.tableau.com/blog/how-make-tile-grid-maps-tableau</a:t>
            </a:r>
            <a:r>
              <a:rPr lang="en-US" dirty="0"/>
              <a:t> </a:t>
            </a:r>
          </a:p>
          <a:p>
            <a:pPr lvl="0"/>
            <a:r>
              <a:rPr lang="en-US" dirty="0"/>
              <a:t>Using custom shape from an image</a:t>
            </a:r>
          </a:p>
          <a:p>
            <a:pPr lvl="1"/>
            <a:r>
              <a:rPr lang="en-US" dirty="0"/>
              <a:t>Matt Chambers </a:t>
            </a:r>
            <a:r>
              <a:rPr lang="en-US" dirty="0">
                <a:hlinkClick r:id="rId4"/>
              </a:rPr>
              <a:t>https://www.sirvizalot.com/2015/11/hex-tile-maps-in-tableau.html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Kevin Taylor </a:t>
            </a:r>
            <a:r>
              <a:rPr lang="en-US" dirty="0">
                <a:hlinkClick r:id="rId5"/>
              </a:rPr>
              <a:t>https://www.tableau.com/blog/viz-whiz-hex-tile-maps-64713</a:t>
            </a:r>
            <a:endParaRPr lang="en-US" dirty="0"/>
          </a:p>
          <a:p>
            <a:r>
              <a:rPr lang="en-US" dirty="0"/>
              <a:t>Using polygon</a:t>
            </a:r>
          </a:p>
          <a:p>
            <a:pPr lvl="1"/>
            <a:r>
              <a:rPr lang="en-US" dirty="0" err="1"/>
              <a:t>Rody</a:t>
            </a:r>
            <a:r>
              <a:rPr lang="en-US" dirty="0"/>
              <a:t> </a:t>
            </a:r>
            <a:r>
              <a:rPr lang="en-US" dirty="0" err="1"/>
              <a:t>Zakovich</a:t>
            </a:r>
            <a:r>
              <a:rPr lang="en-US" dirty="0"/>
              <a:t> </a:t>
            </a:r>
            <a:r>
              <a:rPr lang="en-US" dirty="0">
                <a:hlinkClick r:id="rId6"/>
              </a:rPr>
              <a:t>http://www.datatableauandme.com/2017/12/polygon-hex-map-in-tableau.html</a:t>
            </a:r>
            <a:endParaRPr lang="en-US" dirty="0"/>
          </a:p>
          <a:p>
            <a:pPr lvl="1"/>
            <a:r>
              <a:rPr lang="en-US" dirty="0"/>
              <a:t>Note: polygons cannot display data values on the mark.</a:t>
            </a:r>
          </a:p>
          <a:p>
            <a:pPr lvl="0"/>
            <a:r>
              <a:rPr lang="en-US" dirty="0"/>
              <a:t>Using spatial file (Shapefile)</a:t>
            </a:r>
          </a:p>
          <a:p>
            <a:pPr lvl="1"/>
            <a:r>
              <a:rPr lang="en-US" dirty="0"/>
              <a:t>Joshua Milligan </a:t>
            </a:r>
            <a:r>
              <a:rPr lang="en-US" dirty="0">
                <a:hlinkClick r:id="rId7"/>
              </a:rPr>
              <a:t>https://vizpainter.com/hex-map-spatial-file/</a:t>
            </a:r>
            <a:r>
              <a:rPr lang="en-US" dirty="0"/>
              <a:t> and a video by Anthony Smoak </a:t>
            </a:r>
            <a:r>
              <a:rPr lang="en-US" dirty="0">
                <a:hlinkClick r:id="rId8"/>
              </a:rPr>
              <a:t>https://anthonysmoak.com/2018/03/11/create-a-hex-map-in-tableau-the-easy-way/</a:t>
            </a:r>
            <a:r>
              <a:rPr lang="en-US" dirty="0"/>
              <a:t> </a:t>
            </a:r>
          </a:p>
          <a:p>
            <a:pPr lvl="0"/>
            <a:r>
              <a:rPr lang="en-US" dirty="0"/>
              <a:t>Using calculated field without data blending</a:t>
            </a:r>
          </a:p>
          <a:p>
            <a:pPr lvl="1"/>
            <a:r>
              <a:rPr lang="en-US" dirty="0"/>
              <a:t>Shaun Davis </a:t>
            </a:r>
            <a:r>
              <a:rPr lang="en-US" dirty="0">
                <a:hlinkClick r:id="rId9"/>
              </a:rPr>
              <a:t>https://www.phdata.io/blog/create-a-hex-map-in-tableau-without-data-blending/</a:t>
            </a:r>
            <a:endParaRPr lang="en-US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432BE9F-2183-0344-7BA1-4F518C6B65C8}"/>
              </a:ext>
            </a:extLst>
          </p:cNvPr>
          <p:cNvSpPr/>
          <p:nvPr/>
        </p:nvSpPr>
        <p:spPr>
          <a:xfrm>
            <a:off x="1219200" y="5204979"/>
            <a:ext cx="1021080" cy="45511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Brittany Fong (Tiled Map)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8D3EA58-5145-887A-61B8-7981E5B73F7C}"/>
              </a:ext>
            </a:extLst>
          </p:cNvPr>
          <p:cNvSpPr/>
          <p:nvPr/>
        </p:nvSpPr>
        <p:spPr>
          <a:xfrm>
            <a:off x="2590800" y="5088159"/>
            <a:ext cx="1021080" cy="6887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Matt Chambers (Hex Tiled Map using image)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6095741B-405B-0583-08A5-F239B5E7A506}"/>
              </a:ext>
            </a:extLst>
          </p:cNvPr>
          <p:cNvSpPr/>
          <p:nvPr/>
        </p:nvSpPr>
        <p:spPr>
          <a:xfrm>
            <a:off x="4086520" y="5882782"/>
            <a:ext cx="1070838" cy="66819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Kevin Taylor (a more detailed tutorial)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035091A-4514-709F-6113-7B70A102267A}"/>
              </a:ext>
            </a:extLst>
          </p:cNvPr>
          <p:cNvSpPr/>
          <p:nvPr/>
        </p:nvSpPr>
        <p:spPr>
          <a:xfrm>
            <a:off x="4079240" y="5251903"/>
            <a:ext cx="1117600" cy="49063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 err="1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Rody</a:t>
            </a:r>
            <a:r>
              <a:rPr lang="en-US" sz="11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Zakovich</a:t>
            </a:r>
            <a:r>
              <a:rPr lang="en-US" sz="11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(using Polygon)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A7ECC7C-4CA4-EAE1-A4F2-59B2EAD0FA2A}"/>
              </a:ext>
            </a:extLst>
          </p:cNvPr>
          <p:cNvSpPr/>
          <p:nvPr/>
        </p:nvSpPr>
        <p:spPr>
          <a:xfrm>
            <a:off x="5486400" y="5204979"/>
            <a:ext cx="1295400" cy="5278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Joshua Milligan (using Spatial File)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6502844-66DF-DADD-5E22-132797CF774C}"/>
              </a:ext>
            </a:extLst>
          </p:cNvPr>
          <p:cNvCxnSpPr>
            <a:stCxn id="18" idx="3"/>
            <a:endCxn id="19" idx="1"/>
          </p:cNvCxnSpPr>
          <p:nvPr/>
        </p:nvCxnSpPr>
        <p:spPr>
          <a:xfrm>
            <a:off x="2240280" y="5432537"/>
            <a:ext cx="3505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84E7FE6-65D9-870F-CE18-D0A0534C768D}"/>
              </a:ext>
            </a:extLst>
          </p:cNvPr>
          <p:cNvCxnSpPr>
            <a:cxnSpLocks/>
            <a:stCxn id="19" idx="3"/>
            <a:endCxn id="21" idx="1"/>
          </p:cNvCxnSpPr>
          <p:nvPr/>
        </p:nvCxnSpPr>
        <p:spPr>
          <a:xfrm>
            <a:off x="3611880" y="5432537"/>
            <a:ext cx="467360" cy="646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0F83C31-6C92-BBCF-AC4A-CD7C9A0608B3}"/>
              </a:ext>
            </a:extLst>
          </p:cNvPr>
          <p:cNvCxnSpPr>
            <a:cxnSpLocks/>
            <a:stCxn id="21" idx="3"/>
            <a:endCxn id="22" idx="1"/>
          </p:cNvCxnSpPr>
          <p:nvPr/>
        </p:nvCxnSpPr>
        <p:spPr>
          <a:xfrm flipV="1">
            <a:off x="5196840" y="5468880"/>
            <a:ext cx="289560" cy="283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Box 13">
            <a:extLst>
              <a:ext uri="{FF2B5EF4-FFF2-40B4-BE49-F238E27FC236}">
                <a16:creationId xmlns:a16="http://schemas.microsoft.com/office/drawing/2014/main" id="{26320E0E-2463-E3B0-65AA-9F13BDE72E40}"/>
              </a:ext>
            </a:extLst>
          </p:cNvPr>
          <p:cNvSpPr txBox="1"/>
          <p:nvPr/>
        </p:nvSpPr>
        <p:spPr>
          <a:xfrm>
            <a:off x="1153160" y="4565674"/>
            <a:ext cx="1341120" cy="254001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Chain of inspirations</a:t>
            </a:r>
          </a:p>
        </p:txBody>
      </p: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5E7E00F2-050D-396C-ED3C-041549849802}"/>
              </a:ext>
            </a:extLst>
          </p:cNvPr>
          <p:cNvCxnSpPr>
            <a:cxnSpLocks/>
            <a:stCxn id="19" idx="2"/>
            <a:endCxn id="20" idx="1"/>
          </p:cNvCxnSpPr>
          <p:nvPr/>
        </p:nvCxnSpPr>
        <p:spPr>
          <a:xfrm rot="16200000" flipH="1">
            <a:off x="3373949" y="5504306"/>
            <a:ext cx="439963" cy="985180"/>
          </a:xfrm>
          <a:prstGeom prst="bentConnector2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F7E2672-4496-4CDC-3292-E22F026DFDCA}"/>
              </a:ext>
            </a:extLst>
          </p:cNvPr>
          <p:cNvSpPr/>
          <p:nvPr/>
        </p:nvSpPr>
        <p:spPr>
          <a:xfrm>
            <a:off x="4079240" y="4474490"/>
            <a:ext cx="1117600" cy="61323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1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Shaun Davis (using calculated field)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3B68CE0-8F65-F497-2BE7-83AF2C4CD848}"/>
              </a:ext>
            </a:extLst>
          </p:cNvPr>
          <p:cNvCxnSpPr>
            <a:cxnSpLocks/>
            <a:stCxn id="19" idx="3"/>
            <a:endCxn id="2" idx="1"/>
          </p:cNvCxnSpPr>
          <p:nvPr/>
        </p:nvCxnSpPr>
        <p:spPr>
          <a:xfrm flipV="1">
            <a:off x="3611880" y="4781109"/>
            <a:ext cx="467360" cy="6514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3095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2C9BD-3EE7-1AF3-1DBC-249FA0A2E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Which style should I choose?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236111-37B7-264D-0EE7-20C1AD630C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Point or area?</a:t>
            </a:r>
          </a:p>
          <a:p>
            <a:r>
              <a:rPr lang="en-US" dirty="0"/>
              <a:t>Realistic map image or representational diagram?</a:t>
            </a:r>
          </a:p>
          <a:p>
            <a:r>
              <a:rPr lang="en-US" dirty="0"/>
              <a:t>Real geo/location area shape or uniform abstract shape?</a:t>
            </a:r>
          </a:p>
        </p:txBody>
      </p:sp>
    </p:spTree>
    <p:extLst>
      <p:ext uri="{BB962C8B-B14F-4D97-AF65-F5344CB8AC3E}">
        <p14:creationId xmlns:p14="http://schemas.microsoft.com/office/powerpoint/2010/main" val="31483559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599F5-E0E9-24B3-CDEF-D5BE63B43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CB4F3A-C536-5CB2-7AFC-E0A9B4FBEE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Custom map</a:t>
            </a:r>
          </a:p>
          <a:p>
            <a:pPr lvl="1"/>
            <a:r>
              <a:rPr lang="en-US" dirty="0">
                <a:hlinkClick r:id="rId2"/>
              </a:rPr>
              <a:t>https://www.superdatascience.com/blogs/art-using-tableau-custom-maps</a:t>
            </a:r>
            <a:endParaRPr lang="en-US" dirty="0"/>
          </a:p>
          <a:p>
            <a:r>
              <a:rPr lang="en-US" dirty="0"/>
              <a:t>Build custom contextual map in Tableau:</a:t>
            </a:r>
          </a:p>
          <a:p>
            <a:pPr lvl="1"/>
            <a:r>
              <a:rPr lang="en-US" dirty="0"/>
              <a:t>Use background image (base map) </a:t>
            </a:r>
            <a:r>
              <a:rPr lang="en-US" dirty="0">
                <a:hlinkClick r:id="rId3"/>
              </a:rPr>
              <a:t>https://help.tableau.com/current/pro/desktop/en-us/bkimages.htm</a:t>
            </a:r>
            <a:endParaRPr lang="en-US" dirty="0"/>
          </a:p>
          <a:p>
            <a:pPr lvl="1"/>
            <a:r>
              <a:rPr lang="en-US" dirty="0"/>
              <a:t>Background Image Coordinates </a:t>
            </a:r>
            <a:r>
              <a:rPr lang="en-US" dirty="0">
                <a:hlinkClick r:id="rId4"/>
              </a:rPr>
              <a:t>https://help.tableau.com/current/pro/desktop/en-us/bkimages_coordinates.htm</a:t>
            </a:r>
            <a:endParaRPr lang="en-US" dirty="0"/>
          </a:p>
          <a:p>
            <a:r>
              <a:rPr lang="en-US" dirty="0"/>
              <a:t>CBI Studio </a:t>
            </a:r>
            <a:r>
              <a:rPr lang="en-US" dirty="0">
                <a:hlinkClick r:id="rId5"/>
              </a:rPr>
              <a:t>https://cbistudio.interworks.com</a:t>
            </a:r>
            <a:endParaRPr lang="en-US" dirty="0"/>
          </a:p>
          <a:p>
            <a:pPr lvl="1"/>
            <a:r>
              <a:rPr lang="en-US" dirty="0"/>
              <a:t>Learn to use tool </a:t>
            </a:r>
            <a:r>
              <a:rPr lang="en-US" dirty="0">
                <a:hlinkClick r:id="rId6"/>
              </a:rPr>
              <a:t>https://interworks.com/blog/2022/01/24/introducing-cbi-studio-from-interworks/</a:t>
            </a:r>
            <a:r>
              <a:rPr lang="en-US" dirty="0"/>
              <a:t> </a:t>
            </a:r>
          </a:p>
          <a:p>
            <a:r>
              <a:rPr lang="en-US" dirty="0"/>
              <a:t>Tile Grid Map:</a:t>
            </a:r>
          </a:p>
          <a:p>
            <a:pPr lvl="1"/>
            <a:r>
              <a:rPr lang="en-US" dirty="0"/>
              <a:t>Hexagons For Tile Grid Maps </a:t>
            </a:r>
            <a:r>
              <a:rPr lang="en-US" dirty="0">
                <a:hlinkClick r:id="rId7"/>
              </a:rPr>
              <a:t>http://blog.apps.npr.org/2015/05/11/hex-tile-maps.html</a:t>
            </a:r>
            <a:endParaRPr lang="en-US" dirty="0"/>
          </a:p>
          <a:p>
            <a:pPr lvl="1"/>
            <a:r>
              <a:rPr lang="en-US" dirty="0"/>
              <a:t>Good Data Visualization Practice: Tile Grid Maps </a:t>
            </a:r>
            <a:r>
              <a:rPr lang="en-US" dirty="0">
                <a:hlinkClick r:id="rId8"/>
              </a:rPr>
              <a:t>https://forumone.com/ideas/good-data-visualization-practice-tile-grid-maps-0</a:t>
            </a:r>
            <a:endParaRPr lang="en-US" dirty="0"/>
          </a:p>
          <a:p>
            <a:r>
              <a:rPr lang="en-US" dirty="0"/>
              <a:t>Creating Tile Grid Map:</a:t>
            </a:r>
          </a:p>
          <a:p>
            <a:pPr lvl="1"/>
            <a:r>
              <a:rPr lang="en-US" dirty="0"/>
              <a:t>Brittany Fong </a:t>
            </a:r>
            <a:r>
              <a:rPr lang="en-US" dirty="0">
                <a:hlinkClick r:id="rId9"/>
              </a:rPr>
              <a:t>http://bfongdata.blogspot.com/2015/11/periodic-table-map.html</a:t>
            </a:r>
            <a:r>
              <a:rPr lang="en-US" dirty="0"/>
              <a:t> or </a:t>
            </a:r>
            <a:r>
              <a:rPr lang="en-US" dirty="0">
                <a:hlinkClick r:id="rId10"/>
              </a:rPr>
              <a:t>https://www.tableau.com/blog/how-make-tile-grid-maps-tableau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Matt Chambers </a:t>
            </a:r>
            <a:r>
              <a:rPr lang="en-US" dirty="0">
                <a:hlinkClick r:id="rId11"/>
              </a:rPr>
              <a:t>https://www.sirvizalot.com/2015/11/hex-tile-maps-in-tableau.html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Rody</a:t>
            </a:r>
            <a:r>
              <a:rPr lang="en-US" dirty="0"/>
              <a:t> </a:t>
            </a:r>
            <a:r>
              <a:rPr lang="en-US" dirty="0" err="1"/>
              <a:t>Zakovich</a:t>
            </a:r>
            <a:r>
              <a:rPr lang="en-US" dirty="0"/>
              <a:t> </a:t>
            </a:r>
            <a:r>
              <a:rPr lang="en-US" dirty="0">
                <a:hlinkClick r:id="rId12"/>
              </a:rPr>
              <a:t>http://www.datatableauandme.com/2017/12/polygon-hex-map-in-tableau.html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Joshua Milligan </a:t>
            </a:r>
            <a:r>
              <a:rPr lang="en-US" dirty="0">
                <a:hlinkClick r:id="rId13"/>
              </a:rPr>
              <a:t>https://vizpainter.com/hex-map-spatial-file/</a:t>
            </a:r>
            <a:r>
              <a:rPr lang="en-US" dirty="0"/>
              <a:t> and a video by Anthony Smoak </a:t>
            </a:r>
            <a:r>
              <a:rPr lang="en-US" dirty="0">
                <a:hlinkClick r:id="rId14"/>
              </a:rPr>
              <a:t>https://anthonysmoak.com/2018/03/11/create-a-hex-map-in-tableau-the-easy-way/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Without data blending: </a:t>
            </a:r>
            <a:r>
              <a:rPr lang="en-US" dirty="0">
                <a:hlinkClick r:id="rId15"/>
              </a:rPr>
              <a:t>https://www.phdata.io/blog/create-a-hex-map-in-tableau-without-data-blending/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334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68C9AD-0B32-A4B4-853D-79CE5307E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1. Custom Geo 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5CB036-CC6E-79C1-BC26-862585352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Standard (default) geo map</a:t>
            </a:r>
          </a:p>
          <a:p>
            <a:pPr lvl="1"/>
            <a:r>
              <a:rPr lang="en-US" dirty="0"/>
              <a:t>Use of GIS software or capabilities</a:t>
            </a:r>
          </a:p>
          <a:p>
            <a:pPr lvl="1"/>
            <a:r>
              <a:rPr lang="en-US" dirty="0"/>
              <a:t>Common geo location data can be recognized by the </a:t>
            </a:r>
            <a:br>
              <a:rPr lang="en-US" dirty="0"/>
            </a:br>
            <a:r>
              <a:rPr lang="en-US" dirty="0"/>
              <a:t>software without special settings: city, state, zip, country, etc. </a:t>
            </a:r>
          </a:p>
          <a:p>
            <a:pPr lvl="1"/>
            <a:r>
              <a:rPr lang="en-US" dirty="0"/>
              <a:t>A geo location related field needs to set as a geolocation data type</a:t>
            </a:r>
          </a:p>
          <a:p>
            <a:pPr lvl="1"/>
            <a:r>
              <a:rPr lang="en-US" dirty="0"/>
              <a:t>Standard geo areas can be grouped as a derived geo location area</a:t>
            </a:r>
          </a:p>
          <a:p>
            <a:r>
              <a:rPr lang="en-US" dirty="0"/>
              <a:t>Custom geo maps include:</a:t>
            </a:r>
          </a:p>
          <a:p>
            <a:pPr lvl="1"/>
            <a:r>
              <a:rPr lang="en-US" i="1" dirty="0"/>
              <a:t>Non-standard geo areas </a:t>
            </a:r>
            <a:r>
              <a:rPr lang="en-US" dirty="0"/>
              <a:t>that are not recognized and handled directly (lakes, nature preserves, parking space, etc.)</a:t>
            </a:r>
          </a:p>
          <a:p>
            <a:pPr lvl="1"/>
            <a:r>
              <a:rPr lang="en-US" i="1" dirty="0"/>
              <a:t>Custom geo areas </a:t>
            </a:r>
            <a:r>
              <a:rPr lang="en-US" dirty="0"/>
              <a:t>for specific or temporary situations or events, such as natural phenomenon (rain, fire, flood, etc.), war, etc.</a:t>
            </a:r>
          </a:p>
          <a:p>
            <a:pPr lvl="1"/>
            <a:r>
              <a:rPr lang="en-US" i="1" dirty="0"/>
              <a:t>Non-standard geo locations </a:t>
            </a:r>
            <a:r>
              <a:rPr lang="en-US" dirty="0"/>
              <a:t>that are not or difficult to be associated with a precise commonly identifiable name (building, rural place, river location, highway segment, etc.)</a:t>
            </a:r>
          </a:p>
          <a:p>
            <a:pPr lvl="1"/>
            <a:r>
              <a:rPr lang="en-US" i="1" dirty="0"/>
              <a:t>Detailed geo locations </a:t>
            </a:r>
            <a:r>
              <a:rPr lang="en-US" dirty="0"/>
              <a:t>that are not automatically recognized by the GIS software and need some special settings. For example, Tableau cannot deal with address/street level of details directly, see </a:t>
            </a:r>
            <a:r>
              <a:rPr lang="en-US" dirty="0">
                <a:hlinkClick r:id="rId2"/>
              </a:rPr>
              <a:t>https://kb.tableau.com/articles/howto/address-level-mapping</a:t>
            </a:r>
            <a:r>
              <a:rPr lang="en-US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BDC4FD-9267-635F-A6E4-8F52AC8D98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4621" y="76200"/>
            <a:ext cx="1677692" cy="1952608"/>
          </a:xfrm>
          <a:prstGeom prst="rect">
            <a:avLst/>
          </a:prstGeom>
        </p:spPr>
      </p:pic>
      <p:sp>
        <p:nvSpPr>
          <p:cNvPr id="5" name="Line Callout 1 6">
            <a:extLst>
              <a:ext uri="{FF2B5EF4-FFF2-40B4-BE49-F238E27FC236}">
                <a16:creationId xmlns:a16="http://schemas.microsoft.com/office/drawing/2014/main" id="{3813D75D-2881-F4E2-1708-99A4789B4E4A}"/>
              </a:ext>
            </a:extLst>
          </p:cNvPr>
          <p:cNvSpPr/>
          <p:nvPr/>
        </p:nvSpPr>
        <p:spPr bwMode="auto">
          <a:xfrm>
            <a:off x="5181600" y="457201"/>
            <a:ext cx="1752600" cy="533400"/>
          </a:xfrm>
          <a:prstGeom prst="borderCallout1">
            <a:avLst>
              <a:gd name="adj1" fmla="val 84001"/>
              <a:gd name="adj2" fmla="val 100298"/>
              <a:gd name="adj3" fmla="val 107723"/>
              <a:gd name="adj4" fmla="val 116698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47500" lnSpcReduction="20000"/>
          </a:bodyPr>
          <a:lstStyle/>
          <a:p>
            <a:r>
              <a:rPr lang="en-US" sz="1600" dirty="0"/>
              <a:t>Built-in geo location data types in Tableau - see more info at </a:t>
            </a:r>
            <a:r>
              <a:rPr lang="en-US" sz="1600" dirty="0">
                <a:hlinkClick r:id="rId4"/>
              </a:rPr>
              <a:t>https://help.tableau.com/current/pro/desktop/en-us/maps_data.htm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46739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062F1-A3B3-3E9F-F3AB-8F7EA5D23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Custom Geo Map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236A5-77F6-7AC2-1699-6ACEC02E6C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Custom geo encoding</a:t>
            </a:r>
          </a:p>
          <a:p>
            <a:pPr lvl="1"/>
            <a:r>
              <a:rPr lang="en-US" dirty="0"/>
              <a:t>A user provides point-based or polygon-based geo coordinates from a separate source</a:t>
            </a:r>
          </a:p>
          <a:p>
            <a:pPr lvl="1"/>
            <a:r>
              <a:rPr lang="en-US" dirty="0"/>
              <a:t>Still use the software provided geo base map as background</a:t>
            </a:r>
          </a:p>
          <a:p>
            <a:r>
              <a:rPr lang="en-US" dirty="0"/>
              <a:t>Static geo image</a:t>
            </a:r>
          </a:p>
          <a:p>
            <a:pPr lvl="1"/>
            <a:r>
              <a:rPr lang="en-US" dirty="0"/>
              <a:t>use of a static geo spatial image as background (not software provided)</a:t>
            </a:r>
          </a:p>
          <a:p>
            <a:pPr lvl="1"/>
            <a:r>
              <a:rPr lang="en-US" dirty="0"/>
              <a:t>provide custom geo or x/y coordinates </a:t>
            </a:r>
          </a:p>
          <a:p>
            <a:r>
              <a:rPr lang="en-US" dirty="0"/>
              <a:t>See examples at </a:t>
            </a:r>
            <a:r>
              <a:rPr lang="en-US" dirty="0">
                <a:hlinkClick r:id="rId2"/>
              </a:rPr>
              <a:t>https://public.tableau.com/app/profile/jack.zheng/viz/KSUparking/PointsonGeoMap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21360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B09A9-A2EE-76A5-BB01-A3A551110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Custom Geo Encoding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88F3B0-DFB8-C9BA-B4DA-28CEC84AE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1"/>
            <a:ext cx="8610600" cy="50292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Where to get geo coordinates of specific locations?</a:t>
            </a:r>
          </a:p>
          <a:p>
            <a:pPr lvl="1"/>
            <a:r>
              <a:rPr lang="en-US" dirty="0">
                <a:hlinkClick r:id="rId2"/>
              </a:rPr>
              <a:t>https://cbistudio.interworks.com</a:t>
            </a:r>
            <a:r>
              <a:rPr lang="en-US" dirty="0"/>
              <a:t> (recommended) - learn to use tool </a:t>
            </a:r>
            <a:r>
              <a:rPr lang="en-US" dirty="0">
                <a:hlinkClick r:id="rId3"/>
              </a:rPr>
              <a:t>https://interworks.com/blog/2022/01/24/introducing-cbi-studio-from-interworks/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Geo encoding services, such as Google Geo API, </a:t>
            </a:r>
            <a:r>
              <a:rPr lang="en-US" dirty="0">
                <a:hlinkClick r:id="rId4"/>
              </a:rPr>
              <a:t>https://www.findlatitudeandlongitude.com/batch-geocode/</a:t>
            </a:r>
            <a:endParaRPr lang="en-US" dirty="0"/>
          </a:p>
          <a:p>
            <a:r>
              <a:rPr lang="en-US" dirty="0"/>
              <a:t>How to provide custom geo coordinates in Tableau - two ways</a:t>
            </a:r>
          </a:p>
          <a:p>
            <a:pPr lvl="1"/>
            <a:r>
              <a:rPr lang="en-US" b="1" dirty="0"/>
              <a:t>Data blend </a:t>
            </a:r>
            <a:r>
              <a:rPr lang="en-US" dirty="0"/>
              <a:t>(see examples and next a few slides):</a:t>
            </a:r>
          </a:p>
          <a:p>
            <a:pPr lvl="2"/>
            <a:r>
              <a:rPr lang="en-US" dirty="0"/>
              <a:t>Provide with your data source directly in one table or blend from two tables</a:t>
            </a:r>
          </a:p>
          <a:p>
            <a:pPr lvl="1"/>
            <a:r>
              <a:rPr lang="en-US" dirty="0"/>
              <a:t>Custom geocoding source (not covered in this class)</a:t>
            </a:r>
          </a:p>
          <a:p>
            <a:pPr lvl="2"/>
            <a:r>
              <a:rPr lang="en-US" dirty="0"/>
              <a:t>Importing separately </a:t>
            </a:r>
            <a:r>
              <a:rPr lang="en-US" dirty="0">
                <a:hlinkClick r:id="rId5"/>
              </a:rPr>
              <a:t>https://help.tableau.com/current/pro/desktop/en-us/custom_geocoding.htm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Use spatial file (Shapefile) as data source </a:t>
            </a:r>
            <a:r>
              <a:rPr lang="en-US" dirty="0">
                <a:hlinkClick r:id="rId6"/>
              </a:rPr>
              <a:t>https://help.tableau.com/current/pro/desktop/en-us/maps_shapefiles.htm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Refer to </a:t>
            </a:r>
            <a:r>
              <a:rPr lang="en-US" dirty="0">
                <a:hlinkClick r:id="rId7"/>
              </a:rPr>
              <a:t>https://help.tableau.com/current/pro/desktop/en-us/maps_customgeocode_datablend.htm</a:t>
            </a:r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272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67D06-0D18-2B10-36C0-DCC2A3C43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Point Based Geo Encoding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5BDA0B-09C3-79CF-F9C1-0EA4C7065C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Point based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311B14D-D766-949C-8DFE-E518B9BC71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604677"/>
              </p:ext>
            </p:extLst>
          </p:nvPr>
        </p:nvGraphicFramePr>
        <p:xfrm>
          <a:off x="3581400" y="1143000"/>
          <a:ext cx="5029200" cy="914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8211">
                  <a:extLst>
                    <a:ext uri="{9D8B030D-6E8A-4147-A177-3AD203B41FA5}">
                      <a16:colId xmlns:a16="http://schemas.microsoft.com/office/drawing/2014/main" val="4271123554"/>
                    </a:ext>
                  </a:extLst>
                </a:gridCol>
                <a:gridCol w="926431">
                  <a:extLst>
                    <a:ext uri="{9D8B030D-6E8A-4147-A177-3AD203B41FA5}">
                      <a16:colId xmlns:a16="http://schemas.microsoft.com/office/drawing/2014/main" val="2823998570"/>
                    </a:ext>
                  </a:extLst>
                </a:gridCol>
                <a:gridCol w="999957">
                  <a:extLst>
                    <a:ext uri="{9D8B030D-6E8A-4147-A177-3AD203B41FA5}">
                      <a16:colId xmlns:a16="http://schemas.microsoft.com/office/drawing/2014/main" val="4139987136"/>
                    </a:ext>
                  </a:extLst>
                </a:gridCol>
                <a:gridCol w="955842">
                  <a:extLst>
                    <a:ext uri="{9D8B030D-6E8A-4147-A177-3AD203B41FA5}">
                      <a16:colId xmlns:a16="http://schemas.microsoft.com/office/drawing/2014/main" val="3824981035"/>
                    </a:ext>
                  </a:extLst>
                </a:gridCol>
                <a:gridCol w="691148">
                  <a:extLst>
                    <a:ext uri="{9D8B030D-6E8A-4147-A177-3AD203B41FA5}">
                      <a16:colId xmlns:a16="http://schemas.microsoft.com/office/drawing/2014/main" val="1774423664"/>
                    </a:ext>
                  </a:extLst>
                </a:gridCol>
                <a:gridCol w="867611">
                  <a:extLst>
                    <a:ext uri="{9D8B030D-6E8A-4147-A177-3AD203B41FA5}">
                      <a16:colId xmlns:a16="http://schemas.microsoft.com/office/drawing/2014/main" val="329503920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effectLst/>
                        </a:rPr>
                        <a:t>shapeId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effectLst/>
                        </a:rPr>
                        <a:t>shapeLabel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longitude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latitude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peak rate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parking type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869481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Lot 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-84.51876092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33.939726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faculty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63220863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Lot 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-84.51817083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33.94019775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student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785226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Lot 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-84.52028441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33.94132815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guest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553352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Lot 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-84.51837468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33.94131035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faculty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58036969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30F40ED9-98DC-E6F3-77C3-777EB2988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247801"/>
            <a:ext cx="3657184" cy="3200624"/>
          </a:xfrm>
          <a:prstGeom prst="rect">
            <a:avLst/>
          </a:prstGeom>
        </p:spPr>
      </p:pic>
      <p:sp>
        <p:nvSpPr>
          <p:cNvPr id="5" name="Line Callout 1 6">
            <a:extLst>
              <a:ext uri="{FF2B5EF4-FFF2-40B4-BE49-F238E27FC236}">
                <a16:creationId xmlns:a16="http://schemas.microsoft.com/office/drawing/2014/main" id="{3929BB23-59C1-6F0E-BAF9-0B54217EA4E8}"/>
              </a:ext>
            </a:extLst>
          </p:cNvPr>
          <p:cNvSpPr/>
          <p:nvPr/>
        </p:nvSpPr>
        <p:spPr bwMode="auto">
          <a:xfrm>
            <a:off x="5562600" y="4356688"/>
            <a:ext cx="2438400" cy="982850"/>
          </a:xfrm>
          <a:prstGeom prst="borderCallout1">
            <a:avLst>
              <a:gd name="adj1" fmla="val 27364"/>
              <a:gd name="adj2" fmla="val -698"/>
              <a:gd name="adj3" fmla="val 1647"/>
              <a:gd name="adj4" fmla="val -82870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1600" dirty="0"/>
              <a:t>Points (shapes in the table) are mapped on the map.</a:t>
            </a:r>
          </a:p>
        </p:txBody>
      </p:sp>
      <p:sp>
        <p:nvSpPr>
          <p:cNvPr id="6" name="Line Callout 1 6">
            <a:extLst>
              <a:ext uri="{FF2B5EF4-FFF2-40B4-BE49-F238E27FC236}">
                <a16:creationId xmlns:a16="http://schemas.microsoft.com/office/drawing/2014/main" id="{F0BC3DB2-1633-4C18-8445-1AE9C71DB652}"/>
              </a:ext>
            </a:extLst>
          </p:cNvPr>
          <p:cNvSpPr/>
          <p:nvPr/>
        </p:nvSpPr>
        <p:spPr bwMode="auto">
          <a:xfrm>
            <a:off x="5562600" y="2362199"/>
            <a:ext cx="2438400" cy="885602"/>
          </a:xfrm>
          <a:prstGeom prst="borderCallout1">
            <a:avLst>
              <a:gd name="adj1" fmla="val -231"/>
              <a:gd name="adj2" fmla="val 43476"/>
              <a:gd name="adj3" fmla="val -29977"/>
              <a:gd name="adj4" fmla="val 34874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1600" dirty="0"/>
              <a:t>Set each location (point) with a pair of longitude and latitude coordinates.</a:t>
            </a:r>
          </a:p>
        </p:txBody>
      </p:sp>
    </p:spTree>
    <p:extLst>
      <p:ext uri="{BB962C8B-B14F-4D97-AF65-F5344CB8AC3E}">
        <p14:creationId xmlns:p14="http://schemas.microsoft.com/office/powerpoint/2010/main" val="3700475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41D5C-F625-D9E2-0275-BB1A67FEE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Data Blend/Join for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C0333-5407-4F46-682C-5EE786D097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3809999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For a point-based map, data measures may be put in the same one table, or create a one-to-one relationship between two tables</a:t>
            </a:r>
          </a:p>
          <a:p>
            <a:r>
              <a:rPr lang="en-US" dirty="0"/>
              <a:t>One table – see previous slide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Two tables</a:t>
            </a:r>
          </a:p>
          <a:p>
            <a:pPr lvl="1"/>
            <a:r>
              <a:rPr lang="en-US" dirty="0"/>
              <a:t>One table just for geo location data; one table for measure data; then one-to-one relationship between the two tables.</a:t>
            </a:r>
          </a:p>
          <a:p>
            <a:pPr lvl="1"/>
            <a:r>
              <a:rPr lang="en-US" dirty="0"/>
              <a:t>Refer to </a:t>
            </a:r>
            <a:r>
              <a:rPr lang="en-US" dirty="0">
                <a:hlinkClick r:id="rId2"/>
              </a:rPr>
              <a:t>https://help.tableau.com/current/pro/desktop/en-us/maps_customgeocode_ex_datablend.htm</a:t>
            </a:r>
            <a:r>
              <a:rPr lang="en-US" dirty="0"/>
              <a:t>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D4381E4-3320-BDF3-1446-44792E7235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359963"/>
              </p:ext>
            </p:extLst>
          </p:nvPr>
        </p:nvGraphicFramePr>
        <p:xfrm>
          <a:off x="695785" y="2157773"/>
          <a:ext cx="5029200" cy="731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8211">
                  <a:extLst>
                    <a:ext uri="{9D8B030D-6E8A-4147-A177-3AD203B41FA5}">
                      <a16:colId xmlns:a16="http://schemas.microsoft.com/office/drawing/2014/main" val="4271123554"/>
                    </a:ext>
                  </a:extLst>
                </a:gridCol>
                <a:gridCol w="926431">
                  <a:extLst>
                    <a:ext uri="{9D8B030D-6E8A-4147-A177-3AD203B41FA5}">
                      <a16:colId xmlns:a16="http://schemas.microsoft.com/office/drawing/2014/main" val="2823998570"/>
                    </a:ext>
                  </a:extLst>
                </a:gridCol>
                <a:gridCol w="999957">
                  <a:extLst>
                    <a:ext uri="{9D8B030D-6E8A-4147-A177-3AD203B41FA5}">
                      <a16:colId xmlns:a16="http://schemas.microsoft.com/office/drawing/2014/main" val="4139987136"/>
                    </a:ext>
                  </a:extLst>
                </a:gridCol>
                <a:gridCol w="955842">
                  <a:extLst>
                    <a:ext uri="{9D8B030D-6E8A-4147-A177-3AD203B41FA5}">
                      <a16:colId xmlns:a16="http://schemas.microsoft.com/office/drawing/2014/main" val="3824981035"/>
                    </a:ext>
                  </a:extLst>
                </a:gridCol>
                <a:gridCol w="691148">
                  <a:extLst>
                    <a:ext uri="{9D8B030D-6E8A-4147-A177-3AD203B41FA5}">
                      <a16:colId xmlns:a16="http://schemas.microsoft.com/office/drawing/2014/main" val="1774423664"/>
                    </a:ext>
                  </a:extLst>
                </a:gridCol>
                <a:gridCol w="867611">
                  <a:extLst>
                    <a:ext uri="{9D8B030D-6E8A-4147-A177-3AD203B41FA5}">
                      <a16:colId xmlns:a16="http://schemas.microsoft.com/office/drawing/2014/main" val="329503920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effectLst/>
                        </a:rPr>
                        <a:t>shapeId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effectLst/>
                        </a:rPr>
                        <a:t>shapeLabel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longitude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latitude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peak rate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parking type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869481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Lot 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-84.51876092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33.939726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faculty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63220863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Lot 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-84.51817083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33.94019775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student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785226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Lot 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-84.52028441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33.94132815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77%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guest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5533520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7DC9628-448B-2119-FF80-4F4F4DAA68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785" y="4852537"/>
            <a:ext cx="7010400" cy="1152547"/>
          </a:xfrm>
          <a:prstGeom prst="rect">
            <a:avLst/>
          </a:prstGeom>
        </p:spPr>
      </p:pic>
      <p:sp>
        <p:nvSpPr>
          <p:cNvPr id="5" name="Line Callout 1 6">
            <a:extLst>
              <a:ext uri="{FF2B5EF4-FFF2-40B4-BE49-F238E27FC236}">
                <a16:creationId xmlns:a16="http://schemas.microsoft.com/office/drawing/2014/main" id="{62D74B41-B3DC-ABF9-60C4-35506BD8A55F}"/>
              </a:ext>
            </a:extLst>
          </p:cNvPr>
          <p:cNvSpPr/>
          <p:nvPr/>
        </p:nvSpPr>
        <p:spPr bwMode="auto">
          <a:xfrm>
            <a:off x="2895600" y="6172200"/>
            <a:ext cx="2438400" cy="533400"/>
          </a:xfrm>
          <a:prstGeom prst="borderCallout1">
            <a:avLst>
              <a:gd name="adj1" fmla="val -231"/>
              <a:gd name="adj2" fmla="val 43476"/>
              <a:gd name="adj3" fmla="val -34706"/>
              <a:gd name="adj4" fmla="val 36167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lang="en-US" sz="1600" dirty="0"/>
              <a:t>Table join based on the street address column.</a:t>
            </a:r>
          </a:p>
        </p:txBody>
      </p:sp>
    </p:spTree>
    <p:extLst>
      <p:ext uri="{BB962C8B-B14F-4D97-AF65-F5344CB8AC3E}">
        <p14:creationId xmlns:p14="http://schemas.microsoft.com/office/powerpoint/2010/main" val="4244512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67D06-0D18-2B10-36C0-DCC2A3C43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Area/Polygon Based Geo Encoding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5BDA0B-09C3-79CF-F9C1-0EA4C7065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1295401"/>
          </a:xfrm>
        </p:spPr>
        <p:txBody>
          <a:bodyPr/>
          <a:lstStyle/>
          <a:p>
            <a:r>
              <a:rPr lang="en-US" dirty="0"/>
              <a:t>Drawing custom polygons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FE32FA9-416E-CAE0-3C04-1BD2E45460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397221"/>
              </p:ext>
            </p:extLst>
          </p:nvPr>
        </p:nvGraphicFramePr>
        <p:xfrm>
          <a:off x="381000" y="2438400"/>
          <a:ext cx="3784860" cy="2560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1300">
                  <a:extLst>
                    <a:ext uri="{9D8B030D-6E8A-4147-A177-3AD203B41FA5}">
                      <a16:colId xmlns:a16="http://schemas.microsoft.com/office/drawing/2014/main" val="591433132"/>
                    </a:ext>
                  </a:extLst>
                </a:gridCol>
                <a:gridCol w="785537">
                  <a:extLst>
                    <a:ext uri="{9D8B030D-6E8A-4147-A177-3AD203B41FA5}">
                      <a16:colId xmlns:a16="http://schemas.microsoft.com/office/drawing/2014/main" val="1020989787"/>
                    </a:ext>
                  </a:extLst>
                </a:gridCol>
                <a:gridCol w="528452">
                  <a:extLst>
                    <a:ext uri="{9D8B030D-6E8A-4147-A177-3AD203B41FA5}">
                      <a16:colId xmlns:a16="http://schemas.microsoft.com/office/drawing/2014/main" val="3184485639"/>
                    </a:ext>
                  </a:extLst>
                </a:gridCol>
                <a:gridCol w="971209">
                  <a:extLst>
                    <a:ext uri="{9D8B030D-6E8A-4147-A177-3AD203B41FA5}">
                      <a16:colId xmlns:a16="http://schemas.microsoft.com/office/drawing/2014/main" val="2709856058"/>
                    </a:ext>
                  </a:extLst>
                </a:gridCol>
                <a:gridCol w="928362">
                  <a:extLst>
                    <a:ext uri="{9D8B030D-6E8A-4147-A177-3AD203B41FA5}">
                      <a16:colId xmlns:a16="http://schemas.microsoft.com/office/drawing/2014/main" val="3518412267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shapeId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</a:rPr>
                        <a:t>shapeLabel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pointId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longitude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latitude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3976275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Lot 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-84.51796698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33.9409383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3337385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Lot 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-84.51868582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33.94054667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127265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Lot 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-84.5181601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33.93979899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5639901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Lot 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-84.51724815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33.9398702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679996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Lot 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-84.51709795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33.94071578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9268901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Lot 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-84.5201664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33.94186398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7781821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Lot 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-84.52133584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33.94173047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865856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Lot 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-84.52119636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33.94110742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887158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Lot 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-84.51985526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33.94130323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6235749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Lot 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-84.52347088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33.93755593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8292432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Lot 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-84.52350306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33.93663021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528625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Lot 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-84.52244091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33.93663021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346981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Lot 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-84.52264476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33.93752033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60914202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A482C3BD-E16D-B491-2D6E-6073C30E00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103" y="2438400"/>
            <a:ext cx="4087609" cy="3745680"/>
          </a:xfrm>
          <a:prstGeom prst="rect">
            <a:avLst/>
          </a:prstGeom>
        </p:spPr>
      </p:pic>
      <p:sp>
        <p:nvSpPr>
          <p:cNvPr id="4" name="Line Callout 1 6">
            <a:extLst>
              <a:ext uri="{FF2B5EF4-FFF2-40B4-BE49-F238E27FC236}">
                <a16:creationId xmlns:a16="http://schemas.microsoft.com/office/drawing/2014/main" id="{E38DC8B7-0F26-C862-DE34-5B055E996DE1}"/>
              </a:ext>
            </a:extLst>
          </p:cNvPr>
          <p:cNvSpPr/>
          <p:nvPr/>
        </p:nvSpPr>
        <p:spPr bwMode="auto">
          <a:xfrm>
            <a:off x="533400" y="5486400"/>
            <a:ext cx="3276600" cy="908849"/>
          </a:xfrm>
          <a:prstGeom prst="borderCallout1">
            <a:avLst>
              <a:gd name="adj1" fmla="val -231"/>
              <a:gd name="adj2" fmla="val 43476"/>
              <a:gd name="adj3" fmla="val -48453"/>
              <a:gd name="adj4" fmla="val 53624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r>
              <a:rPr lang="en-US" sz="1600" dirty="0"/>
              <a:t>Set each location area (shape) with a set of points (starting from 0); each point has a pair of longitude and latitude coordinates. The software will connect these points by order to forma a area/polygon.</a:t>
            </a:r>
          </a:p>
        </p:txBody>
      </p:sp>
      <p:sp>
        <p:nvSpPr>
          <p:cNvPr id="6" name="Line Callout 1 6">
            <a:extLst>
              <a:ext uri="{FF2B5EF4-FFF2-40B4-BE49-F238E27FC236}">
                <a16:creationId xmlns:a16="http://schemas.microsoft.com/office/drawing/2014/main" id="{0F073C78-1F73-3E16-95AF-6ADB5642F315}"/>
              </a:ext>
            </a:extLst>
          </p:cNvPr>
          <p:cNvSpPr/>
          <p:nvPr/>
        </p:nvSpPr>
        <p:spPr bwMode="auto">
          <a:xfrm>
            <a:off x="5715000" y="1303151"/>
            <a:ext cx="2438400" cy="982850"/>
          </a:xfrm>
          <a:prstGeom prst="borderCallout1">
            <a:avLst>
              <a:gd name="adj1" fmla="val 100689"/>
              <a:gd name="adj2" fmla="val 44429"/>
              <a:gd name="adj3" fmla="val 168401"/>
              <a:gd name="adj4" fmla="val 37416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lnSpcReduction="10000"/>
          </a:bodyPr>
          <a:lstStyle/>
          <a:p>
            <a:r>
              <a:rPr lang="en-US" sz="1600" dirty="0"/>
              <a:t>Areas (shapes with multiple points in the table) are mapped as polygons on the map.</a:t>
            </a:r>
          </a:p>
        </p:txBody>
      </p:sp>
    </p:spTree>
    <p:extLst>
      <p:ext uri="{BB962C8B-B14F-4D97-AF65-F5344CB8AC3E}">
        <p14:creationId xmlns:p14="http://schemas.microsoft.com/office/powerpoint/2010/main" val="3696477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41D5C-F625-D9E2-0275-BB1A67FEE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Data Blend/Join for Areas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C0333-5407-4F46-682C-5EE786D097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0601"/>
            <a:ext cx="8610600" cy="266699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For polygon-based map, blend or join two tables</a:t>
            </a:r>
          </a:p>
          <a:p>
            <a:pPr lvl="1"/>
            <a:r>
              <a:rPr lang="en-US" dirty="0"/>
              <a:t>one table just for geo location point/polygon data</a:t>
            </a:r>
          </a:p>
          <a:p>
            <a:pPr lvl="1"/>
            <a:r>
              <a:rPr lang="en-US" dirty="0"/>
              <a:t>one table for measure data</a:t>
            </a:r>
          </a:p>
          <a:p>
            <a:pPr lvl="1"/>
            <a:r>
              <a:rPr lang="en-US" dirty="0"/>
              <a:t>then one-to-many relationship between the two tables.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73D04C-9FF8-48CE-66AE-6E6C1EFEEB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98324"/>
              </p:ext>
            </p:extLst>
          </p:nvPr>
        </p:nvGraphicFramePr>
        <p:xfrm>
          <a:off x="4520940" y="3276600"/>
          <a:ext cx="3784860" cy="2240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1300">
                  <a:extLst>
                    <a:ext uri="{9D8B030D-6E8A-4147-A177-3AD203B41FA5}">
                      <a16:colId xmlns:a16="http://schemas.microsoft.com/office/drawing/2014/main" val="591433132"/>
                    </a:ext>
                  </a:extLst>
                </a:gridCol>
                <a:gridCol w="785537">
                  <a:extLst>
                    <a:ext uri="{9D8B030D-6E8A-4147-A177-3AD203B41FA5}">
                      <a16:colId xmlns:a16="http://schemas.microsoft.com/office/drawing/2014/main" val="1020989787"/>
                    </a:ext>
                  </a:extLst>
                </a:gridCol>
                <a:gridCol w="528452">
                  <a:extLst>
                    <a:ext uri="{9D8B030D-6E8A-4147-A177-3AD203B41FA5}">
                      <a16:colId xmlns:a16="http://schemas.microsoft.com/office/drawing/2014/main" val="3184485639"/>
                    </a:ext>
                  </a:extLst>
                </a:gridCol>
                <a:gridCol w="971209">
                  <a:extLst>
                    <a:ext uri="{9D8B030D-6E8A-4147-A177-3AD203B41FA5}">
                      <a16:colId xmlns:a16="http://schemas.microsoft.com/office/drawing/2014/main" val="2709856058"/>
                    </a:ext>
                  </a:extLst>
                </a:gridCol>
                <a:gridCol w="928362">
                  <a:extLst>
                    <a:ext uri="{9D8B030D-6E8A-4147-A177-3AD203B41FA5}">
                      <a16:colId xmlns:a16="http://schemas.microsoft.com/office/drawing/2014/main" val="3518412267"/>
                    </a:ext>
                  </a:extLst>
                </a:gridCol>
              </a:tblGrid>
              <a:tr h="14042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 err="1">
                          <a:effectLst/>
                        </a:rPr>
                        <a:t>shapeId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 err="1">
                          <a:effectLst/>
                        </a:rPr>
                        <a:t>shapeLabel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 err="1">
                          <a:effectLst/>
                        </a:rPr>
                        <a:t>pointId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longitude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latitude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39762750"/>
                  </a:ext>
                </a:extLst>
              </a:tr>
              <a:tr h="1404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Lot 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-84.51796698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33.9409383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333738523"/>
                  </a:ext>
                </a:extLst>
              </a:tr>
              <a:tr h="1404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Lot 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-84.51868582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33.94054667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1272657"/>
                  </a:ext>
                </a:extLst>
              </a:tr>
              <a:tr h="1404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Lot 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-84.5181601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33.93979899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56399019"/>
                  </a:ext>
                </a:extLst>
              </a:tr>
              <a:tr h="1404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Lot 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-84.51724815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33.9398702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67999609"/>
                  </a:ext>
                </a:extLst>
              </a:tr>
              <a:tr h="1404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Lot 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-84.51709795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33.94071578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926890127"/>
                  </a:ext>
                </a:extLst>
              </a:tr>
              <a:tr h="1404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Lot 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-84.5201664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33.94186398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77818215"/>
                  </a:ext>
                </a:extLst>
              </a:tr>
              <a:tr h="1404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Lot 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-84.52133584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33.94173047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86585692"/>
                  </a:ext>
                </a:extLst>
              </a:tr>
              <a:tr h="41368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Lot 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-84.52119636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33.94110742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88715814"/>
                  </a:ext>
                </a:extLst>
              </a:tr>
              <a:tr h="1404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Lot 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-84.51985526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33.94130323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62357494"/>
                  </a:ext>
                </a:extLst>
              </a:tr>
              <a:tr h="1404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Lot 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-84.52347088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33.93755593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829243207"/>
                  </a:ext>
                </a:extLst>
              </a:tr>
              <a:tr h="1404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Lot 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-84.52350306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33.93663021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528625893"/>
                  </a:ext>
                </a:extLst>
              </a:tr>
              <a:tr h="1404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Lot 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-84.52244091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33.93663021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34698173"/>
                  </a:ext>
                </a:extLst>
              </a:tr>
              <a:tr h="1404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Lot 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-84.52264476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33.93752033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60914202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5F5FAB6D-FB32-2B3A-3F64-ACA37674B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60" y="5412013"/>
            <a:ext cx="6226080" cy="13793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006D30-2B9A-F8A4-A53B-521D08D807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832" y="3962400"/>
            <a:ext cx="2164268" cy="769687"/>
          </a:xfrm>
          <a:prstGeom prst="rect">
            <a:avLst/>
          </a:prstGeom>
        </p:spPr>
      </p:pic>
      <p:sp>
        <p:nvSpPr>
          <p:cNvPr id="5" name="Line Callout 1 6">
            <a:extLst>
              <a:ext uri="{FF2B5EF4-FFF2-40B4-BE49-F238E27FC236}">
                <a16:creationId xmlns:a16="http://schemas.microsoft.com/office/drawing/2014/main" id="{FFDA18CB-0119-BDEC-E8F6-1BE9DC984593}"/>
              </a:ext>
            </a:extLst>
          </p:cNvPr>
          <p:cNvSpPr/>
          <p:nvPr/>
        </p:nvSpPr>
        <p:spPr bwMode="auto">
          <a:xfrm>
            <a:off x="701134" y="6101657"/>
            <a:ext cx="2438400" cy="533400"/>
          </a:xfrm>
          <a:prstGeom prst="borderCallout1">
            <a:avLst>
              <a:gd name="adj1" fmla="val -1413"/>
              <a:gd name="adj2" fmla="val 85632"/>
              <a:gd name="adj3" fmla="val -47711"/>
              <a:gd name="adj4" fmla="val 102115"/>
            </a:avLst>
          </a:prstGeom>
          <a:solidFill>
            <a:schemeClr val="accent6">
              <a:lumMod val="20000"/>
              <a:lumOff val="80000"/>
            </a:schemeClr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 w="med" len="med"/>
          </a:ln>
          <a:effectLst/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r>
              <a:rPr lang="en-US" sz="1600" dirty="0"/>
              <a:t>Table join based on Parking Lot and </a:t>
            </a:r>
            <a:r>
              <a:rPr lang="en-US" sz="1600" dirty="0" err="1"/>
              <a:t>shapeLabel</a:t>
            </a:r>
            <a:r>
              <a:rPr lang="en-US" sz="1600" dirty="0"/>
              <a:t> columns.</a:t>
            </a:r>
          </a:p>
        </p:txBody>
      </p:sp>
    </p:spTree>
    <p:extLst>
      <p:ext uri="{BB962C8B-B14F-4D97-AF65-F5344CB8AC3E}">
        <p14:creationId xmlns:p14="http://schemas.microsoft.com/office/powerpoint/2010/main" val="3075488804"/>
      </p:ext>
    </p:extLst>
  </p:cSld>
  <p:clrMapOvr>
    <a:masterClrMapping/>
  </p:clrMapOvr>
</p:sld>
</file>

<file path=ppt/theme/theme1.xml><?xml version="1.0" encoding="utf-8"?>
<a:theme xmlns:a="http://schemas.openxmlformats.org/drawingml/2006/main" name="IT 4983 Capstone Report 2015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location based visual</Template>
  <TotalTime>44421</TotalTime>
  <Words>2923</Words>
  <Application>Microsoft Office PowerPoint</Application>
  <PresentationFormat>On-screen Show (4:3)</PresentationFormat>
  <Paragraphs>417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Times New Roman</vt:lpstr>
      <vt:lpstr>Wingdings</vt:lpstr>
      <vt:lpstr>IT 4983 Capstone Report 2015</vt:lpstr>
      <vt:lpstr>Custom Data Maps</vt:lpstr>
      <vt:lpstr>Overview</vt:lpstr>
      <vt:lpstr>1. Custom Geo Map</vt:lpstr>
      <vt:lpstr>Custom Geo Map Techniques</vt:lpstr>
      <vt:lpstr>Custom Geo Encoding</vt:lpstr>
      <vt:lpstr>Point Based Geo Encoding</vt:lpstr>
      <vt:lpstr>Data Blend/Join for Points</vt:lpstr>
      <vt:lpstr>Area/Polygon Based Geo Encoding</vt:lpstr>
      <vt:lpstr>Data Blend/Join for Areas</vt:lpstr>
      <vt:lpstr>Static Geo Image</vt:lpstr>
      <vt:lpstr>2. Contextual Map</vt:lpstr>
      <vt:lpstr>Contextual Data Maps used in Space Management</vt:lpstr>
      <vt:lpstr>Contextual Data Maps used in Sports</vt:lpstr>
      <vt:lpstr>Open Space in the Air</vt:lpstr>
      <vt:lpstr>Contextual Maps used in Other Places</vt:lpstr>
      <vt:lpstr>Contextual base maps</vt:lpstr>
      <vt:lpstr>Photos and Image as Contextual Base Maps</vt:lpstr>
      <vt:lpstr>Illustrational Diagram or Map</vt:lpstr>
      <vt:lpstr>Illustrational Base Map/Diagram</vt:lpstr>
      <vt:lpstr>Build Custom Contextual Map</vt:lpstr>
      <vt:lpstr>3. Tile Grid Map</vt:lpstr>
      <vt:lpstr>Why Tiles?</vt:lpstr>
      <vt:lpstr>Tile Grid Map Variations</vt:lpstr>
      <vt:lpstr>Tile Grid Map Variations</vt:lpstr>
      <vt:lpstr>Tiled Cartogram</vt:lpstr>
      <vt:lpstr>Basic Technique</vt:lpstr>
      <vt:lpstr>More Techniques</vt:lpstr>
      <vt:lpstr>Which style should I choose?</vt:lpstr>
      <vt:lpstr>Learning 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Zheng</dc:creator>
  <cp:lastModifiedBy>Jack Zheng</cp:lastModifiedBy>
  <cp:revision>755</cp:revision>
  <dcterms:created xsi:type="dcterms:W3CDTF">1601-01-01T00:00:00Z</dcterms:created>
  <dcterms:modified xsi:type="dcterms:W3CDTF">2023-10-09T12:04:51Z</dcterms:modified>
</cp:coreProperties>
</file>