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7" r:id="rId4"/>
    <p:sldId id="258" r:id="rId5"/>
    <p:sldId id="261" r:id="rId6"/>
    <p:sldId id="260" r:id="rId7"/>
    <p:sldId id="262" r:id="rId8"/>
    <p:sldId id="264" r:id="rId9"/>
    <p:sldId id="263" r:id="rId10"/>
    <p:sldId id="265" r:id="rId11"/>
  </p:sldIdLst>
  <p:sldSz cx="12192000" cy="6858000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1pPr>
    <a:lvl2pPr marL="742950" indent="-28575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2pPr>
    <a:lvl3pPr marL="1143000" indent="-2286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3pPr>
    <a:lvl4pPr marL="1600200" indent="-2286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4pPr>
    <a:lvl5pPr marL="2057400" indent="-2286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62" d="100"/>
          <a:sy n="162" d="100"/>
        </p:scale>
        <p:origin x="26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nh Le" userId="ab89bd28bd2c192c" providerId="LiveId" clId="{324EC326-3043-49D8-8CAB-A030F7C4DABE}"/>
    <pc:docChg chg="modSld">
      <pc:chgData name="Linh Le" userId="ab89bd28bd2c192c" providerId="LiveId" clId="{324EC326-3043-49D8-8CAB-A030F7C4DABE}" dt="2021-07-28T14:51:25.621" v="21" actId="20577"/>
      <pc:docMkLst>
        <pc:docMk/>
      </pc:docMkLst>
      <pc:sldChg chg="modSp mod">
        <pc:chgData name="Linh Le" userId="ab89bd28bd2c192c" providerId="LiveId" clId="{324EC326-3043-49D8-8CAB-A030F7C4DABE}" dt="2021-07-28T14:51:25.621" v="21" actId="20577"/>
        <pc:sldMkLst>
          <pc:docMk/>
          <pc:sldMk cId="64912048" sldId="256"/>
        </pc:sldMkLst>
        <pc:spChg chg="mod">
          <ac:chgData name="Linh Le" userId="ab89bd28bd2c192c" providerId="LiveId" clId="{324EC326-3043-49D8-8CAB-A030F7C4DABE}" dt="2021-07-28T14:51:25.621" v="21" actId="20577"/>
          <ac:spMkLst>
            <pc:docMk/>
            <pc:sldMk cId="64912048" sldId="256"/>
            <ac:spMk id="2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3C51BBC-63B4-4626-8404-F12F8B7DEE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473075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13865" y="4038601"/>
            <a:ext cx="4663736" cy="1752600"/>
          </a:xfrm>
        </p:spPr>
        <p:txBody>
          <a:bodyPr/>
          <a:lstStyle>
            <a:lvl1pPr marL="0" indent="0" algn="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133096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EEC123B4-C23E-4729-B97E-F8B2334C3D9A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xfrm>
            <a:off x="180975" y="6356351"/>
            <a:ext cx="2836333" cy="358775"/>
          </a:xfrm>
          <a:ln/>
        </p:spPr>
        <p:txBody>
          <a:bodyPr/>
          <a:lstStyle>
            <a:lvl1pPr>
              <a:defRPr/>
            </a:lvl1pPr>
          </a:lstStyle>
          <a:p>
            <a:fld id="{CE2A9367-7ABC-4490-BE59-5BE071EAED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3925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EEC123B4-C23E-4729-B97E-F8B2334C3D9A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2A9367-7ABC-4490-BE59-5BE071EAED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639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2851" y="1604963"/>
            <a:ext cx="2741083" cy="45196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4963"/>
            <a:ext cx="8020051" cy="45196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EEC123B4-C23E-4729-B97E-F8B2334C3D9A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2A9367-7ABC-4490-BE59-5BE071EAED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163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152" y="256032"/>
            <a:ext cx="10521696" cy="609600"/>
          </a:xfrm>
        </p:spPr>
        <p:txBody>
          <a:bodyPr anchor="ctr" anchorCtr="0">
            <a:noAutofit/>
          </a:bodyPr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2" hasCustomPrompt="1"/>
          </p:nvPr>
        </p:nvSpPr>
        <p:spPr>
          <a:xfrm flipH="1">
            <a:off x="835152" y="853440"/>
            <a:ext cx="10521696" cy="365760"/>
          </a:xfrm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  <a:defRPr sz="2933" b="0" cap="none" baseline="0">
                <a:solidFill>
                  <a:srgbClr val="71256A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835152" y="1355280"/>
            <a:ext cx="10521696" cy="4857137"/>
          </a:xfrm>
        </p:spPr>
        <p:txBody>
          <a:bodyPr wrap="square" anchor="t" anchorCtr="0">
            <a:normAutofit/>
          </a:bodyPr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 or click an icon to add other content types.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7134752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00026"/>
            <a:ext cx="10964333" cy="91757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200" indent="-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/>
            </a:lvl1pPr>
            <a:lvl2pPr marL="80010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lvl2pPr>
            <a:lvl3pPr marL="125730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lvl3pPr>
            <a:lvl4pPr marL="171450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/>
            </a:lvl4pPr>
            <a:lvl5pPr marL="217170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EEC123B4-C23E-4729-B97E-F8B2334C3D9A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2A9367-7ABC-4490-BE59-5BE071EAED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1082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EEC123B4-C23E-4729-B97E-F8B2334C3D9A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2A9367-7ABC-4490-BE59-5BE071EAED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579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39726"/>
            <a:ext cx="10964333" cy="91757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439863"/>
            <a:ext cx="5380567" cy="4519612"/>
          </a:xfrm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 sz="2800"/>
            </a:lvl1pPr>
            <a:lvl2pPr marL="800100" indent="-342900">
              <a:buFont typeface="Wingdings" panose="05000000000000000000" pitchFamily="2" charset="2"/>
              <a:buChar char="Ø"/>
              <a:defRPr sz="2400"/>
            </a:lvl2pPr>
            <a:lvl3pPr marL="1257300" indent="-342900">
              <a:buFont typeface="Wingdings" panose="05000000000000000000" pitchFamily="2" charset="2"/>
              <a:buChar char="ü"/>
              <a:defRPr sz="2000"/>
            </a:lvl3pPr>
            <a:lvl4pPr marL="1657350" indent="-285750">
              <a:buFont typeface="Courier New" panose="02070309020205020404" pitchFamily="49" charset="0"/>
              <a:buChar char="o"/>
              <a:defRPr sz="1800"/>
            </a:lvl4pPr>
            <a:lvl5pPr marL="2114550" indent="-285750">
              <a:buFont typeface="Arial" panose="020B0604020202020204" pitchFamily="34" charset="0"/>
              <a:buChar char="•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3366" y="1439863"/>
            <a:ext cx="5380567" cy="4519612"/>
          </a:xfrm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 sz="2800"/>
            </a:lvl1pPr>
            <a:lvl2pPr marL="800100" indent="-342900">
              <a:buFont typeface="Wingdings" panose="05000000000000000000" pitchFamily="2" charset="2"/>
              <a:buChar char="Ø"/>
              <a:defRPr sz="2400"/>
            </a:lvl2pPr>
            <a:lvl3pPr marL="1257300" indent="-342900">
              <a:buFont typeface="Wingdings" panose="05000000000000000000" pitchFamily="2" charset="2"/>
              <a:buChar char="ü"/>
              <a:defRPr sz="2000"/>
            </a:lvl3pPr>
            <a:lvl4pPr marL="1657350" indent="-285750">
              <a:buFont typeface="Courier New" panose="02070309020205020404" pitchFamily="49" charset="0"/>
              <a:buChar char="o"/>
              <a:defRPr sz="1800"/>
            </a:lvl4pPr>
            <a:lvl5pPr marL="2114550" indent="-285750">
              <a:buFont typeface="Arial" panose="020B0604020202020204" pitchFamily="34" charset="0"/>
              <a:buChar char="•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EEC123B4-C23E-4729-B97E-F8B2334C3D9A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2A9367-7ABC-4490-BE59-5BE071EAED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71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 marL="342900" indent="-342900">
              <a:buFont typeface="Wingdings" panose="05000000000000000000" pitchFamily="2" charset="2"/>
              <a:buChar char="v"/>
              <a:defRPr sz="2400"/>
            </a:lvl1pPr>
            <a:lvl2pPr marL="800100" indent="-342900">
              <a:buFont typeface="Wingdings" panose="05000000000000000000" pitchFamily="2" charset="2"/>
              <a:buChar char="Ø"/>
              <a:defRPr sz="2000"/>
            </a:lvl2pPr>
            <a:lvl3pPr marL="1200150" indent="-285750">
              <a:buFont typeface="Wingdings" panose="05000000000000000000" pitchFamily="2" charset="2"/>
              <a:buChar char="ü"/>
              <a:defRPr sz="1800"/>
            </a:lvl3pPr>
            <a:lvl4pPr marL="1657350" indent="-285750">
              <a:buFont typeface="Courier New" panose="02070309020205020404" pitchFamily="49" charset="0"/>
              <a:buChar char="o"/>
              <a:defRPr sz="1600"/>
            </a:lvl4pPr>
            <a:lvl5pPr marL="2114550" indent="-285750"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buFont typeface="Wingdings" panose="05000000000000000000" pitchFamily="2" charset="2"/>
              <a:buChar char="v"/>
              <a:defRPr sz="2400"/>
            </a:lvl1pPr>
            <a:lvl2pPr marL="800100" indent="-342900">
              <a:buFont typeface="Wingdings" panose="05000000000000000000" pitchFamily="2" charset="2"/>
              <a:buChar char="Ø"/>
              <a:defRPr sz="2000"/>
            </a:lvl2pPr>
            <a:lvl3pPr marL="1257300" indent="-342900">
              <a:buFont typeface="Wingdings" panose="05000000000000000000" pitchFamily="2" charset="2"/>
              <a:buChar char="ü"/>
              <a:defRPr sz="1800"/>
            </a:lvl3pPr>
            <a:lvl4pPr marL="1657350" indent="-285750">
              <a:buFont typeface="Courier New" panose="02070309020205020404" pitchFamily="49" charset="0"/>
              <a:buChar char="o"/>
              <a:defRPr sz="1600"/>
            </a:lvl4pPr>
            <a:lvl5pPr marL="2114550" indent="-285750"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EEC123B4-C23E-4729-B97E-F8B2334C3D9A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2A9367-7ABC-4490-BE59-5BE071EAED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979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EEC123B4-C23E-4729-B97E-F8B2334C3D9A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2A9367-7ABC-4490-BE59-5BE071EAED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2969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>
            <a:cxnSpLocks noChangeShapeType="1"/>
          </p:cNvCxnSpPr>
          <p:nvPr/>
        </p:nvCxnSpPr>
        <p:spPr bwMode="auto">
          <a:xfrm>
            <a:off x="203200" y="1066800"/>
            <a:ext cx="11785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3" name="Date Placeholder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EC123B4-C23E-4729-B97E-F8B2334C3D9A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CE2A9367-7ABC-4490-BE59-5BE071EAED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906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EEC123B4-C23E-4729-B97E-F8B2334C3D9A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2A9367-7ABC-4490-BE59-5BE071EAED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5345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EEC123B4-C23E-4729-B97E-F8B2334C3D9A}" type="datetimeFigureOut">
              <a:rPr lang="en-US" smtClean="0"/>
              <a:t>7/28/2021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2A9367-7ABC-4490-BE59-5BE071EAED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164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09599" y="295276"/>
            <a:ext cx="10964333" cy="917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0000" tIns="9144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the title text format</a:t>
            </a:r>
          </a:p>
        </p:txBody>
      </p:sp>
      <p:sp>
        <p:nvSpPr>
          <p:cNvPr id="1028" name="Text Box 3"/>
          <p:cNvSpPr txBox="1">
            <a:spLocks noChangeArrowheads="1"/>
          </p:cNvSpPr>
          <p:nvPr/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buNone/>
              <a:defRPr/>
            </a:pPr>
            <a:endParaRPr lang="en-US">
              <a:latin typeface="Palatino Linotype" panose="02040502050505030304" pitchFamily="18" charset="0"/>
              <a:ea typeface="SimSun" charset="0"/>
              <a:cs typeface="SimSun" charset="0"/>
            </a:endParaRPr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609599" y="6303222"/>
            <a:ext cx="2836333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91440" rIns="90000" bIns="46800" numCol="1" anchor="t" anchorCtr="0" compatLnSpc="1">
            <a:prstTxWarp prst="textNoShape">
              <a:avLst/>
            </a:prstTxWarp>
          </a:bodyPr>
          <a:lstStyle>
            <a:lvl1pPr hangingPunct="0">
              <a:lnSpc>
                <a:spcPct val="93000"/>
              </a:lnSpc>
              <a:buClrTx/>
              <a:buSzPct val="100000"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Palatino Linotype" panose="02040502050505030304" pitchFamily="18" charset="0"/>
                <a:cs typeface="+mn-cs"/>
              </a:defRPr>
            </a:lvl1pPr>
          </a:lstStyle>
          <a:p>
            <a:fld id="{CE2A9367-7ABC-4490-BE59-5BE071EAED5B}" type="slidenum">
              <a:rPr lang="en-US" smtClean="0"/>
              <a:t>‹#›</a:t>
            </a:fld>
            <a:endParaRPr lang="en-US"/>
          </a:p>
        </p:txBody>
      </p:sp>
      <p:sp>
        <p:nvSpPr>
          <p:cNvPr id="1030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295401"/>
            <a:ext cx="10964333" cy="4519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the outline text format</a:t>
            </a:r>
          </a:p>
          <a:p>
            <a:pPr lvl="1"/>
            <a:r>
              <a:rPr lang="en-GB" dirty="0"/>
              <a:t>Second Outline Level</a:t>
            </a:r>
          </a:p>
          <a:p>
            <a:pPr lvl="2"/>
            <a:r>
              <a:rPr lang="en-GB" dirty="0"/>
              <a:t>Third Outline Level</a:t>
            </a:r>
          </a:p>
          <a:p>
            <a:pPr lvl="3"/>
            <a:r>
              <a:rPr lang="en-GB" dirty="0"/>
              <a:t>Fourth Outline Level</a:t>
            </a:r>
          </a:p>
          <a:p>
            <a:pPr lvl="4"/>
            <a:r>
              <a:rPr lang="en-GB" dirty="0"/>
              <a:t>Fifth Outline Level</a:t>
            </a:r>
          </a:p>
          <a:p>
            <a:pPr lvl="4"/>
            <a:r>
              <a:rPr lang="en-GB" dirty="0"/>
              <a:t>Sixth Outline Level</a:t>
            </a:r>
          </a:p>
          <a:p>
            <a:pPr lvl="4"/>
            <a:r>
              <a:rPr lang="en-GB" dirty="0"/>
              <a:t>Seventh Outline Level</a:t>
            </a:r>
          </a:p>
          <a:p>
            <a:pPr lvl="4"/>
            <a:r>
              <a:rPr lang="en-GB" dirty="0"/>
              <a:t>Eighth Outline Level</a:t>
            </a:r>
          </a:p>
          <a:p>
            <a:pPr lvl="4"/>
            <a:r>
              <a:rPr lang="en-GB" dirty="0"/>
              <a:t>Ninth Outline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55934D-8F4F-4455-A230-7F057A952D42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8906" y="5961186"/>
            <a:ext cx="2783337" cy="721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877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600">
          <a:solidFill>
            <a:srgbClr val="000000"/>
          </a:solidFill>
          <a:latin typeface="Palatino Linotype" panose="02040502050505030304" pitchFamily="18" charset="0"/>
          <a:ea typeface="+mj-ea"/>
          <a:cs typeface="Palatino Linotype" panose="02040502050505030304" pitchFamily="18" charset="0"/>
        </a:defRPr>
      </a:lvl1pPr>
      <a:lvl2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2" charset="0"/>
          <a:ea typeface="SimSun" charset="-122"/>
          <a:cs typeface="SimSun" charset="0"/>
        </a:defRPr>
      </a:lvl2pPr>
      <a:lvl3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2" charset="0"/>
          <a:ea typeface="SimSun" charset="-122"/>
          <a:cs typeface="SimSun" charset="0"/>
        </a:defRPr>
      </a:lvl3pPr>
      <a:lvl4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2" charset="0"/>
          <a:ea typeface="SimSun" charset="-122"/>
          <a:cs typeface="SimSun" charset="0"/>
        </a:defRPr>
      </a:lvl4pPr>
      <a:lvl5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2" charset="0"/>
          <a:ea typeface="SimSun" charset="-122"/>
          <a:cs typeface="SimSun" charset="0"/>
        </a:defRPr>
      </a:lvl5pPr>
      <a:lvl6pPr marL="2514600" indent="-228600"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pitchFamily="32" charset="0"/>
          <a:ea typeface="SimSun" charset="-122"/>
        </a:defRPr>
      </a:lvl6pPr>
      <a:lvl7pPr marL="2971800" indent="-228600"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pitchFamily="32" charset="0"/>
          <a:ea typeface="SimSun" charset="-122"/>
        </a:defRPr>
      </a:lvl7pPr>
      <a:lvl8pPr marL="3429000" indent="-228600"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pitchFamily="32" charset="0"/>
          <a:ea typeface="SimSun" charset="-122"/>
        </a:defRPr>
      </a:lvl8pPr>
      <a:lvl9pPr marL="3886200" indent="-228600"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pitchFamily="32" charset="0"/>
          <a:ea typeface="SimSun" charset="-122"/>
        </a:defRPr>
      </a:lvl9pPr>
    </p:titleStyle>
    <p:bodyStyle>
      <a:lvl1pPr marL="457200" indent="-457200" algn="l" defTabSz="457200" rtl="0" eaLnBrk="1" fontAlgn="base" hangingPunct="1">
        <a:lnSpc>
          <a:spcPct val="102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Wingdings" panose="05000000000000000000" pitchFamily="2" charset="2"/>
        <a:buChar char="v"/>
        <a:defRPr sz="32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1pPr>
      <a:lvl2pPr marL="800100" indent="-342900" algn="l" defTabSz="457200" rtl="0" eaLnBrk="1" fontAlgn="base" hangingPunct="1">
        <a:lnSpc>
          <a:spcPct val="102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Wingdings" panose="05000000000000000000" pitchFamily="2" charset="2"/>
        <a:buChar char="Ø"/>
        <a:defRPr sz="24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2pPr>
      <a:lvl3pPr marL="1257300" indent="-342900" algn="l" defTabSz="457200" rtl="0" eaLnBrk="1" fontAlgn="base" hangingPunct="1">
        <a:lnSpc>
          <a:spcPct val="102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Wingdings" panose="05000000000000000000" pitchFamily="2" charset="2"/>
        <a:buChar char="ü"/>
        <a:defRPr sz="20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3pPr>
      <a:lvl4pPr marL="1714500" indent="-342900" algn="l" defTabSz="457200" rtl="0" eaLnBrk="1" fontAlgn="base" hangingPunct="1">
        <a:lnSpc>
          <a:spcPct val="102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Courier New" panose="02070309020205020404" pitchFamily="49" charset="0"/>
        <a:buChar char="o"/>
        <a:defRPr sz="20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4pPr>
      <a:lvl5pPr marL="2171700" indent="-3429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Arial" panose="020B0604020202020204" pitchFamily="34" charset="0"/>
        <a:buChar char="•"/>
        <a:defRPr sz="20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5pPr>
      <a:lvl6pPr marL="2514600" indent="-2286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mongodb.com/manual/core/document/" TargetMode="External"/><Relationship Id="rId2" Type="http://schemas.openxmlformats.org/officeDocument/2006/relationships/hyperlink" Target="https://docs.mongodb.com/manual/introduction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Module </a:t>
            </a:r>
            <a:r>
              <a:rPr lang="en-US"/>
              <a:t>11 Slides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/>
              <a:t>Linh</a:t>
            </a:r>
            <a:r>
              <a:rPr lang="en-US" dirty="0"/>
              <a:t> Le</a:t>
            </a:r>
          </a:p>
          <a:p>
            <a:r>
              <a:rPr lang="en-US" dirty="0"/>
              <a:t>Department of Information Technology</a:t>
            </a:r>
          </a:p>
        </p:txBody>
      </p:sp>
    </p:spTree>
    <p:extLst>
      <p:ext uri="{BB962C8B-B14F-4D97-AF65-F5344CB8AC3E}">
        <p14:creationId xmlns:p14="http://schemas.microsoft.com/office/powerpoint/2010/main" val="649120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Joining in MongoDB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09600" y="1253330"/>
                <a:ext cx="4665453" cy="5032059"/>
              </a:xfrm>
            </p:spPr>
            <p:txBody>
              <a:bodyPr>
                <a:normAutofit fontScale="70000" lnSpcReduction="20000"/>
              </a:bodyPr>
              <a:lstStyle/>
              <a:p>
                <a:r>
                  <a:rPr lang="en-US" dirty="0"/>
                  <a:t>You can still “join” data from multiple collections in MongoDB</a:t>
                </a:r>
              </a:p>
              <a:p>
                <a:r>
                  <a:rPr lang="en-US" dirty="0"/>
                  <a:t>There are multiple ways to do this, but a “SQL-friendly” way is to use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$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𝑙𝑜𝑜𝑘𝑢𝑝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operator in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𝑎𝑔𝑔𝑟𝑒𝑔𝑎𝑡𝑖𝑜𝑛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()</m:t>
                    </m:r>
                  </m:oMath>
                </a14:m>
                <a:endParaRPr lang="en-US" dirty="0"/>
              </a:p>
              <a:p>
                <a:r>
                  <a:rPr lang="en-US" dirty="0"/>
                  <a:t>Information for $lookup: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sz="2600" i="1" dirty="0" smtClean="0">
                        <a:latin typeface="Cambria Math" panose="02040503050406030204" pitchFamily="18" charset="0"/>
                      </a:rPr>
                      <m:t>𝑓𝑟𝑜𝑚</m:t>
                    </m:r>
                  </m:oMath>
                </a14:m>
                <a:r>
                  <a:rPr lang="en-US" sz="2600" dirty="0"/>
                  <a:t>: the collection to look for the foreign document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sz="2600" i="1" dirty="0" smtClean="0">
                        <a:latin typeface="Cambria Math" panose="02040503050406030204" pitchFamily="18" charset="0"/>
                      </a:rPr>
                      <m:t>𝑙𝑜𝑐𝑎𝑙𝐹𝑖𝑒𝑙𝑑</m:t>
                    </m:r>
                  </m:oMath>
                </a14:m>
                <a:r>
                  <a:rPr lang="en-US" sz="2600" dirty="0"/>
                  <a:t>: the “join key” in the current collection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sz="2600" i="1" dirty="0" smtClean="0">
                        <a:latin typeface="Cambria Math" panose="02040503050406030204" pitchFamily="18" charset="0"/>
                      </a:rPr>
                      <m:t>𝑓𝑜𝑟𝑒𝑖𝑔𝑛𝐹𝑖𝑒𝑙𝑑</m:t>
                    </m:r>
                  </m:oMath>
                </a14:m>
                <a:r>
                  <a:rPr lang="en-US" sz="2600" dirty="0"/>
                  <a:t>: the “join key” in the foreign collection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sz="2600" i="1" dirty="0" smtClean="0">
                        <a:latin typeface="Cambria Math" panose="02040503050406030204" pitchFamily="18" charset="0"/>
                      </a:rPr>
                      <m:t>𝑎𝑠</m:t>
                    </m:r>
                  </m:oMath>
                </a14:m>
                <a:r>
                  <a:rPr lang="en-US" sz="2600" dirty="0"/>
                  <a:t>: the alias for the queried embedded document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09600" y="1253330"/>
                <a:ext cx="4665453" cy="5032059"/>
              </a:xfrm>
              <a:blipFill>
                <a:blip r:embed="rId2"/>
                <a:stretch>
                  <a:fillRect l="-3399" t="-3030" r="-18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4823" y="1253330"/>
            <a:ext cx="6068683" cy="4536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2202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NoSQL Database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NoSQL systems are non-relational database management systems</a:t>
            </a:r>
          </a:p>
          <a:p>
            <a:pPr lvl="1"/>
            <a:r>
              <a:rPr lang="en-US" dirty="0"/>
              <a:t>Significantly different from traditional relational database management systems</a:t>
            </a:r>
          </a:p>
          <a:p>
            <a:r>
              <a:rPr lang="en-US" sz="2800" dirty="0"/>
              <a:t>NoSQL databases use the concept of a key/value to store data</a:t>
            </a:r>
          </a:p>
          <a:p>
            <a:r>
              <a:rPr lang="en-US" sz="2800" dirty="0"/>
              <a:t>Designed for distributed data system with very large scale of data storing needs </a:t>
            </a:r>
          </a:p>
          <a:p>
            <a:pPr lvl="1"/>
            <a:r>
              <a:rPr lang="en-US" dirty="0"/>
              <a:t>These type of data storing may not require fixed schema, avoid join operations and typically scale horizontally.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3506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MongoDB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Is a document database </a:t>
            </a:r>
          </a:p>
          <a:p>
            <a:pPr lvl="1"/>
            <a:r>
              <a:rPr lang="en-US" dirty="0"/>
              <a:t>Data is stored as key/value pairs in BSON (Binary JSON) documents</a:t>
            </a:r>
          </a:p>
          <a:p>
            <a:pPr lvl="1"/>
            <a:r>
              <a:rPr lang="en-US" dirty="0"/>
              <a:t>A document is similar to a record in RDBMS</a:t>
            </a:r>
          </a:p>
          <a:p>
            <a:pPr lvl="1"/>
            <a:r>
              <a:rPr lang="en-US" dirty="0"/>
              <a:t>A key/value pair is similar to a value in a column of a record</a:t>
            </a:r>
          </a:p>
          <a:p>
            <a:r>
              <a:rPr lang="en-US" dirty="0"/>
              <a:t>Instruction for installing can be found in module note</a:t>
            </a:r>
          </a:p>
          <a:p>
            <a:r>
              <a:rPr lang="en-US" dirty="0"/>
              <a:t>It is not necessary, but you can install an IDE for easier script composing</a:t>
            </a:r>
          </a:p>
          <a:p>
            <a:pPr lvl="1"/>
            <a:r>
              <a:rPr lang="en-US" dirty="0"/>
              <a:t>Most will look similar to Oracle SQL Developer</a:t>
            </a:r>
          </a:p>
          <a:p>
            <a:pPr lvl="1"/>
            <a:r>
              <a:rPr lang="en-US" dirty="0"/>
              <a:t>I will use </a:t>
            </a:r>
            <a:r>
              <a:rPr lang="en-US" dirty="0" err="1"/>
              <a:t>Robo</a:t>
            </a:r>
            <a:r>
              <a:rPr lang="en-US" dirty="0"/>
              <a:t> 3T – a free, light weight IDE for MongoDB</a:t>
            </a:r>
          </a:p>
        </p:txBody>
      </p:sp>
    </p:spTree>
    <p:extLst>
      <p:ext uri="{BB962C8B-B14F-4D97-AF65-F5344CB8AC3E}">
        <p14:creationId xmlns:p14="http://schemas.microsoft.com/office/powerpoint/2010/main" val="13135120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Robo</a:t>
            </a:r>
            <a:r>
              <a:rPr lang="en-US" dirty="0"/>
              <a:t> 3T GUI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3966" y="1117599"/>
            <a:ext cx="10515600" cy="4351338"/>
          </a:xfrm>
        </p:spPr>
        <p:txBody>
          <a:bodyPr/>
          <a:lstStyle/>
          <a:p>
            <a:r>
              <a:rPr lang="en-US" dirty="0"/>
              <a:t>Highly similar to Oracle SQL Developer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346" t="836"/>
          <a:stretch/>
        </p:blipFill>
        <p:spPr>
          <a:xfrm>
            <a:off x="1841428" y="1954511"/>
            <a:ext cx="8509143" cy="4614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618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MongoDB Document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Refer to one “record” </a:t>
            </a:r>
          </a:p>
          <a:p>
            <a:r>
              <a:rPr lang="en-US" dirty="0"/>
              <a:t>Stored as a set of </a:t>
            </a:r>
            <a:r>
              <a:rPr lang="en-US" dirty="0" err="1"/>
              <a:t>key:value</a:t>
            </a:r>
            <a:r>
              <a:rPr lang="en-US" dirty="0"/>
              <a:t> pairs (</a:t>
            </a:r>
            <a:r>
              <a:rPr lang="en-US" dirty="0" err="1"/>
              <a:t>field:value</a:t>
            </a:r>
            <a:r>
              <a:rPr lang="en-US" dirty="0"/>
              <a:t>)</a:t>
            </a:r>
          </a:p>
          <a:p>
            <a:r>
              <a:rPr lang="en-US" dirty="0"/>
              <a:t>A document example is as below. It has four fields: name, age, status, and groups.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457200" lvl="1" indent="0">
              <a:buNone/>
            </a:pPr>
            <a:endParaRPr lang="en-US" sz="1800" dirty="0"/>
          </a:p>
          <a:p>
            <a:pPr marL="457200" lvl="1" indent="0">
              <a:buNone/>
            </a:pPr>
            <a:r>
              <a:rPr lang="en-US" sz="1800" i="1" dirty="0"/>
              <a:t>			retrieved from </a:t>
            </a:r>
            <a:r>
              <a:rPr lang="en-US" sz="1800" i="1" dirty="0">
                <a:hlinkClick r:id="rId2"/>
              </a:rPr>
              <a:t>https://docs.mongodb.com/manual/introduction/</a:t>
            </a:r>
            <a:endParaRPr lang="en-US" sz="1800" i="1" dirty="0"/>
          </a:p>
          <a:p>
            <a:r>
              <a:rPr lang="en-US" dirty="0"/>
              <a:t>More information in </a:t>
            </a:r>
            <a:r>
              <a:rPr lang="en-US" dirty="0">
                <a:hlinkClick r:id="rId3"/>
              </a:rPr>
              <a:t>https://docs.mongodb.com/manual/core/document/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2248" y="2774840"/>
            <a:ext cx="5745462" cy="1746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1447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MongoDB Collection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5815" y="1117599"/>
            <a:ext cx="5415951" cy="4351338"/>
          </a:xfrm>
        </p:spPr>
        <p:txBody>
          <a:bodyPr/>
          <a:lstStyle/>
          <a:p>
            <a:r>
              <a:rPr lang="en-US" dirty="0"/>
              <a:t>Somewhat similar to a RDBMS table</a:t>
            </a:r>
          </a:p>
          <a:p>
            <a:pPr lvl="1"/>
            <a:r>
              <a:rPr lang="en-US" dirty="0"/>
              <a:t>Stores documents (potentially of the same types)</a:t>
            </a:r>
          </a:p>
          <a:p>
            <a:pPr lvl="1"/>
            <a:r>
              <a:rPr lang="en-US" dirty="0"/>
              <a:t>Unlike a table, MongoDB collections do not have fix schema (meaning a fixed set of columns). </a:t>
            </a:r>
          </a:p>
          <a:p>
            <a:pPr lvl="2"/>
            <a:r>
              <a:rPr lang="en-US" dirty="0"/>
              <a:t>Records in the same collections may have totally different fields</a:t>
            </a:r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5273" y="307180"/>
            <a:ext cx="5838825" cy="597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5650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CRUD Operations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32599717"/>
              </p:ext>
            </p:extLst>
          </p:nvPr>
        </p:nvGraphicFramePr>
        <p:xfrm>
          <a:off x="838200" y="1690688"/>
          <a:ext cx="10515600" cy="286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502114043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24288624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RDBMS SQL Statement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MongoDB Equivalent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31071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CREATE TABLE test (id</a:t>
                      </a:r>
                      <a:r>
                        <a:rPr lang="en-US" baseline="0" dirty="0"/>
                        <a:t> INT, name VARCHAR(20));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db.createCollection</a:t>
                      </a:r>
                      <a:r>
                        <a:rPr lang="en-US" dirty="0"/>
                        <a:t>(“test”)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10740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INSERT INTO test VALUES (1,”test 1”);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db.test.insert</a:t>
                      </a:r>
                      <a:r>
                        <a:rPr lang="en-US" dirty="0"/>
                        <a:t>({“id”:1,”name”:”test 1”})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61420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SELECT * FROM test;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db.test.find</a:t>
                      </a:r>
                      <a:r>
                        <a:rPr lang="en-US" dirty="0"/>
                        <a:t>()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06735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SELECT * FROM test WHERE id=1;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/>
                        <a:t>db.test.find</a:t>
                      </a:r>
                      <a:r>
                        <a:rPr lang="en-US" dirty="0"/>
                        <a:t>({“id”:1})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4894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UPDATE test SET name = “test 2” WHERE</a:t>
                      </a:r>
                      <a:r>
                        <a:rPr lang="en-US" baseline="0" dirty="0"/>
                        <a:t> id=1;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db.test.update</a:t>
                      </a:r>
                      <a:r>
                        <a:rPr lang="en-US" dirty="0"/>
                        <a:t>({“id”:"1234534”}, {$set: {“</a:t>
                      </a:r>
                      <a:r>
                        <a:rPr lang="en-US" dirty="0" err="1"/>
                        <a:t>name":”test</a:t>
                      </a:r>
                      <a:r>
                        <a:rPr lang="en-US" baseline="0" dirty="0"/>
                        <a:t> 2</a:t>
                      </a:r>
                      <a:r>
                        <a:rPr lang="en-US" dirty="0"/>
                        <a:t>”}} , {multi: true});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4517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DELETE FROM test WHERE id=1;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/>
                        <a:t>db.test.drop</a:t>
                      </a:r>
                      <a:r>
                        <a:rPr lang="en-US" dirty="0"/>
                        <a:t>({“id”:1})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3876694"/>
                  </a:ext>
                </a:extLst>
              </a:tr>
            </a:tbl>
          </a:graphicData>
        </a:graphic>
      </p:graphicFrame>
      <p:sp>
        <p:nvSpPr>
          <p:cNvPr id="5" name="Content Placeholder 2"/>
          <p:cNvSpPr txBox="1">
            <a:spLocks/>
          </p:cNvSpPr>
          <p:nvPr/>
        </p:nvSpPr>
        <p:spPr>
          <a:xfrm>
            <a:off x="838200" y="4796287"/>
            <a:ext cx="10515600" cy="6297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ü"/>
            </a:pPr>
            <a:r>
              <a:rPr lang="en-US" sz="2400" dirty="0">
                <a:latin typeface="Palatino Linotype" panose="02040502050505030304" pitchFamily="18" charset="0"/>
              </a:rPr>
              <a:t>For more detailed example, please check the sample script on D2L</a:t>
            </a:r>
          </a:p>
        </p:txBody>
      </p:sp>
    </p:spTree>
    <p:extLst>
      <p:ext uri="{BB962C8B-B14F-4D97-AF65-F5344CB8AC3E}">
        <p14:creationId xmlns:p14="http://schemas.microsoft.com/office/powerpoint/2010/main" val="39368246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Aggregation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09600" y="1117599"/>
                <a:ext cx="4389408" cy="4351338"/>
              </a:xfrm>
            </p:spPr>
            <p:txBody>
              <a:bodyPr>
                <a:normAutofit fontScale="77500" lnSpcReduction="20000"/>
              </a:bodyPr>
              <a:lstStyle/>
              <a:p>
                <a:r>
                  <a:rPr lang="en-US" dirty="0"/>
                  <a:t>Aggregating operations like sum, average, min, max, etc. are done with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𝑎𝑔𝑔𝑟𝑒𝑔𝑎𝑡𝑒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()</m:t>
                    </m:r>
                  </m:oMath>
                </a14:m>
                <a:endParaRPr lang="en-US" dirty="0"/>
              </a:p>
              <a:p>
                <a:r>
                  <a:rPr lang="en-US" dirty="0"/>
                  <a:t>Important operators: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$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𝑚𝑎𝑡𝑐h</m:t>
                    </m:r>
                  </m:oMath>
                </a14:m>
                <a:r>
                  <a:rPr lang="en-US" dirty="0"/>
                  <a:t>: specifies the filter (similar to a WHERE statement)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$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𝑔𝑟𝑜𝑢𝑝</m:t>
                    </m:r>
                  </m:oMath>
                </a14:m>
                <a:r>
                  <a:rPr lang="en-US" dirty="0"/>
                  <a:t>: specifies the groupings (similar to a GROUP BY statement)</a:t>
                </a:r>
              </a:p>
              <a:p>
                <a:pPr lvl="2"/>
                <a:r>
                  <a:rPr lang="en-US" dirty="0"/>
                  <a:t>Aggregating functions: $sum, $</a:t>
                </a:r>
                <a:r>
                  <a:rPr lang="en-US" dirty="0" err="1"/>
                  <a:t>avg</a:t>
                </a:r>
                <a:r>
                  <a:rPr lang="en-US" dirty="0"/>
                  <a:t>, $min, $max, etc.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$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𝑝𝑟𝑜𝑗𝑒𝑐𝑡</m:t>
                    </m:r>
                  </m:oMath>
                </a14:m>
                <a:r>
                  <a:rPr lang="en-US" dirty="0"/>
                  <a:t>: specifies which fields to be shown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09600" y="1117599"/>
                <a:ext cx="4389408" cy="4351338"/>
              </a:xfrm>
              <a:blipFill>
                <a:blip r:embed="rId2"/>
                <a:stretch>
                  <a:fillRect l="-4028" t="-3641" r="-59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9702" y="1962418"/>
            <a:ext cx="6416793" cy="2661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0647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Embedded Documents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8067" y="1117599"/>
            <a:ext cx="4559423" cy="4351338"/>
          </a:xfrm>
        </p:spPr>
        <p:txBody>
          <a:bodyPr/>
          <a:lstStyle/>
          <a:p>
            <a:r>
              <a:rPr lang="en-US" sz="2800" dirty="0"/>
              <a:t>A field in a document may contain an embedded document</a:t>
            </a:r>
          </a:p>
          <a:p>
            <a:pPr lvl="1"/>
            <a:r>
              <a:rPr lang="en-US" sz="2000" dirty="0"/>
              <a:t>Usually used when we have a one-to-one or one-to-many relationship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33" y="1117599"/>
            <a:ext cx="48006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821325"/>
      </p:ext>
    </p:extLst>
  </p:cSld>
  <p:clrMapOvr>
    <a:masterClrMapping/>
  </p:clrMapOvr>
</p:sld>
</file>

<file path=ppt/theme/theme1.xml><?xml version="1.0" encoding="utf-8"?>
<a:theme xmlns:a="http://schemas.openxmlformats.org/drawingml/2006/main" name="PPKSU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Calibri"/>
        <a:ea typeface="SimSun"/>
        <a:cs typeface=""/>
      </a:majorFont>
      <a:minorFont>
        <a:latin typeface="Calibri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SimSun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SimSun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PKSU" id="{D3C875A3-DC48-402C-AD9E-3CFDBE8A1629}" vid="{D5DB5CF0-4273-4D52-9D3B-E6604C59279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PPKSU</Template>
  <TotalTime>287</TotalTime>
  <Words>625</Words>
  <Application>Microsoft Office PowerPoint</Application>
  <PresentationFormat>Widescreen</PresentationFormat>
  <Paragraphs>70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Calibri</vt:lpstr>
      <vt:lpstr>Cambria Math</vt:lpstr>
      <vt:lpstr>Courier New</vt:lpstr>
      <vt:lpstr>Palatino Linotype</vt:lpstr>
      <vt:lpstr>Times New Roman</vt:lpstr>
      <vt:lpstr>Wingdings</vt:lpstr>
      <vt:lpstr>PPKSU</vt:lpstr>
      <vt:lpstr>Module 11 Slides</vt:lpstr>
      <vt:lpstr>NoSQL Database</vt:lpstr>
      <vt:lpstr>MongoDB</vt:lpstr>
      <vt:lpstr>Robo 3T GUI</vt:lpstr>
      <vt:lpstr>MongoDB Document</vt:lpstr>
      <vt:lpstr>MongoDB Collection</vt:lpstr>
      <vt:lpstr>CRUD Operations</vt:lpstr>
      <vt:lpstr>Aggregation</vt:lpstr>
      <vt:lpstr>Embedded Documents</vt:lpstr>
      <vt:lpstr>Joining in MongoDB</vt:lpstr>
    </vt:vector>
  </TitlesOfParts>
  <Company>Kennesaw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In-Class Lecture 11-6 NoSQL Database</dc:title>
  <dc:creator>Windows User</dc:creator>
  <cp:lastModifiedBy>Linh Le</cp:lastModifiedBy>
  <cp:revision>30</cp:revision>
  <dcterms:created xsi:type="dcterms:W3CDTF">2019-11-06T17:28:40Z</dcterms:created>
  <dcterms:modified xsi:type="dcterms:W3CDTF">2021-07-28T14:51:26Z</dcterms:modified>
</cp:coreProperties>
</file>