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3" r:id="rId9"/>
    <p:sldId id="262" r:id="rId10"/>
    <p:sldId id="264" r:id="rId11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98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532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63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83082262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96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714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358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708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402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0598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8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453831E9-E405-44AC-8058-0805A6D13526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077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DEDB56B6-C5D6-4F32-A078-C4524B47919D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00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oracle.com/webfolder/technetwork/tutorials/obe/db/12c/r2/2day_dba/12cr2db_ch9bkuprec/12cr2db_ch9bkuprec.html#section2s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9 Slides</a:t>
            </a:r>
          </a:p>
        </p:txBody>
      </p:sp>
    </p:spTree>
    <p:extLst>
      <p:ext uri="{BB962C8B-B14F-4D97-AF65-F5344CB8AC3E}">
        <p14:creationId xmlns:p14="http://schemas.microsoft.com/office/powerpoint/2010/main" val="15708403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Inconsistent 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The database must be in ARCHIVELOG mode. Switch database to ARCHIVELOG mode instruction can be found here</a:t>
            </a:r>
          </a:p>
          <a:p>
            <a:pPr marL="457200" lvl="1" indent="0">
              <a:buNone/>
            </a:pPr>
            <a:r>
              <a:rPr lang="en-US" sz="2000" dirty="0">
                <a:hlinkClick r:id="rId2"/>
              </a:rPr>
              <a:t>https://www.oracle.com/webfolder/technetwork/tutorials/obe/db/12c/r2/2day_dba/12cr2db_ch9bkuprec/12cr2db_ch9bkuprec.html#section2s1</a:t>
            </a:r>
            <a:endParaRPr lang="en-US" sz="2000" dirty="0"/>
          </a:p>
          <a:p>
            <a:pPr lvl="1"/>
            <a:r>
              <a:rPr lang="en-US" sz="2000" dirty="0"/>
              <a:t>Follow the steps in Configuring Recovery Setting </a:t>
            </a:r>
            <a:r>
              <a:rPr lang="en-US" sz="2000" dirty="0">
                <a:sym typeface="Wingdings" panose="05000000000000000000" pitchFamily="2" charset="2"/>
              </a:rPr>
              <a:t> Enabling Archiving of Redo Log Files (you can ignore step 1 with .</a:t>
            </a:r>
            <a:r>
              <a:rPr lang="en-US" sz="2000" dirty="0" err="1">
                <a:sym typeface="Wingdings" panose="05000000000000000000" pitchFamily="2" charset="2"/>
              </a:rPr>
              <a:t>oraenv</a:t>
            </a:r>
            <a:r>
              <a:rPr lang="en-US" sz="2000" dirty="0">
                <a:sym typeface="Wingdings" panose="05000000000000000000" pitchFamily="2" charset="2"/>
              </a:rPr>
              <a:t> because it’s not available in Windows system)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Note that you have to log in SQL*PLUS as </a:t>
            </a:r>
            <a:r>
              <a:rPr lang="en-US" sz="2000" dirty="0" err="1">
                <a:sym typeface="Wingdings" panose="05000000000000000000" pitchFamily="2" charset="2"/>
              </a:rPr>
              <a:t>sysdba</a:t>
            </a:r>
            <a:endParaRPr lang="en-US" sz="2000" dirty="0">
              <a:sym typeface="Wingdings" panose="05000000000000000000" pitchFamily="2" charset="2"/>
            </a:endParaRPr>
          </a:p>
          <a:p>
            <a:r>
              <a:rPr lang="en-US" sz="2800" dirty="0">
                <a:sym typeface="Wingdings" panose="05000000000000000000" pitchFamily="2" charset="2"/>
              </a:rPr>
              <a:t>After switch the database to ARCHIVELOG mode, you can make an inconsistent backup for it in RMAN with </a:t>
            </a:r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315" y="4985691"/>
            <a:ext cx="5338902" cy="397108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9938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and Recovery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Protects the database against data loss and reconstructs the database after data loss. </a:t>
            </a:r>
          </a:p>
          <a:p>
            <a:r>
              <a:rPr lang="en-US" dirty="0"/>
              <a:t>Usually includes:</a:t>
            </a:r>
          </a:p>
          <a:p>
            <a:pPr lvl="1"/>
            <a:r>
              <a:rPr lang="en-US" dirty="0"/>
              <a:t>Planning and testing responses to different kinds of failures</a:t>
            </a:r>
          </a:p>
          <a:p>
            <a:pPr lvl="1"/>
            <a:r>
              <a:rPr lang="en-US" dirty="0"/>
              <a:t>Configuring the database environment for backup and recovery</a:t>
            </a:r>
          </a:p>
          <a:p>
            <a:pPr lvl="1"/>
            <a:r>
              <a:rPr lang="en-US" dirty="0"/>
              <a:t>Setting up a backup schedule</a:t>
            </a:r>
          </a:p>
          <a:p>
            <a:pPr lvl="1"/>
            <a:r>
              <a:rPr lang="en-US" dirty="0"/>
              <a:t>Monitoring the backup and recovery environment</a:t>
            </a:r>
          </a:p>
          <a:p>
            <a:pPr lvl="1"/>
            <a:r>
              <a:rPr lang="en-US" dirty="0"/>
              <a:t>Troubleshooting backup problems</a:t>
            </a:r>
          </a:p>
          <a:p>
            <a:pPr lvl="1"/>
            <a:r>
              <a:rPr lang="en-US" dirty="0"/>
              <a:t>Recovering from data loss if the need arises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4427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and Logical 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Physical backups are copies of the physical files used in storing and recovering a database. </a:t>
            </a:r>
          </a:p>
          <a:p>
            <a:pPr lvl="1"/>
            <a:r>
              <a:rPr lang="en-US" dirty="0"/>
              <a:t>Include data files, control files, and archived redo logs</a:t>
            </a:r>
          </a:p>
          <a:p>
            <a:pPr lvl="1"/>
            <a:r>
              <a:rPr lang="en-US" dirty="0"/>
              <a:t>“Backup and recovery" usually refers to the transfer of copied files from one location to another, along with the various operations performed on these files</a:t>
            </a:r>
          </a:p>
          <a:p>
            <a:pPr lvl="1"/>
            <a:r>
              <a:rPr lang="en-US" dirty="0"/>
              <a:t>Are the foundation of any sound backup and recovery strategy</a:t>
            </a:r>
          </a:p>
          <a:p>
            <a:r>
              <a:rPr lang="en-US" dirty="0"/>
              <a:t>Logical backups contain data that is exported using SQL commands and stored in a binary file</a:t>
            </a:r>
          </a:p>
          <a:p>
            <a:pPr lvl="1"/>
            <a:r>
              <a:rPr lang="en-US" dirty="0"/>
              <a:t>Are a useful supplement to physical backups in many circumstances but are not sufficient protection against data loss without physical backups</a:t>
            </a:r>
          </a:p>
        </p:txBody>
      </p:sp>
    </p:spTree>
    <p:extLst>
      <p:ext uri="{BB962C8B-B14F-4D97-AF65-F5344CB8AC3E}">
        <p14:creationId xmlns:p14="http://schemas.microsoft.com/office/powerpoint/2010/main" val="1028932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D8457C-5960-480A-8F8C-D3E6D3DE7C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Backup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F9CBB-A6A2-405E-86C4-F6F388E048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Database: backup the entire database</a:t>
            </a:r>
          </a:p>
          <a:p>
            <a:pPr lvl="1"/>
            <a:r>
              <a:rPr lang="en-US" dirty="0"/>
              <a:t>Match the state of the database at the time this backup is completed</a:t>
            </a:r>
          </a:p>
          <a:p>
            <a:pPr lvl="2"/>
            <a:r>
              <a:rPr lang="en-US" dirty="0"/>
              <a:t>Cold backup: accomplished by shutting down the database instance and backing up the relevant database files</a:t>
            </a:r>
          </a:p>
          <a:p>
            <a:pPr lvl="2"/>
            <a:r>
              <a:rPr lang="en-US" dirty="0"/>
              <a:t>Hot backup: performed while the database instance remains online</a:t>
            </a:r>
          </a:p>
          <a:p>
            <a:r>
              <a:rPr lang="en-US" sz="2800" dirty="0"/>
              <a:t>Incremental: record all of the data that has changed since the last database backup. </a:t>
            </a:r>
          </a:p>
          <a:p>
            <a:pPr lvl="1"/>
            <a:r>
              <a:rPr lang="en-US" dirty="0"/>
              <a:t>Must have a database backup in place to use a starting point for your differential backup</a:t>
            </a:r>
          </a:p>
          <a:p>
            <a:r>
              <a:rPr lang="en-US" sz="2800" dirty="0"/>
              <a:t>And so on…</a:t>
            </a:r>
          </a:p>
        </p:txBody>
      </p:sp>
    </p:spTree>
    <p:extLst>
      <p:ext uri="{BB962C8B-B14F-4D97-AF65-F5344CB8AC3E}">
        <p14:creationId xmlns:p14="http://schemas.microsoft.com/office/powerpoint/2010/main" val="3764719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using RMAN in ORACLE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Recovery Manager (RMAN) is used to perform various backup tasks in Oracle</a:t>
            </a:r>
          </a:p>
          <a:p>
            <a:r>
              <a:rPr lang="en-US" dirty="0"/>
              <a:t>Open in CMD (via. “</a:t>
            </a:r>
            <a:r>
              <a:rPr lang="en-US" dirty="0" err="1"/>
              <a:t>rman</a:t>
            </a:r>
            <a:r>
              <a:rPr lang="en-US" dirty="0"/>
              <a:t>” command)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918" y="3125866"/>
            <a:ext cx="7653696" cy="228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493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 to a Container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954" y="2084417"/>
            <a:ext cx="4547332" cy="658783"/>
          </a:xfrm>
        </p:spPr>
        <p:txBody>
          <a:bodyPr>
            <a:normAutofit/>
          </a:bodyPr>
          <a:lstStyle/>
          <a:p>
            <a:r>
              <a:rPr lang="en-US" sz="2000" dirty="0"/>
              <a:t>Connect to root as sys user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2986" y="2900276"/>
            <a:ext cx="5949874" cy="21912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54" y="2545692"/>
            <a:ext cx="5782124" cy="1766615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6650224" y="2084417"/>
            <a:ext cx="5452636" cy="8158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endParaRPr lang="en-US" sz="20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6B02C-8E1A-4330-AA24-FFFDCE8F2E3E}"/>
              </a:ext>
            </a:extLst>
          </p:cNvPr>
          <p:cNvSpPr txBox="1">
            <a:spLocks/>
          </p:cNvSpPr>
          <p:nvPr/>
        </p:nvSpPr>
        <p:spPr bwMode="auto">
          <a:xfrm>
            <a:off x="6152986" y="2084417"/>
            <a:ext cx="4547332" cy="658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 fontScale="85000" lnSpcReduction="20000"/>
          </a:bodyPr>
          <a:lstStyle>
            <a:lvl1pPr marL="457200" indent="-4572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v"/>
              <a:defRPr sz="32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1pPr>
            <a:lvl2pPr marL="8001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Ø"/>
              <a:defRPr sz="24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2pPr>
            <a:lvl3pPr marL="12573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Wingdings" panose="05000000000000000000" pitchFamily="2" charset="2"/>
              <a:buChar char="ü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3pPr>
            <a:lvl4pPr marL="17145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ourier New" panose="02070309020205020404" pitchFamily="49" charset="0"/>
              <a:buChar char="o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4pPr>
            <a:lvl5pPr marL="2171700" indent="-342900" algn="l" defTabSz="457200" rtl="0" eaLnBrk="1" fontAlgn="base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rgbClr val="000000"/>
                </a:solidFill>
                <a:latin typeface="Palatino Linotype" panose="02040502050505030304" pitchFamily="18" charset="0"/>
                <a:ea typeface="+mn-ea"/>
                <a:cs typeface="Palatino Linotype" panose="02040502050505030304" pitchFamily="18" charset="0"/>
              </a:defRPr>
            </a:lvl5pPr>
            <a:lvl6pPr marL="25146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6pPr>
            <a:lvl7pPr marL="29718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7pPr>
            <a:lvl8pPr marL="34290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8pPr>
            <a:lvl9pPr marL="3886200" indent="-228600" algn="l" defTabSz="457200" rtl="0" eaLnBrk="1" fontAlgn="base" hangingPunct="1">
              <a:lnSpc>
                <a:spcPct val="102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000000"/>
                </a:solidFill>
                <a:latin typeface="+mn-lt"/>
                <a:ea typeface="+mn-ea"/>
              </a:defRPr>
            </a:lvl9pPr>
          </a:lstStyle>
          <a:p>
            <a:r>
              <a:rPr lang="en-US" sz="2000" dirty="0"/>
              <a:t>Connect to a different pluggable database as user “</a:t>
            </a:r>
            <a:r>
              <a:rPr lang="en-US" sz="2000" dirty="0" err="1"/>
              <a:t>steve</a:t>
            </a:r>
            <a:r>
              <a:rPr lang="en-US" sz="2000" dirty="0"/>
              <a:t>” (</a:t>
            </a:r>
            <a:r>
              <a:rPr lang="en-US" sz="2000" dirty="0" err="1"/>
              <a:t>steve</a:t>
            </a:r>
            <a:r>
              <a:rPr lang="en-US" sz="2000" dirty="0"/>
              <a:t> must be granted </a:t>
            </a:r>
            <a:r>
              <a:rPr lang="en-US" sz="2000" dirty="0" err="1"/>
              <a:t>sysbackup</a:t>
            </a:r>
            <a:r>
              <a:rPr lang="en-US" sz="2000" dirty="0"/>
              <a:t> privilege)</a:t>
            </a:r>
          </a:p>
        </p:txBody>
      </p:sp>
    </p:spTree>
    <p:extLst>
      <p:ext uri="{BB962C8B-B14F-4D97-AF65-F5344CB8AC3E}">
        <p14:creationId xmlns:p14="http://schemas.microsoft.com/office/powerpoint/2010/main" val="3001962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4361895" cy="91757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Configuring Fast Recovery Area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252" y="1558207"/>
            <a:ext cx="4076093" cy="4351338"/>
          </a:xfrm>
        </p:spPr>
        <p:txBody>
          <a:bodyPr>
            <a:normAutofit/>
          </a:bodyPr>
          <a:lstStyle/>
          <a:p>
            <a:r>
              <a:rPr lang="en-US" sz="1800" dirty="0"/>
              <a:t>A disk location in which the database can store and manage files related to backup and recovery. </a:t>
            </a:r>
          </a:p>
          <a:p>
            <a:r>
              <a:rPr lang="en-US" sz="1800" dirty="0"/>
              <a:t>You can set the fast recovery area location and size with the DB_RECOVERY_FILE_DEST and DB_RECOVERY_FILE_DEST_SIZE initialization parameters</a:t>
            </a:r>
          </a:p>
          <a:p>
            <a:r>
              <a:rPr lang="en-US" sz="1800" dirty="0"/>
              <a:t>Can be set in </a:t>
            </a:r>
            <a:r>
              <a:rPr lang="en-US" sz="1800" dirty="0" err="1"/>
              <a:t>sql</a:t>
            </a:r>
            <a:r>
              <a:rPr lang="en-US" sz="1800" dirty="0"/>
              <a:t>*plus as sys or system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109" y="959683"/>
            <a:ext cx="7264891" cy="569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7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Consistent and Inconsistent 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For the backup to be consistent, the database must be mounted after a clean shutdown and remain close during backup</a:t>
            </a:r>
          </a:p>
          <a:p>
            <a:r>
              <a:rPr lang="en-US" sz="2800" dirty="0"/>
              <a:t>A backup is called an inconsistent backup if it contains changes after its checkpoint</a:t>
            </a:r>
          </a:p>
          <a:p>
            <a:pPr lvl="1"/>
            <a:r>
              <a:rPr lang="en-US" dirty="0"/>
              <a:t>With the archived redo logs needed to recover the backup, open database backups are as effective for data protection as consistent backups</a:t>
            </a:r>
          </a:p>
          <a:p>
            <a:pPr lvl="1"/>
            <a:r>
              <a:rPr lang="en-US" dirty="0"/>
              <a:t>Only available for databases in ARCHIVELOG mode</a:t>
            </a:r>
          </a:p>
        </p:txBody>
      </p:sp>
    </p:spTree>
    <p:extLst>
      <p:ext uri="{BB962C8B-B14F-4D97-AF65-F5344CB8AC3E}">
        <p14:creationId xmlns:p14="http://schemas.microsoft.com/office/powerpoint/2010/main" val="3224804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6333"/>
            <a:ext cx="10515600" cy="557901"/>
          </a:xfrm>
        </p:spPr>
        <p:txBody>
          <a:bodyPr>
            <a:normAutofit fontScale="90000"/>
          </a:bodyPr>
          <a:lstStyle/>
          <a:p>
            <a:r>
              <a:rPr lang="en-US" dirty="0"/>
              <a:t>Consistent Backup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99082"/>
            <a:ext cx="4026763" cy="4351338"/>
          </a:xfrm>
        </p:spPr>
        <p:txBody>
          <a:bodyPr/>
          <a:lstStyle/>
          <a:p>
            <a:r>
              <a:rPr lang="en-US" sz="2400" dirty="0"/>
              <a:t>This will perform a consistent backup for the currently connected database (in this example the root)</a:t>
            </a:r>
          </a:p>
          <a:p>
            <a:pPr lvl="1"/>
            <a:r>
              <a:rPr lang="en-US" sz="1800" dirty="0"/>
              <a:t>In RMAN, perform a consistent shutdown</a:t>
            </a:r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endParaRPr lang="en-US" sz="1800" dirty="0"/>
          </a:p>
          <a:p>
            <a:pPr lvl="1"/>
            <a:r>
              <a:rPr lang="en-US" sz="1800" dirty="0"/>
              <a:t>Run BACKUP DATABASE command</a:t>
            </a:r>
          </a:p>
          <a:p>
            <a:pPr lvl="1"/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0444" y="3275166"/>
            <a:ext cx="3124200" cy="122872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0444" y="5415162"/>
            <a:ext cx="2743200" cy="371475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3858" y="374865"/>
            <a:ext cx="6693235" cy="610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75017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142</TotalTime>
  <Words>593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Courier New</vt:lpstr>
      <vt:lpstr>Palatino Linotype</vt:lpstr>
      <vt:lpstr>Times New Roman</vt:lpstr>
      <vt:lpstr>Wingdings</vt:lpstr>
      <vt:lpstr>PPKSU</vt:lpstr>
      <vt:lpstr>Module 9 Slides</vt:lpstr>
      <vt:lpstr>Backup and Recovery</vt:lpstr>
      <vt:lpstr>Physical and Logical Backup</vt:lpstr>
      <vt:lpstr>Types of Backup</vt:lpstr>
      <vt:lpstr>Backup using RMAN in ORACLE</vt:lpstr>
      <vt:lpstr>Connect to a Container</vt:lpstr>
      <vt:lpstr>Configuring Fast Recovery Area</vt:lpstr>
      <vt:lpstr>Consistent and Inconsistent Backup</vt:lpstr>
      <vt:lpstr>Consistent Backup</vt:lpstr>
      <vt:lpstr>Inconsistent Backup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Lecture 10/23</dc:title>
  <dc:creator>Windows User</dc:creator>
  <cp:lastModifiedBy>Linh Le</cp:lastModifiedBy>
  <cp:revision>20</cp:revision>
  <dcterms:created xsi:type="dcterms:W3CDTF">2019-10-23T18:59:38Z</dcterms:created>
  <dcterms:modified xsi:type="dcterms:W3CDTF">2021-07-27T20:11:47Z</dcterms:modified>
</cp:coreProperties>
</file>