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301" r:id="rId3"/>
    <p:sldId id="302" r:id="rId4"/>
    <p:sldId id="275" r:id="rId5"/>
    <p:sldId id="276" r:id="rId6"/>
    <p:sldId id="293" r:id="rId7"/>
    <p:sldId id="306" r:id="rId8"/>
    <p:sldId id="285" r:id="rId9"/>
    <p:sldId id="303" r:id="rId10"/>
    <p:sldId id="304" r:id="rId11"/>
    <p:sldId id="30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882"/>
    <p:restoredTop sz="94668"/>
  </p:normalViewPr>
  <p:slideViewPr>
    <p:cSldViewPr snapToGrid="0" snapToObjects="1">
      <p:cViewPr varScale="1">
        <p:scale>
          <a:sx n="85" d="100"/>
          <a:sy n="85" d="100"/>
        </p:scale>
        <p:origin x="208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Course Overview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4999: CMS Capstone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Teaching Philosophy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I value your time</a:t>
            </a:r>
          </a:p>
          <a:p>
            <a:r>
              <a:rPr lang="en-US" sz="2400" dirty="0"/>
              <a:t>I want you to value my time</a:t>
            </a:r>
          </a:p>
          <a:p>
            <a:pPr lvl="1"/>
            <a:r>
              <a:rPr lang="en-US" sz="2200" dirty="0"/>
              <a:t>I put a TON of work into course prep</a:t>
            </a:r>
          </a:p>
          <a:p>
            <a:pPr lvl="1"/>
            <a:r>
              <a:rPr lang="en-US" sz="2200" dirty="0"/>
              <a:t>Course policies – including the late policy – are VERY clear</a:t>
            </a:r>
          </a:p>
          <a:p>
            <a:pPr lvl="1"/>
            <a:r>
              <a:rPr lang="en-US" sz="2200" dirty="0"/>
              <a:t>It is YOUR responsibility to verify assignment submission</a:t>
            </a:r>
          </a:p>
        </p:txBody>
      </p:sp>
    </p:spTree>
    <p:extLst>
      <p:ext uri="{BB962C8B-B14F-4D97-AF65-F5344CB8AC3E}">
        <p14:creationId xmlns:p14="http://schemas.microsoft.com/office/powerpoint/2010/main" val="423042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Teaching Philosophy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I value your time</a:t>
            </a:r>
          </a:p>
          <a:p>
            <a:r>
              <a:rPr lang="en-US" sz="2400" dirty="0"/>
              <a:t>I want you to value my time</a:t>
            </a:r>
          </a:p>
          <a:p>
            <a:r>
              <a:rPr lang="en-US" sz="2400" dirty="0"/>
              <a:t>Grading policies</a:t>
            </a:r>
          </a:p>
          <a:p>
            <a:pPr lvl="1"/>
            <a:r>
              <a:rPr lang="en-US" sz="2200" dirty="0"/>
              <a:t>100pt scale</a:t>
            </a:r>
          </a:p>
          <a:p>
            <a:pPr lvl="1"/>
            <a:r>
              <a:rPr lang="en-US" sz="2200" dirty="0"/>
              <a:t>Weekly rhythm</a:t>
            </a:r>
          </a:p>
          <a:p>
            <a:pPr lvl="1"/>
            <a:r>
              <a:rPr lang="en-US" sz="2200" dirty="0"/>
              <a:t>Late policy</a:t>
            </a:r>
          </a:p>
          <a:p>
            <a:pPr lvl="1"/>
            <a:r>
              <a:rPr lang="en-US" sz="2200" dirty="0"/>
              <a:t>Feedback policy</a:t>
            </a:r>
          </a:p>
          <a:p>
            <a:pPr lvl="1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68498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107" y="608730"/>
            <a:ext cx="4486656" cy="1141497"/>
          </a:xfrm>
        </p:spPr>
        <p:txBody>
          <a:bodyPr/>
          <a:lstStyle/>
          <a:p>
            <a:r>
              <a:rPr lang="en-US" dirty="0"/>
              <a:t>Instructor Welcome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608731"/>
            <a:ext cx="4815840" cy="2166930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/>
              <a:t>ABOUT ME:</a:t>
            </a:r>
          </a:p>
          <a:p>
            <a:pPr lvl="1">
              <a:spcBef>
                <a:spcPts val="0"/>
              </a:spcBef>
              <a:buClrTx/>
            </a:pPr>
            <a:endParaRPr lang="en-US" sz="1800" dirty="0"/>
          </a:p>
          <a:p>
            <a:pPr lvl="1">
              <a:spcBef>
                <a:spcPts val="0"/>
              </a:spcBef>
              <a:buClrTx/>
            </a:pPr>
            <a:r>
              <a:rPr lang="en-US" sz="1800" dirty="0"/>
              <a:t>PhD in Mass Communication from UGA</a:t>
            </a:r>
          </a:p>
          <a:p>
            <a:pPr lvl="1">
              <a:spcBef>
                <a:spcPts val="0"/>
              </a:spcBef>
              <a:buClrTx/>
            </a:pPr>
            <a:endParaRPr lang="en-US" sz="1800" dirty="0"/>
          </a:p>
          <a:p>
            <a:pPr lvl="1">
              <a:spcBef>
                <a:spcPts val="0"/>
              </a:spcBef>
              <a:buClrTx/>
            </a:pPr>
            <a:r>
              <a:rPr lang="en-US" sz="1800" dirty="0"/>
              <a:t>Years of teaching experience</a:t>
            </a:r>
          </a:p>
          <a:p>
            <a:pPr lvl="1">
              <a:spcBef>
                <a:spcPts val="0"/>
              </a:spcBef>
              <a:buClrTx/>
            </a:pPr>
            <a:endParaRPr lang="en-US" sz="1800" dirty="0"/>
          </a:p>
          <a:p>
            <a:pPr lvl="1">
              <a:spcBef>
                <a:spcPts val="0"/>
              </a:spcBef>
              <a:buClrTx/>
            </a:pPr>
            <a:r>
              <a:rPr lang="en-US" sz="1800" dirty="0"/>
              <a:t>Surprise, I have a personal life!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" y="1924398"/>
            <a:ext cx="4463143" cy="4463143"/>
          </a:xfrm>
          <a:prstGeom prst="rect">
            <a:avLst/>
          </a:prstGeom>
        </p:spPr>
      </p:pic>
      <p:pic>
        <p:nvPicPr>
          <p:cNvPr id="5" name="Picture 4" descr="A person sitting on a rock with a dog&#10;&#10;Description automatically generated with medium confidence">
            <a:extLst>
              <a:ext uri="{FF2B5EF4-FFF2-40B4-BE49-F238E27FC236}">
                <a16:creationId xmlns:a16="http://schemas.microsoft.com/office/drawing/2014/main" id="{B4C38A66-713C-D607-42E4-FC9FA5857D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6080" y="2958541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How To Reach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EMAIL: </a:t>
            </a:r>
            <a:r>
              <a:rPr lang="en-US" sz="2400" dirty="0" err="1"/>
              <a:t>JasonGuthrie@Clayton.edu</a:t>
            </a:r>
            <a:endParaRPr lang="en-US" sz="2400" dirty="0"/>
          </a:p>
          <a:p>
            <a:pPr lvl="1"/>
            <a:r>
              <a:rPr lang="en-US" sz="2400" dirty="0"/>
              <a:t>Times in which I check email: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OFFICE LOCATION: Carnes Hall for Music (CHM), Room 208</a:t>
            </a:r>
          </a:p>
          <a:p>
            <a:pPr lvl="1"/>
            <a:r>
              <a:rPr lang="en-US" sz="2400" dirty="0"/>
              <a:t>Wednesdays and Thursdays 2:30pm – 5:30pm via Microsoft Teams</a:t>
            </a:r>
          </a:p>
          <a:p>
            <a:pPr lvl="1"/>
            <a:r>
              <a:rPr lang="en-US" sz="2400" dirty="0"/>
              <a:t>Online by Appointment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69145A1-0FF5-FA4A-8388-3C7C7BD6D561}"/>
              </a:ext>
            </a:extLst>
          </p:cNvPr>
          <p:cNvGraphicFramePr>
            <a:graphicFrameLocks noGrp="1"/>
          </p:cNvGraphicFramePr>
          <p:nvPr/>
        </p:nvGraphicFramePr>
        <p:xfrm>
          <a:off x="387925" y="2746283"/>
          <a:ext cx="11416145" cy="1504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3229">
                  <a:extLst>
                    <a:ext uri="{9D8B030D-6E8A-4147-A177-3AD203B41FA5}">
                      <a16:colId xmlns:a16="http://schemas.microsoft.com/office/drawing/2014/main" val="3507223087"/>
                    </a:ext>
                  </a:extLst>
                </a:gridCol>
                <a:gridCol w="2283229">
                  <a:extLst>
                    <a:ext uri="{9D8B030D-6E8A-4147-A177-3AD203B41FA5}">
                      <a16:colId xmlns:a16="http://schemas.microsoft.com/office/drawing/2014/main" val="1184986307"/>
                    </a:ext>
                  </a:extLst>
                </a:gridCol>
                <a:gridCol w="2283229">
                  <a:extLst>
                    <a:ext uri="{9D8B030D-6E8A-4147-A177-3AD203B41FA5}">
                      <a16:colId xmlns:a16="http://schemas.microsoft.com/office/drawing/2014/main" val="3047125816"/>
                    </a:ext>
                  </a:extLst>
                </a:gridCol>
                <a:gridCol w="2283229">
                  <a:extLst>
                    <a:ext uri="{9D8B030D-6E8A-4147-A177-3AD203B41FA5}">
                      <a16:colId xmlns:a16="http://schemas.microsoft.com/office/drawing/2014/main" val="2313920772"/>
                    </a:ext>
                  </a:extLst>
                </a:gridCol>
                <a:gridCol w="2283229">
                  <a:extLst>
                    <a:ext uri="{9D8B030D-6E8A-4147-A177-3AD203B41FA5}">
                      <a16:colId xmlns:a16="http://schemas.microsoft.com/office/drawing/2014/main" val="2203534878"/>
                    </a:ext>
                  </a:extLst>
                </a:gridCol>
              </a:tblGrid>
              <a:tr h="520427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Monday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Tuesday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Wednesday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Thursday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Friday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2311037"/>
                  </a:ext>
                </a:extLst>
              </a:tr>
              <a:tr h="98382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6956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060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Course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Major Topics</a:t>
            </a:r>
          </a:p>
          <a:p>
            <a:pPr lvl="1"/>
            <a:r>
              <a:rPr lang="en-US" sz="2400" dirty="0"/>
              <a:t>Major Assignments</a:t>
            </a:r>
          </a:p>
          <a:p>
            <a:pPr lvl="1"/>
            <a:r>
              <a:rPr lang="en-US" sz="2400" dirty="0"/>
              <a:t>Course Schedule</a:t>
            </a:r>
          </a:p>
          <a:p>
            <a:pPr lvl="1"/>
            <a:r>
              <a:rPr lang="en-US" sz="2400" dirty="0"/>
              <a:t>Teaching Philosophy</a:t>
            </a:r>
          </a:p>
        </p:txBody>
      </p:sp>
    </p:spTree>
    <p:extLst>
      <p:ext uri="{BB962C8B-B14F-4D97-AF65-F5344CB8AC3E}">
        <p14:creationId xmlns:p14="http://schemas.microsoft.com/office/powerpoint/2010/main" val="105950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Major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2" y="1643063"/>
            <a:ext cx="5891048" cy="5214937"/>
          </a:xfrm>
        </p:spPr>
        <p:txBody>
          <a:bodyPr>
            <a:normAutofit/>
          </a:bodyPr>
          <a:lstStyle/>
          <a:p>
            <a:pPr lvl="1"/>
            <a:r>
              <a:rPr lang="en-US" sz="2400" dirty="0"/>
              <a:t>This course is intended to be the cumulative experience, or </a:t>
            </a:r>
            <a:r>
              <a:rPr lang="en-US" sz="2400" i="1" dirty="0"/>
              <a:t>capstone</a:t>
            </a:r>
            <a:r>
              <a:rPr lang="en-US" sz="2400" dirty="0"/>
              <a:t>, of your college journey</a:t>
            </a:r>
          </a:p>
          <a:p>
            <a:pPr lvl="1"/>
            <a:r>
              <a:rPr lang="en-US" sz="2400" dirty="0"/>
              <a:t>The major focus is to take the theoretical book knowledge you have learned and </a:t>
            </a:r>
            <a:r>
              <a:rPr lang="en-US" sz="2400" i="1" dirty="0"/>
              <a:t>apply</a:t>
            </a:r>
            <a:r>
              <a:rPr lang="en-US" sz="2400" dirty="0"/>
              <a:t> it to real world contexts</a:t>
            </a:r>
          </a:p>
          <a:p>
            <a:pPr lvl="1"/>
            <a:endParaRPr lang="en-US" sz="2400" dirty="0"/>
          </a:p>
        </p:txBody>
      </p:sp>
      <p:pic>
        <p:nvPicPr>
          <p:cNvPr id="6" name="Picture 5" descr="A person wearing a graduation cap and gown&#10;&#10;Description automatically generated with medium confidence">
            <a:extLst>
              <a:ext uri="{FF2B5EF4-FFF2-40B4-BE49-F238E27FC236}">
                <a16:creationId xmlns:a16="http://schemas.microsoft.com/office/drawing/2014/main" id="{7BF2116C-B669-1406-085A-9B48B664C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406" y="1643063"/>
            <a:ext cx="3922338" cy="4902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7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Major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2" y="1643063"/>
            <a:ext cx="5891048" cy="5214937"/>
          </a:xfrm>
        </p:spPr>
        <p:txBody>
          <a:bodyPr>
            <a:normAutofit/>
          </a:bodyPr>
          <a:lstStyle/>
          <a:p>
            <a:pPr lvl="1"/>
            <a:r>
              <a:rPr lang="en-US" sz="2400" dirty="0"/>
              <a:t>Syllabus Quiz (1pt)</a:t>
            </a:r>
          </a:p>
          <a:p>
            <a:pPr lvl="1"/>
            <a:r>
              <a:rPr lang="en-US" sz="2400" dirty="0"/>
              <a:t>Discussion Forums (30pts)</a:t>
            </a:r>
          </a:p>
          <a:p>
            <a:pPr lvl="1"/>
            <a:r>
              <a:rPr lang="en-US" sz="2400" dirty="0"/>
              <a:t>Media Review (32pts)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2790D05-947E-044E-80EB-39E72CED18A9}"/>
              </a:ext>
            </a:extLst>
          </p:cNvPr>
          <p:cNvSpPr txBox="1">
            <a:spLocks/>
          </p:cNvSpPr>
          <p:nvPr/>
        </p:nvSpPr>
        <p:spPr>
          <a:xfrm>
            <a:off x="6095998" y="2743200"/>
            <a:ext cx="5891048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/>
              <a:t>Pitch (2pts)</a:t>
            </a:r>
          </a:p>
          <a:p>
            <a:pPr lvl="1"/>
            <a:r>
              <a:rPr lang="en-US" sz="2400" dirty="0"/>
              <a:t>Research (5pts)</a:t>
            </a:r>
          </a:p>
          <a:p>
            <a:pPr lvl="1"/>
            <a:r>
              <a:rPr lang="en-US" sz="2400" dirty="0"/>
              <a:t>Draft (5pts)</a:t>
            </a:r>
          </a:p>
          <a:p>
            <a:pPr lvl="1"/>
            <a:r>
              <a:rPr lang="en-US" sz="2400" dirty="0"/>
              <a:t>Feedback (5pts)</a:t>
            </a:r>
          </a:p>
          <a:p>
            <a:pPr lvl="1"/>
            <a:r>
              <a:rPr lang="en-US" sz="2400" dirty="0"/>
              <a:t>Final (5pts)</a:t>
            </a:r>
          </a:p>
          <a:p>
            <a:pPr lvl="1"/>
            <a:r>
              <a:rPr lang="en-US" sz="2400" dirty="0"/>
              <a:t>Media and Culture (5pts)</a:t>
            </a:r>
          </a:p>
          <a:p>
            <a:pPr lvl="1"/>
            <a:r>
              <a:rPr lang="en-US" sz="2400" dirty="0"/>
              <a:t>Media Presentations (5pts)</a:t>
            </a:r>
          </a:p>
        </p:txBody>
      </p:sp>
    </p:spTree>
    <p:extLst>
      <p:ext uri="{BB962C8B-B14F-4D97-AF65-F5344CB8AC3E}">
        <p14:creationId xmlns:p14="http://schemas.microsoft.com/office/powerpoint/2010/main" val="212770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Major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2" y="1643063"/>
            <a:ext cx="5891048" cy="5214937"/>
          </a:xfrm>
        </p:spPr>
        <p:txBody>
          <a:bodyPr>
            <a:normAutofit/>
          </a:bodyPr>
          <a:lstStyle/>
          <a:p>
            <a:pPr lvl="1"/>
            <a:r>
              <a:rPr lang="en-US" sz="2400" dirty="0"/>
              <a:t>Syllabus Quiz (1pt)</a:t>
            </a:r>
          </a:p>
          <a:p>
            <a:pPr lvl="1"/>
            <a:r>
              <a:rPr lang="en-US" sz="2400" dirty="0"/>
              <a:t>Discussion Forums (30pts)</a:t>
            </a:r>
          </a:p>
          <a:p>
            <a:pPr lvl="1"/>
            <a:r>
              <a:rPr lang="en-US" sz="2400" dirty="0"/>
              <a:t>Media Review (32pts)</a:t>
            </a:r>
          </a:p>
          <a:p>
            <a:pPr lvl="1"/>
            <a:r>
              <a:rPr lang="en-US" sz="2400" dirty="0"/>
              <a:t>Digital Identity Inventory (5pts)</a:t>
            </a:r>
          </a:p>
          <a:p>
            <a:pPr lvl="1"/>
            <a:r>
              <a:rPr lang="en-US" sz="2400" dirty="0"/>
              <a:t>Professional Resume (10pts)</a:t>
            </a:r>
          </a:p>
          <a:p>
            <a:pPr lvl="1"/>
            <a:r>
              <a:rPr lang="en-US" sz="2400" dirty="0"/>
              <a:t>Digital Portfolios (22pts)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991E4E4-6C5C-CFF4-B18F-6DEBFF4C8982}"/>
              </a:ext>
            </a:extLst>
          </p:cNvPr>
          <p:cNvSpPr txBox="1">
            <a:spLocks/>
          </p:cNvSpPr>
          <p:nvPr/>
        </p:nvSpPr>
        <p:spPr>
          <a:xfrm>
            <a:off x="6095998" y="4049486"/>
            <a:ext cx="5891048" cy="28085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/>
              <a:t>Pitch (2pts)</a:t>
            </a:r>
          </a:p>
          <a:p>
            <a:pPr lvl="1"/>
            <a:r>
              <a:rPr lang="en-US" sz="2400" dirty="0"/>
              <a:t>Draft (5pts)</a:t>
            </a:r>
          </a:p>
          <a:p>
            <a:pPr lvl="1"/>
            <a:r>
              <a:rPr lang="en-US" sz="2400" dirty="0"/>
              <a:t>Feedback (5pts)</a:t>
            </a:r>
          </a:p>
          <a:p>
            <a:pPr lvl="1"/>
            <a:r>
              <a:rPr lang="en-US" sz="2400" dirty="0"/>
              <a:t>Final (10pts)</a:t>
            </a:r>
          </a:p>
        </p:txBody>
      </p:sp>
    </p:spTree>
    <p:extLst>
      <p:ext uri="{BB962C8B-B14F-4D97-AF65-F5344CB8AC3E}">
        <p14:creationId xmlns:p14="http://schemas.microsoft.com/office/powerpoint/2010/main" val="297012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Course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3" y="1643063"/>
            <a:ext cx="5891048" cy="5214937"/>
          </a:xfrm>
        </p:spPr>
        <p:txBody>
          <a:bodyPr>
            <a:normAutofit/>
          </a:bodyPr>
          <a:lstStyle/>
          <a:p>
            <a:r>
              <a:rPr lang="en-US" sz="2400" dirty="0"/>
              <a:t>Week 1: Communication Theory</a:t>
            </a:r>
          </a:p>
          <a:p>
            <a:r>
              <a:rPr lang="en-US" sz="2400" dirty="0"/>
              <a:t>Week 2: Theoretical Traditions</a:t>
            </a:r>
          </a:p>
          <a:p>
            <a:r>
              <a:rPr lang="en-US" sz="2400" dirty="0"/>
              <a:t>Week 3: Group Communication</a:t>
            </a:r>
          </a:p>
          <a:p>
            <a:r>
              <a:rPr lang="en-US" sz="2400" dirty="0"/>
              <a:t>Week 4: Interpersonal Communication</a:t>
            </a:r>
          </a:p>
          <a:p>
            <a:r>
              <a:rPr lang="en-US" sz="2400" dirty="0"/>
              <a:t>Week 5: Interpersonal Relationships</a:t>
            </a:r>
          </a:p>
          <a:p>
            <a:r>
              <a:rPr lang="en-US" sz="2400" dirty="0"/>
              <a:t>Week 6: Mass Communication</a:t>
            </a:r>
          </a:p>
          <a:p>
            <a:r>
              <a:rPr lang="en-US" sz="2400" dirty="0"/>
              <a:t>Week 7: Intercultural Communication</a:t>
            </a:r>
          </a:p>
          <a:p>
            <a:r>
              <a:rPr lang="en-US" sz="2400" dirty="0"/>
              <a:t>Week 8: Theory Integration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BDD24C5-B5CF-1C46-89C8-BF31FA43D167}"/>
              </a:ext>
            </a:extLst>
          </p:cNvPr>
          <p:cNvSpPr txBox="1">
            <a:spLocks/>
          </p:cNvSpPr>
          <p:nvPr/>
        </p:nvSpPr>
        <p:spPr>
          <a:xfrm>
            <a:off x="6095998" y="1643063"/>
            <a:ext cx="5891048" cy="5214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Week 9: From Theory to Practice</a:t>
            </a:r>
          </a:p>
          <a:p>
            <a:r>
              <a:rPr lang="en-US" sz="2400" dirty="0"/>
              <a:t>Week 10: Media Literacy</a:t>
            </a:r>
          </a:p>
          <a:p>
            <a:r>
              <a:rPr lang="en-US" sz="2400" dirty="0"/>
              <a:t>Week 11: Job Search</a:t>
            </a:r>
          </a:p>
          <a:p>
            <a:r>
              <a:rPr lang="en-US" sz="2400" dirty="0"/>
              <a:t>Week 12: Job Interviews</a:t>
            </a:r>
          </a:p>
          <a:p>
            <a:r>
              <a:rPr lang="en-US" sz="2400" dirty="0"/>
              <a:t>Week 13: Landing the Job</a:t>
            </a:r>
          </a:p>
          <a:p>
            <a:r>
              <a:rPr lang="en-US" sz="2400" dirty="0"/>
              <a:t>Week 14: On the Job</a:t>
            </a:r>
          </a:p>
          <a:p>
            <a:r>
              <a:rPr lang="en-US" sz="2400" dirty="0"/>
              <a:t>Week 15: Lifelong Learning</a:t>
            </a:r>
          </a:p>
        </p:txBody>
      </p:sp>
    </p:spTree>
    <p:extLst>
      <p:ext uri="{BB962C8B-B14F-4D97-AF65-F5344CB8AC3E}">
        <p14:creationId xmlns:p14="http://schemas.microsoft.com/office/powerpoint/2010/main" val="1845363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Teaching Philosophy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I value your time</a:t>
            </a:r>
          </a:p>
          <a:p>
            <a:pPr lvl="1"/>
            <a:r>
              <a:rPr lang="en-US" sz="2400" dirty="0"/>
              <a:t>I know what it means to be a student</a:t>
            </a:r>
          </a:p>
          <a:p>
            <a:pPr lvl="1"/>
            <a:r>
              <a:rPr lang="en-US" sz="2400" dirty="0"/>
              <a:t>I know you have other classes, work, personal lives, etc.</a:t>
            </a:r>
          </a:p>
          <a:p>
            <a:pPr lvl="1"/>
            <a:r>
              <a:rPr lang="en-US" sz="2400" dirty="0"/>
              <a:t>This course is setup for you to succeed</a:t>
            </a:r>
          </a:p>
        </p:txBody>
      </p:sp>
    </p:spTree>
    <p:extLst>
      <p:ext uri="{BB962C8B-B14F-4D97-AF65-F5344CB8AC3E}">
        <p14:creationId xmlns:p14="http://schemas.microsoft.com/office/powerpoint/2010/main" val="410971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800</TotalTime>
  <Words>426</Words>
  <Application>Microsoft Macintosh PowerPoint</Application>
  <PresentationFormat>Widescreen</PresentationFormat>
  <Paragraphs>97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Gill Sans MT</vt:lpstr>
      <vt:lpstr>Parcel</vt:lpstr>
      <vt:lpstr>Course Overview</vt:lpstr>
      <vt:lpstr>Instructor Welcome</vt:lpstr>
      <vt:lpstr>How To Reach Me</vt:lpstr>
      <vt:lpstr>Course Overview</vt:lpstr>
      <vt:lpstr>Major Topics</vt:lpstr>
      <vt:lpstr>Major Assignments</vt:lpstr>
      <vt:lpstr>Major Assignments</vt:lpstr>
      <vt:lpstr>Course Schedule</vt:lpstr>
      <vt:lpstr>Teaching Philosophy</vt:lpstr>
      <vt:lpstr>Teaching Philosophy</vt:lpstr>
      <vt:lpstr>Teaching Philosophy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34</cp:revision>
  <dcterms:created xsi:type="dcterms:W3CDTF">2019-07-26T00:48:53Z</dcterms:created>
  <dcterms:modified xsi:type="dcterms:W3CDTF">2022-12-12T18:33:20Z</dcterms:modified>
</cp:coreProperties>
</file>