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27"/>
  </p:notesMasterIdLst>
  <p:sldIdLst>
    <p:sldId id="256" r:id="rId2"/>
    <p:sldId id="260" r:id="rId3"/>
    <p:sldId id="270" r:id="rId4"/>
    <p:sldId id="271" r:id="rId5"/>
    <p:sldId id="272" r:id="rId6"/>
    <p:sldId id="273" r:id="rId7"/>
    <p:sldId id="274" r:id="rId8"/>
    <p:sldId id="275" r:id="rId9"/>
    <p:sldId id="278" r:id="rId10"/>
    <p:sldId id="276" r:id="rId11"/>
    <p:sldId id="277" r:id="rId12"/>
    <p:sldId id="287" r:id="rId13"/>
    <p:sldId id="288" r:id="rId14"/>
    <p:sldId id="280" r:id="rId15"/>
    <p:sldId id="281" r:id="rId16"/>
    <p:sldId id="282" r:id="rId17"/>
    <p:sldId id="283" r:id="rId18"/>
    <p:sldId id="284" r:id="rId19"/>
    <p:sldId id="286" r:id="rId20"/>
    <p:sldId id="285" r:id="rId21"/>
    <p:sldId id="279" r:id="rId22"/>
    <p:sldId id="289" r:id="rId23"/>
    <p:sldId id="290" r:id="rId24"/>
    <p:sldId id="291" r:id="rId25"/>
    <p:sldId id="292"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napToGrid="0" snapToObjects="1" showGuides="1">
      <p:cViewPr varScale="1">
        <p:scale>
          <a:sx n="146" d="100"/>
          <a:sy n="146" d="100"/>
        </p:scale>
        <p:origin x="176" y="17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 Li" userId="ef082f19-97a4-40f7-8ec1-0e91bb2b2192" providerId="ADAL" clId="{F5383AD6-DCFA-EA41-B04D-AAAAAEBD79BF}"/>
    <pc:docChg chg="undo custSel addSld delSld modSld">
      <pc:chgData name="Lei Li" userId="ef082f19-97a4-40f7-8ec1-0e91bb2b2192" providerId="ADAL" clId="{F5383AD6-DCFA-EA41-B04D-AAAAAEBD79BF}" dt="2021-05-29T16:05:54.557" v="2484" actId="20577"/>
      <pc:docMkLst>
        <pc:docMk/>
      </pc:docMkLst>
      <pc:sldChg chg="modSp mod">
        <pc:chgData name="Lei Li" userId="ef082f19-97a4-40f7-8ec1-0e91bb2b2192" providerId="ADAL" clId="{F5383AD6-DCFA-EA41-B04D-AAAAAEBD79BF}" dt="2021-05-29T16:05:54.557" v="2484" actId="20577"/>
        <pc:sldMkLst>
          <pc:docMk/>
          <pc:sldMk cId="2503590105" sldId="256"/>
        </pc:sldMkLst>
        <pc:spChg chg="mod">
          <ac:chgData name="Lei Li" userId="ef082f19-97a4-40f7-8ec1-0e91bb2b2192" providerId="ADAL" clId="{F5383AD6-DCFA-EA41-B04D-AAAAAEBD79BF}" dt="2021-05-29T16:05:54.557" v="2484" actId="20577"/>
          <ac:spMkLst>
            <pc:docMk/>
            <pc:sldMk cId="2503590105" sldId="256"/>
            <ac:spMk id="2" creationId="{5BA05E45-F349-0641-9ADA-AF2384D8DF72}"/>
          </ac:spMkLst>
        </pc:spChg>
        <pc:spChg chg="mod">
          <ac:chgData name="Lei Li" userId="ef082f19-97a4-40f7-8ec1-0e91bb2b2192" providerId="ADAL" clId="{F5383AD6-DCFA-EA41-B04D-AAAAAEBD79BF}" dt="2021-05-29T16:05:43.152" v="2482" actId="20577"/>
          <ac:spMkLst>
            <pc:docMk/>
            <pc:sldMk cId="2503590105" sldId="256"/>
            <ac:spMk id="3" creationId="{878BBB39-14F0-7B40-BDBC-E346DDE8A861}"/>
          </ac:spMkLst>
        </pc:spChg>
      </pc:sldChg>
      <pc:sldChg chg="del">
        <pc:chgData name="Lei Li" userId="ef082f19-97a4-40f7-8ec1-0e91bb2b2192" providerId="ADAL" clId="{F5383AD6-DCFA-EA41-B04D-AAAAAEBD79BF}" dt="2021-05-26T02:16:27.815" v="66" actId="2696"/>
        <pc:sldMkLst>
          <pc:docMk/>
          <pc:sldMk cId="3238765989" sldId="257"/>
        </pc:sldMkLst>
      </pc:sldChg>
      <pc:sldChg chg="modSp mod">
        <pc:chgData name="Lei Li" userId="ef082f19-97a4-40f7-8ec1-0e91bb2b2192" providerId="ADAL" clId="{F5383AD6-DCFA-EA41-B04D-AAAAAEBD79BF}" dt="2021-05-26T02:16:23.623" v="65" actId="113"/>
        <pc:sldMkLst>
          <pc:docMk/>
          <pc:sldMk cId="2686351654" sldId="260"/>
        </pc:sldMkLst>
        <pc:spChg chg="mod">
          <ac:chgData name="Lei Li" userId="ef082f19-97a4-40f7-8ec1-0e91bb2b2192" providerId="ADAL" clId="{F5383AD6-DCFA-EA41-B04D-AAAAAEBD79BF}" dt="2021-05-26T02:16:23.623" v="65" actId="113"/>
          <ac:spMkLst>
            <pc:docMk/>
            <pc:sldMk cId="2686351654" sldId="260"/>
            <ac:spMk id="3" creationId="{DBE6C686-1D63-F045-B38D-E7FD311172C3}"/>
          </ac:spMkLst>
        </pc:spChg>
      </pc:sldChg>
      <pc:sldChg chg="del">
        <pc:chgData name="Lei Li" userId="ef082f19-97a4-40f7-8ec1-0e91bb2b2192" providerId="ADAL" clId="{F5383AD6-DCFA-EA41-B04D-AAAAAEBD79BF}" dt="2021-05-26T02:16:28.105" v="67" actId="2696"/>
        <pc:sldMkLst>
          <pc:docMk/>
          <pc:sldMk cId="3500994766" sldId="261"/>
        </pc:sldMkLst>
      </pc:sldChg>
      <pc:sldChg chg="del">
        <pc:chgData name="Lei Li" userId="ef082f19-97a4-40f7-8ec1-0e91bb2b2192" providerId="ADAL" clId="{F5383AD6-DCFA-EA41-B04D-AAAAAEBD79BF}" dt="2021-05-26T02:16:28.357" v="68" actId="2696"/>
        <pc:sldMkLst>
          <pc:docMk/>
          <pc:sldMk cId="365834913" sldId="262"/>
        </pc:sldMkLst>
      </pc:sldChg>
      <pc:sldChg chg="del">
        <pc:chgData name="Lei Li" userId="ef082f19-97a4-40f7-8ec1-0e91bb2b2192" providerId="ADAL" clId="{F5383AD6-DCFA-EA41-B04D-AAAAAEBD79BF}" dt="2021-05-26T02:16:28.583" v="69" actId="2696"/>
        <pc:sldMkLst>
          <pc:docMk/>
          <pc:sldMk cId="345660090" sldId="263"/>
        </pc:sldMkLst>
      </pc:sldChg>
      <pc:sldChg chg="del">
        <pc:chgData name="Lei Li" userId="ef082f19-97a4-40f7-8ec1-0e91bb2b2192" providerId="ADAL" clId="{F5383AD6-DCFA-EA41-B04D-AAAAAEBD79BF}" dt="2021-05-26T02:16:28.815" v="70" actId="2696"/>
        <pc:sldMkLst>
          <pc:docMk/>
          <pc:sldMk cId="721456740" sldId="264"/>
        </pc:sldMkLst>
      </pc:sldChg>
      <pc:sldChg chg="del">
        <pc:chgData name="Lei Li" userId="ef082f19-97a4-40f7-8ec1-0e91bb2b2192" providerId="ADAL" clId="{F5383AD6-DCFA-EA41-B04D-AAAAAEBD79BF}" dt="2021-05-26T02:16:29.108" v="71" actId="2696"/>
        <pc:sldMkLst>
          <pc:docMk/>
          <pc:sldMk cId="3108800988" sldId="265"/>
        </pc:sldMkLst>
      </pc:sldChg>
      <pc:sldChg chg="del">
        <pc:chgData name="Lei Li" userId="ef082f19-97a4-40f7-8ec1-0e91bb2b2192" providerId="ADAL" clId="{F5383AD6-DCFA-EA41-B04D-AAAAAEBD79BF}" dt="2021-05-26T02:16:29.662" v="72" actId="2696"/>
        <pc:sldMkLst>
          <pc:docMk/>
          <pc:sldMk cId="3492375759" sldId="266"/>
        </pc:sldMkLst>
      </pc:sldChg>
      <pc:sldChg chg="del">
        <pc:chgData name="Lei Li" userId="ef082f19-97a4-40f7-8ec1-0e91bb2b2192" providerId="ADAL" clId="{F5383AD6-DCFA-EA41-B04D-AAAAAEBD79BF}" dt="2021-05-26T02:16:30.315" v="73" actId="2696"/>
        <pc:sldMkLst>
          <pc:docMk/>
          <pc:sldMk cId="3927935069" sldId="267"/>
        </pc:sldMkLst>
      </pc:sldChg>
      <pc:sldChg chg="del">
        <pc:chgData name="Lei Li" userId="ef082f19-97a4-40f7-8ec1-0e91bb2b2192" providerId="ADAL" clId="{F5383AD6-DCFA-EA41-B04D-AAAAAEBD79BF}" dt="2021-05-26T02:16:30.926" v="74" actId="2696"/>
        <pc:sldMkLst>
          <pc:docMk/>
          <pc:sldMk cId="1826825211" sldId="268"/>
        </pc:sldMkLst>
      </pc:sldChg>
      <pc:sldChg chg="del">
        <pc:chgData name="Lei Li" userId="ef082f19-97a4-40f7-8ec1-0e91bb2b2192" providerId="ADAL" clId="{F5383AD6-DCFA-EA41-B04D-AAAAAEBD79BF}" dt="2021-05-26T02:16:31.543" v="75" actId="2696"/>
        <pc:sldMkLst>
          <pc:docMk/>
          <pc:sldMk cId="2382408208" sldId="269"/>
        </pc:sldMkLst>
      </pc:sldChg>
      <pc:sldChg chg="modSp mod">
        <pc:chgData name="Lei Li" userId="ef082f19-97a4-40f7-8ec1-0e91bb2b2192" providerId="ADAL" clId="{F5383AD6-DCFA-EA41-B04D-AAAAAEBD79BF}" dt="2021-05-26T02:27:51.485" v="405" actId="20577"/>
        <pc:sldMkLst>
          <pc:docMk/>
          <pc:sldMk cId="1531292215" sldId="270"/>
        </pc:sldMkLst>
        <pc:spChg chg="mod">
          <ac:chgData name="Lei Li" userId="ef082f19-97a4-40f7-8ec1-0e91bb2b2192" providerId="ADAL" clId="{F5383AD6-DCFA-EA41-B04D-AAAAAEBD79BF}" dt="2021-05-26T02:17:04.433" v="132" actId="20577"/>
          <ac:spMkLst>
            <pc:docMk/>
            <pc:sldMk cId="1531292215" sldId="270"/>
            <ac:spMk id="2" creationId="{9938A2C0-D8EC-9342-806D-185A20980DC0}"/>
          </ac:spMkLst>
        </pc:spChg>
        <pc:spChg chg="mod">
          <ac:chgData name="Lei Li" userId="ef082f19-97a4-40f7-8ec1-0e91bb2b2192" providerId="ADAL" clId="{F5383AD6-DCFA-EA41-B04D-AAAAAEBD79BF}" dt="2021-05-26T02:27:51.485" v="405" actId="20577"/>
          <ac:spMkLst>
            <pc:docMk/>
            <pc:sldMk cId="1531292215" sldId="270"/>
            <ac:spMk id="3" creationId="{56767234-B07B-0B45-91B3-56EB0FADABFC}"/>
          </ac:spMkLst>
        </pc:spChg>
        <pc:spChg chg="mod">
          <ac:chgData name="Lei Li" userId="ef082f19-97a4-40f7-8ec1-0e91bb2b2192" providerId="ADAL" clId="{F5383AD6-DCFA-EA41-B04D-AAAAAEBD79BF}" dt="2021-05-26T02:25:35.171" v="294" actId="20577"/>
          <ac:spMkLst>
            <pc:docMk/>
            <pc:sldMk cId="1531292215" sldId="270"/>
            <ac:spMk id="4" creationId="{229D7527-A3B2-6D42-8F25-EBE1A5B97A0D}"/>
          </ac:spMkLst>
        </pc:spChg>
      </pc:sldChg>
      <pc:sldChg chg="addSp delSp modSp new">
        <pc:chgData name="Lei Li" userId="ef082f19-97a4-40f7-8ec1-0e91bb2b2192" providerId="ADAL" clId="{F5383AD6-DCFA-EA41-B04D-AAAAAEBD79BF}" dt="2021-05-28T03:06:07.081" v="2455" actId="20577"/>
        <pc:sldMkLst>
          <pc:docMk/>
          <pc:sldMk cId="319106337" sldId="271"/>
        </pc:sldMkLst>
        <pc:spChg chg="mod">
          <ac:chgData name="Lei Li" userId="ef082f19-97a4-40f7-8ec1-0e91bb2b2192" providerId="ADAL" clId="{F5383AD6-DCFA-EA41-B04D-AAAAAEBD79BF}" dt="2021-05-28T03:06:07.081" v="2455" actId="20577"/>
          <ac:spMkLst>
            <pc:docMk/>
            <pc:sldMk cId="319106337" sldId="271"/>
            <ac:spMk id="2" creationId="{17EFD398-07C2-2F41-BD75-AAC9BF933F5B}"/>
          </ac:spMkLst>
        </pc:spChg>
        <pc:spChg chg="add del mod">
          <ac:chgData name="Lei Li" userId="ef082f19-97a4-40f7-8ec1-0e91bb2b2192" providerId="ADAL" clId="{F5383AD6-DCFA-EA41-B04D-AAAAAEBD79BF}" dt="2021-05-28T03:05:26.561" v="2417" actId="478"/>
          <ac:spMkLst>
            <pc:docMk/>
            <pc:sldMk cId="319106337" sldId="271"/>
            <ac:spMk id="6" creationId="{649F4351-94CA-FC4E-B4DE-9D32150EF9AE}"/>
          </ac:spMkLst>
        </pc:spChg>
        <pc:picChg chg="add mod">
          <ac:chgData name="Lei Li" userId="ef082f19-97a4-40f7-8ec1-0e91bb2b2192" providerId="ADAL" clId="{F5383AD6-DCFA-EA41-B04D-AAAAAEBD79BF}" dt="2021-05-28T03:05:54.650" v="2420" actId="1076"/>
          <ac:picMkLst>
            <pc:docMk/>
            <pc:sldMk cId="319106337" sldId="271"/>
            <ac:picMk id="1025" creationId="{2CB17318-731D-7D47-A22E-8B69A2DE7284}"/>
          </ac:picMkLst>
        </pc:picChg>
      </pc:sldChg>
      <pc:sldChg chg="del">
        <pc:chgData name="Lei Li" userId="ef082f19-97a4-40f7-8ec1-0e91bb2b2192" providerId="ADAL" clId="{F5383AD6-DCFA-EA41-B04D-AAAAAEBD79BF}" dt="2021-05-26T02:16:32.856" v="77" actId="2696"/>
        <pc:sldMkLst>
          <pc:docMk/>
          <pc:sldMk cId="2657758910" sldId="271"/>
        </pc:sldMkLst>
      </pc:sldChg>
      <pc:sldChg chg="modSp new mod">
        <pc:chgData name="Lei Li" userId="ef082f19-97a4-40f7-8ec1-0e91bb2b2192" providerId="ADAL" clId="{F5383AD6-DCFA-EA41-B04D-AAAAAEBD79BF}" dt="2021-05-26T02:35:49.989" v="570" actId="20577"/>
        <pc:sldMkLst>
          <pc:docMk/>
          <pc:sldMk cId="1455350104" sldId="272"/>
        </pc:sldMkLst>
        <pc:spChg chg="mod">
          <ac:chgData name="Lei Li" userId="ef082f19-97a4-40f7-8ec1-0e91bb2b2192" providerId="ADAL" clId="{F5383AD6-DCFA-EA41-B04D-AAAAAEBD79BF}" dt="2021-05-26T02:35:49.989" v="570" actId="20577"/>
          <ac:spMkLst>
            <pc:docMk/>
            <pc:sldMk cId="1455350104" sldId="272"/>
            <ac:spMk id="2" creationId="{27B235A8-04B3-F645-B190-6C00719BA1E5}"/>
          </ac:spMkLst>
        </pc:spChg>
        <pc:spChg chg="mod">
          <ac:chgData name="Lei Li" userId="ef082f19-97a4-40f7-8ec1-0e91bb2b2192" providerId="ADAL" clId="{F5383AD6-DCFA-EA41-B04D-AAAAAEBD79BF}" dt="2021-05-26T02:31:46.478" v="447" actId="20577"/>
          <ac:spMkLst>
            <pc:docMk/>
            <pc:sldMk cId="1455350104" sldId="272"/>
            <ac:spMk id="3" creationId="{B2ADF9F6-0FCD-9F4F-9552-6D70FA1CBF3C}"/>
          </ac:spMkLst>
        </pc:spChg>
      </pc:sldChg>
      <pc:sldChg chg="del">
        <pc:chgData name="Lei Li" userId="ef082f19-97a4-40f7-8ec1-0e91bb2b2192" providerId="ADAL" clId="{F5383AD6-DCFA-EA41-B04D-AAAAAEBD79BF}" dt="2021-05-26T02:16:32.096" v="76" actId="2696"/>
        <pc:sldMkLst>
          <pc:docMk/>
          <pc:sldMk cId="3708039022" sldId="272"/>
        </pc:sldMkLst>
      </pc:sldChg>
      <pc:sldChg chg="modSp new mod">
        <pc:chgData name="Lei Li" userId="ef082f19-97a4-40f7-8ec1-0e91bb2b2192" providerId="ADAL" clId="{F5383AD6-DCFA-EA41-B04D-AAAAAEBD79BF}" dt="2021-05-26T02:35:38.335" v="541" actId="20577"/>
        <pc:sldMkLst>
          <pc:docMk/>
          <pc:sldMk cId="2439535068" sldId="273"/>
        </pc:sldMkLst>
        <pc:spChg chg="mod">
          <ac:chgData name="Lei Li" userId="ef082f19-97a4-40f7-8ec1-0e91bb2b2192" providerId="ADAL" clId="{F5383AD6-DCFA-EA41-B04D-AAAAAEBD79BF}" dt="2021-05-26T02:35:38.335" v="541" actId="20577"/>
          <ac:spMkLst>
            <pc:docMk/>
            <pc:sldMk cId="2439535068" sldId="273"/>
            <ac:spMk id="2" creationId="{9AE90698-1490-BC49-8669-99DF38E285C1}"/>
          </ac:spMkLst>
        </pc:spChg>
        <pc:spChg chg="mod">
          <ac:chgData name="Lei Li" userId="ef082f19-97a4-40f7-8ec1-0e91bb2b2192" providerId="ADAL" clId="{F5383AD6-DCFA-EA41-B04D-AAAAAEBD79BF}" dt="2021-05-26T02:35:26.413" v="528" actId="27636"/>
          <ac:spMkLst>
            <pc:docMk/>
            <pc:sldMk cId="2439535068" sldId="273"/>
            <ac:spMk id="3" creationId="{937849F8-0E2D-F545-8929-AE3A15D45E97}"/>
          </ac:spMkLst>
        </pc:spChg>
      </pc:sldChg>
      <pc:sldChg chg="modSp new mod">
        <pc:chgData name="Lei Li" userId="ef082f19-97a4-40f7-8ec1-0e91bb2b2192" providerId="ADAL" clId="{F5383AD6-DCFA-EA41-B04D-AAAAAEBD79BF}" dt="2021-05-26T02:42:39.596" v="798" actId="20577"/>
        <pc:sldMkLst>
          <pc:docMk/>
          <pc:sldMk cId="2373872977" sldId="274"/>
        </pc:sldMkLst>
        <pc:spChg chg="mod">
          <ac:chgData name="Lei Li" userId="ef082f19-97a4-40f7-8ec1-0e91bb2b2192" providerId="ADAL" clId="{F5383AD6-DCFA-EA41-B04D-AAAAAEBD79BF}" dt="2021-05-26T02:37:15.241" v="585" actId="20577"/>
          <ac:spMkLst>
            <pc:docMk/>
            <pc:sldMk cId="2373872977" sldId="274"/>
            <ac:spMk id="2" creationId="{89C4F9EE-6DFE-F542-905B-0A0916C52565}"/>
          </ac:spMkLst>
        </pc:spChg>
        <pc:spChg chg="mod">
          <ac:chgData name="Lei Li" userId="ef082f19-97a4-40f7-8ec1-0e91bb2b2192" providerId="ADAL" clId="{F5383AD6-DCFA-EA41-B04D-AAAAAEBD79BF}" dt="2021-05-26T02:42:39.596" v="798" actId="20577"/>
          <ac:spMkLst>
            <pc:docMk/>
            <pc:sldMk cId="2373872977" sldId="274"/>
            <ac:spMk id="3" creationId="{9ED3243C-F72E-F54B-A256-443D4D781D69}"/>
          </ac:spMkLst>
        </pc:spChg>
      </pc:sldChg>
      <pc:sldChg chg="addSp modSp new mod">
        <pc:chgData name="Lei Li" userId="ef082f19-97a4-40f7-8ec1-0e91bb2b2192" providerId="ADAL" clId="{F5383AD6-DCFA-EA41-B04D-AAAAAEBD79BF}" dt="2021-05-28T02:23:54.175" v="1855" actId="14100"/>
        <pc:sldMkLst>
          <pc:docMk/>
          <pc:sldMk cId="967065556" sldId="275"/>
        </pc:sldMkLst>
        <pc:spChg chg="mod">
          <ac:chgData name="Lei Li" userId="ef082f19-97a4-40f7-8ec1-0e91bb2b2192" providerId="ADAL" clId="{F5383AD6-DCFA-EA41-B04D-AAAAAEBD79BF}" dt="2021-05-28T01:19:43.171" v="837" actId="20577"/>
          <ac:spMkLst>
            <pc:docMk/>
            <pc:sldMk cId="967065556" sldId="275"/>
            <ac:spMk id="2" creationId="{6539761A-99F7-4841-93FE-3D5568EE95BE}"/>
          </ac:spMkLst>
        </pc:spChg>
        <pc:spChg chg="mod">
          <ac:chgData name="Lei Li" userId="ef082f19-97a4-40f7-8ec1-0e91bb2b2192" providerId="ADAL" clId="{F5383AD6-DCFA-EA41-B04D-AAAAAEBD79BF}" dt="2021-05-28T01:41:15.458" v="1162" actId="20577"/>
          <ac:spMkLst>
            <pc:docMk/>
            <pc:sldMk cId="967065556" sldId="275"/>
            <ac:spMk id="3" creationId="{7F914BF7-3A32-E743-BCBD-145640A97305}"/>
          </ac:spMkLst>
        </pc:spChg>
        <pc:picChg chg="add mod">
          <ac:chgData name="Lei Li" userId="ef082f19-97a4-40f7-8ec1-0e91bb2b2192" providerId="ADAL" clId="{F5383AD6-DCFA-EA41-B04D-AAAAAEBD79BF}" dt="2021-05-28T02:23:54.175" v="1855" actId="14100"/>
          <ac:picMkLst>
            <pc:docMk/>
            <pc:sldMk cId="967065556" sldId="275"/>
            <ac:picMk id="6" creationId="{4E5DC387-9BDD-0647-A867-31B1C8E3E40C}"/>
          </ac:picMkLst>
        </pc:picChg>
      </pc:sldChg>
      <pc:sldChg chg="modSp new mod">
        <pc:chgData name="Lei Li" userId="ef082f19-97a4-40f7-8ec1-0e91bb2b2192" providerId="ADAL" clId="{F5383AD6-DCFA-EA41-B04D-AAAAAEBD79BF}" dt="2021-05-28T01:44:58.669" v="1223" actId="3626"/>
        <pc:sldMkLst>
          <pc:docMk/>
          <pc:sldMk cId="4230766127" sldId="276"/>
        </pc:sldMkLst>
        <pc:spChg chg="mod">
          <ac:chgData name="Lei Li" userId="ef082f19-97a4-40f7-8ec1-0e91bb2b2192" providerId="ADAL" clId="{F5383AD6-DCFA-EA41-B04D-AAAAAEBD79BF}" dt="2021-05-28T01:44:07.572" v="1218" actId="20577"/>
          <ac:spMkLst>
            <pc:docMk/>
            <pc:sldMk cId="4230766127" sldId="276"/>
            <ac:spMk id="2" creationId="{35B74E54-0828-6B4C-8180-80CCB6B63333}"/>
          </ac:spMkLst>
        </pc:spChg>
        <pc:spChg chg="mod">
          <ac:chgData name="Lei Li" userId="ef082f19-97a4-40f7-8ec1-0e91bb2b2192" providerId="ADAL" clId="{F5383AD6-DCFA-EA41-B04D-AAAAAEBD79BF}" dt="2021-05-28T01:44:58.669" v="1223" actId="3626"/>
          <ac:spMkLst>
            <pc:docMk/>
            <pc:sldMk cId="4230766127" sldId="276"/>
            <ac:spMk id="3" creationId="{8245970B-D838-3249-9F1E-0DB4F64085EE}"/>
          </ac:spMkLst>
        </pc:spChg>
      </pc:sldChg>
      <pc:sldChg chg="addSp delSp modSp new mod modNotesTx">
        <pc:chgData name="Lei Li" userId="ef082f19-97a4-40f7-8ec1-0e91bb2b2192" providerId="ADAL" clId="{F5383AD6-DCFA-EA41-B04D-AAAAAEBD79BF}" dt="2021-05-28T02:23:38.414" v="1852" actId="21"/>
        <pc:sldMkLst>
          <pc:docMk/>
          <pc:sldMk cId="2303742472" sldId="277"/>
        </pc:sldMkLst>
        <pc:spChg chg="mod">
          <ac:chgData name="Lei Li" userId="ef082f19-97a4-40f7-8ec1-0e91bb2b2192" providerId="ADAL" clId="{F5383AD6-DCFA-EA41-B04D-AAAAAEBD79BF}" dt="2021-05-28T01:28:27.512" v="921" actId="20577"/>
          <ac:spMkLst>
            <pc:docMk/>
            <pc:sldMk cId="2303742472" sldId="277"/>
            <ac:spMk id="2" creationId="{6023F13B-EC56-F64A-AED8-AEFF51813375}"/>
          </ac:spMkLst>
        </pc:spChg>
        <pc:spChg chg="mod">
          <ac:chgData name="Lei Li" userId="ef082f19-97a4-40f7-8ec1-0e91bb2b2192" providerId="ADAL" clId="{F5383AD6-DCFA-EA41-B04D-AAAAAEBD79BF}" dt="2021-05-28T01:30:02.388" v="1016" actId="20577"/>
          <ac:spMkLst>
            <pc:docMk/>
            <pc:sldMk cId="2303742472" sldId="277"/>
            <ac:spMk id="3" creationId="{16F237FC-0957-454B-A00D-3BF35F55E28F}"/>
          </ac:spMkLst>
        </pc:spChg>
        <pc:picChg chg="add del mod">
          <ac:chgData name="Lei Li" userId="ef082f19-97a4-40f7-8ec1-0e91bb2b2192" providerId="ADAL" clId="{F5383AD6-DCFA-EA41-B04D-AAAAAEBD79BF}" dt="2021-05-28T02:23:38.414" v="1852" actId="21"/>
          <ac:picMkLst>
            <pc:docMk/>
            <pc:sldMk cId="2303742472" sldId="277"/>
            <ac:picMk id="4098" creationId="{8416E361-8F64-3747-B16F-BC23C2E0FDBE}"/>
          </ac:picMkLst>
        </pc:picChg>
      </pc:sldChg>
      <pc:sldChg chg="modSp new mod">
        <pc:chgData name="Lei Li" userId="ef082f19-97a4-40f7-8ec1-0e91bb2b2192" providerId="ADAL" clId="{F5383AD6-DCFA-EA41-B04D-AAAAAEBD79BF}" dt="2021-05-28T01:43:15.978" v="1177" actId="313"/>
        <pc:sldMkLst>
          <pc:docMk/>
          <pc:sldMk cId="186872550" sldId="278"/>
        </pc:sldMkLst>
        <pc:spChg chg="mod">
          <ac:chgData name="Lei Li" userId="ef082f19-97a4-40f7-8ec1-0e91bb2b2192" providerId="ADAL" clId="{F5383AD6-DCFA-EA41-B04D-AAAAAEBD79BF}" dt="2021-05-28T01:43:15.978" v="1177" actId="313"/>
          <ac:spMkLst>
            <pc:docMk/>
            <pc:sldMk cId="186872550" sldId="278"/>
            <ac:spMk id="2" creationId="{789346C5-D81F-F048-829E-9E58EC5919E8}"/>
          </ac:spMkLst>
        </pc:spChg>
        <pc:spChg chg="mod">
          <ac:chgData name="Lei Li" userId="ef082f19-97a4-40f7-8ec1-0e91bb2b2192" providerId="ADAL" clId="{F5383AD6-DCFA-EA41-B04D-AAAAAEBD79BF}" dt="2021-05-28T01:40:32.884" v="1133"/>
          <ac:spMkLst>
            <pc:docMk/>
            <pc:sldMk cId="186872550" sldId="278"/>
            <ac:spMk id="3" creationId="{E9046075-38AC-F04C-AB05-30F16989E03C}"/>
          </ac:spMkLst>
        </pc:spChg>
      </pc:sldChg>
      <pc:sldChg chg="modSp new mod modNotesTx">
        <pc:chgData name="Lei Li" userId="ef082f19-97a4-40f7-8ec1-0e91bb2b2192" providerId="ADAL" clId="{F5383AD6-DCFA-EA41-B04D-AAAAAEBD79BF}" dt="2021-05-28T02:11:15.369" v="1813" actId="20577"/>
        <pc:sldMkLst>
          <pc:docMk/>
          <pc:sldMk cId="270801832" sldId="279"/>
        </pc:sldMkLst>
        <pc:spChg chg="mod">
          <ac:chgData name="Lei Li" userId="ef082f19-97a4-40f7-8ec1-0e91bb2b2192" providerId="ADAL" clId="{F5383AD6-DCFA-EA41-B04D-AAAAAEBD79BF}" dt="2021-05-28T01:50:22.158" v="1245" actId="20577"/>
          <ac:spMkLst>
            <pc:docMk/>
            <pc:sldMk cId="270801832" sldId="279"/>
            <ac:spMk id="2" creationId="{828F935E-36BA-964C-91FB-BB1CD9E0B6E0}"/>
          </ac:spMkLst>
        </pc:spChg>
        <pc:spChg chg="mod">
          <ac:chgData name="Lei Li" userId="ef082f19-97a4-40f7-8ec1-0e91bb2b2192" providerId="ADAL" clId="{F5383AD6-DCFA-EA41-B04D-AAAAAEBD79BF}" dt="2021-05-28T02:10:56.954" v="1812" actId="20577"/>
          <ac:spMkLst>
            <pc:docMk/>
            <pc:sldMk cId="270801832" sldId="279"/>
            <ac:spMk id="3" creationId="{E4840766-AB2A-C648-A71D-DE59D0E580C8}"/>
          </ac:spMkLst>
        </pc:spChg>
      </pc:sldChg>
      <pc:sldChg chg="addSp modSp new mod">
        <pc:chgData name="Lei Li" userId="ef082f19-97a4-40f7-8ec1-0e91bb2b2192" providerId="ADAL" clId="{F5383AD6-DCFA-EA41-B04D-AAAAAEBD79BF}" dt="2021-05-28T01:54:21.697" v="1267" actId="1076"/>
        <pc:sldMkLst>
          <pc:docMk/>
          <pc:sldMk cId="1693953964" sldId="280"/>
        </pc:sldMkLst>
        <pc:spChg chg="mod">
          <ac:chgData name="Lei Li" userId="ef082f19-97a4-40f7-8ec1-0e91bb2b2192" providerId="ADAL" clId="{F5383AD6-DCFA-EA41-B04D-AAAAAEBD79BF}" dt="2021-05-28T01:54:05.757" v="1264" actId="20577"/>
          <ac:spMkLst>
            <pc:docMk/>
            <pc:sldMk cId="1693953964" sldId="280"/>
            <ac:spMk id="2" creationId="{781C307D-3E8E-1B49-B06D-70096FFE5688}"/>
          </ac:spMkLst>
        </pc:spChg>
        <pc:picChg chg="add mod">
          <ac:chgData name="Lei Li" userId="ef082f19-97a4-40f7-8ec1-0e91bb2b2192" providerId="ADAL" clId="{F5383AD6-DCFA-EA41-B04D-AAAAAEBD79BF}" dt="2021-05-28T01:54:21.697" v="1267" actId="1076"/>
          <ac:picMkLst>
            <pc:docMk/>
            <pc:sldMk cId="1693953964" sldId="280"/>
            <ac:picMk id="1026" creationId="{CBE02C59-7BAE-3747-9ED8-892EF35B2C8F}"/>
          </ac:picMkLst>
        </pc:picChg>
      </pc:sldChg>
      <pc:sldChg chg="addSp modSp new mod modNotesTx">
        <pc:chgData name="Lei Li" userId="ef082f19-97a4-40f7-8ec1-0e91bb2b2192" providerId="ADAL" clId="{F5383AD6-DCFA-EA41-B04D-AAAAAEBD79BF}" dt="2021-05-28T01:57:21.921" v="1324" actId="20577"/>
        <pc:sldMkLst>
          <pc:docMk/>
          <pc:sldMk cId="349603061" sldId="281"/>
        </pc:sldMkLst>
        <pc:spChg chg="mod">
          <ac:chgData name="Lei Li" userId="ef082f19-97a4-40f7-8ec1-0e91bb2b2192" providerId="ADAL" clId="{F5383AD6-DCFA-EA41-B04D-AAAAAEBD79BF}" dt="2021-05-28T01:55:12.589" v="1306" actId="20577"/>
          <ac:spMkLst>
            <pc:docMk/>
            <pc:sldMk cId="349603061" sldId="281"/>
            <ac:spMk id="2" creationId="{77B3FE34-66DE-6F48-9480-C3F639346BBF}"/>
          </ac:spMkLst>
        </pc:spChg>
        <pc:picChg chg="add mod">
          <ac:chgData name="Lei Li" userId="ef082f19-97a4-40f7-8ec1-0e91bb2b2192" providerId="ADAL" clId="{F5383AD6-DCFA-EA41-B04D-AAAAAEBD79BF}" dt="2021-05-28T01:56:36.428" v="1323" actId="1076"/>
          <ac:picMkLst>
            <pc:docMk/>
            <pc:sldMk cId="349603061" sldId="281"/>
            <ac:picMk id="2050" creationId="{AA8F8E27-85EF-B347-A12B-46284FAEF6E4}"/>
          </ac:picMkLst>
        </pc:picChg>
      </pc:sldChg>
      <pc:sldChg chg="modSp new mod">
        <pc:chgData name="Lei Li" userId="ef082f19-97a4-40f7-8ec1-0e91bb2b2192" providerId="ADAL" clId="{F5383AD6-DCFA-EA41-B04D-AAAAAEBD79BF}" dt="2021-05-28T01:59:58.510" v="1400" actId="20577"/>
        <pc:sldMkLst>
          <pc:docMk/>
          <pc:sldMk cId="457135054" sldId="282"/>
        </pc:sldMkLst>
        <pc:spChg chg="mod">
          <ac:chgData name="Lei Li" userId="ef082f19-97a4-40f7-8ec1-0e91bb2b2192" providerId="ADAL" clId="{F5383AD6-DCFA-EA41-B04D-AAAAAEBD79BF}" dt="2021-05-28T01:58:51.654" v="1384" actId="20577"/>
          <ac:spMkLst>
            <pc:docMk/>
            <pc:sldMk cId="457135054" sldId="282"/>
            <ac:spMk id="2" creationId="{A43FDD03-D068-BA44-8255-015A3D4E1E8B}"/>
          </ac:spMkLst>
        </pc:spChg>
        <pc:spChg chg="mod">
          <ac:chgData name="Lei Li" userId="ef082f19-97a4-40f7-8ec1-0e91bb2b2192" providerId="ADAL" clId="{F5383AD6-DCFA-EA41-B04D-AAAAAEBD79BF}" dt="2021-05-28T01:59:58.510" v="1400" actId="20577"/>
          <ac:spMkLst>
            <pc:docMk/>
            <pc:sldMk cId="457135054" sldId="282"/>
            <ac:spMk id="3" creationId="{B369F291-6E92-E64C-B20D-75950BD2356C}"/>
          </ac:spMkLst>
        </pc:spChg>
      </pc:sldChg>
      <pc:sldChg chg="modSp new mod">
        <pc:chgData name="Lei Li" userId="ef082f19-97a4-40f7-8ec1-0e91bb2b2192" providerId="ADAL" clId="{F5383AD6-DCFA-EA41-B04D-AAAAAEBD79BF}" dt="2021-05-28T02:00:54.349" v="1428" actId="27636"/>
        <pc:sldMkLst>
          <pc:docMk/>
          <pc:sldMk cId="1732336955" sldId="283"/>
        </pc:sldMkLst>
        <pc:spChg chg="mod">
          <ac:chgData name="Lei Li" userId="ef082f19-97a4-40f7-8ec1-0e91bb2b2192" providerId="ADAL" clId="{F5383AD6-DCFA-EA41-B04D-AAAAAEBD79BF}" dt="2021-05-28T02:00:27.057" v="1426" actId="20577"/>
          <ac:spMkLst>
            <pc:docMk/>
            <pc:sldMk cId="1732336955" sldId="283"/>
            <ac:spMk id="2" creationId="{0E00E044-11FC-BD45-9B59-AFA6272B5E73}"/>
          </ac:spMkLst>
        </pc:spChg>
        <pc:spChg chg="mod">
          <ac:chgData name="Lei Li" userId="ef082f19-97a4-40f7-8ec1-0e91bb2b2192" providerId="ADAL" clId="{F5383AD6-DCFA-EA41-B04D-AAAAAEBD79BF}" dt="2021-05-28T02:00:54.349" v="1428" actId="27636"/>
          <ac:spMkLst>
            <pc:docMk/>
            <pc:sldMk cId="1732336955" sldId="283"/>
            <ac:spMk id="3" creationId="{718E60A6-CF26-4A4F-95A5-A50A615D344C}"/>
          </ac:spMkLst>
        </pc:spChg>
      </pc:sldChg>
      <pc:sldChg chg="modSp new mod modNotesTx">
        <pc:chgData name="Lei Li" userId="ef082f19-97a4-40f7-8ec1-0e91bb2b2192" providerId="ADAL" clId="{F5383AD6-DCFA-EA41-B04D-AAAAAEBD79BF}" dt="2021-05-28T02:02:32.037" v="1561" actId="20577"/>
        <pc:sldMkLst>
          <pc:docMk/>
          <pc:sldMk cId="215362615" sldId="284"/>
        </pc:sldMkLst>
        <pc:spChg chg="mod">
          <ac:chgData name="Lei Li" userId="ef082f19-97a4-40f7-8ec1-0e91bb2b2192" providerId="ADAL" clId="{F5383AD6-DCFA-EA41-B04D-AAAAAEBD79BF}" dt="2021-05-28T02:01:18.916" v="1461" actId="20577"/>
          <ac:spMkLst>
            <pc:docMk/>
            <pc:sldMk cId="215362615" sldId="284"/>
            <ac:spMk id="2" creationId="{07858DA6-1E1F-E647-8D46-580515F793C0}"/>
          </ac:spMkLst>
        </pc:spChg>
        <pc:spChg chg="mod">
          <ac:chgData name="Lei Li" userId="ef082f19-97a4-40f7-8ec1-0e91bb2b2192" providerId="ADAL" clId="{F5383AD6-DCFA-EA41-B04D-AAAAAEBD79BF}" dt="2021-05-28T02:02:32.037" v="1561" actId="20577"/>
          <ac:spMkLst>
            <pc:docMk/>
            <pc:sldMk cId="215362615" sldId="284"/>
            <ac:spMk id="3" creationId="{FDF46D9D-DDC4-3A43-AAFA-D75B0B8A6834}"/>
          </ac:spMkLst>
        </pc:spChg>
      </pc:sldChg>
      <pc:sldChg chg="modSp new mod">
        <pc:chgData name="Lei Li" userId="ef082f19-97a4-40f7-8ec1-0e91bb2b2192" providerId="ADAL" clId="{F5383AD6-DCFA-EA41-B04D-AAAAAEBD79BF}" dt="2021-05-28T02:47:55.661" v="2181" actId="20577"/>
        <pc:sldMkLst>
          <pc:docMk/>
          <pc:sldMk cId="1072447160" sldId="285"/>
        </pc:sldMkLst>
        <pc:spChg chg="mod">
          <ac:chgData name="Lei Li" userId="ef082f19-97a4-40f7-8ec1-0e91bb2b2192" providerId="ADAL" clId="{F5383AD6-DCFA-EA41-B04D-AAAAAEBD79BF}" dt="2021-05-28T02:03:05.604" v="1581" actId="20577"/>
          <ac:spMkLst>
            <pc:docMk/>
            <pc:sldMk cId="1072447160" sldId="285"/>
            <ac:spMk id="2" creationId="{7B10284E-8DE3-214F-91DE-F8B94A41BDC5}"/>
          </ac:spMkLst>
        </pc:spChg>
        <pc:spChg chg="mod">
          <ac:chgData name="Lei Li" userId="ef082f19-97a4-40f7-8ec1-0e91bb2b2192" providerId="ADAL" clId="{F5383AD6-DCFA-EA41-B04D-AAAAAEBD79BF}" dt="2021-05-28T02:47:55.661" v="2181" actId="20577"/>
          <ac:spMkLst>
            <pc:docMk/>
            <pc:sldMk cId="1072447160" sldId="285"/>
            <ac:spMk id="3" creationId="{EAC4D49B-D3C7-A540-B06C-68229A2FA00A}"/>
          </ac:spMkLst>
        </pc:spChg>
      </pc:sldChg>
      <pc:sldChg chg="addSp delSp modSp new mod modNotesTx">
        <pc:chgData name="Lei Li" userId="ef082f19-97a4-40f7-8ec1-0e91bb2b2192" providerId="ADAL" clId="{F5383AD6-DCFA-EA41-B04D-AAAAAEBD79BF}" dt="2021-05-28T02:08:54.811" v="1740" actId="20577"/>
        <pc:sldMkLst>
          <pc:docMk/>
          <pc:sldMk cId="3151448745" sldId="286"/>
        </pc:sldMkLst>
        <pc:spChg chg="mod">
          <ac:chgData name="Lei Li" userId="ef082f19-97a4-40f7-8ec1-0e91bb2b2192" providerId="ADAL" clId="{F5383AD6-DCFA-EA41-B04D-AAAAAEBD79BF}" dt="2021-05-28T02:07:25.177" v="1730" actId="20577"/>
          <ac:spMkLst>
            <pc:docMk/>
            <pc:sldMk cId="3151448745" sldId="286"/>
            <ac:spMk id="2" creationId="{75AA3C8C-377C-F048-960B-EEB6EEC7CC91}"/>
          </ac:spMkLst>
        </pc:spChg>
        <pc:spChg chg="add del mod">
          <ac:chgData name="Lei Li" userId="ef082f19-97a4-40f7-8ec1-0e91bb2b2192" providerId="ADAL" clId="{F5383AD6-DCFA-EA41-B04D-AAAAAEBD79BF}" dt="2021-05-28T02:07:47.913" v="1732"/>
          <ac:spMkLst>
            <pc:docMk/>
            <pc:sldMk cId="3151448745" sldId="286"/>
            <ac:spMk id="6" creationId="{4E978FB5-4A9F-EA4A-A8CB-C120DF9C3802}"/>
          </ac:spMkLst>
        </pc:spChg>
        <pc:picChg chg="add mod">
          <ac:chgData name="Lei Li" userId="ef082f19-97a4-40f7-8ec1-0e91bb2b2192" providerId="ADAL" clId="{F5383AD6-DCFA-EA41-B04D-AAAAAEBD79BF}" dt="2021-05-28T02:08:38.588" v="1739" actId="1076"/>
          <ac:picMkLst>
            <pc:docMk/>
            <pc:sldMk cId="3151448745" sldId="286"/>
            <ac:picMk id="3074" creationId="{74BC96B0-626A-CC48-874B-B1E703DB3D61}"/>
          </ac:picMkLst>
        </pc:picChg>
      </pc:sldChg>
      <pc:sldChg chg="modSp new mod modNotesTx">
        <pc:chgData name="Lei Li" userId="ef082f19-97a4-40f7-8ec1-0e91bb2b2192" providerId="ADAL" clId="{F5383AD6-DCFA-EA41-B04D-AAAAAEBD79BF}" dt="2021-05-28T02:43:17.810" v="2013" actId="313"/>
        <pc:sldMkLst>
          <pc:docMk/>
          <pc:sldMk cId="1920574672" sldId="287"/>
        </pc:sldMkLst>
        <pc:spChg chg="mod">
          <ac:chgData name="Lei Li" userId="ef082f19-97a4-40f7-8ec1-0e91bb2b2192" providerId="ADAL" clId="{F5383AD6-DCFA-EA41-B04D-AAAAAEBD79BF}" dt="2021-05-28T02:43:17.810" v="2013" actId="313"/>
          <ac:spMkLst>
            <pc:docMk/>
            <pc:sldMk cId="1920574672" sldId="287"/>
            <ac:spMk id="2" creationId="{8DA0C8F1-B11D-0C4A-8E99-BC1928D61208}"/>
          </ac:spMkLst>
        </pc:spChg>
        <pc:spChg chg="mod">
          <ac:chgData name="Lei Li" userId="ef082f19-97a4-40f7-8ec1-0e91bb2b2192" providerId="ADAL" clId="{F5383AD6-DCFA-EA41-B04D-AAAAAEBD79BF}" dt="2021-05-28T02:42:46.792" v="2010" actId="20577"/>
          <ac:spMkLst>
            <pc:docMk/>
            <pc:sldMk cId="1920574672" sldId="287"/>
            <ac:spMk id="3" creationId="{2A3CB9C7-7016-C742-A432-79712F118CA3}"/>
          </ac:spMkLst>
        </pc:spChg>
      </pc:sldChg>
      <pc:sldChg chg="addSp delSp modSp new mod">
        <pc:chgData name="Lei Li" userId="ef082f19-97a4-40f7-8ec1-0e91bb2b2192" providerId="ADAL" clId="{F5383AD6-DCFA-EA41-B04D-AAAAAEBD79BF}" dt="2021-05-28T02:46:04.035" v="2179" actId="20577"/>
        <pc:sldMkLst>
          <pc:docMk/>
          <pc:sldMk cId="281125472" sldId="288"/>
        </pc:sldMkLst>
        <pc:spChg chg="mod">
          <ac:chgData name="Lei Li" userId="ef082f19-97a4-40f7-8ec1-0e91bb2b2192" providerId="ADAL" clId="{F5383AD6-DCFA-EA41-B04D-AAAAAEBD79BF}" dt="2021-05-28T02:43:34.826" v="2030" actId="20577"/>
          <ac:spMkLst>
            <pc:docMk/>
            <pc:sldMk cId="281125472" sldId="288"/>
            <ac:spMk id="2" creationId="{CE9521D1-3E9A-604D-A1FF-FB4682C08E63}"/>
          </ac:spMkLst>
        </pc:spChg>
        <pc:spChg chg="mod">
          <ac:chgData name="Lei Li" userId="ef082f19-97a4-40f7-8ec1-0e91bb2b2192" providerId="ADAL" clId="{F5383AD6-DCFA-EA41-B04D-AAAAAEBD79BF}" dt="2021-05-28T02:46:04.035" v="2179" actId="20577"/>
          <ac:spMkLst>
            <pc:docMk/>
            <pc:sldMk cId="281125472" sldId="288"/>
            <ac:spMk id="3" creationId="{4C73CC15-EA66-0242-8162-4865D86DA52E}"/>
          </ac:spMkLst>
        </pc:spChg>
        <pc:spChg chg="add del mod">
          <ac:chgData name="Lei Li" userId="ef082f19-97a4-40f7-8ec1-0e91bb2b2192" providerId="ADAL" clId="{F5383AD6-DCFA-EA41-B04D-AAAAAEBD79BF}" dt="2021-05-28T02:44:22.848" v="2032" actId="478"/>
          <ac:spMkLst>
            <pc:docMk/>
            <pc:sldMk cId="281125472" sldId="288"/>
            <ac:spMk id="6" creationId="{E58D372D-D683-EB44-935A-59ADD9D4B500}"/>
          </ac:spMkLst>
        </pc:spChg>
        <pc:picChg chg="add mod">
          <ac:chgData name="Lei Li" userId="ef082f19-97a4-40f7-8ec1-0e91bb2b2192" providerId="ADAL" clId="{F5383AD6-DCFA-EA41-B04D-AAAAAEBD79BF}" dt="2021-05-28T02:45:15.077" v="2131" actId="962"/>
          <ac:picMkLst>
            <pc:docMk/>
            <pc:sldMk cId="281125472" sldId="288"/>
            <ac:picMk id="6146" creationId="{CA085BC1-4C9D-D34F-AC2E-AC0A2EAF2515}"/>
          </ac:picMkLst>
        </pc:picChg>
      </pc:sldChg>
      <pc:sldChg chg="modSp new mod">
        <pc:chgData name="Lei Li" userId="ef082f19-97a4-40f7-8ec1-0e91bb2b2192" providerId="ADAL" clId="{F5383AD6-DCFA-EA41-B04D-AAAAAEBD79BF}" dt="2021-05-28T02:55:00.939" v="2240" actId="20577"/>
        <pc:sldMkLst>
          <pc:docMk/>
          <pc:sldMk cId="392095897" sldId="289"/>
        </pc:sldMkLst>
        <pc:spChg chg="mod">
          <ac:chgData name="Lei Li" userId="ef082f19-97a4-40f7-8ec1-0e91bb2b2192" providerId="ADAL" clId="{F5383AD6-DCFA-EA41-B04D-AAAAAEBD79BF}" dt="2021-05-28T02:53:26.625" v="2200" actId="20577"/>
          <ac:spMkLst>
            <pc:docMk/>
            <pc:sldMk cId="392095897" sldId="289"/>
            <ac:spMk id="2" creationId="{96DFD93C-43D7-E544-8148-7BC56277E8CA}"/>
          </ac:spMkLst>
        </pc:spChg>
        <pc:spChg chg="mod">
          <ac:chgData name="Lei Li" userId="ef082f19-97a4-40f7-8ec1-0e91bb2b2192" providerId="ADAL" clId="{F5383AD6-DCFA-EA41-B04D-AAAAAEBD79BF}" dt="2021-05-28T02:55:00.939" v="2240" actId="20577"/>
          <ac:spMkLst>
            <pc:docMk/>
            <pc:sldMk cId="392095897" sldId="289"/>
            <ac:spMk id="3" creationId="{02414073-1379-E942-8C53-3C05515A2B77}"/>
          </ac:spMkLst>
        </pc:spChg>
      </pc:sldChg>
      <pc:sldChg chg="modSp new mod">
        <pc:chgData name="Lei Li" userId="ef082f19-97a4-40f7-8ec1-0e91bb2b2192" providerId="ADAL" clId="{F5383AD6-DCFA-EA41-B04D-AAAAAEBD79BF}" dt="2021-05-28T02:56:55.400" v="2289" actId="20577"/>
        <pc:sldMkLst>
          <pc:docMk/>
          <pc:sldMk cId="1396987506" sldId="290"/>
        </pc:sldMkLst>
        <pc:spChg chg="mod">
          <ac:chgData name="Lei Li" userId="ef082f19-97a4-40f7-8ec1-0e91bb2b2192" providerId="ADAL" clId="{F5383AD6-DCFA-EA41-B04D-AAAAAEBD79BF}" dt="2021-05-28T02:55:58.377" v="2284" actId="20577"/>
          <ac:spMkLst>
            <pc:docMk/>
            <pc:sldMk cId="1396987506" sldId="290"/>
            <ac:spMk id="2" creationId="{73AF0BBF-0CB8-AF4E-80F2-BB1175ABB478}"/>
          </ac:spMkLst>
        </pc:spChg>
        <pc:spChg chg="mod">
          <ac:chgData name="Lei Li" userId="ef082f19-97a4-40f7-8ec1-0e91bb2b2192" providerId="ADAL" clId="{F5383AD6-DCFA-EA41-B04D-AAAAAEBD79BF}" dt="2021-05-28T02:56:55.400" v="2289" actId="20577"/>
          <ac:spMkLst>
            <pc:docMk/>
            <pc:sldMk cId="1396987506" sldId="290"/>
            <ac:spMk id="3" creationId="{D16A9005-16B9-244D-9E00-8CA0268BB7C2}"/>
          </ac:spMkLst>
        </pc:spChg>
      </pc:sldChg>
      <pc:sldChg chg="modSp new mod">
        <pc:chgData name="Lei Li" userId="ef082f19-97a4-40f7-8ec1-0e91bb2b2192" providerId="ADAL" clId="{F5383AD6-DCFA-EA41-B04D-AAAAAEBD79BF}" dt="2021-05-28T03:00:34.242" v="2382" actId="20577"/>
        <pc:sldMkLst>
          <pc:docMk/>
          <pc:sldMk cId="1064496633" sldId="291"/>
        </pc:sldMkLst>
        <pc:spChg chg="mod">
          <ac:chgData name="Lei Li" userId="ef082f19-97a4-40f7-8ec1-0e91bb2b2192" providerId="ADAL" clId="{F5383AD6-DCFA-EA41-B04D-AAAAAEBD79BF}" dt="2021-05-28T02:57:29.925" v="2334" actId="27636"/>
          <ac:spMkLst>
            <pc:docMk/>
            <pc:sldMk cId="1064496633" sldId="291"/>
            <ac:spMk id="2" creationId="{C9475C49-C261-EB4B-8796-05A34271EF77}"/>
          </ac:spMkLst>
        </pc:spChg>
        <pc:spChg chg="mod">
          <ac:chgData name="Lei Li" userId="ef082f19-97a4-40f7-8ec1-0e91bb2b2192" providerId="ADAL" clId="{F5383AD6-DCFA-EA41-B04D-AAAAAEBD79BF}" dt="2021-05-28T03:00:34.242" v="2382" actId="20577"/>
          <ac:spMkLst>
            <pc:docMk/>
            <pc:sldMk cId="1064496633" sldId="291"/>
            <ac:spMk id="3" creationId="{E930D9C4-B271-2240-AAD5-D3D16E28F927}"/>
          </ac:spMkLst>
        </pc:spChg>
      </pc:sldChg>
      <pc:sldChg chg="modSp new mod">
        <pc:chgData name="Lei Li" userId="ef082f19-97a4-40f7-8ec1-0e91bb2b2192" providerId="ADAL" clId="{F5383AD6-DCFA-EA41-B04D-AAAAAEBD79BF}" dt="2021-05-28T21:36:46.228" v="2457" actId="27636"/>
        <pc:sldMkLst>
          <pc:docMk/>
          <pc:sldMk cId="3690489626" sldId="292"/>
        </pc:sldMkLst>
        <pc:spChg chg="mod">
          <ac:chgData name="Lei Li" userId="ef082f19-97a4-40f7-8ec1-0e91bb2b2192" providerId="ADAL" clId="{F5383AD6-DCFA-EA41-B04D-AAAAAEBD79BF}" dt="2021-05-28T03:02:16.371" v="2393" actId="20577"/>
          <ac:spMkLst>
            <pc:docMk/>
            <pc:sldMk cId="3690489626" sldId="292"/>
            <ac:spMk id="2" creationId="{69770F48-DD6F-7F4C-A39A-8818E6A25107}"/>
          </ac:spMkLst>
        </pc:spChg>
        <pc:spChg chg="mod">
          <ac:chgData name="Lei Li" userId="ef082f19-97a4-40f7-8ec1-0e91bb2b2192" providerId="ADAL" clId="{F5383AD6-DCFA-EA41-B04D-AAAAAEBD79BF}" dt="2021-05-28T21:36:46.228" v="2457" actId="27636"/>
          <ac:spMkLst>
            <pc:docMk/>
            <pc:sldMk cId="3690489626" sldId="292"/>
            <ac:spMk id="3" creationId="{731BEC17-3E21-2B47-850D-BFFB80495B4C}"/>
          </ac:spMkLst>
        </pc:spChg>
      </pc:sldChg>
    </pc:docChg>
  </pc:docChgLst>
  <pc:docChgLst>
    <pc:chgData name="Lei Li" userId="ef082f19-97a4-40f7-8ec1-0e91bb2b2192" providerId="ADAL" clId="{D990D87B-EAC3-6C45-921B-A4683293EF68}"/>
    <pc:docChg chg="undo custSel addSld delSld modSld">
      <pc:chgData name="Lei Li" userId="ef082f19-97a4-40f7-8ec1-0e91bb2b2192" providerId="ADAL" clId="{D990D87B-EAC3-6C45-921B-A4683293EF68}" dt="2020-12-25T02:12:53.712" v="2006"/>
      <pc:docMkLst>
        <pc:docMk/>
      </pc:docMkLst>
      <pc:sldChg chg="modSp mod">
        <pc:chgData name="Lei Li" userId="ef082f19-97a4-40f7-8ec1-0e91bb2b2192" providerId="ADAL" clId="{D990D87B-EAC3-6C45-921B-A4683293EF68}" dt="2020-12-24T19:29:33.092" v="18" actId="20577"/>
        <pc:sldMkLst>
          <pc:docMk/>
          <pc:sldMk cId="2503590105" sldId="256"/>
        </pc:sldMkLst>
        <pc:spChg chg="mod">
          <ac:chgData name="Lei Li" userId="ef082f19-97a4-40f7-8ec1-0e91bb2b2192" providerId="ADAL" clId="{D990D87B-EAC3-6C45-921B-A4683293EF68}" dt="2020-12-24T19:29:33.092" v="18" actId="20577"/>
          <ac:spMkLst>
            <pc:docMk/>
            <pc:sldMk cId="2503590105" sldId="256"/>
            <ac:spMk id="2" creationId="{5BA05E45-F349-0641-9ADA-AF2384D8DF72}"/>
          </ac:spMkLst>
        </pc:spChg>
      </pc:sldChg>
      <pc:sldChg chg="modSp mod">
        <pc:chgData name="Lei Li" userId="ef082f19-97a4-40f7-8ec1-0e91bb2b2192" providerId="ADAL" clId="{D990D87B-EAC3-6C45-921B-A4683293EF68}" dt="2020-12-24T20:00:41.330" v="171"/>
        <pc:sldMkLst>
          <pc:docMk/>
          <pc:sldMk cId="3238765989" sldId="257"/>
        </pc:sldMkLst>
        <pc:spChg chg="mod">
          <ac:chgData name="Lei Li" userId="ef082f19-97a4-40f7-8ec1-0e91bb2b2192" providerId="ADAL" clId="{D990D87B-EAC3-6C45-921B-A4683293EF68}" dt="2020-12-24T19:58:14.485" v="64" actId="20577"/>
          <ac:spMkLst>
            <pc:docMk/>
            <pc:sldMk cId="3238765989" sldId="257"/>
            <ac:spMk id="2" creationId="{83AB6E9D-7E98-7843-AF3C-B09DD2165796}"/>
          </ac:spMkLst>
        </pc:spChg>
        <pc:spChg chg="mod">
          <ac:chgData name="Lei Li" userId="ef082f19-97a4-40f7-8ec1-0e91bb2b2192" providerId="ADAL" clId="{D990D87B-EAC3-6C45-921B-A4683293EF68}" dt="2020-12-24T20:00:41.330" v="171"/>
          <ac:spMkLst>
            <pc:docMk/>
            <pc:sldMk cId="3238765989" sldId="257"/>
            <ac:spMk id="3" creationId="{913DA2BC-5297-5B4B-9D31-77ACA01D6B50}"/>
          </ac:spMkLst>
        </pc:spChg>
      </pc:sldChg>
      <pc:sldChg chg="del">
        <pc:chgData name="Lei Li" userId="ef082f19-97a4-40f7-8ec1-0e91bb2b2192" providerId="ADAL" clId="{D990D87B-EAC3-6C45-921B-A4683293EF68}" dt="2020-12-24T19:59:07.620" v="121" actId="2696"/>
        <pc:sldMkLst>
          <pc:docMk/>
          <pc:sldMk cId="985070985" sldId="258"/>
        </pc:sldMkLst>
      </pc:sldChg>
      <pc:sldChg chg="del">
        <pc:chgData name="Lei Li" userId="ef082f19-97a4-40f7-8ec1-0e91bb2b2192" providerId="ADAL" clId="{D990D87B-EAC3-6C45-921B-A4683293EF68}" dt="2020-12-24T19:59:07.991" v="122" actId="2696"/>
        <pc:sldMkLst>
          <pc:docMk/>
          <pc:sldMk cId="6270038" sldId="259"/>
        </pc:sldMkLst>
      </pc:sldChg>
      <pc:sldChg chg="modSp mod">
        <pc:chgData name="Lei Li" userId="ef082f19-97a4-40f7-8ec1-0e91bb2b2192" providerId="ADAL" clId="{D990D87B-EAC3-6C45-921B-A4683293EF68}" dt="2020-12-25T01:45:37.713" v="1594" actId="20577"/>
        <pc:sldMkLst>
          <pc:docMk/>
          <pc:sldMk cId="2686351654" sldId="260"/>
        </pc:sldMkLst>
        <pc:spChg chg="mod">
          <ac:chgData name="Lei Li" userId="ef082f19-97a4-40f7-8ec1-0e91bb2b2192" providerId="ADAL" clId="{D990D87B-EAC3-6C45-921B-A4683293EF68}" dt="2020-12-25T01:45:37.713" v="1594" actId="20577"/>
          <ac:spMkLst>
            <pc:docMk/>
            <pc:sldMk cId="2686351654" sldId="260"/>
            <ac:spMk id="3" creationId="{DBE6C686-1D63-F045-B38D-E7FD311172C3}"/>
          </ac:spMkLst>
        </pc:spChg>
      </pc:sldChg>
      <pc:sldChg chg="del">
        <pc:chgData name="Lei Li" userId="ef082f19-97a4-40f7-8ec1-0e91bb2b2192" providerId="ADAL" clId="{D990D87B-EAC3-6C45-921B-A4683293EF68}" dt="2020-12-24T19:59:08.387" v="123" actId="2696"/>
        <pc:sldMkLst>
          <pc:docMk/>
          <pc:sldMk cId="3380566987" sldId="261"/>
        </pc:sldMkLst>
      </pc:sldChg>
      <pc:sldChg chg="addSp delSp modSp new mod">
        <pc:chgData name="Lei Li" userId="ef082f19-97a4-40f7-8ec1-0e91bb2b2192" providerId="ADAL" clId="{D990D87B-EAC3-6C45-921B-A4683293EF68}" dt="2020-12-24T20:47:05.163" v="1495" actId="13244"/>
        <pc:sldMkLst>
          <pc:docMk/>
          <pc:sldMk cId="3500994766" sldId="261"/>
        </pc:sldMkLst>
        <pc:spChg chg="mod ord">
          <ac:chgData name="Lei Li" userId="ef082f19-97a4-40f7-8ec1-0e91bb2b2192" providerId="ADAL" clId="{D990D87B-EAC3-6C45-921B-A4683293EF68}" dt="2020-12-24T20:47:05.163" v="1495" actId="13244"/>
          <ac:spMkLst>
            <pc:docMk/>
            <pc:sldMk cId="3500994766" sldId="261"/>
            <ac:spMk id="2" creationId="{06FE93B2-E8D3-D043-9046-6B4D9B86F328}"/>
          </ac:spMkLst>
        </pc:spChg>
        <pc:spChg chg="del mod">
          <ac:chgData name="Lei Li" userId="ef082f19-97a4-40f7-8ec1-0e91bb2b2192" providerId="ADAL" clId="{D990D87B-EAC3-6C45-921B-A4683293EF68}" dt="2020-12-24T20:01:26.429" v="178" actId="478"/>
          <ac:spMkLst>
            <pc:docMk/>
            <pc:sldMk cId="3500994766" sldId="261"/>
            <ac:spMk id="3" creationId="{2DB268F4-037A-D149-91C3-DEE6EBB0738D}"/>
          </ac:spMkLst>
        </pc:spChg>
        <pc:spChg chg="add del mod">
          <ac:chgData name="Lei Li" userId="ef082f19-97a4-40f7-8ec1-0e91bb2b2192" providerId="ADAL" clId="{D990D87B-EAC3-6C45-921B-A4683293EF68}" dt="2020-12-24T20:45:39.129" v="1493" actId="478"/>
          <ac:spMkLst>
            <pc:docMk/>
            <pc:sldMk cId="3500994766" sldId="261"/>
            <ac:spMk id="6" creationId="{E28F42E3-ABAA-8E48-BE3B-01B35E3C5BD3}"/>
          </ac:spMkLst>
        </pc:spChg>
        <pc:spChg chg="add mod">
          <ac:chgData name="Lei Li" userId="ef082f19-97a4-40f7-8ec1-0e91bb2b2192" providerId="ADAL" clId="{D990D87B-EAC3-6C45-921B-A4683293EF68}" dt="2020-12-24T20:01:37.757" v="181" actId="14100"/>
          <ac:spMkLst>
            <pc:docMk/>
            <pc:sldMk cId="3500994766" sldId="261"/>
            <ac:spMk id="7" creationId="{3403F235-D2C9-B54E-949C-6B4185746E36}"/>
          </ac:spMkLst>
        </pc:spChg>
        <pc:picChg chg="add mod">
          <ac:chgData name="Lei Li" userId="ef082f19-97a4-40f7-8ec1-0e91bb2b2192" providerId="ADAL" clId="{D990D87B-EAC3-6C45-921B-A4683293EF68}" dt="2020-12-24T20:46:57.188" v="1494" actId="13244"/>
          <ac:picMkLst>
            <pc:docMk/>
            <pc:sldMk cId="3500994766" sldId="261"/>
            <ac:picMk id="1025" creationId="{A56A8F55-EB1F-0843-A300-4084550154A8}"/>
          </ac:picMkLst>
        </pc:picChg>
      </pc:sldChg>
      <pc:sldChg chg="modSp new mod">
        <pc:chgData name="Lei Li" userId="ef082f19-97a4-40f7-8ec1-0e91bb2b2192" providerId="ADAL" clId="{D990D87B-EAC3-6C45-921B-A4683293EF68}" dt="2020-12-24T20:04:51.101" v="269"/>
        <pc:sldMkLst>
          <pc:docMk/>
          <pc:sldMk cId="365834913" sldId="262"/>
        </pc:sldMkLst>
        <pc:spChg chg="mod">
          <ac:chgData name="Lei Li" userId="ef082f19-97a4-40f7-8ec1-0e91bb2b2192" providerId="ADAL" clId="{D990D87B-EAC3-6C45-921B-A4683293EF68}" dt="2020-12-24T20:04:51.101" v="269"/>
          <ac:spMkLst>
            <pc:docMk/>
            <pc:sldMk cId="365834913" sldId="262"/>
            <ac:spMk id="2" creationId="{CA64FA89-6527-654E-AB3F-0220F4C4ADB0}"/>
          </ac:spMkLst>
        </pc:spChg>
        <pc:spChg chg="mod">
          <ac:chgData name="Lei Li" userId="ef082f19-97a4-40f7-8ec1-0e91bb2b2192" providerId="ADAL" clId="{D990D87B-EAC3-6C45-921B-A4683293EF68}" dt="2020-12-24T20:04:33.256" v="268" actId="20577"/>
          <ac:spMkLst>
            <pc:docMk/>
            <pc:sldMk cId="365834913" sldId="262"/>
            <ac:spMk id="3" creationId="{83A0C4F1-C1D3-CB44-B402-DEE2AD3B87A2}"/>
          </ac:spMkLst>
        </pc:spChg>
      </pc:sldChg>
      <pc:sldChg chg="del">
        <pc:chgData name="Lei Li" userId="ef082f19-97a4-40f7-8ec1-0e91bb2b2192" providerId="ADAL" clId="{D990D87B-EAC3-6C45-921B-A4683293EF68}" dt="2020-12-24T19:59:08.758" v="124" actId="2696"/>
        <pc:sldMkLst>
          <pc:docMk/>
          <pc:sldMk cId="2734512738" sldId="262"/>
        </pc:sldMkLst>
      </pc:sldChg>
      <pc:sldChg chg="modSp new mod">
        <pc:chgData name="Lei Li" userId="ef082f19-97a4-40f7-8ec1-0e91bb2b2192" providerId="ADAL" clId="{D990D87B-EAC3-6C45-921B-A4683293EF68}" dt="2020-12-24T20:10:23.306" v="638" actId="20577"/>
        <pc:sldMkLst>
          <pc:docMk/>
          <pc:sldMk cId="345660090" sldId="263"/>
        </pc:sldMkLst>
        <pc:spChg chg="mod">
          <ac:chgData name="Lei Li" userId="ef082f19-97a4-40f7-8ec1-0e91bb2b2192" providerId="ADAL" clId="{D990D87B-EAC3-6C45-921B-A4683293EF68}" dt="2020-12-24T20:05:43.561" v="302" actId="20577"/>
          <ac:spMkLst>
            <pc:docMk/>
            <pc:sldMk cId="345660090" sldId="263"/>
            <ac:spMk id="2" creationId="{FF1B1EF4-BFA9-924D-AE9C-5D6A04AA28CF}"/>
          </ac:spMkLst>
        </pc:spChg>
        <pc:spChg chg="mod">
          <ac:chgData name="Lei Li" userId="ef082f19-97a4-40f7-8ec1-0e91bb2b2192" providerId="ADAL" clId="{D990D87B-EAC3-6C45-921B-A4683293EF68}" dt="2020-12-24T20:10:23.306" v="638" actId="20577"/>
          <ac:spMkLst>
            <pc:docMk/>
            <pc:sldMk cId="345660090" sldId="263"/>
            <ac:spMk id="3" creationId="{8F27CAE9-7E52-D442-8FF4-219B850CE7E3}"/>
          </ac:spMkLst>
        </pc:spChg>
      </pc:sldChg>
      <pc:sldChg chg="del">
        <pc:chgData name="Lei Li" userId="ef082f19-97a4-40f7-8ec1-0e91bb2b2192" providerId="ADAL" clId="{D990D87B-EAC3-6C45-921B-A4683293EF68}" dt="2020-12-24T19:59:09.109" v="125" actId="2696"/>
        <pc:sldMkLst>
          <pc:docMk/>
          <pc:sldMk cId="2996870701" sldId="263"/>
        </pc:sldMkLst>
      </pc:sldChg>
      <pc:sldChg chg="modSp new mod">
        <pc:chgData name="Lei Li" userId="ef082f19-97a4-40f7-8ec1-0e91bb2b2192" providerId="ADAL" clId="{D990D87B-EAC3-6C45-921B-A4683293EF68}" dt="2020-12-24T20:16:15.392" v="751" actId="20577"/>
        <pc:sldMkLst>
          <pc:docMk/>
          <pc:sldMk cId="721456740" sldId="264"/>
        </pc:sldMkLst>
        <pc:spChg chg="mod">
          <ac:chgData name="Lei Li" userId="ef082f19-97a4-40f7-8ec1-0e91bb2b2192" providerId="ADAL" clId="{D990D87B-EAC3-6C45-921B-A4683293EF68}" dt="2020-12-24T20:16:15.392" v="751" actId="20577"/>
          <ac:spMkLst>
            <pc:docMk/>
            <pc:sldMk cId="721456740" sldId="264"/>
            <ac:spMk id="2" creationId="{99EE7008-ECA5-E448-805F-69FCD106CDA8}"/>
          </ac:spMkLst>
        </pc:spChg>
        <pc:spChg chg="mod">
          <ac:chgData name="Lei Li" userId="ef082f19-97a4-40f7-8ec1-0e91bb2b2192" providerId="ADAL" clId="{D990D87B-EAC3-6C45-921B-A4683293EF68}" dt="2020-12-24T20:12:43.224" v="737" actId="20577"/>
          <ac:spMkLst>
            <pc:docMk/>
            <pc:sldMk cId="721456740" sldId="264"/>
            <ac:spMk id="3" creationId="{D833B91C-1B15-4D4A-A02A-A59FC369B00A}"/>
          </ac:spMkLst>
        </pc:spChg>
      </pc:sldChg>
      <pc:sldChg chg="del">
        <pc:chgData name="Lei Li" userId="ef082f19-97a4-40f7-8ec1-0e91bb2b2192" providerId="ADAL" clId="{D990D87B-EAC3-6C45-921B-A4683293EF68}" dt="2020-12-24T19:59:09.696" v="126" actId="2696"/>
        <pc:sldMkLst>
          <pc:docMk/>
          <pc:sldMk cId="1766044234" sldId="264"/>
        </pc:sldMkLst>
      </pc:sldChg>
      <pc:sldChg chg="addSp delSp modSp new mod">
        <pc:chgData name="Lei Li" userId="ef082f19-97a4-40f7-8ec1-0e91bb2b2192" providerId="ADAL" clId="{D990D87B-EAC3-6C45-921B-A4683293EF68}" dt="2020-12-24T20:47:45.640" v="1498" actId="478"/>
        <pc:sldMkLst>
          <pc:docMk/>
          <pc:sldMk cId="3108800988" sldId="265"/>
        </pc:sldMkLst>
        <pc:spChg chg="mod ord">
          <ac:chgData name="Lei Li" userId="ef082f19-97a4-40f7-8ec1-0e91bb2b2192" providerId="ADAL" clId="{D990D87B-EAC3-6C45-921B-A4683293EF68}" dt="2020-12-24T20:47:33.009" v="1496" actId="13244"/>
          <ac:spMkLst>
            <pc:docMk/>
            <pc:sldMk cId="3108800988" sldId="265"/>
            <ac:spMk id="2" creationId="{BFAE0E53-B501-4143-A6E1-2C0825E28548}"/>
          </ac:spMkLst>
        </pc:spChg>
        <pc:spChg chg="del">
          <ac:chgData name="Lei Li" userId="ef082f19-97a4-40f7-8ec1-0e91bb2b2192" providerId="ADAL" clId="{D990D87B-EAC3-6C45-921B-A4683293EF68}" dt="2020-12-24T20:47:45.640" v="1498" actId="478"/>
          <ac:spMkLst>
            <pc:docMk/>
            <pc:sldMk cId="3108800988" sldId="265"/>
            <ac:spMk id="3" creationId="{5101031D-CC8C-814A-B2E5-7D4763F723BD}"/>
          </ac:spMkLst>
        </pc:spChg>
        <pc:spChg chg="add mod ord">
          <ac:chgData name="Lei Li" userId="ef082f19-97a4-40f7-8ec1-0e91bb2b2192" providerId="ADAL" clId="{D990D87B-EAC3-6C45-921B-A4683293EF68}" dt="2020-12-24T20:47:38.227" v="1497" actId="13244"/>
          <ac:spMkLst>
            <pc:docMk/>
            <pc:sldMk cId="3108800988" sldId="265"/>
            <ac:spMk id="7" creationId="{D904A06A-4291-B343-ACCC-6B356EAC66BE}"/>
          </ac:spMkLst>
        </pc:spChg>
        <pc:picChg chg="add mod">
          <ac:chgData name="Lei Li" userId="ef082f19-97a4-40f7-8ec1-0e91bb2b2192" providerId="ADAL" clId="{D990D87B-EAC3-6C45-921B-A4683293EF68}" dt="2020-12-24T20:16:52.395" v="779" actId="14100"/>
          <ac:picMkLst>
            <pc:docMk/>
            <pc:sldMk cId="3108800988" sldId="265"/>
            <ac:picMk id="6" creationId="{A00FFA4C-C2EE-1741-9DB3-2DF1DEE71230}"/>
          </ac:picMkLst>
        </pc:picChg>
      </pc:sldChg>
      <pc:sldChg chg="del">
        <pc:chgData name="Lei Li" userId="ef082f19-97a4-40f7-8ec1-0e91bb2b2192" providerId="ADAL" clId="{D990D87B-EAC3-6C45-921B-A4683293EF68}" dt="2020-12-24T19:59:10.327" v="127" actId="2696"/>
        <pc:sldMkLst>
          <pc:docMk/>
          <pc:sldMk cId="4006464437" sldId="265"/>
        </pc:sldMkLst>
      </pc:sldChg>
      <pc:sldChg chg="del">
        <pc:chgData name="Lei Li" userId="ef082f19-97a4-40f7-8ec1-0e91bb2b2192" providerId="ADAL" clId="{D990D87B-EAC3-6C45-921B-A4683293EF68}" dt="2020-12-24T19:59:10.843" v="128" actId="2696"/>
        <pc:sldMkLst>
          <pc:docMk/>
          <pc:sldMk cId="1643245134" sldId="266"/>
        </pc:sldMkLst>
      </pc:sldChg>
      <pc:sldChg chg="modSp new mod">
        <pc:chgData name="Lei Li" userId="ef082f19-97a4-40f7-8ec1-0e91bb2b2192" providerId="ADAL" clId="{D990D87B-EAC3-6C45-921B-A4683293EF68}" dt="2020-12-24T20:18:54.882" v="886" actId="20577"/>
        <pc:sldMkLst>
          <pc:docMk/>
          <pc:sldMk cId="3492375759" sldId="266"/>
        </pc:sldMkLst>
        <pc:spChg chg="mod">
          <ac:chgData name="Lei Li" userId="ef082f19-97a4-40f7-8ec1-0e91bb2b2192" providerId="ADAL" clId="{D990D87B-EAC3-6C45-921B-A4683293EF68}" dt="2020-12-24T20:18:06.993" v="804" actId="20577"/>
          <ac:spMkLst>
            <pc:docMk/>
            <pc:sldMk cId="3492375759" sldId="266"/>
            <ac:spMk id="2" creationId="{D5D54AA1-3B09-144A-AB17-7166F7182D90}"/>
          </ac:spMkLst>
        </pc:spChg>
        <pc:spChg chg="mod">
          <ac:chgData name="Lei Li" userId="ef082f19-97a4-40f7-8ec1-0e91bb2b2192" providerId="ADAL" clId="{D990D87B-EAC3-6C45-921B-A4683293EF68}" dt="2020-12-24T20:18:54.882" v="886" actId="20577"/>
          <ac:spMkLst>
            <pc:docMk/>
            <pc:sldMk cId="3492375759" sldId="266"/>
            <ac:spMk id="3" creationId="{F4859F19-A54A-0A4B-A1C4-3A34E4421324}"/>
          </ac:spMkLst>
        </pc:spChg>
      </pc:sldChg>
      <pc:sldChg chg="del">
        <pc:chgData name="Lei Li" userId="ef082f19-97a4-40f7-8ec1-0e91bb2b2192" providerId="ADAL" clId="{D990D87B-EAC3-6C45-921B-A4683293EF68}" dt="2020-12-24T19:59:12.945" v="129" actId="2696"/>
        <pc:sldMkLst>
          <pc:docMk/>
          <pc:sldMk cId="725491644" sldId="267"/>
        </pc:sldMkLst>
      </pc:sldChg>
      <pc:sldChg chg="modSp new mod">
        <pc:chgData name="Lei Li" userId="ef082f19-97a4-40f7-8ec1-0e91bb2b2192" providerId="ADAL" clId="{D990D87B-EAC3-6C45-921B-A4683293EF68}" dt="2020-12-24T20:21:01.861" v="1011" actId="20577"/>
        <pc:sldMkLst>
          <pc:docMk/>
          <pc:sldMk cId="3927935069" sldId="267"/>
        </pc:sldMkLst>
        <pc:spChg chg="mod">
          <ac:chgData name="Lei Li" userId="ef082f19-97a4-40f7-8ec1-0e91bb2b2192" providerId="ADAL" clId="{D990D87B-EAC3-6C45-921B-A4683293EF68}" dt="2020-12-24T20:19:29.313" v="919" actId="20577"/>
          <ac:spMkLst>
            <pc:docMk/>
            <pc:sldMk cId="3927935069" sldId="267"/>
            <ac:spMk id="2" creationId="{1330C207-60DB-B649-9698-A7527E7E908C}"/>
          </ac:spMkLst>
        </pc:spChg>
        <pc:spChg chg="mod">
          <ac:chgData name="Lei Li" userId="ef082f19-97a4-40f7-8ec1-0e91bb2b2192" providerId="ADAL" clId="{D990D87B-EAC3-6C45-921B-A4683293EF68}" dt="2020-12-24T20:21:01.861" v="1011" actId="20577"/>
          <ac:spMkLst>
            <pc:docMk/>
            <pc:sldMk cId="3927935069" sldId="267"/>
            <ac:spMk id="3" creationId="{3C75B8C2-6F0E-254A-AB6E-494B289BD266}"/>
          </ac:spMkLst>
        </pc:spChg>
      </pc:sldChg>
      <pc:sldChg chg="modSp new mod">
        <pc:chgData name="Lei Li" userId="ef082f19-97a4-40f7-8ec1-0e91bb2b2192" providerId="ADAL" clId="{D990D87B-EAC3-6C45-921B-A4683293EF68}" dt="2020-12-24T20:25:02.300" v="1072" actId="20577"/>
        <pc:sldMkLst>
          <pc:docMk/>
          <pc:sldMk cId="1826825211" sldId="268"/>
        </pc:sldMkLst>
        <pc:spChg chg="mod">
          <ac:chgData name="Lei Li" userId="ef082f19-97a4-40f7-8ec1-0e91bb2b2192" providerId="ADAL" clId="{D990D87B-EAC3-6C45-921B-A4683293EF68}" dt="2020-12-24T20:22:08.781" v="1022" actId="20577"/>
          <ac:spMkLst>
            <pc:docMk/>
            <pc:sldMk cId="1826825211" sldId="268"/>
            <ac:spMk id="2" creationId="{5593912D-2B31-8643-9C27-5D662A6C262F}"/>
          </ac:spMkLst>
        </pc:spChg>
        <pc:spChg chg="mod">
          <ac:chgData name="Lei Li" userId="ef082f19-97a4-40f7-8ec1-0e91bb2b2192" providerId="ADAL" clId="{D990D87B-EAC3-6C45-921B-A4683293EF68}" dt="2020-12-24T20:23:16.773" v="1044" actId="20577"/>
          <ac:spMkLst>
            <pc:docMk/>
            <pc:sldMk cId="1826825211" sldId="268"/>
            <ac:spMk id="3" creationId="{73E4A2BD-E8BE-784B-A070-2E2615A6FF80}"/>
          </ac:spMkLst>
        </pc:spChg>
        <pc:spChg chg="mod">
          <ac:chgData name="Lei Li" userId="ef082f19-97a4-40f7-8ec1-0e91bb2b2192" providerId="ADAL" clId="{D990D87B-EAC3-6C45-921B-A4683293EF68}" dt="2020-12-24T20:25:02.300" v="1072" actId="20577"/>
          <ac:spMkLst>
            <pc:docMk/>
            <pc:sldMk cId="1826825211" sldId="268"/>
            <ac:spMk id="4" creationId="{973E1822-418C-FE44-A166-1310B5E52F7E}"/>
          </ac:spMkLst>
        </pc:spChg>
      </pc:sldChg>
      <pc:sldChg chg="modSp new mod">
        <pc:chgData name="Lei Li" userId="ef082f19-97a4-40f7-8ec1-0e91bb2b2192" providerId="ADAL" clId="{D990D87B-EAC3-6C45-921B-A4683293EF68}" dt="2020-12-24T20:35:53.718" v="1320" actId="15"/>
        <pc:sldMkLst>
          <pc:docMk/>
          <pc:sldMk cId="2382408208" sldId="269"/>
        </pc:sldMkLst>
        <pc:spChg chg="mod">
          <ac:chgData name="Lei Li" userId="ef082f19-97a4-40f7-8ec1-0e91bb2b2192" providerId="ADAL" clId="{D990D87B-EAC3-6C45-921B-A4683293EF68}" dt="2020-12-24T20:30:20.604" v="1132" actId="20577"/>
          <ac:spMkLst>
            <pc:docMk/>
            <pc:sldMk cId="2382408208" sldId="269"/>
            <ac:spMk id="2" creationId="{119A0CA7-5726-F442-B2A8-A61A1E6F6F60}"/>
          </ac:spMkLst>
        </pc:spChg>
        <pc:spChg chg="mod">
          <ac:chgData name="Lei Li" userId="ef082f19-97a4-40f7-8ec1-0e91bb2b2192" providerId="ADAL" clId="{D990D87B-EAC3-6C45-921B-A4683293EF68}" dt="2020-12-24T20:35:53.718" v="1320" actId="15"/>
          <ac:spMkLst>
            <pc:docMk/>
            <pc:sldMk cId="2382408208" sldId="269"/>
            <ac:spMk id="3" creationId="{65AC04A9-F2AB-AC46-987A-082D427BF946}"/>
          </ac:spMkLst>
        </pc:spChg>
      </pc:sldChg>
      <pc:sldChg chg="modSp new mod">
        <pc:chgData name="Lei Li" userId="ef082f19-97a4-40f7-8ec1-0e91bb2b2192" providerId="ADAL" clId="{D990D87B-EAC3-6C45-921B-A4683293EF68}" dt="2020-12-25T01:53:22.323" v="1749" actId="20577"/>
        <pc:sldMkLst>
          <pc:docMk/>
          <pc:sldMk cId="1531292215" sldId="270"/>
        </pc:sldMkLst>
        <pc:spChg chg="mod">
          <ac:chgData name="Lei Li" userId="ef082f19-97a4-40f7-8ec1-0e91bb2b2192" providerId="ADAL" clId="{D990D87B-EAC3-6C45-921B-A4683293EF68}" dt="2020-12-25T01:49:02.675" v="1667" actId="20577"/>
          <ac:spMkLst>
            <pc:docMk/>
            <pc:sldMk cId="1531292215" sldId="270"/>
            <ac:spMk id="2" creationId="{9938A2C0-D8EC-9342-806D-185A20980DC0}"/>
          </ac:spMkLst>
        </pc:spChg>
        <pc:spChg chg="mod">
          <ac:chgData name="Lei Li" userId="ef082f19-97a4-40f7-8ec1-0e91bb2b2192" providerId="ADAL" clId="{D990D87B-EAC3-6C45-921B-A4683293EF68}" dt="2020-12-25T01:53:22.323" v="1749" actId="20577"/>
          <ac:spMkLst>
            <pc:docMk/>
            <pc:sldMk cId="1531292215" sldId="270"/>
            <ac:spMk id="3" creationId="{56767234-B07B-0B45-91B3-56EB0FADABFC}"/>
          </ac:spMkLst>
        </pc:spChg>
      </pc:sldChg>
      <pc:sldChg chg="modSp new mod">
        <pc:chgData name="Lei Li" userId="ef082f19-97a4-40f7-8ec1-0e91bb2b2192" providerId="ADAL" clId="{D990D87B-EAC3-6C45-921B-A4683293EF68}" dt="2020-12-25T02:04:16.296" v="1803"/>
        <pc:sldMkLst>
          <pc:docMk/>
          <pc:sldMk cId="2657758910" sldId="271"/>
        </pc:sldMkLst>
        <pc:spChg chg="mod">
          <ac:chgData name="Lei Li" userId="ef082f19-97a4-40f7-8ec1-0e91bb2b2192" providerId="ADAL" clId="{D990D87B-EAC3-6C45-921B-A4683293EF68}" dt="2020-12-25T01:55:59.365" v="1778" actId="20577"/>
          <ac:spMkLst>
            <pc:docMk/>
            <pc:sldMk cId="2657758910" sldId="271"/>
            <ac:spMk id="2" creationId="{5522C9A9-68BF-454F-9DA1-DFF1B7B0FF6A}"/>
          </ac:spMkLst>
        </pc:spChg>
        <pc:spChg chg="mod">
          <ac:chgData name="Lei Li" userId="ef082f19-97a4-40f7-8ec1-0e91bb2b2192" providerId="ADAL" clId="{D990D87B-EAC3-6C45-921B-A4683293EF68}" dt="2020-12-25T02:04:16.296" v="1803"/>
          <ac:spMkLst>
            <pc:docMk/>
            <pc:sldMk cId="2657758910" sldId="271"/>
            <ac:spMk id="3" creationId="{F6E732EE-0941-FA4E-8DB6-64DE61C5D343}"/>
          </ac:spMkLst>
        </pc:spChg>
      </pc:sldChg>
      <pc:sldChg chg="modSp new mod">
        <pc:chgData name="Lei Li" userId="ef082f19-97a4-40f7-8ec1-0e91bb2b2192" providerId="ADAL" clId="{D990D87B-EAC3-6C45-921B-A4683293EF68}" dt="2020-12-25T02:12:53.712" v="2006"/>
        <pc:sldMkLst>
          <pc:docMk/>
          <pc:sldMk cId="3708039022" sldId="272"/>
        </pc:sldMkLst>
        <pc:spChg chg="mod">
          <ac:chgData name="Lei Li" userId="ef082f19-97a4-40f7-8ec1-0e91bb2b2192" providerId="ADAL" clId="{D990D87B-EAC3-6C45-921B-A4683293EF68}" dt="2020-12-25T02:08:45.854" v="1883" actId="20577"/>
          <ac:spMkLst>
            <pc:docMk/>
            <pc:sldMk cId="3708039022" sldId="272"/>
            <ac:spMk id="2" creationId="{A5FAC74D-4496-A44B-B712-D9E794462532}"/>
          </ac:spMkLst>
        </pc:spChg>
        <pc:spChg chg="mod">
          <ac:chgData name="Lei Li" userId="ef082f19-97a4-40f7-8ec1-0e91bb2b2192" providerId="ADAL" clId="{D990D87B-EAC3-6C45-921B-A4683293EF68}" dt="2020-12-25T02:12:53.712" v="2006"/>
          <ac:spMkLst>
            <pc:docMk/>
            <pc:sldMk cId="3708039022" sldId="272"/>
            <ac:spMk id="3" creationId="{F9BAEBF4-E607-874D-AEA0-595AEE089830}"/>
          </ac:spMkLst>
        </pc:spChg>
      </pc:sldChg>
    </pc:docChg>
  </pc:docChgLst>
  <pc:docChgLst>
    <pc:chgData name="Chi Zhang" userId="26c37e9c-d14c-491b-95f8-0a773c722199" providerId="ADAL" clId="{D8E89219-173C-924F-ADA6-4860B3B55679}"/>
    <pc:docChg chg="custSel modSld">
      <pc:chgData name="Chi Zhang" userId="26c37e9c-d14c-491b-95f8-0a773c722199" providerId="ADAL" clId="{D8E89219-173C-924F-ADA6-4860B3B55679}" dt="2022-05-20T22:40:11.661" v="3" actId="404"/>
      <pc:docMkLst>
        <pc:docMk/>
      </pc:docMkLst>
      <pc:sldChg chg="delSp modSp mod">
        <pc:chgData name="Chi Zhang" userId="26c37e9c-d14c-491b-95f8-0a773c722199" providerId="ADAL" clId="{D8E89219-173C-924F-ADA6-4860B3B55679}" dt="2022-05-20T22:40:11.661" v="3" actId="404"/>
        <pc:sldMkLst>
          <pc:docMk/>
          <pc:sldMk cId="2503590105" sldId="256"/>
        </pc:sldMkLst>
        <pc:spChg chg="mod">
          <ac:chgData name="Chi Zhang" userId="26c37e9c-d14c-491b-95f8-0a773c722199" providerId="ADAL" clId="{D8E89219-173C-924F-ADA6-4860B3B55679}" dt="2022-05-20T22:40:11.661" v="3" actId="404"/>
          <ac:spMkLst>
            <pc:docMk/>
            <pc:sldMk cId="2503590105" sldId="256"/>
            <ac:spMk id="2" creationId="{5BA05E45-F349-0641-9ADA-AF2384D8DF72}"/>
          </ac:spMkLst>
        </pc:spChg>
        <pc:spChg chg="del">
          <ac:chgData name="Chi Zhang" userId="26c37e9c-d14c-491b-95f8-0a773c722199" providerId="ADAL" clId="{D8E89219-173C-924F-ADA6-4860B3B55679}" dt="2022-05-20T22:38:33.070" v="0" actId="478"/>
          <ac:spMkLst>
            <pc:docMk/>
            <pc:sldMk cId="2503590105" sldId="256"/>
            <ac:spMk id="3" creationId="{878BBB39-14F0-7B40-BDBC-E346DDE8A861}"/>
          </ac:spMkLst>
        </pc:spChg>
      </pc:sldChg>
    </pc:docChg>
  </pc:docChgLst>
  <pc:docChgLst>
    <pc:chgData name="Lei Li" userId="ef082f19-97a4-40f7-8ec1-0e91bb2b2192" providerId="ADAL" clId="{FB50CFD1-9C08-2944-AF6C-148B6E3E3DFD}"/>
    <pc:docChg chg="custSel modSld">
      <pc:chgData name="Lei Li" userId="ef082f19-97a4-40f7-8ec1-0e91bb2b2192" providerId="ADAL" clId="{FB50CFD1-9C08-2944-AF6C-148B6E3E3DFD}" dt="2020-12-24T14:54:46.933" v="11" actId="1076"/>
      <pc:docMkLst>
        <pc:docMk/>
      </pc:docMkLst>
      <pc:sldChg chg="modSp mod">
        <pc:chgData name="Lei Li" userId="ef082f19-97a4-40f7-8ec1-0e91bb2b2192" providerId="ADAL" clId="{FB50CFD1-9C08-2944-AF6C-148B6E3E3DFD}" dt="2020-12-24T14:17:42.152" v="8" actId="20577"/>
        <pc:sldMkLst>
          <pc:docMk/>
          <pc:sldMk cId="2503590105" sldId="256"/>
        </pc:sldMkLst>
        <pc:spChg chg="mod">
          <ac:chgData name="Lei Li" userId="ef082f19-97a4-40f7-8ec1-0e91bb2b2192" providerId="ADAL" clId="{FB50CFD1-9C08-2944-AF6C-148B6E3E3DFD}" dt="2020-12-24T14:17:42.152" v="8" actId="20577"/>
          <ac:spMkLst>
            <pc:docMk/>
            <pc:sldMk cId="2503590105" sldId="256"/>
            <ac:spMk id="2" creationId="{5BA05E45-F349-0641-9ADA-AF2384D8DF72}"/>
          </ac:spMkLst>
        </pc:spChg>
      </pc:sldChg>
      <pc:sldChg chg="modSp mod">
        <pc:chgData name="Lei Li" userId="ef082f19-97a4-40f7-8ec1-0e91bb2b2192" providerId="ADAL" clId="{FB50CFD1-9C08-2944-AF6C-148B6E3E3DFD}" dt="2020-12-24T14:54:46.933" v="11" actId="1076"/>
        <pc:sldMkLst>
          <pc:docMk/>
          <pc:sldMk cId="3380566987" sldId="261"/>
        </pc:sldMkLst>
        <pc:spChg chg="mod">
          <ac:chgData name="Lei Li" userId="ef082f19-97a4-40f7-8ec1-0e91bb2b2192" providerId="ADAL" clId="{FB50CFD1-9C08-2944-AF6C-148B6E3E3DFD}" dt="2020-12-24T14:54:46.933" v="11" actId="1076"/>
          <ac:spMkLst>
            <pc:docMk/>
            <pc:sldMk cId="3380566987" sldId="261"/>
            <ac:spMk id="2" creationId="{C41ACD0B-241D-7E4F-936B-F46C9A3475E0}"/>
          </ac:spMkLst>
        </pc:spChg>
      </pc:sldChg>
      <pc:sldChg chg="modSp">
        <pc:chgData name="Lei Li" userId="ef082f19-97a4-40f7-8ec1-0e91bb2b2192" providerId="ADAL" clId="{FB50CFD1-9C08-2944-AF6C-148B6E3E3DFD}" dt="2020-12-24T14:20:35.296" v="10"/>
        <pc:sldMkLst>
          <pc:docMk/>
          <pc:sldMk cId="1643245134" sldId="266"/>
        </pc:sldMkLst>
        <pc:spChg chg="mod">
          <ac:chgData name="Lei Li" userId="ef082f19-97a4-40f7-8ec1-0e91bb2b2192" providerId="ADAL" clId="{FB50CFD1-9C08-2944-AF6C-148B6E3E3DFD}" dt="2020-12-24T14:20:35.296" v="10"/>
          <ac:spMkLst>
            <pc:docMk/>
            <pc:sldMk cId="1643245134" sldId="266"/>
            <ac:spMk id="3" creationId="{8C216E8D-D248-C34F-8D3A-9663D557E28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C6DAA5-584B-F541-B351-4D17207E39D4}" type="datetimeFigureOut">
              <a:rPr lang="en-US" smtClean="0"/>
              <a:t>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69DC97-5CF5-C747-944E-D695FF959C78}" type="slidenum">
              <a:rPr lang="en-US" smtClean="0"/>
              <a:t>‹#›</a:t>
            </a:fld>
            <a:endParaRPr lang="en-US"/>
          </a:p>
        </p:txBody>
      </p:sp>
    </p:spTree>
    <p:extLst>
      <p:ext uri="{BB962C8B-B14F-4D97-AF65-F5344CB8AC3E}">
        <p14:creationId xmlns:p14="http://schemas.microsoft.com/office/powerpoint/2010/main" val="556048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uru99.com/devops-tutorial.htm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martsheet.com/gantt-chart-softwar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projectmanager.com/"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projectmanager.com/project-scheduling" TargetMode="External"/><Relationship Id="rId5" Type="http://schemas.openxmlformats.org/officeDocument/2006/relationships/hyperlink" Target="https://www.projectmanager.com/project-tracker" TargetMode="External"/><Relationship Id="rId4" Type="http://schemas.openxmlformats.org/officeDocument/2006/relationships/hyperlink" Target="https://www.projectmanager.com/work-breakdown-structure"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martsheet.com/when-choose-waterfall-project-management-over-agile" TargetMode="External"/><Relationship Id="rId7" Type="http://schemas.openxmlformats.org/officeDocument/2006/relationships/hyperlink" Target="https://www.smartsheet.com/demystifying-various-project-management-frameworks-and-methodologie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smartsheet.com/scrum-methodology-efficient-project-management" TargetMode="External"/><Relationship Id="rId5" Type="http://schemas.openxmlformats.org/officeDocument/2006/relationships/hyperlink" Target="https://www.smartsheet.com/complete-kanban-project-management-guide-newbies-top-pm-experts" TargetMode="External"/><Relationship Id="rId4" Type="http://schemas.openxmlformats.org/officeDocument/2006/relationships/hyperlink" Target="https://www.smartsheet.com/all-about-low-code-platforms" TargetMode="Externa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agilealliance.org/glossary/daily-meeting/" TargetMode="External"/><Relationship Id="rId3" Type="http://schemas.openxmlformats.org/officeDocument/2006/relationships/hyperlink" Target="https://martinfowler.com/articles/agileStory.html" TargetMode="External"/><Relationship Id="rId7" Type="http://schemas.openxmlformats.org/officeDocument/2006/relationships/hyperlink" Target="https://www.agilealliance.org/glossary/tdd/" TargetMode="External"/><Relationship Id="rId12" Type="http://schemas.openxmlformats.org/officeDocument/2006/relationships/hyperlink" Target="https://www.agilealliance.org/agile101/12-principles-behind-the-agile-manifesto/"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agilealliance.org/glossary/pairing/" TargetMode="External"/><Relationship Id="rId11" Type="http://schemas.openxmlformats.org/officeDocument/2006/relationships/hyperlink" Target="https://www.agilealliance.org/agile101/the-agile-manifesto/" TargetMode="External"/><Relationship Id="rId5" Type="http://schemas.openxmlformats.org/officeDocument/2006/relationships/hyperlink" Target="https://www.agilealliance.org/glossary/xp/" TargetMode="External"/><Relationship Id="rId10" Type="http://schemas.openxmlformats.org/officeDocument/2006/relationships/hyperlink" Target="https://www.agilealliance.org/glossary/iteration/" TargetMode="External"/><Relationship Id="rId4" Type="http://schemas.openxmlformats.org/officeDocument/2006/relationships/hyperlink" Target="https://www.agilealliance.org/glossary/scrum/" TargetMode="External"/><Relationship Id="rId9" Type="http://schemas.openxmlformats.org/officeDocument/2006/relationships/hyperlink" Target="https://www.agilealliance.org/glossary/sprint-plannin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Jim_Highsmith"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3" Type="http://schemas.openxmlformats.org/officeDocument/2006/relationships/hyperlink" Target="https://en.wikipedia.org/wiki/Software_bug" TargetMode="External"/><Relationship Id="rId18" Type="http://schemas.openxmlformats.org/officeDocument/2006/relationships/hyperlink" Target="https://en.wikipedia.org/wiki/Colocation_(business)" TargetMode="External"/><Relationship Id="rId26" Type="http://schemas.openxmlformats.org/officeDocument/2006/relationships/hyperlink" Target="https://en.wikipedia.org/wiki/Agile_software_development#cite_note-Cockburn,_Information_radiator-30" TargetMode="External"/><Relationship Id="rId39" Type="http://schemas.openxmlformats.org/officeDocument/2006/relationships/hyperlink" Target="https://en.wikipedia.org/wiki/Code_refactoring" TargetMode="External"/><Relationship Id="rId21" Type="http://schemas.openxmlformats.org/officeDocument/2006/relationships/hyperlink" Target="https://en.wikipedia.org/wiki/Agile_software_development#cite_note-28" TargetMode="External"/><Relationship Id="rId34" Type="http://schemas.openxmlformats.org/officeDocument/2006/relationships/hyperlink" Target="https://en.wikipedia.org/wiki/Pair_programming" TargetMode="External"/><Relationship Id="rId7" Type="http://schemas.openxmlformats.org/officeDocument/2006/relationships/hyperlink" Target="https://en.wikipedia.org/wiki/Requirements_analysis" TargetMode="External"/><Relationship Id="rId2" Type="http://schemas.openxmlformats.org/officeDocument/2006/relationships/slide" Target="../slides/slide10.xml"/><Relationship Id="rId16" Type="http://schemas.openxmlformats.org/officeDocument/2006/relationships/hyperlink" Target="https://en.wikipedia.org/wiki/Agile_software_development#cite_note-ManifestoPrinciples-23" TargetMode="External"/><Relationship Id="rId20" Type="http://schemas.openxmlformats.org/officeDocument/2006/relationships/hyperlink" Target="https://en.wikipedia.org/wiki/Face-to-face_interaction" TargetMode="External"/><Relationship Id="rId29" Type="http://schemas.openxmlformats.org/officeDocument/2006/relationships/hyperlink" Target="https://en.wikipedia.org/w/index.php?title=Agile_software_development&amp;action=edit&amp;section=8" TargetMode="External"/><Relationship Id="rId41" Type="http://schemas.openxmlformats.org/officeDocument/2006/relationships/hyperlink" Target="https://en.wikipedia.org/wiki/Agile_software_development#cite_note-34" TargetMode="External"/><Relationship Id="rId1" Type="http://schemas.openxmlformats.org/officeDocument/2006/relationships/notesMaster" Target="../notesMasters/notesMaster1.xml"/><Relationship Id="rId6" Type="http://schemas.openxmlformats.org/officeDocument/2006/relationships/hyperlink" Target="https://en.wikipedia.org/wiki/Project_planning" TargetMode="External"/><Relationship Id="rId11" Type="http://schemas.openxmlformats.org/officeDocument/2006/relationships/hyperlink" Target="https://en.wikipedia.org/wiki/Acceptance_testing" TargetMode="External"/><Relationship Id="rId24" Type="http://schemas.openxmlformats.org/officeDocument/2006/relationships/hyperlink" Target="https://en.wikipedia.org/wiki/Rate_of_return" TargetMode="External"/><Relationship Id="rId32" Type="http://schemas.openxmlformats.org/officeDocument/2006/relationships/hyperlink" Target="https://en.wikipedia.org/w/index.php?title=Agile_software_development&amp;action=edit&amp;section=9" TargetMode="External"/><Relationship Id="rId37" Type="http://schemas.openxmlformats.org/officeDocument/2006/relationships/hyperlink" Target="https://en.wikipedia.org/wiki/Behavior-driven_development" TargetMode="External"/><Relationship Id="rId40" Type="http://schemas.openxmlformats.org/officeDocument/2006/relationships/hyperlink" Target="https://en.wikipedia.org/wiki/Agile_software_development#cite_note-33" TargetMode="External"/><Relationship Id="rId5" Type="http://schemas.openxmlformats.org/officeDocument/2006/relationships/hyperlink" Target="https://en.wikipedia.org/wiki/Cross-functional_team" TargetMode="External"/><Relationship Id="rId15" Type="http://schemas.openxmlformats.org/officeDocument/2006/relationships/hyperlink" Target="https://en.wikipedia.org/wiki/Agile_software_development#cite_note-26" TargetMode="External"/><Relationship Id="rId23" Type="http://schemas.openxmlformats.org/officeDocument/2006/relationships/hyperlink" Target="https://en.wikipedia.org/wiki/Scrum_(software_development)" TargetMode="External"/><Relationship Id="rId28" Type="http://schemas.openxmlformats.org/officeDocument/2006/relationships/hyperlink" Target="https://en.wikipedia.org/wiki/Build_light_indicator" TargetMode="External"/><Relationship Id="rId36" Type="http://schemas.openxmlformats.org/officeDocument/2006/relationships/hyperlink" Target="https://en.wikipedia.org/wiki/Software_design_pattern" TargetMode="External"/><Relationship Id="rId10" Type="http://schemas.openxmlformats.org/officeDocument/2006/relationships/hyperlink" Target="https://en.wikipedia.org/wiki/Unit_testing" TargetMode="External"/><Relationship Id="rId19" Type="http://schemas.openxmlformats.org/officeDocument/2006/relationships/hyperlink" Target="https://en.wikipedia.org/wiki/Agile_software_development#cite_note-27" TargetMode="External"/><Relationship Id="rId31" Type="http://schemas.openxmlformats.org/officeDocument/2006/relationships/hyperlink" Target="https://en.wikipedia.org/wiki/Agile_software_development#cite_note-32" TargetMode="External"/><Relationship Id="rId4" Type="http://schemas.openxmlformats.org/officeDocument/2006/relationships/hyperlink" Target="https://en.wikipedia.org/wiki/Timeboxing" TargetMode="External"/><Relationship Id="rId9" Type="http://schemas.openxmlformats.org/officeDocument/2006/relationships/hyperlink" Target="https://en.wikipedia.org/wiki/Computer_programming" TargetMode="External"/><Relationship Id="rId14" Type="http://schemas.openxmlformats.org/officeDocument/2006/relationships/hyperlink" Target="https://en.wikipedia.org/wiki/Agile_software_development#cite_note-embracing_change-25" TargetMode="External"/><Relationship Id="rId22" Type="http://schemas.openxmlformats.org/officeDocument/2006/relationships/hyperlink" Target="https://en.wikipedia.org/wiki/Customer_representative" TargetMode="External"/><Relationship Id="rId27" Type="http://schemas.openxmlformats.org/officeDocument/2006/relationships/hyperlink" Target="https://en.wikipedia.org/wiki/Agile_software_development#cite_note-Ambler-31" TargetMode="External"/><Relationship Id="rId30" Type="http://schemas.openxmlformats.org/officeDocument/2006/relationships/hyperlink" Target="https://en.wikipedia.org/wiki/Stand-up_meeting" TargetMode="External"/><Relationship Id="rId35" Type="http://schemas.openxmlformats.org/officeDocument/2006/relationships/hyperlink" Target="https://en.wikipedia.org/wiki/Test-driven_development" TargetMode="External"/><Relationship Id="rId8" Type="http://schemas.openxmlformats.org/officeDocument/2006/relationships/hyperlink" Target="https://en.wikipedia.org/wiki/Software_design" TargetMode="External"/><Relationship Id="rId3" Type="http://schemas.openxmlformats.org/officeDocument/2006/relationships/hyperlink" Target="https://en.wikipedia.org/w/index.php?title=Agile_software_development&amp;action=edit&amp;section=6" TargetMode="External"/><Relationship Id="rId12" Type="http://schemas.openxmlformats.org/officeDocument/2006/relationships/hyperlink" Target="https://en.wikipedia.org/wiki/Agile_software_development#cite_note-auto-24" TargetMode="External"/><Relationship Id="rId17" Type="http://schemas.openxmlformats.org/officeDocument/2006/relationships/hyperlink" Target="https://en.wikipedia.org/w/index.php?title=Agile_software_development&amp;action=edit&amp;section=7" TargetMode="External"/><Relationship Id="rId25" Type="http://schemas.openxmlformats.org/officeDocument/2006/relationships/hyperlink" Target="https://en.wikipedia.org/wiki/Agile_software_development#cite_note-29" TargetMode="External"/><Relationship Id="rId33" Type="http://schemas.openxmlformats.org/officeDocument/2006/relationships/hyperlink" Target="https://en.wikipedia.org/wiki/Continuous_integration" TargetMode="External"/><Relationship Id="rId38" Type="http://schemas.openxmlformats.org/officeDocument/2006/relationships/hyperlink" Target="https://en.wikipedia.org/wiki/Domain-driven_design"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en.wikipedia.org/wiki/Agile_software_development#cite_note-38" TargetMode="External"/><Relationship Id="rId3" Type="http://schemas.openxmlformats.org/officeDocument/2006/relationships/hyperlink" Target="https://en.wikipedia.org/wiki/Agile_software_development#cite_note-Mitchell2016-35" TargetMode="External"/><Relationship Id="rId7" Type="http://schemas.openxmlformats.org/officeDocument/2006/relationships/hyperlink" Target="https://en.wikipedia.org/wiki/Rolling_Wave_planning"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en.wikipedia.org/wiki/Agile_software_development#cite_note-boehm2004App-37" TargetMode="External"/><Relationship Id="rId5" Type="http://schemas.openxmlformats.org/officeDocument/2006/relationships/hyperlink" Target="https://en.wikipedia.org/w/index.php?title=Agile_software_development&amp;action=edit&amp;section=11" TargetMode="External"/><Relationship Id="rId4" Type="http://schemas.openxmlformats.org/officeDocument/2006/relationships/hyperlink" Target="https://en.wikipedia.org/wiki/Agile_software_development#cite_note-Larman2004-36" TargetMode="External"/><Relationship Id="rId9" Type="http://schemas.openxmlformats.org/officeDocument/2006/relationships/hyperlink" Target="https://en.wikipedia.org/wiki/Change_control_board"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nalyticssteps.com/blogs/fuzzy-logic-approach-decision-making"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alistair.cockburn.u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none" strike="noStrike" kern="1200" dirty="0">
                <a:solidFill>
                  <a:schemeClr val="tx1"/>
                </a:solidFill>
                <a:effectLst/>
                <a:latin typeface="+mn-lt"/>
                <a:ea typeface="+mn-ea"/>
                <a:cs typeface="+mn-cs"/>
              </a:rPr>
              <a:t>Analysis/Feasibility:</a:t>
            </a:r>
            <a:r>
              <a:rPr lang="en-US" sz="1200" b="0" i="0" u="none" strike="noStrike" kern="1200" dirty="0">
                <a:solidFill>
                  <a:schemeClr val="tx1"/>
                </a:solidFill>
                <a:effectLst/>
                <a:latin typeface="+mn-lt"/>
                <a:ea typeface="+mn-ea"/>
                <a:cs typeface="+mn-cs"/>
              </a:rPr>
              <a:t> For an SDLC strategy to work there should be a strong idea of what deficiencies exist in the current structure and the goals for the new approach. A feasibility study determines if you can or should accomplish the goals of the plan. Information is gathered and analyzed to identify what technical assets, personnel, and training is already in place and utilized. The study also inventories what is needed to augment or replace, and at what cost. During this phase you determine the overall project scope, including economic, operational and human factors, identify key personnel, and develop timelines. </a:t>
            </a:r>
          </a:p>
          <a:p>
            <a:pPr fontAlgn="base"/>
            <a:r>
              <a:rPr lang="en-US" sz="1200" b="1" i="0" u="none" strike="noStrike" kern="1200" dirty="0">
                <a:solidFill>
                  <a:schemeClr val="tx1"/>
                </a:solidFill>
                <a:effectLst/>
                <a:latin typeface="+mn-lt"/>
                <a:ea typeface="+mn-ea"/>
                <a:cs typeface="+mn-cs"/>
              </a:rPr>
              <a:t>Planning/Requirements: </a:t>
            </a:r>
            <a:r>
              <a:rPr lang="en-US" sz="1200" b="0" i="0" u="none" strike="noStrike" kern="1200" dirty="0">
                <a:solidFill>
                  <a:schemeClr val="tx1"/>
                </a:solidFill>
                <a:effectLst/>
                <a:latin typeface="+mn-lt"/>
                <a:ea typeface="+mn-ea"/>
                <a:cs typeface="+mn-cs"/>
              </a:rPr>
              <a:t>A plan can include adapting a current system to meet new needs or developing a completely new system. This phase defines user requirements, identifies needed features, functions, and customizations, and investigates overall capabilities</a:t>
            </a:r>
          </a:p>
          <a:p>
            <a:pPr fontAlgn="base"/>
            <a:r>
              <a:rPr lang="en-US" sz="1200" b="1" i="0" u="none" strike="noStrike" kern="1200" dirty="0">
                <a:solidFill>
                  <a:schemeClr val="tx1"/>
                </a:solidFill>
                <a:effectLst/>
                <a:latin typeface="+mn-lt"/>
                <a:ea typeface="+mn-ea"/>
                <a:cs typeface="+mn-cs"/>
              </a:rPr>
              <a:t>Design:</a:t>
            </a:r>
            <a:r>
              <a:rPr lang="en-US" sz="1200" b="0" i="0" u="none" strike="noStrike" kern="1200" dirty="0">
                <a:solidFill>
                  <a:schemeClr val="tx1"/>
                </a:solidFill>
                <a:effectLst/>
                <a:latin typeface="+mn-lt"/>
                <a:ea typeface="+mn-ea"/>
                <a:cs typeface="+mn-cs"/>
              </a:rPr>
              <a:t> Once you make the plan and identify costs, systems, and user requirements, a detailed system design can begin that includes features and other documentation. The architects can then build a sample framework.</a:t>
            </a:r>
          </a:p>
          <a:p>
            <a:pPr fontAlgn="base"/>
            <a:r>
              <a:rPr lang="en-US" sz="1200" b="0" i="0" u="none" strike="noStrike" kern="1200" dirty="0">
                <a:solidFill>
                  <a:schemeClr val="tx1"/>
                </a:solidFill>
                <a:effectLst/>
                <a:latin typeface="+mn-lt"/>
                <a:ea typeface="+mn-ea"/>
                <a:cs typeface="+mn-cs"/>
              </a:rPr>
              <a:t>System Development: An approved design is the catalyst for authorizing development for the new or augmented system. Some say that this is the most robust part of the life cycle. During this phase, developers write code and you construct and fine-tune technical and physical configurations. </a:t>
            </a:r>
          </a:p>
          <a:p>
            <a:pPr fontAlgn="base"/>
            <a:r>
              <a:rPr lang="en-US" sz="1200" b="1" i="0" u="none" strike="noStrike" kern="1200" dirty="0">
                <a:solidFill>
                  <a:schemeClr val="tx1"/>
                </a:solidFill>
                <a:effectLst/>
                <a:latin typeface="+mn-lt"/>
                <a:ea typeface="+mn-ea"/>
                <a:cs typeface="+mn-cs"/>
              </a:rPr>
              <a:t>Testing: </a:t>
            </a:r>
            <a:r>
              <a:rPr lang="en-US" sz="1200" b="0" i="0" u="none" strike="noStrike" kern="1200" dirty="0">
                <a:solidFill>
                  <a:schemeClr val="tx1"/>
                </a:solidFill>
                <a:effectLst/>
                <a:latin typeface="+mn-lt"/>
                <a:ea typeface="+mn-ea"/>
                <a:cs typeface="+mn-cs"/>
              </a:rPr>
              <a:t>Users are brought in to test before deployment to identify areas of concern or improvement.</a:t>
            </a:r>
          </a:p>
          <a:p>
            <a:pPr fontAlgn="base"/>
            <a:r>
              <a:rPr lang="en-US" sz="1200" b="1" i="0" u="none" strike="noStrike" kern="1200" dirty="0">
                <a:solidFill>
                  <a:schemeClr val="tx1"/>
                </a:solidFill>
                <a:effectLst/>
                <a:latin typeface="+mn-lt"/>
                <a:ea typeface="+mn-ea"/>
                <a:cs typeface="+mn-cs"/>
              </a:rPr>
              <a:t>Deployment:</a:t>
            </a:r>
            <a:r>
              <a:rPr lang="en-US" sz="1200" b="0" i="0" u="none" strike="noStrike" kern="1200" dirty="0">
                <a:solidFill>
                  <a:schemeClr val="tx1"/>
                </a:solidFill>
                <a:effectLst/>
                <a:latin typeface="+mn-lt"/>
                <a:ea typeface="+mn-ea"/>
                <a:cs typeface="+mn-cs"/>
              </a:rPr>
              <a:t> The system is put into a production environment and used to conduct business.</a:t>
            </a:r>
          </a:p>
          <a:p>
            <a:pPr fontAlgn="base"/>
            <a:r>
              <a:rPr lang="en-US" sz="1200" b="1" i="0" u="none" strike="noStrike" kern="1200" dirty="0">
                <a:solidFill>
                  <a:schemeClr val="tx1"/>
                </a:solidFill>
                <a:effectLst/>
                <a:latin typeface="+mn-lt"/>
                <a:ea typeface="+mn-ea"/>
                <a:cs typeface="+mn-cs"/>
              </a:rPr>
              <a:t>Maintenance:</a:t>
            </a:r>
            <a:r>
              <a:rPr lang="en-US" sz="1200" b="0" i="0" u="none" strike="noStrike" kern="1200" dirty="0">
                <a:solidFill>
                  <a:schemeClr val="tx1"/>
                </a:solidFill>
                <a:effectLst/>
                <a:latin typeface="+mn-lt"/>
                <a:ea typeface="+mn-ea"/>
                <a:cs typeface="+mn-cs"/>
              </a:rPr>
              <a:t> The cyclical nature of SDLC recognizes that the process of change and upgrading are constant. Carry out the replacement of outdated hardware/software, security upgrades, and continuous improvement on a regular basis. </a:t>
            </a:r>
          </a:p>
          <a:p>
            <a:pPr fontAlgn="base"/>
            <a:r>
              <a:rPr lang="en-US" sz="1200" b="1" i="0" u="none" strike="noStrike" kern="1200" dirty="0">
                <a:solidFill>
                  <a:schemeClr val="tx1"/>
                </a:solidFill>
                <a:effectLst/>
                <a:latin typeface="+mn-lt"/>
                <a:ea typeface="+mn-ea"/>
                <a:cs typeface="+mn-cs"/>
              </a:rPr>
              <a:t>Evaluation:</a:t>
            </a:r>
            <a:r>
              <a:rPr lang="en-US" sz="1200" b="0" i="0" u="none" strike="noStrike" kern="1200" dirty="0">
                <a:solidFill>
                  <a:schemeClr val="tx1"/>
                </a:solidFill>
                <a:effectLst/>
                <a:latin typeface="+mn-lt"/>
                <a:ea typeface="+mn-ea"/>
                <a:cs typeface="+mn-cs"/>
              </a:rPr>
              <a:t>  An often overlooked element of any large scale system roll-out is the evaluation process, which supports the continuous improvement of the system. The team continuously reviews what is working and what is in need of improvement. This can mean recommending additional training, procedures, or upgrades.</a:t>
            </a:r>
          </a:p>
          <a:p>
            <a:pPr fontAlgn="base"/>
            <a:r>
              <a:rPr lang="en-US" sz="1200" b="1" i="0" u="none" strike="noStrike" kern="1200" dirty="0">
                <a:solidFill>
                  <a:schemeClr val="tx1"/>
                </a:solidFill>
                <a:effectLst/>
                <a:latin typeface="+mn-lt"/>
                <a:ea typeface="+mn-ea"/>
                <a:cs typeface="+mn-cs"/>
              </a:rPr>
              <a:t>Disposition/Disposal/End-of-Life: </a:t>
            </a:r>
            <a:r>
              <a:rPr lang="en-US" sz="1200" b="0" i="0" u="none" strike="noStrike" kern="1200" dirty="0">
                <a:solidFill>
                  <a:schemeClr val="tx1"/>
                </a:solidFill>
                <a:effectLst/>
                <a:latin typeface="+mn-lt"/>
                <a:ea typeface="+mn-ea"/>
                <a:cs typeface="+mn-cs"/>
              </a:rPr>
              <a:t>A well-rounded life cycle identifies and decommissions surplus or obsolete assets at the end of their life cycle. Included in this phase is the secure retrieval of data and information for preservation, as well as, the physical disposition of an asset.</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4</a:t>
            </a:fld>
            <a:endParaRPr lang="en-US"/>
          </a:p>
        </p:txBody>
      </p:sp>
    </p:spTree>
    <p:extLst>
      <p:ext uri="{BB962C8B-B14F-4D97-AF65-F5344CB8AC3E}">
        <p14:creationId xmlns:p14="http://schemas.microsoft.com/office/powerpoint/2010/main" val="4162539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n-ea"/>
                <a:cs typeface="+mn-cs"/>
              </a:rPr>
              <a:t>What is DevOps?</a:t>
            </a:r>
          </a:p>
          <a:p>
            <a:r>
              <a:rPr lang="en-US" sz="1200" b="0" i="0" u="none" strike="noStrike" kern="1200" dirty="0">
                <a:solidFill>
                  <a:schemeClr val="tx1"/>
                </a:solidFill>
                <a:effectLst/>
                <a:latin typeface="+mn-lt"/>
                <a:ea typeface="+mn-ea"/>
                <a:cs typeface="+mn-cs"/>
                <a:hlinkClick r:id="rId3"/>
              </a:rPr>
              <a:t>DevOps</a:t>
            </a:r>
            <a:r>
              <a:rPr lang="en-US" sz="1200" b="0" i="0" u="none" strike="noStrike" kern="1200" dirty="0">
                <a:solidFill>
                  <a:schemeClr val="tx1"/>
                </a:solidFill>
                <a:effectLst/>
                <a:latin typeface="+mn-lt"/>
                <a:ea typeface="+mn-ea"/>
                <a:cs typeface="+mn-cs"/>
              </a:rPr>
              <a:t> is a software development method which focuses on communication, integration, and collaboration among IT professionals to enables rapid deployment of products. </a:t>
            </a:r>
          </a:p>
          <a:p>
            <a:r>
              <a:rPr lang="en-US" sz="1200" b="0" i="0" u="none" strike="noStrike" kern="1200" dirty="0">
                <a:solidFill>
                  <a:schemeClr val="tx1"/>
                </a:solidFill>
                <a:effectLst/>
                <a:latin typeface="+mn-lt"/>
                <a:ea typeface="+mn-ea"/>
                <a:cs typeface="+mn-cs"/>
              </a:rPr>
              <a:t>DevOps is a culture that promotes collaboration between Development and Operations Team. This allows deploying code to production faster and in an automated way. It helps to increases an organization's speed to deliver application and services. It can be defined as an alignment of development and IT operation.</a:t>
            </a:r>
          </a:p>
          <a:p>
            <a:r>
              <a:rPr lang="en-US" sz="1200" b="1" i="0" u="none" strike="noStrike" kern="1200" dirty="0">
                <a:solidFill>
                  <a:schemeClr val="tx1"/>
                </a:solidFill>
                <a:effectLst/>
                <a:latin typeface="+mn-lt"/>
                <a:ea typeface="+mn-ea"/>
                <a:cs typeface="+mn-cs"/>
              </a:rPr>
              <a:t>KEY DIFFERENCE</a:t>
            </a:r>
          </a:p>
          <a:p>
            <a:r>
              <a:rPr lang="en-US" sz="1200" b="0" i="0" u="none" strike="noStrike" kern="1200" dirty="0">
                <a:solidFill>
                  <a:schemeClr val="tx1"/>
                </a:solidFill>
                <a:effectLst/>
                <a:latin typeface="+mn-lt"/>
                <a:ea typeface="+mn-ea"/>
                <a:cs typeface="+mn-cs"/>
              </a:rPr>
              <a:t>DevOps is a practice of bringing development and operations teams together whereas Agile is an iterative approach that focuses on collaboration, customer feedback and small rapid releases.</a:t>
            </a:r>
          </a:p>
          <a:p>
            <a:r>
              <a:rPr lang="en-US" sz="1200" b="0" i="0" u="none" strike="noStrike" kern="1200" dirty="0">
                <a:solidFill>
                  <a:schemeClr val="tx1"/>
                </a:solidFill>
                <a:effectLst/>
                <a:latin typeface="+mn-lt"/>
                <a:ea typeface="+mn-ea"/>
                <a:cs typeface="+mn-cs"/>
              </a:rPr>
              <a:t>DevOps focuses on constant testing and delivery while the Agile process focuses on constant changes.</a:t>
            </a:r>
          </a:p>
          <a:p>
            <a:r>
              <a:rPr lang="en-US" sz="1200" b="0" i="0" u="none" strike="noStrike" kern="1200" dirty="0">
                <a:solidFill>
                  <a:schemeClr val="tx1"/>
                </a:solidFill>
                <a:effectLst/>
                <a:latin typeface="+mn-lt"/>
                <a:ea typeface="+mn-ea"/>
                <a:cs typeface="+mn-cs"/>
              </a:rPr>
              <a:t>DevOps requires relatively a large team while Agile requires a small team.</a:t>
            </a:r>
          </a:p>
          <a:p>
            <a:r>
              <a:rPr lang="en-US" sz="1200" b="0" i="0" u="none" strike="noStrike" kern="1200" dirty="0">
                <a:solidFill>
                  <a:schemeClr val="tx1"/>
                </a:solidFill>
                <a:effectLst/>
                <a:latin typeface="+mn-lt"/>
                <a:ea typeface="+mn-ea"/>
                <a:cs typeface="+mn-cs"/>
              </a:rPr>
              <a:t>DevOps leverages both shifts left and right principles, on the other hand, Agile leverage shift-left principle.</a:t>
            </a:r>
          </a:p>
          <a:p>
            <a:r>
              <a:rPr lang="en-US" sz="1200" b="0" i="0" u="none" strike="noStrike" kern="1200" dirty="0">
                <a:solidFill>
                  <a:schemeClr val="tx1"/>
                </a:solidFill>
                <a:effectLst/>
                <a:latin typeface="+mn-lt"/>
                <a:ea typeface="+mn-ea"/>
                <a:cs typeface="+mn-cs"/>
              </a:rPr>
              <a:t>The target area of Agile is Software development whereas the Target area of DevOps is to give end-to-end business solutions and fast delivery.</a:t>
            </a:r>
          </a:p>
          <a:p>
            <a:r>
              <a:rPr lang="en-US" sz="1200" b="0" i="0" u="none" strike="noStrike" kern="1200" dirty="0">
                <a:solidFill>
                  <a:schemeClr val="tx1"/>
                </a:solidFill>
                <a:effectLst/>
                <a:latin typeface="+mn-lt"/>
                <a:ea typeface="+mn-ea"/>
                <a:cs typeface="+mn-cs"/>
              </a:rPr>
              <a:t>DevOps focuses more on operational and business readiness whereas Agile focuses on functional and non-function readiness.</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13</a:t>
            </a:fld>
            <a:endParaRPr lang="en-US"/>
          </a:p>
        </p:txBody>
      </p:sp>
    </p:spTree>
    <p:extLst>
      <p:ext uri="{BB962C8B-B14F-4D97-AF65-F5344CB8AC3E}">
        <p14:creationId xmlns:p14="http://schemas.microsoft.com/office/powerpoint/2010/main" val="2206546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Initiation -  This is the start of the project, and the goal of this phase is to define the project at a broad level. This phase usually begins with a business case. This is when you will research whether the project is feasible and if it should be undertaken. If feasibility testing needs to be done, this is the stage of the project in which that will be completed.</a:t>
            </a:r>
          </a:p>
          <a:p>
            <a:pPr fontAlgn="base"/>
            <a:r>
              <a:rPr lang="en-US" sz="1200" b="0" i="0" u="none" strike="noStrike" kern="1200" dirty="0">
                <a:solidFill>
                  <a:schemeClr val="tx1"/>
                </a:solidFill>
                <a:effectLst/>
                <a:latin typeface="+mn-lt"/>
                <a:ea typeface="+mn-ea"/>
                <a:cs typeface="+mn-cs"/>
              </a:rPr>
              <a:t>Important stakeholders will do their due diligence to help decide if the project is a “go.” If it is given the green light, you will need to create a project charter or a project initiation document (PID) that outlines the purpose and requirements of the project. It should include business needs, stakeholders, and the business case. Note: There are plenty of PID templates that adhere to PMBOK</a:t>
            </a:r>
            <a:r>
              <a:rPr lang="en-US" sz="1200" b="0" i="0" u="none" strike="noStrike" kern="1200" baseline="300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 Guide guidelines available online that you can download to help you get started.</a:t>
            </a:r>
          </a:p>
          <a:p>
            <a:pPr fontAlgn="base"/>
            <a:r>
              <a:rPr lang="en-US" sz="1200" b="1" i="0" u="none" strike="noStrike" kern="1200" dirty="0">
                <a:solidFill>
                  <a:schemeClr val="tx1"/>
                </a:solidFill>
                <a:effectLst/>
                <a:latin typeface="+mn-lt"/>
                <a:ea typeface="+mn-ea"/>
                <a:cs typeface="+mn-cs"/>
              </a:rPr>
              <a:t>Phase 2: Project Planning</a:t>
            </a:r>
          </a:p>
          <a:p>
            <a:pPr fontAlgn="base"/>
            <a:r>
              <a:rPr lang="en-US" sz="1200" b="0" i="0" u="none" strike="noStrike" kern="1200" dirty="0">
                <a:solidFill>
                  <a:schemeClr val="tx1"/>
                </a:solidFill>
                <a:effectLst/>
                <a:latin typeface="+mn-lt"/>
                <a:ea typeface="+mn-ea"/>
                <a:cs typeface="+mn-cs"/>
              </a:rPr>
              <a:t>This phase is key to successful project management and focuses on developing a roadmap that everyone will follow. This phase typically begins with setting goals. Two of the more popular methods for setting goals are S.M.A.R.T. and CLEAR:</a:t>
            </a:r>
          </a:p>
          <a:p>
            <a:pPr fontAlgn="base"/>
            <a:r>
              <a:rPr lang="en-US" sz="1200" b="1" i="0" u="none" strike="noStrike" kern="1200" dirty="0">
                <a:solidFill>
                  <a:schemeClr val="tx1"/>
                </a:solidFill>
                <a:effectLst/>
                <a:latin typeface="+mn-lt"/>
                <a:ea typeface="+mn-ea"/>
                <a:cs typeface="+mn-cs"/>
              </a:rPr>
              <a:t>S.M.A.R.T. Goals</a:t>
            </a:r>
            <a:r>
              <a:rPr lang="en-US" sz="1200" b="0" i="0" u="none" strike="noStrike" kern="1200" dirty="0">
                <a:solidFill>
                  <a:schemeClr val="tx1"/>
                </a:solidFill>
                <a:effectLst/>
                <a:latin typeface="+mn-lt"/>
                <a:ea typeface="+mn-ea"/>
                <a:cs typeface="+mn-cs"/>
              </a:rPr>
              <a:t> – This method helps ensure that the goals have been thoroughly vetted. It also provides a way to clearly understand the implications of the goal-setting process.</a:t>
            </a:r>
          </a:p>
          <a:p>
            <a:pPr fontAlgn="base"/>
            <a:r>
              <a:rPr lang="en-US" sz="1200" b="1" i="0" u="none" strike="noStrike" kern="1200" dirty="0">
                <a:solidFill>
                  <a:schemeClr val="tx1"/>
                </a:solidFill>
                <a:effectLst/>
                <a:latin typeface="+mn-lt"/>
                <a:ea typeface="+mn-ea"/>
                <a:cs typeface="+mn-cs"/>
              </a:rPr>
              <a:t>S</a:t>
            </a:r>
            <a:r>
              <a:rPr lang="en-US" sz="1200" b="0" i="0" u="none" strike="noStrike" kern="1200" dirty="0">
                <a:solidFill>
                  <a:schemeClr val="tx1"/>
                </a:solidFill>
                <a:effectLst/>
                <a:latin typeface="+mn-lt"/>
                <a:ea typeface="+mn-ea"/>
                <a:cs typeface="+mn-cs"/>
              </a:rPr>
              <a:t>pecific – To set specific goals, answer the following questions: who, what, where, when, which, and why.</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M</a:t>
            </a:r>
            <a:r>
              <a:rPr lang="en-US" sz="1200" b="0" i="0" u="none" strike="noStrike" kern="1200" dirty="0">
                <a:solidFill>
                  <a:schemeClr val="tx1"/>
                </a:solidFill>
                <a:effectLst/>
                <a:latin typeface="+mn-lt"/>
                <a:ea typeface="+mn-ea"/>
                <a:cs typeface="+mn-cs"/>
              </a:rPr>
              <a:t>easurable – Create criteria that you can use to measure the success of a goal.</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ttainable – Identify the most important goals and what it will take to achieve them.</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R</a:t>
            </a:r>
            <a:r>
              <a:rPr lang="en-US" sz="1200" b="0" i="0" u="none" strike="noStrike" kern="1200" dirty="0">
                <a:solidFill>
                  <a:schemeClr val="tx1"/>
                </a:solidFill>
                <a:effectLst/>
                <a:latin typeface="+mn-lt"/>
                <a:ea typeface="+mn-ea"/>
                <a:cs typeface="+mn-cs"/>
              </a:rPr>
              <a:t>ealistic – You should be willing and able to work toward a particular goal.</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T</a:t>
            </a:r>
            <a:r>
              <a:rPr lang="en-US" sz="1200" b="0" i="0" u="none" strike="noStrike" kern="1200" dirty="0">
                <a:solidFill>
                  <a:schemeClr val="tx1"/>
                </a:solidFill>
                <a:effectLst/>
                <a:latin typeface="+mn-lt"/>
                <a:ea typeface="+mn-ea"/>
                <a:cs typeface="+mn-cs"/>
              </a:rPr>
              <a:t>imely – Create a timeframe to achieve the goal.</a:t>
            </a:r>
          </a:p>
          <a:p>
            <a:pPr fontAlgn="base"/>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15</a:t>
            </a:fld>
            <a:endParaRPr lang="en-US"/>
          </a:p>
        </p:txBody>
      </p:sp>
    </p:spTree>
    <p:extLst>
      <p:ext uri="{BB962C8B-B14F-4D97-AF65-F5344CB8AC3E}">
        <p14:creationId xmlns:p14="http://schemas.microsoft.com/office/powerpoint/2010/main" val="1833529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none" strike="noStrike" kern="1200" dirty="0">
                <a:solidFill>
                  <a:schemeClr val="tx1"/>
                </a:solidFill>
                <a:effectLst/>
                <a:latin typeface="+mn-lt"/>
                <a:ea typeface="+mn-ea"/>
                <a:cs typeface="+mn-cs"/>
              </a:rPr>
              <a:t>C.L.E.A.R. Goals</a:t>
            </a:r>
            <a:r>
              <a:rPr lang="en-US" sz="1200" b="0" i="0" u="none" strike="noStrike" kern="1200" dirty="0">
                <a:solidFill>
                  <a:schemeClr val="tx1"/>
                </a:solidFill>
                <a:effectLst/>
                <a:latin typeface="+mn-lt"/>
                <a:ea typeface="+mn-ea"/>
                <a:cs typeface="+mn-cs"/>
              </a:rPr>
              <a:t> – A newer method for setting goals that takes into consideration the environment of today’s fast-paced businesses.</a:t>
            </a:r>
          </a:p>
          <a:p>
            <a:pPr fontAlgn="base"/>
            <a:r>
              <a:rPr lang="en-US" sz="1200" b="1" i="0" u="none" strike="noStrike" kern="1200" dirty="0">
                <a:solidFill>
                  <a:schemeClr val="tx1"/>
                </a:solidFill>
                <a:effectLst/>
                <a:latin typeface="+mn-lt"/>
                <a:ea typeface="+mn-ea"/>
                <a:cs typeface="+mn-cs"/>
              </a:rPr>
              <a:t>C</a:t>
            </a:r>
            <a:r>
              <a:rPr lang="en-US" sz="1200" b="0" i="0" u="none" strike="noStrike" kern="1200" dirty="0">
                <a:solidFill>
                  <a:schemeClr val="tx1"/>
                </a:solidFill>
                <a:effectLst/>
                <a:latin typeface="+mn-lt"/>
                <a:ea typeface="+mn-ea"/>
                <a:cs typeface="+mn-cs"/>
              </a:rPr>
              <a:t>ollaborative – The goal should encourage employees to work together.</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L</a:t>
            </a:r>
            <a:r>
              <a:rPr lang="en-US" sz="1200" b="0" i="0" u="none" strike="noStrike" kern="1200" dirty="0">
                <a:solidFill>
                  <a:schemeClr val="tx1"/>
                </a:solidFill>
                <a:effectLst/>
                <a:latin typeface="+mn-lt"/>
                <a:ea typeface="+mn-ea"/>
                <a:cs typeface="+mn-cs"/>
              </a:rPr>
              <a:t>imited – They should be limited in scope and time to keep it manageable.</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E</a:t>
            </a:r>
            <a:r>
              <a:rPr lang="en-US" sz="1200" b="0" i="0" u="none" strike="noStrike" kern="1200" dirty="0">
                <a:solidFill>
                  <a:schemeClr val="tx1"/>
                </a:solidFill>
                <a:effectLst/>
                <a:latin typeface="+mn-lt"/>
                <a:ea typeface="+mn-ea"/>
                <a:cs typeface="+mn-cs"/>
              </a:rPr>
              <a:t>motional – Goals should tap into the passion of employees and be something they can form an emotional connection to. This can optimize the quality of work.</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A</a:t>
            </a:r>
            <a:r>
              <a:rPr lang="en-US" sz="1200" b="0" i="0" u="none" strike="noStrike" kern="1200" dirty="0">
                <a:solidFill>
                  <a:schemeClr val="tx1"/>
                </a:solidFill>
                <a:effectLst/>
                <a:latin typeface="+mn-lt"/>
                <a:ea typeface="+mn-ea"/>
                <a:cs typeface="+mn-cs"/>
              </a:rPr>
              <a:t>ppreciable – Break larger goals into smaller tasks that can be quickly achieved.</a:t>
            </a:r>
            <a:br>
              <a:rPr lang="en-US" sz="1200" b="0" i="0" u="none" strike="noStrike" kern="1200" dirty="0">
                <a:solidFill>
                  <a:schemeClr val="tx1"/>
                </a:solidFill>
                <a:effectLst/>
                <a:latin typeface="+mn-lt"/>
                <a:ea typeface="+mn-ea"/>
                <a:cs typeface="+mn-cs"/>
              </a:rPr>
            </a:br>
            <a:r>
              <a:rPr lang="en-US" sz="1200" b="1" i="0" u="none" strike="noStrike" kern="1200" dirty="0">
                <a:solidFill>
                  <a:schemeClr val="tx1"/>
                </a:solidFill>
                <a:effectLst/>
                <a:latin typeface="+mn-lt"/>
                <a:ea typeface="+mn-ea"/>
                <a:cs typeface="+mn-cs"/>
              </a:rPr>
              <a:t>R</a:t>
            </a:r>
            <a:r>
              <a:rPr lang="en-US" sz="1200" b="0" i="0" u="none" strike="noStrike" kern="1200" dirty="0">
                <a:solidFill>
                  <a:schemeClr val="tx1"/>
                </a:solidFill>
                <a:effectLst/>
                <a:latin typeface="+mn-lt"/>
                <a:ea typeface="+mn-ea"/>
                <a:cs typeface="+mn-cs"/>
              </a:rPr>
              <a:t>efinable – As new situations arise, be flexible and refine goals as needed.</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 </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During this phase, the scope of the project is defined and a project management plan is developed. It involves identifying the cost, quality, available resources, and a realistic timetable. The project plans also includes establishing baselines or performance measures. These are generated using the scope, schedule and cost of a project. A baseline is essential to determine if a project is on track.</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 </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At this time, roles and responsibilities are clearly defined, so everyone involved knows what they are accountable for. Here are some of the documents a PM will create during this phase to ensure the project will stay on track:</a:t>
            </a:r>
          </a:p>
          <a:p>
            <a:pPr fontAlgn="base"/>
            <a:r>
              <a:rPr lang="en-US" sz="1200" b="1" i="0" u="none" strike="noStrike" kern="1200" dirty="0">
                <a:solidFill>
                  <a:schemeClr val="tx1"/>
                </a:solidFill>
                <a:effectLst/>
                <a:latin typeface="+mn-lt"/>
                <a:ea typeface="+mn-ea"/>
                <a:cs typeface="+mn-cs"/>
              </a:rPr>
              <a:t>Scope Statement</a:t>
            </a:r>
            <a:r>
              <a:rPr lang="en-US" sz="1200" b="0" i="0" u="none" strike="noStrike" kern="1200" dirty="0">
                <a:solidFill>
                  <a:schemeClr val="tx1"/>
                </a:solidFill>
                <a:effectLst/>
                <a:latin typeface="+mn-lt"/>
                <a:ea typeface="+mn-ea"/>
                <a:cs typeface="+mn-cs"/>
              </a:rPr>
              <a:t> – A document that clearly defines the business need, benefits of the project, objectives, deliverables, and key milestones. A scope statement may change during the project, but it shouldn’t be done without the approval of the project manager and the sponsor.</a:t>
            </a:r>
          </a:p>
          <a:p>
            <a:pPr fontAlgn="base"/>
            <a:r>
              <a:rPr lang="en-US" sz="1200" b="1" i="0" u="none" strike="noStrike" kern="1200" dirty="0">
                <a:solidFill>
                  <a:schemeClr val="tx1"/>
                </a:solidFill>
                <a:effectLst/>
                <a:latin typeface="+mn-lt"/>
                <a:ea typeface="+mn-ea"/>
                <a:cs typeface="+mn-cs"/>
              </a:rPr>
              <a:t>Work Breakdown Schedule (WBS) </a:t>
            </a:r>
            <a:r>
              <a:rPr lang="en-US" sz="1200" b="0" i="0" u="none" strike="noStrike" kern="1200" dirty="0">
                <a:solidFill>
                  <a:schemeClr val="tx1"/>
                </a:solidFill>
                <a:effectLst/>
                <a:latin typeface="+mn-lt"/>
                <a:ea typeface="+mn-ea"/>
                <a:cs typeface="+mn-cs"/>
              </a:rPr>
              <a:t>–This is a visual representation that breaks down the scope of the project into manageable sections for the team.</a:t>
            </a:r>
          </a:p>
          <a:p>
            <a:pPr fontAlgn="base"/>
            <a:r>
              <a:rPr lang="en-US" sz="1200" b="1" i="0" u="none" strike="noStrike" kern="1200" dirty="0">
                <a:solidFill>
                  <a:schemeClr val="tx1"/>
                </a:solidFill>
                <a:effectLst/>
                <a:latin typeface="+mn-lt"/>
                <a:ea typeface="+mn-ea"/>
                <a:cs typeface="+mn-cs"/>
              </a:rPr>
              <a:t>Milestones</a:t>
            </a:r>
            <a:r>
              <a:rPr lang="en-US" sz="1200" b="0" i="0" u="none" strike="noStrike" kern="1200" dirty="0">
                <a:solidFill>
                  <a:schemeClr val="tx1"/>
                </a:solidFill>
                <a:effectLst/>
                <a:latin typeface="+mn-lt"/>
                <a:ea typeface="+mn-ea"/>
                <a:cs typeface="+mn-cs"/>
              </a:rPr>
              <a:t> – Identify high-level goals that need to be met throughout the project and include them in the Gantt chart.</a:t>
            </a:r>
          </a:p>
          <a:p>
            <a:pPr fontAlgn="base"/>
            <a:r>
              <a:rPr lang="en-US" sz="1200" b="1" i="0" u="none" strike="noStrike" kern="1200" dirty="0">
                <a:solidFill>
                  <a:schemeClr val="tx1"/>
                </a:solidFill>
                <a:effectLst/>
                <a:latin typeface="+mn-lt"/>
                <a:ea typeface="+mn-ea"/>
                <a:cs typeface="+mn-cs"/>
                <a:hlinkClick r:id="rId3"/>
              </a:rPr>
              <a:t>Gantt Chart</a:t>
            </a:r>
            <a:r>
              <a:rPr lang="en-US" sz="1200" b="0" i="0" u="none" strike="noStrike" kern="1200" dirty="0">
                <a:solidFill>
                  <a:schemeClr val="tx1"/>
                </a:solidFill>
                <a:effectLst/>
                <a:latin typeface="+mn-lt"/>
                <a:ea typeface="+mn-ea"/>
                <a:cs typeface="+mn-cs"/>
              </a:rPr>
              <a:t> – A visual timeline that you can use to plan out tasks and visualize your project timeline.</a:t>
            </a:r>
          </a:p>
          <a:p>
            <a:pPr fontAlgn="base"/>
            <a:r>
              <a:rPr lang="en-US" sz="1200" b="1" i="0" u="none" strike="noStrike" kern="1200" dirty="0">
                <a:solidFill>
                  <a:schemeClr val="tx1"/>
                </a:solidFill>
                <a:effectLst/>
                <a:latin typeface="+mn-lt"/>
                <a:ea typeface="+mn-ea"/>
                <a:cs typeface="+mn-cs"/>
              </a:rPr>
              <a:t>Communication Plan</a:t>
            </a:r>
            <a:r>
              <a:rPr lang="en-US" sz="1200" b="0" i="0" u="none" strike="noStrike" kern="1200" dirty="0">
                <a:solidFill>
                  <a:schemeClr val="tx1"/>
                </a:solidFill>
                <a:effectLst/>
                <a:latin typeface="+mn-lt"/>
                <a:ea typeface="+mn-ea"/>
                <a:cs typeface="+mn-cs"/>
              </a:rPr>
              <a:t> – This is of particular importance if your project involves outside stakeholders. Develop the proper messaging around the project and create a schedule of when to communicate with team members based on deliverables and milestones.</a:t>
            </a:r>
          </a:p>
          <a:p>
            <a:pPr fontAlgn="base"/>
            <a:r>
              <a:rPr lang="en-US" sz="1200" b="1" i="0" u="none" strike="noStrike" kern="1200" dirty="0">
                <a:solidFill>
                  <a:schemeClr val="tx1"/>
                </a:solidFill>
                <a:effectLst/>
                <a:latin typeface="+mn-lt"/>
                <a:ea typeface="+mn-ea"/>
                <a:cs typeface="+mn-cs"/>
              </a:rPr>
              <a:t>Risk Management Plan</a:t>
            </a:r>
            <a:r>
              <a:rPr lang="en-US" sz="1200" b="0" i="0" u="none" strike="noStrike" kern="1200" dirty="0">
                <a:solidFill>
                  <a:schemeClr val="tx1"/>
                </a:solidFill>
                <a:effectLst/>
                <a:latin typeface="+mn-lt"/>
                <a:ea typeface="+mn-ea"/>
                <a:cs typeface="+mn-cs"/>
              </a:rPr>
              <a:t> – Identify all foreseeable risks. Common risks include unrealistic time and cost estimates, customer review cycle, budget cuts, changing requirements, and lack of committed resources.</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16</a:t>
            </a:fld>
            <a:endParaRPr lang="en-US"/>
          </a:p>
        </p:txBody>
      </p:sp>
    </p:spTree>
    <p:extLst>
      <p:ext uri="{BB962C8B-B14F-4D97-AF65-F5344CB8AC3E}">
        <p14:creationId xmlns:p14="http://schemas.microsoft.com/office/powerpoint/2010/main" val="3554513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none" strike="noStrike" kern="1200" dirty="0">
                <a:solidFill>
                  <a:schemeClr val="tx1"/>
                </a:solidFill>
                <a:effectLst/>
                <a:latin typeface="+mn-lt"/>
                <a:ea typeface="+mn-ea"/>
                <a:cs typeface="+mn-cs"/>
              </a:rPr>
              <a:t>Phase 3: Project Execution</a:t>
            </a:r>
          </a:p>
          <a:p>
            <a:pPr fontAlgn="base"/>
            <a:r>
              <a:rPr lang="en-US" sz="1200" b="0" i="0" u="none" strike="noStrike" kern="1200" dirty="0">
                <a:solidFill>
                  <a:schemeClr val="tx1"/>
                </a:solidFill>
                <a:effectLst/>
                <a:latin typeface="+mn-lt"/>
                <a:ea typeface="+mn-ea"/>
                <a:cs typeface="+mn-cs"/>
              </a:rPr>
              <a:t>This is the phase where deliverables are developed and completed. This often feels like the meat of the project since a lot is happening during this time, like status reports and meetings, development updates, and performance reports. A “kick-off” meeting usually marks the start of the Project Execution phase where the teams involved are informed of their responsibilities.</a:t>
            </a:r>
          </a:p>
          <a:p>
            <a:pPr fontAlgn="base"/>
            <a:r>
              <a:rPr lang="en-US" sz="1200" b="0" i="0" u="none" strike="noStrike" kern="1200" dirty="0">
                <a:solidFill>
                  <a:schemeClr val="tx1"/>
                </a:solidFill>
                <a:effectLst/>
                <a:latin typeface="+mn-lt"/>
                <a:ea typeface="+mn-ea"/>
                <a:cs typeface="+mn-cs"/>
              </a:rPr>
              <a:t>Tasks completed during the Execution Phase include:</a:t>
            </a:r>
          </a:p>
          <a:p>
            <a:pPr fontAlgn="base"/>
            <a:r>
              <a:rPr lang="en-US" sz="1200" b="0" i="0" u="none" strike="noStrike" kern="1200" dirty="0">
                <a:solidFill>
                  <a:schemeClr val="tx1"/>
                </a:solidFill>
                <a:effectLst/>
                <a:latin typeface="+mn-lt"/>
                <a:ea typeface="+mn-ea"/>
                <a:cs typeface="+mn-cs"/>
              </a:rPr>
              <a:t>Develop team</a:t>
            </a:r>
          </a:p>
          <a:p>
            <a:pPr fontAlgn="base"/>
            <a:r>
              <a:rPr lang="en-US" sz="1200" b="0" i="0" u="none" strike="noStrike" kern="1200" dirty="0">
                <a:solidFill>
                  <a:schemeClr val="tx1"/>
                </a:solidFill>
                <a:effectLst/>
                <a:latin typeface="+mn-lt"/>
                <a:ea typeface="+mn-ea"/>
                <a:cs typeface="+mn-cs"/>
              </a:rPr>
              <a:t>Assign resources</a:t>
            </a:r>
          </a:p>
          <a:p>
            <a:pPr fontAlgn="base"/>
            <a:r>
              <a:rPr lang="en-US" sz="1200" b="0" i="0" u="none" strike="noStrike" kern="1200" dirty="0">
                <a:solidFill>
                  <a:schemeClr val="tx1"/>
                </a:solidFill>
                <a:effectLst/>
                <a:latin typeface="+mn-lt"/>
                <a:ea typeface="+mn-ea"/>
                <a:cs typeface="+mn-cs"/>
              </a:rPr>
              <a:t>Execute project management plans</a:t>
            </a:r>
          </a:p>
          <a:p>
            <a:pPr fontAlgn="base"/>
            <a:r>
              <a:rPr lang="en-US" sz="1200" b="0" i="0" u="none" strike="noStrike" kern="1200" dirty="0">
                <a:solidFill>
                  <a:schemeClr val="tx1"/>
                </a:solidFill>
                <a:effectLst/>
                <a:latin typeface="+mn-lt"/>
                <a:ea typeface="+mn-ea"/>
                <a:cs typeface="+mn-cs"/>
              </a:rPr>
              <a:t>Procurement management if needed</a:t>
            </a:r>
          </a:p>
          <a:p>
            <a:pPr fontAlgn="base"/>
            <a:r>
              <a:rPr lang="en-US" sz="1200" b="0" i="0" u="none" strike="noStrike" kern="1200" dirty="0">
                <a:solidFill>
                  <a:schemeClr val="tx1"/>
                </a:solidFill>
                <a:effectLst/>
                <a:latin typeface="+mn-lt"/>
                <a:ea typeface="+mn-ea"/>
                <a:cs typeface="+mn-cs"/>
              </a:rPr>
              <a:t>PM directs and manages project execution</a:t>
            </a:r>
          </a:p>
          <a:p>
            <a:pPr fontAlgn="base"/>
            <a:r>
              <a:rPr lang="en-US" sz="1200" b="0" i="0" u="none" strike="noStrike" kern="1200" dirty="0">
                <a:solidFill>
                  <a:schemeClr val="tx1"/>
                </a:solidFill>
                <a:effectLst/>
                <a:latin typeface="+mn-lt"/>
                <a:ea typeface="+mn-ea"/>
                <a:cs typeface="+mn-cs"/>
              </a:rPr>
              <a:t>Set up tracking systems</a:t>
            </a:r>
          </a:p>
          <a:p>
            <a:pPr fontAlgn="base"/>
            <a:r>
              <a:rPr lang="en-US" sz="1200" b="0" i="0" u="none" strike="noStrike" kern="1200" dirty="0">
                <a:solidFill>
                  <a:schemeClr val="tx1"/>
                </a:solidFill>
                <a:effectLst/>
                <a:latin typeface="+mn-lt"/>
                <a:ea typeface="+mn-ea"/>
                <a:cs typeface="+mn-cs"/>
              </a:rPr>
              <a:t>Task assignments are executed</a:t>
            </a:r>
          </a:p>
          <a:p>
            <a:pPr fontAlgn="base"/>
            <a:r>
              <a:rPr lang="en-US" sz="1200" b="0" i="0" u="none" strike="noStrike" kern="1200" dirty="0">
                <a:solidFill>
                  <a:schemeClr val="tx1"/>
                </a:solidFill>
                <a:effectLst/>
                <a:latin typeface="+mn-lt"/>
                <a:ea typeface="+mn-ea"/>
                <a:cs typeface="+mn-cs"/>
              </a:rPr>
              <a:t>Status meetings</a:t>
            </a:r>
          </a:p>
          <a:p>
            <a:pPr fontAlgn="base"/>
            <a:r>
              <a:rPr lang="en-US" sz="1200" b="0" i="0" u="none" strike="noStrike" kern="1200" dirty="0">
                <a:solidFill>
                  <a:schemeClr val="tx1"/>
                </a:solidFill>
                <a:effectLst/>
                <a:latin typeface="+mn-lt"/>
                <a:ea typeface="+mn-ea"/>
                <a:cs typeface="+mn-cs"/>
              </a:rPr>
              <a:t>Update project schedule</a:t>
            </a:r>
          </a:p>
          <a:p>
            <a:pPr fontAlgn="base"/>
            <a:r>
              <a:rPr lang="en-US" sz="1200" b="0" i="0" u="none" strike="noStrike" kern="1200" dirty="0">
                <a:solidFill>
                  <a:schemeClr val="tx1"/>
                </a:solidFill>
                <a:effectLst/>
                <a:latin typeface="+mn-lt"/>
                <a:ea typeface="+mn-ea"/>
                <a:cs typeface="+mn-cs"/>
              </a:rPr>
              <a:t>Modify project plans as needed</a:t>
            </a:r>
          </a:p>
          <a:p>
            <a:pPr fontAlgn="base"/>
            <a:r>
              <a:rPr lang="en-US" sz="1200" b="0" i="0" u="none" strike="noStrike" kern="1200" dirty="0">
                <a:solidFill>
                  <a:schemeClr val="tx1"/>
                </a:solidFill>
                <a:effectLst/>
                <a:latin typeface="+mn-lt"/>
                <a:ea typeface="+mn-ea"/>
                <a:cs typeface="+mn-cs"/>
              </a:rPr>
              <a:t> While the project monitoring phase has a different set of requirements, these two phases often occur simultaneously.</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17</a:t>
            </a:fld>
            <a:endParaRPr lang="en-US"/>
          </a:p>
        </p:txBody>
      </p:sp>
    </p:spTree>
    <p:extLst>
      <p:ext uri="{BB962C8B-B14F-4D97-AF65-F5344CB8AC3E}">
        <p14:creationId xmlns:p14="http://schemas.microsoft.com/office/powerpoint/2010/main" val="1597666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This is all about measuring project progression and performance and ensuring that everything happening aligns with the project management plan. Project managers will use key performance indicators (KPIs) to determine if the project is on track. A PM will typically pick two to five of these KPIs to measure project performance</a:t>
            </a:r>
          </a:p>
          <a:p>
            <a:pPr fontAlgn="base"/>
            <a:r>
              <a:rPr lang="en-US" sz="1200" b="1" i="0" u="none" strike="noStrike" kern="1200" dirty="0">
                <a:solidFill>
                  <a:schemeClr val="tx1"/>
                </a:solidFill>
                <a:effectLst/>
                <a:latin typeface="+mn-lt"/>
                <a:ea typeface="+mn-ea"/>
                <a:cs typeface="+mn-cs"/>
              </a:rPr>
              <a:t>Project Objectives</a:t>
            </a:r>
            <a:r>
              <a:rPr lang="en-US" sz="1200" b="0" i="0" u="none" strike="noStrike" kern="1200" dirty="0">
                <a:solidFill>
                  <a:schemeClr val="tx1"/>
                </a:solidFill>
                <a:effectLst/>
                <a:latin typeface="+mn-lt"/>
                <a:ea typeface="+mn-ea"/>
                <a:cs typeface="+mn-cs"/>
              </a:rPr>
              <a:t>: Measuring if a project is on schedule and budget is an indication if the project will meet stakeholder objectives.</a:t>
            </a:r>
          </a:p>
          <a:p>
            <a:pPr fontAlgn="base"/>
            <a:r>
              <a:rPr lang="en-US" sz="1200" b="1" i="0" u="none" strike="noStrike" kern="1200" dirty="0">
                <a:solidFill>
                  <a:schemeClr val="tx1"/>
                </a:solidFill>
                <a:effectLst/>
                <a:latin typeface="+mn-lt"/>
                <a:ea typeface="+mn-ea"/>
                <a:cs typeface="+mn-cs"/>
              </a:rPr>
              <a:t>Quality Deliverables</a:t>
            </a:r>
            <a:r>
              <a:rPr lang="en-US" sz="1200" b="0" i="0" u="none" strike="noStrike" kern="1200" dirty="0">
                <a:solidFill>
                  <a:schemeClr val="tx1"/>
                </a:solidFill>
                <a:effectLst/>
                <a:latin typeface="+mn-lt"/>
                <a:ea typeface="+mn-ea"/>
                <a:cs typeface="+mn-cs"/>
              </a:rPr>
              <a:t>: This determines if specific task deliverables are being met.</a:t>
            </a:r>
          </a:p>
          <a:p>
            <a:pPr fontAlgn="base"/>
            <a:r>
              <a:rPr lang="en-US" sz="1200" b="1" i="0" u="none" strike="noStrike" kern="1200" dirty="0">
                <a:solidFill>
                  <a:schemeClr val="tx1"/>
                </a:solidFill>
                <a:effectLst/>
                <a:latin typeface="+mn-lt"/>
                <a:ea typeface="+mn-ea"/>
                <a:cs typeface="+mn-cs"/>
              </a:rPr>
              <a:t>Effort and Cost Tracking:</a:t>
            </a:r>
            <a:r>
              <a:rPr lang="en-US" sz="1200" b="0" i="0" u="none" strike="noStrike" kern="1200" dirty="0">
                <a:solidFill>
                  <a:schemeClr val="tx1"/>
                </a:solidFill>
                <a:effectLst/>
                <a:latin typeface="+mn-lt"/>
                <a:ea typeface="+mn-ea"/>
                <a:cs typeface="+mn-cs"/>
              </a:rPr>
              <a:t> PMs will account for the effort and cost of resources to see if the budget is on track. This type of tracking informs if a project will meet its completion date based on current performance.</a:t>
            </a:r>
          </a:p>
          <a:p>
            <a:pPr fontAlgn="base"/>
            <a:r>
              <a:rPr lang="en-US" sz="1200" b="1" i="0" u="none" strike="noStrike" kern="1200" dirty="0">
                <a:solidFill>
                  <a:schemeClr val="tx1"/>
                </a:solidFill>
                <a:effectLst/>
                <a:latin typeface="+mn-lt"/>
                <a:ea typeface="+mn-ea"/>
                <a:cs typeface="+mn-cs"/>
              </a:rPr>
              <a:t>Project Performance:</a:t>
            </a:r>
            <a:r>
              <a:rPr lang="en-US" sz="1200" b="0" i="0" u="none" strike="noStrike" kern="1200" dirty="0">
                <a:solidFill>
                  <a:schemeClr val="tx1"/>
                </a:solidFill>
                <a:effectLst/>
                <a:latin typeface="+mn-lt"/>
                <a:ea typeface="+mn-ea"/>
                <a:cs typeface="+mn-cs"/>
              </a:rPr>
              <a:t> This monitors changes in the project. It takes into consideration the amount and types of issues that arise and how quickly they are addressed. These can occur from unforeseen hurdles and scope changes.</a:t>
            </a:r>
          </a:p>
          <a:p>
            <a:pPr fontAlgn="base"/>
            <a:r>
              <a:rPr lang="en-US" sz="1200" b="0" i="0" u="none" strike="noStrike" kern="1200" dirty="0">
                <a:solidFill>
                  <a:schemeClr val="tx1"/>
                </a:solidFill>
                <a:effectLst/>
                <a:latin typeface="+mn-lt"/>
                <a:ea typeface="+mn-ea"/>
                <a:cs typeface="+mn-cs"/>
              </a:rPr>
              <a:t>During this time, PMs may need to adjust schedules and resources to ensure the project is on track</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18</a:t>
            </a:fld>
            <a:endParaRPr lang="en-US"/>
          </a:p>
        </p:txBody>
      </p:sp>
    </p:spTree>
    <p:extLst>
      <p:ext uri="{BB962C8B-B14F-4D97-AF65-F5344CB8AC3E}">
        <p14:creationId xmlns:p14="http://schemas.microsoft.com/office/powerpoint/2010/main" val="610563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Many people have never heard of a Gantt chart. </a:t>
            </a:r>
            <a:r>
              <a:rPr lang="en-US" sz="1200" b="1" i="0" u="none" strike="noStrike" kern="1200" dirty="0">
                <a:solidFill>
                  <a:schemeClr val="tx1"/>
                </a:solidFill>
                <a:effectLst/>
                <a:latin typeface="+mn-lt"/>
                <a:ea typeface="+mn-ea"/>
                <a:cs typeface="+mn-cs"/>
              </a:rPr>
              <a:t>Simply put, a Gantt chart is a bar chart that provides a visual view of tasks scheduled over time.</a:t>
            </a:r>
            <a:r>
              <a:rPr lang="en-US" sz="1200" b="0" i="0" u="none" strike="noStrike" kern="1200" dirty="0">
                <a:solidFill>
                  <a:schemeClr val="tx1"/>
                </a:solidFill>
                <a:effectLst/>
                <a:latin typeface="+mn-lt"/>
                <a:ea typeface="+mn-ea"/>
                <a:cs typeface="+mn-cs"/>
              </a:rPr>
              <a:t> A Gantt chart is used for planning projects of all sizes, and it is a useful way of showing what work is scheduled to be done on a specific day. It can also help you view the start and end dates of a project in one simple chart.</a:t>
            </a:r>
          </a:p>
          <a:p>
            <a:r>
              <a:rPr lang="en-US" sz="1200" b="0" i="0" u="none" strike="noStrike" kern="1200" dirty="0">
                <a:solidFill>
                  <a:schemeClr val="tx1"/>
                </a:solidFill>
                <a:effectLst/>
                <a:latin typeface="+mn-lt"/>
                <a:ea typeface="+mn-ea"/>
                <a:cs typeface="+mn-cs"/>
              </a:rPr>
              <a:t>On a Gantt chart you can easily see:</a:t>
            </a:r>
          </a:p>
          <a:p>
            <a:r>
              <a:rPr lang="en-US" sz="1200" b="0" i="0" u="none" strike="noStrike" kern="1200" dirty="0">
                <a:solidFill>
                  <a:schemeClr val="tx1"/>
                </a:solidFill>
                <a:effectLst/>
                <a:latin typeface="+mn-lt"/>
                <a:ea typeface="+mn-ea"/>
                <a:cs typeface="+mn-cs"/>
              </a:rPr>
              <a:t>The start date of the project</a:t>
            </a:r>
          </a:p>
          <a:p>
            <a:r>
              <a:rPr lang="en-US" sz="1200" b="0" i="0" u="none" strike="noStrike" kern="1200" dirty="0">
                <a:solidFill>
                  <a:schemeClr val="tx1"/>
                </a:solidFill>
                <a:effectLst/>
                <a:latin typeface="+mn-lt"/>
                <a:ea typeface="+mn-ea"/>
                <a:cs typeface="+mn-cs"/>
              </a:rPr>
              <a:t>What the project tasks are</a:t>
            </a:r>
          </a:p>
          <a:p>
            <a:r>
              <a:rPr lang="en-US" sz="1200" b="0" i="0" u="none" strike="noStrike" kern="1200" dirty="0">
                <a:solidFill>
                  <a:schemeClr val="tx1"/>
                </a:solidFill>
                <a:effectLst/>
                <a:latin typeface="+mn-lt"/>
                <a:ea typeface="+mn-ea"/>
                <a:cs typeface="+mn-cs"/>
              </a:rPr>
              <a:t>Who is working on each task</a:t>
            </a:r>
          </a:p>
          <a:p>
            <a:r>
              <a:rPr lang="en-US" sz="1200" b="0" i="0" u="none" strike="noStrike" kern="1200" dirty="0">
                <a:solidFill>
                  <a:schemeClr val="tx1"/>
                </a:solidFill>
                <a:effectLst/>
                <a:latin typeface="+mn-lt"/>
                <a:ea typeface="+mn-ea"/>
                <a:cs typeface="+mn-cs"/>
              </a:rPr>
              <a:t>When tasks start and finish</a:t>
            </a:r>
          </a:p>
          <a:p>
            <a:r>
              <a:rPr lang="en-US" sz="1200" b="0" i="0" u="none" strike="noStrike" kern="1200" dirty="0">
                <a:solidFill>
                  <a:schemeClr val="tx1"/>
                </a:solidFill>
                <a:effectLst/>
                <a:latin typeface="+mn-lt"/>
                <a:ea typeface="+mn-ea"/>
                <a:cs typeface="+mn-cs"/>
              </a:rPr>
              <a:t>How long each task will take</a:t>
            </a:r>
          </a:p>
          <a:p>
            <a:r>
              <a:rPr lang="en-US" sz="1200" b="0" i="0" u="none" strike="noStrike" kern="1200" dirty="0">
                <a:solidFill>
                  <a:schemeClr val="tx1"/>
                </a:solidFill>
                <a:effectLst/>
                <a:latin typeface="+mn-lt"/>
                <a:ea typeface="+mn-ea"/>
                <a:cs typeface="+mn-cs"/>
              </a:rPr>
              <a:t>How tasks group together, overlap and link with each other</a:t>
            </a:r>
          </a:p>
          <a:p>
            <a:r>
              <a:rPr lang="en-US" sz="1200" b="0" i="0" u="none" strike="noStrike" kern="1200" dirty="0">
                <a:solidFill>
                  <a:schemeClr val="tx1"/>
                </a:solidFill>
                <a:effectLst/>
                <a:latin typeface="+mn-lt"/>
                <a:ea typeface="+mn-ea"/>
                <a:cs typeface="+mn-cs"/>
              </a:rPr>
              <a:t>The finish date of the project</a:t>
            </a:r>
          </a:p>
          <a:p>
            <a:r>
              <a:rPr lang="en-US" sz="1200" b="0" i="0" u="none" strike="noStrike" kern="1200" dirty="0">
                <a:solidFill>
                  <a:schemeClr val="tx1"/>
                </a:solidFill>
                <a:effectLst/>
                <a:latin typeface="+mn-lt"/>
                <a:ea typeface="+mn-ea"/>
                <a:cs typeface="+mn-cs"/>
              </a:rPr>
              <a:t>The vertical axis of a Gantt chart shows the tasks that need to be completed, while the horizontal axis represents time. As you input tasks, their start dates, their end dates and their dependencies, bars will populate, which represent task durations. This happens automatically if you use a Gantt planning tool like Gantt chart software.</a:t>
            </a:r>
          </a:p>
          <a:p>
            <a:r>
              <a:rPr lang="en-US" sz="1200" b="0" i="0" u="none" strike="noStrike" kern="1200" dirty="0">
                <a:solidFill>
                  <a:schemeClr val="tx1"/>
                </a:solidFill>
                <a:effectLst/>
                <a:latin typeface="+mn-lt"/>
                <a:ea typeface="+mn-ea"/>
                <a:cs typeface="+mn-cs"/>
              </a:rPr>
              <a:t>Most Gantt diagrams are created in Excel or with </a:t>
            </a:r>
            <a:r>
              <a:rPr lang="en-US" sz="1200" b="0" i="0" u="none" strike="noStrike" kern="1200" dirty="0">
                <a:solidFill>
                  <a:schemeClr val="tx1"/>
                </a:solidFill>
                <a:effectLst/>
                <a:latin typeface="+mn-lt"/>
                <a:ea typeface="+mn-ea"/>
                <a:cs typeface="+mn-cs"/>
                <a:hlinkClick r:id="rId3"/>
              </a:rPr>
              <a:t>project management software</a:t>
            </a:r>
            <a:r>
              <a:rPr lang="en-US" sz="1200" b="0" i="0" u="none" strike="noStrike" kern="1200" dirty="0">
                <a:solidFill>
                  <a:schemeClr val="tx1"/>
                </a:solidFill>
                <a:effectLst/>
                <a:latin typeface="+mn-lt"/>
                <a:ea typeface="+mn-ea"/>
                <a:cs typeface="+mn-cs"/>
              </a:rPr>
              <a:t>, which is sometimes referred to as Gantt chart software. If you choose to make Gantt charts with Gantt chart software, then you’ll be able to do more than see task durations and due dates. You can create a </a:t>
            </a:r>
            <a:r>
              <a:rPr lang="en-US" sz="1200" b="0" i="0" u="none" strike="noStrike" kern="1200" dirty="0">
                <a:solidFill>
                  <a:schemeClr val="tx1"/>
                </a:solidFill>
                <a:effectLst/>
                <a:latin typeface="+mn-lt"/>
                <a:ea typeface="+mn-ea"/>
                <a:cs typeface="+mn-cs"/>
                <a:hlinkClick r:id="rId4"/>
              </a:rPr>
              <a:t>work breakdown structure</a:t>
            </a:r>
            <a:r>
              <a:rPr lang="en-US" sz="1200" b="0" i="0" u="none" strike="noStrike" kern="1200" dirty="0">
                <a:solidFill>
                  <a:schemeClr val="tx1"/>
                </a:solidFill>
                <a:effectLst/>
                <a:latin typeface="+mn-lt"/>
                <a:ea typeface="+mn-ea"/>
                <a:cs typeface="+mn-cs"/>
              </a:rPr>
              <a:t>, assign tasks to team members, </a:t>
            </a:r>
            <a:r>
              <a:rPr lang="en-US" sz="1200" b="0" i="0" u="none" strike="noStrike" kern="1200" dirty="0">
                <a:solidFill>
                  <a:schemeClr val="tx1"/>
                </a:solidFill>
                <a:effectLst/>
                <a:latin typeface="+mn-lt"/>
                <a:ea typeface="+mn-ea"/>
                <a:cs typeface="+mn-cs"/>
                <a:hlinkClick r:id="rId5"/>
              </a:rPr>
              <a:t>track progress</a:t>
            </a:r>
            <a:r>
              <a:rPr lang="en-US" sz="1200" b="0" i="0" u="none" strike="noStrike" kern="1200" dirty="0">
                <a:solidFill>
                  <a:schemeClr val="tx1"/>
                </a:solidFill>
                <a:effectLst/>
                <a:latin typeface="+mn-lt"/>
                <a:ea typeface="+mn-ea"/>
                <a:cs typeface="+mn-cs"/>
              </a:rPr>
              <a:t> in real time and drag and drop timelines to instantly update your </a:t>
            </a:r>
            <a:r>
              <a:rPr lang="en-US" sz="1200" b="0" i="0" u="none" strike="noStrike" kern="1200" dirty="0">
                <a:solidFill>
                  <a:schemeClr val="tx1"/>
                </a:solidFill>
                <a:effectLst/>
                <a:latin typeface="+mn-lt"/>
                <a:ea typeface="+mn-ea"/>
                <a:cs typeface="+mn-cs"/>
                <a:hlinkClick r:id="rId6"/>
              </a:rPr>
              <a:t>project schedule</a:t>
            </a:r>
            <a:r>
              <a:rPr lang="en-US" sz="1200" b="0" i="0" u="none" strike="noStrike"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19</a:t>
            </a:fld>
            <a:endParaRPr lang="en-US"/>
          </a:p>
        </p:txBody>
      </p:sp>
    </p:spTree>
    <p:extLst>
      <p:ext uri="{BB962C8B-B14F-4D97-AF65-F5344CB8AC3E}">
        <p14:creationId xmlns:p14="http://schemas.microsoft.com/office/powerpoint/2010/main" val="154580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his phase represents the completed project. Contractors hired to work specifically on the project are terminated at this time. Valuable team members are recognized. Some PMs even organize small work events for people who participated in the project to thank them for their efforts. Once a project is complete, a PM will often hold a meeting – sometimes referred to as a “post mortem” – to evaluate what went well in a project and identify project failures. This is especially helpful to understand lessons learned so that improvements can be made for future projects.</a:t>
            </a:r>
          </a:p>
          <a:p>
            <a:pPr fontAlgn="base"/>
            <a:r>
              <a:rPr lang="en-US" sz="1200" b="0" i="0" u="none" strike="noStrike" kern="1200" dirty="0">
                <a:solidFill>
                  <a:schemeClr val="tx1"/>
                </a:solidFill>
                <a:effectLst/>
                <a:latin typeface="+mn-lt"/>
                <a:ea typeface="+mn-ea"/>
                <a:cs typeface="+mn-cs"/>
              </a:rPr>
              <a:t>Once the project is complete, PMs still have a few tasks to complete. They will need to create a project </a:t>
            </a:r>
            <a:r>
              <a:rPr lang="en-US" sz="1200" b="0" i="0" u="none" strike="noStrike" kern="1200" dirty="0" err="1">
                <a:solidFill>
                  <a:schemeClr val="tx1"/>
                </a:solidFill>
                <a:effectLst/>
                <a:latin typeface="+mn-lt"/>
                <a:ea typeface="+mn-ea"/>
                <a:cs typeface="+mn-cs"/>
              </a:rPr>
              <a:t>punchlist</a:t>
            </a:r>
            <a:r>
              <a:rPr lang="en-US" sz="1200" b="0" i="0" u="none" strike="noStrike" kern="1200" dirty="0">
                <a:solidFill>
                  <a:schemeClr val="tx1"/>
                </a:solidFill>
                <a:effectLst/>
                <a:latin typeface="+mn-lt"/>
                <a:ea typeface="+mn-ea"/>
                <a:cs typeface="+mn-cs"/>
              </a:rPr>
              <a:t> of things that didn’t get accomplished during the project and work with team members to complete them. Perform a final project budget and prepare a final project report. Finally, they will need to collect all project documents and deliverables and store them in a single place.</a:t>
            </a:r>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20</a:t>
            </a:fld>
            <a:endParaRPr lang="en-US"/>
          </a:p>
        </p:txBody>
      </p:sp>
    </p:spTree>
    <p:extLst>
      <p:ext uri="{BB962C8B-B14F-4D97-AF65-F5344CB8AC3E}">
        <p14:creationId xmlns:p14="http://schemas.microsoft.com/office/powerpoint/2010/main" val="1483496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IT project management (ITPM) is the process of managing the plan, organization, and accountability to achieve information technology goals. Since the reach of IT spans across most of a business or enterprise, the scope of these projects can be large and complex.</a:t>
            </a:r>
          </a:p>
          <a:p>
            <a:pPr rtl="0" fontAlgn="base"/>
            <a:r>
              <a:rPr lang="en-US" sz="1200" b="0" i="0" u="none" strike="noStrike" kern="1200" dirty="0">
                <a:solidFill>
                  <a:schemeClr val="tx1"/>
                </a:solidFill>
                <a:effectLst/>
                <a:latin typeface="+mn-lt"/>
                <a:ea typeface="+mn-ea"/>
                <a:cs typeface="+mn-cs"/>
              </a:rPr>
              <a:t>The magnitude of IT project management often means that it’s more than just applying knowledge, aligning skills, and using regular tools and techniques to drive a project to completion. IT project managers deal with the challenges of interdependent integrations, rapid technology upgrades, and version changes that can occur throughout the project timeline.</a:t>
            </a:r>
          </a:p>
          <a:p>
            <a:pPr rtl="0" fontAlgn="base"/>
            <a:r>
              <a:rPr lang="en-US" sz="1200" b="0" i="0" u="none" strike="noStrike" kern="1200" dirty="0">
                <a:solidFill>
                  <a:schemeClr val="tx1"/>
                </a:solidFill>
                <a:effectLst/>
                <a:latin typeface="+mn-lt"/>
                <a:ea typeface="+mn-ea"/>
                <a:cs typeface="+mn-cs"/>
              </a:rPr>
              <a:t>The ITPM lifecycle includes the five basic phases of project management, but the main difference for IT project management is how the project lifecycle is managed.</a:t>
            </a:r>
          </a:p>
          <a:p>
            <a:pPr rtl="0" fontAlgn="base"/>
            <a:r>
              <a:rPr lang="en-US" sz="1200" b="0" i="0" u="none" strike="noStrike" kern="1200" dirty="0">
                <a:solidFill>
                  <a:schemeClr val="tx1"/>
                </a:solidFill>
                <a:effectLst/>
                <a:latin typeface="+mn-lt"/>
                <a:ea typeface="+mn-ea"/>
                <a:cs typeface="+mn-cs"/>
              </a:rPr>
              <a:t>The most common ITPM method is the Waterfall methodology, which involves a predictive linear process. The entire project is defined before starting, and each phase is initiated and completed before moving on to the next phase.</a:t>
            </a:r>
          </a:p>
          <a:p>
            <a:pPr rtl="0" fontAlgn="base"/>
            <a:r>
              <a:rPr lang="en-US" sz="1200" b="0" i="0" u="none" strike="noStrike" kern="1200" dirty="0">
                <a:solidFill>
                  <a:schemeClr val="tx1"/>
                </a:solidFill>
                <a:effectLst/>
                <a:latin typeface="+mn-lt"/>
                <a:ea typeface="+mn-ea"/>
                <a:cs typeface="+mn-cs"/>
              </a:rPr>
              <a:t>Another lifecycle method is the Iterative method, which uses a more incremental approach. The iterative or incremental approach repeats phases, and each iteration completes the planning, analysis, and design phases with the ability to deliver on a specific goal at the end of the iteration.  </a:t>
            </a:r>
          </a:p>
          <a:p>
            <a:pPr rtl="0" fontAlgn="base"/>
            <a:r>
              <a:rPr lang="en-US" sz="1200" b="0" i="0" u="none" strike="noStrike" kern="1200" dirty="0">
                <a:solidFill>
                  <a:schemeClr val="tx1"/>
                </a:solidFill>
                <a:effectLst/>
                <a:latin typeface="+mn-lt"/>
                <a:ea typeface="+mn-ea"/>
                <a:cs typeface="+mn-cs"/>
              </a:rPr>
              <a:t>IT project management may also use an adaptive lifecycle, such as those found in Agile methodologies. This style is even more flexible than the iterative approach by condensing timelines into shorter activity bursts called sprints.</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21</a:t>
            </a:fld>
            <a:endParaRPr lang="en-US"/>
          </a:p>
        </p:txBody>
      </p:sp>
    </p:spTree>
    <p:extLst>
      <p:ext uri="{BB962C8B-B14F-4D97-AF65-F5344CB8AC3E}">
        <p14:creationId xmlns:p14="http://schemas.microsoft.com/office/powerpoint/2010/main" val="220160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Today’s IT project managers (IT PM) must be able to juggle a wide range of tasks and responsibilities. They must be able to handle firmware and software integrations, website construction, database storage and management, and also build complex and geographically diverse infrastructures and networks, all while planning for potential security and data risks.</a:t>
            </a:r>
          </a:p>
          <a:p>
            <a:pPr rtl="0" fontAlgn="base"/>
            <a:r>
              <a:rPr lang="en-US" sz="1200" b="0" i="0" u="none" strike="noStrike" kern="1200" dirty="0">
                <a:solidFill>
                  <a:schemeClr val="tx1"/>
                </a:solidFill>
                <a:effectLst/>
                <a:latin typeface="+mn-lt"/>
                <a:ea typeface="+mn-ea"/>
                <a:cs typeface="+mn-cs"/>
              </a:rPr>
              <a:t>Throughout their projects, an IT PM is responsible for setting goals, communicating and motivating team members and stakeholders, identifying the right resources for each task, researching, managing change, performing needs assessment, and properly sequencing tasks.</a:t>
            </a:r>
          </a:p>
          <a:p>
            <a:pPr rtl="0" fontAlgn="base"/>
            <a:r>
              <a:rPr lang="en-US" sz="1200" b="0" i="0" u="none" strike="noStrike" kern="1200" dirty="0">
                <a:solidFill>
                  <a:schemeClr val="tx1"/>
                </a:solidFill>
                <a:effectLst/>
                <a:latin typeface="+mn-lt"/>
                <a:ea typeface="+mn-ea"/>
                <a:cs typeface="+mn-cs"/>
              </a:rPr>
              <a:t>Additional responsibilities of the IT project manager include the following:</a:t>
            </a:r>
          </a:p>
          <a:p>
            <a:pPr rtl="0" fontAlgn="base"/>
            <a:r>
              <a:rPr lang="en-US" sz="1200" b="0" i="0" u="none" strike="noStrike" kern="1200" dirty="0">
                <a:solidFill>
                  <a:schemeClr val="tx1"/>
                </a:solidFill>
                <a:effectLst/>
                <a:latin typeface="+mn-lt"/>
                <a:ea typeface="+mn-ea"/>
                <a:cs typeface="+mn-cs"/>
              </a:rPr>
              <a:t>Project planning and overall management</a:t>
            </a:r>
          </a:p>
          <a:p>
            <a:pPr rtl="0" fontAlgn="base"/>
            <a:r>
              <a:rPr lang="en-US" sz="1200" b="0" i="0" u="none" strike="noStrike" kern="1200" dirty="0">
                <a:solidFill>
                  <a:schemeClr val="tx1"/>
                </a:solidFill>
                <a:effectLst/>
                <a:latin typeface="+mn-lt"/>
                <a:ea typeface="+mn-ea"/>
                <a:cs typeface="+mn-cs"/>
              </a:rPr>
              <a:t>Promoting and achieving project support</a:t>
            </a:r>
          </a:p>
          <a:p>
            <a:pPr rtl="0" fontAlgn="base"/>
            <a:r>
              <a:rPr lang="en-US" sz="1200" b="0" i="0" u="none" strike="noStrike" kern="1200" dirty="0">
                <a:solidFill>
                  <a:schemeClr val="tx1"/>
                </a:solidFill>
                <a:effectLst/>
                <a:latin typeface="+mn-lt"/>
                <a:ea typeface="+mn-ea"/>
                <a:cs typeface="+mn-cs"/>
              </a:rPr>
              <a:t>Ensuring overall capability with existing technology</a:t>
            </a:r>
          </a:p>
          <a:p>
            <a:pPr rtl="0" fontAlgn="base"/>
            <a:r>
              <a:rPr lang="en-US" sz="1200" b="0" i="0" u="none" strike="noStrike" kern="1200" dirty="0">
                <a:solidFill>
                  <a:schemeClr val="tx1"/>
                </a:solidFill>
                <a:effectLst/>
                <a:latin typeface="+mn-lt"/>
                <a:ea typeface="+mn-ea"/>
                <a:cs typeface="+mn-cs"/>
              </a:rPr>
              <a:t>Minimizing duplicate work</a:t>
            </a:r>
          </a:p>
          <a:p>
            <a:pPr rtl="0" fontAlgn="base"/>
            <a:r>
              <a:rPr lang="en-US" sz="1200" b="0" i="0" u="none" strike="noStrike" kern="1200" dirty="0">
                <a:solidFill>
                  <a:schemeClr val="tx1"/>
                </a:solidFill>
                <a:effectLst/>
                <a:latin typeface="+mn-lt"/>
                <a:ea typeface="+mn-ea"/>
                <a:cs typeface="+mn-cs"/>
              </a:rPr>
              <a:t>Utilizing team member skills</a:t>
            </a:r>
          </a:p>
          <a:p>
            <a:pPr rtl="0" fontAlgn="base"/>
            <a:r>
              <a:rPr lang="en-US" sz="1200" b="0" i="0" u="none" strike="noStrike" kern="1200" dirty="0">
                <a:solidFill>
                  <a:schemeClr val="tx1"/>
                </a:solidFill>
                <a:effectLst/>
                <a:latin typeface="+mn-lt"/>
                <a:ea typeface="+mn-ea"/>
                <a:cs typeface="+mn-cs"/>
              </a:rPr>
              <a:t>Controlling costs and maintaining budgets</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22</a:t>
            </a:fld>
            <a:endParaRPr lang="en-US"/>
          </a:p>
        </p:txBody>
      </p:sp>
    </p:spTree>
    <p:extLst>
      <p:ext uri="{BB962C8B-B14F-4D97-AF65-F5344CB8AC3E}">
        <p14:creationId xmlns:p14="http://schemas.microsoft.com/office/powerpoint/2010/main" val="1520285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The complexities and interdependencies of large-scale, long-term, diverse IT projects are among the most challenging issues of IT projects. Here are a few more top challenges faced by IT project managers:</a:t>
            </a:r>
          </a:p>
          <a:p>
            <a:pPr rtl="0" fontAlgn="base"/>
            <a:r>
              <a:rPr lang="en-US" sz="1200" b="0" i="0" u="none" strike="noStrike" kern="1200" dirty="0">
                <a:solidFill>
                  <a:schemeClr val="tx1"/>
                </a:solidFill>
                <a:effectLst/>
                <a:latin typeface="+mn-lt"/>
                <a:ea typeface="+mn-ea"/>
                <a:cs typeface="+mn-cs"/>
              </a:rPr>
              <a:t>Making multiple assumptions when integrating different hardware, networks, and software to the existing system.</a:t>
            </a:r>
          </a:p>
          <a:p>
            <a:pPr rtl="0" fontAlgn="base"/>
            <a:r>
              <a:rPr lang="en-US" sz="1200" b="0" i="0" u="none" strike="noStrike" kern="1200" dirty="0">
                <a:solidFill>
                  <a:schemeClr val="tx1"/>
                </a:solidFill>
                <a:effectLst/>
                <a:latin typeface="+mn-lt"/>
                <a:ea typeface="+mn-ea"/>
                <a:cs typeface="+mn-cs"/>
              </a:rPr>
              <a:t>Unclear expectations from the business, end-users, and stakeholders.</a:t>
            </a:r>
          </a:p>
          <a:p>
            <a:pPr rtl="0" fontAlgn="base"/>
            <a:r>
              <a:rPr lang="en-US" sz="1200" b="0" i="0" u="none" strike="noStrike" kern="1200" dirty="0">
                <a:solidFill>
                  <a:schemeClr val="tx1"/>
                </a:solidFill>
                <a:effectLst/>
                <a:latin typeface="+mn-lt"/>
                <a:ea typeface="+mn-ea"/>
                <a:cs typeface="+mn-cs"/>
              </a:rPr>
              <a:t>Rapidly changing technology, leading to necessary mid-project upgrades that can affect timelines.</a:t>
            </a:r>
          </a:p>
          <a:p>
            <a:pPr rtl="0" fontAlgn="base"/>
            <a:r>
              <a:rPr lang="en-US" sz="1200" b="0" i="0" u="none" strike="noStrike" kern="1200" dirty="0">
                <a:solidFill>
                  <a:schemeClr val="tx1"/>
                </a:solidFill>
                <a:effectLst/>
                <a:latin typeface="+mn-lt"/>
                <a:ea typeface="+mn-ea"/>
                <a:cs typeface="+mn-cs"/>
              </a:rPr>
              <a:t>Geographically diverse offices and remote work associated.</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23</a:t>
            </a:fld>
            <a:endParaRPr lang="en-US"/>
          </a:p>
        </p:txBody>
      </p:sp>
    </p:spTree>
    <p:extLst>
      <p:ext uri="{BB962C8B-B14F-4D97-AF65-F5344CB8AC3E}">
        <p14:creationId xmlns:p14="http://schemas.microsoft.com/office/powerpoint/2010/main" val="3489043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Have a clear view of the entire project, the personnel involved, staffing requirements, a defined timeline, and precise objectives to close each phase.  </a:t>
            </a:r>
          </a:p>
          <a:p>
            <a:pPr fontAlgn="base"/>
            <a:r>
              <a:rPr lang="en-US" sz="1200" b="0" i="0" u="none" strike="noStrike" kern="1200" dirty="0">
                <a:solidFill>
                  <a:schemeClr val="tx1"/>
                </a:solidFill>
                <a:effectLst/>
                <a:latin typeface="+mn-lt"/>
                <a:ea typeface="+mn-ea"/>
                <a:cs typeface="+mn-cs"/>
              </a:rPr>
              <a:t>Base costs and staffing decisions on concrete information and need.  </a:t>
            </a:r>
          </a:p>
          <a:p>
            <a:pPr fontAlgn="base"/>
            <a:r>
              <a:rPr lang="en-US" sz="1200" b="0" i="0" u="none" strike="noStrike" kern="1200" dirty="0">
                <a:solidFill>
                  <a:schemeClr val="tx1"/>
                </a:solidFill>
                <a:effectLst/>
                <a:latin typeface="+mn-lt"/>
                <a:ea typeface="+mn-ea"/>
                <a:cs typeface="+mn-cs"/>
              </a:rPr>
              <a:t>Provide verification, goals, and deliverables that meet design and development standards for each step of the project, developing extensive documentation throughout. </a:t>
            </a:r>
          </a:p>
          <a:p>
            <a:pPr fontAlgn="base"/>
            <a:r>
              <a:rPr lang="en-US" sz="1200" b="0" i="0" u="none" strike="noStrike" kern="1200" dirty="0">
                <a:solidFill>
                  <a:schemeClr val="tx1"/>
                </a:solidFill>
                <a:effectLst/>
                <a:latin typeface="+mn-lt"/>
                <a:ea typeface="+mn-ea"/>
                <a:cs typeface="+mn-cs"/>
              </a:rPr>
              <a:t>Provide developers a measure of control through the iterative, phased approach, which usually begins with an analysis of costs and timelines.  </a:t>
            </a:r>
          </a:p>
          <a:p>
            <a:pPr fontAlgn="base"/>
            <a:r>
              <a:rPr lang="en-US" sz="1200" b="0" i="0" u="none" strike="noStrike" kern="1200" dirty="0">
                <a:solidFill>
                  <a:schemeClr val="tx1"/>
                </a:solidFill>
                <a:effectLst/>
                <a:latin typeface="+mn-lt"/>
                <a:ea typeface="+mn-ea"/>
                <a:cs typeface="+mn-cs"/>
              </a:rPr>
              <a:t>Improve the quality of the final system with verification at each phase.</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5</a:t>
            </a:fld>
            <a:endParaRPr lang="en-US"/>
          </a:p>
        </p:txBody>
      </p:sp>
    </p:spTree>
    <p:extLst>
      <p:ext uri="{BB962C8B-B14F-4D97-AF65-F5344CB8AC3E}">
        <p14:creationId xmlns:p14="http://schemas.microsoft.com/office/powerpoint/2010/main" val="2415904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Successful IT project management combines the implementation of standard project management best practices with the art of managing conflict, change, expectations, and more.</a:t>
            </a:r>
          </a:p>
          <a:p>
            <a:pPr rtl="0" fontAlgn="base"/>
            <a:r>
              <a:rPr lang="en-US" sz="1200" b="0" i="0" u="none" strike="noStrike" kern="1200" dirty="0">
                <a:solidFill>
                  <a:schemeClr val="tx1"/>
                </a:solidFill>
                <a:effectLst/>
                <a:latin typeface="+mn-lt"/>
                <a:ea typeface="+mn-ea"/>
                <a:cs typeface="+mn-cs"/>
              </a:rPr>
              <a:t>The first step is selecting a project management methodology that fits the skills of your team and the project objectives. Once you have that set, here are some tips to help make your next IT project a success:</a:t>
            </a:r>
          </a:p>
          <a:p>
            <a:pPr rtl="0" fontAlgn="base"/>
            <a:r>
              <a:rPr lang="en-US" sz="1200" b="1" i="0" u="none" strike="noStrike" kern="1200" dirty="0">
                <a:solidFill>
                  <a:schemeClr val="tx1"/>
                </a:solidFill>
                <a:effectLst/>
                <a:latin typeface="+mn-lt"/>
                <a:ea typeface="+mn-ea"/>
                <a:cs typeface="+mn-cs"/>
              </a:rPr>
              <a:t>During initiation:</a:t>
            </a:r>
            <a:r>
              <a:rPr lang="en-US" sz="1200" b="0" i="0" u="none" strike="noStrike" kern="1200" dirty="0">
                <a:solidFill>
                  <a:schemeClr val="tx1"/>
                </a:solidFill>
                <a:effectLst/>
                <a:latin typeface="+mn-lt"/>
                <a:ea typeface="+mn-ea"/>
                <a:cs typeface="+mn-cs"/>
              </a:rPr>
              <a:t> Be sure you have assessed whether the project is a good use of resources and whether the project outcome will satisfy a business need.</a:t>
            </a:r>
          </a:p>
          <a:p>
            <a:pPr rtl="0" fontAlgn="base"/>
            <a:r>
              <a:rPr lang="en-US" sz="1200" b="1" i="0" u="none" strike="noStrike" kern="1200" dirty="0">
                <a:solidFill>
                  <a:schemeClr val="tx1"/>
                </a:solidFill>
                <a:effectLst/>
                <a:latin typeface="+mn-lt"/>
                <a:ea typeface="+mn-ea"/>
                <a:cs typeface="+mn-cs"/>
              </a:rPr>
              <a:t>During planning: </a:t>
            </a:r>
            <a:r>
              <a:rPr lang="en-US" sz="1200" b="0" i="0" u="none" strike="noStrike" kern="1200" dirty="0">
                <a:solidFill>
                  <a:schemeClr val="tx1"/>
                </a:solidFill>
                <a:effectLst/>
                <a:latin typeface="+mn-lt"/>
                <a:ea typeface="+mn-ea"/>
                <a:cs typeface="+mn-cs"/>
              </a:rPr>
              <a:t>Complete your project charter, and have a good understanding of task dependencies and how missed milestones could impact overall timelines.</a:t>
            </a:r>
          </a:p>
          <a:p>
            <a:pPr rtl="0" fontAlgn="base"/>
            <a:r>
              <a:rPr lang="en-US" sz="1200" b="1" i="0" u="none" strike="noStrike" kern="1200" dirty="0">
                <a:solidFill>
                  <a:schemeClr val="tx1"/>
                </a:solidFill>
                <a:effectLst/>
                <a:latin typeface="+mn-lt"/>
                <a:ea typeface="+mn-ea"/>
                <a:cs typeface="+mn-cs"/>
              </a:rPr>
              <a:t>During execution: </a:t>
            </a:r>
            <a:r>
              <a:rPr lang="en-US" sz="1200" b="0" i="0" u="none" strike="noStrike" kern="1200" dirty="0">
                <a:solidFill>
                  <a:schemeClr val="tx1"/>
                </a:solidFill>
                <a:effectLst/>
                <a:latin typeface="+mn-lt"/>
                <a:ea typeface="+mn-ea"/>
                <a:cs typeface="+mn-cs"/>
              </a:rPr>
              <a:t>Over-communicate and host daily stand-up meetings to discuss status and any project blockers.</a:t>
            </a:r>
          </a:p>
          <a:p>
            <a:pPr rtl="0" fontAlgn="base"/>
            <a:r>
              <a:rPr lang="en-US" sz="1200" b="1" i="0" u="none" strike="noStrike" kern="1200" dirty="0">
                <a:solidFill>
                  <a:schemeClr val="tx1"/>
                </a:solidFill>
                <a:effectLst/>
                <a:latin typeface="+mn-lt"/>
                <a:ea typeface="+mn-ea"/>
                <a:cs typeface="+mn-cs"/>
              </a:rPr>
              <a:t>During monitor and control: </a:t>
            </a:r>
            <a:r>
              <a:rPr lang="en-US" sz="1200" b="0" i="0" u="none" strike="noStrike" kern="1200" dirty="0">
                <a:solidFill>
                  <a:schemeClr val="tx1"/>
                </a:solidFill>
                <a:effectLst/>
                <a:latin typeface="+mn-lt"/>
                <a:ea typeface="+mn-ea"/>
                <a:cs typeface="+mn-cs"/>
              </a:rPr>
              <a:t>Ensure you have the right PM tool in place that enables you to monitor progress in real time.</a:t>
            </a:r>
          </a:p>
          <a:p>
            <a:pPr rtl="0" fontAlgn="base"/>
            <a:r>
              <a:rPr lang="en-US" sz="1200" b="1" i="0" u="none" strike="noStrike" kern="1200" dirty="0">
                <a:solidFill>
                  <a:schemeClr val="tx1"/>
                </a:solidFill>
                <a:effectLst/>
                <a:latin typeface="+mn-lt"/>
                <a:ea typeface="+mn-ea"/>
                <a:cs typeface="+mn-cs"/>
              </a:rPr>
              <a:t>During closeout: </a:t>
            </a:r>
            <a:r>
              <a:rPr lang="en-US" sz="1200" b="0" i="0" u="none" strike="noStrike" kern="1200" dirty="0">
                <a:solidFill>
                  <a:schemeClr val="tx1"/>
                </a:solidFill>
                <a:effectLst/>
                <a:latin typeface="+mn-lt"/>
                <a:ea typeface="+mn-ea"/>
                <a:cs typeface="+mn-cs"/>
              </a:rPr>
              <a:t>Do a project retrospective that answers what went well, what could have been better, and what you would change next time.</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24</a:t>
            </a:fld>
            <a:endParaRPr lang="en-US"/>
          </a:p>
        </p:txBody>
      </p:sp>
    </p:spTree>
    <p:extLst>
      <p:ext uri="{BB962C8B-B14F-4D97-AF65-F5344CB8AC3E}">
        <p14:creationId xmlns:p14="http://schemas.microsoft.com/office/powerpoint/2010/main" val="226622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Many of the methods are considered inflexible, and some suffer from outdated processes. </a:t>
            </a:r>
          </a:p>
          <a:p>
            <a:pPr fontAlgn="base"/>
            <a:r>
              <a:rPr lang="en-US" sz="1200" b="0" i="0" u="none" strike="noStrike" kern="1200" dirty="0">
                <a:solidFill>
                  <a:schemeClr val="tx1"/>
                </a:solidFill>
                <a:effectLst/>
                <a:latin typeface="+mn-lt"/>
                <a:ea typeface="+mn-ea"/>
                <a:cs typeface="+mn-cs"/>
              </a:rPr>
              <a:t>Since you base the plan on requirements and assumptions made well ahead of the project’s deployment, many practitioners identify difficulty in responding to changing circumstances in the life cycle. </a:t>
            </a:r>
          </a:p>
          <a:p>
            <a:pPr fontAlgn="base"/>
            <a:r>
              <a:rPr lang="en-US" sz="1200" b="0" i="0" u="none" strike="noStrike" kern="1200" dirty="0">
                <a:solidFill>
                  <a:schemeClr val="tx1"/>
                </a:solidFill>
                <a:effectLst/>
                <a:latin typeface="+mn-lt"/>
                <a:ea typeface="+mn-ea"/>
                <a:cs typeface="+mn-cs"/>
              </a:rPr>
              <a:t>Some consider the structured nature of SDLC to be time and cost prohibitive.</a:t>
            </a:r>
          </a:p>
          <a:p>
            <a:pPr fontAlgn="base"/>
            <a:r>
              <a:rPr lang="en-US" sz="1200" b="0" i="0" u="none" strike="noStrike" kern="1200" dirty="0">
                <a:solidFill>
                  <a:schemeClr val="tx1"/>
                </a:solidFill>
                <a:effectLst/>
                <a:latin typeface="+mn-lt"/>
                <a:ea typeface="+mn-ea"/>
                <a:cs typeface="+mn-cs"/>
              </a:rPr>
              <a:t>Some teams find it too complex to estimate costs, are unable to define details early on in the project, and do not like rigidly defined requirements.</a:t>
            </a:r>
          </a:p>
          <a:p>
            <a:pPr fontAlgn="base"/>
            <a:r>
              <a:rPr lang="en-US" sz="1200" b="0" i="0" u="none" strike="noStrike" kern="1200" dirty="0">
                <a:solidFill>
                  <a:schemeClr val="tx1"/>
                </a:solidFill>
                <a:effectLst/>
                <a:latin typeface="+mn-lt"/>
                <a:ea typeface="+mn-ea"/>
                <a:cs typeface="+mn-cs"/>
              </a:rPr>
              <a:t>Testing at the end of the life cycle is not favorable to all development teams. Many prefer to test throughout their process.</a:t>
            </a:r>
          </a:p>
          <a:p>
            <a:pPr fontAlgn="base"/>
            <a:r>
              <a:rPr lang="en-US" sz="1200" b="0" i="0" u="none" strike="noStrike" kern="1200" dirty="0">
                <a:solidFill>
                  <a:schemeClr val="tx1"/>
                </a:solidFill>
                <a:effectLst/>
                <a:latin typeface="+mn-lt"/>
                <a:ea typeface="+mn-ea"/>
                <a:cs typeface="+mn-cs"/>
              </a:rPr>
              <a:t>The documentation involved in a structured SDLC approach can be overwhelming.</a:t>
            </a:r>
          </a:p>
          <a:p>
            <a:pPr fontAlgn="base"/>
            <a:r>
              <a:rPr lang="en-US" sz="1200" b="0" i="0" u="none" strike="noStrike" kern="1200" dirty="0">
                <a:solidFill>
                  <a:schemeClr val="tx1"/>
                </a:solidFill>
                <a:effectLst/>
                <a:latin typeface="+mn-lt"/>
                <a:ea typeface="+mn-ea"/>
                <a:cs typeface="+mn-cs"/>
              </a:rPr>
              <a:t>Teams who prefer to move between stages quickly and even move back to a previous phase find the structured phase approach challenging.</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6</a:t>
            </a:fld>
            <a:endParaRPr lang="en-US"/>
          </a:p>
        </p:txBody>
      </p:sp>
    </p:spTree>
    <p:extLst>
      <p:ext uri="{BB962C8B-B14F-4D97-AF65-F5344CB8AC3E}">
        <p14:creationId xmlns:p14="http://schemas.microsoft.com/office/powerpoint/2010/main" val="4153020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none" strike="noStrike" kern="1200" dirty="0">
                <a:solidFill>
                  <a:schemeClr val="tx1"/>
                </a:solidFill>
                <a:effectLst/>
                <a:latin typeface="+mn-lt"/>
                <a:ea typeface="+mn-ea"/>
                <a:cs typeface="+mn-cs"/>
                <a:hlinkClick r:id="rId3"/>
              </a:rPr>
              <a:t>The Waterfall Method</a:t>
            </a:r>
            <a:r>
              <a:rPr lang="en-US" sz="1200" b="0" i="0" u="none" strike="noStrike" kern="1200" dirty="0">
                <a:solidFill>
                  <a:schemeClr val="tx1"/>
                </a:solidFill>
                <a:effectLst/>
                <a:latin typeface="+mn-lt"/>
                <a:ea typeface="+mn-ea"/>
                <a:cs typeface="+mn-cs"/>
              </a:rPr>
              <a:t> is a steady sequence of activity that flows in a downward direction much like its name. This traditional engineering process that closes each phase upon completion is often criticized for being too rigid.</a:t>
            </a:r>
          </a:p>
          <a:p>
            <a:pPr fontAlgn="base"/>
            <a:r>
              <a:rPr lang="en-US" sz="1200" b="1" i="0" u="none" strike="noStrike" kern="1200" dirty="0">
                <a:solidFill>
                  <a:schemeClr val="tx1"/>
                </a:solidFill>
                <a:effectLst/>
                <a:latin typeface="+mn-lt"/>
                <a:ea typeface="+mn-ea"/>
                <a:cs typeface="+mn-cs"/>
              </a:rPr>
              <a:t>The V-Shaped Model</a:t>
            </a:r>
            <a:r>
              <a:rPr lang="en-US" sz="1200" b="0" i="0" u="none" strike="noStrike" kern="1200" dirty="0">
                <a:solidFill>
                  <a:schemeClr val="tx1"/>
                </a:solidFill>
                <a:effectLst/>
                <a:latin typeface="+mn-lt"/>
                <a:ea typeface="+mn-ea"/>
                <a:cs typeface="+mn-cs"/>
              </a:rPr>
              <a:t> is an adaptation of Waterfall that has testing as an integral part to close each phase.</a:t>
            </a:r>
          </a:p>
          <a:p>
            <a:pPr fontAlgn="base"/>
            <a:r>
              <a:rPr lang="en-US" sz="1200" b="1" i="0" u="none" strike="noStrike" kern="1200" dirty="0">
                <a:solidFill>
                  <a:schemeClr val="tx1"/>
                </a:solidFill>
                <a:effectLst/>
                <a:latin typeface="+mn-lt"/>
                <a:ea typeface="+mn-ea"/>
                <a:cs typeface="+mn-cs"/>
              </a:rPr>
              <a:t>The Prototype Method</a:t>
            </a:r>
            <a:r>
              <a:rPr lang="en-US" sz="1200" b="0" i="0" u="none" strike="noStrike" kern="1200" dirty="0">
                <a:solidFill>
                  <a:schemeClr val="tx1"/>
                </a:solidFill>
                <a:effectLst/>
                <a:latin typeface="+mn-lt"/>
                <a:ea typeface="+mn-ea"/>
                <a:cs typeface="+mn-cs"/>
              </a:rPr>
              <a:t> advocates a plan to build numerous software methods that allow different elements to be “tried-out” before fully developing them. The Prototype method can increase “buy-in” by users/customers. </a:t>
            </a:r>
          </a:p>
          <a:p>
            <a:pPr fontAlgn="base"/>
            <a:r>
              <a:rPr lang="en-US" sz="1200" b="1" i="0" u="none" strike="noStrike" kern="1200" dirty="0">
                <a:solidFill>
                  <a:schemeClr val="tx1"/>
                </a:solidFill>
                <a:effectLst/>
                <a:latin typeface="+mn-lt"/>
                <a:ea typeface="+mn-ea"/>
                <a:cs typeface="+mn-cs"/>
                <a:hlinkClick r:id="rId4"/>
              </a:rPr>
              <a:t>Rapid Application Development (RAD)</a:t>
            </a:r>
            <a:r>
              <a:rPr lang="en-US" sz="1200" b="0" i="0" u="none" strike="noStrike" kern="1200" dirty="0">
                <a:solidFill>
                  <a:schemeClr val="tx1"/>
                </a:solidFill>
                <a:effectLst/>
                <a:latin typeface="+mn-lt"/>
                <a:ea typeface="+mn-ea"/>
                <a:cs typeface="+mn-cs"/>
              </a:rPr>
              <a:t> is a hybrid of the prototype method, but works to de-emphasize initial planning to rapidly prototype and test potential solutions.</a:t>
            </a:r>
          </a:p>
          <a:p>
            <a:pPr fontAlgn="base"/>
            <a:r>
              <a:rPr lang="en-US" sz="1200" b="1" i="0" u="none" strike="noStrike" kern="1200" dirty="0">
                <a:solidFill>
                  <a:schemeClr val="tx1"/>
                </a:solidFill>
                <a:effectLst/>
                <a:latin typeface="+mn-lt"/>
                <a:ea typeface="+mn-ea"/>
                <a:cs typeface="+mn-cs"/>
              </a:rPr>
              <a:t>The Spiral Method</a:t>
            </a:r>
            <a:r>
              <a:rPr lang="en-US" sz="1200" b="0" i="0" u="none" strike="noStrike" kern="1200" dirty="0">
                <a:solidFill>
                  <a:schemeClr val="tx1"/>
                </a:solidFill>
                <a:effectLst/>
                <a:latin typeface="+mn-lt"/>
                <a:ea typeface="+mn-ea"/>
                <a:cs typeface="+mn-cs"/>
              </a:rPr>
              <a:t> provides more process steps, which are graphically viewed in a spiral formation and is generally credited to provide greater flexibility and process adaptation.</a:t>
            </a:r>
          </a:p>
          <a:p>
            <a:pPr fontAlgn="base"/>
            <a:r>
              <a:rPr lang="en-US" sz="1200" b="1" i="0" u="none" strike="noStrike" kern="1200" dirty="0">
                <a:solidFill>
                  <a:schemeClr val="tx1"/>
                </a:solidFill>
                <a:effectLst/>
                <a:latin typeface="+mn-lt"/>
                <a:ea typeface="+mn-ea"/>
                <a:cs typeface="+mn-cs"/>
              </a:rPr>
              <a:t>Agile Methods</a:t>
            </a:r>
            <a:r>
              <a:rPr lang="en-US" sz="1200" b="0" i="0" u="none" strike="noStrike" kern="1200" dirty="0">
                <a:solidFill>
                  <a:schemeClr val="tx1"/>
                </a:solidFill>
                <a:effectLst/>
                <a:latin typeface="+mn-lt"/>
                <a:ea typeface="+mn-ea"/>
                <a:cs typeface="+mn-cs"/>
              </a:rPr>
              <a:t> are software-based systems that provide feedback through an iterative process and include </a:t>
            </a:r>
            <a:r>
              <a:rPr lang="en-US" sz="1200" b="0" i="0" u="none" strike="noStrike" kern="1200" dirty="0">
                <a:solidFill>
                  <a:schemeClr val="tx1"/>
                </a:solidFill>
                <a:effectLst/>
                <a:latin typeface="+mn-lt"/>
                <a:ea typeface="+mn-ea"/>
                <a:cs typeface="+mn-cs"/>
                <a:hlinkClick r:id="rId5"/>
              </a:rPr>
              <a:t>Kanban</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6"/>
              </a:rPr>
              <a:t>Scrum</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7"/>
              </a:rPr>
              <a:t>Extreme Programming (XP)</a:t>
            </a:r>
            <a:r>
              <a:rPr lang="en-US" sz="1200" b="0" i="0" u="none" strike="noStrike" kern="1200" dirty="0">
                <a:solidFill>
                  <a:schemeClr val="tx1"/>
                </a:solidFill>
                <a:effectLst/>
                <a:latin typeface="+mn-lt"/>
                <a:ea typeface="+mn-ea"/>
                <a:cs typeface="+mn-cs"/>
              </a:rPr>
              <a:t>, and Dynamic systems development method (DSDM).</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7</a:t>
            </a:fld>
            <a:endParaRPr lang="en-US"/>
          </a:p>
        </p:txBody>
      </p:sp>
    </p:spTree>
    <p:extLst>
      <p:ext uri="{BB962C8B-B14F-4D97-AF65-F5344CB8AC3E}">
        <p14:creationId xmlns:p14="http://schemas.microsoft.com/office/powerpoint/2010/main" val="3858305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Agile is the ability to create and respond to change. It is a way of dealing with, and ultimately succeeding in, an uncertain and turbulent environment.</a:t>
            </a:r>
          </a:p>
          <a:p>
            <a:r>
              <a:rPr lang="en-US" sz="1200" b="0" i="0" u="none" strike="noStrike" kern="1200" dirty="0">
                <a:solidFill>
                  <a:schemeClr val="tx1"/>
                </a:solidFill>
                <a:effectLst/>
                <a:latin typeface="+mn-lt"/>
                <a:ea typeface="+mn-ea"/>
                <a:cs typeface="+mn-cs"/>
              </a:rPr>
              <a:t>The authors of the Agile Manifesto chose “Agile” as the label for this whole idea because that word </a:t>
            </a:r>
            <a:r>
              <a:rPr lang="en-US" sz="1200" b="0" i="0" u="none" strike="noStrike" kern="1200" dirty="0">
                <a:solidFill>
                  <a:schemeClr val="tx1"/>
                </a:solidFill>
                <a:effectLst/>
                <a:latin typeface="+mn-lt"/>
                <a:ea typeface="+mn-ea"/>
                <a:cs typeface="+mn-cs"/>
                <a:hlinkClick r:id="rId3"/>
              </a:rPr>
              <a:t>represented the adaptiveness and response to change which was so important to their approach</a:t>
            </a:r>
            <a:r>
              <a:rPr lang="en-US" sz="1200" b="0" i="0" u="none" strike="noStrike" kern="1200" dirty="0">
                <a:solidFill>
                  <a:schemeClr val="tx1"/>
                </a:solidFill>
                <a:effectLst/>
                <a:latin typeface="+mn-lt"/>
                <a:ea typeface="+mn-ea"/>
                <a:cs typeface="+mn-cs"/>
              </a:rPr>
              <a:t>.</a:t>
            </a:r>
          </a:p>
          <a:p>
            <a:r>
              <a:rPr lang="en-US" sz="1200" b="0" i="0" u="none" strike="noStrike" kern="1200" dirty="0">
                <a:solidFill>
                  <a:schemeClr val="tx1"/>
                </a:solidFill>
                <a:effectLst/>
                <a:latin typeface="+mn-lt"/>
                <a:ea typeface="+mn-ea"/>
                <a:cs typeface="+mn-cs"/>
              </a:rPr>
              <a:t>It’s really about thinking through how you can understand what’s going on in the environment that you’re in today, identify what uncertainty you’re facing, and figure out how you can adapt to that as you go along.</a:t>
            </a:r>
          </a:p>
          <a:p>
            <a:r>
              <a:rPr lang="en-US" sz="1200" b="0" i="0" u="none" strike="noStrike" kern="1200" dirty="0">
                <a:solidFill>
                  <a:schemeClr val="tx1"/>
                </a:solidFill>
                <a:effectLst/>
                <a:latin typeface="+mn-lt"/>
                <a:ea typeface="+mn-ea"/>
                <a:cs typeface="+mn-cs"/>
              </a:rPr>
              <a:t>What is Agile Software Development?</a:t>
            </a:r>
          </a:p>
          <a:p>
            <a:r>
              <a:rPr lang="en-US" sz="1200" b="0" i="0" u="none" strike="noStrike" kern="1200" dirty="0">
                <a:solidFill>
                  <a:schemeClr val="tx1"/>
                </a:solidFill>
                <a:effectLst/>
                <a:latin typeface="+mn-lt"/>
                <a:ea typeface="+mn-ea"/>
                <a:cs typeface="+mn-cs"/>
              </a:rPr>
              <a:t>Agile software development is more than frameworks such as </a:t>
            </a:r>
            <a:r>
              <a:rPr lang="en-US" sz="1200" b="0" i="0" u="none" strike="noStrike" kern="1200" dirty="0">
                <a:solidFill>
                  <a:schemeClr val="tx1"/>
                </a:solidFill>
                <a:effectLst/>
                <a:latin typeface="+mn-lt"/>
                <a:ea typeface="+mn-ea"/>
                <a:cs typeface="+mn-cs"/>
                <a:hlinkClick r:id="rId4"/>
              </a:rPr>
              <a:t>Scrum</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Extreme Programming</a:t>
            </a:r>
            <a:r>
              <a:rPr lang="en-US" sz="1200" b="0" i="0" u="none" strike="noStrike" kern="1200" dirty="0">
                <a:solidFill>
                  <a:schemeClr val="tx1"/>
                </a:solidFill>
                <a:effectLst/>
                <a:latin typeface="+mn-lt"/>
                <a:ea typeface="+mn-ea"/>
                <a:cs typeface="+mn-cs"/>
              </a:rPr>
              <a:t>, or Feature-Driven Development (FDD).</a:t>
            </a:r>
          </a:p>
          <a:p>
            <a:r>
              <a:rPr lang="en-US" sz="1200" b="0" i="0" u="none" strike="noStrike" kern="1200" dirty="0">
                <a:solidFill>
                  <a:schemeClr val="tx1"/>
                </a:solidFill>
                <a:effectLst/>
                <a:latin typeface="+mn-lt"/>
                <a:ea typeface="+mn-ea"/>
                <a:cs typeface="+mn-cs"/>
              </a:rPr>
              <a:t>Agile software development is more than practices such as </a:t>
            </a:r>
            <a:r>
              <a:rPr lang="en-US" sz="1200" b="0" i="0" u="none" strike="noStrike" kern="1200" dirty="0">
                <a:solidFill>
                  <a:schemeClr val="tx1"/>
                </a:solidFill>
                <a:effectLst/>
                <a:latin typeface="+mn-lt"/>
                <a:ea typeface="+mn-ea"/>
                <a:cs typeface="+mn-cs"/>
                <a:hlinkClick r:id="rId6"/>
              </a:rPr>
              <a:t>pair programming</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7"/>
              </a:rPr>
              <a:t>test-driven development</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8"/>
              </a:rPr>
              <a:t>stand-ups</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9"/>
              </a:rPr>
              <a:t>planning sessions</a:t>
            </a:r>
            <a:r>
              <a:rPr lang="en-US" sz="1200" b="0" i="0" u="none" strike="noStrike"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10"/>
              </a:rPr>
              <a:t>sprints</a:t>
            </a:r>
            <a:r>
              <a:rPr lang="en-US" sz="1200" b="0" i="0" u="none" strike="noStrike" kern="1200" dirty="0">
                <a:solidFill>
                  <a:schemeClr val="tx1"/>
                </a:solidFill>
                <a:effectLst/>
                <a:latin typeface="+mn-lt"/>
                <a:ea typeface="+mn-ea"/>
                <a:cs typeface="+mn-cs"/>
              </a:rPr>
              <a:t>.</a:t>
            </a:r>
          </a:p>
          <a:p>
            <a:r>
              <a:rPr lang="en-US" sz="1200" b="0" i="0" u="none" strike="noStrike" kern="1200" dirty="0">
                <a:solidFill>
                  <a:schemeClr val="tx1"/>
                </a:solidFill>
                <a:effectLst/>
                <a:latin typeface="+mn-lt"/>
                <a:ea typeface="+mn-ea"/>
                <a:cs typeface="+mn-cs"/>
              </a:rPr>
              <a:t>Agile software development is an umbrella term for a set of frameworks and practices based on the values and principles expressed in the </a:t>
            </a:r>
            <a:r>
              <a:rPr lang="en-US" sz="1200" b="0" i="0" u="none" strike="noStrike" kern="1200" dirty="0">
                <a:solidFill>
                  <a:schemeClr val="tx1"/>
                </a:solidFill>
                <a:effectLst/>
                <a:latin typeface="+mn-lt"/>
                <a:ea typeface="+mn-ea"/>
                <a:cs typeface="+mn-cs"/>
                <a:hlinkClick r:id="rId11"/>
              </a:rPr>
              <a:t>Manifesto for Agile Software Development </a:t>
            </a:r>
            <a:r>
              <a:rPr lang="en-US" sz="1200" b="0" i="0" u="none" strike="noStrike" kern="1200" dirty="0">
                <a:solidFill>
                  <a:schemeClr val="tx1"/>
                </a:solidFill>
                <a:effectLst/>
                <a:latin typeface="+mn-lt"/>
                <a:ea typeface="+mn-ea"/>
                <a:cs typeface="+mn-cs"/>
              </a:rPr>
              <a:t>and the </a:t>
            </a:r>
            <a:r>
              <a:rPr lang="en-US" sz="1200" b="0" i="0" u="none" strike="noStrike" kern="1200" dirty="0">
                <a:solidFill>
                  <a:schemeClr val="tx1"/>
                </a:solidFill>
                <a:effectLst/>
                <a:latin typeface="+mn-lt"/>
                <a:ea typeface="+mn-ea"/>
                <a:cs typeface="+mn-cs"/>
                <a:hlinkClick r:id="rId12"/>
              </a:rPr>
              <a:t>12 Principles</a:t>
            </a:r>
            <a:r>
              <a:rPr lang="en-US" sz="1200" b="0" i="0" u="none" strike="noStrike" kern="1200" dirty="0">
                <a:solidFill>
                  <a:schemeClr val="tx1"/>
                </a:solidFill>
                <a:effectLst/>
                <a:latin typeface="+mn-lt"/>
                <a:ea typeface="+mn-ea"/>
                <a:cs typeface="+mn-cs"/>
              </a:rPr>
              <a:t> behind it. When you approach software development in a particular manner, it’s generally good to live by these values and principles and use them to help figure out the right things to do given your particular context.</a:t>
            </a:r>
          </a:p>
          <a:p>
            <a:r>
              <a:rPr lang="en-US" sz="1200" b="0" i="0" u="none" strike="noStrike" kern="1200" dirty="0">
                <a:solidFill>
                  <a:schemeClr val="tx1"/>
                </a:solidFill>
                <a:effectLst/>
                <a:latin typeface="+mn-lt"/>
                <a:ea typeface="+mn-ea"/>
                <a:cs typeface="+mn-cs"/>
              </a:rPr>
              <a:t>One thing that separates Agile from other approaches to software development is the focus on the people doing the work and how they work together. Solutions evolve through collaboration between self-organizing cross-functional teams utilizing the appropriate practices for their context.</a:t>
            </a:r>
          </a:p>
          <a:p>
            <a:r>
              <a:rPr lang="en-US" sz="1200" b="0" i="0" u="none" strike="noStrike" kern="1200" dirty="0">
                <a:solidFill>
                  <a:schemeClr val="tx1"/>
                </a:solidFill>
                <a:effectLst/>
                <a:latin typeface="+mn-lt"/>
                <a:ea typeface="+mn-ea"/>
                <a:cs typeface="+mn-cs"/>
              </a:rPr>
              <a:t>There’s a big focus in the Agile software development community on collaboration and the self-organizing team.</a:t>
            </a:r>
          </a:p>
          <a:p>
            <a:r>
              <a:rPr lang="en-US" sz="1200" b="0" i="0" u="none" strike="noStrike" kern="1200" dirty="0">
                <a:solidFill>
                  <a:schemeClr val="tx1"/>
                </a:solidFill>
                <a:effectLst/>
                <a:latin typeface="+mn-lt"/>
                <a:ea typeface="+mn-ea"/>
                <a:cs typeface="+mn-cs"/>
              </a:rPr>
              <a:t>That doesn’t mean that there aren’t managers. It means that teams have the ability to figure out how they’re going to approach things on their own.</a:t>
            </a:r>
          </a:p>
          <a:p>
            <a:r>
              <a:rPr lang="en-US" sz="1200" b="0" i="0" u="none" strike="noStrike" kern="1200" dirty="0">
                <a:solidFill>
                  <a:schemeClr val="tx1"/>
                </a:solidFill>
                <a:effectLst/>
                <a:latin typeface="+mn-lt"/>
                <a:ea typeface="+mn-ea"/>
                <a:cs typeface="+mn-cs"/>
              </a:rPr>
              <a:t>It means that those teams are cross-functional. Those teams don’t have to have specific roles involved so much as that when you get the team together, you make sure that you have all the right skill sets on the team.</a:t>
            </a:r>
          </a:p>
          <a:p>
            <a:r>
              <a:rPr lang="en-US" sz="1200" b="0" i="0" u="none" strike="noStrike" kern="1200" dirty="0">
                <a:solidFill>
                  <a:schemeClr val="tx1"/>
                </a:solidFill>
                <a:effectLst/>
                <a:latin typeface="+mn-lt"/>
                <a:ea typeface="+mn-ea"/>
                <a:cs typeface="+mn-cs"/>
              </a:rPr>
              <a:t>There still is a place for managers. Managers make sure team members have, or obtain, the right skill sets. Managers provide the environment that allows the team to be successful. Managers mostly step back and let their team figure out how they are going to deliver products, but they step in when the teams try but are unable to resolve issues.</a:t>
            </a:r>
          </a:p>
          <a:p>
            <a:r>
              <a:rPr lang="en-US" sz="1200" b="0" i="0" u="none" strike="noStrike" kern="1200" dirty="0">
                <a:solidFill>
                  <a:schemeClr val="tx1"/>
                </a:solidFill>
                <a:effectLst/>
                <a:latin typeface="+mn-lt"/>
                <a:ea typeface="+mn-ea"/>
                <a:cs typeface="+mn-cs"/>
              </a:rPr>
              <a:t>When most teams and organizations start doing Agile development, they focus on the practices that help with collaboration and organizing the work, which is great. However, another key set of practices that are not as frequently followed but should be are specific technical practices that directly deal with developing software in a way that helps your team deal with uncertainty. Those technical practices are essential and something you shouldn’t overlook.</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8</a:t>
            </a:fld>
            <a:endParaRPr lang="en-US"/>
          </a:p>
        </p:txBody>
      </p:sp>
    </p:spTree>
    <p:extLst>
      <p:ext uri="{BB962C8B-B14F-4D97-AF65-F5344CB8AC3E}">
        <p14:creationId xmlns:p14="http://schemas.microsoft.com/office/powerpoint/2010/main" val="3916749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Tools and processes are important, but it is more important to have competent people working together effectively.</a:t>
            </a:r>
          </a:p>
          <a:p>
            <a:r>
              <a:rPr lang="en-US" sz="1200" b="0" i="0" u="none" strike="noStrike" kern="1200" dirty="0">
                <a:solidFill>
                  <a:schemeClr val="tx1"/>
                </a:solidFill>
                <a:effectLst/>
                <a:latin typeface="+mn-lt"/>
                <a:ea typeface="+mn-ea"/>
                <a:cs typeface="+mn-cs"/>
              </a:rPr>
              <a:t>Good documentation is useful in helping people to understand how the software is built and how to use it, but the main point of development is to create software, not documentation.</a:t>
            </a:r>
          </a:p>
          <a:p>
            <a:r>
              <a:rPr lang="en-US" sz="1200" b="0" i="0" u="none" strike="noStrike" kern="1200" dirty="0">
                <a:solidFill>
                  <a:schemeClr val="tx1"/>
                </a:solidFill>
                <a:effectLst/>
                <a:latin typeface="+mn-lt"/>
                <a:ea typeface="+mn-ea"/>
                <a:cs typeface="+mn-cs"/>
              </a:rPr>
              <a:t>A contract is important but is no substitute for working closely with customers to discover what they need.</a:t>
            </a:r>
          </a:p>
          <a:p>
            <a:r>
              <a:rPr lang="en-US" sz="1200" b="0" i="0" u="none" strike="noStrike" kern="1200" dirty="0">
                <a:solidFill>
                  <a:schemeClr val="tx1"/>
                </a:solidFill>
                <a:effectLst/>
                <a:latin typeface="+mn-lt"/>
                <a:ea typeface="+mn-ea"/>
                <a:cs typeface="+mn-cs"/>
              </a:rPr>
              <a:t>A project plan is important, but it must not be too rigid to accommodate changes in technology or the environment, stakeholders' priorities, and people's understanding of the problem and its solution.</a:t>
            </a:r>
          </a:p>
          <a:p>
            <a:r>
              <a:rPr lang="en-US" sz="1200" b="0" i="0" u="none" strike="noStrike" kern="1200" dirty="0">
                <a:solidFill>
                  <a:schemeClr val="tx1"/>
                </a:solidFill>
                <a:effectLst/>
                <a:latin typeface="+mn-lt"/>
                <a:ea typeface="+mn-ea"/>
                <a:cs typeface="+mn-cs"/>
              </a:rPr>
              <a:t>Some of the authors formed the Agile Alliance, a non-profit organization that promotes software development according to the manifesto's values and principles. Introducing the manifesto on behalf of the Agile Alliance, </a:t>
            </a:r>
            <a:r>
              <a:rPr lang="en-US" sz="1200" b="0" i="0" u="none" strike="noStrike" kern="1200" dirty="0">
                <a:solidFill>
                  <a:schemeClr val="tx1"/>
                </a:solidFill>
                <a:effectLst/>
                <a:latin typeface="+mn-lt"/>
                <a:ea typeface="+mn-ea"/>
                <a:cs typeface="+mn-cs"/>
                <a:hlinkClick r:id="rId3" tooltip="Jim Highsmith"/>
              </a:rPr>
              <a:t>Jim Highsmith</a:t>
            </a:r>
            <a:r>
              <a:rPr lang="en-US" sz="1200" b="0" i="0" u="none" strike="noStrike" kern="1200" dirty="0">
                <a:solidFill>
                  <a:schemeClr val="tx1"/>
                </a:solidFill>
                <a:effectLst/>
                <a:latin typeface="+mn-lt"/>
                <a:ea typeface="+mn-ea"/>
                <a:cs typeface="+mn-cs"/>
              </a:rPr>
              <a:t> said,</a:t>
            </a:r>
          </a:p>
          <a:p>
            <a:r>
              <a:rPr lang="en-US" dirty="0">
                <a:effectLst/>
              </a:rPr>
              <a:t>The Agile movement is not anti-methodology, in fact many of us want to restore credibility to the word methodology. We want to restore a balance. We embrace modeling, but not in order to file some diagram in a dusty corporate repository. We embrace documentation, but not hundreds of pages of never-maintained and rarely-used tomes. We plan, but recognize the limits of planning in a turbulent environment. Those who would brand proponents of XP or SCRUM or any of the other Agile Methodologies as "hackers" are ignorant of both the methodologies and the original definition of the term hacker.</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9</a:t>
            </a:fld>
            <a:endParaRPr lang="en-US"/>
          </a:p>
        </p:txBody>
      </p:sp>
    </p:spTree>
    <p:extLst>
      <p:ext uri="{BB962C8B-B14F-4D97-AF65-F5344CB8AC3E}">
        <p14:creationId xmlns:p14="http://schemas.microsoft.com/office/powerpoint/2010/main" val="2424220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a:solidFill>
                  <a:schemeClr val="tx1"/>
                </a:solidFill>
                <a:effectLst/>
                <a:latin typeface="+mn-lt"/>
                <a:ea typeface="+mn-ea"/>
                <a:cs typeface="+mn-cs"/>
              </a:rPr>
              <a:t>Iterative, incremental, and evolutionary</a:t>
            </a:r>
            <a:r>
              <a:rPr 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hlinkClick r:id="rId3" tooltip="Edit section: Iterative, incremental, and evolutionary"/>
              </a:rPr>
              <a:t>edit</a:t>
            </a:r>
            <a:r>
              <a:rPr lang="en-US" sz="1200" b="0" i="0" u="none" strike="noStrike" kern="1200" dirty="0">
                <a:solidFill>
                  <a:schemeClr val="tx1"/>
                </a:solidFill>
                <a:effectLst/>
                <a:latin typeface="+mn-lt"/>
                <a:ea typeface="+mn-ea"/>
                <a:cs typeface="+mn-cs"/>
              </a:rPr>
              <a:t>]</a:t>
            </a:r>
            <a:endParaRPr lang="en-US" sz="1200" b="1"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Most agile development methods break product development work into small increments that minimize the amount of up-front planning and design. Iterations, or sprints, are short time frames (</a:t>
            </a:r>
            <a:r>
              <a:rPr lang="en-US" sz="1200" b="0" i="0" u="none" strike="noStrike" kern="1200" dirty="0">
                <a:solidFill>
                  <a:schemeClr val="tx1"/>
                </a:solidFill>
                <a:effectLst/>
                <a:latin typeface="+mn-lt"/>
                <a:ea typeface="+mn-ea"/>
                <a:cs typeface="+mn-cs"/>
                <a:hlinkClick r:id="rId4" tooltip="Timeboxing"/>
              </a:rPr>
              <a:t>timeboxes</a:t>
            </a:r>
            <a:r>
              <a:rPr lang="en-US" sz="1200" b="0" i="0" u="none" strike="noStrike" kern="1200" dirty="0">
                <a:solidFill>
                  <a:schemeClr val="tx1"/>
                </a:solidFill>
                <a:effectLst/>
                <a:latin typeface="+mn-lt"/>
                <a:ea typeface="+mn-ea"/>
                <a:cs typeface="+mn-cs"/>
              </a:rPr>
              <a:t>) that typically last from one to four weeks. Each iteration involves a </a:t>
            </a:r>
            <a:r>
              <a:rPr lang="en-US" sz="1200" b="0" i="0" u="none" strike="noStrike" kern="1200" dirty="0">
                <a:solidFill>
                  <a:schemeClr val="tx1"/>
                </a:solidFill>
                <a:effectLst/>
                <a:latin typeface="+mn-lt"/>
                <a:ea typeface="+mn-ea"/>
                <a:cs typeface="+mn-cs"/>
                <a:hlinkClick r:id="rId5" tooltip="Cross-functional team"/>
              </a:rPr>
              <a:t>cross-functional team</a:t>
            </a:r>
            <a:r>
              <a:rPr lang="en-US" sz="1200" b="0" i="0" u="none" strike="noStrike" kern="1200" dirty="0">
                <a:solidFill>
                  <a:schemeClr val="tx1"/>
                </a:solidFill>
                <a:effectLst/>
                <a:latin typeface="+mn-lt"/>
                <a:ea typeface="+mn-ea"/>
                <a:cs typeface="+mn-cs"/>
              </a:rPr>
              <a:t> working in all functions: </a:t>
            </a:r>
            <a:r>
              <a:rPr lang="en-US" sz="1200" b="0" i="0" u="none" strike="noStrike" kern="1200" dirty="0">
                <a:solidFill>
                  <a:schemeClr val="tx1"/>
                </a:solidFill>
                <a:effectLst/>
                <a:latin typeface="+mn-lt"/>
                <a:ea typeface="+mn-ea"/>
                <a:cs typeface="+mn-cs"/>
                <a:hlinkClick r:id="rId6" tooltip="Project planning"/>
              </a:rPr>
              <a:t>planning</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7" tooltip="Requirements analysis"/>
              </a:rPr>
              <a:t>analysis</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8" tooltip="Software design"/>
              </a:rPr>
              <a:t>design</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9" tooltip="Computer programming"/>
              </a:rPr>
              <a:t>coding</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10" tooltip="Unit testing"/>
              </a:rPr>
              <a:t>unit testing</a:t>
            </a:r>
            <a:r>
              <a:rPr lang="en-US" sz="1200" b="0" i="0" u="none" strike="noStrike"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11" tooltip="Acceptance testing"/>
              </a:rPr>
              <a:t>acceptance testing</a:t>
            </a:r>
            <a:r>
              <a:rPr lang="en-US" sz="1200" b="0" i="0" u="none" strike="noStrike" kern="1200" dirty="0">
                <a:solidFill>
                  <a:schemeClr val="tx1"/>
                </a:solidFill>
                <a:effectLst/>
                <a:latin typeface="+mn-lt"/>
                <a:ea typeface="+mn-ea"/>
                <a:cs typeface="+mn-cs"/>
              </a:rPr>
              <a:t>. At the end of the iteration a working product is demonstrated to stakeholders. This minimizes overall risk and allows the product to adapt to changes quickly.</a:t>
            </a:r>
            <a:r>
              <a:rPr lang="en-US" sz="1200" b="0" i="0" u="none" strike="noStrike" kern="1200" baseline="30000" dirty="0">
                <a:solidFill>
                  <a:schemeClr val="tx1"/>
                </a:solidFill>
                <a:effectLst/>
                <a:latin typeface="+mn-lt"/>
                <a:ea typeface="+mn-ea"/>
                <a:cs typeface="+mn-cs"/>
                <a:hlinkClick r:id="rId12"/>
              </a:rPr>
              <a:t>[24]</a:t>
            </a:r>
            <a:r>
              <a:rPr lang="en-US" sz="1200" b="0" i="0" u="none" strike="noStrike" kern="1200" dirty="0">
                <a:solidFill>
                  <a:schemeClr val="tx1"/>
                </a:solidFill>
                <a:effectLst/>
                <a:latin typeface="+mn-lt"/>
                <a:ea typeface="+mn-ea"/>
                <a:cs typeface="+mn-cs"/>
              </a:rPr>
              <a:t> An iteration might not add enough functionality to warrant a market release, but the goal is to have an available release (with minimal </a:t>
            </a:r>
            <a:r>
              <a:rPr lang="en-US" sz="1200" b="0" i="0" u="none" strike="noStrike" kern="1200" dirty="0">
                <a:solidFill>
                  <a:schemeClr val="tx1"/>
                </a:solidFill>
                <a:effectLst/>
                <a:latin typeface="+mn-lt"/>
                <a:ea typeface="+mn-ea"/>
                <a:cs typeface="+mn-cs"/>
                <a:hlinkClick r:id="rId13" tooltip="Software bug"/>
              </a:rPr>
              <a:t>bugs</a:t>
            </a:r>
            <a:r>
              <a:rPr lang="en-US" sz="1200" b="0" i="0" u="none" strike="noStrike" kern="1200" dirty="0">
                <a:solidFill>
                  <a:schemeClr val="tx1"/>
                </a:solidFill>
                <a:effectLst/>
                <a:latin typeface="+mn-lt"/>
                <a:ea typeface="+mn-ea"/>
                <a:cs typeface="+mn-cs"/>
              </a:rPr>
              <a:t>) at the end of each iteration.</a:t>
            </a:r>
            <a:r>
              <a:rPr lang="en-US" sz="1200" b="0" i="0" u="none" strike="noStrike" kern="1200" baseline="30000" dirty="0">
                <a:solidFill>
                  <a:schemeClr val="tx1"/>
                </a:solidFill>
                <a:effectLst/>
                <a:latin typeface="+mn-lt"/>
                <a:ea typeface="+mn-ea"/>
                <a:cs typeface="+mn-cs"/>
                <a:hlinkClick r:id="rId14"/>
              </a:rPr>
              <a:t>[25]</a:t>
            </a:r>
            <a:r>
              <a:rPr lang="en-US" sz="1200" b="0" i="0" u="none" strike="noStrike" kern="1200" dirty="0">
                <a:solidFill>
                  <a:schemeClr val="tx1"/>
                </a:solidFill>
                <a:effectLst/>
                <a:latin typeface="+mn-lt"/>
                <a:ea typeface="+mn-ea"/>
                <a:cs typeface="+mn-cs"/>
              </a:rPr>
              <a:t> Through incremental development products have room to "fail often and early" throughout each iterative phase instead of drastically on a final release date.</a:t>
            </a:r>
            <a:r>
              <a:rPr lang="en-US" sz="1200" b="0" i="0" u="none" strike="noStrike" kern="1200" baseline="30000" dirty="0">
                <a:solidFill>
                  <a:schemeClr val="tx1"/>
                </a:solidFill>
                <a:effectLst/>
                <a:latin typeface="+mn-lt"/>
                <a:ea typeface="+mn-ea"/>
                <a:cs typeface="+mn-cs"/>
                <a:hlinkClick r:id="rId15"/>
              </a:rPr>
              <a:t>[26]</a:t>
            </a:r>
            <a:r>
              <a:rPr lang="en-US" sz="1200" b="0" i="0" u="none" strike="noStrike" kern="1200" dirty="0">
                <a:solidFill>
                  <a:schemeClr val="tx1"/>
                </a:solidFill>
                <a:effectLst/>
                <a:latin typeface="+mn-lt"/>
                <a:ea typeface="+mn-ea"/>
                <a:cs typeface="+mn-cs"/>
              </a:rPr>
              <a:t> Multiple iterations might be required to release a product or new features. Working software is the primary measure of progress.</a:t>
            </a:r>
            <a:r>
              <a:rPr lang="en-US" sz="1200" b="0" i="0" u="none" strike="noStrike" kern="1200" baseline="30000" dirty="0">
                <a:solidFill>
                  <a:schemeClr val="tx1"/>
                </a:solidFill>
                <a:effectLst/>
                <a:latin typeface="+mn-lt"/>
                <a:ea typeface="+mn-ea"/>
                <a:cs typeface="+mn-cs"/>
                <a:hlinkClick r:id="rId16"/>
              </a:rPr>
              <a:t>[23]</a:t>
            </a:r>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Efficient and face-to-face communication</a:t>
            </a:r>
            <a:r>
              <a:rPr 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hlinkClick r:id="rId17" tooltip="Edit section: Efficient and face-to-face communication"/>
              </a:rPr>
              <a:t>edit</a:t>
            </a:r>
            <a:r>
              <a:rPr lang="en-US" sz="1200" b="0" i="0" u="none" strike="noStrike" kern="1200" dirty="0">
                <a:solidFill>
                  <a:schemeClr val="tx1"/>
                </a:solidFill>
                <a:effectLst/>
                <a:latin typeface="+mn-lt"/>
                <a:ea typeface="+mn-ea"/>
                <a:cs typeface="+mn-cs"/>
              </a:rPr>
              <a:t>]</a:t>
            </a:r>
            <a:endParaRPr lang="en-US" sz="1200" b="1"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The principle of </a:t>
            </a:r>
            <a:r>
              <a:rPr lang="en-US" sz="1200" b="0" i="0" u="none" strike="noStrike" kern="1200" dirty="0">
                <a:solidFill>
                  <a:schemeClr val="tx1"/>
                </a:solidFill>
                <a:effectLst/>
                <a:latin typeface="+mn-lt"/>
                <a:ea typeface="+mn-ea"/>
                <a:cs typeface="+mn-cs"/>
                <a:hlinkClick r:id="rId18" tooltip="Colocation (business)"/>
              </a:rPr>
              <a:t>co-location</a:t>
            </a:r>
            <a:r>
              <a:rPr lang="en-US" sz="1200" b="0" i="0" u="none" strike="noStrike" kern="1200" dirty="0">
                <a:solidFill>
                  <a:schemeClr val="tx1"/>
                </a:solidFill>
                <a:effectLst/>
                <a:latin typeface="+mn-lt"/>
                <a:ea typeface="+mn-ea"/>
                <a:cs typeface="+mn-cs"/>
              </a:rPr>
              <a:t> is that co-workers on the same team should be situated together to better establish the identity as a team and to improve communication.</a:t>
            </a:r>
            <a:r>
              <a:rPr lang="en-US" sz="1200" b="0" i="0" u="none" strike="noStrike" kern="1200" baseline="30000" dirty="0">
                <a:solidFill>
                  <a:schemeClr val="tx1"/>
                </a:solidFill>
                <a:effectLst/>
                <a:latin typeface="+mn-lt"/>
                <a:ea typeface="+mn-ea"/>
                <a:cs typeface="+mn-cs"/>
                <a:hlinkClick r:id="rId19"/>
              </a:rPr>
              <a:t>[27]</a:t>
            </a:r>
            <a:r>
              <a:rPr lang="en-US" sz="1200" b="0" i="0" u="none" strike="noStrike" kern="1200" dirty="0">
                <a:solidFill>
                  <a:schemeClr val="tx1"/>
                </a:solidFill>
                <a:effectLst/>
                <a:latin typeface="+mn-lt"/>
                <a:ea typeface="+mn-ea"/>
                <a:cs typeface="+mn-cs"/>
              </a:rPr>
              <a:t>This enables </a:t>
            </a:r>
            <a:r>
              <a:rPr lang="en-US" sz="1200" b="0" i="0" u="none" strike="noStrike" kern="1200" dirty="0">
                <a:solidFill>
                  <a:schemeClr val="tx1"/>
                </a:solidFill>
                <a:effectLst/>
                <a:latin typeface="+mn-lt"/>
                <a:ea typeface="+mn-ea"/>
                <a:cs typeface="+mn-cs"/>
                <a:hlinkClick r:id="rId20" tooltip="Face-to-face interaction"/>
              </a:rPr>
              <a:t>face-to-face interaction</a:t>
            </a:r>
            <a:r>
              <a:rPr lang="en-US" sz="1200" b="0" i="0" u="none" strike="noStrike" kern="1200" dirty="0">
                <a:solidFill>
                  <a:schemeClr val="tx1"/>
                </a:solidFill>
                <a:effectLst/>
                <a:latin typeface="+mn-lt"/>
                <a:ea typeface="+mn-ea"/>
                <a:cs typeface="+mn-cs"/>
              </a:rPr>
              <a:t>, ideally in front of a whiteboard, that reduces the cycle time typically taken when questions and answers are mediated through phone, persistent chat, wiki, or email.</a:t>
            </a:r>
            <a:r>
              <a:rPr lang="en-US" sz="1200" b="0" i="0" u="none" strike="noStrike" kern="1200" baseline="30000" dirty="0">
                <a:solidFill>
                  <a:schemeClr val="tx1"/>
                </a:solidFill>
                <a:effectLst/>
                <a:latin typeface="+mn-lt"/>
                <a:ea typeface="+mn-ea"/>
                <a:cs typeface="+mn-cs"/>
                <a:hlinkClick r:id="rId21"/>
              </a:rPr>
              <a:t>[28]</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No matter which development method is followed, every team should include a </a:t>
            </a:r>
            <a:r>
              <a:rPr lang="en-US" sz="1200" b="0" i="0" u="none" strike="noStrike" kern="1200" dirty="0">
                <a:solidFill>
                  <a:schemeClr val="tx1"/>
                </a:solidFill>
                <a:effectLst/>
                <a:latin typeface="+mn-lt"/>
                <a:ea typeface="+mn-ea"/>
                <a:cs typeface="+mn-cs"/>
                <a:hlinkClick r:id="rId22" tooltip="Customer representative"/>
              </a:rPr>
              <a:t>customer representative</a:t>
            </a:r>
            <a:r>
              <a:rPr lang="en-US" sz="1200" b="0" i="0" u="none" strike="noStrike" kern="1200" dirty="0">
                <a:solidFill>
                  <a:schemeClr val="tx1"/>
                </a:solidFill>
                <a:effectLst/>
                <a:latin typeface="+mn-lt"/>
                <a:ea typeface="+mn-ea"/>
                <a:cs typeface="+mn-cs"/>
              </a:rPr>
              <a:t> ("Product Owner" in </a:t>
            </a:r>
            <a:r>
              <a:rPr lang="en-US" sz="1200" b="0" i="0" u="none" strike="noStrike" kern="1200" dirty="0">
                <a:solidFill>
                  <a:schemeClr val="tx1"/>
                </a:solidFill>
                <a:effectLst/>
                <a:latin typeface="+mn-lt"/>
                <a:ea typeface="+mn-ea"/>
                <a:cs typeface="+mn-cs"/>
                <a:hlinkClick r:id="rId23" tooltip="Scrum (software development)"/>
              </a:rPr>
              <a:t>Scrum</a:t>
            </a:r>
            <a:r>
              <a:rPr lang="en-US" sz="1200" b="0" i="0" u="none" strike="noStrike" kern="1200" dirty="0">
                <a:solidFill>
                  <a:schemeClr val="tx1"/>
                </a:solidFill>
                <a:effectLst/>
                <a:latin typeface="+mn-lt"/>
                <a:ea typeface="+mn-ea"/>
                <a:cs typeface="+mn-cs"/>
              </a:rPr>
              <a:t>). This person is agreed by stakeholders to act on their behalf and makes a personal commitment to being available for developers to answer questions throughout the iteration. At the end of each iteration, stakeholders and the customer representative review progress and re-evaluate priorities with a view to optimizing the </a:t>
            </a:r>
            <a:r>
              <a:rPr lang="en-US" sz="1200" b="0" i="0" u="none" strike="noStrike" kern="1200" dirty="0">
                <a:solidFill>
                  <a:schemeClr val="tx1"/>
                </a:solidFill>
                <a:effectLst/>
                <a:latin typeface="+mn-lt"/>
                <a:ea typeface="+mn-ea"/>
                <a:cs typeface="+mn-cs"/>
                <a:hlinkClick r:id="rId24" tooltip="Rate of return"/>
              </a:rPr>
              <a:t>return on investment</a:t>
            </a:r>
            <a:r>
              <a:rPr lang="en-US" sz="1200" b="0" i="0" u="none" strike="noStrike" kern="1200" dirty="0">
                <a:solidFill>
                  <a:schemeClr val="tx1"/>
                </a:solidFill>
                <a:effectLst/>
                <a:latin typeface="+mn-lt"/>
                <a:ea typeface="+mn-ea"/>
                <a:cs typeface="+mn-cs"/>
              </a:rPr>
              <a:t> (ROI) and ensuring alignment with customer needs and company goals. The importance of stakeholder satisfaction, detailed by frequent interaction and review at the end of each phase, is why the methodology is often denoted as a "Customer Centered Methodology".</a:t>
            </a:r>
            <a:r>
              <a:rPr lang="en-US" sz="1200" b="0" i="0" u="none" strike="noStrike" kern="1200" baseline="30000" dirty="0">
                <a:solidFill>
                  <a:schemeClr val="tx1"/>
                </a:solidFill>
                <a:effectLst/>
                <a:latin typeface="+mn-lt"/>
                <a:ea typeface="+mn-ea"/>
                <a:cs typeface="+mn-cs"/>
                <a:hlinkClick r:id="rId25"/>
              </a:rPr>
              <a:t>[29]</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In agile software development, an </a:t>
            </a:r>
            <a:r>
              <a:rPr lang="en-US" sz="1200" b="1" i="0" u="none" strike="noStrike" kern="1200" dirty="0">
                <a:solidFill>
                  <a:schemeClr val="tx1"/>
                </a:solidFill>
                <a:effectLst/>
                <a:latin typeface="+mn-lt"/>
                <a:ea typeface="+mn-ea"/>
                <a:cs typeface="+mn-cs"/>
              </a:rPr>
              <a:t>information radiator</a:t>
            </a:r>
            <a:r>
              <a:rPr lang="en-US" sz="1200" b="0" i="0" u="none" strike="noStrike" kern="1200" dirty="0">
                <a:solidFill>
                  <a:schemeClr val="tx1"/>
                </a:solidFill>
                <a:effectLst/>
                <a:latin typeface="+mn-lt"/>
                <a:ea typeface="+mn-ea"/>
                <a:cs typeface="+mn-cs"/>
              </a:rPr>
              <a:t> is a (normally large) physical display located prominently near the development team, where passers-by can see it. It presents an up-to-date summary of the product development status.</a:t>
            </a:r>
            <a:r>
              <a:rPr lang="en-US" sz="1200" b="0" i="0" u="none" strike="noStrike" kern="1200" baseline="30000" dirty="0">
                <a:solidFill>
                  <a:schemeClr val="tx1"/>
                </a:solidFill>
                <a:effectLst/>
                <a:latin typeface="+mn-lt"/>
                <a:ea typeface="+mn-ea"/>
                <a:cs typeface="+mn-cs"/>
                <a:hlinkClick r:id="rId26"/>
              </a:rPr>
              <a:t>[30]</a:t>
            </a:r>
            <a:r>
              <a:rPr lang="en-US" sz="1200" b="0" i="0" u="none" strike="noStrike" kern="1200" baseline="30000" dirty="0">
                <a:solidFill>
                  <a:schemeClr val="tx1"/>
                </a:solidFill>
                <a:effectLst/>
                <a:latin typeface="+mn-lt"/>
                <a:ea typeface="+mn-ea"/>
                <a:cs typeface="+mn-cs"/>
                <a:hlinkClick r:id="rId27"/>
              </a:rPr>
              <a:t>[31]</a:t>
            </a:r>
            <a:r>
              <a:rPr lang="en-US" sz="1200" b="0" i="0" u="none" strike="noStrike" kern="1200" dirty="0">
                <a:solidFill>
                  <a:schemeClr val="tx1"/>
                </a:solidFill>
                <a:effectLst/>
                <a:latin typeface="+mn-lt"/>
                <a:ea typeface="+mn-ea"/>
                <a:cs typeface="+mn-cs"/>
              </a:rPr>
              <a:t> A </a:t>
            </a:r>
            <a:r>
              <a:rPr lang="en-US" sz="1200" b="0" i="0" u="none" strike="noStrike" kern="1200" dirty="0">
                <a:solidFill>
                  <a:schemeClr val="tx1"/>
                </a:solidFill>
                <a:effectLst/>
                <a:latin typeface="+mn-lt"/>
                <a:ea typeface="+mn-ea"/>
                <a:cs typeface="+mn-cs"/>
                <a:hlinkClick r:id="rId28" tooltip="Build light indicator"/>
              </a:rPr>
              <a:t>build light indicator</a:t>
            </a:r>
            <a:r>
              <a:rPr lang="en-US" sz="1200" b="0" i="0" u="none" strike="noStrike" kern="1200" dirty="0">
                <a:solidFill>
                  <a:schemeClr val="tx1"/>
                </a:solidFill>
                <a:effectLst/>
                <a:latin typeface="+mn-lt"/>
                <a:ea typeface="+mn-ea"/>
                <a:cs typeface="+mn-cs"/>
              </a:rPr>
              <a:t> may also be used to inform a team about the current status of their product development.</a:t>
            </a:r>
          </a:p>
          <a:p>
            <a:r>
              <a:rPr lang="en-US" sz="1200" b="1" i="0" u="none" strike="noStrike" kern="1200" dirty="0">
                <a:solidFill>
                  <a:schemeClr val="tx1"/>
                </a:solidFill>
                <a:effectLst/>
                <a:latin typeface="+mn-lt"/>
                <a:ea typeface="+mn-ea"/>
                <a:cs typeface="+mn-cs"/>
              </a:rPr>
              <a:t>Very short feedback loop and adaptation cycle</a:t>
            </a:r>
            <a:r>
              <a:rPr 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hlinkClick r:id="rId29" tooltip="Edit section: Very short feedback loop and adaptation cycle"/>
              </a:rPr>
              <a:t>edit</a:t>
            </a:r>
            <a:r>
              <a:rPr lang="en-US" sz="1200" b="0" i="0" u="none" strike="noStrike" kern="1200" dirty="0">
                <a:solidFill>
                  <a:schemeClr val="tx1"/>
                </a:solidFill>
                <a:effectLst/>
                <a:latin typeface="+mn-lt"/>
                <a:ea typeface="+mn-ea"/>
                <a:cs typeface="+mn-cs"/>
              </a:rPr>
              <a:t>]</a:t>
            </a:r>
            <a:endParaRPr lang="en-US" sz="1200" b="1"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A common characteristic in agile software development is the </a:t>
            </a:r>
            <a:r>
              <a:rPr lang="en-US" sz="1200" b="0" i="0" u="none" strike="noStrike" kern="1200" dirty="0">
                <a:solidFill>
                  <a:schemeClr val="tx1"/>
                </a:solidFill>
                <a:effectLst/>
                <a:latin typeface="+mn-lt"/>
                <a:ea typeface="+mn-ea"/>
                <a:cs typeface="+mn-cs"/>
                <a:hlinkClick r:id="rId30" tooltip="Stand-up meeting"/>
              </a:rPr>
              <a:t>daily stand-up</a:t>
            </a:r>
            <a:r>
              <a:rPr lang="en-US" sz="1200" b="0" i="0" u="none" strike="noStrike" kern="1200" dirty="0">
                <a:solidFill>
                  <a:schemeClr val="tx1"/>
                </a:solidFill>
                <a:effectLst/>
                <a:latin typeface="+mn-lt"/>
                <a:ea typeface="+mn-ea"/>
                <a:cs typeface="+mn-cs"/>
              </a:rPr>
              <a:t> (a </a:t>
            </a:r>
            <a:r>
              <a:rPr lang="en-US" sz="1200" b="0" i="1" u="none" strike="noStrike" kern="1200" dirty="0">
                <a:solidFill>
                  <a:schemeClr val="tx1"/>
                </a:solidFill>
                <a:effectLst/>
                <a:latin typeface="+mn-lt"/>
                <a:ea typeface="+mn-ea"/>
                <a:cs typeface="+mn-cs"/>
              </a:rPr>
              <a:t>daily scrum</a:t>
            </a:r>
            <a:r>
              <a:rPr lang="en-US" sz="1200" b="0" i="0" u="none" strike="noStrike" kern="1200" dirty="0">
                <a:solidFill>
                  <a:schemeClr val="tx1"/>
                </a:solidFill>
                <a:effectLst/>
                <a:latin typeface="+mn-lt"/>
                <a:ea typeface="+mn-ea"/>
                <a:cs typeface="+mn-cs"/>
              </a:rPr>
              <a:t> in Scrum framework). In a brief session, team members report to each other what they did the previous day toward their team's iteration goal, what they intend to do today toward the goal, and any roadblocks or impediments they can see to the goal.</a:t>
            </a:r>
            <a:r>
              <a:rPr lang="en-US" sz="1200" b="0" i="0" u="none" strike="noStrike" kern="1200" baseline="30000" dirty="0">
                <a:solidFill>
                  <a:schemeClr val="tx1"/>
                </a:solidFill>
                <a:effectLst/>
                <a:latin typeface="+mn-lt"/>
                <a:ea typeface="+mn-ea"/>
                <a:cs typeface="+mn-cs"/>
                <a:hlinkClick r:id="rId31"/>
              </a:rPr>
              <a:t>[32]</a:t>
            </a:r>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Quality focus</a:t>
            </a:r>
            <a:r>
              <a:rPr 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hlinkClick r:id="rId32" tooltip="Edit section: Quality focus"/>
              </a:rPr>
              <a:t>edit</a:t>
            </a:r>
            <a:r>
              <a:rPr lang="en-US" sz="1200" b="0" i="0" u="none" strike="noStrike" kern="1200" dirty="0">
                <a:solidFill>
                  <a:schemeClr val="tx1"/>
                </a:solidFill>
                <a:effectLst/>
                <a:latin typeface="+mn-lt"/>
                <a:ea typeface="+mn-ea"/>
                <a:cs typeface="+mn-cs"/>
              </a:rPr>
              <a:t>]</a:t>
            </a:r>
            <a:endParaRPr lang="en-US" sz="1200" b="1"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Specific tools and techniques, such as </a:t>
            </a:r>
            <a:r>
              <a:rPr lang="en-US" sz="1200" b="0" i="0" u="none" strike="noStrike" kern="1200" dirty="0">
                <a:solidFill>
                  <a:schemeClr val="tx1"/>
                </a:solidFill>
                <a:effectLst/>
                <a:latin typeface="+mn-lt"/>
                <a:ea typeface="+mn-ea"/>
                <a:cs typeface="+mn-cs"/>
                <a:hlinkClick r:id="rId33" tooltip="Continuous integration"/>
              </a:rPr>
              <a:t>continuous integration</a:t>
            </a:r>
            <a:r>
              <a:rPr lang="en-US" sz="1200" b="0" i="0" u="none" strike="noStrike" kern="1200" dirty="0">
                <a:solidFill>
                  <a:schemeClr val="tx1"/>
                </a:solidFill>
                <a:effectLst/>
                <a:latin typeface="+mn-lt"/>
                <a:ea typeface="+mn-ea"/>
                <a:cs typeface="+mn-cs"/>
              </a:rPr>
              <a:t>, automated </a:t>
            </a:r>
            <a:r>
              <a:rPr lang="en-US" sz="1200" b="0" i="0" u="none" strike="noStrike" kern="1200" dirty="0">
                <a:solidFill>
                  <a:schemeClr val="tx1"/>
                </a:solidFill>
                <a:effectLst/>
                <a:latin typeface="+mn-lt"/>
                <a:ea typeface="+mn-ea"/>
                <a:cs typeface="+mn-cs"/>
                <a:hlinkClick r:id="rId10" tooltip="Unit testing"/>
              </a:rPr>
              <a:t>unit testing</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4" tooltip="Pair programming"/>
              </a:rPr>
              <a:t>pair programming</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5" tooltip="Test-driven development"/>
              </a:rPr>
              <a:t>test-driven development</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6" tooltip="Software design pattern"/>
              </a:rPr>
              <a:t>design patterns</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7" tooltip="Behavior-driven development"/>
              </a:rPr>
              <a:t>behavior-driven development</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8" tooltip="Domain-driven design"/>
              </a:rPr>
              <a:t>domain-driven design</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9" tooltip="Code refactoring"/>
              </a:rPr>
              <a:t>code refactoring</a:t>
            </a:r>
            <a:r>
              <a:rPr lang="en-US" sz="1200" b="0" i="0" u="none" strike="noStrike" kern="1200" dirty="0">
                <a:solidFill>
                  <a:schemeClr val="tx1"/>
                </a:solidFill>
                <a:effectLst/>
                <a:latin typeface="+mn-lt"/>
                <a:ea typeface="+mn-ea"/>
                <a:cs typeface="+mn-cs"/>
              </a:rPr>
              <a:t> and other techniques are often used to improve quality and enhance product development agility.</a:t>
            </a:r>
            <a:r>
              <a:rPr lang="en-US" sz="1200" b="0" i="0" u="none" strike="noStrike" kern="1200" baseline="30000" dirty="0">
                <a:solidFill>
                  <a:schemeClr val="tx1"/>
                </a:solidFill>
                <a:effectLst/>
                <a:latin typeface="+mn-lt"/>
                <a:ea typeface="+mn-ea"/>
                <a:cs typeface="+mn-cs"/>
                <a:hlinkClick r:id="rId40"/>
              </a:rPr>
              <a:t>[33]</a:t>
            </a:r>
            <a:r>
              <a:rPr lang="en-US" sz="1200" b="0" i="0" u="none" strike="noStrike" kern="1200" dirty="0">
                <a:solidFill>
                  <a:schemeClr val="tx1"/>
                </a:solidFill>
                <a:effectLst/>
                <a:latin typeface="+mn-lt"/>
                <a:ea typeface="+mn-ea"/>
                <a:cs typeface="+mn-cs"/>
              </a:rPr>
              <a:t> This is predicated on designing and building quality in from the beginning and being able to demonstrate software for customers at any point, or at least at the end of every iteration.</a:t>
            </a:r>
            <a:r>
              <a:rPr lang="en-US" sz="1200" b="0" i="0" u="none" strike="noStrike" kern="1200" baseline="30000" dirty="0">
                <a:solidFill>
                  <a:schemeClr val="tx1"/>
                </a:solidFill>
                <a:effectLst/>
                <a:latin typeface="+mn-lt"/>
                <a:ea typeface="+mn-ea"/>
                <a:cs typeface="+mn-cs"/>
                <a:hlinkClick r:id="rId41"/>
              </a:rPr>
              <a:t>[34]</a:t>
            </a:r>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10</a:t>
            </a:fld>
            <a:endParaRPr lang="en-US"/>
          </a:p>
        </p:txBody>
      </p:sp>
    </p:spTree>
    <p:extLst>
      <p:ext uri="{BB962C8B-B14F-4D97-AF65-F5344CB8AC3E}">
        <p14:creationId xmlns:p14="http://schemas.microsoft.com/office/powerpoint/2010/main" val="2748371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Compared to traditional software engineering, agile software development mainly targets complex systems and product development with dynamic, non-deterministic and non-linear characteristics. Accurate estimates, stable plans, and predictions are often hard to get in early stages, and confidence in them is likely to be low. Agile practitioners will seek to reduce the </a:t>
            </a:r>
            <a:r>
              <a:rPr lang="en-US" sz="1200" b="0" i="1" u="none" strike="noStrike" kern="1200" dirty="0">
                <a:solidFill>
                  <a:schemeClr val="tx1"/>
                </a:solidFill>
                <a:effectLst/>
                <a:latin typeface="+mn-lt"/>
                <a:ea typeface="+mn-ea"/>
                <a:cs typeface="+mn-cs"/>
              </a:rPr>
              <a:t>leap-of-faith</a:t>
            </a:r>
            <a:r>
              <a:rPr lang="en-US" sz="1200" b="0" i="0" u="none" strike="noStrike" kern="1200" dirty="0">
                <a:solidFill>
                  <a:schemeClr val="tx1"/>
                </a:solidFill>
                <a:effectLst/>
                <a:latin typeface="+mn-lt"/>
                <a:ea typeface="+mn-ea"/>
                <a:cs typeface="+mn-cs"/>
              </a:rPr>
              <a:t> that is needed before any evidence of value can be obtained.</a:t>
            </a:r>
            <a:r>
              <a:rPr lang="en-US" sz="1200" b="0" i="0" u="none" strike="noStrike" kern="1200" baseline="30000" dirty="0">
                <a:solidFill>
                  <a:schemeClr val="tx1"/>
                </a:solidFill>
                <a:effectLst/>
                <a:latin typeface="+mn-lt"/>
                <a:ea typeface="+mn-ea"/>
                <a:cs typeface="+mn-cs"/>
                <a:hlinkClick r:id="rId3"/>
              </a:rPr>
              <a:t>[35]</a:t>
            </a:r>
            <a:r>
              <a:rPr lang="en-US" sz="1200" b="0" i="0" u="none" strike="noStrike" kern="1200" dirty="0">
                <a:solidFill>
                  <a:schemeClr val="tx1"/>
                </a:solidFill>
                <a:effectLst/>
                <a:latin typeface="+mn-lt"/>
                <a:ea typeface="+mn-ea"/>
                <a:cs typeface="+mn-cs"/>
              </a:rPr>
              <a:t> Requirements and design are held to be emergent. Big up-front specifications would probably cause a lot of waste in such cases, i.e., are not economically sound. These basic arguments and previous industry experiences, learned from years of successes and failures, have helped shape agile development's favor of adaptive, iterative and evolutionary development.</a:t>
            </a:r>
            <a:r>
              <a:rPr lang="en-US" sz="1200" b="0" i="0" u="none" strike="noStrike" kern="1200" baseline="30000" dirty="0">
                <a:solidFill>
                  <a:schemeClr val="tx1"/>
                </a:solidFill>
                <a:effectLst/>
                <a:latin typeface="+mn-lt"/>
                <a:ea typeface="+mn-ea"/>
                <a:cs typeface="+mn-cs"/>
                <a:hlinkClick r:id="rId4"/>
              </a:rPr>
              <a:t>[36]</a:t>
            </a:r>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Adaptive vs. predictive</a:t>
            </a:r>
            <a:r>
              <a:rPr lang="en-US" sz="1200" b="0" i="0" u="none" strike="noStrike"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hlinkClick r:id="rId5" tooltip="Edit section: Adaptive vs. predictive"/>
              </a:rPr>
              <a:t>edit</a:t>
            </a:r>
            <a:r>
              <a:rPr lang="en-US" sz="1200" b="0" i="0" u="none" strike="noStrike" kern="1200" dirty="0">
                <a:solidFill>
                  <a:schemeClr val="tx1"/>
                </a:solidFill>
                <a:effectLst/>
                <a:latin typeface="+mn-lt"/>
                <a:ea typeface="+mn-ea"/>
                <a:cs typeface="+mn-cs"/>
              </a:rPr>
              <a:t>]</a:t>
            </a:r>
            <a:endParaRPr lang="en-US" sz="1200" b="1"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Development methods exist on a continuum from </a:t>
            </a:r>
            <a:r>
              <a:rPr lang="en-US" sz="1200" b="0" i="1" u="none" strike="noStrike" kern="1200" dirty="0">
                <a:solidFill>
                  <a:schemeClr val="tx1"/>
                </a:solidFill>
                <a:effectLst/>
                <a:latin typeface="+mn-lt"/>
                <a:ea typeface="+mn-ea"/>
                <a:cs typeface="+mn-cs"/>
              </a:rPr>
              <a:t>adaptive</a:t>
            </a:r>
            <a:r>
              <a:rPr lang="en-US" sz="1200" b="0" i="0" u="none" strike="noStrike" kern="1200" dirty="0">
                <a:solidFill>
                  <a:schemeClr val="tx1"/>
                </a:solidFill>
                <a:effectLst/>
                <a:latin typeface="+mn-lt"/>
                <a:ea typeface="+mn-ea"/>
                <a:cs typeface="+mn-cs"/>
              </a:rPr>
              <a:t> to </a:t>
            </a:r>
            <a:r>
              <a:rPr lang="en-US" sz="1200" b="0" i="1" u="none" strike="noStrike" kern="1200" dirty="0">
                <a:solidFill>
                  <a:schemeClr val="tx1"/>
                </a:solidFill>
                <a:effectLst/>
                <a:latin typeface="+mn-lt"/>
                <a:ea typeface="+mn-ea"/>
                <a:cs typeface="+mn-cs"/>
              </a:rPr>
              <a:t>predictive</a:t>
            </a:r>
            <a:r>
              <a:rPr lang="en-US" sz="1200" b="0" i="0" u="none" strike="noStrike" kern="1200" dirty="0">
                <a:solidFill>
                  <a:schemeClr val="tx1"/>
                </a:solidFill>
                <a:effectLst/>
                <a:latin typeface="+mn-lt"/>
                <a:ea typeface="+mn-ea"/>
                <a:cs typeface="+mn-cs"/>
              </a:rPr>
              <a:t>.</a:t>
            </a:r>
            <a:r>
              <a:rPr lang="en-US" sz="1200" b="0" i="0" u="none" strike="noStrike" kern="1200" baseline="30000" dirty="0">
                <a:solidFill>
                  <a:schemeClr val="tx1"/>
                </a:solidFill>
                <a:effectLst/>
                <a:latin typeface="+mn-lt"/>
                <a:ea typeface="+mn-ea"/>
                <a:cs typeface="+mn-cs"/>
                <a:hlinkClick r:id="rId6"/>
              </a:rPr>
              <a:t>[37]</a:t>
            </a:r>
            <a:r>
              <a:rPr lang="en-US" sz="1200" b="0" i="0" u="none" strike="noStrike" kern="1200" dirty="0">
                <a:solidFill>
                  <a:schemeClr val="tx1"/>
                </a:solidFill>
                <a:effectLst/>
                <a:latin typeface="+mn-lt"/>
                <a:ea typeface="+mn-ea"/>
                <a:cs typeface="+mn-cs"/>
              </a:rPr>
              <a:t> Agile software development methods lie on the </a:t>
            </a:r>
            <a:r>
              <a:rPr lang="en-US" sz="1200" b="0" i="1" u="none" strike="noStrike" kern="1200" dirty="0">
                <a:solidFill>
                  <a:schemeClr val="tx1"/>
                </a:solidFill>
                <a:effectLst/>
                <a:latin typeface="+mn-lt"/>
                <a:ea typeface="+mn-ea"/>
                <a:cs typeface="+mn-cs"/>
              </a:rPr>
              <a:t>adaptive</a:t>
            </a:r>
            <a:r>
              <a:rPr lang="en-US" sz="1200" b="0" i="0" u="none" strike="noStrike" kern="1200" dirty="0">
                <a:solidFill>
                  <a:schemeClr val="tx1"/>
                </a:solidFill>
                <a:effectLst/>
                <a:latin typeface="+mn-lt"/>
                <a:ea typeface="+mn-ea"/>
                <a:cs typeface="+mn-cs"/>
              </a:rPr>
              <a:t> side of this continuum. One key of adaptive development methods is a </a:t>
            </a:r>
            <a:r>
              <a:rPr lang="en-US" sz="1200" b="0" i="1" u="none" strike="noStrike" kern="1200" dirty="0">
                <a:solidFill>
                  <a:schemeClr val="tx1"/>
                </a:solidFill>
                <a:effectLst/>
                <a:latin typeface="+mn-lt"/>
                <a:ea typeface="+mn-ea"/>
                <a:cs typeface="+mn-cs"/>
                <a:hlinkClick r:id="rId7" tooltip="Rolling Wave planning"/>
              </a:rPr>
              <a:t>rolling wave</a:t>
            </a:r>
            <a:r>
              <a:rPr lang="en-US" sz="1200" b="0" i="0" u="none" strike="noStrike" kern="1200" dirty="0">
                <a:solidFill>
                  <a:schemeClr val="tx1"/>
                </a:solidFill>
                <a:effectLst/>
                <a:latin typeface="+mn-lt"/>
                <a:ea typeface="+mn-ea"/>
                <a:cs typeface="+mn-cs"/>
              </a:rPr>
              <a:t> approach to schedule planning, which identifies milestones but leaves flexibility in the path to reach them, and also allows for the milestones themselves to change.</a:t>
            </a:r>
            <a:r>
              <a:rPr lang="en-US" sz="1200" b="0" i="0" u="none" strike="noStrike" kern="1200" baseline="30000" dirty="0">
                <a:solidFill>
                  <a:schemeClr val="tx1"/>
                </a:solidFill>
                <a:effectLst/>
                <a:latin typeface="+mn-lt"/>
                <a:ea typeface="+mn-ea"/>
                <a:cs typeface="+mn-cs"/>
                <a:hlinkClick r:id="rId8"/>
              </a:rPr>
              <a:t>[38]</a:t>
            </a:r>
            <a:endParaRPr lang="en-US" sz="1200" b="0" i="0" u="none" strike="noStrike" kern="1200" dirty="0">
              <a:solidFill>
                <a:schemeClr val="tx1"/>
              </a:solidFill>
              <a:effectLst/>
              <a:latin typeface="+mn-lt"/>
              <a:ea typeface="+mn-ea"/>
              <a:cs typeface="+mn-cs"/>
            </a:endParaRPr>
          </a:p>
          <a:p>
            <a:r>
              <a:rPr lang="en-US" sz="1200" b="0" i="1" u="none" strike="noStrike" kern="1200" dirty="0">
                <a:solidFill>
                  <a:schemeClr val="tx1"/>
                </a:solidFill>
                <a:effectLst/>
                <a:latin typeface="+mn-lt"/>
                <a:ea typeface="+mn-ea"/>
                <a:cs typeface="+mn-cs"/>
              </a:rPr>
              <a:t>Adaptive</a:t>
            </a:r>
            <a:r>
              <a:rPr lang="en-US" sz="1200" b="0" i="0" u="none" strike="noStrike" kern="1200" dirty="0">
                <a:solidFill>
                  <a:schemeClr val="tx1"/>
                </a:solidFill>
                <a:effectLst/>
                <a:latin typeface="+mn-lt"/>
                <a:ea typeface="+mn-ea"/>
                <a:cs typeface="+mn-cs"/>
              </a:rPr>
              <a:t> methods focus on adapting quickly to changing realities. When the needs of a project change, an adaptive team changes as well. An adaptive team has difficulty describing exactly what will happen in the future. The further away a date is, the more vague an adaptive method is about what will happen on that date. An adaptive team cannot report exactly what tasks they will do next week, but only which features they plan for next month. When asked about a release six months from now, an adaptive team might be able to report only the mission statement for the release, or a statement of expected value vs. cost.</a:t>
            </a:r>
          </a:p>
          <a:p>
            <a:r>
              <a:rPr lang="en-US" sz="1200" b="0" i="1" u="none" strike="noStrike" kern="1200" dirty="0">
                <a:solidFill>
                  <a:schemeClr val="tx1"/>
                </a:solidFill>
                <a:effectLst/>
                <a:latin typeface="+mn-lt"/>
                <a:ea typeface="+mn-ea"/>
                <a:cs typeface="+mn-cs"/>
              </a:rPr>
              <a:t>Predictive</a:t>
            </a:r>
            <a:r>
              <a:rPr lang="en-US" sz="1200" b="0" i="0" u="none" strike="noStrike" kern="1200" dirty="0">
                <a:solidFill>
                  <a:schemeClr val="tx1"/>
                </a:solidFill>
                <a:effectLst/>
                <a:latin typeface="+mn-lt"/>
                <a:ea typeface="+mn-ea"/>
                <a:cs typeface="+mn-cs"/>
              </a:rPr>
              <a:t> methods, in contrast, focus on </a:t>
            </a:r>
            <a:r>
              <a:rPr lang="en-US" sz="1200" b="0" i="0" u="none" strike="noStrike" kern="1200" dirty="0" err="1">
                <a:solidFill>
                  <a:schemeClr val="tx1"/>
                </a:solidFill>
                <a:effectLst/>
                <a:latin typeface="+mn-lt"/>
                <a:ea typeface="+mn-ea"/>
                <a:cs typeface="+mn-cs"/>
              </a:rPr>
              <a:t>analysing</a:t>
            </a:r>
            <a:r>
              <a:rPr lang="en-US" sz="1200" b="0" i="0" u="none" strike="noStrike" kern="1200" dirty="0">
                <a:solidFill>
                  <a:schemeClr val="tx1"/>
                </a:solidFill>
                <a:effectLst/>
                <a:latin typeface="+mn-lt"/>
                <a:ea typeface="+mn-ea"/>
                <a:cs typeface="+mn-cs"/>
              </a:rPr>
              <a:t> and planning the future in detail and cater for known risks. In the extremes, a predictive team can report exactly what features and tasks are planned for the entire length of the development process. Predictive methods rely on effective early phase analysis and if this goes very wrong, the project may have difficulty changing direction. Predictive teams often institute a </a:t>
            </a:r>
            <a:r>
              <a:rPr lang="en-US" sz="1200" b="0" i="0" u="none" strike="noStrike" kern="1200" dirty="0">
                <a:solidFill>
                  <a:schemeClr val="tx1"/>
                </a:solidFill>
                <a:effectLst/>
                <a:latin typeface="+mn-lt"/>
                <a:ea typeface="+mn-ea"/>
                <a:cs typeface="+mn-cs"/>
                <a:hlinkClick r:id="rId9" tooltip="Change control board"/>
              </a:rPr>
              <a:t>change control board</a:t>
            </a:r>
            <a:r>
              <a:rPr lang="en-US" sz="1200" b="0" i="0" u="none" strike="noStrike" kern="1200" dirty="0">
                <a:solidFill>
                  <a:schemeClr val="tx1"/>
                </a:solidFill>
                <a:effectLst/>
                <a:latin typeface="+mn-lt"/>
                <a:ea typeface="+mn-ea"/>
                <a:cs typeface="+mn-cs"/>
              </a:rPr>
              <a:t> to ensure they consider only the most valuable changes.</a:t>
            </a:r>
          </a:p>
          <a:p>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11</a:t>
            </a:fld>
            <a:endParaRPr lang="en-US"/>
          </a:p>
        </p:txBody>
      </p:sp>
    </p:spTree>
    <p:extLst>
      <p:ext uri="{BB962C8B-B14F-4D97-AF65-F5344CB8AC3E}">
        <p14:creationId xmlns:p14="http://schemas.microsoft.com/office/powerpoint/2010/main" val="312042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By definition, Agile methodology, a variety of project management approach, that is confirmedly deployed for software development, also where requirements and solutions unfold via the collaborative work of self- systemized and cross-functional teams and their users. </a:t>
            </a: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Agile retains its control in software development and has also expanded into marketing, finance, sales, and other departments. </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The software industry is considered as a profoundly antagonistic market because of the fact that software is an entity that seeks continuous upgrade. It implies that developers oblige to advance and introduce their products constantly to sustain on top among rivals. And for this, the straight and persistent approach is offered by Agile software.</a:t>
            </a:r>
          </a:p>
          <a:p>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What types of Agile Methodologies are suitable for any enterprise, are depending on various factors;</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Team types:</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In relevance to the means of Agile processes, an individual is willing to deploy.</a:t>
            </a:r>
          </a:p>
          <a:p>
            <a:pPr rtl="0"/>
            <a:r>
              <a:rPr lang="en-US" sz="1200" b="1" i="1" u="none" strike="noStrike" kern="1200" dirty="0">
                <a:solidFill>
                  <a:schemeClr val="tx1"/>
                </a:solidFill>
                <a:effectLst/>
                <a:latin typeface="+mn-lt"/>
                <a:ea typeface="+mn-ea"/>
                <a:cs typeface="+mn-cs"/>
              </a:rPr>
              <a:t>Organization size </a:t>
            </a:r>
            <a:r>
              <a:rPr lang="en-US" sz="1200" b="1" i="0" u="none" strike="noStrike" kern="1200" dirty="0">
                <a:solidFill>
                  <a:schemeClr val="tx1"/>
                </a:solidFill>
                <a:effectLst/>
                <a:latin typeface="+mn-lt"/>
                <a:ea typeface="+mn-ea"/>
                <a:cs typeface="+mn-cs"/>
              </a:rPr>
              <a:t>and </a:t>
            </a:r>
            <a:r>
              <a:rPr lang="en-US" sz="1200" b="0" i="1" u="none" strike="noStrike" kern="1200" dirty="0">
                <a:solidFill>
                  <a:schemeClr val="tx1"/>
                </a:solidFill>
                <a:effectLst/>
                <a:latin typeface="+mn-lt"/>
                <a:ea typeface="+mn-ea"/>
                <a:cs typeface="+mn-cs"/>
              </a:rPr>
              <a:t>the condition on which an individual looks to scale agile from lower to top</a:t>
            </a:r>
            <a:r>
              <a:rPr lang="en-US" sz="1200" b="1" i="0" u="none" strike="noStrike" kern="1200" dirty="0">
                <a:solidFill>
                  <a:schemeClr val="tx1"/>
                </a:solidFill>
                <a:effectLst/>
                <a:latin typeface="+mn-lt"/>
                <a:ea typeface="+mn-ea"/>
                <a:cs typeface="+mn-cs"/>
              </a:rPr>
              <a:t>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Organizational culture:</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To determine whether an organization is ready, or would be interested, for a highly-configurated agile strategy, or looking for more compliant approaches.</a:t>
            </a:r>
          </a:p>
          <a:p>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 </a:t>
            </a:r>
          </a:p>
          <a:p>
            <a:pPr rtl="0"/>
            <a:r>
              <a:rPr lang="en-US" sz="1200" b="1" i="0" u="sng" strike="noStrike" kern="1200" dirty="0">
                <a:solidFill>
                  <a:schemeClr val="tx1"/>
                </a:solidFill>
                <a:effectLst/>
                <a:latin typeface="+mn-lt"/>
                <a:ea typeface="+mn-ea"/>
                <a:cs typeface="+mn-cs"/>
              </a:rPr>
              <a:t>What are the 7 Types of Agile Methodologies</a:t>
            </a:r>
            <a:r>
              <a:rPr lang="en-US" sz="1200" b="1" i="0" u="none" strike="noStrike" kern="1200" dirty="0">
                <a:solidFill>
                  <a:schemeClr val="tx1"/>
                </a:solidFill>
                <a:effectLst/>
                <a:latin typeface="+mn-lt"/>
                <a:ea typeface="+mn-ea"/>
                <a:cs typeface="+mn-cs"/>
              </a:rPr>
              <a:t>?</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Below is the brief description of types of Agile Methodologies; </a:t>
            </a:r>
          </a:p>
          <a:p>
            <a:pPr rtl="0"/>
            <a:r>
              <a:rPr lang="en-US" sz="1200" b="0" i="0" u="none" strike="noStrike" kern="1200" dirty="0">
                <a:solidFill>
                  <a:schemeClr val="tx1"/>
                </a:solidFill>
                <a:effectLst/>
                <a:latin typeface="+mn-lt"/>
                <a:ea typeface="+mn-ea"/>
                <a:cs typeface="+mn-cs"/>
              </a:rPr>
              <a:t> </a:t>
            </a:r>
          </a:p>
          <a:p>
            <a:pPr rtl="0"/>
            <a:r>
              <a:rPr lang="en-US" sz="1200" b="1" i="0" u="sng" strike="noStrike" kern="1200" dirty="0">
                <a:solidFill>
                  <a:schemeClr val="tx1"/>
                </a:solidFill>
                <a:effectLst/>
                <a:latin typeface="+mn-lt"/>
                <a:ea typeface="+mn-ea"/>
                <a:cs typeface="+mn-cs"/>
              </a:rPr>
              <a:t>Agile Scrum Methodology</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Scrum is a lightweight framework of Agile Project Management, it can be adopted to conduct iterative and all types of incremental projects.</a:t>
            </a: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Due to its specific characteristics like simplicity, sustained productivity, and strength for blending several underlying approaches adopted by other agile methods, Scrum has obtained popularity over the years.</a:t>
            </a: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The hands-on system under Scrum includes easy steps and elements, that are the following; </a:t>
            </a: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Product owner,</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who creates an estimated wish list that is identified as a product backlog.</a:t>
            </a:r>
          </a:p>
          <a:p>
            <a:pPr rtl="0"/>
            <a:r>
              <a:rPr lang="en-US" sz="1200" b="1" i="1" u="none" strike="noStrike" kern="1200" dirty="0">
                <a:solidFill>
                  <a:schemeClr val="tx1"/>
                </a:solidFill>
                <a:effectLst/>
                <a:latin typeface="+mn-lt"/>
                <a:ea typeface="+mn-ea"/>
                <a:cs typeface="+mn-cs"/>
              </a:rPr>
              <a:t>Scrum team,</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that takes one little part of the top wish list, termed as </a:t>
            </a:r>
            <a:r>
              <a:rPr lang="en-US" sz="1200" b="1" i="1" u="none" strike="noStrike" kern="1200" dirty="0">
                <a:solidFill>
                  <a:schemeClr val="tx1"/>
                </a:solidFill>
                <a:effectLst/>
                <a:latin typeface="+mn-lt"/>
                <a:ea typeface="+mn-ea"/>
                <a:cs typeface="+mn-cs"/>
              </a:rPr>
              <a:t>Sprint Backlog </a:t>
            </a:r>
            <a:r>
              <a:rPr lang="en-US" sz="1200" b="0" i="0" u="none" strike="noStrike" kern="1200" dirty="0">
                <a:solidFill>
                  <a:schemeClr val="tx1"/>
                </a:solidFill>
                <a:effectLst/>
                <a:latin typeface="+mn-lt"/>
                <a:ea typeface="+mn-ea"/>
                <a:cs typeface="+mn-cs"/>
              </a:rPr>
              <a:t>and work out in order to implement it.</a:t>
            </a:r>
          </a:p>
          <a:p>
            <a:pPr rtl="0"/>
            <a:r>
              <a:rPr lang="en-US" sz="1200" b="0" i="0" u="none" strike="noStrike" kern="1200" dirty="0">
                <a:solidFill>
                  <a:schemeClr val="tx1"/>
                </a:solidFill>
                <a:effectLst/>
                <a:latin typeface="+mn-lt"/>
                <a:ea typeface="+mn-ea"/>
                <a:cs typeface="+mn-cs"/>
              </a:rPr>
              <a:t>After that scrum team concludes their sprint backlog task in a </a:t>
            </a:r>
            <a:r>
              <a:rPr lang="en-US" sz="1200" b="1" i="1" u="none" strike="noStrike" kern="1200" dirty="0">
                <a:solidFill>
                  <a:schemeClr val="tx1"/>
                </a:solidFill>
                <a:effectLst/>
                <a:latin typeface="+mn-lt"/>
                <a:ea typeface="+mn-ea"/>
                <a:cs typeface="+mn-cs"/>
              </a:rPr>
              <a:t>Sprint</a:t>
            </a:r>
            <a:r>
              <a:rPr lang="en-US" sz="1200" b="0" i="0" u="none" strike="noStrike" kern="1200" dirty="0">
                <a:solidFill>
                  <a:schemeClr val="tx1"/>
                </a:solidFill>
                <a:effectLst/>
                <a:latin typeface="+mn-lt"/>
                <a:ea typeface="+mn-ea"/>
                <a:cs typeface="+mn-cs"/>
              </a:rPr>
              <a:t>, i.e., a period of 2-4 weeks. In addition to that, the progress of their work can be accessed through a meeting that is called</a:t>
            </a:r>
            <a:r>
              <a:rPr lang="en-US" sz="1200" b="1" i="1" u="none" strike="noStrike" kern="1200" dirty="0">
                <a:solidFill>
                  <a:schemeClr val="tx1"/>
                </a:solidFill>
                <a:effectLst/>
                <a:latin typeface="+mn-lt"/>
                <a:ea typeface="+mn-ea"/>
                <a:cs typeface="+mn-cs"/>
              </a:rPr>
              <a:t> Daily Scrum</a:t>
            </a:r>
            <a:r>
              <a:rPr lang="en-US" sz="1200" b="0" i="0" u="none" strike="noStrike" kern="1200" dirty="0">
                <a:solidFill>
                  <a:schemeClr val="tx1"/>
                </a:solidFill>
                <a:effectLst/>
                <a:latin typeface="+mn-lt"/>
                <a:ea typeface="+mn-ea"/>
                <a:cs typeface="+mn-cs"/>
              </a:rPr>
              <a:t>.</a:t>
            </a:r>
          </a:p>
          <a:p>
            <a:pPr rtl="0"/>
            <a:r>
              <a:rPr lang="en-US" sz="1200" b="0" i="0" u="none" strike="noStrike" kern="1200" dirty="0">
                <a:solidFill>
                  <a:schemeClr val="tx1"/>
                </a:solidFill>
                <a:effectLst/>
                <a:latin typeface="+mn-lt"/>
                <a:ea typeface="+mn-ea"/>
                <a:cs typeface="+mn-cs"/>
              </a:rPr>
              <a:t>The </a:t>
            </a:r>
            <a:r>
              <a:rPr lang="en-US" sz="1200" b="1" i="1" u="none" strike="noStrike" kern="1200" dirty="0">
                <a:solidFill>
                  <a:schemeClr val="tx1"/>
                </a:solidFill>
                <a:effectLst/>
                <a:latin typeface="+mn-lt"/>
                <a:ea typeface="+mn-ea"/>
                <a:cs typeface="+mn-cs"/>
              </a:rPr>
              <a:t>Scrum Master</a:t>
            </a:r>
            <a:r>
              <a:rPr lang="en-US" sz="1200" b="0" i="0" u="none" strike="noStrike" kern="1200" dirty="0">
                <a:solidFill>
                  <a:schemeClr val="tx1"/>
                </a:solidFill>
                <a:effectLst/>
                <a:latin typeface="+mn-lt"/>
                <a:ea typeface="+mn-ea"/>
                <a:cs typeface="+mn-cs"/>
              </a:rPr>
              <a:t> maintains the team focused toward their targets.</a:t>
            </a:r>
          </a:p>
          <a:p>
            <a:pPr rtl="0"/>
            <a:r>
              <a:rPr lang="en-US" sz="1200" b="0" i="0" u="none" strike="noStrike" kern="1200" dirty="0">
                <a:solidFill>
                  <a:schemeClr val="tx1"/>
                </a:solidFill>
                <a:effectLst/>
                <a:latin typeface="+mn-lt"/>
                <a:ea typeface="+mn-ea"/>
                <a:cs typeface="+mn-cs"/>
              </a:rPr>
              <a:t>At the end of a sprint, the task is able to represent or transmit, and team finishes that particular sprint with a review and feedback and initiates with a new one.</a:t>
            </a:r>
          </a:p>
          <a:p>
            <a:pPr rtl="0"/>
            <a:r>
              <a:rPr lang="en-US" sz="1200" b="1" i="0" u="sng" strike="noStrike" kern="1200" dirty="0">
                <a:solidFill>
                  <a:schemeClr val="tx1"/>
                </a:solidFill>
                <a:effectLst/>
                <a:latin typeface="+mn-lt"/>
                <a:ea typeface="+mn-ea"/>
                <a:cs typeface="+mn-cs"/>
              </a:rPr>
              <a:t>Lean</a:t>
            </a:r>
            <a:r>
              <a:rPr lang="en-US" sz="1200" b="1" i="0" u="none" strike="noStrike" kern="1200" dirty="0">
                <a:solidFill>
                  <a:schemeClr val="tx1"/>
                </a:solidFill>
                <a:effectLst/>
                <a:latin typeface="+mn-lt"/>
                <a:ea typeface="+mn-ea"/>
                <a:cs typeface="+mn-cs"/>
              </a:rPr>
              <a:t> </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It is the iterative, agile methodology that directs the team on addressing customer values by compelling value stream mapping, although, it is a deeply adaptable, emerging methodology with the absence of solid guidelines, laws, or methods.</a:t>
            </a: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The fundamental</a:t>
            </a:r>
            <a:r>
              <a:rPr lang="en-US" sz="1200" b="1" i="0" u="none" strike="noStrike" kern="1200" dirty="0">
                <a:solidFill>
                  <a:schemeClr val="tx1"/>
                </a:solidFill>
                <a:effectLst/>
                <a:latin typeface="+mn-lt"/>
                <a:ea typeface="+mn-ea"/>
                <a:cs typeface="+mn-cs"/>
              </a:rPr>
              <a:t> principles of Lean </a:t>
            </a:r>
            <a:r>
              <a:rPr lang="en-US" sz="1200" b="0" i="0" u="none" strike="noStrike" kern="1200" dirty="0">
                <a:solidFill>
                  <a:schemeClr val="tx1"/>
                </a:solidFill>
                <a:effectLst/>
                <a:latin typeface="+mn-lt"/>
                <a:ea typeface="+mn-ea"/>
                <a:cs typeface="+mn-cs"/>
              </a:rPr>
              <a:t>including;</a:t>
            </a:r>
          </a:p>
          <a:p>
            <a:r>
              <a:rPr lang="en-US" sz="1200" b="0" i="0" u="none" strike="noStrike" kern="1200" dirty="0">
                <a:solidFill>
                  <a:schemeClr val="tx1"/>
                </a:solidFill>
                <a:effectLst/>
                <a:latin typeface="+mn-lt"/>
                <a:ea typeface="+mn-ea"/>
                <a:cs typeface="+mn-cs"/>
              </a:rPr>
              <a:t> </a:t>
            </a:r>
          </a:p>
          <a:p>
            <a:r>
              <a:rPr lang="en-US" sz="1200" b="1" i="1" u="none" strike="noStrike" kern="1200" dirty="0">
                <a:solidFill>
                  <a:schemeClr val="tx1"/>
                </a:solidFill>
                <a:effectLst/>
                <a:latin typeface="+mn-lt"/>
                <a:ea typeface="+mn-ea"/>
                <a:cs typeface="+mn-cs"/>
              </a:rPr>
              <a:t>Uninterrupted advancement, </a:t>
            </a:r>
            <a:endParaRPr lang="en-US" sz="1200" b="0" i="0" u="none" strike="noStrike" kern="1200" dirty="0">
              <a:solidFill>
                <a:schemeClr val="tx1"/>
              </a:solidFill>
              <a:effectLst/>
              <a:latin typeface="+mn-lt"/>
              <a:ea typeface="+mn-ea"/>
              <a:cs typeface="+mn-cs"/>
            </a:endParaRPr>
          </a:p>
          <a:p>
            <a:r>
              <a:rPr lang="en-US" sz="1200" b="1" i="1" u="none" strike="noStrike" kern="1200" dirty="0">
                <a:solidFill>
                  <a:schemeClr val="tx1"/>
                </a:solidFill>
                <a:effectLst/>
                <a:latin typeface="+mn-lt"/>
                <a:ea typeface="+mn-ea"/>
                <a:cs typeface="+mn-cs"/>
              </a:rPr>
              <a:t>Respect for other people, </a:t>
            </a:r>
            <a:endParaRPr lang="en-US" sz="1200" b="0" i="0" u="none" strike="noStrike" kern="1200" dirty="0">
              <a:solidFill>
                <a:schemeClr val="tx1"/>
              </a:solidFill>
              <a:effectLst/>
              <a:latin typeface="+mn-lt"/>
              <a:ea typeface="+mn-ea"/>
              <a:cs typeface="+mn-cs"/>
            </a:endParaRPr>
          </a:p>
          <a:p>
            <a:r>
              <a:rPr lang="en-US" sz="1200" b="1" i="1" u="none" strike="noStrike" kern="1200" dirty="0">
                <a:solidFill>
                  <a:schemeClr val="tx1"/>
                </a:solidFill>
                <a:effectLst/>
                <a:latin typeface="+mn-lt"/>
                <a:ea typeface="+mn-ea"/>
                <a:cs typeface="+mn-cs"/>
              </a:rPr>
              <a:t>Eradicate waste, </a:t>
            </a:r>
            <a:endParaRPr lang="en-US" sz="1200" b="0" i="0" u="none" strike="noStrike" kern="1200" dirty="0">
              <a:solidFill>
                <a:schemeClr val="tx1"/>
              </a:solidFill>
              <a:effectLst/>
              <a:latin typeface="+mn-lt"/>
              <a:ea typeface="+mn-ea"/>
              <a:cs typeface="+mn-cs"/>
            </a:endParaRPr>
          </a:p>
          <a:p>
            <a:r>
              <a:rPr lang="en-US" sz="1200" b="1" i="1" u="none" strike="noStrike" kern="1200" dirty="0">
                <a:solidFill>
                  <a:schemeClr val="tx1"/>
                </a:solidFill>
                <a:effectLst/>
                <a:latin typeface="+mn-lt"/>
                <a:ea typeface="+mn-ea"/>
                <a:cs typeface="+mn-cs"/>
              </a:rPr>
              <a:t>Rapid delivery, </a:t>
            </a:r>
            <a:endParaRPr lang="en-US" sz="1200" b="0" i="0" u="none" strike="noStrike" kern="1200" dirty="0">
              <a:solidFill>
                <a:schemeClr val="tx1"/>
              </a:solidFill>
              <a:effectLst/>
              <a:latin typeface="+mn-lt"/>
              <a:ea typeface="+mn-ea"/>
              <a:cs typeface="+mn-cs"/>
            </a:endParaRPr>
          </a:p>
          <a:p>
            <a:r>
              <a:rPr lang="en-US" sz="1200" b="1" i="1" u="none" strike="noStrike" kern="1200" dirty="0">
                <a:solidFill>
                  <a:schemeClr val="tx1"/>
                </a:solidFill>
                <a:effectLst/>
                <a:latin typeface="+mn-lt"/>
                <a:ea typeface="+mn-ea"/>
                <a:cs typeface="+mn-cs"/>
              </a:rPr>
              <a:t>Knowledge-making and </a:t>
            </a:r>
            <a:endParaRPr lang="en-US" sz="1200" b="0" i="0" u="none" strike="noStrike" kern="1200" dirty="0">
              <a:solidFill>
                <a:schemeClr val="tx1"/>
              </a:solidFill>
              <a:effectLst/>
              <a:latin typeface="+mn-lt"/>
              <a:ea typeface="+mn-ea"/>
              <a:cs typeface="+mn-cs"/>
            </a:endParaRPr>
          </a:p>
          <a:p>
            <a:r>
              <a:rPr lang="en-US" sz="1200" b="1" i="1" u="none" strike="noStrike" kern="1200" dirty="0">
                <a:solidFill>
                  <a:schemeClr val="tx1"/>
                </a:solidFill>
                <a:effectLst/>
                <a:latin typeface="+mn-lt"/>
                <a:ea typeface="+mn-ea"/>
                <a:cs typeface="+mn-cs"/>
              </a:rPr>
              <a:t>Defer commitment. </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Lean gives the authority of </a:t>
            </a:r>
            <a:r>
              <a:rPr lang="en-US" sz="1200" b="0" i="0" u="sng" strike="noStrike" kern="1200" dirty="0">
                <a:solidFill>
                  <a:schemeClr val="tx1"/>
                </a:solidFill>
                <a:effectLst/>
                <a:latin typeface="+mn-lt"/>
                <a:ea typeface="+mn-ea"/>
                <a:cs typeface="+mn-cs"/>
                <a:hlinkClick r:id="rId3"/>
              </a:rPr>
              <a:t>decision-making</a:t>
            </a:r>
            <a:r>
              <a:rPr lang="en-US" sz="1200" b="0" i="0" u="none" strike="noStrike" kern="1200" dirty="0">
                <a:solidFill>
                  <a:schemeClr val="tx1"/>
                </a:solidFill>
                <a:effectLst/>
                <a:latin typeface="+mn-lt"/>
                <a:ea typeface="+mn-ea"/>
                <a:cs typeface="+mn-cs"/>
              </a:rPr>
              <a:t> to every individual and small teams as it is considered as the most faster and effective method in comparison to the hierarchical flow of control.</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It focuses on the proficient implementation of team resources and assures to make everyone as productive as possible for maximum time.  </a:t>
            </a:r>
          </a:p>
          <a:p>
            <a:pPr rtl="0"/>
            <a:r>
              <a:rPr lang="en-US" sz="1200" b="1" i="0" u="sng" strike="noStrike" kern="1200" dirty="0">
                <a:solidFill>
                  <a:schemeClr val="tx1"/>
                </a:solidFill>
                <a:effectLst/>
                <a:latin typeface="+mn-lt"/>
                <a:ea typeface="+mn-ea"/>
                <a:cs typeface="+mn-cs"/>
              </a:rPr>
              <a:t>Kanban </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Kanban is an eminently visual workflow management approach, famous amidst Lean teams, that can be employed for visualizing and thoroughly maintaining the making of products, it focuses on continual delivery of the product, but is not making stress to the entire software development life cycle.</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Similar to Scrum, Kanban is the process developed for supporting collaborative teamwork more effectively. It works adequately on three principles;</a:t>
            </a:r>
          </a:p>
          <a:p>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For</a:t>
            </a:r>
            <a:r>
              <a:rPr lang="en-US" sz="1200" b="1" i="0" u="none" strike="noStrike" kern="1200" dirty="0">
                <a:solidFill>
                  <a:schemeClr val="tx1"/>
                </a:solidFill>
                <a:effectLst/>
                <a:latin typeface="+mn-lt"/>
                <a:ea typeface="+mn-ea"/>
                <a:cs typeface="+mn-cs"/>
              </a:rPr>
              <a:t> </a:t>
            </a:r>
            <a:r>
              <a:rPr lang="en-US" sz="1200" b="1" i="1" u="none" strike="noStrike" kern="1200" dirty="0">
                <a:solidFill>
                  <a:schemeClr val="tx1"/>
                </a:solidFill>
                <a:effectLst/>
                <a:latin typeface="+mn-lt"/>
                <a:ea typeface="+mn-ea"/>
                <a:cs typeface="+mn-cs"/>
              </a:rPr>
              <a:t>visualizing what to perform today</a:t>
            </a:r>
            <a:r>
              <a:rPr lang="en-US" sz="1200" b="1"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i.e</a:t>
            </a:r>
            <a:r>
              <a:rPr lang="en-US" sz="1200" b="0" i="0" u="none" strike="noStrike" kern="1200" dirty="0">
                <a:solidFill>
                  <a:schemeClr val="tx1"/>
                </a:solidFill>
                <a:effectLst/>
                <a:latin typeface="+mn-lt"/>
                <a:ea typeface="+mn-ea"/>
                <a:cs typeface="+mn-cs"/>
              </a:rPr>
              <a:t>, workflow automation, that specifies all the elements, under the context of each other, could be very informative</a:t>
            </a:r>
            <a:r>
              <a:rPr lang="en-US" sz="1200" b="1" i="0" u="none" strike="noStrike" kern="1200" dirty="0">
                <a:solidFill>
                  <a:schemeClr val="tx1"/>
                </a:solidFill>
                <a:effectLst/>
                <a:latin typeface="+mn-lt"/>
                <a:ea typeface="+mn-ea"/>
                <a:cs typeface="+mn-cs"/>
              </a:rPr>
              <a:t>.</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For bounding the quantity of work in progress</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to maintain harmony in the flow-based approach, so that teams can‘t begin and commit extra work at once.</a:t>
            </a:r>
          </a:p>
          <a:p>
            <a:pPr rtl="0"/>
            <a:r>
              <a:rPr lang="en-US" sz="1200" b="1" i="1" u="none" strike="noStrike" kern="1200" dirty="0">
                <a:solidFill>
                  <a:schemeClr val="tx1"/>
                </a:solidFill>
                <a:effectLst/>
                <a:latin typeface="+mn-lt"/>
                <a:ea typeface="+mn-ea"/>
                <a:cs typeface="+mn-cs"/>
              </a:rPr>
              <a:t>For boosting flow</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like, when some task is about to complete, the next priority would be item into play from the backlog.</a:t>
            </a:r>
          </a:p>
          <a:p>
            <a:pPr rtl="0"/>
            <a:r>
              <a:rPr lang="en-US" sz="1200" b="1" i="0" u="sng" strike="noStrike" kern="1200" dirty="0">
                <a:solidFill>
                  <a:schemeClr val="tx1"/>
                </a:solidFill>
                <a:effectLst/>
                <a:latin typeface="+mn-lt"/>
                <a:ea typeface="+mn-ea"/>
                <a:cs typeface="+mn-cs"/>
              </a:rPr>
              <a:t>Extreme Programming(XP)</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Generally being used with Scrum, it can focus on how Agile can increase customer satisfaction, instead of delivering at the entirety, the customer seeks for the near future, it provides them what they demand at present.</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It is concentrated on regular propaganda and precise development cycles. In addition to that, it implements code review, pair programming and regular communication with customers.</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XP method is basically based on the</a:t>
            </a:r>
            <a:r>
              <a:rPr lang="en-US" sz="1200" b="1" i="0" u="none" strike="noStrike" kern="1200" dirty="0">
                <a:solidFill>
                  <a:schemeClr val="tx1"/>
                </a:solidFill>
                <a:effectLst/>
                <a:latin typeface="+mn-lt"/>
                <a:ea typeface="+mn-ea"/>
                <a:cs typeface="+mn-cs"/>
              </a:rPr>
              <a:t> four simple values</a:t>
            </a:r>
            <a:r>
              <a:rPr lang="en-US" sz="1200" b="0" i="0" u="none" strike="noStrike" kern="1200" dirty="0">
                <a:solidFill>
                  <a:schemeClr val="tx1"/>
                </a:solidFill>
                <a:effectLst/>
                <a:latin typeface="+mn-lt"/>
                <a:ea typeface="+mn-ea"/>
                <a:cs typeface="+mn-cs"/>
              </a:rPr>
              <a:t>:</a:t>
            </a: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Uniformity,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Communication,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Feedback and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Endurance</a:t>
            </a:r>
            <a:r>
              <a:rPr lang="en-US" sz="1200" b="0" i="0" u="none" strike="noStrike" kern="1200" dirty="0">
                <a:solidFill>
                  <a:schemeClr val="tx1"/>
                </a:solidFill>
                <a:effectLst/>
                <a:latin typeface="+mn-lt"/>
                <a:ea typeface="+mn-ea"/>
                <a:cs typeface="+mn-cs"/>
              </a:rPr>
              <a:t>. </a:t>
            </a:r>
          </a:p>
          <a:p>
            <a:pPr rtl="0"/>
            <a:r>
              <a:rPr lang="en-US" sz="1200" b="1" i="0" u="sng" strike="noStrike" kern="1200" dirty="0">
                <a:solidFill>
                  <a:schemeClr val="tx1"/>
                </a:solidFill>
                <a:effectLst/>
                <a:latin typeface="+mn-lt"/>
                <a:ea typeface="+mn-ea"/>
                <a:cs typeface="+mn-cs"/>
              </a:rPr>
              <a:t>Crystal</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In actual, the Crystal Methodology is a class of small agile methodologies that incorporate </a:t>
            </a:r>
            <a:r>
              <a:rPr lang="en-US" sz="1200" b="1" i="1" u="none" strike="noStrike" kern="1200" dirty="0">
                <a:solidFill>
                  <a:schemeClr val="tx1"/>
                </a:solidFill>
                <a:effectLst/>
                <a:latin typeface="+mn-lt"/>
                <a:ea typeface="+mn-ea"/>
                <a:cs typeface="+mn-cs"/>
              </a:rPr>
              <a:t>Crystal Clear, Crystal Yellow, Crystal Red and many more</a:t>
            </a:r>
            <a:r>
              <a:rPr lang="en-US" sz="1200" b="0" i="0" u="none" strike="noStrike" kern="1200" dirty="0">
                <a:solidFill>
                  <a:schemeClr val="tx1"/>
                </a:solidFill>
                <a:effectLst/>
                <a:latin typeface="+mn-lt"/>
                <a:ea typeface="+mn-ea"/>
                <a:cs typeface="+mn-cs"/>
              </a:rPr>
              <a:t>. Every methodology has its own specific framework. It is introduced by </a:t>
            </a:r>
            <a:r>
              <a:rPr lang="en-US" sz="1200" b="0" i="0" u="sng" strike="noStrike" kern="1200" dirty="0">
                <a:solidFill>
                  <a:schemeClr val="tx1"/>
                </a:solidFill>
                <a:effectLst/>
                <a:latin typeface="+mn-lt"/>
                <a:ea typeface="+mn-ea"/>
                <a:cs typeface="+mn-cs"/>
                <a:hlinkClick r:id="rId4"/>
              </a:rPr>
              <a:t>Alistair </a:t>
            </a:r>
            <a:r>
              <a:rPr lang="en-US" sz="1200" b="0" i="0" u="sng" strike="noStrike" kern="1200" dirty="0" err="1">
                <a:solidFill>
                  <a:schemeClr val="tx1"/>
                </a:solidFill>
                <a:effectLst/>
                <a:latin typeface="+mn-lt"/>
                <a:ea typeface="+mn-ea"/>
                <a:cs typeface="+mn-cs"/>
                <a:hlinkClick r:id="rId4"/>
              </a:rPr>
              <a:t>Cockburn</a:t>
            </a:r>
            <a:r>
              <a:rPr lang="en-US" sz="1200" b="0" i="0" u="none" strike="noStrike" kern="1200" dirty="0" err="1">
                <a:solidFill>
                  <a:schemeClr val="tx1"/>
                </a:solidFill>
                <a:effectLst/>
                <a:latin typeface="+mn-lt"/>
                <a:ea typeface="+mn-ea"/>
                <a:cs typeface="+mn-cs"/>
              </a:rPr>
              <a:t>while</a:t>
            </a:r>
            <a:r>
              <a:rPr lang="en-US" sz="1200" b="0" i="0" u="none" strike="noStrike" kern="1200" dirty="0">
                <a:solidFill>
                  <a:schemeClr val="tx1"/>
                </a:solidFill>
                <a:effectLst/>
                <a:latin typeface="+mn-lt"/>
                <a:ea typeface="+mn-ea"/>
                <a:cs typeface="+mn-cs"/>
              </a:rPr>
              <a:t> participated in writing the Agile manifesto for software development.</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Including three factors that define that traits of a project are team size, system seriousness, and project preferences where projects are categorized into four levels, based on the system criticality, that are; </a:t>
            </a: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Comfort (C),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Discretionary Money (D),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Essential Money (E), and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Life (L).</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Depending on the size of the project, the most number of people can be involved in the project, i.e., </a:t>
            </a:r>
            <a:r>
              <a:rPr lang="en-US" sz="1200" b="1" i="1" u="none" strike="noStrike" kern="1200" dirty="0">
                <a:solidFill>
                  <a:schemeClr val="tx1"/>
                </a:solidFill>
                <a:effectLst/>
                <a:latin typeface="+mn-lt"/>
                <a:ea typeface="+mn-ea"/>
                <a:cs typeface="+mn-cs"/>
              </a:rPr>
              <a:t>gigantic the project, more the people involved.</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If the project is large, many roles can be accounted for and vice versa. Moreover, crystal methodology is converged on interaction, people, expertise, communication, skills, and community.</a:t>
            </a:r>
          </a:p>
          <a:p>
            <a:r>
              <a:rPr lang="en-US" sz="1200" b="0" i="0" u="none" strike="noStrike" kern="1200" dirty="0">
                <a:solidFill>
                  <a:schemeClr val="tx1"/>
                </a:solidFill>
                <a:effectLst/>
                <a:latin typeface="+mn-lt"/>
                <a:ea typeface="+mn-ea"/>
                <a:cs typeface="+mn-cs"/>
              </a:rPr>
              <a:t> </a:t>
            </a:r>
          </a:p>
          <a:p>
            <a:pPr rtl="0"/>
            <a:r>
              <a:rPr lang="en-US" sz="1200" b="1" i="0" u="sng" strike="noStrike" kern="1200" dirty="0">
                <a:solidFill>
                  <a:schemeClr val="tx1"/>
                </a:solidFill>
                <a:effectLst/>
                <a:latin typeface="+mn-lt"/>
                <a:ea typeface="+mn-ea"/>
                <a:cs typeface="+mn-cs"/>
              </a:rPr>
              <a:t>Dynamic System Development Method (DSDM)</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DSDM gives a broad work-frame that is outlined;</a:t>
            </a:r>
          </a:p>
          <a:p>
            <a:pPr rtl="0"/>
            <a:r>
              <a:rPr lang="en-US" sz="1200" b="0" i="0" u="none" strike="noStrike" kern="1200" dirty="0">
                <a:solidFill>
                  <a:schemeClr val="tx1"/>
                </a:solidFill>
                <a:effectLst/>
                <a:latin typeface="+mn-lt"/>
                <a:ea typeface="+mn-ea"/>
                <a:cs typeface="+mn-cs"/>
              </a:rPr>
              <a:t> </a:t>
            </a:r>
          </a:p>
          <a:p>
            <a:pPr rtl="0"/>
            <a:r>
              <a:rPr lang="en-US" sz="1200" b="0" i="1" u="none" strike="noStrike" kern="1200" dirty="0">
                <a:solidFill>
                  <a:schemeClr val="tx1"/>
                </a:solidFill>
                <a:effectLst/>
                <a:latin typeface="+mn-lt"/>
                <a:ea typeface="+mn-ea"/>
                <a:cs typeface="+mn-cs"/>
              </a:rPr>
              <a:t>To plan, handle, execute, and scale the complete process of software development, </a:t>
            </a:r>
            <a:endParaRPr lang="en-US" sz="1200" b="0" i="0" u="none" strike="noStrike" kern="1200" dirty="0">
              <a:solidFill>
                <a:schemeClr val="tx1"/>
              </a:solidFill>
              <a:effectLst/>
              <a:latin typeface="+mn-lt"/>
              <a:ea typeface="+mn-ea"/>
              <a:cs typeface="+mn-cs"/>
            </a:endParaRPr>
          </a:p>
          <a:p>
            <a:pPr rtl="0"/>
            <a:r>
              <a:rPr lang="en-US" sz="1200" b="0" i="1" u="none" strike="noStrike" kern="1200" dirty="0">
                <a:solidFill>
                  <a:schemeClr val="tx1"/>
                </a:solidFill>
                <a:effectLst/>
                <a:latin typeface="+mn-lt"/>
                <a:ea typeface="+mn-ea"/>
                <a:cs typeface="+mn-cs"/>
              </a:rPr>
              <a:t>It directs on the business-driven approach and</a:t>
            </a:r>
            <a:endParaRPr lang="en-US" sz="1200" b="0" i="0" u="none" strike="noStrike" kern="1200" dirty="0">
              <a:solidFill>
                <a:schemeClr val="tx1"/>
              </a:solidFill>
              <a:effectLst/>
              <a:latin typeface="+mn-lt"/>
              <a:ea typeface="+mn-ea"/>
              <a:cs typeface="+mn-cs"/>
            </a:endParaRPr>
          </a:p>
          <a:p>
            <a:pPr rtl="0"/>
            <a:r>
              <a:rPr lang="en-US" sz="1200" b="0" i="1" u="none" strike="noStrike" kern="1200" dirty="0">
                <a:solidFill>
                  <a:schemeClr val="tx1"/>
                </a:solidFill>
                <a:effectLst/>
                <a:latin typeface="+mn-lt"/>
                <a:ea typeface="+mn-ea"/>
                <a:cs typeface="+mn-cs"/>
              </a:rPr>
              <a:t>It doesn’t negotiate on quality and timely delivery.</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However, this is iterative, incremental and Rapid Application Development(RAD) methodology.</a:t>
            </a: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The framework of DSDM incorporates feasibility and business studies, prototype iteration and functional model, design and develop iteration, and deployment.</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Basically, DSDM works on </a:t>
            </a:r>
            <a:r>
              <a:rPr lang="en-US" sz="1200" b="1" i="1" u="none" strike="noStrike" kern="1200" dirty="0">
                <a:solidFill>
                  <a:schemeClr val="tx1"/>
                </a:solidFill>
                <a:effectLst/>
                <a:latin typeface="+mn-lt"/>
                <a:ea typeface="+mn-ea"/>
                <a:cs typeface="+mn-cs"/>
              </a:rPr>
              <a:t>eight principles,</a:t>
            </a:r>
            <a:r>
              <a:rPr lang="en-US" sz="1200" b="0" i="0" u="none" strike="noStrike" kern="1200" dirty="0">
                <a:solidFill>
                  <a:schemeClr val="tx1"/>
                </a:solidFill>
                <a:effectLst/>
                <a:latin typeface="+mn-lt"/>
                <a:ea typeface="+mn-ea"/>
                <a:cs typeface="+mn-cs"/>
              </a:rPr>
              <a:t> that guide the team and build a perspective for delivering a product on time and under budget, are</a:t>
            </a:r>
          </a:p>
          <a:p>
            <a:pPr rtl="0"/>
            <a:r>
              <a:rPr lang="en-US" sz="1200" b="0" i="0" u="none" strike="noStrike" kern="1200" dirty="0">
                <a:solidFill>
                  <a:schemeClr val="tx1"/>
                </a:solidFill>
                <a:effectLst/>
                <a:latin typeface="+mn-lt"/>
                <a:ea typeface="+mn-ea"/>
                <a:cs typeface="+mn-cs"/>
              </a:rPr>
              <a:t> </a:t>
            </a:r>
          </a:p>
          <a:p>
            <a:pPr rtl="0"/>
            <a:r>
              <a:rPr lang="en-US" sz="1200" b="1" i="1" u="none" strike="noStrike" kern="1200" dirty="0">
                <a:solidFill>
                  <a:schemeClr val="tx1"/>
                </a:solidFill>
                <a:effectLst/>
                <a:latin typeface="+mn-lt"/>
                <a:ea typeface="+mn-ea"/>
                <a:cs typeface="+mn-cs"/>
              </a:rPr>
              <a:t>To converge on the business requirement,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Deliver on time,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Collaborate,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Nevermore negotiate quality,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Create incrementally from firm associations,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Expand iteratively,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Communicate frequently and clearly, and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Manifest control.</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a:t>
            </a:r>
          </a:p>
          <a:p>
            <a:pPr rtl="0"/>
            <a:r>
              <a:rPr lang="en-US" sz="1200" b="1" i="0" u="sng" strike="noStrike" kern="1200" dirty="0">
                <a:solidFill>
                  <a:schemeClr val="tx1"/>
                </a:solidFill>
                <a:effectLst/>
                <a:latin typeface="+mn-lt"/>
                <a:ea typeface="+mn-ea"/>
                <a:cs typeface="+mn-cs"/>
              </a:rPr>
              <a:t>Feature Driven Development (FDD)</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Being an iterative and accumulative development process, FDD is a lightweight, agile methodology to develop software. It mixes various industry-established best practices into united as a whole. These practices are encouraged in terms of a feature-first perspective while aiming at creating values for the client. </a:t>
            </a:r>
          </a:p>
          <a:p>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However, the main purpose lies in delivering stable, working software frequently on time. The five core activities under FDD involve;</a:t>
            </a:r>
          </a:p>
          <a:p>
            <a:pPr rtl="0"/>
            <a:r>
              <a:rPr lang="en-US" sz="1200" b="0" i="0" u="none" strike="noStrike" kern="1200" dirty="0">
                <a:solidFill>
                  <a:schemeClr val="tx1"/>
                </a:solidFill>
                <a:effectLst/>
                <a:latin typeface="+mn-lt"/>
                <a:ea typeface="+mn-ea"/>
                <a:cs typeface="+mn-cs"/>
              </a:rPr>
              <a:t> </a:t>
            </a:r>
          </a:p>
          <a:p>
            <a:pPr rtl="0"/>
            <a:r>
              <a:rPr lang="en-US" sz="1200" b="1" i="0" u="none" strike="noStrike" kern="1200" dirty="0">
                <a:solidFill>
                  <a:schemeClr val="tx1"/>
                </a:solidFill>
                <a:effectLst/>
                <a:latin typeface="+mn-lt"/>
                <a:ea typeface="+mn-ea"/>
                <a:cs typeface="+mn-cs"/>
              </a:rPr>
              <a:t>Designing an entire model,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Making features lists,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Designing,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Developing and </a:t>
            </a:r>
            <a:endParaRPr lang="en-US" sz="1200" b="0" i="0" u="none" strike="noStrike" kern="1200" dirty="0">
              <a:solidFill>
                <a:schemeClr val="tx1"/>
              </a:solidFill>
              <a:effectLst/>
              <a:latin typeface="+mn-lt"/>
              <a:ea typeface="+mn-ea"/>
              <a:cs typeface="+mn-cs"/>
            </a:endParaRPr>
          </a:p>
          <a:p>
            <a:pPr rtl="0"/>
            <a:r>
              <a:rPr lang="en-US" sz="1200" b="1" i="1" u="none" strike="noStrike" kern="1200" dirty="0">
                <a:solidFill>
                  <a:schemeClr val="tx1"/>
                </a:solidFill>
                <a:effectLst/>
                <a:latin typeface="+mn-lt"/>
                <a:ea typeface="+mn-ea"/>
                <a:cs typeface="+mn-cs"/>
              </a:rPr>
              <a:t>Building through features</a:t>
            </a:r>
            <a:r>
              <a:rPr lang="en-US" sz="1200" b="0" i="0" u="none" strike="noStrike" kern="1200" dirty="0">
                <a:solidFill>
                  <a:schemeClr val="tx1"/>
                </a:solidFill>
                <a:effectLst/>
                <a:latin typeface="+mn-lt"/>
                <a:ea typeface="+mn-ea"/>
                <a:cs typeface="+mn-cs"/>
              </a:rPr>
              <a:t>.</a:t>
            </a:r>
          </a:p>
          <a:p>
            <a:pPr rtl="0"/>
            <a:r>
              <a:rPr lang="en-US" sz="1200" b="0" i="0" u="none" strike="noStrike" kern="1200" dirty="0">
                <a:solidFill>
                  <a:schemeClr val="tx1"/>
                </a:solidFill>
                <a:effectLst/>
                <a:latin typeface="+mn-lt"/>
                <a:ea typeface="+mn-ea"/>
                <a:cs typeface="+mn-cs"/>
              </a:rPr>
              <a:t> </a:t>
            </a:r>
          </a:p>
          <a:p>
            <a:pPr rtl="0"/>
            <a:r>
              <a:rPr lang="en-US" sz="1200" b="0" i="0" u="none" strike="noStrike" kern="1200" dirty="0">
                <a:solidFill>
                  <a:schemeClr val="tx1"/>
                </a:solidFill>
                <a:effectLst/>
                <a:latin typeface="+mn-lt"/>
                <a:ea typeface="+mn-ea"/>
                <a:cs typeface="+mn-cs"/>
              </a:rPr>
              <a:t>FDD is a constructive, arranged, centered method for the entire software workflow management and a reliable choice for software-focused teams and associations.</a:t>
            </a:r>
          </a:p>
          <a:p>
            <a:pPr rtl="0"/>
            <a:r>
              <a:rPr lang="en-US" sz="1200" b="1" i="0" u="sng" strike="noStrike" kern="1200" dirty="0">
                <a:solidFill>
                  <a:schemeClr val="tx1"/>
                </a:solidFill>
                <a:effectLst/>
                <a:latin typeface="+mn-lt"/>
                <a:ea typeface="+mn-ea"/>
                <a:cs typeface="+mn-cs"/>
              </a:rPr>
              <a:t>Conclusion</a:t>
            </a:r>
            <a:endParaRPr lang="en-US" sz="1200" b="0" i="0" u="none" strike="noStrike" kern="1200" dirty="0">
              <a:solidFill>
                <a:schemeClr val="tx1"/>
              </a:solidFill>
              <a:effectLst/>
              <a:latin typeface="+mn-lt"/>
              <a:ea typeface="+mn-ea"/>
              <a:cs typeface="+mn-cs"/>
            </a:endParaRPr>
          </a:p>
          <a:p>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As the race of competition increases with time across the market, agile development provides several advantages and restricted drawbacks.</a:t>
            </a:r>
          </a:p>
          <a:p>
            <a:r>
              <a:rPr lang="en-US" sz="1200" b="0" i="0" u="none" strike="noStrike" kern="1200" dirty="0">
                <a:solidFill>
                  <a:schemeClr val="tx1"/>
                </a:solidFill>
                <a:effectLst/>
                <a:latin typeface="+mn-lt"/>
                <a:ea typeface="+mn-ea"/>
                <a:cs typeface="+mn-cs"/>
              </a:rPr>
              <a:t> </a:t>
            </a:r>
          </a:p>
          <a:p>
            <a:r>
              <a:rPr lang="en-US" sz="1200" b="1" i="1" u="none" strike="noStrike" kern="1200" dirty="0">
                <a:solidFill>
                  <a:schemeClr val="tx1"/>
                </a:solidFill>
                <a:effectLst/>
                <a:latin typeface="+mn-lt"/>
                <a:ea typeface="+mn-ea"/>
                <a:cs typeface="+mn-cs"/>
              </a:rPr>
              <a:t>More and more organizations are moving towards a digital environment which broadly relies on agility, extensibility, and augmented productivity along with agile methodologies</a:t>
            </a:r>
            <a:r>
              <a:rPr lang="en-US" sz="1200" b="0" i="0" u="none" strike="noStrike" kern="1200" dirty="0">
                <a:solidFill>
                  <a:schemeClr val="tx1"/>
                </a:solidFill>
                <a:effectLst/>
                <a:latin typeface="+mn-lt"/>
                <a:ea typeface="+mn-ea"/>
                <a:cs typeface="+mn-cs"/>
              </a:rPr>
              <a:t>.</a:t>
            </a: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 </a:t>
            </a:r>
          </a:p>
          <a:p>
            <a:r>
              <a:rPr lang="en-US" sz="1200" b="0" i="0" u="none" strike="noStrike" kern="1200" dirty="0">
                <a:solidFill>
                  <a:schemeClr val="tx1"/>
                </a:solidFill>
                <a:effectLst/>
                <a:latin typeface="+mn-lt"/>
                <a:ea typeface="+mn-ea"/>
                <a:cs typeface="+mn-cs"/>
              </a:rPr>
              <a:t>However, their numerous applications in various industries and associated benefits over digital workplace-environment that definitely lead to the adoption of agile software around the world.</a:t>
            </a:r>
          </a:p>
          <a:p>
            <a:br>
              <a:rPr lang="en-US" dirty="0"/>
            </a:br>
            <a:endParaRPr lang="en-US" dirty="0"/>
          </a:p>
        </p:txBody>
      </p:sp>
      <p:sp>
        <p:nvSpPr>
          <p:cNvPr id="4" name="Slide Number Placeholder 3"/>
          <p:cNvSpPr>
            <a:spLocks noGrp="1"/>
          </p:cNvSpPr>
          <p:nvPr>
            <p:ph type="sldNum" sz="quarter" idx="5"/>
          </p:nvPr>
        </p:nvSpPr>
        <p:spPr/>
        <p:txBody>
          <a:bodyPr/>
          <a:lstStyle/>
          <a:p>
            <a:fld id="{F269DC97-5CF5-C747-944E-D695FF959C78}" type="slidenum">
              <a:rPr lang="en-US" smtClean="0"/>
              <a:t>12</a:t>
            </a:fld>
            <a:endParaRPr lang="en-US"/>
          </a:p>
        </p:txBody>
      </p:sp>
    </p:spTree>
    <p:extLst>
      <p:ext uri="{BB962C8B-B14F-4D97-AF65-F5344CB8AC3E}">
        <p14:creationId xmlns:p14="http://schemas.microsoft.com/office/powerpoint/2010/main" val="1822713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583CAB-BA33-7F42-B786-BD1873670E98}" type="datetime1">
              <a:rPr lang="en-US" smtClean="0"/>
              <a:t>5/20/22</a:t>
            </a:fld>
            <a:endParaRPr lang="en-US"/>
          </a:p>
        </p:txBody>
      </p:sp>
      <p:sp>
        <p:nvSpPr>
          <p:cNvPr id="5" name="Footer Placeholder 4"/>
          <p:cNvSpPr>
            <a:spLocks noGrp="1"/>
          </p:cNvSpPr>
          <p:nvPr>
            <p:ph type="ftr" sz="quarter" idx="11"/>
          </p:nvPr>
        </p:nvSpPr>
        <p:spPr/>
        <p:txBody>
          <a:bodyPr/>
          <a:lstStyle/>
          <a:p>
            <a:r>
              <a:rPr lang="en-US"/>
              <a:t>IT 6823 - LM2- SDLC &amp; Project Management</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3FA8B2F-5EB9-3646-A56B-A3F5D74B142B}" type="datetime1">
              <a:rPr lang="en-US" smtClean="0"/>
              <a:t>5/20/22</a:t>
            </a:fld>
            <a:endParaRPr lang="en-US"/>
          </a:p>
        </p:txBody>
      </p:sp>
      <p:sp>
        <p:nvSpPr>
          <p:cNvPr id="6" name="Footer Placeholder 5"/>
          <p:cNvSpPr>
            <a:spLocks noGrp="1"/>
          </p:cNvSpPr>
          <p:nvPr>
            <p:ph type="ftr" sz="quarter" idx="11"/>
          </p:nvPr>
        </p:nvSpPr>
        <p:spPr/>
        <p:txBody>
          <a:bodyPr/>
          <a:lstStyle/>
          <a:p>
            <a:r>
              <a:rPr lang="en-US"/>
              <a:t>IT 6823 - LM2- SDLC &amp; Project Management</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9F8887-DB28-6B42-8A9D-CD85191E300B}" type="datetime1">
              <a:rPr lang="en-US" smtClean="0"/>
              <a:t>5/20/22</a:t>
            </a:fld>
            <a:endParaRPr lang="en-US"/>
          </a:p>
        </p:txBody>
      </p:sp>
      <p:sp>
        <p:nvSpPr>
          <p:cNvPr id="5" name="Footer Placeholder 4"/>
          <p:cNvSpPr>
            <a:spLocks noGrp="1"/>
          </p:cNvSpPr>
          <p:nvPr>
            <p:ph type="ftr" sz="quarter" idx="11"/>
          </p:nvPr>
        </p:nvSpPr>
        <p:spPr/>
        <p:txBody>
          <a:bodyPr/>
          <a:lstStyle/>
          <a:p>
            <a:r>
              <a:rPr lang="en-US"/>
              <a:t>IT 6823 - LM2- SDLC &amp; Project Management</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F00E60-4F7B-794A-A031-133C27F5ADFF}" type="datetime1">
              <a:rPr lang="en-US" smtClean="0"/>
              <a:t>5/20/22</a:t>
            </a:fld>
            <a:endParaRPr lang="en-US"/>
          </a:p>
        </p:txBody>
      </p:sp>
      <p:sp>
        <p:nvSpPr>
          <p:cNvPr id="5" name="Footer Placeholder 4"/>
          <p:cNvSpPr>
            <a:spLocks noGrp="1"/>
          </p:cNvSpPr>
          <p:nvPr>
            <p:ph type="ftr" sz="quarter" idx="11"/>
          </p:nvPr>
        </p:nvSpPr>
        <p:spPr/>
        <p:txBody>
          <a:bodyPr/>
          <a:lstStyle/>
          <a:p>
            <a:r>
              <a:rPr lang="en-US"/>
              <a:t>IT 6823 - LM2- SDLC &amp; Project Management</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E8255F-A068-8947-B0DB-DBDC64CB3439}" type="datetime1">
              <a:rPr lang="en-US" smtClean="0"/>
              <a:t>5/20/22</a:t>
            </a:fld>
            <a:endParaRPr lang="en-US"/>
          </a:p>
        </p:txBody>
      </p:sp>
      <p:sp>
        <p:nvSpPr>
          <p:cNvPr id="5" name="Footer Placeholder 4"/>
          <p:cNvSpPr>
            <a:spLocks noGrp="1"/>
          </p:cNvSpPr>
          <p:nvPr>
            <p:ph type="ftr" sz="quarter" idx="11"/>
          </p:nvPr>
        </p:nvSpPr>
        <p:spPr/>
        <p:txBody>
          <a:bodyPr/>
          <a:lstStyle/>
          <a:p>
            <a:r>
              <a:rPr lang="en-US"/>
              <a:t>IT 6823 - LM2- SDLC &amp; Project Management</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B50210-FBF5-FE49-A161-2121542D305C}" type="datetime1">
              <a:rPr lang="en-US" smtClean="0"/>
              <a:t>5/20/22</a:t>
            </a:fld>
            <a:endParaRPr lang="en-US"/>
          </a:p>
        </p:txBody>
      </p:sp>
      <p:sp>
        <p:nvSpPr>
          <p:cNvPr id="5" name="Footer Placeholder 4"/>
          <p:cNvSpPr>
            <a:spLocks noGrp="1"/>
          </p:cNvSpPr>
          <p:nvPr>
            <p:ph type="ftr" sz="quarter" idx="11"/>
          </p:nvPr>
        </p:nvSpPr>
        <p:spPr/>
        <p:txBody>
          <a:bodyPr/>
          <a:lstStyle/>
          <a:p>
            <a:r>
              <a:rPr lang="en-US"/>
              <a:t>IT 6823 - LM2- SDLC &amp; Project Management</a:t>
            </a:r>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35974A-94D0-F746-A808-53E236D7B9C8}" type="datetime1">
              <a:rPr lang="en-US" smtClean="0"/>
              <a:t>5/20/22</a:t>
            </a:fld>
            <a:endParaRPr lang="en-US"/>
          </a:p>
        </p:txBody>
      </p:sp>
      <p:sp>
        <p:nvSpPr>
          <p:cNvPr id="6" name="Footer Placeholder 5"/>
          <p:cNvSpPr>
            <a:spLocks noGrp="1"/>
          </p:cNvSpPr>
          <p:nvPr>
            <p:ph type="ftr" sz="quarter" idx="11"/>
          </p:nvPr>
        </p:nvSpPr>
        <p:spPr/>
        <p:txBody>
          <a:bodyPr/>
          <a:lstStyle/>
          <a:p>
            <a:r>
              <a:rPr lang="en-US"/>
              <a:t>IT 6823 - LM2- SDLC &amp; Project Management</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5127CB-170B-F84D-BB24-DE8F046C33FA}" type="datetime1">
              <a:rPr lang="en-US" smtClean="0"/>
              <a:t>5/20/22</a:t>
            </a:fld>
            <a:endParaRPr lang="en-US"/>
          </a:p>
        </p:txBody>
      </p:sp>
      <p:sp>
        <p:nvSpPr>
          <p:cNvPr id="8" name="Footer Placeholder 7"/>
          <p:cNvSpPr>
            <a:spLocks noGrp="1"/>
          </p:cNvSpPr>
          <p:nvPr>
            <p:ph type="ftr" sz="quarter" idx="11"/>
          </p:nvPr>
        </p:nvSpPr>
        <p:spPr/>
        <p:txBody>
          <a:bodyPr/>
          <a:lstStyle/>
          <a:p>
            <a:r>
              <a:rPr lang="en-US"/>
              <a:t>IT 6823 - LM2- SDLC &amp; Project Management</a:t>
            </a:r>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7BDF16-4566-E74C-8E29-1897B3C182E4}" type="datetime1">
              <a:rPr lang="en-US" smtClean="0"/>
              <a:t>5/20/22</a:t>
            </a:fld>
            <a:endParaRPr lang="en-US"/>
          </a:p>
        </p:txBody>
      </p:sp>
      <p:sp>
        <p:nvSpPr>
          <p:cNvPr id="4" name="Footer Placeholder 3"/>
          <p:cNvSpPr>
            <a:spLocks noGrp="1"/>
          </p:cNvSpPr>
          <p:nvPr>
            <p:ph type="ftr" sz="quarter" idx="11"/>
          </p:nvPr>
        </p:nvSpPr>
        <p:spPr/>
        <p:txBody>
          <a:bodyPr/>
          <a:lstStyle/>
          <a:p>
            <a:r>
              <a:rPr lang="en-US"/>
              <a:t>IT 6823 - LM2- SDLC &amp; Project Management</a:t>
            </a:r>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6B6A20-5BCB-F94B-83A9-4DF0D3A65FAF}" type="datetime1">
              <a:rPr lang="en-US" smtClean="0"/>
              <a:t>5/20/22</a:t>
            </a:fld>
            <a:endParaRPr lang="en-US"/>
          </a:p>
        </p:txBody>
      </p:sp>
      <p:sp>
        <p:nvSpPr>
          <p:cNvPr id="3" name="Footer Placeholder 2"/>
          <p:cNvSpPr>
            <a:spLocks noGrp="1"/>
          </p:cNvSpPr>
          <p:nvPr>
            <p:ph type="ftr" sz="quarter" idx="11"/>
          </p:nvPr>
        </p:nvSpPr>
        <p:spPr/>
        <p:txBody>
          <a:bodyPr/>
          <a:lstStyle/>
          <a:p>
            <a:r>
              <a:rPr lang="en-US"/>
              <a:t>IT 6823 - LM2- SDLC &amp; Project Management</a:t>
            </a:r>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1F743-7BCD-3342-8087-24F3C49D55C4}" type="datetime1">
              <a:rPr lang="en-US" smtClean="0"/>
              <a:t>5/20/22</a:t>
            </a:fld>
            <a:endParaRPr lang="en-US"/>
          </a:p>
        </p:txBody>
      </p:sp>
      <p:sp>
        <p:nvSpPr>
          <p:cNvPr id="3" name="Footer Placeholder 2"/>
          <p:cNvSpPr>
            <a:spLocks noGrp="1"/>
          </p:cNvSpPr>
          <p:nvPr>
            <p:ph type="ftr" sz="quarter" idx="11"/>
          </p:nvPr>
        </p:nvSpPr>
        <p:spPr/>
        <p:txBody>
          <a:bodyPr/>
          <a:lstStyle/>
          <a:p>
            <a:r>
              <a:rPr lang="en-US"/>
              <a:t>IT 6823 - LM2- SDLC &amp; Project Management</a:t>
            </a:r>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C626DB2-7A9A-CB4D-BB50-34AF75FCF124}" type="datetime1">
              <a:rPr lang="en-US" smtClean="0"/>
              <a:t>5/20/22</a:t>
            </a:fld>
            <a:endParaRPr lang="en-US"/>
          </a:p>
        </p:txBody>
      </p:sp>
      <p:sp>
        <p:nvSpPr>
          <p:cNvPr id="6" name="Footer Placeholder 5"/>
          <p:cNvSpPr>
            <a:spLocks noGrp="1"/>
          </p:cNvSpPr>
          <p:nvPr>
            <p:ph type="ftr" sz="quarter" idx="11"/>
          </p:nvPr>
        </p:nvSpPr>
        <p:spPr/>
        <p:txBody>
          <a:bodyPr/>
          <a:lstStyle/>
          <a:p>
            <a:r>
              <a:rPr lang="en-US"/>
              <a:t>IT 6823 - LM2- SDLC &amp; Project Management</a:t>
            </a:r>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A2C6D034-DB66-D847-BA09-20685DEECEA7}" type="datetime1">
              <a:rPr lang="en-US" smtClean="0"/>
              <a:t>5/20/22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a:t>IT 6823 - LM2- SDLC &amp; Project Management</a:t>
            </a:r>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s://www.smartsheet.com/content-center/best-practices/project-management/project-management-guide/project-management-IT" TargetMode="External"/><Relationship Id="rId3" Type="http://schemas.openxmlformats.org/officeDocument/2006/relationships/hyperlink" Target="https://textexpander.com/blog/7-stages-of-the-system-development-life-cycle/" TargetMode="External"/><Relationship Id="rId7" Type="http://schemas.openxmlformats.org/officeDocument/2006/relationships/hyperlink" Target="https://www.smartsheet.com/blog/demystifying-5-phases-project-management" TargetMode="External"/><Relationship Id="rId2" Type="http://schemas.openxmlformats.org/officeDocument/2006/relationships/hyperlink" Target="https://www.smartsheet.com/system-development-life-cycle-guide" TargetMode="External"/><Relationship Id="rId1" Type="http://schemas.openxmlformats.org/officeDocument/2006/relationships/slideLayout" Target="../slideLayouts/slideLayout2.xml"/><Relationship Id="rId6" Type="http://schemas.openxmlformats.org/officeDocument/2006/relationships/hyperlink" Target="https://www.guru99.com/agile-vs-devops.html" TargetMode="External"/><Relationship Id="rId5" Type="http://schemas.openxmlformats.org/officeDocument/2006/relationships/hyperlink" Target="https://www.analyticssteps.com/blogs/7-types-agile-methodologies" TargetMode="External"/><Relationship Id="rId4" Type="http://schemas.openxmlformats.org/officeDocument/2006/relationships/hyperlink" Target="https://www.agilealliance.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https://www.smartsheet.com/sites/default/files/IC-System-Development-Lifecycle.jp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agilealliance.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a:xfrm>
            <a:off x="986246" y="1905306"/>
            <a:ext cx="6858000" cy="1790700"/>
          </a:xfrm>
        </p:spPr>
        <p:txBody>
          <a:bodyPr>
            <a:normAutofit fontScale="90000"/>
          </a:bodyPr>
          <a:lstStyle/>
          <a:p>
            <a:r>
              <a:rPr lang="en-US" dirty="0">
                <a:latin typeface="+mn-lt"/>
              </a:rPr>
              <a:t>IT 6413 IT Service Delivery</a:t>
            </a:r>
            <a:br>
              <a:rPr lang="en-US" dirty="0">
                <a:latin typeface="+mn-lt"/>
              </a:rPr>
            </a:br>
            <a:br>
              <a:rPr lang="en-US" dirty="0">
                <a:latin typeface="+mn-lt"/>
              </a:rPr>
            </a:br>
            <a:r>
              <a:rPr lang="en-US" sz="4000" dirty="0">
                <a:latin typeface="+mn-lt"/>
              </a:rPr>
              <a:t>LM 2 – SDLC &amp; IT Project Management</a:t>
            </a:r>
            <a:endParaRPr lang="en-US" dirty="0">
              <a:latin typeface="+mn-lt"/>
            </a:endParaRP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74E54-0828-6B4C-8180-80CCB6B63333}"/>
              </a:ext>
            </a:extLst>
          </p:cNvPr>
          <p:cNvSpPr>
            <a:spLocks noGrp="1"/>
          </p:cNvSpPr>
          <p:nvPr>
            <p:ph type="title"/>
          </p:nvPr>
        </p:nvSpPr>
        <p:spPr/>
        <p:txBody>
          <a:bodyPr/>
          <a:lstStyle/>
          <a:p>
            <a:r>
              <a:rPr lang="en-US" dirty="0"/>
              <a:t>12 Principles of Agile</a:t>
            </a:r>
          </a:p>
        </p:txBody>
      </p:sp>
      <p:sp>
        <p:nvSpPr>
          <p:cNvPr id="3" name="Content Placeholder 2">
            <a:extLst>
              <a:ext uri="{FF2B5EF4-FFF2-40B4-BE49-F238E27FC236}">
                <a16:creationId xmlns:a16="http://schemas.microsoft.com/office/drawing/2014/main" id="{8245970B-D838-3249-9F1E-0DB4F64085EE}"/>
              </a:ext>
            </a:extLst>
          </p:cNvPr>
          <p:cNvSpPr>
            <a:spLocks noGrp="1"/>
          </p:cNvSpPr>
          <p:nvPr>
            <p:ph idx="1"/>
          </p:nvPr>
        </p:nvSpPr>
        <p:spPr/>
        <p:txBody>
          <a:bodyPr>
            <a:normAutofit fontScale="62500" lnSpcReduction="20000"/>
          </a:bodyPr>
          <a:lstStyle/>
          <a:p>
            <a:pPr marL="457200" indent="-457200">
              <a:buFont typeface="+mj-lt"/>
              <a:buAutoNum type="arabicPeriod"/>
            </a:pPr>
            <a:r>
              <a:rPr lang="en-US" dirty="0"/>
              <a:t>Customer satisfaction by early and continuous delivery of valuable software.</a:t>
            </a:r>
          </a:p>
          <a:p>
            <a:pPr marL="457200" indent="-457200">
              <a:buFont typeface="+mj-lt"/>
              <a:buAutoNum type="arabicPeriod"/>
            </a:pPr>
            <a:r>
              <a:rPr lang="en-US" dirty="0"/>
              <a:t>Welcome changing requirements, even in late development.</a:t>
            </a:r>
          </a:p>
          <a:p>
            <a:pPr marL="457200" indent="-457200">
              <a:buFont typeface="+mj-lt"/>
              <a:buAutoNum type="arabicPeriod"/>
            </a:pPr>
            <a:r>
              <a:rPr lang="en-US" dirty="0"/>
              <a:t>Deliver working software frequently (weeks rather than months)</a:t>
            </a:r>
          </a:p>
          <a:p>
            <a:pPr marL="457200" indent="-457200">
              <a:buFont typeface="+mj-lt"/>
              <a:buAutoNum type="arabicPeriod"/>
            </a:pPr>
            <a:r>
              <a:rPr lang="en-US" dirty="0"/>
              <a:t>Close, daily cooperation between business people and developers</a:t>
            </a:r>
          </a:p>
          <a:p>
            <a:pPr marL="457200" indent="-457200">
              <a:buFont typeface="+mj-lt"/>
              <a:buAutoNum type="arabicPeriod"/>
            </a:pPr>
            <a:r>
              <a:rPr lang="en-US" dirty="0"/>
              <a:t>Projects are built around motivated individuals, who should be trusted</a:t>
            </a:r>
          </a:p>
          <a:p>
            <a:pPr marL="457200" indent="-457200">
              <a:buFont typeface="+mj-lt"/>
              <a:buAutoNum type="arabicPeriod"/>
            </a:pPr>
            <a:r>
              <a:rPr lang="en-US" dirty="0"/>
              <a:t>Face-to-face conversation is the best form of communication (co-location)</a:t>
            </a:r>
          </a:p>
          <a:p>
            <a:pPr marL="457200" indent="-457200">
              <a:buFont typeface="+mj-lt"/>
              <a:buAutoNum type="arabicPeriod"/>
            </a:pPr>
            <a:r>
              <a:rPr lang="en-US" dirty="0"/>
              <a:t>Working software is the primary measure of progress</a:t>
            </a:r>
          </a:p>
          <a:p>
            <a:pPr marL="457200" indent="-457200">
              <a:buFont typeface="+mj-lt"/>
              <a:buAutoNum type="arabicPeriod"/>
            </a:pPr>
            <a:r>
              <a:rPr lang="en-US" dirty="0"/>
              <a:t>Sustainable development, able to maintain a constant pace</a:t>
            </a:r>
          </a:p>
          <a:p>
            <a:pPr marL="457200" indent="-457200">
              <a:buFont typeface="+mj-lt"/>
              <a:buAutoNum type="arabicPeriod"/>
            </a:pPr>
            <a:r>
              <a:rPr lang="en-US" dirty="0"/>
              <a:t>Continuous attention to technical excellence and good design</a:t>
            </a:r>
          </a:p>
          <a:p>
            <a:pPr marL="457200" indent="-457200">
              <a:buFont typeface="+mj-lt"/>
              <a:buAutoNum type="arabicPeriod"/>
            </a:pPr>
            <a:r>
              <a:rPr lang="en-US" dirty="0"/>
              <a:t>Simplicity—the art of maximizing the amount of work not done—is essential</a:t>
            </a:r>
          </a:p>
          <a:p>
            <a:pPr marL="457200" indent="-457200">
              <a:buFont typeface="+mj-lt"/>
              <a:buAutoNum type="arabicPeriod"/>
            </a:pPr>
            <a:r>
              <a:rPr lang="en-US" dirty="0"/>
              <a:t>Best architectures, requirements, and designs emerge from self-organizing teams</a:t>
            </a:r>
          </a:p>
          <a:p>
            <a:pPr marL="457200" indent="-457200">
              <a:buFont typeface="+mj-lt"/>
              <a:buAutoNum type="arabicPeriod"/>
            </a:pPr>
            <a:r>
              <a:rPr lang="en-US" dirty="0"/>
              <a:t>Regularly, the team reflects on how to become more effective, and adjusts accordingly</a:t>
            </a:r>
          </a:p>
        </p:txBody>
      </p:sp>
      <p:sp>
        <p:nvSpPr>
          <p:cNvPr id="4" name="Footer Placeholder 3">
            <a:extLst>
              <a:ext uri="{FF2B5EF4-FFF2-40B4-BE49-F238E27FC236}">
                <a16:creationId xmlns:a16="http://schemas.microsoft.com/office/drawing/2014/main" id="{D4110799-C28F-7449-93E1-D10CDBAA18CA}"/>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59E3027B-154B-6A44-B59D-52315FA2280B}"/>
              </a:ext>
            </a:extLst>
          </p:cNvPr>
          <p:cNvSpPr>
            <a:spLocks noGrp="1"/>
          </p:cNvSpPr>
          <p:nvPr>
            <p:ph type="sldNum" sz="quarter" idx="12"/>
          </p:nvPr>
        </p:nvSpPr>
        <p:spPr/>
        <p:txBody>
          <a:bodyPr/>
          <a:lstStyle/>
          <a:p>
            <a:fld id="{9BF0AC56-E01A-F74D-9010-B0A5DC26A503}" type="slidenum">
              <a:rPr lang="en-US" smtClean="0"/>
              <a:t>10</a:t>
            </a:fld>
            <a:endParaRPr lang="en-US"/>
          </a:p>
        </p:txBody>
      </p:sp>
    </p:spTree>
    <p:extLst>
      <p:ext uri="{BB962C8B-B14F-4D97-AF65-F5344CB8AC3E}">
        <p14:creationId xmlns:p14="http://schemas.microsoft.com/office/powerpoint/2010/main" val="4230766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3F13B-EC56-F64A-AED8-AEFF51813375}"/>
              </a:ext>
            </a:extLst>
          </p:cNvPr>
          <p:cNvSpPr>
            <a:spLocks noGrp="1"/>
          </p:cNvSpPr>
          <p:nvPr>
            <p:ph type="title"/>
          </p:nvPr>
        </p:nvSpPr>
        <p:spPr/>
        <p:txBody>
          <a:bodyPr/>
          <a:lstStyle/>
          <a:p>
            <a:r>
              <a:rPr lang="en-US" dirty="0"/>
              <a:t>Agile Philosophy</a:t>
            </a:r>
          </a:p>
        </p:txBody>
      </p:sp>
      <p:sp>
        <p:nvSpPr>
          <p:cNvPr id="3" name="Content Placeholder 2">
            <a:extLst>
              <a:ext uri="{FF2B5EF4-FFF2-40B4-BE49-F238E27FC236}">
                <a16:creationId xmlns:a16="http://schemas.microsoft.com/office/drawing/2014/main" id="{16F237FC-0957-454B-A00D-3BF35F55E28F}"/>
              </a:ext>
            </a:extLst>
          </p:cNvPr>
          <p:cNvSpPr>
            <a:spLocks noGrp="1"/>
          </p:cNvSpPr>
          <p:nvPr>
            <p:ph idx="1"/>
          </p:nvPr>
        </p:nvSpPr>
        <p:spPr/>
        <p:txBody>
          <a:bodyPr/>
          <a:lstStyle/>
          <a:p>
            <a:r>
              <a:rPr lang="en-US" dirty="0"/>
              <a:t> Dynamic, non-deterministic &amp; non-linear</a:t>
            </a:r>
          </a:p>
          <a:p>
            <a:r>
              <a:rPr lang="en-US" dirty="0"/>
              <a:t>Adaptative vs. predictive</a:t>
            </a:r>
          </a:p>
          <a:p>
            <a:r>
              <a:rPr lang="en-US" dirty="0"/>
              <a:t>Agile vs. waterfall</a:t>
            </a:r>
          </a:p>
          <a:p>
            <a:r>
              <a:rPr lang="en-US" dirty="0"/>
              <a:t>Code vs. documentation</a:t>
            </a:r>
          </a:p>
        </p:txBody>
      </p:sp>
      <p:sp>
        <p:nvSpPr>
          <p:cNvPr id="4" name="Footer Placeholder 3">
            <a:extLst>
              <a:ext uri="{FF2B5EF4-FFF2-40B4-BE49-F238E27FC236}">
                <a16:creationId xmlns:a16="http://schemas.microsoft.com/office/drawing/2014/main" id="{0637A8C2-D0B2-8B4B-A2E7-59432BFADE90}"/>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4928C976-3293-6044-A0DF-BDE0BA0FB5D3}"/>
              </a:ext>
            </a:extLst>
          </p:cNvPr>
          <p:cNvSpPr>
            <a:spLocks noGrp="1"/>
          </p:cNvSpPr>
          <p:nvPr>
            <p:ph type="sldNum" sz="quarter" idx="12"/>
          </p:nvPr>
        </p:nvSpPr>
        <p:spPr/>
        <p:txBody>
          <a:bodyPr/>
          <a:lstStyle/>
          <a:p>
            <a:fld id="{9BF0AC56-E01A-F74D-9010-B0A5DC26A503}" type="slidenum">
              <a:rPr lang="en-US" smtClean="0"/>
              <a:t>11</a:t>
            </a:fld>
            <a:endParaRPr lang="en-US"/>
          </a:p>
        </p:txBody>
      </p:sp>
    </p:spTree>
    <p:extLst>
      <p:ext uri="{BB962C8B-B14F-4D97-AF65-F5344CB8AC3E}">
        <p14:creationId xmlns:p14="http://schemas.microsoft.com/office/powerpoint/2010/main" val="2303742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0C8F1-B11D-0C4A-8E99-BC1928D61208}"/>
              </a:ext>
            </a:extLst>
          </p:cNvPr>
          <p:cNvSpPr>
            <a:spLocks noGrp="1"/>
          </p:cNvSpPr>
          <p:nvPr>
            <p:ph type="title"/>
          </p:nvPr>
        </p:nvSpPr>
        <p:spPr/>
        <p:txBody>
          <a:bodyPr/>
          <a:lstStyle/>
          <a:p>
            <a:r>
              <a:rPr lang="en-US" dirty="0"/>
              <a:t>Agile Methodologies</a:t>
            </a:r>
          </a:p>
        </p:txBody>
      </p:sp>
      <p:sp>
        <p:nvSpPr>
          <p:cNvPr id="3" name="Content Placeholder 2">
            <a:extLst>
              <a:ext uri="{FF2B5EF4-FFF2-40B4-BE49-F238E27FC236}">
                <a16:creationId xmlns:a16="http://schemas.microsoft.com/office/drawing/2014/main" id="{2A3CB9C7-7016-C742-A432-79712F118CA3}"/>
              </a:ext>
            </a:extLst>
          </p:cNvPr>
          <p:cNvSpPr>
            <a:spLocks noGrp="1"/>
          </p:cNvSpPr>
          <p:nvPr>
            <p:ph idx="1"/>
          </p:nvPr>
        </p:nvSpPr>
        <p:spPr/>
        <p:txBody>
          <a:bodyPr/>
          <a:lstStyle/>
          <a:p>
            <a:r>
              <a:rPr lang="en-US" dirty="0"/>
              <a:t>Scrum</a:t>
            </a:r>
          </a:p>
          <a:p>
            <a:r>
              <a:rPr lang="en-US" dirty="0"/>
              <a:t>Lean</a:t>
            </a:r>
          </a:p>
          <a:p>
            <a:r>
              <a:rPr lang="en-US" dirty="0"/>
              <a:t>Kanban</a:t>
            </a:r>
          </a:p>
          <a:p>
            <a:r>
              <a:rPr lang="en-US" dirty="0"/>
              <a:t>Extreme programming</a:t>
            </a:r>
          </a:p>
          <a:p>
            <a:r>
              <a:rPr lang="en-US" dirty="0"/>
              <a:t>Crystal</a:t>
            </a:r>
          </a:p>
          <a:p>
            <a:r>
              <a:rPr lang="en-US" dirty="0"/>
              <a:t>Dynamic system development method</a:t>
            </a:r>
          </a:p>
          <a:p>
            <a:r>
              <a:rPr lang="en-US" dirty="0"/>
              <a:t>Feature driven development</a:t>
            </a:r>
          </a:p>
        </p:txBody>
      </p:sp>
      <p:sp>
        <p:nvSpPr>
          <p:cNvPr id="4" name="Footer Placeholder 3">
            <a:extLst>
              <a:ext uri="{FF2B5EF4-FFF2-40B4-BE49-F238E27FC236}">
                <a16:creationId xmlns:a16="http://schemas.microsoft.com/office/drawing/2014/main" id="{FE4481B2-FF7D-594B-89E5-9FB2D1A06124}"/>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52EDDCC6-59B7-1845-99BF-89C63FF75F87}"/>
              </a:ext>
            </a:extLst>
          </p:cNvPr>
          <p:cNvSpPr>
            <a:spLocks noGrp="1"/>
          </p:cNvSpPr>
          <p:nvPr>
            <p:ph type="sldNum" sz="quarter" idx="12"/>
          </p:nvPr>
        </p:nvSpPr>
        <p:spPr/>
        <p:txBody>
          <a:bodyPr/>
          <a:lstStyle/>
          <a:p>
            <a:fld id="{9BF0AC56-E01A-F74D-9010-B0A5DC26A503}" type="slidenum">
              <a:rPr lang="en-US" smtClean="0"/>
              <a:t>12</a:t>
            </a:fld>
            <a:endParaRPr lang="en-US"/>
          </a:p>
        </p:txBody>
      </p:sp>
    </p:spTree>
    <p:extLst>
      <p:ext uri="{BB962C8B-B14F-4D97-AF65-F5344CB8AC3E}">
        <p14:creationId xmlns:p14="http://schemas.microsoft.com/office/powerpoint/2010/main" val="1920574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521D1-3E9A-604D-A1FF-FB4682C08E63}"/>
              </a:ext>
            </a:extLst>
          </p:cNvPr>
          <p:cNvSpPr>
            <a:spLocks noGrp="1"/>
          </p:cNvSpPr>
          <p:nvPr>
            <p:ph type="title"/>
          </p:nvPr>
        </p:nvSpPr>
        <p:spPr/>
        <p:txBody>
          <a:bodyPr/>
          <a:lstStyle/>
          <a:p>
            <a:r>
              <a:rPr lang="en-US" dirty="0"/>
              <a:t>Agile vs. DevOps</a:t>
            </a:r>
          </a:p>
        </p:txBody>
      </p:sp>
      <p:sp>
        <p:nvSpPr>
          <p:cNvPr id="3" name="Content Placeholder 2">
            <a:extLst>
              <a:ext uri="{FF2B5EF4-FFF2-40B4-BE49-F238E27FC236}">
                <a16:creationId xmlns:a16="http://schemas.microsoft.com/office/drawing/2014/main" id="{4C73CC15-EA66-0242-8162-4865D86DA52E}"/>
              </a:ext>
            </a:extLst>
          </p:cNvPr>
          <p:cNvSpPr>
            <a:spLocks noGrp="1"/>
          </p:cNvSpPr>
          <p:nvPr>
            <p:ph idx="1"/>
          </p:nvPr>
        </p:nvSpPr>
        <p:spPr/>
        <p:txBody>
          <a:bodyPr/>
          <a:lstStyle/>
          <a:p>
            <a:r>
              <a:rPr lang="en-US" dirty="0"/>
              <a:t>DevOps – rapid deployment of products</a:t>
            </a:r>
          </a:p>
        </p:txBody>
      </p:sp>
      <p:sp>
        <p:nvSpPr>
          <p:cNvPr id="4" name="Footer Placeholder 3">
            <a:extLst>
              <a:ext uri="{FF2B5EF4-FFF2-40B4-BE49-F238E27FC236}">
                <a16:creationId xmlns:a16="http://schemas.microsoft.com/office/drawing/2014/main" id="{ACE6CC4B-96EA-074F-8C7F-432872A5DC17}"/>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DD5A42AD-BA55-D546-A418-235E25C13D3C}"/>
              </a:ext>
            </a:extLst>
          </p:cNvPr>
          <p:cNvSpPr>
            <a:spLocks noGrp="1"/>
          </p:cNvSpPr>
          <p:nvPr>
            <p:ph type="sldNum" sz="quarter" idx="12"/>
          </p:nvPr>
        </p:nvSpPr>
        <p:spPr/>
        <p:txBody>
          <a:bodyPr/>
          <a:lstStyle/>
          <a:p>
            <a:fld id="{9BF0AC56-E01A-F74D-9010-B0A5DC26A503}" type="slidenum">
              <a:rPr lang="en-US" smtClean="0"/>
              <a:t>13</a:t>
            </a:fld>
            <a:endParaRPr lang="en-US"/>
          </a:p>
        </p:txBody>
      </p:sp>
      <p:pic>
        <p:nvPicPr>
          <p:cNvPr id="6146" name="Picture 2" descr="Stakeholder and communication chain. Source: https://www.guru99.com/agile-vs-devops.html">
            <a:extLst>
              <a:ext uri="{FF2B5EF4-FFF2-40B4-BE49-F238E27FC236}">
                <a16:creationId xmlns:a16="http://schemas.microsoft.com/office/drawing/2014/main" id="{CA085BC1-4C9D-D34F-AC2E-AC0A2EAF25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195" y="2087160"/>
            <a:ext cx="7361610" cy="1827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25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C307D-3E8E-1B49-B06D-70096FFE5688}"/>
              </a:ext>
            </a:extLst>
          </p:cNvPr>
          <p:cNvSpPr>
            <a:spLocks noGrp="1"/>
          </p:cNvSpPr>
          <p:nvPr>
            <p:ph type="title"/>
          </p:nvPr>
        </p:nvSpPr>
        <p:spPr/>
        <p:txBody>
          <a:bodyPr/>
          <a:lstStyle/>
          <a:p>
            <a:r>
              <a:rPr lang="en-US" dirty="0"/>
              <a:t>Project Management</a:t>
            </a:r>
          </a:p>
        </p:txBody>
      </p:sp>
      <p:sp>
        <p:nvSpPr>
          <p:cNvPr id="3" name="Content Placeholder 2">
            <a:extLst>
              <a:ext uri="{FF2B5EF4-FFF2-40B4-BE49-F238E27FC236}">
                <a16:creationId xmlns:a16="http://schemas.microsoft.com/office/drawing/2014/main" id="{5B28FF44-BA45-F249-AF8B-57F29A3F809A}"/>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BD41879F-F503-414D-B911-D0DE87605A5C}"/>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30AD25A6-7BAC-3B44-8E17-28728627AE7D}"/>
              </a:ext>
            </a:extLst>
          </p:cNvPr>
          <p:cNvSpPr>
            <a:spLocks noGrp="1"/>
          </p:cNvSpPr>
          <p:nvPr>
            <p:ph type="sldNum" sz="quarter" idx="12"/>
          </p:nvPr>
        </p:nvSpPr>
        <p:spPr/>
        <p:txBody>
          <a:bodyPr/>
          <a:lstStyle/>
          <a:p>
            <a:fld id="{9BF0AC56-E01A-F74D-9010-B0A5DC26A503}" type="slidenum">
              <a:rPr lang="en-US" smtClean="0"/>
              <a:t>14</a:t>
            </a:fld>
            <a:endParaRPr lang="en-US"/>
          </a:p>
        </p:txBody>
      </p:sp>
      <p:pic>
        <p:nvPicPr>
          <p:cNvPr id="1026" name="Picture 2" descr="Five Phases of Project Management">
            <a:extLst>
              <a:ext uri="{FF2B5EF4-FFF2-40B4-BE49-F238E27FC236}">
                <a16:creationId xmlns:a16="http://schemas.microsoft.com/office/drawing/2014/main" id="{CBE02C59-7BAE-3747-9ED8-892EF35B2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1097" y="1268016"/>
            <a:ext cx="6341806" cy="3242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953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3FE34-66DE-6F48-9480-C3F639346BBF}"/>
              </a:ext>
            </a:extLst>
          </p:cNvPr>
          <p:cNvSpPr>
            <a:spLocks noGrp="1"/>
          </p:cNvSpPr>
          <p:nvPr>
            <p:ph type="title"/>
          </p:nvPr>
        </p:nvSpPr>
        <p:spPr/>
        <p:txBody>
          <a:bodyPr/>
          <a:lstStyle/>
          <a:p>
            <a:r>
              <a:rPr lang="en-US" dirty="0"/>
              <a:t>Project Initiation &amp; Planning </a:t>
            </a:r>
          </a:p>
        </p:txBody>
      </p:sp>
      <p:sp>
        <p:nvSpPr>
          <p:cNvPr id="3" name="Content Placeholder 2">
            <a:extLst>
              <a:ext uri="{FF2B5EF4-FFF2-40B4-BE49-F238E27FC236}">
                <a16:creationId xmlns:a16="http://schemas.microsoft.com/office/drawing/2014/main" id="{0587C560-69AE-5940-AF2F-83E02AF61D32}"/>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43242883-67E8-FF49-BEAC-BDA23AE5B963}"/>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A9CF5306-A2C6-D24A-8DBB-91A06BE1CAFD}"/>
              </a:ext>
            </a:extLst>
          </p:cNvPr>
          <p:cNvSpPr>
            <a:spLocks noGrp="1"/>
          </p:cNvSpPr>
          <p:nvPr>
            <p:ph type="sldNum" sz="quarter" idx="12"/>
          </p:nvPr>
        </p:nvSpPr>
        <p:spPr/>
        <p:txBody>
          <a:bodyPr/>
          <a:lstStyle/>
          <a:p>
            <a:fld id="{9BF0AC56-E01A-F74D-9010-B0A5DC26A503}" type="slidenum">
              <a:rPr lang="en-US" smtClean="0"/>
              <a:t>15</a:t>
            </a:fld>
            <a:endParaRPr lang="en-US"/>
          </a:p>
        </p:txBody>
      </p:sp>
      <p:pic>
        <p:nvPicPr>
          <p:cNvPr id="2050" name="Picture 2" descr="5 phases of project management">
            <a:extLst>
              <a:ext uri="{FF2B5EF4-FFF2-40B4-BE49-F238E27FC236}">
                <a16:creationId xmlns:a16="http://schemas.microsoft.com/office/drawing/2014/main" id="{AA8F8E27-85EF-B347-A12B-46284FAEF6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167" y="1806935"/>
            <a:ext cx="7601665" cy="1713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03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FDD03-D068-BA44-8255-015A3D4E1E8B}"/>
              </a:ext>
            </a:extLst>
          </p:cNvPr>
          <p:cNvSpPr>
            <a:spLocks noGrp="1"/>
          </p:cNvSpPr>
          <p:nvPr>
            <p:ph type="title"/>
          </p:nvPr>
        </p:nvSpPr>
        <p:spPr/>
        <p:txBody>
          <a:bodyPr/>
          <a:lstStyle/>
          <a:p>
            <a:r>
              <a:rPr lang="en-US" dirty="0"/>
              <a:t>Planning – C.L.E.A.R Goals</a:t>
            </a:r>
          </a:p>
        </p:txBody>
      </p:sp>
      <p:sp>
        <p:nvSpPr>
          <p:cNvPr id="3" name="Content Placeholder 2">
            <a:extLst>
              <a:ext uri="{FF2B5EF4-FFF2-40B4-BE49-F238E27FC236}">
                <a16:creationId xmlns:a16="http://schemas.microsoft.com/office/drawing/2014/main" id="{B369F291-6E92-E64C-B20D-75950BD2356C}"/>
              </a:ext>
            </a:extLst>
          </p:cNvPr>
          <p:cNvSpPr>
            <a:spLocks noGrp="1"/>
          </p:cNvSpPr>
          <p:nvPr>
            <p:ph idx="1"/>
          </p:nvPr>
        </p:nvSpPr>
        <p:spPr/>
        <p:txBody>
          <a:bodyPr/>
          <a:lstStyle/>
          <a:p>
            <a:r>
              <a:rPr lang="en-US" b="1" dirty="0"/>
              <a:t>C</a:t>
            </a:r>
            <a:r>
              <a:rPr lang="en-US" dirty="0"/>
              <a:t>ollaborative</a:t>
            </a:r>
          </a:p>
          <a:p>
            <a:r>
              <a:rPr lang="en-US" b="1" dirty="0"/>
              <a:t>L</a:t>
            </a:r>
            <a:r>
              <a:rPr lang="en-US" dirty="0"/>
              <a:t>imited</a:t>
            </a:r>
          </a:p>
          <a:p>
            <a:r>
              <a:rPr lang="en-US" b="1" dirty="0"/>
              <a:t>E</a:t>
            </a:r>
            <a:r>
              <a:rPr lang="en-US" dirty="0"/>
              <a:t>motional</a:t>
            </a:r>
          </a:p>
          <a:p>
            <a:r>
              <a:rPr lang="en-US" b="1" dirty="0"/>
              <a:t>A</a:t>
            </a:r>
            <a:r>
              <a:rPr lang="en-US" dirty="0"/>
              <a:t>ppreciable</a:t>
            </a:r>
          </a:p>
          <a:p>
            <a:r>
              <a:rPr lang="en-US" b="1" dirty="0"/>
              <a:t>R</a:t>
            </a:r>
            <a:r>
              <a:rPr lang="en-US" dirty="0"/>
              <a:t>efinable</a:t>
            </a:r>
          </a:p>
        </p:txBody>
      </p:sp>
      <p:sp>
        <p:nvSpPr>
          <p:cNvPr id="4" name="Footer Placeholder 3">
            <a:extLst>
              <a:ext uri="{FF2B5EF4-FFF2-40B4-BE49-F238E27FC236}">
                <a16:creationId xmlns:a16="http://schemas.microsoft.com/office/drawing/2014/main" id="{3F09ABAE-4C66-F647-9905-77E4EF89D401}"/>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DFEA6B3E-098C-4A44-A5F4-AFA160AD4542}"/>
              </a:ext>
            </a:extLst>
          </p:cNvPr>
          <p:cNvSpPr>
            <a:spLocks noGrp="1"/>
          </p:cNvSpPr>
          <p:nvPr>
            <p:ph type="sldNum" sz="quarter" idx="12"/>
          </p:nvPr>
        </p:nvSpPr>
        <p:spPr/>
        <p:txBody>
          <a:bodyPr/>
          <a:lstStyle/>
          <a:p>
            <a:fld id="{9BF0AC56-E01A-F74D-9010-B0A5DC26A503}" type="slidenum">
              <a:rPr lang="en-US" smtClean="0"/>
              <a:t>16</a:t>
            </a:fld>
            <a:endParaRPr lang="en-US"/>
          </a:p>
        </p:txBody>
      </p:sp>
    </p:spTree>
    <p:extLst>
      <p:ext uri="{BB962C8B-B14F-4D97-AF65-F5344CB8AC3E}">
        <p14:creationId xmlns:p14="http://schemas.microsoft.com/office/powerpoint/2010/main" val="457135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0E044-11FC-BD45-9B59-AFA6272B5E73}"/>
              </a:ext>
            </a:extLst>
          </p:cNvPr>
          <p:cNvSpPr>
            <a:spLocks noGrp="1"/>
          </p:cNvSpPr>
          <p:nvPr>
            <p:ph type="title"/>
          </p:nvPr>
        </p:nvSpPr>
        <p:spPr/>
        <p:txBody>
          <a:bodyPr/>
          <a:lstStyle/>
          <a:p>
            <a:r>
              <a:rPr lang="en-US" dirty="0"/>
              <a:t>Project Execution</a:t>
            </a:r>
          </a:p>
        </p:txBody>
      </p:sp>
      <p:sp>
        <p:nvSpPr>
          <p:cNvPr id="3" name="Content Placeholder 2">
            <a:extLst>
              <a:ext uri="{FF2B5EF4-FFF2-40B4-BE49-F238E27FC236}">
                <a16:creationId xmlns:a16="http://schemas.microsoft.com/office/drawing/2014/main" id="{718E60A6-CF26-4A4F-95A5-A50A615D344C}"/>
              </a:ext>
            </a:extLst>
          </p:cNvPr>
          <p:cNvSpPr>
            <a:spLocks noGrp="1"/>
          </p:cNvSpPr>
          <p:nvPr>
            <p:ph idx="1"/>
          </p:nvPr>
        </p:nvSpPr>
        <p:spPr/>
        <p:txBody>
          <a:bodyPr>
            <a:normAutofit fontScale="92500" lnSpcReduction="20000"/>
          </a:bodyPr>
          <a:lstStyle/>
          <a:p>
            <a:r>
              <a:rPr lang="en-US" dirty="0"/>
              <a:t>Develop team</a:t>
            </a:r>
          </a:p>
          <a:p>
            <a:r>
              <a:rPr lang="en-US" dirty="0"/>
              <a:t>Assign resources</a:t>
            </a:r>
          </a:p>
          <a:p>
            <a:r>
              <a:rPr lang="en-US" dirty="0"/>
              <a:t>Execute project management plans</a:t>
            </a:r>
          </a:p>
          <a:p>
            <a:r>
              <a:rPr lang="en-US" dirty="0"/>
              <a:t>Procurement management if needed</a:t>
            </a:r>
          </a:p>
          <a:p>
            <a:r>
              <a:rPr lang="en-US" dirty="0"/>
              <a:t>PM directs and manages project execution</a:t>
            </a:r>
          </a:p>
          <a:p>
            <a:r>
              <a:rPr lang="en-US" dirty="0"/>
              <a:t>Set up tracking systems</a:t>
            </a:r>
          </a:p>
          <a:p>
            <a:r>
              <a:rPr lang="en-US" dirty="0"/>
              <a:t>Task assignments are executed</a:t>
            </a:r>
          </a:p>
          <a:p>
            <a:r>
              <a:rPr lang="en-US" dirty="0"/>
              <a:t>Status meetings</a:t>
            </a:r>
          </a:p>
          <a:p>
            <a:r>
              <a:rPr lang="en-US" dirty="0"/>
              <a:t>Update project schedule</a:t>
            </a:r>
          </a:p>
          <a:p>
            <a:r>
              <a:rPr lang="en-US" dirty="0"/>
              <a:t>Modify project plans as needed</a:t>
            </a:r>
          </a:p>
        </p:txBody>
      </p:sp>
      <p:sp>
        <p:nvSpPr>
          <p:cNvPr id="4" name="Footer Placeholder 3">
            <a:extLst>
              <a:ext uri="{FF2B5EF4-FFF2-40B4-BE49-F238E27FC236}">
                <a16:creationId xmlns:a16="http://schemas.microsoft.com/office/drawing/2014/main" id="{9AF2BBE5-2FAB-6C4E-92AD-045B9D7DA8C9}"/>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D0A86D44-666F-E940-A612-69DB65177031}"/>
              </a:ext>
            </a:extLst>
          </p:cNvPr>
          <p:cNvSpPr>
            <a:spLocks noGrp="1"/>
          </p:cNvSpPr>
          <p:nvPr>
            <p:ph type="sldNum" sz="quarter" idx="12"/>
          </p:nvPr>
        </p:nvSpPr>
        <p:spPr/>
        <p:txBody>
          <a:bodyPr/>
          <a:lstStyle/>
          <a:p>
            <a:fld id="{9BF0AC56-E01A-F74D-9010-B0A5DC26A503}" type="slidenum">
              <a:rPr lang="en-US" smtClean="0"/>
              <a:t>17</a:t>
            </a:fld>
            <a:endParaRPr lang="en-US"/>
          </a:p>
        </p:txBody>
      </p:sp>
    </p:spTree>
    <p:extLst>
      <p:ext uri="{BB962C8B-B14F-4D97-AF65-F5344CB8AC3E}">
        <p14:creationId xmlns:p14="http://schemas.microsoft.com/office/powerpoint/2010/main" val="1732336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58DA6-1E1F-E647-8D46-580515F793C0}"/>
              </a:ext>
            </a:extLst>
          </p:cNvPr>
          <p:cNvSpPr>
            <a:spLocks noGrp="1"/>
          </p:cNvSpPr>
          <p:nvPr>
            <p:ph type="title"/>
          </p:nvPr>
        </p:nvSpPr>
        <p:spPr/>
        <p:txBody>
          <a:bodyPr/>
          <a:lstStyle/>
          <a:p>
            <a:r>
              <a:rPr lang="en-US" dirty="0"/>
              <a:t>Project Performance/Monitoring</a:t>
            </a:r>
          </a:p>
        </p:txBody>
      </p:sp>
      <p:sp>
        <p:nvSpPr>
          <p:cNvPr id="3" name="Content Placeholder 2">
            <a:extLst>
              <a:ext uri="{FF2B5EF4-FFF2-40B4-BE49-F238E27FC236}">
                <a16:creationId xmlns:a16="http://schemas.microsoft.com/office/drawing/2014/main" id="{FDF46D9D-DDC4-3A43-AAFA-D75B0B8A6834}"/>
              </a:ext>
            </a:extLst>
          </p:cNvPr>
          <p:cNvSpPr>
            <a:spLocks noGrp="1"/>
          </p:cNvSpPr>
          <p:nvPr>
            <p:ph idx="1"/>
          </p:nvPr>
        </p:nvSpPr>
        <p:spPr/>
        <p:txBody>
          <a:bodyPr/>
          <a:lstStyle/>
          <a:p>
            <a:r>
              <a:rPr lang="en-US" dirty="0"/>
              <a:t>Project objectives</a:t>
            </a:r>
          </a:p>
          <a:p>
            <a:r>
              <a:rPr lang="en-US" dirty="0"/>
              <a:t>Quality deliverables</a:t>
            </a:r>
          </a:p>
          <a:p>
            <a:r>
              <a:rPr lang="en-US" dirty="0"/>
              <a:t>Effort &amp; cost tracking</a:t>
            </a:r>
          </a:p>
          <a:p>
            <a:r>
              <a:rPr lang="en-US" dirty="0"/>
              <a:t>Project performance</a:t>
            </a:r>
          </a:p>
        </p:txBody>
      </p:sp>
      <p:sp>
        <p:nvSpPr>
          <p:cNvPr id="4" name="Footer Placeholder 3">
            <a:extLst>
              <a:ext uri="{FF2B5EF4-FFF2-40B4-BE49-F238E27FC236}">
                <a16:creationId xmlns:a16="http://schemas.microsoft.com/office/drawing/2014/main" id="{56B9DCE2-F58B-254D-A9F7-386D2EFB8A73}"/>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84F4A3CF-AD41-CD4D-BFC1-36E269E067B0}"/>
              </a:ext>
            </a:extLst>
          </p:cNvPr>
          <p:cNvSpPr>
            <a:spLocks noGrp="1"/>
          </p:cNvSpPr>
          <p:nvPr>
            <p:ph type="sldNum" sz="quarter" idx="12"/>
          </p:nvPr>
        </p:nvSpPr>
        <p:spPr/>
        <p:txBody>
          <a:bodyPr/>
          <a:lstStyle/>
          <a:p>
            <a:fld id="{9BF0AC56-E01A-F74D-9010-B0A5DC26A503}" type="slidenum">
              <a:rPr lang="en-US" smtClean="0"/>
              <a:t>18</a:t>
            </a:fld>
            <a:endParaRPr lang="en-US"/>
          </a:p>
        </p:txBody>
      </p:sp>
    </p:spTree>
    <p:extLst>
      <p:ext uri="{BB962C8B-B14F-4D97-AF65-F5344CB8AC3E}">
        <p14:creationId xmlns:p14="http://schemas.microsoft.com/office/powerpoint/2010/main" val="215362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A3C8C-377C-F048-960B-EEB6EEC7CC91}"/>
              </a:ext>
            </a:extLst>
          </p:cNvPr>
          <p:cNvSpPr>
            <a:spLocks noGrp="1"/>
          </p:cNvSpPr>
          <p:nvPr>
            <p:ph type="title"/>
          </p:nvPr>
        </p:nvSpPr>
        <p:spPr/>
        <p:txBody>
          <a:bodyPr/>
          <a:lstStyle/>
          <a:p>
            <a:r>
              <a:rPr lang="en-US" dirty="0"/>
              <a:t>Gantt Chart</a:t>
            </a:r>
          </a:p>
        </p:txBody>
      </p:sp>
      <p:sp>
        <p:nvSpPr>
          <p:cNvPr id="3" name="Content Placeholder 2">
            <a:extLst>
              <a:ext uri="{FF2B5EF4-FFF2-40B4-BE49-F238E27FC236}">
                <a16:creationId xmlns:a16="http://schemas.microsoft.com/office/drawing/2014/main" id="{7F573947-054F-F84B-B97A-7080684E36FA}"/>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DB70CA48-83ED-874F-AFA9-C9909B178186}"/>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6F8DEC9D-6D18-544F-83DD-C631F168A479}"/>
              </a:ext>
            </a:extLst>
          </p:cNvPr>
          <p:cNvSpPr>
            <a:spLocks noGrp="1"/>
          </p:cNvSpPr>
          <p:nvPr>
            <p:ph type="sldNum" sz="quarter" idx="12"/>
          </p:nvPr>
        </p:nvSpPr>
        <p:spPr/>
        <p:txBody>
          <a:bodyPr/>
          <a:lstStyle/>
          <a:p>
            <a:fld id="{9BF0AC56-E01A-F74D-9010-B0A5DC26A503}" type="slidenum">
              <a:rPr lang="en-US" smtClean="0"/>
              <a:t>19</a:t>
            </a:fld>
            <a:endParaRPr lang="en-US"/>
          </a:p>
        </p:txBody>
      </p:sp>
      <p:pic>
        <p:nvPicPr>
          <p:cNvPr id="3074" name="Picture 2" descr="online gantt chart">
            <a:extLst>
              <a:ext uri="{FF2B5EF4-FFF2-40B4-BE49-F238E27FC236}">
                <a16:creationId xmlns:a16="http://schemas.microsoft.com/office/drawing/2014/main" id="{74BC96B0-626A-CC48-874B-B1E703DB3D6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90" t="4928" r="2490" b="6977"/>
          <a:stretch/>
        </p:blipFill>
        <p:spPr bwMode="auto">
          <a:xfrm>
            <a:off x="914400" y="1021749"/>
            <a:ext cx="6754761" cy="3392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448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3466F-8117-2F4F-9C20-B98A384A624F}"/>
              </a:ext>
            </a:extLst>
          </p:cNvPr>
          <p:cNvSpPr>
            <a:spLocks noGrp="1"/>
          </p:cNvSpPr>
          <p:nvPr>
            <p:ph type="title"/>
          </p:nvPr>
        </p:nvSpPr>
        <p:spPr/>
        <p:txBody>
          <a:bodyPr/>
          <a:lstStyle/>
          <a:p>
            <a:r>
              <a:rPr lang="en-US" dirty="0"/>
              <a:t>Learning Outcomes</a:t>
            </a:r>
          </a:p>
        </p:txBody>
      </p:sp>
      <p:sp>
        <p:nvSpPr>
          <p:cNvPr id="3" name="Content Placeholder 2">
            <a:extLst>
              <a:ext uri="{FF2B5EF4-FFF2-40B4-BE49-F238E27FC236}">
                <a16:creationId xmlns:a16="http://schemas.microsoft.com/office/drawing/2014/main" id="{DBE6C686-1D63-F045-B38D-E7FD311172C3}"/>
              </a:ext>
            </a:extLst>
          </p:cNvPr>
          <p:cNvSpPr>
            <a:spLocks noGrp="1"/>
          </p:cNvSpPr>
          <p:nvPr>
            <p:ph idx="1"/>
          </p:nvPr>
        </p:nvSpPr>
        <p:spPr/>
        <p:txBody>
          <a:bodyPr/>
          <a:lstStyle/>
          <a:p>
            <a:pPr lvl="0"/>
            <a:r>
              <a:rPr lang="en-US" dirty="0"/>
              <a:t>Describe the basic concepts of SDLC</a:t>
            </a:r>
          </a:p>
          <a:p>
            <a:pPr lvl="0"/>
            <a:r>
              <a:rPr lang="en-US" dirty="0"/>
              <a:t>Discuss different model for SDLC </a:t>
            </a:r>
          </a:p>
          <a:p>
            <a:pPr lvl="0"/>
            <a:r>
              <a:rPr lang="en-US" dirty="0"/>
              <a:t>Explain the agile software development</a:t>
            </a:r>
          </a:p>
          <a:p>
            <a:pPr lvl="0"/>
            <a:r>
              <a:rPr lang="en-US" dirty="0"/>
              <a:t>Describe the fundamentals of IT project management </a:t>
            </a:r>
          </a:p>
          <a:p>
            <a:pPr lvl="0"/>
            <a:r>
              <a:rPr lang="en-US" dirty="0"/>
              <a:t>Explain the use of Gantt chart in project management</a:t>
            </a:r>
          </a:p>
        </p:txBody>
      </p:sp>
      <p:sp>
        <p:nvSpPr>
          <p:cNvPr id="4" name="Footer Placeholder 3">
            <a:extLst>
              <a:ext uri="{FF2B5EF4-FFF2-40B4-BE49-F238E27FC236}">
                <a16:creationId xmlns:a16="http://schemas.microsoft.com/office/drawing/2014/main" id="{8B3A8982-831D-4044-98F5-59948BCF7646}"/>
              </a:ext>
            </a:extLst>
          </p:cNvPr>
          <p:cNvSpPr>
            <a:spLocks noGrp="1"/>
          </p:cNvSpPr>
          <p:nvPr>
            <p:ph type="ftr" sz="quarter" idx="11"/>
          </p:nvPr>
        </p:nvSpPr>
        <p:spPr/>
        <p:txBody>
          <a:bodyPr/>
          <a:lstStyle/>
          <a:p>
            <a:r>
              <a:rPr lang="en-US" dirty="0"/>
              <a:t>IT 6823 - LM2- SDLC &amp; Project Management</a:t>
            </a:r>
          </a:p>
        </p:txBody>
      </p:sp>
      <p:sp>
        <p:nvSpPr>
          <p:cNvPr id="5" name="Slide Number Placeholder 4">
            <a:extLst>
              <a:ext uri="{FF2B5EF4-FFF2-40B4-BE49-F238E27FC236}">
                <a16:creationId xmlns:a16="http://schemas.microsoft.com/office/drawing/2014/main" id="{C48600B0-937E-B841-A1DC-358B1682B80D}"/>
              </a:ext>
            </a:extLst>
          </p:cNvPr>
          <p:cNvSpPr>
            <a:spLocks noGrp="1"/>
          </p:cNvSpPr>
          <p:nvPr>
            <p:ph type="sldNum" sz="quarter" idx="12"/>
          </p:nvPr>
        </p:nvSpPr>
        <p:spPr/>
        <p:txBody>
          <a:bodyPr/>
          <a:lstStyle/>
          <a:p>
            <a:fld id="{9BF0AC56-E01A-F74D-9010-B0A5DC26A503}" type="slidenum">
              <a:rPr lang="en-US" smtClean="0"/>
              <a:t>2</a:t>
            </a:fld>
            <a:endParaRPr lang="en-US"/>
          </a:p>
        </p:txBody>
      </p:sp>
    </p:spTree>
    <p:extLst>
      <p:ext uri="{BB962C8B-B14F-4D97-AF65-F5344CB8AC3E}">
        <p14:creationId xmlns:p14="http://schemas.microsoft.com/office/powerpoint/2010/main" val="2686351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0284E-8DE3-214F-91DE-F8B94A41BDC5}"/>
              </a:ext>
            </a:extLst>
          </p:cNvPr>
          <p:cNvSpPr>
            <a:spLocks noGrp="1"/>
          </p:cNvSpPr>
          <p:nvPr>
            <p:ph type="title"/>
          </p:nvPr>
        </p:nvSpPr>
        <p:spPr/>
        <p:txBody>
          <a:bodyPr/>
          <a:lstStyle/>
          <a:p>
            <a:r>
              <a:rPr lang="en-US" dirty="0"/>
              <a:t>Project Closure</a:t>
            </a:r>
          </a:p>
        </p:txBody>
      </p:sp>
      <p:sp>
        <p:nvSpPr>
          <p:cNvPr id="3" name="Content Placeholder 2">
            <a:extLst>
              <a:ext uri="{FF2B5EF4-FFF2-40B4-BE49-F238E27FC236}">
                <a16:creationId xmlns:a16="http://schemas.microsoft.com/office/drawing/2014/main" id="{EAC4D49B-D3C7-A540-B06C-68229A2FA00A}"/>
              </a:ext>
            </a:extLst>
          </p:cNvPr>
          <p:cNvSpPr>
            <a:spLocks noGrp="1"/>
          </p:cNvSpPr>
          <p:nvPr>
            <p:ph idx="1"/>
          </p:nvPr>
        </p:nvSpPr>
        <p:spPr/>
        <p:txBody>
          <a:bodyPr/>
          <a:lstStyle/>
          <a:p>
            <a:r>
              <a:rPr lang="en-US" dirty="0"/>
              <a:t>Project completion </a:t>
            </a:r>
          </a:p>
          <a:p>
            <a:r>
              <a:rPr lang="en-US" dirty="0"/>
              <a:t>Post-mortem</a:t>
            </a:r>
          </a:p>
          <a:p>
            <a:r>
              <a:rPr lang="en-US" dirty="0"/>
              <a:t>Project punch list</a:t>
            </a:r>
          </a:p>
          <a:p>
            <a:r>
              <a:rPr lang="en-US" dirty="0"/>
              <a:t>Final project report</a:t>
            </a:r>
          </a:p>
        </p:txBody>
      </p:sp>
      <p:sp>
        <p:nvSpPr>
          <p:cNvPr id="4" name="Footer Placeholder 3">
            <a:extLst>
              <a:ext uri="{FF2B5EF4-FFF2-40B4-BE49-F238E27FC236}">
                <a16:creationId xmlns:a16="http://schemas.microsoft.com/office/drawing/2014/main" id="{2CF486CA-773B-0C4A-B622-FAEF98F47651}"/>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0B53FC25-F4E2-AB44-ACF6-25C3588D8FB7}"/>
              </a:ext>
            </a:extLst>
          </p:cNvPr>
          <p:cNvSpPr>
            <a:spLocks noGrp="1"/>
          </p:cNvSpPr>
          <p:nvPr>
            <p:ph type="sldNum" sz="quarter" idx="12"/>
          </p:nvPr>
        </p:nvSpPr>
        <p:spPr/>
        <p:txBody>
          <a:bodyPr/>
          <a:lstStyle/>
          <a:p>
            <a:fld id="{9BF0AC56-E01A-F74D-9010-B0A5DC26A503}" type="slidenum">
              <a:rPr lang="en-US" smtClean="0"/>
              <a:t>20</a:t>
            </a:fld>
            <a:endParaRPr lang="en-US"/>
          </a:p>
        </p:txBody>
      </p:sp>
    </p:spTree>
    <p:extLst>
      <p:ext uri="{BB962C8B-B14F-4D97-AF65-F5344CB8AC3E}">
        <p14:creationId xmlns:p14="http://schemas.microsoft.com/office/powerpoint/2010/main" val="1072447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F935E-36BA-964C-91FB-BB1CD9E0B6E0}"/>
              </a:ext>
            </a:extLst>
          </p:cNvPr>
          <p:cNvSpPr>
            <a:spLocks noGrp="1"/>
          </p:cNvSpPr>
          <p:nvPr>
            <p:ph type="title"/>
          </p:nvPr>
        </p:nvSpPr>
        <p:spPr/>
        <p:txBody>
          <a:bodyPr/>
          <a:lstStyle/>
          <a:p>
            <a:r>
              <a:rPr lang="en-US" dirty="0"/>
              <a:t>IT Project Management</a:t>
            </a:r>
          </a:p>
        </p:txBody>
      </p:sp>
      <p:sp>
        <p:nvSpPr>
          <p:cNvPr id="3" name="Content Placeholder 2">
            <a:extLst>
              <a:ext uri="{FF2B5EF4-FFF2-40B4-BE49-F238E27FC236}">
                <a16:creationId xmlns:a16="http://schemas.microsoft.com/office/drawing/2014/main" id="{E4840766-AB2A-C648-A71D-DE59D0E580C8}"/>
              </a:ext>
            </a:extLst>
          </p:cNvPr>
          <p:cNvSpPr>
            <a:spLocks noGrp="1"/>
          </p:cNvSpPr>
          <p:nvPr>
            <p:ph idx="1"/>
          </p:nvPr>
        </p:nvSpPr>
        <p:spPr/>
        <p:txBody>
          <a:bodyPr/>
          <a:lstStyle/>
          <a:p>
            <a:r>
              <a:rPr lang="en-US" dirty="0"/>
              <a:t>IT Project Management Lifecycle</a:t>
            </a:r>
          </a:p>
          <a:p>
            <a:r>
              <a:rPr lang="en-US" dirty="0"/>
              <a:t>Waterfall methodology </a:t>
            </a:r>
          </a:p>
          <a:p>
            <a:r>
              <a:rPr lang="en-US" dirty="0"/>
              <a:t>Iterative method</a:t>
            </a:r>
          </a:p>
          <a:p>
            <a:r>
              <a:rPr lang="en-US" dirty="0"/>
              <a:t>Adaptive method - agile</a:t>
            </a:r>
          </a:p>
        </p:txBody>
      </p:sp>
      <p:sp>
        <p:nvSpPr>
          <p:cNvPr id="4" name="Footer Placeholder 3">
            <a:extLst>
              <a:ext uri="{FF2B5EF4-FFF2-40B4-BE49-F238E27FC236}">
                <a16:creationId xmlns:a16="http://schemas.microsoft.com/office/drawing/2014/main" id="{AC1E8D09-538E-F743-A812-202F8EBFEC94}"/>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2C0DC374-72A2-7E46-8FCC-33D2A9717D72}"/>
              </a:ext>
            </a:extLst>
          </p:cNvPr>
          <p:cNvSpPr>
            <a:spLocks noGrp="1"/>
          </p:cNvSpPr>
          <p:nvPr>
            <p:ph type="sldNum" sz="quarter" idx="12"/>
          </p:nvPr>
        </p:nvSpPr>
        <p:spPr/>
        <p:txBody>
          <a:bodyPr/>
          <a:lstStyle/>
          <a:p>
            <a:fld id="{9BF0AC56-E01A-F74D-9010-B0A5DC26A503}" type="slidenum">
              <a:rPr lang="en-US" smtClean="0"/>
              <a:t>21</a:t>
            </a:fld>
            <a:endParaRPr lang="en-US"/>
          </a:p>
        </p:txBody>
      </p:sp>
    </p:spTree>
    <p:extLst>
      <p:ext uri="{BB962C8B-B14F-4D97-AF65-F5344CB8AC3E}">
        <p14:creationId xmlns:p14="http://schemas.microsoft.com/office/powerpoint/2010/main" val="270801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FD93C-43D7-E544-8148-7BC56277E8CA}"/>
              </a:ext>
            </a:extLst>
          </p:cNvPr>
          <p:cNvSpPr>
            <a:spLocks noGrp="1"/>
          </p:cNvSpPr>
          <p:nvPr>
            <p:ph type="title"/>
          </p:nvPr>
        </p:nvSpPr>
        <p:spPr/>
        <p:txBody>
          <a:bodyPr/>
          <a:lstStyle/>
          <a:p>
            <a:r>
              <a:rPr lang="en-US" dirty="0"/>
              <a:t>IT Project Manager</a:t>
            </a:r>
          </a:p>
        </p:txBody>
      </p:sp>
      <p:sp>
        <p:nvSpPr>
          <p:cNvPr id="3" name="Content Placeholder 2">
            <a:extLst>
              <a:ext uri="{FF2B5EF4-FFF2-40B4-BE49-F238E27FC236}">
                <a16:creationId xmlns:a16="http://schemas.microsoft.com/office/drawing/2014/main" id="{02414073-1379-E942-8C53-3C05515A2B77}"/>
              </a:ext>
            </a:extLst>
          </p:cNvPr>
          <p:cNvSpPr>
            <a:spLocks noGrp="1"/>
          </p:cNvSpPr>
          <p:nvPr>
            <p:ph idx="1"/>
          </p:nvPr>
        </p:nvSpPr>
        <p:spPr/>
        <p:txBody>
          <a:bodyPr/>
          <a:lstStyle/>
          <a:p>
            <a:r>
              <a:rPr lang="en-US" dirty="0"/>
              <a:t>Setting goals</a:t>
            </a:r>
          </a:p>
          <a:p>
            <a:r>
              <a:rPr lang="en-US" dirty="0"/>
              <a:t>Communicating and motivating team members and stakeholders</a:t>
            </a:r>
          </a:p>
          <a:p>
            <a:r>
              <a:rPr lang="en-US" dirty="0"/>
              <a:t>Identifying the right resources for each task</a:t>
            </a:r>
          </a:p>
          <a:p>
            <a:r>
              <a:rPr lang="en-US" dirty="0"/>
              <a:t>Researching &amp; managing change</a:t>
            </a:r>
          </a:p>
          <a:p>
            <a:r>
              <a:rPr lang="en-US" dirty="0"/>
              <a:t>Performing needs assessment, and properly sequencing tasks</a:t>
            </a:r>
          </a:p>
          <a:p>
            <a:r>
              <a:rPr lang="en-US" dirty="0"/>
              <a:t>Etc. </a:t>
            </a:r>
          </a:p>
        </p:txBody>
      </p:sp>
      <p:sp>
        <p:nvSpPr>
          <p:cNvPr id="4" name="Footer Placeholder 3">
            <a:extLst>
              <a:ext uri="{FF2B5EF4-FFF2-40B4-BE49-F238E27FC236}">
                <a16:creationId xmlns:a16="http://schemas.microsoft.com/office/drawing/2014/main" id="{9EA1AB48-73B0-E843-8115-A9E71F3C8151}"/>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E0661199-827F-E74D-B3C3-584134FF530C}"/>
              </a:ext>
            </a:extLst>
          </p:cNvPr>
          <p:cNvSpPr>
            <a:spLocks noGrp="1"/>
          </p:cNvSpPr>
          <p:nvPr>
            <p:ph type="sldNum" sz="quarter" idx="12"/>
          </p:nvPr>
        </p:nvSpPr>
        <p:spPr/>
        <p:txBody>
          <a:bodyPr/>
          <a:lstStyle/>
          <a:p>
            <a:fld id="{9BF0AC56-E01A-F74D-9010-B0A5DC26A503}" type="slidenum">
              <a:rPr lang="en-US" smtClean="0"/>
              <a:t>22</a:t>
            </a:fld>
            <a:endParaRPr lang="en-US"/>
          </a:p>
        </p:txBody>
      </p:sp>
    </p:spTree>
    <p:extLst>
      <p:ext uri="{BB962C8B-B14F-4D97-AF65-F5344CB8AC3E}">
        <p14:creationId xmlns:p14="http://schemas.microsoft.com/office/powerpoint/2010/main" val="392095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F0BBF-0CB8-AF4E-80F2-BB1175ABB478}"/>
              </a:ext>
            </a:extLst>
          </p:cNvPr>
          <p:cNvSpPr>
            <a:spLocks noGrp="1"/>
          </p:cNvSpPr>
          <p:nvPr>
            <p:ph type="title"/>
          </p:nvPr>
        </p:nvSpPr>
        <p:spPr/>
        <p:txBody>
          <a:bodyPr/>
          <a:lstStyle/>
          <a:p>
            <a:r>
              <a:rPr lang="en-US" dirty="0"/>
              <a:t>Challenges to IT Project Managers</a:t>
            </a:r>
          </a:p>
        </p:txBody>
      </p:sp>
      <p:sp>
        <p:nvSpPr>
          <p:cNvPr id="3" name="Content Placeholder 2">
            <a:extLst>
              <a:ext uri="{FF2B5EF4-FFF2-40B4-BE49-F238E27FC236}">
                <a16:creationId xmlns:a16="http://schemas.microsoft.com/office/drawing/2014/main" id="{D16A9005-16B9-244D-9E00-8CA0268BB7C2}"/>
              </a:ext>
            </a:extLst>
          </p:cNvPr>
          <p:cNvSpPr>
            <a:spLocks noGrp="1"/>
          </p:cNvSpPr>
          <p:nvPr>
            <p:ph idx="1"/>
          </p:nvPr>
        </p:nvSpPr>
        <p:spPr/>
        <p:txBody>
          <a:bodyPr/>
          <a:lstStyle/>
          <a:p>
            <a:pPr fontAlgn="base"/>
            <a:r>
              <a:rPr lang="en-US" dirty="0"/>
              <a:t>Making multiple assumptions Unclear expectations from the business, end-users, and stakeholders.</a:t>
            </a:r>
          </a:p>
          <a:p>
            <a:pPr fontAlgn="base"/>
            <a:r>
              <a:rPr lang="en-US" dirty="0"/>
              <a:t>Rapidly changing technology</a:t>
            </a:r>
          </a:p>
          <a:p>
            <a:pPr fontAlgn="base"/>
            <a:r>
              <a:rPr lang="en-US" dirty="0"/>
              <a:t>Geographically diverse offices and remote work associated</a:t>
            </a:r>
          </a:p>
          <a:p>
            <a:endParaRPr lang="en-US" dirty="0"/>
          </a:p>
        </p:txBody>
      </p:sp>
      <p:sp>
        <p:nvSpPr>
          <p:cNvPr id="4" name="Footer Placeholder 3">
            <a:extLst>
              <a:ext uri="{FF2B5EF4-FFF2-40B4-BE49-F238E27FC236}">
                <a16:creationId xmlns:a16="http://schemas.microsoft.com/office/drawing/2014/main" id="{DA8890CF-A74B-D24E-89BA-438608327DCE}"/>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7C99F5A4-8472-4B4B-BCA0-48A73FDB6C31}"/>
              </a:ext>
            </a:extLst>
          </p:cNvPr>
          <p:cNvSpPr>
            <a:spLocks noGrp="1"/>
          </p:cNvSpPr>
          <p:nvPr>
            <p:ph type="sldNum" sz="quarter" idx="12"/>
          </p:nvPr>
        </p:nvSpPr>
        <p:spPr/>
        <p:txBody>
          <a:bodyPr/>
          <a:lstStyle/>
          <a:p>
            <a:fld id="{9BF0AC56-E01A-F74D-9010-B0A5DC26A503}" type="slidenum">
              <a:rPr lang="en-US" smtClean="0"/>
              <a:t>23</a:t>
            </a:fld>
            <a:endParaRPr lang="en-US"/>
          </a:p>
        </p:txBody>
      </p:sp>
    </p:spTree>
    <p:extLst>
      <p:ext uri="{BB962C8B-B14F-4D97-AF65-F5344CB8AC3E}">
        <p14:creationId xmlns:p14="http://schemas.microsoft.com/office/powerpoint/2010/main" val="1396987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75C49-C261-EB4B-8796-05A34271EF77}"/>
              </a:ext>
            </a:extLst>
          </p:cNvPr>
          <p:cNvSpPr>
            <a:spLocks noGrp="1"/>
          </p:cNvSpPr>
          <p:nvPr>
            <p:ph type="title"/>
          </p:nvPr>
        </p:nvSpPr>
        <p:spPr/>
        <p:txBody>
          <a:bodyPr>
            <a:normAutofit/>
          </a:bodyPr>
          <a:lstStyle/>
          <a:p>
            <a:r>
              <a:rPr lang="en-US" dirty="0"/>
              <a:t>Successful IT Project Management</a:t>
            </a:r>
          </a:p>
        </p:txBody>
      </p:sp>
      <p:sp>
        <p:nvSpPr>
          <p:cNvPr id="3" name="Content Placeholder 2">
            <a:extLst>
              <a:ext uri="{FF2B5EF4-FFF2-40B4-BE49-F238E27FC236}">
                <a16:creationId xmlns:a16="http://schemas.microsoft.com/office/drawing/2014/main" id="{E930D9C4-B271-2240-AAD5-D3D16E28F927}"/>
              </a:ext>
            </a:extLst>
          </p:cNvPr>
          <p:cNvSpPr>
            <a:spLocks noGrp="1"/>
          </p:cNvSpPr>
          <p:nvPr>
            <p:ph idx="1"/>
          </p:nvPr>
        </p:nvSpPr>
        <p:spPr/>
        <p:txBody>
          <a:bodyPr>
            <a:normAutofit/>
          </a:bodyPr>
          <a:lstStyle/>
          <a:p>
            <a:pPr fontAlgn="base"/>
            <a:r>
              <a:rPr lang="en-US" dirty="0"/>
              <a:t>Select a project management methodology </a:t>
            </a:r>
          </a:p>
          <a:p>
            <a:pPr fontAlgn="base"/>
            <a:r>
              <a:rPr lang="en-US" dirty="0"/>
              <a:t>Assess the project good use of resources &amp; satisfy a business need.</a:t>
            </a:r>
          </a:p>
          <a:p>
            <a:pPr fontAlgn="base"/>
            <a:r>
              <a:rPr lang="en-US" dirty="0"/>
              <a:t>Complete project charter</a:t>
            </a:r>
          </a:p>
          <a:p>
            <a:pPr fontAlgn="base"/>
            <a:r>
              <a:rPr lang="en-US" dirty="0"/>
              <a:t>Over-communicate and host daily stand-up meetings</a:t>
            </a:r>
          </a:p>
          <a:p>
            <a:pPr fontAlgn="base"/>
            <a:r>
              <a:rPr lang="en-US" dirty="0"/>
              <a:t>Right PM tool </a:t>
            </a:r>
          </a:p>
          <a:p>
            <a:pPr fontAlgn="base"/>
            <a:r>
              <a:rPr lang="en-US" dirty="0"/>
              <a:t>Do a project retrospective</a:t>
            </a:r>
          </a:p>
        </p:txBody>
      </p:sp>
      <p:sp>
        <p:nvSpPr>
          <p:cNvPr id="4" name="Footer Placeholder 3">
            <a:extLst>
              <a:ext uri="{FF2B5EF4-FFF2-40B4-BE49-F238E27FC236}">
                <a16:creationId xmlns:a16="http://schemas.microsoft.com/office/drawing/2014/main" id="{EAD449BB-7C4F-B744-8ACD-B03C40C52D79}"/>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9463E93F-638D-3F42-AA15-AFBB60A44EFE}"/>
              </a:ext>
            </a:extLst>
          </p:cNvPr>
          <p:cNvSpPr>
            <a:spLocks noGrp="1"/>
          </p:cNvSpPr>
          <p:nvPr>
            <p:ph type="sldNum" sz="quarter" idx="12"/>
          </p:nvPr>
        </p:nvSpPr>
        <p:spPr/>
        <p:txBody>
          <a:bodyPr/>
          <a:lstStyle/>
          <a:p>
            <a:fld id="{9BF0AC56-E01A-F74D-9010-B0A5DC26A503}" type="slidenum">
              <a:rPr lang="en-US" smtClean="0"/>
              <a:t>24</a:t>
            </a:fld>
            <a:endParaRPr lang="en-US"/>
          </a:p>
        </p:txBody>
      </p:sp>
    </p:spTree>
    <p:extLst>
      <p:ext uri="{BB962C8B-B14F-4D97-AF65-F5344CB8AC3E}">
        <p14:creationId xmlns:p14="http://schemas.microsoft.com/office/powerpoint/2010/main" val="1064496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70F48-DD6F-7F4C-A39A-8818E6A25107}"/>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31BEC17-3E21-2B47-850D-BFFB80495B4C}"/>
              </a:ext>
            </a:extLst>
          </p:cNvPr>
          <p:cNvSpPr>
            <a:spLocks noGrp="1"/>
          </p:cNvSpPr>
          <p:nvPr>
            <p:ph idx="1"/>
          </p:nvPr>
        </p:nvSpPr>
        <p:spPr/>
        <p:txBody>
          <a:bodyPr>
            <a:normAutofit fontScale="92500" lnSpcReduction="10000"/>
          </a:bodyPr>
          <a:lstStyle/>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2"/>
              </a:rPr>
              <a:t>https://www.smartsheet.com/system-development-life-cycle-guide</a:t>
            </a:r>
            <a:endPar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endParaRPr>
          </a:p>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3"/>
              </a:rPr>
              <a:t>https://textexpander.com/blog/7-stages-of-the-system-development-life-cycle/</a:t>
            </a:r>
            <a:endParaRPr lang="en-US" dirty="0">
              <a:latin typeface="Calibri" panose="020F0502020204030204" pitchFamily="34" charset="0"/>
              <a:ea typeface="DengXian" panose="02010600030101010101" pitchFamily="2" charset="-122"/>
              <a:cs typeface="Times New Roman" panose="02020603050405020304" pitchFamily="18" charset="0"/>
            </a:endParaRPr>
          </a:p>
          <a:p>
            <a:r>
              <a:rPr lang="en-US" u="sng">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4"/>
              </a:rPr>
              <a:t>https</a:t>
            </a:r>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4"/>
              </a:rPr>
              <a:t>://www.agilealliance.org/</a:t>
            </a:r>
            <a:r>
              <a:rPr lang="en-US" dirty="0">
                <a:latin typeface="Calibri" panose="020F0502020204030204" pitchFamily="34" charset="0"/>
                <a:ea typeface="DengXian" panose="02010600030101010101" pitchFamily="2" charset="-122"/>
                <a:cs typeface="Times New Roman" panose="02020603050405020304" pitchFamily="18" charset="0"/>
              </a:rPr>
              <a:t> </a:t>
            </a:r>
          </a:p>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5"/>
              </a:rPr>
              <a:t>https://www.analyticssteps.com/blogs/7-types-agile-methodologies</a:t>
            </a:r>
            <a:r>
              <a:rPr lang="en-US" dirty="0">
                <a:latin typeface="Calibri" panose="020F0502020204030204" pitchFamily="34" charset="0"/>
                <a:ea typeface="DengXian" panose="02010600030101010101" pitchFamily="2" charset="-122"/>
                <a:cs typeface="Times New Roman" panose="02020603050405020304" pitchFamily="18" charset="0"/>
              </a:rPr>
              <a:t> </a:t>
            </a:r>
          </a:p>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6"/>
              </a:rPr>
              <a:t>https://www.guru99.com/agile-vs-devops.html</a:t>
            </a:r>
            <a:r>
              <a:rPr lang="en-US" dirty="0"/>
              <a:t> </a:t>
            </a:r>
          </a:p>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7"/>
              </a:rPr>
              <a:t>https://www.smartsheet.com/blog/demystifying-5-phases-project-management</a:t>
            </a:r>
            <a:r>
              <a:rPr lang="en-US" dirty="0">
                <a:latin typeface="Calibri" panose="020F0502020204030204" pitchFamily="34" charset="0"/>
                <a:ea typeface="DengXian" panose="02010600030101010101" pitchFamily="2" charset="-122"/>
                <a:cs typeface="Times New Roman" panose="02020603050405020304" pitchFamily="18" charset="0"/>
              </a:rPr>
              <a:t> </a:t>
            </a:r>
            <a:endParaRPr lang="en-US" dirty="0"/>
          </a:p>
          <a:p>
            <a:r>
              <a:rPr lang="en-US" u="sng" dirty="0">
                <a:solidFill>
                  <a:srgbClr val="0563C1"/>
                </a:solidFill>
                <a:latin typeface="Calibri" panose="020F0502020204030204" pitchFamily="34" charset="0"/>
                <a:ea typeface="DengXian" panose="02010600030101010101" pitchFamily="2" charset="-122"/>
                <a:cs typeface="Times New Roman" panose="02020603050405020304" pitchFamily="18" charset="0"/>
                <a:hlinkClick r:id="rId8"/>
              </a:rPr>
              <a:t>https://www.smartsheet.com/content-center/best-practices/project-management/project-management-guide/project-management-IT</a:t>
            </a:r>
            <a:r>
              <a:rPr lang="en-US" dirty="0"/>
              <a:t> </a:t>
            </a:r>
          </a:p>
          <a:p>
            <a:endParaRPr lang="en-US" dirty="0"/>
          </a:p>
          <a:p>
            <a:endParaRPr lang="en-US" dirty="0"/>
          </a:p>
        </p:txBody>
      </p:sp>
      <p:sp>
        <p:nvSpPr>
          <p:cNvPr id="4" name="Footer Placeholder 3">
            <a:extLst>
              <a:ext uri="{FF2B5EF4-FFF2-40B4-BE49-F238E27FC236}">
                <a16:creationId xmlns:a16="http://schemas.microsoft.com/office/drawing/2014/main" id="{2770EE44-6505-614A-8925-73A3901A7996}"/>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7640CB29-444C-0A49-BD7A-CDB8A4B9D2AF}"/>
              </a:ext>
            </a:extLst>
          </p:cNvPr>
          <p:cNvSpPr>
            <a:spLocks noGrp="1"/>
          </p:cNvSpPr>
          <p:nvPr>
            <p:ph type="sldNum" sz="quarter" idx="12"/>
          </p:nvPr>
        </p:nvSpPr>
        <p:spPr/>
        <p:txBody>
          <a:bodyPr/>
          <a:lstStyle/>
          <a:p>
            <a:fld id="{9BF0AC56-E01A-F74D-9010-B0A5DC26A503}" type="slidenum">
              <a:rPr lang="en-US" smtClean="0"/>
              <a:t>25</a:t>
            </a:fld>
            <a:endParaRPr lang="en-US"/>
          </a:p>
        </p:txBody>
      </p:sp>
    </p:spTree>
    <p:extLst>
      <p:ext uri="{BB962C8B-B14F-4D97-AF65-F5344CB8AC3E}">
        <p14:creationId xmlns:p14="http://schemas.microsoft.com/office/powerpoint/2010/main" val="3690489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8A2C0-D8EC-9342-806D-185A20980DC0}"/>
              </a:ext>
            </a:extLst>
          </p:cNvPr>
          <p:cNvSpPr>
            <a:spLocks noGrp="1"/>
          </p:cNvSpPr>
          <p:nvPr>
            <p:ph type="title"/>
          </p:nvPr>
        </p:nvSpPr>
        <p:spPr/>
        <p:txBody>
          <a:bodyPr>
            <a:normAutofit/>
          </a:bodyPr>
          <a:lstStyle/>
          <a:p>
            <a:r>
              <a:rPr lang="en-US" dirty="0"/>
              <a:t>Software Development Life Cycle</a:t>
            </a:r>
          </a:p>
        </p:txBody>
      </p:sp>
      <p:sp>
        <p:nvSpPr>
          <p:cNvPr id="3" name="Content Placeholder 2">
            <a:extLst>
              <a:ext uri="{FF2B5EF4-FFF2-40B4-BE49-F238E27FC236}">
                <a16:creationId xmlns:a16="http://schemas.microsoft.com/office/drawing/2014/main" id="{56767234-B07B-0B45-91B3-56EB0FADABFC}"/>
              </a:ext>
            </a:extLst>
          </p:cNvPr>
          <p:cNvSpPr>
            <a:spLocks noGrp="1"/>
          </p:cNvSpPr>
          <p:nvPr>
            <p:ph idx="1"/>
          </p:nvPr>
        </p:nvSpPr>
        <p:spPr/>
        <p:txBody>
          <a:bodyPr/>
          <a:lstStyle/>
          <a:p>
            <a:r>
              <a:rPr lang="en-US" dirty="0"/>
              <a:t>Originated in 1960s</a:t>
            </a:r>
          </a:p>
          <a:p>
            <a:r>
              <a:rPr lang="en-US" dirty="0"/>
              <a:t>Completely defined in 1971</a:t>
            </a:r>
          </a:p>
          <a:p>
            <a:r>
              <a:rPr lang="en-US" dirty="0"/>
              <a:t>Evolution of technology &amp; ever-changing business environment</a:t>
            </a:r>
          </a:p>
          <a:p>
            <a:r>
              <a:rPr lang="en-US" dirty="0"/>
              <a:t>Complex system</a:t>
            </a:r>
          </a:p>
          <a:p>
            <a:r>
              <a:rPr lang="en-US" dirty="0"/>
              <a:t>Systematic approach for software development</a:t>
            </a:r>
          </a:p>
        </p:txBody>
      </p:sp>
      <p:sp>
        <p:nvSpPr>
          <p:cNvPr id="4" name="Footer Placeholder 3">
            <a:extLst>
              <a:ext uri="{FF2B5EF4-FFF2-40B4-BE49-F238E27FC236}">
                <a16:creationId xmlns:a16="http://schemas.microsoft.com/office/drawing/2014/main" id="{229D7527-A3B2-6D42-8F25-EBE1A5B97A0D}"/>
              </a:ext>
            </a:extLst>
          </p:cNvPr>
          <p:cNvSpPr>
            <a:spLocks noGrp="1"/>
          </p:cNvSpPr>
          <p:nvPr>
            <p:ph type="ftr" sz="quarter" idx="11"/>
          </p:nvPr>
        </p:nvSpPr>
        <p:spPr/>
        <p:txBody>
          <a:bodyPr/>
          <a:lstStyle/>
          <a:p>
            <a:r>
              <a:rPr lang="en-US" dirty="0"/>
              <a:t>IT 6823 - LM2- SDLC &amp; Project Management</a:t>
            </a:r>
          </a:p>
        </p:txBody>
      </p:sp>
      <p:sp>
        <p:nvSpPr>
          <p:cNvPr id="5" name="Slide Number Placeholder 4">
            <a:extLst>
              <a:ext uri="{FF2B5EF4-FFF2-40B4-BE49-F238E27FC236}">
                <a16:creationId xmlns:a16="http://schemas.microsoft.com/office/drawing/2014/main" id="{5FCE8B8A-A638-2E42-ABDA-B9DE7F311E56}"/>
              </a:ext>
            </a:extLst>
          </p:cNvPr>
          <p:cNvSpPr>
            <a:spLocks noGrp="1"/>
          </p:cNvSpPr>
          <p:nvPr>
            <p:ph type="sldNum" sz="quarter" idx="12"/>
          </p:nvPr>
        </p:nvSpPr>
        <p:spPr/>
        <p:txBody>
          <a:bodyPr/>
          <a:lstStyle/>
          <a:p>
            <a:fld id="{9BF0AC56-E01A-F74D-9010-B0A5DC26A503}" type="slidenum">
              <a:rPr lang="en-US" smtClean="0"/>
              <a:t>3</a:t>
            </a:fld>
            <a:endParaRPr lang="en-US"/>
          </a:p>
        </p:txBody>
      </p:sp>
    </p:spTree>
    <p:extLst>
      <p:ext uri="{BB962C8B-B14F-4D97-AF65-F5344CB8AC3E}">
        <p14:creationId xmlns:p14="http://schemas.microsoft.com/office/powerpoint/2010/main" val="1531292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FD398-07C2-2F41-BD75-AAC9BF933F5B}"/>
              </a:ext>
            </a:extLst>
          </p:cNvPr>
          <p:cNvSpPr>
            <a:spLocks noGrp="1"/>
          </p:cNvSpPr>
          <p:nvPr>
            <p:ph type="title"/>
          </p:nvPr>
        </p:nvSpPr>
        <p:spPr/>
        <p:txBody>
          <a:bodyPr/>
          <a:lstStyle/>
          <a:p>
            <a:r>
              <a:rPr lang="en-US" dirty="0"/>
              <a:t>System Development Life Cycle</a:t>
            </a:r>
          </a:p>
        </p:txBody>
      </p:sp>
      <p:sp>
        <p:nvSpPr>
          <p:cNvPr id="3" name="Content Placeholder 2">
            <a:extLst>
              <a:ext uri="{FF2B5EF4-FFF2-40B4-BE49-F238E27FC236}">
                <a16:creationId xmlns:a16="http://schemas.microsoft.com/office/drawing/2014/main" id="{BE7EA87D-2BB3-8843-9049-845325C4121A}"/>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11308609-3DB4-6843-A2C5-B029BF97E1AC}"/>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07FEFF73-4084-2349-AA03-22DA4F14A8B2}"/>
              </a:ext>
            </a:extLst>
          </p:cNvPr>
          <p:cNvSpPr>
            <a:spLocks noGrp="1"/>
          </p:cNvSpPr>
          <p:nvPr>
            <p:ph type="sldNum" sz="quarter" idx="12"/>
          </p:nvPr>
        </p:nvSpPr>
        <p:spPr/>
        <p:txBody>
          <a:bodyPr/>
          <a:lstStyle/>
          <a:p>
            <a:fld id="{9BF0AC56-E01A-F74D-9010-B0A5DC26A503}" type="slidenum">
              <a:rPr lang="en-US" smtClean="0"/>
              <a:t>4</a:t>
            </a:fld>
            <a:endParaRPr lang="en-US"/>
          </a:p>
        </p:txBody>
      </p:sp>
      <p:pic>
        <p:nvPicPr>
          <p:cNvPr id="1025" name="Picture 5" descr="System Development Lifecycle. Image source: https://www.smartsheet.com/sites/default/files/styles/900px/public/IC-System-Development-Lifecycle.jpg?itok=UP6Y8S2o ">
            <a:extLst>
              <a:ext uri="{FF2B5EF4-FFF2-40B4-BE49-F238E27FC236}">
                <a16:creationId xmlns:a16="http://schemas.microsoft.com/office/drawing/2014/main" id="{2CB17318-731D-7D47-A22E-8B69A2DE7284}"/>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2917527" y="1369219"/>
            <a:ext cx="3197523" cy="316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06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235A8-04B3-F645-B190-6C00719BA1E5}"/>
              </a:ext>
            </a:extLst>
          </p:cNvPr>
          <p:cNvSpPr>
            <a:spLocks noGrp="1"/>
          </p:cNvSpPr>
          <p:nvPr>
            <p:ph type="title"/>
          </p:nvPr>
        </p:nvSpPr>
        <p:spPr/>
        <p:txBody>
          <a:bodyPr/>
          <a:lstStyle/>
          <a:p>
            <a:r>
              <a:rPr lang="en-US" dirty="0"/>
              <a:t>Benefits of Well Defined SDLC</a:t>
            </a:r>
          </a:p>
        </p:txBody>
      </p:sp>
      <p:sp>
        <p:nvSpPr>
          <p:cNvPr id="3" name="Content Placeholder 2">
            <a:extLst>
              <a:ext uri="{FF2B5EF4-FFF2-40B4-BE49-F238E27FC236}">
                <a16:creationId xmlns:a16="http://schemas.microsoft.com/office/drawing/2014/main" id="{B2ADF9F6-0FCD-9F4F-9552-6D70FA1CBF3C}"/>
              </a:ext>
            </a:extLst>
          </p:cNvPr>
          <p:cNvSpPr>
            <a:spLocks noGrp="1"/>
          </p:cNvSpPr>
          <p:nvPr>
            <p:ph idx="1"/>
          </p:nvPr>
        </p:nvSpPr>
        <p:spPr/>
        <p:txBody>
          <a:bodyPr>
            <a:normAutofit/>
          </a:bodyPr>
          <a:lstStyle/>
          <a:p>
            <a:pPr fontAlgn="base"/>
            <a:r>
              <a:rPr lang="en-US" dirty="0"/>
              <a:t>Have a clear view of the entire project</a:t>
            </a:r>
          </a:p>
          <a:p>
            <a:pPr fontAlgn="base"/>
            <a:r>
              <a:rPr lang="en-US" dirty="0"/>
              <a:t>Base costs and staffing decisions  </a:t>
            </a:r>
          </a:p>
          <a:p>
            <a:pPr fontAlgn="base"/>
            <a:r>
              <a:rPr lang="en-US" dirty="0"/>
              <a:t>Meet design and development standards</a:t>
            </a:r>
          </a:p>
          <a:p>
            <a:pPr fontAlgn="base"/>
            <a:r>
              <a:rPr lang="en-US" dirty="0"/>
              <a:t>Provide developers a measure of control </a:t>
            </a:r>
          </a:p>
          <a:p>
            <a:pPr fontAlgn="base"/>
            <a:r>
              <a:rPr lang="en-US" dirty="0"/>
              <a:t>Improve the quality of the final system</a:t>
            </a:r>
          </a:p>
          <a:p>
            <a:endParaRPr lang="en-US" dirty="0"/>
          </a:p>
        </p:txBody>
      </p:sp>
      <p:sp>
        <p:nvSpPr>
          <p:cNvPr id="4" name="Footer Placeholder 3">
            <a:extLst>
              <a:ext uri="{FF2B5EF4-FFF2-40B4-BE49-F238E27FC236}">
                <a16:creationId xmlns:a16="http://schemas.microsoft.com/office/drawing/2014/main" id="{56E84FE9-227C-8E4B-991C-4F295CE3FEB2}"/>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F9BAF2D8-C514-D44A-823F-A3F95CADDF39}"/>
              </a:ext>
            </a:extLst>
          </p:cNvPr>
          <p:cNvSpPr>
            <a:spLocks noGrp="1"/>
          </p:cNvSpPr>
          <p:nvPr>
            <p:ph type="sldNum" sz="quarter" idx="12"/>
          </p:nvPr>
        </p:nvSpPr>
        <p:spPr/>
        <p:txBody>
          <a:bodyPr/>
          <a:lstStyle/>
          <a:p>
            <a:fld id="{9BF0AC56-E01A-F74D-9010-B0A5DC26A503}" type="slidenum">
              <a:rPr lang="en-US" smtClean="0"/>
              <a:t>5</a:t>
            </a:fld>
            <a:endParaRPr lang="en-US"/>
          </a:p>
        </p:txBody>
      </p:sp>
    </p:spTree>
    <p:extLst>
      <p:ext uri="{BB962C8B-B14F-4D97-AF65-F5344CB8AC3E}">
        <p14:creationId xmlns:p14="http://schemas.microsoft.com/office/powerpoint/2010/main" val="1455350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90698-1490-BC49-8669-99DF38E285C1}"/>
              </a:ext>
            </a:extLst>
          </p:cNvPr>
          <p:cNvSpPr>
            <a:spLocks noGrp="1"/>
          </p:cNvSpPr>
          <p:nvPr>
            <p:ph type="title"/>
          </p:nvPr>
        </p:nvSpPr>
        <p:spPr/>
        <p:txBody>
          <a:bodyPr/>
          <a:lstStyle/>
          <a:p>
            <a:r>
              <a:rPr lang="en-US" dirty="0"/>
              <a:t>Issues of Well-defined SDLC</a:t>
            </a:r>
          </a:p>
        </p:txBody>
      </p:sp>
      <p:sp>
        <p:nvSpPr>
          <p:cNvPr id="3" name="Content Placeholder 2">
            <a:extLst>
              <a:ext uri="{FF2B5EF4-FFF2-40B4-BE49-F238E27FC236}">
                <a16:creationId xmlns:a16="http://schemas.microsoft.com/office/drawing/2014/main" id="{937849F8-0E2D-F545-8929-AE3A15D45E97}"/>
              </a:ext>
            </a:extLst>
          </p:cNvPr>
          <p:cNvSpPr>
            <a:spLocks noGrp="1"/>
          </p:cNvSpPr>
          <p:nvPr>
            <p:ph idx="1"/>
          </p:nvPr>
        </p:nvSpPr>
        <p:spPr/>
        <p:txBody>
          <a:bodyPr>
            <a:normAutofit/>
          </a:bodyPr>
          <a:lstStyle/>
          <a:p>
            <a:pPr fontAlgn="base"/>
            <a:r>
              <a:rPr lang="en-US" dirty="0"/>
              <a:t>Many methods are considered inflexible &amp; some are outdated  </a:t>
            </a:r>
          </a:p>
          <a:p>
            <a:pPr fontAlgn="base"/>
            <a:r>
              <a:rPr lang="en-US" dirty="0"/>
              <a:t>Difficulty in responding to changes</a:t>
            </a:r>
          </a:p>
          <a:p>
            <a:pPr fontAlgn="base"/>
            <a:r>
              <a:rPr lang="en-US" dirty="0"/>
              <a:t>Time and cost prohibitive.</a:t>
            </a:r>
          </a:p>
          <a:p>
            <a:pPr fontAlgn="base"/>
            <a:r>
              <a:rPr lang="en-US" dirty="0"/>
              <a:t>Too complex to estimate costs</a:t>
            </a:r>
          </a:p>
          <a:p>
            <a:pPr fontAlgn="base"/>
            <a:r>
              <a:rPr lang="en-US" dirty="0"/>
              <a:t>Testing at the end of the life cycle </a:t>
            </a:r>
          </a:p>
          <a:p>
            <a:pPr fontAlgn="base"/>
            <a:r>
              <a:rPr lang="en-US" dirty="0"/>
              <a:t>The documentation can be overwhelming</a:t>
            </a:r>
          </a:p>
          <a:p>
            <a:endParaRPr lang="en-US" dirty="0"/>
          </a:p>
        </p:txBody>
      </p:sp>
      <p:sp>
        <p:nvSpPr>
          <p:cNvPr id="4" name="Footer Placeholder 3">
            <a:extLst>
              <a:ext uri="{FF2B5EF4-FFF2-40B4-BE49-F238E27FC236}">
                <a16:creationId xmlns:a16="http://schemas.microsoft.com/office/drawing/2014/main" id="{88D403EA-76EC-F64A-B0AF-C4253D24CC38}"/>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2E71A47E-B175-7341-9409-00BD9D5A3C55}"/>
              </a:ext>
            </a:extLst>
          </p:cNvPr>
          <p:cNvSpPr>
            <a:spLocks noGrp="1"/>
          </p:cNvSpPr>
          <p:nvPr>
            <p:ph type="sldNum" sz="quarter" idx="12"/>
          </p:nvPr>
        </p:nvSpPr>
        <p:spPr/>
        <p:txBody>
          <a:bodyPr/>
          <a:lstStyle/>
          <a:p>
            <a:fld id="{9BF0AC56-E01A-F74D-9010-B0A5DC26A503}" type="slidenum">
              <a:rPr lang="en-US" smtClean="0"/>
              <a:t>6</a:t>
            </a:fld>
            <a:endParaRPr lang="en-US"/>
          </a:p>
        </p:txBody>
      </p:sp>
    </p:spTree>
    <p:extLst>
      <p:ext uri="{BB962C8B-B14F-4D97-AF65-F5344CB8AC3E}">
        <p14:creationId xmlns:p14="http://schemas.microsoft.com/office/powerpoint/2010/main" val="2439535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F9EE-6DFE-F542-905B-0A0916C52565}"/>
              </a:ext>
            </a:extLst>
          </p:cNvPr>
          <p:cNvSpPr>
            <a:spLocks noGrp="1"/>
          </p:cNvSpPr>
          <p:nvPr>
            <p:ph type="title"/>
          </p:nvPr>
        </p:nvSpPr>
        <p:spPr/>
        <p:txBody>
          <a:bodyPr/>
          <a:lstStyle/>
          <a:p>
            <a:r>
              <a:rPr lang="en-US" dirty="0"/>
              <a:t>SDLC Methods</a:t>
            </a:r>
          </a:p>
        </p:txBody>
      </p:sp>
      <p:sp>
        <p:nvSpPr>
          <p:cNvPr id="3" name="Content Placeholder 2">
            <a:extLst>
              <a:ext uri="{FF2B5EF4-FFF2-40B4-BE49-F238E27FC236}">
                <a16:creationId xmlns:a16="http://schemas.microsoft.com/office/drawing/2014/main" id="{9ED3243C-F72E-F54B-A256-443D4D781D69}"/>
              </a:ext>
            </a:extLst>
          </p:cNvPr>
          <p:cNvSpPr>
            <a:spLocks noGrp="1"/>
          </p:cNvSpPr>
          <p:nvPr>
            <p:ph idx="1"/>
          </p:nvPr>
        </p:nvSpPr>
        <p:spPr/>
        <p:txBody>
          <a:bodyPr/>
          <a:lstStyle/>
          <a:p>
            <a:r>
              <a:rPr lang="en-US" dirty="0"/>
              <a:t>Waterfall model</a:t>
            </a:r>
          </a:p>
          <a:p>
            <a:r>
              <a:rPr lang="en-US" dirty="0"/>
              <a:t>V-shaped model</a:t>
            </a:r>
          </a:p>
          <a:p>
            <a:r>
              <a:rPr lang="en-US" dirty="0"/>
              <a:t>Prototype model</a:t>
            </a:r>
          </a:p>
          <a:p>
            <a:r>
              <a:rPr lang="en-US" dirty="0"/>
              <a:t>Rapid Application Development</a:t>
            </a:r>
          </a:p>
          <a:p>
            <a:r>
              <a:rPr lang="en-US" dirty="0"/>
              <a:t>Spiral model</a:t>
            </a:r>
          </a:p>
          <a:p>
            <a:r>
              <a:rPr lang="en-US"/>
              <a:t>Agile methods</a:t>
            </a:r>
            <a:endParaRPr lang="en-US" dirty="0"/>
          </a:p>
        </p:txBody>
      </p:sp>
      <p:sp>
        <p:nvSpPr>
          <p:cNvPr id="4" name="Footer Placeholder 3">
            <a:extLst>
              <a:ext uri="{FF2B5EF4-FFF2-40B4-BE49-F238E27FC236}">
                <a16:creationId xmlns:a16="http://schemas.microsoft.com/office/drawing/2014/main" id="{47742CF7-717B-4C41-A02C-46636A195682}"/>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80867824-5740-6F45-9EA3-5588596E5B95}"/>
              </a:ext>
            </a:extLst>
          </p:cNvPr>
          <p:cNvSpPr>
            <a:spLocks noGrp="1"/>
          </p:cNvSpPr>
          <p:nvPr>
            <p:ph type="sldNum" sz="quarter" idx="12"/>
          </p:nvPr>
        </p:nvSpPr>
        <p:spPr/>
        <p:txBody>
          <a:bodyPr/>
          <a:lstStyle/>
          <a:p>
            <a:fld id="{9BF0AC56-E01A-F74D-9010-B0A5DC26A503}" type="slidenum">
              <a:rPr lang="en-US" smtClean="0"/>
              <a:t>7</a:t>
            </a:fld>
            <a:endParaRPr lang="en-US"/>
          </a:p>
        </p:txBody>
      </p:sp>
    </p:spTree>
    <p:extLst>
      <p:ext uri="{BB962C8B-B14F-4D97-AF65-F5344CB8AC3E}">
        <p14:creationId xmlns:p14="http://schemas.microsoft.com/office/powerpoint/2010/main" val="2373872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9761A-99F7-4841-93FE-3D5568EE95BE}"/>
              </a:ext>
            </a:extLst>
          </p:cNvPr>
          <p:cNvSpPr>
            <a:spLocks noGrp="1"/>
          </p:cNvSpPr>
          <p:nvPr>
            <p:ph type="title"/>
          </p:nvPr>
        </p:nvSpPr>
        <p:spPr/>
        <p:txBody>
          <a:bodyPr/>
          <a:lstStyle/>
          <a:p>
            <a:r>
              <a:rPr lang="en-US" dirty="0"/>
              <a:t>Agile Software Development</a:t>
            </a:r>
          </a:p>
        </p:txBody>
      </p:sp>
      <p:sp>
        <p:nvSpPr>
          <p:cNvPr id="3" name="Content Placeholder 2">
            <a:extLst>
              <a:ext uri="{FF2B5EF4-FFF2-40B4-BE49-F238E27FC236}">
                <a16:creationId xmlns:a16="http://schemas.microsoft.com/office/drawing/2014/main" id="{7F914BF7-3A32-E743-BCBD-145640A97305}"/>
              </a:ext>
            </a:extLst>
          </p:cNvPr>
          <p:cNvSpPr>
            <a:spLocks noGrp="1"/>
          </p:cNvSpPr>
          <p:nvPr>
            <p:ph idx="1"/>
          </p:nvPr>
        </p:nvSpPr>
        <p:spPr/>
        <p:txBody>
          <a:bodyPr>
            <a:normAutofit/>
          </a:bodyPr>
          <a:lstStyle/>
          <a:p>
            <a:r>
              <a:rPr lang="en-US" dirty="0">
                <a:hlinkClick r:id="rId3"/>
              </a:rPr>
              <a:t>https://www.agilealliance.org/</a:t>
            </a:r>
            <a:endParaRPr lang="en-US" dirty="0"/>
          </a:p>
          <a:p>
            <a:r>
              <a:rPr lang="en-US" dirty="0"/>
              <a:t>Agile - ability to create and respond to change</a:t>
            </a:r>
          </a:p>
          <a:p>
            <a:r>
              <a:rPr lang="en-US" dirty="0"/>
              <a:t>An umbrella term for a set of frameworks and practices </a:t>
            </a:r>
          </a:p>
          <a:p>
            <a:pPr lvl="1"/>
            <a:r>
              <a:rPr lang="en-US" dirty="0"/>
              <a:t>Focus on the people doing the work and how they work together</a:t>
            </a:r>
          </a:p>
          <a:p>
            <a:pPr lvl="1"/>
            <a:r>
              <a:rPr lang="en-US" dirty="0"/>
              <a:t>A big focus on collaboration and the self-organizing team</a:t>
            </a:r>
          </a:p>
          <a:p>
            <a:pPr lvl="1"/>
            <a:r>
              <a:rPr lang="en-US" dirty="0"/>
              <a:t>Still a place for managers</a:t>
            </a:r>
          </a:p>
          <a:p>
            <a:endParaRPr lang="en-US" dirty="0"/>
          </a:p>
        </p:txBody>
      </p:sp>
      <p:sp>
        <p:nvSpPr>
          <p:cNvPr id="4" name="Footer Placeholder 3">
            <a:extLst>
              <a:ext uri="{FF2B5EF4-FFF2-40B4-BE49-F238E27FC236}">
                <a16:creationId xmlns:a16="http://schemas.microsoft.com/office/drawing/2014/main" id="{22EE8BB9-EC69-E74D-97A6-A9688DBEA27C}"/>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8125127D-4FD6-0840-B25D-75ADB4EC0C28}"/>
              </a:ext>
            </a:extLst>
          </p:cNvPr>
          <p:cNvSpPr>
            <a:spLocks noGrp="1"/>
          </p:cNvSpPr>
          <p:nvPr>
            <p:ph type="sldNum" sz="quarter" idx="12"/>
          </p:nvPr>
        </p:nvSpPr>
        <p:spPr/>
        <p:txBody>
          <a:bodyPr/>
          <a:lstStyle/>
          <a:p>
            <a:fld id="{9BF0AC56-E01A-F74D-9010-B0A5DC26A503}" type="slidenum">
              <a:rPr lang="en-US" smtClean="0"/>
              <a:t>8</a:t>
            </a:fld>
            <a:endParaRPr lang="en-US"/>
          </a:p>
        </p:txBody>
      </p:sp>
      <p:pic>
        <p:nvPicPr>
          <p:cNvPr id="6" name="Picture 2" descr="Agile Methodologies. Source: https://www.analyticssteps.com/blogs/7-types-agile-methodologies">
            <a:extLst>
              <a:ext uri="{FF2B5EF4-FFF2-40B4-BE49-F238E27FC236}">
                <a16:creationId xmlns:a16="http://schemas.microsoft.com/office/drawing/2014/main" id="{4E5DC387-9BDD-0647-A867-31B1C8E3E4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065" t="3065" r="29375" b="3029"/>
          <a:stretch/>
        </p:blipFill>
        <p:spPr bwMode="auto">
          <a:xfrm>
            <a:off x="6980903" y="508529"/>
            <a:ext cx="1571932" cy="1664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065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346C5-D81F-F048-829E-9E58EC5919E8}"/>
              </a:ext>
            </a:extLst>
          </p:cNvPr>
          <p:cNvSpPr>
            <a:spLocks noGrp="1"/>
          </p:cNvSpPr>
          <p:nvPr>
            <p:ph type="title"/>
          </p:nvPr>
        </p:nvSpPr>
        <p:spPr/>
        <p:txBody>
          <a:bodyPr/>
          <a:lstStyle/>
          <a:p>
            <a:r>
              <a:rPr lang="en-US" dirty="0"/>
              <a:t>Agile Manifesto</a:t>
            </a:r>
          </a:p>
        </p:txBody>
      </p:sp>
      <p:sp>
        <p:nvSpPr>
          <p:cNvPr id="3" name="Content Placeholder 2">
            <a:extLst>
              <a:ext uri="{FF2B5EF4-FFF2-40B4-BE49-F238E27FC236}">
                <a16:creationId xmlns:a16="http://schemas.microsoft.com/office/drawing/2014/main" id="{E9046075-38AC-F04C-AB05-30F16989E03C}"/>
              </a:ext>
            </a:extLst>
          </p:cNvPr>
          <p:cNvSpPr>
            <a:spLocks noGrp="1"/>
          </p:cNvSpPr>
          <p:nvPr>
            <p:ph idx="1"/>
          </p:nvPr>
        </p:nvSpPr>
        <p:spPr/>
        <p:txBody>
          <a:bodyPr/>
          <a:lstStyle/>
          <a:p>
            <a:r>
              <a:rPr lang="en-US" dirty="0"/>
              <a:t>Individuals and interactions over processes and tools </a:t>
            </a:r>
          </a:p>
          <a:p>
            <a:r>
              <a:rPr lang="en-US" dirty="0"/>
              <a:t>Working software over comprehensive documentation </a:t>
            </a:r>
          </a:p>
          <a:p>
            <a:r>
              <a:rPr lang="en-US" dirty="0"/>
              <a:t>Customer collaboration over contract negotiation </a:t>
            </a:r>
          </a:p>
          <a:p>
            <a:r>
              <a:rPr lang="en-US" dirty="0"/>
              <a:t>Responding to change over following a plan</a:t>
            </a:r>
          </a:p>
          <a:p>
            <a:endParaRPr lang="en-US" dirty="0"/>
          </a:p>
        </p:txBody>
      </p:sp>
      <p:sp>
        <p:nvSpPr>
          <p:cNvPr id="4" name="Footer Placeholder 3">
            <a:extLst>
              <a:ext uri="{FF2B5EF4-FFF2-40B4-BE49-F238E27FC236}">
                <a16:creationId xmlns:a16="http://schemas.microsoft.com/office/drawing/2014/main" id="{189D6E2C-2304-B24B-81A1-9F59525528B7}"/>
              </a:ext>
            </a:extLst>
          </p:cNvPr>
          <p:cNvSpPr>
            <a:spLocks noGrp="1"/>
          </p:cNvSpPr>
          <p:nvPr>
            <p:ph type="ftr" sz="quarter" idx="11"/>
          </p:nvPr>
        </p:nvSpPr>
        <p:spPr/>
        <p:txBody>
          <a:bodyPr/>
          <a:lstStyle/>
          <a:p>
            <a:r>
              <a:rPr lang="en-US"/>
              <a:t>IT 6823 - LM2- SDLC &amp; Project Management</a:t>
            </a:r>
          </a:p>
        </p:txBody>
      </p:sp>
      <p:sp>
        <p:nvSpPr>
          <p:cNvPr id="5" name="Slide Number Placeholder 4">
            <a:extLst>
              <a:ext uri="{FF2B5EF4-FFF2-40B4-BE49-F238E27FC236}">
                <a16:creationId xmlns:a16="http://schemas.microsoft.com/office/drawing/2014/main" id="{088B1053-4C9B-8C43-B44C-EA7B12A04A57}"/>
              </a:ext>
            </a:extLst>
          </p:cNvPr>
          <p:cNvSpPr>
            <a:spLocks noGrp="1"/>
          </p:cNvSpPr>
          <p:nvPr>
            <p:ph type="sldNum" sz="quarter" idx="12"/>
          </p:nvPr>
        </p:nvSpPr>
        <p:spPr/>
        <p:txBody>
          <a:bodyPr/>
          <a:lstStyle/>
          <a:p>
            <a:fld id="{9BF0AC56-E01A-F74D-9010-B0A5DC26A503}" type="slidenum">
              <a:rPr lang="en-US" smtClean="0"/>
              <a:t>9</a:t>
            </a:fld>
            <a:endParaRPr lang="en-US"/>
          </a:p>
        </p:txBody>
      </p:sp>
    </p:spTree>
    <p:extLst>
      <p:ext uri="{BB962C8B-B14F-4D97-AF65-F5344CB8AC3E}">
        <p14:creationId xmlns:p14="http://schemas.microsoft.com/office/powerpoint/2010/main" val="1868725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440</TotalTime>
  <Words>7421</Words>
  <Application>Microsoft Macintosh PowerPoint</Application>
  <PresentationFormat>On-screen Show (16:9)</PresentationFormat>
  <Paragraphs>473</Paragraphs>
  <Slides>25</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IT 6413 IT Service Delivery  LM 2 – SDLC &amp; IT Project Management</vt:lpstr>
      <vt:lpstr>Learning Outcomes</vt:lpstr>
      <vt:lpstr>Software Development Life Cycle</vt:lpstr>
      <vt:lpstr>System Development Life Cycle</vt:lpstr>
      <vt:lpstr>Benefits of Well Defined SDLC</vt:lpstr>
      <vt:lpstr>Issues of Well-defined SDLC</vt:lpstr>
      <vt:lpstr>SDLC Methods</vt:lpstr>
      <vt:lpstr>Agile Software Development</vt:lpstr>
      <vt:lpstr>Agile Manifesto</vt:lpstr>
      <vt:lpstr>12 Principles of Agile</vt:lpstr>
      <vt:lpstr>Agile Philosophy</vt:lpstr>
      <vt:lpstr>Agile Methodologies</vt:lpstr>
      <vt:lpstr>Agile vs. DevOps</vt:lpstr>
      <vt:lpstr>Project Management</vt:lpstr>
      <vt:lpstr>Project Initiation &amp; Planning </vt:lpstr>
      <vt:lpstr>Planning – C.L.E.A.R Goals</vt:lpstr>
      <vt:lpstr>Project Execution</vt:lpstr>
      <vt:lpstr>Project Performance/Monitoring</vt:lpstr>
      <vt:lpstr>Gantt Chart</vt:lpstr>
      <vt:lpstr>Project Closure</vt:lpstr>
      <vt:lpstr>IT Project Management</vt:lpstr>
      <vt:lpstr>IT Project Manager</vt:lpstr>
      <vt:lpstr>Challenges to IT Project Managers</vt:lpstr>
      <vt:lpstr>Successful IT Project Management</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Chi Zhang</cp:lastModifiedBy>
  <cp:revision>2</cp:revision>
  <dcterms:created xsi:type="dcterms:W3CDTF">2019-08-16T16:55:48Z</dcterms:created>
  <dcterms:modified xsi:type="dcterms:W3CDTF">2022-05-20T22:40:16Z</dcterms:modified>
</cp:coreProperties>
</file>