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81" r:id="rId5"/>
    <p:sldId id="282" r:id="rId6"/>
    <p:sldId id="256" r:id="rId7"/>
    <p:sldId id="257" r:id="rId8"/>
    <p:sldId id="258" r:id="rId9"/>
    <p:sldId id="259" r:id="rId10"/>
    <p:sldId id="260" r:id="rId11"/>
    <p:sldId id="266" r:id="rId12"/>
    <p:sldId id="267" r:id="rId13"/>
    <p:sldId id="270" r:id="rId14"/>
    <p:sldId id="269" r:id="rId15"/>
    <p:sldId id="262" r:id="rId16"/>
    <p:sldId id="263" r:id="rId17"/>
    <p:sldId id="265" r:id="rId18"/>
    <p:sldId id="264" r:id="rId19"/>
    <p:sldId id="268" r:id="rId20"/>
    <p:sldId id="261" r:id="rId21"/>
    <p:sldId id="274" r:id="rId22"/>
    <p:sldId id="275" r:id="rId23"/>
    <p:sldId id="276" r:id="rId24"/>
    <p:sldId id="277" r:id="rId25"/>
    <p:sldId id="278" r:id="rId26"/>
    <p:sldId id="279" r:id="rId27"/>
    <p:sldId id="284" r:id="rId28"/>
    <p:sldId id="28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Charter" initials="AC" lastIdx="2" clrIdx="0">
    <p:extLst>
      <p:ext uri="{19B8F6BF-5375-455C-9EA6-DF929625EA0E}">
        <p15:presenceInfo xmlns:p15="http://schemas.microsoft.com/office/powerpoint/2012/main" userId="S::akc0811@kennesaw.edu::12d9742d-db1b-48e4-958e-1b210a2d7489" providerId="AD"/>
      </p:ext>
    </p:extLst>
  </p:cmAuthor>
  <p:cmAuthor id="2" name="Lyndsey Lieb" initials="LL" lastIdx="3" clrIdx="1">
    <p:extLst>
      <p:ext uri="{19B8F6BF-5375-455C-9EA6-DF929625EA0E}">
        <p15:presenceInfo xmlns:p15="http://schemas.microsoft.com/office/powerpoint/2012/main" userId="S::lml7698@kennesaw.edu::6989d66f-4e1f-484a-ae7b-2b51258ed3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9CB360-C462-7260-EA13-999AE995C177}" v="262" dt="2022-05-20T23:38:14.273"/>
    <p1510:client id="{BDE22537-AFB7-3744-A2FC-F14B37338A8C}" v="39" dt="2021-06-06T02:02:01.4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6871" autoAdjust="0"/>
  </p:normalViewPr>
  <p:slideViewPr>
    <p:cSldViewPr snapToGrid="0">
      <p:cViewPr varScale="1">
        <p:scale>
          <a:sx n="83" d="100"/>
          <a:sy n="83" d="100"/>
        </p:scale>
        <p:origin x="224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 Zhang" userId="S::czhang4@kennesaw.edu::26c37e9c-d14c-491b-95f8-0a773c722199" providerId="AD" clId="Web-{559CB360-C462-7260-EA13-999AE995C177}"/>
    <pc:docChg chg="delSld modSld">
      <pc:chgData name="Chi Zhang" userId="S::czhang4@kennesaw.edu::26c37e9c-d14c-491b-95f8-0a773c722199" providerId="AD" clId="Web-{559CB360-C462-7260-EA13-999AE995C177}" dt="2022-05-20T23:38:14.273" v="163"/>
      <pc:docMkLst>
        <pc:docMk/>
      </pc:docMkLst>
      <pc:sldChg chg="modSp">
        <pc:chgData name="Chi Zhang" userId="S::czhang4@kennesaw.edu::26c37e9c-d14c-491b-95f8-0a773c722199" providerId="AD" clId="Web-{559CB360-C462-7260-EA13-999AE995C177}" dt="2022-05-20T23:28:58.510" v="17" actId="14100"/>
        <pc:sldMkLst>
          <pc:docMk/>
          <pc:sldMk cId="3838120039" sldId="258"/>
        </pc:sldMkLst>
        <pc:spChg chg="mod">
          <ac:chgData name="Chi Zhang" userId="S::czhang4@kennesaw.edu::26c37e9c-d14c-491b-95f8-0a773c722199" providerId="AD" clId="Web-{559CB360-C462-7260-EA13-999AE995C177}" dt="2022-05-20T23:28:58.510" v="17" actId="14100"/>
          <ac:spMkLst>
            <pc:docMk/>
            <pc:sldMk cId="3838120039" sldId="258"/>
            <ac:spMk id="10" creationId="{A5B13BAA-C82D-489A-8B61-46EA14F4BED2}"/>
          </ac:spMkLst>
        </pc:spChg>
      </pc:sldChg>
      <pc:sldChg chg="modSp">
        <pc:chgData name="Chi Zhang" userId="S::czhang4@kennesaw.edu::26c37e9c-d14c-491b-95f8-0a773c722199" providerId="AD" clId="Web-{559CB360-C462-7260-EA13-999AE995C177}" dt="2022-05-20T23:36:47.240" v="154" actId="14100"/>
        <pc:sldMkLst>
          <pc:docMk/>
          <pc:sldMk cId="3670529881" sldId="261"/>
        </pc:sldMkLst>
        <pc:spChg chg="mod">
          <ac:chgData name="Chi Zhang" userId="S::czhang4@kennesaw.edu::26c37e9c-d14c-491b-95f8-0a773c722199" providerId="AD" clId="Web-{559CB360-C462-7260-EA13-999AE995C177}" dt="2022-05-20T23:36:47.240" v="154" actId="14100"/>
          <ac:spMkLst>
            <pc:docMk/>
            <pc:sldMk cId="3670529881" sldId="261"/>
            <ac:spMk id="2" creationId="{35590F84-2648-4D10-BEFB-43A8C16BF0A9}"/>
          </ac:spMkLst>
        </pc:spChg>
      </pc:sldChg>
      <pc:sldChg chg="modSp">
        <pc:chgData name="Chi Zhang" userId="S::czhang4@kennesaw.edu::26c37e9c-d14c-491b-95f8-0a773c722199" providerId="AD" clId="Web-{559CB360-C462-7260-EA13-999AE995C177}" dt="2022-05-20T23:35:37.301" v="143" actId="1076"/>
        <pc:sldMkLst>
          <pc:docMk/>
          <pc:sldMk cId="2237111783" sldId="263"/>
        </pc:sldMkLst>
        <pc:spChg chg="mod">
          <ac:chgData name="Chi Zhang" userId="S::czhang4@kennesaw.edu::26c37e9c-d14c-491b-95f8-0a773c722199" providerId="AD" clId="Web-{559CB360-C462-7260-EA13-999AE995C177}" dt="2022-05-20T23:35:31.972" v="142" actId="1076"/>
          <ac:spMkLst>
            <pc:docMk/>
            <pc:sldMk cId="2237111783" sldId="263"/>
            <ac:spMk id="2" creationId="{14D94190-8354-464B-BEA4-1F31167604FB}"/>
          </ac:spMkLst>
        </pc:spChg>
        <pc:spChg chg="mod">
          <ac:chgData name="Chi Zhang" userId="S::czhang4@kennesaw.edu::26c37e9c-d14c-491b-95f8-0a773c722199" providerId="AD" clId="Web-{559CB360-C462-7260-EA13-999AE995C177}" dt="2022-05-20T23:35:37.301" v="143" actId="1076"/>
          <ac:spMkLst>
            <pc:docMk/>
            <pc:sldMk cId="2237111783" sldId="263"/>
            <ac:spMk id="3" creationId="{7CD13FEF-9443-4975-9CAB-6B0F2CD1492B}"/>
          </ac:spMkLst>
        </pc:spChg>
      </pc:sldChg>
      <pc:sldChg chg="modSp">
        <pc:chgData name="Chi Zhang" userId="S::czhang4@kennesaw.edu::26c37e9c-d14c-491b-95f8-0a773c722199" providerId="AD" clId="Web-{559CB360-C462-7260-EA13-999AE995C177}" dt="2022-05-20T23:31:35.982" v="56" actId="20577"/>
        <pc:sldMkLst>
          <pc:docMk/>
          <pc:sldMk cId="717124845" sldId="267"/>
        </pc:sldMkLst>
        <pc:spChg chg="mod">
          <ac:chgData name="Chi Zhang" userId="S::czhang4@kennesaw.edu::26c37e9c-d14c-491b-95f8-0a773c722199" providerId="AD" clId="Web-{559CB360-C462-7260-EA13-999AE995C177}" dt="2022-05-20T23:30:12.152" v="19" actId="20577"/>
          <ac:spMkLst>
            <pc:docMk/>
            <pc:sldMk cId="717124845" sldId="267"/>
            <ac:spMk id="2" creationId="{826AFBF6-50B4-48F2-8147-476A14926339}"/>
          </ac:spMkLst>
        </pc:spChg>
        <pc:spChg chg="mod">
          <ac:chgData name="Chi Zhang" userId="S::czhang4@kennesaw.edu::26c37e9c-d14c-491b-95f8-0a773c722199" providerId="AD" clId="Web-{559CB360-C462-7260-EA13-999AE995C177}" dt="2022-05-20T23:31:35.982" v="56" actId="20577"/>
          <ac:spMkLst>
            <pc:docMk/>
            <pc:sldMk cId="717124845" sldId="267"/>
            <ac:spMk id="4" creationId="{E1F3D2AE-8F53-4ECC-A23D-52BB18547FCA}"/>
          </ac:spMkLst>
        </pc:spChg>
      </pc:sldChg>
      <pc:sldChg chg="modSp">
        <pc:chgData name="Chi Zhang" userId="S::czhang4@kennesaw.edu::26c37e9c-d14c-491b-95f8-0a773c722199" providerId="AD" clId="Web-{559CB360-C462-7260-EA13-999AE995C177}" dt="2022-05-20T23:36:39.662" v="153" actId="14100"/>
        <pc:sldMkLst>
          <pc:docMk/>
          <pc:sldMk cId="2491609096" sldId="268"/>
        </pc:sldMkLst>
        <pc:spChg chg="mod">
          <ac:chgData name="Chi Zhang" userId="S::czhang4@kennesaw.edu::26c37e9c-d14c-491b-95f8-0a773c722199" providerId="AD" clId="Web-{559CB360-C462-7260-EA13-999AE995C177}" dt="2022-05-20T23:36:39.662" v="153" actId="14100"/>
          <ac:spMkLst>
            <pc:docMk/>
            <pc:sldMk cId="2491609096" sldId="268"/>
            <ac:spMk id="3" creationId="{3066C960-F50A-4FA5-A1E3-3DF2233CF4F5}"/>
          </ac:spMkLst>
        </pc:spChg>
      </pc:sldChg>
      <pc:sldChg chg="modSp">
        <pc:chgData name="Chi Zhang" userId="S::czhang4@kennesaw.edu::26c37e9c-d14c-491b-95f8-0a773c722199" providerId="AD" clId="Web-{559CB360-C462-7260-EA13-999AE995C177}" dt="2022-05-20T23:35:14.769" v="139" actId="1076"/>
        <pc:sldMkLst>
          <pc:docMk/>
          <pc:sldMk cId="415609626" sldId="269"/>
        </pc:sldMkLst>
        <pc:spChg chg="mod">
          <ac:chgData name="Chi Zhang" userId="S::czhang4@kennesaw.edu::26c37e9c-d14c-491b-95f8-0a773c722199" providerId="AD" clId="Web-{559CB360-C462-7260-EA13-999AE995C177}" dt="2022-05-20T23:35:14.769" v="139" actId="1076"/>
          <ac:spMkLst>
            <pc:docMk/>
            <pc:sldMk cId="415609626" sldId="269"/>
            <ac:spMk id="3" creationId="{F4C998DA-2598-4DCE-8741-89B8EB961DC0}"/>
          </ac:spMkLst>
        </pc:spChg>
      </pc:sldChg>
      <pc:sldChg chg="delSp modSp">
        <pc:chgData name="Chi Zhang" userId="S::czhang4@kennesaw.edu::26c37e9c-d14c-491b-95f8-0a773c722199" providerId="AD" clId="Web-{559CB360-C462-7260-EA13-999AE995C177}" dt="2022-05-20T23:34:54.378" v="136" actId="20577"/>
        <pc:sldMkLst>
          <pc:docMk/>
          <pc:sldMk cId="3005483964" sldId="270"/>
        </pc:sldMkLst>
        <pc:spChg chg="mod">
          <ac:chgData name="Chi Zhang" userId="S::czhang4@kennesaw.edu::26c37e9c-d14c-491b-95f8-0a773c722199" providerId="AD" clId="Web-{559CB360-C462-7260-EA13-999AE995C177}" dt="2022-05-20T23:32:36.671" v="57" actId="20577"/>
          <ac:spMkLst>
            <pc:docMk/>
            <pc:sldMk cId="3005483964" sldId="270"/>
            <ac:spMk id="2" creationId="{826AFBF6-50B4-48F2-8147-476A14926339}"/>
          </ac:spMkLst>
        </pc:spChg>
        <pc:spChg chg="mod">
          <ac:chgData name="Chi Zhang" userId="S::czhang4@kennesaw.edu::26c37e9c-d14c-491b-95f8-0a773c722199" providerId="AD" clId="Web-{559CB360-C462-7260-EA13-999AE995C177}" dt="2022-05-20T23:34:54.378" v="136" actId="20577"/>
          <ac:spMkLst>
            <pc:docMk/>
            <pc:sldMk cId="3005483964" sldId="270"/>
            <ac:spMk id="4" creationId="{E1F3D2AE-8F53-4ECC-A23D-52BB18547FCA}"/>
          </ac:spMkLst>
        </pc:spChg>
        <pc:spChg chg="del">
          <ac:chgData name="Chi Zhang" userId="S::czhang4@kennesaw.edu::26c37e9c-d14c-491b-95f8-0a773c722199" providerId="AD" clId="Web-{559CB360-C462-7260-EA13-999AE995C177}" dt="2022-05-20T23:34:11.049" v="119"/>
          <ac:spMkLst>
            <pc:docMk/>
            <pc:sldMk cId="3005483964" sldId="270"/>
            <ac:spMk id="5" creationId="{C3B87902-042B-4684-9E7F-514D610E7E0A}"/>
          </ac:spMkLst>
        </pc:spChg>
      </pc:sldChg>
      <pc:sldChg chg="modSp">
        <pc:chgData name="Chi Zhang" userId="S::czhang4@kennesaw.edu::26c37e9c-d14c-491b-95f8-0a773c722199" providerId="AD" clId="Web-{559CB360-C462-7260-EA13-999AE995C177}" dt="2022-05-20T23:37:00.037" v="156" actId="20577"/>
        <pc:sldMkLst>
          <pc:docMk/>
          <pc:sldMk cId="2935425211" sldId="274"/>
        </pc:sldMkLst>
        <pc:spChg chg="mod">
          <ac:chgData name="Chi Zhang" userId="S::czhang4@kennesaw.edu::26c37e9c-d14c-491b-95f8-0a773c722199" providerId="AD" clId="Web-{559CB360-C462-7260-EA13-999AE995C177}" dt="2022-05-20T23:37:00.037" v="156" actId="20577"/>
          <ac:spMkLst>
            <pc:docMk/>
            <pc:sldMk cId="2935425211" sldId="274"/>
            <ac:spMk id="8" creationId="{63E57735-52A3-43FF-9A6E-7118E19745E2}"/>
          </ac:spMkLst>
        </pc:spChg>
      </pc:sldChg>
      <pc:sldChg chg="modSp">
        <pc:chgData name="Chi Zhang" userId="S::czhang4@kennesaw.edu::26c37e9c-d14c-491b-95f8-0a773c722199" providerId="AD" clId="Web-{559CB360-C462-7260-EA13-999AE995C177}" dt="2022-05-20T23:37:09.287" v="157" actId="14100"/>
        <pc:sldMkLst>
          <pc:docMk/>
          <pc:sldMk cId="2069931843" sldId="275"/>
        </pc:sldMkLst>
        <pc:picChg chg="mod">
          <ac:chgData name="Chi Zhang" userId="S::czhang4@kennesaw.edu::26c37e9c-d14c-491b-95f8-0a773c722199" providerId="AD" clId="Web-{559CB360-C462-7260-EA13-999AE995C177}" dt="2022-05-20T23:37:09.287" v="157" actId="14100"/>
          <ac:picMkLst>
            <pc:docMk/>
            <pc:sldMk cId="2069931843" sldId="275"/>
            <ac:picMk id="5" creationId="{08436280-6F2E-4314-A230-3A6BC72239ED}"/>
          </ac:picMkLst>
        </pc:picChg>
      </pc:sldChg>
      <pc:sldChg chg="modSp">
        <pc:chgData name="Chi Zhang" userId="S::czhang4@kennesaw.edu::26c37e9c-d14c-491b-95f8-0a773c722199" providerId="AD" clId="Web-{559CB360-C462-7260-EA13-999AE995C177}" dt="2022-05-20T23:37:20.131" v="158" actId="20577"/>
        <pc:sldMkLst>
          <pc:docMk/>
          <pc:sldMk cId="3249478943" sldId="276"/>
        </pc:sldMkLst>
        <pc:spChg chg="mod">
          <ac:chgData name="Chi Zhang" userId="S::czhang4@kennesaw.edu::26c37e9c-d14c-491b-95f8-0a773c722199" providerId="AD" clId="Web-{559CB360-C462-7260-EA13-999AE995C177}" dt="2022-05-20T23:37:20.131" v="158" actId="20577"/>
          <ac:spMkLst>
            <pc:docMk/>
            <pc:sldMk cId="3249478943" sldId="276"/>
            <ac:spMk id="2" creationId="{35590F84-2648-4D10-BEFB-43A8C16BF0A9}"/>
          </ac:spMkLst>
        </pc:spChg>
      </pc:sldChg>
      <pc:sldChg chg="modSp">
        <pc:chgData name="Chi Zhang" userId="S::czhang4@kennesaw.edu::26c37e9c-d14c-491b-95f8-0a773c722199" providerId="AD" clId="Web-{559CB360-C462-7260-EA13-999AE995C177}" dt="2022-05-20T23:37:43.413" v="159" actId="1076"/>
        <pc:sldMkLst>
          <pc:docMk/>
          <pc:sldMk cId="3520081530" sldId="279"/>
        </pc:sldMkLst>
        <pc:spChg chg="mod">
          <ac:chgData name="Chi Zhang" userId="S::czhang4@kennesaw.edu::26c37e9c-d14c-491b-95f8-0a773c722199" providerId="AD" clId="Web-{559CB360-C462-7260-EA13-999AE995C177}" dt="2022-05-20T23:37:43.413" v="159" actId="1076"/>
          <ac:spMkLst>
            <pc:docMk/>
            <pc:sldMk cId="3520081530" sldId="279"/>
            <ac:spMk id="3" creationId="{3E1692FF-DF9F-4BFA-87EA-4F5C0A0D2876}"/>
          </ac:spMkLst>
        </pc:spChg>
      </pc:sldChg>
      <pc:sldChg chg="modSp">
        <pc:chgData name="Chi Zhang" userId="S::czhang4@kennesaw.edu::26c37e9c-d14c-491b-95f8-0a773c722199" providerId="AD" clId="Web-{559CB360-C462-7260-EA13-999AE995C177}" dt="2022-05-20T23:38:05.914" v="162" actId="14100"/>
        <pc:sldMkLst>
          <pc:docMk/>
          <pc:sldMk cId="1200967973" sldId="280"/>
        </pc:sldMkLst>
        <pc:spChg chg="mod">
          <ac:chgData name="Chi Zhang" userId="S::czhang4@kennesaw.edu::26c37e9c-d14c-491b-95f8-0a773c722199" providerId="AD" clId="Web-{559CB360-C462-7260-EA13-999AE995C177}" dt="2022-05-20T23:38:05.914" v="162" actId="14100"/>
          <ac:spMkLst>
            <pc:docMk/>
            <pc:sldMk cId="1200967973" sldId="280"/>
            <ac:spMk id="3" creationId="{3E1692FF-DF9F-4BFA-87EA-4F5C0A0D2876}"/>
          </ac:spMkLst>
        </pc:spChg>
      </pc:sldChg>
      <pc:sldChg chg="addSp modSp mod setBg setClrOvrMap">
        <pc:chgData name="Chi Zhang" userId="S::czhang4@kennesaw.edu::26c37e9c-d14c-491b-95f8-0a773c722199" providerId="AD" clId="Web-{559CB360-C462-7260-EA13-999AE995C177}" dt="2022-05-20T23:28:45.025" v="16" actId="20577"/>
        <pc:sldMkLst>
          <pc:docMk/>
          <pc:sldMk cId="1592363945" sldId="281"/>
        </pc:sldMkLst>
        <pc:spChg chg="mod">
          <ac:chgData name="Chi Zhang" userId="S::czhang4@kennesaw.edu::26c37e9c-d14c-491b-95f8-0a773c722199" providerId="AD" clId="Web-{559CB360-C462-7260-EA13-999AE995C177}" dt="2022-05-20T23:28:26.243" v="10" actId="1076"/>
          <ac:spMkLst>
            <pc:docMk/>
            <pc:sldMk cId="1592363945" sldId="281"/>
            <ac:spMk id="2" creationId="{5B4661C7-1700-4229-BD9D-6FAAC68A83F6}"/>
          </ac:spMkLst>
        </pc:spChg>
        <pc:spChg chg="mod">
          <ac:chgData name="Chi Zhang" userId="S::czhang4@kennesaw.edu::26c37e9c-d14c-491b-95f8-0a773c722199" providerId="AD" clId="Web-{559CB360-C462-7260-EA13-999AE995C177}" dt="2022-05-20T23:28:45.025" v="16" actId="20577"/>
          <ac:spMkLst>
            <pc:docMk/>
            <pc:sldMk cId="1592363945" sldId="281"/>
            <ac:spMk id="3" creationId="{870EE458-3F32-4646-B5AD-53214E8774BA}"/>
          </ac:spMkLst>
        </pc:spChg>
        <pc:spChg chg="add">
          <ac:chgData name="Chi Zhang" userId="S::czhang4@kennesaw.edu::26c37e9c-d14c-491b-95f8-0a773c722199" providerId="AD" clId="Web-{559CB360-C462-7260-EA13-999AE995C177}" dt="2022-05-20T23:27:39.675" v="6"/>
          <ac:spMkLst>
            <pc:docMk/>
            <pc:sldMk cId="1592363945" sldId="281"/>
            <ac:spMk id="13" creationId="{4AC0CD9D-7610-4620-93B4-798CCD9AB581}"/>
          </ac:spMkLst>
        </pc:spChg>
        <pc:spChg chg="add">
          <ac:chgData name="Chi Zhang" userId="S::czhang4@kennesaw.edu::26c37e9c-d14c-491b-95f8-0a773c722199" providerId="AD" clId="Web-{559CB360-C462-7260-EA13-999AE995C177}" dt="2022-05-20T23:27:39.675" v="6"/>
          <ac:spMkLst>
            <pc:docMk/>
            <pc:sldMk cId="1592363945" sldId="281"/>
            <ac:spMk id="19" creationId="{DE4D62F9-188E-4530-84C2-24BDEE4BEB82}"/>
          </ac:spMkLst>
        </pc:spChg>
        <pc:spChg chg="add">
          <ac:chgData name="Chi Zhang" userId="S::czhang4@kennesaw.edu::26c37e9c-d14c-491b-95f8-0a773c722199" providerId="AD" clId="Web-{559CB360-C462-7260-EA13-999AE995C177}" dt="2022-05-20T23:27:39.675" v="6"/>
          <ac:spMkLst>
            <pc:docMk/>
            <pc:sldMk cId="1592363945" sldId="281"/>
            <ac:spMk id="21" creationId="{D27CF008-4B18-436D-B2D5-C1346C12438E}"/>
          </ac:spMkLst>
        </pc:spChg>
        <pc:spChg chg="add">
          <ac:chgData name="Chi Zhang" userId="S::czhang4@kennesaw.edu::26c37e9c-d14c-491b-95f8-0a773c722199" providerId="AD" clId="Web-{559CB360-C462-7260-EA13-999AE995C177}" dt="2022-05-20T23:27:39.675" v="6"/>
          <ac:spMkLst>
            <pc:docMk/>
            <pc:sldMk cId="1592363945" sldId="281"/>
            <ac:spMk id="23" creationId="{CE22DAD8-5F67-4B73-ADA9-06EF381F7AD6}"/>
          </ac:spMkLst>
        </pc:spChg>
        <pc:spChg chg="add">
          <ac:chgData name="Chi Zhang" userId="S::czhang4@kennesaw.edu::26c37e9c-d14c-491b-95f8-0a773c722199" providerId="AD" clId="Web-{559CB360-C462-7260-EA13-999AE995C177}" dt="2022-05-20T23:27:39.675" v="6"/>
          <ac:spMkLst>
            <pc:docMk/>
            <pc:sldMk cId="1592363945" sldId="281"/>
            <ac:spMk id="25" creationId="{E4F17063-EDA4-417B-946F-BA357F3B390D}"/>
          </ac:spMkLst>
        </pc:spChg>
        <pc:spChg chg="add">
          <ac:chgData name="Chi Zhang" userId="S::czhang4@kennesaw.edu::26c37e9c-d14c-491b-95f8-0a773c722199" providerId="AD" clId="Web-{559CB360-C462-7260-EA13-999AE995C177}" dt="2022-05-20T23:27:39.675" v="6"/>
          <ac:spMkLst>
            <pc:docMk/>
            <pc:sldMk cId="1592363945" sldId="281"/>
            <ac:spMk id="27" creationId="{D36F3EEA-55D4-4677-80E7-92D00B8F343B}"/>
          </ac:spMkLst>
        </pc:spChg>
        <pc:picChg chg="add mod ord">
          <ac:chgData name="Chi Zhang" userId="S::czhang4@kennesaw.edu::26c37e9c-d14c-491b-95f8-0a773c722199" providerId="AD" clId="Web-{559CB360-C462-7260-EA13-999AE995C177}" dt="2022-05-20T23:27:39.675" v="6"/>
          <ac:picMkLst>
            <pc:docMk/>
            <pc:sldMk cId="1592363945" sldId="281"/>
            <ac:picMk id="4" creationId="{D215828B-720A-F767-0B2F-87DE0B656EAE}"/>
          </ac:picMkLst>
        </pc:picChg>
        <pc:picChg chg="add">
          <ac:chgData name="Chi Zhang" userId="S::czhang4@kennesaw.edu::26c37e9c-d14c-491b-95f8-0a773c722199" providerId="AD" clId="Web-{559CB360-C462-7260-EA13-999AE995C177}" dt="2022-05-20T23:27:39.675" v="6"/>
          <ac:picMkLst>
            <pc:docMk/>
            <pc:sldMk cId="1592363945" sldId="281"/>
            <ac:picMk id="9" creationId="{41B68C77-138E-4BF7-A276-BD0C78A4219F}"/>
          </ac:picMkLst>
        </pc:picChg>
        <pc:picChg chg="add">
          <ac:chgData name="Chi Zhang" userId="S::czhang4@kennesaw.edu::26c37e9c-d14c-491b-95f8-0a773c722199" providerId="AD" clId="Web-{559CB360-C462-7260-EA13-999AE995C177}" dt="2022-05-20T23:27:39.675" v="6"/>
          <ac:picMkLst>
            <pc:docMk/>
            <pc:sldMk cId="1592363945" sldId="281"/>
            <ac:picMk id="11" creationId="{7C268552-D473-46ED-B1B8-422042C4DEF1}"/>
          </ac:picMkLst>
        </pc:picChg>
        <pc:picChg chg="add">
          <ac:chgData name="Chi Zhang" userId="S::czhang4@kennesaw.edu::26c37e9c-d14c-491b-95f8-0a773c722199" providerId="AD" clId="Web-{559CB360-C462-7260-EA13-999AE995C177}" dt="2022-05-20T23:27:39.675" v="6"/>
          <ac:picMkLst>
            <pc:docMk/>
            <pc:sldMk cId="1592363945" sldId="281"/>
            <ac:picMk id="15" creationId="{B9238B3E-24AA-439A-B527-6C5DF6D72145}"/>
          </ac:picMkLst>
        </pc:picChg>
        <pc:picChg chg="add">
          <ac:chgData name="Chi Zhang" userId="S::czhang4@kennesaw.edu::26c37e9c-d14c-491b-95f8-0a773c722199" providerId="AD" clId="Web-{559CB360-C462-7260-EA13-999AE995C177}" dt="2022-05-20T23:27:39.675" v="6"/>
          <ac:picMkLst>
            <pc:docMk/>
            <pc:sldMk cId="1592363945" sldId="281"/>
            <ac:picMk id="17" creationId="{69F01145-BEA3-4CBF-AA21-10077B948CA8}"/>
          </ac:picMkLst>
        </pc:picChg>
      </pc:sldChg>
      <pc:sldChg chg="del">
        <pc:chgData name="Chi Zhang" userId="S::czhang4@kennesaw.edu::26c37e9c-d14c-491b-95f8-0a773c722199" providerId="AD" clId="Web-{559CB360-C462-7260-EA13-999AE995C177}" dt="2022-05-20T23:38:14.273" v="163"/>
        <pc:sldMkLst>
          <pc:docMk/>
          <pc:sldMk cId="2028391763" sldId="283"/>
        </pc:sldMkLst>
      </pc:sldChg>
      <pc:sldChg chg="modSp">
        <pc:chgData name="Chi Zhang" userId="S::czhang4@kennesaw.edu::26c37e9c-d14c-491b-95f8-0a773c722199" providerId="AD" clId="Web-{559CB360-C462-7260-EA13-999AE995C177}" dt="2022-05-20T23:37:53.710" v="160" actId="1076"/>
        <pc:sldMkLst>
          <pc:docMk/>
          <pc:sldMk cId="3269808944" sldId="284"/>
        </pc:sldMkLst>
        <pc:spChg chg="mod">
          <ac:chgData name="Chi Zhang" userId="S::czhang4@kennesaw.edu::26c37e9c-d14c-491b-95f8-0a773c722199" providerId="AD" clId="Web-{559CB360-C462-7260-EA13-999AE995C177}" dt="2022-05-20T23:37:53.710" v="160" actId="1076"/>
          <ac:spMkLst>
            <pc:docMk/>
            <pc:sldMk cId="3269808944" sldId="284"/>
            <ac:spMk id="2" creationId="{0BBC2730-4E1B-D348-8B03-492F4E783695}"/>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CA1365-919E-483B-8C68-D9881486506C}" type="datetimeFigureOut">
              <a:rPr lang="en-US" smtClean="0"/>
              <a:t>5/20/2022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F866BE-FFCC-4648-8B02-ACA9CFBBE79B}" type="slidenum">
              <a:rPr lang="en-US" smtClean="0"/>
              <a:t>‹#›</a:t>
            </a:fld>
            <a:endParaRPr lang="en-US"/>
          </a:p>
        </p:txBody>
      </p:sp>
    </p:spTree>
    <p:extLst>
      <p:ext uri="{BB962C8B-B14F-4D97-AF65-F5344CB8AC3E}">
        <p14:creationId xmlns:p14="http://schemas.microsoft.com/office/powerpoint/2010/main" val="2443852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Welcome to the Spring 2021 cybersecurity update. </a:t>
            </a:r>
            <a:r>
              <a:rPr lang="en-US" dirty="0">
                <a:effectLst/>
              </a:rPr>
              <a:t> </a:t>
            </a:r>
            <a:r>
              <a:rPr lang="en-US" sz="1200" kern="1200" dirty="0">
                <a:solidFill>
                  <a:schemeClr val="tx1"/>
                </a:solidFill>
                <a:effectLst/>
                <a:latin typeface="+mn-lt"/>
                <a:ea typeface="+mn-ea"/>
                <a:cs typeface="+mn-cs"/>
              </a:rPr>
              <a:t>In the next few minutes, we will discuss some of the latest trends impacting the security of technologies used in higher education. This training is a required supplement to the annual USG cybersecurity awareness training, which must be completed via I'll train before the end of the calendar year in order to receive a grade of completion.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a:t>
            </a:fld>
            <a:endParaRPr lang="en-US"/>
          </a:p>
        </p:txBody>
      </p:sp>
    </p:spTree>
    <p:extLst>
      <p:ext uri="{BB962C8B-B14F-4D97-AF65-F5344CB8AC3E}">
        <p14:creationId xmlns:p14="http://schemas.microsoft.com/office/powerpoint/2010/main" val="1590393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Ransomware, it can be in a system long before encryption or demands are made as attackers are busy making copies of sensitive data. Therefore, it's imperative that everyone be alerted to the dangers of this newer tactic, several attacks throughout the year 2020 to public health services, medical centers, and other health care organizations hampered the pandemic response efforts in those areas. The impact of such attacks can have far-reaching effects beyond that of computer systems. Please note that the attacks listed here are only a fraction of the total incidence nationwide. The years 2020 and 2021 have seen an increased number of ransomware attacks with over $6 trillion in estimated losses worldwide and millions of dollars in the United States. As you can see, the public sector was the second most targeted industry in 2020, with education also having significant burdens. In March 2020, a city in North Carolina suffered an attack that impacted essential city and county services, such as fire and emergency response services. This also extended to the surrounding county and their services. One attack against a university in Tennessee in January 2021 resulted in the loss of usability of all on-campus systems for faculty, staff and students. </a:t>
            </a:r>
            <a:r>
              <a:rPr lang="en-US" dirty="0">
                <a:effectLst/>
              </a:rPr>
              <a:t> </a:t>
            </a:r>
            <a:r>
              <a:rPr lang="en-US" sz="1200" kern="1200" dirty="0">
                <a:solidFill>
                  <a:schemeClr val="tx1"/>
                </a:solidFill>
                <a:effectLst/>
                <a:latin typeface="+mn-lt"/>
                <a:ea typeface="+mn-ea"/>
                <a:cs typeface="+mn-cs"/>
              </a:rPr>
              <a:t>That type of attack at KSU would be devastating to operations and significantly impact the ability to serve students. While KSU has deployed numerous safeguards to address the threat posed by ransomware and continues to evaluate additional protections.</a:t>
            </a:r>
            <a:r>
              <a:rPr lang="en-US" dirty="0">
                <a:effectLst/>
              </a:rPr>
              <a:t> </a:t>
            </a:r>
            <a:endParaRPr lang="en-US" dirty="0">
              <a:cs typeface="+mn-lt"/>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10</a:t>
            </a:fld>
            <a:endParaRPr lang="en-US"/>
          </a:p>
        </p:txBody>
      </p:sp>
    </p:spTree>
    <p:extLst>
      <p:ext uri="{BB962C8B-B14F-4D97-AF65-F5344CB8AC3E}">
        <p14:creationId xmlns:p14="http://schemas.microsoft.com/office/powerpoint/2010/main" val="1416418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most important step in protection against Ransomware as teaching the user best safety practices. Some best safety practices include backing up your non confidential data on department chairs and one drive using strong and unique passwords, practicing safe web browsing and only installing software for which you are licensed only from trusted sources. These practices, coupled with university safeguards, significantly reduce the risk of a successful ransomware attack. Never feel as if you shouldn't reach out to the UITS service desk. If you're unsure whether or not something is trustworthy, we want to hear from you.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11</a:t>
            </a:fld>
            <a:endParaRPr lang="en-US"/>
          </a:p>
        </p:txBody>
      </p:sp>
    </p:spTree>
    <p:extLst>
      <p:ext uri="{BB962C8B-B14F-4D97-AF65-F5344CB8AC3E}">
        <p14:creationId xmlns:p14="http://schemas.microsoft.com/office/powerpoint/2010/main" val="370328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12</a:t>
            </a:fld>
            <a:endParaRPr lang="en-US"/>
          </a:p>
        </p:txBody>
      </p:sp>
    </p:spTree>
    <p:extLst>
      <p:ext uri="{BB962C8B-B14F-4D97-AF65-F5344CB8AC3E}">
        <p14:creationId xmlns:p14="http://schemas.microsoft.com/office/powerpoint/2010/main" val="2714477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Next, we will be discussing email scams. Email, as well as social engineering continues to be the number one conduit for successfully attacking an organization. Attackers continue to get more savvy by using correctly formatted and grammatically correct emails that have the appearance of a legitimate message. Many of these scams tie directly back to ransomware. Right now you're participating in an important defense against such scams. Regular cybersecurity training. Phishing is a scam by which an Internet user is duped into revealing personal or confidential information or PII. Here are a few things that you can do to protect yourself against phishing attacks. Look for emails labeled external by the case you email system. Check for spelling and grammatical errors in the email. If the email is of poor quality or you don't know the sender, chances are good at is a scam. Do not click on any link provided in an e-mail. If you are unfamiliar with the sender, be aware of gift card scams. Always check the source of any gift card request. Calling the requester. If you receive a questionable account, update, email, close the email and access your account from the vendors, legitimate website, report skimming attempts to </a:t>
            </a:r>
            <a:r>
              <a:rPr lang="en-US" sz="1200" kern="1200" dirty="0" err="1">
                <a:solidFill>
                  <a:schemeClr val="tx1"/>
                </a:solidFill>
                <a:effectLst/>
                <a:latin typeface="+mn-lt"/>
                <a:ea typeface="+mn-ea"/>
                <a:cs typeface="+mn-cs"/>
              </a:rPr>
              <a:t>abuse@kennesaw.edu</a:t>
            </a:r>
            <a:r>
              <a:rPr lang="en-US" sz="1200" kern="1200" dirty="0">
                <a:solidFill>
                  <a:schemeClr val="tx1"/>
                </a:solidFill>
                <a:effectLst/>
                <a:latin typeface="+mn-lt"/>
                <a:ea typeface="+mn-ea"/>
                <a:cs typeface="+mn-cs"/>
              </a:rPr>
              <a:t>. And if you believe you have been the victim of a scam, change your password and report the incident to the KSU service desk immediately.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13</a:t>
            </a:fld>
            <a:endParaRPr lang="en-US"/>
          </a:p>
        </p:txBody>
      </p:sp>
    </p:spTree>
    <p:extLst>
      <p:ext uri="{BB962C8B-B14F-4D97-AF65-F5344CB8AC3E}">
        <p14:creationId xmlns:p14="http://schemas.microsoft.com/office/powerpoint/2010/main" val="3036602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14</a:t>
            </a:fld>
            <a:endParaRPr lang="en-US"/>
          </a:p>
        </p:txBody>
      </p:sp>
    </p:spTree>
    <p:extLst>
      <p:ext uri="{BB962C8B-B14F-4D97-AF65-F5344CB8AC3E}">
        <p14:creationId xmlns:p14="http://schemas.microsoft.com/office/powerpoint/2010/main" val="2584306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SMS stands for Short Message Service, which is another way of saying text message. The best way to avoid SMS scams is to not open or respond to a message received on your mobile device unless you are expecting it. In addition, there are a few other things to look out for to protect yourself from these scams. Before you respond to any strange text messages. Keep these things in mind, taxis and can be stressful to make matters worse, there are those who would seek to take advantage of tax-payers via their cell phones. Bad actors are everywhere, and one area to be aware of is SMS, phishing scams. Scammer send text messages to the target, an individual's phone, which includes a link. The link will often take the individual to the scammers’ website. Scammers’ websites are often built to look legitimate and will prompt you for your personal and financial information. Compounding this threat, scammers have become more savvy with their attacks. And it is not always easy to simply look for incorrect grammar and spelling to spot a fake. Cybercriminals often use legitimate looking websites with real logos of the organizations they're trying to imitate to defraud you. You can best protect yourself by simply not clicking on unsolicited links from unknown senders’ texts.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15</a:t>
            </a:fld>
            <a:endParaRPr lang="en-US"/>
          </a:p>
        </p:txBody>
      </p:sp>
    </p:spTree>
    <p:extLst>
      <p:ext uri="{BB962C8B-B14F-4D97-AF65-F5344CB8AC3E}">
        <p14:creationId xmlns:p14="http://schemas.microsoft.com/office/powerpoint/2010/main" val="1304382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 is important to understand how the IRS communicates with taxpayers and how they accept returns. For example, the IRS doesn't initiate contact with tax-payers via e-mail, text messages, or social media channels to request your personal or financial information. Additionally, the IRS won't contact taxpayers through email regarding a tax bill or refund.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16</a:t>
            </a:fld>
            <a:endParaRPr lang="en-US"/>
          </a:p>
        </p:txBody>
      </p:sp>
    </p:spTree>
    <p:extLst>
      <p:ext uri="{BB962C8B-B14F-4D97-AF65-F5344CB8AC3E}">
        <p14:creationId xmlns:p14="http://schemas.microsoft.com/office/powerpoint/2010/main" val="987038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Next, we will go over common types of consumer fraud and remote working safeguards. </a:t>
            </a:r>
            <a:r>
              <a:rPr lang="en-US" dirty="0">
                <a:effectLst/>
              </a:rPr>
              <a:t> </a:t>
            </a:r>
            <a:endParaRPr lang="en-US" dirty="0"/>
          </a:p>
        </p:txBody>
      </p:sp>
      <p:sp>
        <p:nvSpPr>
          <p:cNvPr id="4" name="Slide Number Placeholder 3"/>
          <p:cNvSpPr>
            <a:spLocks noGrp="1"/>
          </p:cNvSpPr>
          <p:nvPr>
            <p:ph type="sldNum" sz="quarter" idx="5"/>
          </p:nvPr>
        </p:nvSpPr>
        <p:spPr/>
        <p:txBody>
          <a:bodyPr/>
          <a:lstStyle/>
          <a:p>
            <a:fld id="{4EF866BE-FFCC-4648-8B02-ACA9CFBBE79B}" type="slidenum">
              <a:rPr lang="en-US" smtClean="0"/>
              <a:t>17</a:t>
            </a:fld>
            <a:endParaRPr lang="en-US"/>
          </a:p>
        </p:txBody>
      </p:sp>
    </p:spTree>
    <p:extLst>
      <p:ext uri="{BB962C8B-B14F-4D97-AF65-F5344CB8AC3E}">
        <p14:creationId xmlns:p14="http://schemas.microsoft.com/office/powerpoint/2010/main" val="3143031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have collectively just marked the one-year anniversary of remote working and due to the pandemic, whether this is a fully remote schedule, an alternating schedule, or being on campus with less opportunities for social interaction. This transition has changed the way we work and interact with technology in order to get our job done. </a:t>
            </a:r>
            <a:r>
              <a:rPr lang="en-US" dirty="0">
                <a:effectLst/>
              </a:rPr>
              <a:t> </a:t>
            </a:r>
          </a:p>
          <a:p>
            <a:r>
              <a:rPr lang="en-US" sz="1200" kern="1200" dirty="0">
                <a:solidFill>
                  <a:schemeClr val="tx1"/>
                </a:solidFill>
                <a:effectLst/>
                <a:latin typeface="+mn-lt"/>
                <a:ea typeface="+mn-ea"/>
                <a:cs typeface="+mn-cs"/>
              </a:rPr>
              <a:t>The FBI reports that they have received three to four thousand cybersecurity complaints per day since the pandemic began versus one thousand before the pandemic. While KSU issued laptops and desktops have anti-virus software installed as a standard. One of the biggest problems which users have reported is their computers being infected with malware. This threat is compounded by employees who may have more frequent distractions while working, leading to their clicking on emails, texts, or malicious links which they otherwise.</a:t>
            </a:r>
            <a:r>
              <a:rPr lang="en-US" dirty="0">
                <a:effectLst/>
              </a:rPr>
              <a:t> </a:t>
            </a:r>
          </a:p>
          <a:p>
            <a:endParaRPr lang="en-US" dirty="0">
              <a:cs typeface="Calibri"/>
            </a:endParaRPr>
          </a:p>
        </p:txBody>
      </p:sp>
      <p:sp>
        <p:nvSpPr>
          <p:cNvPr id="4" name="Slide Number Placeholder 3"/>
          <p:cNvSpPr>
            <a:spLocks noGrp="1"/>
          </p:cNvSpPr>
          <p:nvPr>
            <p:ph type="sldNum" sz="quarter" idx="5"/>
          </p:nvPr>
        </p:nvSpPr>
        <p:spPr/>
        <p:txBody>
          <a:bodyPr/>
          <a:lstStyle/>
          <a:p>
            <a:fld id="{366213FD-CC2E-478A-8EE9-A75CA374BAE1}" type="slidenum">
              <a:rPr lang="en-US" smtClean="0"/>
              <a:t>18</a:t>
            </a:fld>
            <a:endParaRPr lang="en-US"/>
          </a:p>
        </p:txBody>
      </p:sp>
    </p:spTree>
    <p:extLst>
      <p:ext uri="{BB962C8B-B14F-4D97-AF65-F5344CB8AC3E}">
        <p14:creationId xmlns:p14="http://schemas.microsoft.com/office/powerpoint/2010/main" val="149863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Identify suspicious when you configure your home wireless network router, be sure to use a complex password of at least eight or more characters, mixed case numbers, and special characters. If you're a service provider does this for you, asked them to do the same, store confidential data only on a department share. This is also known as your I drive or M drive, which are regularly backed up and allow for greater security monitoring than other storage locations. Be sure to use the campus global protect VPN service, which secures the connection between your device and the campus. There are an increasing number of resources on campus that require the use of the VPN to access. This is a generally accepted best practice when accessing university resources. You may also want to consider using a password manager. Last year. We recommended Last Pass, which recently changed from a free model to a paid model if you want to use it on more than one device type, other applications are available. And we encourage everyone to investigate and determine which service will work best for them. In addition, it is highly recommended to use a different password for each application that requires a login in case one is compromised, a password manager can assist you with creating unique passwords, as well as letting you know which passwords may be considered weak. </a:t>
            </a:r>
            <a:r>
              <a:rPr lang="en-US" dirty="0">
                <a:effectLst/>
              </a:rPr>
              <a:t> </a:t>
            </a:r>
            <a:endParaRPr lang="en-US" dirty="0"/>
          </a:p>
        </p:txBody>
      </p:sp>
      <p:sp>
        <p:nvSpPr>
          <p:cNvPr id="4" name="Slide Number Placeholder 3"/>
          <p:cNvSpPr>
            <a:spLocks noGrp="1"/>
          </p:cNvSpPr>
          <p:nvPr>
            <p:ph type="sldNum" sz="quarter" idx="5"/>
          </p:nvPr>
        </p:nvSpPr>
        <p:spPr/>
        <p:txBody>
          <a:bodyPr/>
          <a:lstStyle/>
          <a:p>
            <a:fld id="{366213FD-CC2E-478A-8EE9-A75CA374BAE1}" type="slidenum">
              <a:rPr lang="en-US" smtClean="0"/>
              <a:t>19</a:t>
            </a:fld>
            <a:endParaRPr lang="en-US"/>
          </a:p>
        </p:txBody>
      </p:sp>
    </p:spTree>
    <p:extLst>
      <p:ext uri="{BB962C8B-B14F-4D97-AF65-F5344CB8AC3E}">
        <p14:creationId xmlns:p14="http://schemas.microsoft.com/office/powerpoint/2010/main" val="1982208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Security threats affecting higher education are ever-changing. But there are some common themes. After an entire year of either fully or partially working remotely due to the pandemic. We have had to take a closer look at ways of keeping university data secure and protecting our users. In the upcoming slides, we will discuss in more detail virtual meeting security, ransomware, email scams, SMS scams, remote working safeguards, data classification. At the end of these slides, you can find links to the resources mentioned throughout the presentation.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2</a:t>
            </a:fld>
            <a:endParaRPr lang="en-US"/>
          </a:p>
        </p:txBody>
      </p:sp>
    </p:spTree>
    <p:extLst>
      <p:ext uri="{BB962C8B-B14F-4D97-AF65-F5344CB8AC3E}">
        <p14:creationId xmlns:p14="http://schemas.microsoft.com/office/powerpoint/2010/main" val="2780781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last topic we're going to review is data classification. Use an appropriate storage location. </a:t>
            </a:r>
            <a:r>
              <a:rPr lang="en-US" dirty="0">
                <a:effectLst/>
              </a:rPr>
              <a:t> </a:t>
            </a:r>
            <a:endParaRPr lang="en-US" dirty="0"/>
          </a:p>
        </p:txBody>
      </p:sp>
      <p:sp>
        <p:nvSpPr>
          <p:cNvPr id="4" name="Slide Number Placeholder 3"/>
          <p:cNvSpPr>
            <a:spLocks noGrp="1"/>
          </p:cNvSpPr>
          <p:nvPr>
            <p:ph type="sldNum" sz="quarter" idx="5"/>
          </p:nvPr>
        </p:nvSpPr>
        <p:spPr/>
        <p:txBody>
          <a:bodyPr/>
          <a:lstStyle/>
          <a:p>
            <a:fld id="{4EF866BE-FFCC-4648-8B02-ACA9CFBBE79B}" type="slidenum">
              <a:rPr lang="en-US" smtClean="0"/>
              <a:t>20</a:t>
            </a:fld>
            <a:endParaRPr lang="en-US"/>
          </a:p>
        </p:txBody>
      </p:sp>
    </p:spTree>
    <p:extLst>
      <p:ext uri="{BB962C8B-B14F-4D97-AF65-F5344CB8AC3E}">
        <p14:creationId xmlns:p14="http://schemas.microsoft.com/office/powerpoint/2010/main" val="1387884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get quite a few questions related to the storage and sharing of confidential data. Whether it's a question about a blocked document message or how to share information. The first step should be to refer to the document management matrix. Let's take a look at some definitions of data types that frequently come up in questions. Confidential data as exempt from disclosure under the provisions of the Open Records Act or other applicable state or federal laws. Some examples include social security numbers, credit card numbers, banking account numbers, and electronic health records. The security controls that we apply to our technology or the strictest when applied to confidential data. In fact, both the University System of Georgia, in case you restrict the sending of confidential data via e-mail. </a:t>
            </a:r>
            <a:r>
              <a:rPr lang="en-US" dirty="0">
                <a:effectLst/>
              </a:rPr>
              <a:t> </a:t>
            </a:r>
            <a:r>
              <a:rPr lang="en-US" sz="1200" kern="1200" dirty="0">
                <a:solidFill>
                  <a:schemeClr val="tx1"/>
                </a:solidFill>
                <a:effectLst/>
                <a:latin typeface="+mn-lt"/>
                <a:ea typeface="+mn-ea"/>
                <a:cs typeface="+mn-cs"/>
              </a:rPr>
              <a:t>KSU uses the </a:t>
            </a:r>
            <a:r>
              <a:rPr lang="en-US" sz="1200" kern="1200" dirty="0" err="1">
                <a:solidFill>
                  <a:schemeClr val="tx1"/>
                </a:solidFill>
                <a:effectLst/>
                <a:latin typeface="+mn-lt"/>
                <a:ea typeface="+mn-ea"/>
                <a:cs typeface="+mn-cs"/>
              </a:rPr>
              <a:t>Jirafeau</a:t>
            </a:r>
            <a:r>
              <a:rPr lang="en-US" sz="1200" kern="1200" dirty="0">
                <a:solidFill>
                  <a:schemeClr val="tx1"/>
                </a:solidFill>
                <a:effectLst/>
                <a:latin typeface="+mn-lt"/>
                <a:ea typeface="+mn-ea"/>
                <a:cs typeface="+mn-cs"/>
              </a:rPr>
              <a:t> system for the sharing of confidential data externally. </a:t>
            </a:r>
          </a:p>
          <a:p>
            <a:r>
              <a:rPr lang="en-US" sz="1200" kern="1200" dirty="0">
                <a:solidFill>
                  <a:schemeClr val="tx1"/>
                </a:solidFill>
                <a:effectLst/>
                <a:latin typeface="+mn-lt"/>
                <a:ea typeface="+mn-ea"/>
                <a:cs typeface="+mn-cs"/>
              </a:rPr>
              <a:t>Sensitive data are those data maintained by USG organization that requires special precautions to protect from unauthorized use, access and disclosure, guarding against improper information modification, loss, or destruction.</a:t>
            </a:r>
            <a:r>
              <a:rPr lang="en-US" dirty="0">
                <a:effectLst/>
              </a:rPr>
              <a:t> </a:t>
            </a:r>
          </a:p>
          <a:p>
            <a:r>
              <a:rPr lang="en-US" sz="1200" kern="1200" dirty="0">
                <a:solidFill>
                  <a:schemeClr val="tx1"/>
                </a:solidFill>
                <a:effectLst/>
                <a:latin typeface="+mn-lt"/>
                <a:ea typeface="+mn-ea"/>
                <a:cs typeface="+mn-cs"/>
              </a:rPr>
              <a:t>Within the KSU Microsoft 365 suite of applications, which includes e-mail, OneDrive, Microsoft Teams, and SharePoint. Student Academic Progress communications are acceptable and encouraged at the communications do not include the previously referenced confidential data attributes. </a:t>
            </a:r>
          </a:p>
          <a:p>
            <a:r>
              <a:rPr lang="en-US" sz="1200" kern="1200" dirty="0">
                <a:solidFill>
                  <a:schemeClr val="tx1"/>
                </a:solidFill>
                <a:effectLst/>
                <a:latin typeface="+mn-lt"/>
                <a:ea typeface="+mn-ea"/>
                <a:cs typeface="+mn-cs"/>
              </a:rPr>
              <a:t>Public information is that which can be found with no special access, such as those contained on public websites. </a:t>
            </a:r>
            <a:r>
              <a:rPr lang="en-US" dirty="0">
                <a:effectLst/>
              </a:rPr>
              <a:t> </a:t>
            </a:r>
          </a:p>
          <a:p>
            <a:r>
              <a:rPr lang="en-US" sz="1200" kern="1200" dirty="0">
                <a:solidFill>
                  <a:schemeClr val="tx1"/>
                </a:solidFill>
                <a:effectLst/>
                <a:latin typeface="+mn-lt"/>
                <a:ea typeface="+mn-ea"/>
                <a:cs typeface="+mn-cs"/>
              </a:rPr>
              <a:t>Family Education Rights and Privacy Act, or FERPA data relates to student records and could be confidential, such as a Social Security number. Sensitives, such as a student's academic grade in a course, or public, such as a student's directory information. The most frequent problems that we encounter are when employees in appropriately share sensitive information about students to other students or externally to learn more about the storage and sharing of confidential data.</a:t>
            </a:r>
            <a:r>
              <a:rPr lang="en-US" dirty="0">
                <a:effectLst/>
              </a:rPr>
              <a:t> </a:t>
            </a:r>
            <a:endParaRPr lang="en-US" dirty="0"/>
          </a:p>
        </p:txBody>
      </p:sp>
      <p:sp>
        <p:nvSpPr>
          <p:cNvPr id="4" name="Slide Number Placeholder 3"/>
          <p:cNvSpPr>
            <a:spLocks noGrp="1"/>
          </p:cNvSpPr>
          <p:nvPr>
            <p:ph type="sldNum" sz="quarter" idx="5"/>
          </p:nvPr>
        </p:nvSpPr>
        <p:spPr/>
        <p:txBody>
          <a:bodyPr/>
          <a:lstStyle/>
          <a:p>
            <a:fld id="{366213FD-CC2E-478A-8EE9-A75CA374BAE1}" type="slidenum">
              <a:rPr lang="en-US" smtClean="0"/>
              <a:t>21</a:t>
            </a:fld>
            <a:endParaRPr lang="en-US"/>
          </a:p>
        </p:txBody>
      </p:sp>
    </p:spTree>
    <p:extLst>
      <p:ext uri="{BB962C8B-B14F-4D97-AF65-F5344CB8AC3E}">
        <p14:creationId xmlns:p14="http://schemas.microsoft.com/office/powerpoint/2010/main" val="2939167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can view the document management matrix at the link displayed on the bottom of the screen. Or by performing a Google search for KSU document matrix, the Office of cybersecurity regularly receive service tickets and questions regarding data classification and security that we would like to attempt to clarify. </a:t>
            </a:r>
            <a:endParaRPr lang="en-US" dirty="0"/>
          </a:p>
        </p:txBody>
      </p:sp>
      <p:sp>
        <p:nvSpPr>
          <p:cNvPr id="4" name="Slide Number Placeholder 3"/>
          <p:cNvSpPr>
            <a:spLocks noGrp="1"/>
          </p:cNvSpPr>
          <p:nvPr>
            <p:ph type="sldNum" sz="quarter" idx="5"/>
          </p:nvPr>
        </p:nvSpPr>
        <p:spPr/>
        <p:txBody>
          <a:bodyPr/>
          <a:lstStyle/>
          <a:p>
            <a:fld id="{4EF866BE-FFCC-4648-8B02-ACA9CFBBE79B}" type="slidenum">
              <a:rPr lang="en-US" smtClean="0"/>
              <a:t>22</a:t>
            </a:fld>
            <a:endParaRPr lang="en-US"/>
          </a:p>
        </p:txBody>
      </p:sp>
    </p:spTree>
    <p:extLst>
      <p:ext uri="{BB962C8B-B14F-4D97-AF65-F5344CB8AC3E}">
        <p14:creationId xmlns:p14="http://schemas.microsoft.com/office/powerpoint/2010/main" val="2943135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users attempt to store confidential data on SharePoint teams and one drive, it will trigger our data loss prevention or DLP system. If this happens and you are unsure about the datatype, please refer to the document management matrix first. If you feel that the block is a false positive, you can attempt to store the document using Outlook Web Access document, the false positive reason, and override the system. Details about how to perform this are located on the IT resources slide. </a:t>
            </a:r>
            <a:r>
              <a:rPr lang="en-US" dirty="0">
                <a:effectLst/>
              </a:rPr>
              <a:t> </a:t>
            </a:r>
          </a:p>
          <a:p>
            <a:r>
              <a:rPr lang="en-US" sz="1200" kern="1200" dirty="0">
                <a:solidFill>
                  <a:schemeClr val="tx1"/>
                </a:solidFill>
                <a:effectLst/>
                <a:latin typeface="+mn-lt"/>
                <a:ea typeface="+mn-ea"/>
                <a:cs typeface="+mn-cs"/>
              </a:rPr>
              <a:t>To email confidential data outside of the university. Use the utility known as </a:t>
            </a:r>
            <a:r>
              <a:rPr lang="en-US" sz="1200" kern="1200" dirty="0" err="1">
                <a:solidFill>
                  <a:schemeClr val="tx1"/>
                </a:solidFill>
                <a:effectLst/>
                <a:latin typeface="+mn-lt"/>
                <a:ea typeface="+mn-ea"/>
                <a:cs typeface="+mn-cs"/>
              </a:rPr>
              <a:t>Jirafeau</a:t>
            </a:r>
            <a:r>
              <a:rPr lang="en-US" sz="1200" kern="1200" dirty="0">
                <a:solidFill>
                  <a:schemeClr val="tx1"/>
                </a:solidFill>
                <a:effectLst/>
                <a:latin typeface="+mn-lt"/>
                <a:ea typeface="+mn-ea"/>
                <a:cs typeface="+mn-cs"/>
              </a:rPr>
              <a:t>, which allows you to encrypt the file and send to another party using a pre-shared password.</a:t>
            </a:r>
            <a:r>
              <a:rPr lang="en-US" dirty="0">
                <a:effectLst/>
              </a:rPr>
              <a:t> </a:t>
            </a:r>
            <a:r>
              <a:rPr lang="en-US" sz="1200" kern="1200" dirty="0">
                <a:solidFill>
                  <a:schemeClr val="tx1"/>
                </a:solidFill>
                <a:effectLst/>
                <a:latin typeface="+mn-lt"/>
                <a:ea typeface="+mn-ea"/>
                <a:cs typeface="+mn-cs"/>
              </a:rPr>
              <a:t>The website link for </a:t>
            </a:r>
            <a:r>
              <a:rPr lang="en-US" sz="1200" kern="1200" dirty="0" err="1">
                <a:solidFill>
                  <a:schemeClr val="tx1"/>
                </a:solidFill>
                <a:effectLst/>
                <a:latin typeface="+mn-lt"/>
                <a:ea typeface="+mn-ea"/>
                <a:cs typeface="+mn-cs"/>
              </a:rPr>
              <a:t>Jirafeau</a:t>
            </a:r>
            <a:r>
              <a:rPr lang="en-US" sz="1200" kern="1200" dirty="0">
                <a:solidFill>
                  <a:schemeClr val="tx1"/>
                </a:solidFill>
                <a:effectLst/>
                <a:latin typeface="+mn-lt"/>
                <a:ea typeface="+mn-ea"/>
                <a:cs typeface="+mn-cs"/>
              </a:rPr>
              <a:t> can be found on the KSU IT resources slide. </a:t>
            </a:r>
          </a:p>
          <a:p>
            <a:r>
              <a:rPr lang="en-US" sz="1200" kern="1200" dirty="0">
                <a:solidFill>
                  <a:schemeClr val="tx1"/>
                </a:solidFill>
                <a:effectLst/>
                <a:latin typeface="+mn-lt"/>
                <a:ea typeface="+mn-ea"/>
                <a:cs typeface="+mn-cs"/>
              </a:rPr>
              <a:t>Be careful not to email or store your personal tax information on a case you issued device. Sharing data in this way can expose you and your family's personal data, including social security, dates of birth, home address, and bank account numbers unnecessarily. Another common request to the office of cybersecurity is for secure areas in which to share data. If your department has a business need to share confidential information and none of the locations in the document matrix satisfy compliance. Please contact the service desk and we will be happy to discuss options with you and ensure both compliance and security for the data. </a:t>
            </a:r>
            <a:r>
              <a:rPr lang="en-US" dirty="0">
                <a:effectLst/>
              </a:rPr>
              <a:t> </a:t>
            </a:r>
          </a:p>
          <a:p>
            <a:endParaRPr lang="en-US" dirty="0">
              <a:cs typeface="Calibri"/>
            </a:endParaRPr>
          </a:p>
        </p:txBody>
      </p:sp>
      <p:sp>
        <p:nvSpPr>
          <p:cNvPr id="4" name="Slide Number Placeholder 3"/>
          <p:cNvSpPr>
            <a:spLocks noGrp="1"/>
          </p:cNvSpPr>
          <p:nvPr>
            <p:ph type="sldNum" sz="quarter" idx="5"/>
          </p:nvPr>
        </p:nvSpPr>
        <p:spPr/>
        <p:txBody>
          <a:bodyPr/>
          <a:lstStyle/>
          <a:p>
            <a:fld id="{366213FD-CC2E-478A-8EE9-A75CA374BAE1}" type="slidenum">
              <a:rPr lang="en-US" smtClean="0"/>
              <a:t>23</a:t>
            </a:fld>
            <a:endParaRPr lang="en-US"/>
          </a:p>
        </p:txBody>
      </p:sp>
    </p:spTree>
    <p:extLst>
      <p:ext uri="{BB962C8B-B14F-4D97-AF65-F5344CB8AC3E}">
        <p14:creationId xmlns:p14="http://schemas.microsoft.com/office/powerpoint/2010/main" val="3941670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summarize, here are a few key points to keep in mind when you work with technology. Backing up your non confidential data on department chairs and one drive using strong and unique passwords. Practicing safe web browsing. Only installing software for which you are licensed, and only from trusted sources, and forwarding suspicious e-mails to </a:t>
            </a:r>
            <a:r>
              <a:rPr lang="en-US" sz="1200" kern="1200" dirty="0" err="1">
                <a:solidFill>
                  <a:schemeClr val="tx1"/>
                </a:solidFill>
                <a:effectLst/>
                <a:latin typeface="+mn-lt"/>
                <a:ea typeface="+mn-ea"/>
                <a:cs typeface="+mn-cs"/>
              </a:rPr>
              <a:t>abuse@kennesaw.edu</a:t>
            </a:r>
            <a:r>
              <a:rPr lang="en-US" sz="1200" kern="1200" dirty="0">
                <a:solidFill>
                  <a:schemeClr val="tx1"/>
                </a:solidFill>
                <a:effectLst/>
                <a:latin typeface="+mn-lt"/>
                <a:ea typeface="+mn-ea"/>
                <a:cs typeface="+mn-cs"/>
              </a:rPr>
              <a:t>. You can find links to important resources on the next slide. Refer to these anytime you have questions regarding the security of data in which you are interested.</a:t>
            </a:r>
            <a:r>
              <a:rPr lang="en-US" dirty="0">
                <a:effectLst/>
              </a:rPr>
              <a:t> </a:t>
            </a:r>
            <a:endParaRPr lang="en-US" dirty="0"/>
          </a:p>
        </p:txBody>
      </p:sp>
      <p:sp>
        <p:nvSpPr>
          <p:cNvPr id="4" name="Slide Number Placeholder 3"/>
          <p:cNvSpPr>
            <a:spLocks noGrp="1"/>
          </p:cNvSpPr>
          <p:nvPr>
            <p:ph type="sldNum" sz="quarter" idx="5"/>
          </p:nvPr>
        </p:nvSpPr>
        <p:spPr/>
        <p:txBody>
          <a:bodyPr/>
          <a:lstStyle/>
          <a:p>
            <a:fld id="{4EF866BE-FFCC-4648-8B02-ACA9CFBBE79B}" type="slidenum">
              <a:rPr lang="en-US" smtClean="0"/>
              <a:t>24</a:t>
            </a:fld>
            <a:endParaRPr lang="en-US"/>
          </a:p>
        </p:txBody>
      </p:sp>
    </p:spTree>
    <p:extLst>
      <p:ext uri="{BB962C8B-B14F-4D97-AF65-F5344CB8AC3E}">
        <p14:creationId xmlns:p14="http://schemas.microsoft.com/office/powerpoint/2010/main" val="2375247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US" sz="1200" b="0" i="0" kern="1200" dirty="0">
                <a:solidFill>
                  <a:schemeClr val="tx1"/>
                </a:solidFill>
                <a:effectLst/>
                <a:latin typeface="+mn-lt"/>
                <a:ea typeface="+mn-ea"/>
                <a:cs typeface="+mn-cs"/>
              </a:rPr>
              <a:t>his concludes the spring 2021 cybersecurity update. For any additional information or resources not listed in this slides, please contact the KSU service desk at  </a:t>
            </a:r>
            <a:r>
              <a:rPr lang="en-US" sz="1200" b="0" i="0" kern="1200" dirty="0" err="1">
                <a:solidFill>
                  <a:schemeClr val="tx1"/>
                </a:solidFill>
                <a:effectLst/>
                <a:latin typeface="+mn-lt"/>
                <a:ea typeface="+mn-ea"/>
                <a:cs typeface="+mn-cs"/>
              </a:rPr>
              <a:t>service@Kennesaw.edu</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366213FD-CC2E-478A-8EE9-A75CA374BAE1}" type="slidenum">
              <a:rPr lang="en-US" smtClean="0"/>
              <a:t>25</a:t>
            </a:fld>
            <a:endParaRPr lang="en-US"/>
          </a:p>
        </p:txBody>
      </p:sp>
    </p:spTree>
    <p:extLst>
      <p:ext uri="{BB962C8B-B14F-4D97-AF65-F5344CB8AC3E}">
        <p14:creationId xmlns:p14="http://schemas.microsoft.com/office/powerpoint/2010/main" val="1910940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topic we will be discussing is virtual meeting security and the two most prevalent platforms in use at KSU, Microsoft Teams and Zoom of the virtual meeting incidence which occurred this past year, many targeted high school and college classes.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3</a:t>
            </a:fld>
            <a:endParaRPr lang="en-US"/>
          </a:p>
        </p:txBody>
      </p:sp>
    </p:spTree>
    <p:extLst>
      <p:ext uri="{BB962C8B-B14F-4D97-AF65-F5344CB8AC3E}">
        <p14:creationId xmlns:p14="http://schemas.microsoft.com/office/powerpoint/2010/main" val="1102818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4</a:t>
            </a:fld>
            <a:endParaRPr lang="en-US"/>
          </a:p>
        </p:txBody>
      </p:sp>
    </p:spTree>
    <p:extLst>
      <p:ext uri="{BB962C8B-B14F-4D97-AF65-F5344CB8AC3E}">
        <p14:creationId xmlns:p14="http://schemas.microsoft.com/office/powerpoint/2010/main" val="3802424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incidence included uninvited attendees, getting access to virtual meetings and once within the meeting space, sharing inappropriate content and disrupting the events. While log analysis of these events can usually identify the source of the disruptions. Researchers have found that most of the incidents originate from legitimate participants sharing the meeting links with uninvited individuals. This unexpected sharing is compounded by poor security practices for the meeting spaces. </a:t>
            </a:r>
            <a:r>
              <a:rPr lang="en-US" dirty="0">
                <a:effectLst/>
              </a:rPr>
              <a:t> </a:t>
            </a:r>
            <a:r>
              <a:rPr lang="en-US" sz="1200" kern="1200" dirty="0">
                <a:solidFill>
                  <a:schemeClr val="tx1"/>
                </a:solidFill>
                <a:effectLst/>
                <a:latin typeface="+mn-lt"/>
                <a:ea typeface="+mn-ea"/>
                <a:cs typeface="+mn-cs"/>
              </a:rPr>
              <a:t>In the next couple of slides, we will discuss the two primary video conferencing platforms in use at KSU, as well as the protections that had been put into place to prevent these types of incidents. We'll also share some best practices toward hosting virtual meetings.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5</a:t>
            </a:fld>
            <a:endParaRPr lang="en-US"/>
          </a:p>
        </p:txBody>
      </p:sp>
    </p:spTree>
    <p:extLst>
      <p:ext uri="{BB962C8B-B14F-4D97-AF65-F5344CB8AC3E}">
        <p14:creationId xmlns:p14="http://schemas.microsoft.com/office/powerpoint/2010/main" val="199262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begin by looking at Microsoft Teams, which is the virtual meeting component of the Office 365 suite, with university email being the initial Office 365 application to launch. Microsoft Teams was natively integrated into the campus net ID authentication at lunch and inherited a number of security safeguards from the platform. Even so, Microsoft Teams includes the ability for a team owner to add a guest to their team. And in doing so allows them to participate in Teams meetings no differently than a KSU employee or student. Another option available for external users is inviting them to meetings via their external e-mail or dial-in number. While indication options provide an effective balance of virtual meeting availability with security, additional options can be configured by the meeting organizer. Some of these options include who can bypass the meeting lobby when they join, who was able to present and share content, and whether meeting chat is available and to which participants.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6</a:t>
            </a:fld>
            <a:endParaRPr lang="en-US"/>
          </a:p>
        </p:txBody>
      </p:sp>
    </p:spTree>
    <p:extLst>
      <p:ext uri="{BB962C8B-B14F-4D97-AF65-F5344CB8AC3E}">
        <p14:creationId xmlns:p14="http://schemas.microsoft.com/office/powerpoint/2010/main" val="2627896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let's move on to look at another virtual meeting platform used at KSU x2. Unlike Microsoft Teams, which is an integrated part of a larger collaborative Suite, Zoom was built as a standalone virtual meeting application. Initially, this made Zuma better platform for participants who attended virtual meetings via mobile devices. However, this also created situations in which security options available or were poorly implemented for the users. Zoom acknowledge these challenges in the summer of 2020 and has since introduce safeguards which ultimately have close the security gap. At KSU. Many of the options which contributed to some of the Zoom bombing incidence we discussed earlier have been configured securely as the default. For example, passcodes are required component for meetings. Only authenticated users can join meetings and participants are muted by default when they join. Organizers can further secure their meetings by avoiding the use of personal meeting rooms for classes or reoccurring meetings, managing screen-sharing, or considering the use of Zoom webinars for large events. Another proactive security safeguards provided by Zoom is alerting for meetings which are at risk of being disrupted. By actively monitoring for meetings published publicly via social media or websites and alerting the meeting organizer. If they're meeting, maybe at risk. They are proactively addressing these threats. </a:t>
            </a:r>
            <a:r>
              <a:rPr lang="en-US" dirty="0">
                <a:effectLst/>
              </a:rPr>
              <a:t> </a:t>
            </a:r>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7</a:t>
            </a:fld>
            <a:endParaRPr lang="en-US"/>
          </a:p>
        </p:txBody>
      </p:sp>
    </p:spTree>
    <p:extLst>
      <p:ext uri="{BB962C8B-B14F-4D97-AF65-F5344CB8AC3E}">
        <p14:creationId xmlns:p14="http://schemas.microsoft.com/office/powerpoint/2010/main" val="2702235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4EF866BE-FFCC-4648-8B02-ACA9CFBBE79B}" type="slidenum">
              <a:rPr lang="en-US" smtClean="0"/>
              <a:t>8</a:t>
            </a:fld>
            <a:endParaRPr lang="en-US"/>
          </a:p>
        </p:txBody>
      </p:sp>
    </p:spTree>
    <p:extLst>
      <p:ext uri="{BB962C8B-B14F-4D97-AF65-F5344CB8AC3E}">
        <p14:creationId xmlns:p14="http://schemas.microsoft.com/office/powerpoint/2010/main" val="363459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Ransom are still plagues. Government entities, health care, private industry, and universities alike. The cost to businesses are increasing by billions of dollars each year. There are almost two attacks per minute on average, and the average requested ransom is over $100 thousand ransom or is so insidious because often an infection doesn't happen right away. The encryption comes later along with demands, which can cost organizations hundreds of thousands or even millions of dollars. Even if that organization chooses not to pay a ransom, it can result in loss of critical data and systems for a significant period of time, preventing individuals from accessing vital services. In many cases, frequently the attacks will threaten to expose the stolen data to the public as an extra incentive to pay the ransom. </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4EF866BE-FFCC-4648-8B02-ACA9CFBBE79B}" type="slidenum">
              <a:rPr lang="en-US" smtClean="0"/>
              <a:t>9</a:t>
            </a:fld>
            <a:endParaRPr lang="en-US"/>
          </a:p>
        </p:txBody>
      </p:sp>
    </p:spTree>
    <p:extLst>
      <p:ext uri="{BB962C8B-B14F-4D97-AF65-F5344CB8AC3E}">
        <p14:creationId xmlns:p14="http://schemas.microsoft.com/office/powerpoint/2010/main" val="3538558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AD347D-5ACD-4C99-B74B-A9C85AD731AF}"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3836133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2497967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2092181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a:t>”</a:t>
            </a:r>
          </a:p>
        </p:txBody>
      </p:sp>
    </p:spTree>
    <p:extLst>
      <p:ext uri="{BB962C8B-B14F-4D97-AF65-F5344CB8AC3E}">
        <p14:creationId xmlns:p14="http://schemas.microsoft.com/office/powerpoint/2010/main" val="3047862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1699988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2911092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2713356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16026721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8041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434000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5/20/2022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2678887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796027F-7875-4030-9381-8BD8C4F21935}" type="datetimeFigureOut">
              <a:rPr lang="en-US" dirty="0"/>
              <a:t>5/20/2022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403173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796027F-7875-4030-9381-8BD8C4F21935}" type="datetimeFigureOut">
              <a:rPr lang="en-US" dirty="0"/>
              <a:t>5/20/2022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422829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Date Placeholder 2"/>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1751409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3691407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5/20/2022</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3173861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5/20/2022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a:p>
        </p:txBody>
      </p:sp>
    </p:spTree>
    <p:extLst>
      <p:ext uri="{BB962C8B-B14F-4D97-AF65-F5344CB8AC3E}">
        <p14:creationId xmlns:p14="http://schemas.microsoft.com/office/powerpoint/2010/main" val="1535762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5/20/2022</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a:p>
        </p:txBody>
      </p:sp>
    </p:spTree>
    <p:extLst>
      <p:ext uri="{BB962C8B-B14F-4D97-AF65-F5344CB8AC3E}">
        <p14:creationId xmlns:p14="http://schemas.microsoft.com/office/powerpoint/2010/main" val="323260423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uits.kennesaw.edu/ocs/index.php"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www.blackfog.com/the-state-of-ransomware-in-202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blackfog.com/the-state-of-ransomware-in-2022/"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abuse@kennesaw.edu"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mailto:abuse@kennesaw.edu"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threatpost.com/believable-tax-scam-mobile-users/163951/"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hyperlink" Target="http://401kcalculator.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uits.kennesaw.edu/document-management/docs/Updated%20Data%20Matrix%20-%20July%202020.pdf" TargetMode="External"/><Relationship Id="rId7" Type="http://schemas.openxmlformats.org/officeDocument/2006/relationships/hyperlink" Target="https://service.kennesaw.edu/"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mailto:abuse@kennesaw.edu" TargetMode="External"/><Relationship Id="rId5" Type="http://schemas.openxmlformats.org/officeDocument/2006/relationships/hyperlink" Target="https://jirafeau.kennesaw.edu/" TargetMode="External"/><Relationship Id="rId4" Type="http://schemas.openxmlformats.org/officeDocument/2006/relationships/hyperlink" Target="https://apps.kennesaw.edu/files/pr_app_uni_cdoc/doc/o365_Blocked_Emails.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appannie.com/en/insights/market-data/video-conferencing-apps-surge-coronaviru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windowscentral.com/microsoft-teams-hits-75-million-daily-active-users" TargetMode="External"/><Relationship Id="rId4" Type="http://schemas.openxmlformats.org/officeDocument/2006/relationships/hyperlink" Target="https://www.businessofapps.com/data/zoom-statistic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www.wired.com/story/zoombomb-inside-jobs/" TargetMode="Externa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www.businesswire.com/news/home/20220518005343/en/Ransomware-Vulnerabilities-Spike-by-7.6-in-Q1-2022"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1" name="Picture 10">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3" name="Oval 12">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5" name="Picture 14">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7" name="Picture 16">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9" name="Rectangle 18">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D27CF008-4B18-436D-B2D5-C1346C124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
            <a:ext cx="12191695" cy="47307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E22DAD8-5F67-4B73-ADA9-06EF381F7A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5" name="Freeform 16">
            <a:extLst>
              <a:ext uri="{FF2B5EF4-FFF2-40B4-BE49-F238E27FC236}">
                <a16:creationId xmlns:a16="http://schemas.microsoft.com/office/drawing/2014/main" id="{E4F17063-EDA4-417B-946F-BA357F3B3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20000"/>
            </a:schemeClr>
          </a:solidFill>
          <a:ln>
            <a:noFill/>
          </a:ln>
        </p:spPr>
        <p:txBody>
          <a:bodyPr rtlCol="0" anchor="ctr"/>
          <a:lstStyle/>
          <a:p>
            <a:pPr algn="ctr"/>
            <a:endParaRPr lang="en-US">
              <a:solidFill>
                <a:schemeClr val="tx1"/>
              </a:solidFill>
            </a:endParaRPr>
          </a:p>
        </p:txBody>
      </p:sp>
      <p:pic>
        <p:nvPicPr>
          <p:cNvPr id="4" name="Picture 4" descr="A picture containing text&#10;&#10;Description automatically generated">
            <a:extLst>
              <a:ext uri="{FF2B5EF4-FFF2-40B4-BE49-F238E27FC236}">
                <a16:creationId xmlns:a16="http://schemas.microsoft.com/office/drawing/2014/main" id="{D215828B-720A-F767-0B2F-87DE0B656EAE}"/>
              </a:ext>
            </a:extLst>
          </p:cNvPr>
          <p:cNvPicPr>
            <a:picLocks noChangeAspect="1"/>
          </p:cNvPicPr>
          <p:nvPr/>
        </p:nvPicPr>
        <p:blipFill>
          <a:blip r:embed="rId7"/>
          <a:stretch>
            <a:fillRect/>
          </a:stretch>
        </p:blipFill>
        <p:spPr>
          <a:xfrm>
            <a:off x="635458" y="729143"/>
            <a:ext cx="9150807" cy="3202781"/>
          </a:xfrm>
          <a:prstGeom prst="rect">
            <a:avLst/>
          </a:prstGeom>
          <a:effectLst/>
        </p:spPr>
      </p:pic>
      <p:sp>
        <p:nvSpPr>
          <p:cNvPr id="27" name="Freeform: Shape 26">
            <a:extLst>
              <a:ext uri="{FF2B5EF4-FFF2-40B4-BE49-F238E27FC236}">
                <a16:creationId xmlns:a16="http://schemas.microsoft.com/office/drawing/2014/main" id="{D36F3EEA-55D4-4677-80E7-92D00B8F34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4661C7-1700-4229-BD9D-6FAAC68A83F6}"/>
              </a:ext>
            </a:extLst>
          </p:cNvPr>
          <p:cNvSpPr>
            <a:spLocks noGrp="1"/>
          </p:cNvSpPr>
          <p:nvPr>
            <p:ph type="title"/>
          </p:nvPr>
        </p:nvSpPr>
        <p:spPr>
          <a:xfrm>
            <a:off x="684050" y="4681521"/>
            <a:ext cx="9149350" cy="868026"/>
          </a:xfrm>
        </p:spPr>
        <p:txBody>
          <a:bodyPr vert="horz" lIns="91440" tIns="45720" rIns="91440" bIns="45720" rtlCol="0" anchor="b">
            <a:normAutofit/>
          </a:bodyPr>
          <a:lstStyle/>
          <a:p>
            <a:r>
              <a:rPr lang="en-US" sz="4800" dirty="0">
                <a:solidFill>
                  <a:srgbClr val="EBEBEB"/>
                </a:solidFill>
              </a:rPr>
              <a:t>KSU Cybersecurity</a:t>
            </a:r>
            <a:r>
              <a:rPr lang="en-US" sz="4800" b="0" i="0" kern="1200" dirty="0">
                <a:solidFill>
                  <a:srgbClr val="EBEBEB"/>
                </a:solidFill>
                <a:latin typeface="+mj-lt"/>
                <a:ea typeface="+mj-ea"/>
                <a:cs typeface="+mj-cs"/>
              </a:rPr>
              <a:t> Update</a:t>
            </a:r>
          </a:p>
        </p:txBody>
      </p:sp>
      <p:sp>
        <p:nvSpPr>
          <p:cNvPr id="3" name="TextBox 2">
            <a:extLst>
              <a:ext uri="{FF2B5EF4-FFF2-40B4-BE49-F238E27FC236}">
                <a16:creationId xmlns:a16="http://schemas.microsoft.com/office/drawing/2014/main" id="{870EE458-3F32-4646-B5AD-53214E8774BA}"/>
              </a:ext>
            </a:extLst>
          </p:cNvPr>
          <p:cNvSpPr txBox="1"/>
          <p:nvPr/>
        </p:nvSpPr>
        <p:spPr>
          <a:xfrm>
            <a:off x="684050" y="5683096"/>
            <a:ext cx="9149349" cy="78643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defTabSz="457200">
              <a:lnSpc>
                <a:spcPct val="90000"/>
              </a:lnSpc>
              <a:spcBef>
                <a:spcPts val="1000"/>
              </a:spcBef>
              <a:buClr>
                <a:schemeClr val="bg2">
                  <a:lumMod val="40000"/>
                  <a:lumOff val="60000"/>
                </a:schemeClr>
              </a:buClr>
              <a:buSzPct val="80000"/>
            </a:pPr>
            <a:r>
              <a:rPr lang="en-US" sz="800" cap="all" dirty="0">
                <a:solidFill>
                  <a:schemeClr val="tx2">
                    <a:lumMod val="40000"/>
                    <a:lumOff val="60000"/>
                  </a:schemeClr>
                </a:solidFill>
                <a:latin typeface="+mj-lt"/>
                <a:ea typeface="+mj-ea"/>
                <a:cs typeface="+mj-cs"/>
              </a:rPr>
              <a:t>University Information Technology Services</a:t>
            </a:r>
          </a:p>
          <a:p>
            <a:pPr defTabSz="457200">
              <a:lnSpc>
                <a:spcPct val="90000"/>
              </a:lnSpc>
              <a:spcBef>
                <a:spcPts val="1000"/>
              </a:spcBef>
              <a:buClr>
                <a:schemeClr val="bg2">
                  <a:lumMod val="40000"/>
                  <a:lumOff val="60000"/>
                </a:schemeClr>
              </a:buClr>
              <a:buSzPct val="80000"/>
            </a:pPr>
            <a:r>
              <a:rPr lang="en-US" sz="800" cap="all" dirty="0">
                <a:solidFill>
                  <a:schemeClr val="tx2">
                    <a:lumMod val="40000"/>
                    <a:lumOff val="60000"/>
                  </a:schemeClr>
                </a:solidFill>
                <a:latin typeface="+mj-lt"/>
                <a:ea typeface="+mj-ea"/>
                <a:cs typeface="+mj-cs"/>
              </a:rPr>
              <a:t>Office of Cybersecurity</a:t>
            </a:r>
          </a:p>
          <a:p>
            <a:pPr defTabSz="457200">
              <a:lnSpc>
                <a:spcPct val="90000"/>
              </a:lnSpc>
              <a:spcBef>
                <a:spcPts val="1000"/>
              </a:spcBef>
            </a:pPr>
            <a:r>
              <a:rPr lang="en-US" sz="800" cap="all" dirty="0">
                <a:ea typeface="+mn-lt"/>
                <a:cs typeface="+mn-lt"/>
                <a:hlinkClick r:id="rId8"/>
              </a:rPr>
              <a:t>https://uits.kennesaw.edu/ocs/index.php</a:t>
            </a:r>
            <a:r>
              <a:rPr lang="en-US" sz="800" cap="all" dirty="0">
                <a:ea typeface="+mn-lt"/>
                <a:cs typeface="+mn-lt"/>
              </a:rPr>
              <a:t> </a:t>
            </a:r>
            <a:endParaRPr lang="en-US">
              <a:ea typeface="+mj-ea"/>
              <a:cs typeface="+mj-cs"/>
            </a:endParaRPr>
          </a:p>
        </p:txBody>
      </p:sp>
    </p:spTree>
    <p:extLst>
      <p:ext uri="{BB962C8B-B14F-4D97-AF65-F5344CB8AC3E}">
        <p14:creationId xmlns:p14="http://schemas.microsoft.com/office/powerpoint/2010/main" val="1592363945"/>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FBF6-50B4-48F2-8147-476A14926339}"/>
              </a:ext>
            </a:extLst>
          </p:cNvPr>
          <p:cNvSpPr>
            <a:spLocks noGrp="1"/>
          </p:cNvSpPr>
          <p:nvPr>
            <p:ph type="title"/>
          </p:nvPr>
        </p:nvSpPr>
        <p:spPr/>
        <p:txBody>
          <a:bodyPr/>
          <a:lstStyle/>
          <a:p>
            <a:r>
              <a:rPr lang="en-US" dirty="0">
                <a:cs typeface="Calibri Light"/>
              </a:rPr>
              <a:t> Ransomware Attacks </a:t>
            </a:r>
            <a:endParaRPr lang="en-US" dirty="0"/>
          </a:p>
        </p:txBody>
      </p:sp>
      <p:sp>
        <p:nvSpPr>
          <p:cNvPr id="3" name="Content Placeholder 2">
            <a:extLst>
              <a:ext uri="{FF2B5EF4-FFF2-40B4-BE49-F238E27FC236}">
                <a16:creationId xmlns:a16="http://schemas.microsoft.com/office/drawing/2014/main" id="{F4C998DA-2598-4DCE-8741-89B8EB961DC0}"/>
              </a:ext>
            </a:extLst>
          </p:cNvPr>
          <p:cNvSpPr>
            <a:spLocks noGrp="1"/>
          </p:cNvSpPr>
          <p:nvPr>
            <p:ph idx="1"/>
          </p:nvPr>
        </p:nvSpPr>
        <p:spPr/>
        <p:txBody>
          <a:bodyPr vert="horz" lIns="91440" tIns="45720" rIns="91440" bIns="45720" rtlCol="0" anchor="t">
            <a:normAutofit/>
          </a:bodyPr>
          <a:lstStyle/>
          <a:p>
            <a:endParaRPr lang="en-US"/>
          </a:p>
          <a:p>
            <a:endParaRPr lang="en-US">
              <a:cs typeface="Calibri"/>
            </a:endParaRPr>
          </a:p>
        </p:txBody>
      </p:sp>
      <p:sp>
        <p:nvSpPr>
          <p:cNvPr id="4" name="TextBox 3">
            <a:extLst>
              <a:ext uri="{FF2B5EF4-FFF2-40B4-BE49-F238E27FC236}">
                <a16:creationId xmlns:a16="http://schemas.microsoft.com/office/drawing/2014/main" id="{E1F3D2AE-8F53-4ECC-A23D-52BB18547FCA}"/>
              </a:ext>
            </a:extLst>
          </p:cNvPr>
          <p:cNvSpPr txBox="1"/>
          <p:nvPr/>
        </p:nvSpPr>
        <p:spPr>
          <a:xfrm>
            <a:off x="792879" y="1494734"/>
            <a:ext cx="10606242"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dirty="0">
                <a:ea typeface="+mn-lt"/>
                <a:cs typeface="+mn-lt"/>
              </a:rPr>
              <a:t>2020-2021 (Source: </a:t>
            </a:r>
            <a:r>
              <a:rPr lang="en-US" dirty="0">
                <a:ea typeface="+mn-lt"/>
                <a:cs typeface="+mn-lt"/>
                <a:hlinkClick r:id="rId3"/>
              </a:rPr>
              <a:t>https://www.blackfog.com/the-state-of-ransomware-in-2020</a:t>
            </a:r>
            <a:r>
              <a:rPr lang="en-US" dirty="0">
                <a:ea typeface="+mn-lt"/>
                <a:cs typeface="+mn-lt"/>
              </a:rPr>
              <a:t>) </a:t>
            </a:r>
          </a:p>
          <a:p>
            <a:pPr marL="285750" indent="-285750">
              <a:buFont typeface="Arial"/>
              <a:buChar char="•"/>
            </a:pPr>
            <a:endParaRPr lang="en-US" dirty="0">
              <a:ea typeface="+mn-lt"/>
              <a:cs typeface="+mn-lt"/>
            </a:endParaRPr>
          </a:p>
          <a:p>
            <a:pPr marL="742950" lvl="1" indent="-285750">
              <a:buFont typeface="Arial"/>
              <a:buChar char="•"/>
            </a:pPr>
            <a:r>
              <a:rPr lang="en-US" dirty="0">
                <a:ea typeface="+mn-lt"/>
                <a:cs typeface="+mn-lt"/>
              </a:rPr>
              <a:t>The year 2020 and 2021 has been a busy year for ransomware attacks, with over $6 trillion estimated losses worldwide</a:t>
            </a:r>
            <a:endParaRPr lang="en-US" dirty="0">
              <a:ea typeface="+mn-lt"/>
              <a:cs typeface="Calibri"/>
            </a:endParaRPr>
          </a:p>
          <a:p>
            <a:pPr marL="742950" lvl="1" indent="-285750">
              <a:buFont typeface="Arial"/>
              <a:buChar char="•"/>
            </a:pPr>
            <a:r>
              <a:rPr lang="en-US" dirty="0">
                <a:ea typeface="+mn-lt"/>
                <a:cs typeface="Calibri"/>
              </a:rPr>
              <a:t>Government</a:t>
            </a:r>
            <a:r>
              <a:rPr lang="en-US" dirty="0">
                <a:cs typeface="Calibri" panose="020F0502020204030204"/>
              </a:rPr>
              <a:t> was the second-most targeted industry in 2020, with education also having attacks</a:t>
            </a:r>
          </a:p>
          <a:p>
            <a:pPr marL="742950" lvl="1" indent="-285750">
              <a:buFont typeface="Arial"/>
              <a:buChar char="•"/>
            </a:pPr>
            <a:r>
              <a:rPr lang="en-US" dirty="0">
                <a:cs typeface="Calibri" panose="020F0502020204030204"/>
              </a:rPr>
              <a:t>In March of 2020, a city in North Carolina suffered an attack that impacted essential city and county services, such as fire and emergency response services</a:t>
            </a:r>
          </a:p>
          <a:p>
            <a:pPr marL="742950" lvl="1" indent="-285750">
              <a:buFont typeface="Arial"/>
              <a:buChar char="•"/>
            </a:pPr>
            <a:r>
              <a:rPr lang="en-US" dirty="0">
                <a:cs typeface="Calibri" panose="020F0502020204030204"/>
              </a:rPr>
              <a:t>One attack against a university in Tennessee in January 2021 resulted in the loss of usability of all on-campus systems for faculty, staff and students.</a:t>
            </a:r>
          </a:p>
          <a:p>
            <a:pPr marL="742950" lvl="1" indent="-285750">
              <a:buFont typeface="Arial"/>
              <a:buChar char="•"/>
            </a:pPr>
            <a:r>
              <a:rPr lang="en-US" dirty="0">
                <a:cs typeface="Calibri" panose="020F0502020204030204"/>
              </a:rPr>
              <a:t>In February 2021, a school district in New York was forced to close all schools due to an attack that locked all user access. </a:t>
            </a:r>
          </a:p>
          <a:p>
            <a:pPr lvl="1"/>
            <a:endParaRPr lang="en-US" dirty="0">
              <a:cs typeface="Calibri" panose="020F0502020204030204"/>
            </a:endParaRPr>
          </a:p>
          <a:p>
            <a:pPr marL="285750" indent="-285750">
              <a:buFont typeface="Arial"/>
              <a:buChar char="•"/>
            </a:pPr>
            <a:r>
              <a:rPr lang="en-US" dirty="0">
                <a:cs typeface="Calibri" panose="020F0502020204030204"/>
              </a:rPr>
              <a:t>The state of Ransomware 2022: </a:t>
            </a:r>
            <a:r>
              <a:rPr lang="en-US" dirty="0">
                <a:ea typeface="+mn-lt"/>
                <a:cs typeface="+mn-lt"/>
                <a:hlinkClick r:id="rId4"/>
              </a:rPr>
              <a:t>https://www.blackfog.com/the-state-of-ransomware-in-2022/</a:t>
            </a:r>
            <a:r>
              <a:rPr lang="en-US" dirty="0">
                <a:ea typeface="+mn-lt"/>
                <a:cs typeface="+mn-lt"/>
              </a:rPr>
              <a:t> </a:t>
            </a:r>
          </a:p>
          <a:p>
            <a:endParaRPr lang="en-US" dirty="0">
              <a:cs typeface="Calibri" panose="020F0502020204030204"/>
            </a:endParaRPr>
          </a:p>
          <a:p>
            <a:endParaRPr lang="en-US" dirty="0">
              <a:cs typeface="Calibri" panose="020F0502020204030204"/>
            </a:endParaRPr>
          </a:p>
        </p:txBody>
      </p:sp>
    </p:spTree>
    <p:extLst>
      <p:ext uri="{BB962C8B-B14F-4D97-AF65-F5344CB8AC3E}">
        <p14:creationId xmlns:p14="http://schemas.microsoft.com/office/powerpoint/2010/main" val="3005483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FBF6-50B4-48F2-8147-476A14926339}"/>
              </a:ext>
            </a:extLst>
          </p:cNvPr>
          <p:cNvSpPr>
            <a:spLocks noGrp="1"/>
          </p:cNvSpPr>
          <p:nvPr>
            <p:ph type="title"/>
          </p:nvPr>
        </p:nvSpPr>
        <p:spPr>
          <a:xfrm>
            <a:off x="721346" y="209650"/>
            <a:ext cx="10355625" cy="1400530"/>
          </a:xfrm>
        </p:spPr>
        <p:txBody>
          <a:bodyPr/>
          <a:lstStyle/>
          <a:p>
            <a:r>
              <a:rPr lang="en-US">
                <a:cs typeface="Calibri Light"/>
              </a:rPr>
              <a:t>How to Protect Yourself from Ransomware</a:t>
            </a:r>
            <a:endParaRPr lang="en-US"/>
          </a:p>
        </p:txBody>
      </p:sp>
      <p:sp>
        <p:nvSpPr>
          <p:cNvPr id="3" name="Content Placeholder 2">
            <a:extLst>
              <a:ext uri="{FF2B5EF4-FFF2-40B4-BE49-F238E27FC236}">
                <a16:creationId xmlns:a16="http://schemas.microsoft.com/office/drawing/2014/main" id="{F4C998DA-2598-4DCE-8741-89B8EB961DC0}"/>
              </a:ext>
            </a:extLst>
          </p:cNvPr>
          <p:cNvSpPr>
            <a:spLocks noGrp="1"/>
          </p:cNvSpPr>
          <p:nvPr>
            <p:ph idx="1"/>
          </p:nvPr>
        </p:nvSpPr>
        <p:spPr>
          <a:xfrm>
            <a:off x="622700" y="1715201"/>
            <a:ext cx="10945699" cy="4899273"/>
          </a:xfrm>
        </p:spPr>
        <p:txBody>
          <a:bodyPr vert="horz" lIns="91440" tIns="45720" rIns="91440" bIns="45720" rtlCol="0" anchor="b">
            <a:normAutofit fontScale="92500" lnSpcReduction="20000"/>
          </a:bodyPr>
          <a:lstStyle/>
          <a:p>
            <a:r>
              <a:rPr lang="en-US">
                <a:ea typeface="+mn-lt"/>
                <a:cs typeface="+mn-lt"/>
              </a:rPr>
              <a:t>Store your business-critical files on Microsoft OneDrive, or in the case of confidential data, on your departmental network share</a:t>
            </a:r>
            <a:endParaRPr lang="en-US">
              <a:cs typeface="Calibri"/>
            </a:endParaRPr>
          </a:p>
          <a:p>
            <a:r>
              <a:rPr lang="en-US">
                <a:ea typeface="+mn-lt"/>
                <a:cs typeface="+mn-lt"/>
              </a:rPr>
              <a:t>UITS centrally manages patches for university devices. If you're unsure whether your device is being patched, details are available on the UITS website linked at the end of this training</a:t>
            </a:r>
            <a:endParaRPr lang="en-US"/>
          </a:p>
          <a:p>
            <a:r>
              <a:rPr lang="en-US">
                <a:ea typeface="+mn-lt"/>
                <a:cs typeface="+mn-lt"/>
              </a:rPr>
              <a:t>UITS centrally manages antivirus defense for university devices. Forward suspicious emails to UITS at </a:t>
            </a:r>
            <a:r>
              <a:rPr lang="en-US">
                <a:ea typeface="+mn-lt"/>
                <a:cs typeface="+mn-lt"/>
                <a:hlinkClick r:id="rId3"/>
              </a:rPr>
              <a:t>abuse@kennesaw.edu</a:t>
            </a:r>
            <a:r>
              <a:rPr lang="en-US">
                <a:ea typeface="+mn-lt"/>
                <a:cs typeface="+mn-lt"/>
              </a:rPr>
              <a:t> or simply delete them</a:t>
            </a:r>
            <a:endParaRPr lang="en-US"/>
          </a:p>
          <a:p>
            <a:r>
              <a:rPr lang="en-US">
                <a:ea typeface="+mn-lt"/>
                <a:cs typeface="+mn-lt"/>
              </a:rPr>
              <a:t>Only install applications from trusted sources; If you're not sure, reach out to the Service Desk</a:t>
            </a:r>
            <a:endParaRPr lang="en-US"/>
          </a:p>
          <a:p>
            <a:r>
              <a:rPr lang="en-US">
                <a:ea typeface="+mn-lt"/>
                <a:cs typeface="+mn-lt"/>
              </a:rPr>
              <a:t>Practice safe web browsing:</a:t>
            </a:r>
            <a:endParaRPr lang="en-US" sz="2600" i="1">
              <a:highlight>
                <a:srgbClr val="FFFF00"/>
              </a:highlight>
              <a:ea typeface="+mn-lt"/>
              <a:cs typeface="+mn-lt"/>
            </a:endParaRPr>
          </a:p>
          <a:p>
            <a:pPr lvl="1"/>
            <a:r>
              <a:rPr lang="en-US" sz="2200" i="1">
                <a:ea typeface="+mn-lt"/>
                <a:cs typeface="+mn-lt"/>
              </a:rPr>
              <a:t>Make sure a URL includes HTTPS before entering any personal information</a:t>
            </a:r>
          </a:p>
          <a:p>
            <a:pPr lvl="1"/>
            <a:r>
              <a:rPr lang="en-US" sz="2200" i="1">
                <a:ea typeface="+mn-lt"/>
                <a:cs typeface="+mn-lt"/>
              </a:rPr>
              <a:t>Don't click on pop-up windows or extraneous ads</a:t>
            </a:r>
          </a:p>
          <a:p>
            <a:pPr lvl="1"/>
            <a:r>
              <a:rPr lang="en-US" sz="2200" i="1">
                <a:ea typeface="+mn-lt"/>
                <a:cs typeface="+mn-lt"/>
              </a:rPr>
              <a:t>Use re-use your NetID password for other accounts. </a:t>
            </a:r>
          </a:p>
          <a:p>
            <a:pPr lvl="1"/>
            <a:r>
              <a:rPr lang="en-US" sz="2200" i="1">
                <a:ea typeface="+mn-lt"/>
                <a:cs typeface="+mn-lt"/>
              </a:rPr>
              <a:t>Use a strong, unique password or passphrase for each account, and avoid storing account information on a website</a:t>
            </a:r>
            <a:endParaRPr lang="en-US" sz="2200" i="1">
              <a:cs typeface="Calibri"/>
            </a:endParaRPr>
          </a:p>
          <a:p>
            <a:pPr algn="r"/>
            <a:endParaRPr lang="en-US">
              <a:cs typeface="Calibri"/>
            </a:endParaRPr>
          </a:p>
        </p:txBody>
      </p:sp>
    </p:spTree>
    <p:extLst>
      <p:ext uri="{BB962C8B-B14F-4D97-AF65-F5344CB8AC3E}">
        <p14:creationId xmlns:p14="http://schemas.microsoft.com/office/powerpoint/2010/main" val="415609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6DB49-B844-4361-9A37-4CF0EF9103B4}"/>
              </a:ext>
            </a:extLst>
          </p:cNvPr>
          <p:cNvSpPr>
            <a:spLocks noGrp="1"/>
          </p:cNvSpPr>
          <p:nvPr>
            <p:ph type="title"/>
          </p:nvPr>
        </p:nvSpPr>
        <p:spPr>
          <a:xfrm>
            <a:off x="838200" y="2767758"/>
            <a:ext cx="10515600" cy="1325563"/>
          </a:xfrm>
        </p:spPr>
        <p:txBody>
          <a:bodyPr>
            <a:normAutofit/>
          </a:bodyPr>
          <a:lstStyle/>
          <a:p>
            <a:pPr algn="ctr"/>
            <a:r>
              <a:rPr lang="en-US" sz="6000">
                <a:cs typeface="Calibri Light"/>
              </a:rPr>
              <a:t>Email Scams</a:t>
            </a:r>
          </a:p>
        </p:txBody>
      </p:sp>
    </p:spTree>
    <p:extLst>
      <p:ext uri="{BB962C8B-B14F-4D97-AF65-F5344CB8AC3E}">
        <p14:creationId xmlns:p14="http://schemas.microsoft.com/office/powerpoint/2010/main" val="4019159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94190-8354-464B-BEA4-1F31167604FB}"/>
              </a:ext>
            </a:extLst>
          </p:cNvPr>
          <p:cNvSpPr>
            <a:spLocks noGrp="1"/>
          </p:cNvSpPr>
          <p:nvPr>
            <p:ph type="title"/>
          </p:nvPr>
        </p:nvSpPr>
        <p:spPr>
          <a:xfrm>
            <a:off x="96214" y="515563"/>
            <a:ext cx="10143155" cy="1400530"/>
          </a:xfrm>
        </p:spPr>
        <p:txBody>
          <a:bodyPr/>
          <a:lstStyle/>
          <a:p>
            <a:pPr algn="ctr"/>
            <a:r>
              <a:rPr lang="en-US">
                <a:cs typeface="Calibri Light"/>
              </a:rPr>
              <a:t>Protecting Yourself from Email Scams</a:t>
            </a:r>
          </a:p>
        </p:txBody>
      </p:sp>
      <p:sp>
        <p:nvSpPr>
          <p:cNvPr id="3" name="Content Placeholder 2">
            <a:extLst>
              <a:ext uri="{FF2B5EF4-FFF2-40B4-BE49-F238E27FC236}">
                <a16:creationId xmlns:a16="http://schemas.microsoft.com/office/drawing/2014/main" id="{7CD13FEF-9443-4975-9CAB-6B0F2CD1492B}"/>
              </a:ext>
            </a:extLst>
          </p:cNvPr>
          <p:cNvSpPr>
            <a:spLocks noGrp="1"/>
          </p:cNvSpPr>
          <p:nvPr>
            <p:ph idx="1"/>
          </p:nvPr>
        </p:nvSpPr>
        <p:spPr>
          <a:xfrm>
            <a:off x="978602" y="1716396"/>
            <a:ext cx="10234870" cy="4130177"/>
          </a:xfrm>
        </p:spPr>
        <p:txBody>
          <a:bodyPr vert="horz" lIns="91440" tIns="45720" rIns="91440" bIns="45720" rtlCol="0" anchor="t">
            <a:normAutofit fontScale="92500" lnSpcReduction="10000"/>
          </a:bodyPr>
          <a:lstStyle/>
          <a:p>
            <a:pPr marL="0" indent="0">
              <a:buNone/>
            </a:pPr>
            <a:r>
              <a:rPr lang="en-US" sz="1800">
                <a:ea typeface="+mn-lt"/>
                <a:cs typeface="+mn-lt"/>
              </a:rPr>
              <a:t>Merriam-Webster defines </a:t>
            </a:r>
            <a:r>
              <a:rPr lang="en-US" sz="1800" b="1" i="1">
                <a:ea typeface="+mn-lt"/>
                <a:cs typeface="+mn-lt"/>
              </a:rPr>
              <a:t>Phishing</a:t>
            </a:r>
            <a:r>
              <a:rPr lang="en-US" sz="1800">
                <a:ea typeface="+mn-lt"/>
                <a:cs typeface="+mn-lt"/>
              </a:rPr>
              <a:t> as: “a scam by which an Internet user is duped (as by a deceptive email message) into revealing personal or confidential information which the scammer can use illicitly.” </a:t>
            </a:r>
            <a:endParaRPr lang="en-US" sz="1800">
              <a:cs typeface="Calibri" panose="020F0502020204030204"/>
            </a:endParaRPr>
          </a:p>
          <a:p>
            <a:pPr marL="0" indent="0">
              <a:buNone/>
            </a:pPr>
            <a:r>
              <a:rPr lang="en-US" sz="1800" b="1">
                <a:ea typeface="+mn-lt"/>
                <a:cs typeface="+mn-lt"/>
              </a:rPr>
              <a:t>What to look for and how to respond:</a:t>
            </a:r>
            <a:r>
              <a:rPr lang="en-US" sz="1800">
                <a:ea typeface="+mn-lt"/>
                <a:cs typeface="+mn-lt"/>
              </a:rPr>
              <a:t> </a:t>
            </a:r>
            <a:endParaRPr lang="en-US" sz="1800">
              <a:cs typeface="Calibri"/>
            </a:endParaRPr>
          </a:p>
          <a:p>
            <a:r>
              <a:rPr lang="en-US" sz="1800">
                <a:ea typeface="+mn-lt"/>
                <a:cs typeface="+mn-lt"/>
              </a:rPr>
              <a:t>Look for spelling and grammatical errors in the email.</a:t>
            </a:r>
            <a:endParaRPr lang="en-US" sz="1800">
              <a:cs typeface="Calibri"/>
            </a:endParaRPr>
          </a:p>
          <a:p>
            <a:r>
              <a:rPr lang="en-US" sz="1800">
                <a:ea typeface="+mn-lt"/>
                <a:cs typeface="+mn-lt"/>
              </a:rPr>
              <a:t>Do not click on any link provided in an email if you are unfamiliar with the sender.</a:t>
            </a:r>
            <a:endParaRPr lang="en-US" sz="1800">
              <a:cs typeface="Calibri"/>
            </a:endParaRPr>
          </a:p>
          <a:p>
            <a:r>
              <a:rPr lang="en-US" sz="1800">
                <a:ea typeface="+mn-lt"/>
                <a:cs typeface="+mn-lt"/>
              </a:rPr>
              <a:t>Always check the source of any gift card request, by calling the requestor.  </a:t>
            </a:r>
            <a:endParaRPr lang="en-US" sz="1800">
              <a:cs typeface="Calibri"/>
            </a:endParaRPr>
          </a:p>
          <a:p>
            <a:r>
              <a:rPr lang="en-US" sz="1800">
                <a:ea typeface="+mn-lt"/>
                <a:cs typeface="+mn-lt"/>
              </a:rPr>
              <a:t>Get a questionable account update email? Take action...</a:t>
            </a:r>
            <a:endParaRPr lang="en-US" sz="1800">
              <a:cs typeface="Calibri"/>
            </a:endParaRPr>
          </a:p>
          <a:p>
            <a:pPr lvl="1"/>
            <a:r>
              <a:rPr lang="en-US" sz="1600">
                <a:ea typeface="+mn-lt"/>
                <a:cs typeface="+mn-lt"/>
              </a:rPr>
              <a:t>Report scamming attempts to </a:t>
            </a:r>
            <a:r>
              <a:rPr lang="en-US" sz="1600">
                <a:ea typeface="+mn-lt"/>
                <a:cs typeface="+mn-lt"/>
                <a:hlinkClick r:id="rId3"/>
              </a:rPr>
              <a:t>abuse@kennesaw.edu</a:t>
            </a:r>
            <a:r>
              <a:rPr lang="en-US" sz="1600">
                <a:ea typeface="+mn-lt"/>
                <a:cs typeface="+mn-lt"/>
              </a:rPr>
              <a:t>.</a:t>
            </a:r>
            <a:endParaRPr lang="en-US" sz="1600">
              <a:cs typeface="Calibri"/>
            </a:endParaRPr>
          </a:p>
          <a:p>
            <a:pPr lvl="1"/>
            <a:r>
              <a:rPr lang="en-US" sz="1600">
                <a:ea typeface="+mn-lt"/>
                <a:cs typeface="+mn-lt"/>
              </a:rPr>
              <a:t>Delete them!</a:t>
            </a:r>
            <a:endParaRPr lang="en-US" sz="1600">
              <a:cs typeface="Calibri"/>
            </a:endParaRPr>
          </a:p>
          <a:p>
            <a:pPr marL="0" indent="0">
              <a:buNone/>
            </a:pPr>
            <a:r>
              <a:rPr lang="en-US" sz="1800" b="1">
                <a:ea typeface="+mn-lt"/>
                <a:cs typeface="+mn-lt"/>
              </a:rPr>
              <a:t>Final Note</a:t>
            </a:r>
            <a:r>
              <a:rPr lang="en-US" sz="1800">
                <a:ea typeface="+mn-lt"/>
                <a:cs typeface="+mn-lt"/>
              </a:rPr>
              <a:t>: If you discover you have been a scam victim, change your password and report the incident to </a:t>
            </a:r>
            <a:r>
              <a:rPr lang="en-US" sz="1800">
                <a:ea typeface="+mn-lt"/>
                <a:cs typeface="+mn-lt"/>
                <a:hlinkClick r:id="rId3"/>
              </a:rPr>
              <a:t>abuse@kennesaw.edu</a:t>
            </a:r>
            <a:r>
              <a:rPr lang="en-US" sz="1800">
                <a:ea typeface="+mn-lt"/>
                <a:cs typeface="+mn-lt"/>
              </a:rPr>
              <a:t>. If you are unsure, contact the KSU ServiceDesk</a:t>
            </a:r>
            <a:endParaRPr lang="en-US" sz="1800">
              <a:cs typeface="Calibri" panose="020F0502020204030204"/>
            </a:endParaRPr>
          </a:p>
        </p:txBody>
      </p:sp>
    </p:spTree>
    <p:extLst>
      <p:ext uri="{BB962C8B-B14F-4D97-AF65-F5344CB8AC3E}">
        <p14:creationId xmlns:p14="http://schemas.microsoft.com/office/powerpoint/2010/main" val="2237111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4A106-B0CB-422E-850D-8C8597511111}"/>
              </a:ext>
            </a:extLst>
          </p:cNvPr>
          <p:cNvSpPr>
            <a:spLocks noGrp="1"/>
          </p:cNvSpPr>
          <p:nvPr>
            <p:ph type="ctrTitle"/>
          </p:nvPr>
        </p:nvSpPr>
        <p:spPr>
          <a:xfrm>
            <a:off x="1835020" y="2770771"/>
            <a:ext cx="8521960" cy="1314580"/>
          </a:xfrm>
        </p:spPr>
        <p:txBody>
          <a:bodyPr/>
          <a:lstStyle/>
          <a:p>
            <a:r>
              <a:rPr lang="en-US">
                <a:cs typeface="Calibri Light"/>
              </a:rPr>
              <a:t>SMS Scams</a:t>
            </a:r>
            <a:endParaRPr lang="en-US"/>
          </a:p>
        </p:txBody>
      </p:sp>
    </p:spTree>
    <p:extLst>
      <p:ext uri="{BB962C8B-B14F-4D97-AF65-F5344CB8AC3E}">
        <p14:creationId xmlns:p14="http://schemas.microsoft.com/office/powerpoint/2010/main" val="1875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D2FD6-9B35-4BBD-A26C-307F3B0E0A37}"/>
              </a:ext>
            </a:extLst>
          </p:cNvPr>
          <p:cNvSpPr>
            <a:spLocks noGrp="1"/>
          </p:cNvSpPr>
          <p:nvPr>
            <p:ph type="title"/>
          </p:nvPr>
        </p:nvSpPr>
        <p:spPr/>
        <p:txBody>
          <a:bodyPr/>
          <a:lstStyle/>
          <a:p>
            <a:pPr algn="ctr"/>
            <a:r>
              <a:rPr lang="en-US">
                <a:ea typeface="+mj-lt"/>
                <a:cs typeface="+mj-lt"/>
              </a:rPr>
              <a:t>It’s Tax Season: Mobile Scams are Coming. </a:t>
            </a:r>
            <a:endParaRPr lang="en-US">
              <a:cs typeface="Calibri Light" panose="020F0302020204030204"/>
            </a:endParaRPr>
          </a:p>
        </p:txBody>
      </p:sp>
      <p:sp>
        <p:nvSpPr>
          <p:cNvPr id="3" name="Content Placeholder 2">
            <a:extLst>
              <a:ext uri="{FF2B5EF4-FFF2-40B4-BE49-F238E27FC236}">
                <a16:creationId xmlns:a16="http://schemas.microsoft.com/office/drawing/2014/main" id="{7678803E-F23D-472C-81FB-948EE95CE363}"/>
              </a:ext>
            </a:extLst>
          </p:cNvPr>
          <p:cNvSpPr>
            <a:spLocks noGrp="1"/>
          </p:cNvSpPr>
          <p:nvPr>
            <p:ph idx="1"/>
          </p:nvPr>
        </p:nvSpPr>
        <p:spPr>
          <a:xfrm>
            <a:off x="838200" y="1825625"/>
            <a:ext cx="10515600" cy="4576030"/>
          </a:xfrm>
        </p:spPr>
        <p:txBody>
          <a:bodyPr vert="horz" lIns="91440" tIns="45720" rIns="91440" bIns="45720" rtlCol="0" anchor="t">
            <a:normAutofit fontScale="25000" lnSpcReduction="20000"/>
          </a:bodyPr>
          <a:lstStyle/>
          <a:p>
            <a:pPr marL="0" indent="0">
              <a:buNone/>
            </a:pPr>
            <a:endParaRPr lang="en-US">
              <a:cs typeface="Calibri" panose="020F0502020204030204"/>
            </a:endParaRPr>
          </a:p>
          <a:p>
            <a:pPr>
              <a:lnSpc>
                <a:spcPct val="120000"/>
              </a:lnSpc>
            </a:pPr>
            <a:r>
              <a:rPr lang="en-US" sz="6600">
                <a:ea typeface="+mn-lt"/>
                <a:cs typeface="+mn-lt"/>
              </a:rPr>
              <a:t>A recent SMS phishing scam has surfaced in the UK where bad actors are informing some citizens that they are recipients of a refund due to “overpayment” and instructed them to “click a link” to begin the process. </a:t>
            </a:r>
            <a:endParaRPr lang="en-US" sz="6600">
              <a:cs typeface="Calibri"/>
            </a:endParaRPr>
          </a:p>
          <a:p>
            <a:pPr marL="0" indent="0">
              <a:buNone/>
            </a:pPr>
            <a:r>
              <a:rPr lang="en-US" sz="6600">
                <a:ea typeface="+mn-lt"/>
                <a:cs typeface="+mn-lt"/>
              </a:rPr>
              <a:t>  </a:t>
            </a:r>
            <a:endParaRPr lang="en-US" sz="6600">
              <a:cs typeface="Calibri" panose="020F0502020204030204"/>
            </a:endParaRPr>
          </a:p>
          <a:p>
            <a:r>
              <a:rPr lang="en-US" sz="6600">
                <a:ea typeface="+mn-lt"/>
                <a:cs typeface="+mn-lt"/>
              </a:rPr>
              <a:t>What made it more successful than others in the past? </a:t>
            </a:r>
            <a:endParaRPr lang="en-US" sz="6600">
              <a:cs typeface="Calibri"/>
            </a:endParaRPr>
          </a:p>
          <a:p>
            <a:pPr marL="0" indent="0">
              <a:buNone/>
            </a:pPr>
            <a:r>
              <a:rPr lang="en-US" sz="6600">
                <a:ea typeface="+mn-lt"/>
                <a:cs typeface="+mn-lt"/>
              </a:rPr>
              <a:t>  </a:t>
            </a:r>
            <a:endParaRPr lang="en-US" sz="6600">
              <a:cs typeface="Calibri" panose="020F0502020204030204"/>
            </a:endParaRPr>
          </a:p>
          <a:p>
            <a:r>
              <a:rPr lang="en-US" sz="6600">
                <a:ea typeface="+mn-lt"/>
                <a:cs typeface="+mn-lt"/>
              </a:rPr>
              <a:t>1. Realistic-looking website. </a:t>
            </a:r>
            <a:endParaRPr lang="en-US" sz="6600">
              <a:cs typeface="Calibri"/>
            </a:endParaRPr>
          </a:p>
          <a:p>
            <a:r>
              <a:rPr lang="en-US" sz="6600">
                <a:ea typeface="+mn-lt"/>
                <a:cs typeface="+mn-lt"/>
              </a:rPr>
              <a:t>2. Inclusion of current events, such as coronavirus. </a:t>
            </a:r>
            <a:endParaRPr lang="en-US" sz="6600">
              <a:cs typeface="Calibri"/>
            </a:endParaRPr>
          </a:p>
          <a:p>
            <a:r>
              <a:rPr lang="en-US" sz="6600">
                <a:ea typeface="+mn-lt"/>
                <a:cs typeface="+mn-lt"/>
              </a:rPr>
              <a:t>3. Proper verbiage was used. </a:t>
            </a:r>
            <a:endParaRPr lang="en-US" sz="6600">
              <a:cs typeface="Calibri"/>
            </a:endParaRPr>
          </a:p>
          <a:p>
            <a:r>
              <a:rPr lang="en-US" sz="6600">
                <a:ea typeface="+mn-lt"/>
                <a:cs typeface="+mn-lt"/>
              </a:rPr>
              <a:t>4. They knew their audience. Since it was a UK scam, </a:t>
            </a:r>
          </a:p>
          <a:p>
            <a:pPr marL="0" indent="0">
              <a:buNone/>
            </a:pPr>
            <a:r>
              <a:rPr lang="en-US" sz="6600">
                <a:ea typeface="+mn-lt"/>
                <a:cs typeface="+mn-lt"/>
              </a:rPr>
              <a:t>     they asked for the victims “National Insurance Number,” </a:t>
            </a:r>
          </a:p>
          <a:p>
            <a:pPr marL="0" indent="0">
              <a:buNone/>
            </a:pPr>
            <a:r>
              <a:rPr lang="en-US" sz="6600">
                <a:ea typeface="+mn-lt"/>
                <a:cs typeface="+mn-lt"/>
              </a:rPr>
              <a:t>     as opposed to an SSN for U.S. residents.  </a:t>
            </a:r>
            <a:endParaRPr lang="en-US" sz="6600">
              <a:cs typeface="Calibri"/>
            </a:endParaRPr>
          </a:p>
          <a:p>
            <a:pPr marL="0" indent="0">
              <a:buNone/>
            </a:pPr>
            <a:r>
              <a:rPr lang="en-US">
                <a:ea typeface="+mn-lt"/>
                <a:cs typeface="+mn-lt"/>
              </a:rPr>
              <a:t>  </a:t>
            </a:r>
            <a:endParaRPr lang="en-US">
              <a:cs typeface="Calibri" panose="020F0502020204030204"/>
            </a:endParaRPr>
          </a:p>
          <a:p>
            <a:pPr marL="0" indent="0">
              <a:buNone/>
            </a:pPr>
            <a:endParaRPr lang="en-US" sz="1700">
              <a:ea typeface="+mn-lt"/>
              <a:cs typeface="+mn-lt"/>
            </a:endParaRPr>
          </a:p>
          <a:p>
            <a:pPr marL="0" indent="0">
              <a:buNone/>
            </a:pPr>
            <a:r>
              <a:rPr lang="en-US" sz="5400">
                <a:ea typeface="+mn-lt"/>
                <a:cs typeface="+mn-lt"/>
              </a:rPr>
              <a:t>Source: </a:t>
            </a:r>
            <a:r>
              <a:rPr lang="en-US" sz="5400">
                <a:ea typeface="+mn-lt"/>
                <a:cs typeface="+mn-lt"/>
                <a:hlinkClick r:id="rId3"/>
              </a:rPr>
              <a:t>https://threatpost.com/believable-tax-scam-mobile-users/163951/</a:t>
            </a:r>
            <a:r>
              <a:rPr lang="en-US" sz="5400">
                <a:ea typeface="+mn-lt"/>
                <a:cs typeface="+mn-lt"/>
              </a:rPr>
              <a:t> </a:t>
            </a:r>
            <a:endParaRPr lang="en-US" sz="5400">
              <a:cs typeface="Calibri" panose="020F0502020204030204"/>
            </a:endParaRPr>
          </a:p>
          <a:p>
            <a:pPr marL="0" indent="0">
              <a:buNone/>
            </a:pPr>
            <a:r>
              <a:rPr lang="en-US">
                <a:ea typeface="+mn-lt"/>
                <a:cs typeface="+mn-lt"/>
              </a:rPr>
              <a:t>  </a:t>
            </a:r>
            <a:endParaRPr lang="en-US">
              <a:cs typeface="Calibri" panose="020F0502020204030204"/>
            </a:endParaRPr>
          </a:p>
        </p:txBody>
      </p:sp>
      <p:pic>
        <p:nvPicPr>
          <p:cNvPr id="4" name="Picture 4" descr="Text&#10;&#10;Description automatically generated">
            <a:extLst>
              <a:ext uri="{FF2B5EF4-FFF2-40B4-BE49-F238E27FC236}">
                <a16:creationId xmlns:a16="http://schemas.microsoft.com/office/drawing/2014/main" id="{6D4BEE12-511D-40DB-8ADB-9BFA7F218746}"/>
              </a:ext>
            </a:extLst>
          </p:cNvPr>
          <p:cNvPicPr>
            <a:picLocks noChangeAspect="1"/>
          </p:cNvPicPr>
          <p:nvPr/>
        </p:nvPicPr>
        <p:blipFill>
          <a:blip r:embed="rId4"/>
          <a:stretch>
            <a:fillRect/>
          </a:stretch>
        </p:blipFill>
        <p:spPr>
          <a:xfrm>
            <a:off x="8248469" y="3666022"/>
            <a:ext cx="3105331" cy="1338731"/>
          </a:xfrm>
          <a:prstGeom prst="rect">
            <a:avLst/>
          </a:prstGeom>
        </p:spPr>
      </p:pic>
    </p:spTree>
    <p:extLst>
      <p:ext uri="{BB962C8B-B14F-4D97-AF65-F5344CB8AC3E}">
        <p14:creationId xmlns:p14="http://schemas.microsoft.com/office/powerpoint/2010/main" val="2727514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19B2C-3170-4057-AEA1-607F01FC2F8A}"/>
              </a:ext>
            </a:extLst>
          </p:cNvPr>
          <p:cNvSpPr>
            <a:spLocks noGrp="1"/>
          </p:cNvSpPr>
          <p:nvPr>
            <p:ph type="title"/>
          </p:nvPr>
        </p:nvSpPr>
        <p:spPr>
          <a:xfrm>
            <a:off x="4965430" y="629268"/>
            <a:ext cx="6586491" cy="1286160"/>
          </a:xfrm>
        </p:spPr>
        <p:txBody>
          <a:bodyPr anchor="b">
            <a:normAutofit/>
          </a:bodyPr>
          <a:lstStyle/>
          <a:p>
            <a:r>
              <a:rPr lang="en-US">
                <a:cs typeface="Calibri Light" panose="020F0302020204030204"/>
              </a:rPr>
              <a:t>The Truth is...</a:t>
            </a:r>
          </a:p>
        </p:txBody>
      </p:sp>
      <p:sp>
        <p:nvSpPr>
          <p:cNvPr id="3" name="Content Placeholder 2">
            <a:extLst>
              <a:ext uri="{FF2B5EF4-FFF2-40B4-BE49-F238E27FC236}">
                <a16:creationId xmlns:a16="http://schemas.microsoft.com/office/drawing/2014/main" id="{3066C960-F50A-4FA5-A1E3-3DF2233CF4F5}"/>
              </a:ext>
            </a:extLst>
          </p:cNvPr>
          <p:cNvSpPr>
            <a:spLocks noGrp="1"/>
          </p:cNvSpPr>
          <p:nvPr>
            <p:ph idx="1"/>
          </p:nvPr>
        </p:nvSpPr>
        <p:spPr>
          <a:xfrm>
            <a:off x="4965431" y="2077039"/>
            <a:ext cx="6853581" cy="3785419"/>
          </a:xfrm>
        </p:spPr>
        <p:txBody>
          <a:bodyPr vert="horz" lIns="91440" tIns="45720" rIns="91440" bIns="45720" rtlCol="0" anchor="t">
            <a:noAutofit/>
          </a:bodyPr>
          <a:lstStyle/>
          <a:p>
            <a:pPr marL="0" indent="0">
              <a:buNone/>
            </a:pPr>
            <a:r>
              <a:rPr lang="en-US" dirty="0">
                <a:ea typeface="+mn-lt"/>
                <a:cs typeface="+mn-lt"/>
              </a:rPr>
              <a:t>“The </a:t>
            </a:r>
            <a:r>
              <a:rPr lang="en-US" b="1" dirty="0">
                <a:ea typeface="+mn-lt"/>
                <a:cs typeface="+mn-lt"/>
              </a:rPr>
              <a:t>IRS doesn't initiate contact</a:t>
            </a:r>
            <a:r>
              <a:rPr lang="en-US" dirty="0">
                <a:ea typeface="+mn-lt"/>
                <a:cs typeface="+mn-lt"/>
              </a:rPr>
              <a:t> with taxpayers </a:t>
            </a:r>
            <a:r>
              <a:rPr lang="en-US" u="sng" dirty="0">
                <a:ea typeface="+mn-lt"/>
                <a:cs typeface="+mn-lt"/>
              </a:rPr>
              <a:t>by email, text messages or social media channels to request personal or financial information.</a:t>
            </a:r>
            <a:r>
              <a:rPr lang="en-US" dirty="0">
                <a:ea typeface="+mn-lt"/>
                <a:cs typeface="+mn-lt"/>
              </a:rPr>
              <a:t> This includes requests for PIN numbers, passwords or similar access information for credit cards, banks or other financial accounts.” </a:t>
            </a:r>
            <a:endParaRPr lang="en-US" dirty="0">
              <a:cs typeface="Calibri"/>
            </a:endParaRPr>
          </a:p>
          <a:p>
            <a:pPr marL="0" indent="0">
              <a:buNone/>
            </a:pPr>
            <a:endParaRPr lang="en-US">
              <a:cs typeface="Calibri"/>
            </a:endParaRPr>
          </a:p>
          <a:p>
            <a:pPr marL="0" indent="0">
              <a:buNone/>
            </a:pPr>
            <a:r>
              <a:rPr lang="en-US" dirty="0">
                <a:cs typeface="Calibri"/>
              </a:rPr>
              <a:t>"</a:t>
            </a:r>
            <a:r>
              <a:rPr lang="en-US" b="1" dirty="0">
                <a:ea typeface="+mn-lt"/>
                <a:cs typeface="+mn-lt"/>
              </a:rPr>
              <a:t>The IRS will never</a:t>
            </a:r>
            <a:r>
              <a:rPr lang="en-US" dirty="0">
                <a:ea typeface="+mn-lt"/>
                <a:cs typeface="+mn-lt"/>
              </a:rPr>
              <a:t> initiate contact with taxpayers via email about a tax bill, refund or Economic Impact Payments." </a:t>
            </a:r>
            <a:endParaRPr lang="en-US" dirty="0">
              <a:cs typeface="Calibri" panose="020F0502020204030204"/>
            </a:endParaRPr>
          </a:p>
          <a:p>
            <a:pPr marL="0" indent="0">
              <a:buNone/>
            </a:pPr>
            <a:endParaRPr lang="en-US">
              <a:cs typeface="Calibri" panose="020F0502020204030204"/>
            </a:endParaRPr>
          </a:p>
          <a:p>
            <a:pPr marL="0" indent="0">
              <a:buNone/>
            </a:pPr>
            <a:r>
              <a:rPr lang="en-US" dirty="0">
                <a:cs typeface="Calibri" panose="020F0502020204030204"/>
              </a:rPr>
              <a:t>Photo source:</a:t>
            </a:r>
            <a:r>
              <a:rPr lang="en-US" dirty="0">
                <a:ea typeface="+mn-lt"/>
                <a:cs typeface="+mn-lt"/>
              </a:rPr>
              <a:t> </a:t>
            </a:r>
            <a:r>
              <a:rPr lang="en-US" dirty="0">
                <a:ea typeface="+mn-lt"/>
                <a:cs typeface="+mn-lt"/>
                <a:hlinkClick r:id="rId3"/>
              </a:rPr>
              <a:t>http://401kcalculator.org</a:t>
            </a:r>
            <a:r>
              <a:rPr lang="en-US" dirty="0">
                <a:ea typeface="+mn-lt"/>
                <a:cs typeface="+mn-lt"/>
              </a:rPr>
              <a:t> </a:t>
            </a:r>
            <a:r>
              <a:rPr lang="en-US" dirty="0">
                <a:cs typeface="Calibri" panose="020F0502020204030204"/>
              </a:rPr>
              <a:t> </a:t>
            </a:r>
            <a:endParaRPr lang="en-US">
              <a:cs typeface="Calibri" panose="020F0502020204030204"/>
            </a:endParaRPr>
          </a:p>
          <a:p>
            <a:pPr marL="0" indent="0">
              <a:buNone/>
            </a:pPr>
            <a:endParaRPr lang="en-US">
              <a:cs typeface="Calibri" panose="020F0502020204030204"/>
            </a:endParaRPr>
          </a:p>
        </p:txBody>
      </p:sp>
      <p:pic>
        <p:nvPicPr>
          <p:cNvPr id="5" name="Picture 5" descr="Text, letter&#10;&#10;Description automatically generated">
            <a:extLst>
              <a:ext uri="{FF2B5EF4-FFF2-40B4-BE49-F238E27FC236}">
                <a16:creationId xmlns:a16="http://schemas.microsoft.com/office/drawing/2014/main" id="{CD871BAC-F00A-4E14-95C4-1D5107F2A28B}"/>
              </a:ext>
            </a:extLst>
          </p:cNvPr>
          <p:cNvPicPr>
            <a:picLocks noChangeAspect="1"/>
          </p:cNvPicPr>
          <p:nvPr/>
        </p:nvPicPr>
        <p:blipFill rotWithShape="1">
          <a:blip r:embed="rId4"/>
          <a:srcRect l="7816" r="41544" b="-1"/>
          <a:stretch/>
        </p:blipFill>
        <p:spPr>
          <a:xfrm>
            <a:off x="20" y="10"/>
            <a:ext cx="4635571" cy="6857990"/>
          </a:xfrm>
          <a:prstGeom prst="rect">
            <a:avLst/>
          </a:prstGeom>
          <a:effectLst/>
        </p:spPr>
      </p:pic>
    </p:spTree>
    <p:extLst>
      <p:ext uri="{BB962C8B-B14F-4D97-AF65-F5344CB8AC3E}">
        <p14:creationId xmlns:p14="http://schemas.microsoft.com/office/powerpoint/2010/main" val="2491609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90F84-2648-4D10-BEFB-43A8C16BF0A9}"/>
              </a:ext>
            </a:extLst>
          </p:cNvPr>
          <p:cNvSpPr>
            <a:spLocks noGrp="1"/>
          </p:cNvSpPr>
          <p:nvPr>
            <p:ph type="title"/>
          </p:nvPr>
        </p:nvSpPr>
        <p:spPr>
          <a:xfrm>
            <a:off x="1154391" y="2467302"/>
            <a:ext cx="9349032" cy="1325563"/>
          </a:xfrm>
        </p:spPr>
        <p:txBody>
          <a:bodyPr>
            <a:normAutofit fontScale="90000"/>
          </a:bodyPr>
          <a:lstStyle/>
          <a:p>
            <a:r>
              <a:rPr lang="en-US" sz="6000"/>
              <a:t>Remote Working Safeguards</a:t>
            </a:r>
          </a:p>
        </p:txBody>
      </p:sp>
    </p:spTree>
    <p:extLst>
      <p:ext uri="{BB962C8B-B14F-4D97-AF65-F5344CB8AC3E}">
        <p14:creationId xmlns:p14="http://schemas.microsoft.com/office/powerpoint/2010/main" val="3670529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A034E-C504-4D79-A862-1D42D4EF3BFA}"/>
              </a:ext>
            </a:extLst>
          </p:cNvPr>
          <p:cNvSpPr>
            <a:spLocks noGrp="1"/>
          </p:cNvSpPr>
          <p:nvPr>
            <p:ph type="title"/>
          </p:nvPr>
        </p:nvSpPr>
        <p:spPr/>
        <p:txBody>
          <a:bodyPr/>
          <a:lstStyle/>
          <a:p>
            <a:r>
              <a:rPr lang="en-US"/>
              <a:t>Some of the Issues</a:t>
            </a:r>
          </a:p>
        </p:txBody>
      </p:sp>
      <p:sp>
        <p:nvSpPr>
          <p:cNvPr id="3" name="Content Placeholder 2">
            <a:extLst>
              <a:ext uri="{FF2B5EF4-FFF2-40B4-BE49-F238E27FC236}">
                <a16:creationId xmlns:a16="http://schemas.microsoft.com/office/drawing/2014/main" id="{7FA4C546-5373-4CB0-8596-BE72D520ABA8}"/>
              </a:ext>
            </a:extLst>
          </p:cNvPr>
          <p:cNvSpPr>
            <a:spLocks noGrp="1"/>
          </p:cNvSpPr>
          <p:nvPr>
            <p:ph idx="1"/>
          </p:nvPr>
        </p:nvSpPr>
        <p:spPr>
          <a:xfrm>
            <a:off x="646111" y="1453769"/>
            <a:ext cx="6806184" cy="3928459"/>
          </a:xfrm>
        </p:spPr>
        <p:txBody>
          <a:bodyPr vert="horz" lIns="91440" tIns="45720" rIns="91440" bIns="45720" rtlCol="0" anchor="t">
            <a:normAutofit/>
          </a:bodyPr>
          <a:lstStyle/>
          <a:p>
            <a:r>
              <a:rPr lang="en-US"/>
              <a:t>Since COVID began, the FBI is receiving 3-4k cyber complaints/day*</a:t>
            </a:r>
          </a:p>
          <a:p>
            <a:r>
              <a:rPr lang="en-US"/>
              <a:t>Infecting systems with malware a large problem - many using personal PCs</a:t>
            </a:r>
            <a:endParaRPr lang="en-US">
              <a:cs typeface="Calibri"/>
            </a:endParaRPr>
          </a:p>
          <a:p>
            <a:r>
              <a:rPr lang="en-US"/>
              <a:t>Distractions while at home make users more susceptible to social engineering and human error</a:t>
            </a:r>
            <a:endParaRPr lang="en-US">
              <a:cs typeface="Calibri"/>
            </a:endParaRPr>
          </a:p>
          <a:p>
            <a:r>
              <a:rPr lang="en-US"/>
              <a:t>Over 37% had difficulty managing new devices using remote work resources**</a:t>
            </a:r>
            <a:endParaRPr lang="en-US">
              <a:cs typeface="Calibri"/>
            </a:endParaRPr>
          </a:p>
          <a:p>
            <a:r>
              <a:rPr lang="en-US"/>
              <a:t>28% report using personal devices for work more than their company devices**</a:t>
            </a:r>
            <a:endParaRPr lang="en-US">
              <a:cs typeface="Calibri"/>
            </a:endParaRPr>
          </a:p>
        </p:txBody>
      </p:sp>
      <p:pic>
        <p:nvPicPr>
          <p:cNvPr id="5" name="Picture 4">
            <a:extLst>
              <a:ext uri="{FF2B5EF4-FFF2-40B4-BE49-F238E27FC236}">
                <a16:creationId xmlns:a16="http://schemas.microsoft.com/office/drawing/2014/main" id="{39347AFF-E8B2-4558-83C0-9DB2C51A8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4383" y="1578134"/>
            <a:ext cx="4365709" cy="3274282"/>
          </a:xfrm>
          <a:prstGeom prst="rect">
            <a:avLst/>
          </a:prstGeom>
        </p:spPr>
      </p:pic>
      <p:sp>
        <p:nvSpPr>
          <p:cNvPr id="8" name="TextBox 7">
            <a:extLst>
              <a:ext uri="{FF2B5EF4-FFF2-40B4-BE49-F238E27FC236}">
                <a16:creationId xmlns:a16="http://schemas.microsoft.com/office/drawing/2014/main" id="{63E57735-52A3-43FF-9A6E-7118E19745E2}"/>
              </a:ext>
            </a:extLst>
          </p:cNvPr>
          <p:cNvSpPr txBox="1"/>
          <p:nvPr/>
        </p:nvSpPr>
        <p:spPr>
          <a:xfrm>
            <a:off x="923544" y="5596128"/>
            <a:ext cx="10983141" cy="800219"/>
          </a:xfrm>
          <a:prstGeom prst="rect">
            <a:avLst/>
          </a:prstGeom>
          <a:noFill/>
        </p:spPr>
        <p:txBody>
          <a:bodyPr wrap="square" lIns="91440" tIns="45720" rIns="91440" bIns="45720" rtlCol="0" anchor="t">
            <a:spAutoFit/>
          </a:bodyPr>
          <a:lstStyle/>
          <a:p>
            <a:r>
              <a:rPr lang="en-US" sz="1400" dirty="0"/>
              <a:t>*https://www.engadget.com/fbi-cybercrime-complaints-increase-fourfold-covid-19-091946793.html </a:t>
            </a:r>
          </a:p>
          <a:p>
            <a:pPr marL="0" indent="0">
              <a:buNone/>
            </a:pPr>
            <a:r>
              <a:rPr lang="en-US" sz="1400" dirty="0"/>
              <a:t>** https://www.techrepublic.com/article/how-the-shift-to-remote-working-has-impacted-cybersecurity/</a:t>
            </a:r>
          </a:p>
          <a:p>
            <a:endParaRPr lang="en-US"/>
          </a:p>
        </p:txBody>
      </p:sp>
    </p:spTree>
    <p:extLst>
      <p:ext uri="{BB962C8B-B14F-4D97-AF65-F5344CB8AC3E}">
        <p14:creationId xmlns:p14="http://schemas.microsoft.com/office/powerpoint/2010/main" val="2935425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CB3D-60CC-46B1-93B9-02903233B8AA}"/>
              </a:ext>
            </a:extLst>
          </p:cNvPr>
          <p:cNvSpPr>
            <a:spLocks noGrp="1"/>
          </p:cNvSpPr>
          <p:nvPr>
            <p:ph type="title"/>
          </p:nvPr>
        </p:nvSpPr>
        <p:spPr/>
        <p:txBody>
          <a:bodyPr/>
          <a:lstStyle/>
          <a:p>
            <a:r>
              <a:rPr lang="en-US"/>
              <a:t>Things to Consider</a:t>
            </a:r>
          </a:p>
        </p:txBody>
      </p:sp>
      <p:sp>
        <p:nvSpPr>
          <p:cNvPr id="3" name="Content Placeholder 2">
            <a:extLst>
              <a:ext uri="{FF2B5EF4-FFF2-40B4-BE49-F238E27FC236}">
                <a16:creationId xmlns:a16="http://schemas.microsoft.com/office/drawing/2014/main" id="{793A87E5-7C7C-4B36-AD3D-A3071BC1B435}"/>
              </a:ext>
            </a:extLst>
          </p:cNvPr>
          <p:cNvSpPr>
            <a:spLocks noGrp="1"/>
          </p:cNvSpPr>
          <p:nvPr>
            <p:ph idx="1"/>
          </p:nvPr>
        </p:nvSpPr>
        <p:spPr>
          <a:xfrm>
            <a:off x="981392" y="1425902"/>
            <a:ext cx="8946541" cy="2582854"/>
          </a:xfrm>
        </p:spPr>
        <p:txBody>
          <a:bodyPr/>
          <a:lstStyle/>
          <a:p>
            <a:r>
              <a:rPr lang="en-US"/>
              <a:t>Secure your home wireless network</a:t>
            </a:r>
          </a:p>
          <a:p>
            <a:r>
              <a:rPr lang="en-US"/>
              <a:t>Store University data in an appropriate location</a:t>
            </a:r>
          </a:p>
          <a:p>
            <a:r>
              <a:rPr lang="en-US"/>
              <a:t>Always use your Global Protect VPN</a:t>
            </a:r>
          </a:p>
          <a:p>
            <a:r>
              <a:rPr lang="en-US"/>
              <a:t>Use a password manager to securely manage passwords</a:t>
            </a:r>
          </a:p>
          <a:p>
            <a:r>
              <a:rPr lang="en-US"/>
              <a:t>Don’t reuse passwords – make them unique</a:t>
            </a:r>
          </a:p>
        </p:txBody>
      </p:sp>
      <p:pic>
        <p:nvPicPr>
          <p:cNvPr id="5" name="Picture 4" descr="Text&#10;&#10;Description automatically generated">
            <a:extLst>
              <a:ext uri="{FF2B5EF4-FFF2-40B4-BE49-F238E27FC236}">
                <a16:creationId xmlns:a16="http://schemas.microsoft.com/office/drawing/2014/main" id="{08436280-6F2E-4314-A230-3A6BC7223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6770" y="3545271"/>
            <a:ext cx="4816411" cy="2947604"/>
          </a:xfrm>
          <a:prstGeom prst="rect">
            <a:avLst/>
          </a:prstGeom>
        </p:spPr>
      </p:pic>
    </p:spTree>
    <p:extLst>
      <p:ext uri="{BB962C8B-B14F-4D97-AF65-F5344CB8AC3E}">
        <p14:creationId xmlns:p14="http://schemas.microsoft.com/office/powerpoint/2010/main" val="2069931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A6A87-88DA-4E93-93C6-732F8CB24F95}"/>
              </a:ext>
            </a:extLst>
          </p:cNvPr>
          <p:cNvSpPr>
            <a:spLocks noGrp="1"/>
          </p:cNvSpPr>
          <p:nvPr>
            <p:ph type="title"/>
          </p:nvPr>
        </p:nvSpPr>
        <p:spPr/>
        <p:txBody>
          <a:bodyPr/>
          <a:lstStyle/>
          <a:p>
            <a:r>
              <a:rPr lang="en-US">
                <a:cs typeface="Calibri Light"/>
              </a:rPr>
              <a:t>Overview</a:t>
            </a:r>
            <a:endParaRPr lang="en-US"/>
          </a:p>
        </p:txBody>
      </p:sp>
      <p:sp>
        <p:nvSpPr>
          <p:cNvPr id="3" name="Content Placeholder 2">
            <a:extLst>
              <a:ext uri="{FF2B5EF4-FFF2-40B4-BE49-F238E27FC236}">
                <a16:creationId xmlns:a16="http://schemas.microsoft.com/office/drawing/2014/main" id="{915E9FB6-F90A-48C4-8C04-4DA32AA8606A}"/>
              </a:ext>
            </a:extLst>
          </p:cNvPr>
          <p:cNvSpPr>
            <a:spLocks noGrp="1"/>
          </p:cNvSpPr>
          <p:nvPr>
            <p:ph idx="1"/>
          </p:nvPr>
        </p:nvSpPr>
        <p:spPr/>
        <p:txBody>
          <a:bodyPr vert="horz" lIns="91440" tIns="45720" rIns="91440" bIns="45720" rtlCol="0" anchor="t">
            <a:normAutofit/>
          </a:bodyPr>
          <a:lstStyle/>
          <a:p>
            <a:r>
              <a:rPr lang="en-US">
                <a:ea typeface="+mn-lt"/>
                <a:cs typeface="+mn-lt"/>
              </a:rPr>
              <a:t>Virtual Meeting Security</a:t>
            </a:r>
            <a:endParaRPr lang="en-US"/>
          </a:p>
          <a:p>
            <a:r>
              <a:rPr lang="en-US">
                <a:ea typeface="+mn-lt"/>
                <a:cs typeface="+mn-lt"/>
              </a:rPr>
              <a:t>Ransomware</a:t>
            </a:r>
            <a:endParaRPr lang="en-US"/>
          </a:p>
          <a:p>
            <a:r>
              <a:rPr lang="en-US">
                <a:ea typeface="+mn-lt"/>
                <a:cs typeface="+mn-lt"/>
              </a:rPr>
              <a:t>Email Scams</a:t>
            </a:r>
            <a:endParaRPr lang="en-US"/>
          </a:p>
          <a:p>
            <a:r>
              <a:rPr lang="en-US">
                <a:ea typeface="+mn-lt"/>
                <a:cs typeface="+mn-lt"/>
              </a:rPr>
              <a:t>SMS Scams</a:t>
            </a:r>
            <a:endParaRPr lang="en-US"/>
          </a:p>
          <a:p>
            <a:r>
              <a:rPr lang="en-US">
                <a:ea typeface="+mn-lt"/>
                <a:cs typeface="+mn-lt"/>
              </a:rPr>
              <a:t>Remote Working Safeguards</a:t>
            </a:r>
            <a:endParaRPr lang="en-US"/>
          </a:p>
          <a:p>
            <a:r>
              <a:rPr lang="en-US">
                <a:ea typeface="+mn-lt"/>
                <a:cs typeface="+mn-lt"/>
              </a:rPr>
              <a:t>Data Classification and use</a:t>
            </a:r>
            <a:endParaRPr lang="en-US"/>
          </a:p>
        </p:txBody>
      </p:sp>
    </p:spTree>
    <p:extLst>
      <p:ext uri="{BB962C8B-B14F-4D97-AF65-F5344CB8AC3E}">
        <p14:creationId xmlns:p14="http://schemas.microsoft.com/office/powerpoint/2010/main" val="2522690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90F84-2648-4D10-BEFB-43A8C16BF0A9}"/>
              </a:ext>
            </a:extLst>
          </p:cNvPr>
          <p:cNvSpPr>
            <a:spLocks noGrp="1"/>
          </p:cNvSpPr>
          <p:nvPr>
            <p:ph type="title"/>
          </p:nvPr>
        </p:nvSpPr>
        <p:spPr>
          <a:xfrm>
            <a:off x="1688576" y="2467302"/>
            <a:ext cx="9434695" cy="1325563"/>
          </a:xfrm>
        </p:spPr>
        <p:txBody>
          <a:bodyPr>
            <a:normAutofit fontScale="90000"/>
          </a:bodyPr>
          <a:lstStyle/>
          <a:p>
            <a:r>
              <a:rPr lang="en-US" sz="6000" dirty="0"/>
              <a:t>Data Classification and Use</a:t>
            </a:r>
          </a:p>
        </p:txBody>
      </p:sp>
    </p:spTree>
    <p:extLst>
      <p:ext uri="{BB962C8B-B14F-4D97-AF65-F5344CB8AC3E}">
        <p14:creationId xmlns:p14="http://schemas.microsoft.com/office/powerpoint/2010/main" val="3249478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B5892-0632-45F3-98DB-6AC408C451A7}"/>
              </a:ext>
            </a:extLst>
          </p:cNvPr>
          <p:cNvSpPr>
            <a:spLocks noGrp="1"/>
          </p:cNvSpPr>
          <p:nvPr>
            <p:ph type="title"/>
          </p:nvPr>
        </p:nvSpPr>
        <p:spPr/>
        <p:txBody>
          <a:bodyPr/>
          <a:lstStyle/>
          <a:p>
            <a:r>
              <a:rPr lang="en-US"/>
              <a:t>Can I Store or Email…?</a:t>
            </a:r>
          </a:p>
        </p:txBody>
      </p:sp>
      <p:sp>
        <p:nvSpPr>
          <p:cNvPr id="3" name="Content Placeholder 2">
            <a:extLst>
              <a:ext uri="{FF2B5EF4-FFF2-40B4-BE49-F238E27FC236}">
                <a16:creationId xmlns:a16="http://schemas.microsoft.com/office/drawing/2014/main" id="{3E1692FF-DF9F-4BFA-87EA-4F5C0A0D2876}"/>
              </a:ext>
            </a:extLst>
          </p:cNvPr>
          <p:cNvSpPr>
            <a:spLocks noGrp="1"/>
          </p:cNvSpPr>
          <p:nvPr>
            <p:ph idx="1"/>
          </p:nvPr>
        </p:nvSpPr>
        <p:spPr>
          <a:xfrm>
            <a:off x="1104293" y="1565238"/>
            <a:ext cx="8946541" cy="4195481"/>
          </a:xfrm>
        </p:spPr>
        <p:txBody>
          <a:bodyPr>
            <a:normAutofit/>
          </a:bodyPr>
          <a:lstStyle/>
          <a:p>
            <a:r>
              <a:rPr lang="en-US"/>
              <a:t>Refer to the KSU Document Management Matrix*</a:t>
            </a:r>
          </a:p>
          <a:p>
            <a:r>
              <a:rPr lang="en-US"/>
              <a:t>Confidential Data - the most restrictive data classification</a:t>
            </a:r>
          </a:p>
          <a:p>
            <a:r>
              <a:rPr lang="en-US"/>
              <a:t>Sensitive data requires special precautions to protect from unauthorized use, access and disclosure, guarding against improper information modification, loss or destruction. </a:t>
            </a:r>
          </a:p>
          <a:p>
            <a:r>
              <a:rPr lang="en-US"/>
              <a:t>Public information - that which can be found, for example, in a company directory listing</a:t>
            </a:r>
          </a:p>
          <a:p>
            <a:r>
              <a:rPr lang="en-US"/>
              <a:t>FERPA can span multiple categories – be cautious when emailing student information</a:t>
            </a:r>
          </a:p>
        </p:txBody>
      </p:sp>
      <p:sp>
        <p:nvSpPr>
          <p:cNvPr id="4" name="TextBox 3">
            <a:extLst>
              <a:ext uri="{FF2B5EF4-FFF2-40B4-BE49-F238E27FC236}">
                <a16:creationId xmlns:a16="http://schemas.microsoft.com/office/drawing/2014/main" id="{241FFCA6-078E-4D08-95FB-F1D222E9BCAA}"/>
              </a:ext>
            </a:extLst>
          </p:cNvPr>
          <p:cNvSpPr txBox="1"/>
          <p:nvPr/>
        </p:nvSpPr>
        <p:spPr>
          <a:xfrm>
            <a:off x="838200" y="6127234"/>
            <a:ext cx="10351008" cy="369332"/>
          </a:xfrm>
          <a:prstGeom prst="rect">
            <a:avLst/>
          </a:prstGeom>
          <a:noFill/>
        </p:spPr>
        <p:txBody>
          <a:bodyPr wrap="square" rtlCol="0">
            <a:spAutoFit/>
          </a:bodyPr>
          <a:lstStyle/>
          <a:p>
            <a:r>
              <a:rPr lang="en-US"/>
              <a:t>*https://uits.kennesaw.edu/document-management/index.php</a:t>
            </a:r>
          </a:p>
        </p:txBody>
      </p:sp>
    </p:spTree>
    <p:extLst>
      <p:ext uri="{BB962C8B-B14F-4D97-AF65-F5344CB8AC3E}">
        <p14:creationId xmlns:p14="http://schemas.microsoft.com/office/powerpoint/2010/main" val="34035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89329F5C-2D9B-4709-AED1-65CCD7A8AAD4}"/>
              </a:ext>
            </a:extLst>
          </p:cNvPr>
          <p:cNvGraphicFramePr>
            <a:graphicFrameLocks noChangeAspect="1"/>
          </p:cNvGraphicFramePr>
          <p:nvPr/>
        </p:nvGraphicFramePr>
        <p:xfrm>
          <a:off x="792481" y="135446"/>
          <a:ext cx="10594848" cy="6226880"/>
        </p:xfrm>
        <a:graphic>
          <a:graphicData uri="http://schemas.openxmlformats.org/presentationml/2006/ole">
            <mc:AlternateContent xmlns:mc="http://schemas.openxmlformats.org/markup-compatibility/2006">
              <mc:Choice xmlns:v="urn:schemas-microsoft-com:vml" Requires="v">
                <p:oleObj spid="_x0000_s1089" name="Acrobat Document" r:id="rId4" imgW="13167360" imgH="9875520" progId="Acrobat.Document.DC">
                  <p:embed/>
                </p:oleObj>
              </mc:Choice>
              <mc:Fallback>
                <p:oleObj name="Acrobat Document" r:id="rId4" imgW="13167360" imgH="9875520" progId="Acrobat.Document.DC">
                  <p:embed/>
                  <p:pic>
                    <p:nvPicPr>
                      <p:cNvPr id="2" name="Object 1">
                        <a:extLst>
                          <a:ext uri="{FF2B5EF4-FFF2-40B4-BE49-F238E27FC236}">
                            <a16:creationId xmlns:a16="http://schemas.microsoft.com/office/drawing/2014/main" id="{89329F5C-2D9B-4709-AED1-65CCD7A8AAD4}"/>
                          </a:ext>
                        </a:extLst>
                      </p:cNvPr>
                      <p:cNvPicPr/>
                      <p:nvPr/>
                    </p:nvPicPr>
                    <p:blipFill>
                      <a:blip r:embed="rId5"/>
                      <a:stretch>
                        <a:fillRect/>
                      </a:stretch>
                    </p:blipFill>
                    <p:spPr>
                      <a:xfrm>
                        <a:off x="792481" y="135446"/>
                        <a:ext cx="10594848" cy="6226880"/>
                      </a:xfrm>
                      <a:prstGeom prst="rect">
                        <a:avLst/>
                      </a:prstGeom>
                    </p:spPr>
                  </p:pic>
                </p:oleObj>
              </mc:Fallback>
            </mc:AlternateContent>
          </a:graphicData>
        </a:graphic>
      </p:graphicFrame>
    </p:spTree>
    <p:extLst>
      <p:ext uri="{BB962C8B-B14F-4D97-AF65-F5344CB8AC3E}">
        <p14:creationId xmlns:p14="http://schemas.microsoft.com/office/powerpoint/2010/main" val="2276891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B5892-0632-45F3-98DB-6AC408C451A7}"/>
              </a:ext>
            </a:extLst>
          </p:cNvPr>
          <p:cNvSpPr>
            <a:spLocks noGrp="1"/>
          </p:cNvSpPr>
          <p:nvPr>
            <p:ph type="title"/>
          </p:nvPr>
        </p:nvSpPr>
        <p:spPr/>
        <p:txBody>
          <a:bodyPr/>
          <a:lstStyle/>
          <a:p>
            <a:r>
              <a:rPr lang="en-US"/>
              <a:t>Frequently-Asked Questions</a:t>
            </a:r>
          </a:p>
        </p:txBody>
      </p:sp>
      <p:sp>
        <p:nvSpPr>
          <p:cNvPr id="3" name="Content Placeholder 2">
            <a:extLst>
              <a:ext uri="{FF2B5EF4-FFF2-40B4-BE49-F238E27FC236}">
                <a16:creationId xmlns:a16="http://schemas.microsoft.com/office/drawing/2014/main" id="{3E1692FF-DF9F-4BFA-87EA-4F5C0A0D2876}"/>
              </a:ext>
            </a:extLst>
          </p:cNvPr>
          <p:cNvSpPr>
            <a:spLocks noGrp="1"/>
          </p:cNvSpPr>
          <p:nvPr>
            <p:ph idx="1"/>
          </p:nvPr>
        </p:nvSpPr>
        <p:spPr>
          <a:xfrm>
            <a:off x="1147864" y="1218999"/>
            <a:ext cx="8946541" cy="2516978"/>
          </a:xfrm>
        </p:spPr>
        <p:txBody>
          <a:bodyPr>
            <a:normAutofit/>
          </a:bodyPr>
          <a:lstStyle/>
          <a:p>
            <a:r>
              <a:rPr lang="en-US" dirty="0"/>
              <a:t>Why does my email or SharePoint/MS Teams/OneDrive file keep getting blocked?</a:t>
            </a:r>
          </a:p>
          <a:p>
            <a:r>
              <a:rPr lang="en-US" dirty="0"/>
              <a:t>How can I securely email a document outside of KSU?</a:t>
            </a:r>
          </a:p>
          <a:p>
            <a:r>
              <a:rPr lang="en-US" dirty="0"/>
              <a:t>Should I store my tax information in SharePoint/MS Teams/OneDrive?</a:t>
            </a:r>
          </a:p>
          <a:p>
            <a:r>
              <a:rPr lang="en-US" dirty="0"/>
              <a:t>How can I safely share data within my department?</a:t>
            </a:r>
          </a:p>
          <a:p>
            <a:pPr marL="0" indent="0">
              <a:buNone/>
            </a:pPr>
            <a:endParaRPr lang="en-US" dirty="0"/>
          </a:p>
        </p:txBody>
      </p:sp>
      <p:pic>
        <p:nvPicPr>
          <p:cNvPr id="5" name="Picture 4" descr="Graphical user interface, text, application, letter, email&#10;&#10;Description automatically generated">
            <a:extLst>
              <a:ext uri="{FF2B5EF4-FFF2-40B4-BE49-F238E27FC236}">
                <a16:creationId xmlns:a16="http://schemas.microsoft.com/office/drawing/2014/main" id="{5561D1EF-412C-4C26-B3D7-3A9BD81FD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7664" y="3334456"/>
            <a:ext cx="9545217" cy="3025580"/>
          </a:xfrm>
          <a:prstGeom prst="rect">
            <a:avLst/>
          </a:prstGeom>
        </p:spPr>
      </p:pic>
      <p:sp>
        <p:nvSpPr>
          <p:cNvPr id="7" name="Oval 6">
            <a:extLst>
              <a:ext uri="{FF2B5EF4-FFF2-40B4-BE49-F238E27FC236}">
                <a16:creationId xmlns:a16="http://schemas.microsoft.com/office/drawing/2014/main" id="{2246E7F9-A713-4376-BCE4-5426BF8BD09B}"/>
              </a:ext>
            </a:extLst>
          </p:cNvPr>
          <p:cNvSpPr/>
          <p:nvPr/>
        </p:nvSpPr>
        <p:spPr>
          <a:xfrm>
            <a:off x="1947271" y="4712618"/>
            <a:ext cx="2360644" cy="4399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4A1C10A-04FF-4DAC-AA32-DC9BC37CDE7D}"/>
              </a:ext>
            </a:extLst>
          </p:cNvPr>
          <p:cNvSpPr/>
          <p:nvPr/>
        </p:nvSpPr>
        <p:spPr>
          <a:xfrm>
            <a:off x="1237673" y="4285673"/>
            <a:ext cx="2743200" cy="147782"/>
          </a:xfrm>
          <a:prstGeom prst="rect">
            <a:avLst/>
          </a:prstGeom>
          <a:solidFill>
            <a:srgbClr val="FFFF00">
              <a:alpha val="2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0081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C2730-4E1B-D348-8B03-492F4E783695}"/>
              </a:ext>
            </a:extLst>
          </p:cNvPr>
          <p:cNvSpPr>
            <a:spLocks noGrp="1"/>
          </p:cNvSpPr>
          <p:nvPr>
            <p:ph type="title"/>
          </p:nvPr>
        </p:nvSpPr>
        <p:spPr>
          <a:xfrm>
            <a:off x="646111" y="782656"/>
            <a:ext cx="9404723" cy="1400530"/>
          </a:xfrm>
        </p:spPr>
        <p:txBody>
          <a:bodyPr/>
          <a:lstStyle/>
          <a:p>
            <a:r>
              <a:rPr lang="en-US" dirty="0"/>
              <a:t>Summary &amp; key Points</a:t>
            </a:r>
          </a:p>
        </p:txBody>
      </p:sp>
      <p:sp>
        <p:nvSpPr>
          <p:cNvPr id="3" name="Content Placeholder 2">
            <a:extLst>
              <a:ext uri="{FF2B5EF4-FFF2-40B4-BE49-F238E27FC236}">
                <a16:creationId xmlns:a16="http://schemas.microsoft.com/office/drawing/2014/main" id="{C87D36FE-7722-C54E-94D4-7F965569E414}"/>
              </a:ext>
            </a:extLst>
          </p:cNvPr>
          <p:cNvSpPr>
            <a:spLocks noGrp="1"/>
          </p:cNvSpPr>
          <p:nvPr>
            <p:ph idx="1"/>
          </p:nvPr>
        </p:nvSpPr>
        <p:spPr/>
        <p:txBody>
          <a:bodyPr/>
          <a:lstStyle/>
          <a:p>
            <a:r>
              <a:rPr lang="en-US" dirty="0"/>
              <a:t>Backing up your non-confidential data on department shares and One drive</a:t>
            </a:r>
          </a:p>
          <a:p>
            <a:r>
              <a:rPr lang="en-US" dirty="0"/>
              <a:t>Use strong and unique passwords</a:t>
            </a:r>
          </a:p>
          <a:p>
            <a:r>
              <a:rPr lang="en-US" dirty="0"/>
              <a:t>Practicing safe web browsing</a:t>
            </a:r>
          </a:p>
          <a:p>
            <a:r>
              <a:rPr lang="en-US" dirty="0"/>
              <a:t>Only installing software for which you are licensed and only from trusted sources</a:t>
            </a:r>
          </a:p>
          <a:p>
            <a:r>
              <a:rPr lang="en-US" dirty="0"/>
              <a:t>Forwarding suspicious emails to </a:t>
            </a:r>
            <a:r>
              <a:rPr lang="en-US" dirty="0" err="1"/>
              <a:t>abuse@Kennesaw.edu</a:t>
            </a:r>
            <a:endParaRPr lang="en-US" dirty="0"/>
          </a:p>
        </p:txBody>
      </p:sp>
    </p:spTree>
    <p:extLst>
      <p:ext uri="{BB962C8B-B14F-4D97-AF65-F5344CB8AC3E}">
        <p14:creationId xmlns:p14="http://schemas.microsoft.com/office/powerpoint/2010/main" val="3269808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B5892-0632-45F3-98DB-6AC408C451A7}"/>
              </a:ext>
            </a:extLst>
          </p:cNvPr>
          <p:cNvSpPr>
            <a:spLocks noGrp="1"/>
          </p:cNvSpPr>
          <p:nvPr>
            <p:ph type="title"/>
          </p:nvPr>
        </p:nvSpPr>
        <p:spPr/>
        <p:txBody>
          <a:bodyPr/>
          <a:lstStyle/>
          <a:p>
            <a:r>
              <a:rPr lang="en-US"/>
              <a:t>KSU IT Resources</a:t>
            </a:r>
            <a:endParaRPr lang="en-US">
              <a:cs typeface="Calibri Light"/>
            </a:endParaRPr>
          </a:p>
        </p:txBody>
      </p:sp>
      <p:sp>
        <p:nvSpPr>
          <p:cNvPr id="3" name="Content Placeholder 2">
            <a:extLst>
              <a:ext uri="{FF2B5EF4-FFF2-40B4-BE49-F238E27FC236}">
                <a16:creationId xmlns:a16="http://schemas.microsoft.com/office/drawing/2014/main" id="{3E1692FF-DF9F-4BFA-87EA-4F5C0A0D2876}"/>
              </a:ext>
            </a:extLst>
          </p:cNvPr>
          <p:cNvSpPr>
            <a:spLocks noGrp="1"/>
          </p:cNvSpPr>
          <p:nvPr>
            <p:ph idx="1"/>
          </p:nvPr>
        </p:nvSpPr>
        <p:spPr>
          <a:xfrm>
            <a:off x="689233" y="1849191"/>
            <a:ext cx="10699963" cy="4327772"/>
          </a:xfrm>
        </p:spPr>
        <p:txBody>
          <a:bodyPr vert="horz" lIns="91440" tIns="45720" rIns="91440" bIns="45720" rtlCol="0" anchor="t">
            <a:normAutofit fontScale="92500"/>
          </a:bodyPr>
          <a:lstStyle/>
          <a:p>
            <a:r>
              <a:rPr lang="en-US" sz="2400"/>
              <a:t>Document Management Matrix:</a:t>
            </a:r>
          </a:p>
          <a:p>
            <a:pPr lvl="1"/>
            <a:r>
              <a:rPr lang="en-US" sz="2200">
                <a:hlinkClick r:id="rId3"/>
              </a:rPr>
              <a:t>https://uits.kennesaw.edu/document-management/docs/Updated%20Data%20Matrix%20-%20July%202020.pdf</a:t>
            </a:r>
            <a:endParaRPr lang="en-US" sz="2200">
              <a:cs typeface="Calibri"/>
            </a:endParaRPr>
          </a:p>
          <a:p>
            <a:r>
              <a:rPr lang="en-US" sz="2400"/>
              <a:t>Overriding blocked emails/stored documents:</a:t>
            </a:r>
          </a:p>
          <a:p>
            <a:pPr lvl="1"/>
            <a:r>
              <a:rPr lang="en-US" sz="2200">
                <a:hlinkClick r:id="rId4"/>
              </a:rPr>
              <a:t>https://apps.kennesaw.edu/files/pr_app_uni_cdoc/doc/o365_Blocked_Emails.pdf</a:t>
            </a:r>
            <a:endParaRPr lang="en-US" sz="2200">
              <a:cs typeface="Calibri"/>
            </a:endParaRPr>
          </a:p>
          <a:p>
            <a:r>
              <a:rPr lang="en-US" sz="2400" err="1"/>
              <a:t>Jirafeau</a:t>
            </a:r>
            <a:r>
              <a:rPr lang="en-US" sz="2400"/>
              <a:t> (secure document attachment) site:</a:t>
            </a:r>
          </a:p>
          <a:p>
            <a:pPr lvl="1"/>
            <a:r>
              <a:rPr lang="en-US" sz="2200"/>
              <a:t> </a:t>
            </a:r>
            <a:r>
              <a:rPr lang="en-US" sz="2200">
                <a:hlinkClick r:id="rId5"/>
              </a:rPr>
              <a:t>https://jirafeau.kennesaw.edu</a:t>
            </a:r>
            <a:endParaRPr lang="en-US" sz="2200">
              <a:cs typeface="Calibri"/>
            </a:endParaRPr>
          </a:p>
          <a:p>
            <a:r>
              <a:rPr lang="en-US" sz="2400">
                <a:cs typeface="Calibri"/>
              </a:rPr>
              <a:t>To report phishing or SPAM: </a:t>
            </a:r>
            <a:r>
              <a:rPr lang="en-US" sz="2400">
                <a:cs typeface="Calibri"/>
                <a:hlinkClick r:id="rId6"/>
              </a:rPr>
              <a:t>abuse@kennesaw.edu</a:t>
            </a:r>
            <a:endParaRPr lang="en-US" sz="2400">
              <a:cs typeface="Calibri"/>
            </a:endParaRPr>
          </a:p>
          <a:p>
            <a:r>
              <a:rPr lang="en-US" sz="2400">
                <a:cs typeface="Calibri"/>
              </a:rPr>
              <a:t>UITS Service Desk: </a:t>
            </a:r>
            <a:r>
              <a:rPr lang="en-US" sz="2400">
                <a:cs typeface="Calibri"/>
                <a:hlinkClick r:id="rId7"/>
              </a:rPr>
              <a:t>https://service.kennesaw.edu</a:t>
            </a:r>
            <a:endParaRPr lang="en-US" sz="2400">
              <a:cs typeface="Calibri"/>
            </a:endParaRPr>
          </a:p>
          <a:p>
            <a:endParaRPr lang="en-US" sz="2400">
              <a:cs typeface="Calibri"/>
            </a:endParaRPr>
          </a:p>
          <a:p>
            <a:endParaRPr lang="en-US" sz="2400">
              <a:cs typeface="Calibri"/>
            </a:endParaRPr>
          </a:p>
          <a:p>
            <a:endParaRPr lang="en-US">
              <a:cs typeface="Calibri" panose="020F0502020204030204"/>
            </a:endParaRPr>
          </a:p>
        </p:txBody>
      </p:sp>
    </p:spTree>
    <p:extLst>
      <p:ext uri="{BB962C8B-B14F-4D97-AF65-F5344CB8AC3E}">
        <p14:creationId xmlns:p14="http://schemas.microsoft.com/office/powerpoint/2010/main" val="1200967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09635-7A2A-4A3D-A60C-EE9FE344464D}"/>
              </a:ext>
            </a:extLst>
          </p:cNvPr>
          <p:cNvSpPr>
            <a:spLocks noGrp="1"/>
          </p:cNvSpPr>
          <p:nvPr>
            <p:ph type="ctrTitle"/>
          </p:nvPr>
        </p:nvSpPr>
        <p:spPr>
          <a:xfrm>
            <a:off x="527993" y="1447800"/>
            <a:ext cx="10774063" cy="3329581"/>
          </a:xfrm>
        </p:spPr>
        <p:txBody>
          <a:bodyPr/>
          <a:lstStyle/>
          <a:p>
            <a:r>
              <a:rPr lang="en-US"/>
              <a:t>Virtual Meeting Security via MS Teams &amp; Zoom</a:t>
            </a:r>
          </a:p>
        </p:txBody>
      </p:sp>
    </p:spTree>
    <p:extLst>
      <p:ext uri="{BB962C8B-B14F-4D97-AF65-F5344CB8AC3E}">
        <p14:creationId xmlns:p14="http://schemas.microsoft.com/office/powerpoint/2010/main" val="3111349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813AB-A3CD-493E-BFB7-2BF6DE69DCDD}"/>
              </a:ext>
            </a:extLst>
          </p:cNvPr>
          <p:cNvSpPr>
            <a:spLocks noGrp="1"/>
          </p:cNvSpPr>
          <p:nvPr>
            <p:ph type="title"/>
          </p:nvPr>
        </p:nvSpPr>
        <p:spPr/>
        <p:txBody>
          <a:bodyPr/>
          <a:lstStyle/>
          <a:p>
            <a:r>
              <a:rPr lang="en-US"/>
              <a:t>Dramatic rise in the use of virtual meeting technologies</a:t>
            </a:r>
          </a:p>
        </p:txBody>
      </p:sp>
      <p:sp>
        <p:nvSpPr>
          <p:cNvPr id="3" name="Content Placeholder 2">
            <a:extLst>
              <a:ext uri="{FF2B5EF4-FFF2-40B4-BE49-F238E27FC236}">
                <a16:creationId xmlns:a16="http://schemas.microsoft.com/office/drawing/2014/main" id="{272BDE72-C503-4A14-BE07-3D685179277A}"/>
              </a:ext>
            </a:extLst>
          </p:cNvPr>
          <p:cNvSpPr>
            <a:spLocks noGrp="1"/>
          </p:cNvSpPr>
          <p:nvPr>
            <p:ph idx="1"/>
          </p:nvPr>
        </p:nvSpPr>
        <p:spPr>
          <a:xfrm>
            <a:off x="838200" y="1825625"/>
            <a:ext cx="10515600" cy="4667250"/>
          </a:xfrm>
        </p:spPr>
        <p:txBody>
          <a:bodyPr vert="horz" lIns="91440" tIns="45720" rIns="91440" bIns="45720" rtlCol="0" anchor="t">
            <a:normAutofit/>
          </a:bodyPr>
          <a:lstStyle/>
          <a:p>
            <a:r>
              <a:rPr lang="en-US" b="0" i="0">
                <a:effectLst/>
                <a:latin typeface="ProximaNova"/>
              </a:rPr>
              <a:t>Business apps topped 62 million downloads…during the week of March 14-21, 2020 worldwide</a:t>
            </a:r>
          </a:p>
          <a:p>
            <a:pPr lvl="1"/>
            <a:r>
              <a:rPr lang="en-US" b="0" i="0">
                <a:effectLst/>
                <a:latin typeface="ProximaNova"/>
              </a:rPr>
              <a:t>Up 45% from the week prior</a:t>
            </a:r>
          </a:p>
          <a:p>
            <a:pPr lvl="1"/>
            <a:r>
              <a:rPr lang="en-US">
                <a:latin typeface="ProximaNova"/>
              </a:rPr>
              <a:t>U</a:t>
            </a:r>
            <a:r>
              <a:rPr lang="en-US" b="0" i="0">
                <a:effectLst/>
                <a:latin typeface="ProximaNova"/>
              </a:rPr>
              <a:t>p 90% from the weekly average of Business app downloads in 2019. </a:t>
            </a:r>
          </a:p>
          <a:p>
            <a:pPr lvl="2"/>
            <a:r>
              <a:rPr lang="en-US" sz="1200">
                <a:latin typeface="ProximaNova"/>
              </a:rPr>
              <a:t>Source: </a:t>
            </a:r>
            <a:r>
              <a:rPr lang="en-US" sz="1200">
                <a:latin typeface="ProximaNova"/>
                <a:hlinkClick r:id="rId3">
                  <a:extLst>
                    <a:ext uri="{A12FA001-AC4F-418D-AE19-62706E023703}">
                      <ahyp:hlinkClr xmlns:ahyp="http://schemas.microsoft.com/office/drawing/2018/hyperlinkcolor" val="tx"/>
                    </a:ext>
                  </a:extLst>
                </a:hlinkClick>
              </a:rPr>
              <a:t>https://www.appannie.com/en/insights/market-data/video-conferencing-apps-surge-coronavirus/</a:t>
            </a:r>
            <a:endParaRPr lang="en-US" sz="1200">
              <a:latin typeface="ProximaNova"/>
            </a:endParaRPr>
          </a:p>
          <a:p>
            <a:pPr lvl="2"/>
            <a:endParaRPr lang="en-US" sz="1600">
              <a:latin typeface="ProximaNova"/>
            </a:endParaRPr>
          </a:p>
          <a:p>
            <a:r>
              <a:rPr lang="en-US"/>
              <a:t>Zoom had over 300 million meeting participants per day in 2020</a:t>
            </a:r>
            <a:endParaRPr lang="en-US">
              <a:cs typeface="Calibri"/>
            </a:endParaRPr>
          </a:p>
          <a:p>
            <a:pPr lvl="1"/>
            <a:r>
              <a:rPr lang="en-US" sz="1200"/>
              <a:t>Source: </a:t>
            </a:r>
            <a:r>
              <a:rPr lang="en-US" sz="1200">
                <a:hlinkClick r:id="rId4">
                  <a:extLst>
                    <a:ext uri="{A12FA001-AC4F-418D-AE19-62706E023703}">
                      <ahyp:hlinkClr xmlns:ahyp="http://schemas.microsoft.com/office/drawing/2018/hyperlinkcolor" val="tx"/>
                    </a:ext>
                  </a:extLst>
                </a:hlinkClick>
              </a:rPr>
              <a:t>https://www.businessofapps.com/data/zoom-statistics/</a:t>
            </a:r>
            <a:endParaRPr lang="en-US" sz="1200"/>
          </a:p>
          <a:p>
            <a:pPr lvl="1"/>
            <a:endParaRPr lang="en-US" sz="1800"/>
          </a:p>
          <a:p>
            <a:r>
              <a:rPr lang="en-US"/>
              <a:t>Microsoft Teams hits 75 million daily active users</a:t>
            </a:r>
            <a:endParaRPr lang="en-US">
              <a:cs typeface="Calibri"/>
            </a:endParaRPr>
          </a:p>
          <a:p>
            <a:pPr lvl="1"/>
            <a:r>
              <a:rPr lang="en-US" sz="1200"/>
              <a:t>Source: </a:t>
            </a:r>
            <a:r>
              <a:rPr lang="en-US" sz="1200">
                <a:hlinkClick r:id="rId5">
                  <a:extLst>
                    <a:ext uri="{A12FA001-AC4F-418D-AE19-62706E023703}">
                      <ahyp:hlinkClr xmlns:ahyp="http://schemas.microsoft.com/office/drawing/2018/hyperlinkcolor" val="tx"/>
                    </a:ext>
                  </a:extLst>
                </a:hlinkClick>
              </a:rPr>
              <a:t>https://www.windowscentral.com/microsoft-teams-hits-75-million-daily-active-users</a:t>
            </a:r>
            <a:endParaRPr lang="en-US" sz="1200"/>
          </a:p>
          <a:p>
            <a:pPr lvl="1"/>
            <a:endParaRPr lang="en-US"/>
          </a:p>
        </p:txBody>
      </p:sp>
    </p:spTree>
    <p:extLst>
      <p:ext uri="{BB962C8B-B14F-4D97-AF65-F5344CB8AC3E}">
        <p14:creationId xmlns:p14="http://schemas.microsoft.com/office/powerpoint/2010/main" val="736503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EC52C-6140-4209-B1B0-15DEB07A0AE8}"/>
              </a:ext>
            </a:extLst>
          </p:cNvPr>
          <p:cNvSpPr>
            <a:spLocks noGrp="1"/>
          </p:cNvSpPr>
          <p:nvPr>
            <p:ph type="title"/>
          </p:nvPr>
        </p:nvSpPr>
        <p:spPr>
          <a:xfrm>
            <a:off x="338328" y="162265"/>
            <a:ext cx="6086856" cy="1325563"/>
          </a:xfrm>
        </p:spPr>
        <p:txBody>
          <a:bodyPr/>
          <a:lstStyle/>
          <a:p>
            <a:r>
              <a:rPr lang="en-US"/>
              <a:t>Threats</a:t>
            </a:r>
          </a:p>
        </p:txBody>
      </p:sp>
      <p:sp>
        <p:nvSpPr>
          <p:cNvPr id="3" name="Content Placeholder 2">
            <a:extLst>
              <a:ext uri="{FF2B5EF4-FFF2-40B4-BE49-F238E27FC236}">
                <a16:creationId xmlns:a16="http://schemas.microsoft.com/office/drawing/2014/main" id="{1B19A177-96C4-4543-A168-C7492D22E692}"/>
              </a:ext>
            </a:extLst>
          </p:cNvPr>
          <p:cNvSpPr>
            <a:spLocks noGrp="1"/>
          </p:cNvSpPr>
          <p:nvPr>
            <p:ph idx="1"/>
          </p:nvPr>
        </p:nvSpPr>
        <p:spPr>
          <a:xfrm>
            <a:off x="456831" y="1377697"/>
            <a:ext cx="5221224" cy="4437888"/>
          </a:xfrm>
        </p:spPr>
        <p:txBody>
          <a:bodyPr>
            <a:normAutofit/>
          </a:bodyPr>
          <a:lstStyle/>
          <a:p>
            <a:r>
              <a:rPr lang="en-US"/>
              <a:t>Most Zoom-bombing incidents (74% of those organized on 4chan and 59% on Twitter) targeted high school and college classes</a:t>
            </a:r>
          </a:p>
          <a:p>
            <a:r>
              <a:rPr lang="en-US"/>
              <a:t>Researchers have found that most calls to disrupt videoconferences originate with the participants</a:t>
            </a:r>
          </a:p>
        </p:txBody>
      </p:sp>
      <p:pic>
        <p:nvPicPr>
          <p:cNvPr id="7" name="Picture 6" descr="Graphical user interface, application&#10;&#10;Description automatically generated">
            <a:extLst>
              <a:ext uri="{FF2B5EF4-FFF2-40B4-BE49-F238E27FC236}">
                <a16:creationId xmlns:a16="http://schemas.microsoft.com/office/drawing/2014/main" id="{99E4AF49-37EA-4A78-9CA8-F4579367B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7676" y="162265"/>
            <a:ext cx="4157493" cy="4351339"/>
          </a:xfrm>
          <a:prstGeom prst="rect">
            <a:avLst/>
          </a:prstGeom>
          <a:ln w="12700">
            <a:solidFill>
              <a:schemeClr val="accent1"/>
            </a:solidFill>
          </a:ln>
        </p:spPr>
      </p:pic>
      <p:pic>
        <p:nvPicPr>
          <p:cNvPr id="9" name="Picture 8" descr="Text, letter&#10;&#10;Description automatically generated">
            <a:extLst>
              <a:ext uri="{FF2B5EF4-FFF2-40B4-BE49-F238E27FC236}">
                <a16:creationId xmlns:a16="http://schemas.microsoft.com/office/drawing/2014/main" id="{17FF8951-C93A-464A-ABE0-439C47383B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9552" y="1963273"/>
            <a:ext cx="5095427" cy="3266735"/>
          </a:xfrm>
          <a:prstGeom prst="rect">
            <a:avLst/>
          </a:prstGeom>
          <a:ln w="25400">
            <a:solidFill>
              <a:schemeClr val="accent1"/>
            </a:solidFill>
          </a:ln>
        </p:spPr>
      </p:pic>
      <p:sp>
        <p:nvSpPr>
          <p:cNvPr id="10" name="TextBox 9">
            <a:extLst>
              <a:ext uri="{FF2B5EF4-FFF2-40B4-BE49-F238E27FC236}">
                <a16:creationId xmlns:a16="http://schemas.microsoft.com/office/drawing/2014/main" id="{A5B13BAA-C82D-489A-8B61-46EA14F4BED2}"/>
              </a:ext>
            </a:extLst>
          </p:cNvPr>
          <p:cNvSpPr txBox="1"/>
          <p:nvPr/>
        </p:nvSpPr>
        <p:spPr>
          <a:xfrm>
            <a:off x="338328" y="5974081"/>
            <a:ext cx="6177895" cy="584775"/>
          </a:xfrm>
          <a:prstGeom prst="rect">
            <a:avLst/>
          </a:prstGeom>
          <a:noFill/>
        </p:spPr>
        <p:txBody>
          <a:bodyPr wrap="square" rtlCol="0">
            <a:spAutoFit/>
          </a:bodyPr>
          <a:lstStyle/>
          <a:p>
            <a:r>
              <a:rPr lang="en-US" sz="1400"/>
              <a:t>Source: </a:t>
            </a:r>
            <a:r>
              <a:rPr lang="en-US" sz="1400">
                <a:hlinkClick r:id="rId5"/>
              </a:rPr>
              <a:t>https://www.wired.com/story/zoombomb-inside-jobs/</a:t>
            </a:r>
            <a:endParaRPr lang="en-US" sz="1400"/>
          </a:p>
          <a:p>
            <a:endParaRPr lang="en-US"/>
          </a:p>
        </p:txBody>
      </p:sp>
      <p:pic>
        <p:nvPicPr>
          <p:cNvPr id="12" name="Picture 11">
            <a:extLst>
              <a:ext uri="{FF2B5EF4-FFF2-40B4-BE49-F238E27FC236}">
                <a16:creationId xmlns:a16="http://schemas.microsoft.com/office/drawing/2014/main" id="{FC430FFE-BB2A-414D-A750-62E860B2E74C}"/>
              </a:ext>
            </a:extLst>
          </p:cNvPr>
          <p:cNvPicPr>
            <a:picLocks noChangeAspect="1"/>
          </p:cNvPicPr>
          <p:nvPr/>
        </p:nvPicPr>
        <p:blipFill>
          <a:blip r:embed="rId6"/>
          <a:stretch>
            <a:fillRect/>
          </a:stretch>
        </p:blipFill>
        <p:spPr>
          <a:xfrm>
            <a:off x="8212161" y="3073868"/>
            <a:ext cx="3894495" cy="3706808"/>
          </a:xfrm>
          <a:prstGeom prst="rect">
            <a:avLst/>
          </a:prstGeom>
          <a:ln w="25400">
            <a:solidFill>
              <a:schemeClr val="accent1"/>
            </a:solidFill>
          </a:ln>
        </p:spPr>
      </p:pic>
    </p:spTree>
    <p:extLst>
      <p:ext uri="{BB962C8B-B14F-4D97-AF65-F5344CB8AC3E}">
        <p14:creationId xmlns:p14="http://schemas.microsoft.com/office/powerpoint/2010/main" val="3838120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61DB0-C052-416C-824F-353665A50818}"/>
              </a:ext>
            </a:extLst>
          </p:cNvPr>
          <p:cNvSpPr>
            <a:spLocks noGrp="1"/>
          </p:cNvSpPr>
          <p:nvPr>
            <p:ph type="title"/>
          </p:nvPr>
        </p:nvSpPr>
        <p:spPr/>
        <p:txBody>
          <a:bodyPr/>
          <a:lstStyle/>
          <a:p>
            <a:r>
              <a:rPr lang="en-US"/>
              <a:t>Safeguards – MS Teams</a:t>
            </a:r>
          </a:p>
        </p:txBody>
      </p:sp>
      <p:sp>
        <p:nvSpPr>
          <p:cNvPr id="3" name="Content Placeholder 2">
            <a:extLst>
              <a:ext uri="{FF2B5EF4-FFF2-40B4-BE49-F238E27FC236}">
                <a16:creationId xmlns:a16="http://schemas.microsoft.com/office/drawing/2014/main" id="{8A5960F9-65EB-49CF-A744-B9098666AB43}"/>
              </a:ext>
            </a:extLst>
          </p:cNvPr>
          <p:cNvSpPr>
            <a:spLocks noGrp="1"/>
          </p:cNvSpPr>
          <p:nvPr>
            <p:ph idx="1"/>
          </p:nvPr>
        </p:nvSpPr>
        <p:spPr>
          <a:xfrm>
            <a:off x="972312" y="1530732"/>
            <a:ext cx="10515600" cy="4981434"/>
          </a:xfrm>
        </p:spPr>
        <p:txBody>
          <a:bodyPr vert="horz" lIns="91440" tIns="45720" rIns="91440" bIns="45720" rtlCol="0" anchor="t">
            <a:normAutofit fontScale="70000" lnSpcReduction="20000"/>
          </a:bodyPr>
          <a:lstStyle/>
          <a:p>
            <a:r>
              <a:rPr lang="en-US" sz="3200"/>
              <a:t>University Safeguards</a:t>
            </a:r>
          </a:p>
          <a:p>
            <a:pPr lvl="1"/>
            <a:r>
              <a:rPr lang="en-US" sz="2800"/>
              <a:t>Authentication is a core function of the platform, so attendees must join by:</a:t>
            </a:r>
            <a:endParaRPr lang="en-US" sz="2800">
              <a:cs typeface="Calibri"/>
            </a:endParaRPr>
          </a:p>
          <a:p>
            <a:pPr lvl="2"/>
            <a:r>
              <a:rPr lang="en-US" sz="2400"/>
              <a:t>Being a member of the tenant (NetID w/ multifactor authentication)</a:t>
            </a:r>
            <a:endParaRPr lang="en-US" sz="2400">
              <a:cs typeface="Calibri"/>
            </a:endParaRPr>
          </a:p>
          <a:p>
            <a:pPr lvl="2"/>
            <a:r>
              <a:rPr lang="en-US" sz="2400"/>
              <a:t>Being a Guest of the tenant (Added via MS Teams membership by a team owner) </a:t>
            </a:r>
          </a:p>
          <a:p>
            <a:pPr lvl="2"/>
            <a:r>
              <a:rPr lang="en-US" sz="2400"/>
              <a:t>Federated Anonymous (authenticated via unique link sent to email)</a:t>
            </a:r>
            <a:endParaRPr lang="en-US" sz="2400">
              <a:cs typeface="Calibri"/>
            </a:endParaRPr>
          </a:p>
          <a:p>
            <a:pPr lvl="2"/>
            <a:r>
              <a:rPr lang="en-US" sz="2400"/>
              <a:t>Dial-In (Number in meeting details)</a:t>
            </a:r>
            <a:endParaRPr lang="en-US" sz="2400">
              <a:cs typeface="Calibri"/>
            </a:endParaRPr>
          </a:p>
          <a:p>
            <a:r>
              <a:rPr lang="en-US" sz="3200"/>
              <a:t>Some additional Best Practices</a:t>
            </a:r>
            <a:endParaRPr lang="en-US" sz="3200">
              <a:cs typeface="Calibri"/>
            </a:endParaRPr>
          </a:p>
          <a:p>
            <a:pPr lvl="1"/>
            <a:r>
              <a:rPr lang="en-US" sz="2800"/>
              <a:t>Manage Attendees versus Presenters</a:t>
            </a:r>
            <a:endParaRPr lang="en-US" sz="2800">
              <a:cs typeface="Calibri"/>
            </a:endParaRPr>
          </a:p>
          <a:p>
            <a:pPr lvl="1"/>
            <a:r>
              <a:rPr lang="en-US" sz="2800"/>
              <a:t>Configure meeting options as needed (default to Everyone)</a:t>
            </a:r>
            <a:endParaRPr lang="en-US" sz="2800">
              <a:cs typeface="Calibri"/>
            </a:endParaRPr>
          </a:p>
          <a:p>
            <a:pPr lvl="2"/>
            <a:r>
              <a:rPr lang="en-US" sz="2400"/>
              <a:t>Who can bypass lobby </a:t>
            </a:r>
            <a:endParaRPr lang="en-US" sz="2400">
              <a:cs typeface="Calibri"/>
            </a:endParaRPr>
          </a:p>
          <a:p>
            <a:pPr lvl="2"/>
            <a:r>
              <a:rPr lang="en-US" sz="2400"/>
              <a:t>Who can present</a:t>
            </a:r>
            <a:endParaRPr lang="en-US" sz="2400">
              <a:cs typeface="Calibri"/>
            </a:endParaRPr>
          </a:p>
          <a:p>
            <a:pPr lvl="2"/>
            <a:r>
              <a:rPr lang="en-US" sz="2400"/>
              <a:t>Allow meeting chat</a:t>
            </a:r>
            <a:endParaRPr lang="en-US" sz="2400">
              <a:cs typeface="Calibri"/>
            </a:endParaRPr>
          </a:p>
        </p:txBody>
      </p:sp>
      <p:pic>
        <p:nvPicPr>
          <p:cNvPr id="5" name="Picture 4">
            <a:extLst>
              <a:ext uri="{FF2B5EF4-FFF2-40B4-BE49-F238E27FC236}">
                <a16:creationId xmlns:a16="http://schemas.microsoft.com/office/drawing/2014/main" id="{80FB2A17-F4D8-4F05-8BB2-41DB89D1E562}"/>
              </a:ext>
            </a:extLst>
          </p:cNvPr>
          <p:cNvPicPr>
            <a:picLocks noChangeAspect="1"/>
          </p:cNvPicPr>
          <p:nvPr/>
        </p:nvPicPr>
        <p:blipFill>
          <a:blip r:embed="rId3"/>
          <a:stretch>
            <a:fillRect/>
          </a:stretch>
        </p:blipFill>
        <p:spPr>
          <a:xfrm>
            <a:off x="9634402" y="236659"/>
            <a:ext cx="2170853" cy="1224119"/>
          </a:xfrm>
          <a:prstGeom prst="rect">
            <a:avLst/>
          </a:prstGeom>
          <a:ln>
            <a:solidFill>
              <a:schemeClr val="accent1"/>
            </a:solidFill>
          </a:ln>
        </p:spPr>
      </p:pic>
    </p:spTree>
    <p:extLst>
      <p:ext uri="{BB962C8B-B14F-4D97-AF65-F5344CB8AC3E}">
        <p14:creationId xmlns:p14="http://schemas.microsoft.com/office/powerpoint/2010/main" val="552376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61DB0-C052-416C-824F-353665A50818}"/>
              </a:ext>
            </a:extLst>
          </p:cNvPr>
          <p:cNvSpPr>
            <a:spLocks noGrp="1"/>
          </p:cNvSpPr>
          <p:nvPr>
            <p:ph type="title"/>
          </p:nvPr>
        </p:nvSpPr>
        <p:spPr/>
        <p:txBody>
          <a:bodyPr/>
          <a:lstStyle/>
          <a:p>
            <a:r>
              <a:rPr lang="en-US"/>
              <a:t>Safeguards – Zoom</a:t>
            </a:r>
          </a:p>
        </p:txBody>
      </p:sp>
      <p:sp>
        <p:nvSpPr>
          <p:cNvPr id="3" name="Content Placeholder 2">
            <a:extLst>
              <a:ext uri="{FF2B5EF4-FFF2-40B4-BE49-F238E27FC236}">
                <a16:creationId xmlns:a16="http://schemas.microsoft.com/office/drawing/2014/main" id="{8A5960F9-65EB-49CF-A744-B9098666AB43}"/>
              </a:ext>
            </a:extLst>
          </p:cNvPr>
          <p:cNvSpPr>
            <a:spLocks noGrp="1"/>
          </p:cNvSpPr>
          <p:nvPr>
            <p:ph idx="1"/>
          </p:nvPr>
        </p:nvSpPr>
        <p:spPr>
          <a:xfrm>
            <a:off x="838200" y="1584960"/>
            <a:ext cx="10515600" cy="4964305"/>
          </a:xfrm>
        </p:spPr>
        <p:txBody>
          <a:bodyPr>
            <a:normAutofit fontScale="70000" lnSpcReduction="20000"/>
          </a:bodyPr>
          <a:lstStyle/>
          <a:p>
            <a:r>
              <a:rPr lang="en-US" sz="3000"/>
              <a:t>University Configured Safeguards</a:t>
            </a:r>
          </a:p>
          <a:p>
            <a:pPr lvl="1"/>
            <a:r>
              <a:rPr lang="en-US" sz="2600"/>
              <a:t>Require a passcodes when scheduling new meetings, instant meetings, personal meetings</a:t>
            </a:r>
          </a:p>
          <a:p>
            <a:pPr lvl="1"/>
            <a:r>
              <a:rPr lang="en-US" sz="2600"/>
              <a:t>Do not embed passcode</a:t>
            </a:r>
          </a:p>
          <a:p>
            <a:pPr lvl="1"/>
            <a:r>
              <a:rPr lang="en-US" sz="2600"/>
              <a:t>Only authenticated users can join meetings</a:t>
            </a:r>
          </a:p>
          <a:p>
            <a:pPr lvl="1"/>
            <a:r>
              <a:rPr lang="en-US" sz="2600"/>
              <a:t>Mute participants when they join meetings</a:t>
            </a:r>
          </a:p>
          <a:p>
            <a:pPr marL="457200" lvl="1" indent="0">
              <a:buNone/>
            </a:pPr>
            <a:endParaRPr lang="en-US" sz="2600"/>
          </a:p>
          <a:p>
            <a:pPr marL="457200" lvl="1" indent="0">
              <a:buNone/>
            </a:pPr>
            <a:r>
              <a:rPr lang="en-US" sz="2600"/>
              <a:t>Zoom also proactively monitors for meetings published publicly and, if it identifies a meeting which is at a risk of being disrupted, notifies the host. </a:t>
            </a:r>
          </a:p>
          <a:p>
            <a:pPr lvl="1"/>
            <a:endParaRPr lang="en-US" sz="2600"/>
          </a:p>
          <a:p>
            <a:r>
              <a:rPr lang="en-US" sz="3000"/>
              <a:t>Some additional Best Practices</a:t>
            </a:r>
          </a:p>
          <a:p>
            <a:pPr lvl="1"/>
            <a:r>
              <a:rPr lang="en-US" sz="2600"/>
              <a:t>Avoid using your personal meeting room for classes</a:t>
            </a:r>
          </a:p>
          <a:p>
            <a:pPr lvl="1"/>
            <a:r>
              <a:rPr lang="en-US" sz="2600"/>
              <a:t>Manage Screen Sharing</a:t>
            </a:r>
          </a:p>
          <a:p>
            <a:pPr lvl="1"/>
            <a:r>
              <a:rPr lang="en-US" sz="2600"/>
              <a:t>If planning a large event, consider using Zoom Webinars </a:t>
            </a:r>
          </a:p>
          <a:p>
            <a:pPr lvl="1"/>
            <a:endParaRPr lang="en-US"/>
          </a:p>
          <a:p>
            <a:pPr lvl="1"/>
            <a:endParaRPr lang="en-US"/>
          </a:p>
        </p:txBody>
      </p:sp>
      <p:pic>
        <p:nvPicPr>
          <p:cNvPr id="1026" name="Picture 2" descr="Zoom | Portfolio Solutions">
            <a:extLst>
              <a:ext uri="{FF2B5EF4-FFF2-40B4-BE49-F238E27FC236}">
                <a16:creationId xmlns:a16="http://schemas.microsoft.com/office/drawing/2014/main" id="{F246F51B-083C-4398-9ABF-FB6043C933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4958" y="261203"/>
            <a:ext cx="1277683" cy="116894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9967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6DB49-B844-4361-9A37-4CF0EF9103B4}"/>
              </a:ext>
            </a:extLst>
          </p:cNvPr>
          <p:cNvSpPr>
            <a:spLocks noGrp="1"/>
          </p:cNvSpPr>
          <p:nvPr>
            <p:ph type="title"/>
          </p:nvPr>
        </p:nvSpPr>
        <p:spPr>
          <a:xfrm>
            <a:off x="838200" y="2767758"/>
            <a:ext cx="10515600" cy="1325563"/>
          </a:xfrm>
        </p:spPr>
        <p:txBody>
          <a:bodyPr>
            <a:normAutofit/>
          </a:bodyPr>
          <a:lstStyle/>
          <a:p>
            <a:pPr algn="ctr"/>
            <a:r>
              <a:rPr lang="en-US" sz="6000">
                <a:cs typeface="Calibri Light"/>
              </a:rPr>
              <a:t>Ransomware</a:t>
            </a:r>
          </a:p>
        </p:txBody>
      </p:sp>
    </p:spTree>
    <p:extLst>
      <p:ext uri="{BB962C8B-B14F-4D97-AF65-F5344CB8AC3E}">
        <p14:creationId xmlns:p14="http://schemas.microsoft.com/office/powerpoint/2010/main" val="3687674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FBF6-50B4-48F2-8147-476A14926339}"/>
              </a:ext>
            </a:extLst>
          </p:cNvPr>
          <p:cNvSpPr>
            <a:spLocks noGrp="1"/>
          </p:cNvSpPr>
          <p:nvPr>
            <p:ph type="title"/>
          </p:nvPr>
        </p:nvSpPr>
        <p:spPr/>
        <p:txBody>
          <a:bodyPr/>
          <a:lstStyle/>
          <a:p>
            <a:r>
              <a:rPr lang="en-US" dirty="0">
                <a:cs typeface="Calibri Light"/>
              </a:rPr>
              <a:t> Ransomware</a:t>
            </a:r>
            <a:endParaRPr lang="en-US" dirty="0"/>
          </a:p>
        </p:txBody>
      </p:sp>
      <p:sp>
        <p:nvSpPr>
          <p:cNvPr id="3" name="Content Placeholder 2">
            <a:extLst>
              <a:ext uri="{FF2B5EF4-FFF2-40B4-BE49-F238E27FC236}">
                <a16:creationId xmlns:a16="http://schemas.microsoft.com/office/drawing/2014/main" id="{F4C998DA-2598-4DCE-8741-89B8EB961DC0}"/>
              </a:ext>
            </a:extLst>
          </p:cNvPr>
          <p:cNvSpPr>
            <a:spLocks noGrp="1"/>
          </p:cNvSpPr>
          <p:nvPr>
            <p:ph idx="1"/>
          </p:nvPr>
        </p:nvSpPr>
        <p:spPr/>
        <p:txBody>
          <a:bodyPr vert="horz" lIns="91440" tIns="45720" rIns="91440" bIns="45720" rtlCol="0" anchor="t">
            <a:normAutofit/>
          </a:bodyPr>
          <a:lstStyle/>
          <a:p>
            <a:endParaRPr lang="en-US"/>
          </a:p>
          <a:p>
            <a:endParaRPr lang="en-US">
              <a:cs typeface="Calibri"/>
            </a:endParaRPr>
          </a:p>
        </p:txBody>
      </p:sp>
      <p:sp>
        <p:nvSpPr>
          <p:cNvPr id="4" name="TextBox 3">
            <a:extLst>
              <a:ext uri="{FF2B5EF4-FFF2-40B4-BE49-F238E27FC236}">
                <a16:creationId xmlns:a16="http://schemas.microsoft.com/office/drawing/2014/main" id="{E1F3D2AE-8F53-4ECC-A23D-52BB18547FCA}"/>
              </a:ext>
            </a:extLst>
          </p:cNvPr>
          <p:cNvSpPr txBox="1"/>
          <p:nvPr/>
        </p:nvSpPr>
        <p:spPr>
          <a:xfrm>
            <a:off x="948267" y="1701189"/>
            <a:ext cx="10491771"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ea typeface="+mn-lt"/>
                <a:cs typeface="+mn-lt"/>
              </a:rPr>
              <a:t>•Ransomware is a type of malicious software, or malware </a:t>
            </a:r>
            <a:endParaRPr lang="en-US" sz="2400" dirty="0">
              <a:cs typeface="Calibri"/>
            </a:endParaRPr>
          </a:p>
          <a:p>
            <a:endParaRPr lang="en-US" sz="2400">
              <a:ea typeface="+mn-lt"/>
              <a:cs typeface="+mn-lt"/>
            </a:endParaRPr>
          </a:p>
          <a:p>
            <a:r>
              <a:rPr lang="en-US" sz="2400" dirty="0">
                <a:ea typeface="+mn-lt"/>
                <a:cs typeface="+mn-lt"/>
              </a:rPr>
              <a:t>•Access to data or system is denied until a ransom is paid</a:t>
            </a:r>
            <a:endParaRPr lang="en-US" sz="2400" dirty="0">
              <a:cs typeface="Calibri"/>
            </a:endParaRPr>
          </a:p>
          <a:p>
            <a:endParaRPr lang="en-US" sz="2400">
              <a:ea typeface="+mn-lt"/>
              <a:cs typeface="+mn-lt"/>
            </a:endParaRPr>
          </a:p>
          <a:p>
            <a:r>
              <a:rPr lang="en-US" sz="2400" dirty="0">
                <a:ea typeface="+mn-lt"/>
                <a:cs typeface="+mn-lt"/>
              </a:rPr>
              <a:t>•It spreads through phishing emails</a:t>
            </a:r>
            <a:endParaRPr lang="en-US" sz="2400" dirty="0">
              <a:cs typeface="Calibri"/>
            </a:endParaRPr>
          </a:p>
          <a:p>
            <a:endParaRPr lang="en-US" sz="2400">
              <a:ea typeface="+mn-lt"/>
              <a:cs typeface="+mn-lt"/>
            </a:endParaRPr>
          </a:p>
          <a:p>
            <a:r>
              <a:rPr lang="en-US" sz="2400" dirty="0">
                <a:ea typeface="+mn-lt"/>
                <a:cs typeface="+mn-lt"/>
              </a:rPr>
              <a:t>•It also spreads from infected websites, known as drive-by downloading</a:t>
            </a:r>
            <a:endParaRPr lang="en-US" sz="2400" dirty="0"/>
          </a:p>
          <a:p>
            <a:endParaRPr lang="en-US" sz="2400" dirty="0">
              <a:cs typeface="Calibri"/>
            </a:endParaRPr>
          </a:p>
          <a:p>
            <a:r>
              <a:rPr lang="en-US" sz="2400" b="1" dirty="0">
                <a:cs typeface="Calibri"/>
              </a:rPr>
              <a:t>News: Ransomware Vulnerabilities Spike by 7.6% in Q1 2022</a:t>
            </a:r>
          </a:p>
          <a:p>
            <a:r>
              <a:rPr lang="en-US" dirty="0">
                <a:ea typeface="+mn-lt"/>
                <a:cs typeface="+mn-lt"/>
                <a:hlinkClick r:id="rId3"/>
              </a:rPr>
              <a:t>https://www.businesswire.com/news/home/20220518005343/en/Ransomware-Vulnerabilities-Spike-by-7.6-in-Q1-2022</a:t>
            </a:r>
            <a:r>
              <a:rPr lang="en-US" dirty="0">
                <a:ea typeface="+mn-lt"/>
                <a:cs typeface="+mn-lt"/>
              </a:rPr>
              <a:t> </a:t>
            </a:r>
            <a:endParaRPr lang="en-US"/>
          </a:p>
        </p:txBody>
      </p:sp>
    </p:spTree>
    <p:extLst>
      <p:ext uri="{BB962C8B-B14F-4D97-AF65-F5344CB8AC3E}">
        <p14:creationId xmlns:p14="http://schemas.microsoft.com/office/powerpoint/2010/main" val="7171248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0F484882973DA48826A9B400575CD77" ma:contentTypeVersion="11" ma:contentTypeDescription="Create a new document." ma:contentTypeScope="" ma:versionID="a4e032f05563e0fb571c4bcf2988f117">
  <xsd:schema xmlns:xsd="http://www.w3.org/2001/XMLSchema" xmlns:xs="http://www.w3.org/2001/XMLSchema" xmlns:p="http://schemas.microsoft.com/office/2006/metadata/properties" xmlns:ns2="4ceecc54-f4b5-4340-891e-93a5b4cc49b2" xmlns:ns3="53d1aa93-315f-48c6-b488-2a31406ae76f" targetNamespace="http://schemas.microsoft.com/office/2006/metadata/properties" ma:root="true" ma:fieldsID="399fc6fba5c3edf5cf8eead9d57654cc" ns2:_="" ns3:_="">
    <xsd:import namespace="4ceecc54-f4b5-4340-891e-93a5b4cc49b2"/>
    <xsd:import namespace="53d1aa93-315f-48c6-b488-2a31406ae7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eecc54-f4b5-4340-891e-93a5b4cc49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d1aa93-315f-48c6-b488-2a31406ae7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BE36CE-5D4B-40ED-8B70-03A6C85F4FA1}">
  <ds:schemaRefs>
    <ds:schemaRef ds:uri="http://schemas.microsoft.com/office/2006/metadata/properties"/>
    <ds:schemaRef ds:uri="http://schemas.microsoft.com/office/2006/documentManagement/types"/>
    <ds:schemaRef ds:uri="http://purl.org/dc/terms/"/>
    <ds:schemaRef ds:uri="http://purl.org/dc/elements/1.1/"/>
    <ds:schemaRef ds:uri="http://www.w3.org/XML/1998/namespace"/>
    <ds:schemaRef ds:uri="53d1aa93-315f-48c6-b488-2a31406ae76f"/>
    <ds:schemaRef ds:uri="http://schemas.openxmlformats.org/package/2006/metadata/core-properties"/>
    <ds:schemaRef ds:uri="http://schemas.microsoft.com/office/infopath/2007/PartnerControls"/>
    <ds:schemaRef ds:uri="4ceecc54-f4b5-4340-891e-93a5b4cc49b2"/>
    <ds:schemaRef ds:uri="http://purl.org/dc/dcmitype/"/>
  </ds:schemaRefs>
</ds:datastoreItem>
</file>

<file path=customXml/itemProps2.xml><?xml version="1.0" encoding="utf-8"?>
<ds:datastoreItem xmlns:ds="http://schemas.openxmlformats.org/officeDocument/2006/customXml" ds:itemID="{371BD80E-ADE7-4E7F-A920-7006EC50DBFD}">
  <ds:schemaRefs>
    <ds:schemaRef ds:uri="http://schemas.microsoft.com/sharepoint/v3/contenttype/forms"/>
  </ds:schemaRefs>
</ds:datastoreItem>
</file>

<file path=customXml/itemProps3.xml><?xml version="1.0" encoding="utf-8"?>
<ds:datastoreItem xmlns:ds="http://schemas.openxmlformats.org/officeDocument/2006/customXml" ds:itemID="{7AC84D78-9AA8-4B43-AA8C-B060A470F4B7}">
  <ds:schemaRefs>
    <ds:schemaRef ds:uri="4ceecc54-f4b5-4340-891e-93a5b4cc49b2"/>
    <ds:schemaRef ds:uri="53d1aa93-315f-48c6-b488-2a31406ae76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2206</TotalTime>
  <Words>4633</Words>
  <Application>Microsoft Office PowerPoint</Application>
  <PresentationFormat>Widescreen</PresentationFormat>
  <Paragraphs>219</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Ion</vt:lpstr>
      <vt:lpstr>KSU Cybersecurity Update</vt:lpstr>
      <vt:lpstr>Overview</vt:lpstr>
      <vt:lpstr>Virtual Meeting Security via MS Teams &amp; Zoom</vt:lpstr>
      <vt:lpstr>Dramatic rise in the use of virtual meeting technologies</vt:lpstr>
      <vt:lpstr>Threats</vt:lpstr>
      <vt:lpstr>Safeguards – MS Teams</vt:lpstr>
      <vt:lpstr>Safeguards – Zoom</vt:lpstr>
      <vt:lpstr>Ransomware</vt:lpstr>
      <vt:lpstr> Ransomware</vt:lpstr>
      <vt:lpstr> Ransomware Attacks </vt:lpstr>
      <vt:lpstr>How to Protect Yourself from Ransomware</vt:lpstr>
      <vt:lpstr>Email Scams</vt:lpstr>
      <vt:lpstr>Protecting Yourself from Email Scams</vt:lpstr>
      <vt:lpstr>SMS Scams</vt:lpstr>
      <vt:lpstr>It’s Tax Season: Mobile Scams are Coming. </vt:lpstr>
      <vt:lpstr>The Truth is...</vt:lpstr>
      <vt:lpstr>Remote Working Safeguards</vt:lpstr>
      <vt:lpstr>Some of the Issues</vt:lpstr>
      <vt:lpstr>Things to Consider</vt:lpstr>
      <vt:lpstr>Data Classification and Use</vt:lpstr>
      <vt:lpstr>Can I Store or Email…?</vt:lpstr>
      <vt:lpstr>PowerPoint Presentation</vt:lpstr>
      <vt:lpstr>Frequently-Asked Questions</vt:lpstr>
      <vt:lpstr>Summary &amp; key Points</vt:lpstr>
      <vt:lpstr>KSU IT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Meeting Security via MS Teams and Zoom</dc:title>
  <dc:creator>Stephen Gay</dc:creator>
  <cp:lastModifiedBy>Lei Li</cp:lastModifiedBy>
  <cp:revision>75</cp:revision>
  <dcterms:created xsi:type="dcterms:W3CDTF">2021-03-01T21:37:29Z</dcterms:created>
  <dcterms:modified xsi:type="dcterms:W3CDTF">2022-05-20T23:38:16Z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0x01010040F484882973DA48826A9B400575CD77</vt:lpwstr>
  </property>
</Properties>
</file>