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43.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4.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14.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3.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4.xml" ContentType="application/vnd.openxmlformats-officedocument.presentationml.notesSlide+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6"/>
  </p:notesMasterIdLst>
  <p:sldIdLst>
    <p:sldId id="258" r:id="rId2"/>
    <p:sldId id="307" r:id="rId3"/>
    <p:sldId id="302" r:id="rId4"/>
    <p:sldId id="284" r:id="rId5"/>
    <p:sldId id="285" r:id="rId6"/>
    <p:sldId id="306" r:id="rId7"/>
    <p:sldId id="286" r:id="rId8"/>
    <p:sldId id="289" r:id="rId9"/>
    <p:sldId id="287" r:id="rId10"/>
    <p:sldId id="288" r:id="rId11"/>
    <p:sldId id="299" r:id="rId12"/>
    <p:sldId id="300" r:id="rId13"/>
    <p:sldId id="301" r:id="rId14"/>
    <p:sldId id="290" r:id="rId15"/>
    <p:sldId id="291" r:id="rId16"/>
    <p:sldId id="292" r:id="rId17"/>
    <p:sldId id="303" r:id="rId18"/>
    <p:sldId id="293" r:id="rId19"/>
    <p:sldId id="294" r:id="rId20"/>
    <p:sldId id="295" r:id="rId21"/>
    <p:sldId id="296" r:id="rId22"/>
    <p:sldId id="297" r:id="rId23"/>
    <p:sldId id="298" r:id="rId24"/>
    <p:sldId id="304" r:id="rId25"/>
    <p:sldId id="305" r:id="rId26"/>
    <p:sldId id="308" r:id="rId27"/>
    <p:sldId id="309" r:id="rId28"/>
    <p:sldId id="310" r:id="rId29"/>
    <p:sldId id="311" r:id="rId30"/>
    <p:sldId id="312" r:id="rId31"/>
    <p:sldId id="313" r:id="rId32"/>
    <p:sldId id="314" r:id="rId33"/>
    <p:sldId id="315" r:id="rId34"/>
    <p:sldId id="316" r:id="rId35"/>
    <p:sldId id="317" r:id="rId36"/>
    <p:sldId id="318" r:id="rId37"/>
    <p:sldId id="319" r:id="rId38"/>
    <p:sldId id="320" r:id="rId39"/>
    <p:sldId id="321" r:id="rId40"/>
    <p:sldId id="322" r:id="rId41"/>
    <p:sldId id="323" r:id="rId42"/>
    <p:sldId id="324" r:id="rId43"/>
    <p:sldId id="325" r:id="rId44"/>
    <p:sldId id="326"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17D1FF-A3AD-04BA-396E-E6605F4EB995}" v="83" dt="2021-02-01T13:58:15.8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18" d="100"/>
          <a:sy n="118" d="100"/>
        </p:scale>
        <p:origin x="-1434"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ustomXml" Target="../customXml/item2.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078EFB-95E6-4DF0-A574-F08CEDB58BA3}" type="datetimeFigureOut">
              <a:rPr lang="en-US" smtClean="0"/>
              <a:t>5/10/2023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DFA8C0-2EEC-4D78-B0DC-A4391390C3C0}" type="slidenum">
              <a:rPr lang="en-US" smtClean="0"/>
              <a:t>‹#›</a:t>
            </a:fld>
            <a:endParaRPr lang="en-US" dirty="0"/>
          </a:p>
        </p:txBody>
      </p:sp>
    </p:spTree>
    <p:extLst>
      <p:ext uri="{BB962C8B-B14F-4D97-AF65-F5344CB8AC3E}">
        <p14:creationId xmlns:p14="http://schemas.microsoft.com/office/powerpoint/2010/main" val="271198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5</a:t>
            </a:fld>
            <a:endParaRPr lang="en-US" dirty="0"/>
          </a:p>
        </p:txBody>
      </p:sp>
    </p:spTree>
    <p:extLst>
      <p:ext uri="{BB962C8B-B14F-4D97-AF65-F5344CB8AC3E}">
        <p14:creationId xmlns:p14="http://schemas.microsoft.com/office/powerpoint/2010/main" val="996507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27</a:t>
            </a:fld>
            <a:endParaRPr lang="en-US" dirty="0"/>
          </a:p>
        </p:txBody>
      </p:sp>
    </p:spTree>
    <p:extLst>
      <p:ext uri="{BB962C8B-B14F-4D97-AF65-F5344CB8AC3E}">
        <p14:creationId xmlns:p14="http://schemas.microsoft.com/office/powerpoint/2010/main" val="42244313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33</a:t>
            </a:fld>
            <a:endParaRPr lang="en-US" dirty="0"/>
          </a:p>
        </p:txBody>
      </p:sp>
    </p:spTree>
    <p:extLst>
      <p:ext uri="{BB962C8B-B14F-4D97-AF65-F5344CB8AC3E}">
        <p14:creationId xmlns:p14="http://schemas.microsoft.com/office/powerpoint/2010/main" val="1751342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35</a:t>
            </a:fld>
            <a:endParaRPr lang="en-US" dirty="0"/>
          </a:p>
        </p:txBody>
      </p:sp>
    </p:spTree>
    <p:extLst>
      <p:ext uri="{BB962C8B-B14F-4D97-AF65-F5344CB8AC3E}">
        <p14:creationId xmlns:p14="http://schemas.microsoft.com/office/powerpoint/2010/main" val="4264218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a:t>Click to edit Master title style</a:t>
            </a:r>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19" name="Footer Placeholder 18"/>
          <p:cNvSpPr>
            <a:spLocks noGrp="1"/>
          </p:cNvSpPr>
          <p:nvPr>
            <p:ph type="ftr" sz="quarter" idx="11"/>
          </p:nvPr>
        </p:nvSpPr>
        <p:spPr/>
        <p:txBody>
          <a:bodyPr/>
          <a:lstStyle/>
          <a:p>
            <a:endParaRPr lang="en-US" dirty="0"/>
          </a:p>
        </p:txBody>
      </p:sp>
      <p:sp>
        <p:nvSpPr>
          <p:cNvPr id="27" name="Slide Number Placeholder 26"/>
          <p:cNvSpPr>
            <a:spLocks noGrp="1"/>
          </p:cNvSpPr>
          <p:nvPr>
            <p:ph type="sldNum" sz="quarter" idx="12"/>
          </p:nvPr>
        </p:nvSpPr>
        <p:spPr/>
        <p:txBody>
          <a:bodyPr/>
          <a:lstStyle/>
          <a:p>
            <a:fld id="{DBE2D33D-5E1E-4CCE-943A-D3B1C28E90E2}" type="slidenum">
              <a:rPr lang="en-US" smtClean="0"/>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a:t>Click to edit Master title style</a:t>
            </a:r>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BE2D33D-5E1E-4CCE-943A-D3B1C28E90E2}"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a:t>Click to edit Master title style</a:t>
            </a:r>
          </a:p>
        </p:txBody>
      </p:sp>
      <p:sp>
        <p:nvSpPr>
          <p:cNvPr id="7" name="Date Placeholder 6"/>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8" name="Slide Number Placeholder 7"/>
          <p:cNvSpPr>
            <a:spLocks noGrp="1"/>
          </p:cNvSpPr>
          <p:nvPr>
            <p:ph type="sldNum" sz="quarter" idx="11"/>
          </p:nvPr>
        </p:nvSpPr>
        <p:spPr/>
        <p:txBody>
          <a:bodyPr/>
          <a:lstStyle/>
          <a:p>
            <a:fld id="{DBE2D33D-5E1E-4CCE-943A-D3B1C28E90E2}" type="slidenum">
              <a:rPr lang="en-US" smtClean="0"/>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BE2D33D-5E1E-4CCE-943A-D3B1C28E90E2}"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a:t>Click to edit Master title style</a:t>
            </a:r>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156448" y="6422064"/>
            <a:ext cx="762000" cy="365125"/>
          </a:xfrm>
        </p:spPr>
        <p:txBody>
          <a:bodyPr/>
          <a:lstStyle/>
          <a:p>
            <a:fld id="{DBE2D33D-5E1E-4CCE-943A-D3B1C28E90E2}"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a:t>Click to edit Master title style</a:t>
            </a:r>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dirty="0"/>
              <a:t>Click icon to add picture</a:t>
            </a:r>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B69D15E2-1353-4955-BBE0-46D1AEF937E7}" type="datetimeFigureOut">
              <a:rPr lang="en-US" smtClean="0"/>
              <a:t>5/10/2023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a:t>Click to edit Master title style</a:t>
            </a:r>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B69D15E2-1353-4955-BBE0-46D1AEF937E7}" type="datetimeFigureOut">
              <a:rPr lang="en-US" smtClean="0"/>
              <a:t>5/10/2023</a:t>
            </a:fld>
            <a:endParaRPr lang="en-US" dirty="0"/>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dirty="0"/>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DBE2D33D-5E1E-4CCE-943A-D3B1C28E90E2}" type="slidenum">
              <a:rPr lang="en-US" smtClean="0"/>
              <a:t>‹#›</a:t>
            </a:fld>
            <a:endParaRPr lang="en-US" dirty="0"/>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57200" y="2971800"/>
            <a:ext cx="7571936" cy="2301240"/>
          </a:xfrm>
        </p:spPr>
        <p:txBody>
          <a:bodyPr/>
          <a:lstStyle/>
          <a:p>
            <a:r>
              <a:rPr lang="en-US" dirty="0" smtClean="0"/>
              <a:t>DIVERSITY in front of camera  </a:t>
            </a:r>
            <a:endParaRPr lang="en-US" dirty="0"/>
          </a:p>
        </p:txBody>
      </p:sp>
      <p:sp>
        <p:nvSpPr>
          <p:cNvPr id="5" name="Subtitle 4"/>
          <p:cNvSpPr>
            <a:spLocks noGrp="1"/>
          </p:cNvSpPr>
          <p:nvPr>
            <p:ph type="subTitle" idx="1"/>
          </p:nvPr>
        </p:nvSpPr>
        <p:spPr>
          <a:xfrm>
            <a:off x="547686" y="5410200"/>
            <a:ext cx="7910513" cy="332232"/>
          </a:xfrm>
        </p:spPr>
        <p:txBody>
          <a:bodyPr>
            <a:normAutofit/>
          </a:bodyPr>
          <a:lstStyle/>
          <a:p>
            <a:r>
              <a:rPr lang="en-US" dirty="0" smtClean="0"/>
              <a:t>11/15/2022</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371600"/>
            <a:ext cx="2905125" cy="1571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8394" y="1357312"/>
            <a:ext cx="3042605"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4189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Minority representation  </a:t>
            </a:r>
            <a:endParaRPr lang="en-US" dirty="0"/>
          </a:p>
        </p:txBody>
      </p:sp>
      <p:sp>
        <p:nvSpPr>
          <p:cNvPr id="3" name="Content Placeholder 2"/>
          <p:cNvSpPr>
            <a:spLocks noGrp="1"/>
          </p:cNvSpPr>
          <p:nvPr>
            <p:ph idx="1"/>
          </p:nvPr>
        </p:nvSpPr>
        <p:spPr/>
        <p:txBody>
          <a:bodyPr>
            <a:normAutofit fontScale="85000" lnSpcReduction="20000"/>
          </a:bodyPr>
          <a:lstStyle/>
          <a:p>
            <a:endParaRPr lang="en-US" dirty="0" smtClean="0"/>
          </a:p>
          <a:p>
            <a:r>
              <a:rPr lang="en-US" dirty="0" smtClean="0"/>
              <a:t>Media </a:t>
            </a:r>
            <a:r>
              <a:rPr lang="en-US" dirty="0"/>
              <a:t>scholar Cedric C. Clark studied the representation of minorities in the media and offered what is now referred to as the </a:t>
            </a:r>
            <a:r>
              <a:rPr lang="en-US" b="1" dirty="0"/>
              <a:t>Clark’s Model</a:t>
            </a:r>
            <a:r>
              <a:rPr lang="en-US" dirty="0"/>
              <a:t>, or the Four Stages of Minorities Representation:</a:t>
            </a:r>
          </a:p>
          <a:p>
            <a:endParaRPr lang="en-US" dirty="0"/>
          </a:p>
          <a:p>
            <a:r>
              <a:rPr lang="en-US" dirty="0"/>
              <a:t>1) Non-representation</a:t>
            </a:r>
          </a:p>
          <a:p>
            <a:endParaRPr lang="en-US" dirty="0"/>
          </a:p>
          <a:p>
            <a:pPr marL="36576" indent="0">
              <a:buNone/>
            </a:pPr>
            <a:r>
              <a:rPr lang="en-US" dirty="0"/>
              <a:t>Outright exclusion from the </a:t>
            </a:r>
            <a:r>
              <a:rPr lang="en-US" dirty="0" smtClean="0"/>
              <a:t>media.</a:t>
            </a:r>
          </a:p>
          <a:p>
            <a:pPr marL="36576" indent="0">
              <a:buNone/>
            </a:pPr>
            <a:endParaRPr lang="en-US" dirty="0" smtClean="0"/>
          </a:p>
          <a:p>
            <a:pPr marL="36576" indent="0">
              <a:buNone/>
            </a:pPr>
            <a:r>
              <a:rPr lang="en-US" sz="1300" dirty="0"/>
              <a:t>t</a:t>
            </a:r>
            <a:r>
              <a:rPr lang="en-US" sz="1300" dirty="0" smtClean="0"/>
              <a:t>heguardian.com </a:t>
            </a:r>
            <a:endParaRPr lang="en-US" sz="1300" dirty="0"/>
          </a:p>
          <a:p>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1750" y="76200"/>
            <a:ext cx="2762250" cy="1657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421153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Clark’s Model</a:t>
            </a:r>
            <a:endParaRPr lang="en-US" dirty="0"/>
          </a:p>
        </p:txBody>
      </p:sp>
      <p:sp>
        <p:nvSpPr>
          <p:cNvPr id="3" name="Content Placeholder 2"/>
          <p:cNvSpPr>
            <a:spLocks noGrp="1"/>
          </p:cNvSpPr>
          <p:nvPr>
            <p:ph idx="1"/>
          </p:nvPr>
        </p:nvSpPr>
        <p:spPr/>
        <p:txBody>
          <a:bodyPr>
            <a:normAutofit/>
          </a:bodyPr>
          <a:lstStyle/>
          <a:p>
            <a:r>
              <a:rPr lang="en-US" dirty="0"/>
              <a:t>2) Ridicule</a:t>
            </a:r>
          </a:p>
          <a:p>
            <a:endParaRPr lang="en-US" dirty="0"/>
          </a:p>
          <a:p>
            <a:pPr marL="36576" indent="0">
              <a:buNone/>
            </a:pPr>
            <a:r>
              <a:rPr lang="en-US" dirty="0"/>
              <a:t>Formerly non-recognized groups are shown on TV, but only as objects of derisive humor</a:t>
            </a:r>
            <a:r>
              <a:rPr lang="en-US" dirty="0" smtClean="0"/>
              <a:t>.</a:t>
            </a:r>
          </a:p>
          <a:p>
            <a:pPr marL="36576" indent="0">
              <a:buNone/>
            </a:pPr>
            <a:endParaRPr lang="en-US" dirty="0" smtClean="0"/>
          </a:p>
          <a:p>
            <a:pPr marL="36576" indent="0">
              <a:buNone/>
            </a:pPr>
            <a:endParaRPr lang="en-US" dirty="0"/>
          </a:p>
          <a:p>
            <a:pPr marL="36576" indent="0">
              <a:buNone/>
            </a:pPr>
            <a:endParaRPr lang="en-US" dirty="0"/>
          </a:p>
          <a:p>
            <a:pPr marL="36576" indent="0">
              <a:buNone/>
            </a:pPr>
            <a:r>
              <a:rPr lang="en-US" sz="1200" dirty="0"/>
              <a:t>n</a:t>
            </a:r>
            <a:r>
              <a:rPr lang="en-US" sz="1200" dirty="0" smtClean="0"/>
              <a:t>uff.tuffs.edu</a:t>
            </a:r>
            <a:endParaRPr lang="en-US" sz="1200" dirty="0"/>
          </a:p>
          <a:p>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5100" y="21579"/>
            <a:ext cx="2628900"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881917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Clark’s Model</a:t>
            </a:r>
          </a:p>
        </p:txBody>
      </p:sp>
      <p:sp>
        <p:nvSpPr>
          <p:cNvPr id="3" name="Content Placeholder 2"/>
          <p:cNvSpPr>
            <a:spLocks noGrp="1"/>
          </p:cNvSpPr>
          <p:nvPr>
            <p:ph idx="1"/>
          </p:nvPr>
        </p:nvSpPr>
        <p:spPr>
          <a:xfrm>
            <a:off x="457200" y="1600200"/>
            <a:ext cx="8001000" cy="4525963"/>
          </a:xfrm>
        </p:spPr>
        <p:txBody>
          <a:bodyPr>
            <a:normAutofit/>
          </a:bodyPr>
          <a:lstStyle/>
          <a:p>
            <a:r>
              <a:rPr lang="en-US" dirty="0"/>
              <a:t>3) Regulation</a:t>
            </a:r>
          </a:p>
          <a:p>
            <a:endParaRPr lang="en-US" dirty="0"/>
          </a:p>
          <a:p>
            <a:pPr marL="36576" indent="0">
              <a:buNone/>
            </a:pPr>
            <a:r>
              <a:rPr lang="en-US" dirty="0"/>
              <a:t>Minority group is represented but in limited, socially acceptable roles.</a:t>
            </a:r>
          </a:p>
          <a:p>
            <a:endParaRPr 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6500" y="28322"/>
            <a:ext cx="28575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210753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Clark’s Model</a:t>
            </a:r>
          </a:p>
        </p:txBody>
      </p:sp>
      <p:sp>
        <p:nvSpPr>
          <p:cNvPr id="3" name="Content Placeholder 2"/>
          <p:cNvSpPr>
            <a:spLocks noGrp="1"/>
          </p:cNvSpPr>
          <p:nvPr>
            <p:ph idx="1"/>
          </p:nvPr>
        </p:nvSpPr>
        <p:spPr/>
        <p:txBody>
          <a:bodyPr>
            <a:normAutofit lnSpcReduction="10000"/>
          </a:bodyPr>
          <a:lstStyle/>
          <a:p>
            <a:r>
              <a:rPr lang="en-US" dirty="0"/>
              <a:t>4) Respect</a:t>
            </a:r>
          </a:p>
          <a:p>
            <a:endParaRPr lang="en-US" dirty="0"/>
          </a:p>
          <a:p>
            <a:pPr marL="36576" indent="0">
              <a:buNone/>
            </a:pPr>
            <a:r>
              <a:rPr lang="en-US" dirty="0"/>
              <a:t>Minority groups is presented in both positive and negative roles of everyday life including interacting with children and having romantic relationships.</a:t>
            </a:r>
          </a:p>
          <a:p>
            <a:endParaRPr lang="en-US" dirty="0" smtClean="0"/>
          </a:p>
          <a:p>
            <a:endParaRPr lang="en-US" dirty="0"/>
          </a:p>
          <a:p>
            <a:pPr marL="36576" indent="0">
              <a:buNone/>
            </a:pPr>
            <a:endParaRPr lang="en-US" dirty="0"/>
          </a:p>
          <a:p>
            <a:pPr marL="36576" indent="0">
              <a:buNone/>
            </a:pPr>
            <a:r>
              <a:rPr lang="en-US" sz="1200" dirty="0"/>
              <a:t>l</a:t>
            </a:r>
            <a:r>
              <a:rPr lang="en-US" sz="1200" dirty="0" smtClean="0"/>
              <a:t>atimes.com</a:t>
            </a:r>
            <a:endParaRPr lang="en-US" sz="1200"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3721" y="35065"/>
            <a:ext cx="2619375"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775314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Group think: Name groups  </a:t>
            </a:r>
            <a:endParaRPr lang="en-US" dirty="0"/>
          </a:p>
        </p:txBody>
      </p:sp>
      <p:sp>
        <p:nvSpPr>
          <p:cNvPr id="3" name="Content Placeholder 2"/>
          <p:cNvSpPr>
            <a:spLocks noGrp="1"/>
          </p:cNvSpPr>
          <p:nvPr>
            <p:ph idx="1"/>
          </p:nvPr>
        </p:nvSpPr>
        <p:spPr/>
        <p:txBody>
          <a:bodyPr>
            <a:normAutofit fontScale="77500" lnSpcReduction="20000"/>
          </a:bodyPr>
          <a:lstStyle/>
          <a:p>
            <a:pPr marL="36576" indent="0">
              <a:buNone/>
            </a:pPr>
            <a:endParaRPr lang="en-US" dirty="0"/>
          </a:p>
          <a:p>
            <a:r>
              <a:rPr lang="en-US" dirty="0" smtClean="0"/>
              <a:t>Asians </a:t>
            </a:r>
            <a:r>
              <a:rPr lang="en-US" dirty="0"/>
              <a:t>(which is actually a somewhat problematic term itself, as Asia is home to a diverse group of people and cultures that cannot be summed up in one word) have gone through the non-representation phase and have been spending a long time in the ridicule stage. </a:t>
            </a:r>
            <a:endParaRPr lang="en-US" dirty="0" smtClean="0"/>
          </a:p>
          <a:p>
            <a:pPr marL="36576" indent="0">
              <a:buNone/>
            </a:pPr>
            <a:endParaRPr lang="en-US" dirty="0"/>
          </a:p>
          <a:p>
            <a:r>
              <a:rPr lang="en-US" dirty="0" smtClean="0"/>
              <a:t>Only </a:t>
            </a:r>
            <a:r>
              <a:rPr lang="en-US" dirty="0"/>
              <a:t>in recent years have they been depicted with some regularity and perhaps in rare occasions respect. </a:t>
            </a:r>
            <a:endParaRPr lang="en-US" dirty="0" smtClean="0"/>
          </a:p>
          <a:p>
            <a:endParaRPr lang="en-US" dirty="0"/>
          </a:p>
          <a:p>
            <a:r>
              <a:rPr lang="en-US" dirty="0" smtClean="0"/>
              <a:t>Can </a:t>
            </a:r>
            <a:r>
              <a:rPr lang="en-US" dirty="0"/>
              <a:t>you think of groups that are still at the first stage?</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3046" y="17533"/>
            <a:ext cx="1900954"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22653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Minority (mis/over)representation on cable  </a:t>
            </a: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379753"/>
            <a:ext cx="7467600" cy="29668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153881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Minority representation </a:t>
            </a:r>
            <a:endParaRPr lang="en-US" dirty="0"/>
          </a:p>
        </p:txBody>
      </p:sp>
      <p:sp>
        <p:nvSpPr>
          <p:cNvPr id="3" name="Content Placeholder 2"/>
          <p:cNvSpPr>
            <a:spLocks noGrp="1"/>
          </p:cNvSpPr>
          <p:nvPr>
            <p:ph idx="1"/>
          </p:nvPr>
        </p:nvSpPr>
        <p:spPr/>
        <p:txBody>
          <a:bodyPr>
            <a:normAutofit/>
          </a:bodyPr>
          <a:lstStyle/>
          <a:p>
            <a:r>
              <a:rPr lang="en-US" dirty="0" smtClean="0"/>
              <a:t>In addition to race </a:t>
            </a:r>
            <a:r>
              <a:rPr lang="en-US" dirty="0"/>
              <a:t>and ethnicity, gender is a factor to consider when thinking about diversity. </a:t>
            </a:r>
            <a:endParaRPr lang="en-US" dirty="0" smtClean="0"/>
          </a:p>
          <a:p>
            <a:endParaRPr lang="en-US" dirty="0"/>
          </a:p>
          <a:p>
            <a:r>
              <a:rPr lang="en-US" dirty="0" smtClean="0"/>
              <a:t>Alison </a:t>
            </a:r>
            <a:r>
              <a:rPr lang="en-US" dirty="0"/>
              <a:t>Bechdel came up with a very crude way to measure female representation in the media. </a:t>
            </a:r>
            <a:endParaRPr lang="en-US" dirty="0" smtClean="0"/>
          </a:p>
          <a:p>
            <a:pPr marL="36576" indent="0">
              <a:buNone/>
            </a:pPr>
            <a:endParaRPr lang="en-US" sz="1200" dirty="0" smtClean="0"/>
          </a:p>
          <a:p>
            <a:pPr marL="36576" indent="0">
              <a:buNone/>
            </a:pPr>
            <a:r>
              <a:rPr lang="en-US" sz="1200" dirty="0" smtClean="0"/>
              <a:t>researchblog.duke.edu</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54152" y="4636"/>
            <a:ext cx="2362200" cy="1352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77850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Bechdel Test</a:t>
            </a:r>
          </a:p>
        </p:txBody>
      </p:sp>
      <p:sp>
        <p:nvSpPr>
          <p:cNvPr id="3" name="Content Placeholder 2"/>
          <p:cNvSpPr>
            <a:spLocks noGrp="1"/>
          </p:cNvSpPr>
          <p:nvPr>
            <p:ph idx="1"/>
          </p:nvPr>
        </p:nvSpPr>
        <p:spPr/>
        <p:txBody>
          <a:bodyPr>
            <a:normAutofit fontScale="92500" lnSpcReduction="10000"/>
          </a:bodyPr>
          <a:lstStyle/>
          <a:p>
            <a:endParaRPr lang="en-US" dirty="0"/>
          </a:p>
          <a:p>
            <a:r>
              <a:rPr lang="en-US" dirty="0"/>
              <a:t>In her comic Dykes to Watch Out For, she proposed the Bechdel Test:</a:t>
            </a:r>
          </a:p>
          <a:p>
            <a:endParaRPr lang="en-US" dirty="0"/>
          </a:p>
          <a:p>
            <a:pPr marL="852678" lvl="1" indent="-514350">
              <a:buFont typeface="+mj-lt"/>
              <a:buAutoNum type="arabicPeriod"/>
            </a:pPr>
            <a:r>
              <a:rPr lang="en-US" dirty="0"/>
              <a:t>Are there at least two female characters in the work?</a:t>
            </a:r>
          </a:p>
          <a:p>
            <a:pPr marL="852678" lvl="1" indent="-514350">
              <a:buFont typeface="+mj-lt"/>
              <a:buAutoNum type="arabicPeriod"/>
            </a:pPr>
            <a:endParaRPr lang="en-US" dirty="0"/>
          </a:p>
          <a:p>
            <a:pPr marL="852678" lvl="1" indent="-514350">
              <a:buFont typeface="+mj-lt"/>
              <a:buAutoNum type="arabicPeriod"/>
            </a:pPr>
            <a:r>
              <a:rPr lang="en-US" dirty="0"/>
              <a:t>Do the female characters talk to each other…</a:t>
            </a:r>
          </a:p>
          <a:p>
            <a:pPr marL="852678" lvl="1" indent="-514350">
              <a:buFont typeface="+mj-lt"/>
              <a:buAutoNum type="arabicPeriod"/>
            </a:pPr>
            <a:endParaRPr lang="en-US" dirty="0"/>
          </a:p>
          <a:p>
            <a:pPr marL="852678" lvl="1" indent="-514350">
              <a:buFont typeface="+mj-lt"/>
              <a:buAutoNum type="arabicPeriod"/>
            </a:pPr>
            <a:r>
              <a:rPr lang="en-US" dirty="0"/>
              <a:t>…about something other than sex or a man?</a:t>
            </a:r>
          </a:p>
          <a:p>
            <a:pPr marL="338328" lvl="1" indent="0">
              <a:buNone/>
            </a:pPr>
            <a:r>
              <a:rPr lang="en-US" sz="1300" dirty="0" smtClean="0"/>
              <a:t>digitalspy.com</a:t>
            </a:r>
            <a:endParaRPr lang="en-US" sz="1300"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6475" y="0"/>
            <a:ext cx="3028950" cy="1514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269193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Bechdel Test</a:t>
            </a:r>
          </a:p>
        </p:txBody>
      </p:sp>
      <p:sp>
        <p:nvSpPr>
          <p:cNvPr id="3" name="Content Placeholder 2"/>
          <p:cNvSpPr>
            <a:spLocks noGrp="1"/>
          </p:cNvSpPr>
          <p:nvPr>
            <p:ph idx="1"/>
          </p:nvPr>
        </p:nvSpPr>
        <p:spPr>
          <a:xfrm>
            <a:off x="457200" y="1600200"/>
            <a:ext cx="8382000" cy="4525963"/>
          </a:xfrm>
        </p:spPr>
        <p:txBody>
          <a:bodyPr>
            <a:normAutofit fontScale="85000" lnSpcReduction="20000"/>
          </a:bodyPr>
          <a:lstStyle/>
          <a:p>
            <a:endParaRPr lang="en-US" dirty="0" smtClean="0"/>
          </a:p>
          <a:p>
            <a:r>
              <a:rPr lang="en-US" dirty="0" smtClean="0"/>
              <a:t>While </a:t>
            </a:r>
            <a:r>
              <a:rPr lang="en-US" dirty="0"/>
              <a:t>the test doesn’t take into consideration the strength of the characters, the importance of the characters or their screen time, still over 40 percent of movies fail this test. </a:t>
            </a:r>
            <a:endParaRPr lang="en-US" dirty="0" smtClean="0"/>
          </a:p>
          <a:p>
            <a:endParaRPr lang="en-US" dirty="0"/>
          </a:p>
          <a:p>
            <a:r>
              <a:rPr lang="en-US" dirty="0" smtClean="0"/>
              <a:t>Many </a:t>
            </a:r>
            <a:r>
              <a:rPr lang="en-US" dirty="0"/>
              <a:t>of the movies that pass the test, either do not have meaningful female characters or still objectify women (e.g. American Pie</a:t>
            </a:r>
            <a:r>
              <a:rPr lang="en-US" dirty="0" smtClean="0"/>
              <a:t>).</a:t>
            </a:r>
          </a:p>
          <a:p>
            <a:pPr marL="36576" indent="0">
              <a:buNone/>
            </a:pPr>
            <a:endParaRPr lang="en-US" dirty="0" smtClean="0"/>
          </a:p>
          <a:p>
            <a:r>
              <a:rPr lang="en-US" dirty="0" smtClean="0"/>
              <a:t>Female directors have been opposing the male gaze.    </a:t>
            </a:r>
          </a:p>
          <a:p>
            <a:endParaRPr 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00875" y="381001"/>
            <a:ext cx="2143125" cy="16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411230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Bechdel Test</a:t>
            </a:r>
          </a:p>
        </p:txBody>
      </p:sp>
      <p:sp>
        <p:nvSpPr>
          <p:cNvPr id="3" name="Content Placeholder 2"/>
          <p:cNvSpPr>
            <a:spLocks noGrp="1"/>
          </p:cNvSpPr>
          <p:nvPr>
            <p:ph idx="1"/>
          </p:nvPr>
        </p:nvSpPr>
        <p:spPr/>
        <p:txBody>
          <a:bodyPr>
            <a:normAutofit fontScale="92500" lnSpcReduction="10000"/>
          </a:bodyPr>
          <a:lstStyle/>
          <a:p>
            <a:r>
              <a:rPr lang="en-US" dirty="0" smtClean="0"/>
              <a:t>There </a:t>
            </a:r>
            <a:r>
              <a:rPr lang="en-US" dirty="0"/>
              <a:t>are some movies that do not meet the test but have strong female leads (e.g. Gravity, Pacific Rim, and the Girl with the Dragon Tattoo). </a:t>
            </a:r>
            <a:endParaRPr lang="en-US" dirty="0" smtClean="0"/>
          </a:p>
          <a:p>
            <a:pPr marL="36576" indent="0">
              <a:buNone/>
            </a:pPr>
            <a:endParaRPr lang="en-US" dirty="0"/>
          </a:p>
          <a:p>
            <a:r>
              <a:rPr lang="en-US" dirty="0" smtClean="0"/>
              <a:t>The </a:t>
            </a:r>
            <a:r>
              <a:rPr lang="en-US" dirty="0"/>
              <a:t>fans of Pacific Rim were especially appalled that the movie failed the test and proposed an alternative test, the Mako Mori Test. </a:t>
            </a:r>
            <a:endParaRPr lang="en-US" dirty="0" smtClean="0"/>
          </a:p>
          <a:p>
            <a:endParaRPr lang="en-US" dirty="0" smtClean="0"/>
          </a:p>
          <a:p>
            <a:pPr marL="36576" indent="0">
              <a:buNone/>
            </a:pPr>
            <a:r>
              <a:rPr lang="en-US" sz="1200" dirty="0"/>
              <a:t>i</a:t>
            </a:r>
            <a:r>
              <a:rPr lang="en-US" sz="1200" dirty="0" smtClean="0"/>
              <a:t>ndependent.co.uk</a:t>
            </a:r>
            <a:endParaRPr lang="en-US" sz="1200"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304800"/>
            <a:ext cx="2141692" cy="137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233606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 memory of Jovita Moore </a:t>
            </a: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730428" y="2514600"/>
            <a:ext cx="2019300" cy="113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838200" y="4191000"/>
            <a:ext cx="4572000" cy="1477328"/>
          </a:xfrm>
          <a:prstGeom prst="rect">
            <a:avLst/>
          </a:prstGeom>
        </p:spPr>
        <p:txBody>
          <a:bodyPr>
            <a:spAutoFit/>
          </a:bodyPr>
          <a:lstStyle/>
          <a:p>
            <a:r>
              <a:rPr lang="en-US" dirty="0"/>
              <a:t>https://www.wsbtv.com/news/local/atlanta/mural-honoring-jovita-moore-light-up-atlanta-skyline-through-tomorrow/K4RLSNJUXFBVDK2NMSBWCZDVJQ/</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0428" y="1295400"/>
            <a:ext cx="2019300" cy="113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AutoShape 5" descr="Media posted by WSB-TV"/>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1447800"/>
            <a:ext cx="22860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48017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Bechdel Test</a:t>
            </a:r>
          </a:p>
        </p:txBody>
      </p:sp>
      <p:sp>
        <p:nvSpPr>
          <p:cNvPr id="3" name="Content Placeholder 2"/>
          <p:cNvSpPr>
            <a:spLocks noGrp="1"/>
          </p:cNvSpPr>
          <p:nvPr>
            <p:ph idx="1"/>
          </p:nvPr>
        </p:nvSpPr>
        <p:spPr/>
        <p:txBody>
          <a:bodyPr>
            <a:normAutofit fontScale="92500" lnSpcReduction="10000"/>
          </a:bodyPr>
          <a:lstStyle/>
          <a:p>
            <a:endParaRPr lang="en-US" dirty="0" smtClean="0"/>
          </a:p>
          <a:p>
            <a:r>
              <a:rPr lang="en-US" dirty="0" smtClean="0"/>
              <a:t>To </a:t>
            </a:r>
            <a:r>
              <a:rPr lang="en-US" dirty="0"/>
              <a:t>pass this test the work must have:</a:t>
            </a:r>
          </a:p>
          <a:p>
            <a:pPr marL="36576" indent="0">
              <a:buNone/>
            </a:pPr>
            <a:r>
              <a:rPr lang="en-US" dirty="0" smtClean="0"/>
              <a:t> </a:t>
            </a:r>
            <a:endParaRPr lang="en-US" dirty="0"/>
          </a:p>
          <a:p>
            <a:endParaRPr lang="en-US" dirty="0"/>
          </a:p>
          <a:p>
            <a:pPr lvl="1"/>
            <a:r>
              <a:rPr lang="en-US" dirty="0"/>
              <a:t>a) At least one female character…</a:t>
            </a:r>
          </a:p>
          <a:p>
            <a:pPr marL="338328" lvl="1" indent="0">
              <a:buNone/>
            </a:pPr>
            <a:r>
              <a:rPr lang="en-US" dirty="0" smtClean="0"/>
              <a:t> </a:t>
            </a:r>
            <a:endParaRPr lang="en-US" dirty="0"/>
          </a:p>
          <a:p>
            <a:pPr lvl="1"/>
            <a:r>
              <a:rPr lang="en-US" dirty="0" smtClean="0"/>
              <a:t>b</a:t>
            </a:r>
            <a:r>
              <a:rPr lang="en-US" dirty="0"/>
              <a:t>) …who gets her own narrative arc…</a:t>
            </a:r>
          </a:p>
          <a:p>
            <a:pPr marL="338328" lvl="1" indent="0">
              <a:buNone/>
            </a:pPr>
            <a:r>
              <a:rPr lang="en-US" dirty="0" smtClean="0"/>
              <a:t> </a:t>
            </a:r>
            <a:endParaRPr lang="en-US" dirty="0"/>
          </a:p>
          <a:p>
            <a:pPr lvl="1"/>
            <a:r>
              <a:rPr lang="en-US" dirty="0" smtClean="0"/>
              <a:t>c</a:t>
            </a:r>
            <a:r>
              <a:rPr lang="en-US" dirty="0"/>
              <a:t>) …that is not about supporting a man’s story.</a:t>
            </a:r>
          </a:p>
          <a:p>
            <a:pPr marL="338328" lvl="1" indent="0">
              <a:buNone/>
            </a:pPr>
            <a:r>
              <a:rPr lang="en-US" dirty="0" smtClean="0"/>
              <a:t> </a:t>
            </a:r>
            <a:endParaRPr lang="en-US"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1113" y="0"/>
            <a:ext cx="28575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145852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Female vs. Male leads </a:t>
            </a:r>
            <a:r>
              <a:rPr lang="en-US" dirty="0"/>
              <a:t>in scripted </a:t>
            </a:r>
            <a:r>
              <a:rPr lang="en-US" dirty="0" smtClean="0"/>
              <a:t>shows</a:t>
            </a:r>
            <a:endParaRPr lang="en-US" dirty="0"/>
          </a:p>
        </p:txBody>
      </p:sp>
      <p:sp>
        <p:nvSpPr>
          <p:cNvPr id="3" name="Content Placeholder 2"/>
          <p:cNvSpPr>
            <a:spLocks noGrp="1"/>
          </p:cNvSpPr>
          <p:nvPr>
            <p:ph idx="1"/>
          </p:nvPr>
        </p:nvSpPr>
        <p:spPr/>
        <p:txBody>
          <a:bodyPr/>
          <a:lstStyle/>
          <a:p>
            <a:endParaRPr lang="en-US" dirty="0"/>
          </a:p>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600200"/>
            <a:ext cx="7239000" cy="449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144343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7467600" cy="1143000"/>
          </a:xfrm>
        </p:spPr>
        <p:txBody>
          <a:bodyPr>
            <a:normAutofit fontScale="90000"/>
          </a:bodyPr>
          <a:lstStyle/>
          <a:p>
            <a:r>
              <a:rPr lang="en-US" dirty="0"/>
              <a:t>Gay &amp; Lesbian Alliance </a:t>
            </a:r>
            <a:r>
              <a:rPr lang="en-US" dirty="0" smtClean="0"/>
              <a:t/>
            </a:r>
            <a:br>
              <a:rPr lang="en-US" dirty="0" smtClean="0"/>
            </a:br>
            <a:r>
              <a:rPr lang="en-US" dirty="0" smtClean="0"/>
              <a:t>Against Defamation (GLAAD)</a:t>
            </a:r>
            <a:endParaRPr lang="en-US" dirty="0"/>
          </a:p>
        </p:txBody>
      </p:sp>
      <p:sp>
        <p:nvSpPr>
          <p:cNvPr id="3" name="Content Placeholder 2"/>
          <p:cNvSpPr>
            <a:spLocks noGrp="1"/>
          </p:cNvSpPr>
          <p:nvPr>
            <p:ph idx="1"/>
          </p:nvPr>
        </p:nvSpPr>
        <p:spPr>
          <a:xfrm>
            <a:off x="457200" y="1600200"/>
            <a:ext cx="8001000" cy="4525963"/>
          </a:xfrm>
        </p:spPr>
        <p:txBody>
          <a:bodyPr>
            <a:normAutofit fontScale="92500"/>
          </a:bodyPr>
          <a:lstStyle/>
          <a:p>
            <a:r>
              <a:rPr lang="en-US" dirty="0"/>
              <a:t>Inspired by the Bechdel Test, film historian and GLAAD co-founder Vito Russo, whose book The Celluloid Closet remains a foundational analysis of LGBTQ portrayals in Hollywood </a:t>
            </a:r>
            <a:r>
              <a:rPr lang="en-US" dirty="0" smtClean="0"/>
              <a:t>film.</a:t>
            </a:r>
          </a:p>
          <a:p>
            <a:endParaRPr lang="en-US" dirty="0"/>
          </a:p>
          <a:p>
            <a:r>
              <a:rPr lang="en-US" dirty="0" smtClean="0"/>
              <a:t>Russo came </a:t>
            </a:r>
            <a:r>
              <a:rPr lang="en-US" dirty="0"/>
              <a:t>up with a test for LGBTQ characters, referred to as the Vito Russo Test. </a:t>
            </a:r>
            <a:endParaRPr lang="en-US" dirty="0" smtClean="0"/>
          </a:p>
          <a:p>
            <a:endParaRPr lang="en-US" dirty="0" smtClean="0"/>
          </a:p>
          <a:p>
            <a:pPr marL="36576" indent="0">
              <a:buNone/>
            </a:pPr>
            <a:r>
              <a:rPr lang="en-US" sz="1200" dirty="0" smtClean="0"/>
              <a:t>glaad.org</a:t>
            </a:r>
            <a:endParaRPr lang="en-US" sz="1200"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4046"/>
            <a:ext cx="2590800" cy="1552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679315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001000" cy="1143000"/>
          </a:xfrm>
        </p:spPr>
        <p:txBody>
          <a:bodyPr/>
          <a:lstStyle/>
          <a:p>
            <a:r>
              <a:rPr lang="en-US" dirty="0" smtClean="0"/>
              <a:t>Russo’s LGBTQ test </a:t>
            </a:r>
            <a:endParaRPr lang="en-US" dirty="0"/>
          </a:p>
        </p:txBody>
      </p:sp>
      <p:sp>
        <p:nvSpPr>
          <p:cNvPr id="3" name="Content Placeholder 2"/>
          <p:cNvSpPr>
            <a:spLocks noGrp="1"/>
          </p:cNvSpPr>
          <p:nvPr>
            <p:ph idx="1"/>
          </p:nvPr>
        </p:nvSpPr>
        <p:spPr>
          <a:xfrm>
            <a:off x="457200" y="1600200"/>
            <a:ext cx="8077200" cy="4525963"/>
          </a:xfrm>
        </p:spPr>
        <p:txBody>
          <a:bodyPr>
            <a:normAutofit/>
          </a:bodyPr>
          <a:lstStyle/>
          <a:p>
            <a:r>
              <a:rPr lang="en-US" sz="3600" dirty="0"/>
              <a:t>To pass the test, the following must be true:</a:t>
            </a:r>
          </a:p>
          <a:p>
            <a:pPr marL="36576" indent="0">
              <a:buNone/>
            </a:pPr>
            <a:r>
              <a:rPr lang="en-US" sz="3600" dirty="0" smtClean="0"/>
              <a:t> </a:t>
            </a:r>
            <a:endParaRPr lang="en-US" sz="3600" dirty="0"/>
          </a:p>
          <a:p>
            <a:pPr marL="621792" lvl="2" indent="0">
              <a:buNone/>
            </a:pPr>
            <a:r>
              <a:rPr lang="en-US" dirty="0" smtClean="0"/>
              <a:t>1. </a:t>
            </a:r>
            <a:r>
              <a:rPr lang="en-US" sz="3000" dirty="0" smtClean="0"/>
              <a:t>The </a:t>
            </a:r>
            <a:r>
              <a:rPr lang="en-US" sz="3000" dirty="0"/>
              <a:t>film contains a character that is identifiably lesbian, gay, bisexual, and/or transgender.</a:t>
            </a:r>
          </a:p>
          <a:p>
            <a:pPr marL="852678" lvl="1" indent="-514350">
              <a:buFont typeface="+mj-lt"/>
              <a:buAutoNum type="arabicPeriod"/>
            </a:pPr>
            <a:endParaRPr lang="en-US" sz="32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9160" y="152400"/>
            <a:ext cx="3524250"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59542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Russo’s LGBTQ test </a:t>
            </a:r>
          </a:p>
        </p:txBody>
      </p:sp>
      <p:sp>
        <p:nvSpPr>
          <p:cNvPr id="3" name="Content Placeholder 2"/>
          <p:cNvSpPr>
            <a:spLocks noGrp="1"/>
          </p:cNvSpPr>
          <p:nvPr>
            <p:ph idx="1"/>
          </p:nvPr>
        </p:nvSpPr>
        <p:spPr/>
        <p:txBody>
          <a:bodyPr>
            <a:normAutofit/>
          </a:bodyPr>
          <a:lstStyle/>
          <a:p>
            <a:pPr marL="36576" indent="0">
              <a:buNone/>
            </a:pPr>
            <a:r>
              <a:rPr lang="en-US" dirty="0" smtClean="0"/>
              <a:t>2. That </a:t>
            </a:r>
            <a:r>
              <a:rPr lang="en-US" dirty="0"/>
              <a:t>character must not be solely or predominantly defined by their sexual orientation or gender identity—i.e. they are made up of the same sort of unique character traits commonly used to differentiate straight characters from one another.</a:t>
            </a:r>
          </a:p>
          <a:p>
            <a:endParaRPr lang="en-US" dirty="0"/>
          </a:p>
        </p:txBody>
      </p:sp>
    </p:spTree>
    <p:extLst>
      <p:ext uri="{BB962C8B-B14F-4D97-AF65-F5344CB8AC3E}">
        <p14:creationId xmlns:p14="http://schemas.microsoft.com/office/powerpoint/2010/main" val="34887003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Russo’s LGBTQ test </a:t>
            </a:r>
          </a:p>
        </p:txBody>
      </p:sp>
      <p:sp>
        <p:nvSpPr>
          <p:cNvPr id="3" name="Content Placeholder 2"/>
          <p:cNvSpPr>
            <a:spLocks noGrp="1"/>
          </p:cNvSpPr>
          <p:nvPr>
            <p:ph idx="1"/>
          </p:nvPr>
        </p:nvSpPr>
        <p:spPr/>
        <p:txBody>
          <a:bodyPr>
            <a:normAutofit fontScale="92500"/>
          </a:bodyPr>
          <a:lstStyle/>
          <a:p>
            <a:pPr marL="36576" indent="0">
              <a:buNone/>
            </a:pPr>
            <a:r>
              <a:rPr lang="en-US" dirty="0" smtClean="0"/>
              <a:t>3. The </a:t>
            </a:r>
            <a:r>
              <a:rPr lang="en-US" dirty="0"/>
              <a:t>LGBTQ character must be tied into the plot in such a way that their removal would have a significant effect. </a:t>
            </a:r>
            <a:endParaRPr lang="en-US" dirty="0" smtClean="0"/>
          </a:p>
          <a:p>
            <a:pPr marL="795528" lvl="1" indent="-457200"/>
            <a:r>
              <a:rPr lang="en-US" dirty="0" smtClean="0"/>
              <a:t>They are </a:t>
            </a:r>
            <a:r>
              <a:rPr lang="en-US" dirty="0"/>
              <a:t>not there to simply provide colorful commentary, paint urban authenticity, or (perhaps most commonly) set up a punchline. </a:t>
            </a:r>
            <a:endParaRPr lang="en-US" dirty="0" smtClean="0"/>
          </a:p>
          <a:p>
            <a:pPr marL="795528" lvl="1" indent="-457200"/>
            <a:r>
              <a:rPr lang="en-US" dirty="0" smtClean="0"/>
              <a:t>The </a:t>
            </a:r>
            <a:r>
              <a:rPr lang="en-US" dirty="0"/>
              <a:t>character should “matter.”</a:t>
            </a:r>
          </a:p>
          <a:p>
            <a:endParaRPr lang="en-US" dirty="0"/>
          </a:p>
          <a:p>
            <a:r>
              <a:rPr lang="en-US" dirty="0" smtClean="0"/>
              <a:t>How </a:t>
            </a:r>
            <a:r>
              <a:rPr lang="en-US" dirty="0"/>
              <a:t>many titles can you name that pass this test?</a:t>
            </a:r>
          </a:p>
          <a:p>
            <a:endParaRPr lang="en-US" dirty="0"/>
          </a:p>
          <a:p>
            <a:endParaRPr lang="en-US" dirty="0"/>
          </a:p>
        </p:txBody>
      </p:sp>
    </p:spTree>
    <p:extLst>
      <p:ext uri="{BB962C8B-B14F-4D97-AF65-F5344CB8AC3E}">
        <p14:creationId xmlns:p14="http://schemas.microsoft.com/office/powerpoint/2010/main" val="7758532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57200" y="2971800"/>
            <a:ext cx="7571936" cy="2301240"/>
          </a:xfrm>
        </p:spPr>
        <p:txBody>
          <a:bodyPr/>
          <a:lstStyle/>
          <a:p>
            <a:r>
              <a:rPr lang="en-US" dirty="0"/>
              <a:t>DIVERSITY Behind the Camera</a:t>
            </a:r>
            <a:br>
              <a:rPr lang="en-US" dirty="0"/>
            </a:b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1219200"/>
            <a:ext cx="2619375"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59390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7543800" cy="1417638"/>
          </a:xfrm>
        </p:spPr>
        <p:txBody>
          <a:bodyPr>
            <a:normAutofit fontScale="90000"/>
          </a:bodyPr>
          <a:lstStyle/>
          <a:p>
            <a:r>
              <a:rPr lang="en-US" dirty="0"/>
              <a:t>Diversity Behind the </a:t>
            </a:r>
            <a:r>
              <a:rPr lang="en-US" dirty="0" smtClean="0"/>
              <a:t>Camera: women and minorities    </a:t>
            </a:r>
            <a:r>
              <a:rPr lang="en-US" dirty="0"/>
              <a:t/>
            </a:r>
            <a:br>
              <a:rPr lang="en-US" dirty="0"/>
            </a:br>
            <a:endParaRPr lang="en-US" dirty="0"/>
          </a:p>
        </p:txBody>
      </p:sp>
      <p:sp>
        <p:nvSpPr>
          <p:cNvPr id="3" name="Content Placeholder 2"/>
          <p:cNvSpPr>
            <a:spLocks noGrp="1"/>
          </p:cNvSpPr>
          <p:nvPr>
            <p:ph idx="1"/>
          </p:nvPr>
        </p:nvSpPr>
        <p:spPr>
          <a:xfrm>
            <a:off x="457200" y="1600200"/>
            <a:ext cx="7924800" cy="4525963"/>
          </a:xfrm>
        </p:spPr>
        <p:txBody>
          <a:bodyPr>
            <a:normAutofit fontScale="92500" lnSpcReduction="10000"/>
          </a:bodyPr>
          <a:lstStyle/>
          <a:p>
            <a:pPr marL="36576" indent="0">
              <a:buNone/>
            </a:pPr>
            <a:endParaRPr lang="en-US" dirty="0"/>
          </a:p>
          <a:p>
            <a:r>
              <a:rPr lang="en-US" dirty="0" smtClean="0"/>
              <a:t>Focus: </a:t>
            </a:r>
            <a:r>
              <a:rPr lang="en-US" dirty="0"/>
              <a:t>the entertainment industry</a:t>
            </a:r>
            <a:r>
              <a:rPr lang="en-US" dirty="0" smtClean="0"/>
              <a:t> </a:t>
            </a:r>
          </a:p>
          <a:p>
            <a:endParaRPr lang="en-US" dirty="0" smtClean="0"/>
          </a:p>
          <a:p>
            <a:r>
              <a:rPr lang="en-US" dirty="0" smtClean="0"/>
              <a:t>Reason: Limited voice/decision-making  </a:t>
            </a:r>
            <a:r>
              <a:rPr lang="en-US" dirty="0"/>
              <a:t>behind the camera. </a:t>
            </a:r>
            <a:endParaRPr lang="en-US" dirty="0" smtClean="0"/>
          </a:p>
          <a:p>
            <a:endParaRPr lang="en-US" dirty="0"/>
          </a:p>
          <a:p>
            <a:r>
              <a:rPr lang="en-US" dirty="0" smtClean="0"/>
              <a:t>Causes: bigotry </a:t>
            </a:r>
            <a:r>
              <a:rPr lang="en-US" dirty="0"/>
              <a:t>and </a:t>
            </a:r>
            <a:r>
              <a:rPr lang="en-US" dirty="0" smtClean="0"/>
              <a:t>ignorance</a:t>
            </a:r>
            <a:r>
              <a:rPr lang="en-US" dirty="0"/>
              <a:t>. </a:t>
            </a:r>
            <a:endParaRPr lang="en-US" dirty="0" smtClean="0"/>
          </a:p>
          <a:p>
            <a:pPr lvl="1"/>
            <a:r>
              <a:rPr lang="en-US" dirty="0" smtClean="0"/>
              <a:t>Different experiences by straight </a:t>
            </a:r>
            <a:r>
              <a:rPr lang="en-US" dirty="0"/>
              <a:t>white men </a:t>
            </a:r>
            <a:r>
              <a:rPr lang="en-US" dirty="0" smtClean="0"/>
              <a:t>re: women </a:t>
            </a:r>
            <a:r>
              <a:rPr lang="en-US" dirty="0"/>
              <a:t>and </a:t>
            </a:r>
            <a:r>
              <a:rPr lang="en-US" dirty="0" smtClean="0"/>
              <a:t>minorities, hence lack of accurate and just representation. </a:t>
            </a:r>
          </a:p>
          <a:p>
            <a:pPr marL="36576" indent="0">
              <a:buNone/>
            </a:pPr>
            <a:r>
              <a:rPr lang="en-US" sz="1500" dirty="0"/>
              <a:t>c</a:t>
            </a:r>
            <a:r>
              <a:rPr lang="en-US" sz="1500" dirty="0" smtClean="0"/>
              <a:t>over image: news.usc.edu; above: blackfilm.com </a:t>
            </a:r>
            <a:endParaRPr lang="en-US" sz="1500" dirty="0"/>
          </a:p>
          <a:p>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0325" y="685799"/>
            <a:ext cx="2733675" cy="1666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365665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543800" cy="1676400"/>
          </a:xfrm>
        </p:spPr>
        <p:txBody>
          <a:bodyPr>
            <a:normAutofit fontScale="90000"/>
          </a:bodyPr>
          <a:lstStyle/>
          <a:p>
            <a:r>
              <a:rPr lang="en-US" sz="3600" dirty="0"/>
              <a:t>Diversity in </a:t>
            </a:r>
            <a:r>
              <a:rPr lang="en-US" sz="3600" dirty="0" smtClean="0"/>
              <a:t>Journalism: </a:t>
            </a:r>
            <a:br>
              <a:rPr lang="en-US" sz="3600" dirty="0" smtClean="0"/>
            </a:br>
            <a:r>
              <a:rPr lang="en-US" sz="3600" dirty="0" smtClean="0"/>
              <a:t>The Guardian </a:t>
            </a:r>
            <a:r>
              <a:rPr lang="en-US" sz="3100" dirty="0"/>
              <a:t/>
            </a:r>
            <a:br>
              <a:rPr lang="en-US" sz="3100" dirty="0"/>
            </a:br>
            <a:r>
              <a:rPr lang="en-US" sz="3100" dirty="0"/>
              <a:t/>
            </a:r>
            <a:br>
              <a:rPr lang="en-US" sz="3100" dirty="0"/>
            </a:br>
            <a:r>
              <a:rPr lang="en-US" dirty="0"/>
              <a:t> </a:t>
            </a:r>
          </a:p>
        </p:txBody>
      </p:sp>
      <p:sp>
        <p:nvSpPr>
          <p:cNvPr id="3" name="Content Placeholder 2"/>
          <p:cNvSpPr>
            <a:spLocks noGrp="1"/>
          </p:cNvSpPr>
          <p:nvPr>
            <p:ph idx="1"/>
          </p:nvPr>
        </p:nvSpPr>
        <p:spPr>
          <a:xfrm>
            <a:off x="457200" y="1371600"/>
            <a:ext cx="8077200" cy="4754563"/>
          </a:xfrm>
        </p:spPr>
        <p:txBody>
          <a:bodyPr>
            <a:normAutofit lnSpcReduction="10000"/>
          </a:bodyPr>
          <a:lstStyle/>
          <a:p>
            <a:endParaRPr lang="en-US" dirty="0" smtClean="0"/>
          </a:p>
          <a:p>
            <a:r>
              <a:rPr lang="en-US" dirty="0" smtClean="0"/>
              <a:t>The  </a:t>
            </a:r>
            <a:r>
              <a:rPr lang="en-US" dirty="0"/>
              <a:t>Guardian </a:t>
            </a:r>
            <a:r>
              <a:rPr lang="en-US" dirty="0" smtClean="0"/>
              <a:t>article highlights the disconnect between community awareness and coverage in the Bronx series of robberies.</a:t>
            </a:r>
          </a:p>
          <a:p>
            <a:pPr lvl="1"/>
            <a:r>
              <a:rPr lang="en-US" dirty="0" smtClean="0"/>
              <a:t>What is the role of journalists when covering unfamiliar issues in minority communities? </a:t>
            </a:r>
          </a:p>
          <a:p>
            <a:pPr lvl="1"/>
            <a:r>
              <a:rPr lang="en-US" dirty="0" smtClean="0"/>
              <a:t>To what extent does media coverage misrepresent or ignore the plight of minority groups such as </a:t>
            </a:r>
            <a:r>
              <a:rPr lang="en-US" dirty="0" err="1" smtClean="0"/>
              <a:t>LatinX</a:t>
            </a:r>
            <a:r>
              <a:rPr lang="en-US" dirty="0" smtClean="0"/>
              <a:t> and Blacks. </a:t>
            </a:r>
          </a:p>
          <a:p>
            <a:pPr marL="448056" lvl="1" indent="0">
              <a:buNone/>
            </a:pPr>
            <a:endParaRPr lang="en-US" sz="1200" dirty="0" smtClean="0"/>
          </a:p>
          <a:p>
            <a:pPr marL="448056" lvl="1" indent="0">
              <a:buNone/>
            </a:pPr>
            <a:r>
              <a:rPr lang="en-US" sz="1200" dirty="0" smtClean="0"/>
              <a:t>Image: latimes.com    </a:t>
            </a:r>
            <a:endParaRPr lang="en-US" sz="12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3128" y="18881"/>
            <a:ext cx="28575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55524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7467600" cy="1143000"/>
          </a:xfrm>
        </p:spPr>
        <p:txBody>
          <a:bodyPr>
            <a:normAutofit fontScale="90000"/>
          </a:bodyPr>
          <a:lstStyle/>
          <a:p>
            <a:r>
              <a:rPr lang="en-US" sz="3600" dirty="0"/>
              <a:t>Diversity in Journalism: The Guardian </a:t>
            </a:r>
            <a:r>
              <a:rPr lang="en-US" sz="3200" dirty="0"/>
              <a:t/>
            </a:r>
            <a:br>
              <a:rPr lang="en-US" sz="3200" dirty="0"/>
            </a:br>
            <a:r>
              <a:rPr lang="en-US" sz="3200" dirty="0"/>
              <a:t/>
            </a:r>
            <a:br>
              <a:rPr lang="en-US" sz="3200" dirty="0"/>
            </a:br>
            <a:endParaRPr lang="en-US" sz="3200" dirty="0"/>
          </a:p>
        </p:txBody>
      </p:sp>
      <p:sp>
        <p:nvSpPr>
          <p:cNvPr id="3" name="Content Placeholder 2"/>
          <p:cNvSpPr>
            <a:spLocks noGrp="1"/>
          </p:cNvSpPr>
          <p:nvPr>
            <p:ph idx="1"/>
          </p:nvPr>
        </p:nvSpPr>
        <p:spPr/>
        <p:txBody>
          <a:bodyPr/>
          <a:lstStyle/>
          <a:p>
            <a:r>
              <a:rPr lang="en-US" dirty="0" smtClean="0"/>
              <a:t>Shortcomings:  </a:t>
            </a:r>
          </a:p>
          <a:p>
            <a:pPr lvl="1"/>
            <a:r>
              <a:rPr lang="en-US" dirty="0" smtClean="0"/>
              <a:t>Derision of residents </a:t>
            </a:r>
            <a:r>
              <a:rPr lang="en-US" dirty="0"/>
              <a:t>who refused to give up their money to save their </a:t>
            </a:r>
            <a:r>
              <a:rPr lang="en-US" dirty="0" smtClean="0"/>
              <a:t>lives.</a:t>
            </a:r>
          </a:p>
          <a:p>
            <a:pPr marL="448056" lvl="1" indent="0">
              <a:buNone/>
            </a:pPr>
            <a:endParaRPr lang="en-US" dirty="0" smtClean="0"/>
          </a:p>
          <a:p>
            <a:pPr lvl="1"/>
            <a:r>
              <a:rPr lang="en-US" dirty="0" smtClean="0"/>
              <a:t>Use of quotes </a:t>
            </a:r>
            <a:r>
              <a:rPr lang="en-US" dirty="0"/>
              <a:t>from experts suggesting that it was “nuts” for people to do that. </a:t>
            </a:r>
            <a:endParaRPr lang="en-US" dirty="0" smtClean="0"/>
          </a:p>
          <a:p>
            <a:pPr marL="448056" lvl="1" indent="0">
              <a:buNone/>
            </a:pPr>
            <a:endParaRPr lang="en-US" dirty="0"/>
          </a:p>
        </p:txBody>
      </p:sp>
    </p:spTree>
    <p:extLst>
      <p:ext uri="{BB962C8B-B14F-4D97-AF65-F5344CB8AC3E}">
        <p14:creationId xmlns:p14="http://schemas.microsoft.com/office/powerpoint/2010/main" val="23914686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Readings </a:t>
            </a:r>
            <a:endParaRPr lang="en-US" dirty="0"/>
          </a:p>
        </p:txBody>
      </p:sp>
      <p:sp>
        <p:nvSpPr>
          <p:cNvPr id="3" name="Content Placeholder 2"/>
          <p:cNvSpPr>
            <a:spLocks noGrp="1"/>
          </p:cNvSpPr>
          <p:nvPr>
            <p:ph idx="1"/>
          </p:nvPr>
        </p:nvSpPr>
        <p:spPr/>
        <p:txBody>
          <a:bodyPr>
            <a:normAutofit/>
          </a:bodyPr>
          <a:lstStyle/>
          <a:p>
            <a:r>
              <a:rPr lang="en-US" dirty="0" smtClean="0"/>
              <a:t>2022-10 </a:t>
            </a:r>
            <a:r>
              <a:rPr lang="en-US" dirty="0"/>
              <a:t>year report-https://</a:t>
            </a:r>
            <a:r>
              <a:rPr lang="en-US" dirty="0" smtClean="0"/>
              <a:t>www.glaad.org/sri/10</a:t>
            </a:r>
          </a:p>
          <a:p>
            <a:pPr lvl="1"/>
            <a:r>
              <a:rPr lang="en-US" sz="2400" dirty="0" smtClean="0"/>
              <a:t>Since </a:t>
            </a:r>
            <a:r>
              <a:rPr lang="en-US" sz="2400" dirty="0"/>
              <a:t>the inception of GLAAD’s </a:t>
            </a:r>
            <a:r>
              <a:rPr lang="en-US" sz="2400" i="1" dirty="0"/>
              <a:t>SRI</a:t>
            </a:r>
          </a:p>
          <a:p>
            <a:pPr marL="621792" lvl="2" indent="0">
              <a:buNone/>
            </a:pPr>
            <a:r>
              <a:rPr lang="en-US" sz="2000" dirty="0"/>
              <a:t>in 2013 up until the most recent </a:t>
            </a:r>
            <a:r>
              <a:rPr lang="en-US" sz="2000" i="1" dirty="0"/>
              <a:t>SRI</a:t>
            </a:r>
          </a:p>
          <a:p>
            <a:pPr marL="621792" lvl="2" indent="0">
              <a:buNone/>
            </a:pPr>
            <a:r>
              <a:rPr lang="en-US" sz="2000" dirty="0"/>
              <a:t>covering 2021 releases, </a:t>
            </a:r>
            <a:r>
              <a:rPr lang="en-US" sz="2000" dirty="0" smtClean="0"/>
              <a:t>LGBTQ inclusive</a:t>
            </a:r>
            <a:endParaRPr lang="en-US" sz="2000" dirty="0"/>
          </a:p>
          <a:p>
            <a:pPr marL="621792" lvl="2" indent="0">
              <a:buNone/>
            </a:pPr>
            <a:r>
              <a:rPr lang="en-US" sz="2000" dirty="0"/>
              <a:t>films have increased by </a:t>
            </a:r>
            <a:r>
              <a:rPr lang="en-US" sz="2000" dirty="0" smtClean="0"/>
              <a:t>50 percent</a:t>
            </a:r>
            <a:r>
              <a:rPr lang="en-US" sz="2000" dirty="0"/>
              <a:t>, or 1.5 times.</a:t>
            </a:r>
          </a:p>
          <a:p>
            <a:r>
              <a:rPr lang="en-US" dirty="0"/>
              <a:t>Boxed In Report 2017 - 2018.pdf</a:t>
            </a:r>
          </a:p>
          <a:p>
            <a:endParaRPr lang="en-US" dirty="0"/>
          </a:p>
          <a:p>
            <a:pPr marL="36576" indent="0">
              <a:buNone/>
            </a:pPr>
            <a:endParaRPr lang="en-US" sz="1200" dirty="0" smtClean="0"/>
          </a:p>
          <a:p>
            <a:pPr marL="36576" indent="0">
              <a:buNone/>
            </a:pPr>
            <a:endParaRPr lang="en-US" sz="1200" dirty="0"/>
          </a:p>
          <a:p>
            <a:pPr marL="36576" indent="0">
              <a:buNone/>
            </a:pPr>
            <a:r>
              <a:rPr lang="en-US" sz="1200" dirty="0" smtClean="0"/>
              <a:t>Cover images: will.illonois.edu; facebook.com </a:t>
            </a:r>
            <a:endParaRPr lang="en-US" sz="1200" dirty="0"/>
          </a:p>
        </p:txBody>
      </p:sp>
    </p:spTree>
    <p:extLst>
      <p:ext uri="{BB962C8B-B14F-4D97-AF65-F5344CB8AC3E}">
        <p14:creationId xmlns:p14="http://schemas.microsoft.com/office/powerpoint/2010/main" val="41946379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t>Diversity in Journalism: The Guardian </a:t>
            </a:r>
            <a:br>
              <a:rPr lang="en-US" sz="3200" dirty="0"/>
            </a:br>
            <a:r>
              <a:rPr lang="en-US" sz="3200" dirty="0"/>
              <a:t/>
            </a:r>
            <a:br>
              <a:rPr lang="en-US" sz="3200" dirty="0"/>
            </a:br>
            <a:endParaRPr lang="en-US" sz="3200" dirty="0"/>
          </a:p>
        </p:txBody>
      </p:sp>
      <p:sp>
        <p:nvSpPr>
          <p:cNvPr id="3" name="Content Placeholder 2"/>
          <p:cNvSpPr>
            <a:spLocks noGrp="1"/>
          </p:cNvSpPr>
          <p:nvPr>
            <p:ph idx="1"/>
          </p:nvPr>
        </p:nvSpPr>
        <p:spPr/>
        <p:txBody>
          <a:bodyPr>
            <a:normAutofit fontScale="92500" lnSpcReduction="20000"/>
          </a:bodyPr>
          <a:lstStyle/>
          <a:p>
            <a:r>
              <a:rPr lang="en-US" dirty="0"/>
              <a:t>T</a:t>
            </a:r>
            <a:r>
              <a:rPr lang="en-US" dirty="0" smtClean="0"/>
              <a:t>he </a:t>
            </a:r>
            <a:r>
              <a:rPr lang="en-US" dirty="0"/>
              <a:t>author of the Guardian article, who had lived in Bronx before and was familiar with the demographics living there, offered a different perspective:</a:t>
            </a:r>
          </a:p>
          <a:p>
            <a:endParaRPr lang="en-US" dirty="0"/>
          </a:p>
          <a:p>
            <a:pPr lvl="1"/>
            <a:r>
              <a:rPr lang="en-US" dirty="0" smtClean="0"/>
              <a:t>“</a:t>
            </a:r>
            <a:r>
              <a:rPr lang="en-US" dirty="0"/>
              <a:t>People who live in a rough neighborhood and are confronted with a demand for money are forced to make calculations that people in safer, more affluent areas rarely think about. </a:t>
            </a:r>
            <a:endParaRPr lang="en-US" dirty="0" smtClean="0"/>
          </a:p>
          <a:p>
            <a:pPr lvl="1"/>
            <a:r>
              <a:rPr lang="en-US" dirty="0" smtClean="0"/>
              <a:t>The </a:t>
            </a:r>
            <a:r>
              <a:rPr lang="en-US" dirty="0"/>
              <a:t>few dollars in their pockets may represent their only way to get to work; surrendering cash is not only an immediate loss but also one that jeopardizes a future paycheck.”</a:t>
            </a:r>
          </a:p>
          <a:p>
            <a:endParaRPr lang="en-US" dirty="0"/>
          </a:p>
          <a:p>
            <a:endParaRPr lang="en-US" dirty="0"/>
          </a:p>
        </p:txBody>
      </p:sp>
    </p:spTree>
    <p:extLst>
      <p:ext uri="{BB962C8B-B14F-4D97-AF65-F5344CB8AC3E}">
        <p14:creationId xmlns:p14="http://schemas.microsoft.com/office/powerpoint/2010/main" val="16576021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t>Diversity in Journalism: The Guardian </a:t>
            </a:r>
            <a:br>
              <a:rPr lang="en-US" sz="3200" dirty="0"/>
            </a:br>
            <a:r>
              <a:rPr lang="en-US" sz="3200" dirty="0"/>
              <a:t/>
            </a:r>
            <a:br>
              <a:rPr lang="en-US" sz="3200" dirty="0"/>
            </a:br>
            <a:endParaRPr lang="en-US" sz="3200" dirty="0"/>
          </a:p>
        </p:txBody>
      </p:sp>
      <p:sp>
        <p:nvSpPr>
          <p:cNvPr id="3" name="Content Placeholder 2"/>
          <p:cNvSpPr>
            <a:spLocks noGrp="1"/>
          </p:cNvSpPr>
          <p:nvPr>
            <p:ph idx="1"/>
          </p:nvPr>
        </p:nvSpPr>
        <p:spPr/>
        <p:txBody>
          <a:bodyPr>
            <a:normAutofit/>
          </a:bodyPr>
          <a:lstStyle/>
          <a:p>
            <a:r>
              <a:rPr lang="en-US" dirty="0" smtClean="0"/>
              <a:t>Illustration Implication:</a:t>
            </a:r>
          </a:p>
          <a:p>
            <a:pPr lvl="1"/>
            <a:r>
              <a:rPr lang="en-US" dirty="0" smtClean="0"/>
              <a:t>Distortion of reality due to lack </a:t>
            </a:r>
            <a:r>
              <a:rPr lang="en-US" dirty="0"/>
              <a:t>of diversity behind the </a:t>
            </a:r>
            <a:r>
              <a:rPr lang="en-US" dirty="0" smtClean="0"/>
              <a:t>scenes.</a:t>
            </a:r>
          </a:p>
          <a:p>
            <a:pPr lvl="1"/>
            <a:r>
              <a:rPr lang="en-US" dirty="0" smtClean="0"/>
              <a:t>Victim-shaming </a:t>
            </a:r>
            <a:r>
              <a:rPr lang="en-US" dirty="0"/>
              <a:t>rather than conveying the facts on the ground</a:t>
            </a:r>
            <a:r>
              <a:rPr lang="en-US" dirty="0" smtClean="0"/>
              <a:t>.</a:t>
            </a:r>
            <a:endParaRPr lang="en-US" dirty="0"/>
          </a:p>
          <a:p>
            <a:endParaRPr lang="en-US" dirty="0"/>
          </a:p>
          <a:p>
            <a:endParaRPr lang="en-US" dirty="0"/>
          </a:p>
        </p:txBody>
      </p:sp>
    </p:spTree>
    <p:extLst>
      <p:ext uri="{BB962C8B-B14F-4D97-AF65-F5344CB8AC3E}">
        <p14:creationId xmlns:p14="http://schemas.microsoft.com/office/powerpoint/2010/main" val="14747935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Statistics in Newsrooms: </a:t>
            </a:r>
            <a:br>
              <a:rPr lang="en-US" dirty="0" smtClean="0"/>
            </a:br>
            <a:r>
              <a:rPr lang="en-US" dirty="0" smtClean="0"/>
              <a:t>Race  </a:t>
            </a:r>
            <a:endParaRPr lang="en-US" dirty="0"/>
          </a:p>
        </p:txBody>
      </p:sp>
      <p:sp>
        <p:nvSpPr>
          <p:cNvPr id="3" name="Content Placeholder 2"/>
          <p:cNvSpPr>
            <a:spLocks noGrp="1"/>
          </p:cNvSpPr>
          <p:nvPr>
            <p:ph idx="1"/>
          </p:nvPr>
        </p:nvSpPr>
        <p:spPr/>
        <p:txBody>
          <a:bodyPr>
            <a:normAutofit lnSpcReduction="10000"/>
          </a:bodyPr>
          <a:lstStyle/>
          <a:p>
            <a:pPr marL="420624" lvl="1" indent="-384048">
              <a:buSzPct val="80000"/>
              <a:buFont typeface="Wingdings 2"/>
              <a:buChar char=""/>
            </a:pPr>
            <a:r>
              <a:rPr lang="en-US" dirty="0"/>
              <a:t>More than three-quarters (77%) of newsroom </a:t>
            </a:r>
            <a:r>
              <a:rPr lang="en-US" dirty="0" smtClean="0"/>
              <a:t>employees</a:t>
            </a:r>
            <a:r>
              <a:rPr lang="en-US" dirty="0"/>
              <a:t> are non-Hispanic whites</a:t>
            </a:r>
            <a:r>
              <a:rPr lang="en-US" dirty="0" smtClean="0"/>
              <a:t> (</a:t>
            </a:r>
            <a:r>
              <a:rPr lang="en-US" dirty="0"/>
              <a:t>analysis of 2012-2016 American Community Survey </a:t>
            </a:r>
            <a:r>
              <a:rPr lang="en-US" dirty="0" smtClean="0"/>
              <a:t>data)</a:t>
            </a:r>
          </a:p>
          <a:p>
            <a:pPr lvl="1"/>
            <a:r>
              <a:rPr lang="en-US" dirty="0" smtClean="0"/>
              <a:t>– </a:t>
            </a:r>
            <a:r>
              <a:rPr lang="en-US" dirty="0"/>
              <a:t>those who work as reporters, editors, photographers and videographers in the newspaper, broadcasting and internet publishing industries </a:t>
            </a:r>
            <a:r>
              <a:rPr lang="en-US" dirty="0" smtClean="0"/>
              <a:t>, </a:t>
            </a:r>
            <a:endParaRPr lang="en-US" dirty="0"/>
          </a:p>
          <a:p>
            <a:r>
              <a:rPr lang="en-US" dirty="0" smtClean="0"/>
              <a:t>That </a:t>
            </a:r>
            <a:r>
              <a:rPr lang="en-US" dirty="0"/>
              <a:t>is true of 65% of U.S. workers in all occupations and industries combined.</a:t>
            </a:r>
          </a:p>
          <a:p>
            <a:pPr marL="36576" indent="0">
              <a:buNone/>
            </a:pPr>
            <a:r>
              <a:rPr lang="en-US" sz="1400" dirty="0" smtClean="0"/>
              <a:t>Image: pewresearch.org </a:t>
            </a:r>
            <a:endParaRPr lang="en-US" sz="14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6500" y="2697"/>
            <a:ext cx="28575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589404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t>Statistics in </a:t>
            </a:r>
            <a:r>
              <a:rPr lang="en-US" sz="4000" dirty="0" smtClean="0"/>
              <a:t>Newsrooms: Gender, Race &amp; Ethnicity  </a:t>
            </a:r>
            <a:endParaRPr lang="en-US" sz="4000" dirty="0"/>
          </a:p>
        </p:txBody>
      </p:sp>
      <p:sp>
        <p:nvSpPr>
          <p:cNvPr id="3" name="Content Placeholder 2"/>
          <p:cNvSpPr>
            <a:spLocks noGrp="1"/>
          </p:cNvSpPr>
          <p:nvPr>
            <p:ph idx="1"/>
          </p:nvPr>
        </p:nvSpPr>
        <p:spPr>
          <a:xfrm>
            <a:off x="457200" y="1447800"/>
            <a:ext cx="8382000" cy="5105400"/>
          </a:xfrm>
        </p:spPr>
        <p:txBody>
          <a:bodyPr>
            <a:normAutofit fontScale="47500" lnSpcReduction="20000"/>
          </a:bodyPr>
          <a:lstStyle/>
          <a:p>
            <a:pPr marL="36576" indent="0">
              <a:buNone/>
            </a:pPr>
            <a:r>
              <a:rPr lang="en-US" dirty="0"/>
              <a:t> </a:t>
            </a:r>
          </a:p>
          <a:p>
            <a:r>
              <a:rPr lang="en-US" sz="5100" dirty="0" smtClean="0"/>
              <a:t>Newsroom </a:t>
            </a:r>
            <a:r>
              <a:rPr lang="en-US" sz="5100" dirty="0"/>
              <a:t>employees are also more likely than workers overall to be male. </a:t>
            </a:r>
            <a:endParaRPr lang="en-US" sz="5100" dirty="0" smtClean="0"/>
          </a:p>
          <a:p>
            <a:endParaRPr lang="en-US" sz="5100" dirty="0"/>
          </a:p>
          <a:p>
            <a:r>
              <a:rPr lang="en-US" sz="5100" dirty="0" smtClean="0"/>
              <a:t>About </a:t>
            </a:r>
            <a:r>
              <a:rPr lang="en-US" sz="5100" dirty="0"/>
              <a:t>six-in-ten newsroom employees (61%) are men, compared with 53% of all workers. </a:t>
            </a:r>
            <a:endParaRPr lang="en-US" sz="5100" dirty="0" smtClean="0"/>
          </a:p>
          <a:p>
            <a:endParaRPr lang="en-US" sz="5100" dirty="0"/>
          </a:p>
          <a:p>
            <a:r>
              <a:rPr lang="en-US" sz="5100" dirty="0" smtClean="0"/>
              <a:t>When </a:t>
            </a:r>
            <a:r>
              <a:rPr lang="en-US" sz="5100" dirty="0"/>
              <a:t>combining race/ethnicity and gender, almost half (48%) of newsroom employees are non-Hispanic white men compared with about a third (34%) of workers overall. </a:t>
            </a:r>
            <a:endParaRPr lang="en-US" sz="5100" dirty="0" smtClean="0"/>
          </a:p>
          <a:p>
            <a:endParaRPr lang="en-US" sz="5100" dirty="0"/>
          </a:p>
          <a:p>
            <a:pPr marL="36576" indent="0">
              <a:buNone/>
            </a:pPr>
            <a:endParaRPr lang="en-US" sz="1700" dirty="0" smtClean="0"/>
          </a:p>
          <a:p>
            <a:pPr marL="36576" indent="0">
              <a:buNone/>
            </a:pPr>
            <a:endParaRPr lang="en-US" sz="1700" dirty="0"/>
          </a:p>
          <a:p>
            <a:pPr marL="36576" indent="0">
              <a:buNone/>
            </a:pPr>
            <a:endParaRPr lang="en-US" sz="1700" dirty="0" smtClean="0"/>
          </a:p>
          <a:p>
            <a:pPr marL="36576" indent="0">
              <a:buNone/>
            </a:pPr>
            <a:r>
              <a:rPr lang="en-US" sz="1700" dirty="0" smtClean="0"/>
              <a:t>Image:  imdiversity.com; mikemarcotte.com</a:t>
            </a:r>
            <a:endParaRPr lang="en-US" sz="1700" dirty="0"/>
          </a:p>
          <a:p>
            <a:pPr marL="36576" indent="0">
              <a:buNone/>
            </a:pPr>
            <a:r>
              <a:rPr lang="en-US" sz="1700" dirty="0" smtClean="0"/>
              <a:t> </a:t>
            </a:r>
            <a:endParaRPr lang="en-US" sz="1700" dirty="0"/>
          </a:p>
          <a:p>
            <a:endParaRPr lang="en-US" dirty="0"/>
          </a:p>
          <a:p>
            <a:pPr marL="36576" indent="0">
              <a:buNone/>
            </a:pPr>
            <a:endParaRPr lang="en-US" dirty="0"/>
          </a:p>
          <a:p>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4825621"/>
            <a:ext cx="2438400" cy="15962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4825620"/>
            <a:ext cx="2626789" cy="15962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29898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dirty="0"/>
              <a:t>Statistics in </a:t>
            </a:r>
            <a:r>
              <a:rPr lang="en-US" sz="4800" dirty="0" smtClean="0"/>
              <a:t>Newsrooms:</a:t>
            </a:r>
            <a:br>
              <a:rPr lang="en-US" sz="4800" dirty="0" smtClean="0"/>
            </a:br>
            <a:r>
              <a:rPr lang="en-US" sz="4800" dirty="0" smtClean="0"/>
              <a:t>Race </a:t>
            </a:r>
            <a:r>
              <a:rPr lang="en-US" sz="4800" dirty="0"/>
              <a:t>&amp; Ethnicity </a:t>
            </a:r>
            <a:endParaRPr lang="en-US" dirty="0"/>
          </a:p>
        </p:txBody>
      </p:sp>
      <p:sp>
        <p:nvSpPr>
          <p:cNvPr id="3" name="Content Placeholder 2"/>
          <p:cNvSpPr>
            <a:spLocks noGrp="1"/>
          </p:cNvSpPr>
          <p:nvPr>
            <p:ph idx="1"/>
          </p:nvPr>
        </p:nvSpPr>
        <p:spPr/>
        <p:txBody>
          <a:bodyPr>
            <a:normAutofit fontScale="92500" lnSpcReduction="10000"/>
          </a:bodyPr>
          <a:lstStyle/>
          <a:p>
            <a:r>
              <a:rPr lang="en-US" dirty="0"/>
              <a:t>The disparity in race and ethnicity exists across all age groups. </a:t>
            </a:r>
            <a:endParaRPr lang="en-US" dirty="0" smtClean="0"/>
          </a:p>
          <a:p>
            <a:endParaRPr lang="en-US" dirty="0"/>
          </a:p>
          <a:p>
            <a:r>
              <a:rPr lang="en-US" dirty="0" smtClean="0"/>
              <a:t>Non-Hispanic </a:t>
            </a:r>
            <a:r>
              <a:rPr lang="en-US" dirty="0"/>
              <a:t>whites account for about three-fourths (74%) of newsroom employees ages 18 to 49, and they represent 85% among those 50 and older. </a:t>
            </a:r>
            <a:endParaRPr lang="en-US" dirty="0" smtClean="0"/>
          </a:p>
          <a:p>
            <a:endParaRPr lang="en-US" dirty="0"/>
          </a:p>
          <a:p>
            <a:r>
              <a:rPr lang="en-US" dirty="0" smtClean="0"/>
              <a:t>These </a:t>
            </a:r>
            <a:r>
              <a:rPr lang="en-US" dirty="0"/>
              <a:t>shares are lower among workers overall.</a:t>
            </a:r>
          </a:p>
          <a:p>
            <a:endParaRPr lang="en-US" dirty="0"/>
          </a:p>
          <a:p>
            <a:endParaRPr lang="en-US" dirty="0"/>
          </a:p>
        </p:txBody>
      </p:sp>
    </p:spTree>
    <p:extLst>
      <p:ext uri="{BB962C8B-B14F-4D97-AF65-F5344CB8AC3E}">
        <p14:creationId xmlns:p14="http://schemas.microsoft.com/office/powerpoint/2010/main" val="230538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dirty="0"/>
              <a:t>Statistics in Newsrooms: Gender, Race &amp; Ethnicity </a:t>
            </a:r>
            <a:endParaRPr lang="en-US" dirty="0"/>
          </a:p>
        </p:txBody>
      </p:sp>
      <p:sp>
        <p:nvSpPr>
          <p:cNvPr id="3" name="Content Placeholder 2"/>
          <p:cNvSpPr>
            <a:spLocks noGrp="1"/>
          </p:cNvSpPr>
          <p:nvPr>
            <p:ph idx="1"/>
          </p:nvPr>
        </p:nvSpPr>
        <p:spPr>
          <a:xfrm>
            <a:off x="457200" y="2286000"/>
            <a:ext cx="8153400" cy="3840163"/>
          </a:xfrm>
        </p:spPr>
        <p:txBody>
          <a:bodyPr>
            <a:normAutofit fontScale="92500" lnSpcReduction="10000"/>
          </a:bodyPr>
          <a:lstStyle/>
          <a:p>
            <a:r>
              <a:rPr lang="en-US" dirty="0" smtClean="0"/>
              <a:t>There </a:t>
            </a:r>
            <a:r>
              <a:rPr lang="en-US" dirty="0"/>
              <a:t>are two </a:t>
            </a:r>
            <a:r>
              <a:rPr lang="en-US" dirty="0" smtClean="0"/>
              <a:t>major considerations:</a:t>
            </a:r>
            <a:endParaRPr lang="en-US" dirty="0"/>
          </a:p>
          <a:p>
            <a:pPr marL="448056" lvl="1" indent="0">
              <a:buNone/>
            </a:pPr>
            <a:r>
              <a:rPr lang="en-US" dirty="0" smtClean="0"/>
              <a:t>1. Diversity </a:t>
            </a:r>
            <a:r>
              <a:rPr lang="en-US" dirty="0"/>
              <a:t>is a business imperative</a:t>
            </a:r>
            <a:r>
              <a:rPr lang="en-US" dirty="0" smtClean="0"/>
              <a:t>.</a:t>
            </a:r>
          </a:p>
          <a:p>
            <a:pPr lvl="2"/>
            <a:r>
              <a:rPr lang="en-US" dirty="0" smtClean="0"/>
              <a:t>Concentrated </a:t>
            </a:r>
            <a:r>
              <a:rPr lang="en-US" dirty="0"/>
              <a:t>efforts to highlight diversity are necessary for reaching new audiences and staying relevant to younger changing audiences</a:t>
            </a:r>
            <a:r>
              <a:rPr lang="en-US" dirty="0" smtClean="0"/>
              <a:t>.</a:t>
            </a:r>
          </a:p>
          <a:p>
            <a:pPr lvl="2"/>
            <a:endParaRPr lang="en-US" dirty="0" smtClean="0"/>
          </a:p>
          <a:p>
            <a:pPr lvl="2"/>
            <a:r>
              <a:rPr lang="en-US" dirty="0" smtClean="0"/>
              <a:t> Readers/viewers </a:t>
            </a:r>
            <a:r>
              <a:rPr lang="en-US" dirty="0"/>
              <a:t>pay attention to the content that speaks to or serves their identity</a:t>
            </a:r>
            <a:r>
              <a:rPr lang="en-US" dirty="0" smtClean="0"/>
              <a:t>.</a:t>
            </a:r>
          </a:p>
          <a:p>
            <a:pPr marL="749808" lvl="2" indent="0">
              <a:buNone/>
            </a:pPr>
            <a:endParaRPr lang="en-US" sz="1200" dirty="0" smtClean="0"/>
          </a:p>
          <a:p>
            <a:pPr marL="749808" lvl="2" indent="0">
              <a:buNone/>
            </a:pPr>
            <a:endParaRPr lang="en-US" sz="1200" dirty="0"/>
          </a:p>
          <a:p>
            <a:pPr marL="749808" lvl="2" indent="0">
              <a:buNone/>
            </a:pPr>
            <a:endParaRPr lang="en-US" sz="1200" dirty="0" smtClean="0"/>
          </a:p>
          <a:p>
            <a:pPr marL="749808" lvl="2" indent="0">
              <a:buNone/>
            </a:pPr>
            <a:r>
              <a:rPr lang="en-US" sz="1200" dirty="0" smtClean="0"/>
              <a:t>Image: Hollywoodreporter.com</a:t>
            </a:r>
            <a:endParaRPr lang="en-US" sz="1200" dirty="0"/>
          </a:p>
          <a:p>
            <a:endParaRPr lang="en-US" dirty="0" smtClean="0"/>
          </a:p>
          <a:p>
            <a:pPr marL="36576" indent="0">
              <a:buNone/>
            </a:pPr>
            <a:endParaRPr lang="en-US" dirty="0"/>
          </a:p>
          <a:p>
            <a:pPr marL="36576" indent="0">
              <a:buNone/>
            </a:pPr>
            <a:endParaRPr lang="en-US" dirty="0"/>
          </a:p>
          <a:p>
            <a:endParaRPr lang="en-US" dirty="0"/>
          </a:p>
          <a:p>
            <a:endParaRPr lang="en-U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6025" y="381000"/>
            <a:ext cx="2847975"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688371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a:t>Statistics in Newsrooms: Gender, Race &amp; Ethnicity </a:t>
            </a:r>
            <a:endParaRPr lang="en-US" dirty="0"/>
          </a:p>
        </p:txBody>
      </p:sp>
      <p:sp>
        <p:nvSpPr>
          <p:cNvPr id="3" name="Content Placeholder 2"/>
          <p:cNvSpPr>
            <a:spLocks noGrp="1"/>
          </p:cNvSpPr>
          <p:nvPr>
            <p:ph idx="1"/>
          </p:nvPr>
        </p:nvSpPr>
        <p:spPr/>
        <p:txBody>
          <a:bodyPr/>
          <a:lstStyle/>
          <a:p>
            <a:pPr marL="36576" indent="0">
              <a:buNone/>
            </a:pPr>
            <a:r>
              <a:rPr lang="en-US" dirty="0" smtClean="0"/>
              <a:t>2. Diversity </a:t>
            </a:r>
            <a:r>
              <a:rPr lang="en-US" dirty="0"/>
              <a:t>is a journalism imperative. Without accounting for the range of lived experiences, we fail to serve parts of our communities. </a:t>
            </a:r>
            <a:endParaRPr lang="en-US" dirty="0" smtClean="0"/>
          </a:p>
          <a:p>
            <a:pPr lvl="1"/>
            <a:r>
              <a:rPr lang="en-US" dirty="0" smtClean="0"/>
              <a:t>Journalism</a:t>
            </a:r>
            <a:r>
              <a:rPr lang="en-US" dirty="0"/>
              <a:t>, in its truest form, should be produced for the benefit of all, not only those who wield a particular power, class or authority.</a:t>
            </a:r>
          </a:p>
          <a:p>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4724400"/>
            <a:ext cx="2846387"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9597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7543800" cy="1570038"/>
          </a:xfrm>
        </p:spPr>
        <p:txBody>
          <a:bodyPr>
            <a:normAutofit fontScale="90000"/>
          </a:bodyPr>
          <a:lstStyle/>
          <a:p>
            <a:r>
              <a:rPr lang="en-US" dirty="0"/>
              <a:t>Diversity in Public Relations</a:t>
            </a:r>
            <a:br>
              <a:rPr lang="en-US" dirty="0"/>
            </a:br>
            <a:r>
              <a:rPr lang="en-US" dirty="0"/>
              <a:t/>
            </a:r>
            <a:br>
              <a:rPr lang="en-US" dirty="0"/>
            </a:br>
            <a:endParaRPr lang="en-US" dirty="0"/>
          </a:p>
        </p:txBody>
      </p:sp>
      <p:sp>
        <p:nvSpPr>
          <p:cNvPr id="3" name="Content Placeholder 2"/>
          <p:cNvSpPr>
            <a:spLocks noGrp="1"/>
          </p:cNvSpPr>
          <p:nvPr>
            <p:ph idx="1"/>
          </p:nvPr>
        </p:nvSpPr>
        <p:spPr>
          <a:xfrm>
            <a:off x="457200" y="990600"/>
            <a:ext cx="8229600" cy="5135563"/>
          </a:xfrm>
        </p:spPr>
        <p:txBody>
          <a:bodyPr>
            <a:normAutofit fontScale="55000" lnSpcReduction="20000"/>
          </a:bodyPr>
          <a:lstStyle/>
          <a:p>
            <a:pPr marL="36576" indent="0">
              <a:buNone/>
            </a:pPr>
            <a:r>
              <a:rPr lang="en-US" dirty="0" smtClean="0"/>
              <a:t> </a:t>
            </a:r>
            <a:endParaRPr lang="en-US" dirty="0"/>
          </a:p>
          <a:p>
            <a:r>
              <a:rPr lang="en-US" sz="6700" dirty="0" smtClean="0"/>
              <a:t>Like Newsrooms and the Entertainment Industry, the Public Relations field also highlights the plight of underrepresentation. </a:t>
            </a:r>
          </a:p>
          <a:p>
            <a:endParaRPr lang="en-US" sz="8600" dirty="0"/>
          </a:p>
          <a:p>
            <a:pPr marL="36576" indent="0">
              <a:buNone/>
            </a:pPr>
            <a:endParaRPr lang="en-US" sz="9600" dirty="0"/>
          </a:p>
          <a:p>
            <a:pPr marL="36576" indent="0">
              <a:buNone/>
            </a:pPr>
            <a:r>
              <a:rPr lang="en-US" sz="4400" dirty="0"/>
              <a:t> </a:t>
            </a:r>
            <a:endParaRPr lang="en-US" sz="4400" dirty="0" smtClean="0"/>
          </a:p>
          <a:p>
            <a:pPr marL="36576" indent="0">
              <a:buNone/>
            </a:pPr>
            <a:r>
              <a:rPr lang="en-US" sz="2500" dirty="0" smtClean="0"/>
              <a:t>Blog.gomixt.com</a:t>
            </a:r>
            <a:endParaRPr lang="en-US" sz="2500" dirty="0"/>
          </a:p>
          <a:p>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2225" y="3429000"/>
            <a:ext cx="2619375"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646438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219200"/>
          </a:xfrm>
        </p:spPr>
        <p:txBody>
          <a:bodyPr>
            <a:noAutofit/>
          </a:bodyPr>
          <a:lstStyle/>
          <a:p>
            <a:r>
              <a:rPr lang="en-US" sz="3200" dirty="0"/>
              <a:t>Diversity in Public Relations</a:t>
            </a:r>
            <a:br>
              <a:rPr lang="en-US" sz="3200" dirty="0"/>
            </a:br>
            <a:r>
              <a:rPr lang="en-US" sz="3200" dirty="0"/>
              <a:t/>
            </a:r>
            <a:br>
              <a:rPr lang="en-US" sz="3200" dirty="0"/>
            </a:br>
            <a:endParaRPr lang="en-US" sz="3200" dirty="0"/>
          </a:p>
        </p:txBody>
      </p:sp>
      <p:sp>
        <p:nvSpPr>
          <p:cNvPr id="3" name="Content Placeholder 2"/>
          <p:cNvSpPr>
            <a:spLocks noGrp="1"/>
          </p:cNvSpPr>
          <p:nvPr>
            <p:ph idx="1"/>
          </p:nvPr>
        </p:nvSpPr>
        <p:spPr>
          <a:xfrm>
            <a:off x="457200" y="1219200"/>
            <a:ext cx="8458200" cy="4906963"/>
          </a:xfrm>
        </p:spPr>
        <p:txBody>
          <a:bodyPr>
            <a:normAutofit fontScale="92500" lnSpcReduction="20000"/>
          </a:bodyPr>
          <a:lstStyle/>
          <a:p>
            <a:r>
              <a:rPr lang="en-US" dirty="0"/>
              <a:t>A Harvard Business Review by Angela </a:t>
            </a:r>
            <a:r>
              <a:rPr lang="en-US" dirty="0" err="1"/>
              <a:t>Chitkara</a:t>
            </a:r>
            <a:r>
              <a:rPr lang="en-US" dirty="0"/>
              <a:t>, PR track director at CUNY, featured </a:t>
            </a:r>
            <a:r>
              <a:rPr lang="en-US" b="1" dirty="0"/>
              <a:t>18 CEOs </a:t>
            </a:r>
            <a:r>
              <a:rPr lang="en-US" dirty="0"/>
              <a:t>from the top 100 global PR </a:t>
            </a:r>
            <a:r>
              <a:rPr lang="en-US" dirty="0" smtClean="0"/>
              <a:t>agencies. </a:t>
            </a:r>
          </a:p>
          <a:p>
            <a:endParaRPr lang="en-US" dirty="0" smtClean="0"/>
          </a:p>
          <a:p>
            <a:r>
              <a:rPr lang="en-US" dirty="0" smtClean="0"/>
              <a:t>Major findings: </a:t>
            </a:r>
            <a:endParaRPr lang="en-US" dirty="0"/>
          </a:p>
          <a:p>
            <a:pPr lvl="1"/>
            <a:r>
              <a:rPr lang="en-US" dirty="0"/>
              <a:t>13 men vs five women; </a:t>
            </a:r>
          </a:p>
          <a:p>
            <a:pPr lvl="1"/>
            <a:r>
              <a:rPr lang="en-US" dirty="0"/>
              <a:t>17 white vs one </a:t>
            </a:r>
            <a:r>
              <a:rPr lang="en-US" dirty="0" smtClean="0"/>
              <a:t>Latino; </a:t>
            </a:r>
            <a:endParaRPr lang="en-US" dirty="0"/>
          </a:p>
          <a:p>
            <a:pPr lvl="1"/>
            <a:r>
              <a:rPr lang="en-US" dirty="0"/>
              <a:t>No consensus on the meaning of diversity and </a:t>
            </a:r>
            <a:r>
              <a:rPr lang="en-US" dirty="0" smtClean="0"/>
              <a:t>inclusion;</a:t>
            </a:r>
            <a:endParaRPr lang="en-US" dirty="0"/>
          </a:p>
          <a:p>
            <a:pPr lvl="1"/>
            <a:r>
              <a:rPr lang="en-US" dirty="0"/>
              <a:t>4 defined diversity to specifically include gender diversity while nine defined it to include only race and ethnicity. Even worse, most of the CEOs conflated diversity with inclusion.</a:t>
            </a:r>
          </a:p>
          <a:p>
            <a:endParaRPr lang="en-US" dirty="0"/>
          </a:p>
        </p:txBody>
      </p:sp>
    </p:spTree>
    <p:extLst>
      <p:ext uri="{BB962C8B-B14F-4D97-AF65-F5344CB8AC3E}">
        <p14:creationId xmlns:p14="http://schemas.microsoft.com/office/powerpoint/2010/main" val="35509683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7543800" cy="1447800"/>
          </a:xfrm>
        </p:spPr>
        <p:txBody>
          <a:bodyPr>
            <a:noAutofit/>
          </a:bodyPr>
          <a:lstStyle/>
          <a:p>
            <a:r>
              <a:rPr lang="en-US" sz="3600" dirty="0"/>
              <a:t>Diversity in Public Relations</a:t>
            </a:r>
            <a:br>
              <a:rPr lang="en-US" sz="3600" dirty="0"/>
            </a:br>
            <a:r>
              <a:rPr lang="en-US" sz="3600" dirty="0"/>
              <a:t/>
            </a:r>
            <a:br>
              <a:rPr lang="en-US" sz="3600" dirty="0"/>
            </a:br>
            <a:endParaRPr lang="en-US" sz="3600" dirty="0"/>
          </a:p>
        </p:txBody>
      </p:sp>
      <p:sp>
        <p:nvSpPr>
          <p:cNvPr id="3" name="Content Placeholder 2"/>
          <p:cNvSpPr>
            <a:spLocks noGrp="1"/>
          </p:cNvSpPr>
          <p:nvPr>
            <p:ph idx="1"/>
          </p:nvPr>
        </p:nvSpPr>
        <p:spPr>
          <a:xfrm>
            <a:off x="457200" y="1600200"/>
            <a:ext cx="8077200" cy="4525963"/>
          </a:xfrm>
        </p:spPr>
        <p:txBody>
          <a:bodyPr>
            <a:normAutofit/>
          </a:bodyPr>
          <a:lstStyle/>
          <a:p>
            <a:r>
              <a:rPr lang="en-US" dirty="0" smtClean="0"/>
              <a:t>Revelation: </a:t>
            </a:r>
          </a:p>
          <a:p>
            <a:pPr lvl="1"/>
            <a:r>
              <a:rPr lang="en-US" dirty="0" smtClean="0"/>
              <a:t>Employees </a:t>
            </a:r>
            <a:r>
              <a:rPr lang="en-US" dirty="0"/>
              <a:t>in PR who don't feel a sense of belonging leave by the mid-level </a:t>
            </a:r>
            <a:r>
              <a:rPr lang="en-US" dirty="0" smtClean="0"/>
              <a:t>mark</a:t>
            </a:r>
          </a:p>
          <a:p>
            <a:pPr lvl="1"/>
            <a:r>
              <a:rPr lang="en-US" dirty="0"/>
              <a:t>M</a:t>
            </a:r>
            <a:r>
              <a:rPr lang="en-US" dirty="0" smtClean="0"/>
              <a:t>ost </a:t>
            </a:r>
            <a:r>
              <a:rPr lang="en-US" dirty="0"/>
              <a:t>agencies admitted that they did not dedicate resources to building an inclusive culture. </a:t>
            </a:r>
            <a:endParaRPr lang="en-US" dirty="0" smtClean="0"/>
          </a:p>
          <a:p>
            <a:pPr lvl="2"/>
            <a:r>
              <a:rPr lang="en-US" dirty="0" smtClean="0"/>
              <a:t>NB: Other professions face similar challenges. Can you think of any?   </a:t>
            </a:r>
            <a:endParaRPr lang="en-US" dirty="0"/>
          </a:p>
          <a:p>
            <a:endParaRPr lang="en-US" dirty="0"/>
          </a:p>
        </p:txBody>
      </p:sp>
    </p:spTree>
    <p:extLst>
      <p:ext uri="{BB962C8B-B14F-4D97-AF65-F5344CB8AC3E}">
        <p14:creationId xmlns:p14="http://schemas.microsoft.com/office/powerpoint/2010/main" val="2620605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Preamble </a:t>
            </a:r>
            <a:endParaRPr lang="en-US" dirty="0"/>
          </a:p>
        </p:txBody>
      </p:sp>
      <p:sp>
        <p:nvSpPr>
          <p:cNvPr id="3" name="Content Placeholder 2"/>
          <p:cNvSpPr>
            <a:spLocks noGrp="1"/>
          </p:cNvSpPr>
          <p:nvPr>
            <p:ph idx="1"/>
          </p:nvPr>
        </p:nvSpPr>
        <p:spPr/>
        <p:txBody>
          <a:bodyPr>
            <a:normAutofit fontScale="92500" lnSpcReduction="10000"/>
          </a:bodyPr>
          <a:lstStyle/>
          <a:p>
            <a:r>
              <a:rPr lang="en-US" dirty="0"/>
              <a:t>In our daily lives we encounter many people of various ethnicities, cultures, sexual orientations, and genders—especially in cosmopolitan locations like the Atlanta metro area. </a:t>
            </a:r>
            <a:endParaRPr lang="en-US" dirty="0" smtClean="0"/>
          </a:p>
          <a:p>
            <a:endParaRPr lang="en-US" dirty="0"/>
          </a:p>
          <a:p>
            <a:r>
              <a:rPr lang="en-US" dirty="0" smtClean="0"/>
              <a:t>However</a:t>
            </a:r>
            <a:r>
              <a:rPr lang="en-US" dirty="0"/>
              <a:t>, the media we consume do not always represent our diverse experience and when they do, on many occasions, they fuel existing stereotypes</a:t>
            </a:r>
            <a:r>
              <a:rPr lang="en-US" dirty="0" smtClean="0"/>
              <a:t>.</a:t>
            </a:r>
          </a:p>
          <a:p>
            <a:pPr marL="36576" indent="0">
              <a:buNone/>
            </a:pPr>
            <a:r>
              <a:rPr lang="en-US" sz="1300" dirty="0" smtClean="0"/>
              <a:t>Atlantatribune.com</a:t>
            </a:r>
            <a:endParaRPr lang="en-US" sz="13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79841" y="0"/>
            <a:ext cx="2847975"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697768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543800" cy="1646238"/>
          </a:xfrm>
        </p:spPr>
        <p:txBody>
          <a:bodyPr>
            <a:normAutofit fontScale="90000"/>
          </a:bodyPr>
          <a:lstStyle/>
          <a:p>
            <a:r>
              <a:rPr lang="en-US" sz="4800" dirty="0"/>
              <a:t>Diversity in Public Relations</a:t>
            </a:r>
            <a:br>
              <a:rPr lang="en-US" sz="4800" dirty="0"/>
            </a:br>
            <a:r>
              <a:rPr lang="en-US" sz="4800" dirty="0"/>
              <a:t/>
            </a:r>
            <a:br>
              <a:rPr lang="en-US" sz="4800" dirty="0"/>
            </a:br>
            <a:endParaRPr lang="en-US" dirty="0"/>
          </a:p>
        </p:txBody>
      </p:sp>
      <p:sp>
        <p:nvSpPr>
          <p:cNvPr id="3" name="Content Placeholder 2"/>
          <p:cNvSpPr>
            <a:spLocks noGrp="1"/>
          </p:cNvSpPr>
          <p:nvPr>
            <p:ph idx="1"/>
          </p:nvPr>
        </p:nvSpPr>
        <p:spPr>
          <a:xfrm>
            <a:off x="457200" y="1447800"/>
            <a:ext cx="8153400" cy="4678363"/>
          </a:xfrm>
        </p:spPr>
        <p:txBody>
          <a:bodyPr>
            <a:normAutofit/>
          </a:bodyPr>
          <a:lstStyle/>
          <a:p>
            <a:r>
              <a:rPr lang="en-US" dirty="0" err="1" smtClean="0"/>
              <a:t>Chitkara’s</a:t>
            </a:r>
            <a:r>
              <a:rPr lang="en-US" dirty="0" smtClean="0"/>
              <a:t> additional findings:</a:t>
            </a:r>
          </a:p>
          <a:p>
            <a:pPr lvl="1"/>
            <a:r>
              <a:rPr lang="en-US" dirty="0" smtClean="0"/>
              <a:t>The </a:t>
            </a:r>
            <a:r>
              <a:rPr lang="en-US" dirty="0"/>
              <a:t>ethnic makeup of the PR industry in the U.S. is 87.9% white, 8.3% African-American, 5.7% Hispanic-American, and 2.6% Asian-American. </a:t>
            </a:r>
            <a:endParaRPr lang="en-US" dirty="0" smtClean="0"/>
          </a:p>
          <a:p>
            <a:endParaRPr lang="en-US" dirty="0"/>
          </a:p>
          <a:p>
            <a:r>
              <a:rPr lang="en-US" dirty="0" smtClean="0"/>
              <a:t>Wider implications: </a:t>
            </a:r>
          </a:p>
          <a:p>
            <a:pPr lvl="1"/>
            <a:r>
              <a:rPr lang="en-US" dirty="0" smtClean="0"/>
              <a:t>The U.S</a:t>
            </a:r>
            <a:r>
              <a:rPr lang="en-US" dirty="0"/>
              <a:t>. Census </a:t>
            </a:r>
            <a:r>
              <a:rPr lang="en-US" dirty="0" smtClean="0"/>
              <a:t>Bureau estimates that by </a:t>
            </a:r>
            <a:r>
              <a:rPr lang="en-US" dirty="0"/>
              <a:t>2020, 36.5% of the U.S. population will be comprised of blacks, Asians or Pacific Islanders, Hispanics or Latinos, and Native Americans. </a:t>
            </a:r>
            <a:endParaRPr lang="en-US" dirty="0" smtClean="0"/>
          </a:p>
          <a:p>
            <a:endParaRPr lang="en-US" dirty="0"/>
          </a:p>
          <a:p>
            <a:pPr marL="36576" indent="0">
              <a:buNone/>
            </a:pPr>
            <a:endParaRPr lang="en-US" dirty="0" smtClean="0"/>
          </a:p>
          <a:p>
            <a:endParaRPr lang="en-US" dirty="0"/>
          </a:p>
        </p:txBody>
      </p:sp>
    </p:spTree>
    <p:extLst>
      <p:ext uri="{BB962C8B-B14F-4D97-AF65-F5344CB8AC3E}">
        <p14:creationId xmlns:p14="http://schemas.microsoft.com/office/powerpoint/2010/main" val="42088303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7467600" cy="1341438"/>
          </a:xfrm>
        </p:spPr>
        <p:txBody>
          <a:bodyPr>
            <a:noAutofit/>
          </a:bodyPr>
          <a:lstStyle/>
          <a:p>
            <a:r>
              <a:rPr lang="en-US" sz="3600" dirty="0"/>
              <a:t>Diversity in Public Relations</a:t>
            </a:r>
            <a:br>
              <a:rPr lang="en-US" sz="3600" dirty="0"/>
            </a:br>
            <a:r>
              <a:rPr lang="en-US" sz="3600" dirty="0"/>
              <a:t/>
            </a:r>
            <a:br>
              <a:rPr lang="en-US" sz="3600" dirty="0"/>
            </a:br>
            <a:endParaRPr lang="en-US" sz="3600" dirty="0"/>
          </a:p>
        </p:txBody>
      </p:sp>
      <p:sp>
        <p:nvSpPr>
          <p:cNvPr id="3" name="Content Placeholder 2"/>
          <p:cNvSpPr>
            <a:spLocks noGrp="1"/>
          </p:cNvSpPr>
          <p:nvPr>
            <p:ph idx="1"/>
          </p:nvPr>
        </p:nvSpPr>
        <p:spPr/>
        <p:txBody>
          <a:bodyPr>
            <a:normAutofit fontScale="92500" lnSpcReduction="10000"/>
          </a:bodyPr>
          <a:lstStyle/>
          <a:p>
            <a:r>
              <a:rPr lang="en-US" dirty="0"/>
              <a:t>If our industry does not mirror this statistic, we lose. </a:t>
            </a:r>
            <a:endParaRPr lang="en-US" dirty="0" smtClean="0"/>
          </a:p>
          <a:p>
            <a:r>
              <a:rPr lang="en-US" dirty="0" smtClean="0"/>
              <a:t>The </a:t>
            </a:r>
            <a:r>
              <a:rPr lang="en-US" dirty="0"/>
              <a:t>inclusion of these diverse groups within our industry can only add to the richness and diversity of thought, thereby bringing the best ideas to life and stimulating abundant creativity. </a:t>
            </a:r>
            <a:endParaRPr lang="en-US" dirty="0" smtClean="0"/>
          </a:p>
          <a:p>
            <a:r>
              <a:rPr lang="en-US" dirty="0" smtClean="0"/>
              <a:t>Some </a:t>
            </a:r>
            <a:r>
              <a:rPr lang="en-US" dirty="0"/>
              <a:t>companies demand that agencies </a:t>
            </a:r>
            <a:r>
              <a:rPr lang="en-US" dirty="0" smtClean="0"/>
              <a:t>reflect </a:t>
            </a:r>
            <a:r>
              <a:rPr lang="en-US" dirty="0"/>
              <a:t>this diversity, but </a:t>
            </a:r>
            <a:r>
              <a:rPr lang="en-US" dirty="0" smtClean="0"/>
              <a:t>there is room for improvement to </a:t>
            </a:r>
            <a:r>
              <a:rPr lang="en-US" dirty="0"/>
              <a:t>see meaningful change.</a:t>
            </a:r>
          </a:p>
          <a:p>
            <a:endParaRPr lang="en-US" dirty="0"/>
          </a:p>
          <a:p>
            <a:endParaRPr lang="en-US" dirty="0"/>
          </a:p>
        </p:txBody>
      </p:sp>
    </p:spTree>
    <p:extLst>
      <p:ext uri="{BB962C8B-B14F-4D97-AF65-F5344CB8AC3E}">
        <p14:creationId xmlns:p14="http://schemas.microsoft.com/office/powerpoint/2010/main" val="40376989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Diversity in Public Relations</a:t>
            </a:r>
            <a:endParaRPr lang="en-US" dirty="0"/>
          </a:p>
        </p:txBody>
      </p:sp>
      <p:sp>
        <p:nvSpPr>
          <p:cNvPr id="3" name="Content Placeholder 2"/>
          <p:cNvSpPr>
            <a:spLocks noGrp="1"/>
          </p:cNvSpPr>
          <p:nvPr>
            <p:ph idx="1"/>
          </p:nvPr>
        </p:nvSpPr>
        <p:spPr>
          <a:xfrm>
            <a:off x="457200" y="1524000"/>
            <a:ext cx="7467600" cy="4602163"/>
          </a:xfrm>
        </p:spPr>
        <p:txBody>
          <a:bodyPr>
            <a:normAutofit fontScale="77500" lnSpcReduction="20000"/>
          </a:bodyPr>
          <a:lstStyle/>
          <a:p>
            <a:endParaRPr lang="en-US" dirty="0"/>
          </a:p>
          <a:p>
            <a:r>
              <a:rPr lang="en-US" dirty="0"/>
              <a:t>Imagine </a:t>
            </a:r>
            <a:r>
              <a:rPr lang="en-US" dirty="0" smtClean="0"/>
              <a:t>the following crisis: </a:t>
            </a:r>
          </a:p>
          <a:p>
            <a:pPr lvl="1"/>
            <a:r>
              <a:rPr lang="en-US" dirty="0" smtClean="0"/>
              <a:t>Location: The </a:t>
            </a:r>
            <a:r>
              <a:rPr lang="en-US" dirty="0"/>
              <a:t>city of Hialeah in Miami-Dade County, Fla</a:t>
            </a:r>
            <a:r>
              <a:rPr lang="en-US" dirty="0" smtClean="0"/>
              <a:t>.</a:t>
            </a:r>
          </a:p>
          <a:p>
            <a:pPr lvl="1"/>
            <a:r>
              <a:rPr lang="en-US" dirty="0" smtClean="0"/>
              <a:t>Demographics: 96 </a:t>
            </a:r>
            <a:r>
              <a:rPr lang="en-US" dirty="0"/>
              <a:t>percent of the community identifies as Hispanic or </a:t>
            </a:r>
            <a:r>
              <a:rPr lang="en-US" dirty="0" err="1"/>
              <a:t>Latinx</a:t>
            </a:r>
            <a:r>
              <a:rPr lang="en-US" dirty="0"/>
              <a:t>. </a:t>
            </a:r>
            <a:endParaRPr lang="en-US" dirty="0" smtClean="0"/>
          </a:p>
          <a:p>
            <a:endParaRPr lang="en-US" dirty="0"/>
          </a:p>
          <a:p>
            <a:r>
              <a:rPr lang="en-US" dirty="0" smtClean="0"/>
              <a:t>Wanted: Crisis Communications Specialist </a:t>
            </a:r>
          </a:p>
          <a:p>
            <a:endParaRPr lang="en-US" dirty="0"/>
          </a:p>
          <a:p>
            <a:r>
              <a:rPr lang="en-US" dirty="0" smtClean="0"/>
              <a:t>Question: Who would </a:t>
            </a:r>
            <a:r>
              <a:rPr lang="en-US" dirty="0"/>
              <a:t>be the best spokesperson to communicate with citizens on what to do and how to stay safe? </a:t>
            </a:r>
            <a:endParaRPr lang="en-US" dirty="0" smtClean="0"/>
          </a:p>
          <a:p>
            <a:pPr lvl="1"/>
            <a:r>
              <a:rPr lang="en-US" dirty="0" smtClean="0"/>
              <a:t>Research </a:t>
            </a:r>
            <a:r>
              <a:rPr lang="en-US" dirty="0"/>
              <a:t>indicates people prefer to hear news and information from </a:t>
            </a:r>
            <a:r>
              <a:rPr lang="en-US" b="1" dirty="0"/>
              <a:t>individuals similar to themselves.</a:t>
            </a:r>
          </a:p>
          <a:p>
            <a:endParaRPr lang="en-US" dirty="0"/>
          </a:p>
          <a:p>
            <a:endParaRPr lang="en-US" dirty="0"/>
          </a:p>
        </p:txBody>
      </p:sp>
    </p:spTree>
    <p:extLst>
      <p:ext uri="{BB962C8B-B14F-4D97-AF65-F5344CB8AC3E}">
        <p14:creationId xmlns:p14="http://schemas.microsoft.com/office/powerpoint/2010/main" val="27674387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questions  </a:t>
            </a:r>
            <a:endParaRPr lang="en-US" dirty="0"/>
          </a:p>
        </p:txBody>
      </p:sp>
      <p:sp>
        <p:nvSpPr>
          <p:cNvPr id="3" name="Content Placeholder 2"/>
          <p:cNvSpPr>
            <a:spLocks noGrp="1"/>
          </p:cNvSpPr>
          <p:nvPr>
            <p:ph idx="1"/>
          </p:nvPr>
        </p:nvSpPr>
        <p:spPr>
          <a:xfrm>
            <a:off x="457200" y="1600200"/>
            <a:ext cx="8077200" cy="4525963"/>
          </a:xfrm>
        </p:spPr>
        <p:txBody>
          <a:bodyPr/>
          <a:lstStyle/>
          <a:p>
            <a:r>
              <a:rPr lang="en-US" dirty="0"/>
              <a:t>Can you think of any news coverage or PR campaign that missed the mark because minorities were not involved in its making? </a:t>
            </a:r>
            <a:endParaRPr lang="en-US" dirty="0" smtClean="0"/>
          </a:p>
          <a:p>
            <a:endParaRPr lang="en-US" dirty="0"/>
          </a:p>
          <a:p>
            <a:r>
              <a:rPr lang="en-US" dirty="0" smtClean="0"/>
              <a:t>What </a:t>
            </a:r>
            <a:r>
              <a:rPr lang="en-US" dirty="0"/>
              <a:t>can we do to close the gender, ethnic and racial gaps? Please make your way to the discussion section and share your examples and opinions.</a:t>
            </a:r>
          </a:p>
          <a:p>
            <a:endParaRPr lang="en-US" dirty="0"/>
          </a:p>
          <a:p>
            <a:endParaRPr lang="en-US" dirty="0"/>
          </a:p>
        </p:txBody>
      </p:sp>
    </p:spTree>
    <p:extLst>
      <p:ext uri="{BB962C8B-B14F-4D97-AF65-F5344CB8AC3E}">
        <p14:creationId xmlns:p14="http://schemas.microsoft.com/office/powerpoint/2010/main" val="29725197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Next: EITN Presentations  </a:t>
            </a:r>
            <a:endParaRPr lang="en-US" dirty="0"/>
          </a:p>
        </p:txBody>
      </p:sp>
    </p:spTree>
    <p:extLst>
      <p:ext uri="{BB962C8B-B14F-4D97-AF65-F5344CB8AC3E}">
        <p14:creationId xmlns:p14="http://schemas.microsoft.com/office/powerpoint/2010/main" val="6097022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Media stereotypes </a:t>
            </a:r>
          </a:p>
        </p:txBody>
      </p:sp>
      <p:sp>
        <p:nvSpPr>
          <p:cNvPr id="3" name="Content Placeholder 2"/>
          <p:cNvSpPr>
            <a:spLocks noGrp="1"/>
          </p:cNvSpPr>
          <p:nvPr>
            <p:ph idx="1"/>
          </p:nvPr>
        </p:nvSpPr>
        <p:spPr/>
        <p:txBody>
          <a:bodyPr>
            <a:normAutofit fontScale="77500" lnSpcReduction="20000"/>
          </a:bodyPr>
          <a:lstStyle/>
          <a:p>
            <a:r>
              <a:rPr lang="en-US" dirty="0" smtClean="0"/>
              <a:t>For example:</a:t>
            </a:r>
          </a:p>
          <a:p>
            <a:pPr lvl="1"/>
            <a:r>
              <a:rPr lang="en-US" dirty="0" smtClean="0"/>
              <a:t> Most black homes are dysfunctional  and lack fathers.   </a:t>
            </a:r>
            <a:endParaRPr lang="en-US" dirty="0"/>
          </a:p>
          <a:p>
            <a:pPr lvl="1"/>
            <a:r>
              <a:rPr lang="en-US" dirty="0" smtClean="0"/>
              <a:t>Most engineers are men.  </a:t>
            </a:r>
          </a:p>
          <a:p>
            <a:pPr lvl="1"/>
            <a:endParaRPr lang="en-US" dirty="0"/>
          </a:p>
          <a:p>
            <a:pPr lvl="1"/>
            <a:endParaRPr lang="en-US" dirty="0" smtClean="0"/>
          </a:p>
          <a:p>
            <a:pPr lvl="1"/>
            <a:endParaRPr lang="en-US" dirty="0" smtClean="0"/>
          </a:p>
          <a:p>
            <a:pPr lvl="1"/>
            <a:r>
              <a:rPr lang="en-US" dirty="0" smtClean="0"/>
              <a:t>Jest: Asian woman driver, human calculator </a:t>
            </a:r>
          </a:p>
          <a:p>
            <a:pPr marL="448056" lvl="1" indent="0">
              <a:buNone/>
            </a:pPr>
            <a:r>
              <a:rPr lang="en-US" dirty="0" smtClean="0"/>
              <a:t>Videos   </a:t>
            </a:r>
          </a:p>
          <a:p>
            <a:endParaRPr lang="en-US" dirty="0"/>
          </a:p>
          <a:p>
            <a:endParaRPr lang="en-US" dirty="0" smtClean="0"/>
          </a:p>
          <a:p>
            <a:endParaRPr lang="en-US" dirty="0"/>
          </a:p>
          <a:p>
            <a:endParaRPr lang="en-US" dirty="0" smtClean="0"/>
          </a:p>
          <a:p>
            <a:pPr marL="36576" indent="0">
              <a:buNone/>
            </a:pPr>
            <a:r>
              <a:rPr lang="en-US" sz="1200" dirty="0" smtClean="0"/>
              <a:t>chicagotribune.com; imd.org</a:t>
            </a:r>
            <a:endParaRPr lang="en-US" sz="1200" dirty="0"/>
          </a:p>
          <a:p>
            <a:pPr marL="36576" indent="0">
              <a:buNone/>
            </a:pP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98852" y="76200"/>
            <a:ext cx="2143125"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2286000"/>
            <a:ext cx="2143125" cy="16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178445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Boxed in Report </a:t>
            </a:r>
            <a:endParaRPr lang="en-US" dirty="0"/>
          </a:p>
        </p:txBody>
      </p:sp>
      <p:sp>
        <p:nvSpPr>
          <p:cNvPr id="3" name="Content Placeholder 2"/>
          <p:cNvSpPr>
            <a:spLocks noGrp="1"/>
          </p:cNvSpPr>
          <p:nvPr>
            <p:ph idx="1"/>
          </p:nvPr>
        </p:nvSpPr>
        <p:spPr>
          <a:xfrm>
            <a:off x="381000" y="1981200"/>
            <a:ext cx="7543800" cy="4144963"/>
          </a:xfrm>
        </p:spPr>
        <p:txBody>
          <a:bodyPr>
            <a:normAutofit fontScale="62500" lnSpcReduction="20000"/>
          </a:bodyPr>
          <a:lstStyle/>
          <a:p>
            <a:r>
              <a:rPr lang="en-US" dirty="0"/>
              <a:t>By platform, women accounted for 27% of behind-the-scenes individuals working on broadcast network programs, 28% on cable programs, and 27% on streaming programs. </a:t>
            </a:r>
            <a:endParaRPr lang="en-US" dirty="0" smtClean="0"/>
          </a:p>
          <a:p>
            <a:endParaRPr lang="en-US" dirty="0"/>
          </a:p>
          <a:p>
            <a:r>
              <a:rPr lang="en-US" dirty="0" smtClean="0"/>
              <a:t>The </a:t>
            </a:r>
            <a:r>
              <a:rPr lang="en-US" dirty="0"/>
              <a:t>employment of women working in key behind-the-scenes positions on broadcast network programs has stalled, with no meaningful progress over the last decade. </a:t>
            </a:r>
            <a:endParaRPr lang="en-US" dirty="0" smtClean="0"/>
          </a:p>
          <a:p>
            <a:endParaRPr lang="en-US" dirty="0"/>
          </a:p>
          <a:p>
            <a:r>
              <a:rPr lang="en-US" dirty="0" smtClean="0"/>
              <a:t>Women </a:t>
            </a:r>
            <a:r>
              <a:rPr lang="en-US" dirty="0"/>
              <a:t>comprised 27% of all creators, directors, writers, producers, executive producers, editors, and directors of photography working on broadcast network programs in 2017-18. This represents a decline of 1 percentage point from 28% in 2016-17, and an increase of only 1 percentage point from 26% in 2006-07.</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2800" y="152400"/>
            <a:ext cx="1914525"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65257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Media stereotypes </a:t>
            </a:r>
            <a:endParaRPr lang="en-US" dirty="0"/>
          </a:p>
        </p:txBody>
      </p:sp>
      <p:sp>
        <p:nvSpPr>
          <p:cNvPr id="3" name="Content Placeholder 2"/>
          <p:cNvSpPr>
            <a:spLocks noGrp="1"/>
          </p:cNvSpPr>
          <p:nvPr>
            <p:ph idx="1"/>
          </p:nvPr>
        </p:nvSpPr>
        <p:spPr/>
        <p:txBody>
          <a:bodyPr>
            <a:normAutofit fontScale="85000" lnSpcReduction="20000"/>
          </a:bodyPr>
          <a:lstStyle/>
          <a:p>
            <a:r>
              <a:rPr lang="en-US" dirty="0"/>
              <a:t>These depictions may seem </a:t>
            </a:r>
            <a:r>
              <a:rPr lang="en-US" dirty="0" smtClean="0"/>
              <a:t>harmless as, in most instances, they </a:t>
            </a:r>
            <a:r>
              <a:rPr lang="en-US" dirty="0"/>
              <a:t>are used for comical effect. However, they do have lasting societal effects</a:t>
            </a:r>
            <a:r>
              <a:rPr lang="en-US" dirty="0" smtClean="0"/>
              <a:t>.</a:t>
            </a:r>
          </a:p>
          <a:p>
            <a:endParaRPr lang="en-US" dirty="0"/>
          </a:p>
          <a:p>
            <a:r>
              <a:rPr lang="en-US" dirty="0" smtClean="0"/>
              <a:t> </a:t>
            </a:r>
            <a:r>
              <a:rPr lang="en-US" dirty="0"/>
              <a:t>As we discussed a few weeks ago, the media have the power to influence what </a:t>
            </a:r>
            <a:r>
              <a:rPr lang="en-US" dirty="0" smtClean="0"/>
              <a:t>audiences </a:t>
            </a:r>
            <a:r>
              <a:rPr lang="en-US" dirty="0"/>
              <a:t>think. </a:t>
            </a:r>
            <a:r>
              <a:rPr lang="en-US" dirty="0" smtClean="0"/>
              <a:t>These are congruent with media </a:t>
            </a:r>
            <a:r>
              <a:rPr lang="en-US" dirty="0"/>
              <a:t>effects </a:t>
            </a:r>
            <a:r>
              <a:rPr lang="en-US" dirty="0" smtClean="0"/>
              <a:t>theories. </a:t>
            </a:r>
          </a:p>
          <a:p>
            <a:endParaRPr lang="en-US" dirty="0" smtClean="0"/>
          </a:p>
          <a:p>
            <a:r>
              <a:rPr lang="en-US" dirty="0" smtClean="0"/>
              <a:t>Today’s focus: Cultivation Theory</a:t>
            </a:r>
          </a:p>
          <a:p>
            <a:pPr marL="36576" indent="0">
              <a:buNone/>
            </a:pPr>
            <a:endParaRPr lang="en-US" dirty="0" smtClean="0"/>
          </a:p>
          <a:p>
            <a:pPr marL="36576" indent="0">
              <a:buNone/>
            </a:pPr>
            <a:r>
              <a:rPr lang="en-US" sz="1400" dirty="0"/>
              <a:t>v</a:t>
            </a:r>
            <a:r>
              <a:rPr lang="en-US" sz="1400" dirty="0" smtClean="0"/>
              <a:t>ulture.com</a:t>
            </a:r>
          </a:p>
          <a:p>
            <a:endParaRPr lang="en-US"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0"/>
            <a:ext cx="21336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851998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Cultivation Analysis </a:t>
            </a:r>
            <a:endParaRPr lang="en-US" dirty="0"/>
          </a:p>
        </p:txBody>
      </p:sp>
      <p:sp>
        <p:nvSpPr>
          <p:cNvPr id="3" name="Content Placeholder 2"/>
          <p:cNvSpPr>
            <a:spLocks noGrp="1"/>
          </p:cNvSpPr>
          <p:nvPr>
            <p:ph idx="1"/>
          </p:nvPr>
        </p:nvSpPr>
        <p:spPr/>
        <p:txBody>
          <a:bodyPr>
            <a:normAutofit fontScale="92500" lnSpcReduction="20000"/>
          </a:bodyPr>
          <a:lstStyle/>
          <a:p>
            <a:r>
              <a:rPr lang="en-US" dirty="0"/>
              <a:t>George </a:t>
            </a:r>
            <a:r>
              <a:rPr lang="en-US" dirty="0" err="1"/>
              <a:t>Gerbner</a:t>
            </a:r>
            <a:r>
              <a:rPr lang="en-US" dirty="0"/>
              <a:t> and Larry Gross discovered in 1975 that heavy consumers of television programs are more likely to provide “TV answers” when asked their opinions about various issues. </a:t>
            </a:r>
            <a:endParaRPr lang="en-US" dirty="0" smtClean="0"/>
          </a:p>
          <a:p>
            <a:endParaRPr lang="en-US" dirty="0"/>
          </a:p>
          <a:p>
            <a:r>
              <a:rPr lang="en-US" dirty="0" smtClean="0"/>
              <a:t>They </a:t>
            </a:r>
            <a:r>
              <a:rPr lang="en-US" dirty="0"/>
              <a:t>found that heavy TV consumers have an unrealistic perception of the world because certain things are highlighted in television more than others</a:t>
            </a:r>
            <a:r>
              <a:rPr lang="en-US" dirty="0" smtClean="0"/>
              <a:t>.</a:t>
            </a:r>
          </a:p>
          <a:p>
            <a:pPr marL="36576" indent="0">
              <a:buNone/>
            </a:pPr>
            <a:endParaRPr lang="en-US" dirty="0" smtClean="0"/>
          </a:p>
          <a:p>
            <a:pPr marL="36576" indent="0">
              <a:buNone/>
            </a:pPr>
            <a:r>
              <a:rPr lang="en-US" sz="1400" dirty="0"/>
              <a:t>p</a:t>
            </a:r>
            <a:r>
              <a:rPr lang="en-US" sz="1400" dirty="0" smtClean="0"/>
              <a:t>rezi.com</a:t>
            </a:r>
            <a:endParaRPr lang="en-US" sz="1400" dirty="0"/>
          </a:p>
          <a:p>
            <a:endParaRPr lang="en-US" dirty="0"/>
          </a:p>
          <a:p>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38900" y="0"/>
            <a:ext cx="2705100" cy="1685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155279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Cultivation: Diversity  implications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Disproportionate minority underrepresentation conveys non- existence in </a:t>
            </a:r>
            <a:r>
              <a:rPr lang="en-US" dirty="0"/>
              <a:t>our society—or that they make up a smaller percentage of the population than they actually do. </a:t>
            </a:r>
            <a:endParaRPr lang="en-US" dirty="0" smtClean="0"/>
          </a:p>
          <a:p>
            <a:endParaRPr lang="en-US" dirty="0"/>
          </a:p>
          <a:p>
            <a:r>
              <a:rPr lang="en-US" dirty="0" smtClean="0"/>
              <a:t>Over emphasis of certain </a:t>
            </a:r>
            <a:r>
              <a:rPr lang="en-US" dirty="0"/>
              <a:t>characteristics of minorities </a:t>
            </a:r>
            <a:r>
              <a:rPr lang="en-US" dirty="0" smtClean="0"/>
              <a:t>promotes stereotypes among audiences who believe </a:t>
            </a:r>
            <a:r>
              <a:rPr lang="en-US" dirty="0"/>
              <a:t>“all” members of that community share the same </a:t>
            </a:r>
            <a:r>
              <a:rPr lang="en-US" dirty="0" smtClean="0"/>
              <a:t>traits. </a:t>
            </a:r>
          </a:p>
          <a:p>
            <a:endParaRPr lang="en-US" dirty="0"/>
          </a:p>
          <a:p>
            <a:r>
              <a:rPr lang="en-US" dirty="0" smtClean="0"/>
              <a:t>This may lead to both stigma and discrimination. </a:t>
            </a:r>
            <a:endParaRPr lang="en-US" dirty="0"/>
          </a:p>
        </p:txBody>
      </p:sp>
    </p:spTree>
    <p:extLst>
      <p:ext uri="{BB962C8B-B14F-4D97-AF65-F5344CB8AC3E}">
        <p14:creationId xmlns:p14="http://schemas.microsoft.com/office/powerpoint/2010/main" val="3560291618"/>
      </p:ext>
    </p:extLst>
  </p:cSld>
  <p:clrMapOvr>
    <a:masterClrMapping/>
  </p:clrMapOvr>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E44F25D-DE31-4C91-8128-488A74375B1D}"/>
</file>

<file path=customXml/itemProps2.xml><?xml version="1.0" encoding="utf-8"?>
<ds:datastoreItem xmlns:ds="http://schemas.openxmlformats.org/officeDocument/2006/customXml" ds:itemID="{312E02A6-19BF-47EA-B492-7918E3DAD085}"/>
</file>

<file path=docProps/app.xml><?xml version="1.0" encoding="utf-8"?>
<Properties xmlns="http://schemas.openxmlformats.org/officeDocument/2006/extended-properties" xmlns:vt="http://schemas.openxmlformats.org/officeDocument/2006/docPropsVTypes">
  <Template>Technic</Template>
  <TotalTime>11006</TotalTime>
  <Words>2180</Words>
  <Application>Microsoft Office PowerPoint</Application>
  <PresentationFormat>On-screen Show (4:3)</PresentationFormat>
  <Paragraphs>278</Paragraphs>
  <Slides>44</Slides>
  <Notes>4</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Technic</vt:lpstr>
      <vt:lpstr>DIVERSITY in front of camera  </vt:lpstr>
      <vt:lpstr>In memory of Jovita Moore </vt:lpstr>
      <vt:lpstr>Readings </vt:lpstr>
      <vt:lpstr>Preamble </vt:lpstr>
      <vt:lpstr>Media stereotypes </vt:lpstr>
      <vt:lpstr>Boxed in Report </vt:lpstr>
      <vt:lpstr>Media stereotypes </vt:lpstr>
      <vt:lpstr>Cultivation Analysis </vt:lpstr>
      <vt:lpstr>Cultivation: Diversity  implications</vt:lpstr>
      <vt:lpstr>Minority representation  </vt:lpstr>
      <vt:lpstr>Clark’s Model</vt:lpstr>
      <vt:lpstr>Clark’s Model</vt:lpstr>
      <vt:lpstr>Clark’s Model</vt:lpstr>
      <vt:lpstr>Group think: Name groups  </vt:lpstr>
      <vt:lpstr>Minority (mis/over)representation on cable  </vt:lpstr>
      <vt:lpstr>Minority representation </vt:lpstr>
      <vt:lpstr>The Bechdel Test</vt:lpstr>
      <vt:lpstr>The Bechdel Test</vt:lpstr>
      <vt:lpstr>The Bechdel Test</vt:lpstr>
      <vt:lpstr>The Bechdel Test</vt:lpstr>
      <vt:lpstr>Female vs. Male leads in scripted shows</vt:lpstr>
      <vt:lpstr>Gay &amp; Lesbian Alliance  Against Defamation (GLAAD)</vt:lpstr>
      <vt:lpstr>Russo’s LGBTQ test </vt:lpstr>
      <vt:lpstr>Russo’s LGBTQ test </vt:lpstr>
      <vt:lpstr>Russo’s LGBTQ test </vt:lpstr>
      <vt:lpstr>DIVERSITY Behind the Camera </vt:lpstr>
      <vt:lpstr>Diversity Behind the Camera: women and minorities     </vt:lpstr>
      <vt:lpstr>Diversity in Journalism:  The Guardian    </vt:lpstr>
      <vt:lpstr>Diversity in Journalism: The Guardian   </vt:lpstr>
      <vt:lpstr>Diversity in Journalism: The Guardian   </vt:lpstr>
      <vt:lpstr>Diversity in Journalism: The Guardian   </vt:lpstr>
      <vt:lpstr>Statistics in Newsrooms:  Race  </vt:lpstr>
      <vt:lpstr>Statistics in Newsrooms: Gender, Race &amp; Ethnicity  </vt:lpstr>
      <vt:lpstr>Statistics in Newsrooms: Race &amp; Ethnicity </vt:lpstr>
      <vt:lpstr>Statistics in Newsrooms: Gender, Race &amp; Ethnicity </vt:lpstr>
      <vt:lpstr>Statistics in Newsrooms: Gender, Race &amp; Ethnicity </vt:lpstr>
      <vt:lpstr>Diversity in Public Relations  </vt:lpstr>
      <vt:lpstr>Diversity in Public Relations  </vt:lpstr>
      <vt:lpstr>Diversity in Public Relations  </vt:lpstr>
      <vt:lpstr>Diversity in Public Relations  </vt:lpstr>
      <vt:lpstr>Diversity in Public Relations  </vt:lpstr>
      <vt:lpstr>Diversity in Public Relations</vt:lpstr>
      <vt:lpstr>General questions  </vt:lpstr>
      <vt:lpstr>Next: EITN Presentations  </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law is made and Judicial Review</dc:title>
  <dc:creator>HP</dc:creator>
  <cp:lastModifiedBy>HP</cp:lastModifiedBy>
  <cp:revision>87</cp:revision>
  <dcterms:created xsi:type="dcterms:W3CDTF">2021-01-12T21:35:14Z</dcterms:created>
  <dcterms:modified xsi:type="dcterms:W3CDTF">2023-05-10T19:07:14Z</dcterms:modified>
</cp:coreProperties>
</file>