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5"/>
  </p:notesMasterIdLst>
  <p:sldIdLst>
    <p:sldId id="258" r:id="rId2"/>
    <p:sldId id="259" r:id="rId3"/>
    <p:sldId id="265" r:id="rId4"/>
    <p:sldId id="263" r:id="rId5"/>
    <p:sldId id="266" r:id="rId6"/>
    <p:sldId id="264" r:id="rId7"/>
    <p:sldId id="262" r:id="rId8"/>
    <p:sldId id="267" r:id="rId9"/>
    <p:sldId id="268" r:id="rId10"/>
    <p:sldId id="269" r:id="rId11"/>
    <p:sldId id="261" r:id="rId12"/>
    <p:sldId id="271" r:id="rId13"/>
    <p:sldId id="270"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8" d="100"/>
          <a:sy n="118" d="100"/>
        </p:scale>
        <p:origin x="-1434" y="-11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78EFB-95E6-4DF0-A574-F08CEDB58BA3}" type="datetimeFigureOut">
              <a:rPr lang="en-US" smtClean="0"/>
              <a:t>3/2/2023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DFA8C0-2EEC-4D78-B0DC-A4391390C3C0}" type="slidenum">
              <a:rPr lang="en-US" smtClean="0"/>
              <a:t>‹#›</a:t>
            </a:fld>
            <a:endParaRPr lang="en-US"/>
          </a:p>
        </p:txBody>
      </p:sp>
    </p:spTree>
    <p:extLst>
      <p:ext uri="{BB962C8B-B14F-4D97-AF65-F5344CB8AC3E}">
        <p14:creationId xmlns:p14="http://schemas.microsoft.com/office/powerpoint/2010/main" val="271198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2</a:t>
            </a:fld>
            <a:endParaRPr lang="en-US"/>
          </a:p>
        </p:txBody>
      </p:sp>
    </p:spTree>
    <p:extLst>
      <p:ext uri="{BB962C8B-B14F-4D97-AF65-F5344CB8AC3E}">
        <p14:creationId xmlns:p14="http://schemas.microsoft.com/office/powerpoint/2010/main" val="1691741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11</a:t>
            </a:fld>
            <a:endParaRPr lang="en-US"/>
          </a:p>
        </p:txBody>
      </p:sp>
    </p:spTree>
    <p:extLst>
      <p:ext uri="{BB962C8B-B14F-4D97-AF65-F5344CB8AC3E}">
        <p14:creationId xmlns:p14="http://schemas.microsoft.com/office/powerpoint/2010/main" val="3260244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69D15E2-1353-4955-BBE0-46D1AEF937E7}" type="datetimeFigureOut">
              <a:rPr lang="en-US" smtClean="0"/>
              <a:t>3/2/2023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3/2/2023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3/2/2023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3/2/2023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69D15E2-1353-4955-BBE0-46D1AEF937E7}" type="datetimeFigureOut">
              <a:rPr lang="en-US" smtClean="0"/>
              <a:t>3/2/2023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3/2/2023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3/2/2023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3/2/2023</a:t>
            </a:fld>
            <a:endParaRPr lang="en-US"/>
          </a:p>
        </p:txBody>
      </p:sp>
      <p:sp>
        <p:nvSpPr>
          <p:cNvPr id="8" name="Slide Number Placeholder 7"/>
          <p:cNvSpPr>
            <a:spLocks noGrp="1"/>
          </p:cNvSpPr>
          <p:nvPr>
            <p:ph type="sldNum" sz="quarter" idx="11"/>
          </p:nvPr>
        </p:nvSpPr>
        <p:spPr/>
        <p:txBody>
          <a:bodyPr/>
          <a:lstStyle/>
          <a:p>
            <a:fld id="{DBE2D33D-5E1E-4CCE-943A-D3B1C28E90E2}"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D15E2-1353-4955-BBE0-46D1AEF937E7}" type="datetimeFigureOut">
              <a:rPr lang="en-US" smtClean="0"/>
              <a:t>3/2/2023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3/2/2023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DBE2D33D-5E1E-4CCE-943A-D3B1C28E90E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69D15E2-1353-4955-BBE0-46D1AEF937E7}" type="datetimeFigureOut">
              <a:rPr lang="en-US" smtClean="0"/>
              <a:t>3/2/2023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69D15E2-1353-4955-BBE0-46D1AEF937E7}" type="datetimeFigureOut">
              <a:rPr lang="en-US" smtClean="0"/>
              <a:t>3/2/2023</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BE2D33D-5E1E-4CCE-943A-D3B1C28E90E2}"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29064" y="3337560"/>
            <a:ext cx="7571936" cy="2301240"/>
          </a:xfrm>
        </p:spPr>
        <p:txBody>
          <a:bodyPr/>
          <a:lstStyle/>
          <a:p>
            <a:r>
              <a:rPr lang="en-US" dirty="0" smtClean="0"/>
              <a:t>Undercover reporting </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1143000"/>
            <a:ext cx="1809750"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4189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Undercover, Under Fire </a:t>
            </a:r>
            <a:endParaRPr lang="en-US" dirty="0"/>
          </a:p>
        </p:txBody>
      </p:sp>
      <p:sp>
        <p:nvSpPr>
          <p:cNvPr id="3" name="Content Placeholder 2"/>
          <p:cNvSpPr>
            <a:spLocks noGrp="1"/>
          </p:cNvSpPr>
          <p:nvPr>
            <p:ph idx="1"/>
          </p:nvPr>
        </p:nvSpPr>
        <p:spPr/>
        <p:txBody>
          <a:bodyPr>
            <a:normAutofit fontScale="85000" lnSpcReduction="10000"/>
          </a:bodyPr>
          <a:lstStyle/>
          <a:p>
            <a:r>
              <a:rPr lang="en-US" dirty="0"/>
              <a:t>The third reading above is a column in the LA Times by Ken Silverstein, a journalist who had gone undercover to disclose the ways in which lobbyists and elected officials sometimes work together in unethical </a:t>
            </a:r>
            <a:r>
              <a:rPr lang="en-US" dirty="0" smtClean="0"/>
              <a:t>ways. </a:t>
            </a:r>
          </a:p>
          <a:p>
            <a:pPr lvl="1"/>
            <a:r>
              <a:rPr lang="en-US" dirty="0" smtClean="0"/>
              <a:t>Video </a:t>
            </a:r>
            <a:endParaRPr lang="en-US" dirty="0"/>
          </a:p>
          <a:p>
            <a:r>
              <a:rPr lang="en-US" dirty="0" smtClean="0"/>
              <a:t> </a:t>
            </a:r>
            <a:r>
              <a:rPr lang="en-US" dirty="0"/>
              <a:t>(Here's the actual article: Silverstein_MenWashington.pdf).  Silverstein defends his decision to use deceptive reporting techniques and insists that the information he uncovered is most certainly of vital interest to the public.</a:t>
            </a:r>
          </a:p>
          <a:p>
            <a:endParaRPr lang="en-US" dirty="0"/>
          </a:p>
        </p:txBody>
      </p:sp>
    </p:spTree>
    <p:extLst>
      <p:ext uri="{BB962C8B-B14F-4D97-AF65-F5344CB8AC3E}">
        <p14:creationId xmlns:p14="http://schemas.microsoft.com/office/powerpoint/2010/main" val="3027703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 Catch a Predator</a:t>
            </a:r>
          </a:p>
        </p:txBody>
      </p:sp>
      <p:sp>
        <p:nvSpPr>
          <p:cNvPr id="3" name="Content Placeholder 2"/>
          <p:cNvSpPr>
            <a:spLocks noGrp="1"/>
          </p:cNvSpPr>
          <p:nvPr>
            <p:ph idx="1"/>
          </p:nvPr>
        </p:nvSpPr>
        <p:spPr/>
        <p:txBody>
          <a:bodyPr>
            <a:normAutofit/>
          </a:bodyPr>
          <a:lstStyle/>
          <a:p>
            <a:r>
              <a:rPr lang="en-US" dirty="0" smtClean="0"/>
              <a:t>NBC's </a:t>
            </a:r>
            <a:r>
              <a:rPr lang="en-US" dirty="0"/>
              <a:t>Dateline news magazine </a:t>
            </a:r>
            <a:r>
              <a:rPr lang="en-US" dirty="0" smtClean="0"/>
              <a:t>show featured personnel </a:t>
            </a:r>
            <a:r>
              <a:rPr lang="en-US" dirty="0"/>
              <a:t>from Dateline </a:t>
            </a:r>
            <a:r>
              <a:rPr lang="en-US" dirty="0" smtClean="0"/>
              <a:t>and police who collaborated to </a:t>
            </a:r>
            <a:r>
              <a:rPr lang="en-US" dirty="0"/>
              <a:t>catch (and videotape) perpetrators who have been lured into a sting operation.  </a:t>
            </a:r>
            <a:endParaRPr lang="en-US" dirty="0" smtClean="0"/>
          </a:p>
          <a:p>
            <a:endParaRPr lang="en-US" dirty="0"/>
          </a:p>
          <a:p>
            <a:endParaRPr lang="en-US" dirty="0" smtClean="0"/>
          </a:p>
          <a:p>
            <a:pPr marL="36576" indent="0">
              <a:buNone/>
            </a:pPr>
            <a:endParaRPr lang="en-US" sz="1200" dirty="0" smtClean="0"/>
          </a:p>
          <a:p>
            <a:pPr marL="36576" indent="0">
              <a:buNone/>
            </a:pPr>
            <a:endParaRPr lang="en-US" sz="1200" dirty="0"/>
          </a:p>
          <a:p>
            <a:pPr marL="36576" indent="0">
              <a:buNone/>
            </a:pPr>
            <a:endParaRPr lang="en-US" sz="1200" dirty="0" smtClean="0"/>
          </a:p>
          <a:p>
            <a:pPr marL="36576" indent="0">
              <a:buNone/>
            </a:pPr>
            <a:r>
              <a:rPr lang="en-US" sz="1200" dirty="0" smtClean="0"/>
              <a:t>crimemuseum.org</a:t>
            </a: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9513" y="0"/>
            <a:ext cx="1828800" cy="214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48867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 Catch a </a:t>
            </a:r>
            <a:r>
              <a:rPr lang="en-US" dirty="0" smtClean="0"/>
              <a:t>Predator: Criticisms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The men </a:t>
            </a:r>
            <a:r>
              <a:rPr lang="en-US" dirty="0"/>
              <a:t>caught in the process were </a:t>
            </a:r>
            <a:r>
              <a:rPr lang="en-US" u="sng" dirty="0"/>
              <a:t>entrapped</a:t>
            </a:r>
            <a:r>
              <a:rPr lang="en-US" dirty="0"/>
              <a:t> </a:t>
            </a:r>
            <a:endParaRPr lang="en-US" dirty="0" smtClean="0"/>
          </a:p>
          <a:p>
            <a:pPr marL="36576" indent="0">
              <a:buNone/>
            </a:pPr>
            <a:r>
              <a:rPr lang="en-US" dirty="0" smtClean="0"/>
              <a:t>and </a:t>
            </a:r>
            <a:r>
              <a:rPr lang="en-US" u="sng" dirty="0"/>
              <a:t>publicly humiliated</a:t>
            </a:r>
            <a:r>
              <a:rPr lang="en-US" dirty="0"/>
              <a:t>.  </a:t>
            </a:r>
          </a:p>
          <a:p>
            <a:endParaRPr lang="en-US" dirty="0" smtClean="0"/>
          </a:p>
          <a:p>
            <a:r>
              <a:rPr lang="en-US" dirty="0" smtClean="0"/>
              <a:t>Because </a:t>
            </a:r>
            <a:r>
              <a:rPr lang="en-US" dirty="0"/>
              <a:t>the men have not yet been convicted of any crime, it's inappropriate to air the "</a:t>
            </a:r>
            <a:r>
              <a:rPr lang="en-US" dirty="0" err="1"/>
              <a:t>gotcha</a:t>
            </a:r>
            <a:r>
              <a:rPr lang="en-US" dirty="0"/>
              <a:t>" segments.  </a:t>
            </a:r>
            <a:endParaRPr lang="en-US" dirty="0" smtClean="0"/>
          </a:p>
          <a:p>
            <a:endParaRPr lang="en-US" dirty="0"/>
          </a:p>
          <a:p>
            <a:r>
              <a:rPr lang="en-US" dirty="0" smtClean="0"/>
              <a:t>Proponents argue </a:t>
            </a:r>
            <a:r>
              <a:rPr lang="en-US" dirty="0"/>
              <a:t>that journalists are simply working with law enforcement to inform the public about the threat of sexual predators and to show how police work to capture perpetrators</a:t>
            </a:r>
            <a:r>
              <a:rPr lang="en-US" dirty="0" smtClean="0"/>
              <a:t>.</a:t>
            </a:r>
          </a:p>
          <a:p>
            <a:pPr marL="36576" indent="0">
              <a:buNone/>
            </a:pPr>
            <a:endParaRPr lang="en-US" dirty="0" smtClean="0"/>
          </a:p>
          <a:p>
            <a:pPr marL="36576" indent="0">
              <a:buNone/>
            </a:pPr>
            <a:endParaRPr lang="en-US" dirty="0"/>
          </a:p>
          <a:p>
            <a:pPr marL="36576" indent="0">
              <a:buNone/>
            </a:pPr>
            <a:r>
              <a:rPr lang="en-US" sz="1500" dirty="0" smtClean="0"/>
              <a:t>amazon.com</a:t>
            </a:r>
            <a:endParaRPr lang="en-US" sz="1500" dirty="0"/>
          </a:p>
          <a:p>
            <a:endParaRPr lang="en-US" dirty="0"/>
          </a:p>
          <a:p>
            <a:pPr marL="36576" indent="0">
              <a:buNone/>
            </a:pPr>
            <a:endParaRPr lang="en-US"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2500" y="0"/>
            <a:ext cx="1841500" cy="2487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39218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Implications….  </a:t>
            </a:r>
            <a:endParaRPr lang="en-US" dirty="0"/>
          </a:p>
        </p:txBody>
      </p:sp>
      <p:sp>
        <p:nvSpPr>
          <p:cNvPr id="3" name="Content Placeholder 2"/>
          <p:cNvSpPr>
            <a:spLocks noGrp="1"/>
          </p:cNvSpPr>
          <p:nvPr>
            <p:ph idx="1"/>
          </p:nvPr>
        </p:nvSpPr>
        <p:spPr>
          <a:xfrm>
            <a:off x="457200" y="1600200"/>
            <a:ext cx="8229600" cy="4525963"/>
          </a:xfrm>
        </p:spPr>
        <p:txBody>
          <a:bodyPr>
            <a:normAutofit fontScale="85000" lnSpcReduction="20000"/>
          </a:bodyPr>
          <a:lstStyle/>
          <a:p>
            <a:r>
              <a:rPr lang="en-US" dirty="0"/>
              <a:t>Today's readings bring up a lot of questions about undercover reporting in general, and the sensational sting-type operations used by </a:t>
            </a:r>
            <a:r>
              <a:rPr lang="en-US" i="1" dirty="0"/>
              <a:t>To Catch a Predator</a:t>
            </a:r>
            <a:r>
              <a:rPr lang="en-US" dirty="0"/>
              <a:t> and advocacy groups such as </a:t>
            </a:r>
            <a:r>
              <a:rPr lang="en-US" u="sng" dirty="0"/>
              <a:t>Perverted-Justice.com</a:t>
            </a:r>
            <a:r>
              <a:rPr lang="en-US" dirty="0"/>
              <a:t>. </a:t>
            </a:r>
            <a:endParaRPr lang="en-US" dirty="0" smtClean="0"/>
          </a:p>
          <a:p>
            <a:endParaRPr lang="en-US" dirty="0" smtClean="0"/>
          </a:p>
          <a:p>
            <a:r>
              <a:rPr lang="en-US" dirty="0" smtClean="0"/>
              <a:t>What </a:t>
            </a:r>
            <a:r>
              <a:rPr lang="en-US" dirty="0"/>
              <a:t>do the ethics codes and ethics experts say?  What role do ratings play?  To what extent should reporters work with law enforcement?  </a:t>
            </a:r>
            <a:endParaRPr lang="en-US" dirty="0" smtClean="0"/>
          </a:p>
          <a:p>
            <a:endParaRPr lang="en-US" dirty="0"/>
          </a:p>
          <a:p>
            <a:r>
              <a:rPr lang="en-US" dirty="0" smtClean="0"/>
              <a:t>NOTE: Please </a:t>
            </a:r>
            <a:r>
              <a:rPr lang="en-US" dirty="0"/>
              <a:t>read all of the material above before going to today's Discussion questions.</a:t>
            </a:r>
          </a:p>
          <a:p>
            <a:endParaRPr lang="en-US" dirty="0"/>
          </a:p>
        </p:txBody>
      </p:sp>
    </p:spTree>
    <p:extLst>
      <p:ext uri="{BB962C8B-B14F-4D97-AF65-F5344CB8AC3E}">
        <p14:creationId xmlns:p14="http://schemas.microsoft.com/office/powerpoint/2010/main" val="3636622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Preamble </a:t>
            </a:r>
            <a:endParaRPr lang="en-US" i="1" dirty="0"/>
          </a:p>
        </p:txBody>
      </p:sp>
      <p:sp>
        <p:nvSpPr>
          <p:cNvPr id="3" name="Content Placeholder 2"/>
          <p:cNvSpPr>
            <a:spLocks noGrp="1"/>
          </p:cNvSpPr>
          <p:nvPr>
            <p:ph idx="1"/>
          </p:nvPr>
        </p:nvSpPr>
        <p:spPr>
          <a:xfrm>
            <a:off x="457200" y="1828799"/>
            <a:ext cx="8382000" cy="4297363"/>
          </a:xfrm>
        </p:spPr>
        <p:txBody>
          <a:bodyPr>
            <a:noAutofit/>
          </a:bodyPr>
          <a:lstStyle/>
          <a:p>
            <a:r>
              <a:rPr lang="en-US" sz="2000" dirty="0"/>
              <a:t>Today's case study deals with the ethics of undercover reporting, a technique involving the use of some level of deception in order to gather information for a news story. </a:t>
            </a:r>
            <a:endParaRPr lang="en-US" sz="2000" dirty="0" smtClean="0"/>
          </a:p>
          <a:p>
            <a:endParaRPr lang="en-US" sz="2000" dirty="0"/>
          </a:p>
          <a:p>
            <a:endParaRPr lang="en-US" sz="2000" dirty="0" smtClean="0"/>
          </a:p>
          <a:p>
            <a:endParaRPr lang="en-US" sz="2000" dirty="0"/>
          </a:p>
          <a:p>
            <a:endParaRPr lang="en-US" sz="2000" dirty="0" smtClean="0"/>
          </a:p>
          <a:p>
            <a:endParaRPr lang="en-US" sz="2000" dirty="0" smtClean="0"/>
          </a:p>
          <a:p>
            <a:endParaRPr lang="en-US" sz="2000" dirty="0"/>
          </a:p>
          <a:p>
            <a:endParaRPr lang="en-US" sz="2000" dirty="0" smtClean="0"/>
          </a:p>
          <a:p>
            <a:endParaRPr lang="en-US" sz="2000" dirty="0"/>
          </a:p>
          <a:p>
            <a:r>
              <a:rPr lang="en-US" sz="2000" dirty="0" smtClean="0"/>
              <a:t>Images </a:t>
            </a:r>
          </a:p>
          <a:p>
            <a:pPr marL="36576" indent="0">
              <a:buNone/>
            </a:pPr>
            <a:r>
              <a:rPr lang="en-US" sz="1200" dirty="0" smtClean="0"/>
              <a:t>Youtube.com (l)</a:t>
            </a:r>
          </a:p>
          <a:p>
            <a:pPr marL="36576" indent="0">
              <a:buNone/>
            </a:pPr>
            <a:r>
              <a:rPr lang="en-US" sz="1200" dirty="0" smtClean="0"/>
              <a:t>Sportsjournalist.co.uk ® </a:t>
            </a:r>
          </a:p>
          <a:p>
            <a:endParaRPr lang="en-US" sz="2000" dirty="0"/>
          </a:p>
          <a:p>
            <a:endParaRPr lang="en-US" sz="20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428999"/>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3024187"/>
            <a:ext cx="1895475" cy="240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48408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SPJ Code of Ethics  </a:t>
            </a:r>
            <a:endParaRPr lang="en-US" dirty="0"/>
          </a:p>
        </p:txBody>
      </p:sp>
      <p:sp>
        <p:nvSpPr>
          <p:cNvPr id="3" name="Content Placeholder 2"/>
          <p:cNvSpPr>
            <a:spLocks noGrp="1"/>
          </p:cNvSpPr>
          <p:nvPr>
            <p:ph idx="1"/>
          </p:nvPr>
        </p:nvSpPr>
        <p:spPr/>
        <p:txBody>
          <a:bodyPr>
            <a:normAutofit fontScale="85000" lnSpcReduction="20000"/>
          </a:bodyPr>
          <a:lstStyle/>
          <a:p>
            <a:r>
              <a:rPr lang="en-US" dirty="0"/>
              <a:t>The SPJ Code of Ethics discourages undercover reporting, stating: "Journalists should ... avoid undercover or other surreptitious methods of gathering information except when traditional open methods will not yield information vital to the public. </a:t>
            </a:r>
          </a:p>
          <a:p>
            <a:pPr lvl="1"/>
            <a:r>
              <a:rPr lang="en-US" dirty="0" smtClean="0"/>
              <a:t>Use </a:t>
            </a:r>
            <a:r>
              <a:rPr lang="en-US" dirty="0"/>
              <a:t>of such methods should be </a:t>
            </a:r>
            <a:r>
              <a:rPr lang="en-US" dirty="0" smtClean="0"/>
              <a:t>“explained </a:t>
            </a:r>
            <a:r>
              <a:rPr lang="en-US" dirty="0"/>
              <a:t>as part of the story</a:t>
            </a:r>
            <a:r>
              <a:rPr lang="en-US" dirty="0" smtClean="0"/>
              <a:t>.” </a:t>
            </a:r>
          </a:p>
          <a:p>
            <a:r>
              <a:rPr lang="en-US" dirty="0" smtClean="0"/>
              <a:t>The </a:t>
            </a:r>
            <a:r>
              <a:rPr lang="en-US" dirty="0"/>
              <a:t>SPJ code also reminds journalists to "recognize that private people have a greater right to control information about themselves than do public officials and others who seek power, influence or attention.''</a:t>
            </a:r>
          </a:p>
          <a:p>
            <a:endParaRPr lang="en-US" dirty="0"/>
          </a:p>
        </p:txBody>
      </p:sp>
    </p:spTree>
    <p:extLst>
      <p:ext uri="{BB962C8B-B14F-4D97-AF65-F5344CB8AC3E}">
        <p14:creationId xmlns:p14="http://schemas.microsoft.com/office/powerpoint/2010/main" val="673338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Undercover…historical practice</a:t>
            </a:r>
            <a:endParaRPr lang="en-US" dirty="0"/>
          </a:p>
        </p:txBody>
      </p:sp>
      <p:sp>
        <p:nvSpPr>
          <p:cNvPr id="3" name="Content Placeholder 2"/>
          <p:cNvSpPr>
            <a:spLocks noGrp="1"/>
          </p:cNvSpPr>
          <p:nvPr>
            <p:ph idx="1"/>
          </p:nvPr>
        </p:nvSpPr>
        <p:spPr/>
        <p:txBody>
          <a:bodyPr>
            <a:normAutofit lnSpcReduction="10000"/>
          </a:bodyPr>
          <a:lstStyle/>
          <a:p>
            <a:r>
              <a:rPr lang="en-US" sz="3200" dirty="0"/>
              <a:t>On the other hand, undercover reporting has a cherished (but controversial) history in American journalism.  </a:t>
            </a:r>
            <a:endParaRPr lang="en-US" sz="3200" dirty="0" smtClean="0"/>
          </a:p>
          <a:p>
            <a:endParaRPr lang="en-US" sz="3200" dirty="0"/>
          </a:p>
          <a:p>
            <a:endParaRPr lang="en-US" sz="3200" dirty="0" smtClean="0"/>
          </a:p>
          <a:p>
            <a:endParaRPr lang="en-US" sz="3200" dirty="0"/>
          </a:p>
          <a:p>
            <a:endParaRPr lang="en-US" sz="3200" dirty="0" smtClean="0"/>
          </a:p>
          <a:p>
            <a:pPr marL="36576" indent="0">
              <a:buNone/>
            </a:pPr>
            <a:r>
              <a:rPr lang="en-US" sz="1300" dirty="0" smtClean="0"/>
              <a:t>pbs.org (l)</a:t>
            </a:r>
          </a:p>
          <a:p>
            <a:pPr marL="36576" indent="0">
              <a:buNone/>
            </a:pPr>
            <a:r>
              <a:rPr lang="en-US" sz="1300" dirty="0" smtClean="0"/>
              <a:t>amazon.com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3352799"/>
            <a:ext cx="1724025" cy="2657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3657600"/>
            <a:ext cx="2667000" cy="1714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39155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Undercover…historical practice</a:t>
            </a:r>
          </a:p>
        </p:txBody>
      </p:sp>
      <p:sp>
        <p:nvSpPr>
          <p:cNvPr id="3" name="Content Placeholder 2"/>
          <p:cNvSpPr>
            <a:spLocks noGrp="1"/>
          </p:cNvSpPr>
          <p:nvPr>
            <p:ph idx="1"/>
          </p:nvPr>
        </p:nvSpPr>
        <p:spPr/>
        <p:txBody>
          <a:bodyPr>
            <a:normAutofit fontScale="85000" lnSpcReduction="10000"/>
          </a:bodyPr>
          <a:lstStyle/>
          <a:p>
            <a:r>
              <a:rPr lang="en-US" dirty="0"/>
              <a:t>Undercover reporters have rooted out corruption, exposed dangerous working conditions, and shed light on social injustices</a:t>
            </a:r>
            <a:r>
              <a:rPr lang="en-US" dirty="0" smtClean="0"/>
              <a:t>.</a:t>
            </a:r>
          </a:p>
          <a:p>
            <a:endParaRPr lang="en-US" dirty="0"/>
          </a:p>
          <a:p>
            <a:endParaRPr lang="en-US" dirty="0" smtClean="0"/>
          </a:p>
          <a:p>
            <a:endParaRPr lang="en-US" dirty="0"/>
          </a:p>
          <a:p>
            <a:endParaRPr lang="en-US" dirty="0" smtClean="0"/>
          </a:p>
          <a:p>
            <a:endParaRPr lang="en-US" dirty="0"/>
          </a:p>
          <a:p>
            <a:endParaRPr lang="en-US" dirty="0" smtClean="0"/>
          </a:p>
          <a:p>
            <a:pPr marL="36576" indent="0">
              <a:buNone/>
            </a:pPr>
            <a:r>
              <a:rPr lang="en-US" sz="1300" dirty="0"/>
              <a:t>Inpinterest.com </a:t>
            </a:r>
          </a:p>
          <a:p>
            <a:pPr marL="36576" indent="0">
              <a:buNone/>
            </a:pPr>
            <a:r>
              <a:rPr lang="en-US" dirty="0" smtClean="0"/>
              <a:t> </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2971800"/>
            <a:ext cx="2152650" cy="212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73068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Undercover…illustrations </a:t>
            </a:r>
            <a:endParaRPr lang="en-US" dirty="0"/>
          </a:p>
        </p:txBody>
      </p:sp>
      <p:sp>
        <p:nvSpPr>
          <p:cNvPr id="3" name="Content Placeholder 2"/>
          <p:cNvSpPr>
            <a:spLocks noGrp="1"/>
          </p:cNvSpPr>
          <p:nvPr>
            <p:ph idx="1"/>
          </p:nvPr>
        </p:nvSpPr>
        <p:spPr/>
        <p:txBody>
          <a:bodyPr/>
          <a:lstStyle/>
          <a:p>
            <a:r>
              <a:rPr lang="en-US" dirty="0" smtClean="0"/>
              <a:t>Some </a:t>
            </a:r>
            <a:r>
              <a:rPr lang="en-US" dirty="0"/>
              <a:t>of the most successful and famous examples of undercover </a:t>
            </a:r>
            <a:r>
              <a:rPr lang="en-US" dirty="0" smtClean="0"/>
              <a:t>journalism </a:t>
            </a:r>
            <a:r>
              <a:rPr lang="en-US" dirty="0" smtClean="0"/>
              <a:t>can </a:t>
            </a:r>
            <a:r>
              <a:rPr lang="en-US" dirty="0" smtClean="0"/>
              <a:t>be found at  </a:t>
            </a:r>
            <a:r>
              <a:rPr lang="en-US" dirty="0"/>
              <a:t>http://www.careernewsinsider.com/10-most-courageous-undercover-journalists/.)</a:t>
            </a:r>
          </a:p>
          <a:p>
            <a:endParaRPr lang="en-US" dirty="0"/>
          </a:p>
          <a:p>
            <a:endParaRPr lang="en-US" dirty="0"/>
          </a:p>
        </p:txBody>
      </p:sp>
    </p:spTree>
    <p:extLst>
      <p:ext uri="{BB962C8B-B14F-4D97-AF65-F5344CB8AC3E}">
        <p14:creationId xmlns:p14="http://schemas.microsoft.com/office/powerpoint/2010/main" val="4064741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Steele Ethical Guidelines: Poynter </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Poynter Ethicist ,Bob Steele, </a:t>
            </a:r>
            <a:r>
              <a:rPr lang="en-US" dirty="0"/>
              <a:t>has developed a series of guidelines to help reporters determine when the use of deception in reporting is and isn't appropriate.  </a:t>
            </a:r>
            <a:endParaRPr lang="en-US" dirty="0" smtClean="0"/>
          </a:p>
          <a:p>
            <a:pPr lvl="1"/>
            <a:r>
              <a:rPr lang="en-US" dirty="0" smtClean="0"/>
              <a:t>Information </a:t>
            </a:r>
            <a:r>
              <a:rPr lang="en-US" dirty="0"/>
              <a:t>obtained must be of </a:t>
            </a:r>
            <a:r>
              <a:rPr lang="en-US" u="sng" dirty="0"/>
              <a:t>vital public interest</a:t>
            </a:r>
            <a:r>
              <a:rPr lang="en-US" dirty="0"/>
              <a:t> and that all other alternatives for obtaining the information must have already been exhausted.  </a:t>
            </a:r>
            <a:endParaRPr lang="en-US" dirty="0" smtClean="0"/>
          </a:p>
          <a:p>
            <a:pPr lvl="1"/>
            <a:r>
              <a:rPr lang="en-US" dirty="0" smtClean="0"/>
              <a:t>Journalists </a:t>
            </a:r>
            <a:r>
              <a:rPr lang="en-US" dirty="0"/>
              <a:t>must then be willing to </a:t>
            </a:r>
            <a:r>
              <a:rPr lang="en-US" u="sng" dirty="0"/>
              <a:t>disclose how and why they used deception. </a:t>
            </a:r>
            <a:endParaRPr lang="en-US" u="sng" dirty="0" smtClean="0"/>
          </a:p>
          <a:p>
            <a:pPr lvl="1"/>
            <a:r>
              <a:rPr lang="en-US" dirty="0" smtClean="0"/>
              <a:t>Steele's </a:t>
            </a:r>
            <a:r>
              <a:rPr lang="en-US" dirty="0"/>
              <a:t>checklist is </a:t>
            </a:r>
            <a:r>
              <a:rPr lang="en-US" dirty="0" smtClean="0"/>
              <a:t>strict and is designed </a:t>
            </a:r>
            <a:r>
              <a:rPr lang="en-US" dirty="0"/>
              <a:t>to keep deceptive journalism tactics to a minimum.</a:t>
            </a:r>
          </a:p>
          <a:p>
            <a:endParaRPr lang="en-US" dirty="0"/>
          </a:p>
        </p:txBody>
      </p:sp>
    </p:spTree>
    <p:extLst>
      <p:ext uri="{BB962C8B-B14F-4D97-AF65-F5344CB8AC3E}">
        <p14:creationId xmlns:p14="http://schemas.microsoft.com/office/powerpoint/2010/main" val="32965871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Steele Ethical Guidelines: Poynter </a:t>
            </a:r>
          </a:p>
        </p:txBody>
      </p:sp>
      <p:sp>
        <p:nvSpPr>
          <p:cNvPr id="3" name="Content Placeholder 2"/>
          <p:cNvSpPr>
            <a:spLocks noGrp="1"/>
          </p:cNvSpPr>
          <p:nvPr>
            <p:ph idx="1"/>
          </p:nvPr>
        </p:nvSpPr>
        <p:spPr/>
        <p:txBody>
          <a:bodyPr>
            <a:normAutofit fontScale="85000" lnSpcReduction="20000"/>
          </a:bodyPr>
          <a:lstStyle/>
          <a:p>
            <a:r>
              <a:rPr lang="en-US" dirty="0"/>
              <a:t>When the information obtained is of profound importance. It must be of vital public interest, such as revealing great “system failure” at the top levels, or it must prevent profound harm to individuals</a:t>
            </a:r>
            <a:r>
              <a:rPr lang="en-US" dirty="0" smtClean="0"/>
              <a:t>.</a:t>
            </a:r>
          </a:p>
          <a:p>
            <a:endParaRPr lang="en-US" dirty="0"/>
          </a:p>
          <a:p>
            <a:r>
              <a:rPr lang="en-US" dirty="0"/>
              <a:t>When all other alternatives for obtaining the same information have been exhausted</a:t>
            </a:r>
            <a:r>
              <a:rPr lang="en-US" dirty="0" smtClean="0"/>
              <a:t>.</a:t>
            </a:r>
          </a:p>
          <a:p>
            <a:pPr marL="36576" indent="0">
              <a:buNone/>
            </a:pPr>
            <a:endParaRPr lang="en-US" dirty="0"/>
          </a:p>
          <a:p>
            <a:r>
              <a:rPr lang="en-US" dirty="0"/>
              <a:t>When the journalists involved are willing to disclose the nature of the deception and the reason for it.</a:t>
            </a:r>
          </a:p>
          <a:p>
            <a:endParaRPr lang="en-US" dirty="0"/>
          </a:p>
        </p:txBody>
      </p:sp>
    </p:spTree>
    <p:extLst>
      <p:ext uri="{BB962C8B-B14F-4D97-AF65-F5344CB8AC3E}">
        <p14:creationId xmlns:p14="http://schemas.microsoft.com/office/powerpoint/2010/main" val="31756756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Steele Ethical Guidelines: Poynter </a:t>
            </a:r>
          </a:p>
        </p:txBody>
      </p:sp>
      <p:sp>
        <p:nvSpPr>
          <p:cNvPr id="3" name="Content Placeholder 2"/>
          <p:cNvSpPr>
            <a:spLocks noGrp="1"/>
          </p:cNvSpPr>
          <p:nvPr>
            <p:ph idx="1"/>
          </p:nvPr>
        </p:nvSpPr>
        <p:spPr/>
        <p:txBody>
          <a:bodyPr>
            <a:normAutofit fontScale="77500" lnSpcReduction="20000"/>
          </a:bodyPr>
          <a:lstStyle/>
          <a:p>
            <a:r>
              <a:rPr lang="en-US" dirty="0"/>
              <a:t>When the individuals involved and their news organization apply excellence, through outstanding craftsmanship as well as the commitment of time and funding needed to pursue the story fully.</a:t>
            </a:r>
          </a:p>
          <a:p>
            <a:endParaRPr lang="en-US" dirty="0" smtClean="0"/>
          </a:p>
          <a:p>
            <a:r>
              <a:rPr lang="en-US" dirty="0" smtClean="0"/>
              <a:t>When </a:t>
            </a:r>
            <a:r>
              <a:rPr lang="en-US" dirty="0"/>
              <a:t>the harm prevented by the information revealed through deception </a:t>
            </a:r>
            <a:r>
              <a:rPr lang="en-US" u="sng" dirty="0"/>
              <a:t>outweighs</a:t>
            </a:r>
            <a:r>
              <a:rPr lang="en-US" dirty="0"/>
              <a:t> any harm caused by the act of deception</a:t>
            </a:r>
            <a:r>
              <a:rPr lang="en-US" dirty="0" smtClean="0"/>
              <a:t>.</a:t>
            </a:r>
          </a:p>
          <a:p>
            <a:endParaRPr lang="en-US" dirty="0"/>
          </a:p>
          <a:p>
            <a:r>
              <a:rPr lang="en-US" dirty="0"/>
              <a:t>When the journalists involved have conducted a meaningful, collaborative, and deliberative decision-making process on the ethical and legal issues.</a:t>
            </a:r>
          </a:p>
          <a:p>
            <a:endParaRPr lang="en-US" dirty="0"/>
          </a:p>
          <a:p>
            <a:endParaRPr lang="en-US" dirty="0"/>
          </a:p>
        </p:txBody>
      </p:sp>
    </p:spTree>
    <p:extLst>
      <p:ext uri="{BB962C8B-B14F-4D97-AF65-F5344CB8AC3E}">
        <p14:creationId xmlns:p14="http://schemas.microsoft.com/office/powerpoint/2010/main" val="2000452609"/>
      </p:ext>
    </p:extLst>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CFDDA25-04F7-4773-A0E2-529367BBA3E8}"/>
</file>

<file path=customXml/itemProps2.xml><?xml version="1.0" encoding="utf-8"?>
<ds:datastoreItem xmlns:ds="http://schemas.openxmlformats.org/officeDocument/2006/customXml" ds:itemID="{003AC9CB-6293-4235-B1CC-98698DCB83EE}"/>
</file>

<file path=docProps/app.xml><?xml version="1.0" encoding="utf-8"?>
<Properties xmlns="http://schemas.openxmlformats.org/officeDocument/2006/extended-properties" xmlns:vt="http://schemas.openxmlformats.org/officeDocument/2006/docPropsVTypes">
  <Template>Technic</Template>
  <TotalTime>21607</TotalTime>
  <Words>702</Words>
  <Application>Microsoft Office PowerPoint</Application>
  <PresentationFormat>On-screen Show (4:3)</PresentationFormat>
  <Paragraphs>85</Paragraphs>
  <Slides>13</Slides>
  <Notes>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Technic</vt:lpstr>
      <vt:lpstr>Undercover reporting </vt:lpstr>
      <vt:lpstr>Preamble </vt:lpstr>
      <vt:lpstr>SPJ Code of Ethics  </vt:lpstr>
      <vt:lpstr>Undercover…historical practice</vt:lpstr>
      <vt:lpstr>Undercover…historical practice</vt:lpstr>
      <vt:lpstr>Undercover…illustrations </vt:lpstr>
      <vt:lpstr>Steele Ethical Guidelines: Poynter </vt:lpstr>
      <vt:lpstr>Steele Ethical Guidelines: Poynter </vt:lpstr>
      <vt:lpstr>Steele Ethical Guidelines: Poynter </vt:lpstr>
      <vt:lpstr>Undercover, Under Fire </vt:lpstr>
      <vt:lpstr>To Catch a Predator</vt:lpstr>
      <vt:lpstr>To Catch a Predator: Criticisms</vt:lpstr>
      <vt:lpstr>Implications….  </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law is made and Judicial Review</dc:title>
  <dc:creator>HP</dc:creator>
  <cp:lastModifiedBy>HP</cp:lastModifiedBy>
  <cp:revision>57</cp:revision>
  <dcterms:created xsi:type="dcterms:W3CDTF">2021-01-12T21:35:14Z</dcterms:created>
  <dcterms:modified xsi:type="dcterms:W3CDTF">2023-03-13T15:41:25Z</dcterms:modified>
</cp:coreProperties>
</file>