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3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3"/>
  </p:notesMasterIdLst>
  <p:sldIdLst>
    <p:sldId id="258" r:id="rId2"/>
    <p:sldId id="259" r:id="rId3"/>
    <p:sldId id="260" r:id="rId4"/>
    <p:sldId id="261" r:id="rId5"/>
    <p:sldId id="262" r:id="rId6"/>
    <p:sldId id="263" r:id="rId7"/>
    <p:sldId id="264" r:id="rId8"/>
    <p:sldId id="265" r:id="rId9"/>
    <p:sldId id="286"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7" r:id="rId24"/>
    <p:sldId id="279" r:id="rId25"/>
    <p:sldId id="280" r:id="rId26"/>
    <p:sldId id="281" r:id="rId27"/>
    <p:sldId id="282" r:id="rId28"/>
    <p:sldId id="283" r:id="rId29"/>
    <p:sldId id="284" r:id="rId30"/>
    <p:sldId id="285" r:id="rId31"/>
    <p:sldId id="288"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1/23/2023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courtesy dw.com</a:t>
            </a:r>
          </a:p>
          <a:p>
            <a:r>
              <a:rPr lang="en-US" dirty="0" smtClean="0"/>
              <a:t> </a:t>
            </a:r>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2</a:t>
            </a:fld>
            <a:endParaRPr lang="en-US"/>
          </a:p>
        </p:txBody>
      </p:sp>
    </p:spTree>
    <p:extLst>
      <p:ext uri="{BB962C8B-B14F-4D97-AF65-F5344CB8AC3E}">
        <p14:creationId xmlns:p14="http://schemas.microsoft.com/office/powerpoint/2010/main" val="46920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7</a:t>
            </a:fld>
            <a:endParaRPr lang="en-US"/>
          </a:p>
        </p:txBody>
      </p:sp>
    </p:spTree>
    <p:extLst>
      <p:ext uri="{BB962C8B-B14F-4D97-AF65-F5344CB8AC3E}">
        <p14:creationId xmlns:p14="http://schemas.microsoft.com/office/powerpoint/2010/main" val="2141476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69D15E2-1353-4955-BBE0-46D1AEF937E7}" type="datetimeFigureOut">
              <a:rPr lang="en-US" smtClean="0"/>
              <a:t>1/23/2023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1/23/2023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1/23/2023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1/23/2023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1/23/2023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oyez.org/cases/1968/21" TargetMode="External"/><Relationship Id="rId2" Type="http://schemas.openxmlformats.org/officeDocument/2006/relationships/hyperlink" Target="https://www.oyez.org/cases/1985/84-166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oyez.org/cases/1940-1955/330us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The First amendment </a:t>
            </a:r>
            <a:endParaRPr lang="en-US" dirty="0"/>
          </a:p>
        </p:txBody>
      </p:sp>
      <p:sp>
        <p:nvSpPr>
          <p:cNvPr id="5" name="Subtitle 4"/>
          <p:cNvSpPr>
            <a:spLocks noGrp="1"/>
          </p:cNvSpPr>
          <p:nvPr>
            <p:ph type="subTitle" idx="1"/>
          </p:nvPr>
        </p:nvSpPr>
        <p:spPr>
          <a:xfrm>
            <a:off x="547686" y="5410200"/>
            <a:ext cx="7910513" cy="332232"/>
          </a:xfrm>
        </p:spPr>
        <p:txBody>
          <a:bodyPr>
            <a:normAutofit/>
          </a:bodyPr>
          <a:lstStyle/>
          <a:p>
            <a:r>
              <a:rPr lang="en-US" dirty="0" smtClean="0"/>
              <a:t>COMM 3400-W 3</a:t>
            </a:r>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25" y="1100138"/>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467600" cy="1143000"/>
          </a:xfrm>
        </p:spPr>
        <p:txBody>
          <a:bodyPr>
            <a:normAutofit fontScale="90000"/>
          </a:bodyPr>
          <a:lstStyle/>
          <a:p>
            <a:r>
              <a:rPr lang="en-US" dirty="0"/>
              <a:t>Freedom of Speech and of the Press</a:t>
            </a:r>
          </a:p>
        </p:txBody>
      </p:sp>
      <p:sp>
        <p:nvSpPr>
          <p:cNvPr id="3" name="Content Placeholder 2"/>
          <p:cNvSpPr>
            <a:spLocks noGrp="1"/>
          </p:cNvSpPr>
          <p:nvPr>
            <p:ph idx="1"/>
          </p:nvPr>
        </p:nvSpPr>
        <p:spPr>
          <a:xfrm>
            <a:off x="457200" y="1447800"/>
            <a:ext cx="8610600" cy="4678363"/>
          </a:xfrm>
        </p:spPr>
        <p:txBody>
          <a:bodyPr>
            <a:normAutofit fontScale="92500" lnSpcReduction="20000"/>
          </a:bodyPr>
          <a:lstStyle/>
          <a:p>
            <a:endParaRPr lang="en-US" dirty="0" smtClean="0"/>
          </a:p>
          <a:p>
            <a:r>
              <a:rPr lang="en-US" dirty="0" smtClean="0"/>
              <a:t>FoS is not </a:t>
            </a:r>
            <a:r>
              <a:rPr lang="en-US" dirty="0"/>
              <a:t>absolute. </a:t>
            </a:r>
            <a:endParaRPr lang="en-US" dirty="0" smtClean="0"/>
          </a:p>
          <a:p>
            <a:r>
              <a:rPr lang="en-US" dirty="0" smtClean="0"/>
              <a:t>The </a:t>
            </a:r>
            <a:r>
              <a:rPr lang="en-US" dirty="0"/>
              <a:t>US Supreme Court has ruled that the government sometimes may be allowed to limit speech. </a:t>
            </a:r>
            <a:endParaRPr lang="en-US" dirty="0" smtClean="0"/>
          </a:p>
          <a:p>
            <a:pPr lvl="1"/>
            <a:r>
              <a:rPr lang="en-US" dirty="0" smtClean="0"/>
              <a:t>Limits </a:t>
            </a:r>
            <a:r>
              <a:rPr lang="en-US" dirty="0"/>
              <a:t>or </a:t>
            </a:r>
            <a:r>
              <a:rPr lang="en-US" dirty="0" smtClean="0"/>
              <a:t>bans can be imposed on defamation</a:t>
            </a:r>
            <a:r>
              <a:rPr lang="en-US" dirty="0"/>
              <a:t>, obscenity, fighting words, and words that present a clear and present danger of inciting violence (we will address these exceptions in our speech distinction session). </a:t>
            </a:r>
            <a:endParaRPr lang="en-US" dirty="0" smtClean="0"/>
          </a:p>
          <a:p>
            <a:r>
              <a:rPr lang="en-US" dirty="0" smtClean="0"/>
              <a:t>The </a:t>
            </a:r>
            <a:r>
              <a:rPr lang="en-US" dirty="0"/>
              <a:t>government also may </a:t>
            </a:r>
            <a:r>
              <a:rPr lang="en-US" u="sng" dirty="0"/>
              <a:t>regulate speech </a:t>
            </a:r>
            <a:r>
              <a:rPr lang="en-US" dirty="0"/>
              <a:t>by limiting the time, place or manner in which it is made (keep reading for more on that).</a:t>
            </a:r>
          </a:p>
        </p:txBody>
      </p:sp>
    </p:spTree>
    <p:extLst>
      <p:ext uri="{BB962C8B-B14F-4D97-AF65-F5344CB8AC3E}">
        <p14:creationId xmlns:p14="http://schemas.microsoft.com/office/powerpoint/2010/main" val="3437888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77962"/>
          </a:xfrm>
        </p:spPr>
        <p:txBody>
          <a:bodyPr>
            <a:normAutofit fontScale="90000"/>
          </a:bodyPr>
          <a:lstStyle/>
          <a:p>
            <a:r>
              <a:rPr lang="en-US" dirty="0"/>
              <a:t>Freedom of Assembly </a:t>
            </a:r>
            <a:r>
              <a:rPr lang="en-US" dirty="0" smtClean="0"/>
              <a:t/>
            </a:r>
            <a:br>
              <a:rPr lang="en-US" dirty="0" smtClean="0"/>
            </a:br>
            <a:r>
              <a:rPr lang="en-US" dirty="0" smtClean="0"/>
              <a:t>and </a:t>
            </a:r>
            <a:r>
              <a:rPr lang="en-US" dirty="0"/>
              <a:t>Right to Petition the </a:t>
            </a:r>
            <a:r>
              <a:rPr lang="en-US" dirty="0" smtClean="0"/>
              <a:t>Government</a:t>
            </a:r>
            <a:endParaRPr lang="en-US" dirty="0"/>
          </a:p>
        </p:txBody>
      </p:sp>
      <p:sp>
        <p:nvSpPr>
          <p:cNvPr id="3" name="Content Placeholder 2"/>
          <p:cNvSpPr>
            <a:spLocks noGrp="1"/>
          </p:cNvSpPr>
          <p:nvPr>
            <p:ph idx="1"/>
          </p:nvPr>
        </p:nvSpPr>
        <p:spPr>
          <a:xfrm>
            <a:off x="457200" y="1905000"/>
            <a:ext cx="8382000" cy="4221163"/>
          </a:xfrm>
        </p:spPr>
        <p:txBody>
          <a:bodyPr>
            <a:normAutofit fontScale="40000" lnSpcReduction="20000"/>
          </a:bodyPr>
          <a:lstStyle/>
          <a:p>
            <a:endParaRPr lang="en-US" dirty="0" smtClean="0"/>
          </a:p>
          <a:p>
            <a:endParaRPr lang="en-US" dirty="0"/>
          </a:p>
          <a:p>
            <a:r>
              <a:rPr lang="en-US" sz="5900" dirty="0" smtClean="0"/>
              <a:t>The </a:t>
            </a:r>
            <a:r>
              <a:rPr lang="en-US" sz="5900" dirty="0"/>
              <a:t>First Amendment also protects the freedom of assembly, which can mean physically gathering with a group of people to picket or protest; </a:t>
            </a:r>
            <a:endParaRPr lang="en-US" sz="5900" dirty="0" smtClean="0"/>
          </a:p>
          <a:p>
            <a:endParaRPr lang="en-US" sz="5900" dirty="0"/>
          </a:p>
          <a:p>
            <a:r>
              <a:rPr lang="en-US" sz="5900" dirty="0" smtClean="0"/>
              <a:t>Associating </a:t>
            </a:r>
            <a:r>
              <a:rPr lang="en-US" sz="5900" dirty="0"/>
              <a:t>with one another in groups for economic, political or religious purposes</a:t>
            </a:r>
            <a:r>
              <a:rPr lang="en-US" sz="5900" dirty="0" smtClean="0"/>
              <a:t>.</a:t>
            </a:r>
          </a:p>
          <a:p>
            <a:pPr marL="36576" indent="0">
              <a:buNone/>
            </a:pPr>
            <a:endParaRPr lang="en-US" sz="5900" dirty="0" smtClean="0"/>
          </a:p>
          <a:p>
            <a:pPr marL="36576" indent="0">
              <a:buNone/>
            </a:pPr>
            <a:endParaRPr lang="en-US" dirty="0" smtClean="0"/>
          </a:p>
          <a:p>
            <a:pPr marL="36576" indent="0">
              <a:buNone/>
            </a:pPr>
            <a:endParaRPr lang="en-US" dirty="0" smtClean="0"/>
          </a:p>
          <a:p>
            <a:pPr marL="36576" indent="0">
              <a:buNone/>
            </a:pPr>
            <a:endParaRPr lang="en-US" dirty="0"/>
          </a:p>
          <a:p>
            <a:pPr marL="36576" indent="0">
              <a:buNone/>
            </a:pPr>
            <a:endParaRPr lang="en-US" dirty="0" smtClean="0"/>
          </a:p>
          <a:p>
            <a:pPr marL="36576" indent="0">
              <a:buNone/>
            </a:pPr>
            <a:endParaRPr lang="en-US" dirty="0"/>
          </a:p>
          <a:p>
            <a:pPr marL="36576" indent="0">
              <a:buNone/>
            </a:pPr>
            <a:r>
              <a:rPr lang="en-US" dirty="0" smtClean="0"/>
              <a:t>Image courtesy: wethepeople.scholastic.com</a:t>
            </a:r>
          </a:p>
          <a:p>
            <a:pPr marL="36576" indent="0">
              <a:buNone/>
            </a:pPr>
            <a:r>
              <a:rPr lang="en-US" dirty="0" smtClean="0"/>
              <a:t> </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8527" y="0"/>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7794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Freedom of Assembly</a:t>
            </a:r>
          </a:p>
        </p:txBody>
      </p:sp>
      <p:sp>
        <p:nvSpPr>
          <p:cNvPr id="3" name="Content Placeholder 2"/>
          <p:cNvSpPr>
            <a:spLocks noGrp="1"/>
          </p:cNvSpPr>
          <p:nvPr>
            <p:ph idx="1"/>
          </p:nvPr>
        </p:nvSpPr>
        <p:spPr/>
        <p:txBody>
          <a:bodyPr/>
          <a:lstStyle/>
          <a:p>
            <a:r>
              <a:rPr lang="en-US" dirty="0"/>
              <a:t>The First Amendment also protects the right not to associate, which means that the government cannot force people to join a group they do not wish to join. </a:t>
            </a:r>
            <a:endParaRPr lang="en-US" dirty="0" smtClean="0"/>
          </a:p>
          <a:p>
            <a:endParaRPr lang="en-US" dirty="0"/>
          </a:p>
          <a:p>
            <a:r>
              <a:rPr lang="en-US" dirty="0" smtClean="0"/>
              <a:t>A </a:t>
            </a:r>
            <a:r>
              <a:rPr lang="en-US" dirty="0"/>
              <a:t>related right is the right to petition the government, including everything from signing a petition to filing a lawsuit.</a:t>
            </a:r>
          </a:p>
        </p:txBody>
      </p:sp>
    </p:spTree>
    <p:extLst>
      <p:ext uri="{BB962C8B-B14F-4D97-AF65-F5344CB8AC3E}">
        <p14:creationId xmlns:p14="http://schemas.microsoft.com/office/powerpoint/2010/main" val="588330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 is Often </a:t>
            </a:r>
            <a:r>
              <a:rPr lang="en-US" b="1" dirty="0" smtClean="0"/>
              <a:t>Misunderstood</a:t>
            </a:r>
            <a:endParaRPr lang="en-US" dirty="0"/>
          </a:p>
        </p:txBody>
      </p:sp>
      <p:sp>
        <p:nvSpPr>
          <p:cNvPr id="3" name="Content Placeholder 2"/>
          <p:cNvSpPr>
            <a:spLocks noGrp="1"/>
          </p:cNvSpPr>
          <p:nvPr>
            <p:ph idx="1"/>
          </p:nvPr>
        </p:nvSpPr>
        <p:spPr/>
        <p:txBody>
          <a:bodyPr/>
          <a:lstStyle/>
          <a:p>
            <a:r>
              <a:rPr lang="en-US" dirty="0"/>
              <a:t>37 percent of those polled couldn't name one of its five </a:t>
            </a:r>
            <a:r>
              <a:rPr lang="en-US" dirty="0" smtClean="0"/>
              <a:t>freedoms.</a:t>
            </a:r>
          </a:p>
          <a:p>
            <a:r>
              <a:rPr lang="en-US" dirty="0" smtClean="0"/>
              <a:t>39 </a:t>
            </a:r>
            <a:r>
              <a:rPr lang="en-US" dirty="0"/>
              <a:t>percent said Congress should be able to prevent the press from reporting on national-security issues without government approval (hint: reporters can already do that!)</a:t>
            </a:r>
          </a:p>
        </p:txBody>
      </p:sp>
    </p:spTree>
    <p:extLst>
      <p:ext uri="{BB962C8B-B14F-4D97-AF65-F5344CB8AC3E}">
        <p14:creationId xmlns:p14="http://schemas.microsoft.com/office/powerpoint/2010/main" val="3466922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 is Often Misunderstood</a:t>
            </a:r>
            <a:endParaRPr lang="en-US" dirty="0"/>
          </a:p>
        </p:txBody>
      </p:sp>
      <p:sp>
        <p:nvSpPr>
          <p:cNvPr id="3" name="Content Placeholder 2"/>
          <p:cNvSpPr>
            <a:spLocks noGrp="1"/>
          </p:cNvSpPr>
          <p:nvPr>
            <p:ph idx="1"/>
          </p:nvPr>
        </p:nvSpPr>
        <p:spPr/>
        <p:txBody>
          <a:bodyPr/>
          <a:lstStyle/>
          <a:p>
            <a:r>
              <a:rPr lang="en-US" dirty="0"/>
              <a:t>The FA begins with "Congress shall make no law . . . ." These five words indicate that the amendment only applies to the federal and local government. In other words the FA protects people against the government and not other people or private companies.</a:t>
            </a:r>
          </a:p>
        </p:txBody>
      </p:sp>
    </p:spTree>
    <p:extLst>
      <p:ext uri="{BB962C8B-B14F-4D97-AF65-F5344CB8AC3E}">
        <p14:creationId xmlns:p14="http://schemas.microsoft.com/office/powerpoint/2010/main" val="2761415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 is Often Misunderstood</a:t>
            </a:r>
            <a:endParaRPr lang="en-US" dirty="0"/>
          </a:p>
        </p:txBody>
      </p:sp>
      <p:sp>
        <p:nvSpPr>
          <p:cNvPr id="3" name="Content Placeholder 2"/>
          <p:cNvSpPr>
            <a:spLocks noGrp="1"/>
          </p:cNvSpPr>
          <p:nvPr>
            <p:ph idx="1"/>
          </p:nvPr>
        </p:nvSpPr>
        <p:spPr>
          <a:xfrm>
            <a:off x="457200" y="1600200"/>
            <a:ext cx="8153400" cy="4525963"/>
          </a:xfrm>
        </p:spPr>
        <p:txBody>
          <a:bodyPr>
            <a:normAutofit fontScale="92500" lnSpcReduction="20000"/>
          </a:bodyPr>
          <a:lstStyle/>
          <a:p>
            <a:r>
              <a:rPr lang="en-US" dirty="0"/>
              <a:t>This principle is also referred to as the </a:t>
            </a:r>
            <a:r>
              <a:rPr lang="en-US" b="1" dirty="0"/>
              <a:t>state action doctrine. </a:t>
            </a:r>
            <a:endParaRPr lang="en-US" b="1" dirty="0" smtClean="0"/>
          </a:p>
          <a:p>
            <a:r>
              <a:rPr lang="en-US" dirty="0" smtClean="0"/>
              <a:t>The </a:t>
            </a:r>
            <a:r>
              <a:rPr lang="en-US" dirty="0"/>
              <a:t>Constitution and its protection of rights and equality applies only to the government. </a:t>
            </a:r>
            <a:endParaRPr lang="en-US" dirty="0" smtClean="0"/>
          </a:p>
          <a:p>
            <a:endParaRPr lang="en-US" dirty="0" smtClean="0"/>
          </a:p>
          <a:p>
            <a:r>
              <a:rPr lang="en-US" dirty="0" smtClean="0"/>
              <a:t>Private </a:t>
            </a:r>
            <a:r>
              <a:rPr lang="en-US" dirty="0"/>
              <a:t>conduct does not have to comply with the Constitution. </a:t>
            </a:r>
            <a:endParaRPr lang="en-US" dirty="0" smtClean="0"/>
          </a:p>
          <a:p>
            <a:pPr marL="36576" indent="0">
              <a:buNone/>
            </a:pPr>
            <a:endParaRPr lang="en-US" dirty="0" smtClean="0"/>
          </a:p>
          <a:p>
            <a:r>
              <a:rPr lang="en-US" dirty="0" smtClean="0"/>
              <a:t>Platforms </a:t>
            </a:r>
            <a:r>
              <a:rPr lang="en-US" dirty="0"/>
              <a:t>like Instagram and YouTube (both private companies) can take down your content without violating your FA rights.  </a:t>
            </a:r>
          </a:p>
        </p:txBody>
      </p:sp>
    </p:spTree>
    <p:extLst>
      <p:ext uri="{BB962C8B-B14F-4D97-AF65-F5344CB8AC3E}">
        <p14:creationId xmlns:p14="http://schemas.microsoft.com/office/powerpoint/2010/main" val="2861269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Types of Speech Restriction: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a:t>Content-Based vs. Content-Neutral: </a:t>
            </a:r>
            <a:r>
              <a:rPr lang="en-US" u="sng" dirty="0"/>
              <a:t>A content-based law</a:t>
            </a:r>
            <a:r>
              <a:rPr lang="en-US" dirty="0"/>
              <a:t> or regulation discriminates against speech based on the </a:t>
            </a:r>
            <a:r>
              <a:rPr lang="en-US" u="sng" dirty="0"/>
              <a:t>substance of what it communicates</a:t>
            </a:r>
            <a:r>
              <a:rPr lang="en-US" dirty="0"/>
              <a:t>. </a:t>
            </a:r>
            <a:endParaRPr lang="en-US" dirty="0" smtClean="0"/>
          </a:p>
          <a:p>
            <a:endParaRPr lang="en-US" dirty="0"/>
          </a:p>
          <a:p>
            <a:r>
              <a:rPr lang="en-US" dirty="0" smtClean="0"/>
              <a:t>In </a:t>
            </a:r>
            <a:r>
              <a:rPr lang="en-US" dirty="0"/>
              <a:t>contrast, a </a:t>
            </a:r>
            <a:r>
              <a:rPr lang="en-US" u="sng" dirty="0"/>
              <a:t>content-neutral law </a:t>
            </a:r>
            <a:r>
              <a:rPr lang="en-US" dirty="0"/>
              <a:t>applies to </a:t>
            </a:r>
            <a:r>
              <a:rPr lang="en-US" u="sng" dirty="0"/>
              <a:t>expression</a:t>
            </a:r>
            <a:r>
              <a:rPr lang="en-US" dirty="0"/>
              <a:t> without regard to its substance. The Supreme Court is likely to strike down regulations that discriminate on the basis of what is said or expressed.</a:t>
            </a:r>
          </a:p>
        </p:txBody>
      </p:sp>
    </p:spTree>
    <p:extLst>
      <p:ext uri="{BB962C8B-B14F-4D97-AF65-F5344CB8AC3E}">
        <p14:creationId xmlns:p14="http://schemas.microsoft.com/office/powerpoint/2010/main" val="2973197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Content-Based vs. </a:t>
            </a:r>
            <a:r>
              <a:rPr lang="en-US" dirty="0" smtClean="0"/>
              <a:t>Content-Neutral..</a:t>
            </a:r>
            <a:endParaRPr lang="en-US" dirty="0"/>
          </a:p>
        </p:txBody>
      </p:sp>
      <p:sp>
        <p:nvSpPr>
          <p:cNvPr id="3" name="Content Placeholder 2"/>
          <p:cNvSpPr>
            <a:spLocks noGrp="1"/>
          </p:cNvSpPr>
          <p:nvPr>
            <p:ph idx="1"/>
          </p:nvPr>
        </p:nvSpPr>
        <p:spPr/>
        <p:txBody>
          <a:bodyPr>
            <a:normAutofit fontScale="92500" lnSpcReduction="10000"/>
          </a:bodyPr>
          <a:lstStyle/>
          <a:p>
            <a:r>
              <a:rPr lang="en-US" dirty="0"/>
              <a:t>Content-based laws are presumed unconstitutional. Designation of a law as either content based or content neutral is an important first step in ascertaining whether it violates the First Amendment</a:t>
            </a:r>
            <a:r>
              <a:rPr lang="en-US" dirty="0" smtClean="0"/>
              <a:t>.</a:t>
            </a:r>
          </a:p>
          <a:p>
            <a:pPr marL="36576" indent="0">
              <a:buNone/>
            </a:pPr>
            <a:endParaRPr lang="en-US" dirty="0"/>
          </a:p>
          <a:p>
            <a:r>
              <a:rPr lang="en-US" dirty="0"/>
              <a:t>Content-based laws are presumptively unconstitutional and subject to strict scrutiny, the highest form of judicial review, whereas content-neutral laws generally must survive only intermediate scrutiny.</a:t>
            </a:r>
          </a:p>
          <a:p>
            <a:endParaRPr lang="en-US" dirty="0"/>
          </a:p>
        </p:txBody>
      </p:sp>
    </p:spTree>
    <p:extLst>
      <p:ext uri="{BB962C8B-B14F-4D97-AF65-F5344CB8AC3E}">
        <p14:creationId xmlns:p14="http://schemas.microsoft.com/office/powerpoint/2010/main" val="4097184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Content-Based and viewpoint discrimination</a:t>
            </a:r>
          </a:p>
        </p:txBody>
      </p:sp>
      <p:sp>
        <p:nvSpPr>
          <p:cNvPr id="3" name="Content Placeholder 2"/>
          <p:cNvSpPr>
            <a:spLocks noGrp="1"/>
          </p:cNvSpPr>
          <p:nvPr>
            <p:ph idx="1"/>
          </p:nvPr>
        </p:nvSpPr>
        <p:spPr>
          <a:xfrm>
            <a:off x="457200" y="1600200"/>
            <a:ext cx="8153400" cy="4525963"/>
          </a:xfrm>
        </p:spPr>
        <p:txBody>
          <a:bodyPr>
            <a:normAutofit/>
          </a:bodyPr>
          <a:lstStyle/>
          <a:p>
            <a:r>
              <a:rPr lang="en-US" dirty="0"/>
              <a:t>Viewpoint discrimination occurs when a governmental regulation restricts expression based not only on its </a:t>
            </a:r>
            <a:r>
              <a:rPr lang="en-US" u="sng" dirty="0"/>
              <a:t>content</a:t>
            </a:r>
            <a:r>
              <a:rPr lang="en-US" dirty="0"/>
              <a:t>, but specifically on the </a:t>
            </a:r>
            <a:r>
              <a:rPr lang="en-US" u="sng" dirty="0"/>
              <a:t>underlying views </a:t>
            </a:r>
            <a:r>
              <a:rPr lang="en-US" dirty="0"/>
              <a:t>in the message.</a:t>
            </a:r>
          </a:p>
          <a:p>
            <a:pPr marL="36576" indent="0">
              <a:buNone/>
            </a:pPr>
            <a:endParaRPr lang="en-US" dirty="0"/>
          </a:p>
        </p:txBody>
      </p:sp>
    </p:spTree>
    <p:extLst>
      <p:ext uri="{BB962C8B-B14F-4D97-AF65-F5344CB8AC3E}">
        <p14:creationId xmlns:p14="http://schemas.microsoft.com/office/powerpoint/2010/main" val="1209532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Content-Based and viewpoint discrimination</a:t>
            </a:r>
          </a:p>
        </p:txBody>
      </p:sp>
      <p:sp>
        <p:nvSpPr>
          <p:cNvPr id="3" name="Content Placeholder 2"/>
          <p:cNvSpPr>
            <a:spLocks noGrp="1"/>
          </p:cNvSpPr>
          <p:nvPr>
            <p:ph idx="1"/>
          </p:nvPr>
        </p:nvSpPr>
        <p:spPr/>
        <p:txBody>
          <a:bodyPr>
            <a:normAutofit lnSpcReduction="10000"/>
          </a:bodyPr>
          <a:lstStyle/>
          <a:p>
            <a:r>
              <a:rPr lang="en-US" dirty="0"/>
              <a:t>Content-based restrictions limit speech based on its </a:t>
            </a:r>
            <a:r>
              <a:rPr lang="en-US" u="sng" dirty="0"/>
              <a:t>subject matter</a:t>
            </a:r>
            <a:r>
              <a:rPr lang="en-US" dirty="0"/>
              <a:t>, while viewpoint-based restrictions limit speech based on </a:t>
            </a:r>
            <a:r>
              <a:rPr lang="en-US" u="sng" dirty="0"/>
              <a:t>ideology and perspective. </a:t>
            </a:r>
            <a:endParaRPr lang="en-US" u="sng" dirty="0" smtClean="0"/>
          </a:p>
          <a:p>
            <a:pPr marL="36576" indent="0">
              <a:buNone/>
            </a:pPr>
            <a:endParaRPr lang="en-US" u="sng" dirty="0" smtClean="0"/>
          </a:p>
          <a:p>
            <a:r>
              <a:rPr lang="en-US" dirty="0" smtClean="0"/>
              <a:t>A ban on political </a:t>
            </a:r>
            <a:r>
              <a:rPr lang="en-US" dirty="0"/>
              <a:t>speeches in a public park would be content based; a law banning only political speeches by members of the Socialist Party would be viewpoint based.</a:t>
            </a:r>
          </a:p>
          <a:p>
            <a:pPr marL="36576" indent="0">
              <a:buNone/>
            </a:pPr>
            <a:endParaRPr lang="en-US" dirty="0"/>
          </a:p>
        </p:txBody>
      </p:sp>
    </p:spTree>
    <p:extLst>
      <p:ext uri="{BB962C8B-B14F-4D97-AF65-F5344CB8AC3E}">
        <p14:creationId xmlns:p14="http://schemas.microsoft.com/office/powerpoint/2010/main" val="1558181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The First Amendment: Major tenets  </a:t>
            </a:r>
            <a:endParaRPr lang="en-US" sz="4000" dirty="0"/>
          </a:p>
        </p:txBody>
      </p:sp>
      <p:sp>
        <p:nvSpPr>
          <p:cNvPr id="3" name="Content Placeholder 2"/>
          <p:cNvSpPr>
            <a:spLocks noGrp="1"/>
          </p:cNvSpPr>
          <p:nvPr>
            <p:ph idx="1"/>
          </p:nvPr>
        </p:nvSpPr>
        <p:spPr/>
        <p:txBody>
          <a:bodyPr/>
          <a:lstStyle/>
          <a:p>
            <a:r>
              <a:rPr lang="en-US" dirty="0" smtClean="0"/>
              <a:t>Guarantees </a:t>
            </a:r>
            <a:r>
              <a:rPr lang="en-US" dirty="0"/>
              <a:t>certain </a:t>
            </a:r>
            <a:r>
              <a:rPr lang="en-US" dirty="0" smtClean="0"/>
              <a:t>rights </a:t>
            </a:r>
            <a:r>
              <a:rPr lang="en-US" dirty="0"/>
              <a:t>and </a:t>
            </a:r>
            <a:r>
              <a:rPr lang="en-US" dirty="0" smtClean="0"/>
              <a:t>freedoms</a:t>
            </a:r>
          </a:p>
          <a:p>
            <a:pPr lvl="1"/>
            <a:r>
              <a:rPr lang="en-US" dirty="0" smtClean="0"/>
              <a:t>The </a:t>
            </a:r>
            <a:r>
              <a:rPr lang="en-US" dirty="0"/>
              <a:t>freedom of </a:t>
            </a:r>
            <a:r>
              <a:rPr lang="en-US" dirty="0" smtClean="0"/>
              <a:t>expression that allows  journalists </a:t>
            </a:r>
            <a:r>
              <a:rPr lang="en-US" dirty="0"/>
              <a:t>and media </a:t>
            </a:r>
            <a:r>
              <a:rPr lang="en-US" dirty="0" smtClean="0"/>
              <a:t>to operate freely.</a:t>
            </a:r>
          </a:p>
          <a:p>
            <a:pPr lvl="1"/>
            <a:endParaRPr lang="en-US" dirty="0"/>
          </a:p>
          <a:p>
            <a:pPr lvl="1"/>
            <a:endParaRPr lang="en-US" dirty="0" smtClean="0"/>
          </a:p>
          <a:p>
            <a:pPr lvl="1"/>
            <a:endParaRPr lang="en-US" dirty="0"/>
          </a:p>
          <a:p>
            <a:pPr lvl="1"/>
            <a:endParaRPr lang="en-US" dirty="0" smtClean="0"/>
          </a:p>
          <a:p>
            <a:pPr marL="1956816" lvl="7" indent="0">
              <a:buNone/>
            </a:pPr>
            <a:r>
              <a:rPr lang="en-US" sz="1200" dirty="0" smtClean="0"/>
              <a:t>                  Image courtesy dw.com  </a:t>
            </a:r>
            <a:endParaRPr lang="en-US" sz="1200" dirty="0"/>
          </a:p>
          <a:p>
            <a:pPr lvl="1"/>
            <a:endParaRPr lang="en-US"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3200400"/>
            <a:ext cx="284797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3376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Forum Doctrine</a:t>
            </a:r>
            <a:endParaRPr lang="en-US" dirty="0"/>
          </a:p>
        </p:txBody>
      </p:sp>
      <p:sp>
        <p:nvSpPr>
          <p:cNvPr id="3" name="Content Placeholder 2"/>
          <p:cNvSpPr>
            <a:spLocks noGrp="1"/>
          </p:cNvSpPr>
          <p:nvPr>
            <p:ph idx="1"/>
          </p:nvPr>
        </p:nvSpPr>
        <p:spPr/>
        <p:txBody>
          <a:bodyPr/>
          <a:lstStyle/>
          <a:p>
            <a:r>
              <a:rPr lang="en-US" dirty="0"/>
              <a:t>From the state action doctrine, we know that FA only applies to public properties (not private properties) and when a government body is the one restricting speech. </a:t>
            </a:r>
          </a:p>
        </p:txBody>
      </p:sp>
    </p:spTree>
    <p:extLst>
      <p:ext uri="{BB962C8B-B14F-4D97-AF65-F5344CB8AC3E}">
        <p14:creationId xmlns:p14="http://schemas.microsoft.com/office/powerpoint/2010/main" val="1115325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Forum Doctrine</a:t>
            </a:r>
            <a:endParaRPr lang="en-US" dirty="0"/>
          </a:p>
        </p:txBody>
      </p:sp>
      <p:sp>
        <p:nvSpPr>
          <p:cNvPr id="3" name="Content Placeholder 2"/>
          <p:cNvSpPr>
            <a:spLocks noGrp="1"/>
          </p:cNvSpPr>
          <p:nvPr>
            <p:ph idx="1"/>
          </p:nvPr>
        </p:nvSpPr>
        <p:spPr/>
        <p:txBody>
          <a:bodyPr/>
          <a:lstStyle/>
          <a:p>
            <a:r>
              <a:rPr lang="en-US" dirty="0"/>
              <a:t>Courts have identified </a:t>
            </a:r>
            <a:r>
              <a:rPr lang="en-US" u="sng" dirty="0"/>
              <a:t>three different types of public property </a:t>
            </a:r>
            <a:r>
              <a:rPr lang="en-US" dirty="0"/>
              <a:t>and provided guidelines on whether/how the government can restrict speech in each category:</a:t>
            </a:r>
          </a:p>
        </p:txBody>
      </p:sp>
    </p:spTree>
    <p:extLst>
      <p:ext uri="{BB962C8B-B14F-4D97-AF65-F5344CB8AC3E}">
        <p14:creationId xmlns:p14="http://schemas.microsoft.com/office/powerpoint/2010/main" val="2824653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a:t>
            </a:r>
            <a:r>
              <a:rPr lang="en-US" b="1" dirty="0" smtClean="0"/>
              <a:t>Forum</a:t>
            </a:r>
            <a:endParaRPr lang="en-US" dirty="0"/>
          </a:p>
        </p:txBody>
      </p:sp>
      <p:sp>
        <p:nvSpPr>
          <p:cNvPr id="3" name="Content Placeholder 2"/>
          <p:cNvSpPr>
            <a:spLocks noGrp="1"/>
          </p:cNvSpPr>
          <p:nvPr>
            <p:ph idx="1"/>
          </p:nvPr>
        </p:nvSpPr>
        <p:spPr/>
        <p:txBody>
          <a:bodyPr>
            <a:normAutofit/>
          </a:bodyPr>
          <a:lstStyle/>
          <a:p>
            <a:r>
              <a:rPr lang="en-US" dirty="0" smtClean="0"/>
              <a:t>Places </a:t>
            </a:r>
            <a:r>
              <a:rPr lang="en-US" dirty="0"/>
              <a:t>that, traditionally, have been open for citizens to speak freely. </a:t>
            </a:r>
            <a:endParaRPr lang="en-US" dirty="0" smtClean="0"/>
          </a:p>
          <a:p>
            <a:pPr lvl="1"/>
            <a:r>
              <a:rPr lang="en-US" dirty="0" smtClean="0"/>
              <a:t>Streets</a:t>
            </a:r>
            <a:r>
              <a:rPr lang="en-US" dirty="0"/>
              <a:t>, parks, and sidewalks. </a:t>
            </a:r>
            <a:endParaRPr lang="en-US" dirty="0" smtClean="0"/>
          </a:p>
          <a:p>
            <a:pPr lvl="1"/>
            <a:r>
              <a:rPr lang="en-US" dirty="0" smtClean="0"/>
              <a:t>The </a:t>
            </a:r>
            <a:r>
              <a:rPr lang="en-US" dirty="0"/>
              <a:t>government cannot close public forums without a compelling reason and government regulations must be content-neutral--meaning that the restrictions can apply to the time, place, and manner of speech.</a:t>
            </a:r>
          </a:p>
          <a:p>
            <a:pPr marL="36576" indent="0">
              <a:buNone/>
            </a:pPr>
            <a:endParaRPr lang="en-US" dirty="0"/>
          </a:p>
        </p:txBody>
      </p:sp>
    </p:spTree>
    <p:extLst>
      <p:ext uri="{BB962C8B-B14F-4D97-AF65-F5344CB8AC3E}">
        <p14:creationId xmlns:p14="http://schemas.microsoft.com/office/powerpoint/2010/main" val="601012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Forum</a:t>
            </a:r>
            <a:endParaRPr lang="en-US" dirty="0"/>
          </a:p>
        </p:txBody>
      </p:sp>
      <p:sp>
        <p:nvSpPr>
          <p:cNvPr id="3" name="Content Placeholder 2"/>
          <p:cNvSpPr>
            <a:spLocks noGrp="1"/>
          </p:cNvSpPr>
          <p:nvPr>
            <p:ph idx="1"/>
          </p:nvPr>
        </p:nvSpPr>
        <p:spPr>
          <a:xfrm>
            <a:off x="457200" y="1600200"/>
            <a:ext cx="8229600" cy="4525963"/>
          </a:xfrm>
        </p:spPr>
        <p:txBody>
          <a:bodyPr/>
          <a:lstStyle/>
          <a:p>
            <a:r>
              <a:rPr lang="en-US" dirty="0"/>
              <a:t>For example, the government cannot prevent anyone from holding a pro-choice (or pro-life) protest on public streets, because being pro-choice/life is a viewpoint and restricting it would a</a:t>
            </a:r>
            <a:r>
              <a:rPr lang="en-US" b="1" dirty="0"/>
              <a:t> content-based</a:t>
            </a:r>
            <a:r>
              <a:rPr lang="en-US" dirty="0"/>
              <a:t> restriction--which is not allowed on public forums.</a:t>
            </a:r>
          </a:p>
          <a:p>
            <a:endParaRPr lang="en-US" dirty="0"/>
          </a:p>
        </p:txBody>
      </p:sp>
    </p:spTree>
    <p:extLst>
      <p:ext uri="{BB962C8B-B14F-4D97-AF65-F5344CB8AC3E}">
        <p14:creationId xmlns:p14="http://schemas.microsoft.com/office/powerpoint/2010/main" val="17684243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Forum</a:t>
            </a:r>
            <a:endParaRPr lang="en-US" dirty="0"/>
          </a:p>
        </p:txBody>
      </p:sp>
      <p:sp>
        <p:nvSpPr>
          <p:cNvPr id="3" name="Content Placeholder 2"/>
          <p:cNvSpPr>
            <a:spLocks noGrp="1"/>
          </p:cNvSpPr>
          <p:nvPr>
            <p:ph idx="1"/>
          </p:nvPr>
        </p:nvSpPr>
        <p:spPr/>
        <p:txBody>
          <a:bodyPr>
            <a:normAutofit fontScale="85000" lnSpcReduction="10000"/>
          </a:bodyPr>
          <a:lstStyle/>
          <a:p>
            <a:r>
              <a:rPr lang="en-US" dirty="0"/>
              <a:t>However, the government can put </a:t>
            </a:r>
            <a:r>
              <a:rPr lang="en-US" dirty="0" smtClean="0"/>
              <a:t>impose </a:t>
            </a:r>
            <a:r>
              <a:rPr lang="en-US" u="sng" dirty="0" smtClean="0"/>
              <a:t>time restrictions </a:t>
            </a:r>
            <a:r>
              <a:rPr lang="en-US" dirty="0" smtClean="0"/>
              <a:t>with good </a:t>
            </a:r>
            <a:r>
              <a:rPr lang="en-US" dirty="0"/>
              <a:t>reason. </a:t>
            </a:r>
            <a:endParaRPr lang="en-US" dirty="0" smtClean="0"/>
          </a:p>
          <a:p>
            <a:pPr lvl="1"/>
            <a:r>
              <a:rPr lang="en-US" dirty="0" smtClean="0"/>
              <a:t>For </a:t>
            </a:r>
            <a:r>
              <a:rPr lang="en-US" dirty="0"/>
              <a:t>example, </a:t>
            </a:r>
            <a:r>
              <a:rPr lang="en-US" dirty="0" smtClean="0"/>
              <a:t>city restrictions to </a:t>
            </a:r>
            <a:r>
              <a:rPr lang="en-US" dirty="0"/>
              <a:t>prevent protests of any kind between 4 and 7 PM </a:t>
            </a:r>
            <a:r>
              <a:rPr lang="en-US" dirty="0" smtClean="0"/>
              <a:t>during </a:t>
            </a:r>
            <a:r>
              <a:rPr lang="en-US" dirty="0"/>
              <a:t>the </a:t>
            </a:r>
            <a:r>
              <a:rPr lang="en-US" dirty="0" smtClean="0"/>
              <a:t>week. </a:t>
            </a:r>
          </a:p>
          <a:p>
            <a:pPr lvl="2"/>
            <a:r>
              <a:rPr lang="en-US" dirty="0" smtClean="0"/>
              <a:t>The argument: protests </a:t>
            </a:r>
            <a:r>
              <a:rPr lang="en-US" dirty="0"/>
              <a:t>during the rush hour would bring traffic to a halt and cause delays for many people who are trying to get home. </a:t>
            </a:r>
            <a:endParaRPr lang="en-US" dirty="0" smtClean="0"/>
          </a:p>
          <a:p>
            <a:pPr lvl="1"/>
            <a:endParaRPr lang="en-US" dirty="0" smtClean="0"/>
          </a:p>
          <a:p>
            <a:pPr lvl="1"/>
            <a:r>
              <a:rPr lang="en-US" dirty="0" smtClean="0"/>
              <a:t>No consideration of pro-life </a:t>
            </a:r>
            <a:r>
              <a:rPr lang="en-US" dirty="0"/>
              <a:t>or </a:t>
            </a:r>
            <a:r>
              <a:rPr lang="en-US" dirty="0" smtClean="0"/>
              <a:t>pro-choice. </a:t>
            </a:r>
          </a:p>
          <a:p>
            <a:pPr lvl="2"/>
            <a:r>
              <a:rPr lang="en-US" dirty="0" smtClean="0"/>
              <a:t>The argument: blocking  </a:t>
            </a:r>
            <a:r>
              <a:rPr lang="en-US" dirty="0"/>
              <a:t>traffic between 4 and 7 PM on Main (i.e. you can still hold protests on Bartow Ave., for example). This restriction is content-neutral and allowed under the Public Forum Doctrine. </a:t>
            </a:r>
          </a:p>
          <a:p>
            <a:pPr marL="36576" indent="0">
              <a:buNone/>
            </a:pPr>
            <a:endParaRPr lang="en-US" dirty="0"/>
          </a:p>
        </p:txBody>
      </p:sp>
    </p:spTree>
    <p:extLst>
      <p:ext uri="{BB962C8B-B14F-4D97-AF65-F5344CB8AC3E}">
        <p14:creationId xmlns:p14="http://schemas.microsoft.com/office/powerpoint/2010/main" val="3404626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Limited/Designated Public Forum</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Places </a:t>
            </a:r>
            <a:r>
              <a:rPr lang="en-US" dirty="0"/>
              <a:t>that are designated for certain types of speech, but are not generally open to the public (Some permission is needed.) </a:t>
            </a:r>
            <a:endParaRPr lang="en-US" dirty="0" smtClean="0"/>
          </a:p>
          <a:p>
            <a:pPr lvl="1"/>
            <a:r>
              <a:rPr lang="en-US" dirty="0" smtClean="0"/>
              <a:t>A </a:t>
            </a:r>
            <a:r>
              <a:rPr lang="en-US" dirty="0"/>
              <a:t>public university’s lecture hall or a meeting room are examples. </a:t>
            </a:r>
            <a:endParaRPr lang="en-US" dirty="0" smtClean="0"/>
          </a:p>
          <a:p>
            <a:pPr lvl="1"/>
            <a:r>
              <a:rPr lang="en-US" dirty="0" smtClean="0"/>
              <a:t>The </a:t>
            </a:r>
            <a:r>
              <a:rPr lang="en-US" dirty="0"/>
              <a:t>side of a city-owned bus reserved for advertisements is another. The government cannot discriminate on viewpoint. </a:t>
            </a:r>
            <a:endParaRPr lang="en-US" dirty="0" smtClean="0"/>
          </a:p>
          <a:p>
            <a:pPr lvl="2"/>
            <a:r>
              <a:rPr lang="en-US" dirty="0" smtClean="0"/>
              <a:t>BUT </a:t>
            </a:r>
            <a:r>
              <a:rPr lang="en-US" u="sng" dirty="0" smtClean="0"/>
              <a:t>time and place </a:t>
            </a:r>
            <a:r>
              <a:rPr lang="en-US" u="sng" dirty="0"/>
              <a:t>restrictions </a:t>
            </a:r>
            <a:r>
              <a:rPr lang="en-US" dirty="0"/>
              <a:t>may be </a:t>
            </a:r>
            <a:r>
              <a:rPr lang="en-US" dirty="0" smtClean="0"/>
              <a:t>imposed as </a:t>
            </a:r>
            <a:r>
              <a:rPr lang="en-US" dirty="0"/>
              <a:t>the reasons are not about the content.</a:t>
            </a:r>
            <a:br>
              <a:rPr lang="en-US" dirty="0"/>
            </a:br>
            <a:r>
              <a:rPr lang="en-US" dirty="0" smtClean="0"/>
              <a:t>For </a:t>
            </a:r>
            <a:r>
              <a:rPr lang="en-US" dirty="0"/>
              <a:t>example, the city of Kennesaw can decide to close the City Hall for a whole week, as long as it is not doing so to prevent certain opinions from being expressed.</a:t>
            </a:r>
          </a:p>
          <a:p>
            <a:endParaRPr lang="en-US" dirty="0"/>
          </a:p>
        </p:txBody>
      </p:sp>
    </p:spTree>
    <p:extLst>
      <p:ext uri="{BB962C8B-B14F-4D97-AF65-F5344CB8AC3E}">
        <p14:creationId xmlns:p14="http://schemas.microsoft.com/office/powerpoint/2010/main" val="1220316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Non-Public Forum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Government-owned </a:t>
            </a:r>
            <a:r>
              <a:rPr lang="en-US" dirty="0"/>
              <a:t>facilities that are traditionally not open to speech. </a:t>
            </a:r>
            <a:endParaRPr lang="en-US" dirty="0" smtClean="0"/>
          </a:p>
          <a:p>
            <a:pPr lvl="1"/>
            <a:r>
              <a:rPr lang="en-US" dirty="0" smtClean="0"/>
              <a:t>Office </a:t>
            </a:r>
            <a:r>
              <a:rPr lang="en-US" dirty="0"/>
              <a:t>buildings, jails, military bases and airports are examples. Content-based restrictions are allowed in these places.</a:t>
            </a:r>
            <a:br>
              <a:rPr lang="en-US" dirty="0"/>
            </a:br>
            <a:endParaRPr lang="en-US" dirty="0"/>
          </a:p>
          <a:p>
            <a:r>
              <a:rPr lang="en-US" dirty="0"/>
              <a:t>For example, the government can prevent you from holding a protest inside the IRS building—although the building is owned by the government and is considered public property.</a:t>
            </a:r>
          </a:p>
          <a:p>
            <a:pPr marL="36576" indent="0">
              <a:buNone/>
            </a:pPr>
            <a:endParaRPr lang="en-US" dirty="0"/>
          </a:p>
        </p:txBody>
      </p:sp>
    </p:spTree>
    <p:extLst>
      <p:ext uri="{BB962C8B-B14F-4D97-AF65-F5344CB8AC3E}">
        <p14:creationId xmlns:p14="http://schemas.microsoft.com/office/powerpoint/2010/main" val="3671823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Overbreadth and Vagueness Doctrines</a:t>
            </a:r>
            <a:endParaRPr lang="en-US" dirty="0"/>
          </a:p>
        </p:txBody>
      </p:sp>
      <p:sp>
        <p:nvSpPr>
          <p:cNvPr id="3" name="Content Placeholder 2"/>
          <p:cNvSpPr>
            <a:spLocks noGrp="1"/>
          </p:cNvSpPr>
          <p:nvPr>
            <p:ph idx="1"/>
          </p:nvPr>
        </p:nvSpPr>
        <p:spPr>
          <a:xfrm>
            <a:off x="457200" y="1600200"/>
            <a:ext cx="8458200" cy="4525963"/>
          </a:xfrm>
        </p:spPr>
        <p:txBody>
          <a:bodyPr/>
          <a:lstStyle/>
          <a:p>
            <a:r>
              <a:rPr lang="en-US" b="1" dirty="0"/>
              <a:t>Overbreadth Doctrine:</a:t>
            </a:r>
            <a:r>
              <a:rPr lang="en-US" dirty="0"/>
              <a:t> A regulation of speech can sweep too broadly and prohibit protected as well as non-protected speech (i.e. restricting more speech than necessary or allowed). </a:t>
            </a:r>
            <a:endParaRPr lang="en-US" dirty="0" smtClean="0"/>
          </a:p>
          <a:p>
            <a:r>
              <a:rPr lang="en-US" dirty="0" smtClean="0"/>
              <a:t>A </a:t>
            </a:r>
            <a:r>
              <a:rPr lang="en-US" dirty="0"/>
              <a:t>regulation of speech is unconstitutionally overbroad if it regulates a substantial amount of constitutionally protected expression.</a:t>
            </a:r>
          </a:p>
        </p:txBody>
      </p:sp>
    </p:spTree>
    <p:extLst>
      <p:ext uri="{BB962C8B-B14F-4D97-AF65-F5344CB8AC3E}">
        <p14:creationId xmlns:p14="http://schemas.microsoft.com/office/powerpoint/2010/main" val="37064120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Overbreadth Doctrine</a:t>
            </a:r>
            <a:endParaRPr lang="en-US" dirty="0"/>
          </a:p>
        </p:txBody>
      </p:sp>
      <p:sp>
        <p:nvSpPr>
          <p:cNvPr id="3" name="Content Placeholder 2"/>
          <p:cNvSpPr>
            <a:spLocks noGrp="1"/>
          </p:cNvSpPr>
          <p:nvPr>
            <p:ph idx="1"/>
          </p:nvPr>
        </p:nvSpPr>
        <p:spPr>
          <a:xfrm>
            <a:off x="457200" y="1600200"/>
            <a:ext cx="8001000" cy="4525963"/>
          </a:xfrm>
        </p:spPr>
        <p:txBody>
          <a:bodyPr>
            <a:normAutofit/>
          </a:bodyPr>
          <a:lstStyle/>
          <a:p>
            <a:r>
              <a:rPr lang="en-US" dirty="0"/>
              <a:t>If in the example above, Kennesaw enacted the following law, "Any protest on Main street is prohibited," the courts would likely strike it down as overly broad and thus </a:t>
            </a:r>
            <a:r>
              <a:rPr lang="en-US" dirty="0" smtClean="0"/>
              <a:t>unconstitutional. </a:t>
            </a:r>
          </a:p>
          <a:p>
            <a:pPr lvl="1"/>
            <a:r>
              <a:rPr lang="en-US" dirty="0" smtClean="0"/>
              <a:t>4 </a:t>
            </a:r>
            <a:r>
              <a:rPr lang="en-US" dirty="0"/>
              <a:t>and 7 </a:t>
            </a:r>
            <a:r>
              <a:rPr lang="en-US" dirty="0" smtClean="0"/>
              <a:t>PM is legitimate BUT restricting </a:t>
            </a:r>
            <a:r>
              <a:rPr lang="en-US" dirty="0"/>
              <a:t>protests in the other hours of the day are not necessary.</a:t>
            </a:r>
          </a:p>
          <a:p>
            <a:r>
              <a:rPr lang="en-US" dirty="0"/>
              <a:t>Overbreadth is closely related to its constitutional cousin, vagueness.</a:t>
            </a:r>
          </a:p>
          <a:p>
            <a:endParaRPr lang="en-US" dirty="0"/>
          </a:p>
        </p:txBody>
      </p:sp>
    </p:spTree>
    <p:extLst>
      <p:ext uri="{BB962C8B-B14F-4D97-AF65-F5344CB8AC3E}">
        <p14:creationId xmlns:p14="http://schemas.microsoft.com/office/powerpoint/2010/main" val="4279023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Vagueness Doctrine</a:t>
            </a:r>
            <a:endParaRPr lang="en-US" dirty="0"/>
          </a:p>
        </p:txBody>
      </p:sp>
      <p:sp>
        <p:nvSpPr>
          <p:cNvPr id="3" name="Content Placeholder 2"/>
          <p:cNvSpPr>
            <a:spLocks noGrp="1"/>
          </p:cNvSpPr>
          <p:nvPr>
            <p:ph idx="1"/>
          </p:nvPr>
        </p:nvSpPr>
        <p:spPr>
          <a:xfrm>
            <a:off x="457200" y="1600200"/>
            <a:ext cx="8077200" cy="4525963"/>
          </a:xfrm>
        </p:spPr>
        <p:txBody>
          <a:bodyPr>
            <a:normAutofit fontScale="77500" lnSpcReduction="20000"/>
          </a:bodyPr>
          <a:lstStyle/>
          <a:p>
            <a:r>
              <a:rPr lang="en-US" dirty="0"/>
              <a:t> A regulation of speech is unconstitutionally vague if a reasonable person cannot distinguish between permissible and impermissible speech because of the difficulty encountered in assigning </a:t>
            </a:r>
            <a:r>
              <a:rPr lang="en-US" u="sng" dirty="0"/>
              <a:t>meaning to language. </a:t>
            </a:r>
            <a:endParaRPr lang="en-US" u="sng" dirty="0" smtClean="0"/>
          </a:p>
          <a:p>
            <a:endParaRPr lang="en-US" dirty="0"/>
          </a:p>
          <a:p>
            <a:r>
              <a:rPr lang="en-US" dirty="0" smtClean="0"/>
              <a:t>Vague </a:t>
            </a:r>
            <a:r>
              <a:rPr lang="en-US" dirty="0"/>
              <a:t>laws are unconstitutional because average persons would not know ahead of time whether their expression would violate the law and because of the uncertainty they create they lead to self-censorship. </a:t>
            </a:r>
            <a:endParaRPr lang="en-US" dirty="0" smtClean="0"/>
          </a:p>
          <a:p>
            <a:endParaRPr lang="en-US" dirty="0"/>
          </a:p>
          <a:p>
            <a:r>
              <a:rPr lang="en-US" dirty="0" smtClean="0"/>
              <a:t>On </a:t>
            </a:r>
            <a:r>
              <a:rPr lang="en-US" dirty="0"/>
              <a:t>the flip side, an individual may believe that they are within their right under the vague law, but the law enforcement's interpretation could be different leading to unjustified arrests or penalty.</a:t>
            </a:r>
          </a:p>
        </p:txBody>
      </p:sp>
    </p:spTree>
    <p:extLst>
      <p:ext uri="{BB962C8B-B14F-4D97-AF65-F5344CB8AC3E}">
        <p14:creationId xmlns:p14="http://schemas.microsoft.com/office/powerpoint/2010/main" val="1735786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The First Amendment: </a:t>
            </a:r>
            <a:r>
              <a:rPr lang="en-US" sz="4000" dirty="0" smtClean="0"/>
              <a:t>Text  </a:t>
            </a:r>
            <a:endParaRPr lang="en-US" sz="4000" dirty="0"/>
          </a:p>
        </p:txBody>
      </p:sp>
      <p:sp>
        <p:nvSpPr>
          <p:cNvPr id="3" name="Content Placeholder 2"/>
          <p:cNvSpPr>
            <a:spLocks noGrp="1"/>
          </p:cNvSpPr>
          <p:nvPr>
            <p:ph idx="1"/>
          </p:nvPr>
        </p:nvSpPr>
        <p:spPr/>
        <p:txBody>
          <a:bodyPr/>
          <a:lstStyle/>
          <a:p>
            <a:r>
              <a:rPr lang="en-US" dirty="0"/>
              <a:t>"Congress shall make no law respecting an establishment of religion, or prohibiting the free exercise thereof; or abridging the freedom of speech, or of the press; or the right of the people peaceably to assemble, and to petition the Government for a redress of grievances."</a:t>
            </a:r>
          </a:p>
        </p:txBody>
      </p:sp>
    </p:spTree>
    <p:extLst>
      <p:ext uri="{BB962C8B-B14F-4D97-AF65-F5344CB8AC3E}">
        <p14:creationId xmlns:p14="http://schemas.microsoft.com/office/powerpoint/2010/main" val="54735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Vagueness Doctrine</a:t>
            </a:r>
            <a:endParaRPr lang="en-US" dirty="0"/>
          </a:p>
        </p:txBody>
      </p:sp>
      <p:sp>
        <p:nvSpPr>
          <p:cNvPr id="3" name="Content Placeholder 2"/>
          <p:cNvSpPr>
            <a:spLocks noGrp="1"/>
          </p:cNvSpPr>
          <p:nvPr>
            <p:ph idx="1"/>
          </p:nvPr>
        </p:nvSpPr>
        <p:spPr/>
        <p:txBody>
          <a:bodyPr>
            <a:normAutofit fontScale="77500" lnSpcReduction="20000"/>
          </a:bodyPr>
          <a:lstStyle/>
          <a:p>
            <a:r>
              <a:rPr lang="en-US" dirty="0"/>
              <a:t>Going back to our Kennesaw example, if the city prohibited "protests on Main street when there is a lot of traffic," the law would be considered unconstitutional due to vagueness because it is not know what "a lot of traffic" actually means. </a:t>
            </a:r>
            <a:endParaRPr lang="en-US" dirty="0" smtClean="0"/>
          </a:p>
          <a:p>
            <a:endParaRPr lang="en-US" dirty="0"/>
          </a:p>
          <a:p>
            <a:r>
              <a:rPr lang="en-US" dirty="0" smtClean="0"/>
              <a:t>To </a:t>
            </a:r>
            <a:r>
              <a:rPr lang="en-US" dirty="0"/>
              <a:t>a person, who has just moved to Kennesaw from NYC, or LA, Kennesaw may never have "a lot of traffic." Moreover, a group of people may start to protest when there is no one on Main, but as time goes by cars and people show up resulting in congested traffic. Would they have to stop protesting, since there is a lot of traffic now?</a:t>
            </a:r>
          </a:p>
        </p:txBody>
      </p:sp>
    </p:spTree>
    <p:extLst>
      <p:ext uri="{BB962C8B-B14F-4D97-AF65-F5344CB8AC3E}">
        <p14:creationId xmlns:p14="http://schemas.microsoft.com/office/powerpoint/2010/main" val="16045035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Required readings </a:t>
            </a:r>
            <a:endParaRPr lang="en-US" dirty="0"/>
          </a:p>
        </p:txBody>
      </p:sp>
      <p:sp>
        <p:nvSpPr>
          <p:cNvPr id="3" name="Content Placeholder 2"/>
          <p:cNvSpPr>
            <a:spLocks noGrp="1"/>
          </p:cNvSpPr>
          <p:nvPr>
            <p:ph idx="1"/>
          </p:nvPr>
        </p:nvSpPr>
        <p:spPr/>
        <p:txBody>
          <a:bodyPr/>
          <a:lstStyle/>
          <a:p>
            <a:r>
              <a:rPr lang="en-US" dirty="0" smtClean="0">
                <a:hlinkClick r:id="rId2"/>
              </a:rPr>
              <a:t>Bethel </a:t>
            </a:r>
            <a:r>
              <a:rPr lang="en-US" dirty="0">
                <a:hlinkClick r:id="rId2"/>
              </a:rPr>
              <a:t>School District No. 403 v. Fraser</a:t>
            </a:r>
            <a:endParaRPr lang="en-US" dirty="0"/>
          </a:p>
          <a:p>
            <a:endParaRPr lang="en-US" dirty="0" smtClean="0">
              <a:hlinkClick r:id="rId3"/>
            </a:endParaRPr>
          </a:p>
          <a:p>
            <a:r>
              <a:rPr lang="en-US" dirty="0" smtClean="0">
                <a:hlinkClick r:id="rId3"/>
              </a:rPr>
              <a:t>Tinker </a:t>
            </a:r>
            <a:r>
              <a:rPr lang="en-US" dirty="0">
                <a:hlinkClick r:id="rId3"/>
              </a:rPr>
              <a:t>v. Des Moines Independent Community School District</a:t>
            </a:r>
            <a:endParaRPr lang="en-US" dirty="0"/>
          </a:p>
          <a:p>
            <a:endParaRPr lang="en-US" dirty="0"/>
          </a:p>
        </p:txBody>
      </p:sp>
    </p:spTree>
    <p:extLst>
      <p:ext uri="{BB962C8B-B14F-4D97-AF65-F5344CB8AC3E}">
        <p14:creationId xmlns:p14="http://schemas.microsoft.com/office/powerpoint/2010/main" val="1458167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it means: Implications  </a:t>
            </a:r>
            <a:endParaRPr lang="en-US" dirty="0"/>
          </a:p>
        </p:txBody>
      </p:sp>
      <p:sp>
        <p:nvSpPr>
          <p:cNvPr id="3" name="Content Placeholder 2"/>
          <p:cNvSpPr>
            <a:spLocks noGrp="1"/>
          </p:cNvSpPr>
          <p:nvPr>
            <p:ph idx="1"/>
          </p:nvPr>
        </p:nvSpPr>
        <p:spPr/>
        <p:txBody>
          <a:bodyPr>
            <a:normAutofit fontScale="92500"/>
          </a:bodyPr>
          <a:lstStyle/>
          <a:p>
            <a:r>
              <a:rPr lang="en-US" dirty="0"/>
              <a:t>Freedom from religion (Establishment Clause)</a:t>
            </a:r>
          </a:p>
          <a:p>
            <a:r>
              <a:rPr lang="en-US" dirty="0"/>
              <a:t>Freedom of religion (Free Exercise Clause)</a:t>
            </a:r>
          </a:p>
          <a:p>
            <a:r>
              <a:rPr lang="en-US" dirty="0"/>
              <a:t>Freedom of speech (Free Speech Clause)</a:t>
            </a:r>
          </a:p>
          <a:p>
            <a:r>
              <a:rPr lang="en-US" dirty="0"/>
              <a:t>Freedom of the press (Free Press Clause)</a:t>
            </a:r>
          </a:p>
          <a:p>
            <a:r>
              <a:rPr lang="en-US" dirty="0"/>
              <a:t>Peaceful assembly (Assembly Clause)</a:t>
            </a:r>
          </a:p>
          <a:p>
            <a:r>
              <a:rPr lang="en-US" dirty="0"/>
              <a:t>Redress of grievances (Petition Clause)</a:t>
            </a:r>
          </a:p>
          <a:p>
            <a:endParaRPr lang="en-US" dirty="0"/>
          </a:p>
        </p:txBody>
      </p:sp>
    </p:spTree>
    <p:extLst>
      <p:ext uri="{BB962C8B-B14F-4D97-AF65-F5344CB8AC3E}">
        <p14:creationId xmlns:p14="http://schemas.microsoft.com/office/powerpoint/2010/main" val="226789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720" y="152400"/>
            <a:ext cx="7467600" cy="1143000"/>
          </a:xfrm>
        </p:spPr>
        <p:txBody>
          <a:bodyPr/>
          <a:lstStyle/>
          <a:p>
            <a:r>
              <a:rPr lang="en-US" dirty="0"/>
              <a:t>Freedom from </a:t>
            </a:r>
            <a:r>
              <a:rPr lang="en-US" dirty="0" smtClean="0"/>
              <a:t>Religion</a:t>
            </a:r>
            <a:endParaRPr lang="en-US" dirty="0"/>
          </a:p>
        </p:txBody>
      </p:sp>
      <p:sp>
        <p:nvSpPr>
          <p:cNvPr id="3" name="Content Placeholder 2"/>
          <p:cNvSpPr>
            <a:spLocks noGrp="1"/>
          </p:cNvSpPr>
          <p:nvPr>
            <p:ph idx="1"/>
          </p:nvPr>
        </p:nvSpPr>
        <p:spPr>
          <a:xfrm>
            <a:off x="457200" y="1600200"/>
            <a:ext cx="8534400" cy="4525963"/>
          </a:xfrm>
        </p:spPr>
        <p:txBody>
          <a:bodyPr>
            <a:normAutofit fontScale="77500" lnSpcReduction="20000"/>
          </a:bodyPr>
          <a:lstStyle/>
          <a:p>
            <a:endParaRPr lang="en-US" dirty="0" smtClean="0"/>
          </a:p>
          <a:p>
            <a:r>
              <a:rPr lang="en-US" dirty="0" smtClean="0"/>
              <a:t>The </a:t>
            </a:r>
            <a:r>
              <a:rPr lang="en-US" dirty="0"/>
              <a:t>establishment clause prevents the government from creating a church, endorsing religion in general, or favoring one set of religious beliefs over another. </a:t>
            </a:r>
            <a:endParaRPr lang="en-US" dirty="0" smtClean="0"/>
          </a:p>
          <a:p>
            <a:endParaRPr lang="en-US" dirty="0"/>
          </a:p>
          <a:p>
            <a:r>
              <a:rPr lang="en-US" dirty="0" smtClean="0"/>
              <a:t>As </a:t>
            </a:r>
            <a:r>
              <a:rPr lang="en-US" dirty="0"/>
              <a:t>the U.S. Supreme Court decided in 1947 in </a:t>
            </a:r>
            <a:r>
              <a:rPr lang="en-US" dirty="0">
                <a:hlinkClick r:id="rId2"/>
              </a:rPr>
              <a:t>Everson v. Board of Education of Ewing Township</a:t>
            </a:r>
            <a:r>
              <a:rPr lang="en-US" dirty="0"/>
              <a:t>, the establishment clause was intended to erect "a wall of separation between church and state," although the degree to which government should accommodate religion in public life has been debated in numerous Supreme Court decisions since then</a:t>
            </a:r>
            <a:r>
              <a:rPr lang="en-US" dirty="0" smtClean="0"/>
              <a:t>.</a:t>
            </a:r>
          </a:p>
          <a:p>
            <a:endParaRPr lang="en-US" dirty="0"/>
          </a:p>
          <a:p>
            <a:pPr marL="36576" indent="0">
              <a:buNone/>
            </a:pPr>
            <a:r>
              <a:rPr lang="en-US" sz="2100" dirty="0" smtClean="0"/>
              <a:t>Image courtesy: denverffrf.org</a:t>
            </a:r>
          </a:p>
          <a:p>
            <a:pPr marL="36576" indent="0">
              <a:buNone/>
            </a:pPr>
            <a:r>
              <a:rPr lang="en-US" dirty="0"/>
              <a:t> </a:t>
            </a:r>
          </a:p>
          <a:p>
            <a:endParaRPr lang="en-US"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6833" y="0"/>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3052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Freedom of </a:t>
            </a:r>
            <a:r>
              <a:rPr lang="en-US" dirty="0" smtClean="0"/>
              <a:t>Religion</a:t>
            </a:r>
            <a:endParaRPr lang="en-US" dirty="0"/>
          </a:p>
        </p:txBody>
      </p:sp>
      <p:sp>
        <p:nvSpPr>
          <p:cNvPr id="3" name="Content Placeholder 2"/>
          <p:cNvSpPr>
            <a:spLocks noGrp="1"/>
          </p:cNvSpPr>
          <p:nvPr>
            <p:ph idx="1"/>
          </p:nvPr>
        </p:nvSpPr>
        <p:spPr>
          <a:xfrm>
            <a:off x="457200" y="1600200"/>
            <a:ext cx="8153400" cy="4800600"/>
          </a:xfrm>
        </p:spPr>
        <p:txBody>
          <a:bodyPr>
            <a:normAutofit fontScale="92500" lnSpcReduction="20000"/>
          </a:bodyPr>
          <a:lstStyle/>
          <a:p>
            <a:endParaRPr lang="en-US" dirty="0" smtClean="0"/>
          </a:p>
          <a:p>
            <a:r>
              <a:rPr lang="en-US" dirty="0" smtClean="0"/>
              <a:t>Free religious beliefs and the exercise of that </a:t>
            </a:r>
            <a:r>
              <a:rPr lang="en-US" dirty="0"/>
              <a:t>belief by attending religious services, praying in public or in private, proselytizing or wearing religious clothing, such as </a:t>
            </a:r>
            <a:r>
              <a:rPr lang="en-US" u="sng" dirty="0"/>
              <a:t>yarmulkes</a:t>
            </a:r>
            <a:r>
              <a:rPr lang="en-US" dirty="0"/>
              <a:t> or </a:t>
            </a:r>
            <a:r>
              <a:rPr lang="en-US" u="sng" dirty="0"/>
              <a:t>headscarves</a:t>
            </a:r>
            <a:r>
              <a:rPr lang="en-US" dirty="0"/>
              <a:t>. </a:t>
            </a:r>
            <a:endParaRPr lang="en-US" dirty="0" smtClean="0"/>
          </a:p>
          <a:p>
            <a:endParaRPr lang="en-US" dirty="0" smtClean="0"/>
          </a:p>
          <a:p>
            <a:r>
              <a:rPr lang="en-US" dirty="0" smtClean="0"/>
              <a:t>The </a:t>
            </a:r>
            <a:r>
              <a:rPr lang="en-US" dirty="0"/>
              <a:t>right not to believe in any religion, and the right not to participate in religious activities</a:t>
            </a:r>
            <a:r>
              <a:rPr lang="en-US" dirty="0" smtClean="0"/>
              <a:t>.</a:t>
            </a:r>
          </a:p>
          <a:p>
            <a:pPr marL="36576" indent="0">
              <a:buNone/>
            </a:pPr>
            <a:endParaRPr lang="en-US" dirty="0" smtClean="0"/>
          </a:p>
          <a:p>
            <a:pPr marL="36576" indent="0">
              <a:buNone/>
            </a:pPr>
            <a:r>
              <a:rPr lang="en-US" sz="1900" dirty="0" smtClean="0"/>
              <a:t>Image courtesy: courtroomstrategy.com</a:t>
            </a:r>
          </a:p>
          <a:p>
            <a:pPr marL="36576" indent="0">
              <a:buNone/>
            </a:pPr>
            <a:r>
              <a:rPr lang="en-US" dirty="0" smtClean="0"/>
              <a:t> </a:t>
            </a:r>
            <a:endParaRPr lang="en-US" dirty="0"/>
          </a:p>
          <a:p>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5575" y="76200"/>
            <a:ext cx="26384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1000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6705600" cy="1143000"/>
          </a:xfrm>
        </p:spPr>
        <p:txBody>
          <a:bodyPr>
            <a:normAutofit fontScale="90000"/>
          </a:bodyPr>
          <a:lstStyle/>
          <a:p>
            <a:r>
              <a:rPr lang="en-US" dirty="0"/>
              <a:t>Freedom of Speech and of the </a:t>
            </a:r>
            <a:r>
              <a:rPr lang="en-US" dirty="0" smtClean="0"/>
              <a:t>Press</a:t>
            </a:r>
            <a:endParaRPr lang="en-US" dirty="0"/>
          </a:p>
        </p:txBody>
      </p:sp>
      <p:sp>
        <p:nvSpPr>
          <p:cNvPr id="3" name="Content Placeholder 2"/>
          <p:cNvSpPr>
            <a:spLocks noGrp="1"/>
          </p:cNvSpPr>
          <p:nvPr>
            <p:ph idx="1"/>
          </p:nvPr>
        </p:nvSpPr>
        <p:spPr>
          <a:xfrm>
            <a:off x="76200" y="1600200"/>
            <a:ext cx="8534400" cy="4144963"/>
          </a:xfrm>
        </p:spPr>
        <p:txBody>
          <a:bodyPr>
            <a:normAutofit/>
          </a:bodyPr>
          <a:lstStyle/>
          <a:p>
            <a:endParaRPr lang="en-US" dirty="0" smtClean="0"/>
          </a:p>
          <a:p>
            <a:r>
              <a:rPr lang="en-US" dirty="0" smtClean="0"/>
              <a:t>The </a:t>
            </a:r>
            <a:r>
              <a:rPr lang="en-US" dirty="0"/>
              <a:t>First Amendment allows citizens to express and to be exposed to a wide range of opinions and views. It was intended to ensure a free exchange of ideas even if the ideas are unpopular</a:t>
            </a:r>
            <a:r>
              <a:rPr lang="en-US" dirty="0" smtClean="0"/>
              <a:t>.</a:t>
            </a:r>
          </a:p>
          <a:p>
            <a:endParaRPr lang="en-US" dirty="0"/>
          </a:p>
          <a:p>
            <a:r>
              <a:rPr lang="en-US" sz="1900" dirty="0"/>
              <a:t>Image courtesy: https://jolt.law.harvard.edu/digest/trademark-infringement-or-first-amendment-right-of-freedom-of-speech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7999" y="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9728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Freedom of Speech and of the Press</a:t>
            </a:r>
          </a:p>
        </p:txBody>
      </p:sp>
      <p:sp>
        <p:nvSpPr>
          <p:cNvPr id="3" name="Content Placeholder 2"/>
          <p:cNvSpPr>
            <a:spLocks noGrp="1"/>
          </p:cNvSpPr>
          <p:nvPr>
            <p:ph idx="1"/>
          </p:nvPr>
        </p:nvSpPr>
        <p:spPr/>
        <p:txBody>
          <a:bodyPr>
            <a:normAutofit lnSpcReduction="10000"/>
          </a:bodyPr>
          <a:lstStyle/>
          <a:p>
            <a:r>
              <a:rPr lang="en-US" dirty="0" smtClean="0"/>
              <a:t>Spoken </a:t>
            </a:r>
            <a:r>
              <a:rPr lang="en-US" dirty="0"/>
              <a:t>and written </a:t>
            </a:r>
            <a:r>
              <a:rPr lang="en-US" dirty="0" smtClean="0"/>
              <a:t>word</a:t>
            </a:r>
          </a:p>
          <a:p>
            <a:r>
              <a:rPr lang="en-US" dirty="0" smtClean="0"/>
              <a:t>Non-verbal </a:t>
            </a:r>
            <a:r>
              <a:rPr lang="en-US" dirty="0"/>
              <a:t>communications, such as sit-ins, art, photographs, films and advertisements</a:t>
            </a:r>
            <a:r>
              <a:rPr lang="en-US" dirty="0" smtClean="0"/>
              <a:t>).</a:t>
            </a:r>
          </a:p>
          <a:p>
            <a:endParaRPr lang="en-US" dirty="0"/>
          </a:p>
          <a:p>
            <a:endParaRPr lang="en-US" dirty="0" smtClean="0"/>
          </a:p>
          <a:p>
            <a:endParaRPr lang="en-US" dirty="0"/>
          </a:p>
          <a:p>
            <a:pPr marL="36576" indent="0">
              <a:buNone/>
            </a:pPr>
            <a:endParaRPr lang="en-US" dirty="0" smtClean="0"/>
          </a:p>
          <a:p>
            <a:pPr marL="36576" indent="0">
              <a:buNone/>
            </a:pPr>
            <a:r>
              <a:rPr lang="en-US" sz="2000" dirty="0" smtClean="0"/>
              <a:t>Image: rjionline.org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429000"/>
            <a:ext cx="411480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5237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Freedom of Speech and of the Press</a:t>
            </a:r>
          </a:p>
        </p:txBody>
      </p:sp>
      <p:sp>
        <p:nvSpPr>
          <p:cNvPr id="3" name="Content Placeholder 2"/>
          <p:cNvSpPr>
            <a:spLocks noGrp="1"/>
          </p:cNvSpPr>
          <p:nvPr>
            <p:ph idx="1"/>
          </p:nvPr>
        </p:nvSpPr>
        <p:spPr/>
        <p:txBody>
          <a:bodyPr>
            <a:normAutofit/>
          </a:bodyPr>
          <a:lstStyle/>
          <a:p>
            <a:r>
              <a:rPr lang="en-US" dirty="0" smtClean="0"/>
              <a:t>The </a:t>
            </a:r>
            <a:r>
              <a:rPr lang="en-US" dirty="0"/>
              <a:t>media— including television, radio and the Internet— is free to distribute a wide range of news, facts, opinions and pictures. </a:t>
            </a:r>
            <a:endParaRPr lang="en-US" dirty="0" smtClean="0"/>
          </a:p>
          <a:p>
            <a:r>
              <a:rPr lang="en-US" dirty="0" smtClean="0"/>
              <a:t>The </a:t>
            </a:r>
            <a:r>
              <a:rPr lang="en-US" dirty="0"/>
              <a:t>amendment protects </a:t>
            </a:r>
            <a:r>
              <a:rPr lang="en-US" dirty="0" smtClean="0"/>
              <a:t>the </a:t>
            </a:r>
            <a:r>
              <a:rPr lang="en-US" u="sng" dirty="0"/>
              <a:t>speaker </a:t>
            </a:r>
            <a:r>
              <a:rPr lang="en-US" u="sng" dirty="0" smtClean="0"/>
              <a:t>and </a:t>
            </a:r>
            <a:r>
              <a:rPr lang="en-US" dirty="0" smtClean="0"/>
              <a:t>recipient of the </a:t>
            </a:r>
            <a:r>
              <a:rPr lang="en-US" dirty="0"/>
              <a:t>information. The right to </a:t>
            </a:r>
            <a:r>
              <a:rPr lang="en-US" u="sng" dirty="0"/>
              <a:t>read, hear, see and obtain different points </a:t>
            </a:r>
            <a:r>
              <a:rPr lang="en-US" dirty="0"/>
              <a:t>of view is a First Amendment right as well.</a:t>
            </a:r>
          </a:p>
          <a:p>
            <a:endParaRPr lang="en-US" dirty="0"/>
          </a:p>
        </p:txBody>
      </p:sp>
    </p:spTree>
    <p:extLst>
      <p:ext uri="{BB962C8B-B14F-4D97-AF65-F5344CB8AC3E}">
        <p14:creationId xmlns:p14="http://schemas.microsoft.com/office/powerpoint/2010/main" val="1084663685"/>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0FA00E-18EB-4AD1-A266-50747DC2B466}"/>
</file>

<file path=customXml/itemProps2.xml><?xml version="1.0" encoding="utf-8"?>
<ds:datastoreItem xmlns:ds="http://schemas.openxmlformats.org/officeDocument/2006/customXml" ds:itemID="{ED742500-2DC4-436A-A988-905171FF2342}"/>
</file>

<file path=docProps/app.xml><?xml version="1.0" encoding="utf-8"?>
<Properties xmlns="http://schemas.openxmlformats.org/officeDocument/2006/extended-properties" xmlns:vt="http://schemas.openxmlformats.org/officeDocument/2006/docPropsVTypes">
  <Template>Technic</Template>
  <TotalTime>778</TotalTime>
  <Words>1354</Words>
  <Application>Microsoft Office PowerPoint</Application>
  <PresentationFormat>On-screen Show (4:3)</PresentationFormat>
  <Paragraphs>152</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Technic</vt:lpstr>
      <vt:lpstr>The First amendment </vt:lpstr>
      <vt:lpstr>The First Amendment: Major tenets  </vt:lpstr>
      <vt:lpstr>The First Amendment: Text  </vt:lpstr>
      <vt:lpstr>What it means: Implications  </vt:lpstr>
      <vt:lpstr>Freedom from Religion</vt:lpstr>
      <vt:lpstr>Freedom of Religion</vt:lpstr>
      <vt:lpstr>Freedom of Speech and of the Press</vt:lpstr>
      <vt:lpstr>Freedom of Speech and of the Press</vt:lpstr>
      <vt:lpstr>Freedom of Speech and of the Press</vt:lpstr>
      <vt:lpstr>Freedom of Speech and of the Press</vt:lpstr>
      <vt:lpstr>Freedom of Assembly  and Right to Petition the Government</vt:lpstr>
      <vt:lpstr>Freedom of Assembly</vt:lpstr>
      <vt:lpstr>FA is Often Misunderstood</vt:lpstr>
      <vt:lpstr>FA is Often Misunderstood</vt:lpstr>
      <vt:lpstr>FA is Often Misunderstood</vt:lpstr>
      <vt:lpstr>Types of Speech Restriction:</vt:lpstr>
      <vt:lpstr>Content-Based vs. Content-Neutral..</vt:lpstr>
      <vt:lpstr>Content-Based and viewpoint discrimination</vt:lpstr>
      <vt:lpstr>Content-Based and viewpoint discrimination</vt:lpstr>
      <vt:lpstr>Public Forum Doctrine</vt:lpstr>
      <vt:lpstr>Public Forum Doctrine</vt:lpstr>
      <vt:lpstr>Public Forum</vt:lpstr>
      <vt:lpstr>Public Forum</vt:lpstr>
      <vt:lpstr>Public Forum</vt:lpstr>
      <vt:lpstr>Limited/Designated Public Forum</vt:lpstr>
      <vt:lpstr>Non-Public Forum</vt:lpstr>
      <vt:lpstr>Overbreadth and Vagueness Doctrines</vt:lpstr>
      <vt:lpstr>Overbreadth Doctrine</vt:lpstr>
      <vt:lpstr>Vagueness Doctrine</vt:lpstr>
      <vt:lpstr>Vagueness Doctrine</vt:lpstr>
      <vt:lpstr>Required readings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25</cp:revision>
  <dcterms:created xsi:type="dcterms:W3CDTF">2021-01-12T21:35:14Z</dcterms:created>
  <dcterms:modified xsi:type="dcterms:W3CDTF">2023-01-23T21:23:42Z</dcterms:modified>
</cp:coreProperties>
</file>