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21.xml" ContentType="application/vnd.openxmlformats-officedocument.presentationml.slide+xml"/>
  <Override PartName="/ppt/slides/slide38.xml" ContentType="application/vnd.openxmlformats-officedocument.presentationml.slide+xml"/>
  <Override PartName="/ppt/slides/slide37.xml" ContentType="application/vnd.openxmlformats-officedocument.presentationml.slide+xml"/>
  <Override PartName="/ppt/slides/slide36.xml" ContentType="application/vnd.openxmlformats-officedocument.presentationml.slide+xml"/>
  <Override PartName="/ppt/slides/slide35.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19.xml" ContentType="application/vnd.openxmlformats-officedocument.presentationml.slide+xml"/>
  <Override PartName="/ppt/slides/slide18.xml" ContentType="application/vnd.openxmlformats-officedocument.presentationml.slide+xml"/>
  <Override PartName="/ppt/slides/slide17.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33.xml" ContentType="application/vnd.openxmlformats-officedocument.presentationml.slide+xml"/>
  <Override PartName="/ppt/slides/slide32.xml" ContentType="application/vnd.openxmlformats-officedocument.presentationml.slide+xml"/>
  <Override PartName="/ppt/slides/slide25.xml" ContentType="application/vnd.openxmlformats-officedocument.presentationml.slide+xml"/>
  <Override PartName="/ppt/slides/slide24.xml" ContentType="application/vnd.openxmlformats-officedocument.presentationml.slide+xml"/>
  <Override PartName="/ppt/slides/slide23.xml" ContentType="application/vnd.openxmlformats-officedocument.presentationml.slide+xml"/>
  <Override PartName="/ppt/slides/slide22.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20.xml" ContentType="application/vnd.openxmlformats-officedocument.presentationml.slide+xml"/>
  <Override PartName="/ppt/slides/slide15.xml" ContentType="application/vnd.openxmlformats-officedocument.presentationml.slide+xml"/>
  <Override PartName="/ppt/slides/slide13.xml" ContentType="application/vnd.openxmlformats-officedocument.presentationml.slide+xml"/>
  <Override PartName="/ppt/slides/slide5.xml" ContentType="application/vnd.openxmlformats-officedocument.presentationml.slide+xml"/>
  <Override PartName="/ppt/slides/slide4.xml" ContentType="application/vnd.openxmlformats-officedocument.presentationml.slide+xml"/>
  <Override PartName="/ppt/slides/slide3.xml" ContentType="application/vnd.openxmlformats-officedocument.presentationml.slide+xml"/>
  <Override PartName="/ppt/slides/slide2.xml" ContentType="application/vnd.openxmlformats-officedocument.presentationml.slide+xml"/>
  <Override PartName="/ppt/slides/slide14.xml" ContentType="application/vnd.openxmlformats-officedocument.presentationml.slide+xml"/>
  <Override PartName="/ppt/slides/slide6.xml" ContentType="application/vnd.openxmlformats-officedocument.presentationml.slide+xml"/>
  <Override PartName="/ppt/slides/slide1.xml" ContentType="application/vnd.openxmlformats-officedocument.presentationml.slide+xml"/>
  <Override PartName="/ppt/slides/slide8.xml" ContentType="application/vnd.openxmlformats-officedocument.presentationml.slide+xml"/>
  <Override PartName="/ppt/slides/slide12.xml" ContentType="application/vnd.openxmlformats-officedocument.presentationml.slide+xml"/>
  <Override PartName="/ppt/slides/slide11.xml" ContentType="application/vnd.openxmlformats-officedocument.presentationml.slide+xml"/>
  <Override PartName="/ppt/slides/slide7.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Masters/slideMaster1.xml" ContentType="application/vnd.openxmlformats-officedocument.presentationml.slideMaster+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9.xml" ContentType="application/vnd.openxmlformats-officedocument.presentationml.slideLayout+xml"/>
  <Override PartName="/ppt/slideLayouts/slideLayout8.xml" ContentType="application/vnd.openxmlformats-officedocument.presentationml.slideLayout+xml"/>
  <Override PartName="/ppt/slideLayouts/slideLayout7.xml" ContentType="application/vnd.openxmlformats-officedocument.presentationml.slideLayout+xml"/>
  <Override PartName="/ppt/slideLayouts/slideLayout6.xml" ContentType="application/vnd.openxmlformats-officedocument.presentationml.slideLayout+xml"/>
  <Override PartName="/ppt/slideLayouts/slideLayout5.xml" ContentType="application/vnd.openxmlformats-officedocument.presentationml.slideLayout+xml"/>
  <Override PartName="/ppt/slideLayouts/slideLayout4.xml" ContentType="application/vnd.openxmlformats-officedocument.presentationml.slideLayout+xml"/>
  <Override PartName="/ppt/slideLayouts/slideLayout3.xml" ContentType="application/vnd.openxmlformats-officedocument.presentationml.slideLayout+xml"/>
  <Override PartName="/ppt/slideLayouts/slideLayout2.xml" ContentType="application/vnd.openxmlformats-officedocument.presentationml.slideLayout+xml"/>
  <Override PartName="/ppt/slideLayouts/slideLayout11.xml" ContentType="application/vnd.openxmlformats-officedocument.presentationml.slideLayout+xml"/>
  <Override PartName="/ppt/notesMasters/notesMaster1.xml" ContentType="application/vnd.openxmlformats-officedocument.presentationml.notesMaster+xml"/>
  <Override PartName="/ppt/theme/theme1.xml" ContentType="application/vnd.openxmlformats-officedocument.theme+xml"/>
  <Override PartName="/ppt/theme/theme2.xml" ContentType="application/vnd.openxmlformats-officedocument.theme+xml"/>
  <Override PartName="/ppt/tableStyles.xml" ContentType="application/vnd.openxmlformats-officedocument.presentationml.tableStyles+xml"/>
  <Override PartName="/ppt/presProps.xml" ContentType="application/vnd.openxmlformats-officedocument.presentationml.presProps+xml"/>
  <Override PartName="/ppt/viewProps.xml" ContentType="application/vnd.openxmlformats-officedocument.presentationml.viewProps+xml"/>
  <Override PartName="/docProps/app.xml" ContentType="application/vnd.openxmlformats-officedocument.extended-properties+xml"/>
  <Override PartName="/docProps/core.xml" ContentType="application/vnd.openxmlformats-package.core-properties+xml"/>
  <Override PartName="/ppt/revisionInfo.xml" ContentType="application/vnd.ms-powerpoint.revisioninfo+xml"/>
  <Override PartName="/customXml/itemProps1.xml" ContentType="application/vnd.openxmlformats-officedocument.customXmlProperties+xml"/>
  <Override PartName="/customXml/itemProps2.xml" ContentType="application/vnd.openxmlformats-officedocument.customXml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Lst>
  <p:notesMasterIdLst>
    <p:notesMasterId r:id="rId42"/>
  </p:notesMasterIdLst>
  <p:sldIdLst>
    <p:sldId id="258" r:id="rId2"/>
    <p:sldId id="260" r:id="rId3"/>
    <p:sldId id="259" r:id="rId4"/>
    <p:sldId id="261" r:id="rId5"/>
    <p:sldId id="262" r:id="rId6"/>
    <p:sldId id="264" r:id="rId7"/>
    <p:sldId id="263" r:id="rId8"/>
    <p:sldId id="265" r:id="rId9"/>
    <p:sldId id="267" r:id="rId10"/>
    <p:sldId id="268" r:id="rId11"/>
    <p:sldId id="269" r:id="rId12"/>
    <p:sldId id="270" r:id="rId13"/>
    <p:sldId id="271" r:id="rId14"/>
    <p:sldId id="272" r:id="rId15"/>
    <p:sldId id="273" r:id="rId16"/>
    <p:sldId id="274" r:id="rId17"/>
    <p:sldId id="275" r:id="rId18"/>
    <p:sldId id="276" r:id="rId19"/>
    <p:sldId id="277" r:id="rId20"/>
    <p:sldId id="298" r:id="rId21"/>
    <p:sldId id="278" r:id="rId22"/>
    <p:sldId id="279" r:id="rId23"/>
    <p:sldId id="280" r:id="rId24"/>
    <p:sldId id="281" r:id="rId25"/>
    <p:sldId id="282" r:id="rId26"/>
    <p:sldId id="283" r:id="rId27"/>
    <p:sldId id="285" r:id="rId28"/>
    <p:sldId id="284" r:id="rId29"/>
    <p:sldId id="286" r:id="rId30"/>
    <p:sldId id="287" r:id="rId31"/>
    <p:sldId id="288" r:id="rId32"/>
    <p:sldId id="289" r:id="rId33"/>
    <p:sldId id="290" r:id="rId34"/>
    <p:sldId id="291" r:id="rId35"/>
    <p:sldId id="292" r:id="rId36"/>
    <p:sldId id="293" r:id="rId37"/>
    <p:sldId id="294" r:id="rId38"/>
    <p:sldId id="295" r:id="rId39"/>
    <p:sldId id="297" r:id="rId40"/>
    <p:sldId id="296" r:id="rId41"/>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D617D1FF-A3AD-04BA-396E-E6605F4EB995}" v="83" dt="2021-02-01T13:58:15.894"/>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5620"/>
    <p:restoredTop sz="94660"/>
  </p:normalViewPr>
  <p:slideViewPr>
    <p:cSldViewPr>
      <p:cViewPr>
        <p:scale>
          <a:sx n="118" d="100"/>
          <a:sy n="118" d="100"/>
        </p:scale>
        <p:origin x="-2304" y="-114"/>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notesMaster" Target="notesMasters/notesMaster1.xml"/><Relationship Id="rId50" Type="http://schemas.openxmlformats.org/officeDocument/2006/relationships/customXml" Target="../customXml/item2.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customXml" Target="../customXml/item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presProps" Target="presProps.xml"/><Relationship Id="rId48" Type="http://schemas.microsoft.com/office/2015/10/relationships/revisionInfo" Target="revisionInfo.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ableStyles" Target="tableStyles.xml"/><Relationship Id="rId20" Type="http://schemas.openxmlformats.org/officeDocument/2006/relationships/slide" Target="slides/slide19.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6078EFB-95E6-4DF0-A574-F08CEDB58BA3}" type="datetimeFigureOut">
              <a:rPr lang="en-US" smtClean="0"/>
              <a:t>2/4/2023</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ADFA8C0-2EEC-4D78-B0DC-A4391390C3C0}" type="slidenum">
              <a:rPr lang="en-US" smtClean="0"/>
              <a:t>‹#›</a:t>
            </a:fld>
            <a:endParaRPr lang="en-US"/>
          </a:p>
        </p:txBody>
      </p:sp>
    </p:spTree>
    <p:extLst>
      <p:ext uri="{BB962C8B-B14F-4D97-AF65-F5344CB8AC3E}">
        <p14:creationId xmlns:p14="http://schemas.microsoft.com/office/powerpoint/2010/main" val="27119838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2">
        <a:schemeClr val="bg2"/>
      </p:bgRef>
    </p:bg>
    <p:spTree>
      <p:nvGrpSpPr>
        <p:cNvPr id="1" name=""/>
        <p:cNvGrpSpPr/>
        <p:nvPr/>
      </p:nvGrpSpPr>
      <p:grpSpPr>
        <a:xfrm>
          <a:off x="0" y="0"/>
          <a:ext cx="0" cy="0"/>
          <a:chOff x="0" y="0"/>
          <a:chExt cx="0" cy="0"/>
        </a:xfrm>
      </p:grpSpPr>
      <p:sp>
        <p:nvSpPr>
          <p:cNvPr id="7" name="Freeform 6"/>
          <p:cNvSpPr>
            <a:spLocks/>
          </p:cNvSpPr>
          <p:nvPr/>
        </p:nvSpPr>
        <p:spPr bwMode="auto">
          <a:xfrm>
            <a:off x="0" y="4752126"/>
            <a:ext cx="9144000" cy="2112962"/>
          </a:xfrm>
          <a:custGeom>
            <a:avLst>
              <a:gd name="A1" fmla="val 0"/>
              <a:gd name="A2" fmla="val 0"/>
              <a:gd name="A3" fmla="val 0"/>
              <a:gd name="A4" fmla="val 0"/>
              <a:gd name="A5" fmla="val 0"/>
              <a:gd name="A6" fmla="val 0"/>
              <a:gd name="A7" fmla="val 0"/>
              <a:gd name="A8" fmla="val 0"/>
            </a:avLst>
            <a:gdLst/>
            <a:ahLst/>
            <a:cxnLst>
              <a:cxn ang="0">
                <a:pos x="0" y="1066"/>
              </a:cxn>
              <a:cxn ang="0">
                <a:pos x="0" y="1331"/>
              </a:cxn>
              <a:cxn ang="0">
                <a:pos x="5760" y="1331"/>
              </a:cxn>
              <a:cxn ang="0">
                <a:pos x="5760" y="0"/>
              </a:cxn>
              <a:cxn ang="0">
                <a:pos x="0" y="1066"/>
              </a:cxn>
            </a:cxnLst>
            <a:rect l="0" t="0" r="0" b="0"/>
            <a:pathLst>
              <a:path w="5760" h="1331">
                <a:moveTo>
                  <a:pt x="0" y="1066"/>
                </a:moveTo>
                <a:lnTo>
                  <a:pt x="0" y="1331"/>
                </a:lnTo>
                <a:lnTo>
                  <a:pt x="5760" y="1331"/>
                </a:lnTo>
                <a:lnTo>
                  <a:pt x="5760" y="0"/>
                </a:lnTo>
                <a:cubicBezTo>
                  <a:pt x="3220" y="1206"/>
                  <a:pt x="2250" y="1146"/>
                  <a:pt x="0" y="1066"/>
                </a:cubicBezTo>
                <a:close/>
              </a:path>
            </a:pathLst>
          </a:custGeom>
          <a:solidFill>
            <a:schemeClr val="bg1">
              <a:tint val="80000"/>
              <a:satMod val="200000"/>
              <a:alpha val="45000"/>
            </a:schemeClr>
          </a:solidFill>
          <a:ln w="9525" cap="flat" cmpd="sng" algn="ctr">
            <a:noFill/>
            <a:prstDash val="solid"/>
            <a:round/>
            <a:headEnd type="none" w="med" len="med"/>
            <a:tailEnd type="none" w="med" len="med"/>
          </a:ln>
          <a:effectLst>
            <a:outerShdw blurRad="50800" dist="44450" dir="16200000" algn="ctr" rotWithShape="0">
              <a:prstClr val="black">
                <a:alpha val="35000"/>
              </a:prstClr>
            </a:outerShdw>
          </a:effectLst>
        </p:spPr>
        <p:txBody>
          <a:bodyPr vert="horz" wrap="square" lIns="91440" tIns="45720" rIns="91440" bIns="45720" anchor="t" compatLnSpc="1"/>
          <a:lstStyle/>
          <a:p>
            <a:endParaRPr kumimoji="0" lang="en-US"/>
          </a:p>
        </p:txBody>
      </p:sp>
      <p:sp>
        <p:nvSpPr>
          <p:cNvPr id="8" name="Freeform 7"/>
          <p:cNvSpPr>
            <a:spLocks/>
          </p:cNvSpPr>
          <p:nvPr/>
        </p:nvSpPr>
        <p:spPr bwMode="auto">
          <a:xfrm>
            <a:off x="6105525" y="0"/>
            <a:ext cx="3038475" cy="6858000"/>
          </a:xfrm>
          <a:custGeom>
            <a:avLst/>
            <a:gdLst>
              <a:gd name="connsiteX0" fmla="*/ 1914 w 1914"/>
              <a:gd name="connsiteY0" fmla="*/ 9 h 4329"/>
              <a:gd name="connsiteX1" fmla="*/ 1914 w 1914"/>
              <a:gd name="connsiteY1" fmla="*/ 4329 h 4329"/>
              <a:gd name="connsiteX2" fmla="*/ 204 w 1914"/>
              <a:gd name="connsiteY2" fmla="*/ 4327 h 4329"/>
              <a:gd name="connsiteX3" fmla="*/ 0 w 1914"/>
              <a:gd name="connsiteY3" fmla="*/ 0 h 4329"/>
              <a:gd name="connsiteX4" fmla="*/ 1914 w 1914"/>
              <a:gd name="connsiteY4" fmla="*/ 9 h 43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4" h="4329">
                <a:moveTo>
                  <a:pt x="1914" y="9"/>
                </a:moveTo>
                <a:lnTo>
                  <a:pt x="1914" y="4329"/>
                </a:lnTo>
                <a:lnTo>
                  <a:pt x="204" y="4327"/>
                </a:lnTo>
                <a:cubicBezTo>
                  <a:pt x="1288" y="3574"/>
                  <a:pt x="1608" y="1590"/>
                  <a:pt x="0" y="0"/>
                </a:cubicBezTo>
                <a:lnTo>
                  <a:pt x="1914" y="9"/>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endParaRPr kumimoji="0" lang="en-US"/>
          </a:p>
        </p:txBody>
      </p:sp>
      <p:sp>
        <p:nvSpPr>
          <p:cNvPr id="9" name="Title 8"/>
          <p:cNvSpPr>
            <a:spLocks noGrp="1"/>
          </p:cNvSpPr>
          <p:nvPr>
            <p:ph type="ctrTitle"/>
          </p:nvPr>
        </p:nvSpPr>
        <p:spPr>
          <a:xfrm>
            <a:off x="429064" y="3337560"/>
            <a:ext cx="6480048" cy="2301240"/>
          </a:xfrm>
        </p:spPr>
        <p:txBody>
          <a:bodyPr rIns="45720" anchor="t"/>
          <a:lstStyle>
            <a:lvl1pPr algn="r">
              <a:defRPr lang="en-US" b="1" cap="all" baseline="0" dirty="0">
                <a:ln w="5000" cmpd="sng">
                  <a:solidFill>
                    <a:schemeClr val="accent1">
                      <a:tint val="80000"/>
                      <a:shade val="99000"/>
                      <a:satMod val="500000"/>
                    </a:schemeClr>
                  </a:solidFill>
                  <a:prstDash val="solid"/>
                </a:ln>
                <a:gradFill>
                  <a:gsLst>
                    <a:gs pos="0">
                      <a:schemeClr val="accent1">
                        <a:tint val="63000"/>
                        <a:satMod val="255000"/>
                      </a:schemeClr>
                    </a:gs>
                    <a:gs pos="9000">
                      <a:schemeClr val="accent1">
                        <a:tint val="63000"/>
                        <a:satMod val="255000"/>
                      </a:schemeClr>
                    </a:gs>
                    <a:gs pos="53000">
                      <a:schemeClr val="accent1">
                        <a:shade val="60000"/>
                        <a:satMod val="100000"/>
                      </a:schemeClr>
                    </a:gs>
                    <a:gs pos="90000">
                      <a:schemeClr val="accent1">
                        <a:tint val="63000"/>
                        <a:satMod val="255000"/>
                      </a:schemeClr>
                    </a:gs>
                    <a:gs pos="100000">
                      <a:schemeClr val="accent1">
                        <a:tint val="63000"/>
                        <a:satMod val="255000"/>
                      </a:schemeClr>
                    </a:gs>
                  </a:gsLst>
                  <a:lin ang="5400000"/>
                </a:gradFill>
                <a:effectLst>
                  <a:outerShdw blurRad="50800" dist="38100" dir="5400000" algn="t" rotWithShape="0">
                    <a:prstClr val="black">
                      <a:alpha val="50000"/>
                    </a:prstClr>
                  </a:outerShdw>
                </a:effectLst>
              </a:defRPr>
            </a:lvl1pPr>
          </a:lstStyle>
          <a:p>
            <a:r>
              <a:rPr kumimoji="0" lang="en-US"/>
              <a:t>Click to edit Master title style</a:t>
            </a:r>
          </a:p>
        </p:txBody>
      </p:sp>
      <p:sp>
        <p:nvSpPr>
          <p:cNvPr id="17" name="Subtitle 16"/>
          <p:cNvSpPr>
            <a:spLocks noGrp="1"/>
          </p:cNvSpPr>
          <p:nvPr>
            <p:ph type="subTitle" idx="1"/>
          </p:nvPr>
        </p:nvSpPr>
        <p:spPr>
          <a:xfrm>
            <a:off x="433050" y="1544812"/>
            <a:ext cx="6480048" cy="1752600"/>
          </a:xfrm>
        </p:spPr>
        <p:txBody>
          <a:bodyPr tIns="0" rIns="45720" bIns="0" anchor="b">
            <a:normAutofit/>
          </a:bodyPr>
          <a:lstStyle>
            <a:lvl1pPr marL="0" indent="0" algn="r">
              <a:buNone/>
              <a:defRPr sz="2000">
                <a:solidFill>
                  <a:schemeClr val="tx1"/>
                </a:solidFill>
                <a:effectLst/>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a:t>Click to edit Master subtitle style</a:t>
            </a:r>
          </a:p>
        </p:txBody>
      </p:sp>
      <p:sp>
        <p:nvSpPr>
          <p:cNvPr id="30" name="Date Placeholder 29"/>
          <p:cNvSpPr>
            <a:spLocks noGrp="1"/>
          </p:cNvSpPr>
          <p:nvPr>
            <p:ph type="dt" sz="half" idx="10"/>
          </p:nvPr>
        </p:nvSpPr>
        <p:spPr/>
        <p:txBody>
          <a:bodyPr/>
          <a:lstStyle/>
          <a:p>
            <a:fld id="{B69D15E2-1353-4955-BBE0-46D1AEF937E7}" type="datetimeFigureOut">
              <a:rPr lang="en-US" smtClean="0"/>
              <a:t>2/4/2023</a:t>
            </a:fld>
            <a:endParaRPr lang="en-US"/>
          </a:p>
        </p:txBody>
      </p:sp>
      <p:sp>
        <p:nvSpPr>
          <p:cNvPr id="19" name="Footer Placeholder 18"/>
          <p:cNvSpPr>
            <a:spLocks noGrp="1"/>
          </p:cNvSpPr>
          <p:nvPr>
            <p:ph type="ftr" sz="quarter" idx="11"/>
          </p:nvPr>
        </p:nvSpPr>
        <p:spPr/>
        <p:txBody>
          <a:bodyPr/>
          <a:lstStyle/>
          <a:p>
            <a:endParaRPr lang="en-US"/>
          </a:p>
        </p:txBody>
      </p:sp>
      <p:sp>
        <p:nvSpPr>
          <p:cNvPr id="27" name="Slide Number Placeholder 26"/>
          <p:cNvSpPr>
            <a:spLocks noGrp="1"/>
          </p:cNvSpPr>
          <p:nvPr>
            <p:ph type="sldNum" sz="quarter" idx="12"/>
          </p:nvPr>
        </p:nvSpPr>
        <p:spPr/>
        <p:txBody>
          <a:bodyPr/>
          <a:lstStyle/>
          <a:p>
            <a:fld id="{DBE2D33D-5E1E-4CCE-943A-D3B1C28E90E2}" type="slidenum">
              <a:rPr lang="en-US" smtClean="0"/>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a:t>Click to edit Master title style</a:t>
            </a:r>
          </a:p>
        </p:txBody>
      </p:sp>
      <p:sp>
        <p:nvSpPr>
          <p:cNvPr id="3" name="Vertical Text Placeholder 2"/>
          <p:cNvSpPr>
            <a:spLocks noGrp="1"/>
          </p:cNvSpPr>
          <p:nvPr>
            <p:ph type="body" orient="vert" idx="1"/>
          </p:nvPr>
        </p:nvSpPr>
        <p:spPr/>
        <p:txBody>
          <a:bodyPr vert="eaVer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fld id="{B69D15E2-1353-4955-BBE0-46D1AEF937E7}" type="datetimeFigureOut">
              <a:rPr lang="en-US" smtClean="0"/>
              <a:t>2/4/2023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BE2D33D-5E1E-4CCE-943A-D3B1C28E90E2}"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kumimoji="0"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fld id="{B69D15E2-1353-4955-BBE0-46D1AEF937E7}" type="datetimeFigureOut">
              <a:rPr lang="en-US" smtClean="0"/>
              <a:t>2/4/2023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BE2D33D-5E1E-4CCE-943A-D3B1C28E90E2}"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l">
              <a:defRPr/>
            </a:lvl1pPr>
          </a:lstStyle>
          <a:p>
            <a:r>
              <a:rPr kumimoji="0" lang="en-US"/>
              <a:t>Click to edit Master title style</a:t>
            </a:r>
          </a:p>
        </p:txBody>
      </p:sp>
      <p:sp>
        <p:nvSpPr>
          <p:cNvPr id="3" name="Content Placeholder 2"/>
          <p:cNvSpPr>
            <a:spLocks noGrp="1"/>
          </p:cNvSpPr>
          <p:nvPr>
            <p:ph idx="1"/>
          </p:nvPr>
        </p:nvSpPr>
        <p:spPr/>
        <p:txBody>
          <a:body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fld id="{B69D15E2-1353-4955-BBE0-46D1AEF937E7}" type="datetimeFigureOut">
              <a:rPr lang="en-US" smtClean="0"/>
              <a:t>2/4/2023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BE2D33D-5E1E-4CCE-943A-D3B1C28E90E2}"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2">
        <a:schemeClr val="bg2"/>
      </p:bgRef>
    </p:bg>
    <p:spTree>
      <p:nvGrpSpPr>
        <p:cNvPr id="1" name=""/>
        <p:cNvGrpSpPr/>
        <p:nvPr/>
      </p:nvGrpSpPr>
      <p:grpSpPr>
        <a:xfrm>
          <a:off x="0" y="0"/>
          <a:ext cx="0" cy="0"/>
          <a:chOff x="0" y="0"/>
          <a:chExt cx="0" cy="0"/>
        </a:xfrm>
      </p:grpSpPr>
      <p:sp>
        <p:nvSpPr>
          <p:cNvPr id="7" name="Freeform 6"/>
          <p:cNvSpPr>
            <a:spLocks/>
          </p:cNvSpPr>
          <p:nvPr/>
        </p:nvSpPr>
        <p:spPr bwMode="auto">
          <a:xfrm>
            <a:off x="0" y="4752126"/>
            <a:ext cx="9144000" cy="2112962"/>
          </a:xfrm>
          <a:custGeom>
            <a:avLst>
              <a:gd name="A1" fmla="val 0"/>
              <a:gd name="A2" fmla="val 0"/>
              <a:gd name="A3" fmla="val 0"/>
              <a:gd name="A4" fmla="val 0"/>
              <a:gd name="A5" fmla="val 0"/>
              <a:gd name="A6" fmla="val 0"/>
              <a:gd name="A7" fmla="val 0"/>
              <a:gd name="A8" fmla="val 0"/>
            </a:avLst>
            <a:gdLst/>
            <a:ahLst/>
            <a:cxnLst>
              <a:cxn ang="0">
                <a:pos x="0" y="1066"/>
              </a:cxn>
              <a:cxn ang="0">
                <a:pos x="0" y="1331"/>
              </a:cxn>
              <a:cxn ang="0">
                <a:pos x="5760" y="1331"/>
              </a:cxn>
              <a:cxn ang="0">
                <a:pos x="5760" y="0"/>
              </a:cxn>
              <a:cxn ang="0">
                <a:pos x="0" y="1066"/>
              </a:cxn>
            </a:cxnLst>
            <a:rect l="0" t="0" r="0" b="0"/>
            <a:pathLst>
              <a:path w="5760" h="1331">
                <a:moveTo>
                  <a:pt x="0" y="1066"/>
                </a:moveTo>
                <a:lnTo>
                  <a:pt x="0" y="1331"/>
                </a:lnTo>
                <a:lnTo>
                  <a:pt x="5760" y="1331"/>
                </a:lnTo>
                <a:lnTo>
                  <a:pt x="5760" y="0"/>
                </a:lnTo>
                <a:cubicBezTo>
                  <a:pt x="3220" y="1206"/>
                  <a:pt x="2250" y="1146"/>
                  <a:pt x="0" y="1066"/>
                </a:cubicBezTo>
                <a:close/>
              </a:path>
            </a:pathLst>
          </a:custGeom>
          <a:solidFill>
            <a:schemeClr val="bg1">
              <a:tint val="80000"/>
              <a:satMod val="200000"/>
              <a:alpha val="45000"/>
            </a:schemeClr>
          </a:solidFill>
          <a:ln w="9525" cap="flat" cmpd="sng" algn="ctr">
            <a:noFill/>
            <a:prstDash val="solid"/>
            <a:round/>
            <a:headEnd type="none" w="med" len="med"/>
            <a:tailEnd type="none" w="med" len="med"/>
          </a:ln>
          <a:effectLst>
            <a:outerShdw blurRad="50800" dist="44450" dir="16200000" algn="ctr" rotWithShape="0">
              <a:prstClr val="black">
                <a:alpha val="35000"/>
              </a:prstClr>
            </a:outerShdw>
          </a:effectLst>
        </p:spPr>
        <p:txBody>
          <a:bodyPr vert="horz" wrap="square" lIns="91440" tIns="45720" rIns="91440" bIns="45720" anchor="t" compatLnSpc="1"/>
          <a:lstStyle/>
          <a:p>
            <a:endParaRPr kumimoji="0" lang="en-US"/>
          </a:p>
        </p:txBody>
      </p:sp>
      <p:sp>
        <p:nvSpPr>
          <p:cNvPr id="9" name="Freeform 8"/>
          <p:cNvSpPr>
            <a:spLocks/>
          </p:cNvSpPr>
          <p:nvPr/>
        </p:nvSpPr>
        <p:spPr bwMode="auto">
          <a:xfrm>
            <a:off x="6105525" y="0"/>
            <a:ext cx="3038475" cy="6858000"/>
          </a:xfrm>
          <a:custGeom>
            <a:avLst/>
            <a:gdLst>
              <a:gd name="connsiteX0" fmla="*/ 1914 w 1914"/>
              <a:gd name="connsiteY0" fmla="*/ 9 h 4329"/>
              <a:gd name="connsiteX1" fmla="*/ 1914 w 1914"/>
              <a:gd name="connsiteY1" fmla="*/ 4329 h 4329"/>
              <a:gd name="connsiteX2" fmla="*/ 204 w 1914"/>
              <a:gd name="connsiteY2" fmla="*/ 4327 h 4329"/>
              <a:gd name="connsiteX3" fmla="*/ 0 w 1914"/>
              <a:gd name="connsiteY3" fmla="*/ 0 h 4329"/>
              <a:gd name="connsiteX4" fmla="*/ 1914 w 1914"/>
              <a:gd name="connsiteY4" fmla="*/ 9 h 43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4" h="4329">
                <a:moveTo>
                  <a:pt x="1914" y="9"/>
                </a:moveTo>
                <a:lnTo>
                  <a:pt x="1914" y="4329"/>
                </a:lnTo>
                <a:lnTo>
                  <a:pt x="204" y="4327"/>
                </a:lnTo>
                <a:cubicBezTo>
                  <a:pt x="1288" y="3574"/>
                  <a:pt x="1608" y="1590"/>
                  <a:pt x="0" y="0"/>
                </a:cubicBezTo>
                <a:lnTo>
                  <a:pt x="1914" y="9"/>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endParaRPr kumimoji="0" lang="en-US"/>
          </a:p>
        </p:txBody>
      </p:sp>
      <p:sp>
        <p:nvSpPr>
          <p:cNvPr id="2" name="Title 1"/>
          <p:cNvSpPr>
            <a:spLocks noGrp="1"/>
          </p:cNvSpPr>
          <p:nvPr>
            <p:ph type="title"/>
          </p:nvPr>
        </p:nvSpPr>
        <p:spPr>
          <a:xfrm>
            <a:off x="685800" y="3583837"/>
            <a:ext cx="6629400" cy="1826363"/>
          </a:xfrm>
        </p:spPr>
        <p:txBody>
          <a:bodyPr tIns="0" bIns="0" anchor="t"/>
          <a:lstStyle>
            <a:lvl1pPr algn="l">
              <a:buNone/>
              <a:defRPr sz="4200" b="1" cap="none" baseline="0">
                <a:ln w="5000" cmpd="sng">
                  <a:solidFill>
                    <a:schemeClr val="accent1">
                      <a:tint val="80000"/>
                      <a:shade val="99000"/>
                      <a:satMod val="500000"/>
                    </a:schemeClr>
                  </a:solidFill>
                  <a:prstDash val="solid"/>
                </a:ln>
                <a:gradFill>
                  <a:gsLst>
                    <a:gs pos="0">
                      <a:schemeClr val="accent1">
                        <a:tint val="63000"/>
                        <a:satMod val="255000"/>
                      </a:schemeClr>
                    </a:gs>
                    <a:gs pos="9000">
                      <a:schemeClr val="accent1">
                        <a:tint val="63000"/>
                        <a:satMod val="255000"/>
                      </a:schemeClr>
                    </a:gs>
                    <a:gs pos="53000">
                      <a:schemeClr val="accent1">
                        <a:shade val="60000"/>
                        <a:satMod val="100000"/>
                      </a:schemeClr>
                    </a:gs>
                    <a:gs pos="90000">
                      <a:schemeClr val="accent1">
                        <a:tint val="63000"/>
                        <a:satMod val="255000"/>
                      </a:schemeClr>
                    </a:gs>
                    <a:gs pos="100000">
                      <a:schemeClr val="accent1">
                        <a:tint val="63000"/>
                        <a:satMod val="255000"/>
                      </a:schemeClr>
                    </a:gs>
                  </a:gsLst>
                  <a:lin ang="5400000"/>
                </a:gradFill>
                <a:effectLst>
                  <a:outerShdw blurRad="50800" dist="38100" dir="5400000" algn="t" rotWithShape="0">
                    <a:prstClr val="black">
                      <a:alpha val="50000"/>
                    </a:prstClr>
                  </a:outerShdw>
                </a:effectLst>
              </a:defRPr>
            </a:lvl1pPr>
          </a:lstStyle>
          <a:p>
            <a:r>
              <a:rPr kumimoji="0" lang="en-US"/>
              <a:t>Click to edit Master title style</a:t>
            </a:r>
          </a:p>
        </p:txBody>
      </p:sp>
      <p:sp>
        <p:nvSpPr>
          <p:cNvPr id="3" name="Text Placeholder 2"/>
          <p:cNvSpPr>
            <a:spLocks noGrp="1"/>
          </p:cNvSpPr>
          <p:nvPr>
            <p:ph type="body" idx="1"/>
          </p:nvPr>
        </p:nvSpPr>
        <p:spPr>
          <a:xfrm>
            <a:off x="685800" y="2485800"/>
            <a:ext cx="6629400" cy="1066688"/>
          </a:xfrm>
        </p:spPr>
        <p:txBody>
          <a:bodyPr lIns="45720" tIns="0" rIns="45720" bIns="0" anchor="b"/>
          <a:lstStyle>
            <a:lvl1pPr marL="0" indent="0" algn="l">
              <a:buNone/>
              <a:defRPr sz="2000">
                <a:solidFill>
                  <a:schemeClr val="tx1"/>
                </a:solidFill>
                <a:effectLst/>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a:t>Click to edit Master text styles</a:t>
            </a:r>
          </a:p>
        </p:txBody>
      </p:sp>
      <p:sp>
        <p:nvSpPr>
          <p:cNvPr id="4" name="Date Placeholder 3"/>
          <p:cNvSpPr>
            <a:spLocks noGrp="1"/>
          </p:cNvSpPr>
          <p:nvPr>
            <p:ph type="dt" sz="half" idx="10"/>
          </p:nvPr>
        </p:nvSpPr>
        <p:spPr/>
        <p:txBody>
          <a:bodyPr/>
          <a:lstStyle/>
          <a:p>
            <a:fld id="{B69D15E2-1353-4955-BBE0-46D1AEF937E7}" type="datetimeFigureOut">
              <a:rPr lang="en-US" smtClean="0"/>
              <a:t>2/4/2023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BE2D33D-5E1E-4CCE-943A-D3B1C28E90E2}" type="slidenum">
              <a:rPr lang="en-US" smtClean="0"/>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7467600" cy="1143000"/>
          </a:xfrm>
        </p:spPr>
        <p:txBody>
          <a:bodyPr/>
          <a:lstStyle/>
          <a:p>
            <a:r>
              <a:rPr kumimoji="0" lang="en-US"/>
              <a:t>Click to edit Master title style</a:t>
            </a:r>
          </a:p>
        </p:txBody>
      </p:sp>
      <p:sp>
        <p:nvSpPr>
          <p:cNvPr id="3" name="Content Placeholder 2"/>
          <p:cNvSpPr>
            <a:spLocks noGrp="1"/>
          </p:cNvSpPr>
          <p:nvPr>
            <p:ph sz="half" idx="1"/>
          </p:nvPr>
        </p:nvSpPr>
        <p:spPr>
          <a:xfrm>
            <a:off x="457200" y="1600200"/>
            <a:ext cx="3657600" cy="4525963"/>
          </a:xfrm>
        </p:spPr>
        <p:txBody>
          <a:bodyPr/>
          <a:lstStyle>
            <a:lvl1pPr>
              <a:defRPr sz="2600"/>
            </a:lvl1pPr>
            <a:lvl2pPr>
              <a:defRPr sz="2200"/>
            </a:lvl2pPr>
            <a:lvl3pPr>
              <a:defRPr sz="2000"/>
            </a:lvl3pPr>
            <a:lvl4pPr>
              <a:defRPr sz="1800"/>
            </a:lvl4pPr>
            <a:lvl5pPr>
              <a:defRPr sz="1800"/>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Content Placeholder 3"/>
          <p:cNvSpPr>
            <a:spLocks noGrp="1"/>
          </p:cNvSpPr>
          <p:nvPr>
            <p:ph sz="half" idx="2"/>
          </p:nvPr>
        </p:nvSpPr>
        <p:spPr>
          <a:xfrm>
            <a:off x="4267200" y="1600200"/>
            <a:ext cx="3657600" cy="4525963"/>
          </a:xfrm>
        </p:spPr>
        <p:txBody>
          <a:bodyPr/>
          <a:lstStyle>
            <a:lvl1pPr>
              <a:defRPr sz="2600"/>
            </a:lvl1pPr>
            <a:lvl2pPr>
              <a:defRPr sz="2200"/>
            </a:lvl2pPr>
            <a:lvl3pPr>
              <a:defRPr sz="2000"/>
            </a:lvl3pPr>
            <a:lvl4pPr>
              <a:defRPr sz="1800"/>
            </a:lvl4pPr>
            <a:lvl5pPr>
              <a:defRPr sz="1800"/>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5" name="Date Placeholder 4"/>
          <p:cNvSpPr>
            <a:spLocks noGrp="1"/>
          </p:cNvSpPr>
          <p:nvPr>
            <p:ph type="dt" sz="half" idx="10"/>
          </p:nvPr>
        </p:nvSpPr>
        <p:spPr/>
        <p:txBody>
          <a:bodyPr/>
          <a:lstStyle/>
          <a:p>
            <a:fld id="{B69D15E2-1353-4955-BBE0-46D1AEF937E7}" type="datetimeFigureOut">
              <a:rPr lang="en-US" smtClean="0"/>
              <a:t>2/4/2023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BE2D33D-5E1E-4CCE-943A-D3B1C28E90E2}" type="slidenum">
              <a:rPr lang="en-US" smtClean="0"/>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nchor="ctr"/>
          <a:lstStyle>
            <a:lvl1pPr>
              <a:defRPr/>
            </a:lvl1pPr>
          </a:lstStyle>
          <a:p>
            <a:r>
              <a:rPr kumimoji="0" lang="en-US"/>
              <a:t>Click to edit Master title style</a:t>
            </a:r>
          </a:p>
        </p:txBody>
      </p:sp>
      <p:sp>
        <p:nvSpPr>
          <p:cNvPr id="3" name="Text Placeholder 2"/>
          <p:cNvSpPr>
            <a:spLocks noGrp="1"/>
          </p:cNvSpPr>
          <p:nvPr>
            <p:ph type="body" idx="1"/>
          </p:nvPr>
        </p:nvSpPr>
        <p:spPr>
          <a:xfrm>
            <a:off x="457200" y="5486400"/>
            <a:ext cx="4040188" cy="838200"/>
          </a:xfrm>
        </p:spPr>
        <p:txBody>
          <a:bodyPr anchor="t"/>
          <a:lstStyle>
            <a:lvl1pPr marL="0" indent="0">
              <a:buNone/>
              <a:defRPr sz="2400" b="1">
                <a:solidFill>
                  <a:schemeClr val="accent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a:t>Click to edit Master text styles</a:t>
            </a:r>
          </a:p>
        </p:txBody>
      </p:sp>
      <p:sp>
        <p:nvSpPr>
          <p:cNvPr id="4" name="Text Placeholder 3"/>
          <p:cNvSpPr>
            <a:spLocks noGrp="1"/>
          </p:cNvSpPr>
          <p:nvPr>
            <p:ph type="body" sz="half" idx="3"/>
          </p:nvPr>
        </p:nvSpPr>
        <p:spPr>
          <a:xfrm>
            <a:off x="4645025" y="5486400"/>
            <a:ext cx="4041775" cy="838200"/>
          </a:xfrm>
        </p:spPr>
        <p:txBody>
          <a:bodyPr anchor="t"/>
          <a:lstStyle>
            <a:lvl1pPr marL="0" indent="0">
              <a:buNone/>
              <a:defRPr sz="2400" b="1">
                <a:solidFill>
                  <a:schemeClr val="accent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a:t>Click to edit Master text styles</a:t>
            </a:r>
          </a:p>
        </p:txBody>
      </p:sp>
      <p:sp>
        <p:nvSpPr>
          <p:cNvPr id="5" name="Content Placeholder 4"/>
          <p:cNvSpPr>
            <a:spLocks noGrp="1"/>
          </p:cNvSpPr>
          <p:nvPr>
            <p:ph sz="quarter" idx="2"/>
          </p:nvPr>
        </p:nvSpPr>
        <p:spPr>
          <a:xfrm>
            <a:off x="457200" y="1516912"/>
            <a:ext cx="4040188"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6" name="Content Placeholder 5"/>
          <p:cNvSpPr>
            <a:spLocks noGrp="1"/>
          </p:cNvSpPr>
          <p:nvPr>
            <p:ph sz="quarter" idx="4"/>
          </p:nvPr>
        </p:nvSpPr>
        <p:spPr>
          <a:xfrm>
            <a:off x="4645025" y="1516912"/>
            <a:ext cx="4041775"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7" name="Date Placeholder 6"/>
          <p:cNvSpPr>
            <a:spLocks noGrp="1"/>
          </p:cNvSpPr>
          <p:nvPr>
            <p:ph type="dt" sz="half" idx="10"/>
          </p:nvPr>
        </p:nvSpPr>
        <p:spPr/>
        <p:txBody>
          <a:bodyPr/>
          <a:lstStyle/>
          <a:p>
            <a:fld id="{B69D15E2-1353-4955-BBE0-46D1AEF937E7}" type="datetimeFigureOut">
              <a:rPr lang="en-US" smtClean="0"/>
              <a:t>2/4/2023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DBE2D33D-5E1E-4CCE-943A-D3B1C28E90E2}"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274320"/>
            <a:ext cx="7470648" cy="1143000"/>
          </a:xfrm>
        </p:spPr>
        <p:txBody>
          <a:bodyPr anchor="ctr"/>
          <a:lstStyle>
            <a:lvl1pPr algn="l">
              <a:defRPr sz="4600"/>
            </a:lvl1pPr>
          </a:lstStyle>
          <a:p>
            <a:r>
              <a:rPr kumimoji="0" lang="en-US"/>
              <a:t>Click to edit Master title style</a:t>
            </a:r>
          </a:p>
        </p:txBody>
      </p:sp>
      <p:sp>
        <p:nvSpPr>
          <p:cNvPr id="7" name="Date Placeholder 6"/>
          <p:cNvSpPr>
            <a:spLocks noGrp="1"/>
          </p:cNvSpPr>
          <p:nvPr>
            <p:ph type="dt" sz="half" idx="10"/>
          </p:nvPr>
        </p:nvSpPr>
        <p:spPr/>
        <p:txBody>
          <a:bodyPr/>
          <a:lstStyle/>
          <a:p>
            <a:fld id="{B69D15E2-1353-4955-BBE0-46D1AEF937E7}" type="datetimeFigureOut">
              <a:rPr lang="en-US" smtClean="0"/>
              <a:t>2/4/2023</a:t>
            </a:fld>
            <a:endParaRPr lang="en-US"/>
          </a:p>
        </p:txBody>
      </p:sp>
      <p:sp>
        <p:nvSpPr>
          <p:cNvPr id="8" name="Slide Number Placeholder 7"/>
          <p:cNvSpPr>
            <a:spLocks noGrp="1"/>
          </p:cNvSpPr>
          <p:nvPr>
            <p:ph type="sldNum" sz="quarter" idx="11"/>
          </p:nvPr>
        </p:nvSpPr>
        <p:spPr/>
        <p:txBody>
          <a:bodyPr/>
          <a:lstStyle/>
          <a:p>
            <a:fld id="{DBE2D33D-5E1E-4CCE-943A-D3B1C28E90E2}" type="slidenum">
              <a:rPr lang="en-US" smtClean="0"/>
              <a:t>‹#›</a:t>
            </a:fld>
            <a:endParaRPr lang="en-US"/>
          </a:p>
        </p:txBody>
      </p:sp>
      <p:sp>
        <p:nvSpPr>
          <p:cNvPr id="9" name="Footer Placeholder 8"/>
          <p:cNvSpPr>
            <a:spLocks noGrp="1"/>
          </p:cNvSpPr>
          <p:nvPr>
            <p:ph type="ftr" sz="quarter" idx="12"/>
          </p:nvPr>
        </p:nvSpPr>
        <p:spPr/>
        <p:txBody>
          <a:bodyPr/>
          <a:lstStyle/>
          <a:p>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9D15E2-1353-4955-BBE0-46D1AEF937E7}" type="datetimeFigureOut">
              <a:rPr lang="en-US" smtClean="0"/>
              <a:t>2/4/2023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DBE2D33D-5E1E-4CCE-943A-D3B1C28E90E2}"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1185528"/>
            <a:ext cx="3200400" cy="730250"/>
          </a:xfrm>
        </p:spPr>
        <p:txBody>
          <a:bodyPr tIns="0" bIns="0" anchor="t"/>
          <a:lstStyle>
            <a:lvl1pPr algn="l">
              <a:buNone/>
              <a:defRPr sz="1800" b="1">
                <a:solidFill>
                  <a:schemeClr val="accent1"/>
                </a:solidFill>
              </a:defRPr>
            </a:lvl1pPr>
          </a:lstStyle>
          <a:p>
            <a:r>
              <a:rPr kumimoji="0" lang="en-US"/>
              <a:t>Click to edit Master title style</a:t>
            </a:r>
          </a:p>
        </p:txBody>
      </p:sp>
      <p:sp>
        <p:nvSpPr>
          <p:cNvPr id="3" name="Text Placeholder 2"/>
          <p:cNvSpPr>
            <a:spLocks noGrp="1"/>
          </p:cNvSpPr>
          <p:nvPr>
            <p:ph type="body" idx="2"/>
          </p:nvPr>
        </p:nvSpPr>
        <p:spPr>
          <a:xfrm>
            <a:off x="457200" y="214424"/>
            <a:ext cx="2743200" cy="914400"/>
          </a:xfrm>
        </p:spPr>
        <p:txBody>
          <a:bodyPr lIns="45720" tIns="0" rIns="45720" bIns="0" anchor="b"/>
          <a:lstStyle>
            <a:lvl1pPr marL="0" indent="0" algn="l">
              <a:buNone/>
              <a:defRPr sz="1400"/>
            </a:lvl1pPr>
            <a:lvl2pPr>
              <a:buNone/>
              <a:defRPr sz="1200"/>
            </a:lvl2pPr>
            <a:lvl3pPr>
              <a:buNone/>
              <a:defRPr sz="1000"/>
            </a:lvl3pPr>
            <a:lvl4pPr>
              <a:buNone/>
              <a:defRPr sz="900"/>
            </a:lvl4pPr>
            <a:lvl5pPr>
              <a:buNone/>
              <a:defRPr sz="900"/>
            </a:lvl5pPr>
          </a:lstStyle>
          <a:p>
            <a:pPr lvl="0" eaLnBrk="1" latinLnBrk="0" hangingPunct="1"/>
            <a:r>
              <a:rPr kumimoji="0" lang="en-US"/>
              <a:t>Click to edit Master text styles</a:t>
            </a:r>
          </a:p>
        </p:txBody>
      </p:sp>
      <p:sp>
        <p:nvSpPr>
          <p:cNvPr id="4" name="Content Placeholder 3"/>
          <p:cNvSpPr>
            <a:spLocks noGrp="1"/>
          </p:cNvSpPr>
          <p:nvPr>
            <p:ph sz="half" idx="1"/>
          </p:nvPr>
        </p:nvSpPr>
        <p:spPr>
          <a:xfrm>
            <a:off x="457200" y="1981200"/>
            <a:ext cx="7086600" cy="3810000"/>
          </a:xfrm>
        </p:spPr>
        <p:txBody>
          <a:bodyPr/>
          <a:lstStyle>
            <a:lvl1pPr>
              <a:defRPr sz="2800"/>
            </a:lvl1pPr>
            <a:lvl2pPr>
              <a:defRPr sz="2400"/>
            </a:lvl2pPr>
            <a:lvl3pPr>
              <a:defRPr sz="2200"/>
            </a:lvl3pPr>
            <a:lvl4pPr>
              <a:defRPr sz="2000"/>
            </a:lvl4pPr>
            <a:lvl5pPr>
              <a:defRPr sz="2000"/>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5" name="Date Placeholder 4"/>
          <p:cNvSpPr>
            <a:spLocks noGrp="1"/>
          </p:cNvSpPr>
          <p:nvPr>
            <p:ph type="dt" sz="half" idx="10"/>
          </p:nvPr>
        </p:nvSpPr>
        <p:spPr/>
        <p:txBody>
          <a:bodyPr/>
          <a:lstStyle/>
          <a:p>
            <a:fld id="{B69D15E2-1353-4955-BBE0-46D1AEF937E7}" type="datetimeFigureOut">
              <a:rPr lang="en-US" smtClean="0"/>
              <a:t>2/4/2023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a:xfrm>
            <a:off x="8156448" y="6422064"/>
            <a:ext cx="762000" cy="365125"/>
          </a:xfrm>
        </p:spPr>
        <p:txBody>
          <a:bodyPr/>
          <a:lstStyle/>
          <a:p>
            <a:fld id="{DBE2D33D-5E1E-4CCE-943A-D3B1C28E90E2}" type="slidenum">
              <a:rPr lang="en-US" smtClean="0"/>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556732" y="1705709"/>
            <a:ext cx="3053868" cy="1253808"/>
          </a:xfrm>
        </p:spPr>
        <p:txBody>
          <a:bodyPr anchor="b"/>
          <a:lstStyle>
            <a:lvl1pPr algn="l">
              <a:buNone/>
              <a:defRPr sz="2200" b="1">
                <a:solidFill>
                  <a:schemeClr val="accent1"/>
                </a:solidFill>
              </a:defRPr>
            </a:lvl1pPr>
          </a:lstStyle>
          <a:p>
            <a:r>
              <a:rPr kumimoji="0" lang="en-US"/>
              <a:t>Click to edit Master title style</a:t>
            </a:r>
          </a:p>
        </p:txBody>
      </p:sp>
      <p:sp>
        <p:nvSpPr>
          <p:cNvPr id="3" name="Picture Placeholder 2"/>
          <p:cNvSpPr>
            <a:spLocks noGrp="1"/>
          </p:cNvSpPr>
          <p:nvPr>
            <p:ph type="pic" idx="1"/>
          </p:nvPr>
        </p:nvSpPr>
        <p:spPr>
          <a:xfrm>
            <a:off x="1065628" y="1019907"/>
            <a:ext cx="4114800" cy="4114800"/>
          </a:xfrm>
          <a:prstGeom prst="ellipse">
            <a:avLst/>
          </a:prstGeom>
          <a:solidFill>
            <a:schemeClr val="bg2">
              <a:shade val="50000"/>
            </a:schemeClr>
          </a:solidFill>
          <a:ln w="50800" cap="flat">
            <a:solidFill>
              <a:schemeClr val="bg2"/>
            </a:solidFill>
            <a:miter lim="800000"/>
          </a:ln>
          <a:effectLst>
            <a:outerShdw blurRad="152000" dist="345000" dir="5400000" sx="-80000" sy="-18000" rotWithShape="0">
              <a:srgbClr val="000000">
                <a:alpha val="25000"/>
              </a:srgbClr>
            </a:outerShdw>
          </a:effectLst>
          <a:scene3d>
            <a:camera prst="orthographicFront"/>
            <a:lightRig rig="contrasting" dir="t">
              <a:rot lat="0" lon="0" rev="2400000"/>
            </a:lightRig>
          </a:scene3d>
          <a:sp3d contourW="7620">
            <a:bevelT w="63500" h="63500"/>
            <a:contourClr>
              <a:schemeClr val="bg2">
                <a:shade val="50000"/>
              </a:schemeClr>
            </a:contourClr>
          </a:sp3d>
        </p:spPr>
        <p:txBody>
          <a:bodyPr/>
          <a:lstStyle>
            <a:lvl1pPr marL="0" indent="0">
              <a:buNone/>
              <a:defRPr sz="3200"/>
            </a:lvl1pPr>
          </a:lstStyle>
          <a:p>
            <a:r>
              <a:rPr kumimoji="0" lang="en-US"/>
              <a:t>Click icon to add picture</a:t>
            </a:r>
            <a:endParaRPr kumimoji="0" lang="en-US" dirty="0"/>
          </a:p>
        </p:txBody>
      </p:sp>
      <p:sp>
        <p:nvSpPr>
          <p:cNvPr id="4" name="Text Placeholder 3"/>
          <p:cNvSpPr>
            <a:spLocks noGrp="1"/>
          </p:cNvSpPr>
          <p:nvPr>
            <p:ph type="body" sz="half" idx="2"/>
          </p:nvPr>
        </p:nvSpPr>
        <p:spPr>
          <a:xfrm>
            <a:off x="5556734" y="2998765"/>
            <a:ext cx="3053866" cy="2663482"/>
          </a:xfrm>
        </p:spPr>
        <p:txBody>
          <a:bodyPr lIns="45720" rIns="45720"/>
          <a:lstStyle>
            <a:lvl1pPr marL="0" indent="0">
              <a:buFontTx/>
              <a:buNone/>
              <a:defRPr sz="12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en-US"/>
              <a:t>Click to edit Master text styles</a:t>
            </a:r>
          </a:p>
        </p:txBody>
      </p:sp>
      <p:sp>
        <p:nvSpPr>
          <p:cNvPr id="5" name="Date Placeholder 4"/>
          <p:cNvSpPr>
            <a:spLocks noGrp="1"/>
          </p:cNvSpPr>
          <p:nvPr>
            <p:ph type="dt" sz="half" idx="10"/>
          </p:nvPr>
        </p:nvSpPr>
        <p:spPr>
          <a:xfrm>
            <a:off x="457200" y="6422064"/>
            <a:ext cx="2133600" cy="365125"/>
          </a:xfrm>
        </p:spPr>
        <p:txBody>
          <a:bodyPr/>
          <a:lstStyle/>
          <a:p>
            <a:fld id="{B69D15E2-1353-4955-BBE0-46D1AEF937E7}" type="datetimeFigureOut">
              <a:rPr lang="en-US" smtClean="0"/>
              <a:t>2/4/2023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BE2D33D-5E1E-4CCE-943A-D3B1C28E90E2}" type="slidenum">
              <a:rPr lang="en-US" smtClean="0"/>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12" name="Freeform 11"/>
          <p:cNvSpPr>
            <a:spLocks/>
          </p:cNvSpPr>
          <p:nvPr/>
        </p:nvSpPr>
        <p:spPr bwMode="auto">
          <a:xfrm>
            <a:off x="0" y="4752126"/>
            <a:ext cx="9144000" cy="2112962"/>
          </a:xfrm>
          <a:custGeom>
            <a:avLst>
              <a:gd name="A1" fmla="val 0"/>
              <a:gd name="A2" fmla="val 0"/>
              <a:gd name="A3" fmla="val 0"/>
              <a:gd name="A4" fmla="val 0"/>
              <a:gd name="A5" fmla="val 0"/>
              <a:gd name="A6" fmla="val 0"/>
              <a:gd name="A7" fmla="val 0"/>
              <a:gd name="A8" fmla="val 0"/>
            </a:avLst>
            <a:gdLst/>
            <a:ahLst/>
            <a:cxnLst>
              <a:cxn ang="0">
                <a:pos x="0" y="1066"/>
              </a:cxn>
              <a:cxn ang="0">
                <a:pos x="0" y="1331"/>
              </a:cxn>
              <a:cxn ang="0">
                <a:pos x="5760" y="1331"/>
              </a:cxn>
              <a:cxn ang="0">
                <a:pos x="5760" y="0"/>
              </a:cxn>
              <a:cxn ang="0">
                <a:pos x="0" y="1066"/>
              </a:cxn>
            </a:cxnLst>
            <a:rect l="0" t="0" r="0" b="0"/>
            <a:pathLst>
              <a:path w="5760" h="1331">
                <a:moveTo>
                  <a:pt x="0" y="1066"/>
                </a:moveTo>
                <a:lnTo>
                  <a:pt x="0" y="1331"/>
                </a:lnTo>
                <a:lnTo>
                  <a:pt x="5760" y="1331"/>
                </a:lnTo>
                <a:lnTo>
                  <a:pt x="5760" y="0"/>
                </a:lnTo>
                <a:cubicBezTo>
                  <a:pt x="3220" y="1206"/>
                  <a:pt x="2250" y="1146"/>
                  <a:pt x="0" y="1066"/>
                </a:cubicBezTo>
                <a:close/>
              </a:path>
            </a:pathLst>
          </a:custGeom>
          <a:solidFill>
            <a:schemeClr val="bg1">
              <a:tint val="80000"/>
              <a:satMod val="200000"/>
              <a:alpha val="45000"/>
            </a:schemeClr>
          </a:solidFill>
          <a:ln w="9525" cap="flat" cmpd="sng" algn="ctr">
            <a:noFill/>
            <a:prstDash val="solid"/>
            <a:round/>
            <a:headEnd type="none" w="med" len="med"/>
            <a:tailEnd type="none" w="med" len="med"/>
          </a:ln>
          <a:effectLst>
            <a:outerShdw blurRad="50800" dist="44450" dir="16200000" algn="ctr" rotWithShape="0">
              <a:prstClr val="black">
                <a:alpha val="35000"/>
              </a:prstClr>
            </a:outerShdw>
          </a:effectLst>
        </p:spPr>
        <p:txBody>
          <a:bodyPr vert="horz" wrap="square" lIns="91440" tIns="45720" rIns="91440" bIns="45720" anchor="t" compatLnSpc="1"/>
          <a:lstStyle/>
          <a:p>
            <a:endParaRPr kumimoji="0" lang="en-US"/>
          </a:p>
        </p:txBody>
      </p:sp>
      <p:sp>
        <p:nvSpPr>
          <p:cNvPr id="16" name="Freeform 15"/>
          <p:cNvSpPr>
            <a:spLocks/>
          </p:cNvSpPr>
          <p:nvPr/>
        </p:nvSpPr>
        <p:spPr bwMode="auto">
          <a:xfrm>
            <a:off x="7315200" y="0"/>
            <a:ext cx="1828800" cy="6858000"/>
          </a:xfrm>
          <a:custGeom>
            <a:avLst/>
            <a:gdLst>
              <a:gd name="connsiteX0" fmla="*/ 1914 w 1914"/>
              <a:gd name="connsiteY0" fmla="*/ 9 h 4329"/>
              <a:gd name="connsiteX1" fmla="*/ 1914 w 1914"/>
              <a:gd name="connsiteY1" fmla="*/ 4329 h 4329"/>
              <a:gd name="connsiteX2" fmla="*/ 204 w 1914"/>
              <a:gd name="connsiteY2" fmla="*/ 4327 h 4329"/>
              <a:gd name="connsiteX3" fmla="*/ 0 w 1914"/>
              <a:gd name="connsiteY3" fmla="*/ 0 h 4329"/>
              <a:gd name="connsiteX4" fmla="*/ 1914 w 1914"/>
              <a:gd name="connsiteY4" fmla="*/ 9 h 43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4" h="4329">
                <a:moveTo>
                  <a:pt x="1914" y="9"/>
                </a:moveTo>
                <a:lnTo>
                  <a:pt x="1914" y="4329"/>
                </a:lnTo>
                <a:lnTo>
                  <a:pt x="204" y="4327"/>
                </a:lnTo>
                <a:cubicBezTo>
                  <a:pt x="1288" y="3574"/>
                  <a:pt x="2082" y="1734"/>
                  <a:pt x="0" y="0"/>
                </a:cubicBezTo>
                <a:lnTo>
                  <a:pt x="1914" y="9"/>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endParaRPr kumimoji="0" lang="en-US"/>
          </a:p>
        </p:txBody>
      </p:sp>
      <p:sp>
        <p:nvSpPr>
          <p:cNvPr id="9" name="Title Placeholder 8"/>
          <p:cNvSpPr>
            <a:spLocks noGrp="1"/>
          </p:cNvSpPr>
          <p:nvPr>
            <p:ph type="title"/>
          </p:nvPr>
        </p:nvSpPr>
        <p:spPr>
          <a:xfrm>
            <a:off x="457200" y="274638"/>
            <a:ext cx="7467600" cy="1143000"/>
          </a:xfrm>
          <a:prstGeom prst="rect">
            <a:avLst/>
          </a:prstGeom>
        </p:spPr>
        <p:txBody>
          <a:bodyPr vert="horz" lIns="45720" rIns="45720" anchor="ctr">
            <a:normAutofit/>
          </a:bodyPr>
          <a:lstStyle/>
          <a:p>
            <a:r>
              <a:rPr kumimoji="0" lang="en-US"/>
              <a:t>Click to edit Master title style</a:t>
            </a:r>
          </a:p>
        </p:txBody>
      </p:sp>
      <p:sp>
        <p:nvSpPr>
          <p:cNvPr id="30" name="Text Placeholder 29"/>
          <p:cNvSpPr>
            <a:spLocks noGrp="1"/>
          </p:cNvSpPr>
          <p:nvPr>
            <p:ph type="body" idx="1"/>
          </p:nvPr>
        </p:nvSpPr>
        <p:spPr>
          <a:xfrm>
            <a:off x="457200" y="1600200"/>
            <a:ext cx="7467600" cy="4525963"/>
          </a:xfrm>
          <a:prstGeom prst="rect">
            <a:avLst/>
          </a:prstGeom>
        </p:spPr>
        <p:txBody>
          <a:bodyPr vert="horz">
            <a:normAutofit/>
          </a:bodyPr>
          <a:lstStyle/>
          <a:p>
            <a:pPr lvl="0" eaLnBrk="1" latinLnBrk="0" hangingPunct="1"/>
            <a:r>
              <a:rPr kumimoji="0" lang="en-US"/>
              <a:t>Click to edit Master text styles</a:t>
            </a:r>
          </a:p>
          <a:p>
            <a:pPr lvl="1" eaLnBrk="1" latinLnBrk="0" hangingPunct="1"/>
            <a:r>
              <a:rPr kumimoji="0" lang="en-US"/>
              <a:t>Second level</a:t>
            </a:r>
          </a:p>
          <a:p>
            <a:pPr lvl="2" eaLnBrk="1" latinLnBrk="0" hangingPunct="1"/>
            <a:r>
              <a:rPr kumimoji="0" lang="en-US"/>
              <a:t>Third level</a:t>
            </a:r>
          </a:p>
          <a:p>
            <a:pPr lvl="3" eaLnBrk="1" latinLnBrk="0" hangingPunct="1"/>
            <a:r>
              <a:rPr kumimoji="0" lang="en-US"/>
              <a:t>Fourth level</a:t>
            </a:r>
          </a:p>
          <a:p>
            <a:pPr lvl="4" eaLnBrk="1" latinLnBrk="0" hangingPunct="1"/>
            <a:r>
              <a:rPr kumimoji="0" lang="en-US"/>
              <a:t>Fifth level</a:t>
            </a:r>
          </a:p>
        </p:txBody>
      </p:sp>
      <p:sp>
        <p:nvSpPr>
          <p:cNvPr id="10" name="Date Placeholder 9"/>
          <p:cNvSpPr>
            <a:spLocks noGrp="1"/>
          </p:cNvSpPr>
          <p:nvPr>
            <p:ph type="dt" sz="half" idx="2"/>
          </p:nvPr>
        </p:nvSpPr>
        <p:spPr>
          <a:xfrm>
            <a:off x="457200" y="6422064"/>
            <a:ext cx="2133600" cy="365125"/>
          </a:xfrm>
          <a:prstGeom prst="rect">
            <a:avLst/>
          </a:prstGeom>
        </p:spPr>
        <p:txBody>
          <a:bodyPr vert="horz" bIns="0" anchor="b"/>
          <a:lstStyle>
            <a:lvl1pPr algn="l" eaLnBrk="1" latinLnBrk="0" hangingPunct="1">
              <a:defRPr kumimoji="0" sz="1000">
                <a:solidFill>
                  <a:schemeClr val="tx2">
                    <a:shade val="50000"/>
                  </a:schemeClr>
                </a:solidFill>
              </a:defRPr>
            </a:lvl1pPr>
          </a:lstStyle>
          <a:p>
            <a:fld id="{B69D15E2-1353-4955-BBE0-46D1AEF937E7}" type="datetimeFigureOut">
              <a:rPr lang="en-US" smtClean="0"/>
              <a:t>2/4/2023</a:t>
            </a:fld>
            <a:endParaRPr lang="en-US"/>
          </a:p>
        </p:txBody>
      </p:sp>
      <p:sp>
        <p:nvSpPr>
          <p:cNvPr id="22" name="Footer Placeholder 21"/>
          <p:cNvSpPr>
            <a:spLocks noGrp="1"/>
          </p:cNvSpPr>
          <p:nvPr>
            <p:ph type="ftr" sz="quarter" idx="3"/>
          </p:nvPr>
        </p:nvSpPr>
        <p:spPr>
          <a:xfrm>
            <a:off x="3124200" y="6422064"/>
            <a:ext cx="2895600" cy="365125"/>
          </a:xfrm>
          <a:prstGeom prst="rect">
            <a:avLst/>
          </a:prstGeom>
        </p:spPr>
        <p:txBody>
          <a:bodyPr vert="horz" lIns="0" rIns="0" bIns="0" anchor="b"/>
          <a:lstStyle>
            <a:lvl1pPr algn="ctr" eaLnBrk="1" latinLnBrk="0" hangingPunct="1">
              <a:defRPr kumimoji="0" sz="1000">
                <a:solidFill>
                  <a:schemeClr val="tx2">
                    <a:shade val="50000"/>
                  </a:schemeClr>
                </a:solidFill>
              </a:defRPr>
            </a:lvl1pPr>
          </a:lstStyle>
          <a:p>
            <a:endParaRPr lang="en-US"/>
          </a:p>
        </p:txBody>
      </p:sp>
      <p:sp>
        <p:nvSpPr>
          <p:cNvPr id="18" name="Slide Number Placeholder 17"/>
          <p:cNvSpPr>
            <a:spLocks noGrp="1"/>
          </p:cNvSpPr>
          <p:nvPr>
            <p:ph type="sldNum" sz="quarter" idx="4"/>
          </p:nvPr>
        </p:nvSpPr>
        <p:spPr>
          <a:xfrm>
            <a:off x="8153400" y="6422064"/>
            <a:ext cx="762000" cy="365125"/>
          </a:xfrm>
          <a:prstGeom prst="rect">
            <a:avLst/>
          </a:prstGeom>
        </p:spPr>
        <p:txBody>
          <a:bodyPr vert="horz" lIns="0" tIns="0" rIns="0" bIns="0" anchor="b"/>
          <a:lstStyle>
            <a:lvl1pPr algn="r" eaLnBrk="1" latinLnBrk="0" hangingPunct="1">
              <a:defRPr kumimoji="0" sz="1000">
                <a:solidFill>
                  <a:schemeClr val="tx2">
                    <a:shade val="50000"/>
                  </a:schemeClr>
                </a:solidFill>
              </a:defRPr>
            </a:lvl1pPr>
          </a:lstStyle>
          <a:p>
            <a:fld id="{DBE2D33D-5E1E-4CCE-943A-D3B1C28E90E2}" type="slidenum">
              <a:rPr lang="en-US" smtClean="0"/>
              <a:t>‹#›</a:t>
            </a:fld>
            <a:endParaRPr lang="en-US"/>
          </a:p>
        </p:txBody>
      </p:sp>
    </p:spTree>
  </p:cSld>
  <p:clrMap bg1="dk1" tx1="lt1" bg2="dk2" tx2="lt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l" rtl="0" eaLnBrk="1" latinLnBrk="0" hangingPunct="1">
        <a:spcBef>
          <a:spcPct val="0"/>
        </a:spcBef>
        <a:buNone/>
        <a:defRPr kumimoji="0" sz="4600" kern="1200">
          <a:solidFill>
            <a:schemeClr val="tx1"/>
          </a:solidFill>
          <a:latin typeface="+mj-lt"/>
          <a:ea typeface="+mj-ea"/>
          <a:cs typeface="+mj-cs"/>
        </a:defRPr>
      </a:lvl1pPr>
    </p:titleStyle>
    <p:bodyStyle>
      <a:lvl1pPr marL="420624" indent="-384048" algn="l" rtl="0" eaLnBrk="1" latinLnBrk="0" hangingPunct="1">
        <a:spcBef>
          <a:spcPct val="20000"/>
        </a:spcBef>
        <a:buClr>
          <a:schemeClr val="accent1"/>
        </a:buClr>
        <a:buSzPct val="80000"/>
        <a:buFont typeface="Wingdings 2"/>
        <a:buChar char=""/>
        <a:defRPr kumimoji="0" sz="3000" kern="1200">
          <a:solidFill>
            <a:schemeClr val="tx1"/>
          </a:solidFill>
          <a:latin typeface="+mn-lt"/>
          <a:ea typeface="+mn-ea"/>
          <a:cs typeface="+mn-cs"/>
        </a:defRPr>
      </a:lvl1pPr>
      <a:lvl2pPr marL="722376" indent="-274320" algn="l" rtl="0" eaLnBrk="1" latinLnBrk="0" hangingPunct="1">
        <a:spcBef>
          <a:spcPct val="20000"/>
        </a:spcBef>
        <a:buClr>
          <a:schemeClr val="accent1"/>
        </a:buClr>
        <a:buSzPct val="90000"/>
        <a:buFont typeface="Wingdings 2"/>
        <a:buChar char=""/>
        <a:defRPr kumimoji="0" sz="2600" kern="1200">
          <a:solidFill>
            <a:schemeClr val="tx1"/>
          </a:solidFill>
          <a:latin typeface="+mn-lt"/>
          <a:ea typeface="+mn-ea"/>
          <a:cs typeface="+mn-cs"/>
        </a:defRPr>
      </a:lvl2pPr>
      <a:lvl3pPr marL="1005840" indent="-256032" algn="l" rtl="0" eaLnBrk="1" latinLnBrk="0" hangingPunct="1">
        <a:spcBef>
          <a:spcPct val="20000"/>
        </a:spcBef>
        <a:buClr>
          <a:schemeClr val="accent2"/>
        </a:buClr>
        <a:buSzPct val="85000"/>
        <a:buFont typeface="Arial"/>
        <a:buChar char="○"/>
        <a:defRPr kumimoji="0" sz="2400" kern="1200">
          <a:solidFill>
            <a:schemeClr val="tx1"/>
          </a:solidFill>
          <a:latin typeface="+mn-lt"/>
          <a:ea typeface="+mn-ea"/>
          <a:cs typeface="+mn-cs"/>
        </a:defRPr>
      </a:lvl3pPr>
      <a:lvl4pPr marL="1280160" indent="-237744" algn="l" rtl="0" eaLnBrk="1" latinLnBrk="0" hangingPunct="1">
        <a:spcBef>
          <a:spcPct val="20000"/>
        </a:spcBef>
        <a:buClr>
          <a:schemeClr val="accent3"/>
        </a:buClr>
        <a:buSzPct val="90000"/>
        <a:buFont typeface="Wingdings 2"/>
        <a:buChar char=""/>
        <a:defRPr kumimoji="0" sz="2000" kern="1200">
          <a:solidFill>
            <a:schemeClr val="tx1"/>
          </a:solidFill>
          <a:latin typeface="+mn-lt"/>
          <a:ea typeface="+mn-ea"/>
          <a:cs typeface="+mn-cs"/>
        </a:defRPr>
      </a:lvl4pPr>
      <a:lvl5pPr marL="1490472" indent="-182880" algn="l" rtl="0" eaLnBrk="1" latinLnBrk="0" hangingPunct="1">
        <a:spcBef>
          <a:spcPct val="20000"/>
        </a:spcBef>
        <a:buClr>
          <a:schemeClr val="accent4"/>
        </a:buClr>
        <a:buSzPct val="100000"/>
        <a:buFont typeface="Arial"/>
        <a:buChar char="-"/>
        <a:defRPr kumimoji="0" sz="2000" kern="1200">
          <a:solidFill>
            <a:schemeClr val="tx1"/>
          </a:solidFill>
          <a:latin typeface="+mn-lt"/>
          <a:ea typeface="+mn-ea"/>
          <a:cs typeface="+mn-cs"/>
        </a:defRPr>
      </a:lvl5pPr>
      <a:lvl6pPr marL="1700784" indent="-182880" algn="l" rtl="0" eaLnBrk="1" latinLnBrk="0" hangingPunct="1">
        <a:spcBef>
          <a:spcPct val="20000"/>
        </a:spcBef>
        <a:buClr>
          <a:schemeClr val="accent5"/>
        </a:buClr>
        <a:buFont typeface="Arial"/>
        <a:buChar char="-"/>
        <a:defRPr kumimoji="0" sz="2000" kern="1200" baseline="0">
          <a:solidFill>
            <a:schemeClr val="tx1"/>
          </a:solidFill>
          <a:latin typeface="+mn-lt"/>
          <a:ea typeface="+mn-ea"/>
          <a:cs typeface="+mn-cs"/>
        </a:defRPr>
      </a:lvl6pPr>
      <a:lvl7pPr marL="1920240" indent="-182880" algn="l" rtl="0" eaLnBrk="1" latinLnBrk="0" hangingPunct="1">
        <a:spcBef>
          <a:spcPct val="20000"/>
        </a:spcBef>
        <a:buClr>
          <a:schemeClr val="accent6"/>
        </a:buClr>
        <a:buSzPct val="100000"/>
        <a:buFont typeface="Arial"/>
        <a:buChar char="•"/>
        <a:defRPr kumimoji="0" sz="1800" kern="1200" baseline="0">
          <a:solidFill>
            <a:schemeClr val="tx1"/>
          </a:solidFill>
          <a:latin typeface="+mn-lt"/>
          <a:ea typeface="+mn-ea"/>
          <a:cs typeface="+mn-cs"/>
        </a:defRPr>
      </a:lvl7pPr>
      <a:lvl8pPr marL="2139696" indent="-182880" algn="l" rtl="0" eaLnBrk="1" latinLnBrk="0" hangingPunct="1">
        <a:spcBef>
          <a:spcPct val="20000"/>
        </a:spcBef>
        <a:buClr>
          <a:schemeClr val="accent6"/>
        </a:buClr>
        <a:buFont typeface="Arial"/>
        <a:buChar char="▪"/>
        <a:defRPr kumimoji="0" sz="1600" kern="1200">
          <a:solidFill>
            <a:schemeClr val="tx1"/>
          </a:solidFill>
          <a:latin typeface="+mn-lt"/>
          <a:ea typeface="+mn-ea"/>
          <a:cs typeface="+mn-cs"/>
        </a:defRPr>
      </a:lvl8pPr>
      <a:lvl9pPr marL="2331720" indent="-182880" algn="l" rtl="0" eaLnBrk="1" latinLnBrk="0" hangingPunct="1">
        <a:spcBef>
          <a:spcPct val="20000"/>
        </a:spcBef>
        <a:buClr>
          <a:schemeClr val="accent6"/>
        </a:buClr>
        <a:buFont typeface="Arial"/>
        <a:buChar char="•"/>
        <a:defRPr kumimoji="0" sz="16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hyperlink" Target="https://mtsu.edu/first-amendment/article/859/classified-documents" TargetMode="External"/><Relationship Id="rId2" Type="http://schemas.openxmlformats.org/officeDocument/2006/relationships/hyperlink" Target="https://mtsu.edu/first-amendment/article/1101/vietnam-war" TargetMode="Externa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hyperlink" Target="https://mtsu.edu/first-amendment/article/873/pentagon-papers" TargetMode="External"/><Relationship Id="rId2" Type="http://schemas.openxmlformats.org/officeDocument/2006/relationships/hyperlink" Target="https://mtsu.edu/first-amendment/article/1435/daniel-ellsberg" TargetMode="Externa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hyperlink" Target="https://mtsu.edu/first-amendment/article/1426/richard-m-nixon" TargetMode="Externa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hyperlink" Target="https://mtsu.edu/first-amendment/article/504/near-v-minnesota" TargetMode="External"/><Relationship Id="rId2" Type="http://schemas.openxmlformats.org/officeDocument/2006/relationships/hyperlink" Target="https://mtsu.edu/first-amendment/article/378/bantam-books-inc-v-sullivan" TargetMode="External"/><Relationship Id="rId1" Type="http://schemas.openxmlformats.org/officeDocument/2006/relationships/slideLayout" Target="../slideLayouts/slideLayout2.xml"/><Relationship Id="rId4" Type="http://schemas.openxmlformats.org/officeDocument/2006/relationships/hyperlink" Target="https://mtsu.edu/first-amendment/article/507/organization-for-a-better-austin-v-keefe" TargetMode="Externa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hyperlink" Target="https://mtsu.edu/first-amendment/article/1310/hugo-black" TargetMode="Externa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hyperlink" Target="https://mtsu.edu/first-amendment/article/896/censorship" TargetMode="External"/><Relationship Id="rId2" Type="http://schemas.openxmlformats.org/officeDocument/2006/relationships/hyperlink" Target="https://mtsu.edu/first-amendment/article/1371/byron-white" TargetMode="External"/><Relationship Id="rId1" Type="http://schemas.openxmlformats.org/officeDocument/2006/relationships/slideLayout" Target="../slideLayouts/slideLayout2.xml"/><Relationship Id="rId6" Type="http://schemas.openxmlformats.org/officeDocument/2006/relationships/hyperlink" Target="https://mtsu.edu/first-amendment/article/898/clear-and-present-danger-test" TargetMode="External"/><Relationship Id="rId5" Type="http://schemas.openxmlformats.org/officeDocument/2006/relationships/hyperlink" Target="https://mtsu.edu/first-amendment/article/1337/oliver-wendell-holmes-jr" TargetMode="External"/><Relationship Id="rId4" Type="http://schemas.openxmlformats.org/officeDocument/2006/relationships/hyperlink" Target="https://mtsu.edu/first-amendment/article/1321/william-brennan-jr" TargetMode="External"/></Relationships>
</file>

<file path=ppt/slides/_rels/slide28.xml.rels><?xml version="1.0" encoding="UTF-8" standalone="yes"?>
<Relationships xmlns="http://schemas.openxmlformats.org/package/2006/relationships"><Relationship Id="rId2" Type="http://schemas.openxmlformats.org/officeDocument/2006/relationships/hyperlink" Target="https://mtsu.edu/first-amendment/article/1045/espionage-act-of-1917" TargetMode="Externa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hyperlink" Target="https://mtsu.edu/first-amendment/article/1312/harry-blackmun" TargetMode="External"/><Relationship Id="rId2" Type="http://schemas.openxmlformats.org/officeDocument/2006/relationships/hyperlink" Target="https://mtsu.edu/first-amendment/article/1325/warren-burger" TargetMode="External"/><Relationship Id="rId1" Type="http://schemas.openxmlformats.org/officeDocument/2006/relationships/slideLayout" Target="../slideLayouts/slideLayout2.xml"/><Relationship Id="rId4" Type="http://schemas.openxmlformats.org/officeDocument/2006/relationships/hyperlink" Target="https://mtsu.edu/first-amendment/article/1336/john-marshall-harlan-ii" TargetMode="Externa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hyperlink" Target="https://www.oyez.org/cases/1975/75-817" TargetMode="Externa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hyperlink" Target="https://kennesaw.view.usg.edu/d2l/common/dialogs/quickLink/quickLink.d2l?ou=2205563&amp;type=quiz&amp;rcode=usgq-16935228" TargetMode="Externa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a:xfrm>
            <a:off x="429064" y="3337560"/>
            <a:ext cx="7571936" cy="2301240"/>
          </a:xfrm>
        </p:spPr>
        <p:txBody>
          <a:bodyPr/>
          <a:lstStyle/>
          <a:p>
            <a:r>
              <a:rPr lang="en-US" dirty="0"/>
              <a:t>Prior restraint</a:t>
            </a: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429000" y="1584385"/>
            <a:ext cx="2857500" cy="1600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14418934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Court Argument </a:t>
            </a:r>
          </a:p>
        </p:txBody>
      </p:sp>
      <p:sp>
        <p:nvSpPr>
          <p:cNvPr id="3" name="Content Placeholder 2"/>
          <p:cNvSpPr>
            <a:spLocks noGrp="1"/>
          </p:cNvSpPr>
          <p:nvPr>
            <p:ph idx="1"/>
          </p:nvPr>
        </p:nvSpPr>
        <p:spPr>
          <a:xfrm>
            <a:off x="457200" y="1600200"/>
            <a:ext cx="7772400" cy="4525963"/>
          </a:xfrm>
        </p:spPr>
        <p:txBody>
          <a:bodyPr>
            <a:normAutofit/>
          </a:bodyPr>
          <a:lstStyle/>
          <a:p>
            <a:endParaRPr lang="en-US" dirty="0"/>
          </a:p>
          <a:p>
            <a:r>
              <a:rPr lang="en-US" dirty="0"/>
              <a:t>Even in cases where printed statements could be punished after the fact (libelous statements, for example), neither federal nor state governments could stop the publication of materials in advance. </a:t>
            </a:r>
          </a:p>
        </p:txBody>
      </p:sp>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515100" y="17253"/>
            <a:ext cx="2628900" cy="17430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82956587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Court Argument </a:t>
            </a:r>
          </a:p>
        </p:txBody>
      </p:sp>
      <p:sp>
        <p:nvSpPr>
          <p:cNvPr id="3" name="Content Placeholder 2"/>
          <p:cNvSpPr>
            <a:spLocks noGrp="1"/>
          </p:cNvSpPr>
          <p:nvPr>
            <p:ph idx="1"/>
          </p:nvPr>
        </p:nvSpPr>
        <p:spPr/>
        <p:txBody>
          <a:bodyPr/>
          <a:lstStyle/>
          <a:p>
            <a:r>
              <a:rPr lang="en-US" dirty="0"/>
              <a:t>Caution: Prior restraint may be </a:t>
            </a:r>
            <a:r>
              <a:rPr lang="en-US" u="sng" dirty="0"/>
              <a:t>constitutional during wartime</a:t>
            </a:r>
            <a:r>
              <a:rPr lang="en-US" dirty="0"/>
              <a:t>: "No one would question but that a government might prevent actual obstruction to its recruiting service or the publication of the sailing dates of transports or the number and location of troops.“</a:t>
            </a:r>
          </a:p>
          <a:p>
            <a:pPr marL="36576" indent="0">
              <a:buNone/>
            </a:pPr>
            <a:endParaRPr lang="en-US" dirty="0"/>
          </a:p>
          <a:p>
            <a:pPr marL="36576" indent="0">
              <a:buNone/>
            </a:pPr>
            <a:r>
              <a:rPr lang="en-US" sz="1200" dirty="0"/>
              <a:t>Image: wbur.org</a:t>
            </a:r>
          </a:p>
          <a:p>
            <a:pPr marL="36576" indent="0">
              <a:buNone/>
            </a:pPr>
            <a:endParaRPr lang="en-US" dirty="0"/>
          </a:p>
        </p:txBody>
      </p:sp>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524625" y="4313"/>
            <a:ext cx="2619375" cy="17430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35642370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Court Argument </a:t>
            </a:r>
          </a:p>
        </p:txBody>
      </p:sp>
      <p:sp>
        <p:nvSpPr>
          <p:cNvPr id="3" name="Content Placeholder 2"/>
          <p:cNvSpPr>
            <a:spLocks noGrp="1"/>
          </p:cNvSpPr>
          <p:nvPr>
            <p:ph idx="1"/>
          </p:nvPr>
        </p:nvSpPr>
        <p:spPr/>
        <p:txBody>
          <a:bodyPr/>
          <a:lstStyle/>
          <a:p>
            <a:r>
              <a:rPr lang="en-US" dirty="0"/>
              <a:t>Near was one of the most important cases concerning </a:t>
            </a:r>
            <a:r>
              <a:rPr lang="en-US" u="sng" dirty="0"/>
              <a:t>freedom of the press </a:t>
            </a:r>
            <a:r>
              <a:rPr lang="en-US" dirty="0"/>
              <a:t>that the Court ever decided. </a:t>
            </a:r>
          </a:p>
          <a:p>
            <a:endParaRPr lang="en-US" dirty="0"/>
          </a:p>
          <a:p>
            <a:r>
              <a:rPr lang="en-US" dirty="0"/>
              <a:t>Prohibition against prior restraint--the very heart of the First Amendment--applied to </a:t>
            </a:r>
            <a:r>
              <a:rPr lang="en-US" u="sng" dirty="0"/>
              <a:t>states</a:t>
            </a:r>
            <a:r>
              <a:rPr lang="en-US" dirty="0"/>
              <a:t> as well as the </a:t>
            </a:r>
            <a:r>
              <a:rPr lang="en-US" u="sng" dirty="0"/>
              <a:t>federal government.</a:t>
            </a:r>
          </a:p>
          <a:p>
            <a:endParaRPr lang="en-US" dirty="0"/>
          </a:p>
        </p:txBody>
      </p:sp>
    </p:spTree>
    <p:extLst>
      <p:ext uri="{BB962C8B-B14F-4D97-AF65-F5344CB8AC3E}">
        <p14:creationId xmlns:p14="http://schemas.microsoft.com/office/powerpoint/2010/main" val="68289816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5943600" cy="1143000"/>
          </a:xfrm>
        </p:spPr>
        <p:txBody>
          <a:bodyPr>
            <a:normAutofit fontScale="90000"/>
          </a:bodyPr>
          <a:lstStyle/>
          <a:p>
            <a:r>
              <a:rPr lang="en-US" dirty="0"/>
              <a:t>The Minnesota Gag Law</a:t>
            </a:r>
          </a:p>
        </p:txBody>
      </p:sp>
      <p:sp>
        <p:nvSpPr>
          <p:cNvPr id="3" name="Content Placeholder 2"/>
          <p:cNvSpPr>
            <a:spLocks noGrp="1"/>
          </p:cNvSpPr>
          <p:nvPr>
            <p:ph idx="1"/>
          </p:nvPr>
        </p:nvSpPr>
        <p:spPr>
          <a:xfrm>
            <a:off x="457200" y="1600200"/>
            <a:ext cx="8077200" cy="4525963"/>
          </a:xfrm>
        </p:spPr>
        <p:txBody>
          <a:bodyPr>
            <a:normAutofit fontScale="92500" lnSpcReduction="10000"/>
          </a:bodyPr>
          <a:lstStyle/>
          <a:p>
            <a:r>
              <a:rPr lang="en-US" dirty="0"/>
              <a:t>In 1925, Minnesota passed a statute, also known as the Minnesota Gag Law. </a:t>
            </a:r>
          </a:p>
          <a:p>
            <a:pPr lvl="1"/>
            <a:r>
              <a:rPr lang="en-US" dirty="0"/>
              <a:t> Judges acting without a jury could stop publication of any newspaper, magazine, or other periodical publication the judge found "obscene, lewd, and lascivious" or "malicious, scandalous, and defamatory." </a:t>
            </a:r>
          </a:p>
          <a:p>
            <a:pPr lvl="1"/>
            <a:endParaRPr lang="en-US" dirty="0"/>
          </a:p>
          <a:p>
            <a:pPr lvl="1"/>
            <a:r>
              <a:rPr lang="en-US" dirty="0"/>
              <a:t>The law provided that a periodical could be permanently enjoined from future publication.</a:t>
            </a:r>
          </a:p>
          <a:p>
            <a:pPr marL="448056" lvl="1" indent="0">
              <a:buNone/>
            </a:pPr>
            <a:endParaRPr lang="en-US" dirty="0"/>
          </a:p>
          <a:p>
            <a:pPr marL="448056" lvl="1" indent="0">
              <a:buNone/>
            </a:pPr>
            <a:r>
              <a:rPr lang="en-US" sz="1200" dirty="0"/>
              <a:t>Image: kids.laws.com</a:t>
            </a:r>
          </a:p>
        </p:txBody>
      </p:sp>
      <p:pic>
        <p:nvPicPr>
          <p:cNvPr id="71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674581" y="76200"/>
            <a:ext cx="2438400" cy="13716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48103166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Minnesota Gag Law</a:t>
            </a:r>
          </a:p>
        </p:txBody>
      </p:sp>
      <p:sp>
        <p:nvSpPr>
          <p:cNvPr id="3" name="Content Placeholder 2"/>
          <p:cNvSpPr>
            <a:spLocks noGrp="1"/>
          </p:cNvSpPr>
          <p:nvPr>
            <p:ph idx="1"/>
          </p:nvPr>
        </p:nvSpPr>
        <p:spPr>
          <a:xfrm>
            <a:off x="457200" y="1600200"/>
            <a:ext cx="8001000" cy="4525963"/>
          </a:xfrm>
        </p:spPr>
        <p:txBody>
          <a:bodyPr>
            <a:normAutofit/>
          </a:bodyPr>
          <a:lstStyle/>
          <a:p>
            <a:r>
              <a:rPr lang="en-US" dirty="0"/>
              <a:t>Response to the spread of "yellow journalism"--sensationalistic news accounts--across the country in the 1920s. </a:t>
            </a:r>
          </a:p>
          <a:p>
            <a:endParaRPr lang="en-US" dirty="0"/>
          </a:p>
          <a:p>
            <a:r>
              <a:rPr lang="en-US" dirty="0"/>
              <a:t>Generally regarded approvingly, and the American public watched to see how Minnesota would proceed.</a:t>
            </a:r>
          </a:p>
          <a:p>
            <a:endParaRPr lang="en-US" dirty="0"/>
          </a:p>
        </p:txBody>
      </p:sp>
    </p:spTree>
    <p:extLst>
      <p:ext uri="{BB962C8B-B14F-4D97-AF65-F5344CB8AC3E}">
        <p14:creationId xmlns:p14="http://schemas.microsoft.com/office/powerpoint/2010/main" val="313049308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Minnesota Gag Law</a:t>
            </a:r>
          </a:p>
        </p:txBody>
      </p:sp>
      <p:sp>
        <p:nvSpPr>
          <p:cNvPr id="3" name="Content Placeholder 2"/>
          <p:cNvSpPr>
            <a:spLocks noGrp="1"/>
          </p:cNvSpPr>
          <p:nvPr>
            <p:ph idx="1"/>
          </p:nvPr>
        </p:nvSpPr>
        <p:spPr>
          <a:xfrm>
            <a:off x="457200" y="1600200"/>
            <a:ext cx="8077200" cy="4525963"/>
          </a:xfrm>
        </p:spPr>
        <p:txBody>
          <a:bodyPr>
            <a:normAutofit fontScale="77500" lnSpcReduction="20000"/>
          </a:bodyPr>
          <a:lstStyle/>
          <a:p>
            <a:r>
              <a:rPr lang="en-US" dirty="0"/>
              <a:t>The law was first applied to the Saturday Press, a weekly newspaper published in Minneapolis by the controversial J. Near.  </a:t>
            </a:r>
            <a:r>
              <a:rPr lang="en-US" dirty="0" err="1"/>
              <a:t>Near's</a:t>
            </a:r>
            <a:r>
              <a:rPr lang="en-US" dirty="0"/>
              <a:t> paper </a:t>
            </a:r>
            <a:r>
              <a:rPr lang="en-US" dirty="0" smtClean="0"/>
              <a:t>also </a:t>
            </a:r>
            <a:r>
              <a:rPr lang="en-US" dirty="0"/>
              <a:t>featured controversy, but muckraking accounts of corruption in city politics were largely accurate. </a:t>
            </a:r>
          </a:p>
          <a:p>
            <a:pPr marL="36576" indent="0">
              <a:buNone/>
            </a:pPr>
            <a:endParaRPr lang="en-US" dirty="0"/>
          </a:p>
          <a:p>
            <a:r>
              <a:rPr lang="en-US" dirty="0"/>
              <a:t>Near himself was far more disreputable: he was anti-Catholic, anti-Jewish, anti-black, and anti-labor. Still, journalists and the American Civil Liberties Union (ACLU) rallied to his cause when Floyd B. Olson, the county attorney, tried to use the gag law to close down the Saturday Press. (The state of Minnesota sued on his behalf, or "ex relation.")</a:t>
            </a:r>
          </a:p>
          <a:p>
            <a:endParaRPr lang="en-US" dirty="0"/>
          </a:p>
        </p:txBody>
      </p:sp>
    </p:spTree>
    <p:extLst>
      <p:ext uri="{BB962C8B-B14F-4D97-AF65-F5344CB8AC3E}">
        <p14:creationId xmlns:p14="http://schemas.microsoft.com/office/powerpoint/2010/main" val="75640193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Minnesota Gag Law</a:t>
            </a:r>
          </a:p>
        </p:txBody>
      </p:sp>
      <p:sp>
        <p:nvSpPr>
          <p:cNvPr id="3" name="Content Placeholder 2"/>
          <p:cNvSpPr>
            <a:spLocks noGrp="1"/>
          </p:cNvSpPr>
          <p:nvPr>
            <p:ph idx="1"/>
          </p:nvPr>
        </p:nvSpPr>
        <p:spPr/>
        <p:txBody>
          <a:bodyPr>
            <a:normAutofit/>
          </a:bodyPr>
          <a:lstStyle/>
          <a:p>
            <a:r>
              <a:rPr lang="en-US" dirty="0" err="1"/>
              <a:t>Near's</a:t>
            </a:r>
            <a:r>
              <a:rPr lang="en-US" dirty="0"/>
              <a:t> defenders were concerned because the gag law constituted a form of </a:t>
            </a:r>
            <a:r>
              <a:rPr lang="en-US" u="sng" dirty="0"/>
              <a:t>prior restraint: </a:t>
            </a:r>
          </a:p>
          <a:p>
            <a:pPr lvl="1"/>
            <a:r>
              <a:rPr lang="en-US" dirty="0"/>
              <a:t>an attempt by the government to prohibit the communication of information before publication, and censorship specifically ruled out by First Amendment guarantees of freedom of speech and press.</a:t>
            </a:r>
          </a:p>
          <a:p>
            <a:endParaRPr lang="en-US" dirty="0"/>
          </a:p>
        </p:txBody>
      </p:sp>
    </p:spTree>
    <p:extLst>
      <p:ext uri="{BB962C8B-B14F-4D97-AF65-F5344CB8AC3E}">
        <p14:creationId xmlns:p14="http://schemas.microsoft.com/office/powerpoint/2010/main" val="200529398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Minnesota Gag Law</a:t>
            </a:r>
          </a:p>
        </p:txBody>
      </p:sp>
      <p:sp>
        <p:nvSpPr>
          <p:cNvPr id="3" name="Content Placeholder 2"/>
          <p:cNvSpPr>
            <a:spLocks noGrp="1"/>
          </p:cNvSpPr>
          <p:nvPr>
            <p:ph idx="1"/>
          </p:nvPr>
        </p:nvSpPr>
        <p:spPr/>
        <p:txBody>
          <a:bodyPr>
            <a:normAutofit fontScale="77500" lnSpcReduction="20000"/>
          </a:bodyPr>
          <a:lstStyle/>
          <a:p>
            <a:r>
              <a:rPr lang="en-US" dirty="0"/>
              <a:t>After the Minnesota Supreme Court upheld the injunction preventing publication of the Saturday Press, the conservative Chicago publisher, Colonel Robert R. McCormack, substituted his legal staff for the ACLU's. Near then appealed his case to the U.S. Supreme Court.</a:t>
            </a:r>
          </a:p>
          <a:p>
            <a:endParaRPr lang="en-US" dirty="0"/>
          </a:p>
          <a:p>
            <a:r>
              <a:rPr lang="en-US" dirty="0"/>
              <a:t>Although the vote was close, the opinion of the Court written by Chief Justice Hughes came out squarely against the gag law. In the minds of the majority, there was no question but that the First Amendment ruled out prior restraint, at the state as well as the federal </a:t>
            </a:r>
            <a:r>
              <a:rPr lang="en-US" dirty="0" smtClean="0"/>
              <a:t>level. </a:t>
            </a:r>
            <a:endParaRPr lang="en-US" dirty="0"/>
          </a:p>
        </p:txBody>
      </p:sp>
    </p:spTree>
    <p:extLst>
      <p:ext uri="{BB962C8B-B14F-4D97-AF65-F5344CB8AC3E}">
        <p14:creationId xmlns:p14="http://schemas.microsoft.com/office/powerpoint/2010/main" val="335474259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Minnesota Gag Law</a:t>
            </a:r>
          </a:p>
        </p:txBody>
      </p:sp>
      <p:sp>
        <p:nvSpPr>
          <p:cNvPr id="3" name="Content Placeholder 2"/>
          <p:cNvSpPr>
            <a:spLocks noGrp="1"/>
          </p:cNvSpPr>
          <p:nvPr>
            <p:ph idx="1"/>
          </p:nvPr>
        </p:nvSpPr>
        <p:spPr/>
        <p:txBody>
          <a:bodyPr>
            <a:normAutofit fontScale="92500"/>
          </a:bodyPr>
          <a:lstStyle/>
          <a:p>
            <a:r>
              <a:rPr lang="en-US" dirty="0"/>
              <a:t>This statute . . . raises questions of grave importance transcending the local interests involved in the particular action. </a:t>
            </a:r>
          </a:p>
          <a:p>
            <a:endParaRPr lang="en-US" dirty="0"/>
          </a:p>
          <a:p>
            <a:r>
              <a:rPr lang="en-US" dirty="0"/>
              <a:t>It is no longer open to doubt that the liberty of the press and of speech is within the liberty safeguarded by the due process clause of the Fourteenth Amendment from invasion of state action.</a:t>
            </a:r>
          </a:p>
        </p:txBody>
      </p:sp>
    </p:spTree>
    <p:extLst>
      <p:ext uri="{BB962C8B-B14F-4D97-AF65-F5344CB8AC3E}">
        <p14:creationId xmlns:p14="http://schemas.microsoft.com/office/powerpoint/2010/main" val="283800031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Minnesota Gag Law</a:t>
            </a:r>
          </a:p>
        </p:txBody>
      </p:sp>
      <p:sp>
        <p:nvSpPr>
          <p:cNvPr id="3" name="Content Placeholder 2"/>
          <p:cNvSpPr>
            <a:spLocks noGrp="1"/>
          </p:cNvSpPr>
          <p:nvPr>
            <p:ph idx="1"/>
          </p:nvPr>
        </p:nvSpPr>
        <p:spPr>
          <a:xfrm>
            <a:off x="457200" y="1600200"/>
            <a:ext cx="8305800" cy="4525963"/>
          </a:xfrm>
        </p:spPr>
        <p:txBody>
          <a:bodyPr>
            <a:normAutofit/>
          </a:bodyPr>
          <a:lstStyle/>
          <a:p>
            <a:r>
              <a:rPr lang="en-US" dirty="0"/>
              <a:t>Butler argued otherwise: </a:t>
            </a:r>
          </a:p>
          <a:p>
            <a:pPr lvl="1"/>
            <a:r>
              <a:rPr lang="en-US" dirty="0"/>
              <a:t>The majority's decision would put unprecedented restrictions on states, which had traditionally used their police powers to promote public welfare. </a:t>
            </a:r>
            <a:endParaRPr lang="en-US" dirty="0" smtClean="0"/>
          </a:p>
          <a:p>
            <a:pPr lvl="1"/>
            <a:endParaRPr lang="en-US" dirty="0"/>
          </a:p>
          <a:p>
            <a:pPr lvl="1"/>
            <a:r>
              <a:rPr lang="en-US" dirty="0"/>
              <a:t>Prohibiting publication of scandalous or defamatory claims such as those allegedly published by the </a:t>
            </a:r>
            <a:r>
              <a:rPr lang="en-US" i="1" dirty="0"/>
              <a:t>Saturday Press</a:t>
            </a:r>
            <a:r>
              <a:rPr lang="en-US" dirty="0"/>
              <a:t> surely fell within this purview.</a:t>
            </a:r>
          </a:p>
          <a:p>
            <a:endParaRPr lang="en-US" dirty="0"/>
          </a:p>
          <a:p>
            <a:endParaRPr lang="en-US" dirty="0"/>
          </a:p>
        </p:txBody>
      </p:sp>
    </p:spTree>
    <p:extLst>
      <p:ext uri="{BB962C8B-B14F-4D97-AF65-F5344CB8AC3E}">
        <p14:creationId xmlns:p14="http://schemas.microsoft.com/office/powerpoint/2010/main" val="353504889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Preamble: What constitutes prior restraint  </a:t>
            </a:r>
          </a:p>
        </p:txBody>
      </p:sp>
      <p:sp>
        <p:nvSpPr>
          <p:cNvPr id="3" name="Content Placeholder 2"/>
          <p:cNvSpPr>
            <a:spLocks noGrp="1"/>
          </p:cNvSpPr>
          <p:nvPr>
            <p:ph idx="1"/>
          </p:nvPr>
        </p:nvSpPr>
        <p:spPr/>
        <p:txBody>
          <a:bodyPr>
            <a:normAutofit/>
          </a:bodyPr>
          <a:lstStyle/>
          <a:p>
            <a:r>
              <a:rPr lang="en-US" dirty="0"/>
              <a:t>Preventing the publication of material that do not receive FA protection before they are published.  </a:t>
            </a:r>
          </a:p>
          <a:p>
            <a:r>
              <a:rPr lang="en-US" dirty="0"/>
              <a:t>Counteraction: Filing a restraint to block the prevention. </a:t>
            </a:r>
          </a:p>
          <a:p>
            <a:r>
              <a:rPr lang="en-US" dirty="0"/>
              <a:t>Consideration: Censorship </a:t>
            </a:r>
          </a:p>
          <a:p>
            <a:r>
              <a:rPr lang="en-US" dirty="0"/>
              <a:t>Recall: Near v. Minnesota (1931). </a:t>
            </a:r>
          </a:p>
          <a:p>
            <a:pPr marL="36576" indent="0">
              <a:buNone/>
            </a:pPr>
            <a:endParaRPr lang="en-US" dirty="0"/>
          </a:p>
          <a:p>
            <a:pPr marL="36576" indent="0">
              <a:buNone/>
            </a:pPr>
            <a:r>
              <a:rPr lang="en-US" sz="1200" dirty="0"/>
              <a:t>Cover image: rcfp.org </a:t>
            </a:r>
          </a:p>
          <a:p>
            <a:endParaRPr lang="en-US" dirty="0"/>
          </a:p>
          <a:p>
            <a:endParaRPr lang="en-US" dirty="0"/>
          </a:p>
          <a:p>
            <a:endParaRPr lang="en-US" dirty="0"/>
          </a:p>
        </p:txBody>
      </p:sp>
    </p:spTree>
    <p:extLst>
      <p:ext uri="{BB962C8B-B14F-4D97-AF65-F5344CB8AC3E}">
        <p14:creationId xmlns:p14="http://schemas.microsoft.com/office/powerpoint/2010/main" val="100346536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Minnesota Gag Law</a:t>
            </a:r>
          </a:p>
        </p:txBody>
      </p:sp>
      <p:sp>
        <p:nvSpPr>
          <p:cNvPr id="3" name="Content Placeholder 2"/>
          <p:cNvSpPr>
            <a:spLocks noGrp="1"/>
          </p:cNvSpPr>
          <p:nvPr>
            <p:ph idx="1"/>
          </p:nvPr>
        </p:nvSpPr>
        <p:spPr>
          <a:xfrm>
            <a:off x="457200" y="1600200"/>
            <a:ext cx="8305800" cy="4525963"/>
          </a:xfrm>
        </p:spPr>
        <p:txBody>
          <a:bodyPr>
            <a:normAutofit fontScale="77500" lnSpcReduction="20000"/>
          </a:bodyPr>
          <a:lstStyle/>
          <a:p>
            <a:r>
              <a:rPr lang="en-US" dirty="0"/>
              <a:t>The view of the majority in </a:t>
            </a:r>
            <a:r>
              <a:rPr lang="en-US" i="1" dirty="0"/>
              <a:t>Near,</a:t>
            </a:r>
            <a:r>
              <a:rPr lang="en-US" dirty="0"/>
              <a:t> however, was quickly adopted by the American people. The principle the ruling set forth has prevented journalists from being censored by politicians and prosecutors and, in fact, permitted the press to act as a </a:t>
            </a:r>
            <a:r>
              <a:rPr lang="en-US" u="sng" dirty="0"/>
              <a:t>public watchdog. </a:t>
            </a:r>
          </a:p>
          <a:p>
            <a:endParaRPr lang="en-US" u="sng" dirty="0"/>
          </a:p>
          <a:p>
            <a:r>
              <a:rPr lang="en-US" dirty="0"/>
              <a:t>There is a straight line connecting J. M. </a:t>
            </a:r>
            <a:r>
              <a:rPr lang="en-US" dirty="0" err="1"/>
              <a:t>Near's</a:t>
            </a:r>
            <a:r>
              <a:rPr lang="en-US" dirty="0"/>
              <a:t> criticism of police corruption in Minneapolis in the 1930s to the </a:t>
            </a:r>
            <a:r>
              <a:rPr lang="en-US" i="1" dirty="0"/>
              <a:t>New York Times</a:t>
            </a:r>
            <a:r>
              <a:rPr lang="en-US" dirty="0"/>
              <a:t>' publication of the "Pentagon Papers" in 1971. Had it not been for </a:t>
            </a:r>
            <a:r>
              <a:rPr lang="en-US" i="1" dirty="0"/>
              <a:t>Near v. Minnesota,</a:t>
            </a:r>
            <a:r>
              <a:rPr lang="en-US" dirty="0"/>
              <a:t> the American people might never have learned the truth about the federal government's undertaking of the war in Vietnam.</a:t>
            </a:r>
          </a:p>
          <a:p>
            <a:endParaRPr lang="en-US" dirty="0"/>
          </a:p>
          <a:p>
            <a:endParaRPr lang="en-US" dirty="0"/>
          </a:p>
        </p:txBody>
      </p:sp>
    </p:spTree>
    <p:extLst>
      <p:ext uri="{BB962C8B-B14F-4D97-AF65-F5344CB8AC3E}">
        <p14:creationId xmlns:p14="http://schemas.microsoft.com/office/powerpoint/2010/main" val="333455209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7467600" cy="990600"/>
          </a:xfrm>
        </p:spPr>
        <p:txBody>
          <a:bodyPr>
            <a:noAutofit/>
          </a:bodyPr>
          <a:lstStyle/>
          <a:p>
            <a:r>
              <a:rPr lang="en-US" sz="3200" b="1" dirty="0"/>
              <a:t>New York Times v. the United States (1971)</a:t>
            </a:r>
            <a:r>
              <a:rPr lang="en-US" sz="3200" dirty="0"/>
              <a:t/>
            </a:r>
            <a:br>
              <a:rPr lang="en-US" sz="3200" dirty="0"/>
            </a:br>
            <a:endParaRPr lang="en-US" sz="3200" dirty="0"/>
          </a:p>
        </p:txBody>
      </p:sp>
      <p:sp>
        <p:nvSpPr>
          <p:cNvPr id="3" name="Content Placeholder 2"/>
          <p:cNvSpPr>
            <a:spLocks noGrp="1"/>
          </p:cNvSpPr>
          <p:nvPr>
            <p:ph idx="1"/>
          </p:nvPr>
        </p:nvSpPr>
        <p:spPr/>
        <p:txBody>
          <a:bodyPr>
            <a:normAutofit lnSpcReduction="10000"/>
          </a:bodyPr>
          <a:lstStyle/>
          <a:p>
            <a:r>
              <a:rPr lang="en-US" dirty="0"/>
              <a:t>In 1967 then Secretary of Defense Robert McNamara commissioned a secret government study on American involvement in </a:t>
            </a:r>
            <a:r>
              <a:rPr lang="en-US" u="sng" dirty="0">
                <a:hlinkClick r:id="rId2"/>
              </a:rPr>
              <a:t>Vietnam</a:t>
            </a:r>
            <a:r>
              <a:rPr lang="en-US" dirty="0"/>
              <a:t>. </a:t>
            </a:r>
          </a:p>
          <a:p>
            <a:endParaRPr lang="en-US" dirty="0"/>
          </a:p>
          <a:p>
            <a:r>
              <a:rPr lang="en-US" dirty="0"/>
              <a:t>When completed in 1968, the project comprised 47 volumes containing more than 7,000 pages. The work was labeled </a:t>
            </a:r>
            <a:r>
              <a:rPr lang="en-US" u="sng" dirty="0">
                <a:hlinkClick r:id="rId3"/>
              </a:rPr>
              <a:t>classified</a:t>
            </a:r>
            <a:r>
              <a:rPr lang="en-US" dirty="0"/>
              <a:t>, and only 15 copies were made.</a:t>
            </a:r>
          </a:p>
        </p:txBody>
      </p:sp>
    </p:spTree>
    <p:extLst>
      <p:ext uri="{BB962C8B-B14F-4D97-AF65-F5344CB8AC3E}">
        <p14:creationId xmlns:p14="http://schemas.microsoft.com/office/powerpoint/2010/main" val="45507686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4800" b="1" dirty="0"/>
              <a:t>New York Times v. the United States (1971)</a:t>
            </a:r>
            <a:endParaRPr lang="en-US" dirty="0"/>
          </a:p>
        </p:txBody>
      </p:sp>
      <p:sp>
        <p:nvSpPr>
          <p:cNvPr id="3" name="Content Placeholder 2"/>
          <p:cNvSpPr>
            <a:spLocks noGrp="1"/>
          </p:cNvSpPr>
          <p:nvPr>
            <p:ph idx="1"/>
          </p:nvPr>
        </p:nvSpPr>
        <p:spPr/>
        <p:txBody>
          <a:bodyPr/>
          <a:lstStyle/>
          <a:p>
            <a:r>
              <a:rPr lang="en-US" dirty="0"/>
              <a:t>In early 1971 </a:t>
            </a:r>
            <a:r>
              <a:rPr lang="en-US" u="sng" dirty="0">
                <a:hlinkClick r:id="rId2"/>
              </a:rPr>
              <a:t>Daniel Ellsberg</a:t>
            </a:r>
            <a:r>
              <a:rPr lang="en-US" dirty="0"/>
              <a:t>, a RAND Corporation employee who had worked on the project, secretly made copies of the documents and passed them to reporters for the New York Times. </a:t>
            </a:r>
          </a:p>
          <a:p>
            <a:endParaRPr lang="en-US" dirty="0"/>
          </a:p>
          <a:p>
            <a:r>
              <a:rPr lang="en-US" dirty="0"/>
              <a:t>On June 13, 1971, after several months of review, the Times began to publish these so-called "</a:t>
            </a:r>
            <a:r>
              <a:rPr lang="en-US" u="sng" dirty="0">
                <a:hlinkClick r:id="rId3"/>
              </a:rPr>
              <a:t>Pentagon Papers</a:t>
            </a:r>
            <a:r>
              <a:rPr lang="en-US" dirty="0"/>
              <a:t>."</a:t>
            </a:r>
          </a:p>
          <a:p>
            <a:endParaRPr lang="en-US" dirty="0"/>
          </a:p>
          <a:p>
            <a:endParaRPr lang="en-US" dirty="0"/>
          </a:p>
        </p:txBody>
      </p:sp>
    </p:spTree>
    <p:extLst>
      <p:ext uri="{BB962C8B-B14F-4D97-AF65-F5344CB8AC3E}">
        <p14:creationId xmlns:p14="http://schemas.microsoft.com/office/powerpoint/2010/main" val="175529344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4400" b="1" dirty="0"/>
              <a:t>New York Times v. the United States (1971)</a:t>
            </a:r>
            <a:endParaRPr lang="en-US" dirty="0"/>
          </a:p>
        </p:txBody>
      </p:sp>
      <p:sp>
        <p:nvSpPr>
          <p:cNvPr id="3" name="Content Placeholder 2"/>
          <p:cNvSpPr>
            <a:spLocks noGrp="1"/>
          </p:cNvSpPr>
          <p:nvPr>
            <p:ph idx="1"/>
          </p:nvPr>
        </p:nvSpPr>
        <p:spPr/>
        <p:txBody>
          <a:bodyPr>
            <a:normAutofit fontScale="85000" lnSpcReduction="20000"/>
          </a:bodyPr>
          <a:lstStyle/>
          <a:p>
            <a:r>
              <a:rPr lang="en-US" dirty="0"/>
              <a:t>After the first three installments were published, the </a:t>
            </a:r>
            <a:r>
              <a:rPr lang="en-US" u="sng" dirty="0">
                <a:hlinkClick r:id="rId2"/>
              </a:rPr>
              <a:t>Nixon administration</a:t>
            </a:r>
            <a:r>
              <a:rPr lang="en-US" dirty="0"/>
              <a:t>, citing national security concerns, obtained a restraining order barring further publication of the Papers. </a:t>
            </a:r>
          </a:p>
          <a:p>
            <a:endParaRPr lang="en-US" dirty="0"/>
          </a:p>
          <a:p>
            <a:r>
              <a:rPr lang="en-US" dirty="0"/>
              <a:t>When the Second Circuit Court of Appeals affirmed the order, the </a:t>
            </a:r>
            <a:r>
              <a:rPr lang="en-US" i="1" dirty="0"/>
              <a:t>Times</a:t>
            </a:r>
            <a:r>
              <a:rPr lang="en-US" dirty="0"/>
              <a:t> made an emergency appeal to the Supreme Court, which agreed to hear the case the next day (June 26). </a:t>
            </a:r>
          </a:p>
          <a:p>
            <a:pPr lvl="1"/>
            <a:r>
              <a:rPr lang="en-US" dirty="0"/>
              <a:t>The Court issued its opinions on June 30; in all, the entire legal process had taken only 15 days.</a:t>
            </a:r>
          </a:p>
          <a:p>
            <a:endParaRPr lang="en-US" dirty="0"/>
          </a:p>
        </p:txBody>
      </p:sp>
    </p:spTree>
    <p:extLst>
      <p:ext uri="{BB962C8B-B14F-4D97-AF65-F5344CB8AC3E}">
        <p14:creationId xmlns:p14="http://schemas.microsoft.com/office/powerpoint/2010/main" val="5287948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7467600" cy="1265238"/>
          </a:xfrm>
        </p:spPr>
        <p:txBody>
          <a:bodyPr>
            <a:noAutofit/>
          </a:bodyPr>
          <a:lstStyle/>
          <a:p>
            <a:r>
              <a:rPr lang="en-US" sz="3600" b="1" dirty="0"/>
              <a:t>Supreme Court allowed Times to continue publication</a:t>
            </a:r>
            <a:r>
              <a:rPr lang="en-US" sz="3600" dirty="0"/>
              <a:t/>
            </a:r>
            <a:br>
              <a:rPr lang="en-US" sz="3600" dirty="0"/>
            </a:br>
            <a:endParaRPr lang="en-US" sz="3600" dirty="0"/>
          </a:p>
        </p:txBody>
      </p:sp>
      <p:sp>
        <p:nvSpPr>
          <p:cNvPr id="3" name="Content Placeholder 2"/>
          <p:cNvSpPr>
            <a:spLocks noGrp="1"/>
          </p:cNvSpPr>
          <p:nvPr>
            <p:ph idx="1"/>
          </p:nvPr>
        </p:nvSpPr>
        <p:spPr/>
        <p:txBody>
          <a:bodyPr>
            <a:normAutofit/>
          </a:bodyPr>
          <a:lstStyle/>
          <a:p>
            <a:r>
              <a:rPr lang="en-US" dirty="0"/>
              <a:t>In a 6-3 decision, the Court dissolved the restraining order and allowed the Times to continue with publication. Citing </a:t>
            </a:r>
            <a:r>
              <a:rPr lang="en-US" u="sng" dirty="0">
                <a:hlinkClick r:id="rId2"/>
              </a:rPr>
              <a:t>Bantam Books v. Sullivan (1963)</a:t>
            </a:r>
            <a:r>
              <a:rPr lang="en-US" dirty="0"/>
              <a:t>, </a:t>
            </a:r>
            <a:r>
              <a:rPr lang="en-US" u="sng" dirty="0">
                <a:hlinkClick r:id="rId3"/>
              </a:rPr>
              <a:t>Near v. Minnesota (1931)</a:t>
            </a:r>
            <a:r>
              <a:rPr lang="en-US" dirty="0"/>
              <a:t>, and </a:t>
            </a:r>
            <a:r>
              <a:rPr lang="en-US" u="sng" dirty="0">
                <a:hlinkClick r:id="rId4"/>
              </a:rPr>
              <a:t>Organization for a Better Austin v. Keefe (1971)</a:t>
            </a:r>
            <a:r>
              <a:rPr lang="en-US" dirty="0"/>
              <a:t>, the three-paragraph lead opinion was given.  </a:t>
            </a:r>
          </a:p>
          <a:p>
            <a:pPr marL="36576" indent="0">
              <a:buNone/>
            </a:pPr>
            <a:endParaRPr lang="en-US" dirty="0"/>
          </a:p>
          <a:p>
            <a:endParaRPr lang="en-US" dirty="0"/>
          </a:p>
        </p:txBody>
      </p:sp>
    </p:spTree>
    <p:extLst>
      <p:ext uri="{BB962C8B-B14F-4D97-AF65-F5344CB8AC3E}">
        <p14:creationId xmlns:p14="http://schemas.microsoft.com/office/powerpoint/2010/main" val="427647070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4800" b="1" dirty="0"/>
              <a:t>Supreme Court allowed Times to continue publication</a:t>
            </a:r>
            <a:endParaRPr lang="en-US" dirty="0"/>
          </a:p>
        </p:txBody>
      </p:sp>
      <p:sp>
        <p:nvSpPr>
          <p:cNvPr id="3" name="Content Placeholder 2"/>
          <p:cNvSpPr>
            <a:spLocks noGrp="1"/>
          </p:cNvSpPr>
          <p:nvPr>
            <p:ph idx="1"/>
          </p:nvPr>
        </p:nvSpPr>
        <p:spPr/>
        <p:txBody>
          <a:bodyPr>
            <a:normAutofit fontScale="92500" lnSpcReduction="20000"/>
          </a:bodyPr>
          <a:lstStyle/>
          <a:p>
            <a:r>
              <a:rPr lang="en-US" dirty="0"/>
              <a:t> "any system of prior restraints comes to this Court bearing a heavy presumption against its constitutional validity" and "the Government thus carries a heavy burden of showing justification for the imposition of such a restraint." </a:t>
            </a:r>
          </a:p>
          <a:p>
            <a:endParaRPr lang="en-US" dirty="0"/>
          </a:p>
          <a:p>
            <a:r>
              <a:rPr lang="en-US" dirty="0"/>
              <a:t>In this case, the government had failed to carry that burden. The court said that “</a:t>
            </a:r>
            <a:r>
              <a:rPr lang="en-US" b="1" dirty="0"/>
              <a:t>Prior restraint is the most serious and least tolerable infringement on the First Amendment.”</a:t>
            </a:r>
            <a:endParaRPr lang="en-US" dirty="0"/>
          </a:p>
          <a:p>
            <a:endParaRPr lang="en-US" dirty="0"/>
          </a:p>
        </p:txBody>
      </p:sp>
    </p:spTree>
    <p:extLst>
      <p:ext uri="{BB962C8B-B14F-4D97-AF65-F5344CB8AC3E}">
        <p14:creationId xmlns:p14="http://schemas.microsoft.com/office/powerpoint/2010/main" val="150387772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200" b="1" dirty="0"/>
              <a:t>Justices differed on reasoning behind opinion</a:t>
            </a:r>
            <a:r>
              <a:rPr lang="en-US" sz="3200" dirty="0"/>
              <a:t/>
            </a:r>
            <a:br>
              <a:rPr lang="en-US" sz="3200" dirty="0"/>
            </a:br>
            <a:endParaRPr lang="en-US" sz="3200" dirty="0"/>
          </a:p>
        </p:txBody>
      </p:sp>
      <p:sp>
        <p:nvSpPr>
          <p:cNvPr id="3" name="Content Placeholder 2"/>
          <p:cNvSpPr>
            <a:spLocks noGrp="1"/>
          </p:cNvSpPr>
          <p:nvPr>
            <p:ph idx="1"/>
          </p:nvPr>
        </p:nvSpPr>
        <p:spPr/>
        <p:txBody>
          <a:bodyPr vert="horz" lIns="91440" tIns="45720" rIns="91440" bIns="45720" anchor="t">
            <a:normAutofit/>
          </a:bodyPr>
          <a:lstStyle/>
          <a:p>
            <a:pPr marL="420370" indent="-383540"/>
            <a:r>
              <a:rPr lang="en-US" dirty="0"/>
              <a:t>The Court's majority splintered into six concurring opinions:</a:t>
            </a:r>
            <a:endParaRPr lang="en-US"/>
          </a:p>
          <a:p>
            <a:pPr marL="420370" indent="-383540"/>
            <a:endParaRPr lang="en-US" dirty="0">
              <a:cs typeface="Arial"/>
            </a:endParaRPr>
          </a:p>
          <a:p>
            <a:pPr marL="420370" indent="-383540"/>
            <a:r>
              <a:rPr lang="en-US" u="sng" dirty="0">
                <a:ea typeface="+mn-lt"/>
                <a:cs typeface="+mn-lt"/>
                <a:hlinkClick r:id="rId2"/>
              </a:rPr>
              <a:t>Justice Hugo L. Black</a:t>
            </a:r>
            <a:r>
              <a:rPr lang="en-US" dirty="0">
                <a:ea typeface="+mn-lt"/>
                <a:cs typeface="+mn-lt"/>
              </a:rPr>
              <a:t> </a:t>
            </a:r>
            <a:endParaRPr lang="en-US">
              <a:ea typeface="+mn-lt"/>
              <a:cs typeface="+mn-lt"/>
            </a:endParaRPr>
          </a:p>
          <a:p>
            <a:pPr marL="721995" lvl="1"/>
            <a:r>
              <a:rPr lang="en-US" dirty="0">
                <a:ea typeface="+mn-lt"/>
                <a:cs typeface="+mn-lt"/>
              </a:rPr>
              <a:t>"only a free and unrestrained press can effectively expose deception in government" and rejected any prior restraints on the press.”</a:t>
            </a:r>
          </a:p>
          <a:p>
            <a:pPr marL="420370" indent="-383540"/>
            <a:endParaRPr lang="en-US" dirty="0">
              <a:cs typeface="Arial"/>
            </a:endParaRPr>
          </a:p>
        </p:txBody>
      </p:sp>
    </p:spTree>
    <p:extLst>
      <p:ext uri="{BB962C8B-B14F-4D97-AF65-F5344CB8AC3E}">
        <p14:creationId xmlns:p14="http://schemas.microsoft.com/office/powerpoint/2010/main" val="93629351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7467600" cy="1189038"/>
          </a:xfrm>
        </p:spPr>
        <p:txBody>
          <a:bodyPr>
            <a:noAutofit/>
          </a:bodyPr>
          <a:lstStyle/>
          <a:p>
            <a:r>
              <a:rPr lang="en-US" sz="3600" b="1" dirty="0"/>
              <a:t>Justices differed on reasoning behind opinion</a:t>
            </a:r>
            <a:r>
              <a:rPr lang="en-US" sz="3600" dirty="0"/>
              <a:t/>
            </a:r>
            <a:br>
              <a:rPr lang="en-US" sz="3600" dirty="0"/>
            </a:br>
            <a:endParaRPr lang="en-US" sz="3600" dirty="0"/>
          </a:p>
        </p:txBody>
      </p:sp>
      <p:sp>
        <p:nvSpPr>
          <p:cNvPr id="3" name="Content Placeholder 2"/>
          <p:cNvSpPr>
            <a:spLocks noGrp="1"/>
          </p:cNvSpPr>
          <p:nvPr>
            <p:ph idx="1"/>
          </p:nvPr>
        </p:nvSpPr>
        <p:spPr>
          <a:xfrm>
            <a:off x="457200" y="1600200"/>
            <a:ext cx="7848600" cy="4525963"/>
          </a:xfrm>
        </p:spPr>
        <p:txBody>
          <a:bodyPr vert="horz" lIns="91440" tIns="45720" rIns="91440" bIns="45720" anchor="t">
            <a:normAutofit fontScale="77500" lnSpcReduction="20000"/>
          </a:bodyPr>
          <a:lstStyle/>
          <a:p>
            <a:pPr marL="721995" lvl="1"/>
            <a:endParaRPr lang="en-US" dirty="0">
              <a:cs typeface="Arial"/>
            </a:endParaRPr>
          </a:p>
          <a:p>
            <a:pPr marL="420370" lvl="0" indent="-383540"/>
            <a:r>
              <a:rPr lang="en-US" u="sng" dirty="0">
                <a:hlinkClick r:id="rId2"/>
              </a:rPr>
              <a:t>Justice Byron R. White</a:t>
            </a:r>
            <a:r>
              <a:rPr lang="en-US" dirty="0"/>
              <a:t>, although specifically rejecting the idea that "in no circumstances would the First Amendment permit an injunction against publishing information about government plans or operations," refused to grant </a:t>
            </a:r>
            <a:r>
              <a:rPr lang="en-US" u="sng" dirty="0">
                <a:hlinkClick r:id="rId3"/>
              </a:rPr>
              <a:t>censorship</a:t>
            </a:r>
            <a:r>
              <a:rPr lang="en-US" dirty="0"/>
              <a:t> authority to the executive branch without the authorization of Congress.</a:t>
            </a:r>
            <a:endParaRPr lang="en-US" dirty="0">
              <a:cs typeface="Arial"/>
            </a:endParaRPr>
          </a:p>
          <a:p>
            <a:pPr marL="36195" lvl="0" indent="0">
              <a:buNone/>
            </a:pPr>
            <a:endParaRPr lang="en-US" dirty="0">
              <a:cs typeface="Arial"/>
            </a:endParaRPr>
          </a:p>
          <a:p>
            <a:pPr marL="420370" lvl="0" indent="-383540"/>
            <a:r>
              <a:rPr lang="en-US" u="sng" dirty="0">
                <a:hlinkClick r:id="rId4"/>
              </a:rPr>
              <a:t>Justice William J. Brennan Jr.</a:t>
            </a:r>
            <a:r>
              <a:rPr lang="en-US" dirty="0"/>
              <a:t>, referring to </a:t>
            </a:r>
            <a:r>
              <a:rPr lang="en-US" u="sng" dirty="0">
                <a:hlinkClick r:id="rId5"/>
              </a:rPr>
              <a:t>Justice Oliver Wendell Holmes's</a:t>
            </a:r>
            <a:r>
              <a:rPr lang="en-US" dirty="0"/>
              <a:t> </a:t>
            </a:r>
            <a:r>
              <a:rPr lang="en-US" u="sng" dirty="0">
                <a:hlinkClick r:id="rId6"/>
              </a:rPr>
              <a:t>clear and present danger test</a:t>
            </a:r>
            <a:r>
              <a:rPr lang="en-US" dirty="0"/>
              <a:t>, concluded that prior censorship would be permissible in certain circumstances, but the vague, nonspecific claims of harm to national security made in this case were insufficient to justify prior restraint.</a:t>
            </a:r>
            <a:endParaRPr lang="en-US" dirty="0">
              <a:cs typeface="Arial"/>
            </a:endParaRPr>
          </a:p>
          <a:p>
            <a:pPr marL="420370" indent="-383540"/>
            <a:endParaRPr lang="en-US" dirty="0">
              <a:cs typeface="Arial"/>
            </a:endParaRPr>
          </a:p>
        </p:txBody>
      </p:sp>
    </p:spTree>
    <p:extLst>
      <p:ext uri="{BB962C8B-B14F-4D97-AF65-F5344CB8AC3E}">
        <p14:creationId xmlns:p14="http://schemas.microsoft.com/office/powerpoint/2010/main" val="295368554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200" b="1" dirty="0"/>
              <a:t>Justices differed on reasoning behind opinion</a:t>
            </a:r>
            <a:r>
              <a:rPr lang="en-US" sz="3200" dirty="0"/>
              <a:t/>
            </a:r>
            <a:br>
              <a:rPr lang="en-US" sz="3200" dirty="0"/>
            </a:br>
            <a:endParaRPr lang="en-US" sz="3200" dirty="0"/>
          </a:p>
        </p:txBody>
      </p:sp>
      <p:sp>
        <p:nvSpPr>
          <p:cNvPr id="3" name="Content Placeholder 2"/>
          <p:cNvSpPr>
            <a:spLocks noGrp="1"/>
          </p:cNvSpPr>
          <p:nvPr>
            <p:ph idx="1"/>
          </p:nvPr>
        </p:nvSpPr>
        <p:spPr/>
        <p:txBody>
          <a:bodyPr>
            <a:normAutofit fontScale="92500" lnSpcReduction="10000"/>
          </a:bodyPr>
          <a:lstStyle/>
          <a:p>
            <a:pPr lvl="0"/>
            <a:r>
              <a:rPr lang="en-US" u="sng" dirty="0"/>
              <a:t>Justice William O. Douglas</a:t>
            </a:r>
            <a:r>
              <a:rPr lang="en-US" dirty="0"/>
              <a:t> generally agreed with Justice Black and also argued that the legislation the government used to support its case, the </a:t>
            </a:r>
            <a:r>
              <a:rPr lang="en-US" u="sng" dirty="0">
                <a:hlinkClick r:id="rId2"/>
              </a:rPr>
              <a:t>Espionage Act of 1917</a:t>
            </a:r>
            <a:r>
              <a:rPr lang="en-US" dirty="0"/>
              <a:t>, did not support the government's case.</a:t>
            </a:r>
          </a:p>
          <a:p>
            <a:pPr lvl="0"/>
            <a:r>
              <a:rPr lang="en-US" u="sng" dirty="0"/>
              <a:t>Justices Potter Stewart</a:t>
            </a:r>
            <a:r>
              <a:rPr lang="en-US" dirty="0"/>
              <a:t> and </a:t>
            </a:r>
            <a:r>
              <a:rPr lang="en-US" u="sng" dirty="0"/>
              <a:t>Thurgood Marshall</a:t>
            </a:r>
            <a:r>
              <a:rPr lang="en-US" dirty="0"/>
              <a:t> argued separately that in the absence of specific guidance by Congress, the Court should not grant the executive broad censorship power.</a:t>
            </a:r>
          </a:p>
          <a:p>
            <a:endParaRPr lang="en-US" dirty="0"/>
          </a:p>
        </p:txBody>
      </p:sp>
    </p:spTree>
    <p:extLst>
      <p:ext uri="{BB962C8B-B14F-4D97-AF65-F5344CB8AC3E}">
        <p14:creationId xmlns:p14="http://schemas.microsoft.com/office/powerpoint/2010/main" val="312703955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Dissenters thought case had moved too quickly</a:t>
            </a:r>
            <a:r>
              <a:rPr lang="en-US" dirty="0"/>
              <a:t/>
            </a:r>
            <a:br>
              <a:rPr lang="en-US" dirty="0"/>
            </a:br>
            <a:endParaRPr lang="en-US" dirty="0"/>
          </a:p>
        </p:txBody>
      </p:sp>
      <p:sp>
        <p:nvSpPr>
          <p:cNvPr id="3" name="Content Placeholder 2"/>
          <p:cNvSpPr>
            <a:spLocks noGrp="1"/>
          </p:cNvSpPr>
          <p:nvPr>
            <p:ph idx="1"/>
          </p:nvPr>
        </p:nvSpPr>
        <p:spPr/>
        <p:txBody>
          <a:bodyPr>
            <a:normAutofit lnSpcReduction="10000"/>
          </a:bodyPr>
          <a:lstStyle/>
          <a:p>
            <a:r>
              <a:rPr lang="en-US" dirty="0"/>
              <a:t>The dissenters — </a:t>
            </a:r>
            <a:r>
              <a:rPr lang="en-US" u="sng" dirty="0">
                <a:hlinkClick r:id="rId2"/>
              </a:rPr>
              <a:t>Chief Justice Warren E. Burger</a:t>
            </a:r>
            <a:r>
              <a:rPr lang="en-US" dirty="0"/>
              <a:t> and </a:t>
            </a:r>
            <a:r>
              <a:rPr lang="en-US" u="sng" dirty="0">
                <a:hlinkClick r:id="rId3"/>
              </a:rPr>
              <a:t>Justices Harry A. Blackmun</a:t>
            </a:r>
            <a:r>
              <a:rPr lang="en-US" dirty="0"/>
              <a:t> and </a:t>
            </a:r>
            <a:r>
              <a:rPr lang="en-US" u="sng" dirty="0">
                <a:hlinkClick r:id="rId4"/>
              </a:rPr>
              <a:t>John Marshall Harlan II</a:t>
            </a:r>
            <a:r>
              <a:rPr lang="en-US" dirty="0"/>
              <a:t> — each filed separate opinions. They contended (in greater or lesser detail) that the case had been resolved far too quickly to consider and resolve fully the critically important legal issues at stake, especially the needs and prerogatives of the executive.</a:t>
            </a:r>
          </a:p>
          <a:p>
            <a:endParaRPr lang="en-US" dirty="0"/>
          </a:p>
        </p:txBody>
      </p:sp>
    </p:spTree>
    <p:extLst>
      <p:ext uri="{BB962C8B-B14F-4D97-AF65-F5344CB8AC3E}">
        <p14:creationId xmlns:p14="http://schemas.microsoft.com/office/powerpoint/2010/main" val="16855814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228600"/>
            <a:ext cx="7467600" cy="1143000"/>
          </a:xfrm>
        </p:spPr>
        <p:txBody>
          <a:bodyPr>
            <a:normAutofit fontScale="90000"/>
          </a:bodyPr>
          <a:lstStyle/>
          <a:p>
            <a:r>
              <a:rPr lang="en-US" b="1" dirty="0"/>
              <a:t>Near v. Minnesota (1931)</a:t>
            </a:r>
            <a:r>
              <a:rPr lang="en-US" dirty="0"/>
              <a:t/>
            </a:r>
            <a:br>
              <a:rPr lang="en-US" dirty="0"/>
            </a:br>
            <a:endParaRPr lang="en-US" dirty="0"/>
          </a:p>
        </p:txBody>
      </p:sp>
      <p:sp>
        <p:nvSpPr>
          <p:cNvPr id="3" name="Content Placeholder 2"/>
          <p:cNvSpPr>
            <a:spLocks noGrp="1"/>
          </p:cNvSpPr>
          <p:nvPr>
            <p:ph idx="1"/>
          </p:nvPr>
        </p:nvSpPr>
        <p:spPr>
          <a:xfrm>
            <a:off x="457200" y="1600200"/>
            <a:ext cx="8305800" cy="4525963"/>
          </a:xfrm>
        </p:spPr>
        <p:txBody>
          <a:bodyPr>
            <a:normAutofit/>
          </a:bodyPr>
          <a:lstStyle/>
          <a:p>
            <a:endParaRPr lang="en-US" dirty="0"/>
          </a:p>
          <a:p>
            <a:r>
              <a:rPr lang="en-US" dirty="0"/>
              <a:t>After its ratification and until the early twentieth century, the First Amendment protected citizens from federal government censorship.</a:t>
            </a:r>
          </a:p>
          <a:p>
            <a:pPr marL="36576" indent="0">
              <a:buNone/>
            </a:pPr>
            <a:r>
              <a:rPr lang="en-US" dirty="0"/>
              <a:t>BUT</a:t>
            </a:r>
          </a:p>
          <a:p>
            <a:r>
              <a:rPr lang="en-US" dirty="0"/>
              <a:t>State government routinely censored newspapers.</a:t>
            </a:r>
          </a:p>
          <a:p>
            <a:pPr marL="36576" indent="0">
              <a:buNone/>
            </a:pPr>
            <a:r>
              <a:rPr lang="en-US" sz="1200" dirty="0"/>
              <a:t>Image: emaze.com </a:t>
            </a:r>
          </a:p>
          <a:p>
            <a:pPr marL="36576" indent="0">
              <a:buNone/>
            </a:pPr>
            <a:endParaRPr lang="en-US" dirty="0"/>
          </a:p>
        </p:txBody>
      </p:sp>
      <p:pic>
        <p:nvPicPr>
          <p:cNvPr id="2051"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286500" y="0"/>
            <a:ext cx="2857500" cy="1600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04337675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200" b="1" dirty="0"/>
              <a:t>Free Press Victory despite ambiguity </a:t>
            </a:r>
            <a:endParaRPr lang="en-US" sz="3200" dirty="0"/>
          </a:p>
        </p:txBody>
      </p:sp>
      <p:sp>
        <p:nvSpPr>
          <p:cNvPr id="3" name="Content Placeholder 2"/>
          <p:cNvSpPr>
            <a:spLocks noGrp="1"/>
          </p:cNvSpPr>
          <p:nvPr>
            <p:ph idx="1"/>
          </p:nvPr>
        </p:nvSpPr>
        <p:spPr/>
        <p:txBody>
          <a:bodyPr>
            <a:normAutofit lnSpcReduction="10000"/>
          </a:bodyPr>
          <a:lstStyle/>
          <a:p>
            <a:r>
              <a:rPr lang="en-US" dirty="0"/>
              <a:t>New York Times Co. v. United States generally is regarded as a seminal victory for the free press in the United States. </a:t>
            </a:r>
          </a:p>
          <a:p>
            <a:endParaRPr lang="en-US" dirty="0"/>
          </a:p>
          <a:p>
            <a:r>
              <a:rPr lang="en-US" dirty="0"/>
              <a:t>The opinion clearly states that in any situation in which the government wishes to resort to censorship, it faces a difficult task in convincing the courts to issue the necessary legal orders.</a:t>
            </a:r>
          </a:p>
          <a:p>
            <a:endParaRPr lang="en-US" dirty="0"/>
          </a:p>
        </p:txBody>
      </p:sp>
    </p:spTree>
    <p:extLst>
      <p:ext uri="{BB962C8B-B14F-4D97-AF65-F5344CB8AC3E}">
        <p14:creationId xmlns:p14="http://schemas.microsoft.com/office/powerpoint/2010/main" val="165498633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4800" b="1" dirty="0"/>
              <a:t>Free Press Victory despite ambiguity </a:t>
            </a:r>
            <a:endParaRPr lang="en-US" dirty="0"/>
          </a:p>
        </p:txBody>
      </p:sp>
      <p:sp>
        <p:nvSpPr>
          <p:cNvPr id="3" name="Content Placeholder 2"/>
          <p:cNvSpPr>
            <a:spLocks noGrp="1"/>
          </p:cNvSpPr>
          <p:nvPr>
            <p:ph idx="1"/>
          </p:nvPr>
        </p:nvSpPr>
        <p:spPr/>
        <p:txBody>
          <a:bodyPr>
            <a:normAutofit fontScale="70000" lnSpcReduction="20000"/>
          </a:bodyPr>
          <a:lstStyle/>
          <a:p>
            <a:r>
              <a:rPr lang="en-US" dirty="0"/>
              <a:t>Decision criticize by First Amendment advocates due to Court’s failure to produce a clearly reasoned majority opinion. </a:t>
            </a:r>
          </a:p>
          <a:p>
            <a:endParaRPr lang="en-US" dirty="0"/>
          </a:p>
          <a:p>
            <a:r>
              <a:rPr lang="en-US" dirty="0"/>
              <a:t>The Court's fractured majority fails to say prior restraint may never be imposed; may be imposed only if the threat to national security can be proven to be real, serious, and immediate; or may be imposed if Congress provides sufficiently clear authorization and guidelines. </a:t>
            </a:r>
          </a:p>
          <a:p>
            <a:endParaRPr lang="en-US" dirty="0"/>
          </a:p>
          <a:p>
            <a:r>
              <a:rPr lang="en-US" dirty="0"/>
              <a:t>Thus, far from being an unambiguous declaration of support for a free press, the decision leaves open the possibility of government censorship without specifying the conditions under which the First Amendment might permit it.</a:t>
            </a:r>
          </a:p>
        </p:txBody>
      </p:sp>
    </p:spTree>
    <p:extLst>
      <p:ext uri="{BB962C8B-B14F-4D97-AF65-F5344CB8AC3E}">
        <p14:creationId xmlns:p14="http://schemas.microsoft.com/office/powerpoint/2010/main" val="52257275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4800" b="1" dirty="0"/>
              <a:t>Free Press Victory despite ambiguity </a:t>
            </a:r>
            <a:endParaRPr lang="en-US" dirty="0"/>
          </a:p>
        </p:txBody>
      </p:sp>
      <p:sp>
        <p:nvSpPr>
          <p:cNvPr id="3" name="Content Placeholder 2"/>
          <p:cNvSpPr>
            <a:spLocks noGrp="1"/>
          </p:cNvSpPr>
          <p:nvPr>
            <p:ph idx="1"/>
          </p:nvPr>
        </p:nvSpPr>
        <p:spPr/>
        <p:txBody>
          <a:bodyPr vert="horz" lIns="91440" tIns="45720" rIns="91440" bIns="45720" anchor="t">
            <a:normAutofit fontScale="92500" lnSpcReduction="10000"/>
          </a:bodyPr>
          <a:lstStyle/>
          <a:p>
            <a:pPr marL="420370" indent="-383540"/>
            <a:r>
              <a:rPr lang="en-US" dirty="0"/>
              <a:t>In this ruling, the Court established a "heavy presumption against prior restraint," even in cases involving national security. This means that the Court is very likely to find cases of government censorship unconstitutional.</a:t>
            </a:r>
            <a:endParaRPr lang="en-US"/>
          </a:p>
          <a:p>
            <a:pPr marL="420370" indent="-383540"/>
            <a:r>
              <a:rPr lang="en-US" i="1" dirty="0"/>
              <a:t>New York Times Co. v. United States</a:t>
            </a:r>
            <a:r>
              <a:rPr lang="en-US" dirty="0"/>
              <a:t> was a major victory for freedom of the press.</a:t>
            </a:r>
            <a:endParaRPr lang="en-US" dirty="0">
              <a:cs typeface="Arial"/>
            </a:endParaRPr>
          </a:p>
          <a:p>
            <a:pPr marL="420370" indent="-383540"/>
            <a:r>
              <a:rPr lang="en-US" dirty="0"/>
              <a:t>However, you must remember that like all rights it is </a:t>
            </a:r>
            <a:r>
              <a:rPr lang="en-US" u="sng" dirty="0"/>
              <a:t>not absolute</a:t>
            </a:r>
            <a:r>
              <a:rPr lang="en-US" dirty="0"/>
              <a:t>.</a:t>
            </a:r>
            <a:endParaRPr lang="en-US" dirty="0">
              <a:cs typeface="Arial"/>
            </a:endParaRPr>
          </a:p>
          <a:p>
            <a:pPr marL="420370" indent="-383540"/>
            <a:endParaRPr lang="en-US" dirty="0">
              <a:cs typeface="Arial"/>
            </a:endParaRPr>
          </a:p>
          <a:p>
            <a:pPr marL="420370" indent="-383540"/>
            <a:endParaRPr lang="en-US" dirty="0">
              <a:cs typeface="Arial"/>
            </a:endParaRPr>
          </a:p>
        </p:txBody>
      </p:sp>
    </p:spTree>
    <p:extLst>
      <p:ext uri="{BB962C8B-B14F-4D97-AF65-F5344CB8AC3E}">
        <p14:creationId xmlns:p14="http://schemas.microsoft.com/office/powerpoint/2010/main" val="187813205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When is prior restraint allowed?</a:t>
            </a:r>
            <a:r>
              <a:rPr lang="en-US" dirty="0"/>
              <a:t/>
            </a:r>
            <a:br>
              <a:rPr lang="en-US" dirty="0"/>
            </a:br>
            <a:endParaRPr lang="en-US" dirty="0"/>
          </a:p>
        </p:txBody>
      </p:sp>
      <p:sp>
        <p:nvSpPr>
          <p:cNvPr id="3" name="Content Placeholder 2"/>
          <p:cNvSpPr>
            <a:spLocks noGrp="1"/>
          </p:cNvSpPr>
          <p:nvPr>
            <p:ph idx="1"/>
          </p:nvPr>
        </p:nvSpPr>
        <p:spPr/>
        <p:txBody>
          <a:bodyPr vert="horz" lIns="91440" tIns="45720" rIns="91440" bIns="45720" anchor="t">
            <a:normAutofit lnSpcReduction="10000"/>
          </a:bodyPr>
          <a:lstStyle/>
          <a:p>
            <a:pPr marL="420370" indent="-383540"/>
            <a:r>
              <a:rPr lang="en-US" sz="3200" dirty="0"/>
              <a:t>Evidence that the speech will cause </a:t>
            </a:r>
            <a:r>
              <a:rPr lang="en-US" sz="3200" u="sng" dirty="0"/>
              <a:t>great and certain harm </a:t>
            </a:r>
            <a:r>
              <a:rPr lang="en-US" sz="3200" dirty="0"/>
              <a:t>that cannot be addressed by less intrusive means.</a:t>
            </a:r>
            <a:endParaRPr lang="en-US" sz="2400" dirty="0">
              <a:cs typeface="Arial"/>
            </a:endParaRPr>
          </a:p>
          <a:p>
            <a:pPr marL="420370" lvl="0" indent="-383540"/>
            <a:r>
              <a:rPr lang="en-US" sz="3200" dirty="0"/>
              <a:t>When the speaker/publication clearly engaged in </a:t>
            </a:r>
            <a:r>
              <a:rPr lang="en-US" sz="3200" u="sng" dirty="0"/>
              <a:t>criminal activity to obtain the information.</a:t>
            </a:r>
            <a:endParaRPr lang="en-US" sz="2400" u="sng" dirty="0">
              <a:cs typeface="Arial"/>
            </a:endParaRPr>
          </a:p>
          <a:p>
            <a:pPr marL="420370" lvl="0" indent="-383540"/>
            <a:r>
              <a:rPr lang="en-US" sz="3200" dirty="0"/>
              <a:t>When other laws and legislations prevent or limit the speech from being made public:</a:t>
            </a:r>
            <a:endParaRPr lang="en-US" sz="2400" dirty="0">
              <a:cs typeface="Arial"/>
            </a:endParaRPr>
          </a:p>
          <a:p>
            <a:pPr marL="420370" indent="-383540"/>
            <a:endParaRPr lang="en-US" dirty="0">
              <a:cs typeface="Arial"/>
            </a:endParaRPr>
          </a:p>
        </p:txBody>
      </p:sp>
    </p:spTree>
    <p:extLst>
      <p:ext uri="{BB962C8B-B14F-4D97-AF65-F5344CB8AC3E}">
        <p14:creationId xmlns:p14="http://schemas.microsoft.com/office/powerpoint/2010/main" val="112568546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When is prior restraint allowed?</a:t>
            </a:r>
            <a:endParaRPr lang="en-US" dirty="0"/>
          </a:p>
        </p:txBody>
      </p:sp>
      <p:sp>
        <p:nvSpPr>
          <p:cNvPr id="3" name="Content Placeholder 2"/>
          <p:cNvSpPr>
            <a:spLocks noGrp="1"/>
          </p:cNvSpPr>
          <p:nvPr>
            <p:ph idx="1"/>
          </p:nvPr>
        </p:nvSpPr>
        <p:spPr/>
        <p:txBody>
          <a:bodyPr>
            <a:normAutofit lnSpcReduction="10000"/>
          </a:bodyPr>
          <a:lstStyle/>
          <a:p>
            <a:pPr lvl="1"/>
            <a:r>
              <a:rPr lang="en-US" sz="2800" dirty="0"/>
              <a:t>Threats to national security</a:t>
            </a:r>
            <a:endParaRPr lang="en-US" sz="2000" dirty="0"/>
          </a:p>
          <a:p>
            <a:pPr lvl="2"/>
            <a:r>
              <a:rPr lang="en-US" dirty="0"/>
              <a:t>Judge orders preventing participants from discussing ongoing trials. (</a:t>
            </a:r>
            <a:r>
              <a:rPr lang="en-US" b="1" dirty="0"/>
              <a:t>Note</a:t>
            </a:r>
            <a:r>
              <a:rPr lang="en-US" dirty="0"/>
              <a:t> that this category only applies to the jurors, the plaintiff/prosecution and the defendant/defense. In </a:t>
            </a:r>
            <a:r>
              <a:rPr lang="en-US" u="sng" dirty="0">
                <a:hlinkClick r:id="rId2"/>
              </a:rPr>
              <a:t>Nebraska Press Association v. Stuart</a:t>
            </a:r>
            <a:r>
              <a:rPr lang="en-US" dirty="0"/>
              <a:t>, the SCOTUS ruled that judges cannot issue a prior restraint order on the press to prevent them from discussing the trial.)</a:t>
            </a:r>
            <a:endParaRPr lang="en-US" sz="1800" dirty="0"/>
          </a:p>
          <a:p>
            <a:pPr lvl="1"/>
            <a:r>
              <a:rPr lang="en-US" sz="2800" dirty="0"/>
              <a:t>Laws that limit use of copyrighted material</a:t>
            </a:r>
            <a:endParaRPr lang="en-US" sz="2000" dirty="0"/>
          </a:p>
          <a:p>
            <a:endParaRPr lang="en-US" dirty="0"/>
          </a:p>
        </p:txBody>
      </p:sp>
    </p:spTree>
    <p:extLst>
      <p:ext uri="{BB962C8B-B14F-4D97-AF65-F5344CB8AC3E}">
        <p14:creationId xmlns:p14="http://schemas.microsoft.com/office/powerpoint/2010/main" val="113778222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When is prior restraint allowed?</a:t>
            </a:r>
            <a:endParaRPr lang="en-US" dirty="0"/>
          </a:p>
        </p:txBody>
      </p:sp>
      <p:sp>
        <p:nvSpPr>
          <p:cNvPr id="3" name="Content Placeholder 2"/>
          <p:cNvSpPr>
            <a:spLocks noGrp="1"/>
          </p:cNvSpPr>
          <p:nvPr>
            <p:ph idx="1"/>
          </p:nvPr>
        </p:nvSpPr>
        <p:spPr/>
        <p:txBody>
          <a:bodyPr/>
          <a:lstStyle/>
          <a:p>
            <a:pPr lvl="0"/>
            <a:r>
              <a:rPr lang="en-US" sz="2800" dirty="0"/>
              <a:t>When police legally prevent the speech involved when individuals conspire to commit a crime or incite violence.</a:t>
            </a:r>
            <a:endParaRPr lang="en-US" sz="2000" dirty="0"/>
          </a:p>
          <a:p>
            <a:endParaRPr lang="en-US" dirty="0"/>
          </a:p>
        </p:txBody>
      </p:sp>
    </p:spTree>
    <p:extLst>
      <p:ext uri="{BB962C8B-B14F-4D97-AF65-F5344CB8AC3E}">
        <p14:creationId xmlns:p14="http://schemas.microsoft.com/office/powerpoint/2010/main" val="2137511448"/>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200" b="1" dirty="0"/>
              <a:t>Who is Bound by Injunctions/Prior Restraint Orders?</a:t>
            </a:r>
            <a:r>
              <a:rPr lang="en-US" sz="3200" dirty="0"/>
              <a:t/>
            </a:r>
            <a:br>
              <a:rPr lang="en-US" sz="3200" dirty="0"/>
            </a:br>
            <a:endParaRPr lang="en-US" sz="3200" dirty="0"/>
          </a:p>
        </p:txBody>
      </p:sp>
      <p:sp>
        <p:nvSpPr>
          <p:cNvPr id="3" name="Content Placeholder 2"/>
          <p:cNvSpPr>
            <a:spLocks noGrp="1"/>
          </p:cNvSpPr>
          <p:nvPr>
            <p:ph idx="1"/>
          </p:nvPr>
        </p:nvSpPr>
        <p:spPr/>
        <p:txBody>
          <a:bodyPr vert="horz" lIns="91440" tIns="45720" rIns="91440" bIns="45720" anchor="t">
            <a:normAutofit fontScale="85000" lnSpcReduction="20000"/>
          </a:bodyPr>
          <a:lstStyle/>
          <a:p>
            <a:pPr marL="420370" indent="-383540"/>
            <a:r>
              <a:rPr lang="en-US" dirty="0"/>
              <a:t>Anyone (person or publication) named in the injunctive order is bound by it. However, Federal Rule of </a:t>
            </a:r>
            <a:r>
              <a:rPr lang="en-US" u="sng" dirty="0"/>
              <a:t>Civil Procedure 65(d)</a:t>
            </a:r>
            <a:r>
              <a:rPr lang="en-US" dirty="0"/>
              <a:t> also binds </a:t>
            </a:r>
            <a:r>
              <a:rPr lang="en-US" b="1" dirty="0"/>
              <a:t>non-parties </a:t>
            </a:r>
            <a:r>
              <a:rPr lang="en-US" dirty="0"/>
              <a:t>who act with the named parties as well as their successors.</a:t>
            </a:r>
          </a:p>
          <a:p>
            <a:pPr marL="721995" lvl="1"/>
            <a:r>
              <a:rPr lang="en-US" dirty="0"/>
              <a:t>For example, if the </a:t>
            </a:r>
            <a:r>
              <a:rPr lang="en-US" i="1" dirty="0"/>
              <a:t>New York Times </a:t>
            </a:r>
            <a:r>
              <a:rPr lang="en-US" dirty="0"/>
              <a:t>has an injunction against it, all of the NYT-affiliate publications also have </a:t>
            </a:r>
            <a:r>
              <a:rPr lang="en-US" b="1" dirty="0"/>
              <a:t>the same injunction </a:t>
            </a:r>
            <a:r>
              <a:rPr lang="en-US" dirty="0"/>
              <a:t>against them. </a:t>
            </a:r>
            <a:endParaRPr lang="en-US" dirty="0" smtClean="0"/>
          </a:p>
          <a:p>
            <a:pPr marL="721995" lvl="1"/>
            <a:r>
              <a:rPr lang="en-US" dirty="0" smtClean="0"/>
              <a:t>Anyone </a:t>
            </a:r>
            <a:r>
              <a:rPr lang="en-US" dirty="0"/>
              <a:t>who colludes with the NYT to publish the enjoined documents (which is another way of saying documents that are subject to prior restraint) also has an injunction against them--they would be held in contempt of court if they colluded with NYT to publish the documents. </a:t>
            </a:r>
            <a:endParaRPr lang="en-US" dirty="0">
              <a:cs typeface="Arial"/>
            </a:endParaRPr>
          </a:p>
        </p:txBody>
      </p:sp>
    </p:spTree>
    <p:extLst>
      <p:ext uri="{BB962C8B-B14F-4D97-AF65-F5344CB8AC3E}">
        <p14:creationId xmlns:p14="http://schemas.microsoft.com/office/powerpoint/2010/main" val="89522252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200" b="1" dirty="0"/>
              <a:t>Who is Bound by Injunctions/Prior Restraint Orders?</a:t>
            </a:r>
            <a:r>
              <a:rPr lang="en-US" sz="3200" dirty="0"/>
              <a:t/>
            </a:r>
            <a:br>
              <a:rPr lang="en-US" sz="3200" dirty="0"/>
            </a:br>
            <a:endParaRPr lang="en-US" sz="3200" dirty="0"/>
          </a:p>
        </p:txBody>
      </p:sp>
      <p:sp>
        <p:nvSpPr>
          <p:cNvPr id="3" name="Content Placeholder 2"/>
          <p:cNvSpPr>
            <a:spLocks noGrp="1"/>
          </p:cNvSpPr>
          <p:nvPr>
            <p:ph idx="1"/>
          </p:nvPr>
        </p:nvSpPr>
        <p:spPr/>
        <p:txBody>
          <a:bodyPr vert="horz" lIns="91440" tIns="45720" rIns="91440" bIns="45720" anchor="t">
            <a:normAutofit lnSpcReduction="10000"/>
          </a:bodyPr>
          <a:lstStyle/>
          <a:p>
            <a:pPr marL="420370" indent="-383540"/>
            <a:r>
              <a:rPr lang="en-US" dirty="0"/>
              <a:t>However, other publications not affiliated with NYT and not colluding with NYT are free to publish the same documents. </a:t>
            </a:r>
          </a:p>
          <a:p>
            <a:pPr marL="721995" lvl="1"/>
            <a:r>
              <a:rPr lang="en-US" dirty="0"/>
              <a:t>The </a:t>
            </a:r>
            <a:r>
              <a:rPr lang="en-US" i="1" dirty="0"/>
              <a:t>Washington Post, </a:t>
            </a:r>
            <a:r>
              <a:rPr lang="en-US" dirty="0"/>
              <a:t>which published the Pentagon Papers while the NYT was fighting the Nixon Administration in Court. </a:t>
            </a:r>
            <a:endParaRPr lang="en-US" dirty="0">
              <a:cs typeface="Arial"/>
            </a:endParaRPr>
          </a:p>
          <a:p>
            <a:pPr marL="721995" lvl="1"/>
            <a:r>
              <a:rPr lang="en-US" dirty="0"/>
              <a:t>Because the Post was not affiliated with the Times and did not collude with it to get the information, </a:t>
            </a:r>
            <a:r>
              <a:rPr lang="en-US" i="1" dirty="0"/>
              <a:t>Washington Post </a:t>
            </a:r>
            <a:r>
              <a:rPr lang="en-US" dirty="0"/>
              <a:t>did not violate the injunction by publishing the same documents and was not held in contempt.</a:t>
            </a:r>
            <a:endParaRPr lang="en-US" dirty="0">
              <a:cs typeface="Arial"/>
            </a:endParaRPr>
          </a:p>
          <a:p>
            <a:pPr marL="420370" indent="-383540"/>
            <a:endParaRPr lang="en-US" dirty="0">
              <a:cs typeface="Arial"/>
            </a:endParaRPr>
          </a:p>
          <a:p>
            <a:pPr marL="420370" indent="-383540"/>
            <a:endParaRPr lang="en-US" dirty="0">
              <a:cs typeface="Arial"/>
            </a:endParaRPr>
          </a:p>
        </p:txBody>
      </p:sp>
    </p:spTree>
    <p:extLst>
      <p:ext uri="{BB962C8B-B14F-4D97-AF65-F5344CB8AC3E}">
        <p14:creationId xmlns:p14="http://schemas.microsoft.com/office/powerpoint/2010/main" val="172811685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200" b="1" dirty="0"/>
              <a:t>Who is Bound by Injunctions/Prior Restraint Orders?</a:t>
            </a:r>
            <a:r>
              <a:rPr lang="en-US" sz="3200" dirty="0"/>
              <a:t/>
            </a:r>
            <a:br>
              <a:rPr lang="en-US" sz="3200" dirty="0"/>
            </a:br>
            <a:endParaRPr lang="en-US" sz="3200" dirty="0"/>
          </a:p>
        </p:txBody>
      </p:sp>
      <p:sp>
        <p:nvSpPr>
          <p:cNvPr id="3" name="Content Placeholder 2"/>
          <p:cNvSpPr>
            <a:spLocks noGrp="1"/>
          </p:cNvSpPr>
          <p:nvPr>
            <p:ph idx="1"/>
          </p:nvPr>
        </p:nvSpPr>
        <p:spPr/>
        <p:txBody>
          <a:bodyPr>
            <a:normAutofit fontScale="92500" lnSpcReduction="10000"/>
          </a:bodyPr>
          <a:lstStyle/>
          <a:p>
            <a:r>
              <a:rPr lang="en-US" dirty="0"/>
              <a:t>We see many similar examples on the Web. </a:t>
            </a:r>
            <a:r>
              <a:rPr lang="en-US" dirty="0" err="1" smtClean="0"/>
              <a:t>Eg</a:t>
            </a:r>
            <a:r>
              <a:rPr lang="en-US" dirty="0" smtClean="0"/>
              <a:t>. New Jersey’s injunction </a:t>
            </a:r>
            <a:r>
              <a:rPr lang="en-US" dirty="0"/>
              <a:t>on TheFlyonTheWall.com for publishing stock information before press releases were made available. </a:t>
            </a:r>
          </a:p>
          <a:p>
            <a:endParaRPr lang="en-US" dirty="0" smtClean="0"/>
          </a:p>
          <a:p>
            <a:r>
              <a:rPr lang="en-US" dirty="0" smtClean="0"/>
              <a:t>On </a:t>
            </a:r>
            <a:r>
              <a:rPr lang="en-US" dirty="0"/>
              <a:t>appeal, the Second Circuit Court struck down the injunction and reversed the decision because the same information was still being published by other websites.  </a:t>
            </a:r>
          </a:p>
          <a:p>
            <a:endParaRPr lang="en-US" dirty="0"/>
          </a:p>
          <a:p>
            <a:endParaRPr lang="en-US" dirty="0"/>
          </a:p>
        </p:txBody>
      </p:sp>
    </p:spTree>
    <p:extLst>
      <p:ext uri="{BB962C8B-B14F-4D97-AF65-F5344CB8AC3E}">
        <p14:creationId xmlns:p14="http://schemas.microsoft.com/office/powerpoint/2010/main" val="263458398"/>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200" b="1" dirty="0"/>
              <a:t>Who is Bound by Injunctions/Prior Restraint Orders?</a:t>
            </a:r>
            <a:r>
              <a:rPr lang="en-US" sz="3200" dirty="0"/>
              <a:t/>
            </a:r>
            <a:br>
              <a:rPr lang="en-US" sz="3200" dirty="0"/>
            </a:br>
            <a:endParaRPr lang="en-US" sz="3200" dirty="0"/>
          </a:p>
        </p:txBody>
      </p:sp>
      <p:sp>
        <p:nvSpPr>
          <p:cNvPr id="3" name="Content Placeholder 2"/>
          <p:cNvSpPr>
            <a:spLocks noGrp="1"/>
          </p:cNvSpPr>
          <p:nvPr>
            <p:ph idx="1"/>
          </p:nvPr>
        </p:nvSpPr>
        <p:spPr/>
        <p:txBody>
          <a:bodyPr/>
          <a:lstStyle/>
          <a:p>
            <a:r>
              <a:rPr lang="en-US" dirty="0"/>
              <a:t>Another injunction was issued against </a:t>
            </a:r>
            <a:r>
              <a:rPr lang="en-US" dirty="0" err="1"/>
              <a:t>Wikileaks</a:t>
            </a:r>
            <a:r>
              <a:rPr lang="en-US" dirty="0"/>
              <a:t>, but that case was also dismissed after the same information appeared elsewhere. Despite that sections of websites have been blocked for days or months.</a:t>
            </a:r>
          </a:p>
          <a:p>
            <a:endParaRPr lang="en-US" dirty="0"/>
          </a:p>
        </p:txBody>
      </p:sp>
    </p:spTree>
    <p:extLst>
      <p:ext uri="{BB962C8B-B14F-4D97-AF65-F5344CB8AC3E}">
        <p14:creationId xmlns:p14="http://schemas.microsoft.com/office/powerpoint/2010/main" val="116400310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Near v. Minnesota (1931)</a:t>
            </a:r>
            <a:endParaRPr lang="en-US" dirty="0"/>
          </a:p>
        </p:txBody>
      </p:sp>
      <p:sp>
        <p:nvSpPr>
          <p:cNvPr id="3" name="Content Placeholder 2"/>
          <p:cNvSpPr>
            <a:spLocks noGrp="1"/>
          </p:cNvSpPr>
          <p:nvPr>
            <p:ph idx="1"/>
          </p:nvPr>
        </p:nvSpPr>
        <p:spPr>
          <a:xfrm>
            <a:off x="457200" y="1600200"/>
            <a:ext cx="7467600" cy="4953000"/>
          </a:xfrm>
        </p:spPr>
        <p:txBody>
          <a:bodyPr>
            <a:normAutofit lnSpcReduction="10000"/>
          </a:bodyPr>
          <a:lstStyle/>
          <a:p>
            <a:r>
              <a:rPr lang="en-US" dirty="0"/>
              <a:t>A</a:t>
            </a:r>
            <a:r>
              <a:rPr lang="en-US" dirty="0" smtClean="0"/>
              <a:t>bolitionist </a:t>
            </a:r>
            <a:r>
              <a:rPr lang="en-US" dirty="0"/>
              <a:t>newspapers in the South and pro-slavery newspapers in the North prior to the Civil War faced censorship..</a:t>
            </a:r>
          </a:p>
          <a:p>
            <a:endParaRPr lang="en-US" dirty="0"/>
          </a:p>
          <a:p>
            <a:endParaRPr lang="en-US" dirty="0"/>
          </a:p>
          <a:p>
            <a:endParaRPr lang="en-US" dirty="0"/>
          </a:p>
          <a:p>
            <a:endParaRPr lang="en-US" dirty="0"/>
          </a:p>
          <a:p>
            <a:pPr marL="36576" indent="0">
              <a:buNone/>
            </a:pPr>
            <a:endParaRPr lang="en-US" dirty="0"/>
          </a:p>
          <a:p>
            <a:endParaRPr lang="en-US" dirty="0"/>
          </a:p>
          <a:p>
            <a:pPr marL="36576" indent="0">
              <a:buNone/>
            </a:pPr>
            <a:r>
              <a:rPr lang="en-US" sz="1200" dirty="0"/>
              <a:t>Image: Bhpenglish.wordpress.com</a:t>
            </a:r>
          </a:p>
          <a:p>
            <a:endParaRPr lang="en-US" sz="1200" dirty="0"/>
          </a:p>
          <a:p>
            <a:endParaRPr lang="en-US" dirty="0"/>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429000" y="3200400"/>
            <a:ext cx="1798637" cy="25415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346369306"/>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Something to think about.. </a:t>
            </a:r>
            <a:r>
              <a:rPr lang="en-US" dirty="0"/>
              <a:t/>
            </a:r>
            <a:br>
              <a:rPr lang="en-US" dirty="0"/>
            </a:br>
            <a:endParaRPr lang="en-US" dirty="0"/>
          </a:p>
        </p:txBody>
      </p:sp>
      <p:sp>
        <p:nvSpPr>
          <p:cNvPr id="3" name="Content Placeholder 2"/>
          <p:cNvSpPr>
            <a:spLocks noGrp="1"/>
          </p:cNvSpPr>
          <p:nvPr>
            <p:ph idx="1"/>
          </p:nvPr>
        </p:nvSpPr>
        <p:spPr/>
        <p:txBody>
          <a:bodyPr/>
          <a:lstStyle/>
          <a:p>
            <a:r>
              <a:rPr lang="en-US" b="1" u="sng" dirty="0" smtClean="0">
                <a:hlinkClick r:id="rId2"/>
              </a:rPr>
              <a:t>When </a:t>
            </a:r>
            <a:r>
              <a:rPr lang="en-US" b="1" u="sng" dirty="0" smtClean="0">
                <a:hlinkClick r:id="rId2"/>
              </a:rPr>
              <a:t>is Prior Restraint</a:t>
            </a:r>
            <a:r>
              <a:rPr lang="en-US" b="1" u="sng" dirty="0" smtClean="0"/>
              <a:t> </a:t>
            </a:r>
            <a:r>
              <a:rPr lang="en-US" b="1" dirty="0" smtClean="0"/>
              <a:t>considered constitutional and under what circumstances is it allowed? </a:t>
            </a:r>
            <a:endParaRPr lang="en-US" b="1" dirty="0" smtClean="0"/>
          </a:p>
          <a:p>
            <a:endParaRPr lang="en-US" b="1" u="sng" dirty="0"/>
          </a:p>
          <a:p>
            <a:r>
              <a:rPr lang="en-US" b="1" dirty="0" smtClean="0"/>
              <a:t>Can you think about any recent cases of prior restraint  in the national political sphere?</a:t>
            </a:r>
            <a:endParaRPr lang="en-US" dirty="0"/>
          </a:p>
        </p:txBody>
      </p:sp>
    </p:spTree>
    <p:extLst>
      <p:ext uri="{BB962C8B-B14F-4D97-AF65-F5344CB8AC3E}">
        <p14:creationId xmlns:p14="http://schemas.microsoft.com/office/powerpoint/2010/main" val="391037488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Near v. Minnesota (1931)</a:t>
            </a:r>
            <a:endParaRPr lang="en-US" dirty="0"/>
          </a:p>
        </p:txBody>
      </p:sp>
      <p:sp>
        <p:nvSpPr>
          <p:cNvPr id="3" name="Content Placeholder 2"/>
          <p:cNvSpPr>
            <a:spLocks noGrp="1"/>
          </p:cNvSpPr>
          <p:nvPr>
            <p:ph idx="1"/>
          </p:nvPr>
        </p:nvSpPr>
        <p:spPr>
          <a:xfrm>
            <a:off x="457200" y="1600200"/>
            <a:ext cx="8305800" cy="4525963"/>
          </a:xfrm>
        </p:spPr>
        <p:txBody>
          <a:bodyPr>
            <a:normAutofit/>
          </a:bodyPr>
          <a:lstStyle/>
          <a:p>
            <a:r>
              <a:rPr lang="en-US" dirty="0"/>
              <a:t>Regulation of the press by state governments continued until 1931.</a:t>
            </a:r>
          </a:p>
          <a:p>
            <a:endParaRPr lang="en-US" dirty="0"/>
          </a:p>
          <a:p>
            <a:r>
              <a:rPr lang="en-US" dirty="0"/>
              <a:t>The Supreme Court then used the Fourteenth Amendment's requirement of </a:t>
            </a:r>
            <a:r>
              <a:rPr lang="en-US" u="sng" dirty="0"/>
              <a:t>due process </a:t>
            </a:r>
            <a:r>
              <a:rPr lang="en-US" dirty="0"/>
              <a:t>to apply the First Amendment's protection of press freedom to state governments (the doctrine of incorporation) in the case of </a:t>
            </a:r>
            <a:r>
              <a:rPr lang="en-US" u="sng" dirty="0"/>
              <a:t>Near v. Minnesota</a:t>
            </a:r>
          </a:p>
        </p:txBody>
      </p:sp>
    </p:spTree>
    <p:extLst>
      <p:ext uri="{BB962C8B-B14F-4D97-AF65-F5344CB8AC3E}">
        <p14:creationId xmlns:p14="http://schemas.microsoft.com/office/powerpoint/2010/main" val="281591780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76200"/>
            <a:ext cx="7467600" cy="1143000"/>
          </a:xfrm>
        </p:spPr>
        <p:txBody>
          <a:bodyPr/>
          <a:lstStyle/>
          <a:p>
            <a:r>
              <a:rPr lang="en-US" dirty="0"/>
              <a:t>What prompted the case?</a:t>
            </a:r>
          </a:p>
        </p:txBody>
      </p:sp>
      <p:sp>
        <p:nvSpPr>
          <p:cNvPr id="3" name="Content Placeholder 2"/>
          <p:cNvSpPr>
            <a:spLocks noGrp="1"/>
          </p:cNvSpPr>
          <p:nvPr>
            <p:ph idx="1"/>
          </p:nvPr>
        </p:nvSpPr>
        <p:spPr/>
        <p:txBody>
          <a:bodyPr>
            <a:normAutofit lnSpcReduction="10000"/>
          </a:bodyPr>
          <a:lstStyle/>
          <a:p>
            <a:r>
              <a:rPr lang="en-US" dirty="0"/>
              <a:t>Newspapers subjected to official approval before publication. </a:t>
            </a:r>
          </a:p>
          <a:p>
            <a:pPr lvl="1"/>
            <a:r>
              <a:rPr lang="en-US" dirty="0"/>
              <a:t>Publishers had to show "good motives and justifiable ends" for what they were about to print. If they could not, the paper could be censored in advance. </a:t>
            </a:r>
          </a:p>
          <a:p>
            <a:pPr marL="448056" lvl="1" indent="0">
              <a:buNone/>
            </a:pPr>
            <a:endParaRPr lang="en-US" dirty="0"/>
          </a:p>
          <a:p>
            <a:pPr lvl="1"/>
            <a:r>
              <a:rPr lang="en-US" dirty="0"/>
              <a:t>Publishing "obscene, lewd, and lascivious" or "malicious, scandalous and defamatory" materials was a crime.</a:t>
            </a:r>
          </a:p>
          <a:p>
            <a:pPr marL="448056" lvl="1" indent="0">
              <a:buNone/>
            </a:pPr>
            <a:endParaRPr lang="en-US" sz="1200" dirty="0"/>
          </a:p>
          <a:p>
            <a:pPr marL="448056" lvl="1" indent="0">
              <a:buNone/>
            </a:pPr>
            <a:r>
              <a:rPr lang="en-US" sz="1200" dirty="0"/>
              <a:t>Image: Beger.com.au</a:t>
            </a:r>
          </a:p>
          <a:p>
            <a:endParaRPr lang="en-US" dirty="0"/>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32300" y="0"/>
            <a:ext cx="2314575" cy="1981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64490961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What prompted the case?</a:t>
            </a:r>
          </a:p>
        </p:txBody>
      </p:sp>
      <p:sp>
        <p:nvSpPr>
          <p:cNvPr id="3" name="Content Placeholder 2"/>
          <p:cNvSpPr>
            <a:spLocks noGrp="1"/>
          </p:cNvSpPr>
          <p:nvPr>
            <p:ph idx="1"/>
          </p:nvPr>
        </p:nvSpPr>
        <p:spPr/>
        <p:txBody>
          <a:bodyPr/>
          <a:lstStyle/>
          <a:p>
            <a:r>
              <a:rPr lang="en-US" dirty="0"/>
              <a:t>Jay Near published a "scandal sheet" in 1920's Minneapolis. </a:t>
            </a:r>
          </a:p>
          <a:p>
            <a:r>
              <a:rPr lang="en-US" dirty="0"/>
              <a:t>Features: </a:t>
            </a:r>
          </a:p>
          <a:p>
            <a:pPr lvl="1"/>
            <a:r>
              <a:rPr lang="en-US" dirty="0"/>
              <a:t>Devoted to sensational news and "exposé" reports on corruption. </a:t>
            </a:r>
          </a:p>
          <a:p>
            <a:pPr lvl="1"/>
            <a:r>
              <a:rPr lang="en-US" dirty="0"/>
              <a:t>Regularly criticism of elected officials and accusations of dishonesty.</a:t>
            </a:r>
          </a:p>
        </p:txBody>
      </p:sp>
    </p:spTree>
    <p:extLst>
      <p:ext uri="{BB962C8B-B14F-4D97-AF65-F5344CB8AC3E}">
        <p14:creationId xmlns:p14="http://schemas.microsoft.com/office/powerpoint/2010/main" val="421402957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What prompted the case?</a:t>
            </a:r>
          </a:p>
        </p:txBody>
      </p:sp>
      <p:sp>
        <p:nvSpPr>
          <p:cNvPr id="3" name="Content Placeholder 2"/>
          <p:cNvSpPr>
            <a:spLocks noGrp="1"/>
          </p:cNvSpPr>
          <p:nvPr>
            <p:ph idx="1"/>
          </p:nvPr>
        </p:nvSpPr>
        <p:spPr/>
        <p:txBody>
          <a:bodyPr>
            <a:normAutofit/>
          </a:bodyPr>
          <a:lstStyle/>
          <a:p>
            <a:r>
              <a:rPr lang="en-US" dirty="0"/>
              <a:t>Assertions</a:t>
            </a:r>
          </a:p>
          <a:p>
            <a:pPr lvl="1"/>
            <a:r>
              <a:rPr lang="en-US" dirty="0"/>
              <a:t>Jews were "practically ruling" the city, that the chief of police was taking bribes, and that the governor was incompetent. </a:t>
            </a:r>
          </a:p>
          <a:p>
            <a:pPr lvl="1"/>
            <a:endParaRPr lang="en-US" dirty="0"/>
          </a:p>
          <a:p>
            <a:r>
              <a:rPr lang="en-US" dirty="0"/>
              <a:t>Government  Reaction </a:t>
            </a:r>
          </a:p>
          <a:p>
            <a:pPr lvl="1"/>
            <a:r>
              <a:rPr lang="en-US" dirty="0"/>
              <a:t>Stopped from publishing his newspaper in 1925 on the basis of the Minnesota law.</a:t>
            </a:r>
          </a:p>
          <a:p>
            <a:pPr marL="448056" lvl="1" indent="0">
              <a:buNone/>
            </a:pPr>
            <a:endParaRPr lang="en-US" dirty="0"/>
          </a:p>
        </p:txBody>
      </p:sp>
    </p:spTree>
    <p:extLst>
      <p:ext uri="{BB962C8B-B14F-4D97-AF65-F5344CB8AC3E}">
        <p14:creationId xmlns:p14="http://schemas.microsoft.com/office/powerpoint/2010/main" val="130933067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Court Argument </a:t>
            </a:r>
          </a:p>
        </p:txBody>
      </p:sp>
      <p:sp>
        <p:nvSpPr>
          <p:cNvPr id="3" name="Content Placeholder 2"/>
          <p:cNvSpPr>
            <a:spLocks noGrp="1"/>
          </p:cNvSpPr>
          <p:nvPr>
            <p:ph idx="1"/>
          </p:nvPr>
        </p:nvSpPr>
        <p:spPr>
          <a:xfrm>
            <a:off x="457200" y="1600200"/>
            <a:ext cx="7848600" cy="4525963"/>
          </a:xfrm>
        </p:spPr>
        <p:txBody>
          <a:bodyPr/>
          <a:lstStyle/>
          <a:p>
            <a:endParaRPr lang="en-US" u="sng" dirty="0"/>
          </a:p>
          <a:p>
            <a:r>
              <a:rPr lang="en-US" u="sng" dirty="0"/>
              <a:t>Prior restraint </a:t>
            </a:r>
            <a:r>
              <a:rPr lang="en-US" dirty="0"/>
              <a:t>on publication (censoring newspapers in advance) in Minnesota was "the essence of censorship" and the heart of what the </a:t>
            </a:r>
            <a:r>
              <a:rPr lang="en-US" u="sng" dirty="0"/>
              <a:t>First Amendment </a:t>
            </a:r>
            <a:r>
              <a:rPr lang="en-US" dirty="0"/>
              <a:t>was designed to prevent.</a:t>
            </a:r>
          </a:p>
          <a:p>
            <a:pPr marL="36576" indent="0">
              <a:buNone/>
            </a:pPr>
            <a:endParaRPr lang="en-US" dirty="0"/>
          </a:p>
          <a:p>
            <a:pPr marL="36576" indent="0">
              <a:buNone/>
            </a:pPr>
            <a:r>
              <a:rPr lang="en-US" sz="1200" dirty="0"/>
              <a:t>Image: saturnrepository.wordpress.com </a:t>
            </a:r>
          </a:p>
        </p:txBody>
      </p:sp>
      <p:pic>
        <p:nvPicPr>
          <p:cNvPr id="819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734175" y="0"/>
            <a:ext cx="2409825" cy="18954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475861549"/>
      </p:ext>
    </p:extLst>
  </p:cSld>
  <p:clrMapOvr>
    <a:masterClrMapping/>
  </p:clrMapOvr>
</p:sld>
</file>

<file path=ppt/theme/theme1.xml><?xml version="1.0" encoding="utf-8"?>
<a:theme xmlns:a="http://schemas.openxmlformats.org/drawingml/2006/main" name="Technic">
  <a:themeElements>
    <a:clrScheme name="Technic">
      <a:dk1>
        <a:sysClr val="windowText" lastClr="000000"/>
      </a:dk1>
      <a:lt1>
        <a:sysClr val="window" lastClr="FFFFFF"/>
      </a:lt1>
      <a:dk2>
        <a:srgbClr val="3B3B3B"/>
      </a:dk2>
      <a:lt2>
        <a:srgbClr val="D4D2D0"/>
      </a:lt2>
      <a:accent1>
        <a:srgbClr val="6EA0B0"/>
      </a:accent1>
      <a:accent2>
        <a:srgbClr val="CCAF0A"/>
      </a:accent2>
      <a:accent3>
        <a:srgbClr val="8D89A4"/>
      </a:accent3>
      <a:accent4>
        <a:srgbClr val="748560"/>
      </a:accent4>
      <a:accent5>
        <a:srgbClr val="9E9273"/>
      </a:accent5>
      <a:accent6>
        <a:srgbClr val="7E848D"/>
      </a:accent6>
      <a:hlink>
        <a:srgbClr val="00C8C3"/>
      </a:hlink>
      <a:folHlink>
        <a:srgbClr val="A116E0"/>
      </a:folHlink>
    </a:clrScheme>
    <a:fontScheme name="Technic">
      <a:majorFont>
        <a:latin typeface="Franklin Gothic Book"/>
        <a:ea typeface=""/>
        <a:cs typeface=""/>
        <a:font script="Jpan" typeface="ＭＳ Ｐゴシック"/>
        <a:font script="Hang" typeface="HY견고딕"/>
        <a:font script="Hans" typeface="宋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HGｺﾞｼｯｸM"/>
        <a:font script="Hang" typeface="HY중고딕"/>
        <a:font script="Hans" typeface="黑体"/>
        <a:font script="Hant" typeface="微軟正黑體"/>
        <a:font script="Arab" typeface="Tahoma"/>
        <a:font script="Hebr" typeface="Levenim MT"/>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Technic">
      <a:fillStyleLst>
        <a:solidFill>
          <a:schemeClr val="phClr"/>
        </a:solidFill>
        <a:gradFill rotWithShape="1">
          <a:gsLst>
            <a:gs pos="0">
              <a:schemeClr val="phClr">
                <a:tint val="1000"/>
              </a:schemeClr>
            </a:gs>
            <a:gs pos="68000">
              <a:schemeClr val="phClr">
                <a:tint val="77000"/>
              </a:schemeClr>
            </a:gs>
            <a:gs pos="81000">
              <a:schemeClr val="phClr">
                <a:tint val="79000"/>
              </a:schemeClr>
            </a:gs>
            <a:gs pos="86000">
              <a:schemeClr val="phClr">
                <a:tint val="73000"/>
              </a:schemeClr>
            </a:gs>
            <a:gs pos="100000">
              <a:schemeClr val="phClr">
                <a:tint val="35000"/>
              </a:schemeClr>
            </a:gs>
          </a:gsLst>
          <a:lin ang="5400000" scaled="1"/>
        </a:gradFill>
        <a:gradFill rotWithShape="1">
          <a:gsLst>
            <a:gs pos="0">
              <a:schemeClr val="phClr">
                <a:tint val="73000"/>
                <a:satMod val="150000"/>
              </a:schemeClr>
            </a:gs>
            <a:gs pos="25000">
              <a:schemeClr val="phClr">
                <a:tint val="96000"/>
                <a:shade val="80000"/>
                <a:satMod val="105000"/>
              </a:schemeClr>
            </a:gs>
            <a:gs pos="38000">
              <a:schemeClr val="phClr">
                <a:tint val="96000"/>
                <a:shade val="59000"/>
                <a:satMod val="120000"/>
              </a:schemeClr>
            </a:gs>
            <a:gs pos="55000">
              <a:schemeClr val="phClr">
                <a:shade val="57000"/>
                <a:satMod val="120000"/>
              </a:schemeClr>
            </a:gs>
            <a:gs pos="80000">
              <a:schemeClr val="phClr">
                <a:shade val="56000"/>
                <a:satMod val="145000"/>
              </a:schemeClr>
            </a:gs>
            <a:gs pos="88000">
              <a:schemeClr val="phClr">
                <a:shade val="63000"/>
                <a:satMod val="160000"/>
              </a:schemeClr>
            </a:gs>
            <a:gs pos="100000">
              <a:schemeClr val="phClr">
                <a:tint val="99555"/>
                <a:satMod val="155000"/>
              </a:schemeClr>
            </a:gs>
          </a:gsLst>
          <a:lin ang="5400000" scaled="1"/>
        </a:gradFill>
      </a:fillStyleLst>
      <a:lnStyleLst>
        <a:ln w="9525" cap="flat" cmpd="sng" algn="ctr">
          <a:solidFill>
            <a:schemeClr val="phClr">
              <a:shade val="60000"/>
              <a:satMod val="300000"/>
            </a:schemeClr>
          </a:solidFill>
          <a:prstDash val="solid"/>
        </a:ln>
        <a:ln w="19050" cap="flat" cmpd="sng" algn="ctr">
          <a:solidFill>
            <a:schemeClr val="phClr"/>
          </a:solidFill>
          <a:prstDash val="solid"/>
        </a:ln>
        <a:ln w="19050" cap="flat" cmpd="sng" algn="ctr">
          <a:solidFill>
            <a:schemeClr val="phClr"/>
          </a:solidFill>
          <a:prstDash val="solid"/>
        </a:ln>
      </a:lnStyleLst>
      <a:effectStyleLst>
        <a:effectStyle>
          <a:effectLst>
            <a:glow rad="63500">
              <a:schemeClr val="phClr">
                <a:tint val="30000"/>
                <a:shade val="95000"/>
                <a:satMod val="300000"/>
                <a:alpha val="50000"/>
              </a:schemeClr>
            </a:glow>
          </a:effectLst>
        </a:effectStyle>
        <a:effectStyle>
          <a:effectLst>
            <a:glow rad="70000">
              <a:schemeClr val="phClr">
                <a:tint val="30000"/>
                <a:shade val="95000"/>
                <a:satMod val="300000"/>
                <a:alpha val="50000"/>
              </a:schemeClr>
            </a:glow>
          </a:effectLst>
        </a:effectStyle>
        <a:effectStyle>
          <a:effectLst>
            <a:glow rad="76200">
              <a:schemeClr val="phClr">
                <a:tint val="30000"/>
                <a:shade val="95000"/>
                <a:satMod val="300000"/>
                <a:alpha val="50000"/>
              </a:schemeClr>
            </a:glow>
          </a:effectLst>
          <a:scene3d>
            <a:camera prst="orthographicFront" fov="0">
              <a:rot lat="0" lon="0" rev="0"/>
            </a:camera>
            <a:lightRig rig="harsh" dir="t">
              <a:rot lat="6000000" lon="6000000" rev="0"/>
            </a:lightRig>
          </a:scene3d>
          <a:sp3d contourW="10000" prstMaterial="metal">
            <a:bevelT w="20000" h="9000" prst="softRound"/>
            <a:contourClr>
              <a:schemeClr val="phClr">
                <a:shade val="30000"/>
                <a:satMod val="200000"/>
              </a:schemeClr>
            </a:contourClr>
          </a:sp3d>
        </a:effectStyle>
      </a:effectStyleLst>
      <a:bgFillStyleLst>
        <a:solidFill>
          <a:schemeClr val="phClr"/>
        </a:solidFill>
        <a:gradFill rotWithShape="1">
          <a:gsLst>
            <a:gs pos="0">
              <a:schemeClr val="phClr">
                <a:shade val="40000"/>
                <a:satMod val="150000"/>
              </a:schemeClr>
            </a:gs>
            <a:gs pos="30000">
              <a:schemeClr val="phClr">
                <a:shade val="60000"/>
                <a:satMod val="150000"/>
              </a:schemeClr>
            </a:gs>
            <a:gs pos="100000">
              <a:schemeClr val="phClr">
                <a:tint val="83000"/>
                <a:satMod val="200000"/>
              </a:schemeClr>
            </a:gs>
          </a:gsLst>
          <a:lin ang="13000000" scaled="0"/>
        </a:gradFill>
        <a:gradFill rotWithShape="1">
          <a:gsLst>
            <a:gs pos="0">
              <a:schemeClr val="phClr">
                <a:tint val="78000"/>
                <a:satMod val="220000"/>
              </a:schemeClr>
            </a:gs>
            <a:gs pos="100000">
              <a:schemeClr val="phClr">
                <a:shade val="35000"/>
                <a:satMod val="155000"/>
              </a:schemeClr>
            </a:gs>
          </a:gsLst>
          <a:path path="circle">
            <a:fillToRect l="60000" t="50000" r="4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7222C76DF9BD8349B0CA3C9A1AA4C548" ma:contentTypeVersion="114" ma:contentTypeDescription="Create a new document." ma:contentTypeScope="" ma:versionID="ebbe6952ede08d8fe1d1f3781a6e1e4c">
  <xsd:schema xmlns:xsd="http://www.w3.org/2001/XMLSchema" xmlns:xs="http://www.w3.org/2001/XMLSchema" xmlns:p="http://schemas.microsoft.com/office/2006/metadata/properties" xmlns:ns3="http://schemas.microsoft.com/sharepoint/v4" xmlns:ns4="9fff0862-dda6-4fd7-9437-296e7a0fcd45" xmlns:ns5="7dcc4a76-b6f0-4a5c-8242-557922f7abb0" targetNamespace="http://schemas.microsoft.com/office/2006/metadata/properties" ma:root="true" ma:fieldsID="3dff166ea1113a071c9f8af58a3a099c" ns3:_="" ns4:_="" ns5:_="">
    <xsd:import namespace="http://schemas.microsoft.com/sharepoint/v4"/>
    <xsd:import namespace="9fff0862-dda6-4fd7-9437-296e7a0fcd45"/>
    <xsd:import namespace="7dcc4a76-b6f0-4a5c-8242-557922f7abb0"/>
    <xsd:element name="properties">
      <xsd:complexType>
        <xsd:sequence>
          <xsd:element name="documentManagement">
            <xsd:complexType>
              <xsd:all>
                <xsd:element ref="ns3:IconOverlay" minOccurs="0"/>
                <xsd:element ref="ns4:MediaServiceMetadata" minOccurs="0"/>
                <xsd:element ref="ns4:MediaServiceFastMetadata" minOccurs="0"/>
                <xsd:element ref="ns4:MediaServiceAutoTags" minOccurs="0"/>
                <xsd:element ref="ns4:MediaServiceDateTaken" minOccurs="0"/>
                <xsd:element ref="ns5:SharedWithUsers" minOccurs="0"/>
                <xsd:element ref="ns5:SharedWithDetails" minOccurs="0"/>
                <xsd:element ref="ns4:MediaServiceOCR" minOccurs="0"/>
                <xsd:element ref="ns4:MediaServiceEventHashCode" minOccurs="0"/>
                <xsd:element ref="ns4:MediaServiceGenerationTime" minOccurs="0"/>
                <xsd:element ref="ns4:MediaServiceLocation" minOccurs="0"/>
                <xsd:element ref="ns4:MediaServiceAutoKeyPoints" minOccurs="0"/>
                <xsd:element ref="ns4:MediaServiceKeyPoints" minOccurs="0"/>
                <xsd:element ref="ns4:lcf76f155ced4ddcb4097134ff3c332f"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4" elementFormDefault="qualified">
    <xsd:import namespace="http://schemas.microsoft.com/office/2006/documentManagement/types"/>
    <xsd:import namespace="http://schemas.microsoft.com/office/infopath/2007/PartnerControls"/>
    <xsd:element name="IconOverlay" ma:index="9" nillable="true" ma:displayName="IconOverlay" ma:hidden="true" ma:internalName="IconOverlay">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9fff0862-dda6-4fd7-9437-296e7a0fcd45" elementFormDefault="qualified">
    <xsd:import namespace="http://schemas.microsoft.com/office/2006/documentManagement/types"/>
    <xsd:import namespace="http://schemas.microsoft.com/office/infopath/2007/PartnerControls"/>
    <xsd:element name="MediaServiceMetadata" ma:index="10" nillable="true" ma:displayName="MediaServiceMetadata" ma:description="" ma:hidden="true" ma:internalName="MediaServiceMetadata" ma:readOnly="true">
      <xsd:simpleType>
        <xsd:restriction base="dms:Note"/>
      </xsd:simpleType>
    </xsd:element>
    <xsd:element name="MediaServiceFastMetadata" ma:index="11" nillable="true" ma:displayName="MediaServiceFastMetadata" ma:description="" ma:hidden="true" ma:internalName="MediaServiceFastMetadata" ma:readOnly="true">
      <xsd:simpleType>
        <xsd:restriction base="dms:Note"/>
      </xsd:simpleType>
    </xsd:element>
    <xsd:element name="MediaServiceAutoTags" ma:index="12" nillable="true" ma:displayName="MediaServiceAutoTags" ma:description="" ma:internalName="MediaServiceAutoTags" ma:readOnly="true">
      <xsd:simpleType>
        <xsd:restriction base="dms:Text"/>
      </xsd:simpleType>
    </xsd:element>
    <xsd:element name="MediaServiceDateTaken" ma:index="13" nillable="true" ma:displayName="MediaServiceDateTaken" ma:description="" ma:hidden="true" ma:internalName="MediaServiceDateTaken" ma:readOnly="true">
      <xsd:simpleType>
        <xsd:restriction base="dms:Text"/>
      </xsd:simpleType>
    </xsd:element>
    <xsd:element name="MediaServiceOCR" ma:index="16" nillable="true" ma:displayName="MediaServiceOCR" ma:internalName="MediaServiceOCR" ma:readOnly="true">
      <xsd:simpleType>
        <xsd:restriction base="dms:Note">
          <xsd:maxLength value="255"/>
        </xsd:restriction>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Location" ma:index="19" nillable="true" ma:displayName="Location" ma:internalName="MediaServiceLocation" ma:readOnly="true">
      <xsd:simpleType>
        <xsd:restriction base="dms:Text"/>
      </xsd:simpleType>
    </xsd:element>
    <xsd:element name="MediaServiceAutoKeyPoints" ma:index="20" nillable="true" ma:displayName="MediaServiceAutoKeyPoints" ma:hidden="true" ma:internalName="MediaServiceAutoKeyPoints" ma:readOnly="true">
      <xsd:simpleType>
        <xsd:restriction base="dms:Note"/>
      </xsd:simpleType>
    </xsd:element>
    <xsd:element name="MediaServiceKeyPoints" ma:index="21" nillable="true" ma:displayName="KeyPoints" ma:internalName="MediaServiceKeyPoints" ma:readOnly="true">
      <xsd:simpleType>
        <xsd:restriction base="dms:Note">
          <xsd:maxLength value="255"/>
        </xsd:restriction>
      </xsd:simpleType>
    </xsd:element>
    <xsd:element name="lcf76f155ced4ddcb4097134ff3c332f" ma:index="23" nillable="true" ma:taxonomy="true" ma:internalName="lcf76f155ced4ddcb4097134ff3c332f" ma:taxonomyFieldName="MediaServiceImageTags" ma:displayName="Image Tags" ma:readOnly="false" ma:fieldId="{5cf76f15-5ced-4ddc-b409-7134ff3c332f}" ma:taxonomyMulti="true" ma:sspId="3f0ecd7d-7305-47a7-acb2-43d943ef900d" ma:termSetId="09814cd3-568e-fe90-9814-8d621ff8fb84" ma:anchorId="fba54fb3-c3e1-fe81-a776-ca4b69148c4d"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7dcc4a76-b6f0-4a5c-8242-557922f7abb0" elementFormDefault="qualified">
    <xsd:import namespace="http://schemas.microsoft.com/office/2006/documentManagement/types"/>
    <xsd:import namespace="http://schemas.microsoft.com/office/infopath/2007/PartnerControls"/>
    <xsd:element name="SharedWithUsers" ma:index="14"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description=""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ma:index="8" ma:displayName="Keywords"/>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C0925A67-F40D-4BB7-B228-1F217BD1B67D}"/>
</file>

<file path=customXml/itemProps2.xml><?xml version="1.0" encoding="utf-8"?>
<ds:datastoreItem xmlns:ds="http://schemas.openxmlformats.org/officeDocument/2006/customXml" ds:itemID="{1956B45E-2540-4B56-B2F4-6FE1A5B54868}"/>
</file>

<file path=docProps/app.xml><?xml version="1.0" encoding="utf-8"?>
<Properties xmlns="http://schemas.openxmlformats.org/officeDocument/2006/extended-properties" xmlns:vt="http://schemas.openxmlformats.org/officeDocument/2006/docPropsVTypes">
  <Template>Technic</Template>
  <TotalTime>13385</TotalTime>
  <Words>1721</Words>
  <Application>Microsoft Office PowerPoint</Application>
  <PresentationFormat>On-screen Show (4:3)</PresentationFormat>
  <Paragraphs>173</Paragraphs>
  <Slides>40</Slides>
  <Notes>0</Notes>
  <HiddenSlides>0</HiddenSlides>
  <MMClips>0</MMClips>
  <ScaleCrop>false</ScaleCrop>
  <HeadingPairs>
    <vt:vector size="4" baseType="variant">
      <vt:variant>
        <vt:lpstr>Theme</vt:lpstr>
      </vt:variant>
      <vt:variant>
        <vt:i4>1</vt:i4>
      </vt:variant>
      <vt:variant>
        <vt:lpstr>Slide Titles</vt:lpstr>
      </vt:variant>
      <vt:variant>
        <vt:i4>40</vt:i4>
      </vt:variant>
    </vt:vector>
  </HeadingPairs>
  <TitlesOfParts>
    <vt:vector size="41" baseType="lpstr">
      <vt:lpstr>Technic</vt:lpstr>
      <vt:lpstr>Prior restraint</vt:lpstr>
      <vt:lpstr>Preamble: What constitutes prior restraint  </vt:lpstr>
      <vt:lpstr>Near v. Minnesota (1931) </vt:lpstr>
      <vt:lpstr>Near v. Minnesota (1931)</vt:lpstr>
      <vt:lpstr>Near v. Minnesota (1931)</vt:lpstr>
      <vt:lpstr>What prompted the case?</vt:lpstr>
      <vt:lpstr>What prompted the case?</vt:lpstr>
      <vt:lpstr>What prompted the case?</vt:lpstr>
      <vt:lpstr>The Court Argument </vt:lpstr>
      <vt:lpstr>The Court Argument </vt:lpstr>
      <vt:lpstr>The Court Argument </vt:lpstr>
      <vt:lpstr>The Court Argument </vt:lpstr>
      <vt:lpstr>The Minnesota Gag Law</vt:lpstr>
      <vt:lpstr>The Minnesota Gag Law</vt:lpstr>
      <vt:lpstr>The Minnesota Gag Law</vt:lpstr>
      <vt:lpstr>The Minnesota Gag Law</vt:lpstr>
      <vt:lpstr>The Minnesota Gag Law</vt:lpstr>
      <vt:lpstr>The Minnesota Gag Law</vt:lpstr>
      <vt:lpstr>The Minnesota Gag Law</vt:lpstr>
      <vt:lpstr>The Minnesota Gag Law</vt:lpstr>
      <vt:lpstr>New York Times v. the United States (1971) </vt:lpstr>
      <vt:lpstr>New York Times v. the United States (1971)</vt:lpstr>
      <vt:lpstr>New York Times v. the United States (1971)</vt:lpstr>
      <vt:lpstr>Supreme Court allowed Times to continue publication </vt:lpstr>
      <vt:lpstr>Supreme Court allowed Times to continue publication</vt:lpstr>
      <vt:lpstr>Justices differed on reasoning behind opinion </vt:lpstr>
      <vt:lpstr>Justices differed on reasoning behind opinion </vt:lpstr>
      <vt:lpstr>Justices differed on reasoning behind opinion </vt:lpstr>
      <vt:lpstr>Dissenters thought case had moved too quickly </vt:lpstr>
      <vt:lpstr>Free Press Victory despite ambiguity </vt:lpstr>
      <vt:lpstr>Free Press Victory despite ambiguity </vt:lpstr>
      <vt:lpstr>Free Press Victory despite ambiguity </vt:lpstr>
      <vt:lpstr>When is prior restraint allowed? </vt:lpstr>
      <vt:lpstr>When is prior restraint allowed?</vt:lpstr>
      <vt:lpstr>When is prior restraint allowed?</vt:lpstr>
      <vt:lpstr>Who is Bound by Injunctions/Prior Restraint Orders? </vt:lpstr>
      <vt:lpstr>Who is Bound by Injunctions/Prior Restraint Orders? </vt:lpstr>
      <vt:lpstr>Who is Bound by Injunctions/Prior Restraint Orders? </vt:lpstr>
      <vt:lpstr>Who is Bound by Injunctions/Prior Restraint Orders? </vt:lpstr>
      <vt:lpstr>Something to think about..  </vt:lpstr>
    </vt:vector>
  </TitlesOfParts>
  <Company>HP</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How law is made and Judicial Review</dc:title>
  <dc:creator>HP</dc:creator>
  <cp:lastModifiedBy>HP</cp:lastModifiedBy>
  <cp:revision>48</cp:revision>
  <dcterms:created xsi:type="dcterms:W3CDTF">2021-01-12T21:35:14Z</dcterms:created>
  <dcterms:modified xsi:type="dcterms:W3CDTF">2023-02-12T22:01:45Z</dcterms:modified>
</cp:coreProperties>
</file>