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9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8.xml" ContentType="application/vnd.openxmlformats-officedocument.presentationml.slide+xml"/>
  <Override PartName="/ppt/slides/slide17.xml" ContentType="application/vnd.openxmlformats-officedocument.presentationml.slide+xml"/>
  <Override PartName="/ppt/slides/slide16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20.xml" ContentType="application/vnd.openxmlformats-officedocument.presentationml.slide+xml"/>
  <Override PartName="/ppt/slides/slide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1.xml" ContentType="application/vnd.openxmlformats-officedocument.presentationml.notesSlid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2.xml" ContentType="application/vnd.openxmlformats-officedocument.presentationml.notesSlide+xml"/>
  <Override PartName="/ppt/slideLayouts/slideLayout7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2"/>
  </p:notesMasterIdLst>
  <p:sldIdLst>
    <p:sldId id="315" r:id="rId2"/>
    <p:sldId id="314" r:id="rId3"/>
    <p:sldId id="316" r:id="rId4"/>
    <p:sldId id="258" r:id="rId5"/>
    <p:sldId id="297" r:id="rId6"/>
    <p:sldId id="313" r:id="rId7"/>
    <p:sldId id="298" r:id="rId8"/>
    <p:sldId id="299" r:id="rId9"/>
    <p:sldId id="301" r:id="rId10"/>
    <p:sldId id="307" r:id="rId11"/>
    <p:sldId id="310" r:id="rId12"/>
    <p:sldId id="311" r:id="rId13"/>
    <p:sldId id="312" r:id="rId14"/>
    <p:sldId id="309" r:id="rId15"/>
    <p:sldId id="302" r:id="rId16"/>
    <p:sldId id="300" r:id="rId17"/>
    <p:sldId id="303" r:id="rId18"/>
    <p:sldId id="305" r:id="rId19"/>
    <p:sldId id="306" r:id="rId20"/>
    <p:sldId id="308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2514" y="-7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openxmlformats.org/officeDocument/2006/relationships/customXml" Target="../customXml/item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customXml" Target="../customXml/item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078EFB-95E6-4DF0-A574-F08CEDB58BA3}" type="datetimeFigureOut">
              <a:rPr lang="en-US" smtClean="0"/>
              <a:t>5/10/2023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DFA8C0-2EEC-4D78-B0DC-A4391390C3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1983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DFA8C0-2EEC-4D78-B0DC-A4391390C3C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2459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DFA8C0-2EEC-4D78-B0DC-A4391390C3C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44853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D15E2-1353-4955-BBE0-46D1AEF937E7}" type="datetimeFigureOut">
              <a:rPr lang="en-US" smtClean="0"/>
              <a:t>5/10/2023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2D33D-5E1E-4CCE-943A-D3B1C28E90E2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D15E2-1353-4955-BBE0-46D1AEF937E7}" type="datetimeFigureOut">
              <a:rPr lang="en-US" smtClean="0"/>
              <a:t>5/10/2023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2D33D-5E1E-4CCE-943A-D3B1C28E90E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D15E2-1353-4955-BBE0-46D1AEF937E7}" type="datetimeFigureOut">
              <a:rPr lang="en-US" smtClean="0"/>
              <a:t>5/10/2023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2D33D-5E1E-4CCE-943A-D3B1C28E90E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D15E2-1353-4955-BBE0-46D1AEF937E7}" type="datetimeFigureOut">
              <a:rPr lang="en-US" smtClean="0"/>
              <a:t>5/10/2023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2D33D-5E1E-4CCE-943A-D3B1C28E90E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D15E2-1353-4955-BBE0-46D1AEF937E7}" type="datetimeFigureOut">
              <a:rPr lang="en-US" smtClean="0"/>
              <a:t>5/10/2023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2D33D-5E1E-4CCE-943A-D3B1C28E90E2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D15E2-1353-4955-BBE0-46D1AEF937E7}" type="datetimeFigureOut">
              <a:rPr lang="en-US" smtClean="0"/>
              <a:t>5/10/2023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2D33D-5E1E-4CCE-943A-D3B1C28E90E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D15E2-1353-4955-BBE0-46D1AEF937E7}" type="datetimeFigureOut">
              <a:rPr lang="en-US" smtClean="0"/>
              <a:t>5/10/2023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2D33D-5E1E-4CCE-943A-D3B1C28E90E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D15E2-1353-4955-BBE0-46D1AEF937E7}" type="datetimeFigureOut">
              <a:rPr lang="en-US" smtClean="0"/>
              <a:t>5/10/2023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BE2D33D-5E1E-4CCE-943A-D3B1C28E90E2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D15E2-1353-4955-BBE0-46D1AEF937E7}" type="datetimeFigureOut">
              <a:rPr lang="en-US" smtClean="0"/>
              <a:t>5/10/2023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2D33D-5E1E-4CCE-943A-D3B1C28E90E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D15E2-1353-4955-BBE0-46D1AEF937E7}" type="datetimeFigureOut">
              <a:rPr lang="en-US" smtClean="0"/>
              <a:t>5/10/2023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DBE2D33D-5E1E-4CCE-943A-D3B1C28E90E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B69D15E2-1353-4955-BBE0-46D1AEF937E7}" type="datetimeFigureOut">
              <a:rPr lang="en-US" smtClean="0"/>
              <a:t>5/10/2023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2D33D-5E1E-4CCE-943A-D3B1C28E90E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B69D15E2-1353-4955-BBE0-46D1AEF937E7}" type="datetimeFigureOut">
              <a:rPr lang="en-US" smtClean="0"/>
              <a:t>5/10/2023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DBE2D33D-5E1E-4CCE-943A-D3B1C28E90E2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poynter.org/news/duke-lacrosse-case-should-we-name-accuser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://livex.poynter.org/latest-news/making-sense-of-news/123072/new-york-times-houston-chronicle-frame-story-of-11-year-olds-rape-differently/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heraldtribune.com/story/news/2007/08/29/richard-jewell-erroneously-linked-to-olympic-bombing-dies/28573473007/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endsexualviolence.org/where-we-stand/naming-victims-in-the-media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8257736" cy="230124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Person of interest</a:t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sz="1200" dirty="0" smtClean="0"/>
              <a:t>image: uproxx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7948950" cy="17526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Law Enforcement-Media Exposure   </a:t>
            </a:r>
            <a:endParaRPr lang="en-US" sz="4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188" y="1219200"/>
            <a:ext cx="5182012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134981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Kidnapped Trio-Ohio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Named in media </a:t>
            </a:r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3400" y="1447800"/>
            <a:ext cx="2847975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/>
              <a:t>Kidnapped 2002-2004</a:t>
            </a:r>
          </a:p>
          <a:p>
            <a:r>
              <a:rPr lang="en-US" dirty="0" smtClean="0"/>
              <a:t>Rescued 2013</a:t>
            </a:r>
            <a:endParaRPr 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2790825"/>
            <a:ext cx="1733550" cy="262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850" y="3276600"/>
            <a:ext cx="2762250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545018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Kidnapped Trio-Ohio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Between 2002-2004,  Ariel </a:t>
            </a:r>
            <a:r>
              <a:rPr lang="en-US" dirty="0"/>
              <a:t>Castro </a:t>
            </a:r>
            <a:r>
              <a:rPr lang="en-US" dirty="0" smtClean="0"/>
              <a:t>kidnapped Michelle </a:t>
            </a:r>
            <a:r>
              <a:rPr lang="en-US" dirty="0"/>
              <a:t>Knight, Amanda Berry, and Georgina "Gina" </a:t>
            </a:r>
            <a:r>
              <a:rPr lang="en-US" dirty="0" smtClean="0"/>
              <a:t>DeJesus.</a:t>
            </a:r>
          </a:p>
          <a:p>
            <a:pPr marL="36576" indent="0">
              <a:buNone/>
            </a:pPr>
            <a:endParaRPr lang="en-US" dirty="0" smtClean="0"/>
          </a:p>
          <a:p>
            <a:r>
              <a:rPr lang="en-US" dirty="0" smtClean="0"/>
              <a:t>They remained captives in his Cleveland</a:t>
            </a:r>
            <a:r>
              <a:rPr lang="en-US" dirty="0"/>
              <a:t>, Ohio, </a:t>
            </a:r>
            <a:r>
              <a:rPr lang="en-US" dirty="0" smtClean="0"/>
              <a:t>home until May </a:t>
            </a:r>
            <a:r>
              <a:rPr lang="en-US" dirty="0"/>
              <a:t>6, </a:t>
            </a:r>
            <a:r>
              <a:rPr lang="en-US" dirty="0" smtClean="0"/>
              <a:t>2013.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3046" y="25400"/>
            <a:ext cx="2097087" cy="1779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61876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Kidnapped Trio-Ohio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The victims suffered trauma including rape, resulting in the birth of Berry’s daughter. </a:t>
            </a:r>
          </a:p>
          <a:p>
            <a:pPr marL="36576" indent="0">
              <a:buNone/>
            </a:pPr>
            <a:endParaRPr lang="en-US" dirty="0"/>
          </a:p>
          <a:p>
            <a:r>
              <a:rPr lang="en-US" dirty="0" smtClean="0"/>
              <a:t>On May 6, 2013 Berry </a:t>
            </a:r>
            <a:r>
              <a:rPr lang="en-US" dirty="0"/>
              <a:t>escaped with her six-year-old </a:t>
            </a:r>
            <a:r>
              <a:rPr lang="en-US" dirty="0" smtClean="0"/>
              <a:t>daughter and </a:t>
            </a:r>
            <a:r>
              <a:rPr lang="en-US" dirty="0"/>
              <a:t>contacted the police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/>
              <a:t>Knight and DeJesus </a:t>
            </a:r>
            <a:r>
              <a:rPr lang="en-US" dirty="0" smtClean="0"/>
              <a:t>were subsequently rescued. </a:t>
            </a:r>
          </a:p>
          <a:p>
            <a:endParaRPr lang="en-US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8500" y="25400"/>
            <a:ext cx="2095500" cy="125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40060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Kidnapped Trio-Ohio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Castro was arrested and charged with </a:t>
            </a:r>
          </a:p>
          <a:p>
            <a:pPr marL="36576" indent="0">
              <a:buNone/>
            </a:pPr>
            <a:r>
              <a:rPr lang="en-US" dirty="0" smtClean="0"/>
              <a:t>four </a:t>
            </a:r>
            <a:r>
              <a:rPr lang="en-US" dirty="0"/>
              <a:t>counts of kidnapping and three counts of </a:t>
            </a:r>
            <a:r>
              <a:rPr lang="en-US" dirty="0" smtClean="0"/>
              <a:t>rape.</a:t>
            </a:r>
          </a:p>
          <a:p>
            <a:pPr marL="36576" indent="0">
              <a:buNone/>
            </a:pPr>
            <a:endParaRPr lang="en-US" dirty="0"/>
          </a:p>
          <a:p>
            <a:r>
              <a:rPr lang="en-US" dirty="0" smtClean="0"/>
              <a:t>He received a life sentence but committed suicide </a:t>
            </a:r>
          </a:p>
          <a:p>
            <a:pPr marL="36576" indent="0">
              <a:buNone/>
            </a:pPr>
            <a:endParaRPr lang="en-US" dirty="0"/>
          </a:p>
          <a:p>
            <a:pPr marL="36576" indent="0">
              <a:buNone/>
            </a:pPr>
            <a:endParaRPr lang="en-US" dirty="0" smtClean="0"/>
          </a:p>
          <a:p>
            <a:pPr marL="36576" indent="0">
              <a:buNone/>
            </a:pP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0367" y="25400"/>
            <a:ext cx="12954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65730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Full issue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Watch the video or read the Wikipedia entry about Cleveland kidnapping </a:t>
            </a:r>
            <a:r>
              <a:rPr lang="en-US" dirty="0" smtClean="0"/>
              <a:t>victims by copying the following links ad pasting them into your browser: </a:t>
            </a:r>
          </a:p>
          <a:p>
            <a:endParaRPr lang="en-US" dirty="0" smtClean="0"/>
          </a:p>
          <a:p>
            <a:r>
              <a:rPr lang="en-US" dirty="0"/>
              <a:t>https://</a:t>
            </a:r>
            <a:r>
              <a:rPr lang="en-US" dirty="0" smtClean="0"/>
              <a:t>www.youtube.com/watch?v=eXJTy_84X-k&amp;ab_channel=ABCNews</a:t>
            </a:r>
          </a:p>
          <a:p>
            <a:endParaRPr lang="en-US" dirty="0"/>
          </a:p>
          <a:p>
            <a:r>
              <a:rPr lang="en-US" dirty="0"/>
              <a:t>https://en.wikipedia.org/wiki/Ariel_Castro_kidnappings</a:t>
            </a:r>
          </a:p>
        </p:txBody>
      </p:sp>
    </p:spTree>
    <p:extLst>
      <p:ext uri="{BB962C8B-B14F-4D97-AF65-F5344CB8AC3E}">
        <p14:creationId xmlns:p14="http://schemas.microsoft.com/office/powerpoint/2010/main" val="9549859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5F7E36A-5E61-4FBC-B2BD-D32E878A80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Poynter: </a:t>
            </a:r>
            <a:r>
              <a:rPr lang="en-US" dirty="0"/>
              <a:t>Media reporting </a:t>
            </a:r>
            <a:r>
              <a:rPr lang="en-US" dirty="0" smtClean="0"/>
              <a:t>on la Crosse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1472F86-98B7-4BFC-B244-F3248E8AC0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457200" indent="-457200"/>
            <a:r>
              <a:rPr lang="en-US" sz="3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 rush to judgment, assuming that the three Duke players had indeed sexually assaulted the dancer and that the lacrosse team was working together to cover up the crime. </a:t>
            </a:r>
          </a:p>
          <a:p>
            <a:pPr marL="457200" indent="-457200"/>
            <a:endParaRPr lang="en-US" sz="3200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457200" indent="-457200"/>
            <a:r>
              <a:rPr lang="en-US" sz="3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Favoring the alleged victim and not working hard enough to determine if her story was credible before publishing the information</a:t>
            </a:r>
            <a:r>
              <a:rPr lang="en-US" sz="3200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</a:t>
            </a:r>
          </a:p>
          <a:p>
            <a:pPr marL="457200" indent="-457200"/>
            <a:endParaRPr lang="en-US" sz="3200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457200" indent="-457200"/>
            <a:r>
              <a:rPr lang="en-US" sz="3200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See </a:t>
            </a:r>
            <a:r>
              <a:rPr lang="en-US" sz="2800" dirty="0"/>
              <a:t>Poynter column on the Duke lacrosse situation: </a:t>
            </a:r>
            <a:r>
              <a:rPr lang="en-US" sz="2800" dirty="0">
                <a:hlinkClick r:id="rId2"/>
              </a:rPr>
              <a:t>https://www.poynter.org/news/duke-lacrosse-case-should-we-name-accuser</a:t>
            </a:r>
            <a:r>
              <a:rPr lang="en-US" sz="3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/>
            </a:r>
            <a:br>
              <a:rPr lang="en-US" sz="3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90953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8F298BA-D1BD-45C1-B3DD-AB80D3BA1E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Media reporting on sexual assault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DD1197C-8FCF-47E4-85EC-3CF2BA9784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Should victims be named?</a:t>
            </a:r>
          </a:p>
          <a:p>
            <a:pPr lvl="1"/>
            <a:r>
              <a:rPr lang="en-US" dirty="0"/>
              <a:t>Most media refrain out of respect for victims and to encourage others to come forward.</a:t>
            </a:r>
          </a:p>
          <a:p>
            <a:pPr marL="448056" lvl="1" indent="0">
              <a:buNone/>
            </a:pPr>
            <a:endParaRPr lang="en-US" dirty="0"/>
          </a:p>
          <a:p>
            <a:r>
              <a:rPr lang="en-US" dirty="0"/>
              <a:t>Divergent view: </a:t>
            </a:r>
          </a:p>
          <a:p>
            <a:pPr lvl="1"/>
            <a:r>
              <a:rPr lang="en-US" dirty="0"/>
              <a:t>Publish as shame and blame appear problematic. 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72531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1709BA8-A5AA-4CAF-93E1-DBF01D9D1B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General 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115C26F-0BE6-4E0A-96D3-FC416C1A3F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7848600" cy="4525963"/>
          </a:xfrm>
        </p:spPr>
        <p:txBody>
          <a:bodyPr/>
          <a:lstStyle/>
          <a:p>
            <a:pPr marL="0" marR="0"/>
            <a:r>
              <a:rPr lang="en-US" sz="2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Unfair treatment of the accused.</a:t>
            </a:r>
          </a:p>
          <a:p>
            <a:pPr marL="0" marR="0"/>
            <a:endParaRPr lang="en-US" sz="2800" dirty="0"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0" marR="0"/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</a:rPr>
              <a:t>I</a:t>
            </a:r>
            <a:r>
              <a:rPr lang="en-US" sz="2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rreparable damage done to their lives.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sz="28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r>
              <a:rPr lang="en-US" sz="2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All of these cases presented dilemmas for news reporters in terms of covering sexual assault. </a:t>
            </a:r>
            <a:endParaRPr lang="en-US" sz="40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40072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Poynter recommendations in Cleveland case 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Use clear language when reporting on </a:t>
            </a:r>
            <a:r>
              <a:rPr lang="en-US" dirty="0" smtClean="0"/>
              <a:t>rape.</a:t>
            </a:r>
          </a:p>
          <a:p>
            <a:r>
              <a:rPr lang="en-US" dirty="0"/>
              <a:t>Describe charges of sex without consent as rape, not anything less. </a:t>
            </a:r>
            <a:endParaRPr lang="en-US" dirty="0" smtClean="0"/>
          </a:p>
          <a:p>
            <a:r>
              <a:rPr lang="en-US" dirty="0"/>
              <a:t>Be careful about details that could imply you are </a:t>
            </a:r>
            <a:r>
              <a:rPr lang="en-US" dirty="0">
                <a:hlinkClick r:id="rId2"/>
              </a:rPr>
              <a:t>blaming victims</a:t>
            </a:r>
            <a:r>
              <a:rPr lang="en-US" dirty="0"/>
              <a:t>. </a:t>
            </a:r>
            <a:endParaRPr lang="en-US" dirty="0" smtClean="0"/>
          </a:p>
          <a:p>
            <a:pPr lvl="1"/>
            <a:r>
              <a:rPr lang="en-US" dirty="0" smtClean="0"/>
              <a:t>Describing </a:t>
            </a:r>
            <a:r>
              <a:rPr lang="en-US" dirty="0"/>
              <a:t>what a girl was wearing, or how she made a choice, can be perceived as assigning blame.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85048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Poynter recommendations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Avoid dwelling on gratuitous or salacious details about sexual assaults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Revictimization </a:t>
            </a:r>
          </a:p>
          <a:p>
            <a:pPr lvl="1"/>
            <a:endParaRPr lang="en-US" dirty="0"/>
          </a:p>
          <a:p>
            <a:r>
              <a:rPr lang="en-US" dirty="0" smtClean="0"/>
              <a:t>Access the full article via the following link:</a:t>
            </a:r>
          </a:p>
          <a:p>
            <a:pPr marL="36576" indent="0">
              <a:buNone/>
            </a:pPr>
            <a:r>
              <a:rPr lang="en-US" dirty="0"/>
              <a:t>https://www.poynter.org/news/how-journalists-can-provide-fair-coverage-when-reporting-rape-charge-cleveland-case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73732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Richard Jewell Case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458200" cy="51816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Origins-July 27, 1996 Centennial Park Bombing: 2 dead, 111 injured.   </a:t>
            </a:r>
          </a:p>
          <a:p>
            <a:r>
              <a:rPr lang="en-US" dirty="0" smtClean="0"/>
              <a:t> Richard Jewell called law enforcement who     averted further threats. </a:t>
            </a:r>
          </a:p>
          <a:p>
            <a:r>
              <a:rPr lang="en-US" dirty="0" smtClean="0"/>
              <a:t> The Media deemed Jewell a hero for but subsequently labelled him a </a:t>
            </a:r>
            <a:r>
              <a:rPr lang="en-US" i="1" dirty="0" smtClean="0"/>
              <a:t>Person of Interest based on </a:t>
            </a:r>
            <a:r>
              <a:rPr lang="en-US" dirty="0" smtClean="0"/>
              <a:t>unattributed </a:t>
            </a:r>
            <a:r>
              <a:rPr lang="en-US" dirty="0"/>
              <a:t>report in The Atlanta Journal-Constitution that described him as "the focus" of the investigation</a:t>
            </a:r>
            <a:r>
              <a:rPr lang="en-US" dirty="0" smtClean="0"/>
              <a:t>. See full report below.</a:t>
            </a:r>
          </a:p>
          <a:p>
            <a:r>
              <a:rPr lang="en-US" i="1" dirty="0">
                <a:hlinkClick r:id="rId2"/>
              </a:rPr>
              <a:t>https://www.heraldtribune.com/story/news/2007/08/29/richard-jewell-erroneously-linked-to-olympic-bombing-dies/28573473007</a:t>
            </a:r>
            <a:r>
              <a:rPr lang="en-US" i="1" dirty="0" smtClean="0">
                <a:hlinkClick r:id="rId2"/>
              </a:rPr>
              <a:t>/</a:t>
            </a:r>
            <a:endParaRPr lang="en-US" i="1" dirty="0" smtClean="0"/>
          </a:p>
          <a:p>
            <a:endParaRPr lang="en-US" i="1" dirty="0" smtClean="0"/>
          </a:p>
        </p:txBody>
      </p:sp>
    </p:spTree>
    <p:extLst>
      <p:ext uri="{BB962C8B-B14F-4D97-AF65-F5344CB8AC3E}">
        <p14:creationId xmlns:p14="http://schemas.microsoft.com/office/powerpoint/2010/main" val="271406826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National Alliance to End Sexual </a:t>
            </a:r>
            <a:r>
              <a:rPr lang="en-US" dirty="0" smtClean="0"/>
              <a:t>Violence (NAESV) policy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001000" cy="452596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No to publishing </a:t>
            </a:r>
            <a:r>
              <a:rPr lang="en-US" dirty="0"/>
              <a:t>the names of </a:t>
            </a:r>
            <a:r>
              <a:rPr lang="en-US" dirty="0" smtClean="0"/>
              <a:t>minors.</a:t>
            </a:r>
          </a:p>
          <a:p>
            <a:endParaRPr lang="en-US" dirty="0" smtClean="0"/>
          </a:p>
          <a:p>
            <a:r>
              <a:rPr lang="en-US" dirty="0" smtClean="0"/>
              <a:t>No </a:t>
            </a:r>
            <a:r>
              <a:rPr lang="en-US" dirty="0"/>
              <a:t>to </a:t>
            </a:r>
            <a:r>
              <a:rPr lang="en-US" dirty="0" smtClean="0"/>
              <a:t>publishing </a:t>
            </a:r>
            <a:r>
              <a:rPr lang="en-US" dirty="0"/>
              <a:t> unless those individuals are willing to be named in the </a:t>
            </a:r>
            <a:r>
              <a:rPr lang="en-US" dirty="0" smtClean="0"/>
              <a:t>media.</a:t>
            </a:r>
          </a:p>
          <a:p>
            <a:pPr marL="36576" indent="0">
              <a:buNone/>
            </a:pPr>
            <a:endParaRPr lang="en-US" dirty="0" smtClean="0"/>
          </a:p>
          <a:p>
            <a:r>
              <a:rPr lang="en-US" dirty="0" smtClean="0"/>
              <a:t>Use the following link for the full list </a:t>
            </a: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</a:rPr>
              <a:t>For full issue read </a:t>
            </a:r>
            <a:r>
              <a:rPr lang="en-US" sz="2800" dirty="0"/>
              <a:t>National Alliance to End Sexual Violence guidelines for media coverage of rape: </a:t>
            </a:r>
            <a:r>
              <a:rPr lang="en-US" sz="2800" dirty="0">
                <a:hlinkClick r:id="rId2"/>
              </a:rPr>
              <a:t>http://endsexualviolence.org/where-we-stand/naming-victims-in-the-media</a:t>
            </a: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</a:rPr>
              <a:t>  </a:t>
            </a:r>
            <a:b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</a:rPr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91868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At issue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A premature rush to judgement and publication </a:t>
            </a:r>
          </a:p>
          <a:p>
            <a:r>
              <a:rPr lang="en-US" dirty="0" smtClean="0"/>
              <a:t>The real bomber: anti-government </a:t>
            </a:r>
            <a:r>
              <a:rPr lang="en-US" dirty="0"/>
              <a:t>extremist Eric </a:t>
            </a:r>
            <a:r>
              <a:rPr lang="en-US" dirty="0" smtClean="0"/>
              <a:t>Rudolph </a:t>
            </a:r>
            <a:r>
              <a:rPr lang="en-US" dirty="0"/>
              <a:t> </a:t>
            </a:r>
            <a:endParaRPr lang="en-US" dirty="0" smtClean="0"/>
          </a:p>
          <a:p>
            <a:r>
              <a:rPr lang="en-US" dirty="0" smtClean="0"/>
              <a:t>Media-Law Enforcement sources</a:t>
            </a:r>
          </a:p>
          <a:p>
            <a:r>
              <a:rPr lang="en-US" dirty="0" smtClean="0"/>
              <a:t>Attribution </a:t>
            </a:r>
          </a:p>
          <a:p>
            <a:r>
              <a:rPr lang="en-US" dirty="0" smtClean="0"/>
              <a:t>Publication and the Public “need to know”   </a:t>
            </a:r>
          </a:p>
          <a:p>
            <a:r>
              <a:rPr lang="en-US" dirty="0" smtClean="0"/>
              <a:t>Harm   </a:t>
            </a:r>
          </a:p>
          <a:p>
            <a:r>
              <a:rPr lang="en-US" dirty="0" smtClean="0"/>
              <a:t>Read and view content in D2L. 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68915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7571936" cy="2301240"/>
          </a:xfrm>
        </p:spPr>
        <p:txBody>
          <a:bodyPr/>
          <a:lstStyle/>
          <a:p>
            <a:r>
              <a:rPr lang="en-US" dirty="0"/>
              <a:t>Special victims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444625"/>
            <a:ext cx="2552700" cy="179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3532" y="1444625"/>
            <a:ext cx="2370667" cy="179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41893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Cases in Perspective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924800" cy="4525963"/>
          </a:xfrm>
        </p:spPr>
        <p:txBody>
          <a:bodyPr>
            <a:normAutofit/>
          </a:bodyPr>
          <a:lstStyle/>
          <a:p>
            <a:r>
              <a:rPr lang="en-US" sz="32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Duke lacrosse case from 2006-07 </a:t>
            </a:r>
          </a:p>
          <a:p>
            <a:endParaRPr lang="en-US" sz="3200" dirty="0">
              <a:latin typeface="Arial" panose="020B0604020202020204" pitchFamily="34" charset="0"/>
              <a:ea typeface="Calibri" panose="020F0502020204030204" pitchFamily="34" charset="0"/>
            </a:endParaRPr>
          </a:p>
          <a:p>
            <a:r>
              <a:rPr lang="en-US" sz="3200" dirty="0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Cleveland (2002-2004) kidnappings of Michelle Knight, Amanda Berry and Gina De Jesus who were </a:t>
            </a:r>
            <a:r>
              <a:rPr lang="en-US" sz="32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rescued in May of </a:t>
            </a:r>
            <a:r>
              <a:rPr lang="en-US" sz="3200" dirty="0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2013.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6724770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>
                <a:latin typeface="Arial" panose="020B0604020202020204" pitchFamily="34" charset="0"/>
                <a:ea typeface="Calibri" panose="020F0502020204030204" pitchFamily="34" charset="0"/>
              </a:rPr>
              <a:t>The Duke lacrosse case </a:t>
            </a:r>
            <a:endParaRPr lang="en-U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808429"/>
            <a:ext cx="7315200" cy="44399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12389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1005ADC-9BC1-4068-851A-ADFF8E3F45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The Duke lacrosse case </a:t>
            </a: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6255E42-D8E8-4914-9719-B6908CDA54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36576" indent="0">
              <a:buNone/>
            </a:pPr>
            <a:r>
              <a:rPr lang="en-US" dirty="0"/>
              <a:t>Timeline:</a:t>
            </a:r>
          </a:p>
          <a:p>
            <a:r>
              <a:rPr lang="en-US" sz="2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March 2006 -April 2007 </a:t>
            </a:r>
          </a:p>
          <a:p>
            <a:r>
              <a:rPr lang="en-US" sz="2800" dirty="0" smtClean="0">
                <a:latin typeface="Arial" panose="020B0604020202020204" pitchFamily="34" charset="0"/>
                <a:ea typeface="Calibri" panose="020F0502020204030204" pitchFamily="34" charset="0"/>
              </a:rPr>
              <a:t>Allegations of rape </a:t>
            </a:r>
          </a:p>
          <a:p>
            <a:r>
              <a:rPr lang="en-US" sz="2800" dirty="0" smtClean="0">
                <a:latin typeface="Arial" panose="020B0604020202020204" pitchFamily="34" charset="0"/>
                <a:ea typeface="Calibri" panose="020F0502020204030204" pitchFamily="34" charset="0"/>
              </a:rPr>
              <a:t>A</a:t>
            </a:r>
            <a:r>
              <a:rPr lang="en-US" sz="2800" dirty="0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ll </a:t>
            </a:r>
            <a:r>
              <a:rPr lang="en-US" sz="2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charges were dropped against the three lacrosse players who had been accused of raping a woman who performed as a dancer at a team party. </a:t>
            </a:r>
          </a:p>
          <a:p>
            <a:pPr marL="36576" indent="0">
              <a:buNone/>
            </a:pPr>
            <a:endParaRPr lang="en-US" sz="28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36576" indent="0">
              <a:buNone/>
            </a:pPr>
            <a:r>
              <a:rPr lang="en-US" sz="2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ABC Nightline clip</a:t>
            </a:r>
            <a:r>
              <a:rPr lang="en-US" sz="2800" dirty="0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.</a:t>
            </a:r>
          </a:p>
          <a:p>
            <a:pPr marL="36576" indent="0">
              <a:buNone/>
            </a:pPr>
            <a:r>
              <a:rPr lang="en-US" sz="1200" dirty="0">
                <a:latin typeface="Arial" panose="020B0604020202020204" pitchFamily="34" charset="0"/>
              </a:rPr>
              <a:t>d</a:t>
            </a:r>
            <a:r>
              <a:rPr lang="en-US" sz="1200" dirty="0" smtClean="0">
                <a:latin typeface="Arial" panose="020B0604020202020204" pitchFamily="34" charset="0"/>
              </a:rPr>
              <a:t>ailymail.co.uk</a:t>
            </a:r>
            <a:endParaRPr lang="en-US" sz="1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8000" y="0"/>
            <a:ext cx="355600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89302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B666755-4966-459B-BED3-CF02A1188E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The Duke lacrosse case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510CB58-E1DC-47D0-833D-D6CBD1B0AB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At issue:</a:t>
            </a:r>
          </a:p>
          <a:p>
            <a:pPr lvl="1"/>
            <a:r>
              <a:rPr lang="en-US" sz="2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race, gender, class and sex.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6394743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9A87736-0D80-4127-911D-D771ED61E4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The Duke lacrosse case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6206267-CFF9-4E0E-8966-3CE7684C87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The News &amp; Observer did not publish the name of the claimant in the Duke case until after the charges had been dropped.</a:t>
            </a:r>
          </a:p>
          <a:p>
            <a:pPr marL="36576" indent="0">
              <a:buNone/>
            </a:pPr>
            <a:endParaRPr lang="en-US" sz="32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0" marR="0"/>
            <a:r>
              <a:rPr lang="en-US" sz="3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Internet sites) published her name from the beginning</a:t>
            </a:r>
            <a:r>
              <a:rPr lang="en-US" sz="3200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</a:t>
            </a:r>
          </a:p>
          <a:p>
            <a:pPr marL="0" marR="0"/>
            <a:endParaRPr lang="en-US" sz="3200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0" marR="0" indent="0">
              <a:buNone/>
            </a:pPr>
            <a:r>
              <a:rPr lang="en-US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/>
            </a:r>
            <a:br>
              <a:rPr lang="en-US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565678141"/>
      </p:ext>
    </p:extLst>
  </p:cSld>
  <p:clrMapOvr>
    <a:masterClrMapping/>
  </p:clrMapOvr>
</p:sld>
</file>

<file path=ppt/theme/theme1.xml><?xml version="1.0" encoding="utf-8"?>
<a:theme xmlns:a="http://schemas.openxmlformats.org/drawingml/2006/main" name="Technic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4" ma:contentTypeDescription="Create a new document." ma:contentTypeScope="" ma:versionID="ebbe6952ede08d8fe1d1f3781a6e1e4c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3dff166ea1113a071c9f8af58a3a099c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  <xsd:element ref="ns4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3f0ecd7d-7305-47a7-acb2-43d943ef900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1A901E4-7931-4700-9419-FFF679BDAEB1}"/>
</file>

<file path=customXml/itemProps2.xml><?xml version="1.0" encoding="utf-8"?>
<ds:datastoreItem xmlns:ds="http://schemas.openxmlformats.org/officeDocument/2006/customXml" ds:itemID="{53D8F1C2-CD9F-4B2E-8867-8FF9A853D9A6}"/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6942</TotalTime>
  <Words>593</Words>
  <Application>Microsoft Office PowerPoint</Application>
  <PresentationFormat>On-screen Show (4:3)</PresentationFormat>
  <Paragraphs>101</Paragraphs>
  <Slides>20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Technic</vt:lpstr>
      <vt:lpstr>Person of interest    image: uproxx   </vt:lpstr>
      <vt:lpstr>The Richard Jewell Case </vt:lpstr>
      <vt:lpstr>At issue </vt:lpstr>
      <vt:lpstr>Special victims</vt:lpstr>
      <vt:lpstr>Cases in Perspective</vt:lpstr>
      <vt:lpstr>The Duke lacrosse case </vt:lpstr>
      <vt:lpstr>The Duke lacrosse case </vt:lpstr>
      <vt:lpstr>The Duke lacrosse case</vt:lpstr>
      <vt:lpstr>The Duke lacrosse case</vt:lpstr>
      <vt:lpstr>The Kidnapped Trio-Ohio</vt:lpstr>
      <vt:lpstr>The Kidnapped Trio-Ohio</vt:lpstr>
      <vt:lpstr>The Kidnapped Trio-Ohio</vt:lpstr>
      <vt:lpstr>The Kidnapped Trio-Ohio</vt:lpstr>
      <vt:lpstr>Full issue </vt:lpstr>
      <vt:lpstr>Poynter: Media reporting on la Crosse</vt:lpstr>
      <vt:lpstr>Media reporting on sexual assault</vt:lpstr>
      <vt:lpstr>General view</vt:lpstr>
      <vt:lpstr>Poynter recommendations in Cleveland case  </vt:lpstr>
      <vt:lpstr>Poynter recommendations </vt:lpstr>
      <vt:lpstr>National Alliance to End Sexual Violence (NAESV) policy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law is made and Judicial Review</dc:title>
  <dc:creator>HP</dc:creator>
  <cp:lastModifiedBy>HP</cp:lastModifiedBy>
  <cp:revision>73</cp:revision>
  <dcterms:created xsi:type="dcterms:W3CDTF">2021-01-12T21:35:14Z</dcterms:created>
  <dcterms:modified xsi:type="dcterms:W3CDTF">2023-05-10T18:59:41Z</dcterms:modified>
</cp:coreProperties>
</file>