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8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44.xml" ContentType="application/vnd.openxmlformats-officedocument.presentationml.slide+xml"/>
  <Override PartName="/ppt/slides/slide43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42.xml" ContentType="application/vnd.openxmlformats-officedocument.presentationml.slide+xml"/>
  <Override PartName="/ppt/slides/slide41.xml" ContentType="application/vnd.openxmlformats-officedocument.presentationml.slide+xml"/>
  <Override PartName="/ppt/slides/slide40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9.xml" ContentType="application/vnd.openxmlformats-officedocument.presentationml.slide+xml"/>
  <Override PartName="/ppt/slides/slide38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27.xml" ContentType="application/vnd.openxmlformats-officedocument.presentationml.slide+xml"/>
  <Override PartName="/ppt/slides/slide17.xml" ContentType="application/vnd.openxmlformats-officedocument.presentationml.slide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6.xml" ContentType="application/vnd.openxmlformats-officedocument.presentationml.slide+xml"/>
  <Override PartName="/ppt/slides/slide1.xml" ContentType="application/vnd.openxmlformats-officedocument.presentationml.slide+xml"/>
  <Override PartName="/ppt/slides/slide7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6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2" r:id="rId15"/>
    <p:sldId id="271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301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customXml" Target="../customXml/item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078EFB-95E6-4DF0-A574-F08CEDB58BA3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DFA8C0-2EEC-4D78-B0DC-A4391390C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98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B69D15E2-1353-4955-BBE0-46D1AEF937E7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69D15E2-1353-4955-BBE0-46D1AEF937E7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oyez.org/cases/2002/01-1107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yez.org/cases/1971/70-73" TargetMode="External"/><Relationship Id="rId2" Type="http://schemas.openxmlformats.org/officeDocument/2006/relationships/hyperlink" Target="https://www.oyez.org/cases/1981/81-55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oyez.org/cases/1965/38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oyez.org/cases/1979/79-565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oyez.org/cases/1965/38" TargetMode="External"/><Relationship Id="rId3" Type="http://schemas.openxmlformats.org/officeDocument/2006/relationships/hyperlink" Target="https://www.oyez.org/cases/2002/01-1107" TargetMode="External"/><Relationship Id="rId7" Type="http://schemas.openxmlformats.org/officeDocument/2006/relationships/hyperlink" Target="https://www.oyez.org/cases/1971/70-73" TargetMode="External"/><Relationship Id="rId2" Type="http://schemas.openxmlformats.org/officeDocument/2006/relationships/hyperlink" Target="https://www.oyez.org/cases/1968/49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oyez.org/cases/1981/81-55" TargetMode="External"/><Relationship Id="rId5" Type="http://schemas.openxmlformats.org/officeDocument/2006/relationships/hyperlink" Target="https://www.oyez.org/cases/1970/299" TargetMode="External"/><Relationship Id="rId4" Type="http://schemas.openxmlformats.org/officeDocument/2006/relationships/hyperlink" Target="https://www.oyez.org/cases/1988/88-155" TargetMode="External"/><Relationship Id="rId9" Type="http://schemas.openxmlformats.org/officeDocument/2006/relationships/hyperlink" Target="https://www.oyez.org/cases/1979/79-565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oyez.org/cases/1968/492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7571936" cy="2301240"/>
          </a:xfrm>
        </p:spPr>
        <p:txBody>
          <a:bodyPr>
            <a:normAutofit/>
          </a:bodyPr>
          <a:lstStyle/>
          <a:p>
            <a:r>
              <a:rPr lang="en-US" dirty="0" smtClean="0"/>
              <a:t>Speech </a:t>
            </a:r>
            <a:r>
              <a:rPr lang="en-US" dirty="0"/>
              <a:t>Distinctions and the First </a:t>
            </a:r>
            <a:r>
              <a:rPr lang="en-US" dirty="0" smtClean="0"/>
              <a:t>Amendment 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47686" y="5410200"/>
            <a:ext cx="7910513" cy="332232"/>
          </a:xfrm>
        </p:spPr>
        <p:txBody>
          <a:bodyPr>
            <a:normAutofit/>
          </a:bodyPr>
          <a:lstStyle/>
          <a:p>
            <a:r>
              <a:rPr lang="en-US" dirty="0" smtClean="0"/>
              <a:t>COMM 3400</a:t>
            </a:r>
            <a:endParaRPr lang="en-US" dirty="0"/>
          </a:p>
        </p:txBody>
      </p:sp>
      <p:sp>
        <p:nvSpPr>
          <p:cNvPr id="3" name="AutoShape 4" descr="EDITORIAL: No virus gets to kill the First Amendment | Opinion | gazette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295400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41893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True Threats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true threat doctrine was first introduced in Watts v. United States (1969), where Watts--upon being asked what he would do if he was drafted for Vietnam--said that he would get "LBJ (President Lyndon B. Johnson) in my crosshairs." </a:t>
            </a:r>
          </a:p>
        </p:txBody>
      </p:sp>
    </p:spTree>
    <p:extLst>
      <p:ext uri="{BB962C8B-B14F-4D97-AF65-F5344CB8AC3E}">
        <p14:creationId xmlns:p14="http://schemas.microsoft.com/office/powerpoint/2010/main" val="30783247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True Threats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Some of the people who </a:t>
            </a:r>
            <a:r>
              <a:rPr lang="en-US" dirty="0" smtClean="0"/>
              <a:t>heard </a:t>
            </a:r>
            <a:r>
              <a:rPr lang="en-US" dirty="0"/>
              <a:t>this remark informed on him and he was arrested.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The </a:t>
            </a:r>
            <a:r>
              <a:rPr lang="en-US" dirty="0"/>
              <a:t>SCOTUS ruled that because Watts' comment were not a "serious" expression of intent (meaning that he was joking), his speech did not constitute a true threat.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3946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True Threats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be considered a true threat, the speaker need </a:t>
            </a:r>
            <a:r>
              <a:rPr lang="en-US" u="sng" dirty="0"/>
              <a:t>not</a:t>
            </a:r>
            <a:r>
              <a:rPr lang="en-US" dirty="0"/>
              <a:t> </a:t>
            </a:r>
            <a:r>
              <a:rPr lang="en-US" i="1" dirty="0"/>
              <a:t>actually</a:t>
            </a:r>
            <a:r>
              <a:rPr lang="en-US" dirty="0"/>
              <a:t> intend to carry out the threat--Only indicating seriousness is enough.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9733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True Threats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Intimidation is a type of true threat, where the speaker directs a threat to a person or group of persons with the intent of placing the victim in fear of bodily harm or death.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005362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True Threats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However, intimidation that is </a:t>
            </a:r>
            <a:r>
              <a:rPr lang="en-US" u="sng" dirty="0"/>
              <a:t>not directed at a specified recipient </a:t>
            </a:r>
            <a:r>
              <a:rPr lang="en-US" dirty="0"/>
              <a:t>is not considered a true threat. </a:t>
            </a:r>
            <a:endParaRPr lang="en-US" dirty="0" smtClean="0"/>
          </a:p>
          <a:p>
            <a:endParaRPr lang="en-US" dirty="0"/>
          </a:p>
          <a:p>
            <a:pPr lvl="1"/>
            <a:r>
              <a:rPr lang="en-US" dirty="0" smtClean="0"/>
              <a:t>For </a:t>
            </a:r>
            <a:r>
              <a:rPr lang="en-US" dirty="0"/>
              <a:t>example, threatening to harm "that B****" is not considered a threat against a specific individual. </a:t>
            </a:r>
          </a:p>
          <a:p>
            <a:pPr marL="36576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65865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True Threats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Threatening to harm "That B**** Carole Baskin;" however, is specific enough!</a:t>
            </a:r>
          </a:p>
          <a:p>
            <a:r>
              <a:rPr lang="en-US" dirty="0"/>
              <a:t>Political hyperbole is NOT considered a true threat—e.g. when the president threatens war.</a:t>
            </a:r>
          </a:p>
          <a:p>
            <a:r>
              <a:rPr lang="en-US" dirty="0"/>
              <a:t>Make sure to read </a:t>
            </a:r>
            <a:r>
              <a:rPr lang="en-US" u="sng" dirty="0">
                <a:hlinkClick r:id="rId2"/>
              </a:rPr>
              <a:t>Virginia v. Black (2003)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06646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3. Fighting </a:t>
            </a:r>
            <a:r>
              <a:rPr lang="en-US" b="1" dirty="0"/>
              <a:t>Words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52600"/>
            <a:ext cx="8763000" cy="4373563"/>
          </a:xfrm>
        </p:spPr>
        <p:txBody>
          <a:bodyPr>
            <a:normAutofit fontScale="55000" lnSpcReduction="20000"/>
          </a:bodyPr>
          <a:lstStyle/>
          <a:p>
            <a:r>
              <a:rPr lang="en-US" sz="4000" dirty="0"/>
              <a:t>Fighting words are statements that by virtue of being spoken/written are likely </a:t>
            </a:r>
            <a:r>
              <a:rPr lang="en-US" sz="4000" b="1" dirty="0"/>
              <a:t>to elicit a violent response/disturbance from their target.</a:t>
            </a:r>
            <a:r>
              <a:rPr lang="en-US" sz="4000" dirty="0"/>
              <a:t> </a:t>
            </a:r>
            <a:endParaRPr lang="en-US" sz="4000" dirty="0" smtClean="0"/>
          </a:p>
          <a:p>
            <a:endParaRPr lang="en-US" sz="4000" dirty="0" smtClean="0"/>
          </a:p>
          <a:p>
            <a:endParaRPr lang="en-US" sz="4000" dirty="0"/>
          </a:p>
          <a:p>
            <a:r>
              <a:rPr lang="en-US" sz="4000" dirty="0" smtClean="0"/>
              <a:t>Fighting </a:t>
            </a:r>
            <a:r>
              <a:rPr lang="en-US" sz="4000" dirty="0"/>
              <a:t>words must be directed at the person who responds violently. </a:t>
            </a:r>
            <a:endParaRPr lang="en-US" sz="4000" dirty="0" smtClean="0"/>
          </a:p>
          <a:p>
            <a:pPr marL="36576" indent="0">
              <a:buNone/>
            </a:pPr>
            <a:endParaRPr lang="en-US" sz="4000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pPr marL="36576" indent="0">
              <a:buNone/>
            </a:pPr>
            <a:endParaRPr lang="en-US" dirty="0" smtClean="0"/>
          </a:p>
          <a:p>
            <a:pPr marL="36576" indent="0">
              <a:buNone/>
            </a:pPr>
            <a:r>
              <a:rPr lang="en-US" sz="1900" dirty="0" smtClean="0"/>
              <a:t>Image: thearkansasproject.com</a:t>
            </a:r>
          </a:p>
          <a:p>
            <a:pPr marL="36576" indent="0">
              <a:buNone/>
            </a:pPr>
            <a:r>
              <a:rPr lang="en-US" dirty="0" smtClean="0"/>
              <a:t> </a:t>
            </a:r>
            <a:endParaRPr lang="en-US" dirty="0"/>
          </a:p>
          <a:p>
            <a:pPr marL="36576" indent="0">
              <a:buNone/>
            </a:pPr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550" y="21566"/>
            <a:ext cx="2838450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58445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Fighting Words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77200" cy="4525963"/>
          </a:xfrm>
        </p:spPr>
        <p:txBody>
          <a:bodyPr/>
          <a:lstStyle/>
          <a:p>
            <a:r>
              <a:rPr lang="en-US" dirty="0"/>
              <a:t>Fighting words were introduced in </a:t>
            </a:r>
            <a:r>
              <a:rPr lang="en-US" dirty="0" err="1"/>
              <a:t>Chaplinsky</a:t>
            </a:r>
            <a:r>
              <a:rPr lang="en-US" dirty="0"/>
              <a:t> v. New Hampshire (1942).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In </a:t>
            </a:r>
            <a:r>
              <a:rPr lang="en-US" dirty="0"/>
              <a:t>that case, </a:t>
            </a:r>
            <a:r>
              <a:rPr lang="en-US" dirty="0" err="1"/>
              <a:t>Chaplinsky</a:t>
            </a:r>
            <a:r>
              <a:rPr lang="en-US" dirty="0"/>
              <a:t> was blocking a sidewalk and delivering a pointed speech against organized religion. </a:t>
            </a:r>
          </a:p>
        </p:txBody>
      </p:sp>
    </p:spTree>
    <p:extLst>
      <p:ext uri="{BB962C8B-B14F-4D97-AF65-F5344CB8AC3E}">
        <p14:creationId xmlns:p14="http://schemas.microsoft.com/office/powerpoint/2010/main" val="18794641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Fighting Words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dirty="0"/>
              <a:t>When the town Marshal approached him, </a:t>
            </a:r>
            <a:r>
              <a:rPr lang="en-US" dirty="0" err="1"/>
              <a:t>Chaplinsky</a:t>
            </a:r>
            <a:r>
              <a:rPr lang="en-US" dirty="0"/>
              <a:t> said, "You are a God-damned racketeer...a damned Fascist."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The </a:t>
            </a:r>
            <a:r>
              <a:rPr lang="en-US" dirty="0"/>
              <a:t>marshal arrested him and his case ended up before the SCOTUS. </a:t>
            </a:r>
          </a:p>
        </p:txBody>
      </p:sp>
    </p:spTree>
    <p:extLst>
      <p:ext uri="{BB962C8B-B14F-4D97-AF65-F5344CB8AC3E}">
        <p14:creationId xmlns:p14="http://schemas.microsoft.com/office/powerpoint/2010/main" val="20037612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Fighting Words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876800"/>
          </a:xfrm>
        </p:spPr>
        <p:txBody>
          <a:bodyPr/>
          <a:lstStyle/>
          <a:p>
            <a:r>
              <a:rPr lang="en-US" dirty="0"/>
              <a:t>The court ruled that his speech was directed at the Marshal and because of its nature, likely to elicit a </a:t>
            </a:r>
            <a:r>
              <a:rPr lang="en-US" dirty="0" smtClean="0"/>
              <a:t>violent/</a:t>
            </a:r>
            <a:r>
              <a:rPr lang="en-US" dirty="0" err="1" smtClean="0"/>
              <a:t>ce</a:t>
            </a:r>
            <a:r>
              <a:rPr lang="en-US" dirty="0" smtClean="0"/>
              <a:t> </a:t>
            </a:r>
            <a:r>
              <a:rPr lang="en-US" dirty="0"/>
              <a:t>response</a:t>
            </a:r>
            <a:r>
              <a:rPr lang="en-US" dirty="0" smtClean="0"/>
              <a:t>.</a:t>
            </a:r>
          </a:p>
          <a:p>
            <a:pPr marL="36576" indent="0">
              <a:buNone/>
            </a:pPr>
            <a:endParaRPr lang="en-US" dirty="0"/>
          </a:p>
          <a:p>
            <a:r>
              <a:rPr lang="en-US" dirty="0"/>
              <a:t>However, proving fighting words is probably one of the hardest tasks to undertake. Courts have rarely classified speeches as fighting words.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5338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1. Incitement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915400" cy="4525963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Supreme Court has ruled  speeches that incite violence or unlawful action unconstitutional</a:t>
            </a:r>
            <a:r>
              <a:rPr lang="en-US" dirty="0" smtClean="0"/>
              <a:t>.</a:t>
            </a:r>
          </a:p>
          <a:p>
            <a:pPr marL="36576" indent="0">
              <a:buNone/>
            </a:pPr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Schenck v. United States (1919), the court established incitement as a type of </a:t>
            </a:r>
            <a:r>
              <a:rPr lang="en-US" dirty="0" smtClean="0"/>
              <a:t>unprotected </a:t>
            </a:r>
            <a:r>
              <a:rPr lang="en-US" dirty="0"/>
              <a:t>speech</a:t>
            </a:r>
            <a:r>
              <a:rPr lang="en-US" dirty="0" smtClean="0"/>
              <a:t>.</a:t>
            </a:r>
          </a:p>
          <a:p>
            <a:pPr marL="36576" indent="0">
              <a:buNone/>
            </a:pPr>
            <a:endParaRPr lang="en-US" dirty="0" smtClean="0"/>
          </a:p>
          <a:p>
            <a:pPr lvl="1"/>
            <a:r>
              <a:rPr lang="en-US" sz="1400" dirty="0" smtClean="0"/>
              <a:t>Image: fox10tv.com  </a:t>
            </a:r>
            <a:endParaRPr lang="en-US" sz="1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0"/>
            <a:ext cx="21431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24186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Fighting Words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525963"/>
          </a:xfrm>
        </p:spPr>
        <p:txBody>
          <a:bodyPr>
            <a:normAutofit/>
          </a:bodyPr>
          <a:lstStyle/>
          <a:p>
            <a:r>
              <a:rPr lang="en-US" dirty="0"/>
              <a:t>Statements about a group or class of people, are by nature, not directed at a particular individual and therefore, are not considered fighting words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sz="1800" dirty="0" smtClean="0"/>
              <a:t>Image: insidehighered.com 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449128"/>
            <a:ext cx="26670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02226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Fighting Words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Example, insulting all gays, lesbians, Christians, Muslims, Asians, blacks, rich people, poor people etc. is not considered fighting words.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In </a:t>
            </a:r>
            <a:r>
              <a:rPr lang="en-US" dirty="0"/>
              <a:t>fact, the SCOTUS has ruled that hate speech on the grounds of “race, color, creed, religion or gender” is constitutional!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5667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Fighting Words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25963"/>
          </a:xfrm>
        </p:spPr>
        <p:txBody>
          <a:bodyPr/>
          <a:lstStyle/>
          <a:p>
            <a:r>
              <a:rPr lang="en-US" dirty="0"/>
              <a:t>In Texas v. Johnson (1989), The supreme court ruled that offending people by burning the American flag is not an instance of fighting words and that burning the flag is constitutional</a:t>
            </a:r>
            <a:r>
              <a:rPr lang="en-US" dirty="0" smtClean="0"/>
              <a:t>.</a:t>
            </a:r>
            <a:endParaRPr lang="en-US" dirty="0" smtClean="0"/>
          </a:p>
          <a:p>
            <a:endParaRPr lang="en-US" dirty="0"/>
          </a:p>
          <a:p>
            <a:r>
              <a:rPr lang="en-US" sz="1800" dirty="0" smtClean="0"/>
              <a:t>Image: abcnews.go.com </a:t>
            </a:r>
            <a:endParaRPr lang="en-US" sz="1800" dirty="0"/>
          </a:p>
          <a:p>
            <a:pPr marL="36576" indent="0">
              <a:buNone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0"/>
            <a:ext cx="28575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32009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Fighting Words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Similarly in Cohen v. California (1971), SCOTUS ruled that being offended by the message on a shirt is not enough for a fighting words claim. </a:t>
            </a:r>
            <a:endParaRPr lang="en-US" dirty="0" smtClean="0"/>
          </a:p>
          <a:p>
            <a:pPr marL="36576" indent="0">
              <a:buNone/>
            </a:pPr>
            <a:endParaRPr lang="en-US" dirty="0" smtClean="0"/>
          </a:p>
          <a:p>
            <a:pPr marL="36576" indent="0">
              <a:buNone/>
            </a:pPr>
            <a:endParaRPr lang="en-US" dirty="0"/>
          </a:p>
          <a:p>
            <a:pPr marL="36576" indent="0">
              <a:buNone/>
            </a:pPr>
            <a:endParaRPr lang="en-US" dirty="0" smtClean="0"/>
          </a:p>
          <a:p>
            <a:pPr marL="36576" indent="0">
              <a:buNone/>
            </a:pPr>
            <a:endParaRPr lang="en-US" dirty="0"/>
          </a:p>
          <a:p>
            <a:pPr marL="36576" indent="0">
              <a:buNone/>
            </a:pPr>
            <a:endParaRPr lang="en-US" sz="1900" dirty="0" smtClean="0"/>
          </a:p>
          <a:p>
            <a:pPr marL="36576" indent="0">
              <a:buNone/>
            </a:pPr>
            <a:r>
              <a:rPr lang="en-US" sz="1900" dirty="0" smtClean="0"/>
              <a:t>Image 1: good.is</a:t>
            </a:r>
          </a:p>
          <a:p>
            <a:pPr marL="36576" indent="0">
              <a:buNone/>
            </a:pPr>
            <a:r>
              <a:rPr lang="en-US" sz="1900" dirty="0" smtClean="0"/>
              <a:t>Image 2: gainseville.com  </a:t>
            </a:r>
            <a:endParaRPr lang="en-US" sz="19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429000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381374"/>
            <a:ext cx="247650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76200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4. Obscenity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9530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Over the years SCOTUS has tried several times to define obscenity (If you think it's easy, close your eyes and try to come up with a coherent definition for </a:t>
            </a:r>
            <a:r>
              <a:rPr lang="en-US" dirty="0" smtClean="0"/>
              <a:t>obscenity!).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1900" dirty="0" smtClean="0"/>
              <a:t>Image1 : ocregister.com  </a:t>
            </a:r>
          </a:p>
          <a:p>
            <a:r>
              <a:rPr lang="en-US" sz="1900" dirty="0" smtClean="0"/>
              <a:t>Image 2: manofmany.com</a:t>
            </a:r>
            <a:endParaRPr lang="en-US" sz="19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792" y="3581400"/>
            <a:ext cx="244792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581401"/>
            <a:ext cx="2390775" cy="1887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64267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Obscenity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one of the earlier attempts to define obscenity, Justice Stewart famously said, "I know it when I see it!" How many of you have heard </a:t>
            </a:r>
            <a:r>
              <a:rPr lang="en-US" i="1" dirty="0"/>
              <a:t>that</a:t>
            </a:r>
            <a:r>
              <a:rPr lang="en-US" dirty="0"/>
              <a:t> one before</a:t>
            </a:r>
            <a:r>
              <a:rPr lang="en-US" dirty="0" smtClean="0"/>
              <a:t>?</a:t>
            </a:r>
          </a:p>
          <a:p>
            <a:pPr marL="36576" indent="0">
              <a:buNone/>
            </a:pPr>
            <a:endParaRPr lang="en-US" dirty="0"/>
          </a:p>
          <a:p>
            <a:r>
              <a:rPr lang="en-US" dirty="0"/>
              <a:t>Defining obscenity proved so hard that the court finally gave up and decided to employ a </a:t>
            </a:r>
            <a:r>
              <a:rPr lang="en-US" i="1" dirty="0"/>
              <a:t>test</a:t>
            </a:r>
            <a:r>
              <a:rPr lang="en-US" dirty="0"/>
              <a:t> to determine what constitutes obscenity.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55208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Miller v. California (1973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Marvin </a:t>
            </a:r>
            <a:r>
              <a:rPr lang="en-US" dirty="0"/>
              <a:t>Miller (the proprietor of an adult store) mailed fliers to promote his business. Given the nature of his business, you would understand why a mother and </a:t>
            </a:r>
            <a:r>
              <a:rPr lang="en-US" dirty="0" smtClean="0"/>
              <a:t>her </a:t>
            </a:r>
            <a:r>
              <a:rPr lang="en-US" dirty="0"/>
              <a:t>son were offended when they opened an envelope to find the fliers. </a:t>
            </a:r>
            <a:endParaRPr lang="en-US" dirty="0" smtClean="0"/>
          </a:p>
          <a:p>
            <a:r>
              <a:rPr lang="en-US" dirty="0" smtClean="0"/>
              <a:t>They </a:t>
            </a:r>
            <a:r>
              <a:rPr lang="en-US" dirty="0"/>
              <a:t>called the police and the whole thing escalated to the </a:t>
            </a:r>
            <a:r>
              <a:rPr lang="en-US" dirty="0" smtClean="0"/>
              <a:t>extent </a:t>
            </a:r>
            <a:r>
              <a:rPr lang="en-US" dirty="0"/>
              <a:t>that case landed before the SCOTUS.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8921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Miller v. California (1973)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Miller v. California (1973), the court established that any material that meets the </a:t>
            </a:r>
            <a:r>
              <a:rPr lang="en-US" b="1" dirty="0"/>
              <a:t>Miller's Test</a:t>
            </a:r>
            <a:r>
              <a:rPr lang="en-US" dirty="0"/>
              <a:t> is </a:t>
            </a:r>
            <a:r>
              <a:rPr lang="en-US" u="sng" dirty="0"/>
              <a:t>obscene and </a:t>
            </a:r>
            <a:r>
              <a:rPr lang="en-US" u="sng" dirty="0" smtClean="0"/>
              <a:t>unconstitutional. </a:t>
            </a:r>
            <a:endParaRPr lang="en-US" u="sng" dirty="0"/>
          </a:p>
        </p:txBody>
      </p:sp>
    </p:spTree>
    <p:extLst>
      <p:ext uri="{BB962C8B-B14F-4D97-AF65-F5344CB8AC3E}">
        <p14:creationId xmlns:p14="http://schemas.microsoft.com/office/powerpoint/2010/main" val="41066069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20762"/>
          </a:xfrm>
        </p:spPr>
        <p:txBody>
          <a:bodyPr/>
          <a:lstStyle/>
          <a:p>
            <a:r>
              <a:rPr lang="en-US" b="1" dirty="0"/>
              <a:t>Miller's Test</a:t>
            </a:r>
            <a:r>
              <a:rPr lang="en-US" dirty="0"/>
              <a:t> 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763000" cy="4906963"/>
          </a:xfrm>
        </p:spPr>
        <p:txBody>
          <a:bodyPr>
            <a:normAutofit/>
          </a:bodyPr>
          <a:lstStyle/>
          <a:p>
            <a:pPr marL="550926" lvl="0" indent="-514350">
              <a:buAutoNum type="arabicPeriod"/>
            </a:pPr>
            <a:r>
              <a:rPr lang="en-US" dirty="0" smtClean="0"/>
              <a:t>Whether </a:t>
            </a:r>
            <a:r>
              <a:rPr lang="en-US" dirty="0"/>
              <a:t>the average person, applying contemporary community standards, would find that the work, taken as a whole, appeals to the “prurient interest” (lawyer speak for an unhealthy interest in sex</a:t>
            </a:r>
            <a:r>
              <a:rPr lang="en-US" dirty="0" smtClean="0"/>
              <a:t>).</a:t>
            </a:r>
          </a:p>
          <a:p>
            <a:pPr marL="550926" lvl="0" indent="-514350">
              <a:buAutoNum type="arabicPeriod"/>
            </a:pPr>
            <a:endParaRPr lang="en-US" dirty="0"/>
          </a:p>
          <a:p>
            <a:pPr marL="550926" lvl="0" indent="-514350">
              <a:buAutoNum type="arabicPeriod"/>
            </a:pPr>
            <a:endParaRPr lang="en-US" dirty="0" smtClean="0"/>
          </a:p>
          <a:p>
            <a:pPr marL="36576" lvl="0" indent="0">
              <a:buNone/>
            </a:pPr>
            <a:endParaRPr lang="en-US" dirty="0"/>
          </a:p>
          <a:p>
            <a:pPr marL="550926" lvl="0" indent="-514350">
              <a:buAutoNum type="arabicPeriod"/>
            </a:pPr>
            <a:endParaRPr lang="en-US" dirty="0" smtClean="0"/>
          </a:p>
          <a:p>
            <a:pPr marL="36576" lvl="0" indent="0">
              <a:buNone/>
            </a:pPr>
            <a:r>
              <a:rPr lang="en-US" sz="1800" dirty="0" smtClean="0"/>
              <a:t>Image: dailymail.co.com </a:t>
            </a:r>
            <a:endParaRPr lang="en-US" sz="1800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581400"/>
            <a:ext cx="1724025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13489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Miller's Test</a:t>
            </a:r>
            <a:r>
              <a:rPr lang="en-US" dirty="0"/>
              <a:t> 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6576" lvl="0" indent="0">
              <a:buNone/>
            </a:pPr>
            <a:r>
              <a:rPr lang="en-US" dirty="0" smtClean="0"/>
              <a:t>2. Whether </a:t>
            </a:r>
            <a:r>
              <a:rPr lang="en-US" dirty="0"/>
              <a:t>the work depicts or describes, in a patently offensive way, sexual conduct.</a:t>
            </a:r>
          </a:p>
          <a:p>
            <a:pPr marL="36576" lvl="0" indent="0">
              <a:buNone/>
            </a:pP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36576" indent="0">
              <a:buNone/>
            </a:pPr>
            <a:endParaRPr lang="en-US" dirty="0" smtClean="0"/>
          </a:p>
          <a:p>
            <a:pPr marL="36576" indent="0">
              <a:buNone/>
            </a:pPr>
            <a:endParaRPr lang="en-US" dirty="0" smtClean="0"/>
          </a:p>
          <a:p>
            <a:pPr marL="36576" indent="0">
              <a:buNone/>
            </a:pPr>
            <a:r>
              <a:rPr lang="en-US" sz="1800" dirty="0" smtClean="0"/>
              <a:t>Image: theconversation.com </a:t>
            </a:r>
            <a:endParaRPr lang="en-US" sz="18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393057"/>
            <a:ext cx="241935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7311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Schenck v. United States (1919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4525963"/>
          </a:xfrm>
        </p:spPr>
        <p:txBody>
          <a:bodyPr/>
          <a:lstStyle/>
          <a:p>
            <a:r>
              <a:rPr lang="en-US" dirty="0" smtClean="0"/>
              <a:t>In </a:t>
            </a:r>
            <a:r>
              <a:rPr lang="en-US" dirty="0"/>
              <a:t>that case, Schenck distributed fliers inviting people to ignore the draft (World War I). </a:t>
            </a:r>
            <a:endParaRPr lang="en-US" dirty="0" smtClean="0"/>
          </a:p>
          <a:p>
            <a:pPr marL="36576" indent="0">
              <a:buNone/>
            </a:pP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court ruled that his actions amounted to "clear and present danger," which it described as incitement. But "clear and present danger," turned out to be a rather vague criteria? </a:t>
            </a:r>
          </a:p>
        </p:txBody>
      </p:sp>
    </p:spTree>
    <p:extLst>
      <p:ext uri="{BB962C8B-B14F-4D97-AF65-F5344CB8AC3E}">
        <p14:creationId xmlns:p14="http://schemas.microsoft.com/office/powerpoint/2010/main" val="16151753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Miller's Test</a:t>
            </a:r>
            <a:r>
              <a:rPr lang="en-US" dirty="0"/>
              <a:t> 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" indent="0">
              <a:buNone/>
            </a:pPr>
            <a:r>
              <a:rPr lang="en-US" dirty="0" smtClean="0"/>
              <a:t>3. Whether </a:t>
            </a:r>
            <a:r>
              <a:rPr lang="en-US" dirty="0"/>
              <a:t>the work, taken as a whole, lacks serious literary, artistic, political, or scientific value. (Note: This third prong is considered an “objective” standard and is judged by reference to national rather than the subjective community standards. 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118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Miller's Test</a:t>
            </a:r>
            <a:r>
              <a:rPr lang="en-US" dirty="0"/>
              <a:t> 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81200"/>
            <a:ext cx="8686800" cy="4144963"/>
          </a:xfrm>
        </p:spPr>
        <p:txBody>
          <a:bodyPr>
            <a:normAutofit fontScale="92500"/>
          </a:bodyPr>
          <a:lstStyle/>
          <a:p>
            <a:r>
              <a:rPr lang="en-US" dirty="0"/>
              <a:t>In other words, a religious community may find that the painting of a naked person lacks any value, but in the national artistic community the same work may be considered a priceless work of art-- the court will consider the latter rather than the former.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36576" indent="0">
              <a:buNone/>
            </a:pPr>
            <a:r>
              <a:rPr lang="en-US" sz="1800" dirty="0" smtClean="0"/>
              <a:t>Image: emancipationpark.org.jm   </a:t>
            </a:r>
            <a:endParaRPr lang="en-US" sz="1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712" y="0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58873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Miller's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All </a:t>
            </a:r>
            <a:r>
              <a:rPr lang="en-US" dirty="0"/>
              <a:t>three prongs must be met for material to be considered obscene except </a:t>
            </a:r>
            <a:r>
              <a:rPr lang="en-US" u="sng" dirty="0"/>
              <a:t>child pornography</a:t>
            </a:r>
            <a:r>
              <a:rPr lang="en-US" dirty="0"/>
              <a:t>, which is considered unconstitutional regardless.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Work that </a:t>
            </a:r>
            <a:r>
              <a:rPr lang="en-US" dirty="0"/>
              <a:t>appeals to the “prurient interest” and depicts sexual acts in a patently offensive manner, BUT is believed to have artistic value, is constitutional--despite meeting two out of three criteria</a:t>
            </a:r>
            <a:r>
              <a:rPr lang="en-US" dirty="0" smtClean="0"/>
              <a:t>.</a:t>
            </a:r>
          </a:p>
          <a:p>
            <a:pPr marL="36576" indent="0">
              <a:buNone/>
            </a:pPr>
            <a:endParaRPr lang="en-US" dirty="0"/>
          </a:p>
          <a:p>
            <a:r>
              <a:rPr lang="en-US" dirty="0"/>
              <a:t>After applying the test, the SCOTUS vacated the </a:t>
            </a:r>
            <a:r>
              <a:rPr lang="en-US" dirty="0" smtClean="0"/>
              <a:t>decision </a:t>
            </a:r>
            <a:r>
              <a:rPr lang="en-US" dirty="0"/>
              <a:t>of the lower courts and Miller's conviction.</a:t>
            </a:r>
          </a:p>
          <a:p>
            <a:pPr marL="36576" indent="0">
              <a:buNone/>
            </a:pPr>
            <a:r>
              <a:rPr lang="en-US" dirty="0"/>
              <a:t/>
            </a:r>
            <a:br>
              <a:rPr lang="en-US" dirty="0"/>
            </a:br>
            <a:r>
              <a:rPr lang="en-US" dirty="0"/>
              <a:t>Read </a:t>
            </a:r>
            <a:r>
              <a:rPr lang="en-US" u="sng" dirty="0">
                <a:hlinkClick r:id="rId2"/>
              </a:rPr>
              <a:t>New York v. Ferber(1982)</a:t>
            </a:r>
            <a:r>
              <a:rPr lang="en-US" dirty="0"/>
              <a:t> and </a:t>
            </a:r>
            <a:r>
              <a:rPr lang="en-US" u="sng" dirty="0">
                <a:hlinkClick r:id="rId3"/>
              </a:rPr>
              <a:t>Miller v. California (1973)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3304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5. Defamation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/>
          </a:bodyPr>
          <a:lstStyle/>
          <a:p>
            <a:endParaRPr lang="en-US" b="1" dirty="0" smtClean="0"/>
          </a:p>
          <a:p>
            <a:r>
              <a:rPr lang="en-US" b="1" dirty="0" smtClean="0"/>
              <a:t>False </a:t>
            </a:r>
            <a:r>
              <a:rPr lang="en-US" b="1" dirty="0"/>
              <a:t>communication</a:t>
            </a:r>
            <a:r>
              <a:rPr lang="en-US" dirty="0"/>
              <a:t> that harms an individual’s reputation, causes the general public to despise or disrespect them, or damages their business or employment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pPr marL="36576" indent="0">
              <a:buNone/>
            </a:pPr>
            <a:endParaRPr lang="en-US" dirty="0" smtClean="0"/>
          </a:p>
          <a:p>
            <a:pPr marL="36576" indent="0">
              <a:buNone/>
            </a:pPr>
            <a:endParaRPr lang="en-US" dirty="0"/>
          </a:p>
          <a:p>
            <a:pPr marL="36576" indent="0">
              <a:buNone/>
            </a:pPr>
            <a:r>
              <a:rPr lang="en-US" sz="1800" dirty="0" smtClean="0"/>
              <a:t>Image: baralpha.wordpress.com </a:t>
            </a:r>
            <a:endParaRPr lang="en-US" sz="1800" dirty="0"/>
          </a:p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321" y="0"/>
            <a:ext cx="235267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44927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Defamation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25963"/>
          </a:xfrm>
        </p:spPr>
        <p:txBody>
          <a:bodyPr>
            <a:normAutofit lnSpcReduction="10000"/>
          </a:bodyPr>
          <a:lstStyle/>
          <a:p>
            <a:r>
              <a:rPr lang="en-US" b="1" dirty="0"/>
              <a:t>Libel</a:t>
            </a:r>
            <a:r>
              <a:rPr lang="en-US" dirty="0"/>
              <a:t> is a written defamatory statement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b="1" dirty="0" smtClean="0"/>
              <a:t>Slander</a:t>
            </a:r>
            <a:r>
              <a:rPr lang="en-US" dirty="0"/>
              <a:t> is a spoken defamatory statement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pPr marL="36576" indent="0">
              <a:buNone/>
            </a:pPr>
            <a:endParaRPr lang="en-US" dirty="0" smtClean="0"/>
          </a:p>
          <a:p>
            <a:pPr marL="36576" indent="0">
              <a:buNone/>
            </a:pPr>
            <a:endParaRPr lang="en-US" dirty="0" smtClean="0"/>
          </a:p>
          <a:p>
            <a:pPr marL="36576" indent="0">
              <a:buNone/>
            </a:pPr>
            <a:endParaRPr lang="en-US" dirty="0"/>
          </a:p>
          <a:p>
            <a:pPr marL="36576" indent="0">
              <a:buNone/>
            </a:pPr>
            <a:endParaRPr lang="en-US" dirty="0" smtClean="0"/>
          </a:p>
          <a:p>
            <a:pPr marL="36576" indent="0">
              <a:buNone/>
            </a:pPr>
            <a:r>
              <a:rPr lang="en-US" sz="1800" dirty="0" smtClean="0"/>
              <a:t>Image: blog.ipleaders.in</a:t>
            </a:r>
            <a:endParaRPr lang="en-US" sz="18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1438"/>
            <a:ext cx="28575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10084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Defamation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defamatory </a:t>
            </a:r>
            <a:r>
              <a:rPr lang="en-US" dirty="0"/>
              <a:t>statement must be </a:t>
            </a:r>
            <a:r>
              <a:rPr lang="en-US" b="1" dirty="0"/>
              <a:t>an assertion of fact</a:t>
            </a:r>
            <a:r>
              <a:rPr lang="en-US" dirty="0"/>
              <a:t> (rather than mere opinion) </a:t>
            </a:r>
            <a:r>
              <a:rPr lang="en-US" b="1" dirty="0"/>
              <a:t>and capable of being proven false</a:t>
            </a:r>
            <a:r>
              <a:rPr lang="en-US" dirty="0"/>
              <a:t>. </a:t>
            </a:r>
            <a:endParaRPr lang="en-US" dirty="0" smtClean="0"/>
          </a:p>
          <a:p>
            <a:pPr marL="36576" indent="0">
              <a:buNone/>
            </a:pPr>
            <a:endParaRPr lang="en-US" dirty="0"/>
          </a:p>
          <a:p>
            <a:r>
              <a:rPr lang="en-US" dirty="0" smtClean="0"/>
              <a:t>If </a:t>
            </a:r>
            <a:r>
              <a:rPr lang="en-US" dirty="0"/>
              <a:t>a claim turns out to be true, it is not defamation--it is rather an </a:t>
            </a:r>
            <a:r>
              <a:rPr lang="en-US" u="sng" dirty="0"/>
              <a:t>unpleasant statement of facts. </a:t>
            </a:r>
          </a:p>
          <a:p>
            <a:pPr marL="36576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5927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Defamation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defamatory </a:t>
            </a:r>
            <a:r>
              <a:rPr lang="en-US" dirty="0"/>
              <a:t>statement must identify its victim by naming or reasonably implicating the person allegedly defamed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William Smith, a senior executive of Goldman Sachs, embezzled 10 million dollars in personal expensive gifts and vacations….    </a:t>
            </a:r>
            <a:endParaRPr lang="en-US" dirty="0"/>
          </a:p>
          <a:p>
            <a:pPr marL="36576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56703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Rosenblatt </a:t>
            </a:r>
            <a:r>
              <a:rPr lang="en-US" dirty="0"/>
              <a:t>v. Baer (1966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534400" cy="467836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Baer </a:t>
            </a:r>
            <a:r>
              <a:rPr lang="en-US" dirty="0"/>
              <a:t>argued that he was defamed in an article about a ski resort he was supervising. The article had asked the question "What happened to all the money last year? and every other year?"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Baer </a:t>
            </a:r>
            <a:r>
              <a:rPr lang="en-US" dirty="0"/>
              <a:t>claimed that the article was implying that </a:t>
            </a:r>
            <a:r>
              <a:rPr lang="en-US" i="1" dirty="0"/>
              <a:t>he</a:t>
            </a:r>
            <a:r>
              <a:rPr lang="en-US" dirty="0"/>
              <a:t> had been skimming money--a claim that was not explicitly stated in the article. The SCOTUS ruled that because Baer was "not named" in the article and the claims were not stated as a "matter fact," he had no standing to sue for defamation.</a:t>
            </a:r>
          </a:p>
          <a:p>
            <a:endParaRPr lang="en-US" dirty="0" smtClean="0"/>
          </a:p>
          <a:p>
            <a:r>
              <a:rPr lang="en-US" dirty="0" smtClean="0"/>
              <a:t>Read</a:t>
            </a:r>
            <a:r>
              <a:rPr lang="en-US" dirty="0"/>
              <a:t> </a:t>
            </a:r>
            <a:r>
              <a:rPr lang="en-US" u="sng" dirty="0">
                <a:hlinkClick r:id="rId2"/>
              </a:rPr>
              <a:t>Rosenblatt v. Baer (1966)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4288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686800" cy="1600200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6. </a:t>
            </a:r>
            <a:r>
              <a:rPr lang="en-US" sz="4000" b="1" dirty="0" smtClean="0"/>
              <a:t>Commercial speech that is false, misleading, or concerning illegal activity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534400" cy="4297363"/>
          </a:xfrm>
        </p:spPr>
        <p:txBody>
          <a:bodyPr>
            <a:normAutofit/>
          </a:bodyPr>
          <a:lstStyle/>
          <a:p>
            <a:r>
              <a:rPr lang="en-US" dirty="0"/>
              <a:t>Commercial speech concerning illegal activity—e.g. advertising illicit drugs—is not protected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u="sng" dirty="0" smtClean="0"/>
              <a:t>False </a:t>
            </a:r>
            <a:r>
              <a:rPr lang="en-US" u="sng" dirty="0"/>
              <a:t>or misleading commercial </a:t>
            </a:r>
            <a:r>
              <a:rPr lang="en-US" dirty="0"/>
              <a:t>speech (e.g. claiming that your product does something that it actually doesn't) is not protected either.</a:t>
            </a:r>
          </a:p>
          <a:p>
            <a:pPr marL="36576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7926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/>
              <a:t>Commercial </a:t>
            </a:r>
            <a:r>
              <a:rPr lang="en-US" sz="4800" b="1" dirty="0" smtClean="0"/>
              <a:t>speech..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After the gas crisis of 1973, New York Public Service Commission (PSC) banned energy companies from promoting energy consumption, in an attempt to encourage people to conserve energy. </a:t>
            </a:r>
          </a:p>
        </p:txBody>
      </p:sp>
    </p:spTree>
    <p:extLst>
      <p:ext uri="{BB962C8B-B14F-4D97-AF65-F5344CB8AC3E}">
        <p14:creationId xmlns:p14="http://schemas.microsoft.com/office/powerpoint/2010/main" val="318544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constitutes danger?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610600" cy="5334000"/>
          </a:xfrm>
        </p:spPr>
        <p:txBody>
          <a:bodyPr>
            <a:normAutofit lnSpcReduction="10000"/>
          </a:bodyPr>
          <a:lstStyle/>
          <a:p>
            <a:pPr lvl="1"/>
            <a:r>
              <a:rPr lang="en-US" dirty="0" smtClean="0"/>
              <a:t>Crossing </a:t>
            </a:r>
            <a:r>
              <a:rPr lang="en-US" dirty="0"/>
              <a:t>a street without looking both ways can be dangerous (both for the pedestrian and drivers), should people who look at their phones when crossing be arrested? </a:t>
            </a:r>
            <a:endParaRPr lang="en-US" dirty="0" smtClean="0"/>
          </a:p>
          <a:p>
            <a:pPr marL="448056" lvl="1" inden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Due to uncertainty </a:t>
            </a:r>
            <a:r>
              <a:rPr lang="en-US" dirty="0"/>
              <a:t>and vagueness surrounding this definition, the court tried again to define incitement about 50 years later. </a:t>
            </a:r>
          </a:p>
          <a:p>
            <a:endParaRPr lang="en-US" dirty="0" smtClean="0"/>
          </a:p>
          <a:p>
            <a:r>
              <a:rPr lang="en-US" sz="1900" dirty="0" smtClean="0"/>
              <a:t>Image: memesmonkey.com </a:t>
            </a:r>
            <a:endParaRPr lang="en-US" sz="19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895600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222557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/>
              <a:t>Commercial </a:t>
            </a:r>
            <a:r>
              <a:rPr lang="en-US" sz="4800" b="1" dirty="0" smtClean="0"/>
              <a:t>speech…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915400" cy="4800600"/>
          </a:xfrm>
        </p:spPr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r>
              <a:rPr lang="en-US" dirty="0" smtClean="0"/>
              <a:t>After </a:t>
            </a:r>
            <a:r>
              <a:rPr lang="en-US" dirty="0"/>
              <a:t>the crisis ended, Central Hudson Gas &amp; Electric wanted to run ads, encouraging people to consume their energy (which would be in violation of the ban</a:t>
            </a:r>
            <a:r>
              <a:rPr lang="en-US" dirty="0" smtClean="0"/>
              <a:t>).</a:t>
            </a:r>
          </a:p>
          <a:p>
            <a:endParaRPr lang="en-US" dirty="0"/>
          </a:p>
          <a:p>
            <a:pPr marL="36576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pPr marL="36576" indent="0">
              <a:buNone/>
            </a:pPr>
            <a:endParaRPr lang="en-US" dirty="0"/>
          </a:p>
          <a:p>
            <a:pPr marL="36576" indent="0">
              <a:buNone/>
            </a:pPr>
            <a:r>
              <a:rPr lang="en-US" sz="1800" dirty="0" smtClean="0"/>
              <a:t>Image: pitchbook.com</a:t>
            </a:r>
          </a:p>
          <a:p>
            <a:pPr marL="36576" indent="0">
              <a:buNone/>
            </a:pPr>
            <a:endParaRPr lang="en-US" dirty="0"/>
          </a:p>
          <a:p>
            <a:pPr marL="36576" indent="0">
              <a:buNone/>
            </a:pPr>
            <a:endParaRPr lang="en-US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562" y="17253"/>
            <a:ext cx="1905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167241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/>
              <a:t>Commercial </a:t>
            </a:r>
            <a:r>
              <a:rPr lang="en-US" sz="4800" b="1" dirty="0" smtClean="0"/>
              <a:t>speech…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Central </a:t>
            </a:r>
            <a:r>
              <a:rPr lang="en-US" dirty="0"/>
              <a:t>Hudson sued PSC, claiming that is violated their FA.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The </a:t>
            </a:r>
            <a:r>
              <a:rPr lang="en-US" dirty="0"/>
              <a:t>SCOTUS took the case and introduced </a:t>
            </a:r>
            <a:r>
              <a:rPr lang="en-US" b="1" dirty="0" smtClean="0"/>
              <a:t>the </a:t>
            </a:r>
            <a:r>
              <a:rPr lang="en-US" b="1" dirty="0"/>
              <a:t>Central Hudson test</a:t>
            </a:r>
            <a:r>
              <a:rPr lang="en-US" dirty="0"/>
              <a:t> to determine whether government can restrict commercial speech:</a:t>
            </a:r>
          </a:p>
          <a:p>
            <a:pPr marL="36576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33423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Central Hudson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If speech concerns lawful activity, and is not false or misleading, government can only regulate if:</a:t>
            </a:r>
          </a:p>
          <a:p>
            <a:pPr lvl="0"/>
            <a:r>
              <a:rPr lang="en-US" dirty="0"/>
              <a:t>The alleged governmental interest in regulating the speech is substantial.</a:t>
            </a:r>
          </a:p>
          <a:p>
            <a:pPr lvl="0"/>
            <a:r>
              <a:rPr lang="en-US" dirty="0"/>
              <a:t>The regulation directly advances the governmental interest asserted.</a:t>
            </a:r>
          </a:p>
          <a:p>
            <a:pPr lvl="0"/>
            <a:r>
              <a:rPr lang="en-US" dirty="0"/>
              <a:t>The regulation is not more extensive than is necessary to serve the interested expressed in step 3.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068715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Central Hudson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While this is a stand-alone test, what the SCOTUS actually did was to apply the strict scrutiny (from our FA session) here. </a:t>
            </a:r>
            <a:r>
              <a:rPr lang="en-US" dirty="0" smtClean="0"/>
              <a:t>It </a:t>
            </a:r>
            <a:r>
              <a:rPr lang="en-US" dirty="0"/>
              <a:t>is asking the government to </a:t>
            </a:r>
            <a:r>
              <a:rPr lang="en-US" u="sng" dirty="0"/>
              <a:t>prove </a:t>
            </a:r>
            <a:r>
              <a:rPr lang="en-US" dirty="0"/>
              <a:t>it has a substantial interest, which the restriction addresses, and that the restriction is not overbroad</a:t>
            </a:r>
            <a:r>
              <a:rPr lang="en-US" dirty="0" smtClean="0"/>
              <a:t>!</a:t>
            </a:r>
          </a:p>
          <a:p>
            <a:endParaRPr lang="en-US" dirty="0"/>
          </a:p>
          <a:p>
            <a:r>
              <a:rPr lang="en-US" dirty="0"/>
              <a:t>Read </a:t>
            </a:r>
            <a:r>
              <a:rPr lang="en-US" u="sng" dirty="0">
                <a:hlinkClick r:id="rId2"/>
              </a:rPr>
              <a:t>Central Hudson Gas &amp; Electric v. Public Service Commission (1980)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1117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Required </a:t>
            </a:r>
            <a:r>
              <a:rPr lang="en-US" b="1" dirty="0" smtClean="0"/>
              <a:t>readings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u="sng" dirty="0">
                <a:hlinkClick r:id="rId2"/>
              </a:rPr>
              <a:t>Brandenburg v. Ohio (1969)</a:t>
            </a:r>
            <a:endParaRPr lang="en-US" dirty="0"/>
          </a:p>
          <a:p>
            <a:r>
              <a:rPr lang="en-US" u="sng" dirty="0">
                <a:hlinkClick r:id="rId3"/>
              </a:rPr>
              <a:t>Virginia v. Black (2003)</a:t>
            </a:r>
            <a:endParaRPr lang="en-US" dirty="0"/>
          </a:p>
          <a:p>
            <a:r>
              <a:rPr lang="en-US" u="sng" dirty="0">
                <a:hlinkClick r:id="rId4"/>
              </a:rPr>
              <a:t>Texas v. Johnson (1989)</a:t>
            </a:r>
            <a:endParaRPr lang="en-US" dirty="0"/>
          </a:p>
          <a:p>
            <a:r>
              <a:rPr lang="en-US" u="sng" dirty="0">
                <a:hlinkClick r:id="rId5"/>
              </a:rPr>
              <a:t>Cohen v. California (1971)</a:t>
            </a:r>
            <a:endParaRPr lang="en-US" dirty="0"/>
          </a:p>
          <a:p>
            <a:r>
              <a:rPr lang="en-US" u="sng" dirty="0">
                <a:hlinkClick r:id="rId6"/>
              </a:rPr>
              <a:t>New York v. Ferber(1982)</a:t>
            </a:r>
            <a:endParaRPr lang="en-US" dirty="0"/>
          </a:p>
          <a:p>
            <a:r>
              <a:rPr lang="en-US" dirty="0"/>
              <a:t> </a:t>
            </a:r>
            <a:r>
              <a:rPr lang="en-US" u="sng" dirty="0">
                <a:hlinkClick r:id="rId7"/>
              </a:rPr>
              <a:t>Miller v. California (1973)</a:t>
            </a:r>
            <a:endParaRPr lang="en-US" dirty="0"/>
          </a:p>
          <a:p>
            <a:r>
              <a:rPr lang="en-US" u="sng" dirty="0">
                <a:hlinkClick r:id="rId8"/>
              </a:rPr>
              <a:t>Rosenblatt v. Baer (1966)</a:t>
            </a:r>
            <a:endParaRPr lang="en-US" dirty="0"/>
          </a:p>
          <a:p>
            <a:r>
              <a:rPr lang="en-US" u="sng" dirty="0">
                <a:hlinkClick r:id="rId9"/>
              </a:rPr>
              <a:t>Central Hudson Gas &amp; Electric v. Public Service Commission (1980)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8438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Brandenburg v. Ohio (1969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/>
              <a:t>Court overturned the conviction of Clarence Brandenburg, a member of the Ku Klux Klan who had made inflammatory </a:t>
            </a:r>
            <a:r>
              <a:rPr lang="en-US" dirty="0" smtClean="0"/>
              <a:t>statements.</a:t>
            </a:r>
          </a:p>
          <a:p>
            <a:endParaRPr lang="en-US" dirty="0"/>
          </a:p>
          <a:p>
            <a:r>
              <a:rPr lang="en-US" dirty="0" smtClean="0"/>
              <a:t>At </a:t>
            </a:r>
            <a:r>
              <a:rPr lang="en-US" dirty="0"/>
              <a:t>an upcoming 4th of July rally, the Klan would get "</a:t>
            </a:r>
            <a:r>
              <a:rPr lang="en-US" dirty="0" smtClean="0"/>
              <a:t>revenge</a:t>
            </a:r>
            <a:r>
              <a:rPr lang="en-US" dirty="0"/>
              <a:t>" on anyone supporting African Americans and Jews.</a:t>
            </a:r>
          </a:p>
          <a:p>
            <a:pPr marL="36576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96316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Brandenburg v. Ohio (1969)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SCOTUS said that it would only punish advocacy that “is directed to inciting or producing imminent lawless action and is likely to incite or produce such action."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Because </a:t>
            </a:r>
            <a:r>
              <a:rPr lang="en-US" dirty="0"/>
              <a:t>Brandenburg's speech did not result in immediate lawless action, it did not meet this requirement.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6737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The Brandenburg </a:t>
            </a:r>
            <a:r>
              <a:rPr lang="en-US" b="1" dirty="0"/>
              <a:t>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pPr lvl="0"/>
            <a:r>
              <a:rPr lang="en-US" dirty="0"/>
              <a:t>Whether speech advocates immediate lawless action as compared to speech that advocates lawlessness at some future time or only conditionally (Imminence).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343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Brandenburg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7467600" cy="5334000"/>
          </a:xfrm>
        </p:spPr>
        <p:txBody>
          <a:bodyPr>
            <a:normAutofit/>
          </a:bodyPr>
          <a:lstStyle/>
          <a:p>
            <a:pPr marL="36576" lvl="0" indent="0">
              <a:buNone/>
            </a:pPr>
            <a:endParaRPr lang="en-US" dirty="0"/>
          </a:p>
          <a:p>
            <a:pPr lvl="0"/>
            <a:r>
              <a:rPr lang="en-US" dirty="0"/>
              <a:t>Whether speech is likely to produce imminent lawless action—that is if there actually was lawless activity immediately following the </a:t>
            </a:r>
            <a:r>
              <a:rPr lang="en-US" dirty="0" smtClean="0"/>
              <a:t>speech </a:t>
            </a:r>
            <a:r>
              <a:rPr lang="en-US" dirty="0"/>
              <a:t>(Likelihood</a:t>
            </a:r>
            <a:r>
              <a:rPr lang="en-US" dirty="0" smtClean="0"/>
              <a:t>).</a:t>
            </a:r>
          </a:p>
          <a:p>
            <a:pPr marL="36576" lvl="0" indent="0">
              <a:buNone/>
            </a:pPr>
            <a:endParaRPr lang="en-US" dirty="0" smtClean="0"/>
          </a:p>
          <a:p>
            <a:r>
              <a:rPr lang="en-US" dirty="0" smtClean="0"/>
              <a:t>Read</a:t>
            </a:r>
            <a:r>
              <a:rPr lang="en-US" u="sng" dirty="0">
                <a:hlinkClick r:id="rId2"/>
              </a:rPr>
              <a:t> Brandenburg v. Ohio (1969)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13100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2. True </a:t>
            </a:r>
            <a:r>
              <a:rPr lang="en-US" b="1" dirty="0"/>
              <a:t>Threats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True threats are statements where the speaker means to </a:t>
            </a:r>
            <a:r>
              <a:rPr lang="en-US" i="1" dirty="0"/>
              <a:t>communicate</a:t>
            </a:r>
            <a:r>
              <a:rPr lang="en-US" dirty="0"/>
              <a:t> a </a:t>
            </a:r>
            <a:r>
              <a:rPr lang="en-US" b="1" dirty="0"/>
              <a:t>serious expression</a:t>
            </a:r>
            <a:r>
              <a:rPr lang="en-US" dirty="0"/>
              <a:t> of an intent to commit </a:t>
            </a:r>
            <a:r>
              <a:rPr lang="en-US" b="1" dirty="0"/>
              <a:t>an act of unlawful violence</a:t>
            </a:r>
            <a:r>
              <a:rPr lang="en-US" dirty="0"/>
              <a:t> against a </a:t>
            </a:r>
            <a:r>
              <a:rPr lang="en-US" b="1" dirty="0"/>
              <a:t>particular individual or group</a:t>
            </a:r>
            <a:r>
              <a:rPr lang="en-US" dirty="0"/>
              <a:t> of individuals.</a:t>
            </a:r>
          </a:p>
          <a:p>
            <a:pPr marL="36576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634713"/>
      </p:ext>
    </p:extLst>
  </p:cSld>
  <p:clrMapOvr>
    <a:masterClrMapping/>
  </p:clrMapOvr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8F70041-1296-4645-9EBB-0231E7E3D8D9}"/>
</file>

<file path=customXml/itemProps2.xml><?xml version="1.0" encoding="utf-8"?>
<ds:datastoreItem xmlns:ds="http://schemas.openxmlformats.org/officeDocument/2006/customXml" ds:itemID="{73794E92-D639-4C1B-BE60-E6CDF4A21BEB}"/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10816</TotalTime>
  <Words>1669</Words>
  <Application>Microsoft Office PowerPoint</Application>
  <PresentationFormat>On-screen Show (4:3)</PresentationFormat>
  <Paragraphs>222</Paragraphs>
  <Slides>44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Technic</vt:lpstr>
      <vt:lpstr>Speech Distinctions and the First Amendment </vt:lpstr>
      <vt:lpstr>1. Incitement</vt:lpstr>
      <vt:lpstr>Schenck v. United States (1919)</vt:lpstr>
      <vt:lpstr>What constitutes danger?  </vt:lpstr>
      <vt:lpstr>Brandenburg v. Ohio (1969)</vt:lpstr>
      <vt:lpstr>Brandenburg v. Ohio (1969)</vt:lpstr>
      <vt:lpstr>The Brandenburg test</vt:lpstr>
      <vt:lpstr>The Brandenburg test</vt:lpstr>
      <vt:lpstr>2. True Threats</vt:lpstr>
      <vt:lpstr>True Threats</vt:lpstr>
      <vt:lpstr>True Threats</vt:lpstr>
      <vt:lpstr>True Threats</vt:lpstr>
      <vt:lpstr>True Threats</vt:lpstr>
      <vt:lpstr>True Threats</vt:lpstr>
      <vt:lpstr>True Threats</vt:lpstr>
      <vt:lpstr>3. Fighting Words</vt:lpstr>
      <vt:lpstr>Fighting Words</vt:lpstr>
      <vt:lpstr>Fighting Words</vt:lpstr>
      <vt:lpstr>Fighting Words</vt:lpstr>
      <vt:lpstr>Fighting Words</vt:lpstr>
      <vt:lpstr>Fighting Words</vt:lpstr>
      <vt:lpstr>Fighting Words</vt:lpstr>
      <vt:lpstr>Fighting Words</vt:lpstr>
      <vt:lpstr>4. Obscenity</vt:lpstr>
      <vt:lpstr>Obscenity</vt:lpstr>
      <vt:lpstr>Miller v. California (1973)</vt:lpstr>
      <vt:lpstr>Miller v. California (1973)</vt:lpstr>
      <vt:lpstr>Miller's Test </vt:lpstr>
      <vt:lpstr>Miller's Test </vt:lpstr>
      <vt:lpstr>Miller's Test </vt:lpstr>
      <vt:lpstr>Miller's Test </vt:lpstr>
      <vt:lpstr>Miller's Test</vt:lpstr>
      <vt:lpstr>5. Defamation</vt:lpstr>
      <vt:lpstr>Defamation</vt:lpstr>
      <vt:lpstr>Defamation</vt:lpstr>
      <vt:lpstr>Defamation</vt:lpstr>
      <vt:lpstr>Rosenblatt v. Baer (1966)</vt:lpstr>
      <vt:lpstr>6. Commercial speech that is false, misleading, or concerning illegal activity</vt:lpstr>
      <vt:lpstr>Commercial speech..</vt:lpstr>
      <vt:lpstr>Commercial speech…</vt:lpstr>
      <vt:lpstr>Commercial speech…</vt:lpstr>
      <vt:lpstr>Central Hudson test</vt:lpstr>
      <vt:lpstr>Central Hudson test</vt:lpstr>
      <vt:lpstr>Required readings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law is made and Judicial Review</dc:title>
  <dc:creator>HP</dc:creator>
  <cp:lastModifiedBy>HP</cp:lastModifiedBy>
  <cp:revision>39</cp:revision>
  <dcterms:created xsi:type="dcterms:W3CDTF">2021-01-12T21:35:14Z</dcterms:created>
  <dcterms:modified xsi:type="dcterms:W3CDTF">2023-01-30T00:09:18Z</dcterms:modified>
</cp:coreProperties>
</file>