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8.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sldIdLst>
    <p:sldId id="258" r:id="rId2"/>
    <p:sldId id="260" r:id="rId3"/>
    <p:sldId id="261" r:id="rId4"/>
    <p:sldId id="302" r:id="rId5"/>
    <p:sldId id="262" r:id="rId6"/>
    <p:sldId id="278" r:id="rId7"/>
    <p:sldId id="263" r:id="rId8"/>
    <p:sldId id="303" r:id="rId9"/>
    <p:sldId id="264" r:id="rId10"/>
    <p:sldId id="266" r:id="rId11"/>
    <p:sldId id="304" r:id="rId12"/>
    <p:sldId id="306" r:id="rId13"/>
    <p:sldId id="305" r:id="rId14"/>
    <p:sldId id="267" r:id="rId15"/>
    <p:sldId id="268" r:id="rId16"/>
    <p:sldId id="269" r:id="rId17"/>
    <p:sldId id="270" r:id="rId18"/>
    <p:sldId id="277" r:id="rId19"/>
    <p:sldId id="307" r:id="rId20"/>
    <p:sldId id="308" r:id="rId21"/>
    <p:sldId id="279" r:id="rId22"/>
    <p:sldId id="280" r:id="rId23"/>
    <p:sldId id="309" r:id="rId24"/>
    <p:sldId id="281" r:id="rId25"/>
    <p:sldId id="283" r:id="rId26"/>
    <p:sldId id="284" r:id="rId27"/>
    <p:sldId id="310" r:id="rId28"/>
    <p:sldId id="285" r:id="rId29"/>
    <p:sldId id="311" r:id="rId30"/>
    <p:sldId id="286" r:id="rId31"/>
    <p:sldId id="312" r:id="rId32"/>
    <p:sldId id="287" r:id="rId33"/>
    <p:sldId id="288" r:id="rId34"/>
    <p:sldId id="289" r:id="rId35"/>
    <p:sldId id="292" r:id="rId36"/>
    <p:sldId id="294" r:id="rId37"/>
    <p:sldId id="293" r:id="rId38"/>
    <p:sldId id="297" r:id="rId39"/>
    <p:sldId id="314" r:id="rId40"/>
    <p:sldId id="298" r:id="rId41"/>
    <p:sldId id="296" r:id="rId42"/>
    <p:sldId id="300" r:id="rId43"/>
    <p:sldId id="301" r:id="rId44"/>
    <p:sldId id="25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p:scale>
          <a:sx n="118" d="100"/>
          <a:sy n="118" d="100"/>
        </p:scale>
        <p:origin x="-143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2/12/2023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a:t>
            </a:fld>
            <a:endParaRPr lang="en-US"/>
          </a:p>
        </p:txBody>
      </p:sp>
    </p:spTree>
    <p:extLst>
      <p:ext uri="{BB962C8B-B14F-4D97-AF65-F5344CB8AC3E}">
        <p14:creationId xmlns:p14="http://schemas.microsoft.com/office/powerpoint/2010/main" val="2359417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19</a:t>
            </a:fld>
            <a:endParaRPr lang="en-US"/>
          </a:p>
        </p:txBody>
      </p:sp>
    </p:spTree>
    <p:extLst>
      <p:ext uri="{BB962C8B-B14F-4D97-AF65-F5344CB8AC3E}">
        <p14:creationId xmlns:p14="http://schemas.microsoft.com/office/powerpoint/2010/main" val="1353087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2/12/2023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2/12/2023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2/12/2023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2/12/2023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2/12/2023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2/12/2023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2/12/2023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nbcdfw.com/news/national-international/prince-harry-accepts-apology-damages-in-uk-libel-suit-against-mailonline/2538241/" TargetMode="External"/><Relationship Id="rId2" Type="http://schemas.openxmlformats.org/officeDocument/2006/relationships/hyperlink" Target="NULL" TargetMode="Externa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billofrightsinstitute.org/educate/educator-resources/lessons-plans/landmark-supreme-court-cases-elessons/new-york-times-v-sullivan-1964/"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firstamendmentwatch.org/donald-trumps-plans-libel-law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a:t>Defamation, Libel and Slander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401944"/>
            <a:ext cx="2514600" cy="173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3894" y="1401944"/>
            <a:ext cx="2552700" cy="173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401944"/>
            <a:ext cx="2557926" cy="1736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 Defamation</a:t>
            </a:r>
            <a:endParaRPr lang="en-US" dirty="0"/>
          </a:p>
        </p:txBody>
      </p:sp>
      <p:sp>
        <p:nvSpPr>
          <p:cNvPr id="3" name="Content Placeholder 2"/>
          <p:cNvSpPr>
            <a:spLocks noGrp="1"/>
          </p:cNvSpPr>
          <p:nvPr>
            <p:ph idx="1"/>
          </p:nvPr>
        </p:nvSpPr>
        <p:spPr>
          <a:xfrm>
            <a:off x="457200" y="1600200"/>
            <a:ext cx="8382000" cy="4525963"/>
          </a:xfrm>
        </p:spPr>
        <p:txBody>
          <a:bodyPr>
            <a:normAutofit/>
          </a:bodyPr>
          <a:lstStyle/>
          <a:p>
            <a:pPr marL="36576" indent="0">
              <a:buNone/>
            </a:pPr>
            <a:r>
              <a:rPr lang="en-US" dirty="0"/>
              <a:t>There are three types of written defamatory comments, but let’s examine the two core types:</a:t>
            </a:r>
          </a:p>
          <a:p>
            <a:pPr marL="36576" indent="0">
              <a:buNone/>
            </a:pPr>
            <a:r>
              <a:rPr lang="en-US" dirty="0"/>
              <a:t> </a:t>
            </a:r>
          </a:p>
          <a:p>
            <a:pPr marL="36576" indent="0">
              <a:buNone/>
            </a:pPr>
            <a:r>
              <a:rPr lang="en-US" b="1" dirty="0"/>
              <a:t>1. Libel per se:</a:t>
            </a:r>
            <a:endParaRPr lang="en-US" dirty="0"/>
          </a:p>
          <a:p>
            <a:pPr lvl="1"/>
            <a:r>
              <a:rPr lang="en-US" dirty="0"/>
              <a:t> Obviously defamatory comments. </a:t>
            </a:r>
          </a:p>
          <a:p>
            <a:pPr lvl="1"/>
            <a:r>
              <a:rPr lang="en-US" dirty="0"/>
              <a:t>False claims stated as a matter of fact (not opinion) that any reasonable person would find harmful to one’s reputation. </a:t>
            </a:r>
          </a:p>
          <a:p>
            <a:pPr marL="36576" indent="0">
              <a:buNone/>
            </a:pPr>
            <a:r>
              <a:rPr lang="en-US" sz="1400" dirty="0"/>
              <a:t>Image: independentaustralia.net </a:t>
            </a:r>
          </a:p>
          <a:p>
            <a:pPr marL="36576" indent="0">
              <a:buNone/>
            </a:pP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
            <a:ext cx="23622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7095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b="1" dirty="0"/>
              <a:t>Examples of Libel per se</a:t>
            </a:r>
            <a:endParaRPr lang="en-US" dirty="0"/>
          </a:p>
        </p:txBody>
      </p:sp>
      <p:sp>
        <p:nvSpPr>
          <p:cNvPr id="3" name="Content Placeholder 2"/>
          <p:cNvSpPr>
            <a:spLocks noGrp="1"/>
          </p:cNvSpPr>
          <p:nvPr>
            <p:ph idx="1"/>
          </p:nvPr>
        </p:nvSpPr>
        <p:spPr>
          <a:xfrm>
            <a:off x="152400" y="1600200"/>
            <a:ext cx="8686800" cy="4800600"/>
          </a:xfrm>
        </p:spPr>
        <p:txBody>
          <a:bodyPr>
            <a:normAutofit fontScale="77500" lnSpcReduction="20000"/>
          </a:bodyPr>
          <a:lstStyle/>
          <a:p>
            <a:r>
              <a:rPr lang="en-US" dirty="0"/>
              <a:t>Loathsome disease (e.g. accusing someone of having AIDS, STDs, STIs, etc.).</a:t>
            </a:r>
          </a:p>
          <a:p>
            <a:pPr marL="36576" indent="0">
              <a:buNone/>
            </a:pPr>
            <a:endParaRPr lang="en-US" dirty="0"/>
          </a:p>
          <a:p>
            <a:r>
              <a:rPr lang="en-US" dirty="0"/>
              <a:t>Serious sexual misconduct (e.g. accusing someone of rape, sexual assault, pedophilia, etc.).</a:t>
            </a:r>
          </a:p>
          <a:p>
            <a:pPr marL="36576" indent="0">
              <a:buNone/>
            </a:pPr>
            <a:endParaRPr lang="en-US" dirty="0"/>
          </a:p>
          <a:p>
            <a:r>
              <a:rPr lang="en-US" dirty="0"/>
              <a:t>Impugn honesty, integrity (e.g. accusing someone of lying, cheating, adultery, etc.).</a:t>
            </a:r>
          </a:p>
          <a:p>
            <a:pPr marL="36576" indent="0">
              <a:buNone/>
            </a:pPr>
            <a:endParaRPr lang="en-US" dirty="0"/>
          </a:p>
          <a:p>
            <a:r>
              <a:rPr lang="en-US" dirty="0"/>
              <a:t>Accused of crime, arrested or indicted (e.g. saying that someone has been arrested or charged for a crime).</a:t>
            </a:r>
          </a:p>
          <a:p>
            <a:pPr marL="36576" indent="0">
              <a:buNone/>
            </a:pPr>
            <a:endParaRPr lang="en-US" dirty="0"/>
          </a:p>
          <a:p>
            <a:r>
              <a:rPr lang="en-US" dirty="0"/>
              <a:t>Allege racial, ethnic, religious bigotry (e.g. accusing someone of being racist, religious extremist, etc.).</a:t>
            </a:r>
          </a:p>
        </p:txBody>
      </p:sp>
    </p:spTree>
    <p:extLst>
      <p:ext uri="{BB962C8B-B14F-4D97-AF65-F5344CB8AC3E}">
        <p14:creationId xmlns:p14="http://schemas.microsoft.com/office/powerpoint/2010/main" val="507864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20762"/>
          </a:xfrm>
        </p:spPr>
        <p:txBody>
          <a:bodyPr/>
          <a:lstStyle/>
          <a:p>
            <a:r>
              <a:rPr lang="en-US" b="1" dirty="0"/>
              <a:t>Examples of Libel per se</a:t>
            </a:r>
          </a:p>
        </p:txBody>
      </p:sp>
      <p:sp>
        <p:nvSpPr>
          <p:cNvPr id="3" name="Content Placeholder 2"/>
          <p:cNvSpPr>
            <a:spLocks noGrp="1"/>
          </p:cNvSpPr>
          <p:nvPr>
            <p:ph idx="1"/>
          </p:nvPr>
        </p:nvSpPr>
        <p:spPr>
          <a:xfrm>
            <a:off x="457200" y="1600200"/>
            <a:ext cx="8153400" cy="4525963"/>
          </a:xfrm>
        </p:spPr>
        <p:txBody>
          <a:bodyPr>
            <a:normAutofit fontScale="77500" lnSpcReduction="20000"/>
          </a:bodyPr>
          <a:lstStyle/>
          <a:p>
            <a:r>
              <a:rPr lang="en-US" dirty="0"/>
              <a:t>Impugn financial health (e.g. accusing someone of being bankrupt, in debt, etc.).</a:t>
            </a:r>
          </a:p>
          <a:p>
            <a:pPr marL="36576" indent="0">
              <a:buNone/>
            </a:pPr>
            <a:endParaRPr lang="en-US" dirty="0"/>
          </a:p>
          <a:p>
            <a:r>
              <a:rPr lang="en-US" dirty="0"/>
              <a:t>Associating with criminals (e.g. accusing someone of being friends with a known criminal).</a:t>
            </a:r>
          </a:p>
          <a:p>
            <a:pPr marL="36576" indent="0">
              <a:buNone/>
            </a:pPr>
            <a:endParaRPr lang="en-US" dirty="0"/>
          </a:p>
          <a:p>
            <a:r>
              <a:rPr lang="en-US" dirty="0"/>
              <a:t>Incompetence in one’s profession.</a:t>
            </a:r>
          </a:p>
          <a:p>
            <a:pPr marL="36576" indent="0">
              <a:buNone/>
            </a:pPr>
            <a:endParaRPr lang="en-US" dirty="0"/>
          </a:p>
          <a:p>
            <a:r>
              <a:rPr lang="en-US" dirty="0"/>
              <a:t>Claims that a business or company provides poor service, rips off customers or produces or sells products or services that are hazardous or dangerous–product disparagement. (</a:t>
            </a:r>
            <a:r>
              <a:rPr lang="en-US" dirty="0">
                <a:solidFill>
                  <a:srgbClr val="92D050"/>
                </a:solidFill>
              </a:rPr>
              <a:t>Note that honest product reviews do not fall under this category</a:t>
            </a:r>
            <a:r>
              <a:rPr lang="en-US" dirty="0"/>
              <a:t>).</a:t>
            </a:r>
          </a:p>
          <a:p>
            <a:pPr marL="36576" indent="0">
              <a:buNone/>
            </a:pPr>
            <a:endParaRPr lang="en-US" dirty="0"/>
          </a:p>
        </p:txBody>
      </p:sp>
    </p:spTree>
    <p:extLst>
      <p:ext uri="{BB962C8B-B14F-4D97-AF65-F5344CB8AC3E}">
        <p14:creationId xmlns:p14="http://schemas.microsoft.com/office/powerpoint/2010/main" val="3706413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990600"/>
          </a:xfrm>
        </p:spPr>
        <p:txBody>
          <a:bodyPr>
            <a:normAutofit fontScale="90000"/>
          </a:bodyPr>
          <a:lstStyle/>
          <a:p>
            <a:r>
              <a:rPr lang="en-US" b="1" dirty="0"/>
              <a:t/>
            </a:r>
            <a:br>
              <a:rPr lang="en-US" b="1" dirty="0"/>
            </a:br>
            <a:r>
              <a:rPr lang="en-US" b="1" dirty="0"/>
              <a:t>2. Libel per quod</a:t>
            </a:r>
            <a:r>
              <a:rPr lang="en-US" dirty="0"/>
              <a:t/>
            </a:r>
            <a:br>
              <a:rPr lang="en-US" dirty="0"/>
            </a:br>
            <a:endParaRPr lang="en-US" dirty="0"/>
          </a:p>
        </p:txBody>
      </p:sp>
      <p:sp>
        <p:nvSpPr>
          <p:cNvPr id="3" name="Content Placeholder 2"/>
          <p:cNvSpPr>
            <a:spLocks noGrp="1"/>
          </p:cNvSpPr>
          <p:nvPr>
            <p:ph idx="1"/>
          </p:nvPr>
        </p:nvSpPr>
        <p:spPr>
          <a:xfrm>
            <a:off x="304800" y="1066800"/>
            <a:ext cx="8610600" cy="5410200"/>
          </a:xfrm>
        </p:spPr>
        <p:txBody>
          <a:bodyPr>
            <a:normAutofit fontScale="92500" lnSpcReduction="10000"/>
          </a:bodyPr>
          <a:lstStyle/>
          <a:p>
            <a:pPr marL="36576" indent="0">
              <a:buNone/>
            </a:pPr>
            <a:r>
              <a:rPr lang="en-US" dirty="0"/>
              <a:t> </a:t>
            </a:r>
          </a:p>
          <a:p>
            <a:r>
              <a:rPr lang="en-US" dirty="0"/>
              <a:t>Publications which are not obviously defamatory, but contain innuendo, colloquium and explanatory circumstances.</a:t>
            </a:r>
          </a:p>
          <a:p>
            <a:pPr lvl="1"/>
            <a:r>
              <a:rPr lang="en-US" dirty="0"/>
              <a:t>Morrison v. Ritchie &amp; Co. (1902)</a:t>
            </a:r>
          </a:p>
          <a:p>
            <a:pPr lvl="2"/>
            <a:r>
              <a:rPr lang="en-US" dirty="0"/>
              <a:t>Story based on a false tip from a practical joker: Morrison had given birth to twins. </a:t>
            </a:r>
          </a:p>
          <a:p>
            <a:pPr lvl="2"/>
            <a:r>
              <a:rPr lang="en-US" dirty="0"/>
              <a:t>Morrison married one month prior to the publication of the report—which implies that the twins were conceived before she got married. </a:t>
            </a:r>
          </a:p>
          <a:p>
            <a:pPr lvl="3"/>
            <a:r>
              <a:rPr lang="en-US" dirty="0"/>
              <a:t>In the early 1900s, even today in some communities, allegations of extra-marital sex are considered harmful to one’s reputation. So, something that was not obviously defamatory (libel per se) became defamatory when other information, and explanatory circumstances were taken into account (libel per quod).</a:t>
            </a:r>
          </a:p>
          <a:p>
            <a:pPr marL="36576" indent="0">
              <a:buNone/>
            </a:pPr>
            <a:endParaRPr lang="en-US" dirty="0"/>
          </a:p>
          <a:p>
            <a:endParaRPr lang="en-US" dirty="0"/>
          </a:p>
        </p:txBody>
      </p:sp>
    </p:spTree>
    <p:extLst>
      <p:ext uri="{BB962C8B-B14F-4D97-AF65-F5344CB8AC3E}">
        <p14:creationId xmlns:p14="http://schemas.microsoft.com/office/powerpoint/2010/main" val="3226675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fontScale="90000"/>
          </a:bodyPr>
          <a:lstStyle/>
          <a:p>
            <a:r>
              <a:rPr lang="en-US" dirty="0"/>
              <a:t/>
            </a:r>
            <a:br>
              <a:rPr lang="en-US" dirty="0"/>
            </a:br>
            <a:r>
              <a:rPr lang="en-US" b="1" dirty="0"/>
              <a:t>2- Falsity</a:t>
            </a:r>
            <a:r>
              <a:rPr lang="en-US" dirty="0"/>
              <a:t/>
            </a:r>
            <a:br>
              <a:rPr lang="en-US" dirty="0"/>
            </a:br>
            <a:endParaRPr lang="en-US" dirty="0"/>
          </a:p>
        </p:txBody>
      </p:sp>
      <p:sp>
        <p:nvSpPr>
          <p:cNvPr id="3" name="Content Placeholder 2"/>
          <p:cNvSpPr>
            <a:spLocks noGrp="1"/>
          </p:cNvSpPr>
          <p:nvPr>
            <p:ph idx="1"/>
          </p:nvPr>
        </p:nvSpPr>
        <p:spPr>
          <a:xfrm>
            <a:off x="457200" y="1143000"/>
            <a:ext cx="8229600" cy="5715000"/>
          </a:xfrm>
        </p:spPr>
        <p:txBody>
          <a:bodyPr vert="horz" lIns="91440" tIns="45720" rIns="91440" bIns="45720" anchor="t">
            <a:normAutofit/>
          </a:bodyPr>
          <a:lstStyle/>
          <a:p>
            <a:pPr marL="420370" indent="-383540"/>
            <a:r>
              <a:rPr lang="en-US" dirty="0"/>
              <a:t> True statements are </a:t>
            </a:r>
            <a:r>
              <a:rPr lang="en-US" b="1" dirty="0"/>
              <a:t>not</a:t>
            </a:r>
            <a:r>
              <a:rPr lang="en-US" dirty="0"/>
              <a:t> considered defamatory no matter how much they harm someone’s reputation. So, the second component of a libel suit is proving that the libelous material is false. </a:t>
            </a:r>
            <a:endParaRPr lang="en-US"/>
          </a:p>
          <a:p>
            <a:pPr marL="420370" indent="-383540"/>
            <a:endParaRPr lang="en-US" dirty="0">
              <a:cs typeface="Arial"/>
            </a:endParaRPr>
          </a:p>
          <a:p>
            <a:pPr marL="420370" indent="-383540"/>
            <a:r>
              <a:rPr lang="en-US" dirty="0"/>
              <a:t>But who has to prove falsity? The plaintiff (the person who claims their reputation is harmed). </a:t>
            </a:r>
            <a:endParaRPr lang="en-US" dirty="0">
              <a:cs typeface="Arial"/>
            </a:endParaRPr>
          </a:p>
          <a:p>
            <a:pPr marL="36195" indent="0">
              <a:buNone/>
            </a:pPr>
            <a:endParaRPr lang="en-US" dirty="0">
              <a:cs typeface="Arial"/>
            </a:endParaRPr>
          </a:p>
          <a:p>
            <a:pPr marL="36195" indent="0">
              <a:buNone/>
            </a:pPr>
            <a:r>
              <a:rPr lang="en-US" sz="1300" dirty="0"/>
              <a:t>Images: </a:t>
            </a:r>
            <a:endParaRPr lang="en-US" sz="1300" dirty="0">
              <a:cs typeface="Arial"/>
            </a:endParaRPr>
          </a:p>
          <a:p>
            <a:pPr marL="36195" indent="0">
              <a:buNone/>
            </a:pPr>
            <a:r>
              <a:rPr lang="en-US" sz="1300" dirty="0"/>
              <a:t>Top:  kcamlaw.com</a:t>
            </a:r>
            <a:endParaRPr lang="en-US" sz="1300" dirty="0">
              <a:cs typeface="Arial"/>
            </a:endParaRPr>
          </a:p>
          <a:p>
            <a:pPr marL="36195" indent="0">
              <a:buNone/>
            </a:pPr>
            <a:r>
              <a:rPr lang="en-US" sz="1300" dirty="0"/>
              <a:t>Bottom:  cartoonstock.com</a:t>
            </a:r>
            <a:endParaRPr lang="en-US" sz="1300" dirty="0">
              <a:cs typeface="Arial"/>
            </a:endParaRPr>
          </a:p>
          <a:p>
            <a:pPr marL="420370" indent="-383540"/>
            <a:endParaRPr lang="en-US" dirty="0">
              <a:cs typeface="Aria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5880" y="38437"/>
            <a:ext cx="1713399" cy="125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8834" y="5029200"/>
            <a:ext cx="23812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501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b="1" dirty="0"/>
              <a:t>Philadelphia Newspapers v. </a:t>
            </a:r>
            <a:r>
              <a:rPr lang="en-US" b="1" dirty="0" err="1"/>
              <a:t>Hepps</a:t>
            </a:r>
            <a:r>
              <a:rPr lang="en-US" b="1" dirty="0"/>
              <a:t> (1986)</a:t>
            </a:r>
            <a:br>
              <a:rPr lang="en-US" b="1" dirty="0"/>
            </a:br>
            <a:endParaRPr lang="en-US" b="1" dirty="0"/>
          </a:p>
        </p:txBody>
      </p:sp>
      <p:sp>
        <p:nvSpPr>
          <p:cNvPr id="3" name="Content Placeholder 2"/>
          <p:cNvSpPr>
            <a:spLocks noGrp="1"/>
          </p:cNvSpPr>
          <p:nvPr>
            <p:ph idx="1"/>
          </p:nvPr>
        </p:nvSpPr>
        <p:spPr>
          <a:xfrm>
            <a:off x="457200" y="1676400"/>
            <a:ext cx="8153400" cy="5029200"/>
          </a:xfrm>
        </p:spPr>
        <p:txBody>
          <a:bodyPr>
            <a:normAutofit fontScale="70000" lnSpcReduction="20000"/>
          </a:bodyPr>
          <a:lstStyle/>
          <a:p>
            <a:endParaRPr lang="en-US" dirty="0"/>
          </a:p>
          <a:p>
            <a:r>
              <a:rPr lang="en-US" dirty="0"/>
              <a:t>The Philadelphia Inquirer </a:t>
            </a:r>
            <a:r>
              <a:rPr lang="en-US" dirty="0">
                <a:solidFill>
                  <a:srgbClr val="FF0000"/>
                </a:solidFill>
              </a:rPr>
              <a:t>accused</a:t>
            </a:r>
            <a:r>
              <a:rPr lang="en-US" dirty="0"/>
              <a:t> businessman Maurice S. </a:t>
            </a:r>
            <a:r>
              <a:rPr lang="en-US" dirty="0" err="1"/>
              <a:t>Hepps</a:t>
            </a:r>
            <a:r>
              <a:rPr lang="en-US" dirty="0"/>
              <a:t> of links to organized crime…influence over the state legislature. </a:t>
            </a:r>
          </a:p>
          <a:p>
            <a:endParaRPr lang="en-US" dirty="0"/>
          </a:p>
          <a:p>
            <a:r>
              <a:rPr lang="en-US" dirty="0" err="1"/>
              <a:t>Hepps</a:t>
            </a:r>
            <a:r>
              <a:rPr lang="en-US" dirty="0"/>
              <a:t> </a:t>
            </a:r>
            <a:r>
              <a:rPr lang="en-US" dirty="0">
                <a:solidFill>
                  <a:srgbClr val="FF0000"/>
                </a:solidFill>
              </a:rPr>
              <a:t>sued</a:t>
            </a:r>
            <a:r>
              <a:rPr lang="en-US" dirty="0"/>
              <a:t> the paper for defamation and argued that the paper (defendant) has to </a:t>
            </a:r>
            <a:r>
              <a:rPr lang="en-US" b="1" dirty="0"/>
              <a:t>prove</a:t>
            </a:r>
            <a:r>
              <a:rPr lang="en-US" dirty="0"/>
              <a:t> the allegations.</a:t>
            </a:r>
          </a:p>
          <a:p>
            <a:pPr marL="36576" indent="0">
              <a:buNone/>
            </a:pPr>
            <a:endParaRPr lang="en-US" dirty="0"/>
          </a:p>
          <a:p>
            <a:r>
              <a:rPr lang="en-US" dirty="0"/>
              <a:t>Philadelphia Newspapers, which owned the Philadelphia Inquirer, </a:t>
            </a:r>
            <a:r>
              <a:rPr lang="en-US" dirty="0">
                <a:solidFill>
                  <a:srgbClr val="FF0000"/>
                </a:solidFill>
              </a:rPr>
              <a:t>appealed</a:t>
            </a:r>
            <a:r>
              <a:rPr lang="en-US" dirty="0"/>
              <a:t> before the SCOTUS, arguing that </a:t>
            </a:r>
            <a:r>
              <a:rPr lang="en-US" dirty="0" err="1"/>
              <a:t>Hepps</a:t>
            </a:r>
            <a:r>
              <a:rPr lang="en-US" dirty="0"/>
              <a:t> should be the one who has to prove the newspaper’s report is false—not the other way around. </a:t>
            </a:r>
          </a:p>
          <a:p>
            <a:endParaRPr lang="en-US" dirty="0"/>
          </a:p>
          <a:p>
            <a:r>
              <a:rPr lang="en-US" dirty="0"/>
              <a:t>The SCOTUS agreed and </a:t>
            </a:r>
            <a:r>
              <a:rPr lang="en-US" dirty="0">
                <a:solidFill>
                  <a:srgbClr val="FF0000"/>
                </a:solidFill>
              </a:rPr>
              <a:t>ruled</a:t>
            </a:r>
            <a:r>
              <a:rPr lang="en-US" dirty="0"/>
              <a:t> that the plaintiffs bear the burden of showing falsity, as well as fault (which we will talk about shortly.)</a:t>
            </a:r>
          </a:p>
          <a:p>
            <a:pPr marL="36576" indent="0">
              <a:buNone/>
            </a:pPr>
            <a:r>
              <a:rPr lang="en-US" sz="1700" dirty="0"/>
              <a:t>Image: quimbee.com</a:t>
            </a:r>
          </a:p>
          <a:p>
            <a:pPr marL="36576" indent="0">
              <a:buNone/>
            </a:pPr>
            <a:endParaRPr lang="en-US" dirty="0"/>
          </a:p>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304800"/>
            <a:ext cx="2542248"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9862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3- Identification</a:t>
            </a:r>
            <a:r>
              <a:rPr lang="en-US" dirty="0"/>
              <a:t/>
            </a:r>
            <a:br>
              <a:rPr lang="en-US" dirty="0"/>
            </a:br>
            <a:endParaRPr lang="en-US" dirty="0"/>
          </a:p>
        </p:txBody>
      </p:sp>
      <p:sp>
        <p:nvSpPr>
          <p:cNvPr id="3" name="Content Placeholder 2"/>
          <p:cNvSpPr>
            <a:spLocks noGrp="1"/>
          </p:cNvSpPr>
          <p:nvPr>
            <p:ph idx="1"/>
          </p:nvPr>
        </p:nvSpPr>
        <p:spPr>
          <a:xfrm>
            <a:off x="457200" y="1143000"/>
            <a:ext cx="8077200" cy="4983163"/>
          </a:xfrm>
        </p:spPr>
        <p:txBody>
          <a:bodyPr vert="horz" lIns="91440" tIns="45720" rIns="91440" bIns="45720" anchor="t">
            <a:normAutofit fontScale="92500" lnSpcReduction="20000"/>
          </a:bodyPr>
          <a:lstStyle/>
          <a:p>
            <a:pPr marL="36195" indent="0">
              <a:buNone/>
            </a:pPr>
            <a:endParaRPr lang="en-US" dirty="0">
              <a:cs typeface="Arial"/>
            </a:endParaRPr>
          </a:p>
          <a:p>
            <a:pPr marL="420370" indent="-383540"/>
            <a:r>
              <a:rPr lang="en-US" dirty="0"/>
              <a:t>To claim that your reputation is harmed, you have to prove that it was actually you who were being defamed in the article. In other words, you have to be </a:t>
            </a:r>
            <a:r>
              <a:rPr lang="en-US" u="sng" dirty="0"/>
              <a:t>identified </a:t>
            </a:r>
            <a:r>
              <a:rPr lang="en-US" dirty="0"/>
              <a:t>in the publication, before you can file a libel suit.</a:t>
            </a:r>
            <a:endParaRPr lang="en-US" dirty="0">
              <a:cs typeface="Arial"/>
            </a:endParaRPr>
          </a:p>
          <a:p>
            <a:pPr marL="420370" indent="-383540"/>
            <a:endParaRPr lang="en-US" dirty="0">
              <a:cs typeface="Arial"/>
            </a:endParaRPr>
          </a:p>
          <a:p>
            <a:pPr marL="420370" indent="-383540"/>
            <a:r>
              <a:rPr lang="en-US" dirty="0"/>
              <a:t>Establishing identification Requires third-party recognition “of or concerning” the plaintiff. A reasonable person who is not you or the defendant should be able identify you as the subject of the defamatory article.</a:t>
            </a:r>
            <a:endParaRPr lang="en-US" dirty="0">
              <a:cs typeface="Arial"/>
            </a:endParaRPr>
          </a:p>
          <a:p>
            <a:pPr marL="36195" indent="0">
              <a:buNone/>
            </a:pPr>
            <a:endParaRPr lang="en-US" sz="1300" dirty="0">
              <a:cs typeface="Arial"/>
            </a:endParaRPr>
          </a:p>
          <a:p>
            <a:pPr marL="36195" indent="0">
              <a:buNone/>
            </a:pPr>
            <a:r>
              <a:rPr lang="en-US" sz="1300" dirty="0"/>
              <a:t>Image: bernsteininjurylaw.com</a:t>
            </a:r>
            <a:endParaRPr lang="en-US" sz="1300" dirty="0">
              <a:cs typeface="Arial"/>
            </a:endParaRPr>
          </a:p>
          <a:p>
            <a:pPr marL="36195" indent="0">
              <a:buNone/>
            </a:pPr>
            <a:endParaRPr lang="en-US" dirty="0">
              <a:cs typeface="Arial"/>
            </a:endParaRPr>
          </a:p>
          <a:p>
            <a:pPr marL="420370" indent="-383540"/>
            <a:endParaRPr lang="en-US" dirty="0">
              <a:cs typeface="Aria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2174" y="674"/>
            <a:ext cx="2543175" cy="1577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997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fontScale="90000"/>
          </a:bodyPr>
          <a:lstStyle/>
          <a:p>
            <a:r>
              <a:rPr lang="en-US" b="1" dirty="0"/>
              <a:t/>
            </a:r>
            <a:br>
              <a:rPr lang="en-US" b="1" dirty="0"/>
            </a:br>
            <a:r>
              <a:rPr lang="en-US" b="1" dirty="0"/>
              <a:t>3- Identification</a:t>
            </a:r>
            <a:r>
              <a:rPr lang="en-US" dirty="0"/>
              <a:t/>
            </a:r>
            <a:br>
              <a:rPr lang="en-US" dirty="0"/>
            </a:br>
            <a:endParaRPr lang="en-US" dirty="0"/>
          </a:p>
        </p:txBody>
      </p:sp>
      <p:sp>
        <p:nvSpPr>
          <p:cNvPr id="3" name="Content Placeholder 2"/>
          <p:cNvSpPr>
            <a:spLocks noGrp="1"/>
          </p:cNvSpPr>
          <p:nvPr>
            <p:ph idx="1"/>
          </p:nvPr>
        </p:nvSpPr>
        <p:spPr>
          <a:xfrm>
            <a:off x="457200" y="1600200"/>
            <a:ext cx="8077200" cy="4525963"/>
          </a:xfrm>
        </p:spPr>
        <p:txBody>
          <a:bodyPr>
            <a:normAutofit fontScale="92500" lnSpcReduction="10000"/>
          </a:bodyPr>
          <a:lstStyle/>
          <a:p>
            <a:endParaRPr lang="en-US" dirty="0"/>
          </a:p>
          <a:p>
            <a:endParaRPr lang="en-US" dirty="0"/>
          </a:p>
          <a:p>
            <a:r>
              <a:rPr lang="en-US" dirty="0"/>
              <a:t>If you are named, or your picture (or likeness) is used in the publication, it is easy to establish identity. </a:t>
            </a:r>
          </a:p>
          <a:p>
            <a:endParaRPr lang="en-US" dirty="0"/>
          </a:p>
          <a:p>
            <a:r>
              <a:rPr lang="en-US" dirty="0"/>
              <a:t>Describing your unique features to the extent that those who know you can identify you are the subject of the defamatory remarks will count as identification.</a:t>
            </a:r>
          </a:p>
          <a:p>
            <a:pPr marL="36576" indent="0">
              <a:buNone/>
            </a:pPr>
            <a:r>
              <a:rPr lang="en-US" sz="1300" dirty="0"/>
              <a:t>Image: schoolworkhelper.net </a:t>
            </a:r>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1" y="304800"/>
            <a:ext cx="2540224"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2663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
            </a:r>
            <a:br>
              <a:rPr lang="en-US" b="1" dirty="0"/>
            </a:br>
            <a:r>
              <a:rPr lang="en-US" b="1" dirty="0"/>
              <a:t>Group libel rules</a:t>
            </a:r>
            <a:r>
              <a:rPr lang="en-US" dirty="0"/>
              <a:t/>
            </a:r>
            <a:br>
              <a:rPr lang="en-US" dirty="0"/>
            </a:br>
            <a:r>
              <a:rPr lang="en-US" dirty="0"/>
              <a:t> </a:t>
            </a:r>
            <a:br>
              <a:rPr lang="en-US" dirty="0"/>
            </a:br>
            <a:endParaRPr lang="en-US" dirty="0"/>
          </a:p>
        </p:txBody>
      </p:sp>
      <p:sp>
        <p:nvSpPr>
          <p:cNvPr id="3" name="Content Placeholder 2"/>
          <p:cNvSpPr>
            <a:spLocks noGrp="1"/>
          </p:cNvSpPr>
          <p:nvPr>
            <p:ph idx="1"/>
          </p:nvPr>
        </p:nvSpPr>
        <p:spPr/>
        <p:txBody>
          <a:bodyPr>
            <a:normAutofit fontScale="92500"/>
          </a:bodyPr>
          <a:lstStyle/>
          <a:p>
            <a:r>
              <a:rPr lang="en-US" dirty="0"/>
              <a:t>Libelous remarks about a group of people makes identification complicated. </a:t>
            </a:r>
          </a:p>
          <a:p>
            <a:endParaRPr lang="en-US" dirty="0"/>
          </a:p>
          <a:p>
            <a:r>
              <a:rPr lang="en-US" dirty="0"/>
              <a:t>Typically, courts have designated </a:t>
            </a:r>
            <a:r>
              <a:rPr lang="en-US" b="1" dirty="0"/>
              <a:t>groups of fewer than 25 (or so) identifiable</a:t>
            </a:r>
            <a:r>
              <a:rPr lang="en-US" dirty="0"/>
              <a:t>. </a:t>
            </a:r>
          </a:p>
          <a:p>
            <a:pPr lvl="1"/>
            <a:r>
              <a:rPr lang="en-US" dirty="0"/>
              <a:t>publishing defamatory remarks about KSU’s basketball team without naming any player—for example, if you say “CSU’s football team is incompetent”—any member of the football team could sue you for defamation.</a:t>
            </a:r>
          </a:p>
          <a:p>
            <a:pPr marL="448056" lvl="1" indent="0">
              <a:buNone/>
            </a:pPr>
            <a:r>
              <a:rPr lang="en-US" sz="1300" dirty="0"/>
              <a:t>Image:  accesswdun.com</a:t>
            </a:r>
          </a:p>
          <a:p>
            <a:endParaRPr lang="en-US" dirty="0"/>
          </a:p>
          <a:p>
            <a:endParaRPr lang="en-US" dirty="0"/>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5069" y="304801"/>
            <a:ext cx="26193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8072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Group libel rules</a:t>
            </a:r>
            <a:r>
              <a:rPr lang="en-US" dirty="0"/>
              <a:t/>
            </a:r>
            <a:br>
              <a:rPr lang="en-US" dirty="0"/>
            </a:br>
            <a:endParaRPr lang="en-US" dirty="0"/>
          </a:p>
        </p:txBody>
      </p:sp>
      <p:sp>
        <p:nvSpPr>
          <p:cNvPr id="3" name="Content Placeholder 2"/>
          <p:cNvSpPr>
            <a:spLocks noGrp="1"/>
          </p:cNvSpPr>
          <p:nvPr>
            <p:ph idx="1"/>
          </p:nvPr>
        </p:nvSpPr>
        <p:spPr>
          <a:xfrm>
            <a:off x="457200" y="1295400"/>
            <a:ext cx="7467600" cy="4830763"/>
          </a:xfrm>
        </p:spPr>
        <p:txBody>
          <a:bodyPr>
            <a:normAutofit/>
          </a:bodyPr>
          <a:lstStyle/>
          <a:p>
            <a:r>
              <a:rPr lang="en-US" dirty="0"/>
              <a:t>For larger groups (between 25 to 100), the courts find blanket slurs.</a:t>
            </a:r>
          </a:p>
          <a:p>
            <a:pPr lvl="1"/>
            <a:r>
              <a:rPr lang="en-US" dirty="0"/>
              <a:t> (e.g. “everyone in COM 1110 is incompetent”) to be identifiable, but not limited accusations (e.g. “Some students in COMM 1110 are incompetent”).</a:t>
            </a:r>
          </a:p>
          <a:p>
            <a:endParaRPr lang="en-US" dirty="0"/>
          </a:p>
          <a:p>
            <a:pPr marL="36576" indent="0">
              <a:buNone/>
            </a:pPr>
            <a:endParaRPr lang="en-US" dirty="0"/>
          </a:p>
        </p:txBody>
      </p:sp>
    </p:spTree>
    <p:extLst>
      <p:ext uri="{BB962C8B-B14F-4D97-AF65-F5344CB8AC3E}">
        <p14:creationId xmlns:p14="http://schemas.microsoft.com/office/powerpoint/2010/main" val="1279898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Defamation</a:t>
            </a:r>
            <a:r>
              <a:rPr lang="en-US" dirty="0"/>
              <a:t> </a:t>
            </a:r>
          </a:p>
        </p:txBody>
      </p:sp>
      <p:sp>
        <p:nvSpPr>
          <p:cNvPr id="3" name="Content Placeholder 2"/>
          <p:cNvSpPr>
            <a:spLocks noGrp="1"/>
          </p:cNvSpPr>
          <p:nvPr>
            <p:ph idx="1"/>
          </p:nvPr>
        </p:nvSpPr>
        <p:spPr>
          <a:xfrm>
            <a:off x="304800" y="2057400"/>
            <a:ext cx="8763000" cy="4221163"/>
          </a:xfrm>
        </p:spPr>
        <p:txBody>
          <a:bodyPr>
            <a:normAutofit fontScale="92500" lnSpcReduction="10000"/>
          </a:bodyPr>
          <a:lstStyle/>
          <a:p>
            <a:r>
              <a:rPr lang="en-US" dirty="0"/>
              <a:t>…any </a:t>
            </a:r>
            <a:r>
              <a:rPr lang="en-US" b="1" dirty="0"/>
              <a:t>untruthful </a:t>
            </a:r>
            <a:r>
              <a:rPr lang="en-US" dirty="0"/>
              <a:t>speech that harms an individual’s reputation and subjects the individual to ridicule. </a:t>
            </a:r>
          </a:p>
          <a:p>
            <a:endParaRPr lang="en-US" dirty="0"/>
          </a:p>
          <a:p>
            <a:r>
              <a:rPr lang="en-US" dirty="0"/>
              <a:t>Written defamatory remarks are referred to as </a:t>
            </a:r>
            <a:r>
              <a:rPr lang="en-US" b="1" dirty="0"/>
              <a:t>libel</a:t>
            </a:r>
            <a:r>
              <a:rPr lang="en-US" dirty="0"/>
              <a:t> (pronounced </a:t>
            </a:r>
            <a:r>
              <a:rPr lang="en-US" i="1" dirty="0" err="1"/>
              <a:t>laɪb</a:t>
            </a:r>
            <a:r>
              <a:rPr lang="en-US" i="1" dirty="0"/>
              <a:t>(ə)l</a:t>
            </a:r>
            <a:r>
              <a:rPr lang="en-US" dirty="0"/>
              <a:t> or </a:t>
            </a:r>
            <a:r>
              <a:rPr lang="en-US" b="1" i="1" dirty="0"/>
              <a:t>lie</a:t>
            </a:r>
            <a:r>
              <a:rPr lang="en-US" i="1" dirty="0"/>
              <a:t>-bel</a:t>
            </a:r>
            <a:r>
              <a:rPr lang="en-US" dirty="0"/>
              <a:t>), while spoken defamation is called </a:t>
            </a:r>
            <a:r>
              <a:rPr lang="en-US" b="1" dirty="0"/>
              <a:t>slander</a:t>
            </a:r>
            <a:r>
              <a:rPr lang="en-US" dirty="0"/>
              <a:t>.</a:t>
            </a:r>
          </a:p>
          <a:p>
            <a:endParaRPr lang="en-US" dirty="0"/>
          </a:p>
          <a:p>
            <a:pPr marL="36576" indent="0">
              <a:buNone/>
            </a:pPr>
            <a:r>
              <a:rPr lang="en-US" sz="1200" dirty="0"/>
              <a:t>Cover images</a:t>
            </a:r>
          </a:p>
          <a:p>
            <a:pPr marL="36576" indent="0">
              <a:buNone/>
            </a:pPr>
            <a:r>
              <a:rPr lang="en-US" sz="1200" dirty="0"/>
              <a:t>blogs.findlaw.com</a:t>
            </a:r>
          </a:p>
          <a:p>
            <a:pPr marL="36576" indent="0">
              <a:buNone/>
            </a:pPr>
            <a:r>
              <a:rPr lang="en-US" sz="1200" dirty="0"/>
              <a:t>cchlaw.com</a:t>
            </a:r>
          </a:p>
          <a:p>
            <a:pPr marL="36576" indent="0">
              <a:buNone/>
            </a:pPr>
            <a:r>
              <a:rPr lang="en-US" sz="1200" dirty="0"/>
              <a:t>Wmmlegal.com</a:t>
            </a:r>
          </a:p>
          <a:p>
            <a:pPr marL="36576" indent="0">
              <a:buNone/>
            </a:pPr>
            <a:r>
              <a:rPr lang="en-US" sz="1200" dirty="0"/>
              <a:t>Top image: wikihow.com</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025" y="304800"/>
            <a:ext cx="246697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9386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7200" cy="944562"/>
          </a:xfrm>
        </p:spPr>
        <p:txBody>
          <a:bodyPr>
            <a:normAutofit fontScale="90000"/>
          </a:bodyPr>
          <a:lstStyle/>
          <a:p>
            <a:r>
              <a:rPr lang="en-US" b="1" dirty="0"/>
              <a:t/>
            </a:r>
            <a:br>
              <a:rPr lang="en-US" b="1" dirty="0"/>
            </a:br>
            <a:r>
              <a:rPr lang="en-US" b="1" dirty="0"/>
              <a:t>Group libel rules</a:t>
            </a:r>
            <a:r>
              <a:rPr lang="en-US" dirty="0"/>
              <a:t/>
            </a:r>
            <a:br>
              <a:rPr lang="en-US" dirty="0"/>
            </a:br>
            <a:endParaRPr lang="en-US" dirty="0"/>
          </a:p>
        </p:txBody>
      </p:sp>
      <p:sp>
        <p:nvSpPr>
          <p:cNvPr id="3" name="Content Placeholder 2"/>
          <p:cNvSpPr>
            <a:spLocks noGrp="1"/>
          </p:cNvSpPr>
          <p:nvPr>
            <p:ph idx="1"/>
          </p:nvPr>
        </p:nvSpPr>
        <p:spPr>
          <a:xfrm>
            <a:off x="457200" y="1359799"/>
            <a:ext cx="8153400" cy="5041001"/>
          </a:xfrm>
        </p:spPr>
        <p:txBody>
          <a:bodyPr>
            <a:normAutofit/>
          </a:bodyPr>
          <a:lstStyle/>
          <a:p>
            <a:endParaRPr lang="en-US" dirty="0"/>
          </a:p>
          <a:p>
            <a:r>
              <a:rPr lang="en-US" dirty="0"/>
              <a:t>Groups of more than 100 are </a:t>
            </a:r>
            <a:r>
              <a:rPr lang="en-US" u="sng" dirty="0"/>
              <a:t>not identifiable</a:t>
            </a:r>
            <a:r>
              <a:rPr lang="en-US" dirty="0"/>
              <a:t>. This is why racial slurs or hate speech directed at groups based on their religion, sexual orientation, etc. cannot be grounds for defamation suites. </a:t>
            </a:r>
          </a:p>
          <a:p>
            <a:pPr lvl="2"/>
            <a:r>
              <a:rPr lang="en-US" dirty="0"/>
              <a:t>For example, although the statement, “all openly gay men are incompetent” includes Anderson Cooper, he cannot claim identification--so he cannot sue the publisher of that statement.</a:t>
            </a:r>
          </a:p>
          <a:p>
            <a:pPr marL="36576" indent="0">
              <a:buNone/>
            </a:pPr>
            <a:r>
              <a:rPr lang="en-US" sz="1200" dirty="0"/>
              <a:t>Image: people.com </a:t>
            </a:r>
          </a:p>
          <a:p>
            <a:pPr marL="36576" indent="0">
              <a:buNone/>
            </a:pPr>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9609" y="381000"/>
            <a:ext cx="1504950" cy="1957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4189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4- Publication (and republication)</a:t>
            </a:r>
            <a:endParaRPr lang="en-US" dirty="0"/>
          </a:p>
        </p:txBody>
      </p:sp>
      <p:sp>
        <p:nvSpPr>
          <p:cNvPr id="3" name="Content Placeholder 2"/>
          <p:cNvSpPr>
            <a:spLocks noGrp="1"/>
          </p:cNvSpPr>
          <p:nvPr>
            <p:ph idx="1"/>
          </p:nvPr>
        </p:nvSpPr>
        <p:spPr>
          <a:xfrm>
            <a:off x="286110" y="1371600"/>
            <a:ext cx="8324490" cy="5397260"/>
          </a:xfrm>
        </p:spPr>
        <p:txBody>
          <a:bodyPr vert="horz" lIns="91440" tIns="45720" rIns="91440" bIns="45720" anchor="t">
            <a:normAutofit/>
          </a:bodyPr>
          <a:lstStyle/>
          <a:p>
            <a:pPr marL="420370" indent="-383540"/>
            <a:r>
              <a:rPr lang="en-US" dirty="0"/>
              <a:t>Proof of harm to reputation via libel must be published—in that it was shared with at least one other person besides you and the defendant. </a:t>
            </a:r>
            <a:endParaRPr lang="en-US"/>
          </a:p>
          <a:p>
            <a:pPr marL="721995" lvl="1"/>
            <a:r>
              <a:rPr lang="en-US" dirty="0"/>
              <a:t>Publication does mean the libelous material has to be printed or posted on a website in the traditional sense of the word publish. Once the material is seen by </a:t>
            </a:r>
            <a:r>
              <a:rPr lang="en-US" dirty="0">
                <a:solidFill>
                  <a:srgbClr val="FF0000"/>
                </a:solidFill>
              </a:rPr>
              <a:t>at least one other person</a:t>
            </a:r>
            <a:r>
              <a:rPr lang="en-US" dirty="0"/>
              <a:t>, willing to testify in court, publication is established.</a:t>
            </a:r>
            <a:endParaRPr lang="en-US" dirty="0">
              <a:cs typeface="Arial"/>
            </a:endParaRPr>
          </a:p>
          <a:p>
            <a:pPr marL="36195" indent="0">
              <a:buNone/>
            </a:pPr>
            <a:endParaRPr lang="en-US" dirty="0">
              <a:cs typeface="Arial"/>
            </a:endParaRPr>
          </a:p>
          <a:p>
            <a:pPr marL="36195" indent="0">
              <a:buNone/>
            </a:pPr>
            <a:r>
              <a:rPr lang="en-US" sz="1200" dirty="0"/>
              <a:t>Image: findlaw.com</a:t>
            </a:r>
            <a:endParaRPr lang="en-US" sz="1200" dirty="0">
              <a:cs typeface="Arial"/>
            </a:endParaRP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5257800"/>
            <a:ext cx="2781300" cy="1510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4396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4- Publication (and republication)</a:t>
            </a:r>
            <a:endParaRPr lang="en-US" dirty="0"/>
          </a:p>
        </p:txBody>
      </p:sp>
      <p:sp>
        <p:nvSpPr>
          <p:cNvPr id="3" name="Content Placeholder 2"/>
          <p:cNvSpPr>
            <a:spLocks noGrp="1"/>
          </p:cNvSpPr>
          <p:nvPr>
            <p:ph idx="1"/>
          </p:nvPr>
        </p:nvSpPr>
        <p:spPr>
          <a:xfrm>
            <a:off x="457200" y="1600200"/>
            <a:ext cx="8229600" cy="4525963"/>
          </a:xfrm>
        </p:spPr>
        <p:txBody>
          <a:bodyPr>
            <a:normAutofit/>
          </a:bodyPr>
          <a:lstStyle/>
          <a:p>
            <a:r>
              <a:rPr lang="en-US" dirty="0"/>
              <a:t>Republication of libelous material is the same as publication. Publishing something because others have done it first it not a defense against defamation.</a:t>
            </a:r>
          </a:p>
          <a:p>
            <a:pPr marL="36576" indent="0">
              <a:buNone/>
            </a:pPr>
            <a:endParaRPr lang="en-US" dirty="0"/>
          </a:p>
          <a:p>
            <a:pPr lvl="1"/>
            <a:r>
              <a:rPr lang="en-US" dirty="0"/>
              <a:t> If your paper frequently publishes stories from wire services (like AP, AFP, etc.) and one of those articles turn out to be libelous, your paper and AP can both be sued for defamation.</a:t>
            </a:r>
          </a:p>
          <a:p>
            <a:endParaRPr lang="en-US" dirty="0"/>
          </a:p>
          <a:p>
            <a:endParaRPr lang="en-US" dirty="0"/>
          </a:p>
        </p:txBody>
      </p:sp>
    </p:spTree>
    <p:extLst>
      <p:ext uri="{BB962C8B-B14F-4D97-AF65-F5344CB8AC3E}">
        <p14:creationId xmlns:p14="http://schemas.microsoft.com/office/powerpoint/2010/main" val="1094365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4- Publication (and republication)</a:t>
            </a:r>
            <a:endParaRPr lang="en-US" dirty="0"/>
          </a:p>
        </p:txBody>
      </p:sp>
      <p:sp>
        <p:nvSpPr>
          <p:cNvPr id="3" name="Content Placeholder 2"/>
          <p:cNvSpPr>
            <a:spLocks noGrp="1"/>
          </p:cNvSpPr>
          <p:nvPr>
            <p:ph idx="1"/>
          </p:nvPr>
        </p:nvSpPr>
        <p:spPr>
          <a:xfrm>
            <a:off x="457200" y="1600200"/>
            <a:ext cx="8097328" cy="4525963"/>
          </a:xfrm>
        </p:spPr>
        <p:txBody>
          <a:bodyPr vert="horz" lIns="91440" tIns="45720" rIns="91440" bIns="45720" anchor="t">
            <a:normAutofit/>
          </a:bodyPr>
          <a:lstStyle/>
          <a:p>
            <a:pPr marL="420370" indent="-383540"/>
            <a:r>
              <a:rPr lang="en-US" dirty="0"/>
              <a:t>The only exception is online republication which is protected under section 230 unless you engage in one of the following activities:</a:t>
            </a:r>
            <a:endParaRPr lang="en-US"/>
          </a:p>
          <a:p>
            <a:pPr marL="36195" indent="0">
              <a:buNone/>
            </a:pPr>
            <a:endParaRPr lang="en-US" dirty="0">
              <a:cs typeface="Arial"/>
            </a:endParaRPr>
          </a:p>
          <a:p>
            <a:pPr marL="721995" lvl="1"/>
            <a:r>
              <a:rPr lang="en-US" dirty="0"/>
              <a:t> Editing of content that alters meaning (e.g. you rewrite the story in your own words, but cite your sources).</a:t>
            </a:r>
            <a:endParaRPr lang="en-US" dirty="0">
              <a:cs typeface="Arial"/>
            </a:endParaRPr>
          </a:p>
          <a:p>
            <a:pPr marL="36195" indent="0">
              <a:buNone/>
            </a:pPr>
            <a:endParaRPr lang="en-US" dirty="0">
              <a:cs typeface="Arial"/>
            </a:endParaRPr>
          </a:p>
          <a:p>
            <a:pPr marL="420370" indent="-383540"/>
            <a:endParaRPr lang="en-US" dirty="0">
              <a:cs typeface="Arial"/>
            </a:endParaRPr>
          </a:p>
        </p:txBody>
      </p:sp>
    </p:spTree>
    <p:extLst>
      <p:ext uri="{BB962C8B-B14F-4D97-AF65-F5344CB8AC3E}">
        <p14:creationId xmlns:p14="http://schemas.microsoft.com/office/powerpoint/2010/main" val="1729392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4- Publication (and republication)</a:t>
            </a:r>
            <a:endParaRPr lang="en-US" dirty="0"/>
          </a:p>
        </p:txBody>
      </p:sp>
      <p:sp>
        <p:nvSpPr>
          <p:cNvPr id="3" name="Content Placeholder 2"/>
          <p:cNvSpPr>
            <a:spLocks noGrp="1"/>
          </p:cNvSpPr>
          <p:nvPr>
            <p:ph idx="1"/>
          </p:nvPr>
        </p:nvSpPr>
        <p:spPr/>
        <p:txBody>
          <a:bodyPr>
            <a:normAutofit fontScale="92500"/>
          </a:bodyPr>
          <a:lstStyle/>
          <a:p>
            <a:r>
              <a:rPr lang="en-US" dirty="0"/>
              <a:t>Engaging with user to create discriminatory content (e.g. you ask/incentivize your users to troll someone).</a:t>
            </a:r>
          </a:p>
          <a:p>
            <a:endParaRPr lang="en-US" dirty="0"/>
          </a:p>
          <a:p>
            <a:r>
              <a:rPr lang="en-US" dirty="0"/>
              <a:t>Failing to comply with promises to remove materials (e.g. Someone told you that the information your published about them is false/defamatory and you agreed to remove it, but conveniently forgot to do so).</a:t>
            </a:r>
          </a:p>
          <a:p>
            <a:endParaRPr lang="en-US" dirty="0"/>
          </a:p>
          <a:p>
            <a:endParaRPr lang="en-US" dirty="0"/>
          </a:p>
        </p:txBody>
      </p:sp>
    </p:spTree>
    <p:extLst>
      <p:ext uri="{BB962C8B-B14F-4D97-AF65-F5344CB8AC3E}">
        <p14:creationId xmlns:p14="http://schemas.microsoft.com/office/powerpoint/2010/main" val="1039329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 – Fault</a:t>
            </a:r>
            <a:endParaRPr lang="en-US" dirty="0"/>
          </a:p>
        </p:txBody>
      </p:sp>
      <p:sp>
        <p:nvSpPr>
          <p:cNvPr id="3" name="Content Placeholder 2"/>
          <p:cNvSpPr>
            <a:spLocks noGrp="1"/>
          </p:cNvSpPr>
          <p:nvPr>
            <p:ph idx="1"/>
          </p:nvPr>
        </p:nvSpPr>
        <p:spPr>
          <a:xfrm>
            <a:off x="457200" y="1600200"/>
            <a:ext cx="8077200" cy="4525963"/>
          </a:xfrm>
        </p:spPr>
        <p:txBody>
          <a:bodyPr>
            <a:normAutofit fontScale="92500" lnSpcReduction="20000"/>
          </a:bodyPr>
          <a:lstStyle/>
          <a:p>
            <a:r>
              <a:rPr lang="en-US" dirty="0"/>
              <a:t>Plaintiff: Proof of defendant’s published defamatory speech with fault—some comprehension and understanding of the consequences of the defamatory speech. </a:t>
            </a:r>
          </a:p>
          <a:p>
            <a:pPr marL="36576" indent="0">
              <a:buNone/>
            </a:pPr>
            <a:endParaRPr lang="en-US" dirty="0"/>
          </a:p>
          <a:p>
            <a:r>
              <a:rPr lang="en-US" dirty="0"/>
              <a:t>Court evidence: the defamatory remarks are not the result of some unanticipated error like a typo </a:t>
            </a:r>
          </a:p>
          <a:p>
            <a:pPr lvl="1"/>
            <a:r>
              <a:rPr lang="en-US" dirty="0"/>
              <a:t>(e.g. you meant to say Stephen Colbert, but autocorrect turned it to Steven </a:t>
            </a:r>
            <a:r>
              <a:rPr lang="en-US" dirty="0" err="1"/>
              <a:t>Colber</a:t>
            </a:r>
            <a:r>
              <a:rPr lang="en-US" dirty="0"/>
              <a:t> and now Stevie boy is trying to sue you for libel—he can’t, because fault is not established).</a:t>
            </a:r>
          </a:p>
          <a:p>
            <a:endParaRPr lang="en-US" dirty="0"/>
          </a:p>
          <a:p>
            <a:endParaRPr lang="en-US" dirty="0"/>
          </a:p>
        </p:txBody>
      </p:sp>
    </p:spTree>
    <p:extLst>
      <p:ext uri="{BB962C8B-B14F-4D97-AF65-F5344CB8AC3E}">
        <p14:creationId xmlns:p14="http://schemas.microsoft.com/office/powerpoint/2010/main" val="3903575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Negligence and Actual Malice</a:t>
            </a:r>
            <a:endParaRPr lang="en-US" dirty="0"/>
          </a:p>
        </p:txBody>
      </p:sp>
      <p:sp>
        <p:nvSpPr>
          <p:cNvPr id="3" name="Content Placeholder 2"/>
          <p:cNvSpPr>
            <a:spLocks noGrp="1"/>
          </p:cNvSpPr>
          <p:nvPr>
            <p:ph idx="1"/>
          </p:nvPr>
        </p:nvSpPr>
        <p:spPr/>
        <p:txBody>
          <a:bodyPr vert="horz" lIns="91440" tIns="45720" rIns="91440" bIns="45720" anchor="t">
            <a:normAutofit fontScale="92500" lnSpcReduction="10000"/>
          </a:bodyPr>
          <a:lstStyle/>
          <a:p>
            <a:pPr marL="36195" indent="0">
              <a:buNone/>
            </a:pPr>
            <a:r>
              <a:rPr lang="en-US" sz="3200" b="1" dirty="0"/>
              <a:t>Actual Malice</a:t>
            </a:r>
            <a:endParaRPr lang="en-US" sz="2800" dirty="0">
              <a:cs typeface="Arial"/>
            </a:endParaRPr>
          </a:p>
          <a:p>
            <a:pPr marL="420370" indent="-383540"/>
            <a:r>
              <a:rPr lang="en-US" sz="3200" dirty="0"/>
              <a:t>To establish actual malice, you must prove that either:</a:t>
            </a:r>
            <a:endParaRPr lang="en-US" sz="2800" dirty="0">
              <a:cs typeface="Arial"/>
            </a:endParaRPr>
          </a:p>
          <a:p>
            <a:pPr marL="721995" lvl="1"/>
            <a:r>
              <a:rPr lang="en-US" sz="2800" dirty="0"/>
              <a:t>The publisher </a:t>
            </a:r>
            <a:r>
              <a:rPr lang="en-US" sz="2800" dirty="0">
                <a:solidFill>
                  <a:srgbClr val="FF0000"/>
                </a:solidFill>
              </a:rPr>
              <a:t>deliberately published falsity </a:t>
            </a:r>
            <a:r>
              <a:rPr lang="en-US" sz="2800" dirty="0"/>
              <a:t>(the published knew that it was false beforehand), OR</a:t>
            </a:r>
            <a:endParaRPr lang="en-US" sz="2400" dirty="0">
              <a:cs typeface="Arial"/>
            </a:endParaRPr>
          </a:p>
          <a:p>
            <a:pPr marL="721995" lvl="1"/>
            <a:r>
              <a:rPr lang="en-US" sz="2800" dirty="0"/>
              <a:t>That the published acted with </a:t>
            </a:r>
            <a:r>
              <a:rPr lang="en-US" sz="2800" b="1" dirty="0"/>
              <a:t>"</a:t>
            </a:r>
            <a:r>
              <a:rPr lang="en-US" sz="2800" b="1" dirty="0">
                <a:solidFill>
                  <a:srgbClr val="FF0000"/>
                </a:solidFill>
              </a:rPr>
              <a:t>reckless disregard" for the truth</a:t>
            </a:r>
            <a:endParaRPr lang="en-US" sz="2800" b="1" dirty="0">
              <a:solidFill>
                <a:srgbClr val="FF0000"/>
              </a:solidFill>
              <a:cs typeface="Arial"/>
            </a:endParaRPr>
          </a:p>
          <a:p>
            <a:pPr lvl="2" indent="-255905"/>
            <a:r>
              <a:rPr lang="en-US" dirty="0"/>
              <a:t>The publisher may have known for a fact that the material was 100% false, and </a:t>
            </a:r>
            <a:r>
              <a:rPr lang="en-US" i="1" dirty="0"/>
              <a:t>some</a:t>
            </a:r>
            <a:r>
              <a:rPr lang="en-US" dirty="0"/>
              <a:t> evidence that questioned the veracity of the information.</a:t>
            </a:r>
            <a:endParaRPr lang="en-US" sz="2200" dirty="0">
              <a:cs typeface="Arial"/>
            </a:endParaRPr>
          </a:p>
          <a:p>
            <a:pPr marL="420370" indent="-383540"/>
            <a:endParaRPr lang="en-US" dirty="0">
              <a:cs typeface="Arial"/>
            </a:endParaRPr>
          </a:p>
        </p:txBody>
      </p:sp>
    </p:spTree>
    <p:extLst>
      <p:ext uri="{BB962C8B-B14F-4D97-AF65-F5344CB8AC3E}">
        <p14:creationId xmlns:p14="http://schemas.microsoft.com/office/powerpoint/2010/main" val="2142542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sz="4800" b="1" dirty="0"/>
              <a:t/>
            </a:r>
            <a:br>
              <a:rPr lang="en-US" sz="4800" b="1" dirty="0"/>
            </a:br>
            <a:r>
              <a:rPr lang="en-US" sz="4800" b="1" dirty="0"/>
              <a:t>Actual Malice</a:t>
            </a:r>
            <a:r>
              <a:rPr lang="en-US" sz="4400" dirty="0"/>
              <a:t/>
            </a:r>
            <a:br>
              <a:rPr lang="en-US" sz="4400" dirty="0"/>
            </a:br>
            <a:endParaRPr lang="en-US" dirty="0"/>
          </a:p>
        </p:txBody>
      </p:sp>
      <p:sp>
        <p:nvSpPr>
          <p:cNvPr id="3" name="Content Placeholder 2"/>
          <p:cNvSpPr>
            <a:spLocks noGrp="1"/>
          </p:cNvSpPr>
          <p:nvPr>
            <p:ph idx="1"/>
          </p:nvPr>
        </p:nvSpPr>
        <p:spPr>
          <a:xfrm>
            <a:off x="457200" y="1371600"/>
            <a:ext cx="8229600" cy="4754563"/>
          </a:xfrm>
        </p:spPr>
        <p:txBody>
          <a:bodyPr vert="horz" lIns="91440" tIns="45720" rIns="91440" bIns="45720" anchor="t">
            <a:normAutofit lnSpcReduction="10000"/>
          </a:bodyPr>
          <a:lstStyle/>
          <a:p>
            <a:pPr marL="420370" indent="-383540"/>
            <a:r>
              <a:rPr lang="en-US" dirty="0"/>
              <a:t>You talked to three people, one gave you a juicy, yet potentially libelous, piece of gossip but two of them denied it. </a:t>
            </a:r>
            <a:endParaRPr lang="en-US"/>
          </a:p>
          <a:p>
            <a:pPr marL="420370" indent="-383540"/>
            <a:endParaRPr lang="en-US" dirty="0">
              <a:cs typeface="Arial"/>
            </a:endParaRPr>
          </a:p>
          <a:p>
            <a:pPr marL="420370" indent="-383540"/>
            <a:r>
              <a:rPr lang="en-US" dirty="0"/>
              <a:t>Neither of them gave you concrete proof, so while there is a chance that the gossip is true, you have some reason to question it. </a:t>
            </a:r>
            <a:endParaRPr lang="en-US" dirty="0">
              <a:cs typeface="Arial"/>
            </a:endParaRPr>
          </a:p>
          <a:p>
            <a:pPr marL="420370" indent="-383540"/>
            <a:endParaRPr lang="en-US" dirty="0">
              <a:cs typeface="Arial"/>
            </a:endParaRPr>
          </a:p>
          <a:p>
            <a:pPr marL="420370" indent="-383540"/>
            <a:r>
              <a:rPr lang="en-US" dirty="0"/>
              <a:t>If you choose to publish the gossip, you have acted with “reckless disregard” for the truth. </a:t>
            </a:r>
            <a:endParaRPr lang="en-US" dirty="0">
              <a:cs typeface="Arial"/>
            </a:endParaRPr>
          </a:p>
          <a:p>
            <a:pPr marL="36195" indent="0">
              <a:buNone/>
            </a:pPr>
            <a:endParaRPr lang="en-US" dirty="0">
              <a:cs typeface="Arial"/>
            </a:endParaRPr>
          </a:p>
        </p:txBody>
      </p:sp>
    </p:spTree>
    <p:extLst>
      <p:ext uri="{BB962C8B-B14F-4D97-AF65-F5344CB8AC3E}">
        <p14:creationId xmlns:p14="http://schemas.microsoft.com/office/powerpoint/2010/main" val="3743294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Negligence</a:t>
            </a:r>
            <a:endParaRPr lang="en-US" dirty="0"/>
          </a:p>
        </p:txBody>
      </p:sp>
      <p:sp>
        <p:nvSpPr>
          <p:cNvPr id="3" name="Content Placeholder 2"/>
          <p:cNvSpPr>
            <a:spLocks noGrp="1"/>
          </p:cNvSpPr>
          <p:nvPr>
            <p:ph idx="1"/>
          </p:nvPr>
        </p:nvSpPr>
        <p:spPr>
          <a:xfrm>
            <a:off x="304800" y="1447800"/>
            <a:ext cx="8763000" cy="4678363"/>
          </a:xfrm>
        </p:spPr>
        <p:txBody>
          <a:bodyPr vert="horz" lIns="91440" tIns="45720" rIns="91440" bIns="45720" anchor="t">
            <a:normAutofit fontScale="70000" lnSpcReduction="20000"/>
          </a:bodyPr>
          <a:lstStyle/>
          <a:p>
            <a:pPr marL="420370" indent="-383540"/>
            <a:endParaRPr lang="en-US" dirty="0">
              <a:cs typeface="Arial"/>
            </a:endParaRPr>
          </a:p>
          <a:p>
            <a:pPr marL="420370" indent="-383540"/>
            <a:r>
              <a:rPr lang="en-US" sz="3200" dirty="0"/>
              <a:t>Failure to apply the same diligence that a “reasonable person” would apply in a similar situation. For a reporter this includes Not following good Journalism practices.</a:t>
            </a:r>
            <a:endParaRPr lang="en-US" sz="3200" dirty="0">
              <a:cs typeface="Arial"/>
            </a:endParaRPr>
          </a:p>
          <a:p>
            <a:pPr marL="721995" lvl="1"/>
            <a:endParaRPr lang="en-US" sz="3200" dirty="0">
              <a:cs typeface="Arial"/>
            </a:endParaRPr>
          </a:p>
          <a:p>
            <a:pPr marL="721995" lvl="1"/>
            <a:r>
              <a:rPr lang="en-US" sz="3200" dirty="0"/>
              <a:t>For example- journalism-triangulation-three credible sources for verification of information to confirm allegations and establish the sources’ trustworthiness. </a:t>
            </a:r>
            <a:endParaRPr lang="en-US" sz="3200" dirty="0">
              <a:cs typeface="Arial"/>
            </a:endParaRPr>
          </a:p>
          <a:p>
            <a:pPr marL="447675" lvl="1" indent="0">
              <a:buNone/>
            </a:pPr>
            <a:endParaRPr lang="en-US" sz="3200" dirty="0">
              <a:cs typeface="Arial"/>
              <a:hlinkClick r:id="rId2" invalidUrl="http://"/>
            </a:endParaRPr>
          </a:p>
          <a:p>
            <a:pPr marL="447675" lvl="1" indent="0">
              <a:buNone/>
            </a:pPr>
            <a:r>
              <a:rPr lang="en-US" dirty="0">
                <a:hlinkClick r:id="rId3"/>
              </a:rPr>
              <a:t>https://www.nbcdfw.com/news/national-international/prince-harry-accepts-apology-damages-in-uk-libel-suit-against-mailonline/2538241/</a:t>
            </a:r>
            <a:endParaRPr lang="en-US" dirty="0">
              <a:cs typeface="Arial"/>
            </a:endParaRPr>
          </a:p>
          <a:p>
            <a:pPr marL="447675" lvl="1" indent="0">
              <a:buNone/>
            </a:pPr>
            <a:endParaRPr lang="en-US" dirty="0">
              <a:cs typeface="Arial"/>
            </a:endParaRPr>
          </a:p>
          <a:p>
            <a:pPr marL="447675" lvl="1" indent="0">
              <a:buNone/>
            </a:pPr>
            <a:endParaRPr lang="en-US" dirty="0">
              <a:cs typeface="Arial"/>
            </a:endParaRPr>
          </a:p>
          <a:p>
            <a:pPr marL="447675" lvl="1" indent="0">
              <a:buNone/>
            </a:pPr>
            <a:r>
              <a:rPr lang="en-US" sz="1700" dirty="0"/>
              <a:t>Image: nbcdfw.com</a:t>
            </a:r>
            <a:endParaRPr lang="en-US" sz="1700" dirty="0">
              <a:cs typeface="Arial"/>
            </a:endParaRPr>
          </a:p>
          <a:p>
            <a:pPr marL="447675" lvl="1" indent="0">
              <a:buNone/>
            </a:pPr>
            <a:r>
              <a:rPr lang="en-US" dirty="0"/>
              <a:t> </a:t>
            </a:r>
            <a:endParaRPr lang="en-US" dirty="0">
              <a:cs typeface="Arial"/>
            </a:endParaRPr>
          </a:p>
          <a:p>
            <a:pPr marL="721995" lvl="1"/>
            <a:endParaRPr lang="en-US" dirty="0">
              <a:cs typeface="Arial"/>
            </a:endParaRPr>
          </a:p>
          <a:p>
            <a:pPr marL="420370" indent="-383540"/>
            <a:endParaRPr lang="en-US" dirty="0">
              <a:cs typeface="Arial"/>
            </a:endParaRP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04800"/>
            <a:ext cx="24384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9031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Negligence and Malice: significance  </a:t>
            </a:r>
          </a:p>
        </p:txBody>
      </p:sp>
      <p:sp>
        <p:nvSpPr>
          <p:cNvPr id="3" name="Content Placeholder 2"/>
          <p:cNvSpPr>
            <a:spLocks noGrp="1"/>
          </p:cNvSpPr>
          <p:nvPr>
            <p:ph idx="1"/>
          </p:nvPr>
        </p:nvSpPr>
        <p:spPr>
          <a:xfrm>
            <a:off x="457200" y="1600200"/>
            <a:ext cx="8001000" cy="4525963"/>
          </a:xfrm>
        </p:spPr>
        <p:txBody>
          <a:bodyPr/>
          <a:lstStyle/>
          <a:p>
            <a:r>
              <a:rPr lang="en-US" dirty="0"/>
              <a:t>Damages and the standard of proof of different individuals are determined by negligence and malice. </a:t>
            </a:r>
          </a:p>
          <a:p>
            <a:endParaRPr lang="en-US" dirty="0"/>
          </a:p>
          <a:p>
            <a:r>
              <a:rPr lang="en-US" dirty="0"/>
              <a:t>Here’s how they were part of the civil rights movement.</a:t>
            </a:r>
          </a:p>
          <a:p>
            <a:pPr marL="36576" indent="0">
              <a:buNone/>
            </a:pPr>
            <a:endParaRPr lang="en-US" dirty="0"/>
          </a:p>
        </p:txBody>
      </p:sp>
    </p:spTree>
    <p:extLst>
      <p:ext uri="{BB962C8B-B14F-4D97-AF65-F5344CB8AC3E}">
        <p14:creationId xmlns:p14="http://schemas.microsoft.com/office/powerpoint/2010/main" val="853938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b="1" dirty="0"/>
              <a:t/>
            </a:r>
            <a:br>
              <a:rPr lang="en-US" b="1" dirty="0"/>
            </a:br>
            <a:r>
              <a:rPr lang="en-US" b="1" dirty="0"/>
              <a:t>Who can Sue for Defamation?</a:t>
            </a:r>
            <a:br>
              <a:rPr lang="en-US" b="1" dirty="0"/>
            </a:br>
            <a:endParaRPr lang="en-US" dirty="0"/>
          </a:p>
        </p:txBody>
      </p:sp>
      <p:sp>
        <p:nvSpPr>
          <p:cNvPr id="3" name="Content Placeholder 2"/>
          <p:cNvSpPr>
            <a:spLocks noGrp="1"/>
          </p:cNvSpPr>
          <p:nvPr>
            <p:ph idx="1"/>
          </p:nvPr>
        </p:nvSpPr>
        <p:spPr>
          <a:xfrm>
            <a:off x="152400" y="1124456"/>
            <a:ext cx="8839200" cy="5200144"/>
          </a:xfrm>
        </p:spPr>
        <p:txBody>
          <a:bodyPr>
            <a:normAutofit/>
          </a:bodyPr>
          <a:lstStyle/>
          <a:p>
            <a:r>
              <a:rPr lang="en-US" dirty="0"/>
              <a:t>Anyone who is not acting on behalf of the government or a government. </a:t>
            </a:r>
          </a:p>
          <a:p>
            <a:pPr lvl="1"/>
            <a:r>
              <a:rPr lang="en-US" dirty="0"/>
              <a:t>Businesses, companies, and conglomerates, NGOs, nonprofits, charities. </a:t>
            </a:r>
          </a:p>
          <a:p>
            <a:pPr lvl="2"/>
            <a:r>
              <a:rPr lang="en-US" sz="1000" dirty="0"/>
              <a:t>Dental Health Company Files $2.8 Billion Defamation Lawsuit Against NBC</a:t>
            </a:r>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endParaRPr lang="en-US" sz="1200" dirty="0"/>
          </a:p>
          <a:p>
            <a:pPr marL="448056" lvl="1" indent="0">
              <a:buNone/>
            </a:pPr>
            <a:r>
              <a:rPr lang="en-US" sz="1200" dirty="0"/>
              <a:t>Image: firstamendmentwatch.org</a:t>
            </a:r>
            <a:endParaRPr lang="en-US" dirty="0"/>
          </a:p>
          <a:p>
            <a:endParaRPr lang="en-US" dirty="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200400"/>
            <a:ext cx="38100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989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New York Times v. Sullivan (1964)</a:t>
            </a:r>
            <a:endParaRPr lang="en-US" dirty="0"/>
          </a:p>
        </p:txBody>
      </p:sp>
      <p:sp>
        <p:nvSpPr>
          <p:cNvPr id="3" name="Content Placeholder 2"/>
          <p:cNvSpPr>
            <a:spLocks noGrp="1"/>
          </p:cNvSpPr>
          <p:nvPr>
            <p:ph idx="1"/>
          </p:nvPr>
        </p:nvSpPr>
        <p:spPr>
          <a:xfrm>
            <a:off x="457200" y="1600200"/>
            <a:ext cx="8305800" cy="5105400"/>
          </a:xfrm>
        </p:spPr>
        <p:txBody>
          <a:bodyPr>
            <a:normAutofit/>
          </a:bodyPr>
          <a:lstStyle/>
          <a:p>
            <a:pPr marL="36576" indent="0">
              <a:buNone/>
            </a:pPr>
            <a:r>
              <a:rPr lang="en-US" dirty="0"/>
              <a:t>From: </a:t>
            </a:r>
            <a:r>
              <a:rPr lang="en-US" u="sng" dirty="0">
                <a:hlinkClick r:id="rId2"/>
              </a:rPr>
              <a:t>Bill of Rights Institute</a:t>
            </a:r>
            <a:endParaRPr lang="en-US" u="sng" dirty="0"/>
          </a:p>
          <a:p>
            <a:r>
              <a:rPr lang="en-US" u="sng" dirty="0"/>
              <a:t>Time: 1960 </a:t>
            </a:r>
          </a:p>
          <a:p>
            <a:pPr marL="36576" indent="0">
              <a:buNone/>
            </a:pPr>
            <a:endParaRPr lang="en-US" u="sng" dirty="0"/>
          </a:p>
          <a:p>
            <a:r>
              <a:rPr lang="en-US" dirty="0"/>
              <a:t>Civil rights leaders ran a full-page ad in the New York Times to raise funds to help civil rights leaders, including Martin Luther King, Jr. </a:t>
            </a:r>
          </a:p>
          <a:p>
            <a:r>
              <a:rPr lang="en-US" dirty="0"/>
              <a:t>Sixty well-known Americans signed it.</a:t>
            </a:r>
          </a:p>
          <a:p>
            <a:pPr marL="36576" indent="0">
              <a:buNone/>
            </a:pPr>
            <a:endParaRPr lang="en-US" sz="1200" dirty="0"/>
          </a:p>
          <a:p>
            <a:pPr marL="36576" indent="0">
              <a:buNone/>
            </a:pPr>
            <a:r>
              <a:rPr lang="en-US" sz="1200" dirty="0"/>
              <a:t>Image: nccs.net </a:t>
            </a:r>
          </a:p>
          <a:p>
            <a:pPr marL="36576" indent="0">
              <a:buNone/>
            </a:pPr>
            <a:endParaRPr lang="en-US" dirty="0"/>
          </a:p>
          <a:p>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725" y="838200"/>
            <a:ext cx="296227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8708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New York Times v. Sullivan (1964)</a:t>
            </a:r>
            <a:endParaRPr lang="en-US" dirty="0"/>
          </a:p>
        </p:txBody>
      </p:sp>
      <p:sp>
        <p:nvSpPr>
          <p:cNvPr id="3" name="Content Placeholder 2"/>
          <p:cNvSpPr>
            <a:spLocks noGrp="1"/>
          </p:cNvSpPr>
          <p:nvPr>
            <p:ph idx="1"/>
          </p:nvPr>
        </p:nvSpPr>
        <p:spPr>
          <a:xfrm>
            <a:off x="457200" y="1600200"/>
            <a:ext cx="8305800" cy="4525963"/>
          </a:xfrm>
        </p:spPr>
        <p:txBody>
          <a:bodyPr>
            <a:normAutofit fontScale="85000" lnSpcReduction="10000"/>
          </a:bodyPr>
          <a:lstStyle/>
          <a:p>
            <a:r>
              <a:rPr lang="en-US" dirty="0"/>
              <a:t>The ad described what it called “an unprecedented wave of terror” of police actions against peaceful demonstrators in Montgomery, Alabama. </a:t>
            </a:r>
          </a:p>
          <a:p>
            <a:endParaRPr lang="en-US" dirty="0"/>
          </a:p>
          <a:p>
            <a:r>
              <a:rPr lang="en-US" dirty="0"/>
              <a:t>What it described was mostly accurate, but some of the charges in the ad were not true. </a:t>
            </a:r>
          </a:p>
          <a:p>
            <a:pPr lvl="1"/>
            <a:r>
              <a:rPr lang="en-US" b="1" dirty="0">
                <a:solidFill>
                  <a:srgbClr val="FF0000"/>
                </a:solidFill>
              </a:rPr>
              <a:t>Exaggeration</a:t>
            </a:r>
            <a:r>
              <a:rPr lang="en-US" dirty="0"/>
              <a:t>: P</a:t>
            </a:r>
            <a:r>
              <a:rPr lang="en-US" i="1" dirty="0"/>
              <a:t>olice “ringed” a college campus where protestors were. </a:t>
            </a:r>
            <a:endParaRPr lang="en-US" dirty="0"/>
          </a:p>
          <a:p>
            <a:pPr lvl="1"/>
            <a:r>
              <a:rPr lang="en-US" b="1" dirty="0">
                <a:solidFill>
                  <a:srgbClr val="FF0000"/>
                </a:solidFill>
              </a:rPr>
              <a:t>False statement</a:t>
            </a:r>
            <a:r>
              <a:rPr lang="en-US" dirty="0"/>
              <a:t>: “When the entire student body protested to state authorities by refusing to re-register, their dining hall was padlocked in an attempt to starve them into submission.”</a:t>
            </a:r>
          </a:p>
          <a:p>
            <a:endParaRPr lang="en-US" dirty="0"/>
          </a:p>
        </p:txBody>
      </p:sp>
    </p:spTree>
    <p:extLst>
      <p:ext uri="{BB962C8B-B14F-4D97-AF65-F5344CB8AC3E}">
        <p14:creationId xmlns:p14="http://schemas.microsoft.com/office/powerpoint/2010/main" val="4165390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New York Times v. Sullivan (1964)</a:t>
            </a:r>
            <a:endParaRPr lang="en-US" dirty="0"/>
          </a:p>
        </p:txBody>
      </p:sp>
      <p:sp>
        <p:nvSpPr>
          <p:cNvPr id="3" name="Content Placeholder 2"/>
          <p:cNvSpPr>
            <a:spLocks noGrp="1"/>
          </p:cNvSpPr>
          <p:nvPr>
            <p:ph idx="1"/>
          </p:nvPr>
        </p:nvSpPr>
        <p:spPr>
          <a:xfrm>
            <a:off x="457200" y="1600200"/>
            <a:ext cx="8305800" cy="4525963"/>
          </a:xfrm>
        </p:spPr>
        <p:txBody>
          <a:bodyPr>
            <a:normAutofit fontScale="85000" lnSpcReduction="20000"/>
          </a:bodyPr>
          <a:lstStyle/>
          <a:p>
            <a:r>
              <a:rPr lang="en-US" dirty="0"/>
              <a:t>L.B. Sullivan, one of three people in charge of police in Montgomery, sued the New York Times for libel (printing something they knew was false and would cause harm). </a:t>
            </a:r>
          </a:p>
          <a:p>
            <a:endParaRPr lang="en-US" dirty="0"/>
          </a:p>
          <a:p>
            <a:r>
              <a:rPr lang="en-US" dirty="0"/>
              <a:t>The ad did not mention Sullivan’s name.  Sullivan claimed that the ad </a:t>
            </a:r>
            <a:r>
              <a:rPr lang="en-US" dirty="0">
                <a:solidFill>
                  <a:srgbClr val="FF0000"/>
                </a:solidFill>
              </a:rPr>
              <a:t>implied</a:t>
            </a:r>
            <a:r>
              <a:rPr lang="en-US" dirty="0"/>
              <a:t> his responsibility for the actions of the police and </a:t>
            </a:r>
            <a:r>
              <a:rPr lang="en-US" dirty="0">
                <a:solidFill>
                  <a:srgbClr val="FF0000"/>
                </a:solidFill>
              </a:rPr>
              <a:t>damaged his reputation </a:t>
            </a:r>
            <a:r>
              <a:rPr lang="en-US" dirty="0"/>
              <a:t>in the community. </a:t>
            </a:r>
          </a:p>
          <a:p>
            <a:pPr marL="36576" indent="0">
              <a:buNone/>
            </a:pPr>
            <a:endParaRPr lang="en-US" dirty="0"/>
          </a:p>
          <a:p>
            <a:r>
              <a:rPr lang="en-US" dirty="0"/>
              <a:t>The Alabama court awarded Sullivan $500,000 in damages: New York Times was ordered to pay. </a:t>
            </a:r>
          </a:p>
        </p:txBody>
      </p:sp>
    </p:spTree>
    <p:extLst>
      <p:ext uri="{BB962C8B-B14F-4D97-AF65-F5344CB8AC3E}">
        <p14:creationId xmlns:p14="http://schemas.microsoft.com/office/powerpoint/2010/main" val="3437306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New York Times v. Sullivan (1964)</a:t>
            </a:r>
            <a:endParaRPr lang="en-US" dirty="0"/>
          </a:p>
        </p:txBody>
      </p:sp>
      <p:sp>
        <p:nvSpPr>
          <p:cNvPr id="3" name="Content Placeholder 2"/>
          <p:cNvSpPr>
            <a:spLocks noGrp="1"/>
          </p:cNvSpPr>
          <p:nvPr>
            <p:ph idx="1"/>
          </p:nvPr>
        </p:nvSpPr>
        <p:spPr>
          <a:xfrm>
            <a:off x="457200" y="1600200"/>
            <a:ext cx="8001000" cy="4525963"/>
          </a:xfrm>
        </p:spPr>
        <p:txBody>
          <a:bodyPr>
            <a:normAutofit fontScale="92500" lnSpcReduction="10000"/>
          </a:bodyPr>
          <a:lstStyle/>
          <a:p>
            <a:r>
              <a:rPr lang="en-US" dirty="0"/>
              <a:t>The Times appealed to the SCOTUS arguing non-intention of harm as they  newspaper had no reason to believe that the advertisement included false statements, hence it did not check their accuracy. </a:t>
            </a:r>
          </a:p>
          <a:p>
            <a:pPr marL="36576" indent="0">
              <a:buNone/>
            </a:pPr>
            <a:endParaRPr lang="en-US" dirty="0"/>
          </a:p>
          <a:p>
            <a:r>
              <a:rPr lang="en-US" dirty="0"/>
              <a:t>The Times argued that if a newspaper had to check the accuracy of every criticism of every public official, a free press would be severely limited.</a:t>
            </a:r>
          </a:p>
          <a:p>
            <a:pPr marL="36576" indent="0">
              <a:buNone/>
            </a:pPr>
            <a:endParaRPr lang="en-US" dirty="0"/>
          </a:p>
          <a:p>
            <a:endParaRPr lang="en-US" dirty="0"/>
          </a:p>
        </p:txBody>
      </p:sp>
    </p:spTree>
    <p:extLst>
      <p:ext uri="{BB962C8B-B14F-4D97-AF65-F5344CB8AC3E}">
        <p14:creationId xmlns:p14="http://schemas.microsoft.com/office/powerpoint/2010/main" val="3190850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York Times v. Sullivan (1964)</a:t>
            </a:r>
          </a:p>
        </p:txBody>
      </p:sp>
      <p:sp>
        <p:nvSpPr>
          <p:cNvPr id="3" name="Content Placeholder 2"/>
          <p:cNvSpPr>
            <a:spLocks noGrp="1"/>
          </p:cNvSpPr>
          <p:nvPr>
            <p:ph idx="1"/>
          </p:nvPr>
        </p:nvSpPr>
        <p:spPr>
          <a:xfrm>
            <a:off x="457200" y="1600200"/>
            <a:ext cx="8305800" cy="4525963"/>
          </a:xfrm>
        </p:spPr>
        <p:txBody>
          <a:bodyPr>
            <a:normAutofit fontScale="92500" lnSpcReduction="20000"/>
          </a:bodyPr>
          <a:lstStyle/>
          <a:p>
            <a:r>
              <a:rPr lang="en-US" dirty="0"/>
              <a:t>SCOTUS ruled unanimously in favor of the New York Times. </a:t>
            </a:r>
          </a:p>
          <a:p>
            <a:pPr lvl="1"/>
            <a:r>
              <a:rPr lang="en-US" dirty="0"/>
              <a:t>In order to prove libel, a “public official” must show that the newspaper acted “with ‘</a:t>
            </a:r>
            <a:r>
              <a:rPr lang="en-US" dirty="0">
                <a:solidFill>
                  <a:srgbClr val="FF0000"/>
                </a:solidFill>
              </a:rPr>
              <a:t>actual malice</a:t>
            </a:r>
            <a:r>
              <a:rPr lang="en-US" dirty="0"/>
              <a:t>’–that is, with knowledge that it was false or with reckless disregard” for truth. </a:t>
            </a:r>
          </a:p>
          <a:p>
            <a:pPr lvl="1"/>
            <a:endParaRPr lang="en-US" dirty="0"/>
          </a:p>
          <a:p>
            <a:pPr lvl="1"/>
            <a:r>
              <a:rPr lang="en-US" dirty="0"/>
              <a:t>America’s “profound national commitment to the principle that debate on public issues should be uninhibited, robust, and wide-open.” Free and open debate about the conduct of public officials, the Court reasoned, was more important than occasional, honest factual errors that might hurt or damage officials’ reputations.</a:t>
            </a:r>
          </a:p>
          <a:p>
            <a:endParaRPr lang="en-US" dirty="0"/>
          </a:p>
          <a:p>
            <a:endParaRPr lang="en-US" dirty="0"/>
          </a:p>
        </p:txBody>
      </p:sp>
    </p:spTree>
    <p:extLst>
      <p:ext uri="{BB962C8B-B14F-4D97-AF65-F5344CB8AC3E}">
        <p14:creationId xmlns:p14="http://schemas.microsoft.com/office/powerpoint/2010/main" val="33712254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a:xfrm>
            <a:off x="457200" y="1600200"/>
            <a:ext cx="8382000" cy="4525963"/>
          </a:xfrm>
        </p:spPr>
        <p:txBody>
          <a:bodyPr>
            <a:normAutofit fontScale="77500" lnSpcReduction="20000"/>
          </a:bodyPr>
          <a:lstStyle/>
          <a:p>
            <a:r>
              <a:rPr lang="en-US" dirty="0"/>
              <a:t>As NYT v. Sullivan established, not all defamation plaintiffs are the same. </a:t>
            </a:r>
          </a:p>
          <a:p>
            <a:pPr marL="36576" indent="0">
              <a:buNone/>
            </a:pPr>
            <a:endParaRPr lang="en-US" dirty="0"/>
          </a:p>
          <a:p>
            <a:r>
              <a:rPr lang="en-US" dirty="0"/>
              <a:t>There are four types of people when it comes to defamation:</a:t>
            </a:r>
          </a:p>
          <a:p>
            <a:pPr marL="550926" indent="-514350">
              <a:buFont typeface="+mj-lt"/>
              <a:buAutoNum type="arabicPeriod"/>
            </a:pPr>
            <a:r>
              <a:rPr lang="en-US" b="1" dirty="0">
                <a:solidFill>
                  <a:srgbClr val="92D050"/>
                </a:solidFill>
              </a:rPr>
              <a:t>Public figure/public official</a:t>
            </a:r>
            <a:endParaRPr lang="en-US" dirty="0">
              <a:solidFill>
                <a:srgbClr val="92D050"/>
              </a:solidFill>
            </a:endParaRPr>
          </a:p>
          <a:p>
            <a:pPr lvl="1"/>
            <a:r>
              <a:rPr lang="en-US" dirty="0"/>
              <a:t>Politicians, high-ranking government officials, those who hold elected office as well as government employees, who appear to have substantial control over government affairs (but may not actually have any power). </a:t>
            </a:r>
          </a:p>
          <a:p>
            <a:pPr lvl="2"/>
            <a:r>
              <a:rPr lang="en-US" dirty="0"/>
              <a:t>For example, the press secretary who is just a glorified PR practitioner but is believed to be powerful thanks to the regular press briefings at the White House.</a:t>
            </a:r>
          </a:p>
          <a:p>
            <a:pPr lvl="2"/>
            <a:endParaRPr lang="en-US" dirty="0"/>
          </a:p>
          <a:p>
            <a:r>
              <a:rPr lang="en-US" dirty="0"/>
              <a:t>The Standard of proof:  Actual malice</a:t>
            </a:r>
          </a:p>
          <a:p>
            <a:pPr marL="36576" indent="0">
              <a:buNone/>
            </a:pPr>
            <a:endParaRPr lang="en-US" dirty="0"/>
          </a:p>
        </p:txBody>
      </p:sp>
    </p:spTree>
    <p:extLst>
      <p:ext uri="{BB962C8B-B14F-4D97-AF65-F5344CB8AC3E}">
        <p14:creationId xmlns:p14="http://schemas.microsoft.com/office/powerpoint/2010/main" val="1102693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a:xfrm>
            <a:off x="381000" y="1600200"/>
            <a:ext cx="8153400" cy="4953000"/>
          </a:xfrm>
        </p:spPr>
        <p:txBody>
          <a:bodyPr>
            <a:normAutofit lnSpcReduction="10000"/>
          </a:bodyPr>
          <a:lstStyle/>
          <a:p>
            <a:pPr marL="36576" indent="0">
              <a:buNone/>
            </a:pPr>
            <a:r>
              <a:rPr lang="en-US" dirty="0"/>
              <a:t>2. </a:t>
            </a:r>
            <a:r>
              <a:rPr lang="en-US" b="1" dirty="0">
                <a:solidFill>
                  <a:srgbClr val="92D050"/>
                </a:solidFill>
              </a:rPr>
              <a:t>All-purpose public figures </a:t>
            </a:r>
            <a:r>
              <a:rPr lang="en-US" dirty="0"/>
              <a:t>are people who are Instantly recognizable by many. </a:t>
            </a:r>
          </a:p>
          <a:p>
            <a:pPr lvl="1"/>
            <a:r>
              <a:rPr lang="en-US" dirty="0"/>
              <a:t>Celebrities, famous athletes, writers, etc. are all all-purpose public figures regardless why they are famous.</a:t>
            </a:r>
          </a:p>
          <a:p>
            <a:r>
              <a:rPr lang="en-US" dirty="0"/>
              <a:t>The Standard of proof:  Actual malice</a:t>
            </a:r>
          </a:p>
          <a:p>
            <a:endParaRPr lang="en-US" dirty="0"/>
          </a:p>
          <a:p>
            <a:endParaRPr lang="en-US" dirty="0"/>
          </a:p>
          <a:p>
            <a:endParaRPr lang="en-US" dirty="0"/>
          </a:p>
          <a:p>
            <a:pPr marL="36576" indent="0">
              <a:buNone/>
            </a:pPr>
            <a:endParaRPr lang="en-US" dirty="0"/>
          </a:p>
          <a:p>
            <a:pPr marL="36576" indent="0">
              <a:buNone/>
            </a:pPr>
            <a:r>
              <a:rPr lang="en-US" sz="1300" dirty="0"/>
              <a:t>Image: msn.com</a:t>
            </a:r>
          </a:p>
          <a:p>
            <a:pPr marL="36576" indent="0">
              <a:buNone/>
            </a:pPr>
            <a:endParaRPr lang="en-US" dirty="0"/>
          </a:p>
          <a:p>
            <a:pPr marL="36576" indent="0">
              <a:buNone/>
            </a:pPr>
            <a:endParaRPr 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4418" y="4267200"/>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87200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p:txBody>
          <a:bodyPr>
            <a:normAutofit/>
          </a:bodyPr>
          <a:lstStyle/>
          <a:p>
            <a:pPr marL="36576" indent="0">
              <a:buNone/>
            </a:pPr>
            <a:r>
              <a:rPr lang="en-US" b="1" dirty="0">
                <a:solidFill>
                  <a:srgbClr val="92D050"/>
                </a:solidFill>
              </a:rPr>
              <a:t>3. Limited-purpose public figure</a:t>
            </a:r>
          </a:p>
          <a:p>
            <a:r>
              <a:rPr lang="en-US" dirty="0"/>
              <a:t>“Individuals who have thrust themselves to the forefront of a controversy, ” and actively seek the spotlight because they want to be part of a national conversation. </a:t>
            </a:r>
          </a:p>
          <a:p>
            <a:pPr lvl="1"/>
            <a:r>
              <a:rPr lang="en-US" dirty="0"/>
              <a:t>Greta Thunberg who sailed the Atlantic Ocean to raise awareness for climate change.</a:t>
            </a:r>
          </a:p>
          <a:p>
            <a:pPr marL="36576" indent="0">
              <a:buNone/>
            </a:pPr>
            <a:r>
              <a:rPr lang="en-US" sz="1200" dirty="0"/>
              <a:t>Image: aruma.com.au</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2359" y="0"/>
            <a:ext cx="2362200"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4558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a:xfrm>
            <a:off x="457200" y="1600201"/>
            <a:ext cx="8229600" cy="4343400"/>
          </a:xfrm>
        </p:spPr>
        <p:txBody>
          <a:bodyPr>
            <a:normAutofit/>
          </a:bodyPr>
          <a:lstStyle/>
          <a:p>
            <a:r>
              <a:rPr lang="en-US" dirty="0">
                <a:solidFill>
                  <a:srgbClr val="92D050"/>
                </a:solidFill>
              </a:rPr>
              <a:t>Limited-purpose public figures </a:t>
            </a:r>
            <a:r>
              <a:rPr lang="en-US" dirty="0"/>
              <a:t>are sometimes called </a:t>
            </a:r>
            <a:r>
              <a:rPr lang="en-US" dirty="0">
                <a:solidFill>
                  <a:srgbClr val="92D050"/>
                </a:solidFill>
              </a:rPr>
              <a:t>accidental public figures</a:t>
            </a:r>
            <a:r>
              <a:rPr lang="en-US" dirty="0"/>
              <a:t>, because they were thrust into the spotlight by accident. </a:t>
            </a:r>
          </a:p>
          <a:p>
            <a:pPr lvl="1"/>
            <a:r>
              <a:rPr lang="en-US" dirty="0"/>
              <a:t>Oliver Sipple who saved President Gerald Ford from an assassination attempt… acted instinctively and saved the president’s life, but he didn’t actively seek the spotlight.</a:t>
            </a:r>
          </a:p>
          <a:p>
            <a:pPr marL="448056" lvl="1" indent="0">
              <a:buNone/>
            </a:pPr>
            <a:endParaRPr lang="en-US" sz="1200" dirty="0"/>
          </a:p>
          <a:p>
            <a:pPr marL="448056" lvl="1" indent="0">
              <a:buNone/>
            </a:pPr>
            <a:r>
              <a:rPr lang="en-US" sz="1200" dirty="0"/>
              <a:t>Image: military.com </a:t>
            </a:r>
          </a:p>
          <a:p>
            <a:pPr marL="36576" indent="0">
              <a:buNone/>
            </a:pPr>
            <a:endParaRPr 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0"/>
            <a:ext cx="205740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30950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143000"/>
          </a:xfrm>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a:xfrm>
            <a:off x="457200" y="1600200"/>
            <a:ext cx="8001000" cy="4525963"/>
          </a:xfrm>
        </p:spPr>
        <p:txBody>
          <a:bodyPr>
            <a:normAutofit fontScale="85000" lnSpcReduction="10000"/>
          </a:bodyPr>
          <a:lstStyle/>
          <a:p>
            <a:endParaRPr lang="en-US" dirty="0"/>
          </a:p>
          <a:p>
            <a:r>
              <a:rPr lang="en-US" dirty="0"/>
              <a:t>Standard of proof:  If the defamatory remarks are related to the underlying reason for which these individuals are known, they are considered “public figures” and the standard of proof is Actual Malice.</a:t>
            </a:r>
          </a:p>
          <a:p>
            <a:pPr marL="36576" indent="0">
              <a:buNone/>
            </a:pPr>
            <a:endParaRPr lang="en-US" dirty="0"/>
          </a:p>
          <a:p>
            <a:r>
              <a:rPr lang="en-US" dirty="0"/>
              <a:t>If the defamatory remarks are related to matters of their private lives and the court finds that the public no longer has “independent” interest in those matters, they are deemed private individuals and the standard of proof is Negligence.</a:t>
            </a:r>
          </a:p>
          <a:p>
            <a:pPr marL="36576" indent="0">
              <a:buNone/>
            </a:pPr>
            <a:endParaRPr lang="en-US" dirty="0"/>
          </a:p>
        </p:txBody>
      </p:sp>
    </p:spTree>
    <p:extLst>
      <p:ext uri="{BB962C8B-B14F-4D97-AF65-F5344CB8AC3E}">
        <p14:creationId xmlns:p14="http://schemas.microsoft.com/office/powerpoint/2010/main" val="1066793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b="1" dirty="0"/>
              <a:t>Who can Sue for Defamation?</a:t>
            </a:r>
            <a:br>
              <a:rPr lang="en-US" b="1" dirty="0"/>
            </a:b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67000" y="228600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69262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914400" y="4419600"/>
            <a:ext cx="7162800" cy="1661993"/>
          </a:xfrm>
          <a:prstGeom prst="rect">
            <a:avLst/>
          </a:prstGeom>
        </p:spPr>
        <p:txBody>
          <a:bodyPr wrap="square">
            <a:spAutoFit/>
          </a:bodyPr>
          <a:lstStyle/>
          <a:p>
            <a:r>
              <a:rPr lang="en-US" dirty="0"/>
              <a:t>Michael Jackson’s estate cannot sue HBO or the makers of the </a:t>
            </a:r>
            <a:r>
              <a:rPr lang="en-US" i="1" dirty="0"/>
              <a:t>Leaving Neverland</a:t>
            </a:r>
            <a:r>
              <a:rPr lang="en-US" dirty="0"/>
              <a:t> documentary that makes child abuse allegations against the deceased (who was acquitted of all charges in 2005) for defamation.</a:t>
            </a:r>
          </a:p>
          <a:p>
            <a:endParaRPr lang="en-US" dirty="0"/>
          </a:p>
          <a:p>
            <a:r>
              <a:rPr lang="en-US" sz="1200" dirty="0"/>
              <a:t>Image: wccbcharlotte.com </a:t>
            </a:r>
          </a:p>
        </p:txBody>
      </p:sp>
    </p:spTree>
    <p:extLst>
      <p:ext uri="{BB962C8B-B14F-4D97-AF65-F5344CB8AC3E}">
        <p14:creationId xmlns:p14="http://schemas.microsoft.com/office/powerpoint/2010/main" val="12697460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Classification of Defamation Plaintiffs (Types of People)</a:t>
            </a:r>
            <a:endParaRPr lang="en-US" dirty="0"/>
          </a:p>
        </p:txBody>
      </p:sp>
      <p:sp>
        <p:nvSpPr>
          <p:cNvPr id="3" name="Content Placeholder 2"/>
          <p:cNvSpPr>
            <a:spLocks noGrp="1"/>
          </p:cNvSpPr>
          <p:nvPr>
            <p:ph idx="1"/>
          </p:nvPr>
        </p:nvSpPr>
        <p:spPr/>
        <p:txBody>
          <a:bodyPr/>
          <a:lstStyle/>
          <a:p>
            <a:pPr marL="36576" indent="0">
              <a:buNone/>
            </a:pPr>
            <a:r>
              <a:rPr lang="en-US" b="1" dirty="0">
                <a:solidFill>
                  <a:srgbClr val="92D050"/>
                </a:solidFill>
              </a:rPr>
              <a:t>4. Private Individual</a:t>
            </a:r>
          </a:p>
          <a:p>
            <a:r>
              <a:rPr lang="en-US" dirty="0"/>
              <a:t>The average person, who is not famous (yet), is considered a private individual.</a:t>
            </a:r>
          </a:p>
          <a:p>
            <a:pPr marL="36576" indent="0">
              <a:buNone/>
            </a:pPr>
            <a:endParaRPr lang="en-US" dirty="0"/>
          </a:p>
          <a:p>
            <a:r>
              <a:rPr lang="en-US" dirty="0"/>
              <a:t>Standard of proof: Negligence</a:t>
            </a:r>
          </a:p>
          <a:p>
            <a:endParaRPr lang="en-US" dirty="0"/>
          </a:p>
        </p:txBody>
      </p:sp>
    </p:spTree>
    <p:extLst>
      <p:ext uri="{BB962C8B-B14F-4D97-AF65-F5344CB8AC3E}">
        <p14:creationId xmlns:p14="http://schemas.microsoft.com/office/powerpoint/2010/main" val="32572387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 – Damages and Injury</a:t>
            </a:r>
            <a:endParaRPr lang="en-US" dirty="0"/>
          </a:p>
        </p:txBody>
      </p:sp>
      <p:sp>
        <p:nvSpPr>
          <p:cNvPr id="3" name="Content Placeholder 2"/>
          <p:cNvSpPr>
            <a:spLocks noGrp="1"/>
          </p:cNvSpPr>
          <p:nvPr>
            <p:ph idx="1"/>
          </p:nvPr>
        </p:nvSpPr>
        <p:spPr>
          <a:xfrm>
            <a:off x="457200" y="1600200"/>
            <a:ext cx="8458200" cy="4525963"/>
          </a:xfrm>
        </p:spPr>
        <p:txBody>
          <a:bodyPr>
            <a:normAutofit fontScale="77500" lnSpcReduction="20000"/>
          </a:bodyPr>
          <a:lstStyle/>
          <a:p>
            <a:r>
              <a:rPr lang="en-US" sz="3200" dirty="0">
                <a:solidFill>
                  <a:srgbClr val="FF0000"/>
                </a:solidFill>
              </a:rPr>
              <a:t>Injury:</a:t>
            </a:r>
            <a:r>
              <a:rPr lang="en-US" sz="3200" dirty="0"/>
              <a:t> the burden placed on the plaintiff as a result of the defamatory publication. </a:t>
            </a:r>
          </a:p>
          <a:p>
            <a:r>
              <a:rPr lang="en-US" sz="3200" dirty="0">
                <a:solidFill>
                  <a:srgbClr val="FF0000"/>
                </a:solidFill>
              </a:rPr>
              <a:t>Damages</a:t>
            </a:r>
            <a:r>
              <a:rPr lang="en-US" sz="3200" dirty="0"/>
              <a:t>: the compensation the plaintiff receives (or expects to receive). There are three types of damages:</a:t>
            </a:r>
            <a:endParaRPr lang="en-US" sz="2800" dirty="0"/>
          </a:p>
          <a:p>
            <a:endParaRPr lang="en-US" sz="2800" dirty="0"/>
          </a:p>
          <a:p>
            <a:r>
              <a:rPr lang="en-US" sz="3200" b="1" dirty="0"/>
              <a:t>Actual Damages:</a:t>
            </a:r>
            <a:endParaRPr lang="en-US" sz="2800" dirty="0"/>
          </a:p>
          <a:p>
            <a:pPr lvl="1"/>
            <a:r>
              <a:rPr lang="en-US" sz="2800" b="1" dirty="0"/>
              <a:t>Provable</a:t>
            </a:r>
            <a:r>
              <a:rPr lang="en-US" sz="2800" dirty="0"/>
              <a:t> tangible (e.g. financial losses like property, employment, etc. provable by presenting pay slips or other financial documents). </a:t>
            </a:r>
          </a:p>
          <a:p>
            <a:pPr lvl="1"/>
            <a:r>
              <a:rPr lang="en-US" sz="2800" b="1" dirty="0"/>
              <a:t>Intangible</a:t>
            </a:r>
            <a:r>
              <a:rPr lang="en-US" sz="2800" dirty="0"/>
              <a:t> losses (e.g. pain and suffering, shame, emotional distress provable by presenting documents from psychologist).</a:t>
            </a:r>
            <a:r>
              <a:rPr lang="en-US" sz="3200" dirty="0"/>
              <a:t> </a:t>
            </a:r>
            <a:endParaRPr lang="en-US" sz="2800" dirty="0"/>
          </a:p>
          <a:p>
            <a:endParaRPr lang="en-US" dirty="0"/>
          </a:p>
        </p:txBody>
      </p:sp>
    </p:spTree>
    <p:extLst>
      <p:ext uri="{BB962C8B-B14F-4D97-AF65-F5344CB8AC3E}">
        <p14:creationId xmlns:p14="http://schemas.microsoft.com/office/powerpoint/2010/main" val="3880052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Damages and Injury</a:t>
            </a:r>
            <a:endParaRPr lang="en-US" dirty="0"/>
          </a:p>
        </p:txBody>
      </p:sp>
      <p:sp>
        <p:nvSpPr>
          <p:cNvPr id="3" name="Content Placeholder 2"/>
          <p:cNvSpPr>
            <a:spLocks noGrp="1"/>
          </p:cNvSpPr>
          <p:nvPr>
            <p:ph idx="1"/>
          </p:nvPr>
        </p:nvSpPr>
        <p:spPr>
          <a:xfrm>
            <a:off x="457200" y="1828800"/>
            <a:ext cx="8153400" cy="4297363"/>
          </a:xfrm>
        </p:spPr>
        <p:txBody>
          <a:bodyPr>
            <a:normAutofit fontScale="85000" lnSpcReduction="20000"/>
          </a:bodyPr>
          <a:lstStyle/>
          <a:p>
            <a:r>
              <a:rPr lang="en-US" sz="3200" b="1" dirty="0"/>
              <a:t>Presumed Damages (a.k.a. assumed damages):</a:t>
            </a:r>
            <a:endParaRPr lang="en-US" sz="2800" dirty="0"/>
          </a:p>
          <a:p>
            <a:pPr lvl="1"/>
            <a:r>
              <a:rPr lang="en-US" sz="2800" dirty="0"/>
              <a:t>The court believes they result from any defamatory publication—even if the plaintiff cannot prove actual damages. </a:t>
            </a:r>
          </a:p>
          <a:p>
            <a:pPr lvl="2"/>
            <a:r>
              <a:rPr lang="en-US" dirty="0"/>
              <a:t>(e.g. you may not be able to </a:t>
            </a:r>
            <a:r>
              <a:rPr lang="en-US" i="1" dirty="0"/>
              <a:t>prove</a:t>
            </a:r>
            <a:r>
              <a:rPr lang="en-US" dirty="0"/>
              <a:t> that you have lost your reputation, but the court assumes that you have and assigns a dollar value to your lost reputation.)</a:t>
            </a:r>
            <a:endParaRPr lang="en-US" sz="2200" dirty="0"/>
          </a:p>
          <a:p>
            <a:pPr marL="36576" indent="0">
              <a:buNone/>
            </a:pPr>
            <a:r>
              <a:rPr lang="en-US" sz="3200" dirty="0"/>
              <a:t> </a:t>
            </a:r>
            <a:endParaRPr lang="en-US" sz="2800" dirty="0"/>
          </a:p>
          <a:p>
            <a:pPr lvl="1"/>
            <a:r>
              <a:rPr lang="en-US" sz="2800" b="1" dirty="0"/>
              <a:t>Note: </a:t>
            </a:r>
            <a:r>
              <a:rPr lang="en-US" sz="2800" dirty="0"/>
              <a:t>presumed damages are </a:t>
            </a:r>
            <a:r>
              <a:rPr lang="en-US" sz="2800" b="1" dirty="0"/>
              <a:t>not available for slander or defamation </a:t>
            </a:r>
            <a:r>
              <a:rPr lang="en-US" sz="2800" b="1" i="1" dirty="0"/>
              <a:t>per quod</a:t>
            </a:r>
            <a:r>
              <a:rPr lang="en-US" sz="2800" i="1" dirty="0"/>
              <a:t> </a:t>
            </a:r>
            <a:r>
              <a:rPr lang="en-US" sz="2800" dirty="0"/>
              <a:t>(which require proof).</a:t>
            </a:r>
            <a:endParaRPr lang="en-US" sz="2400" dirty="0"/>
          </a:p>
          <a:p>
            <a:pPr marL="36576" indent="0">
              <a:buNone/>
            </a:pPr>
            <a:r>
              <a:rPr lang="en-US" sz="1400" dirty="0"/>
              <a:t>Image: enjuris.com</a:t>
            </a:r>
          </a:p>
          <a:p>
            <a:pPr marL="36576" indent="0">
              <a:buNone/>
            </a:pPr>
            <a:endParaRPr lang="en-US" sz="2400" dirty="0"/>
          </a:p>
          <a:p>
            <a:endParaRPr lang="en-US" dirty="0"/>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73" y="0"/>
            <a:ext cx="2705100"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3929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Damages and Injury</a:t>
            </a:r>
            <a:endParaRPr lang="en-US" dirty="0"/>
          </a:p>
        </p:txBody>
      </p:sp>
      <p:sp>
        <p:nvSpPr>
          <p:cNvPr id="3" name="Content Placeholder 2"/>
          <p:cNvSpPr>
            <a:spLocks noGrp="1"/>
          </p:cNvSpPr>
          <p:nvPr>
            <p:ph idx="1"/>
          </p:nvPr>
        </p:nvSpPr>
        <p:spPr>
          <a:xfrm>
            <a:off x="457200" y="1600200"/>
            <a:ext cx="8077200" cy="4525963"/>
          </a:xfrm>
        </p:spPr>
        <p:txBody>
          <a:bodyPr/>
          <a:lstStyle/>
          <a:p>
            <a:r>
              <a:rPr lang="en-US" sz="3200" b="1" dirty="0"/>
              <a:t>Punitive Damages: </a:t>
            </a:r>
            <a:endParaRPr lang="en-US" sz="2800" dirty="0"/>
          </a:p>
          <a:p>
            <a:pPr lvl="1"/>
            <a:r>
              <a:rPr lang="en-US" sz="2800" dirty="0"/>
              <a:t>These are damages awarded to punish the defendant and prevent future misconduct.</a:t>
            </a:r>
          </a:p>
          <a:p>
            <a:pPr lvl="1"/>
            <a:endParaRPr lang="en-US" sz="2400" dirty="0"/>
          </a:p>
          <a:p>
            <a:pPr lvl="1"/>
            <a:r>
              <a:rPr lang="en-US" sz="2800" dirty="0"/>
              <a:t>Eligibility: Plaintiff </a:t>
            </a:r>
            <a:r>
              <a:rPr lang="en-US" sz="2800" b="1" dirty="0"/>
              <a:t>must prove actual malice</a:t>
            </a:r>
            <a:r>
              <a:rPr lang="en-US" sz="2800" dirty="0"/>
              <a:t> regardless of the type of individual they are suing.</a:t>
            </a:r>
          </a:p>
          <a:p>
            <a:pPr marL="448056" lvl="1" indent="0">
              <a:buNone/>
            </a:pPr>
            <a:endParaRPr lang="en-US" sz="2800" dirty="0"/>
          </a:p>
          <a:p>
            <a:pPr marL="448056" lvl="1" indent="0">
              <a:buNone/>
            </a:pPr>
            <a:r>
              <a:rPr lang="en-US" sz="1200" dirty="0"/>
              <a:t>Image: davidrichlaw.com</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6025" y="0"/>
            <a:ext cx="28479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5308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Note</a:t>
            </a:r>
            <a:r>
              <a:rPr lang="en-US" dirty="0"/>
              <a:t> </a:t>
            </a:r>
          </a:p>
        </p:txBody>
      </p:sp>
      <p:sp>
        <p:nvSpPr>
          <p:cNvPr id="3" name="Content Placeholder 2"/>
          <p:cNvSpPr>
            <a:spLocks noGrp="1"/>
          </p:cNvSpPr>
          <p:nvPr>
            <p:ph idx="1"/>
          </p:nvPr>
        </p:nvSpPr>
        <p:spPr/>
        <p:txBody>
          <a:bodyPr/>
          <a:lstStyle/>
          <a:p>
            <a:pPr marL="36576" indent="0">
              <a:buNone/>
            </a:pPr>
            <a:r>
              <a:rPr lang="en-US" b="1" dirty="0"/>
              <a:t>Required </a:t>
            </a:r>
            <a:r>
              <a:rPr lang="en-US" b="1" dirty="0" smtClean="0"/>
              <a:t>Readings and Videos:</a:t>
            </a:r>
            <a:endParaRPr lang="en-US" dirty="0"/>
          </a:p>
          <a:p>
            <a:r>
              <a:rPr lang="en-US" b="1" dirty="0" smtClean="0"/>
              <a:t>Content </a:t>
            </a:r>
            <a:r>
              <a:rPr lang="en-US" b="1" dirty="0"/>
              <a:t>posted on D2L</a:t>
            </a:r>
            <a:endParaRPr lang="en-US" dirty="0"/>
          </a:p>
          <a:p>
            <a:pPr marL="36576" indent="0">
              <a:buNone/>
            </a:pPr>
            <a:endParaRPr lang="en-US" dirty="0"/>
          </a:p>
        </p:txBody>
      </p:sp>
    </p:spTree>
    <p:extLst>
      <p:ext uri="{BB962C8B-B14F-4D97-AF65-F5344CB8AC3E}">
        <p14:creationId xmlns:p14="http://schemas.microsoft.com/office/powerpoint/2010/main" val="537191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normAutofit fontScale="90000"/>
          </a:bodyPr>
          <a:lstStyle/>
          <a:p>
            <a:r>
              <a:rPr lang="en-US" b="1" dirty="0"/>
              <a:t/>
            </a:r>
            <a:br>
              <a:rPr lang="en-US" b="1" dirty="0"/>
            </a:br>
            <a:r>
              <a:rPr lang="en-US" b="1" dirty="0"/>
              <a:t/>
            </a:r>
            <a:br>
              <a:rPr lang="en-US" b="1" dirty="0"/>
            </a:br>
            <a:r>
              <a:rPr lang="en-US" b="1" dirty="0"/>
              <a:t>Who can’t sue for defamation?</a:t>
            </a:r>
            <a:br>
              <a:rPr lang="en-US" b="1" dirty="0"/>
            </a:br>
            <a:r>
              <a:rPr lang="en-US" dirty="0"/>
              <a:t>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The dead</a:t>
            </a:r>
          </a:p>
          <a:p>
            <a:r>
              <a:rPr lang="en-US" dirty="0"/>
              <a:t>The government, government agencies, and federal employees in their official capacity.</a:t>
            </a:r>
          </a:p>
          <a:p>
            <a:pPr lvl="1"/>
            <a:r>
              <a:rPr lang="en-US" dirty="0"/>
              <a:t>Censorship hinders accountability..</a:t>
            </a:r>
          </a:p>
          <a:p>
            <a:pPr lvl="1"/>
            <a:r>
              <a:rPr lang="en-US" dirty="0"/>
              <a:t>Trump often said on many occasions that he would like to “</a:t>
            </a:r>
            <a:r>
              <a:rPr lang="en-US" u="sng" dirty="0">
                <a:hlinkClick r:id="rId2"/>
              </a:rPr>
              <a:t>open up</a:t>
            </a:r>
            <a:r>
              <a:rPr lang="en-US" dirty="0"/>
              <a:t>” defamation and libel laws to make it easier to sue media organizations…</a:t>
            </a:r>
            <a:r>
              <a:rPr lang="fi-FI" dirty="0"/>
              <a:t>NYT v. Sullivan later on this session).</a:t>
            </a:r>
            <a:r>
              <a:rPr lang="en-US" dirty="0"/>
              <a:t>   </a:t>
            </a:r>
          </a:p>
        </p:txBody>
      </p:sp>
    </p:spTree>
    <p:extLst>
      <p:ext uri="{BB962C8B-B14F-4D97-AF65-F5344CB8AC3E}">
        <p14:creationId xmlns:p14="http://schemas.microsoft.com/office/powerpoint/2010/main" val="1280048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Who can Be Sued for Defamation?</a:t>
            </a:r>
            <a:br>
              <a:rPr lang="en-US" b="1" dirty="0"/>
            </a:br>
            <a:endParaRPr lang="en-US" dirty="0"/>
          </a:p>
        </p:txBody>
      </p:sp>
      <p:sp>
        <p:nvSpPr>
          <p:cNvPr id="3" name="Content Placeholder 2"/>
          <p:cNvSpPr>
            <a:spLocks noGrp="1"/>
          </p:cNvSpPr>
          <p:nvPr>
            <p:ph idx="1"/>
          </p:nvPr>
        </p:nvSpPr>
        <p:spPr>
          <a:xfrm>
            <a:off x="457200" y="1600200"/>
            <a:ext cx="8382000" cy="4876800"/>
          </a:xfrm>
        </p:spPr>
        <p:txBody>
          <a:bodyPr vert="horz" lIns="91440" tIns="45720" rIns="91440" bIns="45720" anchor="t">
            <a:normAutofit fontScale="92500" lnSpcReduction="10000"/>
          </a:bodyPr>
          <a:lstStyle/>
          <a:p>
            <a:pPr marL="420370" indent="-383540"/>
            <a:r>
              <a:rPr lang="en-US" dirty="0"/>
              <a:t>Publishers </a:t>
            </a:r>
            <a:endParaRPr lang="en-US"/>
          </a:p>
          <a:p>
            <a:pPr marL="420370" indent="-383540"/>
            <a:r>
              <a:rPr lang="en-US" dirty="0"/>
              <a:t>Writers, editors, companies, students, web site operators, graphic artists, headline writers, ad writers, public relations writers. </a:t>
            </a:r>
            <a:r>
              <a:rPr lang="en-US" b="1" dirty="0"/>
              <a:t> </a:t>
            </a:r>
            <a:endParaRPr lang="en-US" dirty="0">
              <a:cs typeface="Arial"/>
            </a:endParaRPr>
          </a:p>
          <a:p>
            <a:pPr marL="36195" indent="0">
              <a:buNone/>
            </a:pPr>
            <a:endParaRPr lang="en-US" dirty="0">
              <a:cs typeface="Arial"/>
            </a:endParaRPr>
          </a:p>
          <a:p>
            <a:pPr marL="36195" indent="0">
              <a:buNone/>
            </a:pPr>
            <a:endParaRPr lang="en-US" dirty="0">
              <a:cs typeface="Arial"/>
            </a:endParaRPr>
          </a:p>
          <a:p>
            <a:pPr marL="36195" indent="0">
              <a:buNone/>
            </a:pPr>
            <a:endParaRPr lang="en-US" dirty="0">
              <a:cs typeface="Arial"/>
            </a:endParaRPr>
          </a:p>
          <a:p>
            <a:pPr marL="36195" indent="0">
              <a:buNone/>
            </a:pPr>
            <a:endParaRPr lang="en-US" dirty="0">
              <a:cs typeface="Arial"/>
            </a:endParaRPr>
          </a:p>
          <a:p>
            <a:pPr marL="36195" indent="0">
              <a:buNone/>
            </a:pPr>
            <a:endParaRPr lang="en-US" dirty="0">
              <a:cs typeface="Arial"/>
            </a:endParaRPr>
          </a:p>
          <a:p>
            <a:pPr marL="36195" indent="0">
              <a:buNone/>
            </a:pPr>
            <a:r>
              <a:rPr lang="en-US" sz="1200" dirty="0"/>
              <a:t>Images: </a:t>
            </a:r>
            <a:endParaRPr lang="en-US" sz="1200" dirty="0">
              <a:cs typeface="Arial"/>
            </a:endParaRPr>
          </a:p>
          <a:p>
            <a:pPr marL="36195" indent="0">
              <a:buNone/>
            </a:pPr>
            <a:r>
              <a:rPr lang="en-US" sz="1200" dirty="0"/>
              <a:t>L: edition.cnn.com</a:t>
            </a:r>
            <a:endParaRPr lang="en-US" sz="1200" dirty="0">
              <a:cs typeface="Arial"/>
            </a:endParaRPr>
          </a:p>
          <a:p>
            <a:pPr marL="36195" indent="0">
              <a:buNone/>
            </a:pPr>
            <a:r>
              <a:rPr lang="en-US" sz="1200" dirty="0"/>
              <a:t>R:splc.org </a:t>
            </a:r>
            <a:endParaRPr lang="en-US" sz="1200" dirty="0">
              <a:cs typeface="Arial"/>
            </a:endParaRPr>
          </a:p>
          <a:p>
            <a:pPr marL="420370" indent="-383540"/>
            <a:endParaRPr lang="en-US" dirty="0">
              <a:cs typeface="Aria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80752"/>
            <a:ext cx="3276600" cy="2134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581400"/>
            <a:ext cx="358140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7642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Who can Be Sued for Defamation?</a:t>
            </a:r>
            <a:br>
              <a:rPr lang="en-US" b="1" dirty="0"/>
            </a:br>
            <a:endParaRPr lang="en-US" dirty="0"/>
          </a:p>
        </p:txBody>
      </p:sp>
      <p:sp>
        <p:nvSpPr>
          <p:cNvPr id="3" name="Content Placeholder 2"/>
          <p:cNvSpPr>
            <a:spLocks noGrp="1"/>
          </p:cNvSpPr>
          <p:nvPr>
            <p:ph idx="1"/>
          </p:nvPr>
        </p:nvSpPr>
        <p:spPr>
          <a:xfrm>
            <a:off x="304800" y="1600200"/>
            <a:ext cx="8534400" cy="4876800"/>
          </a:xfrm>
        </p:spPr>
        <p:txBody>
          <a:bodyPr vert="horz" lIns="91440" tIns="45720" rIns="91440" bIns="45720" anchor="t">
            <a:normAutofit lnSpcReduction="10000"/>
          </a:bodyPr>
          <a:lstStyle/>
          <a:p>
            <a:pPr marL="420370" indent="-383540"/>
            <a:r>
              <a:rPr lang="en-US" dirty="0"/>
              <a:t>The government, government agencies and federal employees acting in their official capacity </a:t>
            </a:r>
            <a:r>
              <a:rPr lang="en-US" b="1" dirty="0"/>
              <a:t>cannot</a:t>
            </a:r>
            <a:r>
              <a:rPr lang="en-US" dirty="0"/>
              <a:t> be sued for defamation. </a:t>
            </a:r>
            <a:endParaRPr lang="en-US"/>
          </a:p>
          <a:p>
            <a:pPr marL="36195" indent="0">
              <a:buNone/>
            </a:pPr>
            <a:endParaRPr lang="en-US" dirty="0">
              <a:cs typeface="Arial"/>
            </a:endParaRPr>
          </a:p>
          <a:p>
            <a:pPr marL="721995" lvl="1"/>
            <a:r>
              <a:rPr lang="en-US" dirty="0"/>
              <a:t>Releasing unverified information regarding potential criminals/terrorists is good and bad to warn people or facilitate their arrest.</a:t>
            </a:r>
            <a:endParaRPr lang="en-US" dirty="0">
              <a:cs typeface="Arial"/>
            </a:endParaRPr>
          </a:p>
          <a:p>
            <a:pPr marL="447675" lvl="1" indent="0">
              <a:buNone/>
            </a:pPr>
            <a:endParaRPr lang="en-US" dirty="0">
              <a:cs typeface="Arial"/>
            </a:endParaRPr>
          </a:p>
          <a:p>
            <a:pPr marL="721995" lvl="1"/>
            <a:r>
              <a:rPr lang="en-US" dirty="0"/>
              <a:t>Many of these individuals are later found to be innocent (like Sunil Tripathi, who was wrongfully named the Boston Marathon bomber). </a:t>
            </a:r>
            <a:endParaRPr lang="en-US" dirty="0">
              <a:cs typeface="Arial"/>
            </a:endParaRPr>
          </a:p>
          <a:p>
            <a:pPr marL="721995" lvl="1"/>
            <a:endParaRPr lang="en-US" dirty="0">
              <a:cs typeface="Arial"/>
            </a:endParaRPr>
          </a:p>
          <a:p>
            <a:pPr marL="721995" lvl="1"/>
            <a:endParaRPr lang="en-US" dirty="0">
              <a:cs typeface="Arial"/>
            </a:endParaRPr>
          </a:p>
        </p:txBody>
      </p:sp>
    </p:spTree>
    <p:extLst>
      <p:ext uri="{BB962C8B-B14F-4D97-AF65-F5344CB8AC3E}">
        <p14:creationId xmlns:p14="http://schemas.microsoft.com/office/powerpoint/2010/main" val="3739250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Who can be Sued for Defamation?</a:t>
            </a:r>
            <a:br>
              <a:rPr lang="en-US" b="1" dirty="0"/>
            </a:br>
            <a:endParaRPr lang="en-US" dirty="0"/>
          </a:p>
        </p:txBody>
      </p:sp>
      <p:sp>
        <p:nvSpPr>
          <p:cNvPr id="3" name="Content Placeholder 2"/>
          <p:cNvSpPr>
            <a:spLocks noGrp="1"/>
          </p:cNvSpPr>
          <p:nvPr>
            <p:ph idx="1"/>
          </p:nvPr>
        </p:nvSpPr>
        <p:spPr>
          <a:xfrm>
            <a:off x="457200" y="1600200"/>
            <a:ext cx="8001000" cy="4525963"/>
          </a:xfrm>
        </p:spPr>
        <p:txBody>
          <a:bodyPr vert="horz" lIns="91440" tIns="45720" rIns="91440" bIns="45720" anchor="t">
            <a:normAutofit fontScale="92500" lnSpcReduction="10000"/>
          </a:bodyPr>
          <a:lstStyle/>
          <a:p>
            <a:pPr marL="420370" indent="-383540"/>
            <a:r>
              <a:rPr lang="en-US" dirty="0"/>
              <a:t>Defamation suits against the government could potentially prompt officials to withhold the identity of suspects, which in turn could result in delays in their arrests and potentially more attacks. </a:t>
            </a:r>
            <a:endParaRPr lang="en-US"/>
          </a:p>
          <a:p>
            <a:pPr marL="420370" indent="-383540"/>
            <a:endParaRPr lang="en-US" dirty="0">
              <a:cs typeface="Arial"/>
            </a:endParaRPr>
          </a:p>
          <a:p>
            <a:pPr marL="420370" indent="-383540"/>
            <a:r>
              <a:rPr lang="en-US" dirty="0"/>
              <a:t>Another reason that some legal scholars cite is that if the government were to lose a defamation suit, the American people would be penalized—since they are the one paying the bill through their tax dollars.</a:t>
            </a:r>
            <a:endParaRPr lang="en-US" dirty="0">
              <a:cs typeface="Arial"/>
            </a:endParaRPr>
          </a:p>
          <a:p>
            <a:pPr marL="36195" indent="0">
              <a:buNone/>
            </a:pPr>
            <a:endParaRPr lang="en-US" dirty="0">
              <a:cs typeface="Arial"/>
            </a:endParaRPr>
          </a:p>
          <a:p>
            <a:pPr marL="420370" indent="-383540"/>
            <a:endParaRPr lang="en-US" dirty="0">
              <a:cs typeface="Arial"/>
            </a:endParaRPr>
          </a:p>
        </p:txBody>
      </p:sp>
    </p:spTree>
    <p:extLst>
      <p:ext uri="{BB962C8B-B14F-4D97-AF65-F5344CB8AC3E}">
        <p14:creationId xmlns:p14="http://schemas.microsoft.com/office/powerpoint/2010/main" val="332786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24800" cy="792162"/>
          </a:xfrm>
        </p:spPr>
        <p:txBody>
          <a:bodyPr>
            <a:normAutofit fontScale="90000"/>
          </a:bodyPr>
          <a:lstStyle/>
          <a:p>
            <a:r>
              <a:rPr lang="en-US" b="1" dirty="0"/>
              <a:t>The components of a Libel suit </a:t>
            </a:r>
          </a:p>
        </p:txBody>
      </p:sp>
      <p:sp>
        <p:nvSpPr>
          <p:cNvPr id="3" name="Content Placeholder 2"/>
          <p:cNvSpPr>
            <a:spLocks noGrp="1"/>
          </p:cNvSpPr>
          <p:nvPr>
            <p:ph idx="1"/>
          </p:nvPr>
        </p:nvSpPr>
        <p:spPr>
          <a:xfrm>
            <a:off x="457200" y="1447800"/>
            <a:ext cx="7467600" cy="4678363"/>
          </a:xfrm>
        </p:spPr>
        <p:txBody>
          <a:bodyPr>
            <a:normAutofit/>
          </a:bodyPr>
          <a:lstStyle/>
          <a:p>
            <a:r>
              <a:rPr lang="en-US" dirty="0"/>
              <a:t>Defamation</a:t>
            </a:r>
          </a:p>
          <a:p>
            <a:r>
              <a:rPr lang="en-US" dirty="0"/>
              <a:t>Falsity</a:t>
            </a:r>
          </a:p>
          <a:p>
            <a:r>
              <a:rPr lang="en-US" dirty="0"/>
              <a:t>Identification</a:t>
            </a:r>
          </a:p>
          <a:p>
            <a:r>
              <a:rPr lang="en-US" dirty="0"/>
              <a:t>Publication</a:t>
            </a:r>
          </a:p>
          <a:p>
            <a:r>
              <a:rPr lang="en-US" dirty="0"/>
              <a:t>Fault</a:t>
            </a:r>
          </a:p>
          <a:p>
            <a:r>
              <a:rPr lang="en-US" dirty="0"/>
              <a:t>Injury and Damages</a:t>
            </a:r>
          </a:p>
          <a:p>
            <a:pPr marL="36576" indent="0">
              <a:buNone/>
            </a:pPr>
            <a:endParaRPr lang="en-US" dirty="0"/>
          </a:p>
          <a:p>
            <a:pPr marL="36576" indent="0">
              <a:buNone/>
            </a:pPr>
            <a:r>
              <a:rPr lang="en-US" sz="1200" dirty="0"/>
              <a:t>Image: dcemploymentattorney.com  </a:t>
            </a:r>
          </a:p>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781" y="1219200"/>
            <a:ext cx="3217219"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6378504"/>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22E67F-2F8C-42FA-8BCD-5E8339614B1F}"/>
</file>

<file path=customXml/itemProps2.xml><?xml version="1.0" encoding="utf-8"?>
<ds:datastoreItem xmlns:ds="http://schemas.openxmlformats.org/officeDocument/2006/customXml" ds:itemID="{012F1705-FCB1-4E48-87FF-FC2CE7A6BAC7}"/>
</file>

<file path=docProps/app.xml><?xml version="1.0" encoding="utf-8"?>
<Properties xmlns="http://schemas.openxmlformats.org/officeDocument/2006/extended-properties" xmlns:vt="http://schemas.openxmlformats.org/officeDocument/2006/docPropsVTypes">
  <Template>Technic</Template>
  <TotalTime>7196</TotalTime>
  <Words>1730</Words>
  <Application>Microsoft Office PowerPoint</Application>
  <PresentationFormat>On-screen Show (4:3)</PresentationFormat>
  <Paragraphs>288</Paragraphs>
  <Slides>44</Slides>
  <Notes>2</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Technic</vt:lpstr>
      <vt:lpstr>Defamation, Libel and Slander</vt:lpstr>
      <vt:lpstr>Defamation </vt:lpstr>
      <vt:lpstr> Who can Sue for Defamation? </vt:lpstr>
      <vt:lpstr>Who can Sue for Defamation? </vt:lpstr>
      <vt:lpstr>  Who can’t sue for defamation?   </vt:lpstr>
      <vt:lpstr> Who can Be Sued for Defamation? </vt:lpstr>
      <vt:lpstr> Who can Be Sued for Defamation? </vt:lpstr>
      <vt:lpstr> Who can be Sued for Defamation? </vt:lpstr>
      <vt:lpstr>The components of a Libel suit </vt:lpstr>
      <vt:lpstr>1- Defamation</vt:lpstr>
      <vt:lpstr>Examples of Libel per se</vt:lpstr>
      <vt:lpstr>Examples of Libel per se</vt:lpstr>
      <vt:lpstr> 2. Libel per quod </vt:lpstr>
      <vt:lpstr> 2- Falsity </vt:lpstr>
      <vt:lpstr> Philadelphia Newspapers v. Hepps (1986) </vt:lpstr>
      <vt:lpstr> 3- Identification </vt:lpstr>
      <vt:lpstr> 3- Identification </vt:lpstr>
      <vt:lpstr>  Group libel rules   </vt:lpstr>
      <vt:lpstr>Group libel rules </vt:lpstr>
      <vt:lpstr> Group libel rules </vt:lpstr>
      <vt:lpstr>4- Publication (and republication)</vt:lpstr>
      <vt:lpstr>4- Publication (and republication)</vt:lpstr>
      <vt:lpstr>4- Publication (and republication)</vt:lpstr>
      <vt:lpstr>4- Publication (and republication)</vt:lpstr>
      <vt:lpstr>5 – Fault</vt:lpstr>
      <vt:lpstr>Negligence and Actual Malice</vt:lpstr>
      <vt:lpstr> Actual Malice </vt:lpstr>
      <vt:lpstr>Negligence</vt:lpstr>
      <vt:lpstr>Negligence and Malice: significance  </vt:lpstr>
      <vt:lpstr>New York Times v. Sullivan (1964)</vt:lpstr>
      <vt:lpstr>New York Times v. Sullivan (1964)</vt:lpstr>
      <vt:lpstr>New York Times v. Sullivan (1964)</vt:lpstr>
      <vt:lpstr>New York Times v. Sullivan (1964)</vt:lpstr>
      <vt:lpstr>New York Times v. Sullivan (1964)</vt:lpstr>
      <vt:lpstr>Classification of Defamation Plaintiffs (Types of People)</vt:lpstr>
      <vt:lpstr>Classification of Defamation Plaintiffs (Types of People)</vt:lpstr>
      <vt:lpstr>Classification of Defamation Plaintiffs (Types of People)</vt:lpstr>
      <vt:lpstr>Classification of Defamation Plaintiffs (Types of People)</vt:lpstr>
      <vt:lpstr>Classification of Defamation Plaintiffs (Types of People)</vt:lpstr>
      <vt:lpstr>Classification of Defamation Plaintiffs (Types of People)</vt:lpstr>
      <vt:lpstr>6 – Damages and Injury</vt:lpstr>
      <vt:lpstr>Damages and Injury</vt:lpstr>
      <vt:lpstr>Damages and Injury</vt:lpstr>
      <vt:lpstr>Note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110</cp:revision>
  <dcterms:created xsi:type="dcterms:W3CDTF">2021-01-12T21:35:14Z</dcterms:created>
  <dcterms:modified xsi:type="dcterms:W3CDTF">2023-02-13T02:46:58Z</dcterms:modified>
</cp:coreProperties>
</file>