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4.xml" ContentType="application/vnd.openxmlformats-officedocument.presentationml.slide+xml"/>
  <Override PartName="/ppt/slides/slide25.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1.xml" ContentType="application/vnd.openxmlformats-officedocument.presentationml.slide+xml"/>
  <Override PartName="/ppt/slides/slide13.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1.xml" ContentType="application/vnd.openxmlformats-officedocument.presentationml.slideLayou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7"/>
  </p:notesMasterIdLst>
  <p:sldIdLst>
    <p:sldId id="258" r:id="rId2"/>
    <p:sldId id="297" r:id="rId3"/>
    <p:sldId id="301" r:id="rId4"/>
    <p:sldId id="298" r:id="rId5"/>
    <p:sldId id="300" r:id="rId6"/>
    <p:sldId id="302" r:id="rId7"/>
    <p:sldId id="305" r:id="rId8"/>
    <p:sldId id="304" r:id="rId9"/>
    <p:sldId id="285" r:id="rId10"/>
    <p:sldId id="307" r:id="rId11"/>
    <p:sldId id="303" r:id="rId12"/>
    <p:sldId id="308" r:id="rId13"/>
    <p:sldId id="286" r:id="rId14"/>
    <p:sldId id="296" r:id="rId15"/>
    <p:sldId id="284" r:id="rId16"/>
    <p:sldId id="292" r:id="rId17"/>
    <p:sldId id="287" r:id="rId18"/>
    <p:sldId id="299" r:id="rId19"/>
    <p:sldId id="294" r:id="rId20"/>
    <p:sldId id="289" r:id="rId21"/>
    <p:sldId id="290" r:id="rId22"/>
    <p:sldId id="293" r:id="rId23"/>
    <p:sldId id="288" r:id="rId24"/>
    <p:sldId id="295" r:id="rId25"/>
    <p:sldId id="306"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44"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6078EFB-95E6-4DF0-A574-F08CEDB58BA3}" type="datetimeFigureOut">
              <a:rPr lang="en-US" smtClean="0"/>
              <a:t>3/13/2023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ADFA8C0-2EEC-4D78-B0DC-A4391390C3C0}" type="slidenum">
              <a:rPr lang="en-US" smtClean="0"/>
              <a:t>‹#›</a:t>
            </a:fld>
            <a:endParaRPr lang="en-US"/>
          </a:p>
        </p:txBody>
      </p:sp>
    </p:spTree>
    <p:extLst>
      <p:ext uri="{BB962C8B-B14F-4D97-AF65-F5344CB8AC3E}">
        <p14:creationId xmlns:p14="http://schemas.microsoft.com/office/powerpoint/2010/main" val="2711983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DFA8C0-2EEC-4D78-B0DC-A4391390C3C0}" type="slidenum">
              <a:rPr lang="en-US" smtClean="0"/>
              <a:t>1</a:t>
            </a:fld>
            <a:endParaRPr lang="en-US"/>
          </a:p>
        </p:txBody>
      </p:sp>
    </p:spTree>
    <p:extLst>
      <p:ext uri="{BB962C8B-B14F-4D97-AF65-F5344CB8AC3E}">
        <p14:creationId xmlns:p14="http://schemas.microsoft.com/office/powerpoint/2010/main" val="18950002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DFA8C0-2EEC-4D78-B0DC-A4391390C3C0}" type="slidenum">
              <a:rPr lang="en-US" smtClean="0"/>
              <a:t>3</a:t>
            </a:fld>
            <a:endParaRPr lang="en-US"/>
          </a:p>
        </p:txBody>
      </p:sp>
    </p:spTree>
    <p:extLst>
      <p:ext uri="{BB962C8B-B14F-4D97-AF65-F5344CB8AC3E}">
        <p14:creationId xmlns:p14="http://schemas.microsoft.com/office/powerpoint/2010/main" val="37688568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DFA8C0-2EEC-4D78-B0DC-A4391390C3C0}" type="slidenum">
              <a:rPr lang="en-US" smtClean="0"/>
              <a:t>16</a:t>
            </a:fld>
            <a:endParaRPr lang="en-US"/>
          </a:p>
        </p:txBody>
      </p:sp>
    </p:spTree>
    <p:extLst>
      <p:ext uri="{BB962C8B-B14F-4D97-AF65-F5344CB8AC3E}">
        <p14:creationId xmlns:p14="http://schemas.microsoft.com/office/powerpoint/2010/main" val="31328400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DFA8C0-2EEC-4D78-B0DC-A4391390C3C0}" type="slidenum">
              <a:rPr lang="en-US" smtClean="0"/>
              <a:t>24</a:t>
            </a:fld>
            <a:endParaRPr lang="en-US"/>
          </a:p>
        </p:txBody>
      </p:sp>
    </p:spTree>
    <p:extLst>
      <p:ext uri="{BB962C8B-B14F-4D97-AF65-F5344CB8AC3E}">
        <p14:creationId xmlns:p14="http://schemas.microsoft.com/office/powerpoint/2010/main" val="14474503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B69D15E2-1353-4955-BBE0-46D1AEF937E7}" type="datetimeFigureOut">
              <a:rPr lang="en-US" smtClean="0"/>
              <a:t>3/13/2023</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DBE2D33D-5E1E-4CCE-943A-D3B1C28E90E2}"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69D15E2-1353-4955-BBE0-46D1AEF937E7}" type="datetimeFigureOut">
              <a:rPr lang="en-US" smtClean="0"/>
              <a:t>3/13/2023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69D15E2-1353-4955-BBE0-46D1AEF937E7}" type="datetimeFigureOut">
              <a:rPr lang="en-US" smtClean="0"/>
              <a:t>3/13/2023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69D15E2-1353-4955-BBE0-46D1AEF937E7}" type="datetimeFigureOut">
              <a:rPr lang="en-US" smtClean="0"/>
              <a:t>3/13/2023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69D15E2-1353-4955-BBE0-46D1AEF937E7}" type="datetimeFigureOut">
              <a:rPr lang="en-US" smtClean="0"/>
              <a:t>3/13/2023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69D15E2-1353-4955-BBE0-46D1AEF937E7}" type="datetimeFigureOut">
              <a:rPr lang="en-US" smtClean="0"/>
              <a:t>3/13/2023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B69D15E2-1353-4955-BBE0-46D1AEF937E7}" type="datetimeFigureOut">
              <a:rPr lang="en-US" smtClean="0"/>
              <a:t>3/13/2023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B69D15E2-1353-4955-BBE0-46D1AEF937E7}" type="datetimeFigureOut">
              <a:rPr lang="en-US" smtClean="0"/>
              <a:t>3/13/2023</a:t>
            </a:fld>
            <a:endParaRPr lang="en-US"/>
          </a:p>
        </p:txBody>
      </p:sp>
      <p:sp>
        <p:nvSpPr>
          <p:cNvPr id="8" name="Slide Number Placeholder 7"/>
          <p:cNvSpPr>
            <a:spLocks noGrp="1"/>
          </p:cNvSpPr>
          <p:nvPr>
            <p:ph type="sldNum" sz="quarter" idx="11"/>
          </p:nvPr>
        </p:nvSpPr>
        <p:spPr/>
        <p:txBody>
          <a:bodyPr/>
          <a:lstStyle/>
          <a:p>
            <a:fld id="{DBE2D33D-5E1E-4CCE-943A-D3B1C28E90E2}" type="slidenum">
              <a:rPr lang="en-US" smtClean="0"/>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9D15E2-1353-4955-BBE0-46D1AEF937E7}" type="datetimeFigureOut">
              <a:rPr lang="en-US" smtClean="0"/>
              <a:t>3/13/2023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69D15E2-1353-4955-BBE0-46D1AEF937E7}" type="datetimeFigureOut">
              <a:rPr lang="en-US" smtClean="0"/>
              <a:t>3/13/2023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156448" y="6422064"/>
            <a:ext cx="762000" cy="365125"/>
          </a:xfrm>
        </p:spPr>
        <p:txBody>
          <a:bodyPr/>
          <a:lstStyle/>
          <a:p>
            <a:fld id="{DBE2D33D-5E1E-4CCE-943A-D3B1C28E90E2}"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B69D15E2-1353-4955-BBE0-46D1AEF937E7}" type="datetimeFigureOut">
              <a:rPr lang="en-US" smtClean="0"/>
              <a:t>3/13/2023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B69D15E2-1353-4955-BBE0-46D1AEF937E7}" type="datetimeFigureOut">
              <a:rPr lang="en-US" smtClean="0"/>
              <a:t>3/13/2023</a:t>
            </a:fld>
            <a:endParaRPr lang="en-US"/>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DBE2D33D-5E1E-4CCE-943A-D3B1C28E90E2}"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29064" y="3337560"/>
            <a:ext cx="7571936" cy="2301240"/>
          </a:xfrm>
        </p:spPr>
        <p:txBody>
          <a:bodyPr/>
          <a:lstStyle/>
          <a:p>
            <a:r>
              <a:rPr lang="en-US" dirty="0" smtClean="0">
                <a:effectLst/>
              </a:rPr>
              <a:t>Loyalty &amp; conflict of interest</a:t>
            </a:r>
            <a:r>
              <a:rPr lang="en-US" dirty="0">
                <a:effectLst/>
              </a:rPr>
              <a:t/>
            </a:r>
            <a:br>
              <a:rPr lang="en-US" dirty="0">
                <a:effectLst/>
              </a:rPr>
            </a:b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6600" y="1600200"/>
            <a:ext cx="2857500"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441893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Case study: Schenck and Luce, </a:t>
            </a:r>
            <a:r>
              <a:rPr lang="en-US" dirty="0" smtClean="0"/>
              <a:t>p.124-127.</a:t>
            </a:r>
            <a:endParaRPr lang="en-US" dirty="0"/>
          </a:p>
        </p:txBody>
      </p:sp>
      <p:sp>
        <p:nvSpPr>
          <p:cNvPr id="3" name="Content Placeholder 2"/>
          <p:cNvSpPr>
            <a:spLocks noGrp="1"/>
          </p:cNvSpPr>
          <p:nvPr>
            <p:ph idx="1"/>
          </p:nvPr>
        </p:nvSpPr>
        <p:spPr/>
        <p:txBody>
          <a:bodyPr>
            <a:normAutofit fontScale="92500" lnSpcReduction="20000"/>
          </a:bodyPr>
          <a:lstStyle/>
          <a:p>
            <a:r>
              <a:rPr lang="en-US" dirty="0"/>
              <a:t>When and how will you disclose personal connections that could result in perceptions of conflict of interest even if managers have decided the reporter is able to cover a story? </a:t>
            </a:r>
            <a:endParaRPr lang="en-US" dirty="0" smtClean="0"/>
          </a:p>
          <a:p>
            <a:endParaRPr lang="en-US" dirty="0"/>
          </a:p>
          <a:p>
            <a:r>
              <a:rPr lang="en-US" dirty="0" smtClean="0"/>
              <a:t>What </a:t>
            </a:r>
            <a:r>
              <a:rPr lang="en-US" dirty="0"/>
              <a:t>if those connections are of a very personal nature? Managers must decide what information the public deserves so that audience members can make their own sound decisions about whether conflicts of interest exist.</a:t>
            </a:r>
          </a:p>
          <a:p>
            <a:pPr marL="36576" indent="0">
              <a:buNone/>
            </a:pPr>
            <a:endParaRPr lang="en-US" dirty="0"/>
          </a:p>
          <a:p>
            <a:endParaRPr lang="en-US" dirty="0"/>
          </a:p>
        </p:txBody>
      </p:sp>
    </p:spTree>
    <p:extLst>
      <p:ext uri="{BB962C8B-B14F-4D97-AF65-F5344CB8AC3E}">
        <p14:creationId xmlns:p14="http://schemas.microsoft.com/office/powerpoint/2010/main" val="39681512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Competing interests… </a:t>
            </a:r>
            <a:endParaRPr lang="en-US" dirty="0"/>
          </a:p>
        </p:txBody>
      </p:sp>
      <p:sp>
        <p:nvSpPr>
          <p:cNvPr id="3" name="Content Placeholder 2"/>
          <p:cNvSpPr>
            <a:spLocks noGrp="1"/>
          </p:cNvSpPr>
          <p:nvPr>
            <p:ph idx="1"/>
          </p:nvPr>
        </p:nvSpPr>
        <p:spPr/>
        <p:txBody>
          <a:bodyPr>
            <a:normAutofit/>
          </a:bodyPr>
          <a:lstStyle/>
          <a:p>
            <a:r>
              <a:rPr lang="en-US" dirty="0"/>
              <a:t>The Potter Box, developed by ethicist Ralph Potter, suggests four steps for analyzing an ethical dilemma </a:t>
            </a:r>
            <a:r>
              <a:rPr lang="en-US" dirty="0" smtClean="0"/>
              <a:t>(Media Ethics: Issues and Cases. 8</a:t>
            </a:r>
            <a:r>
              <a:rPr lang="en-US" baseline="30000" dirty="0" smtClean="0"/>
              <a:t>th</a:t>
            </a:r>
            <a:r>
              <a:rPr lang="en-US" dirty="0"/>
              <a:t> edition, pp. 99-101; 9</a:t>
            </a:r>
            <a:r>
              <a:rPr lang="en-US" baseline="30000" dirty="0"/>
              <a:t>th</a:t>
            </a:r>
            <a:r>
              <a:rPr lang="en-US" dirty="0"/>
              <a:t> edition, pp. 104-105). </a:t>
            </a:r>
          </a:p>
        </p:txBody>
      </p:sp>
    </p:spTree>
    <p:extLst>
      <p:ext uri="{BB962C8B-B14F-4D97-AF65-F5344CB8AC3E}">
        <p14:creationId xmlns:p14="http://schemas.microsoft.com/office/powerpoint/2010/main" val="41137278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Potter Box</a:t>
            </a:r>
          </a:p>
        </p:txBody>
      </p:sp>
      <p:sp>
        <p:nvSpPr>
          <p:cNvPr id="3" name="Content Placeholder 2"/>
          <p:cNvSpPr>
            <a:spLocks noGrp="1"/>
          </p:cNvSpPr>
          <p:nvPr>
            <p:ph idx="1"/>
          </p:nvPr>
        </p:nvSpPr>
        <p:spPr/>
        <p:txBody>
          <a:bodyPr>
            <a:normAutofit fontScale="77500" lnSpcReduction="20000"/>
          </a:bodyPr>
          <a:lstStyle/>
          <a:p>
            <a:r>
              <a:rPr lang="en-US" dirty="0" smtClean="0"/>
              <a:t>Understand </a:t>
            </a:r>
            <a:r>
              <a:rPr lang="en-US" dirty="0"/>
              <a:t>the facts. </a:t>
            </a:r>
            <a:endParaRPr lang="en-US" dirty="0" smtClean="0"/>
          </a:p>
          <a:p>
            <a:endParaRPr lang="en-US" dirty="0"/>
          </a:p>
          <a:p>
            <a:r>
              <a:rPr lang="en-US" dirty="0" smtClean="0"/>
              <a:t>Outline </a:t>
            </a:r>
            <a:r>
              <a:rPr lang="en-US" dirty="0"/>
              <a:t>the values inherent in the decision (this means to identify everyone’s point of view). </a:t>
            </a:r>
            <a:endParaRPr lang="en-US" dirty="0" smtClean="0"/>
          </a:p>
          <a:p>
            <a:endParaRPr lang="en-US" dirty="0"/>
          </a:p>
          <a:p>
            <a:r>
              <a:rPr lang="en-US" dirty="0" smtClean="0"/>
              <a:t>Third</a:t>
            </a:r>
            <a:r>
              <a:rPr lang="en-US" dirty="0"/>
              <a:t>, apply relevant philosophical principles (you can use codes of ethics in this step). </a:t>
            </a:r>
            <a:endParaRPr lang="en-US" dirty="0" smtClean="0"/>
          </a:p>
          <a:p>
            <a:endParaRPr lang="en-US" dirty="0"/>
          </a:p>
          <a:p>
            <a:r>
              <a:rPr lang="en-US" dirty="0" smtClean="0"/>
              <a:t>Finally</a:t>
            </a:r>
            <a:r>
              <a:rPr lang="en-US" dirty="0"/>
              <a:t>, articulate a loyalty (meaning, make a decision based on whose point of view is most important). Read about the Potter Box and think about it in relation to today’s case study.</a:t>
            </a:r>
            <a:br>
              <a:rPr lang="en-US" dirty="0"/>
            </a:br>
            <a:r>
              <a:rPr lang="en-US" dirty="0"/>
              <a:t/>
            </a:r>
            <a:br>
              <a:rPr lang="en-US" dirty="0"/>
            </a:br>
            <a:endParaRPr lang="en-US" dirty="0"/>
          </a:p>
          <a:p>
            <a:endParaRPr lang="en-US" dirty="0"/>
          </a:p>
        </p:txBody>
      </p:sp>
    </p:spTree>
    <p:extLst>
      <p:ext uri="{BB962C8B-B14F-4D97-AF65-F5344CB8AC3E}">
        <p14:creationId xmlns:p14="http://schemas.microsoft.com/office/powerpoint/2010/main" val="7071850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RTDNA Guidelines </a:t>
            </a:r>
            <a:endParaRPr lang="en-US" dirty="0"/>
          </a:p>
        </p:txBody>
      </p:sp>
      <p:sp>
        <p:nvSpPr>
          <p:cNvPr id="3" name="Content Placeholder 2"/>
          <p:cNvSpPr>
            <a:spLocks noGrp="1"/>
          </p:cNvSpPr>
          <p:nvPr>
            <p:ph idx="1"/>
          </p:nvPr>
        </p:nvSpPr>
        <p:spPr/>
        <p:txBody>
          <a:bodyPr>
            <a:normAutofit fontScale="92500" lnSpcReduction="20000"/>
          </a:bodyPr>
          <a:lstStyle/>
          <a:p>
            <a:endParaRPr lang="en-US" dirty="0"/>
          </a:p>
          <a:p>
            <a:r>
              <a:rPr lang="en-US" dirty="0"/>
              <a:t>“Professional electronic journalists should present the news with integrity and decency, avoiding real or perceived conflicts of interest, and respect the dignity and intelligence of the audience as well as the subjects of news.”</a:t>
            </a:r>
          </a:p>
          <a:p>
            <a:pPr marL="36576" indent="0">
              <a:buNone/>
            </a:pPr>
            <a:r>
              <a:rPr lang="en-US" dirty="0"/>
              <a:t> </a:t>
            </a:r>
          </a:p>
          <a:p>
            <a:r>
              <a:rPr lang="en-US" dirty="0"/>
              <a:t>The RTDNA Code of Ethics and Professional Conduct specifically cites the need for avoiding conflicts of interest, whether real or perceived</a:t>
            </a:r>
            <a:r>
              <a:rPr lang="en-US" dirty="0" smtClean="0"/>
              <a:t>.</a:t>
            </a:r>
          </a:p>
          <a:p>
            <a:endParaRPr lang="en-US" dirty="0" smtClean="0"/>
          </a:p>
        </p:txBody>
      </p:sp>
    </p:spTree>
    <p:extLst>
      <p:ext uri="{BB962C8B-B14F-4D97-AF65-F5344CB8AC3E}">
        <p14:creationId xmlns:p14="http://schemas.microsoft.com/office/powerpoint/2010/main" val="30118663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RTDNA Guidelines </a:t>
            </a:r>
          </a:p>
        </p:txBody>
      </p:sp>
      <p:sp>
        <p:nvSpPr>
          <p:cNvPr id="3" name="Content Placeholder 2"/>
          <p:cNvSpPr>
            <a:spLocks noGrp="1"/>
          </p:cNvSpPr>
          <p:nvPr>
            <p:ph idx="1"/>
          </p:nvPr>
        </p:nvSpPr>
        <p:spPr/>
        <p:txBody>
          <a:bodyPr>
            <a:normAutofit/>
          </a:bodyPr>
          <a:lstStyle/>
          <a:p>
            <a:pPr lvl="0">
              <a:buClr>
                <a:srgbClr val="6EA0B0"/>
              </a:buClr>
            </a:pPr>
            <a:r>
              <a:rPr lang="en-US" sz="2800" dirty="0">
                <a:solidFill>
                  <a:prstClr val="white"/>
                </a:solidFill>
              </a:rPr>
              <a:t>The act of reporting and presenting the news often puts journalists in the position of working very closely with sources. </a:t>
            </a:r>
            <a:endParaRPr lang="en-US" sz="2800" dirty="0" smtClean="0">
              <a:solidFill>
                <a:prstClr val="white"/>
              </a:solidFill>
            </a:endParaRPr>
          </a:p>
          <a:p>
            <a:pPr lvl="0">
              <a:buClr>
                <a:srgbClr val="6EA0B0"/>
              </a:buClr>
            </a:pPr>
            <a:endParaRPr lang="en-US" sz="2800" dirty="0">
              <a:solidFill>
                <a:prstClr val="white"/>
              </a:solidFill>
            </a:endParaRPr>
          </a:p>
          <a:p>
            <a:pPr lvl="0">
              <a:buClr>
                <a:srgbClr val="6EA0B0"/>
              </a:buClr>
            </a:pPr>
            <a:r>
              <a:rPr lang="en-US" sz="2800" dirty="0" smtClean="0">
                <a:solidFill>
                  <a:prstClr val="white"/>
                </a:solidFill>
              </a:rPr>
              <a:t>This </a:t>
            </a:r>
            <a:r>
              <a:rPr lang="en-US" sz="2800" dirty="0">
                <a:solidFill>
                  <a:prstClr val="white"/>
                </a:solidFill>
              </a:rPr>
              <a:t>is where conflicts of interest can occur. Electronic journalists have an obligation to carry out their jobs—and their private lives—with no real or apparent conflicts of interest.</a:t>
            </a:r>
          </a:p>
          <a:p>
            <a:pPr marL="36576" lvl="0" indent="0">
              <a:buClr>
                <a:srgbClr val="6EA0B0"/>
              </a:buClr>
              <a:buNone/>
            </a:pPr>
            <a:endParaRPr lang="en-US" sz="2800" dirty="0">
              <a:solidFill>
                <a:prstClr val="white"/>
              </a:solidFill>
            </a:endParaRPr>
          </a:p>
          <a:p>
            <a:endParaRPr lang="en-US" sz="2800" dirty="0"/>
          </a:p>
        </p:txBody>
      </p:sp>
    </p:spTree>
    <p:extLst>
      <p:ext uri="{BB962C8B-B14F-4D97-AF65-F5344CB8AC3E}">
        <p14:creationId xmlns:p14="http://schemas.microsoft.com/office/powerpoint/2010/main" val="27185976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RTDNA Guidelines </a:t>
            </a:r>
          </a:p>
        </p:txBody>
      </p:sp>
      <p:sp>
        <p:nvSpPr>
          <p:cNvPr id="3" name="Content Placeholder 2"/>
          <p:cNvSpPr>
            <a:spLocks noGrp="1"/>
          </p:cNvSpPr>
          <p:nvPr>
            <p:ph idx="1"/>
          </p:nvPr>
        </p:nvSpPr>
        <p:spPr>
          <a:xfrm>
            <a:off x="304800" y="1600200"/>
            <a:ext cx="8686800" cy="4953000"/>
          </a:xfrm>
        </p:spPr>
        <p:txBody>
          <a:bodyPr>
            <a:normAutofit fontScale="85000" lnSpcReduction="20000"/>
          </a:bodyPr>
          <a:lstStyle/>
          <a:p>
            <a:r>
              <a:rPr lang="en-US" dirty="0"/>
              <a:t>RTDNA </a:t>
            </a:r>
            <a:r>
              <a:rPr lang="en-US" u="sng" dirty="0"/>
              <a:t>strongly encourages </a:t>
            </a:r>
            <a:r>
              <a:rPr lang="en-US" dirty="0"/>
              <a:t>journalists to ask the following questions when covering stories or beats that may produce real or perceived conflicts of interest:</a:t>
            </a:r>
          </a:p>
          <a:p>
            <a:endParaRPr lang="en-US" dirty="0"/>
          </a:p>
          <a:p>
            <a:pPr lvl="1"/>
            <a:r>
              <a:rPr lang="en-US" dirty="0"/>
              <a:t>Will the private actions of a journalist with a news source or newsmaker give the appearance of an unprofessional connection? Audience members may react with suspicion to revelations of friendships or romances that develop between journalists and their sources—particularly if there is ongoing coverage of a beat or story. </a:t>
            </a:r>
            <a:endParaRPr lang="en-US" dirty="0" smtClean="0"/>
          </a:p>
          <a:p>
            <a:endParaRPr lang="en-US" dirty="0"/>
          </a:p>
          <a:p>
            <a:pPr lvl="1"/>
            <a:r>
              <a:rPr lang="en-US" dirty="0" smtClean="0"/>
              <a:t>Journalists </a:t>
            </a:r>
            <a:r>
              <a:rPr lang="en-US" dirty="0"/>
              <a:t>and their managers must realize relationships that would be perfectly acceptable between other adults might not be viewed in the same way when there is also a journalist-source relationship</a:t>
            </a:r>
            <a:r>
              <a:rPr lang="en-US" dirty="0" smtClean="0"/>
              <a:t>. </a:t>
            </a:r>
            <a:endParaRPr lang="en-US" dirty="0"/>
          </a:p>
        </p:txBody>
      </p:sp>
    </p:spTree>
    <p:extLst>
      <p:ext uri="{BB962C8B-B14F-4D97-AF65-F5344CB8AC3E}">
        <p14:creationId xmlns:p14="http://schemas.microsoft.com/office/powerpoint/2010/main" val="13805282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RTDNA Guidelines </a:t>
            </a:r>
          </a:p>
        </p:txBody>
      </p:sp>
      <p:sp>
        <p:nvSpPr>
          <p:cNvPr id="3" name="Content Placeholder 2"/>
          <p:cNvSpPr>
            <a:spLocks noGrp="1"/>
          </p:cNvSpPr>
          <p:nvPr>
            <p:ph idx="1"/>
          </p:nvPr>
        </p:nvSpPr>
        <p:spPr>
          <a:xfrm>
            <a:off x="457200" y="1371600"/>
            <a:ext cx="8001000" cy="4754563"/>
          </a:xfrm>
        </p:spPr>
        <p:txBody>
          <a:bodyPr>
            <a:normAutofit fontScale="85000" lnSpcReduction="20000"/>
          </a:bodyPr>
          <a:lstStyle/>
          <a:p>
            <a:r>
              <a:rPr lang="en-US" dirty="0"/>
              <a:t>Will the actions of a journalist’s or newsroom manager’s family members with a news source or newsmaker give the appearance of an unprofessional connection? In the same way the personal actions of journalists on their private time may come into question, the actions of their spouses and family members may do the same. How will actions of those close to a journalist be perceived by audience members?</a:t>
            </a:r>
          </a:p>
          <a:p>
            <a:endParaRPr lang="en-US" dirty="0"/>
          </a:p>
          <a:p>
            <a:r>
              <a:rPr lang="en-US" dirty="0"/>
              <a:t>Is it ever acceptable to accept gifts from a source on a story? If so, is there a monetary value limit on that gift. </a:t>
            </a:r>
          </a:p>
          <a:p>
            <a:endParaRPr lang="en-US" dirty="0"/>
          </a:p>
        </p:txBody>
      </p:sp>
    </p:spTree>
    <p:extLst>
      <p:ext uri="{BB962C8B-B14F-4D97-AF65-F5344CB8AC3E}">
        <p14:creationId xmlns:p14="http://schemas.microsoft.com/office/powerpoint/2010/main" val="2480044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RTDNA Guidelines </a:t>
            </a:r>
          </a:p>
        </p:txBody>
      </p:sp>
      <p:sp>
        <p:nvSpPr>
          <p:cNvPr id="3" name="Content Placeholder 2"/>
          <p:cNvSpPr>
            <a:spLocks noGrp="1"/>
          </p:cNvSpPr>
          <p:nvPr>
            <p:ph idx="1"/>
          </p:nvPr>
        </p:nvSpPr>
        <p:spPr>
          <a:xfrm>
            <a:off x="457200" y="1447800"/>
            <a:ext cx="8305800" cy="4678363"/>
          </a:xfrm>
        </p:spPr>
        <p:txBody>
          <a:bodyPr>
            <a:normAutofit fontScale="77500" lnSpcReduction="20000"/>
          </a:bodyPr>
          <a:lstStyle/>
          <a:p>
            <a:r>
              <a:rPr lang="en-US" dirty="0"/>
              <a:t>The FCC’s rules call for </a:t>
            </a:r>
            <a:r>
              <a:rPr lang="en-US" dirty="0" smtClean="0"/>
              <a:t>specific disclosure </a:t>
            </a:r>
            <a:r>
              <a:rPr lang="en-US" dirty="0"/>
              <a:t>of payment to air material. But what if the gift comes not in connection with airing specific content? What other motivation might there be for the gift? Consider the appearances created with the audience if the gift were disclosed publicly.</a:t>
            </a:r>
          </a:p>
          <a:p>
            <a:endParaRPr lang="en-US" dirty="0"/>
          </a:p>
          <a:p>
            <a:r>
              <a:rPr lang="en-US" dirty="0"/>
              <a:t>Will you accept free admission to parks and events you are covering, even when the general public must pay for the same access? Some ethicists insist journalists covering events requiring a ticket should pay the same fee ticket buyers do, while others insist free access is part of the coverage process. Managers should discuss what sorts of events merit free access and if any do not</a:t>
            </a:r>
            <a:r>
              <a:rPr lang="en-US" dirty="0" smtClean="0"/>
              <a:t>. </a:t>
            </a:r>
            <a:endParaRPr lang="en-US" dirty="0"/>
          </a:p>
          <a:p>
            <a:endParaRPr lang="en-US" dirty="0" smtClean="0"/>
          </a:p>
        </p:txBody>
      </p:sp>
    </p:spTree>
    <p:extLst>
      <p:ext uri="{BB962C8B-B14F-4D97-AF65-F5344CB8AC3E}">
        <p14:creationId xmlns:p14="http://schemas.microsoft.com/office/powerpoint/2010/main" val="40747451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Considerations..</a:t>
            </a:r>
            <a:endParaRPr lang="en-US" dirty="0"/>
          </a:p>
        </p:txBody>
      </p:sp>
      <p:sp>
        <p:nvSpPr>
          <p:cNvPr id="3" name="Content Placeholder 2"/>
          <p:cNvSpPr>
            <a:spLocks noGrp="1"/>
          </p:cNvSpPr>
          <p:nvPr>
            <p:ph idx="1"/>
          </p:nvPr>
        </p:nvSpPr>
        <p:spPr/>
        <p:txBody>
          <a:bodyPr>
            <a:normAutofit lnSpcReduction="10000"/>
          </a:bodyPr>
          <a:lstStyle/>
          <a:p>
            <a:pPr lvl="0">
              <a:buClr>
                <a:srgbClr val="6EA0B0"/>
              </a:buClr>
            </a:pPr>
            <a:r>
              <a:rPr lang="en-US" sz="2800" dirty="0">
                <a:solidFill>
                  <a:prstClr val="white"/>
                </a:solidFill>
              </a:rPr>
              <a:t>Does the subject matter of a story benefit the reporter, the manager, or the station? Would members of the audience perceive a story is done for the monetary benefit of the station or any of its employees? </a:t>
            </a:r>
            <a:endParaRPr lang="en-US" sz="2800" dirty="0" smtClean="0">
              <a:solidFill>
                <a:prstClr val="white"/>
              </a:solidFill>
            </a:endParaRPr>
          </a:p>
          <a:p>
            <a:pPr lvl="0">
              <a:buClr>
                <a:srgbClr val="6EA0B0"/>
              </a:buClr>
            </a:pPr>
            <a:endParaRPr lang="en-US" sz="2800" dirty="0">
              <a:solidFill>
                <a:prstClr val="white"/>
              </a:solidFill>
            </a:endParaRPr>
          </a:p>
          <a:p>
            <a:pPr lvl="0">
              <a:buClr>
                <a:srgbClr val="6EA0B0"/>
              </a:buClr>
            </a:pPr>
            <a:endParaRPr lang="en-US" sz="2800" dirty="0" smtClean="0">
              <a:solidFill>
                <a:prstClr val="white"/>
              </a:solidFill>
            </a:endParaRPr>
          </a:p>
          <a:p>
            <a:pPr lvl="0">
              <a:buClr>
                <a:srgbClr val="6EA0B0"/>
              </a:buClr>
            </a:pPr>
            <a:r>
              <a:rPr lang="en-US" sz="2800" dirty="0" smtClean="0">
                <a:solidFill>
                  <a:prstClr val="white"/>
                </a:solidFill>
              </a:rPr>
              <a:t>If </a:t>
            </a:r>
            <a:r>
              <a:rPr lang="en-US" sz="2800" dirty="0">
                <a:solidFill>
                  <a:prstClr val="white"/>
                </a:solidFill>
              </a:rPr>
              <a:t>so, is there another source or approach for the story that would eliminate that potential conflict of </a:t>
            </a:r>
            <a:r>
              <a:rPr lang="en-US" sz="2800" dirty="0" smtClean="0">
                <a:solidFill>
                  <a:prstClr val="white"/>
                </a:solidFill>
              </a:rPr>
              <a:t>interest</a:t>
            </a:r>
            <a:r>
              <a:rPr lang="en-US" sz="2800" dirty="0">
                <a:solidFill>
                  <a:prstClr val="white"/>
                </a:solidFill>
              </a:rPr>
              <a:t>?</a:t>
            </a:r>
            <a:r>
              <a:rPr lang="en-US" sz="2800" dirty="0" smtClean="0">
                <a:solidFill>
                  <a:prstClr val="white"/>
                </a:solidFill>
              </a:rPr>
              <a:t> </a:t>
            </a:r>
            <a:endParaRPr lang="en-US" sz="2800" dirty="0">
              <a:solidFill>
                <a:prstClr val="white"/>
              </a:solidFill>
            </a:endParaRPr>
          </a:p>
          <a:p>
            <a:endParaRPr lang="en-US" dirty="0"/>
          </a:p>
        </p:txBody>
      </p:sp>
    </p:spTree>
    <p:extLst>
      <p:ext uri="{BB962C8B-B14F-4D97-AF65-F5344CB8AC3E}">
        <p14:creationId xmlns:p14="http://schemas.microsoft.com/office/powerpoint/2010/main" val="10462010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Considerations… </a:t>
            </a:r>
            <a:endParaRPr lang="en-US" dirty="0"/>
          </a:p>
        </p:txBody>
      </p:sp>
      <p:sp>
        <p:nvSpPr>
          <p:cNvPr id="3" name="Content Placeholder 2"/>
          <p:cNvSpPr>
            <a:spLocks noGrp="1"/>
          </p:cNvSpPr>
          <p:nvPr>
            <p:ph idx="1"/>
          </p:nvPr>
        </p:nvSpPr>
        <p:spPr/>
        <p:txBody>
          <a:bodyPr>
            <a:normAutofit fontScale="85000" lnSpcReduction="20000"/>
          </a:bodyPr>
          <a:lstStyle/>
          <a:p>
            <a:r>
              <a:rPr lang="en-US" dirty="0"/>
              <a:t>Will you accept free travel from sources? Most journalists will accept a ride in a pickup truck to the local farmer’s pumpkin patch, but will they also accept a free ride on an airline showing off a new route? </a:t>
            </a:r>
            <a:endParaRPr lang="en-US" dirty="0" smtClean="0"/>
          </a:p>
          <a:p>
            <a:endParaRPr lang="en-US" dirty="0"/>
          </a:p>
          <a:p>
            <a:r>
              <a:rPr lang="en-US" dirty="0" smtClean="0"/>
              <a:t>Journalists </a:t>
            </a:r>
            <a:r>
              <a:rPr lang="en-US" dirty="0"/>
              <a:t>and managers should consider whether they will accept free transportation and in what form. Will the station insist on buying tickets to those forms of transportation that require passengers to do the same? How will you divulge to your audience that you have </a:t>
            </a:r>
            <a:r>
              <a:rPr lang="en-US" dirty="0" smtClean="0"/>
              <a:t>taken </a:t>
            </a:r>
            <a:r>
              <a:rPr lang="en-US" dirty="0"/>
              <a:t>the free transportation?</a:t>
            </a:r>
          </a:p>
          <a:p>
            <a:endParaRPr lang="en-US" dirty="0"/>
          </a:p>
        </p:txBody>
      </p:sp>
    </p:spTree>
    <p:extLst>
      <p:ext uri="{BB962C8B-B14F-4D97-AF65-F5344CB8AC3E}">
        <p14:creationId xmlns:p14="http://schemas.microsoft.com/office/powerpoint/2010/main" val="13324168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Required reading: Choosing between Competing Allegiances, p. 98-102.  </a:t>
            </a:r>
            <a:endParaRPr lang="en-US" sz="3200" dirty="0"/>
          </a:p>
        </p:txBody>
      </p:sp>
      <p:sp>
        <p:nvSpPr>
          <p:cNvPr id="3" name="Content Placeholder 2"/>
          <p:cNvSpPr>
            <a:spLocks noGrp="1"/>
          </p:cNvSpPr>
          <p:nvPr>
            <p:ph idx="1"/>
          </p:nvPr>
        </p:nvSpPr>
        <p:spPr/>
        <p:txBody>
          <a:bodyPr>
            <a:normAutofit lnSpcReduction="10000"/>
          </a:bodyPr>
          <a:lstStyle/>
          <a:p>
            <a:r>
              <a:rPr lang="en-US" dirty="0" smtClean="0"/>
              <a:t>Loyalty is rooted in Grecian </a:t>
            </a:r>
            <a:r>
              <a:rPr lang="en-US" i="1" dirty="0" smtClean="0"/>
              <a:t>Phaedo-divine truths.</a:t>
            </a:r>
          </a:p>
          <a:p>
            <a:endParaRPr lang="en-US" i="1" dirty="0"/>
          </a:p>
          <a:p>
            <a:r>
              <a:rPr lang="en-US" dirty="0" smtClean="0"/>
              <a:t>Definition-</a:t>
            </a:r>
            <a:r>
              <a:rPr lang="en-US" dirty="0"/>
              <a:t>a willing and thorough devotion of a person to another person or cause</a:t>
            </a:r>
            <a:r>
              <a:rPr lang="en-US" dirty="0" smtClean="0"/>
              <a:t>.</a:t>
            </a:r>
          </a:p>
          <a:p>
            <a:endParaRPr lang="en-US" dirty="0"/>
          </a:p>
          <a:p>
            <a:pPr marL="36576" indent="0">
              <a:buNone/>
            </a:pPr>
            <a:endParaRPr lang="en-US" dirty="0" smtClean="0"/>
          </a:p>
          <a:p>
            <a:pPr marL="36576" indent="0">
              <a:buNone/>
            </a:pPr>
            <a:r>
              <a:rPr lang="en-US" sz="1300" dirty="0" smtClean="0"/>
              <a:t>Cover image: investopedia.com </a:t>
            </a:r>
          </a:p>
          <a:p>
            <a:pPr marL="36576" indent="0">
              <a:buNone/>
            </a:pPr>
            <a:r>
              <a:rPr lang="en-US" i="1" dirty="0" smtClean="0"/>
              <a:t> </a:t>
            </a:r>
          </a:p>
        </p:txBody>
      </p:sp>
    </p:spTree>
    <p:extLst>
      <p:ext uri="{BB962C8B-B14F-4D97-AF65-F5344CB8AC3E}">
        <p14:creationId xmlns:p14="http://schemas.microsoft.com/office/powerpoint/2010/main" val="24106070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Considerations… </a:t>
            </a:r>
          </a:p>
        </p:txBody>
      </p:sp>
      <p:sp>
        <p:nvSpPr>
          <p:cNvPr id="3" name="Content Placeholder 2"/>
          <p:cNvSpPr>
            <a:spLocks noGrp="1"/>
          </p:cNvSpPr>
          <p:nvPr>
            <p:ph idx="1"/>
          </p:nvPr>
        </p:nvSpPr>
        <p:spPr>
          <a:xfrm>
            <a:off x="457200" y="1600200"/>
            <a:ext cx="7924800" cy="4525963"/>
          </a:xfrm>
        </p:spPr>
        <p:txBody>
          <a:bodyPr>
            <a:normAutofit fontScale="70000" lnSpcReduction="20000"/>
          </a:bodyPr>
          <a:lstStyle/>
          <a:p>
            <a:r>
              <a:rPr lang="en-US" dirty="0"/>
              <a:t>Will you disclose connections the owners of your station have with sources and subjects of stories? The corporate ownership of most television and radio stations produces conflicts of interest in the area of business and finance. Managers should consider whether to disclose ownership relationships when covering stories about companies with common or connected ownership.</a:t>
            </a:r>
          </a:p>
          <a:p>
            <a:pPr marL="36576" indent="0">
              <a:buNone/>
            </a:pPr>
            <a:r>
              <a:rPr lang="en-US" dirty="0"/>
              <a:t> </a:t>
            </a:r>
          </a:p>
          <a:p>
            <a:r>
              <a:rPr lang="en-US" dirty="0"/>
              <a:t>How will the connections above be inserted in the story? In the introduction, the tag, both, or in some other way? Managers should examine the proper place to run disclaimers of ownership and other possible conflicts of interest which properly inform the audience about the connection but do not create perceptions of conflict where they do not exist</a:t>
            </a:r>
            <a:r>
              <a:rPr lang="en-US" dirty="0" smtClean="0"/>
              <a:t>. </a:t>
            </a:r>
            <a:endParaRPr lang="en-US" dirty="0"/>
          </a:p>
        </p:txBody>
      </p:sp>
    </p:spTree>
    <p:extLst>
      <p:ext uri="{BB962C8B-B14F-4D97-AF65-F5344CB8AC3E}">
        <p14:creationId xmlns:p14="http://schemas.microsoft.com/office/powerpoint/2010/main" val="24562447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Considerations… </a:t>
            </a:r>
          </a:p>
        </p:txBody>
      </p:sp>
      <p:sp>
        <p:nvSpPr>
          <p:cNvPr id="3" name="Content Placeholder 2"/>
          <p:cNvSpPr>
            <a:spLocks noGrp="1"/>
          </p:cNvSpPr>
          <p:nvPr>
            <p:ph idx="1"/>
          </p:nvPr>
        </p:nvSpPr>
        <p:spPr>
          <a:xfrm>
            <a:off x="533400" y="1600200"/>
            <a:ext cx="7848600" cy="4525963"/>
          </a:xfrm>
        </p:spPr>
        <p:txBody>
          <a:bodyPr>
            <a:normAutofit lnSpcReduction="10000"/>
          </a:bodyPr>
          <a:lstStyle/>
          <a:p>
            <a:r>
              <a:rPr lang="en-US" dirty="0"/>
              <a:t>Finally, if an employee commits a violation of the station’s rules regarding conflict of interest, will that violation be disclosed to the public? If so, how? Aside from the station’s personnel policies for disciplining the employee, managers should consider how the violation would be perceived if the public found out and consider whether to make that information part of follow-up or continuing coverage of the story.</a:t>
            </a:r>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9680849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Other considerations to ponder </a:t>
            </a:r>
            <a:endParaRPr lang="en-US" dirty="0"/>
          </a:p>
        </p:txBody>
      </p:sp>
      <p:sp>
        <p:nvSpPr>
          <p:cNvPr id="3" name="Content Placeholder 2"/>
          <p:cNvSpPr>
            <a:spLocks noGrp="1"/>
          </p:cNvSpPr>
          <p:nvPr>
            <p:ph idx="1"/>
          </p:nvPr>
        </p:nvSpPr>
        <p:spPr/>
        <p:txBody>
          <a:bodyPr>
            <a:normAutofit fontScale="70000" lnSpcReduction="20000"/>
          </a:bodyPr>
          <a:lstStyle/>
          <a:p>
            <a:pPr marL="36576" indent="0">
              <a:buNone/>
            </a:pPr>
            <a:r>
              <a:rPr lang="en-US" dirty="0"/>
              <a:t> </a:t>
            </a:r>
          </a:p>
          <a:p>
            <a:r>
              <a:rPr lang="en-US" dirty="0"/>
              <a:t>Will newsroom personnel be allowed to “moonlight” with interests that may be the subject of news coverage? Can on-air personalities do commercial appearances or voice over work? </a:t>
            </a:r>
            <a:endParaRPr lang="en-US" dirty="0" smtClean="0"/>
          </a:p>
          <a:p>
            <a:endParaRPr lang="en-US" dirty="0"/>
          </a:p>
          <a:p>
            <a:r>
              <a:rPr lang="en-US" dirty="0" smtClean="0"/>
              <a:t>Many </a:t>
            </a:r>
            <a:r>
              <a:rPr lang="en-US" dirty="0"/>
              <a:t>stations have arrangements that allow newsroom personnel to work elsewhere, but managers should ask what sort of conflicts of interest might be perceived from such relationships. For instance, can a sportscaster also broadcast games for a local team on its payroll</a:t>
            </a:r>
            <a:r>
              <a:rPr lang="en-US" dirty="0" smtClean="0"/>
              <a:t>?</a:t>
            </a:r>
          </a:p>
          <a:p>
            <a:endParaRPr lang="en-US" dirty="0"/>
          </a:p>
          <a:p>
            <a:r>
              <a:rPr lang="en-US" dirty="0" smtClean="0"/>
              <a:t> </a:t>
            </a:r>
            <a:r>
              <a:rPr lang="en-US" dirty="0"/>
              <a:t>Many journalists see it as their duty to take part in public service work. Does that work present any conflicts of interest? RTDNA's guidelines on for on-air charitable solicitations may be of some help</a:t>
            </a:r>
            <a:r>
              <a:rPr lang="en-US" dirty="0" smtClean="0"/>
              <a:t>. </a:t>
            </a:r>
            <a:endParaRPr lang="en-US" dirty="0"/>
          </a:p>
          <a:p>
            <a:endParaRPr lang="en-US" dirty="0"/>
          </a:p>
        </p:txBody>
      </p:sp>
    </p:spTree>
    <p:extLst>
      <p:ext uri="{BB962C8B-B14F-4D97-AF65-F5344CB8AC3E}">
        <p14:creationId xmlns:p14="http://schemas.microsoft.com/office/powerpoint/2010/main" val="2538107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Other considerations to ponder </a:t>
            </a:r>
          </a:p>
        </p:txBody>
      </p:sp>
      <p:sp>
        <p:nvSpPr>
          <p:cNvPr id="3" name="Content Placeholder 2"/>
          <p:cNvSpPr>
            <a:spLocks noGrp="1"/>
          </p:cNvSpPr>
          <p:nvPr>
            <p:ph idx="1"/>
          </p:nvPr>
        </p:nvSpPr>
        <p:spPr/>
        <p:txBody>
          <a:bodyPr>
            <a:normAutofit fontScale="77500" lnSpcReduction="20000"/>
          </a:bodyPr>
          <a:lstStyle/>
          <a:p>
            <a:r>
              <a:rPr lang="en-US" dirty="0"/>
              <a:t>Does the station have a policy on if and how employees can participate in political campaigns? Are journalists and their managers treated differently in the policy than other station employees? Journalists face the constant scrutiny of those looking for political bias in their coverage. </a:t>
            </a:r>
            <a:endParaRPr lang="en-US" dirty="0" smtClean="0"/>
          </a:p>
          <a:p>
            <a:endParaRPr lang="en-US" dirty="0"/>
          </a:p>
          <a:p>
            <a:r>
              <a:rPr lang="en-US" dirty="0" smtClean="0"/>
              <a:t>Voting </a:t>
            </a:r>
            <a:r>
              <a:rPr lang="en-US" dirty="0"/>
              <a:t>is a private act, but public participation in political events, campaign contributions, or personal messages of support on private time have no place in the life of most journalists. Stations should develop a very specific list of what political activity is never acceptable for their journalists and other employees</a:t>
            </a:r>
            <a:r>
              <a:rPr lang="en-US" dirty="0" smtClean="0"/>
              <a:t>. </a:t>
            </a:r>
            <a:endParaRPr lang="en-US" dirty="0"/>
          </a:p>
        </p:txBody>
      </p:sp>
    </p:spTree>
    <p:extLst>
      <p:ext uri="{BB962C8B-B14F-4D97-AF65-F5344CB8AC3E}">
        <p14:creationId xmlns:p14="http://schemas.microsoft.com/office/powerpoint/2010/main" val="34819373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Other considerations to ponder </a:t>
            </a:r>
          </a:p>
        </p:txBody>
      </p:sp>
      <p:sp>
        <p:nvSpPr>
          <p:cNvPr id="3" name="Content Placeholder 2"/>
          <p:cNvSpPr>
            <a:spLocks noGrp="1"/>
          </p:cNvSpPr>
          <p:nvPr>
            <p:ph idx="1"/>
          </p:nvPr>
        </p:nvSpPr>
        <p:spPr/>
        <p:txBody>
          <a:bodyPr>
            <a:normAutofit/>
          </a:bodyPr>
          <a:lstStyle/>
          <a:p>
            <a:pPr lvl="0">
              <a:buClr>
                <a:srgbClr val="6EA0B0"/>
              </a:buClr>
            </a:pPr>
            <a:r>
              <a:rPr lang="en-US" sz="2000" dirty="0">
                <a:solidFill>
                  <a:prstClr val="white"/>
                </a:solidFill>
              </a:rPr>
              <a:t>Is there a system in place to allow journalists and managers to recuse themselves from editorial decisions about stories from which a conflict of interest—real or perceived—may arise? Do reporters and editors have a clear picture of what constitutes a conflict large enough to call for their withdrawal from a story? Managers should take time to consider inevitable conflicts that may arise and discuss how to deal with them before the conflict occurs.</a:t>
            </a:r>
          </a:p>
          <a:p>
            <a:pPr marL="36576" lvl="0" indent="0">
              <a:buClr>
                <a:srgbClr val="6EA0B0"/>
              </a:buClr>
              <a:buNone/>
            </a:pPr>
            <a:endParaRPr lang="en-US" sz="2000" dirty="0">
              <a:solidFill>
                <a:prstClr val="white"/>
              </a:solidFill>
            </a:endParaRPr>
          </a:p>
          <a:p>
            <a:pPr lvl="0">
              <a:buClr>
                <a:srgbClr val="6EA0B0"/>
              </a:buClr>
            </a:pPr>
            <a:r>
              <a:rPr lang="en-US" sz="2000" dirty="0">
                <a:solidFill>
                  <a:prstClr val="white"/>
                </a:solidFill>
              </a:rPr>
              <a:t>Finally, is there a whistleblower system in the newsroom that allows anyone to point out possible conflicts of interest so that management can act on them? Is the review of all work for possible conflicts of interest a regular part of the newsroom culture?</a:t>
            </a:r>
          </a:p>
          <a:p>
            <a:pPr lvl="0">
              <a:buClr>
                <a:srgbClr val="6EA0B0"/>
              </a:buClr>
            </a:pPr>
            <a:endParaRPr lang="en-US" sz="2000" dirty="0">
              <a:solidFill>
                <a:prstClr val="white"/>
              </a:solidFill>
            </a:endParaRPr>
          </a:p>
          <a:p>
            <a:endParaRPr lang="en-US" sz="2000" dirty="0"/>
          </a:p>
        </p:txBody>
      </p:sp>
    </p:spTree>
    <p:extLst>
      <p:ext uri="{BB962C8B-B14F-4D97-AF65-F5344CB8AC3E}">
        <p14:creationId xmlns:p14="http://schemas.microsoft.com/office/powerpoint/2010/main" val="1358698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Note…  </a:t>
            </a:r>
            <a:endParaRPr lang="en-US" dirty="0"/>
          </a:p>
        </p:txBody>
      </p:sp>
      <p:sp>
        <p:nvSpPr>
          <p:cNvPr id="3" name="Content Placeholder 2"/>
          <p:cNvSpPr>
            <a:spLocks noGrp="1"/>
          </p:cNvSpPr>
          <p:nvPr>
            <p:ph idx="1"/>
          </p:nvPr>
        </p:nvSpPr>
        <p:spPr/>
        <p:txBody>
          <a:bodyPr>
            <a:normAutofit/>
          </a:bodyPr>
          <a:lstStyle/>
          <a:p>
            <a:pPr>
              <a:buClr>
                <a:srgbClr val="6EA0B0"/>
              </a:buClr>
            </a:pPr>
            <a:r>
              <a:rPr lang="en-US" sz="2400" dirty="0">
                <a:solidFill>
                  <a:prstClr val="white"/>
                </a:solidFill>
              </a:rPr>
              <a:t>Today’s case study applies the issue of competing loyalties to a newspaper dilemma, but loyalty issues arise in all media professions. Later this semester we’ll talk about competing loyalties for PR and advertising professionals.</a:t>
            </a:r>
            <a:br>
              <a:rPr lang="en-US" sz="2400" dirty="0">
                <a:solidFill>
                  <a:prstClr val="white"/>
                </a:solidFill>
              </a:rPr>
            </a:br>
            <a:endParaRPr lang="en-US" sz="2400" dirty="0" smtClean="0">
              <a:solidFill>
                <a:prstClr val="white"/>
              </a:solidFill>
            </a:endParaRPr>
          </a:p>
          <a:p>
            <a:pPr>
              <a:buClr>
                <a:srgbClr val="6EA0B0"/>
              </a:buClr>
            </a:pPr>
            <a:r>
              <a:rPr lang="en-US" sz="2400" dirty="0" smtClean="0">
                <a:solidFill>
                  <a:prstClr val="white"/>
                </a:solidFill>
              </a:rPr>
              <a:t>Carefully </a:t>
            </a:r>
            <a:r>
              <a:rPr lang="en-US" sz="2400" dirty="0">
                <a:solidFill>
                  <a:prstClr val="white"/>
                </a:solidFill>
              </a:rPr>
              <a:t>read the case study and Chapter </a:t>
            </a:r>
            <a:r>
              <a:rPr lang="en-US" sz="2400" dirty="0" smtClean="0">
                <a:solidFill>
                  <a:prstClr val="white"/>
                </a:solidFill>
              </a:rPr>
              <a:t>4.  </a:t>
            </a:r>
            <a:endParaRPr lang="en-US" sz="2400" dirty="0">
              <a:solidFill>
                <a:prstClr val="white"/>
              </a:solidFill>
            </a:endParaRPr>
          </a:p>
        </p:txBody>
      </p:sp>
    </p:spTree>
    <p:extLst>
      <p:ext uri="{BB962C8B-B14F-4D97-AF65-F5344CB8AC3E}">
        <p14:creationId xmlns:p14="http://schemas.microsoft.com/office/powerpoint/2010/main" val="39451667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Required reading: Choosing between Competing Allegiances, p. 98-102. </a:t>
            </a:r>
          </a:p>
        </p:txBody>
      </p:sp>
      <p:sp>
        <p:nvSpPr>
          <p:cNvPr id="3" name="Content Placeholder 2"/>
          <p:cNvSpPr>
            <a:spLocks noGrp="1"/>
          </p:cNvSpPr>
          <p:nvPr>
            <p:ph idx="1"/>
          </p:nvPr>
        </p:nvSpPr>
        <p:spPr/>
        <p:txBody>
          <a:bodyPr/>
          <a:lstStyle/>
          <a:p>
            <a:r>
              <a:rPr lang="en-US" dirty="0" smtClean="0"/>
              <a:t>Hobbes’ </a:t>
            </a:r>
            <a:r>
              <a:rPr lang="en-US" dirty="0"/>
              <a:t>views</a:t>
            </a:r>
          </a:p>
          <a:p>
            <a:pPr lvl="1"/>
            <a:r>
              <a:rPr lang="en-US" dirty="0"/>
              <a:t>-loyalty as a social act, to the crown</a:t>
            </a:r>
            <a:r>
              <a:rPr lang="en-US" i="1" dirty="0"/>
              <a:t>.</a:t>
            </a:r>
          </a:p>
          <a:p>
            <a:pPr lvl="1"/>
            <a:r>
              <a:rPr lang="en-US" dirty="0"/>
              <a:t>Multiple loyalties could exist, but loyalty has limits (death). </a:t>
            </a:r>
          </a:p>
          <a:p>
            <a:endParaRPr lang="en-US" dirty="0"/>
          </a:p>
        </p:txBody>
      </p:sp>
    </p:spTree>
    <p:extLst>
      <p:ext uri="{BB962C8B-B14F-4D97-AF65-F5344CB8AC3E}">
        <p14:creationId xmlns:p14="http://schemas.microsoft.com/office/powerpoint/2010/main" val="28863014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a:t>Required reading: Choosing between Competing Allegiances, p. 98-102</a:t>
            </a:r>
            <a:r>
              <a:rPr lang="en-US" sz="4800" dirty="0"/>
              <a:t>. </a:t>
            </a:r>
            <a:endParaRPr lang="en-US" dirty="0"/>
          </a:p>
        </p:txBody>
      </p:sp>
      <p:sp>
        <p:nvSpPr>
          <p:cNvPr id="3" name="Content Placeholder 2"/>
          <p:cNvSpPr>
            <a:spLocks noGrp="1"/>
          </p:cNvSpPr>
          <p:nvPr>
            <p:ph idx="1"/>
          </p:nvPr>
        </p:nvSpPr>
        <p:spPr/>
        <p:txBody>
          <a:bodyPr>
            <a:normAutofit/>
          </a:bodyPr>
          <a:lstStyle/>
          <a:p>
            <a:r>
              <a:rPr lang="en-US" dirty="0"/>
              <a:t>Theologian Josiah </a:t>
            </a:r>
            <a:r>
              <a:rPr lang="en-US" dirty="0" smtClean="0"/>
              <a:t>Royce’s views:</a:t>
            </a:r>
          </a:p>
          <a:p>
            <a:pPr lvl="1"/>
            <a:r>
              <a:rPr lang="en-US" dirty="0" smtClean="0"/>
              <a:t>Loyalty-the single guiding principle.</a:t>
            </a:r>
          </a:p>
          <a:p>
            <a:pPr lvl="1"/>
            <a:r>
              <a:rPr lang="en-US" dirty="0" smtClean="0"/>
              <a:t>It is a social act-devotion to a person or cause. </a:t>
            </a:r>
          </a:p>
          <a:p>
            <a:pPr lvl="1"/>
            <a:r>
              <a:rPr lang="en-US" dirty="0" smtClean="0"/>
              <a:t>It is an act of choice.</a:t>
            </a:r>
          </a:p>
          <a:p>
            <a:pPr lvl="1"/>
            <a:r>
              <a:rPr lang="en-US" dirty="0" smtClean="0"/>
              <a:t>It promotes self-realization.</a:t>
            </a:r>
          </a:p>
          <a:p>
            <a:pPr marL="448056" lvl="1" indent="0">
              <a:buNone/>
            </a:pPr>
            <a:endParaRPr lang="en-US" dirty="0" smtClean="0"/>
          </a:p>
        </p:txBody>
      </p:sp>
    </p:spTree>
    <p:extLst>
      <p:ext uri="{BB962C8B-B14F-4D97-AF65-F5344CB8AC3E}">
        <p14:creationId xmlns:p14="http://schemas.microsoft.com/office/powerpoint/2010/main" val="3582823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Core issues with loyalty </a:t>
            </a:r>
            <a:br>
              <a:rPr lang="en-US" dirty="0"/>
            </a:br>
            <a:endParaRPr lang="en-US" dirty="0"/>
          </a:p>
        </p:txBody>
      </p:sp>
      <p:sp>
        <p:nvSpPr>
          <p:cNvPr id="3" name="Content Placeholder 2"/>
          <p:cNvSpPr>
            <a:spLocks noGrp="1"/>
          </p:cNvSpPr>
          <p:nvPr>
            <p:ph idx="1"/>
          </p:nvPr>
        </p:nvSpPr>
        <p:spPr/>
        <p:txBody>
          <a:bodyPr/>
          <a:lstStyle/>
          <a:p>
            <a:r>
              <a:rPr lang="en-US" dirty="0" smtClean="0"/>
              <a:t>Loyalty can </a:t>
            </a:r>
            <a:r>
              <a:rPr lang="en-US" dirty="0"/>
              <a:t>be </a:t>
            </a:r>
            <a:r>
              <a:rPr lang="en-US" dirty="0" smtClean="0"/>
              <a:t>biased</a:t>
            </a:r>
          </a:p>
          <a:p>
            <a:r>
              <a:rPr lang="en-US" dirty="0" smtClean="0"/>
              <a:t>We have competing loyalties </a:t>
            </a:r>
          </a:p>
          <a:p>
            <a:r>
              <a:rPr lang="en-US" dirty="0" smtClean="0"/>
              <a:t>Loyalty is fading as </a:t>
            </a:r>
            <a:r>
              <a:rPr lang="en-US" dirty="0"/>
              <a:t>face to face </a:t>
            </a:r>
            <a:r>
              <a:rPr lang="en-US" dirty="0" smtClean="0"/>
              <a:t>practice</a:t>
            </a:r>
          </a:p>
          <a:p>
            <a:r>
              <a:rPr lang="en-US" dirty="0" smtClean="0"/>
              <a:t>Loyalty presents </a:t>
            </a:r>
            <a:r>
              <a:rPr lang="en-US" dirty="0"/>
              <a:t>an ethical dilemma in unethical causes.     </a:t>
            </a:r>
            <a:endParaRPr lang="en-US" dirty="0" smtClean="0"/>
          </a:p>
          <a:p>
            <a:pPr marL="36576" indent="0">
              <a:buNone/>
            </a:pPr>
            <a:endParaRPr lang="en-US" dirty="0"/>
          </a:p>
          <a:p>
            <a:pPr marL="36576" indent="0">
              <a:buNone/>
            </a:pPr>
            <a:r>
              <a:rPr lang="en-US" dirty="0" smtClean="0"/>
              <a:t>Let’s discuss some examples…  </a:t>
            </a:r>
            <a:endParaRPr lang="en-US" dirty="0"/>
          </a:p>
        </p:txBody>
      </p:sp>
    </p:spTree>
    <p:extLst>
      <p:ext uri="{BB962C8B-B14F-4D97-AF65-F5344CB8AC3E}">
        <p14:creationId xmlns:p14="http://schemas.microsoft.com/office/powerpoint/2010/main" val="8081898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Competing interests… </a:t>
            </a:r>
            <a:endParaRPr lang="en-US" dirty="0"/>
          </a:p>
        </p:txBody>
      </p:sp>
      <p:sp>
        <p:nvSpPr>
          <p:cNvPr id="3" name="Content Placeholder 2"/>
          <p:cNvSpPr>
            <a:spLocks noGrp="1"/>
          </p:cNvSpPr>
          <p:nvPr>
            <p:ph idx="1"/>
          </p:nvPr>
        </p:nvSpPr>
        <p:spPr/>
        <p:txBody>
          <a:bodyPr>
            <a:normAutofit/>
          </a:bodyPr>
          <a:lstStyle/>
          <a:p>
            <a:r>
              <a:rPr lang="en-US" dirty="0" smtClean="0"/>
              <a:t>Journalists:</a:t>
            </a:r>
          </a:p>
          <a:p>
            <a:pPr lvl="1"/>
            <a:r>
              <a:rPr lang="en-US" dirty="0" smtClean="0"/>
              <a:t>country</a:t>
            </a:r>
            <a:r>
              <a:rPr lang="en-US" dirty="0"/>
              <a:t>, democracy, town, employer, the profession, self, sources, family, friends, and maybe even a larger notion of “truth.” </a:t>
            </a:r>
            <a:endParaRPr lang="en-US" dirty="0" smtClean="0"/>
          </a:p>
          <a:p>
            <a:pPr lvl="1"/>
            <a:endParaRPr lang="en-US" dirty="0"/>
          </a:p>
          <a:p>
            <a:r>
              <a:rPr lang="en-US" dirty="0" smtClean="0"/>
              <a:t>Consequences: </a:t>
            </a:r>
          </a:p>
          <a:p>
            <a:pPr lvl="1"/>
            <a:r>
              <a:rPr lang="en-US" dirty="0"/>
              <a:t>conflicts of </a:t>
            </a:r>
            <a:r>
              <a:rPr lang="en-US" dirty="0" smtClean="0"/>
              <a:t>interest in newsworthy reporting vs. interest of friends/family, </a:t>
            </a:r>
          </a:p>
          <a:p>
            <a:endParaRPr lang="en-US" dirty="0"/>
          </a:p>
        </p:txBody>
      </p:sp>
    </p:spTree>
    <p:extLst>
      <p:ext uri="{BB962C8B-B14F-4D97-AF65-F5344CB8AC3E}">
        <p14:creationId xmlns:p14="http://schemas.microsoft.com/office/powerpoint/2010/main" val="12356036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Competing interests… </a:t>
            </a:r>
          </a:p>
        </p:txBody>
      </p:sp>
      <p:sp>
        <p:nvSpPr>
          <p:cNvPr id="3" name="Content Placeholder 2"/>
          <p:cNvSpPr>
            <a:spLocks noGrp="1"/>
          </p:cNvSpPr>
          <p:nvPr>
            <p:ph idx="1"/>
          </p:nvPr>
        </p:nvSpPr>
        <p:spPr>
          <a:xfrm>
            <a:off x="457200" y="1600200"/>
            <a:ext cx="8001000" cy="4525963"/>
          </a:xfrm>
        </p:spPr>
        <p:txBody>
          <a:bodyPr>
            <a:normAutofit lnSpcReduction="10000"/>
          </a:bodyPr>
          <a:lstStyle/>
          <a:p>
            <a:r>
              <a:rPr lang="en-US" dirty="0"/>
              <a:t>Sometimes these competing loyalties lead </a:t>
            </a:r>
            <a:r>
              <a:rPr lang="en-US" dirty="0" smtClean="0"/>
              <a:t>to. </a:t>
            </a:r>
            <a:r>
              <a:rPr lang="en-US" dirty="0"/>
              <a:t>For example, what should a reporter do when faced with a story that's newsworthy but that might cause negative consequences for a friend or family member? </a:t>
            </a:r>
          </a:p>
          <a:p>
            <a:endParaRPr lang="en-US" dirty="0" smtClean="0"/>
          </a:p>
          <a:p>
            <a:endParaRPr lang="en-US" dirty="0"/>
          </a:p>
          <a:p>
            <a:pPr marL="36576" indent="0">
              <a:buNone/>
            </a:pPr>
            <a:endParaRPr lang="en-US" dirty="0" smtClean="0"/>
          </a:p>
          <a:p>
            <a:endParaRPr lang="en-US" sz="1200" dirty="0"/>
          </a:p>
          <a:p>
            <a:pPr marL="36576" indent="0">
              <a:buNone/>
            </a:pPr>
            <a:r>
              <a:rPr lang="en-US" sz="1200" dirty="0" smtClean="0"/>
              <a:t>Image: mediate.com  </a:t>
            </a:r>
            <a:endParaRPr lang="en-US" sz="12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9400" y="3962400"/>
            <a:ext cx="3429000" cy="178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605061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Broader question</a:t>
            </a:r>
            <a:endParaRPr lang="en-US" dirty="0"/>
          </a:p>
        </p:txBody>
      </p:sp>
      <p:sp>
        <p:nvSpPr>
          <p:cNvPr id="3" name="Content Placeholder 2"/>
          <p:cNvSpPr>
            <a:spLocks noGrp="1"/>
          </p:cNvSpPr>
          <p:nvPr>
            <p:ph idx="1"/>
          </p:nvPr>
        </p:nvSpPr>
        <p:spPr/>
        <p:txBody>
          <a:bodyPr>
            <a:normAutofit fontScale="92500" lnSpcReduction="10000"/>
          </a:bodyPr>
          <a:lstStyle/>
          <a:p>
            <a:r>
              <a:rPr lang="en-US" dirty="0"/>
              <a:t>Should the reporter's primary loyalty be to his or her profession? Or to the friend or family member? </a:t>
            </a:r>
            <a:endParaRPr lang="en-US" dirty="0" smtClean="0"/>
          </a:p>
          <a:p>
            <a:endParaRPr lang="en-US" dirty="0"/>
          </a:p>
          <a:p>
            <a:r>
              <a:rPr lang="en-US" dirty="0" smtClean="0"/>
              <a:t>Should </a:t>
            </a:r>
            <a:r>
              <a:rPr lang="en-US" dirty="0"/>
              <a:t>reporters be allowed to cover stories that might involve friends or family? And for today's case study, we must ask how close a reporter should be allowed to get with potential news sources.</a:t>
            </a:r>
            <a:br>
              <a:rPr lang="en-US" dirty="0"/>
            </a:br>
            <a:r>
              <a:rPr lang="en-US" dirty="0"/>
              <a:t/>
            </a:r>
            <a:br>
              <a:rPr lang="en-US" dirty="0"/>
            </a:br>
            <a:endParaRPr lang="en-US" dirty="0"/>
          </a:p>
          <a:p>
            <a:endParaRPr lang="en-US" dirty="0"/>
          </a:p>
        </p:txBody>
      </p:sp>
    </p:spTree>
    <p:extLst>
      <p:ext uri="{BB962C8B-B14F-4D97-AF65-F5344CB8AC3E}">
        <p14:creationId xmlns:p14="http://schemas.microsoft.com/office/powerpoint/2010/main" val="33711559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Case study: Schenck and Luce, p.124-127</a:t>
            </a:r>
            <a:endParaRPr lang="en-US" dirty="0"/>
          </a:p>
        </p:txBody>
      </p:sp>
      <p:sp>
        <p:nvSpPr>
          <p:cNvPr id="3" name="Content Placeholder 2"/>
          <p:cNvSpPr>
            <a:spLocks noGrp="1"/>
          </p:cNvSpPr>
          <p:nvPr>
            <p:ph idx="1"/>
          </p:nvPr>
        </p:nvSpPr>
        <p:spPr/>
        <p:txBody>
          <a:bodyPr>
            <a:normAutofit fontScale="77500" lnSpcReduction="20000"/>
          </a:bodyPr>
          <a:lstStyle/>
          <a:p>
            <a:endParaRPr lang="en-US" dirty="0"/>
          </a:p>
          <a:p>
            <a:r>
              <a:rPr lang="en-US" dirty="0"/>
              <a:t>As most journalists live and work in the community they cover, some real and perceived conflicts of interest may be inevitable. </a:t>
            </a:r>
            <a:endParaRPr lang="en-US" dirty="0" smtClean="0"/>
          </a:p>
          <a:p>
            <a:endParaRPr lang="en-US" dirty="0"/>
          </a:p>
          <a:p>
            <a:r>
              <a:rPr lang="en-US" dirty="0" smtClean="0"/>
              <a:t>Furthermore</a:t>
            </a:r>
            <a:r>
              <a:rPr lang="en-US" dirty="0"/>
              <a:t>, some stories affect everyone—including journalists—and have the possibility to yield conflicts of interest that cannot be avoided. When those cases arise, journalists and managers can ask themselves the following questions about if and how they will reveal the conflicts to the public: </a:t>
            </a:r>
          </a:p>
          <a:p>
            <a:pPr marL="36576" indent="0">
              <a:buNone/>
            </a:pPr>
            <a:r>
              <a:rPr lang="en-US" dirty="0"/>
              <a:t> </a:t>
            </a:r>
          </a:p>
        </p:txBody>
      </p:sp>
    </p:spTree>
    <p:extLst>
      <p:ext uri="{BB962C8B-B14F-4D97-AF65-F5344CB8AC3E}">
        <p14:creationId xmlns:p14="http://schemas.microsoft.com/office/powerpoint/2010/main" val="2153023185"/>
      </p:ext>
    </p:extLst>
  </p:cSld>
  <p:clrMapOvr>
    <a:masterClrMapping/>
  </p:clrMapOvr>
</p:sld>
</file>

<file path=ppt/theme/theme1.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80A168E-D7F3-4BBA-AAEF-AF6EF949F249}"/>
</file>

<file path=customXml/itemProps2.xml><?xml version="1.0" encoding="utf-8"?>
<ds:datastoreItem xmlns:ds="http://schemas.openxmlformats.org/officeDocument/2006/customXml" ds:itemID="{03ADCDEF-3935-4F63-B393-D8357056A974}"/>
</file>

<file path=docProps/app.xml><?xml version="1.0" encoding="utf-8"?>
<Properties xmlns="http://schemas.openxmlformats.org/officeDocument/2006/extended-properties" xmlns:vt="http://schemas.openxmlformats.org/officeDocument/2006/docPropsVTypes">
  <Template>Technic</Template>
  <TotalTime>18018</TotalTime>
  <Words>1765</Words>
  <Application>Microsoft Office PowerPoint</Application>
  <PresentationFormat>On-screen Show (4:3)</PresentationFormat>
  <Paragraphs>126</Paragraphs>
  <Slides>25</Slides>
  <Notes>4</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Technic</vt:lpstr>
      <vt:lpstr>Loyalty &amp; conflict of interest </vt:lpstr>
      <vt:lpstr>Required reading: Choosing between Competing Allegiances, p. 98-102.  </vt:lpstr>
      <vt:lpstr>Required reading: Choosing between Competing Allegiances, p. 98-102. </vt:lpstr>
      <vt:lpstr>Required reading: Choosing between Competing Allegiances, p. 98-102. </vt:lpstr>
      <vt:lpstr>Core issues with loyalty  </vt:lpstr>
      <vt:lpstr>Competing interests… </vt:lpstr>
      <vt:lpstr>Competing interests… </vt:lpstr>
      <vt:lpstr>Broader question</vt:lpstr>
      <vt:lpstr>Case study: Schenck and Luce, p.124-127</vt:lpstr>
      <vt:lpstr>Case study: Schenck and Luce, p.124-127.</vt:lpstr>
      <vt:lpstr>Competing interests… </vt:lpstr>
      <vt:lpstr>The Potter Box</vt:lpstr>
      <vt:lpstr>RTDNA Guidelines </vt:lpstr>
      <vt:lpstr>RTDNA Guidelines </vt:lpstr>
      <vt:lpstr>RTDNA Guidelines </vt:lpstr>
      <vt:lpstr>RTDNA Guidelines </vt:lpstr>
      <vt:lpstr>RTDNA Guidelines </vt:lpstr>
      <vt:lpstr>Considerations..</vt:lpstr>
      <vt:lpstr>Considerations… </vt:lpstr>
      <vt:lpstr>Considerations… </vt:lpstr>
      <vt:lpstr>Considerations… </vt:lpstr>
      <vt:lpstr>Other considerations to ponder </vt:lpstr>
      <vt:lpstr>Other considerations to ponder </vt:lpstr>
      <vt:lpstr>Other considerations to ponder </vt:lpstr>
      <vt:lpstr>Note…  </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law is made and Judicial Review</dc:title>
  <dc:creator>HP</dc:creator>
  <cp:lastModifiedBy>HP</cp:lastModifiedBy>
  <cp:revision>61</cp:revision>
  <dcterms:created xsi:type="dcterms:W3CDTF">2021-01-12T21:35:14Z</dcterms:created>
  <dcterms:modified xsi:type="dcterms:W3CDTF">2023-03-19T19:17:57Z</dcterms:modified>
</cp:coreProperties>
</file>