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1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33.xml" ContentType="application/vnd.openxmlformats-officedocument.presentationml.slide+xml"/>
  <Override PartName="/ppt/slides/slide32.xml" ContentType="application/vnd.openxmlformats-officedocument.presentationml.slide+xml"/>
  <Override PartName="/ppt/slides/slide3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20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3.xml" ContentType="application/vnd.openxmlformats-officedocument.presentationml.notesSlide+xml"/>
  <Override PartName="/ppt/slideLayouts/slideLayout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6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5"/>
  </p:notesMasterIdLst>
  <p:sldIdLst>
    <p:sldId id="258" r:id="rId2"/>
    <p:sldId id="304" r:id="rId3"/>
    <p:sldId id="305" r:id="rId4"/>
    <p:sldId id="297" r:id="rId5"/>
    <p:sldId id="302" r:id="rId6"/>
    <p:sldId id="303" r:id="rId7"/>
    <p:sldId id="298" r:id="rId8"/>
    <p:sldId id="301" r:id="rId9"/>
    <p:sldId id="299" r:id="rId10"/>
    <p:sldId id="300" r:id="rId11"/>
    <p:sldId id="273" r:id="rId12"/>
    <p:sldId id="277" r:id="rId13"/>
    <p:sldId id="279" r:id="rId14"/>
    <p:sldId id="278" r:id="rId15"/>
    <p:sldId id="274" r:id="rId16"/>
    <p:sldId id="294" r:id="rId17"/>
    <p:sldId id="282" r:id="rId18"/>
    <p:sldId id="295" r:id="rId19"/>
    <p:sldId id="280" r:id="rId20"/>
    <p:sldId id="289" r:id="rId21"/>
    <p:sldId id="293" r:id="rId22"/>
    <p:sldId id="281" r:id="rId23"/>
    <p:sldId id="283" r:id="rId24"/>
    <p:sldId id="291" r:id="rId25"/>
    <p:sldId id="275" r:id="rId26"/>
    <p:sldId id="292" r:id="rId27"/>
    <p:sldId id="284" r:id="rId28"/>
    <p:sldId id="285" r:id="rId29"/>
    <p:sldId id="286" r:id="rId30"/>
    <p:sldId id="276" r:id="rId31"/>
    <p:sldId id="287" r:id="rId32"/>
    <p:sldId id="288" r:id="rId33"/>
    <p:sldId id="290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1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078EFB-95E6-4DF0-A574-F08CEDB58BA3}" type="datetimeFigureOut">
              <a:rPr lang="en-US" smtClean="0"/>
              <a:t>3/13/2023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DFA8C0-2EEC-4D78-B0DC-A4391390C3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983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FA8C0-2EEC-4D78-B0DC-A4391390C3C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0435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FA8C0-2EEC-4D78-B0DC-A4391390C3C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0629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FA8C0-2EEC-4D78-B0DC-A4391390C3C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9034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FA8C0-2EEC-4D78-B0DC-A4391390C3C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8032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FA8C0-2EEC-4D78-B0DC-A4391390C3C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6328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FA8C0-2EEC-4D78-B0DC-A4391390C3C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6153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3/13/2023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3/13/2023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3/13/2023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3/13/2023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3/13/2023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3/13/2023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3/13/2023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3/13/2023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3/13/2023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3/13/2023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B69D15E2-1353-4955-BBE0-46D1AEF937E7}" type="datetimeFigureOut">
              <a:rPr lang="en-US" smtClean="0"/>
              <a:t>3/13/2023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69D15E2-1353-4955-BBE0-46D1AEF937E7}" type="datetimeFigureOut">
              <a:rPr lang="en-US" smtClean="0"/>
              <a:t>3/13/2023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ral.com/news/local/video/5745068/tillo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nn.com/2022/08/27/us/buffalo-supermarket-shooting-online-documents/index.html" TargetMode="External"/><Relationship Id="rId2" Type="http://schemas.openxmlformats.org/officeDocument/2006/relationships/hyperlink" Target="https://www.cnn.com/2022/05/15/us/payton-gendron-buffalo-shooting-suspect-what-we-know/index.html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nn.com/2022/05/19/us/buffalo-supermarket-shooting-court/index.html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tbulMXeDdRY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81000" y="4419600"/>
            <a:ext cx="7724336" cy="1844040"/>
          </a:xfrm>
        </p:spPr>
        <p:txBody>
          <a:bodyPr/>
          <a:lstStyle/>
          <a:p>
            <a:pPr algn="l"/>
            <a:r>
              <a:rPr lang="en-US" dirty="0" smtClean="0"/>
              <a:t>THIRD PARTY </a:t>
            </a:r>
            <a:r>
              <a:rPr lang="en-US" dirty="0" smtClean="0"/>
              <a:t>EVIDENCE</a:t>
            </a:r>
            <a:br>
              <a:rPr lang="en-US" dirty="0" smtClean="0"/>
            </a:br>
            <a:r>
              <a:rPr lang="en-US" sz="1200" dirty="0" smtClean="0"/>
              <a:t>images: </a:t>
            </a:r>
            <a:r>
              <a:rPr lang="en-US" sz="1200" dirty="0" err="1" smtClean="0"/>
              <a:t>msnbc</a:t>
            </a:r>
            <a:r>
              <a:rPr lang="en-US" sz="1200" dirty="0" smtClean="0"/>
              <a:t>, </a:t>
            </a:r>
            <a:r>
              <a:rPr lang="en-US" sz="1200" dirty="0" err="1" smtClean="0"/>
              <a:t>ktsm</a:t>
            </a:r>
            <a:r>
              <a:rPr lang="en-US" sz="1200" dirty="0" smtClean="0"/>
              <a:t>, </a:t>
            </a:r>
            <a:r>
              <a:rPr lang="en-US" dirty="0" smtClean="0"/>
              <a:t> 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017732"/>
            <a:ext cx="2847975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057400"/>
            <a:ext cx="28575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3008312"/>
            <a:ext cx="2749164" cy="156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41893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Ethics in </a:t>
            </a:r>
            <a:r>
              <a:rPr lang="en-US" dirty="0" smtClean="0"/>
              <a:t>North Carolina…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Castillo: The </a:t>
            </a:r>
            <a:r>
              <a:rPr lang="en-US" dirty="0"/>
              <a:t>N&amp;O </a:t>
            </a:r>
            <a:r>
              <a:rPr lang="en-US" dirty="0" smtClean="0"/>
              <a:t>posted </a:t>
            </a:r>
            <a:r>
              <a:rPr lang="en-US" dirty="0"/>
              <a:t>excerpts from the tape </a:t>
            </a:r>
            <a:r>
              <a:rPr lang="en-US" dirty="0" smtClean="0"/>
              <a:t>containing Castillo’s explanation of his </a:t>
            </a:r>
            <a:r>
              <a:rPr lang="en-US" dirty="0"/>
              <a:t>motives and thinking process </a:t>
            </a:r>
            <a:r>
              <a:rPr lang="en-US" dirty="0" smtClean="0"/>
              <a:t>on </a:t>
            </a:r>
            <a:r>
              <a:rPr lang="en-US" dirty="0"/>
              <a:t>its </a:t>
            </a:r>
            <a:r>
              <a:rPr lang="en-US" dirty="0" smtClean="0"/>
              <a:t>Website</a:t>
            </a:r>
            <a:r>
              <a:rPr lang="en-US" dirty="0"/>
              <a:t>. </a:t>
            </a:r>
            <a:endParaRPr lang="en-US" dirty="0" smtClean="0"/>
          </a:p>
          <a:p>
            <a:pPr lvl="1"/>
            <a:r>
              <a:rPr lang="en-US" dirty="0" smtClean="0"/>
              <a:t>Omitted: </a:t>
            </a:r>
          </a:p>
          <a:p>
            <a:pPr lvl="2"/>
            <a:r>
              <a:rPr lang="en-US" dirty="0" smtClean="0"/>
              <a:t>Footage </a:t>
            </a:r>
            <a:r>
              <a:rPr lang="en-US" dirty="0"/>
              <a:t>of Castillo's father's dead body, were not posted to the Web. </a:t>
            </a:r>
            <a:endParaRPr lang="en-US" dirty="0" smtClean="0"/>
          </a:p>
          <a:p>
            <a:pPr lvl="2"/>
            <a:r>
              <a:rPr lang="en-US" dirty="0" smtClean="0"/>
              <a:t>His written confession sent with </a:t>
            </a:r>
            <a:r>
              <a:rPr lang="en-US" dirty="0"/>
              <a:t>the video tape. </a:t>
            </a:r>
          </a:p>
          <a:p>
            <a:r>
              <a:rPr lang="en-US" dirty="0"/>
              <a:t>Watch </a:t>
            </a:r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www.wral.com/news/local/video/5745068/tillo</a:t>
            </a:r>
            <a:r>
              <a:rPr lang="en-US" dirty="0"/>
              <a:t> </a:t>
            </a:r>
            <a:r>
              <a:rPr lang="en-US" dirty="0" smtClean="0"/>
              <a:t>video and read </a:t>
            </a:r>
            <a:r>
              <a:rPr lang="en-US" dirty="0"/>
              <a:t>the RTNDA guidelines. </a:t>
            </a:r>
          </a:p>
        </p:txBody>
      </p:sp>
    </p:spTree>
    <p:extLst>
      <p:ext uri="{BB962C8B-B14F-4D97-AF65-F5344CB8AC3E}">
        <p14:creationId xmlns:p14="http://schemas.microsoft.com/office/powerpoint/2010/main" val="25044451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Radio-Television Digital News Association Code of </a:t>
            </a:r>
            <a:r>
              <a:rPr lang="en-US" dirty="0" smtClean="0"/>
              <a:t>Ethics</a:t>
            </a:r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7362" y="3391694"/>
            <a:ext cx="4867275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61814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RTDNA Guiding Principles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7467600" cy="4983163"/>
          </a:xfrm>
        </p:spPr>
        <p:txBody>
          <a:bodyPr>
            <a:normAutofit/>
          </a:bodyPr>
          <a:lstStyle/>
          <a:p>
            <a:endParaRPr lang="en-US" dirty="0"/>
          </a:p>
          <a:p>
            <a:r>
              <a:rPr lang="en-US" dirty="0"/>
              <a:t>Journalism’s obligation is to the public. Journalism places the public’s interests ahead of commercial, political and personal interests. </a:t>
            </a:r>
            <a:endParaRPr lang="en-US" dirty="0" smtClean="0"/>
          </a:p>
          <a:p>
            <a:pPr lvl="1"/>
            <a:r>
              <a:rPr lang="en-US" dirty="0" smtClean="0"/>
              <a:t>Journalism </a:t>
            </a:r>
            <a:r>
              <a:rPr lang="en-US" dirty="0"/>
              <a:t>empowers viewers, listeners and readers to make more </a:t>
            </a:r>
            <a:r>
              <a:rPr lang="en-US" u="sng" dirty="0"/>
              <a:t>informed decisions </a:t>
            </a:r>
            <a:r>
              <a:rPr lang="en-US" dirty="0"/>
              <a:t>for themselves; it does not tell people what to believe or how to feel.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44564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RTDNA Guiding Principles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Ethical decision-making should occur at every step of the journalistic process, including story selection, news-gathering, production, presentation and delivery. </a:t>
            </a:r>
            <a:endParaRPr lang="en-US" dirty="0" smtClean="0"/>
          </a:p>
          <a:p>
            <a:pPr lvl="1"/>
            <a:r>
              <a:rPr lang="en-US" dirty="0" smtClean="0"/>
              <a:t>Practitioners </a:t>
            </a:r>
            <a:r>
              <a:rPr lang="en-US" dirty="0"/>
              <a:t>of ethical journalism seek </a:t>
            </a:r>
            <a:r>
              <a:rPr lang="en-US" u="sng" dirty="0"/>
              <a:t>diverse</a:t>
            </a:r>
            <a:r>
              <a:rPr lang="en-US" dirty="0"/>
              <a:t> and even </a:t>
            </a:r>
            <a:r>
              <a:rPr lang="en-US" u="sng" dirty="0"/>
              <a:t>opposing opinions </a:t>
            </a:r>
            <a:r>
              <a:rPr lang="en-US" dirty="0"/>
              <a:t>in order </a:t>
            </a:r>
            <a:r>
              <a:rPr lang="en-US" u="sng" dirty="0"/>
              <a:t>to reach better conclusions </a:t>
            </a:r>
            <a:r>
              <a:rPr lang="en-US" dirty="0"/>
              <a:t>that can be clearly explained and effectively defended or, when appropriate, revisited and revised.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7280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RTDNA Guiding Principles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Ethical decision-making – like writing, photography, design or anchoring – requires skills that improve with study, diligence and practice.</a:t>
            </a:r>
          </a:p>
          <a:p>
            <a:endParaRPr lang="en-US" dirty="0"/>
          </a:p>
          <a:p>
            <a:r>
              <a:rPr lang="en-US" dirty="0"/>
              <a:t>The RTDNA Code of Ethics does not dictate what journalists should do in every ethical predicament; rather it offers resources to help journalists make better ethical decisions – on and off the job – for themselves and for the communities they serve.</a:t>
            </a:r>
          </a:p>
          <a:p>
            <a:endParaRPr lang="en-US" dirty="0"/>
          </a:p>
          <a:p>
            <a:pPr marL="36576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6205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RTDNA Guiding Principles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/>
              <a:t>Journalism is distinguished from other forms of content by these guiding principles:</a:t>
            </a:r>
          </a:p>
          <a:p>
            <a:endParaRPr lang="en-US" dirty="0" smtClean="0"/>
          </a:p>
          <a:p>
            <a:pPr lvl="1"/>
            <a:r>
              <a:rPr lang="en-US" dirty="0"/>
              <a:t>The facts should get in the way of a good story. </a:t>
            </a:r>
          </a:p>
          <a:p>
            <a:pPr marL="36576" indent="0">
              <a:buNone/>
            </a:pPr>
            <a:endParaRPr lang="en-US" dirty="0"/>
          </a:p>
          <a:p>
            <a:pPr marL="36576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2638986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 </a:t>
            </a:r>
            <a:r>
              <a:rPr lang="en-US" dirty="0"/>
              <a:t>Truth and accuracy above all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Journalism </a:t>
            </a:r>
            <a:r>
              <a:rPr lang="en-US" dirty="0"/>
              <a:t>requires more than merely </a:t>
            </a:r>
            <a:r>
              <a:rPr lang="en-US" i="1" dirty="0"/>
              <a:t>reporting remarks</a:t>
            </a:r>
            <a:r>
              <a:rPr lang="en-US" dirty="0"/>
              <a:t>, </a:t>
            </a:r>
            <a:r>
              <a:rPr lang="en-US" i="1" dirty="0"/>
              <a:t>claims</a:t>
            </a:r>
            <a:r>
              <a:rPr lang="en-US" dirty="0"/>
              <a:t> or </a:t>
            </a:r>
            <a:r>
              <a:rPr lang="en-US" i="1" dirty="0"/>
              <a:t>comments</a:t>
            </a:r>
            <a:r>
              <a:rPr lang="en-US" dirty="0" smtClean="0"/>
              <a:t>.</a:t>
            </a:r>
          </a:p>
          <a:p>
            <a:pPr marL="36576" indent="0">
              <a:buNone/>
            </a:pPr>
            <a:r>
              <a:rPr lang="en-US" dirty="0" smtClean="0"/>
              <a:t> </a:t>
            </a:r>
          </a:p>
          <a:p>
            <a:r>
              <a:rPr lang="en-US" dirty="0" smtClean="0"/>
              <a:t>Journalism </a:t>
            </a:r>
            <a:r>
              <a:rPr lang="en-US" b="1" dirty="0"/>
              <a:t>verifies</a:t>
            </a:r>
            <a:r>
              <a:rPr lang="en-US" dirty="0"/>
              <a:t>, provides </a:t>
            </a:r>
            <a:r>
              <a:rPr lang="en-US" b="1" dirty="0"/>
              <a:t>relevant context</a:t>
            </a:r>
            <a:r>
              <a:rPr lang="en-US" dirty="0"/>
              <a:t>, tells the rest of the story and </a:t>
            </a:r>
            <a:r>
              <a:rPr lang="en-US" b="1" dirty="0"/>
              <a:t>acknowledges the absence of important additional information.</a:t>
            </a:r>
          </a:p>
          <a:p>
            <a:pPr marL="36576" indent="0">
              <a:buNone/>
            </a:pPr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58811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Truth and accuracy above all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For </a:t>
            </a:r>
            <a:r>
              <a:rPr lang="en-US" dirty="0"/>
              <a:t>every story of significance, there are always </a:t>
            </a:r>
            <a:r>
              <a:rPr lang="en-US" u="sng" dirty="0"/>
              <a:t>more than two sides</a:t>
            </a:r>
            <a:r>
              <a:rPr lang="en-US" dirty="0"/>
              <a:t>. While they may not all fit into every account, responsible reporting is clear about what it omits, as well as what it includes.</a:t>
            </a:r>
          </a:p>
          <a:p>
            <a:pPr marL="36576" indent="0">
              <a:buNone/>
            </a:pPr>
            <a:r>
              <a:rPr lang="en-US" dirty="0"/>
              <a:t> </a:t>
            </a:r>
          </a:p>
          <a:p>
            <a:r>
              <a:rPr lang="en-US" dirty="0" smtClean="0"/>
              <a:t>Scarce </a:t>
            </a:r>
            <a:r>
              <a:rPr lang="en-US" dirty="0"/>
              <a:t>resources, deadline pressure and relentless competition do not excuse cutting corners factually or oversimplifying complex issues.</a:t>
            </a:r>
          </a:p>
          <a:p>
            <a:pPr marL="36576" indent="0">
              <a:buNone/>
            </a:pPr>
            <a:r>
              <a:rPr lang="en-US" dirty="0"/>
              <a:t> </a:t>
            </a:r>
          </a:p>
          <a:p>
            <a:pPr marL="36576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83519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Truth and accuracy above all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“Trending,” “going viral” or “exploding on social media” may increase urgency, but these phenomena only heighten the need for strict standards of accuracy.</a:t>
            </a:r>
          </a:p>
          <a:p>
            <a:pPr marL="36576" indent="0">
              <a:buNone/>
            </a:pPr>
            <a:r>
              <a:rPr lang="en-US" dirty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5656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Truth and accuracy above all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Facts </a:t>
            </a:r>
            <a:r>
              <a:rPr lang="en-US" dirty="0"/>
              <a:t>change over time.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Responsible </a:t>
            </a:r>
            <a:r>
              <a:rPr lang="en-US" dirty="0"/>
              <a:t>reporting includes updating stories and amending archival versions to make them more accurate and to avoid misinforming those who, through search, stumble upon outdated material.</a:t>
            </a:r>
          </a:p>
          <a:p>
            <a:pPr marL="36576" indent="0">
              <a:buNone/>
            </a:pP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98727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Ethics in Buffalo Shooting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382000" cy="47545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Incident #1: Saturday, May 14, 2022  </a:t>
            </a:r>
          </a:p>
          <a:p>
            <a:r>
              <a:rPr lang="en-US" dirty="0" smtClean="0"/>
              <a:t>Perpetrator</a:t>
            </a:r>
            <a:r>
              <a:rPr lang="en-US" dirty="0"/>
              <a:t>: Payton S. </a:t>
            </a:r>
            <a:r>
              <a:rPr lang="en-US" dirty="0" err="1"/>
              <a:t>Gendron</a:t>
            </a:r>
            <a:r>
              <a:rPr lang="en-US" dirty="0"/>
              <a:t>, aged </a:t>
            </a:r>
            <a:r>
              <a:rPr lang="en-US" dirty="0" smtClean="0"/>
              <a:t>18</a:t>
            </a:r>
            <a:endParaRPr lang="en-US" dirty="0"/>
          </a:p>
          <a:p>
            <a:r>
              <a:rPr lang="en-US" dirty="0" smtClean="0"/>
              <a:t>Platform: Discord -2015; 4chan </a:t>
            </a:r>
          </a:p>
          <a:p>
            <a:r>
              <a:rPr lang="en-US" dirty="0" smtClean="0"/>
              <a:t>Incident timeline: </a:t>
            </a:r>
          </a:p>
          <a:p>
            <a:pPr lvl="1"/>
            <a:r>
              <a:rPr lang="en-US" dirty="0" smtClean="0"/>
              <a:t>March 8- Multiple visits and mapping  </a:t>
            </a:r>
            <a:endParaRPr lang="en-US" dirty="0"/>
          </a:p>
          <a:p>
            <a:pPr lvl="1"/>
            <a:r>
              <a:rPr lang="en-US" dirty="0" smtClean="0"/>
              <a:t>a</a:t>
            </a:r>
            <a:r>
              <a:rPr lang="en-US" dirty="0"/>
              <a:t> </a:t>
            </a:r>
            <a:r>
              <a:rPr lang="en-US" dirty="0">
                <a:hlinkClick r:id="rId2"/>
              </a:rPr>
              <a:t>180-page document </a:t>
            </a:r>
            <a:r>
              <a:rPr lang="en-US" dirty="0"/>
              <a:t>posted online</a:t>
            </a:r>
            <a:r>
              <a:rPr lang="en-US" b="1" dirty="0"/>
              <a:t> </a:t>
            </a:r>
            <a:r>
              <a:rPr lang="en-US" dirty="0"/>
              <a:t>and a 672-page online diary “intended to serve as a manual for future attackers.”</a:t>
            </a:r>
            <a:r>
              <a:rPr lang="en-US" dirty="0" smtClean="0"/>
              <a:t> </a:t>
            </a:r>
          </a:p>
          <a:p>
            <a:r>
              <a:rPr lang="en-US" dirty="0" smtClean="0"/>
              <a:t>Fears about copycat acts are recorded below  </a:t>
            </a:r>
            <a:r>
              <a:rPr lang="en-US" dirty="0" smtClean="0">
                <a:hlinkClick r:id="rId3"/>
              </a:rPr>
              <a:t> </a:t>
            </a:r>
          </a:p>
          <a:p>
            <a:pPr marL="36576" indent="0">
              <a:buNone/>
            </a:pPr>
            <a:r>
              <a:rPr lang="en-US" dirty="0" smtClean="0">
                <a:hlinkClick r:id="rId3"/>
              </a:rPr>
              <a:t>https</a:t>
            </a:r>
            <a:r>
              <a:rPr lang="en-US" dirty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www.cnn.com/2022/08/27/us/buffalo-supermarket-shooting-online-documents/index.html</a:t>
            </a:r>
            <a:endParaRPr lang="en-US" dirty="0" smtClean="0"/>
          </a:p>
          <a:p>
            <a:pPr marL="36576" indent="0">
              <a:buNone/>
            </a:pPr>
            <a:r>
              <a:rPr lang="en-US" dirty="0" smtClean="0"/>
              <a:t> 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23279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Truth and accuracy above all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Deception </a:t>
            </a:r>
            <a:r>
              <a:rPr lang="en-US" dirty="0"/>
              <a:t>in newsgathering, including surreptitious recording, conflicts with journalism’s commitment to truth. </a:t>
            </a:r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9178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Truth and accuracy above all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Anonymity </a:t>
            </a:r>
            <a:r>
              <a:rPr lang="en-US" dirty="0"/>
              <a:t>of sources deprives the audience of important, relevant information. Staging, dramatization and other alterations – even when labeled as such – can confuse or fool viewers, listeners and readers. </a:t>
            </a:r>
          </a:p>
          <a:p>
            <a:r>
              <a:rPr lang="en-US" dirty="0" smtClean="0"/>
              <a:t>Justification: </a:t>
            </a:r>
          </a:p>
          <a:p>
            <a:pPr lvl="1"/>
            <a:r>
              <a:rPr lang="en-US" dirty="0" smtClean="0"/>
              <a:t>stories </a:t>
            </a:r>
            <a:r>
              <a:rPr lang="en-US" dirty="0"/>
              <a:t>of great significance cannot be adequately told without distortion, and when any creative liberties taken are clearly explained.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0138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Truth and accuracy above all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 </a:t>
            </a:r>
            <a:r>
              <a:rPr lang="en-US" dirty="0"/>
              <a:t>Journalism challenges assumptions, rejects stereotypes and illuminates – even where it cannot eliminate – ignorance.</a:t>
            </a:r>
          </a:p>
          <a:p>
            <a:pPr marL="36576" indent="0">
              <a:buNone/>
            </a:pPr>
            <a:endParaRPr lang="en-US" dirty="0"/>
          </a:p>
          <a:p>
            <a:r>
              <a:rPr lang="en-US" dirty="0" smtClean="0"/>
              <a:t>Ethical </a:t>
            </a:r>
            <a:r>
              <a:rPr lang="en-US" dirty="0"/>
              <a:t>journalism resists false dichotomies – either/or, always/never, black/white thinking – and considers a range of alternatives between the extremes.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70695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Independence and transparency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36576" indent="0">
              <a:buNone/>
            </a:pPr>
            <a:r>
              <a:rPr lang="en-US" dirty="0" smtClean="0"/>
              <a:t> </a:t>
            </a:r>
            <a:endParaRPr lang="en-US" dirty="0"/>
          </a:p>
          <a:p>
            <a:r>
              <a:rPr lang="en-US" dirty="0" smtClean="0"/>
              <a:t>Editorial </a:t>
            </a:r>
            <a:r>
              <a:rPr lang="en-US" dirty="0"/>
              <a:t>independence may be a more ambitious goal today than ever before. Media companies, even if not-for-profit, have commercial, competitive and other interests – both internal and external -- from which the journalists they employ cannot be entirely shielded.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Still</a:t>
            </a:r>
            <a:r>
              <a:rPr lang="en-US" dirty="0"/>
              <a:t>, independence from influences that conflict with public interest remains an essential ideal of journalism. </a:t>
            </a:r>
            <a:endParaRPr lang="en-US" dirty="0" smtClean="0"/>
          </a:p>
          <a:p>
            <a:pPr lvl="1"/>
            <a:r>
              <a:rPr lang="en-US" dirty="0" smtClean="0"/>
              <a:t>Transparency </a:t>
            </a:r>
            <a:r>
              <a:rPr lang="en-US" dirty="0"/>
              <a:t>provides the public with the means to assess credibility and to determine who deserves trust.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84648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Independence and transparency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o Acknowledging sponsor-provided content, commercial concerns or political relationships is essential, but transparency alone is not adequate. It does not entitle journalists to lower their standards of fairness or truth.</a:t>
            </a:r>
          </a:p>
          <a:p>
            <a:endParaRPr lang="en-US" dirty="0"/>
          </a:p>
          <a:p>
            <a:r>
              <a:rPr lang="en-US" dirty="0"/>
              <a:t>o Disclosure, while critical, does not justify the exclusion of perspectives and information that are important to the audience’s understanding of issues.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07841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Independence and transparency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Journalism’s </a:t>
            </a:r>
            <a:r>
              <a:rPr lang="en-US" dirty="0"/>
              <a:t>proud tradition of holding the powerful accountable provides no exception for powerful journalists or the powerful organizations that employ them.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To </a:t>
            </a:r>
            <a:r>
              <a:rPr lang="en-US" dirty="0"/>
              <a:t>profit from reporting on the activities of others while operating in secrecy is hypocrisy.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38121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Independence and transparency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Effectively explaining editorial decisions and processes does not mean making excuses. Transparency requires reflection, reconsideration and honest openness to the possibility that an action, however well intended, was wrong.</a:t>
            </a:r>
          </a:p>
          <a:p>
            <a:endParaRPr lang="en-US" dirty="0"/>
          </a:p>
          <a:p>
            <a:r>
              <a:rPr lang="en-US" dirty="0"/>
              <a:t>Ethical journalism requires owning errors, correcting them promptly and giving corrections as much prominence as the error itself had.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79359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Independence and transparency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001000" cy="4525963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Commercial </a:t>
            </a:r>
            <a:r>
              <a:rPr lang="en-US" dirty="0"/>
              <a:t>endorsements are incompatible with journalism because they compromise credibility. </a:t>
            </a:r>
          </a:p>
          <a:p>
            <a:pPr lvl="1"/>
            <a:r>
              <a:rPr lang="en-US" dirty="0" smtClean="0"/>
              <a:t>Content gathering, selection and production should be viewer and listener-centered, rather than an external source.</a:t>
            </a:r>
            <a:endParaRPr lang="en-US" dirty="0"/>
          </a:p>
          <a:p>
            <a:endParaRPr lang="en-US" dirty="0"/>
          </a:p>
          <a:p>
            <a:r>
              <a:rPr lang="en-US" dirty="0" smtClean="0"/>
              <a:t>Similarly</a:t>
            </a:r>
            <a:r>
              <a:rPr lang="en-US" dirty="0"/>
              <a:t>, political activity and active advocacy can undercut the real or perceived independence of those who practice journalism. </a:t>
            </a:r>
            <a:endParaRPr lang="en-US" dirty="0" smtClean="0"/>
          </a:p>
          <a:p>
            <a:pPr lvl="1"/>
            <a:r>
              <a:rPr lang="en-US" dirty="0" smtClean="0"/>
              <a:t>Journalists </a:t>
            </a:r>
            <a:r>
              <a:rPr lang="en-US" dirty="0"/>
              <a:t>do not give up the rights of citizenship, but their public exercise of those rights can call into question their impartiality.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7803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Independence and transparency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The </a:t>
            </a:r>
            <a:r>
              <a:rPr lang="en-US" dirty="0"/>
              <a:t>acceptance of gifts or special treatment of any kind not available to the general public creates conflicts of interest and erodes independence. </a:t>
            </a:r>
            <a:endParaRPr lang="en-US" dirty="0" smtClean="0"/>
          </a:p>
          <a:p>
            <a:pPr lvl="1"/>
            <a:r>
              <a:rPr lang="en-US" dirty="0" smtClean="0"/>
              <a:t>This </a:t>
            </a:r>
            <a:r>
              <a:rPr lang="en-US" dirty="0"/>
              <a:t>does not include the access to events or areas traditionally granted to working journalists in order to facilitate their coverage. </a:t>
            </a:r>
            <a:endParaRPr lang="en-US" dirty="0" smtClean="0"/>
          </a:p>
          <a:p>
            <a:pPr lvl="1"/>
            <a:r>
              <a:rPr lang="en-US" dirty="0" smtClean="0"/>
              <a:t>It </a:t>
            </a:r>
            <a:r>
              <a:rPr lang="en-US" dirty="0"/>
              <a:t>does include “professional courtesy” admission, discounts and “freebies” provided to journalists by those who might someday be the subject of coverage. </a:t>
            </a:r>
            <a:endParaRPr lang="en-US" dirty="0" smtClean="0"/>
          </a:p>
          <a:p>
            <a:r>
              <a:rPr lang="en-US" dirty="0" smtClean="0"/>
              <a:t>Such </a:t>
            </a:r>
            <a:r>
              <a:rPr lang="en-US" dirty="0"/>
              <a:t>goods and services are often offered as enticements to report favorably on the giver or rewards for doing so; even where that is not the intent, it is the reasonable perception of a justifiably suspicious public.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69522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Independence and transparency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Commercial </a:t>
            </a:r>
            <a:r>
              <a:rPr lang="en-US" dirty="0"/>
              <a:t>and political activities, as well as the acceptance of gifts or special treatment, cause harm even when the journalists involved are “off duty” or “on their own time.”</a:t>
            </a:r>
          </a:p>
          <a:p>
            <a:endParaRPr lang="en-US" dirty="0"/>
          </a:p>
          <a:p>
            <a:r>
              <a:rPr lang="en-US" dirty="0" smtClean="0"/>
              <a:t>Attribution </a:t>
            </a:r>
            <a:r>
              <a:rPr lang="en-US" dirty="0"/>
              <a:t>is essential. It adds important information that helps the audience evaluate content and it acknowledges those who contribute to coverage. </a:t>
            </a:r>
            <a:endParaRPr lang="en-US" dirty="0" smtClean="0"/>
          </a:p>
          <a:p>
            <a:pPr lvl="1"/>
            <a:r>
              <a:rPr lang="en-US" dirty="0" smtClean="0"/>
              <a:t>Using </a:t>
            </a:r>
            <a:r>
              <a:rPr lang="en-US" dirty="0"/>
              <a:t>someone else’s work without attribution or permission is </a:t>
            </a:r>
            <a:r>
              <a:rPr lang="en-US" b="1" dirty="0"/>
              <a:t>plagiarism</a:t>
            </a:r>
            <a:r>
              <a:rPr lang="en-US" dirty="0"/>
              <a:t>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84326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Ethics in Buffalo Shooting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382000" cy="4906963"/>
          </a:xfrm>
        </p:spPr>
        <p:txBody>
          <a:bodyPr>
            <a:normAutofit fontScale="55000" lnSpcReduction="20000"/>
          </a:bodyPr>
          <a:lstStyle/>
          <a:p>
            <a:endParaRPr lang="en-US" dirty="0"/>
          </a:p>
          <a:p>
            <a:r>
              <a:rPr lang="en-US" dirty="0" smtClean="0"/>
              <a:t>Crime features:  </a:t>
            </a:r>
          </a:p>
          <a:p>
            <a:pPr lvl="1"/>
            <a:r>
              <a:rPr lang="en-US" sz="3200" dirty="0" smtClean="0"/>
              <a:t>Livestream on </a:t>
            </a:r>
            <a:r>
              <a:rPr lang="en-US" sz="3200" dirty="0"/>
              <a:t>the website </a:t>
            </a:r>
            <a:r>
              <a:rPr lang="en-US" sz="3200" dirty="0" smtClean="0"/>
              <a:t>Twitch; went viral</a:t>
            </a:r>
          </a:p>
          <a:p>
            <a:pPr marL="338328" lvl="1" indent="0">
              <a:buNone/>
            </a:pPr>
            <a:endParaRPr lang="en-US" sz="3200" dirty="0"/>
          </a:p>
          <a:p>
            <a:pPr lvl="1"/>
            <a:r>
              <a:rPr lang="en-US" sz="3200" dirty="0" smtClean="0"/>
              <a:t>NY A.G. James: Twitch</a:t>
            </a:r>
            <a:r>
              <a:rPr lang="en-US" sz="3200" dirty="0"/>
              <a:t>, Discord and the websites 4chan and 8chan (now known as 8kun</a:t>
            </a:r>
            <a:r>
              <a:rPr lang="en-US" sz="3200" dirty="0" smtClean="0"/>
              <a:t>), with other unnamed companies.</a:t>
            </a:r>
            <a:endParaRPr lang="en-US" sz="3200" dirty="0"/>
          </a:p>
          <a:p>
            <a:pPr lvl="1"/>
            <a:endParaRPr lang="en-US" sz="3200" dirty="0"/>
          </a:p>
          <a:p>
            <a:pPr lvl="1"/>
            <a:r>
              <a:rPr lang="en-US" sz="3200" dirty="0"/>
              <a:t>“These social media platforms have to take responsibility. They must be more vigilant in monitoring the content and they must be held accountable for favoring engagement over public </a:t>
            </a:r>
            <a:r>
              <a:rPr lang="en-US" sz="3200" dirty="0" smtClean="0"/>
              <a:t>safety.” NY Governor  </a:t>
            </a:r>
            <a:r>
              <a:rPr lang="en-US" sz="3200" dirty="0" err="1" smtClean="0"/>
              <a:t>Hochul</a:t>
            </a:r>
            <a:r>
              <a:rPr lang="en-US" sz="3200" dirty="0" smtClean="0"/>
              <a:t>. </a:t>
            </a:r>
            <a:endParaRPr lang="en-US" sz="3200" dirty="0"/>
          </a:p>
          <a:p>
            <a:pPr lvl="1"/>
            <a:endParaRPr lang="en-US" sz="3200" dirty="0"/>
          </a:p>
          <a:p>
            <a:pPr lvl="1"/>
            <a:r>
              <a:rPr lang="en-US" sz="3200" dirty="0"/>
              <a:t>In a letter to James, </a:t>
            </a:r>
            <a:r>
              <a:rPr lang="en-US" sz="3200" dirty="0" err="1"/>
              <a:t>Hochul</a:t>
            </a:r>
            <a:r>
              <a:rPr lang="en-US" sz="3200" dirty="0"/>
              <a:t> called for the investigation to determine “whether specific companies have civil or criminal liability for their role in promoting, facilitating, or providing a platform to plan and promote violence</a:t>
            </a:r>
            <a:r>
              <a:rPr lang="en-US" sz="3200" dirty="0" smtClean="0"/>
              <a:t>.”</a:t>
            </a:r>
          </a:p>
          <a:p>
            <a:pPr lvl="1"/>
            <a:r>
              <a:rPr lang="en-US" sz="3200" dirty="0">
                <a:hlinkClick r:id="rId2"/>
              </a:rPr>
              <a:t>https://</a:t>
            </a:r>
            <a:r>
              <a:rPr lang="en-US" sz="3200" dirty="0" smtClean="0">
                <a:hlinkClick r:id="rId2"/>
              </a:rPr>
              <a:t>www.cnn.com/2022/05/19/us/buffalo-supermarket-shooting-court/index.html</a:t>
            </a:r>
            <a:endParaRPr lang="en-US" sz="32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0958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7467600" cy="762000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> </a:t>
            </a:r>
            <a:r>
              <a:rPr lang="en-US" sz="3600" dirty="0"/>
              <a:t>Accountability for consequences</a:t>
            </a:r>
            <a:br>
              <a:rPr lang="en-US" sz="3600" dirty="0"/>
            </a:br>
            <a:r>
              <a:rPr lang="en-US" sz="3600" dirty="0"/>
              <a:t> </a:t>
            </a:r>
            <a:br>
              <a:rPr lang="en-US" sz="3600" dirty="0"/>
            </a:b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Journalism </a:t>
            </a:r>
            <a:r>
              <a:rPr lang="en-US" dirty="0"/>
              <a:t>accepts responsibility, articulates its reasons and opens its processes to public scrutiny.</a:t>
            </a:r>
          </a:p>
          <a:p>
            <a:endParaRPr lang="en-US" dirty="0"/>
          </a:p>
          <a:p>
            <a:r>
              <a:rPr lang="en-US" dirty="0" smtClean="0"/>
              <a:t>Journalism </a:t>
            </a:r>
            <a:r>
              <a:rPr lang="en-US" dirty="0"/>
              <a:t>provides enormous benefits to self-governing societies</a:t>
            </a:r>
            <a:r>
              <a:rPr lang="en-US" dirty="0" smtClean="0"/>
              <a:t>.</a:t>
            </a:r>
          </a:p>
          <a:p>
            <a:r>
              <a:rPr lang="en-US" dirty="0" smtClean="0"/>
              <a:t>In </a:t>
            </a:r>
            <a:r>
              <a:rPr lang="en-US" dirty="0"/>
              <a:t>the process</a:t>
            </a:r>
            <a:r>
              <a:rPr lang="en-US" dirty="0" smtClean="0"/>
              <a:t>, it </a:t>
            </a:r>
            <a:r>
              <a:rPr lang="en-US" dirty="0"/>
              <a:t>can create inconvenience, discomfort and even distress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 </a:t>
            </a:r>
            <a:r>
              <a:rPr lang="en-US" dirty="0"/>
              <a:t>Minimizing harm, particularly to vulnerable individuals, should be a consideration in every editorial and ethical decision.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825535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800" dirty="0"/>
              <a:t> Accountability for consequences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Responsible </a:t>
            </a:r>
            <a:r>
              <a:rPr lang="en-US" dirty="0"/>
              <a:t>reporting means considering the consequences of both the newsgathering – even if the information is never made public – and of the material’s potential dissemination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 </a:t>
            </a:r>
            <a:r>
              <a:rPr lang="en-US" dirty="0"/>
              <a:t>Certain stakeholders deserve special consideration; these include children, victims, vulnerable adults and others inexperienced with American media.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592290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800" dirty="0"/>
              <a:t> Accountability for consequences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Preserving </a:t>
            </a:r>
            <a:r>
              <a:rPr lang="en-US" dirty="0"/>
              <a:t>privacy and protecting the right to a fair trial are not the primary mission of journalism; still, these critical concerns deserve consideration and to be balanced against the importance or urgency of reporting.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954248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7200" cy="1143000"/>
          </a:xfrm>
        </p:spPr>
        <p:txBody>
          <a:bodyPr>
            <a:normAutofit fontScale="90000"/>
          </a:bodyPr>
          <a:lstStyle/>
          <a:p>
            <a:r>
              <a:rPr lang="en-US" sz="4800" dirty="0"/>
              <a:t> Accountability for </a:t>
            </a:r>
            <a:r>
              <a:rPr lang="en-US" sz="4800" dirty="0" smtClean="0"/>
              <a:t>consequences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The </a:t>
            </a:r>
            <a:r>
              <a:rPr lang="en-US" dirty="0"/>
              <a:t>right to broadcast, publish or otherwise share information does not mean it is always right to do so. However, journalism’s obligation is to pursue truth and report, not withhold it. </a:t>
            </a:r>
            <a:endParaRPr lang="en-US" dirty="0" smtClean="0"/>
          </a:p>
          <a:p>
            <a:r>
              <a:rPr lang="en-US" dirty="0" smtClean="0"/>
              <a:t>Shying </a:t>
            </a:r>
            <a:r>
              <a:rPr lang="en-US" dirty="0"/>
              <a:t>away from difficult cases is not necessarily more ethical than taking on the challenge of reporting them. Leaving tough or sensitive stories to non-journalists can be a disservice to the public</a:t>
            </a:r>
            <a:r>
              <a:rPr lang="en-US" dirty="0" smtClean="0"/>
              <a:t>.</a:t>
            </a:r>
          </a:p>
          <a:p>
            <a:pPr marL="36576" indent="0">
              <a:buNone/>
            </a:pPr>
            <a:r>
              <a:rPr lang="en-US" dirty="0"/>
              <a:t>https://www.rtdna.org/content/rtdna_code_of_ethics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3003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Ethics in El Paso </a:t>
            </a:r>
            <a:r>
              <a:rPr lang="en-US" dirty="0" smtClean="0"/>
              <a:t>(Walmart) incident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97325"/>
            <a:ext cx="8991600" cy="50292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Incident </a:t>
            </a:r>
            <a:r>
              <a:rPr lang="en-US" dirty="0" smtClean="0"/>
              <a:t>2: </a:t>
            </a:r>
            <a:r>
              <a:rPr lang="en-US" dirty="0" smtClean="0"/>
              <a:t>El </a:t>
            </a:r>
            <a:r>
              <a:rPr lang="en-US" dirty="0"/>
              <a:t>Paso, </a:t>
            </a:r>
            <a:r>
              <a:rPr lang="en-US" dirty="0" smtClean="0"/>
              <a:t>TX</a:t>
            </a:r>
          </a:p>
          <a:p>
            <a:pPr lvl="1"/>
            <a:r>
              <a:rPr lang="en-US" dirty="0" smtClean="0"/>
              <a:t>August 2019: Patrick </a:t>
            </a:r>
            <a:r>
              <a:rPr lang="en-US" dirty="0"/>
              <a:t>Wood </a:t>
            </a:r>
            <a:r>
              <a:rPr lang="en-US" dirty="0" smtClean="0"/>
              <a:t>Crusius entered </a:t>
            </a:r>
            <a:r>
              <a:rPr lang="en-US" dirty="0"/>
              <a:t>a Walmart Supercenter and opened fire on civilians using a semi-automatic weapon. </a:t>
            </a:r>
            <a:endParaRPr lang="en-US" dirty="0" smtClean="0"/>
          </a:p>
          <a:p>
            <a:pPr marL="448056" lvl="1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The massacre: one </a:t>
            </a:r>
            <a:r>
              <a:rPr lang="en-US" dirty="0"/>
              <a:t>of the seventh deadliest </a:t>
            </a:r>
            <a:r>
              <a:rPr lang="en-US" dirty="0" smtClean="0"/>
              <a:t>by </a:t>
            </a:r>
            <a:r>
              <a:rPr lang="en-US" dirty="0"/>
              <a:t>a single gunman in United States history and the deadliest in 2019. 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In </a:t>
            </a:r>
            <a:r>
              <a:rPr lang="en-US" dirty="0"/>
              <a:t>under 30 minutes, 22 people </a:t>
            </a:r>
            <a:r>
              <a:rPr lang="en-US" dirty="0" smtClean="0"/>
              <a:t>killed </a:t>
            </a:r>
            <a:r>
              <a:rPr lang="en-US" dirty="0"/>
              <a:t>and 24 </a:t>
            </a:r>
            <a:r>
              <a:rPr lang="en-US" dirty="0" smtClean="0"/>
              <a:t>injured, making the incident the </a:t>
            </a:r>
            <a:r>
              <a:rPr lang="en-US" dirty="0"/>
              <a:t>21st mass killing in the United States in 2019, and the fifth public mass shooting (</a:t>
            </a:r>
            <a:r>
              <a:rPr lang="en-US" sz="1500" dirty="0"/>
              <a:t>https://localprofile.com/2020/01/31/el-paso-shooting-hate</a:t>
            </a:r>
            <a:r>
              <a:rPr lang="en-US" sz="1500" dirty="0" smtClean="0"/>
              <a:t>/_)</a:t>
            </a:r>
            <a:r>
              <a:rPr lang="en-US" sz="1500" dirty="0"/>
              <a:t> </a:t>
            </a:r>
            <a:endParaRPr lang="en-US" sz="1500" dirty="0" smtClean="0"/>
          </a:p>
          <a:p>
            <a:pPr marL="448056" lvl="1" indent="0">
              <a:buNone/>
            </a:pPr>
            <a:endParaRPr lang="en-US" sz="1200" dirty="0" smtClean="0"/>
          </a:p>
          <a:p>
            <a:pPr marL="448056" lvl="1" indent="0">
              <a:buNone/>
            </a:pPr>
            <a:endParaRPr lang="en-US" sz="1200" dirty="0"/>
          </a:p>
          <a:p>
            <a:pPr marL="448056" lvl="1" indent="0">
              <a:buNone/>
            </a:pPr>
            <a:endParaRPr lang="en-US" sz="1200" dirty="0" smtClean="0"/>
          </a:p>
          <a:p>
            <a:pPr marL="448056" lvl="1" indent="0">
              <a:buNone/>
            </a:pPr>
            <a:endParaRPr lang="en-US" sz="1200" dirty="0" smtClean="0"/>
          </a:p>
          <a:p>
            <a:pPr marL="448056" lvl="1" indent="0">
              <a:buNone/>
            </a:pPr>
            <a:endParaRPr lang="en-US" sz="1200" dirty="0" smtClean="0"/>
          </a:p>
          <a:p>
            <a:pPr marL="448056" lvl="1" indent="0">
              <a:buNone/>
            </a:pPr>
            <a:endParaRPr lang="en-US" sz="1200" dirty="0"/>
          </a:p>
          <a:p>
            <a:pPr marL="448056" lvl="1" indent="0">
              <a:buNone/>
            </a:pPr>
            <a:endParaRPr lang="en-US" sz="1200" dirty="0" smtClean="0"/>
          </a:p>
          <a:p>
            <a:pPr marL="448056" lvl="1" indent="0">
              <a:buNone/>
            </a:pPr>
            <a:r>
              <a:rPr lang="en-US" sz="1200" dirty="0" smtClean="0"/>
              <a:t>Images: cncpunishment.com (cover [l]; </a:t>
            </a:r>
            <a:r>
              <a:rPr lang="en-US" sz="1200" dirty="0" err="1" smtClean="0"/>
              <a:t>youtube</a:t>
            </a:r>
            <a:r>
              <a:rPr lang="en-US" sz="1200" dirty="0" smtClean="0"/>
              <a:t> (cover [r])</a:t>
            </a:r>
          </a:p>
          <a:p>
            <a:pPr marL="448056" lvl="1" indent="0">
              <a:buNone/>
            </a:pPr>
            <a:r>
              <a:rPr lang="en-US" sz="1200" dirty="0" smtClean="0"/>
              <a:t>kfoxtv.com (top); news10.com (bottom)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567" y="-2875"/>
            <a:ext cx="2184433" cy="137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4953000"/>
            <a:ext cx="3429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949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Ethics in El </a:t>
            </a:r>
            <a:r>
              <a:rPr lang="en-US" dirty="0" smtClean="0"/>
              <a:t>Paso…..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001000" cy="452596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Shortly before the shootings,  Crusius posted a “manifesto” on the online message board 8chan. </a:t>
            </a:r>
          </a:p>
          <a:p>
            <a:pPr marL="36576" indent="0">
              <a:buNone/>
            </a:pPr>
            <a:endParaRPr lang="en-US" sz="1200" dirty="0" smtClean="0"/>
          </a:p>
          <a:p>
            <a:pPr marL="36576" indent="0">
              <a:buNone/>
            </a:pPr>
            <a:endParaRPr lang="en-US" sz="1200" dirty="0"/>
          </a:p>
          <a:p>
            <a:pPr marL="36576" indent="0">
              <a:buNone/>
            </a:pPr>
            <a:endParaRPr lang="en-US" sz="1200" dirty="0" smtClean="0"/>
          </a:p>
          <a:p>
            <a:pPr marL="36576" indent="0">
              <a:buNone/>
            </a:pPr>
            <a:endParaRPr lang="en-US" sz="1200" dirty="0"/>
          </a:p>
          <a:p>
            <a:pPr marL="36576" indent="0">
              <a:buNone/>
            </a:pPr>
            <a:endParaRPr lang="en-US" sz="1200" dirty="0" smtClean="0"/>
          </a:p>
          <a:p>
            <a:pPr marL="36576" indent="0">
              <a:buNone/>
            </a:pPr>
            <a:endParaRPr lang="en-US" sz="1200" dirty="0"/>
          </a:p>
          <a:p>
            <a:pPr marL="36576" indent="0">
              <a:buNone/>
            </a:pPr>
            <a:endParaRPr lang="en-US" sz="1200" dirty="0" smtClean="0"/>
          </a:p>
          <a:p>
            <a:pPr marL="36576" indent="0">
              <a:buNone/>
            </a:pPr>
            <a:endParaRPr lang="en-US" sz="1200" dirty="0"/>
          </a:p>
          <a:p>
            <a:pPr marL="36576" indent="0">
              <a:buNone/>
            </a:pPr>
            <a:endParaRPr lang="en-US" sz="1200" dirty="0" smtClean="0"/>
          </a:p>
          <a:p>
            <a:pPr marL="36576" indent="0">
              <a:buNone/>
            </a:pPr>
            <a:endParaRPr lang="en-US" sz="1200" dirty="0"/>
          </a:p>
          <a:p>
            <a:pPr marL="36576" indent="0">
              <a:buNone/>
            </a:pPr>
            <a:endParaRPr lang="en-US" sz="1200" dirty="0" smtClean="0"/>
          </a:p>
          <a:p>
            <a:pPr marL="36576" indent="0">
              <a:buNone/>
            </a:pPr>
            <a:endParaRPr lang="en-US" sz="1200" dirty="0"/>
          </a:p>
          <a:p>
            <a:pPr marL="36576" indent="0">
              <a:buNone/>
            </a:pPr>
            <a:endParaRPr lang="en-US" sz="1200" dirty="0" smtClean="0"/>
          </a:p>
          <a:p>
            <a:pPr marL="36576" indent="0">
              <a:buNone/>
            </a:pPr>
            <a:r>
              <a:rPr lang="en-US" sz="1200" dirty="0" smtClean="0"/>
              <a:t>Image: bbc.com</a:t>
            </a:r>
            <a:endParaRPr lang="en-US" sz="1200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3733800"/>
            <a:ext cx="25908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15815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Ethics in El </a:t>
            </a:r>
            <a:r>
              <a:rPr lang="en-US" dirty="0" smtClean="0"/>
              <a:t>Paso….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51054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Most media outlets reported on the manifesto, some published excerpts, while others linked to the entire document and encouraged their audience to read the "manifesto" in its entirety. </a:t>
            </a:r>
          </a:p>
          <a:p>
            <a:pPr marL="694944" lvl="3" indent="-384048">
              <a:buClr>
                <a:schemeClr val="accent1"/>
              </a:buClr>
              <a:buSzPct val="80000"/>
              <a:buFont typeface="Wingdings 2"/>
              <a:buChar char=""/>
            </a:pPr>
            <a:r>
              <a:rPr lang="en-US" dirty="0" smtClean="0"/>
              <a:t>Dubbed the “Hispanic Invasion” </a:t>
            </a:r>
          </a:p>
          <a:p>
            <a:pPr marL="694944" lvl="3" indent="-384048">
              <a:buClr>
                <a:schemeClr val="accent1"/>
              </a:buClr>
              <a:buSzPct val="80000"/>
              <a:buFont typeface="Wingdings 2"/>
              <a:buChar char=""/>
            </a:pPr>
            <a:r>
              <a:rPr lang="en-US" i="1" dirty="0" smtClean="0"/>
              <a:t>Excerpt: </a:t>
            </a:r>
          </a:p>
          <a:p>
            <a:pPr marL="905256" lvl="4" indent="-384048">
              <a:buClr>
                <a:schemeClr val="accent1"/>
              </a:buClr>
              <a:buSzPct val="80000"/>
              <a:buFont typeface="Wingdings 2"/>
              <a:buChar char=""/>
            </a:pPr>
            <a:r>
              <a:rPr lang="en-US" i="1" dirty="0" smtClean="0"/>
              <a:t>“My </a:t>
            </a:r>
            <a:r>
              <a:rPr lang="en-US" i="1" dirty="0"/>
              <a:t>whole life I have been preparing for a future that currently doesn’t exist,</a:t>
            </a:r>
            <a:r>
              <a:rPr lang="en-US" dirty="0"/>
              <a:t>” the writer claimed. </a:t>
            </a:r>
            <a:r>
              <a:rPr lang="en-US" i="1" dirty="0"/>
              <a:t>“The job of my dreams will likely be automated. Hispanics will take control of the local and state government of my beloved Texas, changing policy to better suit their needs.”</a:t>
            </a:r>
            <a:r>
              <a:rPr lang="en-US" dirty="0"/>
              <a:t> </a:t>
            </a:r>
            <a:endParaRPr lang="en-US" dirty="0" smtClean="0"/>
          </a:p>
          <a:p>
            <a:pPr marL="420624" lvl="2" indent="-384048">
              <a:buClr>
                <a:schemeClr val="accent1"/>
              </a:buClr>
              <a:buSzPct val="80000"/>
              <a:buFont typeface="Wingdings 2"/>
              <a:buChar char=""/>
            </a:pPr>
            <a:r>
              <a:rPr lang="en-US" dirty="0" smtClean="0"/>
              <a:t>Case decision: </a:t>
            </a:r>
            <a:r>
              <a:rPr lang="en-US" dirty="0" smtClean="0"/>
              <a:t>Found guilty in Feb 2023. 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35332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Ethics in </a:t>
            </a:r>
            <a:r>
              <a:rPr lang="en-US" dirty="0" smtClean="0"/>
              <a:t>North </a:t>
            </a:r>
            <a:r>
              <a:rPr lang="en-US" dirty="0"/>
              <a:t>Carolina Shooting incidents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001000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Incident </a:t>
            </a:r>
            <a:r>
              <a:rPr lang="en-US" dirty="0" smtClean="0"/>
              <a:t>3: </a:t>
            </a:r>
            <a:r>
              <a:rPr lang="en-US" dirty="0" smtClean="0"/>
              <a:t>North Carolina, 2006</a:t>
            </a:r>
          </a:p>
          <a:p>
            <a:pPr marL="36576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Nineteen-year-old </a:t>
            </a:r>
            <a:r>
              <a:rPr lang="en-US" dirty="0"/>
              <a:t>Alvaro Castillo, </a:t>
            </a:r>
            <a:r>
              <a:rPr lang="en-US" dirty="0" smtClean="0"/>
              <a:t>killed </a:t>
            </a:r>
            <a:r>
              <a:rPr lang="en-US" dirty="0"/>
              <a:t>his father and then went on a shooting spree on the local Orange County High School campus. No one was killed, but at least one person was injured. </a:t>
            </a:r>
            <a:endParaRPr lang="en-US" dirty="0" smtClean="0"/>
          </a:p>
          <a:p>
            <a:pPr lvl="1"/>
            <a:endParaRPr lang="en-US" dirty="0" smtClean="0"/>
          </a:p>
          <a:p>
            <a:pPr marL="448056" lvl="1" indent="0">
              <a:buNone/>
            </a:pPr>
            <a:endParaRPr lang="en-US" dirty="0"/>
          </a:p>
          <a:p>
            <a:pPr lvl="1"/>
            <a:endParaRPr lang="en-US" dirty="0" smtClean="0"/>
          </a:p>
          <a:p>
            <a:pPr marL="448056" lvl="1" indent="0">
              <a:buNone/>
            </a:pPr>
            <a:r>
              <a:rPr lang="en-US" sz="1200" dirty="0" smtClean="0"/>
              <a:t>Image :youtube.com 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375" y="914400"/>
            <a:ext cx="21590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08900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Ethics in </a:t>
            </a:r>
            <a:r>
              <a:rPr lang="en-US" dirty="0" smtClean="0"/>
              <a:t>North </a:t>
            </a:r>
            <a:r>
              <a:rPr lang="en-US" dirty="0"/>
              <a:t>Carolina Shooting </a:t>
            </a:r>
            <a:r>
              <a:rPr lang="en-US" dirty="0" smtClean="0"/>
              <a:t>incident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001000" cy="4525963"/>
          </a:xfrm>
        </p:spPr>
        <p:txBody>
          <a:bodyPr>
            <a:normAutofit fontScale="77500" lnSpcReduction="20000"/>
          </a:bodyPr>
          <a:lstStyle/>
          <a:p>
            <a:endParaRPr lang="en-US" dirty="0" smtClean="0"/>
          </a:p>
          <a:p>
            <a:r>
              <a:rPr lang="en-US" dirty="0" smtClean="0"/>
              <a:t>Self-made videotape describing actions dispatched to local </a:t>
            </a:r>
            <a:r>
              <a:rPr lang="en-US" dirty="0"/>
              <a:t>newspaper, The (Raleigh) News &amp; Observer (N&amp;O), minutes before he went to the high school. </a:t>
            </a:r>
          </a:p>
          <a:p>
            <a:pPr marL="448056" lvl="1" indent="0">
              <a:buNone/>
            </a:pPr>
            <a:endParaRPr lang="en-US" dirty="0" smtClean="0"/>
          </a:p>
          <a:p>
            <a:r>
              <a:rPr lang="en-US" dirty="0" smtClean="0"/>
              <a:t>Videotaped content: Illustration of mental instability. </a:t>
            </a:r>
          </a:p>
          <a:p>
            <a:pPr lvl="1"/>
            <a:r>
              <a:rPr lang="en-US" dirty="0">
                <a:hlinkClick r:id="rId3"/>
              </a:rPr>
              <a:t>https://www.youtube.com/watch?v=P6dZyzcmztM</a:t>
            </a:r>
          </a:p>
          <a:p>
            <a:pPr lvl="1"/>
            <a:r>
              <a:rPr lang="en-US" dirty="0" smtClean="0">
                <a:hlinkClick r:id="rId3"/>
              </a:rPr>
              <a:t>https</a:t>
            </a:r>
            <a:r>
              <a:rPr lang="en-US" dirty="0">
                <a:hlinkClick r:id="rId3"/>
              </a:rPr>
              <a:t>://www.youtube.com/watch?v=tbulMXeDdRY</a:t>
            </a:r>
            <a:endParaRPr lang="en-US" dirty="0"/>
          </a:p>
          <a:p>
            <a:pPr marL="448056" lvl="1" indent="0">
              <a:buNone/>
            </a:pPr>
            <a:endParaRPr lang="en-US" dirty="0"/>
          </a:p>
          <a:p>
            <a:r>
              <a:rPr lang="en-US" dirty="0" smtClean="0"/>
              <a:t>Outcome: Life sentence by </a:t>
            </a:r>
            <a:r>
              <a:rPr lang="en-US" dirty="0"/>
              <a:t>Orange County Superior Court </a:t>
            </a:r>
            <a:r>
              <a:rPr lang="en-US" dirty="0" smtClean="0"/>
              <a:t>after 3-week trial returned guilty verdict on </a:t>
            </a:r>
            <a:r>
              <a:rPr lang="en-US" dirty="0"/>
              <a:t>Aug. 21, </a:t>
            </a:r>
            <a:r>
              <a:rPr lang="en-US" dirty="0" smtClean="0"/>
              <a:t>2009.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838199"/>
            <a:ext cx="1600200" cy="1019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31951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Ethics in </a:t>
            </a:r>
            <a:r>
              <a:rPr lang="en-US" dirty="0" smtClean="0"/>
              <a:t>North Carolina…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Newspaper editors in both cases had to make several decisions quickly. 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Should </a:t>
            </a:r>
            <a:r>
              <a:rPr lang="en-US" dirty="0"/>
              <a:t>they turn the videos over to police</a:t>
            </a:r>
            <a:r>
              <a:rPr lang="en-US" dirty="0" smtClean="0"/>
              <a:t>?</a:t>
            </a:r>
          </a:p>
          <a:p>
            <a:pPr lvl="1"/>
            <a:r>
              <a:rPr lang="en-US" dirty="0" smtClean="0"/>
              <a:t> </a:t>
            </a:r>
            <a:r>
              <a:rPr lang="en-US" dirty="0"/>
              <a:t>Should they post any or all of the videos on their Web sites? </a:t>
            </a:r>
            <a:endParaRPr lang="en-US" dirty="0" smtClean="0"/>
          </a:p>
          <a:p>
            <a:pPr lvl="1"/>
            <a:r>
              <a:rPr lang="en-US" dirty="0" smtClean="0"/>
              <a:t>Should </a:t>
            </a:r>
            <a:r>
              <a:rPr lang="en-US" dirty="0"/>
              <a:t>they give a public forum to someone who had committed such awful crimes?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9213339"/>
      </p:ext>
    </p:extLst>
  </p:cSld>
  <p:clrMapOvr>
    <a:masterClrMapping/>
  </p:clrMapOvr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7AB9185-DEBF-4076-93DB-5996549CCDC5}"/>
</file>

<file path=customXml/itemProps2.xml><?xml version="1.0" encoding="utf-8"?>
<ds:datastoreItem xmlns:ds="http://schemas.openxmlformats.org/officeDocument/2006/customXml" ds:itemID="{6D25AB19-0632-4ECA-B098-3725D7FB77F4}"/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8630</TotalTime>
  <Words>1861</Words>
  <Application>Microsoft Office PowerPoint</Application>
  <PresentationFormat>On-screen Show (4:3)</PresentationFormat>
  <Paragraphs>196</Paragraphs>
  <Slides>33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Technic</vt:lpstr>
      <vt:lpstr>THIRD PARTY EVIDENCE images: msnbc, ktsm,   </vt:lpstr>
      <vt:lpstr>Ethics in Buffalo Shooting </vt:lpstr>
      <vt:lpstr>Ethics in Buffalo Shooting </vt:lpstr>
      <vt:lpstr>Ethics in El Paso (Walmart) incident  </vt:lpstr>
      <vt:lpstr>Ethics in El Paso…..</vt:lpstr>
      <vt:lpstr>Ethics in El Paso….</vt:lpstr>
      <vt:lpstr>Ethics in North Carolina Shooting incidents </vt:lpstr>
      <vt:lpstr>Ethics in North Carolina Shooting incident </vt:lpstr>
      <vt:lpstr>Ethics in North Carolina… </vt:lpstr>
      <vt:lpstr>Ethics in North Carolina…  </vt:lpstr>
      <vt:lpstr>Radio-Television Digital News Association Code of Ethics</vt:lpstr>
      <vt:lpstr>RTDNA Guiding Principles </vt:lpstr>
      <vt:lpstr>RTDNA Guiding Principles</vt:lpstr>
      <vt:lpstr>RTDNA Guiding Principles</vt:lpstr>
      <vt:lpstr>RTDNA Guiding Principles</vt:lpstr>
      <vt:lpstr> Truth and accuracy above all  </vt:lpstr>
      <vt:lpstr>Truth and accuracy above all  </vt:lpstr>
      <vt:lpstr>Truth and accuracy above all  </vt:lpstr>
      <vt:lpstr>Truth and accuracy above all  </vt:lpstr>
      <vt:lpstr>Truth and accuracy above all  </vt:lpstr>
      <vt:lpstr>Truth and accuracy above all  </vt:lpstr>
      <vt:lpstr>Truth and accuracy above all  </vt:lpstr>
      <vt:lpstr>Independence and transparency </vt:lpstr>
      <vt:lpstr>Independence and transparency</vt:lpstr>
      <vt:lpstr>Independence and transparency</vt:lpstr>
      <vt:lpstr>Independence and transparency</vt:lpstr>
      <vt:lpstr>Independence and transparency</vt:lpstr>
      <vt:lpstr>Independence and transparency</vt:lpstr>
      <vt:lpstr>Independence and transparency</vt:lpstr>
      <vt:lpstr>   Accountability for consequences   </vt:lpstr>
      <vt:lpstr> Accountability for consequences</vt:lpstr>
      <vt:lpstr> Accountability for consequences</vt:lpstr>
      <vt:lpstr> Accountability for consequences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law is made and Judicial Review</dc:title>
  <dc:creator>HP</dc:creator>
  <cp:lastModifiedBy>HP</cp:lastModifiedBy>
  <cp:revision>73</cp:revision>
  <dcterms:created xsi:type="dcterms:W3CDTF">2021-01-12T21:35:14Z</dcterms:created>
  <dcterms:modified xsi:type="dcterms:W3CDTF">2023-03-13T19:22:28Z</dcterms:modified>
</cp:coreProperties>
</file>