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6"/>
  </p:notesMasterIdLst>
  <p:sldIdLst>
    <p:sldId id="258" r:id="rId2"/>
    <p:sldId id="264" r:id="rId3"/>
    <p:sldId id="259" r:id="rId4"/>
    <p:sldId id="260" r:id="rId5"/>
    <p:sldId id="261" r:id="rId6"/>
    <p:sldId id="265" r:id="rId7"/>
    <p:sldId id="262" r:id="rId8"/>
    <p:sldId id="263" r:id="rId9"/>
    <p:sldId id="267" r:id="rId10"/>
    <p:sldId id="272" r:id="rId11"/>
    <p:sldId id="269" r:id="rId12"/>
    <p:sldId id="270" r:id="rId13"/>
    <p:sldId id="271" r:id="rId14"/>
    <p:sldId id="266"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17D1FF-A3AD-04BA-396E-E6605F4EB995}" v="83" dt="2021-02-01T13:58:15.8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18" d="100"/>
          <a:sy n="118" d="100"/>
        </p:scale>
        <p:origin x="-1434" y="24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47"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49"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48"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078EFB-95E6-4DF0-A574-F08CEDB58BA3}" type="datetimeFigureOut">
              <a:rPr lang="en-US" smtClean="0"/>
              <a:t>3/21/2023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DFA8C0-2EEC-4D78-B0DC-A4391390C3C0}" type="slidenum">
              <a:rPr lang="en-US" smtClean="0"/>
              <a:t>‹#›</a:t>
            </a:fld>
            <a:endParaRPr lang="en-US"/>
          </a:p>
        </p:txBody>
      </p:sp>
    </p:spTree>
    <p:extLst>
      <p:ext uri="{BB962C8B-B14F-4D97-AF65-F5344CB8AC3E}">
        <p14:creationId xmlns:p14="http://schemas.microsoft.com/office/powerpoint/2010/main" val="271198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a:t>Click to edit Master title style</a:t>
            </a:r>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B69D15E2-1353-4955-BBE0-46D1AEF937E7}" type="datetimeFigureOut">
              <a:rPr lang="en-US" smtClean="0"/>
              <a:t>3/21/2023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DBE2D33D-5E1E-4CCE-943A-D3B1C28E90E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3/21/2023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3/21/2023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3/21/2023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a:t>Click to edit Master title style</a:t>
            </a:r>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B69D15E2-1353-4955-BBE0-46D1AEF937E7}" type="datetimeFigureOut">
              <a:rPr lang="en-US" smtClean="0"/>
              <a:t>3/21/2023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3/21/2023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B69D15E2-1353-4955-BBE0-46D1AEF937E7}" type="datetimeFigureOut">
              <a:rPr lang="en-US" smtClean="0"/>
              <a:t>3/21/2023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a:t>Click to edit Master title style</a:t>
            </a:r>
          </a:p>
        </p:txBody>
      </p:sp>
      <p:sp>
        <p:nvSpPr>
          <p:cNvPr id="7" name="Date Placeholder 6"/>
          <p:cNvSpPr>
            <a:spLocks noGrp="1"/>
          </p:cNvSpPr>
          <p:nvPr>
            <p:ph type="dt" sz="half" idx="10"/>
          </p:nvPr>
        </p:nvSpPr>
        <p:spPr/>
        <p:txBody>
          <a:bodyPr/>
          <a:lstStyle/>
          <a:p>
            <a:fld id="{B69D15E2-1353-4955-BBE0-46D1AEF937E7}" type="datetimeFigureOut">
              <a:rPr lang="en-US" smtClean="0"/>
              <a:t>3/21/2023</a:t>
            </a:fld>
            <a:endParaRPr lang="en-US"/>
          </a:p>
        </p:txBody>
      </p:sp>
      <p:sp>
        <p:nvSpPr>
          <p:cNvPr id="8" name="Slide Number Placeholder 7"/>
          <p:cNvSpPr>
            <a:spLocks noGrp="1"/>
          </p:cNvSpPr>
          <p:nvPr>
            <p:ph type="sldNum" sz="quarter" idx="11"/>
          </p:nvPr>
        </p:nvSpPr>
        <p:spPr/>
        <p:txBody>
          <a:bodyPr/>
          <a:lstStyle/>
          <a:p>
            <a:fld id="{DBE2D33D-5E1E-4CCE-943A-D3B1C28E90E2}"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9D15E2-1353-4955-BBE0-46D1AEF937E7}" type="datetimeFigureOut">
              <a:rPr lang="en-US" smtClean="0"/>
              <a:t>3/21/2023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a:t>Click to edit Master title style</a:t>
            </a:r>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3/21/2023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DBE2D33D-5E1E-4CCE-943A-D3B1C28E90E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a:t>Click to edit Master title style</a:t>
            </a:r>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B69D15E2-1353-4955-BBE0-46D1AEF937E7}" type="datetimeFigureOut">
              <a:rPr lang="en-US" smtClean="0"/>
              <a:t>3/21/2023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a:t>Click to edit Master title style</a:t>
            </a:r>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B69D15E2-1353-4955-BBE0-46D1AEF937E7}" type="datetimeFigureOut">
              <a:rPr lang="en-US" smtClean="0"/>
              <a:t>3/21/2023</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DBE2D33D-5E1E-4CCE-943A-D3B1C28E90E2}"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29064" y="3337560"/>
            <a:ext cx="7571936" cy="2301240"/>
          </a:xfrm>
        </p:spPr>
        <p:txBody>
          <a:bodyPr/>
          <a:lstStyle/>
          <a:p>
            <a:r>
              <a:rPr lang="en-US" dirty="0" smtClean="0"/>
              <a:t>Social media </a:t>
            </a:r>
            <a:endParaRPr lang="en-US" dirty="0"/>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1295400"/>
            <a:ext cx="28575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41893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Tryon’s defense </a:t>
            </a:r>
            <a:endParaRPr lang="en-US" dirty="0"/>
          </a:p>
        </p:txBody>
      </p:sp>
      <p:sp>
        <p:nvSpPr>
          <p:cNvPr id="3" name="Content Placeholder 2"/>
          <p:cNvSpPr>
            <a:spLocks noGrp="1"/>
          </p:cNvSpPr>
          <p:nvPr>
            <p:ph idx="1"/>
          </p:nvPr>
        </p:nvSpPr>
        <p:spPr/>
        <p:txBody>
          <a:bodyPr/>
          <a:lstStyle/>
          <a:p>
            <a:r>
              <a:rPr lang="en-US" dirty="0" smtClean="0"/>
              <a:t>No social media policy broken </a:t>
            </a:r>
          </a:p>
          <a:p>
            <a:r>
              <a:rPr lang="en-US" dirty="0" smtClean="0"/>
              <a:t>No opinion included  </a:t>
            </a:r>
          </a:p>
          <a:p>
            <a:r>
              <a:rPr lang="en-US" dirty="0" smtClean="0"/>
              <a:t>He cautioned awareness of SM policies.      </a:t>
            </a:r>
            <a:endParaRPr lang="en-US" dirty="0"/>
          </a:p>
        </p:txBody>
      </p:sp>
    </p:spTree>
    <p:extLst>
      <p:ext uri="{BB962C8B-B14F-4D97-AF65-F5344CB8AC3E}">
        <p14:creationId xmlns:p14="http://schemas.microsoft.com/office/powerpoint/2010/main" val="17754326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RTDNA Social Media &amp; Blogging Guidelines</a:t>
            </a:r>
            <a:endParaRPr lang="en-US" dirty="0"/>
          </a:p>
        </p:txBody>
      </p:sp>
      <p:sp>
        <p:nvSpPr>
          <p:cNvPr id="3" name="Content Placeholder 2"/>
          <p:cNvSpPr>
            <a:spLocks noGrp="1"/>
          </p:cNvSpPr>
          <p:nvPr>
            <p:ph idx="1"/>
          </p:nvPr>
        </p:nvSpPr>
        <p:spPr/>
        <p:txBody>
          <a:bodyPr>
            <a:normAutofit fontScale="85000" lnSpcReduction="20000"/>
          </a:bodyPr>
          <a:lstStyle/>
          <a:p>
            <a:r>
              <a:rPr lang="en-US" b="1" dirty="0"/>
              <a:t>Truth and Fairness</a:t>
            </a:r>
            <a:br>
              <a:rPr lang="en-US" b="1" dirty="0"/>
            </a:br>
            <a:r>
              <a:rPr lang="en-US" dirty="0"/>
              <a:t/>
            </a:r>
            <a:br>
              <a:rPr lang="en-US" dirty="0"/>
            </a:br>
            <a:r>
              <a:rPr lang="en-US" dirty="0"/>
              <a:t>• Social media comments and postings should meet the same standards of fairness, accuracy and attribution that you apply to your on-air or digital platforms.</a:t>
            </a:r>
            <a:endParaRPr lang="en-US" dirty="0" smtClean="0"/>
          </a:p>
          <a:p>
            <a:endParaRPr lang="en-US" dirty="0"/>
          </a:p>
          <a:p>
            <a:r>
              <a:rPr lang="en-US" dirty="0" smtClean="0"/>
              <a:t>For the full guidelines please use the following link: </a:t>
            </a:r>
          </a:p>
          <a:p>
            <a:pPr marL="36576" indent="0">
              <a:buNone/>
            </a:pPr>
            <a:endParaRPr lang="en-US" dirty="0"/>
          </a:p>
          <a:p>
            <a:pPr marL="36576" indent="0">
              <a:buNone/>
            </a:pPr>
            <a:r>
              <a:rPr lang="en-US" dirty="0" smtClean="0"/>
              <a:t>https</a:t>
            </a:r>
            <a:r>
              <a:rPr lang="en-US" dirty="0"/>
              <a:t>://www.rtdna.org/article/social_media_blogging_guidelines#.VZFh5KYfmTg</a:t>
            </a:r>
          </a:p>
        </p:txBody>
      </p:sp>
    </p:spTree>
    <p:extLst>
      <p:ext uri="{BB962C8B-B14F-4D97-AF65-F5344CB8AC3E}">
        <p14:creationId xmlns:p14="http://schemas.microsoft.com/office/powerpoint/2010/main" val="2147634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RTDNA Social Media &amp; Blogging Guidelines</a:t>
            </a:r>
          </a:p>
        </p:txBody>
      </p:sp>
      <p:sp>
        <p:nvSpPr>
          <p:cNvPr id="3" name="Content Placeholder 2"/>
          <p:cNvSpPr>
            <a:spLocks noGrp="1"/>
          </p:cNvSpPr>
          <p:nvPr>
            <p:ph idx="1"/>
          </p:nvPr>
        </p:nvSpPr>
        <p:spPr/>
        <p:txBody>
          <a:bodyPr>
            <a:normAutofit lnSpcReduction="10000"/>
          </a:bodyPr>
          <a:lstStyle/>
          <a:p>
            <a:r>
              <a:rPr lang="en-US" dirty="0"/>
              <a:t>When using content from blogs or social media, ask critical questions such as</a:t>
            </a:r>
            <a:r>
              <a:rPr lang="en-US" dirty="0" smtClean="0"/>
              <a:t>:</a:t>
            </a:r>
          </a:p>
          <a:p>
            <a:pPr marL="36576" indent="0">
              <a:buNone/>
            </a:pPr>
            <a:endParaRPr lang="en-US" dirty="0"/>
          </a:p>
          <a:p>
            <a:pPr lvl="1"/>
            <a:r>
              <a:rPr lang="en-US" dirty="0" smtClean="0"/>
              <a:t>- </a:t>
            </a:r>
            <a:r>
              <a:rPr lang="en-US" dirty="0"/>
              <a:t>What is the source of the video or photograph? Who wrote the comment and what was the motivation for posting it</a:t>
            </a:r>
            <a:r>
              <a:rPr lang="en-US" dirty="0" smtClean="0"/>
              <a:t>.</a:t>
            </a:r>
          </a:p>
          <a:p>
            <a:pPr lvl="1"/>
            <a:endParaRPr lang="en-US" dirty="0"/>
          </a:p>
          <a:p>
            <a:pPr lvl="1"/>
            <a:r>
              <a:rPr lang="en-US" dirty="0" smtClean="0"/>
              <a:t>- </a:t>
            </a:r>
            <a:r>
              <a:rPr lang="en-US" dirty="0"/>
              <a:t>Does the source have the legal right to the material posted? Did that person take the photograph or capture the video?</a:t>
            </a:r>
          </a:p>
          <a:p>
            <a:endParaRPr lang="en-US" dirty="0"/>
          </a:p>
        </p:txBody>
      </p:sp>
    </p:spTree>
    <p:extLst>
      <p:ext uri="{BB962C8B-B14F-4D97-AF65-F5344CB8AC3E}">
        <p14:creationId xmlns:p14="http://schemas.microsoft.com/office/powerpoint/2010/main" val="25613787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RTDNA Social Media &amp; Blogging Guidelines</a:t>
            </a:r>
          </a:p>
        </p:txBody>
      </p:sp>
      <p:sp>
        <p:nvSpPr>
          <p:cNvPr id="3" name="Content Placeholder 2"/>
          <p:cNvSpPr>
            <a:spLocks noGrp="1"/>
          </p:cNvSpPr>
          <p:nvPr>
            <p:ph idx="1"/>
          </p:nvPr>
        </p:nvSpPr>
        <p:spPr/>
        <p:txBody>
          <a:bodyPr>
            <a:normAutofit fontScale="85000" lnSpcReduction="10000"/>
          </a:bodyPr>
          <a:lstStyle/>
          <a:p>
            <a:r>
              <a:rPr lang="en-US" dirty="0"/>
              <a:t>Accountability and Transparency</a:t>
            </a:r>
          </a:p>
          <a:p>
            <a:endParaRPr lang="en-US" dirty="0"/>
          </a:p>
          <a:p>
            <a:pPr lvl="1"/>
            <a:r>
              <a:rPr lang="en-US" dirty="0" smtClean="0"/>
              <a:t> </a:t>
            </a:r>
            <a:r>
              <a:rPr lang="en-US" dirty="0"/>
              <a:t>You should not write anonymously or use an avatar or username that cloaks your real identity on newsroom or personal websites. You are responsible for everything you say. Commenting or blogging anonymously compromises this core principle.</a:t>
            </a:r>
          </a:p>
          <a:p>
            <a:endParaRPr lang="en-US" dirty="0"/>
          </a:p>
          <a:p>
            <a:pPr lvl="1"/>
            <a:r>
              <a:rPr lang="en-US" dirty="0" smtClean="0"/>
              <a:t> </a:t>
            </a:r>
            <a:r>
              <a:rPr lang="en-US" dirty="0"/>
              <a:t>Be especially careful when you are writing, Tweeting or blogging about a topic that you or your newsroom covers. Editorializing about a topic or person can reveal your personal feelings.</a:t>
            </a:r>
          </a:p>
        </p:txBody>
      </p:sp>
    </p:spTree>
    <p:extLst>
      <p:ext uri="{BB962C8B-B14F-4D97-AF65-F5344CB8AC3E}">
        <p14:creationId xmlns:p14="http://schemas.microsoft.com/office/powerpoint/2010/main" val="43254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questions </a:t>
            </a:r>
            <a:endParaRPr lang="en-US" dirty="0"/>
          </a:p>
        </p:txBody>
      </p:sp>
      <p:sp>
        <p:nvSpPr>
          <p:cNvPr id="3" name="Content Placeholder 2"/>
          <p:cNvSpPr>
            <a:spLocks noGrp="1"/>
          </p:cNvSpPr>
          <p:nvPr>
            <p:ph idx="1"/>
          </p:nvPr>
        </p:nvSpPr>
        <p:spPr/>
        <p:txBody>
          <a:bodyPr>
            <a:normAutofit fontScale="77500" lnSpcReduction="20000"/>
          </a:bodyPr>
          <a:lstStyle/>
          <a:p>
            <a:r>
              <a:rPr lang="en-US" dirty="0"/>
              <a:t>What do you think about this case? What are the competing loyalties here? </a:t>
            </a:r>
            <a:endParaRPr lang="en-US" dirty="0" smtClean="0"/>
          </a:p>
          <a:p>
            <a:r>
              <a:rPr lang="en-US" dirty="0" smtClean="0"/>
              <a:t>Whose </a:t>
            </a:r>
            <a:r>
              <a:rPr lang="en-US" dirty="0"/>
              <a:t>actions d</a:t>
            </a:r>
            <a:r>
              <a:rPr lang="en-US" dirty="0" smtClean="0"/>
              <a:t>o </a:t>
            </a:r>
            <a:r>
              <a:rPr lang="en-US" dirty="0"/>
              <a:t>you consider more ethically </a:t>
            </a:r>
            <a:r>
              <a:rPr lang="en-US" dirty="0" smtClean="0"/>
              <a:t>defensible? </a:t>
            </a:r>
            <a:r>
              <a:rPr lang="en-US" dirty="0"/>
              <a:t>Barrett or his boss? </a:t>
            </a:r>
            <a:endParaRPr lang="en-US" dirty="0" smtClean="0"/>
          </a:p>
          <a:p>
            <a:r>
              <a:rPr lang="en-US" dirty="0" smtClean="0"/>
              <a:t>From </a:t>
            </a:r>
            <a:r>
              <a:rPr lang="en-US" dirty="0"/>
              <a:t>a broader perspective, should media companies try to control the personal social media postings of their employees? </a:t>
            </a:r>
            <a:endParaRPr lang="en-US" dirty="0" smtClean="0"/>
          </a:p>
          <a:p>
            <a:r>
              <a:rPr lang="en-US" dirty="0" smtClean="0"/>
              <a:t>Should </a:t>
            </a:r>
            <a:r>
              <a:rPr lang="en-US" dirty="0"/>
              <a:t>they post their policies online for the public to see? </a:t>
            </a:r>
            <a:endParaRPr lang="en-US" dirty="0" smtClean="0"/>
          </a:p>
          <a:p>
            <a:r>
              <a:rPr lang="en-US" dirty="0" smtClean="0"/>
              <a:t>Barrett </a:t>
            </a:r>
            <a:r>
              <a:rPr lang="en-US" dirty="0"/>
              <a:t>Tryon said he had a First Amendment right to publish on his Facebook page. Evaluate this claim ethically. </a:t>
            </a:r>
            <a:endParaRPr lang="en-US" dirty="0" smtClean="0"/>
          </a:p>
          <a:p>
            <a:r>
              <a:rPr lang="en-US" dirty="0" smtClean="0"/>
              <a:t>Does </a:t>
            </a:r>
            <a:r>
              <a:rPr lang="en-US" dirty="0"/>
              <a:t>the First Amendment trump professional loyalty in this case?</a:t>
            </a:r>
          </a:p>
        </p:txBody>
      </p:sp>
    </p:spTree>
    <p:extLst>
      <p:ext uri="{BB962C8B-B14F-4D97-AF65-F5344CB8AC3E}">
        <p14:creationId xmlns:p14="http://schemas.microsoft.com/office/powerpoint/2010/main" val="23920316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Readings </a:t>
            </a:r>
            <a:endParaRPr lang="en-US" dirty="0"/>
          </a:p>
        </p:txBody>
      </p:sp>
      <p:sp>
        <p:nvSpPr>
          <p:cNvPr id="3" name="Content Placeholder 2"/>
          <p:cNvSpPr>
            <a:spLocks noGrp="1"/>
          </p:cNvSpPr>
          <p:nvPr>
            <p:ph idx="1"/>
          </p:nvPr>
        </p:nvSpPr>
        <p:spPr>
          <a:xfrm>
            <a:off x="457200" y="1600200"/>
            <a:ext cx="8001000" cy="4876800"/>
          </a:xfrm>
        </p:spPr>
        <p:txBody>
          <a:bodyPr>
            <a:normAutofit fontScale="85000" lnSpcReduction="20000"/>
          </a:bodyPr>
          <a:lstStyle/>
          <a:p>
            <a:r>
              <a:rPr lang="en-US" dirty="0"/>
              <a:t>Media Ethics: Issues and Cases "Whose Facebook Page Is It Anyway" (8th edition, pp. 91-93; 9th edition pp. 120-123)</a:t>
            </a:r>
          </a:p>
          <a:p>
            <a:endParaRPr lang="en-US" dirty="0" smtClean="0"/>
          </a:p>
          <a:p>
            <a:r>
              <a:rPr lang="en-US" dirty="0" smtClean="0"/>
              <a:t>RTDNA </a:t>
            </a:r>
            <a:r>
              <a:rPr lang="en-US" dirty="0"/>
              <a:t>Social Media &amp; Blogging Guidelines: http://www.rtdna.org/article/social_media_blogging_guidelines#.VZFh5KYfmTg</a:t>
            </a:r>
          </a:p>
          <a:p>
            <a:endParaRPr lang="en-US" dirty="0" smtClean="0"/>
          </a:p>
          <a:p>
            <a:r>
              <a:rPr lang="en-US" dirty="0" smtClean="0"/>
              <a:t>Potentially </a:t>
            </a:r>
            <a:r>
              <a:rPr lang="en-US" dirty="0"/>
              <a:t>illegal social media policies: http://www.poynter.org/2012/why-your-news-organizations-social-media-policy-may-be-illegal/176957</a:t>
            </a:r>
            <a:r>
              <a:rPr lang="en-US" dirty="0" smtClean="0"/>
              <a:t>/</a:t>
            </a:r>
          </a:p>
          <a:p>
            <a:pPr marL="36576" indent="0">
              <a:buNone/>
            </a:pPr>
            <a:r>
              <a:rPr lang="en-US" sz="1400" dirty="0" smtClean="0"/>
              <a:t>Cover image: marketingland.com</a:t>
            </a:r>
            <a:endParaRPr lang="en-US" sz="1400" dirty="0"/>
          </a:p>
        </p:txBody>
      </p:sp>
    </p:spTree>
    <p:extLst>
      <p:ext uri="{BB962C8B-B14F-4D97-AF65-F5344CB8AC3E}">
        <p14:creationId xmlns:p14="http://schemas.microsoft.com/office/powerpoint/2010/main" val="3286104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Whose Facebook Page?</a:t>
            </a:r>
            <a:endParaRPr lang="en-US" dirty="0"/>
          </a:p>
        </p:txBody>
      </p:sp>
      <p:sp>
        <p:nvSpPr>
          <p:cNvPr id="3" name="Content Placeholder 2"/>
          <p:cNvSpPr>
            <a:spLocks noGrp="1"/>
          </p:cNvSpPr>
          <p:nvPr>
            <p:ph idx="1"/>
          </p:nvPr>
        </p:nvSpPr>
        <p:spPr/>
        <p:txBody>
          <a:bodyPr>
            <a:normAutofit/>
          </a:bodyPr>
          <a:lstStyle/>
          <a:p>
            <a:r>
              <a:rPr lang="en-US" dirty="0"/>
              <a:t>Barrett Tryon, an Emmy award winning multimedia journalist, </a:t>
            </a:r>
            <a:r>
              <a:rPr lang="en-US" dirty="0" smtClean="0"/>
              <a:t>was caught in a  </a:t>
            </a:r>
            <a:r>
              <a:rPr lang="en-US" dirty="0"/>
              <a:t>controversy in </a:t>
            </a:r>
            <a:r>
              <a:rPr lang="en-US" dirty="0" smtClean="0"/>
              <a:t>2012.</a:t>
            </a:r>
          </a:p>
          <a:p>
            <a:endParaRPr lang="en-US" dirty="0"/>
          </a:p>
          <a:p>
            <a:r>
              <a:rPr lang="en-US" dirty="0" smtClean="0"/>
              <a:t>Tryon posted </a:t>
            </a:r>
            <a:r>
              <a:rPr lang="en-US" dirty="0"/>
              <a:t>a link to a Los Angeles Times story on his personal Facebook page. </a:t>
            </a:r>
            <a:endParaRPr lang="en-US" dirty="0" smtClean="0"/>
          </a:p>
          <a:p>
            <a:pPr marL="36576" indent="0">
              <a:buNone/>
            </a:pPr>
            <a:endParaRPr lang="en-US" dirty="0"/>
          </a:p>
        </p:txBody>
      </p:sp>
    </p:spTree>
    <p:extLst>
      <p:ext uri="{BB962C8B-B14F-4D97-AF65-F5344CB8AC3E}">
        <p14:creationId xmlns:p14="http://schemas.microsoft.com/office/powerpoint/2010/main" val="36935159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Whose Facebook Page?</a:t>
            </a:r>
          </a:p>
        </p:txBody>
      </p:sp>
      <p:sp>
        <p:nvSpPr>
          <p:cNvPr id="3" name="Content Placeholder 2"/>
          <p:cNvSpPr>
            <a:spLocks noGrp="1"/>
          </p:cNvSpPr>
          <p:nvPr>
            <p:ph idx="1"/>
          </p:nvPr>
        </p:nvSpPr>
        <p:spPr/>
        <p:txBody>
          <a:bodyPr>
            <a:normAutofit lnSpcReduction="10000"/>
          </a:bodyPr>
          <a:lstStyle/>
          <a:p>
            <a:r>
              <a:rPr lang="en-US" dirty="0"/>
              <a:t>The story </a:t>
            </a:r>
            <a:r>
              <a:rPr lang="en-US" dirty="0" smtClean="0"/>
              <a:t>focused on the </a:t>
            </a:r>
            <a:r>
              <a:rPr lang="en-US" dirty="0"/>
              <a:t>parent company that owned the Colorado Spring Gazette – the paper he was working for at the time. </a:t>
            </a:r>
            <a:endParaRPr lang="en-US" dirty="0" smtClean="0"/>
          </a:p>
          <a:p>
            <a:endParaRPr lang="en-US" dirty="0"/>
          </a:p>
          <a:p>
            <a:r>
              <a:rPr lang="en-US" dirty="0" smtClean="0"/>
              <a:t>The </a:t>
            </a:r>
            <a:r>
              <a:rPr lang="en-US" dirty="0"/>
              <a:t>LA times story claimed that the parent company, Freedom </a:t>
            </a:r>
            <a:r>
              <a:rPr lang="en-US" dirty="0" smtClean="0"/>
              <a:t>Communications, </a:t>
            </a:r>
            <a:r>
              <a:rPr lang="en-US" dirty="0"/>
              <a:t>was selling a number of newspapers, including the Gazette, to a Boston Group.</a:t>
            </a:r>
          </a:p>
          <a:p>
            <a:endParaRPr lang="en-US" dirty="0"/>
          </a:p>
        </p:txBody>
      </p:sp>
    </p:spTree>
    <p:extLst>
      <p:ext uri="{BB962C8B-B14F-4D97-AF65-F5344CB8AC3E}">
        <p14:creationId xmlns:p14="http://schemas.microsoft.com/office/powerpoint/2010/main" val="551349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Whose Facebook Page?</a:t>
            </a:r>
          </a:p>
        </p:txBody>
      </p:sp>
      <p:sp>
        <p:nvSpPr>
          <p:cNvPr id="3" name="Content Placeholder 2"/>
          <p:cNvSpPr>
            <a:spLocks noGrp="1"/>
          </p:cNvSpPr>
          <p:nvPr>
            <p:ph idx="1"/>
          </p:nvPr>
        </p:nvSpPr>
        <p:spPr/>
        <p:txBody>
          <a:bodyPr>
            <a:normAutofit/>
          </a:bodyPr>
          <a:lstStyle/>
          <a:p>
            <a:r>
              <a:rPr lang="en-US" dirty="0" smtClean="0"/>
              <a:t>Implications:</a:t>
            </a:r>
          </a:p>
          <a:p>
            <a:pPr lvl="1"/>
            <a:r>
              <a:rPr lang="en-US" dirty="0" smtClean="0"/>
              <a:t>Barrett </a:t>
            </a:r>
            <a:r>
              <a:rPr lang="en-US" dirty="0"/>
              <a:t>received an email from his boss stating that he violated the Gazette’s social media </a:t>
            </a:r>
            <a:r>
              <a:rPr lang="en-US" dirty="0" smtClean="0"/>
              <a:t>policy.</a:t>
            </a:r>
          </a:p>
          <a:p>
            <a:pPr lvl="1"/>
            <a:endParaRPr lang="en-US" dirty="0"/>
          </a:p>
          <a:p>
            <a:pPr lvl="1"/>
            <a:r>
              <a:rPr lang="en-US" dirty="0" smtClean="0"/>
              <a:t>He was asked </a:t>
            </a:r>
            <a:r>
              <a:rPr lang="en-US" dirty="0"/>
              <a:t>him to remove the </a:t>
            </a:r>
            <a:r>
              <a:rPr lang="en-US" dirty="0" smtClean="0"/>
              <a:t>post and subsequently sent on leave.</a:t>
            </a:r>
            <a:endParaRPr lang="en-US" dirty="0"/>
          </a:p>
        </p:txBody>
      </p:sp>
    </p:spTree>
    <p:extLst>
      <p:ext uri="{BB962C8B-B14F-4D97-AF65-F5344CB8AC3E}">
        <p14:creationId xmlns:p14="http://schemas.microsoft.com/office/powerpoint/2010/main" val="17876412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Whose Facebook Page?</a:t>
            </a:r>
          </a:p>
        </p:txBody>
      </p:sp>
      <p:sp>
        <p:nvSpPr>
          <p:cNvPr id="3" name="Content Placeholder 2"/>
          <p:cNvSpPr>
            <a:spLocks noGrp="1"/>
          </p:cNvSpPr>
          <p:nvPr>
            <p:ph idx="1"/>
          </p:nvPr>
        </p:nvSpPr>
        <p:spPr/>
        <p:txBody>
          <a:bodyPr>
            <a:normAutofit fontScale="92500" lnSpcReduction="10000"/>
          </a:bodyPr>
          <a:lstStyle/>
          <a:p>
            <a:endParaRPr lang="en-US" dirty="0"/>
          </a:p>
          <a:p>
            <a:r>
              <a:rPr lang="en-US" dirty="0"/>
              <a:t>“Freedom Communications, Inc.'s Associate Handbook/Confidentially and Proprietary Rights </a:t>
            </a:r>
            <a:r>
              <a:rPr lang="en-US" dirty="0" smtClean="0"/>
              <a:t>policy:</a:t>
            </a:r>
          </a:p>
          <a:p>
            <a:pPr lvl="1"/>
            <a:r>
              <a:rPr lang="en-US" dirty="0" smtClean="0"/>
              <a:t> </a:t>
            </a:r>
            <a:r>
              <a:rPr lang="en-US" dirty="0"/>
              <a:t>prohibits </a:t>
            </a:r>
            <a:r>
              <a:rPr lang="en-US" dirty="0" smtClean="0"/>
              <a:t>posting </a:t>
            </a:r>
            <a:r>
              <a:rPr lang="en-US" dirty="0"/>
              <a:t>disparaging or defamatory ... statements about the company or its business </a:t>
            </a:r>
            <a:r>
              <a:rPr lang="en-US" dirty="0" smtClean="0"/>
              <a:t>interests…</a:t>
            </a:r>
          </a:p>
          <a:p>
            <a:pPr lvl="1"/>
            <a:r>
              <a:rPr lang="en-US" dirty="0" smtClean="0"/>
              <a:t>One should </a:t>
            </a:r>
            <a:r>
              <a:rPr lang="en-US" dirty="0"/>
              <a:t>also avoid social media communications that might be misconstrued in a way that could damage the company's goodwill and business reputation, even indirectly,” the policy in question read.</a:t>
            </a:r>
          </a:p>
          <a:p>
            <a:endParaRPr lang="en-US" dirty="0"/>
          </a:p>
          <a:p>
            <a:endParaRPr lang="en-US" dirty="0"/>
          </a:p>
        </p:txBody>
      </p:sp>
    </p:spTree>
    <p:extLst>
      <p:ext uri="{BB962C8B-B14F-4D97-AF65-F5344CB8AC3E}">
        <p14:creationId xmlns:p14="http://schemas.microsoft.com/office/powerpoint/2010/main" val="28909823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Whose Facebook Page?</a:t>
            </a:r>
          </a:p>
        </p:txBody>
      </p:sp>
      <p:sp>
        <p:nvSpPr>
          <p:cNvPr id="3" name="Content Placeholder 2"/>
          <p:cNvSpPr>
            <a:spLocks noGrp="1"/>
          </p:cNvSpPr>
          <p:nvPr>
            <p:ph idx="1"/>
          </p:nvPr>
        </p:nvSpPr>
        <p:spPr/>
        <p:txBody>
          <a:bodyPr>
            <a:normAutofit fontScale="92500" lnSpcReduction="10000"/>
          </a:bodyPr>
          <a:lstStyle/>
          <a:p>
            <a:r>
              <a:rPr lang="en-US" dirty="0"/>
              <a:t>Barrett made several arguments: </a:t>
            </a:r>
            <a:endParaRPr lang="en-US" dirty="0" smtClean="0"/>
          </a:p>
          <a:p>
            <a:pPr lvl="1"/>
            <a:r>
              <a:rPr lang="en-US" dirty="0" smtClean="0"/>
              <a:t>He </a:t>
            </a:r>
            <a:r>
              <a:rPr lang="en-US" dirty="0"/>
              <a:t>was acting within his rights under the First Amendment. </a:t>
            </a:r>
            <a:endParaRPr lang="en-US" dirty="0" smtClean="0"/>
          </a:p>
          <a:p>
            <a:pPr lvl="1"/>
            <a:endParaRPr lang="en-US" dirty="0"/>
          </a:p>
          <a:p>
            <a:pPr lvl="1"/>
            <a:r>
              <a:rPr lang="en-US" dirty="0" smtClean="0"/>
              <a:t>The </a:t>
            </a:r>
            <a:r>
              <a:rPr lang="en-US" dirty="0"/>
              <a:t>link was posted on his personal account not the paper’s account. </a:t>
            </a:r>
            <a:endParaRPr lang="en-US" dirty="0" smtClean="0"/>
          </a:p>
          <a:p>
            <a:pPr lvl="1"/>
            <a:endParaRPr lang="en-US" dirty="0"/>
          </a:p>
          <a:p>
            <a:pPr lvl="1"/>
            <a:r>
              <a:rPr lang="en-US" dirty="0" smtClean="0"/>
              <a:t>The </a:t>
            </a:r>
            <a:r>
              <a:rPr lang="en-US" dirty="0"/>
              <a:t>story is from a credible source – LA </a:t>
            </a:r>
            <a:r>
              <a:rPr lang="en-US" dirty="0" smtClean="0"/>
              <a:t>times.  </a:t>
            </a:r>
          </a:p>
          <a:p>
            <a:pPr lvl="1"/>
            <a:endParaRPr lang="en-US" dirty="0"/>
          </a:p>
          <a:p>
            <a:pPr lvl="1"/>
            <a:r>
              <a:rPr lang="en-US" dirty="0" smtClean="0"/>
              <a:t>It </a:t>
            </a:r>
            <a:r>
              <a:rPr lang="en-US" dirty="0"/>
              <a:t>is natural to be interested in something that directly affects him.</a:t>
            </a:r>
          </a:p>
          <a:p>
            <a:endParaRPr lang="en-US" dirty="0"/>
          </a:p>
        </p:txBody>
      </p:sp>
    </p:spTree>
    <p:extLst>
      <p:ext uri="{BB962C8B-B14F-4D97-AF65-F5344CB8AC3E}">
        <p14:creationId xmlns:p14="http://schemas.microsoft.com/office/powerpoint/2010/main" val="22627592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Whose Facebook Page?</a:t>
            </a:r>
          </a:p>
        </p:txBody>
      </p:sp>
      <p:sp>
        <p:nvSpPr>
          <p:cNvPr id="3" name="Content Placeholder 2"/>
          <p:cNvSpPr>
            <a:spLocks noGrp="1"/>
          </p:cNvSpPr>
          <p:nvPr>
            <p:ph idx="1"/>
          </p:nvPr>
        </p:nvSpPr>
        <p:spPr/>
        <p:txBody>
          <a:bodyPr>
            <a:normAutofit/>
          </a:bodyPr>
          <a:lstStyle/>
          <a:p>
            <a:r>
              <a:rPr lang="en-US" dirty="0" smtClean="0"/>
              <a:t>Due </a:t>
            </a:r>
            <a:r>
              <a:rPr lang="en-US" dirty="0"/>
              <a:t>to the attention that his suspension received, Barrett was offered his job back, but he </a:t>
            </a:r>
            <a:r>
              <a:rPr lang="en-US" dirty="0" smtClean="0"/>
              <a:t>resigned.  </a:t>
            </a:r>
          </a:p>
          <a:p>
            <a:endParaRPr lang="en-US" dirty="0"/>
          </a:p>
          <a:p>
            <a:r>
              <a:rPr lang="en-US" dirty="0" smtClean="0"/>
              <a:t>Some </a:t>
            </a:r>
            <a:r>
              <a:rPr lang="en-US" dirty="0"/>
              <a:t>of the people who supported Barrett in the controversy argued that the Gazette’s policy violated the  National Labor Relations Act.</a:t>
            </a:r>
          </a:p>
          <a:p>
            <a:endParaRPr lang="en-US" dirty="0"/>
          </a:p>
          <a:p>
            <a:endParaRPr lang="en-US" dirty="0"/>
          </a:p>
        </p:txBody>
      </p:sp>
    </p:spTree>
    <p:extLst>
      <p:ext uri="{BB962C8B-B14F-4D97-AF65-F5344CB8AC3E}">
        <p14:creationId xmlns:p14="http://schemas.microsoft.com/office/powerpoint/2010/main" val="23218614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National Labor Relations Act </a:t>
            </a:r>
            <a:endParaRPr lang="en-US" dirty="0"/>
          </a:p>
        </p:txBody>
      </p:sp>
      <p:sp>
        <p:nvSpPr>
          <p:cNvPr id="3" name="Content Placeholder 2"/>
          <p:cNvSpPr>
            <a:spLocks noGrp="1"/>
          </p:cNvSpPr>
          <p:nvPr>
            <p:ph idx="1"/>
          </p:nvPr>
        </p:nvSpPr>
        <p:spPr/>
        <p:txBody>
          <a:bodyPr>
            <a:normAutofit fontScale="85000" lnSpcReduction="10000"/>
          </a:bodyPr>
          <a:lstStyle/>
          <a:p>
            <a:r>
              <a:rPr lang="en-US" dirty="0"/>
              <a:t>The act deems the following policies unlawful:</a:t>
            </a:r>
          </a:p>
          <a:p>
            <a:endParaRPr lang="en-US" dirty="0"/>
          </a:p>
          <a:p>
            <a:r>
              <a:rPr lang="en-US" dirty="0"/>
              <a:t>Instruction not to "reveal non-public company information on any public site."</a:t>
            </a:r>
          </a:p>
          <a:p>
            <a:r>
              <a:rPr lang="en-US" dirty="0"/>
              <a:t>"Avoid harming the image and integrity of the company</a:t>
            </a:r>
            <a:r>
              <a:rPr lang="en-US" dirty="0" smtClean="0"/>
              <a:t>.“</a:t>
            </a:r>
          </a:p>
          <a:p>
            <a:pPr marL="36576" indent="0">
              <a:buNone/>
            </a:pPr>
            <a:endParaRPr lang="en-US" dirty="0"/>
          </a:p>
          <a:p>
            <a:r>
              <a:rPr lang="en-US" dirty="0"/>
              <a:t>Do not express public opinions about "the workplace, work satisfaction or dissatisfaction, wages hours or work conditions.”</a:t>
            </a:r>
          </a:p>
        </p:txBody>
      </p:sp>
    </p:spTree>
    <p:extLst>
      <p:ext uri="{BB962C8B-B14F-4D97-AF65-F5344CB8AC3E}">
        <p14:creationId xmlns:p14="http://schemas.microsoft.com/office/powerpoint/2010/main" val="142261508"/>
      </p:ext>
    </p:extLst>
  </p:cSld>
  <p:clrMapOvr>
    <a:masterClrMapping/>
  </p:clrMapOvr>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DF467A1-B17E-43AE-9D55-BAB54CB7E3D5}"/>
</file>

<file path=customXml/itemProps2.xml><?xml version="1.0" encoding="utf-8"?>
<ds:datastoreItem xmlns:ds="http://schemas.openxmlformats.org/officeDocument/2006/customXml" ds:itemID="{8C24F39C-F16D-4FE2-9843-343A2EE9AFFC}"/>
</file>

<file path=docProps/app.xml><?xml version="1.0" encoding="utf-8"?>
<Properties xmlns="http://schemas.openxmlformats.org/officeDocument/2006/extended-properties" xmlns:vt="http://schemas.openxmlformats.org/officeDocument/2006/docPropsVTypes">
  <Template>Technic</Template>
  <TotalTime>13300</TotalTime>
  <Words>691</Words>
  <Application>Microsoft Office PowerPoint</Application>
  <PresentationFormat>On-screen Show (4:3)</PresentationFormat>
  <Paragraphs>75</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Technic</vt:lpstr>
      <vt:lpstr>Social media </vt:lpstr>
      <vt:lpstr>Today’s Readings </vt:lpstr>
      <vt:lpstr>Whose Facebook Page?</vt:lpstr>
      <vt:lpstr>Whose Facebook Page?</vt:lpstr>
      <vt:lpstr>Whose Facebook Page?</vt:lpstr>
      <vt:lpstr>Whose Facebook Page?</vt:lpstr>
      <vt:lpstr>Whose Facebook Page?</vt:lpstr>
      <vt:lpstr>Whose Facebook Page?</vt:lpstr>
      <vt:lpstr>The National Labor Relations Act </vt:lpstr>
      <vt:lpstr>Tryon’s defense </vt:lpstr>
      <vt:lpstr>RTDNA Social Media &amp; Blogging Guidelines</vt:lpstr>
      <vt:lpstr>RTDNA Social Media &amp; Blogging Guidelines</vt:lpstr>
      <vt:lpstr>RTDNA Social Media &amp; Blogging Guidelines</vt:lpstr>
      <vt:lpstr>General questions </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law is made and Judicial Review</dc:title>
  <dc:creator>HP</dc:creator>
  <cp:lastModifiedBy>HP</cp:lastModifiedBy>
  <cp:revision>51</cp:revision>
  <dcterms:created xsi:type="dcterms:W3CDTF">2021-01-12T21:35:14Z</dcterms:created>
  <dcterms:modified xsi:type="dcterms:W3CDTF">2023-03-21T21:47:44Z</dcterms:modified>
</cp:coreProperties>
</file>